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fntdata" ContentType="application/x-fontdata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Java 20.11-->
<p:presentation xmlns:r="http://schemas.openxmlformats.org/officeDocument/2006/relationships" xmlns:a="http://schemas.openxmlformats.org/drawingml/2006/main" xmlns:p="http://schemas.openxmlformats.org/presentationml/2006/main" embedTrueTypeFonts="1" saveSubsetFonts="1">
  <p:sldMasterIdLst>
    <p:sldMasterId id="2147483648" r:id="rId1"/>
  </p:sldMasterIdLst>
  <p:sldIdLst>
    <p:sldId id="358" r:id="rId2"/>
    <p:sldId id="407" r:id="rId3"/>
    <p:sldId id="406" r:id="rId4"/>
    <p:sldId id="417" r:id="rId5"/>
    <p:sldId id="409" r:id="rId6"/>
    <p:sldId id="419" r:id="rId7"/>
    <p:sldId id="449" r:id="rId8"/>
    <p:sldId id="450" r:id="rId9"/>
    <p:sldId id="446" r:id="rId10"/>
    <p:sldId id="447" r:id="rId11"/>
    <p:sldId id="448" r:id="rId12"/>
    <p:sldId id="443" r:id="rId13"/>
    <p:sldId id="440" r:id="rId14"/>
    <p:sldId id="441" r:id="rId15"/>
    <p:sldId id="451" r:id="rId16"/>
    <p:sldId id="437" r:id="rId17"/>
    <p:sldId id="413" r:id="rId18"/>
    <p:sldId id="421" r:id="rId19"/>
    <p:sldId id="422" r:id="rId20"/>
    <p:sldId id="423" r:id="rId21"/>
    <p:sldId id="424" r:id="rId22"/>
    <p:sldId id="425" r:id="rId23"/>
    <p:sldId id="453" r:id="rId24"/>
    <p:sldId id="452" r:id="rId25"/>
    <p:sldId id="408" r:id="rId26"/>
  </p:sldIdLst>
  <p:sldSz cx="12186920" cy="6858000"/>
  <p:notesSz cx="6858000" cy="9144000"/>
  <p:embeddedFontLst>
    <p:embeddedFont>
      <p:font typeface="黑体" panose="02010609060101010101" pitchFamily="2" charset="-122"/>
      <p:regular r:id="rId28"/>
    </p:embeddedFont>
    <p:embeddedFont>
      <p:font typeface="华文中宋" panose="02010600040101010101" pitchFamily="2" charset="-122"/>
      <p:regular r:id="rId29"/>
    </p:embeddedFont>
    <p:embeddedFont>
      <p:font typeface="方正小标宋_GBK" panose="03000509000000000000" pitchFamily="65" charset="-122"/>
      <p:regular r:id="rId30"/>
    </p:embeddedFont>
    <p:embeddedFont>
      <p:font typeface="微软雅黑" panose="020B0503020204020204" pitchFamily="34" charset="-122"/>
      <p:regular r:id="rId31"/>
    </p:embeddedFont>
    <p:embeddedFont>
      <p:font typeface="仿宋_GB2312" panose="02010609030101010101"/>
      <p:regular r:id="rId32"/>
    </p:embeddedFont>
    <p:embeddedFont>
      <p:font typeface="EU-HX" panose="03000509000000000000" pitchFamily="65" charset="-122"/>
      <p:regular r:id="rId33"/>
    </p:embeddedFont>
  </p:embeddedFontLst>
  <p:custDataLst>
    <p:tags r:id="rId27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sz="2800" kern="1200">
        <a:solidFill>
          <a:srgbClr val="FF0000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rgbClr val="FF0000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rgbClr val="FF0000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rgbClr val="FF0000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rgbClr val="FF0000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2800" kern="1200">
        <a:solidFill>
          <a:srgbClr val="FF0000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2800" kern="1200">
        <a:solidFill>
          <a:srgbClr val="FF0000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2800" kern="1200">
        <a:solidFill>
          <a:srgbClr val="FF0000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2800" kern="1200">
        <a:solidFill>
          <a:srgbClr val="FF0000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973" autoAdjust="0"/>
  </p:normalViewPr>
  <p:slideViewPr>
    <p:cSldViewPr>
      <p:cViewPr>
        <p:scale>
          <a:sx n="66" d="100"/>
          <a:sy n="66" d="100"/>
        </p:scale>
        <p:origin x="-2274" y="-1110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9318"/>
    </p:cViewPr>
  </p:sorter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9.xml" /><Relationship Id="rId11" Type="http://schemas.openxmlformats.org/officeDocument/2006/relationships/slide" Target="slides/slide10.xml" /><Relationship Id="rId12" Type="http://schemas.openxmlformats.org/officeDocument/2006/relationships/slide" Target="slides/slide11.xml" /><Relationship Id="rId13" Type="http://schemas.openxmlformats.org/officeDocument/2006/relationships/slide" Target="slides/slide12.xml" /><Relationship Id="rId14" Type="http://schemas.openxmlformats.org/officeDocument/2006/relationships/slide" Target="slides/slide13.xml" /><Relationship Id="rId15" Type="http://schemas.openxmlformats.org/officeDocument/2006/relationships/slide" Target="slides/slide14.xml" /><Relationship Id="rId16" Type="http://schemas.openxmlformats.org/officeDocument/2006/relationships/slide" Target="slides/slide15.xml" /><Relationship Id="rId17" Type="http://schemas.openxmlformats.org/officeDocument/2006/relationships/slide" Target="slides/slide16.xml" /><Relationship Id="rId18" Type="http://schemas.openxmlformats.org/officeDocument/2006/relationships/slide" Target="slides/slide17.xml" /><Relationship Id="rId19" Type="http://schemas.openxmlformats.org/officeDocument/2006/relationships/slide" Target="slides/slide18.xml" /><Relationship Id="rId2" Type="http://schemas.openxmlformats.org/officeDocument/2006/relationships/slide" Target="slides/slide1.xml" /><Relationship Id="rId20" Type="http://schemas.openxmlformats.org/officeDocument/2006/relationships/slide" Target="slides/slide19.xml" /><Relationship Id="rId21" Type="http://schemas.openxmlformats.org/officeDocument/2006/relationships/slide" Target="slides/slide20.xml" /><Relationship Id="rId22" Type="http://schemas.openxmlformats.org/officeDocument/2006/relationships/slide" Target="slides/slide21.xml" /><Relationship Id="rId23" Type="http://schemas.openxmlformats.org/officeDocument/2006/relationships/slide" Target="slides/slide22.xml" /><Relationship Id="rId24" Type="http://schemas.openxmlformats.org/officeDocument/2006/relationships/slide" Target="slides/slide23.xml" /><Relationship Id="rId25" Type="http://schemas.openxmlformats.org/officeDocument/2006/relationships/slide" Target="slides/slide24.xml" /><Relationship Id="rId26" Type="http://schemas.openxmlformats.org/officeDocument/2006/relationships/slide" Target="slides/slide25.xml" /><Relationship Id="rId27" Type="http://schemas.openxmlformats.org/officeDocument/2006/relationships/tags" Target="tags/tag1.xml" /><Relationship Id="rId28" Type="http://schemas.openxmlformats.org/officeDocument/2006/relationships/font" Target="fonts/font1.fntdata" /><Relationship Id="rId29" Type="http://schemas.openxmlformats.org/officeDocument/2006/relationships/font" Target="fonts/font2.fntdata" /><Relationship Id="rId3" Type="http://schemas.openxmlformats.org/officeDocument/2006/relationships/slide" Target="slides/slide2.xml" /><Relationship Id="rId30" Type="http://schemas.openxmlformats.org/officeDocument/2006/relationships/font" Target="fonts/font3.fntdata" /><Relationship Id="rId31" Type="http://schemas.openxmlformats.org/officeDocument/2006/relationships/font" Target="fonts/font4.fntdata" /><Relationship Id="rId32" Type="http://schemas.openxmlformats.org/officeDocument/2006/relationships/font" Target="fonts/font5.fntdata" /><Relationship Id="rId33" Type="http://schemas.openxmlformats.org/officeDocument/2006/relationships/font" Target="fonts/font6.fntdata" /><Relationship Id="rId34" Type="http://schemas.openxmlformats.org/officeDocument/2006/relationships/presProps" Target="presProps.xml" /><Relationship Id="rId35" Type="http://schemas.openxmlformats.org/officeDocument/2006/relationships/viewProps" Target="viewProps.xml" /><Relationship Id="rId36" Type="http://schemas.openxmlformats.org/officeDocument/2006/relationships/theme" Target="theme/theme1.xml" /><Relationship Id="rId37" Type="http://schemas.openxmlformats.org/officeDocument/2006/relationships/tableStyles" Target="tableStyles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TargetMode="Internal" /><Relationship Id="rId2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TargetMode="Internal" /><Relationship Id="rId2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32979" y="227000"/>
            <a:ext cx="11520000" cy="695575"/>
          </a:xfrm>
        </p:spPr>
        <p:txBody>
          <a:bodyPr>
            <a:spAutoFit/>
          </a:bodyPr>
          <a:lstStyle>
            <a:lvl1pPr marL="0" indent="720725" algn="just" hangingPunct="0">
              <a:lnSpc>
                <a:spcPct val="140000"/>
              </a:lnSpc>
              <a:spcBef>
                <a:spcPct val="0"/>
              </a:spcBef>
              <a:buFontTx/>
              <a:buNone/>
              <a:tabLst>
                <a:tab pos="5384800"/>
                <a:tab pos="9144000"/>
              </a:tabLst>
              <a:defRPr sz="2800" b="1">
                <a:latin typeface="+mj-lt"/>
                <a:ea typeface="+mj-ea"/>
              </a:defRPr>
            </a:lvl1pPr>
            <a:lvl2pPr marL="457200" indent="0">
              <a:buFontTx/>
              <a:buNone/>
              <a:defRPr sz="2800" b="1"/>
            </a:lvl2pPr>
            <a:lvl3pPr marL="914400" indent="0">
              <a:buFontTx/>
              <a:buNone/>
              <a:defRPr sz="2800" b="1"/>
            </a:lvl3pPr>
            <a:lvl4pPr marL="1371600" indent="0">
              <a:buFontTx/>
              <a:buNone/>
              <a:defRPr sz="2800" b="1"/>
            </a:lvl4pPr>
            <a:lvl5pPr marL="1828800" indent="0">
              <a:buFontTx/>
              <a:buNone/>
              <a:defRPr sz="2800" b="1"/>
            </a:lvl5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12" name="动作按钮: 结束 11">
            <a:hlinkClick action="ppaction://hlinkshowjump?jump=lastslide"/>
          </p:cNvPr>
          <p:cNvSpPr>
            <a:spLocks noChangeArrowheads="1"/>
          </p:cNvSpPr>
          <p:nvPr userDrawn="1"/>
        </p:nvSpPr>
        <p:spPr bwMode="auto">
          <a:xfrm>
            <a:off x="11880850" y="6526213"/>
            <a:ext cx="215900" cy="215900"/>
          </a:xfrm>
          <a:prstGeom prst="actionButtonEnd">
            <a:avLst/>
          </a:prstGeom>
          <a:solidFill>
            <a:srgbClr val="D9D9D9"/>
          </a:solidFill>
          <a:ln w="15875">
            <a:solidFill>
              <a:srgbClr val="FFFFFF"/>
            </a:solidFill>
            <a:round/>
          </a:ln>
        </p:spPr>
        <p:txBody>
          <a:bodyPr anchor="ctr"/>
          <a:lstStyle/>
          <a:p>
            <a:pPr algn="ctr"/>
            <a:endParaRPr lang="zh-CN" altLang="en-US" noProof="1"/>
          </a:p>
        </p:txBody>
      </p:sp>
      <p:sp>
        <p:nvSpPr>
          <p:cNvPr id="13" name="动作按钮: 开始 12">
            <a:hlinkClick action="ppaction://hlinkshowjump?jump=firstslide"/>
          </p:cNvPr>
          <p:cNvSpPr>
            <a:spLocks noChangeArrowheads="1"/>
          </p:cNvSpPr>
          <p:nvPr userDrawn="1"/>
        </p:nvSpPr>
        <p:spPr bwMode="auto">
          <a:xfrm>
            <a:off x="9656763" y="6526213"/>
            <a:ext cx="215900" cy="215900"/>
          </a:xfrm>
          <a:prstGeom prst="actionButtonBeginning">
            <a:avLst/>
          </a:prstGeom>
          <a:solidFill>
            <a:srgbClr val="D9D9D9"/>
          </a:solidFill>
          <a:ln w="15875">
            <a:solidFill>
              <a:srgbClr val="FFFFFF"/>
            </a:solidFill>
            <a:round/>
          </a:ln>
        </p:spPr>
        <p:txBody>
          <a:bodyPr anchor="ctr"/>
          <a:lstStyle/>
          <a:p>
            <a:pPr algn="ctr"/>
            <a:endParaRPr lang="zh-CN" altLang="en-US" noProof="1"/>
          </a:p>
        </p:txBody>
      </p:sp>
      <p:sp>
        <p:nvSpPr>
          <p:cNvPr id="14" name="动作按钮: 后退或前一项 13">
            <a:hlinkClick action="ppaction://hlinkshowjump?jump=previousslide"/>
          </p:cNvPr>
          <p:cNvSpPr>
            <a:spLocks noChangeArrowheads="1"/>
          </p:cNvSpPr>
          <p:nvPr userDrawn="1"/>
        </p:nvSpPr>
        <p:spPr bwMode="auto">
          <a:xfrm>
            <a:off x="10031413" y="6526213"/>
            <a:ext cx="217487" cy="215900"/>
          </a:xfrm>
          <a:prstGeom prst="actionButtonBackPrevious">
            <a:avLst/>
          </a:prstGeom>
          <a:solidFill>
            <a:srgbClr val="D9D9D9"/>
          </a:solidFill>
          <a:ln w="15875">
            <a:solidFill>
              <a:srgbClr val="FFFFFF"/>
            </a:solidFill>
            <a:round/>
          </a:ln>
        </p:spPr>
        <p:txBody>
          <a:bodyPr anchor="ctr"/>
          <a:lstStyle/>
          <a:p>
            <a:pPr algn="ctr"/>
            <a:endParaRPr lang="zh-CN" altLang="en-US" noProof="1"/>
          </a:p>
        </p:txBody>
      </p:sp>
      <p:sp>
        <p:nvSpPr>
          <p:cNvPr id="15" name="动作按钮: 前进或下一项 14">
            <a:hlinkClick action="ppaction://hlinkshowjump?jump=nextslide"/>
          </p:cNvPr>
          <p:cNvSpPr>
            <a:spLocks noChangeArrowheads="1"/>
          </p:cNvSpPr>
          <p:nvPr userDrawn="1"/>
        </p:nvSpPr>
        <p:spPr bwMode="auto">
          <a:xfrm>
            <a:off x="11504613" y="6526213"/>
            <a:ext cx="217487" cy="215900"/>
          </a:xfrm>
          <a:prstGeom prst="actionButtonForwardNext">
            <a:avLst/>
          </a:prstGeom>
          <a:solidFill>
            <a:srgbClr val="D9D9D9"/>
          </a:solidFill>
          <a:ln w="15875">
            <a:solidFill>
              <a:srgbClr val="FFFFFF"/>
            </a:solidFill>
            <a:round/>
          </a:ln>
        </p:spPr>
        <p:txBody>
          <a:bodyPr anchor="ctr"/>
          <a:lstStyle/>
          <a:p>
            <a:pPr algn="ctr"/>
            <a:endParaRPr lang="zh-CN" altLang="en-US" noProof="1"/>
          </a:p>
        </p:txBody>
      </p:sp>
      <p:sp>
        <p:nvSpPr>
          <p:cNvPr id="16" name="圆角矩形 15">
            <a:hlinkClick r:id="rId1" action="ppaction://hlinksldjump"/>
          </p:cNvPr>
          <p:cNvSpPr>
            <a:spLocks noChangeArrowheads="1"/>
          </p:cNvSpPr>
          <p:nvPr userDrawn="1"/>
        </p:nvSpPr>
        <p:spPr bwMode="auto">
          <a:xfrm>
            <a:off x="10401300" y="6518275"/>
            <a:ext cx="955675" cy="252413"/>
          </a:xfrm>
          <a:prstGeom prst="roundRect">
            <a:avLst>
              <a:gd name="adj" fmla="val 22713"/>
            </a:avLst>
          </a:prstGeom>
          <a:solidFill>
            <a:srgbClr val="D9D9D9"/>
          </a:solidFill>
          <a:ln w="12700">
            <a:solidFill>
              <a:srgbClr val="FFFFFF"/>
            </a:solidFill>
            <a:round/>
          </a:ln>
        </p:spPr>
        <p:txBody>
          <a:bodyPr tIns="72000" bIns="72000"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1400">
                <a:solidFill>
                  <a:prstClr val="black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内容索引</a:t>
            </a:r>
            <a:endParaRPr lang="zh-CN" altLang="en-US" sz="1400">
              <a:solidFill>
                <a:prstClr val="black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grpSp>
        <p:nvGrpSpPr>
          <p:cNvPr id="9" name="组合 5"/>
          <p:cNvGrpSpPr/>
          <p:nvPr userDrawn="1"/>
        </p:nvGrpSpPr>
        <p:grpSpPr>
          <a:xfrm>
            <a:off x="-182563" y="-233363"/>
            <a:ext cx="815976" cy="665163"/>
            <a:chOff x="-182231" y="-233351"/>
            <a:chExt cx="813110" cy="664459"/>
          </a:xfrm>
        </p:grpSpPr>
        <p:sp>
          <p:nvSpPr>
            <p:cNvPr id="10" name="圆角矩形 116"/>
            <p:cNvSpPr/>
            <p:nvPr userDrawn="1"/>
          </p:nvSpPr>
          <p:spPr>
            <a:xfrm rot="2700000">
              <a:off x="202442" y="-233616"/>
              <a:ext cx="428172" cy="428702"/>
            </a:xfrm>
            <a:custGeom>
              <a:rect l="l" t="t" r="r" b="b"/>
              <a:pathLst>
                <a:path w="428602" h="428602">
                  <a:moveTo>
                    <a:pt x="0" y="428602"/>
                  </a:moveTo>
                  <a:lnTo>
                    <a:pt x="428602" y="0"/>
                  </a:lnTo>
                  <a:lnTo>
                    <a:pt x="428602" y="308586"/>
                  </a:lnTo>
                  <a:cubicBezTo>
                    <a:pt x="428602" y="374869"/>
                    <a:pt x="374869" y="428602"/>
                    <a:pt x="308586" y="428602"/>
                  </a:cubicBezTo>
                  <a:close/>
                </a:path>
              </a:pathLst>
            </a:custGeom>
            <a:solidFill>
              <a:srgbClr val="FF6600"/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 noProof="1"/>
            </a:p>
          </p:txBody>
        </p:sp>
        <p:sp>
          <p:nvSpPr>
            <p:cNvPr id="11" name="圆角矩形 117"/>
            <p:cNvSpPr/>
            <p:nvPr userDrawn="1"/>
          </p:nvSpPr>
          <p:spPr>
            <a:xfrm rot="2700000">
              <a:off x="-182640" y="98495"/>
              <a:ext cx="333022" cy="332205"/>
            </a:xfrm>
            <a:custGeom>
              <a:rect l="l" t="t" r="r" b="b"/>
              <a:pathLst>
                <a:path w="332713" h="332713">
                  <a:moveTo>
                    <a:pt x="0" y="0"/>
                  </a:moveTo>
                  <a:lnTo>
                    <a:pt x="212697" y="0"/>
                  </a:lnTo>
                  <a:cubicBezTo>
                    <a:pt x="278980" y="0"/>
                    <a:pt x="332713" y="53733"/>
                    <a:pt x="332713" y="120016"/>
                  </a:cubicBezTo>
                  <a:lnTo>
                    <a:pt x="332713" y="332713"/>
                  </a:lnTo>
                  <a:close/>
                </a:path>
              </a:pathLst>
            </a:custGeom>
            <a:solidFill>
              <a:srgbClr val="0070C0"/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 noProof="1"/>
            </a:p>
          </p:txBody>
        </p:sp>
      </p:grp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preserve="1" userDrawn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动作按钮: 结束 1">
            <a:hlinkClick action="ppaction://hlinkshowjump?jump=lastslide"/>
          </p:cNvPr>
          <p:cNvSpPr>
            <a:spLocks noChangeArrowheads="1"/>
          </p:cNvSpPr>
          <p:nvPr userDrawn="1"/>
        </p:nvSpPr>
        <p:spPr bwMode="auto">
          <a:xfrm>
            <a:off x="11880850" y="6526213"/>
            <a:ext cx="215900" cy="215900"/>
          </a:xfrm>
          <a:prstGeom prst="actionButtonEnd">
            <a:avLst/>
          </a:prstGeom>
          <a:solidFill>
            <a:srgbClr val="D9D9D9"/>
          </a:solidFill>
          <a:ln w="15875">
            <a:solidFill>
              <a:srgbClr val="FFFFFF"/>
            </a:solidFill>
            <a:round/>
          </a:ln>
        </p:spPr>
        <p:txBody>
          <a:bodyPr anchor="ctr"/>
          <a:lstStyle/>
          <a:p>
            <a:pPr algn="ctr"/>
            <a:endParaRPr lang="zh-CN" altLang="en-US" noProof="1"/>
          </a:p>
        </p:txBody>
      </p:sp>
      <p:sp>
        <p:nvSpPr>
          <p:cNvPr id="3" name="动作按钮: 开始 2">
            <a:hlinkClick action="ppaction://hlinkshowjump?jump=firstslide"/>
          </p:cNvPr>
          <p:cNvSpPr>
            <a:spLocks noChangeArrowheads="1"/>
          </p:cNvSpPr>
          <p:nvPr userDrawn="1"/>
        </p:nvSpPr>
        <p:spPr bwMode="auto">
          <a:xfrm>
            <a:off x="9656763" y="6526213"/>
            <a:ext cx="215900" cy="215900"/>
          </a:xfrm>
          <a:prstGeom prst="actionButtonBeginning">
            <a:avLst/>
          </a:prstGeom>
          <a:solidFill>
            <a:srgbClr val="D9D9D9"/>
          </a:solidFill>
          <a:ln w="15875">
            <a:solidFill>
              <a:srgbClr val="FFFFFF"/>
            </a:solidFill>
            <a:round/>
          </a:ln>
        </p:spPr>
        <p:txBody>
          <a:bodyPr anchor="ctr"/>
          <a:lstStyle/>
          <a:p>
            <a:pPr algn="ctr"/>
            <a:endParaRPr lang="zh-CN" altLang="en-US" noProof="1"/>
          </a:p>
        </p:txBody>
      </p:sp>
      <p:sp>
        <p:nvSpPr>
          <p:cNvPr id="4" name="动作按钮: 后退或前一项 3">
            <a:hlinkClick action="ppaction://hlinkshowjump?jump=previousslide"/>
          </p:cNvPr>
          <p:cNvSpPr>
            <a:spLocks noChangeArrowheads="1"/>
          </p:cNvSpPr>
          <p:nvPr userDrawn="1"/>
        </p:nvSpPr>
        <p:spPr bwMode="auto">
          <a:xfrm>
            <a:off x="10031413" y="6526213"/>
            <a:ext cx="217487" cy="215900"/>
          </a:xfrm>
          <a:prstGeom prst="actionButtonBackPrevious">
            <a:avLst/>
          </a:prstGeom>
          <a:solidFill>
            <a:srgbClr val="D9D9D9"/>
          </a:solidFill>
          <a:ln w="15875">
            <a:solidFill>
              <a:srgbClr val="FFFFFF"/>
            </a:solidFill>
            <a:round/>
          </a:ln>
        </p:spPr>
        <p:txBody>
          <a:bodyPr anchor="ctr"/>
          <a:lstStyle/>
          <a:p>
            <a:pPr algn="ctr"/>
            <a:endParaRPr lang="zh-CN" altLang="en-US" noProof="1"/>
          </a:p>
        </p:txBody>
      </p:sp>
      <p:sp>
        <p:nvSpPr>
          <p:cNvPr id="5" name="动作按钮: 前进或下一项 4">
            <a:hlinkClick action="ppaction://hlinkshowjump?jump=nextslide"/>
          </p:cNvPr>
          <p:cNvSpPr>
            <a:spLocks noChangeArrowheads="1"/>
          </p:cNvSpPr>
          <p:nvPr userDrawn="1"/>
        </p:nvSpPr>
        <p:spPr bwMode="auto">
          <a:xfrm>
            <a:off x="11504613" y="6526213"/>
            <a:ext cx="217487" cy="215900"/>
          </a:xfrm>
          <a:prstGeom prst="actionButtonForwardNext">
            <a:avLst/>
          </a:prstGeom>
          <a:solidFill>
            <a:srgbClr val="D9D9D9"/>
          </a:solidFill>
          <a:ln w="15875">
            <a:solidFill>
              <a:srgbClr val="FFFFFF"/>
            </a:solidFill>
            <a:round/>
          </a:ln>
        </p:spPr>
        <p:txBody>
          <a:bodyPr anchor="ctr"/>
          <a:lstStyle/>
          <a:p>
            <a:pPr algn="ctr"/>
            <a:endParaRPr lang="zh-CN" altLang="en-US" noProof="1"/>
          </a:p>
        </p:txBody>
      </p:sp>
      <p:sp>
        <p:nvSpPr>
          <p:cNvPr id="6" name="圆角矩形 5">
            <a:hlinkClick r:id="rId1" action="ppaction://hlinksldjump"/>
          </p:cNvPr>
          <p:cNvSpPr>
            <a:spLocks noChangeArrowheads="1"/>
          </p:cNvSpPr>
          <p:nvPr userDrawn="1"/>
        </p:nvSpPr>
        <p:spPr bwMode="auto">
          <a:xfrm>
            <a:off x="10401300" y="6518275"/>
            <a:ext cx="955675" cy="252413"/>
          </a:xfrm>
          <a:prstGeom prst="roundRect">
            <a:avLst>
              <a:gd name="adj" fmla="val 22713"/>
            </a:avLst>
          </a:prstGeom>
          <a:solidFill>
            <a:srgbClr val="D9D9D9"/>
          </a:solidFill>
          <a:ln w="12700">
            <a:solidFill>
              <a:srgbClr val="FFFFFF"/>
            </a:solidFill>
            <a:round/>
          </a:ln>
        </p:spPr>
        <p:txBody>
          <a:bodyPr tIns="72000" bIns="72000"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1400">
                <a:solidFill>
                  <a:prstClr val="black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内容索引</a:t>
            </a:r>
            <a:endParaRPr lang="zh-CN" altLang="en-US" sz="1400">
              <a:solidFill>
                <a:prstClr val="black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type="obj">
  <p:cSld name="1_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0073" y="274638"/>
            <a:ext cx="10967092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random/>
  </p:transition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image" Target="file:///D:\qq&#25991;&#20214;\712321467\Image\C2C\Image2\%7b75232B38-A165-1FB7-499C-2E1C792CACB5%7d.png" TargetMode="External" /><Relationship Id="rId6" Type="http://schemas.openxmlformats.org/officeDocument/2006/relationships/image" Target="../media/image1.png" /><Relationship Id="rId7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680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68038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32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ct val="0"/>
              </a:spcBef>
              <a:spcAft>
                <a:spcPct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04D473F-CE62-4D88-BB57-902389167DDD}" type="datetimeFigureOut">
              <a:rPr lang="zh-CN" altLang="en-US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4013" y="6356350"/>
            <a:ext cx="3859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4425" y="6356350"/>
            <a:ext cx="28432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ct val="0"/>
              </a:spcBef>
              <a:spcAft>
                <a:spcPct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9DD9D89-7625-44F6-AB13-0BFB93E008E3}" type="slidenum">
              <a:rPr lang="zh-CN" altLang="en-US"/>
              <a:t/>
            </a:fld>
            <a:endParaRPr lang="zh-CN" altLang="en-US"/>
          </a:p>
        </p:txBody>
      </p:sp>
      <p:pic>
        <p:nvPicPr>
          <p:cNvPr id="1028" name="图片 1073743875" descr="学科网 zxxk.com"/>
          <p:cNvPicPr>
            <a:picLocks noChangeAspect="1"/>
          </p:cNvPicPr>
          <p:nvPr/>
        </p:nvPicPr>
        <p:blipFill>
          <a:blip r:embed="rId6" r:link="rId5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ransition/>
  <p:timing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黑体" panose="02010609060101010101" pitchFamily="2" charset="-122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2" charset="-122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2" charset="-122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2" charset="-122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2" charset="-122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2" charset="-122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2" charset="-122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2" charset="-122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2" charset="-122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Times New Roman" panose="02020603050405020304" pitchFamily="18" charset="0"/>
        <a:buChar char="•"/>
        <a:defRPr sz="3200" kern="1200">
          <a:solidFill>
            <a:schemeClr val="tx1"/>
          </a:solidFill>
          <a:latin typeface="黑体" panose="02010609060101010101" pitchFamily="2" charset="-122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imes New Roman" panose="02020603050405020304" pitchFamily="18" charset="0"/>
        <a:buChar char="–"/>
        <a:defRPr sz="2800" kern="1200">
          <a:solidFill>
            <a:schemeClr val="tx1"/>
          </a:solidFill>
          <a:latin typeface="黑体" panose="02010609060101010101" pitchFamily="2" charset="-122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Times New Roman" panose="02020603050405020304" pitchFamily="18" charset="0"/>
        <a:buChar char="•"/>
        <a:defRPr sz="2400" kern="1200">
          <a:solidFill>
            <a:schemeClr val="tx1"/>
          </a:solidFill>
          <a:latin typeface="黑体" panose="02010609060101010101" pitchFamily="2" charset="-122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imes New Roman" panose="02020603050405020304" pitchFamily="18" charset="0"/>
        <a:buChar char="–"/>
        <a:defRPr sz="2000" kern="1200">
          <a:solidFill>
            <a:schemeClr val="tx1"/>
          </a:solidFill>
          <a:latin typeface="黑体" panose="02010609060101010101" pitchFamily="2" charset="-122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Times New Roman" panose="02020603050405020304" pitchFamily="18" charset="0"/>
        <a:buChar char="»"/>
        <a:defRPr sz="2000" kern="1200">
          <a:solidFill>
            <a:schemeClr val="tx1"/>
          </a:solidFill>
          <a:latin typeface="黑体" panose="02010609060101010101" pitchFamily="2" charset="-122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.png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4.png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slide" Target="slide19.xml" TargetMode="Internal" /><Relationship Id="rId3" Type="http://schemas.openxmlformats.org/officeDocument/2006/relationships/slide" Target="slide21.xml" TargetMode="Internal" /><Relationship Id="rId4" Type="http://schemas.openxmlformats.org/officeDocument/2006/relationships/slide" Target="slide22.xml" TargetMode="Internal" /><Relationship Id="rId5" Type="http://schemas.openxmlformats.org/officeDocument/2006/relationships/slide" Target="slide18.xml" TargetMode="Internal" /><Relationship Id="rId6" Type="http://schemas.openxmlformats.org/officeDocument/2006/relationships/slide" Target="slide20.xml" TargetMode="Internal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slide" Target="slide19.xml" TargetMode="Internal" /><Relationship Id="rId3" Type="http://schemas.openxmlformats.org/officeDocument/2006/relationships/slide" Target="slide21.xml" TargetMode="Internal" /><Relationship Id="rId4" Type="http://schemas.openxmlformats.org/officeDocument/2006/relationships/slide" Target="slide22.xml" TargetMode="Internal" /><Relationship Id="rId5" Type="http://schemas.openxmlformats.org/officeDocument/2006/relationships/slide" Target="slide18.xml" TargetMode="Internal" /><Relationship Id="rId6" Type="http://schemas.openxmlformats.org/officeDocument/2006/relationships/slide" Target="slide20.xml" TargetMode="Interna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slide" Target="slide19.xml" TargetMode="Internal" /><Relationship Id="rId3" Type="http://schemas.openxmlformats.org/officeDocument/2006/relationships/slide" Target="slide21.xml" TargetMode="Internal" /><Relationship Id="rId4" Type="http://schemas.openxmlformats.org/officeDocument/2006/relationships/slide" Target="slide22.xml" TargetMode="Internal" /><Relationship Id="rId5" Type="http://schemas.openxmlformats.org/officeDocument/2006/relationships/slide" Target="slide20.xml" TargetMode="Internal" /><Relationship Id="rId6" Type="http://schemas.openxmlformats.org/officeDocument/2006/relationships/slide" Target="slide18.xml" TargetMode="Internal" /></Relationships>
</file>

<file path=ppt/slides/_rels/slide2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slide" Target="slide19.xml" TargetMode="Internal" /><Relationship Id="rId3" Type="http://schemas.openxmlformats.org/officeDocument/2006/relationships/slide" Target="slide21.xml" TargetMode="Internal" /><Relationship Id="rId4" Type="http://schemas.openxmlformats.org/officeDocument/2006/relationships/slide" Target="slide22.xml" TargetMode="Internal" /><Relationship Id="rId5" Type="http://schemas.openxmlformats.org/officeDocument/2006/relationships/slide" Target="slide20.xml" TargetMode="Internal" /><Relationship Id="rId6" Type="http://schemas.openxmlformats.org/officeDocument/2006/relationships/slide" Target="slide18.xml" TargetMode="Internal" /></Relationships>
</file>

<file path=ppt/slides/_rels/slide2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slide" Target="slide19.xml" TargetMode="Internal" /><Relationship Id="rId3" Type="http://schemas.openxmlformats.org/officeDocument/2006/relationships/slide" Target="slide21.xml" TargetMode="Internal" /><Relationship Id="rId4" Type="http://schemas.openxmlformats.org/officeDocument/2006/relationships/slide" Target="slide22.xml" TargetMode="Internal" /><Relationship Id="rId5" Type="http://schemas.openxmlformats.org/officeDocument/2006/relationships/slide" Target="slide20.xml" TargetMode="Internal" /><Relationship Id="rId6" Type="http://schemas.openxmlformats.org/officeDocument/2006/relationships/slide" Target="slide18.xml" TargetMode="Internal" /></Relationships>
</file>

<file path=ppt/slides/_rels/slide2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slide" Target="slide19.xml" TargetMode="Internal" /><Relationship Id="rId3" Type="http://schemas.openxmlformats.org/officeDocument/2006/relationships/slide" Target="slide21.xml" TargetMode="Internal" /><Relationship Id="rId4" Type="http://schemas.openxmlformats.org/officeDocument/2006/relationships/slide" Target="slide22.xml" TargetMode="Internal" /><Relationship Id="rId5" Type="http://schemas.openxmlformats.org/officeDocument/2006/relationships/slide" Target="slide20.xml" TargetMode="Internal" /><Relationship Id="rId6" Type="http://schemas.openxmlformats.org/officeDocument/2006/relationships/slide" Target="slide18.xml" TargetMode="Internal" /></Relationships>
</file>

<file path=ppt/slides/_rels/slide2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slide" Target="slide19.xml" TargetMode="Internal" /><Relationship Id="rId3" Type="http://schemas.openxmlformats.org/officeDocument/2006/relationships/slide" Target="slide21.xml" TargetMode="Internal" /><Relationship Id="rId4" Type="http://schemas.openxmlformats.org/officeDocument/2006/relationships/slide" Target="slide22.xml" TargetMode="Internal" /><Relationship Id="rId5" Type="http://schemas.openxmlformats.org/officeDocument/2006/relationships/slide" Target="slide20.xml" TargetMode="Internal" /><Relationship Id="rId6" Type="http://schemas.openxmlformats.org/officeDocument/2006/relationships/slide" Target="slide18.xml" TargetMode="Internal" /></Relationships>
</file>

<file path=ppt/slides/_rels/slide2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5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7" name="组合 16"/>
          <p:cNvGrpSpPr/>
          <p:nvPr/>
        </p:nvGrpSpPr>
        <p:grpSpPr>
          <a:xfrm>
            <a:off x="19050" y="933450"/>
            <a:ext cx="11763375" cy="3428316"/>
            <a:chOff x="19323" y="933103"/>
            <a:chExt cx="11762928" cy="3427988"/>
          </a:xfrm>
        </p:grpSpPr>
        <p:sp>
          <p:nvSpPr>
            <p:cNvPr id="8" name="文本框 22"/>
            <p:cNvSpPr txBox="1">
              <a:spLocks noChangeArrowheads="1"/>
            </p:cNvSpPr>
            <p:nvPr/>
          </p:nvSpPr>
          <p:spPr bwMode="auto">
            <a:xfrm>
              <a:off x="44722" y="933103"/>
              <a:ext cx="11737529" cy="1446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4400" b="1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方正小标宋_GBK" panose="03000509000000000000" pitchFamily="65" charset="-122"/>
                  <a:ea typeface="方正小标宋_GBK" panose="03000509000000000000" pitchFamily="65" charset="-122"/>
                </a:rPr>
                <a:t>专题</a:t>
              </a:r>
              <a:r>
                <a:rPr kumimoji="0" lang="en-US" altLang="zh-CN" sz="4400" b="1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方正小标宋_GBK" panose="03000509000000000000" pitchFamily="65" charset="-122"/>
                  <a:ea typeface="方正小标宋_GBK" panose="03000509000000000000" pitchFamily="65" charset="-122"/>
                </a:rPr>
                <a:t>9</a:t>
              </a:r>
              <a:endParaRPr kumimoji="0" lang="en-US" altLang="zh-CN" sz="4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方正小标宋_GBK" panose="03000509000000000000" pitchFamily="65" charset="-122"/>
                <a:ea typeface="方正小标宋_GBK" panose="03000509000000000000" pitchFamily="65" charset="-122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4400" b="1" kern="0">
                  <a:solidFill>
                    <a:srgbClr val="000000"/>
                  </a:solidFill>
                  <a:latin typeface="方正小标宋_GBK" panose="03000509000000000000" pitchFamily="65" charset="-122"/>
                  <a:ea typeface="方正小标宋_GBK" panose="03000509000000000000" pitchFamily="65" charset="-122"/>
                </a:rPr>
                <a:t>金属与人类文明</a:t>
              </a:r>
              <a:endParaRPr kumimoji="0" lang="en-US" altLang="zh-CN" sz="4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方正小标宋_GBK" panose="03000509000000000000" pitchFamily="65" charset="-122"/>
                <a:ea typeface="方正小标宋_GBK" panose="03000509000000000000" pitchFamily="65" charset="-122"/>
              </a:endParaRPr>
            </a:p>
          </p:txBody>
        </p:sp>
        <p:sp>
          <p:nvSpPr>
            <p:cNvPr id="9" name="文本框 22"/>
            <p:cNvSpPr txBox="1">
              <a:spLocks noChangeArrowheads="1"/>
            </p:cNvSpPr>
            <p:nvPr/>
          </p:nvSpPr>
          <p:spPr bwMode="auto">
            <a:xfrm>
              <a:off x="44722" y="3714822"/>
              <a:ext cx="11737529" cy="646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3600" b="1" kern="0">
                  <a:solidFill>
                    <a:srgbClr val="000000"/>
                  </a:solidFill>
                  <a:latin typeface="方正小标宋_GBK" panose="03000509000000000000" pitchFamily="65" charset="-122"/>
                  <a:ea typeface="方正小标宋_GBK" panose="03000509000000000000" pitchFamily="65" charset="-122"/>
                </a:rPr>
                <a:t>第三单元　金属材料的性能及应用</a:t>
              </a:r>
              <a:endParaRPr lang="zh-CN" altLang="en-US" sz="3600" b="1" kern="0">
                <a:solidFill>
                  <a:srgbClr val="000000"/>
                </a:solidFill>
                <a:latin typeface="方正小标宋_GBK" panose="03000509000000000000" pitchFamily="65" charset="-122"/>
                <a:ea typeface="方正小标宋_GBK" panose="03000509000000000000" pitchFamily="65" charset="-122"/>
              </a:endParaRPr>
            </a:p>
          </p:txBody>
        </p:sp>
        <p:pic>
          <p:nvPicPr>
            <p:cNvPr id="10" name="Picture 2" descr="G:\A原稿\2022 开文原稿\箭头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2012113" y="1134269"/>
              <a:ext cx="896339" cy="3147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矩形 10"/>
            <p:cNvSpPr>
              <a:spLocks noChangeArrowheads="1"/>
            </p:cNvSpPr>
            <p:nvPr/>
          </p:nvSpPr>
          <p:spPr bwMode="auto">
            <a:xfrm>
              <a:off x="19323" y="2301255"/>
              <a:ext cx="5676156" cy="45719"/>
            </a:xfrm>
            <a:prstGeom prst="rect">
              <a:avLst/>
            </a:prstGeom>
            <a:gradFill rotWithShape="1">
              <a:gsLst>
                <a:gs pos="0">
                  <a:srgbClr val="FF6600"/>
                </a:gs>
                <a:gs pos="100000">
                  <a:srgbClr val="FFFFFF">
                    <a:alpha val="0"/>
                  </a:srgb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58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</p:spTree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332979" y="692696"/>
            <a:ext cx="11520000" cy="4918269"/>
          </a:xfrm>
        </p:spPr>
        <p:txBody>
          <a:bodyPr/>
          <a:lstStyle/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2. 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铝合金有哪些优良性能和应用？为什么航天飞船的许多部件由锂铝合金制造？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zh-CN" altLang="zh-CN" kern="100">
                <a:solidFill>
                  <a:srgbClr val="FF0000"/>
                </a:solidFill>
                <a:ea typeface="黑体" panose="02010609060101010101" pitchFamily="2" charset="-122"/>
                <a:cs typeface="Times New Roman" panose="02020603050405020304"/>
              </a:rPr>
              <a:t>【答案】</a:t>
            </a:r>
            <a:r>
              <a:rPr lang="zh-CN" altLang="zh-CN" kern="100">
                <a:solidFill>
                  <a:srgbClr val="000000"/>
                </a:solidFill>
                <a:latin typeface="宋体" panose="02010600030101010101" pitchFamily="2" charset="-122"/>
                <a:ea typeface="Times New Roman" panose="02020603050405020304"/>
                <a:cs typeface="Courier New" panose="02070309020205020404"/>
              </a:rPr>
              <a:t> </a:t>
            </a:r>
            <a:r>
              <a:rPr lang="zh-CN" altLang="zh-CN" kern="100">
                <a:solidFill>
                  <a:srgbClr val="000000"/>
                </a:solidFill>
                <a:ea typeface="仿宋_GB2312" panose="02010609030101010101"/>
                <a:cs typeface="Times New Roman" panose="02020603050405020304"/>
              </a:rPr>
              <a:t>铝合金成本低，性能优良，密度小、强度大、塑性好，可加工成各种型材，具有优良的导电性、导热性，抗腐蚀能力强，装饰效果好。在航空、航天、汽车、机械制造、船舶及化学工业中都得到广泛的应用。目前铝合金的使用量仅次于钢，发展前景广阔。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zh-CN" altLang="zh-CN" kern="100">
                <a:solidFill>
                  <a:srgbClr val="000000"/>
                </a:solidFill>
                <a:ea typeface="仿宋_GB2312" panose="02010609030101010101"/>
                <a:cs typeface="Times New Roman" panose="02020603050405020304"/>
              </a:rPr>
              <a:t>锂铝合金具有低密度、高强度的特点。具有较高的工作温度、较好的高温韧性与加工性能，且价格便宜。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332979" y="1052736"/>
            <a:ext cx="11520000" cy="4315027"/>
          </a:xfrm>
        </p:spPr>
        <p:txBody>
          <a:bodyPr/>
          <a:lstStyle/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3. 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武德合金可用来制作报警装置的保险丝，其原理是什么？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zh-CN" altLang="zh-CN" kern="100">
                <a:solidFill>
                  <a:srgbClr val="FF0000"/>
                </a:solidFill>
                <a:ea typeface="黑体" panose="02010609060101010101" pitchFamily="2" charset="-122"/>
                <a:cs typeface="Times New Roman" panose="02020603050405020304"/>
              </a:rPr>
              <a:t>【答案】</a:t>
            </a:r>
            <a:r>
              <a:rPr lang="zh-CN" altLang="zh-CN" kern="100">
                <a:solidFill>
                  <a:srgbClr val="000000"/>
                </a:solidFill>
                <a:latin typeface="宋体" panose="02010600030101010101" pitchFamily="2" charset="-122"/>
                <a:ea typeface="Times New Roman" panose="02020603050405020304"/>
                <a:cs typeface="Courier New" panose="02070309020205020404"/>
              </a:rPr>
              <a:t> </a:t>
            </a:r>
            <a:r>
              <a:rPr lang="zh-CN" altLang="zh-CN" kern="100">
                <a:solidFill>
                  <a:srgbClr val="000000"/>
                </a:solidFill>
                <a:ea typeface="仿宋_GB2312" panose="02010609030101010101"/>
                <a:cs typeface="Times New Roman" panose="02020603050405020304"/>
              </a:rPr>
              <a:t>由锡</a:t>
            </a:r>
            <a:r>
              <a:rPr lang="en-US" altLang="zh-CN" kern="100">
                <a:solidFill>
                  <a:srgbClr val="000000"/>
                </a:solidFill>
                <a:ea typeface="仿宋_GB2312" panose="02010609030101010101"/>
                <a:cs typeface="Courier New" panose="02070309020205020404"/>
              </a:rPr>
              <a:t>(</a:t>
            </a:r>
            <a:r>
              <a:rPr lang="zh-CN" altLang="zh-CN" kern="100">
                <a:solidFill>
                  <a:srgbClr val="000000"/>
                </a:solidFill>
                <a:ea typeface="仿宋_GB2312" panose="02010609030101010101"/>
                <a:cs typeface="Times New Roman" panose="02020603050405020304"/>
              </a:rPr>
              <a:t>熔点</a:t>
            </a:r>
            <a:r>
              <a:rPr lang="en-US" altLang="zh-CN" kern="100">
                <a:solidFill>
                  <a:srgbClr val="000000"/>
                </a:solidFill>
                <a:ea typeface="仿宋_GB2312" panose="02010609030101010101"/>
                <a:cs typeface="Courier New" panose="02070309020205020404"/>
              </a:rPr>
              <a:t>232 </a:t>
            </a:r>
            <a:r>
              <a:rPr lang="en-US" altLang="zh-CN" kern="100">
                <a:solidFill>
                  <a:srgbClr val="000000"/>
                </a:solidFill>
                <a:latin typeface="宋体" panose="02010600030101010101" pitchFamily="2" charset="-122"/>
                <a:ea typeface="仿宋_GB2312" panose="02010609030101010101"/>
                <a:cs typeface="Times New Roman" panose="02020603050405020304"/>
              </a:rPr>
              <a:t>℃</a:t>
            </a:r>
            <a:r>
              <a:rPr lang="en-US" altLang="zh-CN" kern="100">
                <a:solidFill>
                  <a:srgbClr val="000000"/>
                </a:solidFill>
                <a:ea typeface="仿宋_GB2312" panose="02010609030101010101"/>
                <a:cs typeface="Courier New" panose="02070309020205020404"/>
              </a:rPr>
              <a:t>)</a:t>
            </a:r>
            <a:r>
              <a:rPr lang="zh-CN" altLang="zh-CN" kern="100">
                <a:solidFill>
                  <a:srgbClr val="000000"/>
                </a:solidFill>
                <a:ea typeface="仿宋_GB2312" panose="02010609030101010101"/>
                <a:cs typeface="Times New Roman" panose="02020603050405020304"/>
              </a:rPr>
              <a:t>、铋</a:t>
            </a:r>
            <a:r>
              <a:rPr lang="en-US" altLang="zh-CN" kern="100">
                <a:solidFill>
                  <a:srgbClr val="000000"/>
                </a:solidFill>
                <a:ea typeface="仿宋_GB2312" panose="02010609030101010101"/>
                <a:cs typeface="Courier New" panose="02070309020205020404"/>
              </a:rPr>
              <a:t>(</a:t>
            </a:r>
            <a:r>
              <a:rPr lang="zh-CN" altLang="zh-CN" kern="100">
                <a:solidFill>
                  <a:srgbClr val="000000"/>
                </a:solidFill>
                <a:ea typeface="仿宋_GB2312" panose="02010609030101010101"/>
                <a:cs typeface="Times New Roman" panose="02020603050405020304"/>
              </a:rPr>
              <a:t>熔点</a:t>
            </a:r>
            <a:r>
              <a:rPr lang="en-US" altLang="zh-CN" kern="100">
                <a:solidFill>
                  <a:srgbClr val="000000"/>
                </a:solidFill>
                <a:ea typeface="仿宋_GB2312" panose="02010609030101010101"/>
                <a:cs typeface="Courier New" panose="02070309020205020404"/>
              </a:rPr>
              <a:t>271 </a:t>
            </a:r>
            <a:r>
              <a:rPr lang="en-US" altLang="zh-CN" kern="100">
                <a:solidFill>
                  <a:srgbClr val="000000"/>
                </a:solidFill>
                <a:latin typeface="宋体" panose="02010600030101010101" pitchFamily="2" charset="-122"/>
                <a:ea typeface="仿宋_GB2312" panose="02010609030101010101"/>
                <a:cs typeface="Times New Roman" panose="02020603050405020304"/>
              </a:rPr>
              <a:t>℃</a:t>
            </a:r>
            <a:r>
              <a:rPr lang="en-US" altLang="zh-CN" kern="100">
                <a:solidFill>
                  <a:srgbClr val="000000"/>
                </a:solidFill>
                <a:ea typeface="仿宋_GB2312" panose="02010609030101010101"/>
                <a:cs typeface="Courier New" panose="02070309020205020404"/>
              </a:rPr>
              <a:t>)</a:t>
            </a:r>
            <a:r>
              <a:rPr lang="zh-CN" altLang="zh-CN" kern="100">
                <a:solidFill>
                  <a:srgbClr val="000000"/>
                </a:solidFill>
                <a:ea typeface="仿宋_GB2312" panose="02010609030101010101"/>
                <a:cs typeface="Times New Roman" panose="02020603050405020304"/>
              </a:rPr>
              <a:t>、镉</a:t>
            </a:r>
            <a:r>
              <a:rPr lang="en-US" altLang="zh-CN" kern="100">
                <a:solidFill>
                  <a:srgbClr val="000000"/>
                </a:solidFill>
                <a:ea typeface="仿宋_GB2312" panose="02010609030101010101"/>
                <a:cs typeface="Courier New" panose="02070309020205020404"/>
              </a:rPr>
              <a:t>(</a:t>
            </a:r>
            <a:r>
              <a:rPr lang="zh-CN" altLang="zh-CN" kern="100">
                <a:solidFill>
                  <a:srgbClr val="000000"/>
                </a:solidFill>
                <a:ea typeface="仿宋_GB2312" panose="02010609030101010101"/>
                <a:cs typeface="Times New Roman" panose="02020603050405020304"/>
              </a:rPr>
              <a:t>熔点</a:t>
            </a:r>
            <a:r>
              <a:rPr lang="en-US" altLang="zh-CN" kern="100">
                <a:solidFill>
                  <a:srgbClr val="000000"/>
                </a:solidFill>
                <a:ea typeface="仿宋_GB2312" panose="02010609030101010101"/>
                <a:cs typeface="Courier New" panose="02070309020205020404"/>
              </a:rPr>
              <a:t>321 </a:t>
            </a:r>
            <a:r>
              <a:rPr lang="en-US" altLang="zh-CN" kern="100">
                <a:solidFill>
                  <a:srgbClr val="000000"/>
                </a:solidFill>
                <a:latin typeface="宋体" panose="02010600030101010101" pitchFamily="2" charset="-122"/>
                <a:ea typeface="仿宋_GB2312" panose="02010609030101010101"/>
                <a:cs typeface="Times New Roman" panose="02020603050405020304"/>
              </a:rPr>
              <a:t>℃</a:t>
            </a:r>
            <a:r>
              <a:rPr lang="en-US" altLang="zh-CN" kern="100">
                <a:solidFill>
                  <a:srgbClr val="000000"/>
                </a:solidFill>
                <a:ea typeface="仿宋_GB2312" panose="02010609030101010101"/>
                <a:cs typeface="Courier New" panose="02070309020205020404"/>
              </a:rPr>
              <a:t>)</a:t>
            </a:r>
            <a:r>
              <a:rPr lang="zh-CN" altLang="zh-CN" kern="100">
                <a:solidFill>
                  <a:srgbClr val="000000"/>
                </a:solidFill>
                <a:ea typeface="仿宋_GB2312" panose="02010609030101010101"/>
                <a:cs typeface="Times New Roman" panose="02020603050405020304"/>
              </a:rPr>
              <a:t>和铅</a:t>
            </a:r>
            <a:r>
              <a:rPr lang="en-US" altLang="zh-CN" kern="100">
                <a:solidFill>
                  <a:srgbClr val="000000"/>
                </a:solidFill>
                <a:ea typeface="仿宋_GB2312" panose="02010609030101010101"/>
                <a:cs typeface="Courier New" panose="02070309020205020404"/>
              </a:rPr>
              <a:t>(</a:t>
            </a:r>
            <a:r>
              <a:rPr lang="zh-CN" altLang="zh-CN" kern="100">
                <a:solidFill>
                  <a:srgbClr val="000000"/>
                </a:solidFill>
                <a:ea typeface="仿宋_GB2312" panose="02010609030101010101"/>
                <a:cs typeface="Times New Roman" panose="02020603050405020304"/>
              </a:rPr>
              <a:t>熔点</a:t>
            </a:r>
            <a:r>
              <a:rPr lang="en-US" altLang="zh-CN" kern="100">
                <a:solidFill>
                  <a:srgbClr val="000000"/>
                </a:solidFill>
                <a:ea typeface="仿宋_GB2312" panose="02010609030101010101"/>
                <a:cs typeface="Courier New" panose="02070309020205020404"/>
              </a:rPr>
              <a:t>327 </a:t>
            </a:r>
            <a:r>
              <a:rPr lang="en-US" altLang="zh-CN" kern="100">
                <a:solidFill>
                  <a:srgbClr val="000000"/>
                </a:solidFill>
                <a:latin typeface="宋体" panose="02010600030101010101" pitchFamily="2" charset="-122"/>
                <a:ea typeface="仿宋_GB2312" panose="02010609030101010101"/>
                <a:cs typeface="Times New Roman" panose="02020603050405020304"/>
              </a:rPr>
              <a:t>℃</a:t>
            </a:r>
            <a:r>
              <a:rPr lang="en-US" altLang="zh-CN" kern="100">
                <a:solidFill>
                  <a:srgbClr val="000000"/>
                </a:solidFill>
                <a:ea typeface="仿宋_GB2312" panose="02010609030101010101"/>
                <a:cs typeface="Courier New" panose="02070309020205020404"/>
              </a:rPr>
              <a:t>)</a:t>
            </a:r>
            <a:r>
              <a:rPr lang="zh-CN" altLang="zh-CN" kern="100">
                <a:solidFill>
                  <a:srgbClr val="000000"/>
                </a:solidFill>
                <a:ea typeface="仿宋_GB2312" panose="02010609030101010101"/>
                <a:cs typeface="Times New Roman" panose="02020603050405020304"/>
              </a:rPr>
              <a:t>等金属按照一定的质量比制成的武德合金熔点只有</a:t>
            </a:r>
            <a:r>
              <a:rPr lang="en-US" altLang="zh-CN" kern="100">
                <a:solidFill>
                  <a:srgbClr val="000000"/>
                </a:solidFill>
                <a:ea typeface="仿宋_GB2312" panose="02010609030101010101"/>
                <a:cs typeface="Courier New" panose="02070309020205020404"/>
              </a:rPr>
              <a:t>67 </a:t>
            </a:r>
            <a:r>
              <a:rPr lang="en-US" altLang="zh-CN" kern="100">
                <a:solidFill>
                  <a:srgbClr val="000000"/>
                </a:solidFill>
                <a:latin typeface="宋体" panose="02010600030101010101" pitchFamily="2" charset="-122"/>
                <a:ea typeface="仿宋_GB2312" panose="02010609030101010101"/>
                <a:cs typeface="Times New Roman" panose="02020603050405020304"/>
              </a:rPr>
              <a:t>℃</a:t>
            </a:r>
            <a:r>
              <a:rPr lang="zh-CN" altLang="zh-CN" kern="100">
                <a:solidFill>
                  <a:srgbClr val="000000"/>
                </a:solidFill>
                <a:ea typeface="仿宋_GB2312" panose="02010609030101010101"/>
                <a:cs typeface="Times New Roman" panose="02020603050405020304"/>
              </a:rPr>
              <a:t>，它可以用来做电器、火灾报警等装置中的保险丝。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4. 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镍铬铝铁、镍铬铝铜等合金有很高的电阻率，可用于制备电路中的精密元件，这与合金什么性质相关？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zh-CN" altLang="zh-CN" kern="100">
                <a:solidFill>
                  <a:srgbClr val="FF0000"/>
                </a:solidFill>
                <a:ea typeface="黑体" panose="02010609060101010101" pitchFamily="2" charset="-122"/>
                <a:cs typeface="Times New Roman" panose="02020603050405020304"/>
              </a:rPr>
              <a:t>【答案】</a:t>
            </a:r>
            <a:r>
              <a:rPr lang="zh-CN" altLang="zh-CN" kern="100">
                <a:solidFill>
                  <a:srgbClr val="000000"/>
                </a:solidFill>
                <a:latin typeface="宋体" panose="02010600030101010101" pitchFamily="2" charset="-122"/>
                <a:ea typeface="Times New Roman" panose="02020603050405020304"/>
                <a:cs typeface="Courier New" panose="02070309020205020404"/>
              </a:rPr>
              <a:t> </a:t>
            </a:r>
            <a:r>
              <a:rPr lang="zh-CN" altLang="zh-CN" kern="100">
                <a:solidFill>
                  <a:srgbClr val="000000"/>
                </a:solidFill>
                <a:ea typeface="仿宋_GB2312" panose="02010609030101010101"/>
                <a:cs typeface="Times New Roman" panose="02020603050405020304"/>
              </a:rPr>
              <a:t>合金的导电性和导热性一般低于任一组分金属。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360689" y="692696"/>
            <a:ext cx="11449272" cy="3711785"/>
          </a:xfrm>
        </p:spPr>
        <p:txBody>
          <a:bodyPr/>
          <a:lstStyle/>
          <a:p>
            <a:pPr indent="713740" fontAlgn="ctr">
              <a:lnSpc>
                <a:spcPct val="120000"/>
              </a:lnSpc>
              <a:spcAft>
                <a:spcPct val="0"/>
              </a:spcAft>
              <a:tabLst>
                <a:tab pos="5941060"/>
              </a:tabLst>
            </a:pP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合金与纯金属的性质差异是由它们的结构决定的。在纯金属中，所有的原子大小相同，排列比较整齐。而形成合金后，加入了较大或较小的其他元素的原子，改变了金属中规则的层状排列，层与层之间的滑动变得困难，所以合金常比组成合金的纯金属硬度更高。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713740" fontAlgn="ctr">
              <a:lnSpc>
                <a:spcPct val="120000"/>
              </a:lnSpc>
              <a:spcAft>
                <a:spcPct val="0"/>
              </a:spcAft>
              <a:tabLst>
                <a:tab pos="5941060"/>
              </a:tabLst>
            </a:pP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固体的熔点与原子排列是否整齐有关。合金中原子的大小不一，与纯金属相比，排列整齐程度下降，使得原子之间的相互作用力减小。所以，多数合金的熔点一般比其组成金属的熔点低。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sp>
        <p:nvSpPr>
          <p:cNvPr id="7" name="内容占位符 2"/>
          <p:cNvSpPr>
            <a:spLocks noChangeArrowheads="1"/>
          </p:cNvSpPr>
          <p:nvPr/>
        </p:nvSpPr>
        <p:spPr bwMode="auto">
          <a:xfrm>
            <a:off x="332979" y="44624"/>
            <a:ext cx="11245850" cy="681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0" marR="0" lvl="0" indent="720725" algn="just" defTabSz="914400" eaLnBrk="1" fontAlgn="auto" latinLnBrk="0" hangingPunct="0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>
                <a:srgbClr val="3FB564"/>
              </a:buClr>
              <a:buSzTx/>
              <a:buFontTx/>
              <a:buNone/>
              <a:tabLst>
                <a:tab pos="2609850"/>
              </a:tabLst>
              <a:defRPr/>
            </a:pPr>
            <a:r>
              <a:rPr lang="zh-CN" altLang="en-US" sz="3100" b="1" kern="0">
                <a:solidFill>
                  <a:srgbClr val="000000"/>
                </a:solidFill>
                <a:ea typeface="黑体" panose="02010609060101010101" pitchFamily="2" charset="-122"/>
              </a:rPr>
              <a:t>活动四：微观分析合金硬度大、熔点低的秘密</a:t>
            </a:r>
            <a:endParaRPr kumimoji="0" lang="en-US" altLang="zh-CN" sz="3100" b="1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黑体" panose="02010609060101010101" pitchFamily="2" charset="-122"/>
            </a:endParaRPr>
          </a:p>
        </p:txBody>
      </p:sp>
      <p:grpSp>
        <p:nvGrpSpPr>
          <p:cNvPr id="8" name="组合 14"/>
          <p:cNvGrpSpPr/>
          <p:nvPr/>
        </p:nvGrpSpPr>
        <p:grpSpPr>
          <a:xfrm>
            <a:off x="764728" y="278533"/>
            <a:ext cx="11015663" cy="414337"/>
            <a:chOff x="612775" y="377825"/>
            <a:chExt cx="11061700" cy="414338"/>
          </a:xfrm>
        </p:grpSpPr>
        <p:cxnSp>
          <p:nvCxnSpPr>
            <p:cNvPr id="9" name="肘形连接符 15"/>
            <p:cNvCxnSpPr>
              <a:cxnSpLocks noChangeShapeType="1"/>
            </p:cNvCxnSpPr>
            <p:nvPr/>
          </p:nvCxnSpPr>
          <p:spPr bwMode="auto">
            <a:xfrm rot="10800000" flipH="1" flipV="1">
              <a:off x="612775" y="466725"/>
              <a:ext cx="11061700" cy="325438"/>
            </a:xfrm>
            <a:prstGeom prst="bentConnector3">
              <a:avLst>
                <a:gd name="adj1" fmla="val -1894"/>
              </a:avLst>
            </a:prstGeom>
            <a:noFill/>
            <a:ln w="12700">
              <a:solidFill>
                <a:srgbClr val="558ED5"/>
              </a:solidFill>
              <a:miter lim="800000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" name="流程图: 离页连接符 16"/>
            <p:cNvSpPr>
              <a:spLocks noChangeArrowheads="1"/>
            </p:cNvSpPr>
            <p:nvPr/>
          </p:nvSpPr>
          <p:spPr bwMode="auto">
            <a:xfrm>
              <a:off x="627063" y="377825"/>
              <a:ext cx="187325" cy="333375"/>
            </a:xfrm>
            <a:prstGeom prst="flowChartOffpageConnector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defTabSz="1219200"/>
              <a:endParaRPr lang="zh-CN" altLang="en-US" sz="2400" b="0">
                <a:solidFill>
                  <a:srgbClr val="FFFFFF"/>
                </a:solidFill>
                <a:latin typeface="Arial" panose="020b0604020202020204" pitchFamily="34" charset="0"/>
                <a:ea typeface="黑体" panose="02010609060101010101" pitchFamily="2" charset="-122"/>
              </a:endParaRPr>
            </a:p>
          </p:txBody>
        </p:sp>
      </p:grp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87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pic>
        <p:nvPicPr>
          <p:cNvPr id="1025" name="Picture 1" descr="C:\Users\Administrator\Desktop\《活动单》化学必修第二册(苏教版) 楠\HD20-GZHX163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005387" y="4437112"/>
            <a:ext cx="3475038" cy="1897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矩形 3"/>
          <p:cNvSpPr/>
          <p:nvPr/>
        </p:nvSpPr>
        <p:spPr>
          <a:xfrm>
            <a:off x="3486839" y="6142717"/>
            <a:ext cx="4512133" cy="6955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713740" algn="ctr" fontAlgn="ctr">
              <a:lnSpc>
                <a:spcPct val="140000"/>
              </a:lnSpc>
              <a:spcAft>
                <a:spcPct val="0"/>
              </a:spcAft>
              <a:tabLst>
                <a:tab pos="5941060"/>
              </a:tabLst>
            </a:pPr>
            <a:r>
              <a:rPr lang="zh-CN" altLang="zh-CN" b="1" kern="100">
                <a:solidFill>
                  <a:srgbClr val="000000"/>
                </a:solidFill>
                <a:latin typeface="Times New Roman"/>
                <a:cs typeface="Times New Roman" panose="02020603050405020304"/>
              </a:rPr>
              <a:t>合金的微观结构示意图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</p:spTree>
  </p:cSld>
  <p:clrMapOvr>
    <a:masterClrMapping/>
  </p:clrMapOvr>
  <p:transition/>
  <p:timing/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360689" y="2060848"/>
            <a:ext cx="11449272" cy="2505301"/>
          </a:xfrm>
        </p:spPr>
        <p:txBody>
          <a:bodyPr/>
          <a:lstStyle/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1. 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阅读教材，不锈钢材料为什么不容易生锈？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zh-CN" altLang="zh-CN" kern="100">
                <a:solidFill>
                  <a:srgbClr val="FF0000"/>
                </a:solidFill>
                <a:ea typeface="黑体" panose="02010609060101010101" pitchFamily="2" charset="-122"/>
                <a:cs typeface="Times New Roman" panose="02020603050405020304"/>
              </a:rPr>
              <a:t>【答案】</a:t>
            </a:r>
            <a:r>
              <a:rPr lang="zh-CN" altLang="zh-CN" kern="100">
                <a:solidFill>
                  <a:srgbClr val="000000"/>
                </a:solidFill>
                <a:latin typeface="宋体" panose="02010600030101010101" pitchFamily="2" charset="-122"/>
                <a:ea typeface="Times New Roman" panose="02020603050405020304"/>
                <a:cs typeface="Courier New" panose="02070309020205020404"/>
              </a:rPr>
              <a:t> </a:t>
            </a:r>
            <a:r>
              <a:rPr lang="zh-CN" altLang="zh-CN" kern="100">
                <a:solidFill>
                  <a:srgbClr val="000000"/>
                </a:solidFill>
                <a:ea typeface="仿宋_GB2312" panose="02010609030101010101"/>
                <a:cs typeface="Times New Roman" panose="02020603050405020304"/>
              </a:rPr>
              <a:t>不锈钢中除了铁元素外，主要的合金元素是铬元素。铬具有很强的耐腐蚀性，在空气中表面会生成一层致密的氧化物，防止内部进一步被氧化，从而保护内层金属。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sp>
        <p:nvSpPr>
          <p:cNvPr id="7" name="内容占位符 2"/>
          <p:cNvSpPr>
            <a:spLocks noChangeArrowheads="1"/>
          </p:cNvSpPr>
          <p:nvPr/>
        </p:nvSpPr>
        <p:spPr bwMode="auto">
          <a:xfrm>
            <a:off x="332979" y="44624"/>
            <a:ext cx="11245850" cy="681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0" marR="0" lvl="0" indent="720725" algn="just" defTabSz="914400" eaLnBrk="1" fontAlgn="auto" latinLnBrk="0" hangingPunct="0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>
                <a:srgbClr val="3FB564"/>
              </a:buClr>
              <a:buSzTx/>
              <a:buFontTx/>
              <a:buNone/>
              <a:tabLst>
                <a:tab pos="2609850"/>
              </a:tabLst>
              <a:defRPr/>
            </a:pPr>
            <a:r>
              <a:rPr lang="zh-CN" altLang="en-US" sz="3100" b="1" kern="0">
                <a:solidFill>
                  <a:srgbClr val="000000"/>
                </a:solidFill>
                <a:ea typeface="黑体" panose="02010609060101010101" pitchFamily="2" charset="-122"/>
              </a:rPr>
              <a:t>活动五：了解不锈钢材料、钛合金的性能</a:t>
            </a:r>
            <a:endParaRPr kumimoji="0" lang="en-US" altLang="zh-CN" sz="3100" b="1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黑体" panose="02010609060101010101" pitchFamily="2" charset="-122"/>
            </a:endParaRPr>
          </a:p>
        </p:txBody>
      </p:sp>
      <p:grpSp>
        <p:nvGrpSpPr>
          <p:cNvPr id="8" name="组合 14"/>
          <p:cNvGrpSpPr/>
          <p:nvPr/>
        </p:nvGrpSpPr>
        <p:grpSpPr>
          <a:xfrm>
            <a:off x="764728" y="278533"/>
            <a:ext cx="11015663" cy="414337"/>
            <a:chOff x="612775" y="377825"/>
            <a:chExt cx="11061700" cy="414338"/>
          </a:xfrm>
        </p:grpSpPr>
        <p:cxnSp>
          <p:nvCxnSpPr>
            <p:cNvPr id="9" name="肘形连接符 15"/>
            <p:cNvCxnSpPr>
              <a:cxnSpLocks noChangeShapeType="1"/>
            </p:cNvCxnSpPr>
            <p:nvPr/>
          </p:nvCxnSpPr>
          <p:spPr bwMode="auto">
            <a:xfrm rot="10800000" flipH="1" flipV="1">
              <a:off x="612775" y="466725"/>
              <a:ext cx="11061700" cy="325438"/>
            </a:xfrm>
            <a:prstGeom prst="bentConnector3">
              <a:avLst>
                <a:gd name="adj1" fmla="val -1894"/>
              </a:avLst>
            </a:prstGeom>
            <a:noFill/>
            <a:ln w="12700">
              <a:solidFill>
                <a:srgbClr val="558ED5"/>
              </a:solidFill>
              <a:miter lim="800000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" name="流程图: 离页连接符 16"/>
            <p:cNvSpPr>
              <a:spLocks noChangeArrowheads="1"/>
            </p:cNvSpPr>
            <p:nvPr/>
          </p:nvSpPr>
          <p:spPr bwMode="auto">
            <a:xfrm>
              <a:off x="627063" y="377825"/>
              <a:ext cx="187325" cy="333375"/>
            </a:xfrm>
            <a:prstGeom prst="flowChartOffpageConnector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defTabSz="1219200"/>
              <a:endParaRPr lang="zh-CN" altLang="en-US" sz="2400" b="0">
                <a:solidFill>
                  <a:srgbClr val="FFFFFF"/>
                </a:solidFill>
                <a:latin typeface="Arial" panose="020b0604020202020204" pitchFamily="34" charset="0"/>
                <a:ea typeface="黑体" panose="02010609060101010101" pitchFamily="2" charset="-122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332979" y="620688"/>
            <a:ext cx="11520000" cy="5521512"/>
          </a:xfrm>
        </p:spPr>
        <p:txBody>
          <a:bodyPr/>
          <a:lstStyle/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2. 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钛和钛合金被认为是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21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世纪的重要金属材料，被广泛应用于医疗、火箭、导弹、航天飞机、船舶、化工和通信设备等领域。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例如，在飞机的发动机、骨架、紧固件及起落架等部位都可使用钛合金；钛与人体骨骼相近，具有良好的生物相容性，钛和钛合金可作人体的植入物，制造股骨头和各种关节等；在汽车制造行业，用钛合金代替钢铁能减轻汽车质量，提高汽车的安全性能，减少汽车的油耗。钛和钛合金还被广泛用于核潜艇、深潜器、破冰船和扫雷艇等军事和海洋工程装备上。在日常生活中，钛合金还可用于制造网球拍、轮椅和眼镜架等。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</p:spTree>
  </p:cSld>
  <p:clrMapOvr>
    <a:masterClrMapping/>
  </p:clrMapOvr>
  <p:transition/>
  <p:timing/>
</p:sld>
</file>

<file path=ppt/slides/slide1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332979" y="1340768"/>
            <a:ext cx="11520000" cy="2505301"/>
          </a:xfrm>
        </p:spPr>
        <p:txBody>
          <a:bodyPr/>
          <a:lstStyle/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钛合金有哪些优良性能？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zh-CN" altLang="zh-CN" kern="100">
                <a:solidFill>
                  <a:srgbClr val="FF0000"/>
                </a:solidFill>
                <a:ea typeface="黑体" panose="02010609060101010101" pitchFamily="2" charset="-122"/>
                <a:cs typeface="Times New Roman" panose="02020603050405020304"/>
              </a:rPr>
              <a:t>【答案】</a:t>
            </a:r>
            <a:r>
              <a:rPr lang="zh-CN" altLang="zh-CN" kern="100">
                <a:solidFill>
                  <a:srgbClr val="000000"/>
                </a:solidFill>
                <a:latin typeface="宋体" panose="02010600030101010101" pitchFamily="2" charset="-122"/>
                <a:ea typeface="Times New Roman" panose="02020603050405020304"/>
                <a:cs typeface="Courier New" panose="02070309020205020404"/>
              </a:rPr>
              <a:t> </a:t>
            </a:r>
            <a:r>
              <a:rPr lang="zh-CN" altLang="zh-CN" kern="100">
                <a:solidFill>
                  <a:srgbClr val="000000"/>
                </a:solidFill>
                <a:ea typeface="仿宋_GB2312" panose="02010609030101010101"/>
                <a:cs typeface="Times New Roman" panose="02020603050405020304"/>
              </a:rPr>
              <a:t>钛是一种新型金属，制成的钛合金强度高，密度小，耐热性好，易于加工，抗腐蚀性强，远优于不锈钢，即使将它们放入海水中数年，取出后仍然光亮如新。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360689" y="692696"/>
            <a:ext cx="11449272" cy="5521512"/>
          </a:xfrm>
        </p:spPr>
        <p:txBody>
          <a:bodyPr/>
          <a:lstStyle/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1. 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哪些材料属于无机非金属材料？无机非金属材料的主要成分是什么？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zh-CN" altLang="zh-CN" kern="100">
                <a:solidFill>
                  <a:srgbClr val="FF0000"/>
                </a:solidFill>
                <a:ea typeface="黑体" panose="02010609060101010101" pitchFamily="2" charset="-122"/>
                <a:cs typeface="Times New Roman" panose="02020603050405020304"/>
              </a:rPr>
              <a:t>【答案】</a:t>
            </a:r>
            <a:r>
              <a:rPr lang="zh-CN" altLang="zh-CN" kern="100">
                <a:solidFill>
                  <a:srgbClr val="000000"/>
                </a:solidFill>
                <a:latin typeface="宋体" panose="02010600030101010101" pitchFamily="2" charset="-122"/>
                <a:ea typeface="Times New Roman" panose="02020603050405020304"/>
                <a:cs typeface="Courier New" panose="02070309020205020404"/>
              </a:rPr>
              <a:t> </a:t>
            </a:r>
            <a:r>
              <a:rPr lang="zh-CN" altLang="zh-CN" kern="100">
                <a:solidFill>
                  <a:srgbClr val="000000"/>
                </a:solidFill>
                <a:ea typeface="仿宋_GB2312" panose="02010609030101010101"/>
                <a:cs typeface="Times New Roman" panose="02020603050405020304"/>
              </a:rPr>
              <a:t>石器、陶瓷、水泥、玻璃、半导体和光导纤维都是无机非金属材料。非金属元素及其化合物是无机非金属材料的主要成分。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2. 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硅、二氧化硅各有什么性能与用途？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zh-CN" altLang="zh-CN" kern="100">
                <a:solidFill>
                  <a:srgbClr val="FF0000"/>
                </a:solidFill>
                <a:ea typeface="黑体" panose="02010609060101010101" pitchFamily="2" charset="-122"/>
                <a:cs typeface="Times New Roman" panose="02020603050405020304"/>
              </a:rPr>
              <a:t>【答案】</a:t>
            </a:r>
            <a:r>
              <a:rPr lang="zh-CN" altLang="zh-CN" kern="100">
                <a:solidFill>
                  <a:srgbClr val="000000"/>
                </a:solidFill>
                <a:latin typeface="宋体" panose="02010600030101010101" pitchFamily="2" charset="-122"/>
                <a:ea typeface="Times New Roman" panose="02020603050405020304"/>
                <a:cs typeface="Courier New" panose="02070309020205020404"/>
              </a:rPr>
              <a:t> </a:t>
            </a:r>
            <a:r>
              <a:rPr lang="zh-CN" altLang="zh-CN" kern="100">
                <a:solidFill>
                  <a:srgbClr val="000000"/>
                </a:solidFill>
                <a:ea typeface="仿宋_GB2312" panose="02010609030101010101"/>
                <a:cs typeface="Times New Roman" panose="02020603050405020304"/>
              </a:rPr>
              <a:t>硅的导电性介于导体和绝缘体之间，是一种重要的半导体材料，被广泛用于电子工业的各个领域。工业上利用二氧化硅可以制得高纯度的硅。光导纤维的主要成分是二氧化硅，可用来制造通讯光缆，用于光纤通信或传递高强度的激光等。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sp>
        <p:nvSpPr>
          <p:cNvPr id="7" name="内容占位符 2"/>
          <p:cNvSpPr>
            <a:spLocks noChangeArrowheads="1"/>
          </p:cNvSpPr>
          <p:nvPr/>
        </p:nvSpPr>
        <p:spPr bwMode="auto">
          <a:xfrm>
            <a:off x="332979" y="44624"/>
            <a:ext cx="11245850" cy="681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0" marR="0" lvl="0" indent="720725" algn="just" defTabSz="914400" eaLnBrk="1" fontAlgn="auto" latinLnBrk="0" hangingPunct="0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>
                <a:srgbClr val="3FB564"/>
              </a:buClr>
              <a:buSzTx/>
              <a:buFontTx/>
              <a:buNone/>
              <a:tabLst>
                <a:tab pos="2609850"/>
              </a:tabLst>
              <a:defRPr/>
            </a:pPr>
            <a:r>
              <a:rPr lang="zh-CN" altLang="en-US" sz="3100" b="1" kern="0">
                <a:solidFill>
                  <a:srgbClr val="000000"/>
                </a:solidFill>
                <a:ea typeface="黑体" panose="02010609060101010101" pitchFamily="2" charset="-122"/>
              </a:rPr>
              <a:t>活动六：了解无机非金属材料</a:t>
            </a:r>
            <a:endParaRPr kumimoji="0" lang="en-US" altLang="zh-CN" sz="3100" b="1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黑体" panose="02010609060101010101" pitchFamily="2" charset="-122"/>
            </a:endParaRPr>
          </a:p>
        </p:txBody>
      </p:sp>
      <p:grpSp>
        <p:nvGrpSpPr>
          <p:cNvPr id="8" name="组合 14"/>
          <p:cNvGrpSpPr/>
          <p:nvPr/>
        </p:nvGrpSpPr>
        <p:grpSpPr>
          <a:xfrm>
            <a:off x="764728" y="278533"/>
            <a:ext cx="11015663" cy="414337"/>
            <a:chOff x="612775" y="377825"/>
            <a:chExt cx="11061700" cy="414338"/>
          </a:xfrm>
        </p:grpSpPr>
        <p:cxnSp>
          <p:nvCxnSpPr>
            <p:cNvPr id="9" name="肘形连接符 15"/>
            <p:cNvCxnSpPr>
              <a:cxnSpLocks noChangeShapeType="1"/>
            </p:cNvCxnSpPr>
            <p:nvPr/>
          </p:nvCxnSpPr>
          <p:spPr bwMode="auto">
            <a:xfrm rot="10800000" flipH="1" flipV="1">
              <a:off x="612775" y="466725"/>
              <a:ext cx="11061700" cy="325438"/>
            </a:xfrm>
            <a:prstGeom prst="bentConnector3">
              <a:avLst>
                <a:gd name="adj1" fmla="val -1894"/>
              </a:avLst>
            </a:prstGeom>
            <a:noFill/>
            <a:ln w="12700">
              <a:solidFill>
                <a:srgbClr val="558ED5"/>
              </a:solidFill>
              <a:miter lim="800000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" name="流程图: 离页连接符 16"/>
            <p:cNvSpPr>
              <a:spLocks noChangeArrowheads="1"/>
            </p:cNvSpPr>
            <p:nvPr/>
          </p:nvSpPr>
          <p:spPr bwMode="auto">
            <a:xfrm>
              <a:off x="627063" y="377825"/>
              <a:ext cx="187325" cy="333375"/>
            </a:xfrm>
            <a:prstGeom prst="flowChartOffpageConnector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defTabSz="1219200"/>
              <a:endParaRPr lang="zh-CN" altLang="en-US" sz="2400" b="0">
                <a:solidFill>
                  <a:srgbClr val="FFFFFF"/>
                </a:solidFill>
                <a:latin typeface="Arial" panose="020b0604020202020204" pitchFamily="34" charset="0"/>
                <a:ea typeface="黑体" panose="02010609060101010101" pitchFamily="2" charset="-122"/>
              </a:endParaRPr>
            </a:p>
          </p:txBody>
        </p:sp>
      </p:grpSp>
      <p:sp>
        <p:nvSpPr>
          <p:cNvPr id="11" name="内容占位符 1"/>
          <p:cNvSpPr txBox="1"/>
          <p:nvPr/>
        </p:nvSpPr>
        <p:spPr bwMode="auto">
          <a:xfrm>
            <a:off x="332979" y="6117801"/>
            <a:ext cx="6768752" cy="69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spAutoFit/>
          </a:bodyPr>
          <a:lstStyle>
            <a:lvl1pPr marL="0" indent="720725" algn="just" rtl="0" fontAlgn="base" hangingPunct="0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FontTx/>
              <a:buNone/>
              <a:tabLst>
                <a:tab pos="5384800"/>
                <a:tab pos="9144000"/>
              </a:tabLst>
              <a:defRPr sz="2800" b="1" kern="1200">
                <a:solidFill>
                  <a:schemeClr val="tx1"/>
                </a:solidFill>
                <a:latin typeface="+mj-lt"/>
                <a:ea typeface="+mj-ea"/>
                <a:cs typeface="+mn-cs"/>
              </a:defRPr>
            </a:lvl1pPr>
            <a:lvl2pPr marL="457200" indent="0" algn="l" rtl="0" fontAlgn="base">
              <a:spcBef>
                <a:spcPct val="20000"/>
              </a:spcBef>
              <a:spcAft>
                <a:spcPct val="0"/>
              </a:spcAft>
              <a:buFontTx/>
              <a:buNone/>
              <a:defRPr sz="2800" b="1" kern="1200">
                <a:solidFill>
                  <a:schemeClr val="tx1"/>
                </a:solidFill>
                <a:latin typeface="黑体" panose="02010609060101010101" pitchFamily="2" charset="-122"/>
                <a:ea typeface="+mn-ea"/>
                <a:cs typeface="+mn-cs"/>
              </a:defRPr>
            </a:lvl2pPr>
            <a:lvl3pPr marL="914400" indent="0" algn="l" rtl="0" fontAlgn="base">
              <a:spcBef>
                <a:spcPct val="20000"/>
              </a:spcBef>
              <a:spcAft>
                <a:spcPct val="0"/>
              </a:spcAft>
              <a:buFontTx/>
              <a:buNone/>
              <a:defRPr sz="2800" b="1" kern="1200">
                <a:solidFill>
                  <a:schemeClr val="tx1"/>
                </a:solidFill>
                <a:latin typeface="黑体" panose="02010609060101010101" pitchFamily="2" charset="-122"/>
                <a:ea typeface="+mn-ea"/>
                <a:cs typeface="+mn-cs"/>
              </a:defRPr>
            </a:lvl3pPr>
            <a:lvl4pPr marL="1371600" indent="0" algn="l" rtl="0" fontAlgn="base">
              <a:spcBef>
                <a:spcPct val="20000"/>
              </a:spcBef>
              <a:spcAft>
                <a:spcPct val="0"/>
              </a:spcAft>
              <a:buFontTx/>
              <a:buNone/>
              <a:defRPr sz="2800" b="1" kern="1200">
                <a:solidFill>
                  <a:schemeClr val="tx1"/>
                </a:solidFill>
                <a:latin typeface="黑体" panose="02010609060101010101" pitchFamily="2" charset="-122"/>
                <a:ea typeface="+mn-ea"/>
                <a:cs typeface="+mn-cs"/>
              </a:defRPr>
            </a:lvl4pPr>
            <a:lvl5pPr marL="1828800" indent="0" algn="l" rtl="0" fontAlgn="base">
              <a:spcBef>
                <a:spcPct val="20000"/>
              </a:spcBef>
              <a:spcAft>
                <a:spcPct val="0"/>
              </a:spcAft>
              <a:buFontTx/>
              <a:buNone/>
              <a:defRPr sz="2800" b="1" kern="1200">
                <a:solidFill>
                  <a:schemeClr val="tx1"/>
                </a:solidFill>
                <a:latin typeface="黑体" panose="02010609060101010101" pitchFamily="2" charset="-122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en-US" altLang="zh-CN" kern="100" smtClean="0">
                <a:solidFill>
                  <a:srgbClr val="000000"/>
                </a:solidFill>
                <a:cs typeface="Courier New" panose="02070309020205020404"/>
              </a:rPr>
              <a:t>3. </a:t>
            </a:r>
            <a:r>
              <a:rPr lang="zh-CN" altLang="zh-CN" kern="100" smtClean="0">
                <a:solidFill>
                  <a:srgbClr val="000000"/>
                </a:solidFill>
                <a:cs typeface="Times New Roman" panose="02020603050405020304"/>
              </a:rPr>
              <a:t>阅读教材，了解新型陶瓷材料。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22"/>
          <p:cNvSpPr txBox="1">
            <a:spLocks noChangeArrowheads="1"/>
          </p:cNvSpPr>
          <p:nvPr/>
        </p:nvSpPr>
        <p:spPr bwMode="auto">
          <a:xfrm>
            <a:off x="0" y="2852936"/>
            <a:ext cx="12187238" cy="1015663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defTabSz="1209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defTabSz="1209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defTabSz="1209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defTabSz="1209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algn="ctr"/>
            <a:r>
              <a:rPr lang="zh-CN" altLang="en-US" sz="6000" b="1" noProof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2D75B6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微软雅黑" panose="020b0503020204020204" pitchFamily="34" charset="-122"/>
              </a:rPr>
              <a:t>课 堂 反 馈</a:t>
            </a:r>
            <a:endParaRPr lang="zh-CN" altLang="en-US" sz="6000" b="1" noProof="1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2D75B6"/>
              </a:solidFill>
              <a:effectLst>
                <a:outerShdw blurRad="50800" algn="tl" rotWithShape="0">
                  <a:srgbClr val="000000"/>
                </a:outerShdw>
              </a:effectLst>
              <a:latin typeface="微软雅黑" panose="020b0503020204020204" pitchFamily="34" charset="-122"/>
            </a:endParaRPr>
          </a:p>
        </p:txBody>
      </p:sp>
    </p:spTree>
  </p:cSld>
  <p:clrMapOvr>
    <a:masterClrMapping/>
  </p:clrMapOvr>
  <p:transition/>
  <p:timing/>
</p:sld>
</file>

<file path=ppt/slides/slide1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6" name="2">
            <a:hlinkClick r:id="rId2" action="ppaction://hlinksldjump"/>
          </p:cNvPr>
          <p:cNvSpPr>
            <a:spLocks noChangeAspect="1"/>
          </p:cNvSpPr>
          <p:nvPr/>
        </p:nvSpPr>
        <p:spPr>
          <a:xfrm>
            <a:off x="5053022" y="6462713"/>
            <a:ext cx="322422" cy="252412"/>
          </a:xfrm>
          <a:prstGeom prst="rect">
            <a:avLst/>
          </a:prstGeom>
          <a:solidFill>
            <a:schemeClr val="bg1"/>
          </a:solidFill>
          <a:ln w="158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/>
            <a:r>
              <a:rPr lang="en-US" altLang="zh-CN" sz="1400" b="1" noProof="1">
                <a:solidFill>
                  <a:schemeClr val="tx1"/>
                </a:solidFill>
              </a:rPr>
              <a:t>2</a:t>
            </a:r>
            <a:endParaRPr lang="zh-CN" altLang="en-US" sz="1400" b="1" noProof="1">
              <a:solidFill>
                <a:schemeClr val="tx1"/>
              </a:solidFill>
            </a:endParaRPr>
          </a:p>
        </p:txBody>
      </p:sp>
      <p:sp>
        <p:nvSpPr>
          <p:cNvPr id="18" name="2">
            <a:hlinkClick r:id="rId3" action="ppaction://hlinksldjump"/>
          </p:cNvPr>
          <p:cNvSpPr>
            <a:spLocks noChangeAspect="1"/>
          </p:cNvSpPr>
          <p:nvPr/>
        </p:nvSpPr>
        <p:spPr>
          <a:xfrm>
            <a:off x="6012386" y="6462713"/>
            <a:ext cx="322422" cy="252412"/>
          </a:xfrm>
          <a:prstGeom prst="rect">
            <a:avLst/>
          </a:prstGeom>
          <a:solidFill>
            <a:schemeClr val="bg1"/>
          </a:solidFill>
          <a:ln w="158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/>
            <a:r>
              <a:rPr lang="en-US" altLang="zh-CN" sz="1400" b="1" noProof="1">
                <a:solidFill>
                  <a:schemeClr val="tx1"/>
                </a:solidFill>
              </a:rPr>
              <a:t>4</a:t>
            </a:r>
            <a:endParaRPr lang="zh-CN" altLang="en-US" sz="1400" b="1" noProof="1">
              <a:solidFill>
                <a:schemeClr val="tx1"/>
              </a:solidFill>
            </a:endParaRPr>
          </a:p>
        </p:txBody>
      </p:sp>
      <p:sp>
        <p:nvSpPr>
          <p:cNvPr id="19" name="2">
            <a:hlinkClick r:id="rId4" action="ppaction://hlinksldjump"/>
          </p:cNvPr>
          <p:cNvSpPr>
            <a:spLocks noChangeAspect="1"/>
          </p:cNvSpPr>
          <p:nvPr/>
        </p:nvSpPr>
        <p:spPr>
          <a:xfrm>
            <a:off x="6491277" y="6462713"/>
            <a:ext cx="322422" cy="252412"/>
          </a:xfrm>
          <a:prstGeom prst="rect">
            <a:avLst/>
          </a:prstGeom>
          <a:solidFill>
            <a:schemeClr val="bg1"/>
          </a:solidFill>
          <a:ln w="158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/>
            <a:r>
              <a:rPr lang="en-US" altLang="zh-CN" sz="1400" b="1" noProof="1">
                <a:solidFill>
                  <a:schemeClr val="tx1"/>
                </a:solidFill>
              </a:rPr>
              <a:t>5</a:t>
            </a:r>
            <a:endParaRPr lang="zh-CN" altLang="en-US" sz="1400" b="1" noProof="1">
              <a:solidFill>
                <a:schemeClr val="tx1"/>
              </a:solidFill>
            </a:endParaRPr>
          </a:p>
        </p:txBody>
      </p:sp>
      <p:sp>
        <p:nvSpPr>
          <p:cNvPr id="15" name="1">
            <a:hlinkClick r:id="rId5" action="ppaction://hlinksldjump"/>
          </p:cNvPr>
          <p:cNvSpPr>
            <a:spLocks noChangeAspect="1"/>
          </p:cNvSpPr>
          <p:nvPr/>
        </p:nvSpPr>
        <p:spPr>
          <a:xfrm>
            <a:off x="4574131" y="6462713"/>
            <a:ext cx="322422" cy="252412"/>
          </a:xfrm>
          <a:prstGeom prst="rect">
            <a:avLst/>
          </a:prstGeom>
          <a:solidFill>
            <a:srgbClr val="FF6600"/>
          </a:solidFill>
          <a:ln w="158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/>
            <a:r>
              <a:rPr lang="en-US" altLang="zh-CN" sz="1400" b="1" noProof="1">
                <a:solidFill>
                  <a:schemeClr val="bg1"/>
                </a:solidFill>
              </a:rPr>
              <a:t>1</a:t>
            </a:r>
            <a:endParaRPr lang="zh-CN" altLang="en-US" sz="1400" b="1" noProof="1">
              <a:solidFill>
                <a:schemeClr val="bg1"/>
              </a:solidFill>
            </a:endParaRPr>
          </a:p>
        </p:txBody>
      </p:sp>
      <p:sp>
        <p:nvSpPr>
          <p:cNvPr id="17" name="2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5531914" y="6462713"/>
            <a:ext cx="322422" cy="252412"/>
          </a:xfrm>
          <a:prstGeom prst="rect">
            <a:avLst/>
          </a:prstGeom>
          <a:solidFill>
            <a:srgbClr val="FFFFFF"/>
          </a:solidFill>
          <a:ln w="15875">
            <a:solidFill>
              <a:srgbClr val="FF6600"/>
            </a:solidFill>
            <a:round/>
          </a:ln>
        </p:spPr>
        <p:txBody>
          <a:bodyPr lIns="36000" tIns="36000" rIns="36000" bIns="36000" anchor="ctr"/>
          <a:lstStyle/>
          <a:p>
            <a:pPr algn="ctr"/>
            <a:r>
              <a:rPr lang="en-US" altLang="zh-CN" sz="1400" b="1">
                <a:solidFill>
                  <a:srgbClr val="000000"/>
                </a:solidFill>
              </a:rPr>
              <a:t>3</a:t>
            </a:r>
            <a:endParaRPr lang="zh-CN" altLang="en-US" sz="1400" b="1">
              <a:solidFill>
                <a:srgbClr val="000000"/>
              </a:solidFill>
            </a:endParaRPr>
          </a:p>
        </p:txBody>
      </p:sp>
      <p:sp>
        <p:nvSpPr>
          <p:cNvPr id="20" name="内容占位符 1"/>
          <p:cNvSpPr>
            <a:spLocks noGrp="1"/>
          </p:cNvSpPr>
          <p:nvPr>
            <p:ph idx="1"/>
          </p:nvPr>
        </p:nvSpPr>
        <p:spPr>
          <a:xfrm>
            <a:off x="360689" y="1253834"/>
            <a:ext cx="11449272" cy="1902059"/>
          </a:xfrm>
        </p:spPr>
        <p:txBody>
          <a:bodyPr/>
          <a:lstStyle/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1. 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合金材料在生活中有广泛应用。下列物质不属于合金的是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(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　</a:t>
            </a:r>
            <a:r>
              <a:rPr lang="zh-CN" altLang="zh-CN" kern="100">
                <a:solidFill>
                  <a:srgbClr val="000000"/>
                </a:solidFill>
                <a:latin typeface="宋体" panose="02010600030101010101" pitchFamily="2" charset="-122"/>
                <a:ea typeface="Times New Roman" panose="02020603050405020304"/>
                <a:cs typeface="Courier New" panose="02070309020205020404"/>
              </a:rPr>
              <a:t> 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　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)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A. 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不锈钢</a:t>
            </a:r>
            <a:r>
              <a:rPr lang="zh-CN" altLang="zh-CN" kern="100">
                <a:solidFill>
                  <a:srgbClr val="000000"/>
                </a:solidFill>
                <a:latin typeface="宋体" panose="02010600030101010101" pitchFamily="2" charset="-122"/>
                <a:ea typeface="Times New Roman" panose="02020603050405020304"/>
                <a:cs typeface="Courier New" panose="02070309020205020404"/>
              </a:rPr>
              <a:t> </a:t>
            </a:r>
            <a:r>
              <a:rPr lang="en-US" altLang="zh-CN" kern="100">
                <a:solidFill>
                  <a:srgbClr val="000000"/>
                </a:solidFill>
                <a:latin typeface="宋体" panose="02010600030101010101" pitchFamily="2" charset="-122"/>
                <a:ea typeface="Times New Roman" panose="02020603050405020304"/>
                <a:cs typeface="Courier New" panose="02070309020205020404"/>
              </a:rPr>
              <a:t>	</a:t>
            </a:r>
            <a:r>
              <a:rPr lang="en-US" altLang="zh-CN" kern="100">
                <a:solidFill>
                  <a:srgbClr val="000000"/>
                </a:solidFill>
                <a:ea typeface="Times New Roman" panose="02020603050405020304"/>
                <a:cs typeface="Courier New" panose="02070309020205020404"/>
              </a:rPr>
              <a:t>B. 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水银</a:t>
            </a:r>
            <a:r>
              <a:rPr lang="zh-CN" altLang="zh-CN" kern="100">
                <a:solidFill>
                  <a:srgbClr val="000000"/>
                </a:solidFill>
                <a:ea typeface="Times New Roman" panose="02020603050405020304"/>
                <a:cs typeface="Courier New" panose="02070309020205020404"/>
              </a:rPr>
              <a:t> </a:t>
            </a:r>
            <a:endParaRPr lang="zh-CN" altLang="zh-CN" sz="1050" kern="100">
              <a:cs typeface="Courier New" panose="02070309020205020404"/>
            </a:endParaRPr>
          </a:p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C. 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黄铜</a:t>
            </a:r>
            <a:r>
              <a:rPr lang="zh-CN" altLang="zh-CN" kern="100">
                <a:solidFill>
                  <a:srgbClr val="000000"/>
                </a:solidFill>
                <a:ea typeface="Times New Roman" panose="02020603050405020304"/>
                <a:cs typeface="Courier New" panose="02070309020205020404"/>
              </a:rPr>
              <a:t> </a:t>
            </a:r>
            <a:r>
              <a:rPr lang="en-US" altLang="zh-CN" kern="100">
                <a:solidFill>
                  <a:srgbClr val="000000"/>
                </a:solidFill>
                <a:ea typeface="Times New Roman" panose="02020603050405020304"/>
                <a:cs typeface="Courier New" panose="02070309020205020404"/>
              </a:rPr>
              <a:t>	D. 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生铁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sp>
        <p:nvSpPr>
          <p:cNvPr id="21" name="圆角矩形 20"/>
          <p:cNvSpPr>
            <a:spLocks noChangeArrowheads="1"/>
          </p:cNvSpPr>
          <p:nvPr/>
        </p:nvSpPr>
        <p:spPr bwMode="auto">
          <a:xfrm>
            <a:off x="304800" y="3342066"/>
            <a:ext cx="11531600" cy="722483"/>
          </a:xfrm>
          <a:prstGeom prst="roundRect">
            <a:avLst>
              <a:gd name="adj" fmla="val 7190"/>
            </a:avLst>
          </a:prstGeom>
          <a:solidFill>
            <a:srgbClr val="E6F0F0"/>
          </a:solidFill>
          <a:ln>
            <a:noFill/>
          </a:ln>
          <a:extLst>
            <a:ext uri="{91240B29-F687-4F45-9708-019B960494DF}">
              <a14:hiddenLine xmlns:a14="http://schemas.microsoft.com/office/drawing/2010/main" w="22225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indent="713740" algn="just" fontAlgn="ctr">
              <a:lnSpc>
                <a:spcPct val="140000"/>
              </a:lnSpc>
              <a:spcAft>
                <a:spcPct val="0"/>
              </a:spcAft>
              <a:tabLst>
                <a:tab pos="5941060"/>
              </a:tabLst>
            </a:pPr>
            <a:r>
              <a:rPr lang="zh-CN" altLang="zh-CN" b="1" kern="100">
                <a:solidFill>
                  <a:srgbClr val="003366"/>
                </a:solidFill>
                <a:latin typeface="Times New Roman"/>
                <a:ea typeface="黑体" panose="02010609060101010101" pitchFamily="2" charset="-122"/>
                <a:cs typeface="Times New Roman" panose="02020603050405020304"/>
              </a:rPr>
              <a:t>【解析】</a:t>
            </a:r>
            <a:r>
              <a:rPr lang="zh-CN" altLang="zh-CN" b="1" kern="100">
                <a:solidFill>
                  <a:srgbClr val="000000"/>
                </a:solidFill>
                <a:latin typeface="宋体" panose="02010600030101010101" pitchFamily="2" charset="-122"/>
                <a:ea typeface="Times New Roman" panose="02020603050405020304"/>
                <a:cs typeface="Courier New" panose="02070309020205020404"/>
              </a:rPr>
              <a:t> </a:t>
            </a:r>
            <a:r>
              <a:rPr lang="zh-CN" altLang="zh-CN" b="1" kern="100">
                <a:solidFill>
                  <a:srgbClr val="000000"/>
                </a:solidFill>
                <a:latin typeface="Times New Roman"/>
                <a:ea typeface="仿宋_GB2312" panose="02010609030101010101"/>
                <a:cs typeface="Times New Roman" panose="02020603050405020304"/>
              </a:rPr>
              <a:t>水银是金属汞的俗名，是纯金属，不是合金，故选</a:t>
            </a:r>
            <a:r>
              <a:rPr lang="en-US" altLang="zh-CN" b="1" kern="100">
                <a:solidFill>
                  <a:srgbClr val="000000"/>
                </a:solidFill>
                <a:latin typeface="Times New Roman"/>
                <a:ea typeface="仿宋_GB2312" panose="02010609030101010101"/>
                <a:cs typeface="Courier New" panose="02070309020205020404"/>
              </a:rPr>
              <a:t>B</a:t>
            </a:r>
            <a:r>
              <a:rPr lang="zh-CN" altLang="zh-CN" b="1" kern="100">
                <a:solidFill>
                  <a:srgbClr val="000000"/>
                </a:solidFill>
                <a:latin typeface="Times New Roman"/>
                <a:ea typeface="仿宋_GB2312" panose="02010609030101010101"/>
                <a:cs typeface="Times New Roman" panose="02020603050405020304"/>
              </a:rPr>
              <a:t>。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349479" y="4064549"/>
            <a:ext cx="2788905" cy="6245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713740" algn="just">
              <a:lnSpc>
                <a:spcPct val="140000"/>
              </a:lnSpc>
              <a:spcAft>
                <a:spcPct val="0"/>
              </a:spcAft>
              <a:tabLst>
                <a:tab pos="5600700"/>
              </a:tabLst>
            </a:pPr>
            <a:r>
              <a:rPr lang="zh-CN" altLang="zh-CN" b="1" kern="100">
                <a:latin typeface="Times New Roman"/>
                <a:ea typeface="黑体" panose="02010609060101010101" pitchFamily="2" charset="-122"/>
                <a:cs typeface="Times New Roman" panose="02020603050405020304"/>
              </a:rPr>
              <a:t>【答案】</a:t>
            </a:r>
            <a:r>
              <a:rPr lang="zh-CN" altLang="zh-CN" b="1" kern="100">
                <a:latin typeface="宋体" panose="02010600030101010101" pitchFamily="2" charset="-122"/>
                <a:ea typeface="Times New Roman" panose="02020603050405020304"/>
                <a:cs typeface="Courier New" panose="02070309020205020404"/>
              </a:rPr>
              <a:t> </a:t>
            </a:r>
            <a:r>
              <a:rPr lang="en-US" altLang="zh-CN" b="1" kern="100" smtClean="0">
                <a:solidFill>
                  <a:schemeClr val="tx1"/>
                </a:solidFill>
                <a:latin typeface="Times New Roman"/>
                <a:ea typeface="黑体" panose="02010609060101010101" pitchFamily="2" charset="-122"/>
                <a:cs typeface="Courier New" panose="02070309020205020404"/>
              </a:rPr>
              <a:t>B</a:t>
            </a:r>
            <a:endParaRPr lang="zh-CN" altLang="zh-CN" sz="1050" kern="100">
              <a:solidFill>
                <a:schemeClr val="tx1"/>
              </a:solidFill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" name="2">
            <a:hlinkClick r:id="rId2" action="ppaction://hlinksldjump"/>
          </p:cNvPr>
          <p:cNvSpPr>
            <a:spLocks noChangeAspect="1"/>
          </p:cNvSpPr>
          <p:nvPr/>
        </p:nvSpPr>
        <p:spPr>
          <a:xfrm>
            <a:off x="4764990" y="6462713"/>
            <a:ext cx="322422" cy="252412"/>
          </a:xfrm>
          <a:prstGeom prst="rect">
            <a:avLst/>
          </a:prstGeom>
          <a:solidFill>
            <a:srgbClr val="FF6600"/>
          </a:solidFill>
          <a:ln w="158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/>
            <a:r>
              <a:rPr lang="en-US" altLang="zh-CN" sz="1400" b="1" noProof="1">
                <a:solidFill>
                  <a:schemeClr val="bg1"/>
                </a:solidFill>
              </a:rPr>
              <a:t>2</a:t>
            </a:r>
            <a:endParaRPr lang="zh-CN" altLang="en-US" sz="1400" b="1" noProof="1">
              <a:solidFill>
                <a:schemeClr val="bg1"/>
              </a:solidFill>
            </a:endParaRPr>
          </a:p>
        </p:txBody>
      </p:sp>
      <p:sp>
        <p:nvSpPr>
          <p:cNvPr id="21" name="2">
            <a:hlinkClick r:id="rId3" action="ppaction://hlinksldjump"/>
          </p:cNvPr>
          <p:cNvSpPr>
            <a:spLocks noChangeAspect="1"/>
          </p:cNvSpPr>
          <p:nvPr/>
        </p:nvSpPr>
        <p:spPr>
          <a:xfrm>
            <a:off x="5724354" y="6462713"/>
            <a:ext cx="322422" cy="252412"/>
          </a:xfrm>
          <a:prstGeom prst="rect">
            <a:avLst/>
          </a:prstGeom>
          <a:solidFill>
            <a:schemeClr val="bg1"/>
          </a:solidFill>
          <a:ln w="158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/>
            <a:r>
              <a:rPr lang="en-US" altLang="zh-CN" sz="1400" b="1" noProof="1">
                <a:solidFill>
                  <a:schemeClr val="tx1"/>
                </a:solidFill>
              </a:rPr>
              <a:t>4</a:t>
            </a:r>
            <a:endParaRPr lang="zh-CN" altLang="en-US" sz="1400" b="1" noProof="1">
              <a:solidFill>
                <a:schemeClr val="tx1"/>
              </a:solidFill>
            </a:endParaRPr>
          </a:p>
        </p:txBody>
      </p:sp>
      <p:sp>
        <p:nvSpPr>
          <p:cNvPr id="22" name="2">
            <a:hlinkClick r:id="rId4" action="ppaction://hlinksldjump"/>
          </p:cNvPr>
          <p:cNvSpPr>
            <a:spLocks noChangeAspect="1"/>
          </p:cNvSpPr>
          <p:nvPr/>
        </p:nvSpPr>
        <p:spPr>
          <a:xfrm>
            <a:off x="6203245" y="6462713"/>
            <a:ext cx="322422" cy="252412"/>
          </a:xfrm>
          <a:prstGeom prst="rect">
            <a:avLst/>
          </a:prstGeom>
          <a:solidFill>
            <a:schemeClr val="bg1"/>
          </a:solidFill>
          <a:ln w="158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/>
            <a:r>
              <a:rPr lang="en-US" altLang="zh-CN" sz="1400" b="1" noProof="1">
                <a:solidFill>
                  <a:schemeClr val="tx1"/>
                </a:solidFill>
              </a:rPr>
              <a:t>5</a:t>
            </a:r>
            <a:endParaRPr lang="zh-CN" altLang="en-US" sz="1400" b="1" noProof="1">
              <a:solidFill>
                <a:schemeClr val="tx1"/>
              </a:solidFill>
            </a:endParaRPr>
          </a:p>
        </p:txBody>
      </p:sp>
      <p:sp>
        <p:nvSpPr>
          <p:cNvPr id="23" name="1">
            <a:hlinkClick r:id="rId5" action="ppaction://hlinksldjump"/>
          </p:cNvPr>
          <p:cNvSpPr>
            <a:spLocks noChangeAspect="1"/>
          </p:cNvSpPr>
          <p:nvPr/>
        </p:nvSpPr>
        <p:spPr>
          <a:xfrm>
            <a:off x="4286099" y="6462713"/>
            <a:ext cx="322422" cy="252412"/>
          </a:xfrm>
          <a:prstGeom prst="rect">
            <a:avLst/>
          </a:prstGeom>
          <a:solidFill>
            <a:schemeClr val="bg1"/>
          </a:solidFill>
          <a:ln w="158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/>
            <a:r>
              <a:rPr lang="en-US" altLang="zh-CN" sz="1400" b="1" noProof="1">
                <a:solidFill>
                  <a:schemeClr val="tx1"/>
                </a:solidFill>
              </a:rPr>
              <a:t>1</a:t>
            </a:r>
            <a:endParaRPr lang="zh-CN" altLang="en-US" sz="1400" b="1" noProof="1">
              <a:solidFill>
                <a:schemeClr val="tx1"/>
              </a:solidFill>
            </a:endParaRPr>
          </a:p>
        </p:txBody>
      </p:sp>
      <p:sp>
        <p:nvSpPr>
          <p:cNvPr id="24" name="2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5243882" y="6462713"/>
            <a:ext cx="322422" cy="252412"/>
          </a:xfrm>
          <a:prstGeom prst="rect">
            <a:avLst/>
          </a:prstGeom>
          <a:solidFill>
            <a:srgbClr val="FFFFFF"/>
          </a:solidFill>
          <a:ln w="15875">
            <a:solidFill>
              <a:srgbClr val="FF6600"/>
            </a:solidFill>
            <a:round/>
          </a:ln>
        </p:spPr>
        <p:txBody>
          <a:bodyPr lIns="36000" tIns="36000" rIns="36000" bIns="36000" anchor="ctr"/>
          <a:lstStyle/>
          <a:p>
            <a:pPr algn="ctr"/>
            <a:r>
              <a:rPr lang="en-US" altLang="zh-CN" sz="1400" b="1">
                <a:solidFill>
                  <a:srgbClr val="000000"/>
                </a:solidFill>
              </a:rPr>
              <a:t>3</a:t>
            </a:r>
            <a:endParaRPr lang="zh-CN" altLang="en-US" sz="1400" b="1">
              <a:solidFill>
                <a:srgbClr val="000000"/>
              </a:solidFill>
            </a:endParaRPr>
          </a:p>
        </p:txBody>
      </p:sp>
      <p:sp>
        <p:nvSpPr>
          <p:cNvPr id="30" name="内容占位符 1"/>
          <p:cNvSpPr>
            <a:spLocks noGrp="1"/>
          </p:cNvSpPr>
          <p:nvPr>
            <p:ph idx="1"/>
          </p:nvPr>
        </p:nvSpPr>
        <p:spPr>
          <a:xfrm>
            <a:off x="360689" y="33049"/>
            <a:ext cx="11449272" cy="2677656"/>
          </a:xfrm>
        </p:spPr>
        <p:txBody>
          <a:bodyPr/>
          <a:lstStyle/>
          <a:p>
            <a:pPr indent="713740" fontAlgn="ctr">
              <a:lnSpc>
                <a:spcPct val="120000"/>
              </a:lnSpc>
              <a:spcAft>
                <a:spcPct val="0"/>
              </a:spcAft>
              <a:tabLst>
                <a:tab pos="5941060"/>
              </a:tabLst>
            </a:pP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2. 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下列关于金属材料的说法正确的是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(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　</a:t>
            </a:r>
            <a:r>
              <a:rPr lang="zh-CN" altLang="zh-CN" kern="100">
                <a:solidFill>
                  <a:srgbClr val="000000"/>
                </a:solidFill>
                <a:latin typeface="宋体" panose="02010600030101010101" pitchFamily="2" charset="-122"/>
                <a:ea typeface="Times New Roman" panose="02020603050405020304"/>
                <a:cs typeface="Courier New" panose="02070309020205020404"/>
              </a:rPr>
              <a:t> 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　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)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713740" fontAlgn="ctr">
              <a:lnSpc>
                <a:spcPct val="120000"/>
              </a:lnSpc>
              <a:spcAft>
                <a:spcPct val="0"/>
              </a:spcAft>
              <a:tabLst>
                <a:tab pos="5941060"/>
              </a:tabLst>
            </a:pP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A. 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合金都是由不同金属单质组成的混合物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713740" fontAlgn="ctr">
              <a:lnSpc>
                <a:spcPct val="120000"/>
              </a:lnSpc>
              <a:spcAft>
                <a:spcPct val="0"/>
              </a:spcAft>
              <a:tabLst>
                <a:tab pos="5941060"/>
              </a:tabLst>
            </a:pP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B. 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飞机机身使用镁铝合金而不用钢材，因为钢材价格高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713740" fontAlgn="ctr">
              <a:lnSpc>
                <a:spcPct val="120000"/>
              </a:lnSpc>
              <a:spcAft>
                <a:spcPct val="0"/>
              </a:spcAft>
              <a:tabLst>
                <a:tab pos="5941060"/>
              </a:tabLst>
            </a:pP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C. 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青铜是我国最早使用的合金，钢是用量最大、用途最广的合金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713740" fontAlgn="ctr">
              <a:lnSpc>
                <a:spcPct val="120000"/>
              </a:lnSpc>
              <a:spcAft>
                <a:spcPct val="0"/>
              </a:spcAft>
              <a:tabLst>
                <a:tab pos="5941060"/>
              </a:tabLst>
            </a:pP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D. 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家用刀具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(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不锈钢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)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、体温计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(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水银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)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、高压锅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(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硬铝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)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都是合金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sp>
        <p:nvSpPr>
          <p:cNvPr id="16" name="圆角矩形 15"/>
          <p:cNvSpPr>
            <a:spLocks noChangeArrowheads="1"/>
          </p:cNvSpPr>
          <p:nvPr/>
        </p:nvSpPr>
        <p:spPr bwMode="auto">
          <a:xfrm>
            <a:off x="304800" y="2671637"/>
            <a:ext cx="11531600" cy="3318308"/>
          </a:xfrm>
          <a:prstGeom prst="roundRect">
            <a:avLst>
              <a:gd name="adj" fmla="val 7190"/>
            </a:avLst>
          </a:prstGeom>
          <a:solidFill>
            <a:srgbClr val="E6F0F0"/>
          </a:solidFill>
          <a:ln>
            <a:noFill/>
          </a:ln>
          <a:extLst>
            <a:ext uri="{91240B29-F687-4F45-9708-019B960494DF}">
              <a14:hiddenLine xmlns:a14="http://schemas.microsoft.com/office/drawing/2010/main" w="22225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indent="713740" algn="just" fontAlgn="ctr">
              <a:lnSpc>
                <a:spcPct val="120000"/>
              </a:lnSpc>
              <a:spcAft>
                <a:spcPct val="0"/>
              </a:spcAft>
              <a:tabLst>
                <a:tab pos="5941060"/>
              </a:tabLst>
            </a:pPr>
            <a:r>
              <a:rPr lang="zh-CN" altLang="zh-CN" b="1" kern="100">
                <a:solidFill>
                  <a:srgbClr val="003366"/>
                </a:solidFill>
                <a:latin typeface="Times New Roman"/>
                <a:ea typeface="黑体" panose="02010609060101010101" pitchFamily="2" charset="-122"/>
                <a:cs typeface="Times New Roman" panose="02020603050405020304"/>
              </a:rPr>
              <a:t>【解析】</a:t>
            </a:r>
            <a:r>
              <a:rPr lang="zh-CN" altLang="zh-CN" b="1" kern="100">
                <a:solidFill>
                  <a:srgbClr val="000000"/>
                </a:solidFill>
                <a:latin typeface="宋体" panose="02010600030101010101" pitchFamily="2" charset="-122"/>
                <a:ea typeface="Times New Roman" panose="02020603050405020304"/>
                <a:cs typeface="Courier New" panose="02070309020205020404"/>
              </a:rPr>
              <a:t> </a:t>
            </a:r>
            <a:r>
              <a:rPr lang="zh-CN" altLang="zh-CN" b="1" kern="100">
                <a:solidFill>
                  <a:srgbClr val="000000"/>
                </a:solidFill>
                <a:latin typeface="Times New Roman"/>
                <a:ea typeface="仿宋_GB2312" panose="02010609030101010101"/>
                <a:cs typeface="Times New Roman" panose="02020603050405020304"/>
              </a:rPr>
              <a:t>合金可以由金属单质与非金属单质组成，如碳素钢是铁碳合金，</a:t>
            </a:r>
            <a:r>
              <a:rPr lang="en-US" altLang="zh-CN" b="1" kern="100">
                <a:solidFill>
                  <a:srgbClr val="000000"/>
                </a:solidFill>
                <a:latin typeface="Times New Roman"/>
                <a:ea typeface="仿宋_GB2312" panose="02010609030101010101"/>
                <a:cs typeface="Courier New" panose="02070309020205020404"/>
              </a:rPr>
              <a:t>A</a:t>
            </a:r>
            <a:r>
              <a:rPr lang="zh-CN" altLang="zh-CN" b="1" kern="100">
                <a:solidFill>
                  <a:srgbClr val="000000"/>
                </a:solidFill>
                <a:latin typeface="Times New Roman"/>
                <a:ea typeface="仿宋_GB2312" panose="02010609030101010101"/>
                <a:cs typeface="Times New Roman" panose="02020603050405020304"/>
              </a:rPr>
              <a:t>错误；镁铝合金的强度大，密度小，适合飞机机身使用，钢材的密度大，不利于飞机的起飞，</a:t>
            </a:r>
            <a:r>
              <a:rPr lang="en-US" altLang="zh-CN" b="1" kern="100">
                <a:solidFill>
                  <a:srgbClr val="000000"/>
                </a:solidFill>
                <a:latin typeface="Times New Roman"/>
                <a:ea typeface="仿宋_GB2312" panose="02010609030101010101"/>
                <a:cs typeface="Courier New" panose="02070309020205020404"/>
              </a:rPr>
              <a:t>B</a:t>
            </a:r>
            <a:r>
              <a:rPr lang="zh-CN" altLang="zh-CN" b="1" kern="100">
                <a:solidFill>
                  <a:srgbClr val="000000"/>
                </a:solidFill>
                <a:latin typeface="Times New Roman"/>
                <a:ea typeface="仿宋_GB2312" panose="02010609030101010101"/>
                <a:cs typeface="Times New Roman" panose="02020603050405020304"/>
              </a:rPr>
              <a:t>错误；我国最早使用的合金是由铜、锡形成的青铜，目前世界上用途最广的合金是钢，如炊具、建筑材料等，</a:t>
            </a:r>
            <a:r>
              <a:rPr lang="en-US" altLang="zh-CN" b="1" kern="100">
                <a:solidFill>
                  <a:srgbClr val="000000"/>
                </a:solidFill>
                <a:latin typeface="Times New Roman"/>
                <a:ea typeface="仿宋_GB2312" panose="02010609030101010101"/>
                <a:cs typeface="Courier New" panose="02070309020205020404"/>
              </a:rPr>
              <a:t>C</a:t>
            </a:r>
            <a:r>
              <a:rPr lang="zh-CN" altLang="zh-CN" b="1" kern="100">
                <a:solidFill>
                  <a:srgbClr val="000000"/>
                </a:solidFill>
                <a:latin typeface="Times New Roman"/>
                <a:ea typeface="仿宋_GB2312" panose="02010609030101010101"/>
                <a:cs typeface="Times New Roman" panose="02020603050405020304"/>
              </a:rPr>
              <a:t>正确；不锈钢刀具为铁与镍的合金，水银为汞单质，不属于合金，硬铝为铝的合金，</a:t>
            </a:r>
            <a:r>
              <a:rPr lang="en-US" altLang="zh-CN" b="1" kern="100">
                <a:solidFill>
                  <a:srgbClr val="000000"/>
                </a:solidFill>
                <a:latin typeface="Times New Roman"/>
                <a:ea typeface="仿宋_GB2312" panose="02010609030101010101"/>
                <a:cs typeface="Courier New" panose="02070309020205020404"/>
              </a:rPr>
              <a:t>D</a:t>
            </a:r>
            <a:r>
              <a:rPr lang="zh-CN" altLang="zh-CN" b="1" kern="100">
                <a:solidFill>
                  <a:srgbClr val="000000"/>
                </a:solidFill>
                <a:latin typeface="Times New Roman"/>
                <a:ea typeface="仿宋_GB2312" panose="02010609030101010101"/>
                <a:cs typeface="Times New Roman" panose="02020603050405020304"/>
              </a:rPr>
              <a:t>错误。</a:t>
            </a:r>
            <a:r>
              <a:rPr lang="zh-CN" altLang="zh-CN" b="1" kern="100">
                <a:solidFill>
                  <a:srgbClr val="000000"/>
                </a:solidFill>
                <a:latin typeface="宋体" panose="02010600030101010101" pitchFamily="2" charset="-122"/>
                <a:ea typeface="Times New Roman" panose="02020603050405020304"/>
                <a:cs typeface="Courier New" panose="02070309020205020404"/>
              </a:rPr>
              <a:t> 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349479" y="5989945"/>
            <a:ext cx="2788905" cy="6245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713740" algn="just">
              <a:lnSpc>
                <a:spcPct val="140000"/>
              </a:lnSpc>
              <a:spcAft>
                <a:spcPct val="0"/>
              </a:spcAft>
              <a:tabLst>
                <a:tab pos="5600700"/>
              </a:tabLst>
            </a:pPr>
            <a:r>
              <a:rPr lang="zh-CN" altLang="zh-CN" b="1" kern="100">
                <a:latin typeface="Times New Roman"/>
                <a:ea typeface="黑体" panose="02010609060101010101" pitchFamily="2" charset="-122"/>
                <a:cs typeface="Times New Roman" panose="02020603050405020304"/>
              </a:rPr>
              <a:t>【答案】</a:t>
            </a:r>
            <a:r>
              <a:rPr lang="zh-CN" altLang="zh-CN" b="1" kern="100">
                <a:latin typeface="宋体" panose="02010600030101010101" pitchFamily="2" charset="-122"/>
                <a:ea typeface="Times New Roman" panose="02020603050405020304"/>
                <a:cs typeface="Courier New" panose="02070309020205020404"/>
              </a:rPr>
              <a:t> </a:t>
            </a:r>
            <a:r>
              <a:rPr lang="en-US" altLang="zh-CN" b="1" kern="100" smtClean="0">
                <a:solidFill>
                  <a:schemeClr val="tx1"/>
                </a:solidFill>
                <a:latin typeface="Times New Roman"/>
                <a:ea typeface="黑体" panose="02010609060101010101" pitchFamily="2" charset="-122"/>
                <a:cs typeface="Courier New" panose="02070309020205020404"/>
              </a:rPr>
              <a:t>C</a:t>
            </a:r>
            <a:endParaRPr lang="zh-CN" altLang="zh-CN" sz="1050" kern="100">
              <a:solidFill>
                <a:schemeClr val="tx1"/>
              </a:solidFill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文本框 22"/>
          <p:cNvSpPr txBox="1">
            <a:spLocks noChangeArrowheads="1"/>
          </p:cNvSpPr>
          <p:nvPr/>
        </p:nvSpPr>
        <p:spPr bwMode="auto">
          <a:xfrm>
            <a:off x="0" y="2852936"/>
            <a:ext cx="12187238" cy="1015663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defTabSz="1209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defTabSz="1209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defTabSz="1209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defTabSz="1209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algn="ctr"/>
            <a:r>
              <a:rPr lang="zh-CN" altLang="en-US" sz="6000" b="1" noProof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2D75B6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微软雅黑" panose="020b0503020204020204" pitchFamily="34" charset="-122"/>
              </a:rPr>
              <a:t>学 习 目 标</a:t>
            </a:r>
            <a:endParaRPr lang="zh-CN" altLang="en-US" sz="6000" b="1" noProof="1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2D75B6"/>
              </a:solidFill>
              <a:effectLst>
                <a:outerShdw blurRad="50800" algn="tl" rotWithShape="0">
                  <a:srgbClr val="000000"/>
                </a:outerShdw>
              </a:effectLst>
              <a:latin typeface="微软雅黑" panose="020b0503020204020204" pitchFamily="34" charset="-122"/>
            </a:endParaRPr>
          </a:p>
        </p:txBody>
      </p:sp>
    </p:spTree>
  </p:cSld>
  <p:clrMapOvr>
    <a:masterClrMapping/>
  </p:clrMapOvr>
  <p:transition/>
  <p:timing/>
</p:sld>
</file>

<file path=ppt/slides/slide2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" name="2">
            <a:hlinkClick r:id="rId2" action="ppaction://hlinksldjump"/>
          </p:cNvPr>
          <p:cNvSpPr>
            <a:spLocks noChangeAspect="1"/>
          </p:cNvSpPr>
          <p:nvPr/>
        </p:nvSpPr>
        <p:spPr>
          <a:xfrm>
            <a:off x="5413062" y="6462713"/>
            <a:ext cx="322422" cy="252412"/>
          </a:xfrm>
          <a:prstGeom prst="rect">
            <a:avLst/>
          </a:prstGeom>
          <a:solidFill>
            <a:schemeClr val="bg1"/>
          </a:solidFill>
          <a:ln w="158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/>
            <a:r>
              <a:rPr lang="en-US" altLang="zh-CN" sz="1400" b="1" noProof="1">
                <a:solidFill>
                  <a:schemeClr val="tx1"/>
                </a:solidFill>
              </a:rPr>
              <a:t>2</a:t>
            </a:r>
            <a:endParaRPr lang="zh-CN" altLang="en-US" sz="1400" b="1" noProof="1">
              <a:solidFill>
                <a:schemeClr val="tx1"/>
              </a:solidFill>
            </a:endParaRPr>
          </a:p>
        </p:txBody>
      </p:sp>
      <p:sp>
        <p:nvSpPr>
          <p:cNvPr id="21" name="2">
            <a:hlinkClick r:id="rId3" action="ppaction://hlinksldjump"/>
          </p:cNvPr>
          <p:cNvSpPr>
            <a:spLocks noChangeAspect="1"/>
          </p:cNvSpPr>
          <p:nvPr/>
        </p:nvSpPr>
        <p:spPr>
          <a:xfrm>
            <a:off x="6372426" y="6462713"/>
            <a:ext cx="322422" cy="252412"/>
          </a:xfrm>
          <a:prstGeom prst="rect">
            <a:avLst/>
          </a:prstGeom>
          <a:solidFill>
            <a:schemeClr val="bg1"/>
          </a:solidFill>
          <a:ln w="158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/>
            <a:r>
              <a:rPr lang="en-US" altLang="zh-CN" sz="1400" b="1" noProof="1">
                <a:solidFill>
                  <a:schemeClr val="tx1"/>
                </a:solidFill>
              </a:rPr>
              <a:t>4</a:t>
            </a:r>
            <a:endParaRPr lang="zh-CN" altLang="en-US" sz="1400" b="1" noProof="1">
              <a:solidFill>
                <a:schemeClr val="tx1"/>
              </a:solidFill>
            </a:endParaRPr>
          </a:p>
        </p:txBody>
      </p:sp>
      <p:sp>
        <p:nvSpPr>
          <p:cNvPr id="22" name="2">
            <a:hlinkClick r:id="rId4" action="ppaction://hlinksldjump"/>
          </p:cNvPr>
          <p:cNvSpPr>
            <a:spLocks noChangeAspect="1"/>
          </p:cNvSpPr>
          <p:nvPr/>
        </p:nvSpPr>
        <p:spPr>
          <a:xfrm>
            <a:off x="6851317" y="6462713"/>
            <a:ext cx="322422" cy="252412"/>
          </a:xfrm>
          <a:prstGeom prst="rect">
            <a:avLst/>
          </a:prstGeom>
          <a:solidFill>
            <a:schemeClr val="bg1"/>
          </a:solidFill>
          <a:ln w="158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/>
            <a:r>
              <a:rPr lang="en-US" altLang="zh-CN" sz="1400" b="1" noProof="1">
                <a:solidFill>
                  <a:schemeClr val="tx1"/>
                </a:solidFill>
              </a:rPr>
              <a:t>5</a:t>
            </a:r>
            <a:endParaRPr lang="zh-CN" altLang="en-US" sz="1400" b="1" noProof="1">
              <a:solidFill>
                <a:schemeClr val="tx1"/>
              </a:solidFill>
            </a:endParaRPr>
          </a:p>
        </p:txBody>
      </p:sp>
      <p:sp>
        <p:nvSpPr>
          <p:cNvPr id="24" name="2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5891954" y="6462713"/>
            <a:ext cx="322422" cy="252412"/>
          </a:xfrm>
          <a:prstGeom prst="rect">
            <a:avLst/>
          </a:prstGeom>
          <a:solidFill>
            <a:srgbClr val="FF6600"/>
          </a:solidFill>
          <a:ln w="15875">
            <a:solidFill>
              <a:srgbClr val="FF6600"/>
            </a:solidFill>
            <a:round/>
          </a:ln>
        </p:spPr>
        <p:txBody>
          <a:bodyPr lIns="36000" tIns="36000" rIns="36000" bIns="36000" anchor="ctr"/>
          <a:lstStyle/>
          <a:p>
            <a:pPr algn="ctr"/>
            <a:r>
              <a:rPr lang="en-US" altLang="zh-CN" sz="1400" b="1">
                <a:solidFill>
                  <a:schemeClr val="bg1"/>
                </a:solidFill>
              </a:rPr>
              <a:t>3</a:t>
            </a:r>
            <a:endParaRPr lang="zh-CN" altLang="en-US" sz="1400" b="1">
              <a:solidFill>
                <a:schemeClr val="bg1"/>
              </a:solidFill>
            </a:endParaRPr>
          </a:p>
        </p:txBody>
      </p:sp>
      <p:sp>
        <p:nvSpPr>
          <p:cNvPr id="30" name="内容占位符 1"/>
          <p:cNvSpPr>
            <a:spLocks noGrp="1"/>
          </p:cNvSpPr>
          <p:nvPr>
            <p:ph idx="1"/>
          </p:nvPr>
        </p:nvSpPr>
        <p:spPr>
          <a:xfrm>
            <a:off x="360689" y="44624"/>
            <a:ext cx="11449272" cy="3711785"/>
          </a:xfrm>
        </p:spPr>
        <p:txBody>
          <a:bodyPr/>
          <a:lstStyle/>
          <a:p>
            <a:pPr indent="713740" fontAlgn="ctr">
              <a:lnSpc>
                <a:spcPct val="120000"/>
              </a:lnSpc>
              <a:spcAft>
                <a:spcPct val="0"/>
              </a:spcAft>
              <a:tabLst>
                <a:tab pos="5941060"/>
              </a:tabLst>
            </a:pP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3. 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合金相对于纯金属制成的金属材料来说优点是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(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　</a:t>
            </a:r>
            <a:r>
              <a:rPr lang="zh-CN" altLang="zh-CN" kern="100">
                <a:solidFill>
                  <a:srgbClr val="000000"/>
                </a:solidFill>
                <a:latin typeface="宋体" panose="02010600030101010101" pitchFamily="2" charset="-122"/>
                <a:ea typeface="Times New Roman" panose="02020603050405020304"/>
                <a:cs typeface="Courier New" panose="02070309020205020404"/>
              </a:rPr>
              <a:t> 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　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)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713740" fontAlgn="ctr">
              <a:lnSpc>
                <a:spcPct val="120000"/>
              </a:lnSpc>
              <a:spcAft>
                <a:spcPct val="0"/>
              </a:spcAft>
              <a:tabLst>
                <a:tab pos="5941060"/>
              </a:tabLst>
            </a:pPr>
            <a:r>
              <a:rPr lang="en-US" altLang="zh-CN" kern="10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/>
              </a:rPr>
              <a:t>①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合金的硬度一般比它的各成分金属的大　</a:t>
            </a:r>
            <a:r>
              <a:rPr lang="en-US" altLang="zh-CN" kern="10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/>
              </a:rPr>
              <a:t>②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一般合金的熔点比它的各成分金属的更低　</a:t>
            </a:r>
            <a:r>
              <a:rPr lang="en-US" altLang="zh-CN" kern="10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/>
              </a:rPr>
              <a:t>③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改变原料的配比，改变生成合金的条件，可得到具有不同性能的合金　</a:t>
            </a:r>
            <a:r>
              <a:rPr lang="en-US" altLang="zh-CN" kern="10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/>
              </a:rPr>
              <a:t>④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合金比纯金属的导电性更好　</a:t>
            </a:r>
            <a:r>
              <a:rPr lang="en-US" altLang="zh-CN" kern="10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/>
              </a:rPr>
              <a:t>⑤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合金比纯金属的应用范围更广泛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713740" fontAlgn="ctr">
              <a:lnSpc>
                <a:spcPct val="120000"/>
              </a:lnSpc>
              <a:spcAft>
                <a:spcPct val="0"/>
              </a:spcAft>
              <a:tabLst>
                <a:tab pos="5941060"/>
              </a:tabLst>
            </a:pP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A. </a:t>
            </a:r>
            <a:r>
              <a:rPr lang="en-US" altLang="zh-CN" kern="10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/>
              </a:rPr>
              <a:t>①②③⑤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 	B. </a:t>
            </a:r>
            <a:r>
              <a:rPr lang="en-US" altLang="zh-CN" kern="10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/>
              </a:rPr>
              <a:t>②③④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 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713740" fontAlgn="ctr">
              <a:lnSpc>
                <a:spcPct val="120000"/>
              </a:lnSpc>
              <a:spcAft>
                <a:spcPct val="0"/>
              </a:spcAft>
              <a:tabLst>
                <a:tab pos="5941060"/>
              </a:tabLst>
            </a:pP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C. </a:t>
            </a:r>
            <a:r>
              <a:rPr lang="en-US" altLang="zh-CN" kern="10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/>
              </a:rPr>
              <a:t>①②④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 	D. </a:t>
            </a:r>
            <a:r>
              <a:rPr lang="en-US" altLang="zh-CN" kern="10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/>
              </a:rPr>
              <a:t>①②④⑤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sp>
        <p:nvSpPr>
          <p:cNvPr id="32" name="1">
            <a:hlinkClick r:id="rId6" action="ppaction://hlinksldjump"/>
          </p:cNvPr>
          <p:cNvSpPr>
            <a:spLocks noChangeAspect="1"/>
          </p:cNvSpPr>
          <p:nvPr/>
        </p:nvSpPr>
        <p:spPr>
          <a:xfrm>
            <a:off x="4934171" y="6462713"/>
            <a:ext cx="322422" cy="252412"/>
          </a:xfrm>
          <a:prstGeom prst="rect">
            <a:avLst/>
          </a:prstGeom>
          <a:solidFill>
            <a:schemeClr val="bg1"/>
          </a:solidFill>
          <a:ln w="158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/>
            <a:r>
              <a:rPr lang="en-US" altLang="zh-CN" sz="1400" b="1" noProof="1">
                <a:solidFill>
                  <a:schemeClr val="tx1"/>
                </a:solidFill>
              </a:rPr>
              <a:t>1</a:t>
            </a:r>
            <a:endParaRPr lang="zh-CN" altLang="en-US" sz="1400" b="1" noProof="1">
              <a:solidFill>
                <a:schemeClr val="tx1"/>
              </a:solidFill>
            </a:endParaRPr>
          </a:p>
        </p:txBody>
      </p:sp>
      <p:sp>
        <p:nvSpPr>
          <p:cNvPr id="16" name="圆角矩形 15"/>
          <p:cNvSpPr>
            <a:spLocks noChangeArrowheads="1"/>
          </p:cNvSpPr>
          <p:nvPr/>
        </p:nvSpPr>
        <p:spPr bwMode="auto">
          <a:xfrm>
            <a:off x="304800" y="3744834"/>
            <a:ext cx="11531600" cy="2244173"/>
          </a:xfrm>
          <a:prstGeom prst="roundRect">
            <a:avLst>
              <a:gd name="adj" fmla="val 7190"/>
            </a:avLst>
          </a:prstGeom>
          <a:solidFill>
            <a:srgbClr val="E6F0F0"/>
          </a:solidFill>
          <a:ln>
            <a:noFill/>
          </a:ln>
          <a:extLst>
            <a:ext uri="{91240B29-F687-4F45-9708-019B960494DF}">
              <a14:hiddenLine xmlns:a14="http://schemas.microsoft.com/office/drawing/2010/main" w="22225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indent="713740" algn="just" fontAlgn="ctr">
              <a:lnSpc>
                <a:spcPct val="120000"/>
              </a:lnSpc>
              <a:spcAft>
                <a:spcPct val="0"/>
              </a:spcAft>
              <a:tabLst>
                <a:tab pos="5941060"/>
              </a:tabLst>
            </a:pPr>
            <a:r>
              <a:rPr lang="zh-CN" altLang="zh-CN" b="1" kern="100">
                <a:solidFill>
                  <a:srgbClr val="003366"/>
                </a:solidFill>
                <a:latin typeface="Times New Roman"/>
                <a:ea typeface="黑体" panose="02010609060101010101" pitchFamily="2" charset="-122"/>
                <a:cs typeface="Times New Roman" panose="02020603050405020304"/>
              </a:rPr>
              <a:t>【解析】</a:t>
            </a:r>
            <a:r>
              <a:rPr lang="zh-CN" altLang="zh-CN" b="1" kern="100">
                <a:solidFill>
                  <a:srgbClr val="000000"/>
                </a:solidFill>
                <a:latin typeface="宋体" panose="02010600030101010101" pitchFamily="2" charset="-122"/>
                <a:ea typeface="Times New Roman" panose="02020603050405020304"/>
                <a:cs typeface="Courier New" panose="02070309020205020404"/>
              </a:rPr>
              <a:t> </a:t>
            </a:r>
            <a:r>
              <a:rPr lang="zh-CN" altLang="zh-CN" b="1" kern="100">
                <a:solidFill>
                  <a:srgbClr val="000000"/>
                </a:solidFill>
                <a:latin typeface="Times New Roman"/>
                <a:ea typeface="仿宋_GB2312" panose="02010609030101010101"/>
                <a:cs typeface="Times New Roman" panose="02020603050405020304"/>
              </a:rPr>
              <a:t>合金具有许多优良的物理、化学或机械性能，在许多方面优于各成分金属。例如，合金的硬度一般比其各成分金属的硬度大，多数合金的熔点比其各成分金属的熔点低，但合金的导电性比纯金属差。故选</a:t>
            </a:r>
            <a:r>
              <a:rPr lang="en-US" altLang="zh-CN" b="1" kern="100">
                <a:solidFill>
                  <a:srgbClr val="000000"/>
                </a:solidFill>
                <a:latin typeface="Times New Roman"/>
                <a:ea typeface="仿宋_GB2312" panose="02010609030101010101"/>
                <a:cs typeface="Courier New" panose="02070309020205020404"/>
              </a:rPr>
              <a:t>A</a:t>
            </a:r>
            <a:r>
              <a:rPr lang="zh-CN" altLang="zh-CN" b="1" kern="100">
                <a:solidFill>
                  <a:srgbClr val="000000"/>
                </a:solidFill>
                <a:latin typeface="Times New Roman"/>
                <a:ea typeface="仿宋_GB2312" panose="02010609030101010101"/>
                <a:cs typeface="Times New Roman" panose="02020603050405020304"/>
              </a:rPr>
              <a:t>。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349479" y="5989945"/>
            <a:ext cx="2788905" cy="6245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713740" algn="just">
              <a:lnSpc>
                <a:spcPct val="140000"/>
              </a:lnSpc>
              <a:spcAft>
                <a:spcPct val="0"/>
              </a:spcAft>
              <a:tabLst>
                <a:tab pos="5600700"/>
              </a:tabLst>
            </a:pPr>
            <a:r>
              <a:rPr lang="zh-CN" altLang="zh-CN" b="1" kern="100">
                <a:latin typeface="Times New Roman"/>
                <a:ea typeface="黑体" panose="02010609060101010101" pitchFamily="2" charset="-122"/>
                <a:cs typeface="Times New Roman" panose="02020603050405020304"/>
              </a:rPr>
              <a:t>【答案】</a:t>
            </a:r>
            <a:r>
              <a:rPr lang="zh-CN" altLang="zh-CN" b="1" kern="100">
                <a:latin typeface="宋体" panose="02010600030101010101" pitchFamily="2" charset="-122"/>
                <a:ea typeface="Times New Roman" panose="02020603050405020304"/>
                <a:cs typeface="Courier New" panose="02070309020205020404"/>
              </a:rPr>
              <a:t> </a:t>
            </a:r>
            <a:r>
              <a:rPr lang="en-US" altLang="zh-CN" b="1" kern="100" smtClean="0">
                <a:solidFill>
                  <a:schemeClr val="tx1"/>
                </a:solidFill>
                <a:latin typeface="Times New Roman"/>
                <a:ea typeface="黑体" panose="02010609060101010101" pitchFamily="2" charset="-122"/>
                <a:cs typeface="Courier New" panose="02070309020205020404"/>
              </a:rPr>
              <a:t>A</a:t>
            </a:r>
            <a:endParaRPr lang="zh-CN" altLang="zh-CN" sz="1050" kern="100">
              <a:solidFill>
                <a:schemeClr val="tx1"/>
              </a:solidFill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" name="2">
            <a:hlinkClick r:id="rId2" action="ppaction://hlinksldjump"/>
          </p:cNvPr>
          <p:cNvSpPr>
            <a:spLocks noChangeAspect="1"/>
          </p:cNvSpPr>
          <p:nvPr/>
        </p:nvSpPr>
        <p:spPr>
          <a:xfrm>
            <a:off x="5197038" y="6462713"/>
            <a:ext cx="322422" cy="252412"/>
          </a:xfrm>
          <a:prstGeom prst="rect">
            <a:avLst/>
          </a:prstGeom>
          <a:solidFill>
            <a:schemeClr val="bg1"/>
          </a:solidFill>
          <a:ln w="158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/>
            <a:r>
              <a:rPr lang="en-US" altLang="zh-CN" sz="1400" b="1" noProof="1">
                <a:solidFill>
                  <a:schemeClr val="tx1"/>
                </a:solidFill>
              </a:rPr>
              <a:t>2</a:t>
            </a:r>
            <a:endParaRPr lang="zh-CN" altLang="en-US" sz="1400" b="1" noProof="1">
              <a:solidFill>
                <a:schemeClr val="tx1"/>
              </a:solidFill>
            </a:endParaRPr>
          </a:p>
        </p:txBody>
      </p:sp>
      <p:sp>
        <p:nvSpPr>
          <p:cNvPr id="21" name="2">
            <a:hlinkClick r:id="rId3" action="ppaction://hlinksldjump"/>
          </p:cNvPr>
          <p:cNvSpPr>
            <a:spLocks noChangeAspect="1"/>
          </p:cNvSpPr>
          <p:nvPr/>
        </p:nvSpPr>
        <p:spPr>
          <a:xfrm>
            <a:off x="6156402" y="6462713"/>
            <a:ext cx="322422" cy="252412"/>
          </a:xfrm>
          <a:prstGeom prst="rect">
            <a:avLst/>
          </a:prstGeom>
          <a:solidFill>
            <a:srgbClr val="FF6600"/>
          </a:solidFill>
          <a:ln w="158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/>
            <a:r>
              <a:rPr lang="en-US" altLang="zh-CN" sz="1400" b="1" noProof="1">
                <a:solidFill>
                  <a:schemeClr val="bg1"/>
                </a:solidFill>
              </a:rPr>
              <a:t>4</a:t>
            </a:r>
            <a:endParaRPr lang="zh-CN" altLang="en-US" sz="1400" b="1" noProof="1">
              <a:solidFill>
                <a:schemeClr val="bg1"/>
              </a:solidFill>
            </a:endParaRPr>
          </a:p>
        </p:txBody>
      </p:sp>
      <p:sp>
        <p:nvSpPr>
          <p:cNvPr id="22" name="2">
            <a:hlinkClick r:id="rId4" action="ppaction://hlinksldjump"/>
          </p:cNvPr>
          <p:cNvSpPr>
            <a:spLocks noChangeAspect="1"/>
          </p:cNvSpPr>
          <p:nvPr/>
        </p:nvSpPr>
        <p:spPr>
          <a:xfrm>
            <a:off x="6635293" y="6462713"/>
            <a:ext cx="322422" cy="252412"/>
          </a:xfrm>
          <a:prstGeom prst="rect">
            <a:avLst/>
          </a:prstGeom>
          <a:solidFill>
            <a:schemeClr val="bg1"/>
          </a:solidFill>
          <a:ln w="158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/>
            <a:r>
              <a:rPr lang="en-US" altLang="zh-CN" sz="1400" b="1" noProof="1">
                <a:solidFill>
                  <a:schemeClr val="tx1"/>
                </a:solidFill>
              </a:rPr>
              <a:t>5</a:t>
            </a:r>
            <a:endParaRPr lang="zh-CN" altLang="en-US" sz="1400" b="1" noProof="1">
              <a:solidFill>
                <a:schemeClr val="tx1"/>
              </a:solidFill>
            </a:endParaRPr>
          </a:p>
        </p:txBody>
      </p:sp>
      <p:sp>
        <p:nvSpPr>
          <p:cNvPr id="24" name="2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5675930" y="6462713"/>
            <a:ext cx="322422" cy="252412"/>
          </a:xfrm>
          <a:prstGeom prst="rect">
            <a:avLst/>
          </a:prstGeom>
          <a:solidFill>
            <a:srgbClr val="FFFFFF"/>
          </a:solidFill>
          <a:ln w="15875">
            <a:solidFill>
              <a:srgbClr val="FF6600"/>
            </a:solidFill>
            <a:round/>
          </a:ln>
        </p:spPr>
        <p:txBody>
          <a:bodyPr lIns="36000" tIns="36000" rIns="36000" bIns="36000" anchor="ctr"/>
          <a:lstStyle/>
          <a:p>
            <a:pPr algn="ctr"/>
            <a:r>
              <a:rPr lang="en-US" altLang="zh-CN" sz="1400" b="1">
                <a:solidFill>
                  <a:srgbClr val="000000"/>
                </a:solidFill>
              </a:rPr>
              <a:t>3</a:t>
            </a:r>
            <a:endParaRPr lang="zh-CN" altLang="en-US" sz="1400" b="1">
              <a:solidFill>
                <a:srgbClr val="000000"/>
              </a:solidFill>
            </a:endParaRPr>
          </a:p>
        </p:txBody>
      </p:sp>
      <p:sp>
        <p:nvSpPr>
          <p:cNvPr id="30" name="内容占位符 1"/>
          <p:cNvSpPr>
            <a:spLocks noGrp="1"/>
          </p:cNvSpPr>
          <p:nvPr>
            <p:ph idx="1"/>
          </p:nvPr>
        </p:nvSpPr>
        <p:spPr>
          <a:xfrm>
            <a:off x="360689" y="44624"/>
            <a:ext cx="11449272" cy="3711785"/>
          </a:xfrm>
        </p:spPr>
        <p:txBody>
          <a:bodyPr/>
          <a:lstStyle/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4. </a:t>
            </a:r>
            <a:r>
              <a:rPr lang="en-US" altLang="zh-CN" kern="100">
                <a:solidFill>
                  <a:srgbClr val="000000"/>
                </a:solidFill>
                <a:ea typeface="仿宋_GB2312" panose="02010609030101010101"/>
                <a:cs typeface="Courier New" panose="02070309020205020404"/>
              </a:rPr>
              <a:t>(2021·</a:t>
            </a:r>
            <a:r>
              <a:rPr lang="zh-CN" altLang="zh-CN" kern="100">
                <a:solidFill>
                  <a:srgbClr val="000000"/>
                </a:solidFill>
                <a:ea typeface="仿宋_GB2312" panose="02010609030101010101"/>
                <a:cs typeface="Times New Roman" panose="02020603050405020304"/>
              </a:rPr>
              <a:t>苏州常熟高一下期中</a:t>
            </a:r>
            <a:r>
              <a:rPr lang="en-US" altLang="zh-CN" kern="100">
                <a:solidFill>
                  <a:srgbClr val="000000"/>
                </a:solidFill>
                <a:ea typeface="仿宋_GB2312" panose="02010609030101010101"/>
                <a:cs typeface="Courier New" panose="02070309020205020404"/>
              </a:rPr>
              <a:t>)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下列物质性质与应用对应关系正确的是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(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　</a:t>
            </a:r>
            <a:r>
              <a:rPr lang="zh-CN" altLang="zh-CN" kern="100">
                <a:solidFill>
                  <a:srgbClr val="000000"/>
                </a:solidFill>
                <a:latin typeface="宋体" panose="02010600030101010101" pitchFamily="2" charset="-122"/>
                <a:ea typeface="Times New Roman" panose="02020603050405020304"/>
                <a:cs typeface="Courier New" panose="02070309020205020404"/>
              </a:rPr>
              <a:t> 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　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)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A. Fe</a:t>
            </a:r>
            <a:r>
              <a:rPr lang="en-US" altLang="zh-CN" kern="100" baseline="-25000">
                <a:solidFill>
                  <a:srgbClr val="000000"/>
                </a:solidFill>
                <a:cs typeface="Courier New" panose="02070309020205020404"/>
              </a:rPr>
              <a:t>2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O</a:t>
            </a:r>
            <a:r>
              <a:rPr lang="en-US" altLang="zh-CN" kern="100" baseline="-25000">
                <a:solidFill>
                  <a:srgbClr val="000000"/>
                </a:solidFill>
                <a:cs typeface="Courier New" panose="02070309020205020404"/>
              </a:rPr>
              <a:t>3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呈红棕色，可用于制作颜料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B. 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硅有导电性，可用作光导纤维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C. FeCl</a:t>
            </a:r>
            <a:r>
              <a:rPr lang="en-US" altLang="zh-CN" kern="100" baseline="-25000">
                <a:solidFill>
                  <a:srgbClr val="000000"/>
                </a:solidFill>
                <a:cs typeface="Courier New" panose="02070309020205020404"/>
              </a:rPr>
              <a:t>3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溶液呈酸性，可用于蚀刻印刷电路板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D. 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氨气具有还原性，可用于检查</a:t>
            </a:r>
            <a:r>
              <a:rPr lang="en-US" altLang="zh-CN" kern="100" err="1">
                <a:solidFill>
                  <a:srgbClr val="000000"/>
                </a:solidFill>
                <a:cs typeface="Courier New" panose="02070309020205020404"/>
              </a:rPr>
              <a:t>HCl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泄漏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sp>
        <p:nvSpPr>
          <p:cNvPr id="32" name="1">
            <a:hlinkClick r:id="rId6" action="ppaction://hlinksldjump"/>
          </p:cNvPr>
          <p:cNvSpPr>
            <a:spLocks noChangeAspect="1"/>
          </p:cNvSpPr>
          <p:nvPr/>
        </p:nvSpPr>
        <p:spPr>
          <a:xfrm>
            <a:off x="4718147" y="6462713"/>
            <a:ext cx="322422" cy="252412"/>
          </a:xfrm>
          <a:prstGeom prst="rect">
            <a:avLst/>
          </a:prstGeom>
          <a:solidFill>
            <a:schemeClr val="bg1"/>
          </a:solidFill>
          <a:ln w="158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/>
            <a:r>
              <a:rPr lang="en-US" altLang="zh-CN" sz="1400" b="1" noProof="1">
                <a:solidFill>
                  <a:schemeClr val="tx1"/>
                </a:solidFill>
              </a:rPr>
              <a:t>1</a:t>
            </a:r>
            <a:endParaRPr lang="zh-CN" altLang="en-US" sz="1400" b="1" noProof="1">
              <a:solidFill>
                <a:schemeClr val="tx1"/>
              </a:solidFill>
            </a:endParaRPr>
          </a:p>
        </p:txBody>
      </p:sp>
      <p:sp>
        <p:nvSpPr>
          <p:cNvPr id="16" name="圆角矩形 15"/>
          <p:cNvSpPr>
            <a:spLocks noChangeArrowheads="1"/>
          </p:cNvSpPr>
          <p:nvPr/>
        </p:nvSpPr>
        <p:spPr bwMode="auto">
          <a:xfrm>
            <a:off x="304800" y="3791264"/>
            <a:ext cx="11531600" cy="1975640"/>
          </a:xfrm>
          <a:prstGeom prst="roundRect">
            <a:avLst>
              <a:gd name="adj" fmla="val 7190"/>
            </a:avLst>
          </a:prstGeom>
          <a:solidFill>
            <a:srgbClr val="E6F0F0"/>
          </a:solidFill>
          <a:ln>
            <a:noFill/>
          </a:ln>
          <a:extLst>
            <a:ext uri="{91240B29-F687-4F45-9708-019B960494DF}">
              <a14:hiddenLine xmlns:a14="http://schemas.microsoft.com/office/drawing/2010/main" w="22225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indent="713740" algn="just" fontAlgn="ctr">
              <a:lnSpc>
                <a:spcPct val="140000"/>
              </a:lnSpc>
              <a:spcAft>
                <a:spcPct val="0"/>
              </a:spcAft>
              <a:tabLst>
                <a:tab pos="5941060"/>
              </a:tabLst>
            </a:pPr>
            <a:r>
              <a:rPr lang="zh-CN" altLang="zh-CN" b="1" kern="100">
                <a:solidFill>
                  <a:srgbClr val="003366"/>
                </a:solidFill>
                <a:latin typeface="Times New Roman"/>
                <a:ea typeface="黑体" panose="02010609060101010101" pitchFamily="2" charset="-122"/>
                <a:cs typeface="Times New Roman" panose="02020603050405020304"/>
              </a:rPr>
              <a:t>【解析】</a:t>
            </a:r>
            <a:r>
              <a:rPr lang="zh-CN" altLang="zh-CN" b="1" kern="100">
                <a:solidFill>
                  <a:srgbClr val="000000"/>
                </a:solidFill>
                <a:latin typeface="宋体" panose="02010600030101010101" pitchFamily="2" charset="-122"/>
                <a:ea typeface="Times New Roman" panose="02020603050405020304"/>
                <a:cs typeface="Courier New" panose="02070309020205020404"/>
              </a:rPr>
              <a:t> </a:t>
            </a:r>
            <a:r>
              <a:rPr lang="zh-CN" altLang="zh-CN" b="1" kern="100">
                <a:solidFill>
                  <a:srgbClr val="000000"/>
                </a:solidFill>
                <a:latin typeface="Times New Roman"/>
                <a:ea typeface="仿宋_GB2312" panose="02010609030101010101"/>
                <a:cs typeface="Times New Roman" panose="02020603050405020304"/>
              </a:rPr>
              <a:t>光导纤维的主要成分是</a:t>
            </a:r>
            <a:r>
              <a:rPr lang="en-US" altLang="zh-CN" b="1" kern="100">
                <a:solidFill>
                  <a:srgbClr val="000000"/>
                </a:solidFill>
                <a:latin typeface="Times New Roman"/>
                <a:ea typeface="仿宋_GB2312" panose="02010609030101010101"/>
                <a:cs typeface="Courier New" panose="02070309020205020404"/>
              </a:rPr>
              <a:t>SiO</a:t>
            </a:r>
            <a:r>
              <a:rPr lang="en-US" altLang="zh-CN" b="1" kern="100" baseline="-25000">
                <a:solidFill>
                  <a:srgbClr val="000000"/>
                </a:solidFill>
                <a:latin typeface="Times New Roman"/>
                <a:ea typeface="仿宋_GB2312" panose="02010609030101010101"/>
                <a:cs typeface="Courier New" panose="02070309020205020404"/>
              </a:rPr>
              <a:t>2</a:t>
            </a:r>
            <a:r>
              <a:rPr lang="zh-CN" altLang="zh-CN" b="1" kern="100">
                <a:solidFill>
                  <a:srgbClr val="000000"/>
                </a:solidFill>
                <a:latin typeface="Times New Roman"/>
                <a:ea typeface="仿宋_GB2312" panose="02010609030101010101"/>
                <a:cs typeface="Times New Roman" panose="02020603050405020304"/>
              </a:rPr>
              <a:t>，</a:t>
            </a:r>
            <a:r>
              <a:rPr lang="en-US" altLang="zh-CN" b="1" kern="100">
                <a:solidFill>
                  <a:srgbClr val="000000"/>
                </a:solidFill>
                <a:latin typeface="Times New Roman"/>
                <a:ea typeface="仿宋_GB2312" panose="02010609030101010101"/>
                <a:cs typeface="Courier New" panose="02070309020205020404"/>
              </a:rPr>
              <a:t>B</a:t>
            </a:r>
            <a:r>
              <a:rPr lang="zh-CN" altLang="zh-CN" b="1" kern="100">
                <a:solidFill>
                  <a:srgbClr val="000000"/>
                </a:solidFill>
                <a:latin typeface="Times New Roman"/>
                <a:ea typeface="仿宋_GB2312" panose="02010609030101010101"/>
                <a:cs typeface="Times New Roman" panose="02020603050405020304"/>
              </a:rPr>
              <a:t>错误；蚀刻印刷电路板时，利用的是</a:t>
            </a:r>
            <a:r>
              <a:rPr lang="en-US" altLang="zh-CN" b="1" kern="100">
                <a:solidFill>
                  <a:srgbClr val="000000"/>
                </a:solidFill>
                <a:latin typeface="Times New Roman"/>
                <a:ea typeface="仿宋_GB2312" panose="02010609030101010101"/>
                <a:cs typeface="Courier New" panose="02070309020205020404"/>
              </a:rPr>
              <a:t>FeCl</a:t>
            </a:r>
            <a:r>
              <a:rPr lang="en-US" altLang="zh-CN" b="1" kern="100" baseline="-25000">
                <a:solidFill>
                  <a:srgbClr val="000000"/>
                </a:solidFill>
                <a:latin typeface="Times New Roman"/>
                <a:ea typeface="仿宋_GB2312" panose="02010609030101010101"/>
                <a:cs typeface="Courier New" panose="02070309020205020404"/>
              </a:rPr>
              <a:t>3</a:t>
            </a:r>
            <a:r>
              <a:rPr lang="zh-CN" altLang="zh-CN" b="1" kern="100">
                <a:solidFill>
                  <a:srgbClr val="000000"/>
                </a:solidFill>
                <a:latin typeface="Times New Roman"/>
                <a:ea typeface="仿宋_GB2312" panose="02010609030101010101"/>
                <a:cs typeface="Times New Roman" panose="02020603050405020304"/>
              </a:rPr>
              <a:t>的氧化性，</a:t>
            </a:r>
            <a:r>
              <a:rPr lang="en-US" altLang="zh-CN" b="1" kern="100">
                <a:solidFill>
                  <a:srgbClr val="000000"/>
                </a:solidFill>
                <a:latin typeface="Times New Roman"/>
                <a:ea typeface="仿宋_GB2312" panose="02010609030101010101"/>
                <a:cs typeface="Courier New" panose="02070309020205020404"/>
              </a:rPr>
              <a:t>C</a:t>
            </a:r>
            <a:r>
              <a:rPr lang="zh-CN" altLang="zh-CN" b="1" kern="100">
                <a:solidFill>
                  <a:srgbClr val="000000"/>
                </a:solidFill>
                <a:latin typeface="Times New Roman"/>
                <a:ea typeface="仿宋_GB2312" panose="02010609030101010101"/>
                <a:cs typeface="Times New Roman" panose="02020603050405020304"/>
              </a:rPr>
              <a:t>错误；利用氨气与</a:t>
            </a:r>
            <a:r>
              <a:rPr lang="en-US" altLang="zh-CN" b="1" kern="100" err="1">
                <a:solidFill>
                  <a:srgbClr val="000000"/>
                </a:solidFill>
                <a:latin typeface="Times New Roman"/>
                <a:ea typeface="仿宋_GB2312" panose="02010609030101010101"/>
                <a:cs typeface="Courier New" panose="02070309020205020404"/>
              </a:rPr>
              <a:t>HCl</a:t>
            </a:r>
            <a:r>
              <a:rPr lang="zh-CN" altLang="zh-CN" b="1" kern="100">
                <a:solidFill>
                  <a:srgbClr val="000000"/>
                </a:solidFill>
                <a:latin typeface="Times New Roman"/>
                <a:ea typeface="仿宋_GB2312" panose="02010609030101010101"/>
                <a:cs typeface="Times New Roman" panose="02020603050405020304"/>
              </a:rPr>
              <a:t>反应生成白烟，与还原性无关，</a:t>
            </a:r>
            <a:r>
              <a:rPr lang="en-US" altLang="zh-CN" b="1" kern="100">
                <a:solidFill>
                  <a:srgbClr val="000000"/>
                </a:solidFill>
                <a:latin typeface="Times New Roman"/>
                <a:ea typeface="仿宋_GB2312" panose="02010609030101010101"/>
                <a:cs typeface="Courier New" panose="02070309020205020404"/>
              </a:rPr>
              <a:t>D</a:t>
            </a:r>
            <a:r>
              <a:rPr lang="zh-CN" altLang="zh-CN" b="1" kern="100">
                <a:solidFill>
                  <a:srgbClr val="000000"/>
                </a:solidFill>
                <a:latin typeface="Times New Roman"/>
                <a:ea typeface="仿宋_GB2312" panose="02010609030101010101"/>
                <a:cs typeface="Times New Roman" panose="02020603050405020304"/>
              </a:rPr>
              <a:t>错误。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349479" y="5718438"/>
            <a:ext cx="2788905" cy="6245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713740" algn="just">
              <a:lnSpc>
                <a:spcPct val="140000"/>
              </a:lnSpc>
              <a:spcAft>
                <a:spcPct val="0"/>
              </a:spcAft>
              <a:tabLst>
                <a:tab pos="5600700"/>
              </a:tabLst>
            </a:pPr>
            <a:r>
              <a:rPr lang="zh-CN" altLang="zh-CN" b="1" kern="100">
                <a:latin typeface="Times New Roman"/>
                <a:ea typeface="黑体" panose="02010609060101010101" pitchFamily="2" charset="-122"/>
                <a:cs typeface="Times New Roman" panose="02020603050405020304"/>
              </a:rPr>
              <a:t>【答案】</a:t>
            </a:r>
            <a:r>
              <a:rPr lang="zh-CN" altLang="zh-CN" b="1" kern="100">
                <a:latin typeface="宋体" panose="02010600030101010101" pitchFamily="2" charset="-122"/>
                <a:ea typeface="Times New Roman" panose="02020603050405020304"/>
                <a:cs typeface="Courier New" panose="02070309020205020404"/>
              </a:rPr>
              <a:t> </a:t>
            </a:r>
            <a:r>
              <a:rPr lang="en-US" altLang="zh-CN" b="1" kern="100" smtClean="0">
                <a:solidFill>
                  <a:schemeClr val="tx1"/>
                </a:solidFill>
                <a:latin typeface="Times New Roman"/>
                <a:ea typeface="黑体" panose="02010609060101010101" pitchFamily="2" charset="-122"/>
                <a:cs typeface="Courier New" panose="02070309020205020404"/>
              </a:rPr>
              <a:t>A</a:t>
            </a:r>
            <a:endParaRPr lang="zh-CN" altLang="zh-CN" sz="1050" kern="100">
              <a:solidFill>
                <a:schemeClr val="tx1"/>
              </a:solidFill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" name="2">
            <a:hlinkClick r:id="rId2" action="ppaction://hlinksldjump"/>
          </p:cNvPr>
          <p:cNvSpPr>
            <a:spLocks noChangeAspect="1"/>
          </p:cNvSpPr>
          <p:nvPr/>
        </p:nvSpPr>
        <p:spPr>
          <a:xfrm>
            <a:off x="5197038" y="6462713"/>
            <a:ext cx="322422" cy="252412"/>
          </a:xfrm>
          <a:prstGeom prst="rect">
            <a:avLst/>
          </a:prstGeom>
          <a:solidFill>
            <a:schemeClr val="bg1"/>
          </a:solidFill>
          <a:ln w="158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/>
            <a:r>
              <a:rPr lang="en-US" altLang="zh-CN" sz="1400" b="1" noProof="1">
                <a:solidFill>
                  <a:schemeClr val="tx1"/>
                </a:solidFill>
              </a:rPr>
              <a:t>2</a:t>
            </a:r>
            <a:endParaRPr lang="zh-CN" altLang="en-US" sz="1400" b="1" noProof="1">
              <a:solidFill>
                <a:schemeClr val="tx1"/>
              </a:solidFill>
            </a:endParaRPr>
          </a:p>
        </p:txBody>
      </p:sp>
      <p:sp>
        <p:nvSpPr>
          <p:cNvPr id="21" name="2">
            <a:hlinkClick r:id="rId3" action="ppaction://hlinksldjump"/>
          </p:cNvPr>
          <p:cNvSpPr>
            <a:spLocks noChangeAspect="1"/>
          </p:cNvSpPr>
          <p:nvPr/>
        </p:nvSpPr>
        <p:spPr>
          <a:xfrm>
            <a:off x="6156402" y="6462713"/>
            <a:ext cx="322422" cy="252412"/>
          </a:xfrm>
          <a:prstGeom prst="rect">
            <a:avLst/>
          </a:prstGeom>
          <a:solidFill>
            <a:schemeClr val="bg1"/>
          </a:solidFill>
          <a:ln w="158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/>
            <a:r>
              <a:rPr lang="en-US" altLang="zh-CN" sz="1400" b="1" noProof="1">
                <a:solidFill>
                  <a:schemeClr val="tx1"/>
                </a:solidFill>
              </a:rPr>
              <a:t>4</a:t>
            </a:r>
            <a:endParaRPr lang="zh-CN" altLang="en-US" sz="1400" b="1" noProof="1">
              <a:solidFill>
                <a:schemeClr val="tx1"/>
              </a:solidFill>
            </a:endParaRPr>
          </a:p>
        </p:txBody>
      </p:sp>
      <p:sp>
        <p:nvSpPr>
          <p:cNvPr id="22" name="2">
            <a:hlinkClick r:id="rId4" action="ppaction://hlinksldjump"/>
          </p:cNvPr>
          <p:cNvSpPr>
            <a:spLocks noChangeAspect="1"/>
          </p:cNvSpPr>
          <p:nvPr/>
        </p:nvSpPr>
        <p:spPr>
          <a:xfrm>
            <a:off x="6635293" y="6462713"/>
            <a:ext cx="322422" cy="252412"/>
          </a:xfrm>
          <a:prstGeom prst="rect">
            <a:avLst/>
          </a:prstGeom>
          <a:solidFill>
            <a:srgbClr val="FF6600"/>
          </a:solidFill>
          <a:ln w="158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/>
            <a:r>
              <a:rPr lang="en-US" altLang="zh-CN" sz="1400" b="1" noProof="1">
                <a:solidFill>
                  <a:schemeClr val="bg1"/>
                </a:solidFill>
              </a:rPr>
              <a:t>5</a:t>
            </a:r>
            <a:endParaRPr lang="zh-CN" altLang="en-US" sz="1400" b="1" noProof="1">
              <a:solidFill>
                <a:schemeClr val="bg1"/>
              </a:solidFill>
            </a:endParaRPr>
          </a:p>
        </p:txBody>
      </p:sp>
      <p:sp>
        <p:nvSpPr>
          <p:cNvPr id="24" name="2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5675930" y="6462713"/>
            <a:ext cx="322422" cy="252412"/>
          </a:xfrm>
          <a:prstGeom prst="rect">
            <a:avLst/>
          </a:prstGeom>
          <a:solidFill>
            <a:srgbClr val="FFFFFF"/>
          </a:solidFill>
          <a:ln w="15875">
            <a:solidFill>
              <a:srgbClr val="FF6600"/>
            </a:solidFill>
            <a:round/>
          </a:ln>
        </p:spPr>
        <p:txBody>
          <a:bodyPr lIns="36000" tIns="36000" rIns="36000" bIns="36000" anchor="ctr"/>
          <a:lstStyle/>
          <a:p>
            <a:pPr algn="ctr"/>
            <a:r>
              <a:rPr lang="en-US" altLang="zh-CN" sz="1400" b="1">
                <a:solidFill>
                  <a:srgbClr val="000000"/>
                </a:solidFill>
              </a:rPr>
              <a:t>3</a:t>
            </a:r>
            <a:endParaRPr lang="zh-CN" altLang="en-US" sz="1400" b="1">
              <a:solidFill>
                <a:srgbClr val="000000"/>
              </a:solidFill>
            </a:endParaRPr>
          </a:p>
        </p:txBody>
      </p:sp>
      <p:sp>
        <p:nvSpPr>
          <p:cNvPr id="30" name="内容占位符 1"/>
          <p:cNvSpPr>
            <a:spLocks noGrp="1"/>
          </p:cNvSpPr>
          <p:nvPr>
            <p:ph idx="1"/>
          </p:nvPr>
        </p:nvSpPr>
        <p:spPr>
          <a:xfrm>
            <a:off x="360689" y="1268760"/>
            <a:ext cx="11449272" cy="3108543"/>
          </a:xfrm>
        </p:spPr>
        <p:txBody>
          <a:bodyPr/>
          <a:lstStyle/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5. 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合金是两种或两种以上的金属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(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或金属与非金属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)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熔合而成的具有金属特性的物质。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(1) 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下列物质不属于合金的是</a:t>
            </a:r>
            <a:r>
              <a:rPr lang="en-US" altLang="zh-CN" kern="100">
                <a:solidFill>
                  <a:srgbClr val="000000"/>
                </a:solidFill>
                <a:ea typeface="仿宋_GB2312" panose="02010609030101010101"/>
                <a:cs typeface="Courier New" panose="02070309020205020404"/>
              </a:rPr>
              <a:t>______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(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填字母，下同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)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。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A. 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明矾</a:t>
            </a:r>
            <a:r>
              <a:rPr lang="zh-CN" altLang="zh-CN" kern="100">
                <a:solidFill>
                  <a:srgbClr val="000000"/>
                </a:solidFill>
                <a:latin typeface="宋体" panose="02010600030101010101" pitchFamily="2" charset="-122"/>
                <a:ea typeface="Times New Roman" panose="02020603050405020304"/>
                <a:cs typeface="Courier New" panose="02070309020205020404"/>
              </a:rPr>
              <a:t> </a:t>
            </a:r>
            <a:r>
              <a:rPr lang="en-US" altLang="zh-CN" kern="100">
                <a:solidFill>
                  <a:srgbClr val="000000"/>
                </a:solidFill>
                <a:latin typeface="宋体" panose="02010600030101010101" pitchFamily="2" charset="-122"/>
                <a:ea typeface="Times New Roman" panose="02020603050405020304"/>
                <a:cs typeface="Courier New" panose="02070309020205020404"/>
              </a:rPr>
              <a:t>	</a:t>
            </a:r>
            <a:r>
              <a:rPr lang="en-US" altLang="zh-CN" kern="100">
                <a:solidFill>
                  <a:srgbClr val="000000"/>
                </a:solidFill>
                <a:ea typeface="Times New Roman" panose="02020603050405020304"/>
                <a:cs typeface="Courier New" panose="02070309020205020404"/>
              </a:rPr>
              <a:t>B. 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硬铝</a:t>
            </a:r>
            <a:r>
              <a:rPr lang="zh-CN" altLang="zh-CN" kern="100">
                <a:solidFill>
                  <a:srgbClr val="000000"/>
                </a:solidFill>
                <a:ea typeface="Times New Roman" panose="02020603050405020304"/>
                <a:cs typeface="Courier New" panose="02070309020205020404"/>
              </a:rPr>
              <a:t> </a:t>
            </a:r>
            <a:endParaRPr lang="zh-CN" altLang="zh-CN" sz="1050" kern="100">
              <a:cs typeface="Courier New" panose="02070309020205020404"/>
            </a:endParaRPr>
          </a:p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C. 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生铁</a:t>
            </a:r>
            <a:r>
              <a:rPr lang="zh-CN" altLang="zh-CN" kern="100">
                <a:solidFill>
                  <a:srgbClr val="000000"/>
                </a:solidFill>
                <a:ea typeface="Times New Roman" panose="02020603050405020304"/>
                <a:cs typeface="Courier New" panose="02070309020205020404"/>
              </a:rPr>
              <a:t> </a:t>
            </a:r>
            <a:r>
              <a:rPr lang="en-US" altLang="zh-CN" kern="100">
                <a:solidFill>
                  <a:srgbClr val="000000"/>
                </a:solidFill>
                <a:ea typeface="Times New Roman" panose="02020603050405020304"/>
                <a:cs typeface="Courier New" panose="02070309020205020404"/>
              </a:rPr>
              <a:t>	D. 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青铜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sp>
        <p:nvSpPr>
          <p:cNvPr id="32" name="1">
            <a:hlinkClick r:id="rId6" action="ppaction://hlinksldjump"/>
          </p:cNvPr>
          <p:cNvSpPr>
            <a:spLocks noChangeAspect="1"/>
          </p:cNvSpPr>
          <p:nvPr/>
        </p:nvSpPr>
        <p:spPr>
          <a:xfrm>
            <a:off x="4718147" y="6462713"/>
            <a:ext cx="322422" cy="252412"/>
          </a:xfrm>
          <a:prstGeom prst="rect">
            <a:avLst/>
          </a:prstGeom>
          <a:solidFill>
            <a:schemeClr val="bg1"/>
          </a:solidFill>
          <a:ln w="158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/>
            <a:r>
              <a:rPr lang="en-US" altLang="zh-CN" sz="1400" b="1" noProof="1">
                <a:solidFill>
                  <a:schemeClr val="tx1"/>
                </a:solidFill>
              </a:rPr>
              <a:t>1</a:t>
            </a:r>
            <a:endParaRPr lang="zh-CN" altLang="en-US" sz="1400" b="1" noProof="1">
              <a:solidFill>
                <a:schemeClr val="tx1"/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5934226" y="2619307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/>
              <a:t>A</a:t>
            </a:r>
            <a:endParaRPr lang="zh-CN" altLang="en-US"/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" name="2">
            <a:hlinkClick r:id="rId2" action="ppaction://hlinksldjump"/>
          </p:cNvPr>
          <p:cNvSpPr>
            <a:spLocks noChangeAspect="1"/>
          </p:cNvSpPr>
          <p:nvPr/>
        </p:nvSpPr>
        <p:spPr>
          <a:xfrm>
            <a:off x="5269046" y="6462713"/>
            <a:ext cx="322422" cy="252412"/>
          </a:xfrm>
          <a:prstGeom prst="rect">
            <a:avLst/>
          </a:prstGeom>
          <a:solidFill>
            <a:schemeClr val="bg1"/>
          </a:solidFill>
          <a:ln w="158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/>
            <a:r>
              <a:rPr lang="en-US" altLang="zh-CN" sz="1400" b="1" noProof="1">
                <a:solidFill>
                  <a:schemeClr val="tx1"/>
                </a:solidFill>
              </a:rPr>
              <a:t>2</a:t>
            </a:r>
            <a:endParaRPr lang="zh-CN" altLang="en-US" sz="1400" b="1" noProof="1">
              <a:solidFill>
                <a:schemeClr val="tx1"/>
              </a:solidFill>
            </a:endParaRPr>
          </a:p>
        </p:txBody>
      </p:sp>
      <p:sp>
        <p:nvSpPr>
          <p:cNvPr id="21" name="2">
            <a:hlinkClick r:id="rId3" action="ppaction://hlinksldjump"/>
          </p:cNvPr>
          <p:cNvSpPr>
            <a:spLocks noChangeAspect="1"/>
          </p:cNvSpPr>
          <p:nvPr/>
        </p:nvSpPr>
        <p:spPr>
          <a:xfrm>
            <a:off x="6228410" y="6462713"/>
            <a:ext cx="322422" cy="252412"/>
          </a:xfrm>
          <a:prstGeom prst="rect">
            <a:avLst/>
          </a:prstGeom>
          <a:solidFill>
            <a:schemeClr val="bg1"/>
          </a:solidFill>
          <a:ln w="158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/>
            <a:r>
              <a:rPr lang="en-US" altLang="zh-CN" sz="1400" b="1" noProof="1">
                <a:solidFill>
                  <a:schemeClr val="tx1"/>
                </a:solidFill>
              </a:rPr>
              <a:t>4</a:t>
            </a:r>
            <a:endParaRPr lang="zh-CN" altLang="en-US" sz="1400" b="1" noProof="1">
              <a:solidFill>
                <a:schemeClr val="tx1"/>
              </a:solidFill>
            </a:endParaRPr>
          </a:p>
        </p:txBody>
      </p:sp>
      <p:sp>
        <p:nvSpPr>
          <p:cNvPr id="22" name="2">
            <a:hlinkClick r:id="rId4" action="ppaction://hlinksldjump"/>
          </p:cNvPr>
          <p:cNvSpPr>
            <a:spLocks noChangeAspect="1"/>
          </p:cNvSpPr>
          <p:nvPr/>
        </p:nvSpPr>
        <p:spPr>
          <a:xfrm>
            <a:off x="6707301" y="6462713"/>
            <a:ext cx="322422" cy="252412"/>
          </a:xfrm>
          <a:prstGeom prst="rect">
            <a:avLst/>
          </a:prstGeom>
          <a:solidFill>
            <a:srgbClr val="FF6600"/>
          </a:solidFill>
          <a:ln w="158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/>
            <a:r>
              <a:rPr lang="en-US" altLang="zh-CN" sz="1400" b="1" noProof="1">
                <a:solidFill>
                  <a:schemeClr val="bg1"/>
                </a:solidFill>
              </a:rPr>
              <a:t>5</a:t>
            </a:r>
            <a:endParaRPr lang="zh-CN" altLang="en-US" sz="1400" b="1" noProof="1">
              <a:solidFill>
                <a:schemeClr val="bg1"/>
              </a:solidFill>
            </a:endParaRPr>
          </a:p>
        </p:txBody>
      </p:sp>
      <p:sp>
        <p:nvSpPr>
          <p:cNvPr id="24" name="2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5747938" y="6462713"/>
            <a:ext cx="322422" cy="252412"/>
          </a:xfrm>
          <a:prstGeom prst="rect">
            <a:avLst/>
          </a:prstGeom>
          <a:solidFill>
            <a:srgbClr val="FFFFFF"/>
          </a:solidFill>
          <a:ln w="15875">
            <a:solidFill>
              <a:srgbClr val="FF6600"/>
            </a:solidFill>
            <a:round/>
          </a:ln>
        </p:spPr>
        <p:txBody>
          <a:bodyPr lIns="36000" tIns="36000" rIns="36000" bIns="36000" anchor="ctr"/>
          <a:lstStyle/>
          <a:p>
            <a:pPr algn="ctr"/>
            <a:r>
              <a:rPr lang="en-US" altLang="zh-CN" sz="1400" b="1">
                <a:solidFill>
                  <a:srgbClr val="000000"/>
                </a:solidFill>
              </a:rPr>
              <a:t>3</a:t>
            </a:r>
            <a:endParaRPr lang="zh-CN" altLang="en-US" sz="1400" b="1">
              <a:solidFill>
                <a:srgbClr val="000000"/>
              </a:solidFill>
            </a:endParaRPr>
          </a:p>
        </p:txBody>
      </p:sp>
      <p:sp>
        <p:nvSpPr>
          <p:cNvPr id="30" name="内容占位符 1"/>
          <p:cNvSpPr>
            <a:spLocks noGrp="1"/>
          </p:cNvSpPr>
          <p:nvPr>
            <p:ph idx="1"/>
          </p:nvPr>
        </p:nvSpPr>
        <p:spPr>
          <a:xfrm>
            <a:off x="360689" y="519479"/>
            <a:ext cx="11449272" cy="695575"/>
          </a:xfrm>
        </p:spPr>
        <p:txBody>
          <a:bodyPr/>
          <a:lstStyle/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(2) 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下面是四种金属的熔、沸点：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sp>
        <p:nvSpPr>
          <p:cNvPr id="32" name="1">
            <a:hlinkClick r:id="rId6" action="ppaction://hlinksldjump"/>
          </p:cNvPr>
          <p:cNvSpPr>
            <a:spLocks noChangeAspect="1"/>
          </p:cNvSpPr>
          <p:nvPr/>
        </p:nvSpPr>
        <p:spPr>
          <a:xfrm>
            <a:off x="4790155" y="6462713"/>
            <a:ext cx="322422" cy="252412"/>
          </a:xfrm>
          <a:prstGeom prst="rect">
            <a:avLst/>
          </a:prstGeom>
          <a:solidFill>
            <a:schemeClr val="bg1"/>
          </a:solidFill>
          <a:ln w="158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/>
            <a:r>
              <a:rPr lang="en-US" altLang="zh-CN" sz="1400" b="1" noProof="1">
                <a:solidFill>
                  <a:schemeClr val="tx1"/>
                </a:solidFill>
              </a:rPr>
              <a:t>1</a:t>
            </a:r>
            <a:endParaRPr lang="zh-CN" altLang="en-US" sz="1400" b="1" noProof="1">
              <a:solidFill>
                <a:schemeClr val="tx1"/>
              </a:solidFill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609600" y="1345215"/>
          <a:ext cx="10968038" cy="1792224"/>
        </p:xfrm>
        <a:graphic>
          <a:graphicData uri="http://schemas.openxmlformats.org/drawingml/2006/table">
            <a:tbl>
              <a:tblPr/>
              <a:tblGrid>
                <a:gridCol w="2641104"/>
                <a:gridCol w="1860179"/>
                <a:gridCol w="2156316"/>
                <a:gridCol w="2156316"/>
                <a:gridCol w="2154123"/>
              </a:tblGrid>
              <a:tr h="0">
                <a:tc>
                  <a:txBody>
                    <a:bodyPr vert="horz" wrap="square"/>
                    <a:lstStyle/>
                    <a:p>
                      <a:pPr algn="ctr" font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941060"/>
                        </a:tabLst>
                      </a:pPr>
                      <a:r>
                        <a:rPr lang="zh-CN" sz="2800" b="1" kern="10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 panose="02020603050405020304"/>
                        </a:rPr>
                        <a:t>金属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 font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941060"/>
                        </a:tabLst>
                      </a:pPr>
                      <a:r>
                        <a:rPr lang="en-US" sz="2800" b="1" kern="10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Courier New" panose="02070309020205020404"/>
                        </a:rPr>
                        <a:t>Na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 font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941060"/>
                        </a:tabLst>
                      </a:pPr>
                      <a:r>
                        <a:rPr lang="en-US" sz="2800" b="1" kern="10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Courier New" panose="02070309020205020404"/>
                        </a:rPr>
                        <a:t>Cu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 font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941060"/>
                        </a:tabLst>
                      </a:pPr>
                      <a:r>
                        <a:rPr lang="en-US" sz="2800" b="1" kern="10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Courier New" panose="02070309020205020404"/>
                        </a:rPr>
                        <a:t>Al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 font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941060"/>
                        </a:tabLst>
                      </a:pPr>
                      <a:r>
                        <a:rPr lang="en-US" sz="2800" b="1" kern="10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Courier New" panose="02070309020205020404"/>
                        </a:rPr>
                        <a:t>Fe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 vert="horz" wrap="square"/>
                    <a:lstStyle/>
                    <a:p>
                      <a:pPr algn="ctr" font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941060"/>
                        </a:tabLst>
                      </a:pPr>
                      <a:r>
                        <a:rPr lang="zh-CN" sz="2800" b="1" kern="10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 panose="02020603050405020304"/>
                        </a:rPr>
                        <a:t>熔点</a:t>
                      </a:r>
                      <a:r>
                        <a:rPr lang="en-US" sz="2800" b="1" kern="10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Courier New" panose="02070309020205020404"/>
                        </a:rPr>
                        <a:t>/</a:t>
                      </a:r>
                      <a:r>
                        <a:rPr lang="en-US" sz="2800" b="1" kern="10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cs typeface="Times New Roman" panose="02020603050405020304"/>
                        </a:rPr>
                        <a:t>℃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 font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941060"/>
                        </a:tabLst>
                      </a:pPr>
                      <a:r>
                        <a:rPr lang="en-US" sz="2800" b="1" kern="10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Courier New" panose="02070309020205020404"/>
                        </a:rPr>
                        <a:t>97.8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 font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941060"/>
                        </a:tabLst>
                      </a:pPr>
                      <a:r>
                        <a:rPr lang="en-US" sz="2800" b="1" kern="10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Courier New" panose="02070309020205020404"/>
                        </a:rPr>
                        <a:t>1 083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 font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941060"/>
                        </a:tabLst>
                      </a:pPr>
                      <a:r>
                        <a:rPr lang="en-US" sz="2800" b="1" kern="10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Courier New" panose="02070309020205020404"/>
                        </a:rPr>
                        <a:t>660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 font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941060"/>
                        </a:tabLst>
                      </a:pPr>
                      <a:r>
                        <a:rPr lang="en-US" sz="2800" b="1" kern="10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Courier New" panose="02070309020205020404"/>
                        </a:rPr>
                        <a:t>1 535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 vert="horz" wrap="square"/>
                    <a:lstStyle/>
                    <a:p>
                      <a:pPr algn="ctr" font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941060"/>
                        </a:tabLst>
                      </a:pPr>
                      <a:r>
                        <a:rPr lang="zh-CN" sz="2800" b="1" kern="10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 panose="02020603050405020304"/>
                        </a:rPr>
                        <a:t>沸点</a:t>
                      </a:r>
                      <a:r>
                        <a:rPr lang="en-US" sz="2800" b="1" kern="10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Courier New" panose="02070309020205020404"/>
                        </a:rPr>
                        <a:t>/</a:t>
                      </a:r>
                      <a:r>
                        <a:rPr lang="en-US" sz="2800" b="1" kern="10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cs typeface="Times New Roman" panose="02020603050405020304"/>
                        </a:rPr>
                        <a:t>℃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 font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941060"/>
                        </a:tabLst>
                      </a:pPr>
                      <a:r>
                        <a:rPr lang="en-US" sz="2800" b="1" kern="10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Courier New" panose="02070309020205020404"/>
                        </a:rPr>
                        <a:t>883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 font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941060"/>
                        </a:tabLst>
                      </a:pPr>
                      <a:r>
                        <a:rPr lang="en-US" sz="2800" b="1" kern="10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Courier New" panose="02070309020205020404"/>
                        </a:rPr>
                        <a:t>2 567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 font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941060"/>
                        </a:tabLst>
                      </a:pPr>
                      <a:r>
                        <a:rPr lang="en-US" sz="2800" b="1" kern="10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Courier New" panose="02070309020205020404"/>
                        </a:rPr>
                        <a:t>2 467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 fontAlgn="ctr">
                        <a:lnSpc>
                          <a:spcPct val="140000"/>
                        </a:lnSpc>
                        <a:spcAft>
                          <a:spcPct val="0"/>
                        </a:spcAft>
                        <a:tabLst>
                          <a:tab pos="5941060"/>
                        </a:tabLst>
                      </a:pPr>
                      <a:r>
                        <a:rPr lang="en-US" sz="2800" b="1" kern="10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Courier New" panose="02070309020205020404"/>
                        </a:rPr>
                        <a:t>2 750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" name="内容占位符 1"/>
          <p:cNvSpPr txBox="1"/>
          <p:nvPr/>
        </p:nvSpPr>
        <p:spPr bwMode="auto">
          <a:xfrm>
            <a:off x="360689" y="3227955"/>
            <a:ext cx="11449272" cy="2505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spAutoFit/>
          </a:bodyPr>
          <a:lstStyle>
            <a:lvl1pPr marL="0" indent="720725" algn="just" rtl="0" fontAlgn="base" hangingPunct="0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FontTx/>
              <a:buNone/>
              <a:tabLst>
                <a:tab pos="5384800"/>
                <a:tab pos="9144000"/>
              </a:tabLst>
              <a:defRPr sz="2800" b="1" kern="1200">
                <a:solidFill>
                  <a:schemeClr val="tx1"/>
                </a:solidFill>
                <a:latin typeface="+mj-lt"/>
                <a:ea typeface="+mj-ea"/>
                <a:cs typeface="+mn-cs"/>
              </a:defRPr>
            </a:lvl1pPr>
            <a:lvl2pPr marL="457200" indent="0" algn="l" rtl="0" fontAlgn="base">
              <a:spcBef>
                <a:spcPct val="20000"/>
              </a:spcBef>
              <a:spcAft>
                <a:spcPct val="0"/>
              </a:spcAft>
              <a:buFontTx/>
              <a:buNone/>
              <a:defRPr sz="2800" b="1" kern="1200">
                <a:solidFill>
                  <a:schemeClr val="tx1"/>
                </a:solidFill>
                <a:latin typeface="黑体" panose="02010609060101010101" pitchFamily="2" charset="-122"/>
                <a:ea typeface="+mn-ea"/>
                <a:cs typeface="+mn-cs"/>
              </a:defRPr>
            </a:lvl2pPr>
            <a:lvl3pPr marL="914400" indent="0" algn="l" rtl="0" fontAlgn="base">
              <a:spcBef>
                <a:spcPct val="20000"/>
              </a:spcBef>
              <a:spcAft>
                <a:spcPct val="0"/>
              </a:spcAft>
              <a:buFontTx/>
              <a:buNone/>
              <a:defRPr sz="2800" b="1" kern="1200">
                <a:solidFill>
                  <a:schemeClr val="tx1"/>
                </a:solidFill>
                <a:latin typeface="黑体" panose="02010609060101010101" pitchFamily="2" charset="-122"/>
                <a:ea typeface="+mn-ea"/>
                <a:cs typeface="+mn-cs"/>
              </a:defRPr>
            </a:lvl3pPr>
            <a:lvl4pPr marL="1371600" indent="0" algn="l" rtl="0" fontAlgn="base">
              <a:spcBef>
                <a:spcPct val="20000"/>
              </a:spcBef>
              <a:spcAft>
                <a:spcPct val="0"/>
              </a:spcAft>
              <a:buFontTx/>
              <a:buNone/>
              <a:defRPr sz="2800" b="1" kern="1200">
                <a:solidFill>
                  <a:schemeClr val="tx1"/>
                </a:solidFill>
                <a:latin typeface="黑体" panose="02010609060101010101" pitchFamily="2" charset="-122"/>
                <a:ea typeface="+mn-ea"/>
                <a:cs typeface="+mn-cs"/>
              </a:defRPr>
            </a:lvl4pPr>
            <a:lvl5pPr marL="1828800" indent="0" algn="l" rtl="0" fontAlgn="base">
              <a:spcBef>
                <a:spcPct val="20000"/>
              </a:spcBef>
              <a:spcAft>
                <a:spcPct val="0"/>
              </a:spcAft>
              <a:buFontTx/>
              <a:buNone/>
              <a:defRPr sz="2800" b="1" kern="1200">
                <a:solidFill>
                  <a:schemeClr val="tx1"/>
                </a:solidFill>
                <a:latin typeface="黑体" panose="02010609060101010101" pitchFamily="2" charset="-122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其中不能形成合金的是</a:t>
            </a:r>
            <a:r>
              <a:rPr lang="en-US" altLang="zh-CN" kern="100">
                <a:solidFill>
                  <a:srgbClr val="000000"/>
                </a:solidFill>
                <a:ea typeface="仿宋_GB2312" panose="02010609030101010101"/>
                <a:cs typeface="Courier New" panose="02070309020205020404"/>
              </a:rPr>
              <a:t>______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。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en-US" altLang="zh-CN" kern="10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/>
              </a:rPr>
              <a:t>①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Cu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与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Na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　</a:t>
            </a:r>
            <a:r>
              <a:rPr lang="en-US" altLang="zh-CN" kern="10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/>
              </a:rPr>
              <a:t>②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Fe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与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Cu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　</a:t>
            </a:r>
            <a:r>
              <a:rPr lang="en-US" altLang="zh-CN" kern="10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/>
              </a:rPr>
              <a:t>③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Fe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与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Na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　</a:t>
            </a:r>
            <a:r>
              <a:rPr lang="en-US" altLang="zh-CN" kern="10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/>
              </a:rPr>
              <a:t>④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Al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与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Na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A. </a:t>
            </a:r>
            <a:r>
              <a:rPr lang="en-US" altLang="zh-CN" kern="10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/>
              </a:rPr>
              <a:t>①②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 	B. </a:t>
            </a:r>
            <a:r>
              <a:rPr lang="en-US" altLang="zh-CN" kern="10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/>
              </a:rPr>
              <a:t>①③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 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C. </a:t>
            </a:r>
            <a:r>
              <a:rPr lang="en-US" altLang="zh-CN" kern="10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/>
              </a:rPr>
              <a:t>①④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 	D. </a:t>
            </a:r>
            <a:r>
              <a:rPr lang="en-US" altLang="zh-CN" kern="10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/>
              </a:rPr>
              <a:t>②④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057289" y="3356992"/>
            <a:ext cx="4235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/>
              <a:t>B</a:t>
            </a:r>
            <a:endParaRPr lang="zh-CN" altLang="en-US"/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" name="2">
            <a:hlinkClick r:id="rId2" action="ppaction://hlinksldjump"/>
          </p:cNvPr>
          <p:cNvSpPr>
            <a:spLocks noChangeAspect="1"/>
          </p:cNvSpPr>
          <p:nvPr/>
        </p:nvSpPr>
        <p:spPr>
          <a:xfrm>
            <a:off x="5197038" y="6462713"/>
            <a:ext cx="322422" cy="252412"/>
          </a:xfrm>
          <a:prstGeom prst="rect">
            <a:avLst/>
          </a:prstGeom>
          <a:solidFill>
            <a:schemeClr val="bg1"/>
          </a:solidFill>
          <a:ln w="158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/>
            <a:r>
              <a:rPr lang="en-US" altLang="zh-CN" sz="1400" b="1" noProof="1">
                <a:solidFill>
                  <a:schemeClr val="tx1"/>
                </a:solidFill>
              </a:rPr>
              <a:t>2</a:t>
            </a:r>
            <a:endParaRPr lang="zh-CN" altLang="en-US" sz="1400" b="1" noProof="1">
              <a:solidFill>
                <a:schemeClr val="tx1"/>
              </a:solidFill>
            </a:endParaRPr>
          </a:p>
        </p:txBody>
      </p:sp>
      <p:sp>
        <p:nvSpPr>
          <p:cNvPr id="21" name="2">
            <a:hlinkClick r:id="rId3" action="ppaction://hlinksldjump"/>
          </p:cNvPr>
          <p:cNvSpPr>
            <a:spLocks noChangeAspect="1"/>
          </p:cNvSpPr>
          <p:nvPr/>
        </p:nvSpPr>
        <p:spPr>
          <a:xfrm>
            <a:off x="6156402" y="6462713"/>
            <a:ext cx="322422" cy="252412"/>
          </a:xfrm>
          <a:prstGeom prst="rect">
            <a:avLst/>
          </a:prstGeom>
          <a:solidFill>
            <a:schemeClr val="bg1"/>
          </a:solidFill>
          <a:ln w="158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/>
            <a:r>
              <a:rPr lang="en-US" altLang="zh-CN" sz="1400" b="1" noProof="1">
                <a:solidFill>
                  <a:schemeClr val="tx1"/>
                </a:solidFill>
              </a:rPr>
              <a:t>4</a:t>
            </a:r>
            <a:endParaRPr lang="zh-CN" altLang="en-US" sz="1400" b="1" noProof="1">
              <a:solidFill>
                <a:schemeClr val="tx1"/>
              </a:solidFill>
            </a:endParaRPr>
          </a:p>
        </p:txBody>
      </p:sp>
      <p:sp>
        <p:nvSpPr>
          <p:cNvPr id="22" name="2">
            <a:hlinkClick r:id="rId4" action="ppaction://hlinksldjump"/>
          </p:cNvPr>
          <p:cNvSpPr>
            <a:spLocks noChangeAspect="1"/>
          </p:cNvSpPr>
          <p:nvPr/>
        </p:nvSpPr>
        <p:spPr>
          <a:xfrm>
            <a:off x="6635293" y="6462713"/>
            <a:ext cx="322422" cy="252412"/>
          </a:xfrm>
          <a:prstGeom prst="rect">
            <a:avLst/>
          </a:prstGeom>
          <a:solidFill>
            <a:srgbClr val="FF6600"/>
          </a:solidFill>
          <a:ln w="158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/>
            <a:r>
              <a:rPr lang="en-US" altLang="zh-CN" sz="1400" b="1" noProof="1">
                <a:solidFill>
                  <a:schemeClr val="bg1"/>
                </a:solidFill>
              </a:rPr>
              <a:t>5</a:t>
            </a:r>
            <a:endParaRPr lang="zh-CN" altLang="en-US" sz="1400" b="1" noProof="1">
              <a:solidFill>
                <a:schemeClr val="bg1"/>
              </a:solidFill>
            </a:endParaRPr>
          </a:p>
        </p:txBody>
      </p:sp>
      <p:sp>
        <p:nvSpPr>
          <p:cNvPr id="24" name="2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5675930" y="6462713"/>
            <a:ext cx="322422" cy="252412"/>
          </a:xfrm>
          <a:prstGeom prst="rect">
            <a:avLst/>
          </a:prstGeom>
          <a:solidFill>
            <a:srgbClr val="FFFFFF"/>
          </a:solidFill>
          <a:ln w="15875">
            <a:solidFill>
              <a:srgbClr val="FF6600"/>
            </a:solidFill>
            <a:round/>
          </a:ln>
        </p:spPr>
        <p:txBody>
          <a:bodyPr lIns="36000" tIns="36000" rIns="36000" bIns="36000" anchor="ctr"/>
          <a:lstStyle/>
          <a:p>
            <a:pPr algn="ctr"/>
            <a:r>
              <a:rPr lang="en-US" altLang="zh-CN" sz="1400" b="1">
                <a:solidFill>
                  <a:srgbClr val="000000"/>
                </a:solidFill>
              </a:rPr>
              <a:t>3</a:t>
            </a:r>
            <a:endParaRPr lang="zh-CN" altLang="en-US" sz="1400" b="1">
              <a:solidFill>
                <a:srgbClr val="000000"/>
              </a:solidFill>
            </a:endParaRPr>
          </a:p>
        </p:txBody>
      </p:sp>
      <p:sp>
        <p:nvSpPr>
          <p:cNvPr id="30" name="内容占位符 1"/>
          <p:cNvSpPr>
            <a:spLocks noGrp="1"/>
          </p:cNvSpPr>
          <p:nvPr>
            <p:ph idx="1"/>
          </p:nvPr>
        </p:nvSpPr>
        <p:spPr>
          <a:xfrm>
            <a:off x="360689" y="1340768"/>
            <a:ext cx="11449272" cy="3711785"/>
          </a:xfrm>
        </p:spPr>
        <p:txBody>
          <a:bodyPr/>
          <a:lstStyle/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(3) 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镁铝合金与盐酸完全反应后，加入过量的氢氧化钠溶液，最后的结果是</a:t>
            </a:r>
            <a:r>
              <a:rPr lang="en-US" altLang="zh-CN" kern="100">
                <a:solidFill>
                  <a:srgbClr val="000000"/>
                </a:solidFill>
                <a:ea typeface="仿宋_GB2312" panose="02010609030101010101"/>
                <a:cs typeface="Courier New" panose="02070309020205020404"/>
              </a:rPr>
              <a:t>______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。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A. 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没有沉淀物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B. 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只有氢氧化铝沉淀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C. 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只有氢氧化镁沉淀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D. 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有氢氧化铝和氢氧化镁沉淀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sp>
        <p:nvSpPr>
          <p:cNvPr id="32" name="1">
            <a:hlinkClick r:id="rId6" action="ppaction://hlinksldjump"/>
          </p:cNvPr>
          <p:cNvSpPr>
            <a:spLocks noChangeAspect="1"/>
          </p:cNvSpPr>
          <p:nvPr/>
        </p:nvSpPr>
        <p:spPr>
          <a:xfrm>
            <a:off x="4718147" y="6462713"/>
            <a:ext cx="322422" cy="252412"/>
          </a:xfrm>
          <a:prstGeom prst="rect">
            <a:avLst/>
          </a:prstGeom>
          <a:solidFill>
            <a:schemeClr val="bg1"/>
          </a:solidFill>
          <a:ln w="158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/>
            <a:r>
              <a:rPr lang="en-US" altLang="zh-CN" sz="1400" b="1" noProof="1">
                <a:solidFill>
                  <a:schemeClr val="tx1"/>
                </a:solidFill>
              </a:rPr>
              <a:t>1</a:t>
            </a:r>
            <a:endParaRPr lang="zh-CN" altLang="en-US" sz="1400" b="1" noProof="1">
              <a:solidFill>
                <a:schemeClr val="tx1"/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1917155" y="2060848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/>
              <a:t>C</a:t>
            </a:r>
            <a:endParaRPr lang="zh-CN" altLang="en-US"/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" name="TextBox 2"/>
          <p:cNvSpPr txBox="1">
            <a:spLocks noChangeArrowheads="1"/>
          </p:cNvSpPr>
          <p:nvPr/>
        </p:nvSpPr>
        <p:spPr bwMode="auto">
          <a:xfrm>
            <a:off x="-17463" y="2270125"/>
            <a:ext cx="5967413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8800" b="1">
                <a:solidFill>
                  <a:srgbClr val="77777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谢谢观看</a:t>
            </a:r>
            <a:endParaRPr lang="zh-CN" altLang="en-US" sz="8800" b="1">
              <a:solidFill>
                <a:srgbClr val="777777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1401763" y="4078288"/>
            <a:ext cx="67087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US" altLang="zh-CN" sz="3600">
                <a:solidFill>
                  <a:srgbClr val="777777"/>
                </a:solidFill>
                <a:latin typeface="EU-HX" panose="03000509000000000000" pitchFamily="65" charset="-122"/>
                <a:ea typeface="EU-HX" panose="03000509000000000000" pitchFamily="65" charset="-122"/>
              </a:rPr>
              <a:t>Thank you for watching</a:t>
            </a:r>
            <a:r>
              <a:rPr lang="en-US" altLang="zh-CN" sz="3600" b="1">
                <a:solidFill>
                  <a:srgbClr val="777777"/>
                </a:solidFill>
                <a:latin typeface="EU-HX" panose="03000509000000000000" pitchFamily="65" charset="-122"/>
                <a:ea typeface="EU-HX" panose="03000509000000000000" pitchFamily="65" charset="-122"/>
              </a:rPr>
              <a:t> </a:t>
            </a:r>
            <a:endParaRPr lang="zh-CN" altLang="zh-CN">
              <a:solidFill>
                <a:srgbClr val="777777"/>
              </a:solidFill>
              <a:latin typeface="EU-HX" panose="03000509000000000000" pitchFamily="65" charset="-122"/>
              <a:ea typeface="EU-HX" panose="03000509000000000000" pitchFamily="65" charset="-122"/>
            </a:endParaRPr>
          </a:p>
        </p:txBody>
      </p:sp>
      <p:pic>
        <p:nvPicPr>
          <p:cNvPr id="14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10693400" y="12230100"/>
            <a:ext cx="330200" cy="241300"/>
          </a:xfrm>
          <a:prstGeom prst="cube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圆角矩形 1"/>
          <p:cNvSpPr/>
          <p:nvPr/>
        </p:nvSpPr>
        <p:spPr>
          <a:xfrm>
            <a:off x="693738" y="1823998"/>
            <a:ext cx="10872787" cy="3385046"/>
          </a:xfrm>
          <a:prstGeom prst="roundRect">
            <a:avLst>
              <a:gd name="adj" fmla="val 10234"/>
            </a:avLst>
          </a:prstGeom>
          <a:noFill/>
          <a:ln w="22225">
            <a:solidFill>
              <a:srgbClr val="FF66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noProof="1"/>
          </a:p>
        </p:txBody>
      </p:sp>
      <p:sp>
        <p:nvSpPr>
          <p:cNvPr id="4" name="内容占位符 1"/>
          <p:cNvSpPr txBox="1"/>
          <p:nvPr/>
        </p:nvSpPr>
        <p:spPr>
          <a:xfrm>
            <a:off x="837035" y="1845609"/>
            <a:ext cx="10585176" cy="695575"/>
          </a:xfrm>
          <a:prstGeom prst="rect">
            <a:avLst/>
          </a:prstGeom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Times New Roman" panose="02020603050405020304" pitchFamily="18" charset="0"/>
              <a:buChar char="•"/>
              <a:defRPr sz="3200" kern="1200">
                <a:solidFill>
                  <a:schemeClr val="tx1"/>
                </a:solidFill>
                <a:latin typeface="黑体" panose="02010609060101010101" pitchFamily="2" charset="-122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Times New Roman" panose="02020603050405020304" pitchFamily="18" charset="0"/>
              <a:buChar char="–"/>
              <a:defRPr sz="2800" kern="1200">
                <a:solidFill>
                  <a:schemeClr val="tx1"/>
                </a:solidFill>
                <a:latin typeface="黑体" panose="02010609060101010101" pitchFamily="2" charset="-122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Times New Roman" panose="02020603050405020304" pitchFamily="18" charset="0"/>
              <a:buChar char="•"/>
              <a:defRPr sz="2400" kern="1200">
                <a:solidFill>
                  <a:schemeClr val="tx1"/>
                </a:solidFill>
                <a:latin typeface="黑体" panose="02010609060101010101" pitchFamily="2" charset="-122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Times New Roman" panose="02020603050405020304" pitchFamily="18" charset="0"/>
              <a:buChar char="–"/>
              <a:defRPr sz="2000" kern="1200">
                <a:solidFill>
                  <a:schemeClr val="tx1"/>
                </a:solidFill>
                <a:latin typeface="黑体" panose="02010609060101010101" pitchFamily="2" charset="-122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Times New Roman" panose="02020603050405020304" pitchFamily="18" charset="0"/>
              <a:buChar char="»"/>
              <a:defRPr sz="2000" kern="1200">
                <a:solidFill>
                  <a:schemeClr val="tx1"/>
                </a:solidFill>
                <a:latin typeface="黑体" panose="02010609060101010101" pitchFamily="2" charset="-122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717550" hangingPunct="0">
              <a:lnSpc>
                <a:spcPct val="140000"/>
              </a:lnSpc>
              <a:buNone/>
            </a:pPr>
            <a:r>
              <a:rPr lang="en-US" altLang="zh-CN" sz="2800" b="1">
                <a:latin typeface="+mn-lt"/>
              </a:rPr>
              <a:t>1. </a:t>
            </a:r>
            <a:r>
              <a:rPr lang="zh-CN" altLang="en-US" sz="2800" b="1">
                <a:latin typeface="+mn-lt"/>
              </a:rPr>
              <a:t>知道金属材料的分类，了解金属与合金在性能上的差异，培养宏观辨识与微观探析素养。</a:t>
            </a:r>
            <a:endParaRPr lang="zh-CN" altLang="en-US" sz="2800" b="1">
              <a:latin typeface="+mn-lt"/>
            </a:endParaRPr>
          </a:p>
          <a:p>
            <a:pPr marL="0" indent="717550" hangingPunct="0">
              <a:lnSpc>
                <a:spcPct val="140000"/>
              </a:lnSpc>
              <a:buNone/>
            </a:pPr>
            <a:r>
              <a:rPr lang="en-US" altLang="zh-CN" sz="2800" b="1">
                <a:latin typeface="+mn-lt"/>
              </a:rPr>
              <a:t>2. </a:t>
            </a:r>
            <a:r>
              <a:rPr lang="zh-CN" altLang="en-US" sz="2800" b="1">
                <a:latin typeface="+mn-lt"/>
              </a:rPr>
              <a:t>了解常见的金属材料，了解合金的性能，如铝合金的性能及应用。</a:t>
            </a:r>
            <a:endParaRPr lang="zh-CN" altLang="en-US" sz="2800" b="1">
              <a:latin typeface="+mn-lt"/>
            </a:endParaRPr>
          </a:p>
          <a:p>
            <a:pPr marL="0" indent="717550" hangingPunct="0">
              <a:lnSpc>
                <a:spcPct val="140000"/>
              </a:lnSpc>
              <a:buNone/>
            </a:pPr>
            <a:r>
              <a:rPr lang="en-US" altLang="zh-CN" sz="2800" b="1">
                <a:latin typeface="+mn-lt"/>
              </a:rPr>
              <a:t>3. </a:t>
            </a:r>
            <a:r>
              <a:rPr lang="zh-CN" altLang="en-US" sz="2800" b="1">
                <a:latin typeface="+mn-lt"/>
              </a:rPr>
              <a:t>了解常见的几种新型合金与无机非金属材料的组成与应用。</a:t>
            </a:r>
            <a:endParaRPr lang="zh-CN" altLang="en-US" sz="2800" b="1">
              <a:latin typeface="+mn-lt"/>
            </a:endParaRPr>
          </a:p>
        </p:txBody>
      </p:sp>
      <p:pic>
        <p:nvPicPr>
          <p:cNvPr id="5" name="Picture 2" descr="学习目标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52500" y="980728"/>
            <a:ext cx="6191250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22"/>
          <p:cNvSpPr txBox="1">
            <a:spLocks noChangeArrowheads="1"/>
          </p:cNvSpPr>
          <p:nvPr/>
        </p:nvSpPr>
        <p:spPr bwMode="auto">
          <a:xfrm>
            <a:off x="0" y="2871986"/>
            <a:ext cx="12187238" cy="1015663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defTabSz="1209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defTabSz="1209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defTabSz="1209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defTabSz="12096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algn="ctr"/>
            <a:r>
              <a:rPr lang="zh-CN" altLang="en-US" sz="6000" b="1" noProof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2D75B6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微软雅黑" panose="020b0503020204020204" pitchFamily="34" charset="-122"/>
              </a:rPr>
              <a:t>活 动 方 案</a:t>
            </a:r>
            <a:endParaRPr lang="zh-CN" altLang="en-US" sz="6000" b="1" noProof="1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2D75B6"/>
              </a:solidFill>
              <a:effectLst>
                <a:outerShdw blurRad="50800" algn="tl" rotWithShape="0">
                  <a:srgbClr val="000000"/>
                </a:outerShdw>
              </a:effectLst>
              <a:latin typeface="微软雅黑" panose="020b0503020204020204" pitchFamily="34" charset="-122"/>
            </a:endParaRPr>
          </a:p>
        </p:txBody>
      </p:sp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360689" y="692696"/>
            <a:ext cx="11449272" cy="5521512"/>
          </a:xfrm>
        </p:spPr>
        <p:txBody>
          <a:bodyPr/>
          <a:lstStyle/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金属材料在工、农业生产和社会生活的各个方面应用广泛。从使用的要求和性能看，可以从以下几个方面来分析。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金属材料在使用过程中，必然会受到多种力的作用，从而体现出一些力学性能，如延展性、硬度、塑性等。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阅读教材，讨论总结金属材料的性能。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1. 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金属材料在工业产品中起到导热和导电的作用，而且能在一定温度范围内稳定工作，与金属材料的哪些性质有关？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zh-CN" altLang="zh-CN" kern="100">
                <a:solidFill>
                  <a:srgbClr val="FF0000"/>
                </a:solidFill>
                <a:ea typeface="黑体" panose="02010609060101010101" pitchFamily="2" charset="-122"/>
                <a:cs typeface="Times New Roman" panose="02020603050405020304"/>
              </a:rPr>
              <a:t>【答案】</a:t>
            </a:r>
            <a:r>
              <a:rPr lang="zh-CN" altLang="zh-CN" kern="100">
                <a:solidFill>
                  <a:srgbClr val="000000"/>
                </a:solidFill>
                <a:latin typeface="宋体" panose="02010600030101010101" pitchFamily="2" charset="-122"/>
                <a:ea typeface="Times New Roman" panose="02020603050405020304"/>
                <a:cs typeface="Courier New" panose="02070309020205020404"/>
              </a:rPr>
              <a:t> </a:t>
            </a:r>
            <a:r>
              <a:rPr lang="zh-CN" altLang="zh-CN" kern="100">
                <a:solidFill>
                  <a:srgbClr val="000000"/>
                </a:solidFill>
                <a:ea typeface="仿宋_GB2312" panose="02010609030101010101"/>
                <a:cs typeface="Times New Roman" panose="02020603050405020304"/>
              </a:rPr>
              <a:t>与金属材料的密度、熔点、导电性和导热性等物理性能密切相关。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sp>
        <p:nvSpPr>
          <p:cNvPr id="7" name="内容占位符 2"/>
          <p:cNvSpPr>
            <a:spLocks noChangeArrowheads="1"/>
          </p:cNvSpPr>
          <p:nvPr/>
        </p:nvSpPr>
        <p:spPr bwMode="auto">
          <a:xfrm>
            <a:off x="332979" y="44624"/>
            <a:ext cx="11245850" cy="681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0" marR="0" lvl="0" indent="720725" algn="just" defTabSz="914400" eaLnBrk="1" fontAlgn="auto" latinLnBrk="0" hangingPunct="0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>
                <a:srgbClr val="3FB564"/>
              </a:buClr>
              <a:buSzTx/>
              <a:buFontTx/>
              <a:buNone/>
              <a:tabLst>
                <a:tab pos="2609850"/>
              </a:tabLst>
              <a:defRPr/>
            </a:pPr>
            <a:r>
              <a:rPr lang="zh-CN" altLang="en-US" sz="3100" b="1" kern="0">
                <a:solidFill>
                  <a:srgbClr val="000000"/>
                </a:solidFill>
                <a:ea typeface="黑体" panose="02010609060101010101" pitchFamily="2" charset="-122"/>
              </a:rPr>
              <a:t>活动一：了解金属材料的性能</a:t>
            </a:r>
            <a:endParaRPr kumimoji="0" lang="en-US" altLang="zh-CN" sz="3100" b="1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黑体" panose="02010609060101010101" pitchFamily="2" charset="-122"/>
            </a:endParaRPr>
          </a:p>
        </p:txBody>
      </p:sp>
      <p:grpSp>
        <p:nvGrpSpPr>
          <p:cNvPr id="8" name="组合 14"/>
          <p:cNvGrpSpPr/>
          <p:nvPr/>
        </p:nvGrpSpPr>
        <p:grpSpPr>
          <a:xfrm>
            <a:off x="764728" y="278533"/>
            <a:ext cx="11015663" cy="414337"/>
            <a:chOff x="612775" y="377825"/>
            <a:chExt cx="11061700" cy="414338"/>
          </a:xfrm>
        </p:grpSpPr>
        <p:cxnSp>
          <p:nvCxnSpPr>
            <p:cNvPr id="9" name="肘形连接符 15"/>
            <p:cNvCxnSpPr>
              <a:cxnSpLocks noChangeShapeType="1"/>
            </p:cNvCxnSpPr>
            <p:nvPr/>
          </p:nvCxnSpPr>
          <p:spPr bwMode="auto">
            <a:xfrm rot="10800000" flipH="1" flipV="1">
              <a:off x="612775" y="466725"/>
              <a:ext cx="11061700" cy="325438"/>
            </a:xfrm>
            <a:prstGeom prst="bentConnector3">
              <a:avLst>
                <a:gd name="adj1" fmla="val -1894"/>
              </a:avLst>
            </a:prstGeom>
            <a:noFill/>
            <a:ln w="12700">
              <a:solidFill>
                <a:srgbClr val="558ED5"/>
              </a:solidFill>
              <a:miter lim="800000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" name="流程图: 离页连接符 16"/>
            <p:cNvSpPr>
              <a:spLocks noChangeArrowheads="1"/>
            </p:cNvSpPr>
            <p:nvPr/>
          </p:nvSpPr>
          <p:spPr bwMode="auto">
            <a:xfrm>
              <a:off x="627063" y="377825"/>
              <a:ext cx="187325" cy="333375"/>
            </a:xfrm>
            <a:prstGeom prst="flowChartOffpageConnector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defTabSz="1219200"/>
              <a:endParaRPr lang="zh-CN" altLang="en-US" sz="2400" b="0">
                <a:solidFill>
                  <a:srgbClr val="FFFFFF"/>
                </a:solidFill>
                <a:latin typeface="Arial" panose="020b0604020202020204" pitchFamily="34" charset="0"/>
                <a:ea typeface="黑体" panose="02010609060101010101" pitchFamily="2" charset="-122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332979" y="1124744"/>
            <a:ext cx="11520000" cy="3711785"/>
          </a:xfrm>
        </p:spPr>
        <p:txBody>
          <a:bodyPr/>
          <a:lstStyle/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2. 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金属材料在使用过程中会暴露在空气中，或接触到化学药品，这要求金属材料具有哪些性能？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zh-CN" altLang="zh-CN" kern="100">
                <a:solidFill>
                  <a:srgbClr val="FF0000"/>
                </a:solidFill>
                <a:ea typeface="黑体" panose="02010609060101010101" pitchFamily="2" charset="-122"/>
                <a:cs typeface="Times New Roman" panose="02020603050405020304"/>
              </a:rPr>
              <a:t>【答案】</a:t>
            </a:r>
            <a:r>
              <a:rPr lang="zh-CN" altLang="zh-CN" kern="100">
                <a:solidFill>
                  <a:srgbClr val="000000"/>
                </a:solidFill>
                <a:latin typeface="宋体" panose="02010600030101010101" pitchFamily="2" charset="-122"/>
                <a:ea typeface="Times New Roman" panose="02020603050405020304"/>
                <a:cs typeface="Courier New" panose="02070309020205020404"/>
              </a:rPr>
              <a:t> </a:t>
            </a:r>
            <a:r>
              <a:rPr lang="zh-CN" altLang="zh-CN" kern="100">
                <a:solidFill>
                  <a:srgbClr val="000000"/>
                </a:solidFill>
                <a:ea typeface="仿宋_GB2312" panose="02010609030101010101"/>
                <a:cs typeface="Times New Roman" panose="02020603050405020304"/>
              </a:rPr>
              <a:t>金属材料能够具有耐酸碱性、抗氧化性等化学性能。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3. 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从金属原材料到金属产品，需加工成型，这要求金属材料具有什么性质？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zh-CN" altLang="zh-CN" kern="100">
                <a:solidFill>
                  <a:srgbClr val="FF0000"/>
                </a:solidFill>
                <a:ea typeface="黑体" panose="02010609060101010101" pitchFamily="2" charset="-122"/>
                <a:cs typeface="Times New Roman" panose="02020603050405020304"/>
              </a:rPr>
              <a:t>【答案】</a:t>
            </a:r>
            <a:r>
              <a:rPr lang="zh-CN" altLang="zh-CN" kern="100">
                <a:solidFill>
                  <a:srgbClr val="000000"/>
                </a:solidFill>
                <a:latin typeface="宋体" panose="02010600030101010101" pitchFamily="2" charset="-122"/>
                <a:ea typeface="Times New Roman" panose="02020603050405020304"/>
                <a:cs typeface="Courier New" panose="02070309020205020404"/>
              </a:rPr>
              <a:t> </a:t>
            </a:r>
            <a:r>
              <a:rPr lang="zh-CN" altLang="zh-CN" kern="100">
                <a:solidFill>
                  <a:srgbClr val="000000"/>
                </a:solidFill>
                <a:ea typeface="仿宋_GB2312" panose="02010609030101010101"/>
                <a:cs typeface="Times New Roman" panose="02020603050405020304"/>
              </a:rPr>
              <a:t>具有可铸性、可锻性和切削加工性等工艺性能。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360689" y="980728"/>
            <a:ext cx="11449272" cy="4918269"/>
          </a:xfrm>
        </p:spPr>
        <p:txBody>
          <a:bodyPr/>
          <a:lstStyle/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随着时代的发展，人们对材料性能的要求也越来越高，需求越来越多样化。有限的纯金属材料不仅数量少，性能也比较单一，难以达到耐高温、耐高压、高硬度和耐腐蚀等特殊要求。科学家在长期的研究和实验中发现，将两种或两种以上的金属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(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或金属与非金属</a:t>
            </a: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)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共熔，可制备出特殊的金属材料，这种材料叫作合金。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1. 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阅读教材，了解合金的概念。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zh-CN" altLang="zh-CN" kern="100">
                <a:solidFill>
                  <a:srgbClr val="FF0000"/>
                </a:solidFill>
                <a:ea typeface="黑体" panose="02010609060101010101" pitchFamily="2" charset="-122"/>
                <a:cs typeface="Times New Roman" panose="02020603050405020304"/>
              </a:rPr>
              <a:t>【答案】</a:t>
            </a:r>
            <a:r>
              <a:rPr lang="zh-CN" altLang="zh-CN" kern="100">
                <a:solidFill>
                  <a:srgbClr val="000000"/>
                </a:solidFill>
                <a:latin typeface="宋体" panose="02010600030101010101" pitchFamily="2" charset="-122"/>
                <a:ea typeface="Times New Roman" panose="02020603050405020304"/>
                <a:cs typeface="Courier New" panose="02070309020205020404"/>
              </a:rPr>
              <a:t> </a:t>
            </a:r>
            <a:r>
              <a:rPr lang="zh-CN" altLang="zh-CN" kern="100">
                <a:solidFill>
                  <a:srgbClr val="000000"/>
                </a:solidFill>
                <a:ea typeface="仿宋_GB2312" panose="02010609030101010101"/>
                <a:cs typeface="Times New Roman" panose="02020603050405020304"/>
              </a:rPr>
              <a:t>将两种或两种以上的金属</a:t>
            </a:r>
            <a:r>
              <a:rPr lang="en-US" altLang="zh-CN" kern="100">
                <a:solidFill>
                  <a:srgbClr val="000000"/>
                </a:solidFill>
                <a:ea typeface="仿宋_GB2312" panose="02010609030101010101"/>
                <a:cs typeface="Courier New" panose="02070309020205020404"/>
              </a:rPr>
              <a:t>(</a:t>
            </a:r>
            <a:r>
              <a:rPr lang="zh-CN" altLang="zh-CN" kern="100">
                <a:solidFill>
                  <a:srgbClr val="000000"/>
                </a:solidFill>
                <a:ea typeface="仿宋_GB2312" panose="02010609030101010101"/>
                <a:cs typeface="Times New Roman" panose="02020603050405020304"/>
              </a:rPr>
              <a:t>或金属与非金属</a:t>
            </a:r>
            <a:r>
              <a:rPr lang="en-US" altLang="zh-CN" kern="100">
                <a:solidFill>
                  <a:srgbClr val="000000"/>
                </a:solidFill>
                <a:ea typeface="仿宋_GB2312" panose="02010609030101010101"/>
                <a:cs typeface="Courier New" panose="02070309020205020404"/>
              </a:rPr>
              <a:t>)</a:t>
            </a:r>
            <a:r>
              <a:rPr lang="zh-CN" altLang="zh-CN" kern="100">
                <a:solidFill>
                  <a:srgbClr val="000000"/>
                </a:solidFill>
                <a:ea typeface="仿宋_GB2312" panose="02010609030101010101"/>
                <a:cs typeface="Times New Roman" panose="02020603050405020304"/>
              </a:rPr>
              <a:t>共熔，制备出的特殊的金属材料叫作合金。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sp>
        <p:nvSpPr>
          <p:cNvPr id="7" name="内容占位符 2"/>
          <p:cNvSpPr>
            <a:spLocks noChangeArrowheads="1"/>
          </p:cNvSpPr>
          <p:nvPr/>
        </p:nvSpPr>
        <p:spPr bwMode="auto">
          <a:xfrm>
            <a:off x="332979" y="44624"/>
            <a:ext cx="11245850" cy="681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0" marR="0" lvl="0" indent="720725" algn="just" defTabSz="914400" eaLnBrk="1" fontAlgn="auto" latinLnBrk="0" hangingPunct="0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>
                <a:srgbClr val="3FB564"/>
              </a:buClr>
              <a:buSzTx/>
              <a:buFontTx/>
              <a:buNone/>
              <a:tabLst>
                <a:tab pos="2609850"/>
              </a:tabLst>
              <a:defRPr/>
            </a:pPr>
            <a:r>
              <a:rPr lang="zh-CN" altLang="en-US" sz="3100" b="1" kern="0">
                <a:solidFill>
                  <a:srgbClr val="000000"/>
                </a:solidFill>
                <a:ea typeface="黑体" panose="02010609060101010101" pitchFamily="2" charset="-122"/>
              </a:rPr>
              <a:t>活动二：认识合金</a:t>
            </a:r>
            <a:endParaRPr kumimoji="0" lang="en-US" altLang="zh-CN" sz="3100" b="1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黑体" panose="02010609060101010101" pitchFamily="2" charset="-122"/>
            </a:endParaRPr>
          </a:p>
        </p:txBody>
      </p:sp>
      <p:grpSp>
        <p:nvGrpSpPr>
          <p:cNvPr id="8" name="组合 14"/>
          <p:cNvGrpSpPr/>
          <p:nvPr/>
        </p:nvGrpSpPr>
        <p:grpSpPr>
          <a:xfrm>
            <a:off x="764728" y="278533"/>
            <a:ext cx="11015663" cy="414337"/>
            <a:chOff x="612775" y="377825"/>
            <a:chExt cx="11061700" cy="414338"/>
          </a:xfrm>
        </p:grpSpPr>
        <p:cxnSp>
          <p:nvCxnSpPr>
            <p:cNvPr id="9" name="肘形连接符 15"/>
            <p:cNvCxnSpPr>
              <a:cxnSpLocks noChangeShapeType="1"/>
            </p:cNvCxnSpPr>
            <p:nvPr/>
          </p:nvCxnSpPr>
          <p:spPr bwMode="auto">
            <a:xfrm rot="10800000" flipH="1" flipV="1">
              <a:off x="612775" y="466725"/>
              <a:ext cx="11061700" cy="325438"/>
            </a:xfrm>
            <a:prstGeom prst="bentConnector3">
              <a:avLst>
                <a:gd name="adj1" fmla="val -1894"/>
              </a:avLst>
            </a:prstGeom>
            <a:noFill/>
            <a:ln w="12700">
              <a:solidFill>
                <a:srgbClr val="558ED5"/>
              </a:solidFill>
              <a:miter lim="800000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" name="流程图: 离页连接符 16"/>
            <p:cNvSpPr>
              <a:spLocks noChangeArrowheads="1"/>
            </p:cNvSpPr>
            <p:nvPr/>
          </p:nvSpPr>
          <p:spPr bwMode="auto">
            <a:xfrm>
              <a:off x="627063" y="377825"/>
              <a:ext cx="187325" cy="333375"/>
            </a:xfrm>
            <a:prstGeom prst="flowChartOffpageConnector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defTabSz="1219200"/>
              <a:endParaRPr lang="zh-CN" altLang="en-US" sz="2400" b="0">
                <a:solidFill>
                  <a:srgbClr val="FFFFFF"/>
                </a:solidFill>
                <a:latin typeface="Arial" panose="020b0604020202020204" pitchFamily="34" charset="0"/>
                <a:ea typeface="黑体" panose="02010609060101010101" pitchFamily="2" charset="-122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332979" y="1268760"/>
            <a:ext cx="11520000" cy="3108543"/>
          </a:xfrm>
        </p:spPr>
        <p:txBody>
          <a:bodyPr/>
          <a:lstStyle/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2. 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日常生活中应用到哪些合金？其成分是什么？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zh-CN" altLang="zh-CN" kern="100">
                <a:solidFill>
                  <a:srgbClr val="FF0000"/>
                </a:solidFill>
                <a:ea typeface="黑体" panose="02010609060101010101" pitchFamily="2" charset="-122"/>
                <a:cs typeface="Times New Roman" panose="02020603050405020304"/>
              </a:rPr>
              <a:t>【答案】</a:t>
            </a:r>
            <a:r>
              <a:rPr lang="zh-CN" altLang="zh-CN" kern="100">
                <a:solidFill>
                  <a:srgbClr val="000000"/>
                </a:solidFill>
                <a:latin typeface="宋体" panose="02010600030101010101" pitchFamily="2" charset="-122"/>
                <a:ea typeface="Times New Roman" panose="02020603050405020304"/>
                <a:cs typeface="Courier New" panose="02070309020205020404"/>
              </a:rPr>
              <a:t> </a:t>
            </a:r>
            <a:r>
              <a:rPr lang="zh-CN" altLang="zh-CN" kern="100">
                <a:solidFill>
                  <a:srgbClr val="000000"/>
                </a:solidFill>
                <a:ea typeface="仿宋_GB2312" panose="02010609030101010101"/>
                <a:cs typeface="Times New Roman" panose="02020603050405020304"/>
              </a:rPr>
              <a:t>在焊接电子元件中使用的焊锡是锡和铅的合金，生铁和钢都是铁和碳的合金。合金与纯金属在组成和结构上的不同，使得它们的性质存在较大的差异，人们恰好利用这一点制备出了性能更强、用途更广的合金材料。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360689" y="1052736"/>
            <a:ext cx="11449272" cy="4315027"/>
          </a:xfrm>
        </p:spPr>
        <p:txBody>
          <a:bodyPr/>
          <a:lstStyle/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阅读教材，讨论合金有哪些优良的性能，以铝合金的应用为例说明性能与应用的关系。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en-US" altLang="zh-CN" kern="100">
                <a:solidFill>
                  <a:srgbClr val="000000"/>
                </a:solidFill>
                <a:cs typeface="Courier New" panose="02070309020205020404"/>
              </a:rPr>
              <a:t>1. </a:t>
            </a:r>
            <a:r>
              <a:rPr lang="zh-CN" altLang="zh-CN" kern="100">
                <a:solidFill>
                  <a:srgbClr val="000000"/>
                </a:solidFill>
                <a:cs typeface="Times New Roman" panose="02020603050405020304"/>
              </a:rPr>
              <a:t>合金的硬度比组成它的纯金属大吗？硬铝为什么可用于飞机部件和门窗等受力构件的制造？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indent="713740" fontAlgn="ctr">
              <a:spcAft>
                <a:spcPct val="0"/>
              </a:spcAft>
              <a:tabLst>
                <a:tab pos="5941060"/>
              </a:tabLst>
            </a:pPr>
            <a:r>
              <a:rPr lang="zh-CN" altLang="zh-CN" kern="100">
                <a:solidFill>
                  <a:srgbClr val="FF0000"/>
                </a:solidFill>
                <a:ea typeface="黑体" panose="02010609060101010101" pitchFamily="2" charset="-122"/>
                <a:cs typeface="Times New Roman" panose="02020603050405020304"/>
              </a:rPr>
              <a:t>【答案】</a:t>
            </a:r>
            <a:r>
              <a:rPr lang="zh-CN" altLang="zh-CN" kern="100">
                <a:solidFill>
                  <a:srgbClr val="000000"/>
                </a:solidFill>
                <a:latin typeface="宋体" panose="02010600030101010101" pitchFamily="2" charset="-122"/>
                <a:ea typeface="Times New Roman" panose="02020603050405020304"/>
                <a:cs typeface="Courier New" panose="02070309020205020404"/>
              </a:rPr>
              <a:t> </a:t>
            </a:r>
            <a:r>
              <a:rPr lang="zh-CN" altLang="zh-CN" kern="100">
                <a:solidFill>
                  <a:srgbClr val="000000"/>
                </a:solidFill>
                <a:ea typeface="仿宋_GB2312" panose="02010609030101010101"/>
                <a:cs typeface="Times New Roman" panose="02020603050405020304"/>
              </a:rPr>
              <a:t>合金的硬度一般都比组成它的纯金属大。硬铝等铝合金材料的硬度比纯铝大，但又保持了铝密度小的特点，常被用于飞机部件和门窗等受力构件的制造。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sp>
        <p:nvSpPr>
          <p:cNvPr id="7" name="内容占位符 2"/>
          <p:cNvSpPr>
            <a:spLocks noChangeArrowheads="1"/>
          </p:cNvSpPr>
          <p:nvPr/>
        </p:nvSpPr>
        <p:spPr bwMode="auto">
          <a:xfrm>
            <a:off x="332979" y="44624"/>
            <a:ext cx="11245850" cy="681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0" marR="0" lvl="0" indent="720725" algn="just" defTabSz="914400" eaLnBrk="1" fontAlgn="auto" latinLnBrk="0" hangingPunct="0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>
                <a:srgbClr val="3FB564"/>
              </a:buClr>
              <a:buSzTx/>
              <a:buFontTx/>
              <a:buNone/>
              <a:tabLst>
                <a:tab pos="2609850"/>
              </a:tabLst>
              <a:defRPr/>
            </a:pPr>
            <a:r>
              <a:rPr lang="zh-CN" altLang="en-US" sz="3100" b="1" kern="0">
                <a:solidFill>
                  <a:srgbClr val="000000"/>
                </a:solidFill>
                <a:ea typeface="黑体" panose="02010609060101010101" pitchFamily="2" charset="-122"/>
              </a:rPr>
              <a:t>活动三：以铝合金为例了解合金的性能与应用</a:t>
            </a:r>
            <a:endParaRPr kumimoji="0" lang="en-US" altLang="zh-CN" sz="3100" b="1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黑体" panose="02010609060101010101" pitchFamily="2" charset="-122"/>
            </a:endParaRPr>
          </a:p>
        </p:txBody>
      </p:sp>
      <p:grpSp>
        <p:nvGrpSpPr>
          <p:cNvPr id="8" name="组合 14"/>
          <p:cNvGrpSpPr/>
          <p:nvPr/>
        </p:nvGrpSpPr>
        <p:grpSpPr>
          <a:xfrm>
            <a:off x="764728" y="278533"/>
            <a:ext cx="11015663" cy="414337"/>
            <a:chOff x="612775" y="377825"/>
            <a:chExt cx="11061700" cy="414338"/>
          </a:xfrm>
        </p:grpSpPr>
        <p:cxnSp>
          <p:nvCxnSpPr>
            <p:cNvPr id="9" name="肘形连接符 15"/>
            <p:cNvCxnSpPr>
              <a:cxnSpLocks noChangeShapeType="1"/>
            </p:cNvCxnSpPr>
            <p:nvPr/>
          </p:nvCxnSpPr>
          <p:spPr bwMode="auto">
            <a:xfrm rot="10800000" flipH="1" flipV="1">
              <a:off x="612775" y="466725"/>
              <a:ext cx="11061700" cy="325438"/>
            </a:xfrm>
            <a:prstGeom prst="bentConnector3">
              <a:avLst>
                <a:gd name="adj1" fmla="val -1894"/>
              </a:avLst>
            </a:prstGeom>
            <a:noFill/>
            <a:ln w="12700">
              <a:solidFill>
                <a:srgbClr val="558ED5"/>
              </a:solidFill>
              <a:miter lim="800000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" name="流程图: 离页连接符 16"/>
            <p:cNvSpPr>
              <a:spLocks noChangeArrowheads="1"/>
            </p:cNvSpPr>
            <p:nvPr/>
          </p:nvSpPr>
          <p:spPr bwMode="auto">
            <a:xfrm>
              <a:off x="627063" y="377825"/>
              <a:ext cx="187325" cy="333375"/>
            </a:xfrm>
            <a:prstGeom prst="flowChartOffpageConnector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defTabSz="1219200"/>
              <a:endParaRPr lang="zh-CN" altLang="en-US" sz="2400" b="0">
                <a:solidFill>
                  <a:srgbClr val="FFFFFF"/>
                </a:solidFill>
                <a:latin typeface="Arial" panose="020b0604020202020204" pitchFamily="34" charset="0"/>
                <a:ea typeface="黑体" panose="02010609060101010101" pitchFamily="2" charset="-122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heme/theme1.xml><?xml version="1.0" encoding="utf-8"?>
<a:theme xmlns:r="http://schemas.openxmlformats.org/officeDocument/2006/relationships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自定义 1">
      <a:majorFont>
        <a:latin typeface="Times New Roman"/>
        <a:ea typeface="宋体"/>
        <a:cs typeface="Arial"/>
      </a:majorFont>
      <a:minorFont>
        <a:latin typeface="Times New Roman"/>
        <a:ea typeface="宋体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E6F0F0"/>
        </a:solidFill>
        <a:ln>
          <a:noFill/>
        </a:ln>
      </a:spPr>
      <a:bodyPr>
        <a:spAutoFit/>
      </a:bodyPr>
      <a:lstStyle>
        <a:defPPr indent="622300" algn="just" hangingPunct="0">
          <a:lnSpc>
            <a:spcPct val="140000"/>
          </a:lnSpc>
          <a:spcBef>
            <a:spcPct val="20000"/>
          </a:spcBef>
          <a:buClr>
            <a:schemeClr val="accent1"/>
          </a:buClr>
          <a:defRPr b="1" dirty="0" smtClean="0">
            <a:solidFill>
              <a:srgbClr val="003366"/>
            </a:solidFill>
            <a:ea typeface="黑体" panose="02010609060101010101" pitchFamily="2" charset="-122"/>
            <a:cs typeface="Times New Roman" panose="02020603050405020304" pitchFamily="18" charset="0"/>
          </a:defRPr>
        </a:defPPr>
      </a:lstStyle>
    </a:spDef>
    <a:txDef>
      <a:spPr>
        <a:noFill/>
      </a:spPr>
      <a:bodyPr wrap="none" rtlCol="0">
        <a:spAutoFit/>
      </a:bodyPr>
      <a:lstStyle>
        <a:defPPr>
          <a:defRPr sz="2800" b="1" smtClean="0"/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>学科网</Company>
  <Paragraphs>132</Paragraphs>
  <Slides>25</Slides>
  <Notes>0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baseType="lpstr" size="36">
      <vt:lpstr>Arial</vt:lpstr>
      <vt:lpstr>Times New Roman</vt:lpstr>
      <vt:lpstr>宋体</vt:lpstr>
      <vt:lpstr>黑体</vt:lpstr>
      <vt:lpstr>华文中宋</vt:lpstr>
      <vt:lpstr>方正小标宋_GBK</vt:lpstr>
      <vt:lpstr>微软雅黑</vt:lpstr>
      <vt:lpstr>Courier New</vt:lpstr>
      <vt:lpstr>仿宋_GB2312</vt:lpstr>
      <vt:lpstr>EU-HX</vt:lpstr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Java</Application>
  <AppVersion>20.1100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rbm.xkw.com</dc:creator>
  <cp:revision>1</cp:revision>
  <cp:lastPrinted>2023-03-08T09:02:27.614</cp:lastPrinted>
  <dcterms:created xsi:type="dcterms:W3CDTF">2023-03-08T09:02:27Z</dcterms:created>
  <dcterms:modified xsi:type="dcterms:W3CDTF">2023-03-08T01:02:28Z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