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Relationship Id="rId5" Type="http://schemas.openxmlformats.org/officeDocument/2006/relationships/custom-properties" Target="docProps/custom.xml" /></Relationships>
</file>

<file path=ppt/presentation.xml><?xml version="1.0" encoding="utf-8"?>
<!--Generated by Aspose.Slides for Java 20.1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3648" r:id="rId1"/>
    <p:sldMasterId id="2147483649" r:id="rId2"/>
    <p:sldMasterId id="2147483672" r:id="rId3"/>
  </p:sldMasterIdLst>
  <p:notesMasterIdLst>
    <p:notesMasterId r:id="rId4"/>
  </p:notesMasterIdLst>
  <p:handoutMasterIdLst>
    <p:handoutMasterId r:id="rId5"/>
  </p:handoutMasterIdLst>
  <p:sldIdLst>
    <p:sldId id="283" r:id="rId6"/>
    <p:sldId id="300" r:id="rId7"/>
    <p:sldId id="299" r:id="rId8"/>
    <p:sldId id="298" r:id="rId9"/>
    <p:sldId id="301" r:id="rId10"/>
    <p:sldId id="302" r:id="rId11"/>
    <p:sldId id="303" r:id="rId12"/>
    <p:sldId id="304" r:id="rId13"/>
    <p:sldId id="305" r:id="rId14"/>
    <p:sldId id="309" r:id="rId15"/>
    <p:sldId id="306" r:id="rId16"/>
  </p:sldIdLst>
  <p:sldSz cx="9144000" cy="6858000" type="screen4x3"/>
  <p:notesSz cx="6858000" cy="9144000"/>
  <p:custDataLst>
    <p:tags r:id="rId17"/>
  </p:custDataLst>
  <p:defaultTextStyle>
    <a:defPPr>
      <a:defRPr lang="zh-CN"/>
    </a:defPPr>
    <a:lvl1pPr marL="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1800" b="0" i="0" u="none" baseline="0">
        <a:solidFill>
          <a:schemeClr val="tx1"/>
        </a:solidFill>
        <a:latin typeface="Arial" pitchFamily="34" charset="0"/>
        <a:ea typeface="宋体" pitchFamily="2" charset="-122"/>
      </a:defRPr>
    </a:lvl1pPr>
    <a:lvl2pPr marL="4572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1800" b="0" i="0" u="none" baseline="0">
        <a:solidFill>
          <a:schemeClr val="tx1"/>
        </a:solidFill>
        <a:latin typeface="Arial" pitchFamily="34" charset="0"/>
        <a:ea typeface="宋体" pitchFamily="2" charset="-122"/>
      </a:defRPr>
    </a:lvl2pPr>
    <a:lvl3pPr marL="9144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1800" b="0" i="0" u="none" baseline="0">
        <a:solidFill>
          <a:schemeClr val="tx1"/>
        </a:solidFill>
        <a:latin typeface="Arial" pitchFamily="34" charset="0"/>
        <a:ea typeface="宋体" pitchFamily="2" charset="-122"/>
      </a:defRPr>
    </a:lvl3pPr>
    <a:lvl4pPr marL="13716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1800" b="0" i="0" u="none" baseline="0">
        <a:solidFill>
          <a:schemeClr val="tx1"/>
        </a:solidFill>
        <a:latin typeface="Arial" pitchFamily="34" charset="0"/>
        <a:ea typeface="宋体" pitchFamily="2" charset="-122"/>
      </a:defRPr>
    </a:lvl4pPr>
    <a:lvl5pPr marL="1828800" indent="0" algn="l" defTabSz="914400" rtl="0" eaLnBrk="1" fontAlgn="base" hangingPunct="1">
      <a:lnSpc>
        <a:spcPct val="100000"/>
      </a:lnSpc>
      <a:spcBef>
        <a:spcPct val="0"/>
      </a:spcBef>
      <a:spcAft>
        <a:spcPct val="0"/>
      </a:spcAft>
      <a:buClrTx/>
      <a:buSzTx/>
      <a:buFont typeface="Arial" pitchFamily="34" charset="0"/>
      <a:buNone/>
      <a:defRPr sz="1800" b="0" i="0" u="none" baseline="0">
        <a:solidFill>
          <a:schemeClr val="tx1"/>
        </a:solidFill>
        <a:latin typeface="Arial" pitchFamily="34" charset="0"/>
        <a:ea typeface="宋体" pitchFamily="2" charset="-122"/>
      </a:defRPr>
    </a:lvl5pPr>
  </p:defaultTextStyle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60" autoAdjust="0"/>
  </p:normalViewPr>
  <p:slideViewPr>
    <p:cSldViewPr>
      <p:cViewPr varScale="1">
        <p:scale>
          <a:sx n="71" d="100"/>
          <a:sy n="71" d="100"/>
        </p:scale>
        <p:origin x="0" y="0"/>
      </p:cViewPr>
    </p:cSldViewPr>
  </p:slideViewPr>
  <p:notesViewPr>
    <p:cSldViewPr>
      <p:cViewPr varScale="1">
        <p:scale>
          <a:sx n="1" d="100"/>
          <a:sy n="1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10" Type="http://schemas.openxmlformats.org/officeDocument/2006/relationships/slide" Target="slides/slide5.xml" /><Relationship Id="rId11" Type="http://schemas.openxmlformats.org/officeDocument/2006/relationships/slide" Target="slides/slide6.xml" /><Relationship Id="rId12" Type="http://schemas.openxmlformats.org/officeDocument/2006/relationships/slide" Target="slides/slide7.xml" /><Relationship Id="rId13" Type="http://schemas.openxmlformats.org/officeDocument/2006/relationships/slide" Target="slides/slide8.xml" /><Relationship Id="rId14" Type="http://schemas.openxmlformats.org/officeDocument/2006/relationships/slide" Target="slides/slide9.xml" /><Relationship Id="rId15" Type="http://schemas.openxmlformats.org/officeDocument/2006/relationships/slide" Target="slides/slide10.xml" /><Relationship Id="rId16" Type="http://schemas.openxmlformats.org/officeDocument/2006/relationships/slide" Target="slides/slide11.xml" /><Relationship Id="rId17" Type="http://schemas.openxmlformats.org/officeDocument/2006/relationships/tags" Target="tags/tag1.xml" /><Relationship Id="rId18" Type="http://schemas.openxmlformats.org/officeDocument/2006/relationships/presProps" Target="presProps.xml" /><Relationship Id="rId19" Type="http://schemas.openxmlformats.org/officeDocument/2006/relationships/viewProps" Target="viewProps.xml" /><Relationship Id="rId2" Type="http://schemas.openxmlformats.org/officeDocument/2006/relationships/slideMaster" Target="slideMasters/slideMaster2.xml" /><Relationship Id="rId20" Type="http://schemas.openxmlformats.org/officeDocument/2006/relationships/theme" Target="theme/theme1.xml" /><Relationship Id="rId21" Type="http://schemas.openxmlformats.org/officeDocument/2006/relationships/tableStyles" Target="tableStyles.xml" /><Relationship Id="rId3" Type="http://schemas.openxmlformats.org/officeDocument/2006/relationships/slideMaster" Target="slideMasters/slideMaster3.xml" /><Relationship Id="rId4" Type="http://schemas.openxmlformats.org/officeDocument/2006/relationships/notesMaster" Target="notesMasters/notesMaster1.xml" /><Relationship Id="rId5" Type="http://schemas.openxmlformats.org/officeDocument/2006/relationships/handoutMaster" Target="handoutMasters/handoutMaster1.xml" /><Relationship Id="rId6" Type="http://schemas.openxmlformats.org/officeDocument/2006/relationships/slide" Target="slides/slide1.xml" /><Relationship Id="rId7" Type="http://schemas.openxmlformats.org/officeDocument/2006/relationships/slide" Target="slides/slide2.xml" /><Relationship Id="rId8" Type="http://schemas.openxmlformats.org/officeDocument/2006/relationships/slide" Target="slides/slide3.xml" /><Relationship Id="rId9" Type="http://schemas.openxmlformats.org/officeDocument/2006/relationships/slide" Target="slides/slide4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5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lvl="0"/>
            <a:endParaRPr lang="zh-CN" altLang="en-US" sz="1200"/>
          </a:p>
        </p:txBody>
      </p:sp>
      <p:sp>
        <p:nvSpPr>
          <p:cNvPr id="4099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6C5C24F3-AF34-47F3-9924-8403951AB647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4100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200"/>
          </a:p>
        </p:txBody>
      </p:sp>
      <p:sp>
        <p:nvSpPr>
          <p:cNvPr id="4101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B29E0215-8FDA-495E-97BD-90F5E0C33A13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4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5122" name="页眉占位符 1"/>
          <p:cNvSpPr>
            <a:spLocks noGrp="1"/>
          </p:cNvSpPr>
          <p:nvPr>
            <p:ph type="hdr" sz="quarter" idx="4294967295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lvl="1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2pPr>
            <a:lvl3pPr marL="914400" lvl="2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3pPr>
            <a:lvl4pPr marL="1371600" lvl="3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4pPr>
            <a:lvl5pPr marL="1828800" lvl="4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5pPr>
            <a:lvl6pPr marL="2286000" lvl="5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6pPr>
            <a:lvl7pPr marL="2743200" lvl="6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7pPr>
            <a:lvl8pPr marL="3200400" lvl="7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8pPr>
            <a:lvl9pPr marL="3657600" lvl="8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pitchFamily="34" charset="0"/>
              <a:buNone/>
              <a:defRPr lang="zh-CN" altLang="en-US" b="0" i="0" u="none" kern="1200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  <a:cs typeface="+mn-cs"/>
              </a:defRPr>
            </a:lvl9pPr>
          </a:lstStyle>
          <a:p>
            <a:pPr lvl="0"/>
            <a:endParaRPr lang="zh-CN" altLang="en-US" sz="1200"/>
          </a:p>
        </p:txBody>
      </p:sp>
      <p:sp>
        <p:nvSpPr>
          <p:cNvPr id="512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88E6E6D-0BEE-4DBA-A7A4-740812263E92}" type="datetime1">
              <a:rPr lang="zh-CN" altLang="en-US" sz="1200"/>
              <a:t>*</a:t>
            </a:fld>
            <a:endParaRPr lang="zh-CN" altLang="en-US" sz="1200"/>
          </a:p>
        </p:txBody>
      </p:sp>
      <p:sp>
        <p:nvSpPr>
          <p:cNvPr id="512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  <a:round/>
          </a:ln>
        </p:spPr>
      </p:sp>
      <p:sp>
        <p:nvSpPr>
          <p:cNvPr id="512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vert="horz" lIns="91440" tIns="45720" rIns="91440" bIns="45720" anchor="t" anchorCtr="0"/>
          <a:lstStyle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1200">
                <a:solidFill>
                  <a:schemeClr val="tx1"/>
                </a:solidFill>
                <a:latin typeface="Calibri" pitchFamily="34" charset="0"/>
                <a:ea typeface="宋体" pitchFamily="2" charset="-122"/>
              </a:defRPr>
            </a:lvl5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512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en-US" sz="1200"/>
          </a:p>
        </p:txBody>
      </p:sp>
      <p:sp>
        <p:nvSpPr>
          <p:cNvPr id="512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2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B6C874CF-C2E9-4741-98B1-7EAA917576DE}" type="slidenum">
              <a:rPr lang="zh-CN" altLang="en-US" sz="1200"/>
              <a:t>*</a:t>
            </a:fld>
            <a:endParaRPr lang="zh-CN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1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 /></Relationships>
</file>

<file path=ppt/slideLayouts/_rels/slideLayout2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2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0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2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33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3.xml" /></Relationships>
</file>

<file path=ppt/slideLayouts/_rels/slideLayout4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8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1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2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8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2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3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3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</p:spTree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8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9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4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5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3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4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/Relationships>
</file>

<file path=ppt/slideMasters/_rels/slideMaster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 /><Relationship Id="rId10" Type="http://schemas.openxmlformats.org/officeDocument/2006/relationships/slideLayout" Target="../slideLayouts/slideLayout21.xml" /><Relationship Id="rId11" Type="http://schemas.openxmlformats.org/officeDocument/2006/relationships/slideLayout" Target="../slideLayouts/slideLayout22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2.xml" /><Relationship Id="rId2" Type="http://schemas.openxmlformats.org/officeDocument/2006/relationships/slideLayout" Target="../slideLayouts/slideLayout13.xml" /><Relationship Id="rId3" Type="http://schemas.openxmlformats.org/officeDocument/2006/relationships/slideLayout" Target="../slideLayouts/slideLayout14.xml" /><Relationship Id="rId4" Type="http://schemas.openxmlformats.org/officeDocument/2006/relationships/slideLayout" Target="../slideLayouts/slideLayout15.xml" /><Relationship Id="rId5" Type="http://schemas.openxmlformats.org/officeDocument/2006/relationships/slideLayout" Target="../slideLayouts/slideLayout16.xml" /><Relationship Id="rId6" Type="http://schemas.openxmlformats.org/officeDocument/2006/relationships/slideLayout" Target="../slideLayouts/slideLayout17.xml" /><Relationship Id="rId7" Type="http://schemas.openxmlformats.org/officeDocument/2006/relationships/slideLayout" Target="../slideLayouts/slideLayout18.xml" /><Relationship Id="rId8" Type="http://schemas.openxmlformats.org/officeDocument/2006/relationships/slideLayout" Target="../slideLayouts/slideLayout19.xml" /><Relationship Id="rId9" Type="http://schemas.openxmlformats.org/officeDocument/2006/relationships/slideLayout" Target="../slideLayouts/slideLayout20.xml" /></Relationships>
</file>

<file path=ppt/slideMasters/_rels/slideMaster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3.xml" /><Relationship Id="rId10" Type="http://schemas.openxmlformats.org/officeDocument/2006/relationships/slideLayout" Target="../slideLayouts/slideLayout32.xml" /><Relationship Id="rId11" Type="http://schemas.openxmlformats.org/officeDocument/2006/relationships/slideLayout" Target="../slideLayouts/slideLayout33.xml" /><Relationship Id="rId12" Type="http://schemas.openxmlformats.org/officeDocument/2006/relationships/image" Target="file:///D:\qq&#25991;&#20214;\712321467\Image\C2C\Image2\%7b75232B38-A165-1FB7-499C-2E1C792CACB5%7d.png" TargetMode="External" /><Relationship Id="rId13" Type="http://schemas.openxmlformats.org/officeDocument/2006/relationships/image" Target="../media/image1.png" /><Relationship Id="rId14" Type="http://schemas.openxmlformats.org/officeDocument/2006/relationships/theme" Target="../theme/theme3.xml" /><Relationship Id="rId2" Type="http://schemas.openxmlformats.org/officeDocument/2006/relationships/slideLayout" Target="../slideLayouts/slideLayout24.xml" /><Relationship Id="rId3" Type="http://schemas.openxmlformats.org/officeDocument/2006/relationships/slideLayout" Target="../slideLayouts/slideLayout25.xml" /><Relationship Id="rId4" Type="http://schemas.openxmlformats.org/officeDocument/2006/relationships/slideLayout" Target="../slideLayouts/slideLayout26.xml" /><Relationship Id="rId5" Type="http://schemas.openxmlformats.org/officeDocument/2006/relationships/slideLayout" Target="../slideLayouts/slideLayout27.xml" /><Relationship Id="rId6" Type="http://schemas.openxmlformats.org/officeDocument/2006/relationships/slideLayout" Target="../slideLayouts/slideLayout28.xml" /><Relationship Id="rId7" Type="http://schemas.openxmlformats.org/officeDocument/2006/relationships/slideLayout" Target="../slideLayouts/slideLayout29.xml" /><Relationship Id="rId8" Type="http://schemas.openxmlformats.org/officeDocument/2006/relationships/slideLayout" Target="../slideLayouts/slideLayout30.xml" /><Relationship Id="rId9" Type="http://schemas.openxmlformats.org/officeDocument/2006/relationships/slideLayout" Target="../slideLayouts/slideLayout3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4400" b="0" i="0" u="none" kern="1200" baseline="0">
                <a:solidFill>
                  <a:schemeClr val="tx2"/>
                </a:solidFill>
                <a:latin typeface="Arial" pitchFamily="34" charset="0"/>
                <a:ea typeface="宋体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1028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/>
          </a:p>
        </p:txBody>
      </p:sp>
      <p:sp>
        <p:nvSpPr>
          <p:cNvPr id="1029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/>
          </a:p>
        </p:txBody>
      </p:sp>
      <p:sp>
        <p:nvSpPr>
          <p:cNvPr id="1030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3391BABF-88B3-4BA0-AB02-D873F95196A8}" type="slidenum">
              <a:rPr lang="en-US" altLang="zh-CN" sz="1400"/>
              <a:t>*</a:t>
            </a:fld>
            <a:endParaRPr lang="en-US" altLang="zh-CN" sz="1400"/>
          </a:p>
        </p:txBody>
      </p:sp>
      <p:pic>
        <p:nvPicPr>
          <p:cNvPr id="1031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iming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b="0" i="0" u="none" kern="1200" baseline="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2050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4400" b="0" i="0" u="none" kern="1200" baseline="0">
                <a:solidFill>
                  <a:schemeClr val="tx2"/>
                </a:solidFill>
                <a:latin typeface="Arial" pitchFamily="34" charset="0"/>
                <a:ea typeface="宋体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2051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2052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2053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2054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502258D7-1A1C-4741-93B8-C66D1C37D385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  <p:pic>
        <p:nvPicPr>
          <p:cNvPr id="2055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iming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b="0" i="0" u="none" kern="1200" baseline="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4400" b="0" i="0" u="none" kern="1200" baseline="0">
                <a:solidFill>
                  <a:schemeClr val="tx2"/>
                </a:solidFill>
                <a:latin typeface="Arial" pitchFamily="34" charset="0"/>
                <a:ea typeface="宋体" pitchFamily="2" charset="-122"/>
                <a:cs typeface="+mj-cs"/>
              </a:defRPr>
            </a:lvl1pPr>
          </a:lstStyle>
          <a:p>
            <a:pPr lvl="0"/>
            <a:r>
              <a:t>单击此处编辑母版标题样式</a:t>
            </a:r>
          </a:p>
        </p:txBody>
      </p:sp>
      <p:sp>
        <p:nvSpPr>
          <p:cNvPr id="3075" name="Rectangle 3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lvl1pPr marL="34290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3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8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defRPr lang="zh-CN" altLang="en-US" sz="2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lvl="3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lvl="4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lvl="5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lvl="6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lvl="7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lvl="8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lang="zh-CN" altLang="en-US" sz="20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单击此处编辑母版文本样式</a:t>
            </a:r>
          </a:p>
          <a:p>
            <a:pPr lvl="1"/>
            <a:r>
              <a:t>第二级</a:t>
            </a:r>
          </a:p>
          <a:p>
            <a:pPr lvl="2"/>
            <a:r>
              <a:t>第三级</a:t>
            </a:r>
          </a:p>
          <a:p>
            <a:pPr lvl="3"/>
            <a:r>
              <a:t>第四级</a:t>
            </a:r>
          </a:p>
          <a:p>
            <a:pPr lvl="4"/>
            <a:r>
              <a:t>第五级</a:t>
            </a:r>
          </a:p>
        </p:txBody>
      </p:sp>
      <p:sp>
        <p:nvSpPr>
          <p:cNvPr id="3076" name="Rectangle 4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en-US" sz="1400">
              <a:latin typeface="Arial" pitchFamily="34" charset="0"/>
            </a:endParaRPr>
          </a:p>
        </p:txBody>
      </p:sp>
      <p:sp>
        <p:nvSpPr>
          <p:cNvPr id="3077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ct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en-US" sz="1400">
              <a:latin typeface="Arial" pitchFamily="34" charset="0"/>
            </a:endParaRPr>
          </a:p>
        </p:txBody>
      </p:sp>
      <p:sp>
        <p:nvSpPr>
          <p:cNvPr id="3078" name="Rectangle 6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defPPr>
              <a:defRPr lang="zh-CN"/>
            </a:defPPr>
            <a:lvl1pPr marL="0" indent="0" algn="r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4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r"/>
            <a:fld id="{A0E5098A-4A06-4948-B923-BA8CD38B3B20}" type="slidenum">
              <a:rPr lang="en-US" altLang="zh-CN" sz="1400">
                <a:latin typeface="Arial" pitchFamily="34" charset="0"/>
              </a:rPr>
              <a:t>*</a:t>
            </a:fld>
            <a:endParaRPr lang="en-US" altLang="zh-CN" sz="1400">
              <a:latin typeface="Arial" pitchFamily="34" charset="0"/>
            </a:endParaRPr>
          </a:p>
        </p:txBody>
      </p:sp>
      <p:pic>
        <p:nvPicPr>
          <p:cNvPr id="3079" name="图片 1073743875" descr="学科网 zxxk.com"/>
          <p:cNvPicPr>
            <a:picLocks noChangeAspect="1"/>
          </p:cNvPicPr>
          <p:nvPr/>
        </p:nvPicPr>
        <p:blipFill>
          <a:blip r:embed="rId13" r:link="rId12"/>
          <a:stretch>
            <a:fillRect/>
          </a:stretch>
        </p:blipFill>
        <p:spPr>
          <a:xfrm>
            <a:off x="838200" y="365125"/>
            <a:ext cx="9525" cy="952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iming/>
  <p:txStyles>
    <p:titleStyle>
      <a:lvl1pPr marL="0" lvl="0" indent="0" algn="ctr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sz="4400" b="0" i="0" u="none" kern="1200" baseline="0">
          <a:solidFill>
            <a:schemeClr val="tx2"/>
          </a:solidFill>
          <a:latin typeface="Arial" pitchFamily="34" charset="0"/>
          <a:ea typeface="宋体" pitchFamily="2" charset="-122"/>
          <a:cs typeface="+mj-cs"/>
        </a:defRPr>
      </a:lvl1pPr>
    </p:titleStyle>
    <p:bodyStyle>
      <a:lvl1pPr marL="342900" lvl="0" indent="-3429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Tx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0" fontAlgn="base" latinLnBrk="0" hangingPunct="0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0" fontAlgn="base" latinLnBrk="0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 typeface="Arial" pitchFamily="34" charset="0"/>
        <a:buNone/>
        <a:defRPr sz="1800"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itchFamily="34" charset="0"/>
        <a:buNone/>
        <a:defRPr b="0" i="0" u="none" kern="1200" baseline="0">
          <a:solidFill>
            <a:schemeClr val="tx1"/>
          </a:solidFill>
          <a:latin typeface="Arial" pitchFamily="34" charset="0"/>
          <a:ea typeface="宋体" pitchFamily="2" charset="-122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4.xml" /></Relationships>
</file>

<file path=ppt/slides/_rels/slide1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9.png" /><Relationship Id="rId3" Type="http://schemas.openxmlformats.org/officeDocument/2006/relationships/image" Target="../media/image12.png" /></Relationships>
</file>

<file path=ppt/slides/_rels/slide2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2.png" /></Relationships>
</file>

<file path=ppt/slides/_rels/slide3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3.png" /></Relationships>
</file>

<file path=ppt/slides/_rels/slide4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4.png" /><Relationship Id="rId3" Type="http://schemas.openxmlformats.org/officeDocument/2006/relationships/image" Target="../media/image5.png" /><Relationship Id="rId4" Type="http://schemas.openxmlformats.org/officeDocument/2006/relationships/image" Target="../media/image6.png" /></Relationships>
</file>

<file path=ppt/slides/_rels/slide5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7.png" /><Relationship Id="rId3" Type="http://schemas.openxmlformats.org/officeDocument/2006/relationships/image" Target="../media/image8.png" /></Relationships>
</file>

<file path=ppt/slides/_rels/slide6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.xml" /><Relationship Id="rId2" Type="http://schemas.openxmlformats.org/officeDocument/2006/relationships/image" Target="../media/image9.png" /></Relationships>
</file>

<file path=ppt/slides/_rels/slide7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Relationship Id="rId2" Type="http://schemas.openxmlformats.org/officeDocument/2006/relationships/image" Target="../media/image10.jpeg" /><Relationship Id="rId3" Type="http://schemas.openxmlformats.org/officeDocument/2006/relationships/image" Target="../media/image11.png" /><Relationship Id="rId4" Type="http://schemas.openxmlformats.org/officeDocument/2006/relationships/image" Target="../media/image9.png" /></Relationships>
</file>

<file path=ppt/slides/_rels/slide8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_rels/slide9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3.xml" /></Relationships>
</file>

<file path=ppt/slides/slide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6145" name="标题 3073"/>
          <p:cNvSpPr>
            <a:spLocks noGrp="1"/>
          </p:cNvSpPr>
          <p:nvPr>
            <p:ph type="title"/>
          </p:nvPr>
        </p:nvSpPr>
        <p:spPr>
          <a:xfrm>
            <a:off x="381000" y="2590800"/>
            <a:ext cx="8229600" cy="11430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ctr" anchorCtr="0"/>
          <a:lstStyle>
            <a:lvl1pPr marL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lang="zh-CN" altLang="en-US" sz="4400" b="0" i="0" u="none" kern="1200" baseline="0">
                <a:solidFill>
                  <a:schemeClr val="tx2"/>
                </a:solidFill>
                <a:latin typeface="Arial" pitchFamily="34" charset="0"/>
                <a:ea typeface="宋体" pitchFamily="2" charset="-122"/>
                <a:cs typeface="+mj-cs"/>
              </a:defRPr>
            </a:lvl1pPr>
          </a:lstStyle>
          <a:p>
            <a:pPr lvl="0"/>
            <a:r>
              <a:rPr lang="zh-CN" altLang="en-US" sz="4000" b="1">
                <a:solidFill>
                  <a:srgbClr val="FF0000"/>
                </a:solidFill>
              </a:rPr>
              <a:t>第一单元　金属的冶炼方法</a:t>
            </a:r>
            <a:br>
              <a:rPr lang="zh-CN" altLang="en-US" sz="4000" b="1">
                <a:solidFill>
                  <a:srgbClr val="FF0000"/>
                </a:solidFill>
              </a:rPr>
            </a:br>
            <a:br>
              <a:rPr lang="zh-CN" altLang="en-US" sz="4000" b="1"/>
            </a:br>
            <a:br>
              <a:rPr lang="zh-CN" altLang="en-US" sz="4000" b="1"/>
            </a:br>
            <a:endParaRPr lang="zh-CN" altLang="en-US" sz="40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/>
  <p:timing/>
</p:sld>
</file>

<file path=ppt/slides/slide10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5361" name="文本框 111"/>
          <p:cNvSpPr/>
          <p:nvPr/>
        </p:nvSpPr>
        <p:spPr>
          <a:xfrm>
            <a:off x="304800" y="1676400"/>
            <a:ext cx="9015413" cy="2489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3.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列说法错误的是（</a:t>
            </a:r>
            <a:r>
              <a:rPr lang="en-US" altLang="zh-CN" sz="2400" b="1">
                <a:latin typeface="Arial" pitchFamily="34" charset="0"/>
              </a:rPr>
              <a:t>   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）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A.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该反应的实质是金属的置换反应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B.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该反应是放热反应</a:t>
            </a:r>
            <a:r>
              <a:rPr lang="zh-CN" altLang="zh-CN" sz="2400" b="1">
                <a:latin typeface="Times New Roman" panose="02020603050405020304" pitchFamily="18" charset="0"/>
                <a:ea typeface="宋体" pitchFamily="2" charset="-122"/>
              </a:rPr>
              <a:t>，</a:t>
            </a:r>
            <a:r>
              <a:rPr lang="en-US" altLang="zh-CN" sz="2400" b="1">
                <a:latin typeface="Times New Roman" panose="02020603050405020304" pitchFamily="18" charset="0"/>
              </a:rPr>
              <a:t>Fe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和铝粉的混合物被称为铝热剂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C.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铝热反应只能用于冶炼铁、锰、铬、镁等熔点较高的金属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D.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铝单质很活泼</a:t>
            </a:r>
            <a:r>
              <a:rPr lang="en-US" altLang="zh-CN" sz="2400" b="1">
                <a:latin typeface="Times New Roman" panose="02020603050405020304" pitchFamily="18" charset="0"/>
              </a:rPr>
              <a:t>，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通常表面附着一层致密的氧化铝薄膜</a:t>
            </a:r>
            <a:endParaRPr lang="zh-CN" altLang="en-US" sz="2400" b="1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/>
</p:sld>
</file>

<file path=ppt/slides/slide11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6385" name="文本框 3"/>
          <p:cNvSpPr/>
          <p:nvPr/>
        </p:nvSpPr>
        <p:spPr>
          <a:xfrm>
            <a:off x="533400" y="541338"/>
            <a:ext cx="7775575" cy="6461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zh-CN" sz="2400">
                <a:latin typeface="Arial" pitchFamily="34" charset="0"/>
                <a:ea typeface="宋体" pitchFamily="2" charset="-122"/>
              </a:rPr>
              <a:t>　　解析</a:t>
            </a:r>
            <a:r>
              <a:rPr lang="en-US" altLang="zh-CN" sz="2400">
                <a:latin typeface="Times New Roman" panose="02020603050405020304" pitchFamily="18" charset="0"/>
              </a:rPr>
              <a:t>：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选</a:t>
            </a:r>
            <a:r>
              <a:rPr lang="en-US" altLang="zh-CN" sz="2400">
                <a:latin typeface="Times New Roman" panose="02020603050405020304" pitchFamily="18" charset="0"/>
              </a:rPr>
              <a:t>C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。该反应为</a:t>
            </a:r>
            <a:r>
              <a:rPr lang="en-US" altLang="zh-CN" sz="2400">
                <a:latin typeface="Times New Roman" panose="02020603050405020304" pitchFamily="18" charset="0"/>
              </a:rPr>
              <a:t>2Al+Fe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>
                <a:latin typeface="Times New Roman" panose="02020603050405020304" pitchFamily="18" charset="0"/>
              </a:rPr>
              <a:t>O</a:t>
            </a:r>
            <a:r>
              <a:rPr lang="en-US" altLang="zh-CN" sz="2400" baseline="-25000">
                <a:latin typeface="Times New Roman" panose="02020603050405020304" pitchFamily="18" charset="0"/>
              </a:rPr>
              <a:t>3              </a:t>
            </a:r>
            <a:r>
              <a:rPr lang="en-US" altLang="zh-CN" sz="2400">
                <a:latin typeface="Times New Roman" panose="02020603050405020304" pitchFamily="18" charset="0"/>
              </a:rPr>
              <a:t>Al</a:t>
            </a:r>
            <a:r>
              <a:rPr lang="en-US" altLang="zh-CN" sz="2400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>
                <a:latin typeface="Times New Roman" panose="02020603050405020304" pitchFamily="18" charset="0"/>
              </a:rPr>
              <a:t>O</a:t>
            </a:r>
            <a:r>
              <a:rPr lang="en-US" altLang="zh-CN" sz="2400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>
                <a:latin typeface="Times New Roman" panose="02020603050405020304" pitchFamily="18" charset="0"/>
              </a:rPr>
              <a:t>+2Fe，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6386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5715000" y="763588"/>
            <a:ext cx="406400" cy="312737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6387" name="文本框 112"/>
          <p:cNvSpPr/>
          <p:nvPr/>
        </p:nvSpPr>
        <p:spPr>
          <a:xfrm>
            <a:off x="533400" y="1169988"/>
            <a:ext cx="7775575" cy="507841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zh-CN" sz="2400">
                <a:latin typeface="Arial" pitchFamily="34" charset="0"/>
                <a:ea typeface="宋体" pitchFamily="2" charset="-122"/>
              </a:rPr>
              <a:t>　　实质是金属的置换反应</a:t>
            </a:r>
            <a:r>
              <a:rPr lang="en-US" altLang="zh-CN" sz="2400">
                <a:latin typeface="Times New Roman" panose="02020603050405020304" pitchFamily="18" charset="0"/>
              </a:rPr>
              <a:t>，A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正确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作为铝热剂重要组成的金属氧化物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铝热剂应为</a:t>
            </a:r>
            <a:r>
              <a:rPr lang="en-US" altLang="zh-CN" sz="2400">
                <a:latin typeface="Times New Roman" panose="02020603050405020304" pitchFamily="18" charset="0"/>
              </a:rPr>
              <a:t>Al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和过渡元素的氧化物所形成的混合物</a:t>
            </a:r>
            <a:r>
              <a:rPr lang="en-US" altLang="zh-CN" sz="2400">
                <a:latin typeface="Times New Roman" panose="02020603050405020304" pitchFamily="18" charset="0"/>
              </a:rPr>
              <a:t>，B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正确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铝热反应是金属铝和金属氧化物之间的置换反应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反应放出大量的热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利用铝热反应可以冶炼还原性较差但是熔点较高的金属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如金属铁、铬、锰等金属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镁还原性强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不能用铝热反应制取</a:t>
            </a:r>
            <a:r>
              <a:rPr lang="en-US" altLang="zh-CN" sz="2400">
                <a:latin typeface="Times New Roman" panose="02020603050405020304" pitchFamily="18" charset="0"/>
              </a:rPr>
              <a:t>，C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错误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铝单质很活泼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容易被氧气氧化为氧化铝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通常表面附着一层致密的氧化铝薄膜</a:t>
            </a:r>
            <a:r>
              <a:rPr lang="en-US" altLang="zh-CN" sz="2400">
                <a:latin typeface="Times New Roman" panose="02020603050405020304" pitchFamily="18" charset="0"/>
              </a:rPr>
              <a:t>，D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正确。</a:t>
            </a:r>
            <a:endParaRPr lang="en-US" altLang="zh-CN" sz="2400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>
                <a:latin typeface="Times New Roman" panose="02020603050405020304" pitchFamily="18" charset="0"/>
              </a:rPr>
              <a:t> </a:t>
            </a: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16388" name="New picture"/>
          <p:cNvPicPr/>
          <p:nvPr/>
        </p:nvPicPr>
        <p:blipFill>
          <a:blip r:embed="rId3"/>
          <a:stretch>
            <a:fillRect/>
          </a:stretch>
        </p:blipFill>
        <p:spPr>
          <a:xfrm>
            <a:off x="12115800" y="11023600"/>
            <a:ext cx="355600" cy="254000"/>
          </a:xfrm>
          <a:prstGeom prst="cube">
            <a:avLst/>
          </a:prstGeom>
        </p:spPr>
      </p:pic>
    </p:spTree>
  </p:cSld>
  <p:clrMapOvr>
    <a:masterClrMapping/>
  </p:clrMapOvr>
  <p:transition/>
  <p:timing/>
</p:sld>
</file>

<file path=ppt/slides/slide2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7169" name="文本框 99"/>
          <p:cNvSpPr/>
          <p:nvPr/>
        </p:nvSpPr>
        <p:spPr>
          <a:xfrm>
            <a:off x="762000" y="381000"/>
            <a:ext cx="5956300" cy="1393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30000"/>
              </a:lnSpc>
            </a:pPr>
            <a:r>
              <a:rPr lang="zh-CN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一、金属的存在形式</a:t>
            </a: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endParaRPr lang="en-US" altLang="zh-CN" sz="2400" b="1">
              <a:solidFill>
                <a:srgbClr val="FF0000"/>
              </a:solidFill>
              <a:latin typeface="宋体" panose="02010600030101010101" pitchFamily="2" charset="-122"/>
            </a:endParaRPr>
          </a:p>
          <a:p>
            <a:pPr lvl="0">
              <a:lnSpc>
                <a:spcPct val="130000"/>
              </a:lnSpc>
            </a:pPr>
            <a:r>
              <a:rPr lang="en-US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1.</a:t>
            </a:r>
            <a:r>
              <a:rPr lang="zh-CN" altLang="zh-CN" sz="2400" b="1">
                <a:solidFill>
                  <a:srgbClr val="FF0000"/>
                </a:solidFill>
                <a:latin typeface="宋体" panose="02010600030101010101" pitchFamily="2" charset="-122"/>
              </a:rPr>
              <a:t>关于金属的使用，完成以下表格</a:t>
            </a:r>
            <a:endParaRPr lang="zh-CN" altLang="zh-CN" sz="2400" b="1">
              <a:solidFill>
                <a:srgbClr val="FF0000"/>
              </a:solidFill>
              <a:latin typeface="宋体" panose="02010600030101010101" pitchFamily="2" charset="-122"/>
            </a:endParaRPr>
          </a:p>
        </p:txBody>
      </p:sp>
      <p:graphicFrame>
        <p:nvGraphicFramePr>
          <p:cNvPr id="7170" name="表格 4"/>
          <p:cNvGraphicFramePr>
            <a:graphicFrameLocks noGrp="1"/>
          </p:cNvGraphicFramePr>
          <p:nvPr/>
        </p:nvGraphicFramePr>
        <p:xfrm>
          <a:off x="649288" y="1828800"/>
          <a:ext cx="7688262" cy="1565275"/>
        </p:xfrm>
        <a:graphic>
          <a:graphicData uri="http://schemas.openxmlformats.org/drawingml/2006/table">
            <a:tbl>
              <a:tblPr/>
              <a:tblGrid>
                <a:gridCol w="1027112"/>
                <a:gridCol w="2501900"/>
                <a:gridCol w="2074862"/>
                <a:gridCol w="2084388"/>
              </a:tblGrid>
              <a:tr h="784225"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latin typeface="Times New Roman" panose="02020603050405020304" pitchFamily="18" charset="0"/>
                        </a:rPr>
                        <a:t>项目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latin typeface="Times New Roman" panose="02020603050405020304" pitchFamily="18" charset="0"/>
                        </a:rPr>
                        <a:t>地壳中含量最高的金属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latin typeface="Times New Roman" panose="02020603050405020304" pitchFamily="18" charset="0"/>
                        </a:rPr>
                        <a:t>人类最早使用的金属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latin typeface="Times New Roman" panose="02020603050405020304" pitchFamily="18" charset="0"/>
                        </a:rPr>
                        <a:t>使用最广泛的金属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  <a:tr h="781050"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latin typeface="Times New Roman" panose="02020603050405020304" pitchFamily="18" charset="0"/>
                        </a:rPr>
                        <a:t>金属名称</a:t>
                      </a:r>
                      <a:endParaRPr lang="en-US" altLang="en-US" sz="1800" b="1"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  <a:tc>
                  <a:txBody>
                    <a:bodyPr vert="horz" wrap="square" lIns="0" tIns="0" rIns="0" bIns="0" anchor="ctr" anchorCtr="0"/>
                    <a:lstStyle>
                      <a:defPPr>
                        <a:defRPr lang="zh-CN"/>
                      </a:defPPr>
                      <a:lvl1pPr marL="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 marL="4572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 marL="9144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 marL="13716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 marL="1828800" indent="0" algn="l" defTabSz="914400" rtl="0" eaLnBrk="1" fontAlgn="base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defRPr lang="zh-CN" altLang="en-US" sz="1800" b="0" i="0" u="none" baseline="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</a:lstStyle>
                    <a:p>
                      <a:pPr lvl="0" algn="ctr" eaLnBrk="0" hangingPunct="0"/>
                      <a:r>
                        <a:rPr lang="en-US" altLang="zh-CN" sz="1800" b="1">
                          <a:solidFill>
                            <a:srgbClr val="000000"/>
                          </a:solidFill>
                          <a:latin typeface="Times New Roman" panose="02020603050405020304" pitchFamily="18" charset="0"/>
                        </a:rPr>
                        <a:t> 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Times New Roman" panose="02020603050405020304" pitchFamily="18" charset="0"/>
                        <a:ea typeface="Times New Roman" pitchFamily="18" charset="0"/>
                      </a:endParaRPr>
                    </a:p>
                  </a:txBody>
                  <a:tcPr marL="0" marR="0" marT="0" marB="0" anchor="ctr">
                    <a:lnL w="12700">
                      <a:solidFill>
                        <a:prstClr val="black"/>
                      </a:solidFill>
                      <a:miter lim="800000"/>
                    </a:lnL>
                    <a:lnR w="12700">
                      <a:solidFill>
                        <a:prstClr val="black"/>
                      </a:solidFill>
                      <a:miter lim="800000"/>
                    </a:lnR>
                    <a:lnT w="12700">
                      <a:solidFill>
                        <a:prstClr val="black"/>
                      </a:solidFill>
                      <a:miter lim="800000"/>
                    </a:lnT>
                    <a:lnB w="12700">
                      <a:solidFill>
                        <a:prstClr val="black"/>
                      </a:solidFill>
                      <a:miter lim="800000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7187" name="文本框 5"/>
          <p:cNvSpPr/>
          <p:nvPr/>
        </p:nvSpPr>
        <p:spPr>
          <a:xfrm>
            <a:off x="838200" y="3200400"/>
            <a:ext cx="5956300" cy="971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/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zh-CN" altLang="zh-CN" sz="2400" b="1">
                <a:solidFill>
                  <a:srgbClr val="FF0000"/>
                </a:solidFill>
              </a:rPr>
              <a:t>金属的存在形式</a:t>
            </a:r>
            <a:endParaRPr lang="zh-CN" altLang="zh-CN" sz="2400" b="1">
              <a:solidFill>
                <a:srgbClr val="FF0000"/>
              </a:solidFill>
            </a:endParaRPr>
          </a:p>
        </p:txBody>
      </p:sp>
      <p:pic>
        <p:nvPicPr>
          <p:cNvPr id="7188" name="图片 6"/>
          <p:cNvPicPr/>
          <p:nvPr/>
        </p:nvPicPr>
        <p:blipFill>
          <a:blip r:embed="rId2"/>
          <a:stretch>
            <a:fillRect/>
          </a:stretch>
        </p:blipFill>
        <p:spPr>
          <a:xfrm>
            <a:off x="1828800" y="4343400"/>
            <a:ext cx="4359275" cy="20367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7189" name="文本框 7"/>
          <p:cNvSpPr/>
          <p:nvPr/>
        </p:nvSpPr>
        <p:spPr>
          <a:xfrm>
            <a:off x="2438400" y="2743200"/>
            <a:ext cx="885825" cy="3984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000" b="1">
                <a:solidFill>
                  <a:srgbClr val="FF0000"/>
                </a:solidFill>
              </a:rPr>
              <a:t>铝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7190" name="文本框 8"/>
          <p:cNvSpPr/>
          <p:nvPr/>
        </p:nvSpPr>
        <p:spPr>
          <a:xfrm>
            <a:off x="4876800" y="2667000"/>
            <a:ext cx="885825" cy="3984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000" b="1">
                <a:solidFill>
                  <a:srgbClr val="FF0000"/>
                </a:solidFill>
              </a:rPr>
              <a:t>铜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  <p:sp>
        <p:nvSpPr>
          <p:cNvPr id="7191" name="文本框 9"/>
          <p:cNvSpPr/>
          <p:nvPr/>
        </p:nvSpPr>
        <p:spPr>
          <a:xfrm>
            <a:off x="7086600" y="2819400"/>
            <a:ext cx="885825" cy="3984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en-US" sz="2000" b="1">
                <a:solidFill>
                  <a:srgbClr val="FF0000"/>
                </a:solidFill>
              </a:rPr>
              <a:t>铁</a:t>
            </a:r>
            <a:endParaRPr lang="zh-CN" altLang="en-US" sz="20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9" grpId="0"/>
      <p:bldP spid="7190" grpId="0"/>
      <p:bldP spid="719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8193" name="文本框 100"/>
          <p:cNvSpPr/>
          <p:nvPr/>
        </p:nvSpPr>
        <p:spPr>
          <a:xfrm>
            <a:off x="77788" y="457200"/>
            <a:ext cx="7851775" cy="194468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3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3. </a:t>
            </a:r>
            <a:r>
              <a:rPr lang="zh-CN" altLang="zh-CN" sz="2400" b="1"/>
              <a:t>金属的活动性与存在形式之间的关系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（</a:t>
            </a:r>
            <a:r>
              <a:rPr lang="en-US" altLang="zh-CN" sz="2400" b="1">
                <a:latin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</a:rPr>
              <a:t>）</a:t>
            </a:r>
            <a:r>
              <a:rPr lang="zh-CN" altLang="zh-CN" sz="2400" b="1"/>
              <a:t>金属活动性顺序与使用时间之间的关系</a:t>
            </a:r>
            <a:r>
              <a:rPr lang="zh-CN" altLang="zh-CN" sz="2400" b="1">
                <a:latin typeface="Times New Roman" panose="02020603050405020304" pitchFamily="18" charset="0"/>
              </a:rPr>
              <a:t>：</a:t>
            </a:r>
            <a:endParaRPr lang="zh-CN" altLang="zh-CN" sz="2400" b="1">
              <a:latin typeface="Times New Roman" panose="02020603050405020304" pitchFamily="18" charset="0"/>
            </a:endParaRPr>
          </a:p>
        </p:txBody>
      </p:sp>
      <p:pic>
        <p:nvPicPr>
          <p:cNvPr id="8194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2133600" y="1752600"/>
            <a:ext cx="3883025" cy="140335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8195" name="文本框 101"/>
          <p:cNvSpPr/>
          <p:nvPr/>
        </p:nvSpPr>
        <p:spPr>
          <a:xfrm>
            <a:off x="77788" y="3276600"/>
            <a:ext cx="8886825" cy="2009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3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（</a:t>
            </a:r>
            <a:r>
              <a:rPr lang="en-US" altLang="zh-CN" sz="2400" b="1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）</a:t>
            </a:r>
            <a:r>
              <a:rPr lang="zh-CN" altLang="zh-CN" sz="2400" b="1"/>
              <a:t>金属的存在形式与活动性之间的关系</a:t>
            </a:r>
            <a:r>
              <a:rPr lang="zh-CN" altLang="zh-CN" sz="2400" b="1">
                <a:latin typeface="Times New Roman" panose="02020603050405020304" pitchFamily="18" charset="0"/>
              </a:rPr>
              <a:t>：①</a:t>
            </a:r>
            <a:r>
              <a:rPr lang="zh-CN" altLang="zh-CN" sz="2400" b="1"/>
              <a:t>活动性较强的金属</a:t>
            </a:r>
            <a:r>
              <a:rPr lang="zh-CN" altLang="zh-CN" sz="2400" b="1">
                <a:latin typeface="Times New Roman" panose="02020603050405020304" pitchFamily="18" charset="0"/>
              </a:rPr>
              <a:t>，</a:t>
            </a:r>
            <a:r>
              <a:rPr lang="zh-CN" altLang="zh-CN" sz="2400" b="1"/>
              <a:t>在自然界中以</a:t>
            </a:r>
            <a:r>
              <a:rPr lang="en-US" altLang="zh-CN" sz="2400" b="1" u="sng">
                <a:latin typeface="Times New Roman" panose="02020603050405020304" pitchFamily="18" charset="0"/>
              </a:rPr>
              <a:t>         </a:t>
            </a:r>
            <a:r>
              <a:rPr lang="zh-CN" altLang="zh-CN" sz="2400" b="1"/>
              <a:t>态形式存在。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②</a:t>
            </a:r>
            <a:r>
              <a:rPr lang="zh-CN" altLang="zh-CN" sz="2400" b="1"/>
              <a:t>活动性较弱的金属</a:t>
            </a:r>
            <a:r>
              <a:rPr lang="zh-CN" altLang="zh-CN" sz="2400" b="1">
                <a:latin typeface="Times New Roman" panose="02020603050405020304" pitchFamily="18" charset="0"/>
              </a:rPr>
              <a:t>，</a:t>
            </a:r>
            <a:r>
              <a:rPr lang="zh-CN" altLang="zh-CN" sz="2400" b="1"/>
              <a:t>在自然界中有可能以</a:t>
            </a:r>
            <a:r>
              <a:rPr lang="en-US" altLang="zh-CN" sz="2400" b="1" u="sng">
                <a:latin typeface="Times New Roman" panose="02020603050405020304" pitchFamily="18" charset="0"/>
              </a:rPr>
              <a:t>         </a:t>
            </a:r>
            <a:r>
              <a:rPr lang="zh-CN" altLang="zh-CN" sz="2400" b="1"/>
              <a:t>态形式存在。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3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③</a:t>
            </a:r>
            <a:r>
              <a:rPr lang="zh-CN" altLang="zh-CN" sz="2400" b="1"/>
              <a:t>有的金属存在形式既有</a:t>
            </a:r>
            <a:r>
              <a:rPr lang="en-US" altLang="zh-CN" sz="2400" b="1" u="sng">
                <a:latin typeface="Times New Roman" panose="02020603050405020304" pitchFamily="18" charset="0"/>
              </a:rPr>
              <a:t>         </a:t>
            </a:r>
            <a:r>
              <a:rPr lang="zh-CN" altLang="zh-CN" sz="2400" b="1"/>
              <a:t>态又有</a:t>
            </a:r>
            <a:r>
              <a:rPr lang="en-US" altLang="zh-CN" sz="2400" b="1" u="sng">
                <a:latin typeface="Times New Roman" panose="02020603050405020304" pitchFamily="18" charset="0"/>
              </a:rPr>
              <a:t>         </a:t>
            </a:r>
            <a:r>
              <a:rPr lang="zh-CN" altLang="zh-CN" sz="2400" b="1"/>
              <a:t>态</a:t>
            </a:r>
            <a:r>
              <a:rPr lang="zh-CN" altLang="zh-CN" sz="2400" b="1">
                <a:latin typeface="Times New Roman" panose="02020603050405020304" pitchFamily="18" charset="0"/>
              </a:rPr>
              <a:t>，</a:t>
            </a:r>
            <a:r>
              <a:rPr lang="zh-CN" altLang="zh-CN" sz="2400" b="1"/>
              <a:t>如铁、银等。</a:t>
            </a:r>
            <a:endParaRPr lang="zh-CN" altLang="zh-CN" sz="2400" b="1"/>
          </a:p>
        </p:txBody>
      </p:sp>
      <p:sp>
        <p:nvSpPr>
          <p:cNvPr id="8196" name="文本框 4"/>
          <p:cNvSpPr/>
          <p:nvPr/>
        </p:nvSpPr>
        <p:spPr>
          <a:xfrm>
            <a:off x="3200400" y="3733800"/>
            <a:ext cx="1057275" cy="571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化合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lvl="0"/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8197" name="文本框 5"/>
          <p:cNvSpPr/>
          <p:nvPr/>
        </p:nvSpPr>
        <p:spPr>
          <a:xfrm>
            <a:off x="6629400" y="4305300"/>
            <a:ext cx="1057275" cy="571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游离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8198" name="文本框 6"/>
          <p:cNvSpPr/>
          <p:nvPr/>
        </p:nvSpPr>
        <p:spPr>
          <a:xfrm>
            <a:off x="4038600" y="4799013"/>
            <a:ext cx="1057275" cy="571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化合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  <a:p>
            <a:pPr lvl="0"/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  <p:sp>
        <p:nvSpPr>
          <p:cNvPr id="8199" name="文本框 7"/>
          <p:cNvSpPr/>
          <p:nvPr/>
        </p:nvSpPr>
        <p:spPr>
          <a:xfrm>
            <a:off x="5688013" y="4799013"/>
            <a:ext cx="1057275" cy="5715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  <a:sym typeface="宋体" panose="02010600030101010101" pitchFamily="2" charset="-122"/>
              </a:rPr>
              <a:t>游离</a:t>
            </a:r>
            <a:endParaRPr lang="zh-CN" altLang="zh-CN" sz="2400" b="1">
              <a:solidFill>
                <a:srgbClr val="FF0000"/>
              </a:solidFill>
              <a:latin typeface="Times New Roman" panose="02020603050405020304" pitchFamily="18" charset="0"/>
              <a:sym typeface="宋体" panose="0201060003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/>
      <p:bldP spid="8197" grpId="0"/>
      <p:bldP spid="8198" grpId="0"/>
      <p:bldP spid="819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9217" name="文本框 101"/>
          <p:cNvSpPr/>
          <p:nvPr/>
        </p:nvSpPr>
        <p:spPr>
          <a:xfrm>
            <a:off x="457200" y="403225"/>
            <a:ext cx="6565900" cy="9779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20000"/>
              </a:lnSpc>
            </a:pPr>
            <a:r>
              <a:rPr lang="zh-CN" altLang="zh-CN" sz="2400" b="1">
                <a:solidFill>
                  <a:srgbClr val="FF0000"/>
                </a:solidFill>
              </a:rPr>
              <a:t>二</a:t>
            </a:r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、</a:t>
            </a:r>
            <a:r>
              <a:rPr lang="zh-CN" altLang="zh-CN" sz="2400" b="1">
                <a:solidFill>
                  <a:srgbClr val="FF0000"/>
                </a:solidFill>
              </a:rPr>
              <a:t>金属的冶炼</a:t>
            </a: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latin typeface="Times New Roman" panose="02020603050405020304" pitchFamily="18" charset="0"/>
              </a:rPr>
              <a:t>	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1. </a:t>
            </a:r>
            <a:r>
              <a:rPr lang="zh-CN" altLang="zh-CN" sz="2400" b="1"/>
              <a:t>金属冶炼的原理和实质</a:t>
            </a:r>
            <a:endParaRPr lang="zh-CN" altLang="zh-CN" sz="2400" b="1"/>
          </a:p>
        </p:txBody>
      </p:sp>
      <p:pic>
        <p:nvPicPr>
          <p:cNvPr id="9218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1325563" y="1676400"/>
            <a:ext cx="4041775" cy="132873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19" name="文本框 102"/>
          <p:cNvSpPr/>
          <p:nvPr/>
        </p:nvSpPr>
        <p:spPr>
          <a:xfrm>
            <a:off x="457200" y="2359025"/>
            <a:ext cx="6565900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 algn="ctr"/>
            <a:endParaRPr lang="en-US" altLang="zh-CN" sz="2400" b="1">
              <a:latin typeface="Times New Roman" panose="02020603050405020304" pitchFamily="18" charset="0"/>
            </a:endParaRPr>
          </a:p>
          <a:p>
            <a:pPr lvl="0" algn="ctr"/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pic>
        <p:nvPicPr>
          <p:cNvPr id="9220" name="图片 4"/>
          <p:cNvPicPr/>
          <p:nvPr/>
        </p:nvPicPr>
        <p:blipFill>
          <a:blip r:embed="rId3"/>
          <a:stretch>
            <a:fillRect/>
          </a:stretch>
        </p:blipFill>
        <p:spPr>
          <a:xfrm>
            <a:off x="685800" y="3505200"/>
            <a:ext cx="5975350" cy="779463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1" name="文本框 103"/>
          <p:cNvSpPr/>
          <p:nvPr/>
        </p:nvSpPr>
        <p:spPr>
          <a:xfrm>
            <a:off x="457200" y="2514600"/>
            <a:ext cx="6565900" cy="18208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en-US" altLang="zh-CN" sz="2400" b="1">
              <a:latin typeface="Times New Roman" panose="02020603050405020304" pitchFamily="18" charset="0"/>
            </a:endParaRPr>
          </a:p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2. </a:t>
            </a:r>
            <a:r>
              <a:rPr lang="zh-CN" altLang="zh-CN" sz="2400" b="1"/>
              <a:t>冶炼方法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pic>
        <p:nvPicPr>
          <p:cNvPr id="9222" name="图片 5"/>
          <p:cNvPicPr/>
          <p:nvPr/>
        </p:nvPicPr>
        <p:blipFill>
          <a:blip r:embed="rId4"/>
          <a:stretch>
            <a:fillRect/>
          </a:stretch>
        </p:blipFill>
        <p:spPr>
          <a:xfrm>
            <a:off x="5486400" y="5476875"/>
            <a:ext cx="344488" cy="3905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9223" name="文本框 104"/>
          <p:cNvSpPr/>
          <p:nvPr/>
        </p:nvSpPr>
        <p:spPr>
          <a:xfrm>
            <a:off x="457200" y="4808538"/>
            <a:ext cx="8299450" cy="13017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4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</a:rPr>
              <a:t>1</a:t>
            </a:r>
            <a:r>
              <a:rPr lang="zh-CN" altLang="en-US" sz="2400" b="1">
                <a:latin typeface="Times New Roman" panose="02020603050405020304" pitchFamily="18" charset="0"/>
              </a:rPr>
              <a:t>）</a:t>
            </a:r>
            <a:r>
              <a:rPr lang="zh-CN" altLang="zh-CN" sz="2400" b="1"/>
              <a:t>热分解法</a:t>
            </a:r>
            <a:endParaRPr lang="zh-CN" altLang="zh-CN" sz="2400" b="1"/>
          </a:p>
          <a:p>
            <a:pPr lvl="0">
              <a:lnSpc>
                <a:spcPct val="140000"/>
              </a:lnSpc>
            </a:pPr>
            <a:r>
              <a:rPr lang="zh-CN" altLang="zh-CN" sz="2400" b="1"/>
              <a:t>适用于</a:t>
            </a:r>
            <a:r>
              <a:rPr lang="en-US" altLang="zh-CN" sz="2400" b="1" u="sng">
                <a:latin typeface="Times New Roman" panose="02020603050405020304" pitchFamily="18" charset="0"/>
              </a:rPr>
              <a:t>            </a:t>
            </a:r>
            <a:r>
              <a:rPr lang="zh-CN" altLang="zh-CN" sz="2400" b="1"/>
              <a:t>金属的冶炼。如</a:t>
            </a:r>
            <a:r>
              <a:rPr lang="en-US" altLang="zh-CN" sz="2400" b="1">
                <a:latin typeface="Times New Roman" panose="02020603050405020304" pitchFamily="18" charset="0"/>
              </a:rPr>
              <a:t> 2Ag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       4Ag+O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↑</a:t>
            </a:r>
            <a:r>
              <a:rPr lang="zh-CN" altLang="zh-CN" sz="2400" b="1"/>
              <a:t>。</a:t>
            </a:r>
            <a:endParaRPr lang="zh-CN" altLang="zh-CN" sz="2400" b="1"/>
          </a:p>
        </p:txBody>
      </p:sp>
      <p:sp>
        <p:nvSpPr>
          <p:cNvPr id="9224" name="文本框 6"/>
          <p:cNvSpPr txBox="1"/>
          <p:nvPr/>
        </p:nvSpPr>
        <p:spPr>
          <a:xfrm>
            <a:off x="1295083" y="5409565"/>
            <a:ext cx="1539875" cy="460375"/>
          </a:xfrm>
          <a:prstGeom prst="rect">
            <a:avLst/>
          </a:prstGeom>
          <a:noFill/>
          <a:ln w="9525">
            <a:noFill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zh-CN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不活泼</a:t>
            </a:r>
            <a:endParaRPr lang="zh-CN" altLang="en-US" sz="2400" b="1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0241" name="文本框 104"/>
          <p:cNvSpPr/>
          <p:nvPr/>
        </p:nvSpPr>
        <p:spPr>
          <a:xfrm>
            <a:off x="527050" y="838200"/>
            <a:ext cx="6794500" cy="16414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4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）</a:t>
            </a:r>
            <a:r>
              <a:rPr lang="zh-CN" altLang="zh-CN" sz="2400" b="1"/>
              <a:t>电解法</a:t>
            </a:r>
            <a:endParaRPr lang="zh-CN" altLang="zh-CN" sz="2400" b="1"/>
          </a:p>
          <a:p>
            <a:pPr lvl="0">
              <a:lnSpc>
                <a:spcPct val="140000"/>
              </a:lnSpc>
            </a:pPr>
            <a:r>
              <a:rPr lang="zh-CN" altLang="zh-CN" sz="2400" b="1"/>
              <a:t>适用于非常活泼金属的冶炼。如</a:t>
            </a:r>
            <a:endParaRPr lang="en-US" altLang="zh-CN" sz="2400" b="1">
              <a:latin typeface="Wingdings" charset="0"/>
            </a:endParaRPr>
          </a:p>
          <a:p>
            <a:pPr lvl="0">
              <a:lnSpc>
                <a:spcPct val="140000"/>
              </a:lnSpc>
            </a:pPr>
            <a:r>
              <a:rPr lang="en-US" altLang="zh-CN" sz="2400" b="1">
                <a:latin typeface="Wingdings" charset="0"/>
              </a:rPr>
              <a:t></a:t>
            </a:r>
            <a:r>
              <a:rPr lang="en-US" altLang="zh-CN" sz="2400" b="1">
                <a:latin typeface="Times New Roman" panose="02020603050405020304" pitchFamily="18" charset="0"/>
              </a:rPr>
              <a:t>NaCl</a:t>
            </a:r>
            <a:r>
              <a:rPr lang="zh-CN" altLang="en-US" sz="2400" b="1"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latin typeface="Times New Roman" panose="02020603050405020304" pitchFamily="18" charset="0"/>
              </a:rPr>
              <a:t>2NaCl(</a:t>
            </a:r>
            <a:r>
              <a:rPr lang="zh-CN" altLang="zh-CN" sz="2400" b="1"/>
              <a:t>熔融</a:t>
            </a:r>
            <a:r>
              <a:rPr lang="en-US" altLang="zh-CN" sz="2400" b="1">
                <a:latin typeface="Times New Roman" panose="02020603050405020304" pitchFamily="18" charset="0"/>
              </a:rPr>
              <a:t>)      2Na+Cl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↑ </a:t>
            </a:r>
            <a:r>
              <a:rPr lang="zh-CN" altLang="zh-CN" sz="2400" b="1"/>
              <a:t>。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pic>
        <p:nvPicPr>
          <p:cNvPr id="10242" name="图片 3"/>
          <p:cNvPicPr/>
          <p:nvPr/>
        </p:nvPicPr>
        <p:blipFill>
          <a:blip r:embed="rId2"/>
          <a:stretch>
            <a:fillRect/>
          </a:stretch>
        </p:blipFill>
        <p:spPr>
          <a:xfrm>
            <a:off x="3708400" y="2819400"/>
            <a:ext cx="433388" cy="2571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3" name="文本框 105"/>
          <p:cNvSpPr/>
          <p:nvPr/>
        </p:nvSpPr>
        <p:spPr>
          <a:xfrm>
            <a:off x="527050" y="2590800"/>
            <a:ext cx="6162675" cy="8223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/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40000"/>
              </a:lnSpc>
            </a:pPr>
            <a:r>
              <a:rPr lang="en-US" altLang="zh-CN" sz="2400" b="1">
                <a:latin typeface="Wingdings" charset="0"/>
              </a:rPr>
              <a:t></a:t>
            </a:r>
            <a:r>
              <a:rPr lang="en-US" altLang="zh-CN" sz="2400" b="1">
                <a:latin typeface="Times New Roman" panose="02020603050405020304" pitchFamily="18" charset="0"/>
              </a:rPr>
              <a:t>MgCl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zh-CN" altLang="en-US" sz="2400" b="1"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latin typeface="Times New Roman" panose="02020603050405020304" pitchFamily="18" charset="0"/>
              </a:rPr>
              <a:t>MgCl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zh-CN" sz="2400" b="1"/>
              <a:t>熔融</a:t>
            </a:r>
            <a:r>
              <a:rPr lang="en-US" altLang="zh-CN" sz="2400" b="1">
                <a:latin typeface="Times New Roman" panose="02020603050405020304" pitchFamily="18" charset="0"/>
              </a:rPr>
              <a:t>)           Mg+Cl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↑</a:t>
            </a:r>
            <a:r>
              <a:rPr lang="zh-CN" altLang="zh-CN" sz="2400" b="1"/>
              <a:t>。</a:t>
            </a:r>
            <a:endParaRPr lang="en-US" altLang="zh-CN" sz="2400" b="1">
              <a:latin typeface="Wingdings" charset="0"/>
            </a:endParaRPr>
          </a:p>
          <a:p>
            <a:pPr lvl="0">
              <a:lnSpc>
                <a:spcPct val="140000"/>
              </a:lnSpc>
            </a:pPr>
            <a:endParaRPr lang="en-US" altLang="zh-CN" sz="2400" b="1">
              <a:latin typeface="Wingdings" charset="0"/>
            </a:endParaRPr>
          </a:p>
        </p:txBody>
      </p:sp>
      <p:pic>
        <p:nvPicPr>
          <p:cNvPr id="10244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3581400" y="2066925"/>
            <a:ext cx="355600" cy="228600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0245" name="文本框 106"/>
          <p:cNvSpPr/>
          <p:nvPr/>
        </p:nvSpPr>
        <p:spPr>
          <a:xfrm>
            <a:off x="527050" y="3505200"/>
            <a:ext cx="6794500" cy="11239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40000"/>
              </a:lnSpc>
            </a:pPr>
            <a:r>
              <a:rPr lang="en-US" altLang="zh-CN" sz="2400" b="1">
                <a:latin typeface="Wingdings" charset="0"/>
              </a:rPr>
              <a:t></a:t>
            </a:r>
            <a:r>
              <a:rPr lang="en-US" altLang="zh-CN" sz="2400" b="1">
                <a:latin typeface="Times New Roman" panose="02020603050405020304" pitchFamily="18" charset="0"/>
              </a:rPr>
              <a:t>Al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zh-CN" altLang="en-US" sz="2400" b="1"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latin typeface="Times New Roman" panose="02020603050405020304" pitchFamily="18" charset="0"/>
              </a:rPr>
              <a:t>2Al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(</a:t>
            </a:r>
            <a:r>
              <a:rPr lang="zh-CN" altLang="zh-CN" sz="2400" b="1"/>
              <a:t>熔融</a:t>
            </a:r>
            <a:r>
              <a:rPr lang="en-US" altLang="zh-CN" sz="2400" b="1">
                <a:latin typeface="Times New Roman" panose="02020603050405020304" pitchFamily="18" charset="0"/>
              </a:rPr>
              <a:t>)             4Al+3O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↑</a:t>
            </a:r>
            <a:r>
              <a:rPr lang="zh-CN" altLang="zh-CN" sz="2400" b="1"/>
              <a:t>。</a:t>
            </a:r>
            <a:endParaRPr lang="zh-CN" altLang="en-US" sz="2400" b="1"/>
          </a:p>
          <a:p>
            <a:pPr lvl="0">
              <a:lnSpc>
                <a:spcPct val="140000"/>
              </a:lnSpc>
            </a:pPr>
            <a:endParaRPr lang="zh-CN" altLang="en-US" sz="2400" b="1"/>
          </a:p>
        </p:txBody>
      </p:sp>
      <p:pic>
        <p:nvPicPr>
          <p:cNvPr id="10246" name="图片 5"/>
          <p:cNvPicPr/>
          <p:nvPr/>
        </p:nvPicPr>
        <p:blipFill>
          <a:blip r:embed="rId3"/>
          <a:stretch>
            <a:fillRect/>
          </a:stretch>
        </p:blipFill>
        <p:spPr>
          <a:xfrm>
            <a:off x="3810000" y="3657600"/>
            <a:ext cx="652463" cy="379413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slides/slide6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1265" name="文本框 107"/>
          <p:cNvSpPr/>
          <p:nvPr/>
        </p:nvSpPr>
        <p:spPr>
          <a:xfrm>
            <a:off x="109538" y="228600"/>
            <a:ext cx="8926512" cy="31924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20000"/>
              </a:lnSpc>
            </a:pPr>
            <a:r>
              <a:rPr lang="zh-CN" altLang="zh-CN" sz="2400" b="1"/>
              <a:t>　　（</a:t>
            </a:r>
            <a:r>
              <a:rPr lang="en-US" altLang="zh-CN" sz="2400" b="1"/>
              <a:t>3</a:t>
            </a:r>
            <a:r>
              <a:rPr lang="zh-CN" altLang="zh-CN" sz="2400" b="1"/>
              <a:t>）高温还原法</a:t>
            </a:r>
            <a:endParaRPr lang="zh-CN" altLang="zh-CN" sz="2400" b="1"/>
          </a:p>
          <a:p>
            <a:pPr lvl="0">
              <a:lnSpc>
                <a:spcPct val="120000"/>
              </a:lnSpc>
            </a:pPr>
            <a:r>
              <a:rPr lang="zh-CN" altLang="zh-CN" sz="2400" b="1"/>
              <a:t>　　适用于大多数中等活泼金属的冶炼</a:t>
            </a:r>
            <a:r>
              <a:rPr lang="zh-CN" altLang="zh-CN" sz="2400" b="1">
                <a:latin typeface="Times New Roman" panose="02020603050405020304" pitchFamily="18" charset="0"/>
              </a:rPr>
              <a:t>，</a:t>
            </a:r>
            <a:r>
              <a:rPr lang="zh-CN" altLang="zh-CN" sz="2400" b="1"/>
              <a:t>常用的还原剂有</a:t>
            </a:r>
            <a:r>
              <a:rPr lang="en-US" altLang="zh-CN" sz="2400" b="1">
                <a:latin typeface="Times New Roman" panose="02020603050405020304" pitchFamily="18" charset="0"/>
              </a:rPr>
              <a:t>C</a:t>
            </a:r>
            <a:r>
              <a:rPr lang="zh-CN" altLang="zh-CN" sz="2400" b="1"/>
              <a:t>、</a:t>
            </a:r>
            <a:r>
              <a:rPr lang="en-US" altLang="zh-CN" sz="2400" b="1">
                <a:latin typeface="Times New Roman" panose="02020603050405020304" pitchFamily="18" charset="0"/>
              </a:rPr>
              <a:t>H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zh-CN" altLang="zh-CN" sz="2400" b="1"/>
              <a:t>、</a:t>
            </a:r>
            <a:r>
              <a:rPr lang="en-US" altLang="zh-CN" sz="2400" b="1">
                <a:latin typeface="Times New Roman" panose="02020603050405020304" pitchFamily="18" charset="0"/>
              </a:rPr>
              <a:t>CO</a:t>
            </a:r>
            <a:r>
              <a:rPr lang="zh-CN" altLang="zh-CN" sz="2400" b="1"/>
              <a:t>等。如</a:t>
            </a:r>
            <a:r>
              <a:rPr lang="en-US" altLang="zh-CN" sz="2400" b="1">
                <a:latin typeface="Wingdings" charset="0"/>
              </a:rPr>
              <a:t></a:t>
            </a:r>
            <a:r>
              <a:rPr lang="zh-CN" altLang="zh-CN" sz="2400" b="1"/>
              <a:t>高炉炼铁</a:t>
            </a:r>
            <a:r>
              <a:rPr lang="zh-CN" altLang="zh-CN" sz="2400" b="1"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latin typeface="Times New Roman" panose="02020603050405020304" pitchFamily="18" charset="0"/>
              </a:rPr>
              <a:t>a</a:t>
            </a:r>
            <a:r>
              <a:rPr lang="zh-CN" altLang="zh-CN" sz="2400" b="1"/>
              <a:t>．炼铁的设备及原料设备：炼铁高炉；原料：铁矿石（主要是赤铁矿）、焦炭、空气、石灰石。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20000"/>
              </a:lnSpc>
            </a:pPr>
            <a:r>
              <a:rPr lang="zh-CN" altLang="en-US" sz="2400" b="1">
                <a:latin typeface="Times New Roman" panose="02020603050405020304" pitchFamily="18" charset="0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b</a:t>
            </a:r>
            <a:r>
              <a:rPr lang="zh-CN" altLang="zh-CN" sz="2400" b="1"/>
              <a:t>．主要发生反应的化学方程式：</a:t>
            </a:r>
            <a:endParaRPr lang="zh-CN" altLang="zh-CN" sz="2400" b="1"/>
          </a:p>
          <a:p>
            <a:pPr lvl="0">
              <a:lnSpc>
                <a:spcPct val="120000"/>
              </a:lnSpc>
            </a:pPr>
            <a:r>
              <a:rPr lang="zh-CN" altLang="zh-CN" sz="2400" b="1"/>
              <a:t>　　（</a:t>
            </a:r>
            <a:r>
              <a:rPr lang="en-US" altLang="zh-CN" sz="2400" b="1">
                <a:latin typeface="Times New Roman" panose="02020603050405020304" pitchFamily="18" charset="0"/>
              </a:rPr>
              <a:t>1</a:t>
            </a:r>
            <a:r>
              <a:rPr lang="zh-CN" altLang="zh-CN" sz="2400" b="1"/>
              <a:t>）还原剂的生成：</a:t>
            </a:r>
            <a:r>
              <a:rPr lang="en-US" altLang="zh-CN" sz="2400" b="1"/>
              <a:t>   </a:t>
            </a:r>
            <a:r>
              <a:rPr lang="en-US" altLang="zh-CN" sz="2400" b="1">
                <a:latin typeface="Times New Roman" panose="02020603050405020304" pitchFamily="18" charset="0"/>
              </a:rPr>
              <a:t>C+O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==CO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/>
              <a:t>    </a:t>
            </a:r>
            <a:r>
              <a:rPr lang="en-US" altLang="zh-CN" sz="2400" b="1">
                <a:latin typeface="Times New Roman" panose="02020603050405020304" pitchFamily="18" charset="0"/>
              </a:rPr>
              <a:t>CO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+C==2CO</a:t>
            </a:r>
            <a:endParaRPr lang="zh-CN" altLang="zh-CN" sz="2400" b="1"/>
          </a:p>
          <a:p>
            <a:pPr lvl="0">
              <a:lnSpc>
                <a:spcPct val="120000"/>
              </a:lnSpc>
            </a:pPr>
            <a:r>
              <a:rPr lang="zh-CN" altLang="zh-CN" sz="2400" b="1"/>
              <a:t>　　（</a:t>
            </a:r>
            <a:r>
              <a:rPr lang="en-US" altLang="zh-CN" sz="2400" b="1">
                <a:latin typeface="Times New Roman" panose="02020603050405020304" pitchFamily="18" charset="0"/>
              </a:rPr>
              <a:t>2</a:t>
            </a:r>
            <a:r>
              <a:rPr lang="zh-CN" altLang="zh-CN" sz="2400" b="1"/>
              <a:t>）铁矿石的还原：</a:t>
            </a:r>
            <a:r>
              <a:rPr lang="en-US" altLang="zh-CN" sz="2400" b="1"/>
              <a:t> </a:t>
            </a:r>
            <a:r>
              <a:rPr lang="en-US" altLang="zh-CN" sz="2400" b="1">
                <a:latin typeface="Times New Roman" panose="02020603050405020304" pitchFamily="18" charset="0"/>
              </a:rPr>
              <a:t>Fe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+3CO        2Fe+3CO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zh-CN" altLang="zh-CN" sz="2400" b="1"/>
              <a:t>。</a:t>
            </a:r>
            <a:endParaRPr lang="en-US" altLang="en-US" sz="2400" b="1">
              <a:latin typeface="Times New Roman" panose="02020603050405020304" pitchFamily="18" charset="0"/>
            </a:endParaRPr>
          </a:p>
        </p:txBody>
      </p:sp>
      <p:sp>
        <p:nvSpPr>
          <p:cNvPr id="11266" name="文本框 108"/>
          <p:cNvSpPr/>
          <p:nvPr/>
        </p:nvSpPr>
        <p:spPr>
          <a:xfrm>
            <a:off x="687388" y="3014663"/>
            <a:ext cx="7902575" cy="830262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endParaRPr lang="zh-CN" altLang="zh-CN" sz="2400" b="1"/>
          </a:p>
          <a:p>
            <a:pPr lvl="0"/>
            <a:r>
              <a:rPr lang="zh-CN" altLang="zh-CN" sz="2400" b="1"/>
              <a:t>（</a:t>
            </a:r>
            <a:r>
              <a:rPr lang="en-US" altLang="zh-CN" sz="2400" b="1">
                <a:latin typeface="Times New Roman" panose="02020603050405020304" pitchFamily="18" charset="0"/>
              </a:rPr>
              <a:t>3</a:t>
            </a:r>
            <a:r>
              <a:rPr lang="zh-CN" altLang="zh-CN" sz="2400" b="1"/>
              <a:t>）炉渣的形成：</a:t>
            </a:r>
            <a:endParaRPr lang="zh-CN" altLang="en-US" sz="2400" b="1"/>
          </a:p>
        </p:txBody>
      </p:sp>
      <p:sp>
        <p:nvSpPr>
          <p:cNvPr id="11267" name="文本框 109"/>
          <p:cNvSpPr/>
          <p:nvPr/>
        </p:nvSpPr>
        <p:spPr>
          <a:xfrm>
            <a:off x="622300" y="3581400"/>
            <a:ext cx="7902575" cy="83026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marL="0" lvl="0" indent="276225"/>
            <a:endParaRPr lang="en-US" altLang="zh-CN" sz="2400">
              <a:latin typeface="宋体" panose="02010600030101010101" pitchFamily="2" charset="-122"/>
            </a:endParaRPr>
          </a:p>
          <a:p>
            <a:pPr marL="0" lvl="0" indent="276225"/>
            <a:r>
              <a:rPr lang="en-US" altLang="zh-CN" sz="2400">
                <a:latin typeface="宋体" panose="02010600030101010101" pitchFamily="2" charset="-122"/>
              </a:rPr>
              <a:t>    </a:t>
            </a:r>
            <a:r>
              <a:rPr lang="en-US" altLang="zh-CN" sz="2400" b="1">
                <a:latin typeface="Times New Roman" panose="02020603050405020304" pitchFamily="18" charset="0"/>
              </a:rPr>
              <a:t>CaCO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==CaO+CO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     </a:t>
            </a:r>
            <a:r>
              <a:rPr lang="en-US" altLang="zh-CN" sz="2400" b="1">
                <a:latin typeface="宋体" panose="02010600030101010101" pitchFamily="2" charset="-122"/>
              </a:rPr>
              <a:t> </a:t>
            </a:r>
            <a:r>
              <a:rPr lang="en-US" altLang="zh-CN" sz="2400" b="1">
                <a:latin typeface="Times New Roman" panose="02020603050405020304" pitchFamily="18" charset="0"/>
              </a:rPr>
              <a:t>CaO+SiO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==CaSiO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endParaRPr lang="en-US" altLang="en-US" sz="2400" b="1" baseline="-25000">
              <a:latin typeface="Times New Roman" panose="02020603050405020304" pitchFamily="18" charset="0"/>
            </a:endParaRPr>
          </a:p>
        </p:txBody>
      </p:sp>
      <p:pic>
        <p:nvPicPr>
          <p:cNvPr id="11268" name="图片 5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200" y="2971800"/>
            <a:ext cx="414338" cy="285750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slides/slide7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12289" name="图片 4"/>
          <p:cNvPicPr/>
          <p:nvPr/>
        </p:nvPicPr>
        <p:blipFill>
          <a:blip r:embed="rId2"/>
          <a:stretch>
            <a:fillRect/>
          </a:stretch>
        </p:blipFill>
        <p:spPr>
          <a:xfrm>
            <a:off x="5410200" y="2030413"/>
            <a:ext cx="2809875" cy="197802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0" name="文本框 109"/>
          <p:cNvSpPr/>
          <p:nvPr/>
        </p:nvSpPr>
        <p:spPr>
          <a:xfrm>
            <a:off x="609600" y="609600"/>
            <a:ext cx="7019925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latin typeface="Wingdings" charset="0"/>
              </a:rPr>
              <a:t>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用氢气还原氧化铜</a:t>
            </a:r>
            <a:r>
              <a:rPr lang="en-US" altLang="zh-CN" sz="2400" b="1">
                <a:latin typeface="Times New Roman" panose="02020603050405020304" pitchFamily="18" charset="0"/>
              </a:rPr>
              <a:t>：CuO+H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              </a:t>
            </a:r>
            <a:r>
              <a:rPr lang="en-US" altLang="zh-CN" sz="2400" b="1">
                <a:latin typeface="Times New Roman" panose="02020603050405020304" pitchFamily="18" charset="0"/>
              </a:rPr>
              <a:t>Cu+H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。</a:t>
            </a:r>
            <a:endParaRPr lang="zh-CN" altLang="zh-CN" sz="2400" b="1" baseline="-25000">
              <a:latin typeface="Arial" pitchFamily="34" charset="0"/>
              <a:ea typeface="宋体" pitchFamily="2" charset="-122"/>
            </a:endParaRPr>
          </a:p>
        </p:txBody>
      </p:sp>
      <p:pic>
        <p:nvPicPr>
          <p:cNvPr id="12291" name="图片 1"/>
          <p:cNvPicPr/>
          <p:nvPr/>
        </p:nvPicPr>
        <p:blipFill>
          <a:blip r:embed="rId3"/>
          <a:stretch>
            <a:fillRect/>
          </a:stretch>
        </p:blipFill>
        <p:spPr>
          <a:xfrm>
            <a:off x="4800600" y="685800"/>
            <a:ext cx="428625" cy="333375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2" name="文本框 110"/>
          <p:cNvSpPr/>
          <p:nvPr/>
        </p:nvSpPr>
        <p:spPr>
          <a:xfrm>
            <a:off x="609600" y="1219200"/>
            <a:ext cx="7854950" cy="11239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40000"/>
              </a:lnSpc>
            </a:pPr>
            <a:r>
              <a:rPr lang="en-US" altLang="zh-CN" sz="2400" b="1">
                <a:latin typeface="Wingdings" charset="0"/>
              </a:rPr>
              <a:t>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铝热法炼铁－</a:t>
            </a:r>
            <a:r>
              <a:rPr lang="zh-CN" altLang="zh-CN" sz="2400" b="1">
                <a:latin typeface="Times New Roman" panose="02020603050405020304" pitchFamily="18" charset="0"/>
                <a:ea typeface="宋体" pitchFamily="2" charset="-122"/>
              </a:rPr>
              <a:t>实验演示：反应放出大量热。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4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Fe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+2Al</a:t>
            </a:r>
            <a:endParaRPr lang="en-US" altLang="zh-CN" sz="2400" b="1">
              <a:latin typeface="Times New Roman" panose="02020603050405020304" pitchFamily="18" charset="0"/>
            </a:endParaRPr>
          </a:p>
        </p:txBody>
      </p:sp>
      <p:pic>
        <p:nvPicPr>
          <p:cNvPr id="12293" name="图片 2"/>
          <p:cNvPicPr/>
          <p:nvPr/>
        </p:nvPicPr>
        <p:blipFill>
          <a:blip r:embed="rId4"/>
          <a:stretch>
            <a:fillRect/>
          </a:stretch>
        </p:blipFill>
        <p:spPr>
          <a:xfrm>
            <a:off x="2438400" y="1828800"/>
            <a:ext cx="444500" cy="319088"/>
          </a:xfrm>
          <a:prstGeom prst="rect">
            <a:avLst/>
          </a:prstGeom>
          <a:noFill/>
          <a:ln>
            <a:noFill/>
            <a:miter lim="800000"/>
          </a:ln>
        </p:spPr>
      </p:pic>
      <p:sp>
        <p:nvSpPr>
          <p:cNvPr id="12294" name="文本框 111"/>
          <p:cNvSpPr/>
          <p:nvPr/>
        </p:nvSpPr>
        <p:spPr>
          <a:xfrm>
            <a:off x="3276600" y="1905000"/>
            <a:ext cx="5080000" cy="4603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/>
            <a:r>
              <a:rPr lang="en-US" altLang="zh-CN" sz="2400" b="1">
                <a:latin typeface="Times New Roman" panose="02020603050405020304" pitchFamily="18" charset="0"/>
              </a:rPr>
              <a:t>2Fe+Al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。</a:t>
            </a:r>
            <a:endParaRPr lang="zh-CN" altLang="zh-CN" sz="2400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2295" name="文本框 3"/>
          <p:cNvSpPr/>
          <p:nvPr/>
        </p:nvSpPr>
        <p:spPr>
          <a:xfrm>
            <a:off x="228600" y="4038600"/>
            <a:ext cx="8569325" cy="1420813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2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3.</a:t>
            </a: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原则</a:t>
            </a:r>
            <a:endParaRPr lang="zh-CN" altLang="zh-CN" sz="2400" b="1">
              <a:latin typeface="Arial" pitchFamily="34" charset="0"/>
              <a:ea typeface="宋体" pitchFamily="2" charset="-122"/>
            </a:endParaRPr>
          </a:p>
          <a:p>
            <a:pPr lvl="0">
              <a:lnSpc>
                <a:spcPct val="120000"/>
              </a:lnSpc>
            </a:pPr>
            <a:r>
              <a:rPr lang="en-US" altLang="zh-CN" sz="2400" b="1">
                <a:latin typeface="Arial" pitchFamily="34" charset="0"/>
              </a:rPr>
              <a:t>      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金属冶炼过程中</a:t>
            </a:r>
            <a:r>
              <a:rPr lang="zh-CN" altLang="zh-CN" sz="2400" b="1">
                <a:latin typeface="Times New Roman" panose="02020603050405020304" pitchFamily="18" charset="0"/>
                <a:ea typeface="宋体" pitchFamily="2" charset="-122"/>
              </a:rPr>
              <a:t>，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必须坚持绿色环保、循环利用、节约成本等原则。</a:t>
            </a:r>
            <a:endParaRPr lang="zh-CN" altLang="zh-CN" sz="2400" b="1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/>
</p:sld>
</file>

<file path=ppt/slides/slide8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3313" name="文本框 111"/>
          <p:cNvSpPr/>
          <p:nvPr/>
        </p:nvSpPr>
        <p:spPr>
          <a:xfrm>
            <a:off x="228600" y="1219200"/>
            <a:ext cx="8610600" cy="2306638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1.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含有</a:t>
            </a:r>
            <a:r>
              <a:rPr lang="en-US" altLang="zh-CN" sz="2400" b="1">
                <a:latin typeface="Times New Roman" panose="02020603050405020304" pitchFamily="18" charset="0"/>
              </a:rPr>
              <a:t> Cu(NO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、</a:t>
            </a:r>
            <a:r>
              <a:rPr lang="en-US" altLang="zh-CN" sz="2400" b="1">
                <a:latin typeface="Times New Roman" panose="02020603050405020304" pitchFamily="18" charset="0"/>
              </a:rPr>
              <a:t>Mg(NO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en-US" altLang="zh-CN" sz="2400" b="1">
                <a:latin typeface="Times New Roman" panose="02020603050405020304" pitchFamily="18" charset="0"/>
              </a:rPr>
              <a:t>)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和</a:t>
            </a:r>
            <a:r>
              <a:rPr lang="en-US" altLang="zh-CN" sz="2400" b="1">
                <a:latin typeface="Times New Roman" panose="02020603050405020304" pitchFamily="18" charset="0"/>
              </a:rPr>
              <a:t> AgNO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的溶液中加入适量锌粉，首先置换出的是</a:t>
            </a:r>
            <a:r>
              <a:rPr lang="en-US" altLang="zh-CN" sz="2400" b="1">
                <a:latin typeface="Times New Roman" panose="02020603050405020304" pitchFamily="18" charset="0"/>
              </a:rPr>
              <a:t> </a:t>
            </a: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（　　）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  A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．</a:t>
            </a:r>
            <a:r>
              <a:rPr lang="en-US" altLang="zh-CN" sz="2400" b="1">
                <a:latin typeface="Times New Roman" panose="02020603050405020304" pitchFamily="18" charset="0"/>
              </a:rPr>
              <a:t>Mg   </a:t>
            </a: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 B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．</a:t>
            </a:r>
            <a:r>
              <a:rPr lang="en-US" altLang="zh-CN" sz="2400" b="1">
                <a:latin typeface="Times New Roman" panose="02020603050405020304" pitchFamily="18" charset="0"/>
              </a:rPr>
              <a:t>Cu  </a:t>
            </a: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  C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．</a:t>
            </a:r>
            <a:r>
              <a:rPr lang="en-US" altLang="zh-CN" sz="2400" b="1">
                <a:latin typeface="Times New Roman" panose="02020603050405020304" pitchFamily="18" charset="0"/>
              </a:rPr>
              <a:t>Ag  </a:t>
            </a:r>
            <a:r>
              <a:rPr lang="zh-CN" altLang="en-US" sz="2400" b="1">
                <a:latin typeface="Times New Roman" panose="02020603050405020304" pitchFamily="18" charset="0"/>
                <a:ea typeface="宋体" pitchFamily="2" charset="-122"/>
              </a:rPr>
              <a:t>　　</a:t>
            </a:r>
            <a:r>
              <a:rPr lang="en-US" altLang="zh-CN" sz="2400" b="1">
                <a:latin typeface="Times New Roman" panose="02020603050405020304" pitchFamily="18" charset="0"/>
              </a:rPr>
              <a:t> D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． </a:t>
            </a:r>
            <a:r>
              <a:rPr lang="en-US" altLang="zh-CN" sz="2400" b="1">
                <a:latin typeface="Times New Roman" panose="02020603050405020304" pitchFamily="18" charset="0"/>
              </a:rPr>
              <a:t>H</a:t>
            </a:r>
            <a:r>
              <a:rPr lang="en-US" altLang="zh-CN" sz="2400" b="1" baseline="-25000">
                <a:latin typeface="Times New Roman" panose="02020603050405020304" pitchFamily="18" charset="0"/>
              </a:rPr>
              <a:t>2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endParaRPr lang="en-US" altLang="zh-CN" sz="2400" b="1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/>
  <p:timing/>
</p:sld>
</file>

<file path=ppt/slides/slide9.xml><?xml version="1.0" encoding="utf-8"?>
<p:sld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14337" name="文本框 1"/>
          <p:cNvSpPr/>
          <p:nvPr/>
        </p:nvSpPr>
        <p:spPr>
          <a:xfrm>
            <a:off x="639763" y="228600"/>
            <a:ext cx="7864475" cy="28606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2.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下列叙述正确的是（　　）</a:t>
            </a:r>
            <a:r>
              <a:rPr lang="en-US" altLang="zh-CN" sz="2400" b="1">
                <a:latin typeface="Times New Roman" panose="02020603050405020304" pitchFamily="18" charset="0"/>
              </a:rPr>
              <a:t>	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A.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所有金属元素都只存在于地壳中</a:t>
            </a:r>
            <a:r>
              <a:rPr lang="en-US" altLang="zh-CN" sz="2400" b="1">
                <a:latin typeface="Times New Roman" panose="02020603050405020304" pitchFamily="18" charset="0"/>
              </a:rPr>
              <a:t>        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B.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铁元素主要以化合态存在于自然界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C.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地壳中含量最多的金属元素是铁元素</a:t>
            </a:r>
            <a:r>
              <a:rPr lang="en-US" altLang="zh-CN" sz="2400" b="1">
                <a:latin typeface="Times New Roman" panose="02020603050405020304" pitchFamily="18" charset="0"/>
              </a:rPr>
              <a:t>    </a:t>
            </a:r>
            <a:endParaRPr lang="en-US" altLang="zh-CN" sz="2400" b="1">
              <a:latin typeface="Times New Roman" panose="02020603050405020304" pitchFamily="18" charset="0"/>
            </a:endParaRPr>
          </a:p>
          <a:p>
            <a:pPr lvl="0">
              <a:lnSpc>
                <a:spcPct val="150000"/>
              </a:lnSpc>
            </a:pPr>
            <a:r>
              <a:rPr lang="en-US" altLang="zh-CN" sz="2400" b="1">
                <a:latin typeface="Times New Roman" panose="02020603050405020304" pitchFamily="18" charset="0"/>
              </a:rPr>
              <a:t>D. </a:t>
            </a:r>
            <a:r>
              <a:rPr lang="zh-CN" altLang="zh-CN" sz="2400" b="1">
                <a:latin typeface="Arial" pitchFamily="34" charset="0"/>
                <a:ea typeface="宋体" pitchFamily="2" charset="-122"/>
              </a:rPr>
              <a:t>金属元素大多数以游离态存在于自然界</a:t>
            </a:r>
            <a:endParaRPr lang="zh-CN" altLang="en-US" sz="2400" b="1">
              <a:latin typeface="Arial" pitchFamily="34" charset="0"/>
              <a:ea typeface="宋体" pitchFamily="2" charset="-122"/>
            </a:endParaRPr>
          </a:p>
        </p:txBody>
      </p:sp>
      <p:sp>
        <p:nvSpPr>
          <p:cNvPr id="14338" name="文本框 111"/>
          <p:cNvSpPr/>
          <p:nvPr/>
        </p:nvSpPr>
        <p:spPr>
          <a:xfrm>
            <a:off x="457200" y="3581400"/>
            <a:ext cx="8232775" cy="274955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wrap="square" anchor="t" anchorCtr="0">
            <a:spAutoFit/>
          </a:bodyPr>
          <a:lstStyle>
            <a:defPPr>
              <a:defRPr lang="zh-CN"/>
            </a:defPPr>
            <a:lvl1pPr marL="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1pPr>
            <a:lvl2pPr marL="4572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2pPr>
            <a:lvl3pPr marL="9144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3pPr>
            <a:lvl4pPr marL="13716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4pPr>
            <a:lvl5pPr marL="1828800" indent="0" algn="l" defTabSz="914400" rtl="0"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itchFamily="34" charset="0"/>
              <a:buNone/>
              <a:defRPr lang="zh-CN" altLang="en-US" sz="1800" b="0" i="0" u="none" baseline="0">
                <a:solidFill>
                  <a:schemeClr val="tx1"/>
                </a:solidFill>
                <a:latin typeface="Arial" pitchFamily="34" charset="0"/>
                <a:ea typeface="宋体" pitchFamily="2" charset="-122"/>
              </a:defRPr>
            </a:lvl5pPr>
          </a:lstStyle>
          <a:p>
            <a:pPr lvl="0">
              <a:lnSpc>
                <a:spcPct val="120000"/>
              </a:lnSpc>
            </a:pPr>
            <a:r>
              <a:rPr lang="zh-CN" altLang="zh-CN" sz="2400">
                <a:latin typeface="Arial" pitchFamily="34" charset="0"/>
                <a:ea typeface="宋体" pitchFamily="2" charset="-122"/>
              </a:rPr>
              <a:t>　　解析</a:t>
            </a:r>
            <a:r>
              <a:rPr lang="en-US" altLang="zh-CN" sz="2400">
                <a:latin typeface="Times New Roman" panose="02020603050405020304" pitchFamily="18" charset="0"/>
              </a:rPr>
              <a:t>：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选</a:t>
            </a:r>
            <a:r>
              <a:rPr lang="en-US" altLang="zh-CN" sz="2400">
                <a:latin typeface="Times New Roman" panose="02020603050405020304" pitchFamily="18" charset="0"/>
              </a:rPr>
              <a:t>B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。除了地壳中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海洋中也分布有金属元素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如</a:t>
            </a:r>
            <a:r>
              <a:rPr lang="en-US" altLang="zh-CN" sz="2400">
                <a:latin typeface="Times New Roman" panose="02020603050405020304" pitchFamily="18" charset="0"/>
              </a:rPr>
              <a:t>Na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、</a:t>
            </a:r>
            <a:r>
              <a:rPr lang="en-US" altLang="zh-CN" sz="2400">
                <a:latin typeface="Times New Roman" panose="02020603050405020304" pitchFamily="18" charset="0"/>
              </a:rPr>
              <a:t>Mg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等</a:t>
            </a:r>
            <a:r>
              <a:rPr lang="en-US" altLang="zh-CN" sz="2400">
                <a:latin typeface="Times New Roman" panose="02020603050405020304" pitchFamily="18" charset="0"/>
              </a:rPr>
              <a:t>，A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错误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铁属于较活泼金属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易失电子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主要以化合态形式存在于自然界中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故</a:t>
            </a:r>
            <a:r>
              <a:rPr lang="en-US" altLang="zh-CN" sz="2400">
                <a:latin typeface="Times New Roman" panose="02020603050405020304" pitchFamily="18" charset="0"/>
              </a:rPr>
              <a:t>B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正确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地壳中含量最多的金属元素是铝元素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而不是铁元素</a:t>
            </a:r>
            <a:r>
              <a:rPr lang="en-US" altLang="zh-CN" sz="2400">
                <a:latin typeface="Times New Roman" panose="02020603050405020304" pitchFamily="18" charset="0"/>
              </a:rPr>
              <a:t>，C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错误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金属容易失去电子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表现出较强的还原性</a:t>
            </a:r>
            <a:r>
              <a:rPr lang="en-US" altLang="zh-CN" sz="2400">
                <a:latin typeface="Times New Roman" panose="02020603050405020304" pitchFamily="18" charset="0"/>
              </a:rPr>
              <a:t>，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大多数以化合态存在于自然界</a:t>
            </a:r>
            <a:r>
              <a:rPr lang="en-US" altLang="zh-CN" sz="2400">
                <a:latin typeface="Times New Roman" panose="02020603050405020304" pitchFamily="18" charset="0"/>
              </a:rPr>
              <a:t>，D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错误</a:t>
            </a:r>
            <a:r>
              <a:rPr lang="en-US" altLang="zh-CN" sz="2400">
                <a:latin typeface="Times New Roman" panose="02020603050405020304" pitchFamily="18" charset="0"/>
              </a:rPr>
              <a:t>；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故选</a:t>
            </a:r>
            <a:r>
              <a:rPr lang="en-US" altLang="zh-CN" sz="2400">
                <a:latin typeface="Times New Roman" panose="02020603050405020304" pitchFamily="18" charset="0"/>
              </a:rPr>
              <a:t>B</a:t>
            </a:r>
            <a:r>
              <a:rPr lang="zh-CN" altLang="zh-CN" sz="2400">
                <a:latin typeface="Arial" pitchFamily="34" charset="0"/>
                <a:ea typeface="宋体" pitchFamily="2" charset="-122"/>
              </a:rPr>
              <a:t>。</a:t>
            </a:r>
            <a:endParaRPr lang="zh-CN" altLang="en-US" sz="240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</p:bldLst>
  </p:timing>
</p:sld>
</file>

<file path=ppt/tags/tag1.xml><?xml version="1.0" encoding="utf-8"?>
<p:tagLst xmlns:p="http://schemas.openxmlformats.org/presentationml/2006/main">
  <p:tag name="AS_OS" val="Unix 3.10 unknown"/>
  <p:tag name="AS_RELEASE_DATE" val="2020.11.30"/>
  <p:tag name="AS_TITLE" val="Aspose.Slides for Java"/>
  <p:tag name="AS_VERSION" val="20.11"/>
  <p:tag name="COMMONDATA" val="eyJoZGlkIjoiMjM5YTA2YmNmNjkzNzBiOTliOGI3NjFkNjYyZDAzNzkifQ=="/>
  <p:tag name="KSO_WPP_MARK_KEY" val="23b3b4bc-7466-4394-b0d9-1dfb5d538c2f"/>
</p:tagLst>
</file>

<file path=ppt/theme/theme1.xml><?xml version="1.0" encoding="utf-8"?>
<a:theme xmlns:r="http://schemas.openxmlformats.org/officeDocument/2006/relationships"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2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Arial"/>
      </a:majorFont>
      <a:minorFont>
        <a:latin typeface="Arial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r="http://schemas.openxmlformats.org/officeDocument/2006/relationships"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>学科网</Company>
  <PresentationFormat>On-screen Show (4:3)</PresentationFormat>
  <Paragraphs>60</Paragraphs>
  <Slides>11</Slides>
  <Notes>0</Notes>
  <TotalTime>0</TotalTime>
  <HiddenSlides>0</HiddenSlides>
  <MMClips>0</MMClips>
  <ScaleCrop>0</ScaleCrop>
  <HeadingPairs>
    <vt:vector baseType="variant" size="6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baseType="lpstr" size="18">
      <vt:lpstr>Arial</vt:lpstr>
      <vt:lpstr>宋体</vt:lpstr>
      <vt:lpstr>Calibri</vt:lpstr>
      <vt:lpstr>Calibri Light</vt:lpstr>
      <vt:lpstr>Times New Roman</vt:lpstr>
      <vt:lpstr>Wingdings</vt:lpstr>
      <vt:lpstr>默认设计模板</vt:lpstr>
      <vt:lpstr>第一单元　金属的冶炼方法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Java</Application>
  <AppVersion>20.1100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rbm.xkw.com</dc:creator>
  <cp:revision>1</cp:revision>
  <cp:lastPrinted>2023-03-02T13:48:28.259</cp:lastPrinted>
  <dcterms:created xsi:type="dcterms:W3CDTF">2023-03-02T13:48:28Z</dcterms:created>
  <dcterms:modified xsi:type="dcterms:W3CDTF">2023-03-02T05:48:30Z</dcterms:modified>
</cp:coreProperties>
</file>

<file path=docProps/custom.xml><?xml version="1.0" encoding="utf-8"?>
<Properties xmlns:vt="http://schemas.openxmlformats.org/officeDocument/2006/docPropsVTypes" xmlns="http://schemas.openxmlformats.org/officeDocument/2006/custom-properti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</Properties>
</file>