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docx" ContentType="application/vnd.openxmlformats-officedocument.oleObject"/>
  <Default Extension="fntdata" ContentType="application/x-fontdata"/>
  <Default Extension="png" ContentType="image/png"/>
  <Default Extension="emf" ContentType="image/x-emf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 embedTrueTypeFonts="1" saveSubsetFonts="1">
  <p:sldMasterIdLst>
    <p:sldMasterId id="2147483648" r:id="rId1"/>
  </p:sldMasterIdLst>
  <p:sldIdLst>
    <p:sldId id="358" r:id="rId2"/>
    <p:sldId id="407" r:id="rId3"/>
    <p:sldId id="406" r:id="rId4"/>
    <p:sldId id="417" r:id="rId5"/>
    <p:sldId id="409" r:id="rId6"/>
    <p:sldId id="419" r:id="rId7"/>
    <p:sldId id="416" r:id="rId8"/>
    <p:sldId id="449" r:id="rId9"/>
    <p:sldId id="450" r:id="rId10"/>
    <p:sldId id="452" r:id="rId11"/>
    <p:sldId id="453" r:id="rId12"/>
    <p:sldId id="451" r:id="rId13"/>
    <p:sldId id="446" r:id="rId14"/>
    <p:sldId id="447" r:id="rId15"/>
    <p:sldId id="443" r:id="rId16"/>
    <p:sldId id="444" r:id="rId17"/>
    <p:sldId id="413" r:id="rId18"/>
    <p:sldId id="421" r:id="rId19"/>
    <p:sldId id="422" r:id="rId20"/>
    <p:sldId id="423" r:id="rId21"/>
    <p:sldId id="424" r:id="rId22"/>
    <p:sldId id="457" r:id="rId23"/>
    <p:sldId id="425" r:id="rId24"/>
    <p:sldId id="454" r:id="rId25"/>
    <p:sldId id="426" r:id="rId26"/>
    <p:sldId id="427" r:id="rId27"/>
    <p:sldId id="455" r:id="rId28"/>
    <p:sldId id="456" r:id="rId29"/>
    <p:sldId id="408" r:id="rId30"/>
  </p:sldIdLst>
  <p:sldSz cx="12186920" cy="6858000"/>
  <p:notesSz cx="6858000" cy="9144000"/>
  <p:embeddedFontLst>
    <p:embeddedFont>
      <p:font typeface="黑体" panose="02010609060101010101" pitchFamily="2" charset="-122"/>
      <p:regular r:id="rId32"/>
    </p:embeddedFont>
    <p:embeddedFont>
      <p:font typeface="华文中宋" panose="02010600040101010101" pitchFamily="2" charset="-122"/>
      <p:regular r:id="rId33"/>
    </p:embeddedFont>
    <p:embeddedFont>
      <p:font typeface="方正小标宋_GBK" panose="03000509000000000000" pitchFamily="65" charset="-122"/>
      <p:regular r:id="rId34"/>
    </p:embeddedFont>
    <p:embeddedFont>
      <p:font typeface="微软雅黑" panose="020B0503020204020204" pitchFamily="34" charset="-122"/>
      <p:regular r:id="rId35"/>
    </p:embeddedFont>
    <p:embeddedFont>
      <p:font typeface="仿宋_GB2312" panose="02010609030101010101"/>
      <p:regular r:id="rId36"/>
    </p:embeddedFont>
    <p:embeddedFont>
      <p:font typeface="EU-HX" panose="03000509000000000000" pitchFamily="65" charset="-122"/>
      <p:regular r:id="rId37"/>
    </p:embeddedFont>
    <p:embeddedFont>
      <p:font typeface="楷体" panose="02010609060101010101" charset="-122"/>
      <p:regular r:id="rId38"/>
    </p:embeddedFont>
  </p:embeddedFontLst>
  <p:custDataLst>
    <p:tags r:id="rId31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800" kern="120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800" kern="120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800" kern="120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800" kern="120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2274" y="-113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318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" Type="http://schemas.openxmlformats.org/officeDocument/2006/relationships/slide" Target="slides/slide1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4" Type="http://schemas.openxmlformats.org/officeDocument/2006/relationships/slide" Target="slides/slide23.xml" /><Relationship Id="rId25" Type="http://schemas.openxmlformats.org/officeDocument/2006/relationships/slide" Target="slides/slide24.xml" /><Relationship Id="rId26" Type="http://schemas.openxmlformats.org/officeDocument/2006/relationships/slide" Target="slides/slide25.xml" /><Relationship Id="rId27" Type="http://schemas.openxmlformats.org/officeDocument/2006/relationships/slide" Target="slides/slide26.xml" /><Relationship Id="rId28" Type="http://schemas.openxmlformats.org/officeDocument/2006/relationships/slide" Target="slides/slide27.xml" /><Relationship Id="rId29" Type="http://schemas.openxmlformats.org/officeDocument/2006/relationships/slide" Target="slides/slide28.xml" /><Relationship Id="rId3" Type="http://schemas.openxmlformats.org/officeDocument/2006/relationships/slide" Target="slides/slide2.xml" /><Relationship Id="rId30" Type="http://schemas.openxmlformats.org/officeDocument/2006/relationships/slide" Target="slides/slide29.xml" /><Relationship Id="rId31" Type="http://schemas.openxmlformats.org/officeDocument/2006/relationships/tags" Target="tags/tag1.xml" /><Relationship Id="rId32" Type="http://schemas.openxmlformats.org/officeDocument/2006/relationships/font" Target="fonts/font1.fntdata" /><Relationship Id="rId33" Type="http://schemas.openxmlformats.org/officeDocument/2006/relationships/font" Target="fonts/font2.fntdata" /><Relationship Id="rId34" Type="http://schemas.openxmlformats.org/officeDocument/2006/relationships/font" Target="fonts/font3.fntdata" /><Relationship Id="rId35" Type="http://schemas.openxmlformats.org/officeDocument/2006/relationships/font" Target="fonts/font4.fntdata" /><Relationship Id="rId36" Type="http://schemas.openxmlformats.org/officeDocument/2006/relationships/font" Target="fonts/font5.fntdata" /><Relationship Id="rId37" Type="http://schemas.openxmlformats.org/officeDocument/2006/relationships/font" Target="fonts/font6.fntdata" /><Relationship Id="rId38" Type="http://schemas.openxmlformats.org/officeDocument/2006/relationships/font" Target="fonts/font7.fntdata" /><Relationship Id="rId39" Type="http://schemas.openxmlformats.org/officeDocument/2006/relationships/presProps" Target="presProps.xml" /><Relationship Id="rId4" Type="http://schemas.openxmlformats.org/officeDocument/2006/relationships/slide" Target="slides/slide3.xml" /><Relationship Id="rId40" Type="http://schemas.openxmlformats.org/officeDocument/2006/relationships/viewProps" Target="viewProps.xml" /><Relationship Id="rId41" Type="http://schemas.openxmlformats.org/officeDocument/2006/relationships/theme" Target="theme/theme1.xml" /><Relationship Id="rId42" Type="http://schemas.openxmlformats.org/officeDocument/2006/relationships/tableStyles" Target="tableStyles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.e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7.emf" /><Relationship Id="rId2" Type="http://schemas.openxmlformats.org/officeDocument/2006/relationships/image" Target="../media/image8.e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3.emf" /><Relationship Id="rId2" Type="http://schemas.openxmlformats.org/officeDocument/2006/relationships/image" Target="../media/image14.emf" /></Relationships>
</file>

<file path=ppt/drawings/_rels/vmlDrawing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5.emf" /></Relationships>
</file>

<file path=ppt/drawings/_rels/vmlDrawing5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8.emf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TargetMode="Internal" /><Relationship Id="rId2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TargetMode="Internal" /><Relationship Id="rId2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2979" y="227000"/>
            <a:ext cx="11520000" cy="695575"/>
          </a:xfrm>
        </p:spPr>
        <p:txBody>
          <a:bodyPr>
            <a:spAutoFit/>
          </a:bodyPr>
          <a:lstStyle>
            <a:lvl1pPr marL="0" indent="720725" algn="just" hangingPunct="0">
              <a:lnSpc>
                <a:spcPct val="140000"/>
              </a:lnSpc>
              <a:spcBef>
                <a:spcPct val="0"/>
              </a:spcBef>
              <a:buFontTx/>
              <a:buNone/>
              <a:tabLst>
                <a:tab pos="5384800"/>
                <a:tab pos="9144000"/>
              </a:tabLst>
              <a:defRPr sz="2800" b="1">
                <a:latin typeface="+mj-lt"/>
                <a:ea typeface="+mj-ea"/>
              </a:defRPr>
            </a:lvl1pPr>
            <a:lvl2pPr marL="457200" indent="0">
              <a:buFontTx/>
              <a:buNone/>
              <a:defRPr sz="2800" b="1"/>
            </a:lvl2pPr>
            <a:lvl3pPr marL="914400" indent="0">
              <a:buFontTx/>
              <a:buNone/>
              <a:defRPr sz="2800" b="1"/>
            </a:lvl3pPr>
            <a:lvl4pPr marL="1371600" indent="0">
              <a:buFontTx/>
              <a:buNone/>
              <a:defRPr sz="2800" b="1"/>
            </a:lvl4pPr>
            <a:lvl5pPr marL="1828800" indent="0">
              <a:buFontTx/>
              <a:buNone/>
              <a:defRPr sz="28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12" name="动作按钮: 结束 11">
            <a:hlinkClick action="ppaction://hlinkshowjump?jump=lastslide"/>
          </p:cNvPr>
          <p:cNvSpPr>
            <a:spLocks noChangeArrowheads="1"/>
          </p:cNvSpPr>
          <p:nvPr userDrawn="1"/>
        </p:nvSpPr>
        <p:spPr bwMode="auto">
          <a:xfrm>
            <a:off x="11880850" y="6526213"/>
            <a:ext cx="215900" cy="215900"/>
          </a:xfrm>
          <a:prstGeom prst="actionButtonEnd">
            <a:avLst/>
          </a:prstGeom>
          <a:solidFill>
            <a:srgbClr val="D9D9D9"/>
          </a:solidFill>
          <a:ln w="15875">
            <a:solidFill>
              <a:srgbClr val="FFFFFF"/>
            </a:solidFill>
            <a:round/>
          </a:ln>
        </p:spPr>
        <p:txBody>
          <a:bodyPr anchor="ctr"/>
          <a:lstStyle/>
          <a:p>
            <a:pPr algn="ctr"/>
            <a:endParaRPr lang="zh-CN" altLang="en-US" noProof="1"/>
          </a:p>
        </p:txBody>
      </p:sp>
      <p:sp>
        <p:nvSpPr>
          <p:cNvPr id="13" name="动作按钮: 开始 12">
            <a:hlinkClick action="ppaction://hlinkshowjump?jump=firstslide"/>
          </p:cNvPr>
          <p:cNvSpPr>
            <a:spLocks noChangeArrowheads="1"/>
          </p:cNvSpPr>
          <p:nvPr userDrawn="1"/>
        </p:nvSpPr>
        <p:spPr bwMode="auto">
          <a:xfrm>
            <a:off x="9656763" y="6526213"/>
            <a:ext cx="215900" cy="215900"/>
          </a:xfrm>
          <a:prstGeom prst="actionButtonBeginning">
            <a:avLst/>
          </a:prstGeom>
          <a:solidFill>
            <a:srgbClr val="D9D9D9"/>
          </a:solidFill>
          <a:ln w="15875">
            <a:solidFill>
              <a:srgbClr val="FFFFFF"/>
            </a:solidFill>
            <a:round/>
          </a:ln>
        </p:spPr>
        <p:txBody>
          <a:bodyPr anchor="ctr"/>
          <a:lstStyle/>
          <a:p>
            <a:pPr algn="ctr"/>
            <a:endParaRPr lang="zh-CN" altLang="en-US" noProof="1"/>
          </a:p>
        </p:txBody>
      </p:sp>
      <p:sp>
        <p:nvSpPr>
          <p:cNvPr id="14" name="动作按钮: 后退或前一项 13">
            <a:hlinkClick action="ppaction://hlinkshowjump?jump=previousslide"/>
          </p:cNvPr>
          <p:cNvSpPr>
            <a:spLocks noChangeArrowheads="1"/>
          </p:cNvSpPr>
          <p:nvPr userDrawn="1"/>
        </p:nvSpPr>
        <p:spPr bwMode="auto">
          <a:xfrm>
            <a:off x="10031413" y="6526213"/>
            <a:ext cx="217487" cy="215900"/>
          </a:xfrm>
          <a:prstGeom prst="actionButtonBackPrevious">
            <a:avLst/>
          </a:prstGeom>
          <a:solidFill>
            <a:srgbClr val="D9D9D9"/>
          </a:solidFill>
          <a:ln w="15875">
            <a:solidFill>
              <a:srgbClr val="FFFFFF"/>
            </a:solidFill>
            <a:round/>
          </a:ln>
        </p:spPr>
        <p:txBody>
          <a:bodyPr anchor="ctr"/>
          <a:lstStyle/>
          <a:p>
            <a:pPr algn="ctr"/>
            <a:endParaRPr lang="zh-CN" altLang="en-US" noProof="1"/>
          </a:p>
        </p:txBody>
      </p:sp>
      <p:sp>
        <p:nvSpPr>
          <p:cNvPr id="15" name="动作按钮: 前进或下一项 14">
            <a:hlinkClick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11504613" y="6526213"/>
            <a:ext cx="217487" cy="215900"/>
          </a:xfrm>
          <a:prstGeom prst="actionButtonForwardNext">
            <a:avLst/>
          </a:prstGeom>
          <a:solidFill>
            <a:srgbClr val="D9D9D9"/>
          </a:solidFill>
          <a:ln w="15875">
            <a:solidFill>
              <a:srgbClr val="FFFFFF"/>
            </a:solidFill>
            <a:round/>
          </a:ln>
        </p:spPr>
        <p:txBody>
          <a:bodyPr anchor="ctr"/>
          <a:lstStyle/>
          <a:p>
            <a:pPr algn="ctr"/>
            <a:endParaRPr lang="zh-CN" altLang="en-US" noProof="1"/>
          </a:p>
        </p:txBody>
      </p:sp>
      <p:sp>
        <p:nvSpPr>
          <p:cNvPr id="16" name="圆角矩形 15">
            <a:hlinkClick r:id="rId1" action="ppaction://hlinksldjump"/>
          </p:cNvPr>
          <p:cNvSpPr>
            <a:spLocks noChangeArrowheads="1"/>
          </p:cNvSpPr>
          <p:nvPr userDrawn="1"/>
        </p:nvSpPr>
        <p:spPr bwMode="auto">
          <a:xfrm>
            <a:off x="10401300" y="6518275"/>
            <a:ext cx="955675" cy="252413"/>
          </a:xfrm>
          <a:prstGeom prst="roundRect">
            <a:avLst>
              <a:gd name="adj" fmla="val 22713"/>
            </a:avLst>
          </a:prstGeom>
          <a:solidFill>
            <a:srgbClr val="D9D9D9"/>
          </a:solidFill>
          <a:ln w="12700">
            <a:solidFill>
              <a:srgbClr val="FFFFFF"/>
            </a:solidFill>
            <a:round/>
          </a:ln>
        </p:spPr>
        <p:txBody>
          <a:bodyPr tIns="72000" bIns="72000"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40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内容索引</a:t>
            </a:r>
            <a:endParaRPr lang="zh-CN" altLang="en-US" sz="1400">
              <a:solidFill>
                <a:prstClr val="black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grpSp>
        <p:nvGrpSpPr>
          <p:cNvPr id="9" name="组合 5"/>
          <p:cNvGrpSpPr/>
          <p:nvPr userDrawn="1"/>
        </p:nvGrpSpPr>
        <p:grpSpPr>
          <a:xfrm>
            <a:off x="-182563" y="-233363"/>
            <a:ext cx="815976" cy="665163"/>
            <a:chOff x="-182231" y="-233351"/>
            <a:chExt cx="813110" cy="664459"/>
          </a:xfrm>
        </p:grpSpPr>
        <p:sp>
          <p:nvSpPr>
            <p:cNvPr id="10" name="圆角矩形 116"/>
            <p:cNvSpPr/>
            <p:nvPr userDrawn="1"/>
          </p:nvSpPr>
          <p:spPr>
            <a:xfrm rot="2700000">
              <a:off x="202442" y="-233616"/>
              <a:ext cx="428172" cy="428702"/>
            </a:xfrm>
            <a:custGeom>
              <a:rect l="l" t="t" r="r" b="b"/>
              <a:pathLst>
                <a:path w="428602" h="428602">
                  <a:moveTo>
                    <a:pt x="0" y="428602"/>
                  </a:moveTo>
                  <a:lnTo>
                    <a:pt x="428602" y="0"/>
                  </a:lnTo>
                  <a:lnTo>
                    <a:pt x="428602" y="308586"/>
                  </a:lnTo>
                  <a:cubicBezTo>
                    <a:pt x="428602" y="374869"/>
                    <a:pt x="374869" y="428602"/>
                    <a:pt x="308586" y="428602"/>
                  </a:cubicBezTo>
                  <a:close/>
                </a:path>
              </a:pathLst>
            </a:custGeom>
            <a:solidFill>
              <a:srgbClr val="FF6600"/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noProof="1"/>
            </a:p>
          </p:txBody>
        </p:sp>
        <p:sp>
          <p:nvSpPr>
            <p:cNvPr id="11" name="圆角矩形 117"/>
            <p:cNvSpPr/>
            <p:nvPr userDrawn="1"/>
          </p:nvSpPr>
          <p:spPr>
            <a:xfrm rot="2700000">
              <a:off x="-182640" y="98495"/>
              <a:ext cx="333022" cy="332205"/>
            </a:xfrm>
            <a:custGeom>
              <a:rect l="l" t="t" r="r" b="b"/>
              <a:pathLst>
                <a:path w="332713" h="332713">
                  <a:moveTo>
                    <a:pt x="0" y="0"/>
                  </a:moveTo>
                  <a:lnTo>
                    <a:pt x="212697" y="0"/>
                  </a:lnTo>
                  <a:cubicBezTo>
                    <a:pt x="278980" y="0"/>
                    <a:pt x="332713" y="53733"/>
                    <a:pt x="332713" y="120016"/>
                  </a:cubicBezTo>
                  <a:lnTo>
                    <a:pt x="332713" y="332713"/>
                  </a:lnTo>
                  <a:close/>
                </a:path>
              </a:pathLst>
            </a:custGeom>
            <a:solidFill>
              <a:srgbClr val="0070C0"/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noProof="1"/>
            </a:p>
          </p:txBody>
        </p:sp>
      </p:grp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动作按钮: 结束 1">
            <a:hlinkClick action="ppaction://hlinkshowjump?jump=lastslide"/>
          </p:cNvPr>
          <p:cNvSpPr>
            <a:spLocks noChangeArrowheads="1"/>
          </p:cNvSpPr>
          <p:nvPr userDrawn="1"/>
        </p:nvSpPr>
        <p:spPr bwMode="auto">
          <a:xfrm>
            <a:off x="11880850" y="6526213"/>
            <a:ext cx="215900" cy="215900"/>
          </a:xfrm>
          <a:prstGeom prst="actionButtonEnd">
            <a:avLst/>
          </a:prstGeom>
          <a:solidFill>
            <a:srgbClr val="D9D9D9"/>
          </a:solidFill>
          <a:ln w="15875">
            <a:solidFill>
              <a:srgbClr val="FFFFFF"/>
            </a:solidFill>
            <a:round/>
          </a:ln>
        </p:spPr>
        <p:txBody>
          <a:bodyPr anchor="ctr"/>
          <a:lstStyle/>
          <a:p>
            <a:pPr algn="ctr"/>
            <a:endParaRPr lang="zh-CN" altLang="en-US" noProof="1"/>
          </a:p>
        </p:txBody>
      </p:sp>
      <p:sp>
        <p:nvSpPr>
          <p:cNvPr id="3" name="动作按钮: 开始 2">
            <a:hlinkClick action="ppaction://hlinkshowjump?jump=firstslide"/>
          </p:cNvPr>
          <p:cNvSpPr>
            <a:spLocks noChangeArrowheads="1"/>
          </p:cNvSpPr>
          <p:nvPr userDrawn="1"/>
        </p:nvSpPr>
        <p:spPr bwMode="auto">
          <a:xfrm>
            <a:off x="9656763" y="6526213"/>
            <a:ext cx="215900" cy="215900"/>
          </a:xfrm>
          <a:prstGeom prst="actionButtonBeginning">
            <a:avLst/>
          </a:prstGeom>
          <a:solidFill>
            <a:srgbClr val="D9D9D9"/>
          </a:solidFill>
          <a:ln w="15875">
            <a:solidFill>
              <a:srgbClr val="FFFFFF"/>
            </a:solidFill>
            <a:round/>
          </a:ln>
        </p:spPr>
        <p:txBody>
          <a:bodyPr anchor="ctr"/>
          <a:lstStyle/>
          <a:p>
            <a:pPr algn="ctr"/>
            <a:endParaRPr lang="zh-CN" altLang="en-US" noProof="1"/>
          </a:p>
        </p:txBody>
      </p:sp>
      <p:sp>
        <p:nvSpPr>
          <p:cNvPr id="4" name="动作按钮: 后退或前一项 3">
            <a:hlinkClick action="ppaction://hlinkshowjump?jump=previousslide"/>
          </p:cNvPr>
          <p:cNvSpPr>
            <a:spLocks noChangeArrowheads="1"/>
          </p:cNvSpPr>
          <p:nvPr userDrawn="1"/>
        </p:nvSpPr>
        <p:spPr bwMode="auto">
          <a:xfrm>
            <a:off x="10031413" y="6526213"/>
            <a:ext cx="217487" cy="215900"/>
          </a:xfrm>
          <a:prstGeom prst="actionButtonBackPrevious">
            <a:avLst/>
          </a:prstGeom>
          <a:solidFill>
            <a:srgbClr val="D9D9D9"/>
          </a:solidFill>
          <a:ln w="15875">
            <a:solidFill>
              <a:srgbClr val="FFFFFF"/>
            </a:solidFill>
            <a:round/>
          </a:ln>
        </p:spPr>
        <p:txBody>
          <a:bodyPr anchor="ctr"/>
          <a:lstStyle/>
          <a:p>
            <a:pPr algn="ctr"/>
            <a:endParaRPr lang="zh-CN" altLang="en-US" noProof="1"/>
          </a:p>
        </p:txBody>
      </p:sp>
      <p:sp>
        <p:nvSpPr>
          <p:cNvPr id="5" name="动作按钮: 前进或下一项 4">
            <a:hlinkClick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11504613" y="6526213"/>
            <a:ext cx="217487" cy="215900"/>
          </a:xfrm>
          <a:prstGeom prst="actionButtonForwardNext">
            <a:avLst/>
          </a:prstGeom>
          <a:solidFill>
            <a:srgbClr val="D9D9D9"/>
          </a:solidFill>
          <a:ln w="15875">
            <a:solidFill>
              <a:srgbClr val="FFFFFF"/>
            </a:solidFill>
            <a:round/>
          </a:ln>
        </p:spPr>
        <p:txBody>
          <a:bodyPr anchor="ctr"/>
          <a:lstStyle/>
          <a:p>
            <a:pPr algn="ctr"/>
            <a:endParaRPr lang="zh-CN" altLang="en-US" noProof="1"/>
          </a:p>
        </p:txBody>
      </p:sp>
      <p:sp>
        <p:nvSpPr>
          <p:cNvPr id="6" name="圆角矩形 5">
            <a:hlinkClick r:id="rId1" action="ppaction://hlinksldjump"/>
          </p:cNvPr>
          <p:cNvSpPr>
            <a:spLocks noChangeArrowheads="1"/>
          </p:cNvSpPr>
          <p:nvPr userDrawn="1"/>
        </p:nvSpPr>
        <p:spPr bwMode="auto">
          <a:xfrm>
            <a:off x="10401300" y="6518275"/>
            <a:ext cx="955675" cy="252413"/>
          </a:xfrm>
          <a:prstGeom prst="roundRect">
            <a:avLst>
              <a:gd name="adj" fmla="val 22713"/>
            </a:avLst>
          </a:prstGeom>
          <a:solidFill>
            <a:srgbClr val="D9D9D9"/>
          </a:solidFill>
          <a:ln w="12700">
            <a:solidFill>
              <a:srgbClr val="FFFFFF"/>
            </a:solidFill>
            <a:round/>
          </a:ln>
        </p:spPr>
        <p:txBody>
          <a:bodyPr tIns="72000" bIns="72000"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40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内容索引</a:t>
            </a:r>
            <a:endParaRPr lang="zh-CN" altLang="en-US" sz="1400">
              <a:solidFill>
                <a:prstClr val="black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0073" y="274638"/>
            <a:ext cx="10967092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random/>
  </p:transition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image" Target="file:///D:\qq&#25991;&#20214;\712321467\Image\C2C\Image2\%7b75232B38-A165-1FB7-499C-2E1C792CACB5%7d.png" TargetMode="External" /><Relationship Id="rId6" Type="http://schemas.openxmlformats.org/officeDocument/2006/relationships/image" Target="../media/image1.png" /><Relationship Id="rId7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680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6803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3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ct val="0"/>
              </a:spcBef>
              <a:spcAft>
                <a:spcPct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04D473F-CE62-4D88-BB57-902389167DDD}" type="datetimeFigureOut">
              <a:rPr lang="zh-CN" altLang="en-US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4013" y="6356350"/>
            <a:ext cx="3859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4425" y="6356350"/>
            <a:ext cx="2843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ct val="0"/>
              </a:spcBef>
              <a:spcAft>
                <a:spcPct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9DD9D89-7625-44F6-AB13-0BFB93E008E3}" type="slidenum">
              <a:rPr lang="zh-CN" altLang="en-US"/>
              <a:t/>
            </a:fld>
            <a:endParaRPr lang="zh-CN" altLang="en-US"/>
          </a:p>
        </p:txBody>
      </p:sp>
      <p:pic>
        <p:nvPicPr>
          <p:cNvPr id="1028" name="图片 1073743875" descr="学科网 zxxk.com"/>
          <p:cNvPicPr>
            <a:picLocks noChangeAspect="1"/>
          </p:cNvPicPr>
          <p:nvPr/>
        </p:nvPicPr>
        <p:blipFill>
          <a:blip r:embed="rId6" r:link="rId5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/>
  <p:timing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黑体" panose="02010609060101010101" pitchFamily="2" charset="-122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2" charset="-122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2" charset="-122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2" charset="-122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2" charset="-122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2" charset="-122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2" charset="-122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2" charset="-122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2" charset="-122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Times New Roman" panose="02020603050405020304" pitchFamily="18" charset="0"/>
        <a:buChar char="•"/>
        <a:defRPr sz="3200" kern="1200">
          <a:solidFill>
            <a:schemeClr val="tx1"/>
          </a:solidFill>
          <a:latin typeface="黑体" panose="02010609060101010101" pitchFamily="2" charset="-122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imes New Roman" panose="02020603050405020304" pitchFamily="18" charset="0"/>
        <a:buChar char="–"/>
        <a:defRPr sz="2800" kern="1200">
          <a:solidFill>
            <a:schemeClr val="tx1"/>
          </a:solidFill>
          <a:latin typeface="黑体" panose="02010609060101010101" pitchFamily="2" charset="-122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Times New Roman" panose="02020603050405020304" pitchFamily="18" charset="0"/>
        <a:buChar char="•"/>
        <a:defRPr sz="2400" kern="1200">
          <a:solidFill>
            <a:schemeClr val="tx1"/>
          </a:solidFill>
          <a:latin typeface="黑体" panose="02010609060101010101" pitchFamily="2" charset="-122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 New Roman" panose="02020603050405020304" pitchFamily="18" charset="0"/>
        <a:buChar char="–"/>
        <a:defRPr sz="2000" kern="1200">
          <a:solidFill>
            <a:schemeClr val="tx1"/>
          </a:solidFill>
          <a:latin typeface="黑体" panose="02010609060101010101" pitchFamily="2" charset="-122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 New Roman" panose="02020603050405020304" pitchFamily="18" charset="0"/>
        <a:buChar char="»"/>
        <a:defRPr sz="2000" kern="1200">
          <a:solidFill>
            <a:schemeClr val="tx1"/>
          </a:solidFill>
          <a:latin typeface="黑体" panose="02010609060101010101" pitchFamily="2" charset="-122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oleObject" Target="../embeddings/Document2.docx" TargetMode="Internal" /><Relationship Id="rId3" Type="http://schemas.openxmlformats.org/officeDocument/2006/relationships/image" Target="../media/image7.emf" /><Relationship Id="rId4" Type="http://schemas.openxmlformats.org/officeDocument/2006/relationships/oleObject" Target="../embeddings/Document3.docx" TargetMode="Internal" /><Relationship Id="rId5" Type="http://schemas.openxmlformats.org/officeDocument/2006/relationships/image" Target="../media/image8.emf" /><Relationship Id="rId6" Type="http://schemas.openxmlformats.org/officeDocument/2006/relationships/vmlDrawing" Target="../drawings/vmlDrawing2.v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9.png" /><Relationship Id="rId3" Type="http://schemas.openxmlformats.org/officeDocument/2006/relationships/image" Target="../media/image10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1.png" /><Relationship Id="rId3" Type="http://schemas.openxmlformats.org/officeDocument/2006/relationships/image" Target="../media/image12.pn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image" Target="../media/image13.emf" /><Relationship Id="rId11" Type="http://schemas.openxmlformats.org/officeDocument/2006/relationships/oleObject" Target="../embeddings/Document5.docx" TargetMode="Internal" /><Relationship Id="rId12" Type="http://schemas.openxmlformats.org/officeDocument/2006/relationships/image" Target="../media/image14.emf" /><Relationship Id="rId13" Type="http://schemas.openxmlformats.org/officeDocument/2006/relationships/vmlDrawing" Target="../drawings/vmlDrawing3.vml" /><Relationship Id="rId2" Type="http://schemas.openxmlformats.org/officeDocument/2006/relationships/slide" Target="slide19.xml" TargetMode="Internal" /><Relationship Id="rId3" Type="http://schemas.openxmlformats.org/officeDocument/2006/relationships/slide" Target="slide21.xml" TargetMode="Internal" /><Relationship Id="rId4" Type="http://schemas.openxmlformats.org/officeDocument/2006/relationships/slide" Target="slide23.xml" TargetMode="Internal" /><Relationship Id="rId5" Type="http://schemas.openxmlformats.org/officeDocument/2006/relationships/slide" Target="slide18.xml" TargetMode="Internal" /><Relationship Id="rId6" Type="http://schemas.openxmlformats.org/officeDocument/2006/relationships/slide" Target="slide20.xml" TargetMode="Internal" /><Relationship Id="rId7" Type="http://schemas.openxmlformats.org/officeDocument/2006/relationships/slide" Target="slide26.xml" TargetMode="Internal" /><Relationship Id="rId8" Type="http://schemas.openxmlformats.org/officeDocument/2006/relationships/slide" Target="slide25.xml" TargetMode="Internal" /><Relationship Id="rId9" Type="http://schemas.openxmlformats.org/officeDocument/2006/relationships/oleObject" Target="../embeddings/Document4.docx" TargetMode="Interna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19.xml" TargetMode="Internal" /><Relationship Id="rId3" Type="http://schemas.openxmlformats.org/officeDocument/2006/relationships/slide" Target="slide21.xml" TargetMode="Internal" /><Relationship Id="rId4" Type="http://schemas.openxmlformats.org/officeDocument/2006/relationships/slide" Target="slide23.xml" TargetMode="Internal" /><Relationship Id="rId5" Type="http://schemas.openxmlformats.org/officeDocument/2006/relationships/slide" Target="slide18.xml" TargetMode="Internal" /><Relationship Id="rId6" Type="http://schemas.openxmlformats.org/officeDocument/2006/relationships/slide" Target="slide20.xml" TargetMode="Internal" /><Relationship Id="rId7" Type="http://schemas.openxmlformats.org/officeDocument/2006/relationships/slide" Target="slide26.xml" TargetMode="Internal" /><Relationship Id="rId8" Type="http://schemas.openxmlformats.org/officeDocument/2006/relationships/slide" Target="slide25.xml" TargetMode="In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image" Target="../media/image15.emf" /><Relationship Id="rId11" Type="http://schemas.openxmlformats.org/officeDocument/2006/relationships/vmlDrawing" Target="../drawings/vmlDrawing4.vml" /><Relationship Id="rId2" Type="http://schemas.openxmlformats.org/officeDocument/2006/relationships/slide" Target="slide19.xml" TargetMode="Internal" /><Relationship Id="rId3" Type="http://schemas.openxmlformats.org/officeDocument/2006/relationships/slide" Target="slide21.xml" TargetMode="Internal" /><Relationship Id="rId4" Type="http://schemas.openxmlformats.org/officeDocument/2006/relationships/slide" Target="slide23.xml" TargetMode="Internal" /><Relationship Id="rId5" Type="http://schemas.openxmlformats.org/officeDocument/2006/relationships/slide" Target="slide20.xml" TargetMode="Internal" /><Relationship Id="rId6" Type="http://schemas.openxmlformats.org/officeDocument/2006/relationships/slide" Target="slide26.xml" TargetMode="Internal" /><Relationship Id="rId7" Type="http://schemas.openxmlformats.org/officeDocument/2006/relationships/slide" Target="slide25.xml" TargetMode="Internal" /><Relationship Id="rId8" Type="http://schemas.openxmlformats.org/officeDocument/2006/relationships/slide" Target="slide18.xml" TargetMode="Internal" /><Relationship Id="rId9" Type="http://schemas.openxmlformats.org/officeDocument/2006/relationships/oleObject" Target="../embeddings/Document6.docx" TargetMode="Interna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19.xml" TargetMode="Internal" /><Relationship Id="rId3" Type="http://schemas.openxmlformats.org/officeDocument/2006/relationships/slide" Target="slide21.xml" TargetMode="Internal" /><Relationship Id="rId4" Type="http://schemas.openxmlformats.org/officeDocument/2006/relationships/slide" Target="slide23.xml" TargetMode="Internal" /><Relationship Id="rId5" Type="http://schemas.openxmlformats.org/officeDocument/2006/relationships/slide" Target="slide20.xml" TargetMode="Internal" /><Relationship Id="rId6" Type="http://schemas.openxmlformats.org/officeDocument/2006/relationships/slide" Target="slide26.xml" TargetMode="Internal" /><Relationship Id="rId7" Type="http://schemas.openxmlformats.org/officeDocument/2006/relationships/slide" Target="slide25.xml" TargetMode="Internal" /><Relationship Id="rId8" Type="http://schemas.openxmlformats.org/officeDocument/2006/relationships/slide" Target="slide18.xml" TargetMode="Interna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19.xml" TargetMode="Internal" /><Relationship Id="rId3" Type="http://schemas.openxmlformats.org/officeDocument/2006/relationships/slide" Target="slide21.xml" TargetMode="Internal" /><Relationship Id="rId4" Type="http://schemas.openxmlformats.org/officeDocument/2006/relationships/slide" Target="slide23.xml" TargetMode="Internal" /><Relationship Id="rId5" Type="http://schemas.openxmlformats.org/officeDocument/2006/relationships/slide" Target="slide20.xml" TargetMode="Internal" /><Relationship Id="rId6" Type="http://schemas.openxmlformats.org/officeDocument/2006/relationships/slide" Target="slide26.xml" TargetMode="Internal" /><Relationship Id="rId7" Type="http://schemas.openxmlformats.org/officeDocument/2006/relationships/slide" Target="slide25.xml" TargetMode="Internal" /><Relationship Id="rId8" Type="http://schemas.openxmlformats.org/officeDocument/2006/relationships/slide" Target="slide18.xml" TargetMode="Interna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19.xml" TargetMode="Internal" /><Relationship Id="rId3" Type="http://schemas.openxmlformats.org/officeDocument/2006/relationships/slide" Target="slide21.xml" TargetMode="Internal" /><Relationship Id="rId4" Type="http://schemas.openxmlformats.org/officeDocument/2006/relationships/slide" Target="slide23.xml" TargetMode="Internal" /><Relationship Id="rId5" Type="http://schemas.openxmlformats.org/officeDocument/2006/relationships/slide" Target="slide20.xml" TargetMode="Internal" /><Relationship Id="rId6" Type="http://schemas.openxmlformats.org/officeDocument/2006/relationships/slide" Target="slide26.xml" TargetMode="Internal" /><Relationship Id="rId7" Type="http://schemas.openxmlformats.org/officeDocument/2006/relationships/slide" Target="slide25.xml" TargetMode="Internal" /><Relationship Id="rId8" Type="http://schemas.openxmlformats.org/officeDocument/2006/relationships/slide" Target="slide18.xml" TargetMode="Interna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19.xml" TargetMode="Internal" /><Relationship Id="rId3" Type="http://schemas.openxmlformats.org/officeDocument/2006/relationships/slide" Target="slide21.xml" TargetMode="Internal" /><Relationship Id="rId4" Type="http://schemas.openxmlformats.org/officeDocument/2006/relationships/slide" Target="slide23.xml" TargetMode="Internal" /><Relationship Id="rId5" Type="http://schemas.openxmlformats.org/officeDocument/2006/relationships/slide" Target="slide20.xml" TargetMode="Internal" /><Relationship Id="rId6" Type="http://schemas.openxmlformats.org/officeDocument/2006/relationships/slide" Target="slide26.xml" TargetMode="Internal" /><Relationship Id="rId7" Type="http://schemas.openxmlformats.org/officeDocument/2006/relationships/slide" Target="slide25.xml" TargetMode="Internal" /><Relationship Id="rId8" Type="http://schemas.openxmlformats.org/officeDocument/2006/relationships/slide" Target="slide18.xml" TargetMode="Interna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19.xml" TargetMode="Internal" /><Relationship Id="rId3" Type="http://schemas.openxmlformats.org/officeDocument/2006/relationships/slide" Target="slide21.xml" TargetMode="Internal" /><Relationship Id="rId4" Type="http://schemas.openxmlformats.org/officeDocument/2006/relationships/slide" Target="slide23.xml" TargetMode="Internal" /><Relationship Id="rId5" Type="http://schemas.openxmlformats.org/officeDocument/2006/relationships/slide" Target="slide20.xml" TargetMode="Internal" /><Relationship Id="rId6" Type="http://schemas.openxmlformats.org/officeDocument/2006/relationships/slide" Target="slide26.xml" TargetMode="Internal" /><Relationship Id="rId7" Type="http://schemas.openxmlformats.org/officeDocument/2006/relationships/slide" Target="slide25.xml" TargetMode="Internal" /><Relationship Id="rId8" Type="http://schemas.openxmlformats.org/officeDocument/2006/relationships/slide" Target="slide18.xml" TargetMode="Internal" /><Relationship Id="rId9" Type="http://schemas.openxmlformats.org/officeDocument/2006/relationships/image" Target="../media/image16.png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19.xml" TargetMode="Internal" /><Relationship Id="rId3" Type="http://schemas.openxmlformats.org/officeDocument/2006/relationships/slide" Target="slide21.xml" TargetMode="Internal" /><Relationship Id="rId4" Type="http://schemas.openxmlformats.org/officeDocument/2006/relationships/slide" Target="slide23.xml" TargetMode="Internal" /><Relationship Id="rId5" Type="http://schemas.openxmlformats.org/officeDocument/2006/relationships/slide" Target="slide20.xml" TargetMode="Internal" /><Relationship Id="rId6" Type="http://schemas.openxmlformats.org/officeDocument/2006/relationships/slide" Target="slide26.xml" TargetMode="Internal" /><Relationship Id="rId7" Type="http://schemas.openxmlformats.org/officeDocument/2006/relationships/slide" Target="slide25.xml" TargetMode="Internal" /><Relationship Id="rId8" Type="http://schemas.openxmlformats.org/officeDocument/2006/relationships/slide" Target="slide18.xml" TargetMode="Interna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slide" Target="slide26.xml" TargetMode="Internal" /><Relationship Id="rId11" Type="http://schemas.openxmlformats.org/officeDocument/2006/relationships/slide" Target="slide25.xml" TargetMode="Internal" /><Relationship Id="rId12" Type="http://schemas.openxmlformats.org/officeDocument/2006/relationships/slide" Target="slide18.xml" TargetMode="Internal" /><Relationship Id="rId13" Type="http://schemas.openxmlformats.org/officeDocument/2006/relationships/vmlDrawing" Target="../drawings/vmlDrawing5.vml" /><Relationship Id="rId2" Type="http://schemas.openxmlformats.org/officeDocument/2006/relationships/image" Target="../media/image17.png" /><Relationship Id="rId3" Type="http://schemas.openxmlformats.org/officeDocument/2006/relationships/oleObject" Target="../embeddings/Document7.docx" TargetMode="Internal" /><Relationship Id="rId4" Type="http://schemas.openxmlformats.org/officeDocument/2006/relationships/image" Target="../media/image18.emf" /><Relationship Id="rId5" Type="http://schemas.openxmlformats.org/officeDocument/2006/relationships/image" Target="../media/image19.png" /><Relationship Id="rId6" Type="http://schemas.openxmlformats.org/officeDocument/2006/relationships/slide" Target="slide19.xml" TargetMode="Internal" /><Relationship Id="rId7" Type="http://schemas.openxmlformats.org/officeDocument/2006/relationships/slide" Target="slide21.xml" TargetMode="Internal" /><Relationship Id="rId8" Type="http://schemas.openxmlformats.org/officeDocument/2006/relationships/slide" Target="slide23.xml" TargetMode="Internal" /><Relationship Id="rId9" Type="http://schemas.openxmlformats.org/officeDocument/2006/relationships/slide" Target="slide20.xml" TargetMode="Interna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image" Target="../media/image21.gif" /><Relationship Id="rId2" Type="http://schemas.openxmlformats.org/officeDocument/2006/relationships/slide" Target="slide19.xml" TargetMode="Internal" /><Relationship Id="rId3" Type="http://schemas.openxmlformats.org/officeDocument/2006/relationships/slide" Target="slide21.xml" TargetMode="Internal" /><Relationship Id="rId4" Type="http://schemas.openxmlformats.org/officeDocument/2006/relationships/slide" Target="slide23.xml" TargetMode="Internal" /><Relationship Id="rId5" Type="http://schemas.openxmlformats.org/officeDocument/2006/relationships/slide" Target="slide20.xml" TargetMode="Internal" /><Relationship Id="rId6" Type="http://schemas.openxmlformats.org/officeDocument/2006/relationships/slide" Target="slide26.xml" TargetMode="Internal" /><Relationship Id="rId7" Type="http://schemas.openxmlformats.org/officeDocument/2006/relationships/slide" Target="slide25.xml" TargetMode="Internal" /><Relationship Id="rId8" Type="http://schemas.openxmlformats.org/officeDocument/2006/relationships/slide" Target="slide18.xml" TargetMode="Internal" /><Relationship Id="rId9" Type="http://schemas.openxmlformats.org/officeDocument/2006/relationships/image" Target="../media/image20.gif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oleObject" Target="../embeddings/Document1.docx" TargetMode="Internal" /><Relationship Id="rId3" Type="http://schemas.openxmlformats.org/officeDocument/2006/relationships/image" Target="../media/image4.emf" /><Relationship Id="rId4" Type="http://schemas.openxmlformats.org/officeDocument/2006/relationships/vmlDrawing" Target="../drawings/vmlDrawing1.v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gif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6.gif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组合 16"/>
          <p:cNvGrpSpPr/>
          <p:nvPr/>
        </p:nvGrpSpPr>
        <p:grpSpPr>
          <a:xfrm>
            <a:off x="19050" y="933450"/>
            <a:ext cx="11763375" cy="3704590"/>
            <a:chOff x="19323" y="933103"/>
            <a:chExt cx="11762928" cy="3704236"/>
          </a:xfrm>
        </p:grpSpPr>
        <p:sp>
          <p:nvSpPr>
            <p:cNvPr id="8" name="文本框 22"/>
            <p:cNvSpPr txBox="1">
              <a:spLocks noChangeArrowheads="1"/>
            </p:cNvSpPr>
            <p:nvPr/>
          </p:nvSpPr>
          <p:spPr bwMode="auto">
            <a:xfrm>
              <a:off x="44722" y="933103"/>
              <a:ext cx="11737529" cy="1446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4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方正小标宋_GBK" panose="03000509000000000000" pitchFamily="65" charset="-122"/>
                  <a:ea typeface="方正小标宋_GBK" panose="03000509000000000000" pitchFamily="65" charset="-122"/>
                </a:rPr>
                <a:t>专题</a:t>
              </a:r>
              <a:r>
                <a:rPr kumimoji="0" lang="en-US" altLang="zh-CN" sz="4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方正小标宋_GBK" panose="03000509000000000000" pitchFamily="65" charset="-122"/>
                  <a:ea typeface="方正小标宋_GBK" panose="03000509000000000000" pitchFamily="65" charset="-122"/>
                </a:rPr>
                <a:t>8</a:t>
              </a:r>
              <a:endParaRPr kumimoji="0" lang="en-US" altLang="zh-CN" sz="4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方正小标宋_GBK" panose="03000509000000000000" pitchFamily="65" charset="-122"/>
                <a:ea typeface="方正小标宋_GBK" panose="03000509000000000000" pitchFamily="65" charset="-122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4400" b="1" kern="0">
                  <a:solidFill>
                    <a:srgbClr val="000000"/>
                  </a:solidFill>
                  <a:latin typeface="方正小标宋_GBK" panose="03000509000000000000" pitchFamily="65" charset="-122"/>
                  <a:ea typeface="方正小标宋_GBK" panose="03000509000000000000" pitchFamily="65" charset="-122"/>
                </a:rPr>
                <a:t>有机化合物的获得与应用</a:t>
              </a:r>
              <a:endParaRPr kumimoji="0" lang="en-US" altLang="zh-CN" sz="4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方正小标宋_GBK" panose="03000509000000000000" pitchFamily="65" charset="-122"/>
                <a:ea typeface="方正小标宋_GBK" panose="03000509000000000000" pitchFamily="65" charset="-122"/>
              </a:endParaRPr>
            </a:p>
          </p:txBody>
        </p:sp>
        <p:sp>
          <p:nvSpPr>
            <p:cNvPr id="9" name="文本框 22"/>
            <p:cNvSpPr txBox="1">
              <a:spLocks noChangeArrowheads="1"/>
            </p:cNvSpPr>
            <p:nvPr/>
          </p:nvSpPr>
          <p:spPr bwMode="auto">
            <a:xfrm>
              <a:off x="44722" y="3438574"/>
              <a:ext cx="11737529" cy="11987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600" b="1" kern="0">
                  <a:solidFill>
                    <a:srgbClr val="000000"/>
                  </a:solidFill>
                  <a:latin typeface="楷体" panose="02010609060101010101" charset="-122"/>
                  <a:ea typeface="楷体" panose="02010609060101010101" charset="-122"/>
                  <a:cs typeface="楷体" panose="02010609060101010101" charset="-122"/>
                </a:rPr>
                <a:t>第二单元　食品中的有机化合物</a:t>
              </a:r>
              <a:endParaRPr lang="zh-CN" altLang="en-US" sz="3600" b="1" kern="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600" b="1" kern="0">
                  <a:solidFill>
                    <a:srgbClr val="000000"/>
                  </a:solidFill>
                  <a:latin typeface="楷体" panose="02010609060101010101" charset="-122"/>
                  <a:ea typeface="楷体" panose="02010609060101010101" charset="-122"/>
                  <a:cs typeface="楷体" panose="02010609060101010101" charset="-122"/>
                </a:rPr>
                <a:t>课题</a:t>
              </a:r>
              <a:r>
                <a:rPr lang="en-US" altLang="zh-CN" sz="3600" b="1" kern="0">
                  <a:solidFill>
                    <a:srgbClr val="000000"/>
                  </a:solidFill>
                  <a:latin typeface="楷体" panose="02010609060101010101" charset="-122"/>
                  <a:ea typeface="楷体" panose="02010609060101010101" charset="-122"/>
                  <a:cs typeface="楷体" panose="02010609060101010101" charset="-122"/>
                </a:rPr>
                <a:t>2</a:t>
              </a:r>
              <a:r>
                <a:rPr lang="zh-CN" altLang="en-US" sz="3600" b="1" kern="0">
                  <a:solidFill>
                    <a:srgbClr val="000000"/>
                  </a:solidFill>
                  <a:latin typeface="楷体" panose="02010609060101010101" charset="-122"/>
                  <a:ea typeface="楷体" panose="02010609060101010101" charset="-122"/>
                  <a:cs typeface="楷体" panose="02010609060101010101" charset="-122"/>
                </a:rPr>
                <a:t>　酯　油脂</a:t>
              </a:r>
              <a:endParaRPr lang="zh-CN" altLang="en-US" sz="3600" b="1" kern="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endParaRPr>
            </a:p>
          </p:txBody>
        </p:sp>
        <p:pic>
          <p:nvPicPr>
            <p:cNvPr id="10" name="Picture 2" descr="G:\A原稿\2022 开文原稿\箭头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2012113" y="1134269"/>
              <a:ext cx="896339" cy="314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矩形 10"/>
            <p:cNvSpPr>
              <a:spLocks noChangeArrowheads="1"/>
            </p:cNvSpPr>
            <p:nvPr/>
          </p:nvSpPr>
          <p:spPr bwMode="auto">
            <a:xfrm>
              <a:off x="19323" y="2301255"/>
              <a:ext cx="5676156" cy="45719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rgbClr val="FFFFFF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512763" y="476672"/>
          <a:ext cx="11160125" cy="45212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name="文档" r:id="rId2" imgW="11162030" imgH="4523105" progId="">
                  <p:embed/>
                </p:oleObj>
              </mc:Choice>
              <mc:Fallback>
                <p:oleObj name="文档" r:id="rId2" imgW="11162030" imgH="4523105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12763" y="476672"/>
                        <a:ext cx="11160125" cy="45212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512763" y="4982939"/>
          <a:ext cx="11160125" cy="8223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0" name="文档" r:id="rId4" imgW="11162030" imgH="826135" progId="">
                  <p:embed/>
                </p:oleObj>
              </mc:Choice>
              <mc:Fallback>
                <p:oleObj name="文档" r:id="rId4" imgW="11162030" imgH="826135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12763" y="4982939"/>
                        <a:ext cx="11160125" cy="8223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32979" y="227000"/>
            <a:ext cx="11520000" cy="2160591"/>
          </a:xfrm>
        </p:spPr>
        <p:txBody>
          <a:bodyPr/>
          <a:lstStyle/>
          <a:p>
            <a:pPr indent="713740" fontAlgn="ctr">
              <a:lnSpc>
                <a:spcPct val="120000"/>
              </a:lnSpc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3.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油脂的水解。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lnSpc>
                <a:spcPct val="120000"/>
              </a:lnSpc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跟酯类的水解反应相同，在适当的条件下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(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如有酸或碱或高温水蒸气存在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)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，油脂跟水能够发生水解反应。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lnSpc>
                <a:spcPct val="120000"/>
              </a:lnSpc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酸性条件下：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3" name="内容占位符 1"/>
          <p:cNvSpPr txBox="1"/>
          <p:nvPr/>
        </p:nvSpPr>
        <p:spPr bwMode="auto">
          <a:xfrm>
            <a:off x="332979" y="4104475"/>
            <a:ext cx="11520000" cy="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spAutoFit/>
          </a:bodyPr>
          <a:lstStyle>
            <a:lvl1pPr marL="0" indent="720725" algn="just" rtl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Tx/>
              <a:buNone/>
              <a:tabLst>
                <a:tab pos="5384800"/>
                <a:tab pos="9144000"/>
              </a:tabLst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n-cs"/>
              </a:defRPr>
            </a:lvl1pPr>
            <a:lvl2pPr marL="45720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2800" b="1" kern="1200">
                <a:solidFill>
                  <a:schemeClr val="tx1"/>
                </a:solidFill>
                <a:latin typeface="黑体" panose="02010609060101010101" pitchFamily="2" charset="-122"/>
                <a:ea typeface="+mn-ea"/>
                <a:cs typeface="+mn-cs"/>
              </a:defRPr>
            </a:lvl2pPr>
            <a:lvl3pPr marL="91440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2800" b="1" kern="1200">
                <a:solidFill>
                  <a:schemeClr val="tx1"/>
                </a:solidFill>
                <a:latin typeface="黑体" panose="02010609060101010101" pitchFamily="2" charset="-122"/>
                <a:ea typeface="+mn-ea"/>
                <a:cs typeface="+mn-cs"/>
              </a:defRPr>
            </a:lvl3pPr>
            <a:lvl4pPr marL="137160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2800" b="1" kern="1200">
                <a:solidFill>
                  <a:schemeClr val="tx1"/>
                </a:solidFill>
                <a:latin typeface="黑体" panose="02010609060101010101" pitchFamily="2" charset="-122"/>
                <a:ea typeface="+mn-ea"/>
                <a:cs typeface="+mn-cs"/>
              </a:defRPr>
            </a:lvl4pPr>
            <a:lvl5pPr marL="182880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2800" b="1" kern="1200">
                <a:solidFill>
                  <a:schemeClr val="tx1"/>
                </a:solidFill>
                <a:latin typeface="黑体" panose="02010609060101010101" pitchFamily="2" charset="-122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碱性条件下：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87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5121" name="图片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77195" y="2424912"/>
            <a:ext cx="8050539" cy="1675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339975"/>
            <a:ext cx="12187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>
            <a:lvl1pPr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1pPr>
            <a:lvl2pPr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2pPr>
            <a:lvl3pPr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3pPr>
            <a:lvl4pPr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4pPr>
            <a:lvl5pPr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/>
              </a:tabLst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12187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5124" name="图片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37235" y="4829431"/>
            <a:ext cx="8149916" cy="1654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278063"/>
            <a:ext cx="12187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>
            <a:lvl1pPr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1pPr>
            <a:lvl2pPr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2pPr>
            <a:lvl3pPr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3pPr>
            <a:lvl4pPr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4pPr>
            <a:lvl5pPr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/>
              </a:tabLst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32979" y="1700808"/>
            <a:ext cx="11520000" cy="3108543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油脂在碱性条件下的水解反应又称为皂化反应，高级脂肪酸钠是肥皂的主要成分，甘油是重要的工业原料。皂化反应实验中如何判断油脂已经完全反应？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FF0000"/>
                </a:solidFill>
                <a:ea typeface="黑体" panose="02010609060101010101" pitchFamily="2" charset="-122"/>
                <a:cs typeface="Times New Roman" panose="02020603050405020304"/>
              </a:rPr>
              <a:t>【答案】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用玻璃棒蘸取反应液，滴入装有热水的试管中，振荡，若无油滴浮在液面上，则油脂已经完全反应。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60689" y="692696"/>
            <a:ext cx="11449272" cy="4013406"/>
          </a:xfrm>
        </p:spPr>
        <p:txBody>
          <a:bodyPr/>
          <a:lstStyle/>
          <a:p>
            <a:pPr indent="713740" fontAlgn="ctr">
              <a:lnSpc>
                <a:spcPct val="130000"/>
              </a:lnSpc>
              <a:spcAft>
                <a:spcPct val="0"/>
              </a:spcAft>
              <a:tabLst>
                <a:tab pos="5941060"/>
              </a:tabLst>
            </a:pPr>
            <a:r>
              <a:rPr lang="zh-CN" altLang="zh-CN" kern="100" spc="-150">
                <a:solidFill>
                  <a:srgbClr val="000000"/>
                </a:solidFill>
                <a:cs typeface="Times New Roman" panose="02020603050405020304"/>
              </a:rPr>
              <a:t>硬脂酸钠在水溶液中电离生成钠离子和硬脂酸根离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子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(C</a:t>
            </a:r>
            <a:r>
              <a:rPr lang="en-US" altLang="zh-CN" kern="100" baseline="-25000">
                <a:solidFill>
                  <a:srgbClr val="000000"/>
                </a:solidFill>
                <a:cs typeface="Courier New" panose="02070309020205020404"/>
              </a:rPr>
              <a:t>17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H</a:t>
            </a:r>
            <a:r>
              <a:rPr lang="en-US" altLang="zh-CN" kern="100" baseline="-25000">
                <a:solidFill>
                  <a:srgbClr val="000000"/>
                </a:solidFill>
                <a:cs typeface="Courier New" panose="02070309020205020404"/>
              </a:rPr>
              <a:t>35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COO</a:t>
            </a:r>
            <a:r>
              <a:rPr lang="zh-CN" altLang="zh-CN" kern="100" baseline="30000">
                <a:solidFill>
                  <a:srgbClr val="000000"/>
                </a:solidFill>
                <a:cs typeface="Times New Roman" panose="02020603050405020304"/>
              </a:rPr>
              <a:t>－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)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。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lnSpc>
                <a:spcPct val="130000"/>
              </a:lnSpc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硬脂酸根离子由两部分组成，一部分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[CH</a:t>
            </a:r>
            <a:r>
              <a:rPr lang="en-US" altLang="zh-CN" kern="100" baseline="-25000">
                <a:solidFill>
                  <a:srgbClr val="000000"/>
                </a:solidFill>
                <a:cs typeface="Courier New" panose="02070309020205020404"/>
              </a:rPr>
              <a:t>3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(CH</a:t>
            </a:r>
            <a:r>
              <a:rPr lang="en-US" altLang="zh-CN" kern="100" baseline="-25000">
                <a:solidFill>
                  <a:srgbClr val="000000"/>
                </a:solidFill>
                <a:cs typeface="Courier New" panose="02070309020205020404"/>
              </a:rPr>
              <a:t>2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)</a:t>
            </a:r>
            <a:r>
              <a:rPr lang="en-US" altLang="zh-CN" kern="100" baseline="-25000">
                <a:solidFill>
                  <a:srgbClr val="000000"/>
                </a:solidFill>
                <a:cs typeface="Courier New" panose="02070309020205020404"/>
              </a:rPr>
              <a:t>16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—]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与油脂的亲和力大，是亲油基团；另一部分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(—COO</a:t>
            </a:r>
            <a:r>
              <a:rPr lang="zh-CN" altLang="zh-CN" kern="100" baseline="30000">
                <a:solidFill>
                  <a:srgbClr val="000000"/>
                </a:solidFill>
                <a:cs typeface="Times New Roman" panose="02020603050405020304"/>
              </a:rPr>
              <a:t>－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)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与水的亲和力大，是亲水基因。将沾了油污的衣物擦上肥皂搓洗时，硬脂酸根离子一头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/>
              </a:rPr>
              <a:t>“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拉着油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/>
              </a:rPr>
              <a:t>”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，另一头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/>
              </a:rPr>
              <a:t>“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拉着水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/>
              </a:rPr>
              <a:t>”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，将油污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/>
              </a:rPr>
              <a:t>“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拖下水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/>
              </a:rPr>
              <a:t>”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，从而将衣物洗净。合成洗涤剂的分子也由亲水基团和亲油基团两部分组成，它的去污原理与肥皂相似。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7" name="内容占位符 2"/>
          <p:cNvSpPr>
            <a:spLocks noChangeArrowheads="1"/>
          </p:cNvSpPr>
          <p:nvPr/>
        </p:nvSpPr>
        <p:spPr bwMode="auto">
          <a:xfrm>
            <a:off x="332979" y="44624"/>
            <a:ext cx="11245850" cy="681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720725" algn="just" defTabSz="914400" eaLnBrk="1" fontAlgn="auto" latinLnBrk="0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3FB564"/>
              </a:buClr>
              <a:buSzTx/>
              <a:buFontTx/>
              <a:buNone/>
              <a:tabLst>
                <a:tab pos="2609850"/>
              </a:tabLst>
              <a:defRPr/>
            </a:pPr>
            <a:r>
              <a:rPr lang="zh-CN" altLang="en-US" sz="3100" b="1" kern="0">
                <a:solidFill>
                  <a:srgbClr val="000000"/>
                </a:solidFill>
                <a:ea typeface="黑体" panose="02010609060101010101" pitchFamily="2" charset="-122"/>
              </a:rPr>
              <a:t>活动三：了解肥皂、合成洗涤剂的去污作用</a:t>
            </a:r>
            <a:endParaRPr kumimoji="0" lang="en-US" altLang="zh-CN" sz="31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黑体" panose="02010609060101010101" pitchFamily="2" charset="-122"/>
            </a:endParaRPr>
          </a:p>
        </p:txBody>
      </p:sp>
      <p:grpSp>
        <p:nvGrpSpPr>
          <p:cNvPr id="8" name="组合 14"/>
          <p:cNvGrpSpPr/>
          <p:nvPr/>
        </p:nvGrpSpPr>
        <p:grpSpPr>
          <a:xfrm>
            <a:off x="764728" y="278533"/>
            <a:ext cx="11015663" cy="414337"/>
            <a:chOff x="612775" y="377825"/>
            <a:chExt cx="11061700" cy="414338"/>
          </a:xfrm>
        </p:grpSpPr>
        <p:cxnSp>
          <p:nvCxnSpPr>
            <p:cNvPr id="9" name="肘形连接符 15"/>
            <p:cNvCxnSpPr>
              <a:cxnSpLocks noChangeShapeType="1"/>
            </p:cNvCxnSpPr>
            <p:nvPr/>
          </p:nvCxnSpPr>
          <p:spPr bwMode="auto">
            <a:xfrm rot="10800000" flipH="1" flipV="1">
              <a:off x="612775" y="466725"/>
              <a:ext cx="11061700" cy="325438"/>
            </a:xfrm>
            <a:prstGeom prst="bentConnector3">
              <a:avLst>
                <a:gd name="adj1" fmla="val -1894"/>
              </a:avLst>
            </a:prstGeom>
            <a:noFill/>
            <a:ln w="12700">
              <a:solidFill>
                <a:srgbClr val="558ED5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流程图: 离页连接符 16"/>
            <p:cNvSpPr>
              <a:spLocks noChangeArrowheads="1"/>
            </p:cNvSpPr>
            <p:nvPr/>
          </p:nvSpPr>
          <p:spPr bwMode="auto">
            <a:xfrm>
              <a:off x="627063" y="377825"/>
              <a:ext cx="187325" cy="333375"/>
            </a:xfrm>
            <a:prstGeom prst="flowChartOffpageConnector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1219200"/>
              <a:endParaRPr lang="zh-CN" altLang="en-US" sz="2400" b="0">
                <a:solidFill>
                  <a:srgbClr val="FFFFFF"/>
                </a:solidFill>
                <a:latin typeface="Arial" panose="020b0604020202020204" pitchFamily="34" charset="0"/>
                <a:ea typeface="黑体" panose="02010609060101010101" pitchFamily="2" charset="-122"/>
              </a:endParaRPr>
            </a:p>
          </p:txBody>
        </p:sp>
      </p:grp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87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6145" name="图片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1238" y="4750852"/>
            <a:ext cx="5494338" cy="1744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12187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6147" name="图片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81651" y="4750852"/>
            <a:ext cx="54864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2209800"/>
            <a:ext cx="12187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>
            <a:lvl1pPr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1pPr>
            <a:lvl2pPr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2pPr>
            <a:lvl3pPr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3pPr>
            <a:lvl4pPr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4pPr>
            <a:lvl5pPr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/>
              </a:tabLst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32979" y="1484784"/>
            <a:ext cx="11520000" cy="3108543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阅读上图后你发现硬脂酸根离子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(C</a:t>
            </a:r>
            <a:r>
              <a:rPr lang="en-US" altLang="zh-CN" kern="100" baseline="-25000">
                <a:solidFill>
                  <a:srgbClr val="000000"/>
                </a:solidFill>
                <a:cs typeface="Courier New" panose="02070309020205020404"/>
              </a:rPr>
              <a:t>17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H</a:t>
            </a:r>
            <a:r>
              <a:rPr lang="en-US" altLang="zh-CN" kern="100" baseline="-25000">
                <a:solidFill>
                  <a:srgbClr val="000000"/>
                </a:solidFill>
                <a:cs typeface="Courier New" panose="02070309020205020404"/>
              </a:rPr>
              <a:t>35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COO</a:t>
            </a:r>
            <a:r>
              <a:rPr lang="zh-CN" altLang="zh-CN" kern="100" baseline="30000">
                <a:solidFill>
                  <a:srgbClr val="000000"/>
                </a:solidFill>
                <a:cs typeface="Times New Roman" panose="02020603050405020304"/>
              </a:rPr>
              <a:t>－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)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在去污时，哪一部分基团亲水，哪一部分基团亲油？洗涤时仅仅浸泡油污会自动从衣物中出来吗？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FF0000"/>
                </a:solidFill>
                <a:ea typeface="黑体" panose="02010609060101010101" pitchFamily="2" charset="-122"/>
                <a:cs typeface="Times New Roman" panose="02020603050405020304"/>
              </a:rPr>
              <a:t>【答案】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en-US" altLang="zh-CN" kern="1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CH</a:t>
            </a:r>
            <a:r>
              <a:rPr lang="en-US" altLang="zh-CN" kern="100" baseline="-250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3</a:t>
            </a:r>
            <a:r>
              <a:rPr lang="en-US" altLang="zh-CN" kern="1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(CH</a:t>
            </a:r>
            <a:r>
              <a:rPr lang="en-US" altLang="zh-CN" kern="100" baseline="-250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2</a:t>
            </a:r>
            <a:r>
              <a:rPr lang="en-US" altLang="zh-CN" kern="1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)</a:t>
            </a:r>
            <a:r>
              <a:rPr lang="en-US" altLang="zh-CN" kern="100" baseline="-250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16</a:t>
            </a:r>
            <a:r>
              <a:rPr lang="en-US" altLang="zh-CN" kern="1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—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亲油，</a:t>
            </a:r>
            <a:r>
              <a:rPr lang="en-US" altLang="zh-CN" kern="1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—COO</a:t>
            </a:r>
            <a:r>
              <a:rPr lang="zh-CN" altLang="zh-CN" kern="100" baseline="300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－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亲水。洗涤时必须通过搓洗，油污才能从衣物中分离出去。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60689" y="692696"/>
            <a:ext cx="11449272" cy="1298817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有机化合物中，官能团决定该物质的化学性质。我们可以根据其特征反应来鉴别物质或预测物质可能的性质。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7" name="内容占位符 2"/>
          <p:cNvSpPr>
            <a:spLocks noChangeArrowheads="1"/>
          </p:cNvSpPr>
          <p:nvPr/>
        </p:nvSpPr>
        <p:spPr bwMode="auto">
          <a:xfrm>
            <a:off x="332979" y="44624"/>
            <a:ext cx="11245850" cy="681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720725" algn="just" defTabSz="914400" eaLnBrk="1" fontAlgn="auto" latinLnBrk="0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3FB564"/>
              </a:buClr>
              <a:buSzTx/>
              <a:buFontTx/>
              <a:buNone/>
              <a:tabLst>
                <a:tab pos="2609850"/>
              </a:tabLst>
              <a:defRPr/>
            </a:pPr>
            <a:r>
              <a:rPr lang="zh-CN" altLang="en-US" sz="3100" b="1" kern="0">
                <a:solidFill>
                  <a:srgbClr val="000000"/>
                </a:solidFill>
                <a:ea typeface="黑体" panose="02010609060101010101" pitchFamily="2" charset="-122"/>
              </a:rPr>
              <a:t>活动四：了解官能团的特征反应</a:t>
            </a:r>
            <a:endParaRPr kumimoji="0" lang="en-US" altLang="zh-CN" sz="31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黑体" panose="02010609060101010101" pitchFamily="2" charset="-122"/>
            </a:endParaRPr>
          </a:p>
        </p:txBody>
      </p:sp>
      <p:grpSp>
        <p:nvGrpSpPr>
          <p:cNvPr id="8" name="组合 14"/>
          <p:cNvGrpSpPr/>
          <p:nvPr/>
        </p:nvGrpSpPr>
        <p:grpSpPr>
          <a:xfrm>
            <a:off x="764728" y="278533"/>
            <a:ext cx="11015663" cy="414337"/>
            <a:chOff x="612775" y="377825"/>
            <a:chExt cx="11061700" cy="414338"/>
          </a:xfrm>
        </p:grpSpPr>
        <p:cxnSp>
          <p:nvCxnSpPr>
            <p:cNvPr id="9" name="肘形连接符 15"/>
            <p:cNvCxnSpPr>
              <a:cxnSpLocks noChangeShapeType="1"/>
            </p:cNvCxnSpPr>
            <p:nvPr/>
          </p:nvCxnSpPr>
          <p:spPr bwMode="auto">
            <a:xfrm rot="10800000" flipH="1" flipV="1">
              <a:off x="612775" y="466725"/>
              <a:ext cx="11061700" cy="325438"/>
            </a:xfrm>
            <a:prstGeom prst="bentConnector3">
              <a:avLst>
                <a:gd name="adj1" fmla="val -1894"/>
              </a:avLst>
            </a:prstGeom>
            <a:noFill/>
            <a:ln w="12700">
              <a:solidFill>
                <a:srgbClr val="558ED5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流程图: 离页连接符 16"/>
            <p:cNvSpPr>
              <a:spLocks noChangeArrowheads="1"/>
            </p:cNvSpPr>
            <p:nvPr/>
          </p:nvSpPr>
          <p:spPr bwMode="auto">
            <a:xfrm>
              <a:off x="627063" y="377825"/>
              <a:ext cx="187325" cy="333375"/>
            </a:xfrm>
            <a:prstGeom prst="flowChartOffpageConnector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1219200"/>
              <a:endParaRPr lang="zh-CN" altLang="en-US" sz="2400" b="0">
                <a:solidFill>
                  <a:srgbClr val="FFFFFF"/>
                </a:solidFill>
                <a:latin typeface="Arial" panose="020b0604020202020204" pitchFamily="34" charset="0"/>
                <a:ea typeface="黑体" panose="02010609060101010101" pitchFamily="2" charset="-122"/>
              </a:endParaRPr>
            </a:p>
          </p:txBody>
        </p:sp>
      </p:grp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609600" y="2060848"/>
          <a:ext cx="10968039" cy="4181856"/>
        </p:xfrm>
        <a:graphic>
          <a:graphicData uri="http://schemas.openxmlformats.org/drawingml/2006/table">
            <a:tbl>
              <a:tblPr/>
              <a:tblGrid>
                <a:gridCol w="3683804"/>
                <a:gridCol w="3273518"/>
                <a:gridCol w="4010717"/>
              </a:tblGrid>
              <a:tr h="597408"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zh-CN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 panose="02020603050405020304"/>
                        </a:rPr>
                        <a:t>官能团</a:t>
                      </a:r>
                      <a:endParaRPr lang="zh-CN" sz="100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zh-CN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 panose="02020603050405020304"/>
                        </a:rPr>
                        <a:t>典型有机化合物</a:t>
                      </a:r>
                      <a:endParaRPr lang="zh-CN" sz="100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zh-CN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 panose="02020603050405020304"/>
                        </a:rPr>
                        <a:t>特征反应</a:t>
                      </a:r>
                      <a:endParaRPr lang="zh-CN" sz="100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408"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zh-CN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 panose="02020603050405020304"/>
                        </a:rPr>
                        <a:t>碳碳双键</a:t>
                      </a:r>
                      <a:endParaRPr lang="zh-CN" sz="100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zh-CN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 panose="02020603050405020304"/>
                        </a:rPr>
                        <a:t>乙烯</a:t>
                      </a:r>
                      <a:endParaRPr lang="zh-CN" sz="100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zh-CN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 panose="02020603050405020304"/>
                        </a:rPr>
                        <a:t>加成反应</a:t>
                      </a:r>
                      <a:endParaRPr lang="zh-CN" sz="100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408"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zh-CN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 panose="02020603050405020304"/>
                        </a:rPr>
                        <a:t>碳碳三键</a:t>
                      </a:r>
                      <a:endParaRPr lang="zh-CN" sz="100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zh-CN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 panose="02020603050405020304"/>
                        </a:rPr>
                        <a:t>乙炔</a:t>
                      </a:r>
                      <a:endParaRPr lang="zh-CN" sz="100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zh-CN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 panose="02020603050405020304"/>
                        </a:rPr>
                        <a:t>加成反应</a:t>
                      </a:r>
                      <a:endParaRPr lang="zh-CN" sz="100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816"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zh-CN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 panose="02020603050405020304"/>
                        </a:rPr>
                        <a:t>羟基</a:t>
                      </a:r>
                      <a:r>
                        <a:rPr lang="en-US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Courier New" panose="02070309020205020404"/>
                        </a:rPr>
                        <a:t>(—OH)</a:t>
                      </a:r>
                      <a:endParaRPr lang="zh-CN" sz="100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zh-CN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 panose="02020603050405020304"/>
                        </a:rPr>
                        <a:t>乙醇</a:t>
                      </a:r>
                      <a:endParaRPr lang="zh-CN" sz="100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zh-CN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 panose="02020603050405020304"/>
                        </a:rPr>
                        <a:t>取代反应</a:t>
                      </a:r>
                      <a:endParaRPr lang="zh-CN" sz="100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zh-CN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 panose="02020603050405020304"/>
                        </a:rPr>
                        <a:t>催化氧化</a:t>
                      </a:r>
                      <a:endParaRPr lang="zh-CN" sz="100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408"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zh-CN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 panose="02020603050405020304"/>
                        </a:rPr>
                        <a:t>羧基</a:t>
                      </a:r>
                      <a:r>
                        <a:rPr lang="en-US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Courier New" panose="02070309020205020404"/>
                        </a:rPr>
                        <a:t>(—COOH)</a:t>
                      </a:r>
                      <a:endParaRPr lang="zh-CN" sz="100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zh-CN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 panose="02020603050405020304"/>
                        </a:rPr>
                        <a:t>乙酸</a:t>
                      </a:r>
                      <a:endParaRPr lang="zh-CN" sz="100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zh-CN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 panose="02020603050405020304"/>
                        </a:rPr>
                        <a:t>酯化反应</a:t>
                      </a:r>
                      <a:endParaRPr lang="zh-CN" sz="100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408"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zh-CN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 panose="02020603050405020304"/>
                        </a:rPr>
                        <a:t>酯基</a:t>
                      </a:r>
                      <a:r>
                        <a:rPr lang="en-US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Courier New" panose="02070309020205020404"/>
                        </a:rPr>
                        <a:t>(—COO—)</a:t>
                      </a:r>
                      <a:endParaRPr lang="zh-CN" sz="100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zh-CN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 panose="02020603050405020304"/>
                        </a:rPr>
                        <a:t>乙酸乙酯</a:t>
                      </a:r>
                      <a:endParaRPr lang="zh-CN" sz="100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zh-CN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 panose="02020603050405020304"/>
                        </a:rPr>
                        <a:t>水解反应</a:t>
                      </a:r>
                      <a:endParaRPr lang="zh-CN" sz="100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32979" y="1268760"/>
            <a:ext cx="11520000" cy="3108543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了解官能团的特征反应，有助于研究物质的性质，在化学研究中确定了有机物中的官能团就可以预测物质的性质，化学上可以通过什么方法确定有机物结构中的官能团信息？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FF0000"/>
                </a:solidFill>
                <a:ea typeface="黑体" panose="02010609060101010101" pitchFamily="2" charset="-122"/>
                <a:cs typeface="Times New Roman" panose="02020603050405020304"/>
              </a:rPr>
              <a:t>【答案】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化学上可通过仪器分析的方法获得有关信息，确定有机物中所含官能团。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22"/>
          <p:cNvSpPr txBox="1">
            <a:spLocks noChangeArrowheads="1"/>
          </p:cNvSpPr>
          <p:nvPr/>
        </p:nvSpPr>
        <p:spPr bwMode="auto">
          <a:xfrm>
            <a:off x="0" y="2852936"/>
            <a:ext cx="12187238" cy="1015663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1209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1209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1209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1209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/>
            <a:r>
              <a:rPr lang="zh-CN" altLang="en-US" sz="6000" b="1" noProof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2D75B6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微软雅黑" panose="020b0503020204020204" pitchFamily="34" charset="-122"/>
              </a:rPr>
              <a:t>课 堂 反 馈</a:t>
            </a:r>
            <a:endParaRPr lang="zh-CN" altLang="en-US" sz="6000" b="1" noProof="1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2D75B6"/>
              </a:solidFill>
              <a:effectLst>
                <a:outerShdw blurRad="50800" algn="tl" rotWithShape="0">
                  <a:srgbClr val="000000"/>
                </a:outerShdw>
              </a:effectLst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" name="2">
            <a:hlinkClick r:id="rId2" action="ppaction://hlinksldjump"/>
          </p:cNvPr>
          <p:cNvSpPr>
            <a:spLocks noChangeAspect="1"/>
          </p:cNvSpPr>
          <p:nvPr/>
        </p:nvSpPr>
        <p:spPr>
          <a:xfrm>
            <a:off x="4618261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2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18" name="2">
            <a:hlinkClick r:id="rId3" action="ppaction://hlinksldjump"/>
          </p:cNvPr>
          <p:cNvSpPr>
            <a:spLocks noChangeAspect="1"/>
          </p:cNvSpPr>
          <p:nvPr/>
        </p:nvSpPr>
        <p:spPr>
          <a:xfrm>
            <a:off x="5577625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4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19" name="2">
            <a:hlinkClick r:id="rId4" action="ppaction://hlinksldjump"/>
          </p:cNvPr>
          <p:cNvSpPr>
            <a:spLocks noChangeAspect="1"/>
          </p:cNvSpPr>
          <p:nvPr/>
        </p:nvSpPr>
        <p:spPr>
          <a:xfrm>
            <a:off x="6056516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5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15" name="1">
            <a:hlinkClick r:id="rId5" action="ppaction://hlinksldjump"/>
          </p:cNvPr>
          <p:cNvSpPr>
            <a:spLocks noChangeAspect="1"/>
          </p:cNvSpPr>
          <p:nvPr/>
        </p:nvSpPr>
        <p:spPr>
          <a:xfrm>
            <a:off x="4139370" y="6462713"/>
            <a:ext cx="322422" cy="252412"/>
          </a:xfrm>
          <a:prstGeom prst="rect">
            <a:avLst/>
          </a:prstGeom>
          <a:solidFill>
            <a:srgbClr val="FF6600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bg1"/>
                </a:solidFill>
              </a:rPr>
              <a:t>1</a:t>
            </a:r>
            <a:endParaRPr lang="zh-CN" altLang="en-US" sz="1400" b="1" noProof="1">
              <a:solidFill>
                <a:schemeClr val="bg1"/>
              </a:solidFill>
            </a:endParaRPr>
          </a:p>
        </p:txBody>
      </p:sp>
      <p:sp>
        <p:nvSpPr>
          <p:cNvPr id="17" name="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097153" y="6462713"/>
            <a:ext cx="322422" cy="252412"/>
          </a:xfrm>
          <a:prstGeom prst="rect">
            <a:avLst/>
          </a:prstGeom>
          <a:solidFill>
            <a:srgbClr val="FFFFFF"/>
          </a:solidFill>
          <a:ln w="15875">
            <a:solidFill>
              <a:srgbClr val="FF6600"/>
            </a:solidFill>
            <a:round/>
          </a:ln>
        </p:spPr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rgbClr val="000000"/>
                </a:solidFill>
              </a:rPr>
              <a:t>3</a:t>
            </a:r>
            <a:endParaRPr lang="zh-CN" altLang="en-US" sz="1400" b="1">
              <a:solidFill>
                <a:srgbClr val="000000"/>
              </a:solidFill>
            </a:endParaRPr>
          </a:p>
        </p:txBody>
      </p:sp>
      <p:sp>
        <p:nvSpPr>
          <p:cNvPr id="2" name="2">
            <a:hlinkClick r:id="rId7" action="ppaction://hlinksldjump"/>
          </p:cNvPr>
          <p:cNvSpPr>
            <a:spLocks noChangeAspect="1"/>
          </p:cNvSpPr>
          <p:nvPr/>
        </p:nvSpPr>
        <p:spPr>
          <a:xfrm>
            <a:off x="6995333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chemeClr val="tx1"/>
                </a:solidFill>
                <a:ea typeface="宋体" panose="02010600030101010101" pitchFamily="2" charset="-122"/>
              </a:rPr>
              <a:t>7</a:t>
            </a:r>
            <a:endParaRPr lang="zh-CN" altLang="en-US" sz="1400" b="1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4" name="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6516442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  <a:round/>
          </a:ln>
        </p:spPr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chemeClr val="tx1"/>
                </a:solidFill>
              </a:rPr>
              <a:t>6</a:t>
            </a:r>
            <a:endParaRPr lang="zh-CN" altLang="en-US" sz="1400" b="1">
              <a:solidFill>
                <a:schemeClr val="tx1"/>
              </a:solidFill>
            </a:endParaRPr>
          </a:p>
        </p:txBody>
      </p:sp>
      <p:sp>
        <p:nvSpPr>
          <p:cNvPr id="21" name="圆角矩形 20"/>
          <p:cNvSpPr>
            <a:spLocks noChangeArrowheads="1"/>
          </p:cNvSpPr>
          <p:nvPr/>
        </p:nvSpPr>
        <p:spPr bwMode="auto">
          <a:xfrm>
            <a:off x="304800" y="3356992"/>
            <a:ext cx="11531600" cy="2633654"/>
          </a:xfrm>
          <a:prstGeom prst="roundRect">
            <a:avLst>
              <a:gd name="adj" fmla="val 7190"/>
            </a:avLst>
          </a:prstGeom>
          <a:solidFill>
            <a:srgbClr val="E6F0F0"/>
          </a:solidFill>
          <a:ln>
            <a:noFill/>
          </a:ln>
          <a:extLs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622300" algn="just" hangingPunct="0">
              <a:lnSpc>
                <a:spcPct val="130000"/>
              </a:lnSpc>
              <a:spcBef>
                <a:spcPct val="20000"/>
              </a:spcBef>
              <a:buClr>
                <a:schemeClr val="accent1"/>
              </a:buClr>
            </a:pPr>
            <a:endParaRPr lang="en-US" altLang="zh-CN" b="1">
              <a:solidFill>
                <a:srgbClr val="003366"/>
              </a:solidFill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indent="622300" algn="just" hangingPunct="0">
              <a:lnSpc>
                <a:spcPct val="130000"/>
              </a:lnSpc>
              <a:spcBef>
                <a:spcPct val="20000"/>
              </a:spcBef>
              <a:buClr>
                <a:schemeClr val="accent1"/>
              </a:buClr>
            </a:pPr>
            <a:endParaRPr lang="en-US" altLang="zh-CN" b="1" smtClean="0">
              <a:solidFill>
                <a:srgbClr val="003366"/>
              </a:solidFill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indent="622300" algn="just" hangingPunct="0">
              <a:lnSpc>
                <a:spcPct val="130000"/>
              </a:lnSpc>
              <a:spcBef>
                <a:spcPct val="20000"/>
              </a:spcBef>
              <a:buClr>
                <a:schemeClr val="accent1"/>
              </a:buClr>
            </a:pPr>
            <a:endParaRPr lang="en-US" altLang="zh-CN" b="1">
              <a:solidFill>
                <a:srgbClr val="003366"/>
              </a:solidFill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indent="622300" algn="just" hangingPunct="0">
              <a:lnSpc>
                <a:spcPct val="130000"/>
              </a:lnSpc>
              <a:spcBef>
                <a:spcPct val="20000"/>
              </a:spcBef>
              <a:buClr>
                <a:schemeClr val="accent1"/>
              </a:buClr>
            </a:pPr>
            <a:endParaRPr lang="zh-CN" altLang="zh-CN" b="1" smtClean="0">
              <a:solidFill>
                <a:srgbClr val="003366"/>
              </a:solidFill>
              <a:ea typeface="黑体" panose="0201060906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509588" y="115888"/>
          <a:ext cx="11018837" cy="35528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1" name="文档" r:id="rId9" imgW="11162030" imgH="3611880" progId="">
                  <p:embed/>
                </p:oleObj>
              </mc:Choice>
              <mc:Fallback>
                <p:oleObj name="文档" r:id="rId9" imgW="11162030" imgH="3611880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09588" y="115888"/>
                        <a:ext cx="11018837" cy="35528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509588" y="3587080"/>
          <a:ext cx="11018837" cy="23622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2" name="文档" r:id="rId11" imgW="11162030" imgH="2395855" progId="">
                  <p:embed/>
                </p:oleObj>
              </mc:Choice>
              <mc:Fallback>
                <p:oleObj name="文档" r:id="rId11" imgW="11162030" imgH="2395855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09588" y="3587080"/>
                        <a:ext cx="11018837" cy="23622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/>
          <p:nvPr/>
        </p:nvSpPr>
        <p:spPr>
          <a:xfrm>
            <a:off x="1053059" y="5949946"/>
            <a:ext cx="20457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b="1"/>
              <a:t>【</a:t>
            </a:r>
            <a:r>
              <a:rPr lang="zh-CN" altLang="zh-CN" b="1">
                <a:latin typeface="黑体" panose="02010609060101010101" pitchFamily="2" charset="-122"/>
                <a:ea typeface="黑体" panose="02010609060101010101" pitchFamily="2" charset="-122"/>
              </a:rPr>
              <a:t>答案</a:t>
            </a:r>
            <a:r>
              <a:rPr lang="zh-CN" altLang="zh-CN" b="1"/>
              <a:t>】  </a:t>
            </a:r>
            <a:r>
              <a:rPr lang="en-US" altLang="zh-CN" b="1">
                <a:solidFill>
                  <a:schemeClr val="tx1"/>
                </a:solidFill>
              </a:rPr>
              <a:t>B</a:t>
            </a:r>
            <a:endParaRPr lang="zh-CN" altLang="zh-CN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2">
            <a:hlinkClick r:id="rId2" action="ppaction://hlinksldjump"/>
          </p:cNvPr>
          <p:cNvSpPr>
            <a:spLocks noChangeAspect="1"/>
          </p:cNvSpPr>
          <p:nvPr/>
        </p:nvSpPr>
        <p:spPr>
          <a:xfrm>
            <a:off x="4762277" y="6462713"/>
            <a:ext cx="322422" cy="252412"/>
          </a:xfrm>
          <a:prstGeom prst="rect">
            <a:avLst/>
          </a:prstGeom>
          <a:solidFill>
            <a:srgbClr val="FF6600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bg1"/>
                </a:solidFill>
              </a:rPr>
              <a:t>2</a:t>
            </a:r>
            <a:endParaRPr lang="zh-CN" altLang="en-US" sz="1400" b="1" noProof="1">
              <a:solidFill>
                <a:schemeClr val="bg1"/>
              </a:solidFill>
            </a:endParaRPr>
          </a:p>
        </p:txBody>
      </p:sp>
      <p:sp>
        <p:nvSpPr>
          <p:cNvPr id="21" name="2">
            <a:hlinkClick r:id="rId3" action="ppaction://hlinksldjump"/>
          </p:cNvPr>
          <p:cNvSpPr>
            <a:spLocks noChangeAspect="1"/>
          </p:cNvSpPr>
          <p:nvPr/>
        </p:nvSpPr>
        <p:spPr>
          <a:xfrm>
            <a:off x="5721641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4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2" name="2">
            <a:hlinkClick r:id="rId4" action="ppaction://hlinksldjump"/>
          </p:cNvPr>
          <p:cNvSpPr>
            <a:spLocks noChangeAspect="1"/>
          </p:cNvSpPr>
          <p:nvPr/>
        </p:nvSpPr>
        <p:spPr>
          <a:xfrm>
            <a:off x="6200532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5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3" name="1">
            <a:hlinkClick r:id="rId5" action="ppaction://hlinksldjump"/>
          </p:cNvPr>
          <p:cNvSpPr>
            <a:spLocks noChangeAspect="1"/>
          </p:cNvSpPr>
          <p:nvPr/>
        </p:nvSpPr>
        <p:spPr>
          <a:xfrm>
            <a:off x="4283386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1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4" name="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241169" y="6462713"/>
            <a:ext cx="322422" cy="252412"/>
          </a:xfrm>
          <a:prstGeom prst="rect">
            <a:avLst/>
          </a:prstGeom>
          <a:solidFill>
            <a:srgbClr val="FFFFFF"/>
          </a:solidFill>
          <a:ln w="15875">
            <a:solidFill>
              <a:srgbClr val="FF6600"/>
            </a:solidFill>
            <a:round/>
          </a:ln>
        </p:spPr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rgbClr val="000000"/>
                </a:solidFill>
              </a:rPr>
              <a:t>3</a:t>
            </a:r>
            <a:endParaRPr lang="zh-CN" altLang="en-US" sz="1400" b="1">
              <a:solidFill>
                <a:srgbClr val="000000"/>
              </a:solidFill>
            </a:endParaRPr>
          </a:p>
        </p:txBody>
      </p:sp>
      <p:sp>
        <p:nvSpPr>
          <p:cNvPr id="25" name="2">
            <a:hlinkClick r:id="rId7" action="ppaction://hlinksldjump"/>
          </p:cNvPr>
          <p:cNvSpPr>
            <a:spLocks noChangeAspect="1"/>
          </p:cNvSpPr>
          <p:nvPr/>
        </p:nvSpPr>
        <p:spPr>
          <a:xfrm>
            <a:off x="7139349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chemeClr val="tx1"/>
                </a:solidFill>
                <a:ea typeface="宋体" panose="02010600030101010101" pitchFamily="2" charset="-122"/>
              </a:rPr>
              <a:t>7</a:t>
            </a:r>
            <a:endParaRPr lang="zh-CN" altLang="en-US" sz="1400" b="1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27" name="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6660458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  <a:round/>
          </a:ln>
        </p:spPr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chemeClr val="tx1"/>
                </a:solidFill>
              </a:rPr>
              <a:t>6</a:t>
            </a:r>
            <a:endParaRPr lang="zh-CN" altLang="en-US" sz="1400" b="1">
              <a:solidFill>
                <a:schemeClr val="tx1"/>
              </a:solidFill>
            </a:endParaRPr>
          </a:p>
        </p:txBody>
      </p:sp>
      <p:sp>
        <p:nvSpPr>
          <p:cNvPr id="30" name="内容占位符 1"/>
          <p:cNvSpPr>
            <a:spLocks noGrp="1"/>
          </p:cNvSpPr>
          <p:nvPr>
            <p:ph idx="1"/>
          </p:nvPr>
        </p:nvSpPr>
        <p:spPr>
          <a:xfrm>
            <a:off x="360689" y="12019"/>
            <a:ext cx="11449272" cy="3108543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2.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下列关于油脂的叙述不正确的是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(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　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　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)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A.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油脂属于混合物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B.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油脂的密度比水小，不溶于水，会浮在水面上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C.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油脂在酸性或碱性条件下都比在纯水中难水解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D.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各种油脂水解后的产物中都有甘油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16" name="圆角矩形 15"/>
          <p:cNvSpPr>
            <a:spLocks noChangeArrowheads="1"/>
          </p:cNvSpPr>
          <p:nvPr/>
        </p:nvSpPr>
        <p:spPr bwMode="auto">
          <a:xfrm>
            <a:off x="304800" y="3214019"/>
            <a:ext cx="11531600" cy="2602218"/>
          </a:xfrm>
          <a:prstGeom prst="roundRect">
            <a:avLst>
              <a:gd name="adj" fmla="val 7190"/>
            </a:avLst>
          </a:prstGeom>
          <a:solidFill>
            <a:srgbClr val="E6F0F0"/>
          </a:solidFill>
          <a:ln>
            <a:noFill/>
          </a:ln>
          <a:extLs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713740" algn="just" fontAlgn="ctr">
              <a:lnSpc>
                <a:spcPct val="140000"/>
              </a:lnSpc>
              <a:spcAft>
                <a:spcPct val="0"/>
              </a:spcAft>
              <a:tabLst>
                <a:tab pos="5941060"/>
              </a:tabLst>
            </a:pPr>
            <a:r>
              <a:rPr lang="zh-CN" altLang="zh-CN" b="1" kern="100">
                <a:solidFill>
                  <a:srgbClr val="003366"/>
                </a:solidFill>
                <a:latin typeface="Times New Roman"/>
                <a:ea typeface="黑体" panose="02010609060101010101" pitchFamily="2" charset="-122"/>
                <a:cs typeface="Times New Roman" panose="02020603050405020304"/>
              </a:rPr>
              <a:t>【解析】</a:t>
            </a:r>
            <a:r>
              <a:rPr lang="zh-CN" altLang="zh-CN" b="1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天然油脂是混合物，是多种混甘油酯组成的混合物，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A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正确；油脂的密度比水小，难溶于水，浮在水面上，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B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正确；酯基在酸性或碱性条件下能水解，在纯水中几乎不能水解，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C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错误；油脂是高级脂肪酸的甘油酯，在酸性或碱性条件下均能水解生成甘油，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D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正确。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053059" y="5949946"/>
            <a:ext cx="2066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b="1"/>
              <a:t>【</a:t>
            </a:r>
            <a:r>
              <a:rPr lang="zh-CN" altLang="zh-CN" b="1">
                <a:latin typeface="黑体" panose="02010609060101010101" pitchFamily="2" charset="-122"/>
                <a:ea typeface="黑体" panose="02010609060101010101" pitchFamily="2" charset="-122"/>
              </a:rPr>
              <a:t>答案</a:t>
            </a:r>
            <a:r>
              <a:rPr lang="zh-CN" altLang="zh-CN" b="1"/>
              <a:t>】  </a:t>
            </a:r>
            <a:r>
              <a:rPr lang="en-US" altLang="zh-CN" b="1" smtClean="0">
                <a:solidFill>
                  <a:schemeClr val="tx1"/>
                </a:solidFill>
              </a:rPr>
              <a:t>C</a:t>
            </a:r>
            <a:endParaRPr lang="zh-CN" altLang="zh-CN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2"/>
          <p:cNvSpPr txBox="1">
            <a:spLocks noChangeArrowheads="1"/>
          </p:cNvSpPr>
          <p:nvPr/>
        </p:nvSpPr>
        <p:spPr bwMode="auto">
          <a:xfrm>
            <a:off x="0" y="2852936"/>
            <a:ext cx="12187238" cy="1015663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1209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1209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1209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1209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/>
            <a:r>
              <a:rPr lang="zh-CN" altLang="en-US" sz="6000" b="1" noProof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2D75B6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微软雅黑" panose="020b0503020204020204" pitchFamily="34" charset="-122"/>
              </a:rPr>
              <a:t>学 习 目 标</a:t>
            </a:r>
            <a:endParaRPr lang="zh-CN" altLang="en-US" sz="6000" b="1" noProof="1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2D75B6"/>
              </a:solidFill>
              <a:effectLst>
                <a:outerShdw blurRad="50800" algn="tl" rotWithShape="0">
                  <a:srgbClr val="000000"/>
                </a:outerShdw>
              </a:effectLst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2">
            <a:hlinkClick r:id="rId2" action="ppaction://hlinksldjump"/>
          </p:cNvPr>
          <p:cNvSpPr>
            <a:spLocks noChangeAspect="1"/>
          </p:cNvSpPr>
          <p:nvPr/>
        </p:nvSpPr>
        <p:spPr>
          <a:xfrm>
            <a:off x="4762277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2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1" name="2">
            <a:hlinkClick r:id="rId3" action="ppaction://hlinksldjump"/>
          </p:cNvPr>
          <p:cNvSpPr>
            <a:spLocks noChangeAspect="1"/>
          </p:cNvSpPr>
          <p:nvPr/>
        </p:nvSpPr>
        <p:spPr>
          <a:xfrm>
            <a:off x="5721641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4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2" name="2">
            <a:hlinkClick r:id="rId4" action="ppaction://hlinksldjump"/>
          </p:cNvPr>
          <p:cNvSpPr>
            <a:spLocks noChangeAspect="1"/>
          </p:cNvSpPr>
          <p:nvPr/>
        </p:nvSpPr>
        <p:spPr>
          <a:xfrm>
            <a:off x="6200532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5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4" name="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241169" y="6462713"/>
            <a:ext cx="322422" cy="252412"/>
          </a:xfrm>
          <a:prstGeom prst="rect">
            <a:avLst/>
          </a:prstGeom>
          <a:solidFill>
            <a:srgbClr val="FF6600"/>
          </a:solidFill>
          <a:ln w="15875">
            <a:solidFill>
              <a:srgbClr val="FF6600"/>
            </a:solidFill>
            <a:round/>
          </a:ln>
        </p:spPr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chemeClr val="bg1"/>
                </a:solidFill>
              </a:rPr>
              <a:t>3</a:t>
            </a:r>
            <a:endParaRPr lang="zh-CN" altLang="en-US" sz="1400" b="1">
              <a:solidFill>
                <a:schemeClr val="bg1"/>
              </a:solidFill>
            </a:endParaRPr>
          </a:p>
        </p:txBody>
      </p:sp>
      <p:sp>
        <p:nvSpPr>
          <p:cNvPr id="25" name="2">
            <a:hlinkClick r:id="rId6" action="ppaction://hlinksldjump"/>
          </p:cNvPr>
          <p:cNvSpPr>
            <a:spLocks noChangeAspect="1"/>
          </p:cNvSpPr>
          <p:nvPr/>
        </p:nvSpPr>
        <p:spPr>
          <a:xfrm>
            <a:off x="7139349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chemeClr val="tx1"/>
                </a:solidFill>
                <a:ea typeface="宋体" panose="02010600030101010101" pitchFamily="2" charset="-122"/>
              </a:rPr>
              <a:t>7</a:t>
            </a:r>
            <a:endParaRPr lang="zh-CN" altLang="en-US" sz="1400" b="1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27" name="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660458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  <a:round/>
          </a:ln>
        </p:spPr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chemeClr val="tx1"/>
                </a:solidFill>
              </a:rPr>
              <a:t>6</a:t>
            </a:r>
            <a:endParaRPr lang="zh-CN" altLang="en-US" sz="1400" b="1">
              <a:solidFill>
                <a:schemeClr val="tx1"/>
              </a:solidFill>
            </a:endParaRPr>
          </a:p>
        </p:txBody>
      </p:sp>
      <p:sp>
        <p:nvSpPr>
          <p:cNvPr id="30" name="内容占位符 1"/>
          <p:cNvSpPr>
            <a:spLocks noGrp="1"/>
          </p:cNvSpPr>
          <p:nvPr>
            <p:ph idx="1"/>
          </p:nvPr>
        </p:nvSpPr>
        <p:spPr>
          <a:xfrm>
            <a:off x="360689" y="882"/>
            <a:ext cx="11449272" cy="3711785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3.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将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CH</a:t>
            </a:r>
            <a:r>
              <a:rPr lang="en-US" altLang="zh-CN" kern="100" baseline="-25000">
                <a:solidFill>
                  <a:srgbClr val="000000"/>
                </a:solidFill>
                <a:cs typeface="Courier New" panose="02070309020205020404"/>
              </a:rPr>
              <a:t>3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COOH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和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H</a:t>
            </a:r>
            <a:r>
              <a:rPr lang="en-US" altLang="zh-CN" kern="100" baseline="30000">
                <a:solidFill>
                  <a:srgbClr val="000000"/>
                </a:solidFill>
                <a:cs typeface="Courier New" panose="02070309020205020404"/>
              </a:rPr>
              <a:t>18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O—C</a:t>
            </a:r>
            <a:r>
              <a:rPr lang="en-US" altLang="zh-CN" kern="100" baseline="-25000">
                <a:solidFill>
                  <a:srgbClr val="000000"/>
                </a:solidFill>
                <a:cs typeface="Courier New" panose="02070309020205020404"/>
              </a:rPr>
              <a:t>2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H</a:t>
            </a:r>
            <a:r>
              <a:rPr lang="en-US" altLang="zh-CN" kern="100" baseline="-25000">
                <a:solidFill>
                  <a:srgbClr val="000000"/>
                </a:solidFill>
                <a:cs typeface="Courier New" panose="02070309020205020404"/>
              </a:rPr>
              <a:t>5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混合发生酯化反应，已知酯化反应是可逆反应，反应达到平衡后，下列说法正确的是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(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　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　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)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A. </a:t>
            </a:r>
            <a:r>
              <a:rPr lang="en-US" altLang="zh-CN" kern="100" baseline="30000">
                <a:solidFill>
                  <a:srgbClr val="000000"/>
                </a:solidFill>
                <a:cs typeface="Courier New" panose="02070309020205020404"/>
              </a:rPr>
              <a:t>18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O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存在于所有物质中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	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B. </a:t>
            </a:r>
            <a:r>
              <a:rPr lang="en-US" altLang="zh-CN" kern="100" baseline="30000">
                <a:solidFill>
                  <a:srgbClr val="000000"/>
                </a:solidFill>
                <a:cs typeface="Courier New" panose="02070309020205020404"/>
              </a:rPr>
              <a:t>18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O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仅存在于乙醇和乙酸乙酯中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C. </a:t>
            </a:r>
            <a:r>
              <a:rPr lang="en-US" altLang="zh-CN" kern="100" baseline="30000">
                <a:solidFill>
                  <a:srgbClr val="000000"/>
                </a:solidFill>
                <a:cs typeface="Courier New" panose="02070309020205020404"/>
              </a:rPr>
              <a:t>18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O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仅存在于乙醇和水中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	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D.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有的乙醇分子可能不含</a:t>
            </a:r>
            <a:r>
              <a:rPr lang="en-US" altLang="zh-CN" kern="100" baseline="30000">
                <a:solidFill>
                  <a:srgbClr val="000000"/>
                </a:solidFill>
                <a:cs typeface="Courier New" panose="02070309020205020404"/>
              </a:rPr>
              <a:t>18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O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32" name="1">
            <a:hlinkClick r:id="rId8" action="ppaction://hlinksldjump"/>
          </p:cNvPr>
          <p:cNvSpPr>
            <a:spLocks noChangeAspect="1"/>
          </p:cNvSpPr>
          <p:nvPr/>
        </p:nvSpPr>
        <p:spPr>
          <a:xfrm>
            <a:off x="4283386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1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16" name="圆角矩形 15"/>
          <p:cNvSpPr>
            <a:spLocks noChangeArrowheads="1"/>
          </p:cNvSpPr>
          <p:nvPr/>
        </p:nvSpPr>
        <p:spPr bwMode="auto">
          <a:xfrm>
            <a:off x="304800" y="3778946"/>
            <a:ext cx="11531600" cy="2154662"/>
          </a:xfrm>
          <a:prstGeom prst="roundRect">
            <a:avLst>
              <a:gd name="adj" fmla="val 7190"/>
            </a:avLst>
          </a:prstGeom>
          <a:solidFill>
            <a:srgbClr val="E6F0F0"/>
          </a:solidFill>
          <a:ln>
            <a:noFill/>
          </a:ln>
          <a:extLs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622300" algn="just" hangingPunct="0">
              <a:lnSpc>
                <a:spcPct val="140000"/>
              </a:lnSpc>
              <a:spcBef>
                <a:spcPct val="20000"/>
              </a:spcBef>
              <a:buClr>
                <a:schemeClr val="accent1"/>
              </a:buClr>
            </a:pPr>
            <a:endParaRPr lang="en-US" altLang="zh-CN" b="1">
              <a:solidFill>
                <a:srgbClr val="003366"/>
              </a:solidFill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indent="622300" algn="just" hangingPunct="0">
              <a:lnSpc>
                <a:spcPct val="140000"/>
              </a:lnSpc>
              <a:spcBef>
                <a:spcPct val="20000"/>
              </a:spcBef>
              <a:buClr>
                <a:schemeClr val="accent1"/>
              </a:buClr>
            </a:pPr>
            <a:endParaRPr lang="en-US" altLang="zh-CN" b="1" smtClean="0">
              <a:solidFill>
                <a:srgbClr val="003366"/>
              </a:solidFill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indent="622300" algn="just" hangingPunct="0">
              <a:lnSpc>
                <a:spcPct val="140000"/>
              </a:lnSpc>
              <a:spcBef>
                <a:spcPct val="20000"/>
              </a:spcBef>
              <a:buClr>
                <a:schemeClr val="accent1"/>
              </a:buClr>
            </a:pPr>
            <a:endParaRPr lang="en-US" altLang="zh-CN" b="1">
              <a:solidFill>
                <a:srgbClr val="003366"/>
              </a:solidFill>
              <a:ea typeface="黑体" panose="0201060906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512763" y="3915324"/>
          <a:ext cx="11160125" cy="19891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3" name="文档" r:id="rId9" imgW="11162030" imgH="1990090" progId="">
                  <p:embed/>
                </p:oleObj>
              </mc:Choice>
              <mc:Fallback>
                <p:oleObj name="文档" r:id="rId9" imgW="11162030" imgH="1990090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12763" y="3915324"/>
                        <a:ext cx="11160125" cy="198913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矩形 11"/>
          <p:cNvSpPr/>
          <p:nvPr/>
        </p:nvSpPr>
        <p:spPr>
          <a:xfrm>
            <a:off x="1053059" y="5949946"/>
            <a:ext cx="2066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b="1"/>
              <a:t>【</a:t>
            </a:r>
            <a:r>
              <a:rPr lang="zh-CN" altLang="zh-CN" b="1">
                <a:latin typeface="黑体" panose="02010609060101010101" pitchFamily="2" charset="-122"/>
                <a:ea typeface="黑体" panose="02010609060101010101" pitchFamily="2" charset="-122"/>
              </a:rPr>
              <a:t>答案</a:t>
            </a:r>
            <a:r>
              <a:rPr lang="zh-CN" altLang="zh-CN" b="1"/>
              <a:t>】  </a:t>
            </a:r>
            <a:r>
              <a:rPr lang="en-US" altLang="zh-CN" b="1" smtClean="0">
                <a:solidFill>
                  <a:schemeClr val="tx1"/>
                </a:solidFill>
              </a:rPr>
              <a:t>B</a:t>
            </a:r>
            <a:endParaRPr lang="zh-CN" altLang="zh-CN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2">
            <a:hlinkClick r:id="rId2" action="ppaction://hlinksldjump"/>
          </p:cNvPr>
          <p:cNvSpPr>
            <a:spLocks noChangeAspect="1"/>
          </p:cNvSpPr>
          <p:nvPr/>
        </p:nvSpPr>
        <p:spPr>
          <a:xfrm>
            <a:off x="4762277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2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1" name="2">
            <a:hlinkClick r:id="rId3" action="ppaction://hlinksldjump"/>
          </p:cNvPr>
          <p:cNvSpPr>
            <a:spLocks noChangeAspect="1"/>
          </p:cNvSpPr>
          <p:nvPr/>
        </p:nvSpPr>
        <p:spPr>
          <a:xfrm>
            <a:off x="5721641" y="6462713"/>
            <a:ext cx="322422" cy="252412"/>
          </a:xfrm>
          <a:prstGeom prst="rect">
            <a:avLst/>
          </a:prstGeom>
          <a:solidFill>
            <a:srgbClr val="FF6600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bg1"/>
                </a:solidFill>
              </a:rPr>
              <a:t>4</a:t>
            </a:r>
            <a:endParaRPr lang="zh-CN" altLang="en-US" sz="1400" b="1" noProof="1">
              <a:solidFill>
                <a:schemeClr val="bg1"/>
              </a:solidFill>
            </a:endParaRPr>
          </a:p>
        </p:txBody>
      </p:sp>
      <p:sp>
        <p:nvSpPr>
          <p:cNvPr id="22" name="2">
            <a:hlinkClick r:id="rId4" action="ppaction://hlinksldjump"/>
          </p:cNvPr>
          <p:cNvSpPr>
            <a:spLocks noChangeAspect="1"/>
          </p:cNvSpPr>
          <p:nvPr/>
        </p:nvSpPr>
        <p:spPr>
          <a:xfrm>
            <a:off x="6200532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5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4" name="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241169" y="6462713"/>
            <a:ext cx="322422" cy="252412"/>
          </a:xfrm>
          <a:prstGeom prst="rect">
            <a:avLst/>
          </a:prstGeom>
          <a:solidFill>
            <a:srgbClr val="FFFFFF"/>
          </a:solidFill>
          <a:ln w="15875">
            <a:solidFill>
              <a:srgbClr val="FF6600"/>
            </a:solidFill>
            <a:round/>
          </a:ln>
        </p:spPr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rgbClr val="000000"/>
                </a:solidFill>
              </a:rPr>
              <a:t>3</a:t>
            </a:r>
            <a:endParaRPr lang="zh-CN" altLang="en-US" sz="1400" b="1">
              <a:solidFill>
                <a:srgbClr val="000000"/>
              </a:solidFill>
            </a:endParaRPr>
          </a:p>
        </p:txBody>
      </p:sp>
      <p:sp>
        <p:nvSpPr>
          <p:cNvPr id="25" name="2">
            <a:hlinkClick r:id="rId6" action="ppaction://hlinksldjump"/>
          </p:cNvPr>
          <p:cNvSpPr>
            <a:spLocks noChangeAspect="1"/>
          </p:cNvSpPr>
          <p:nvPr/>
        </p:nvSpPr>
        <p:spPr>
          <a:xfrm>
            <a:off x="7139349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chemeClr val="tx1"/>
                </a:solidFill>
                <a:ea typeface="宋体" panose="02010600030101010101" pitchFamily="2" charset="-122"/>
              </a:rPr>
              <a:t>7</a:t>
            </a:r>
            <a:endParaRPr lang="zh-CN" altLang="en-US" sz="1400" b="1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27" name="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660458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  <a:round/>
          </a:ln>
        </p:spPr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chemeClr val="tx1"/>
                </a:solidFill>
              </a:rPr>
              <a:t>6</a:t>
            </a:r>
            <a:endParaRPr lang="zh-CN" altLang="en-US" sz="1400" b="1">
              <a:solidFill>
                <a:schemeClr val="tx1"/>
              </a:solidFill>
            </a:endParaRPr>
          </a:p>
        </p:txBody>
      </p:sp>
      <p:sp>
        <p:nvSpPr>
          <p:cNvPr id="30" name="内容占位符 1"/>
          <p:cNvSpPr>
            <a:spLocks noGrp="1"/>
          </p:cNvSpPr>
          <p:nvPr>
            <p:ph idx="1"/>
          </p:nvPr>
        </p:nvSpPr>
        <p:spPr>
          <a:xfrm>
            <a:off x="360689" y="836712"/>
            <a:ext cx="11449272" cy="4315027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4.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油脂是植物油与动物脂肪的总称。油脂既是重要的食物，又是重要的化工原料。油脂的以下性质和用途与其含有的不饱和键有关的是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(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　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　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)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A.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工业生产中，常利用油脂在碱性条件下的水解反应来制取肥皂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B.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油脂在人体内发生水解反应，可以生产甘油和高级脂肪酸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C.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植物油能使溴的四氯化碳溶液褪色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D.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脂肪是有机体组织里储存能量的重要物质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32" name="1">
            <a:hlinkClick r:id="rId8" action="ppaction://hlinksldjump"/>
          </p:cNvPr>
          <p:cNvSpPr>
            <a:spLocks noChangeAspect="1"/>
          </p:cNvSpPr>
          <p:nvPr/>
        </p:nvSpPr>
        <p:spPr>
          <a:xfrm>
            <a:off x="4283386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1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2">
            <a:hlinkClick r:id="rId2" action="ppaction://hlinksldjump"/>
          </p:cNvPr>
          <p:cNvSpPr>
            <a:spLocks noChangeAspect="1"/>
          </p:cNvSpPr>
          <p:nvPr/>
        </p:nvSpPr>
        <p:spPr>
          <a:xfrm>
            <a:off x="4762277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2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1" name="2">
            <a:hlinkClick r:id="rId3" action="ppaction://hlinksldjump"/>
          </p:cNvPr>
          <p:cNvSpPr>
            <a:spLocks noChangeAspect="1"/>
          </p:cNvSpPr>
          <p:nvPr/>
        </p:nvSpPr>
        <p:spPr>
          <a:xfrm>
            <a:off x="5721641" y="6462713"/>
            <a:ext cx="322422" cy="252412"/>
          </a:xfrm>
          <a:prstGeom prst="rect">
            <a:avLst/>
          </a:prstGeom>
          <a:solidFill>
            <a:srgbClr val="FF6600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bg1"/>
                </a:solidFill>
              </a:rPr>
              <a:t>4</a:t>
            </a:r>
            <a:endParaRPr lang="zh-CN" altLang="en-US" sz="1400" b="1" noProof="1">
              <a:solidFill>
                <a:schemeClr val="bg1"/>
              </a:solidFill>
            </a:endParaRPr>
          </a:p>
        </p:txBody>
      </p:sp>
      <p:sp>
        <p:nvSpPr>
          <p:cNvPr id="22" name="2">
            <a:hlinkClick r:id="rId4" action="ppaction://hlinksldjump"/>
          </p:cNvPr>
          <p:cNvSpPr>
            <a:spLocks noChangeAspect="1"/>
          </p:cNvSpPr>
          <p:nvPr/>
        </p:nvSpPr>
        <p:spPr>
          <a:xfrm>
            <a:off x="6200532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5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4" name="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241169" y="6462713"/>
            <a:ext cx="322422" cy="252412"/>
          </a:xfrm>
          <a:prstGeom prst="rect">
            <a:avLst/>
          </a:prstGeom>
          <a:solidFill>
            <a:srgbClr val="FFFFFF"/>
          </a:solidFill>
          <a:ln w="15875">
            <a:solidFill>
              <a:srgbClr val="FF6600"/>
            </a:solidFill>
            <a:round/>
          </a:ln>
        </p:spPr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rgbClr val="000000"/>
                </a:solidFill>
              </a:rPr>
              <a:t>3</a:t>
            </a:r>
            <a:endParaRPr lang="zh-CN" altLang="en-US" sz="1400" b="1">
              <a:solidFill>
                <a:srgbClr val="000000"/>
              </a:solidFill>
            </a:endParaRPr>
          </a:p>
        </p:txBody>
      </p:sp>
      <p:sp>
        <p:nvSpPr>
          <p:cNvPr id="25" name="2">
            <a:hlinkClick r:id="rId6" action="ppaction://hlinksldjump"/>
          </p:cNvPr>
          <p:cNvSpPr>
            <a:spLocks noChangeAspect="1"/>
          </p:cNvSpPr>
          <p:nvPr/>
        </p:nvSpPr>
        <p:spPr>
          <a:xfrm>
            <a:off x="7139349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chemeClr val="tx1"/>
                </a:solidFill>
                <a:ea typeface="宋体" panose="02010600030101010101" pitchFamily="2" charset="-122"/>
              </a:rPr>
              <a:t>7</a:t>
            </a:r>
            <a:endParaRPr lang="zh-CN" altLang="en-US" sz="1400" b="1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27" name="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660458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  <a:round/>
          </a:ln>
        </p:spPr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chemeClr val="tx1"/>
                </a:solidFill>
              </a:rPr>
              <a:t>6</a:t>
            </a:r>
            <a:endParaRPr lang="zh-CN" altLang="en-US" sz="1400" b="1">
              <a:solidFill>
                <a:schemeClr val="tx1"/>
              </a:solidFill>
            </a:endParaRPr>
          </a:p>
        </p:txBody>
      </p:sp>
      <p:sp>
        <p:nvSpPr>
          <p:cNvPr id="32" name="1">
            <a:hlinkClick r:id="rId8" action="ppaction://hlinksldjump"/>
          </p:cNvPr>
          <p:cNvSpPr>
            <a:spLocks noChangeAspect="1"/>
          </p:cNvSpPr>
          <p:nvPr/>
        </p:nvSpPr>
        <p:spPr>
          <a:xfrm>
            <a:off x="4283386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1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16" name="圆角矩形 15"/>
          <p:cNvSpPr>
            <a:spLocks noChangeArrowheads="1"/>
          </p:cNvSpPr>
          <p:nvPr/>
        </p:nvSpPr>
        <p:spPr bwMode="auto">
          <a:xfrm>
            <a:off x="304800" y="1340768"/>
            <a:ext cx="11531600" cy="3228796"/>
          </a:xfrm>
          <a:prstGeom prst="roundRect">
            <a:avLst>
              <a:gd name="adj" fmla="val 7190"/>
            </a:avLst>
          </a:prstGeom>
          <a:solidFill>
            <a:srgbClr val="E6F0F0"/>
          </a:solidFill>
          <a:ln>
            <a:noFill/>
          </a:ln>
          <a:extLs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713740" algn="just" fontAlgn="ctr">
              <a:lnSpc>
                <a:spcPct val="140000"/>
              </a:lnSpc>
              <a:spcAft>
                <a:spcPct val="0"/>
              </a:spcAft>
              <a:tabLst>
                <a:tab pos="5941060"/>
              </a:tabLst>
            </a:pPr>
            <a:r>
              <a:rPr lang="zh-CN" altLang="zh-CN" b="1" kern="100">
                <a:solidFill>
                  <a:srgbClr val="003366"/>
                </a:solidFill>
                <a:latin typeface="Times New Roman"/>
                <a:ea typeface="黑体" panose="02010609060101010101" pitchFamily="2" charset="-122"/>
                <a:cs typeface="Times New Roman" panose="02020603050405020304"/>
              </a:rPr>
              <a:t>【解析】</a:t>
            </a:r>
            <a:r>
              <a:rPr lang="zh-CN" altLang="zh-CN" b="1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油脂在碱性条件下水解生成甘油和高级脂肪酸钠，与不饱和键无关，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A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错误；油脂在人体内发生水解反应，可以生成甘油和高级脂肪酸，与不饱和键无关，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B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错误；植物油中含有不饱和键，能与溴发生加成反应，使溴的四氯化碳溶液褪色，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C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正确；脂肪是有机体组织里储存能量的重要物质，与不饱和键无关，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D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错误。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053059" y="4586151"/>
            <a:ext cx="2066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b="1"/>
              <a:t>【</a:t>
            </a:r>
            <a:r>
              <a:rPr lang="zh-CN" altLang="zh-CN" b="1">
                <a:latin typeface="黑体" panose="02010609060101010101" pitchFamily="2" charset="-122"/>
                <a:ea typeface="黑体" panose="02010609060101010101" pitchFamily="2" charset="-122"/>
              </a:rPr>
              <a:t>答案</a:t>
            </a:r>
            <a:r>
              <a:rPr lang="zh-CN" altLang="zh-CN" b="1"/>
              <a:t>】  </a:t>
            </a:r>
            <a:r>
              <a:rPr lang="en-US" altLang="zh-CN" b="1" smtClean="0">
                <a:solidFill>
                  <a:schemeClr val="tx1"/>
                </a:solidFill>
              </a:rPr>
              <a:t>C</a:t>
            </a:r>
            <a:endParaRPr lang="zh-CN" altLang="zh-CN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2">
            <a:hlinkClick r:id="rId2" action="ppaction://hlinksldjump"/>
          </p:cNvPr>
          <p:cNvSpPr>
            <a:spLocks noChangeAspect="1"/>
          </p:cNvSpPr>
          <p:nvPr/>
        </p:nvSpPr>
        <p:spPr>
          <a:xfrm>
            <a:off x="4690269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2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1" name="2">
            <a:hlinkClick r:id="rId3" action="ppaction://hlinksldjump"/>
          </p:cNvPr>
          <p:cNvSpPr>
            <a:spLocks noChangeAspect="1"/>
          </p:cNvSpPr>
          <p:nvPr/>
        </p:nvSpPr>
        <p:spPr>
          <a:xfrm>
            <a:off x="5649633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4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2" name="2">
            <a:hlinkClick r:id="rId4" action="ppaction://hlinksldjump"/>
          </p:cNvPr>
          <p:cNvSpPr>
            <a:spLocks noChangeAspect="1"/>
          </p:cNvSpPr>
          <p:nvPr/>
        </p:nvSpPr>
        <p:spPr>
          <a:xfrm>
            <a:off x="6128524" y="6462713"/>
            <a:ext cx="322422" cy="252412"/>
          </a:xfrm>
          <a:prstGeom prst="rect">
            <a:avLst/>
          </a:prstGeom>
          <a:solidFill>
            <a:srgbClr val="FF6600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bg1"/>
                </a:solidFill>
              </a:rPr>
              <a:t>5</a:t>
            </a:r>
            <a:endParaRPr lang="zh-CN" altLang="en-US" sz="1400" b="1" noProof="1">
              <a:solidFill>
                <a:schemeClr val="bg1"/>
              </a:solidFill>
            </a:endParaRPr>
          </a:p>
        </p:txBody>
      </p:sp>
      <p:sp>
        <p:nvSpPr>
          <p:cNvPr id="24" name="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169161" y="6462713"/>
            <a:ext cx="322422" cy="252412"/>
          </a:xfrm>
          <a:prstGeom prst="rect">
            <a:avLst/>
          </a:prstGeom>
          <a:solidFill>
            <a:srgbClr val="FFFFFF"/>
          </a:solidFill>
          <a:ln w="15875">
            <a:solidFill>
              <a:srgbClr val="FF6600"/>
            </a:solidFill>
            <a:round/>
          </a:ln>
        </p:spPr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rgbClr val="000000"/>
                </a:solidFill>
              </a:rPr>
              <a:t>3</a:t>
            </a:r>
            <a:endParaRPr lang="zh-CN" altLang="en-US" sz="1400" b="1">
              <a:solidFill>
                <a:srgbClr val="000000"/>
              </a:solidFill>
            </a:endParaRPr>
          </a:p>
        </p:txBody>
      </p:sp>
      <p:sp>
        <p:nvSpPr>
          <p:cNvPr id="25" name="2">
            <a:hlinkClick r:id="rId6" action="ppaction://hlinksldjump"/>
          </p:cNvPr>
          <p:cNvSpPr>
            <a:spLocks noChangeAspect="1"/>
          </p:cNvSpPr>
          <p:nvPr/>
        </p:nvSpPr>
        <p:spPr>
          <a:xfrm>
            <a:off x="7067341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chemeClr val="tx1"/>
                </a:solidFill>
                <a:ea typeface="宋体" panose="02010600030101010101" pitchFamily="2" charset="-122"/>
              </a:rPr>
              <a:t>7</a:t>
            </a:r>
            <a:endParaRPr lang="zh-CN" altLang="en-US" sz="1400" b="1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27" name="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588450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  <a:round/>
          </a:ln>
        </p:spPr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chemeClr val="tx1"/>
                </a:solidFill>
              </a:rPr>
              <a:t>6</a:t>
            </a:r>
            <a:endParaRPr lang="zh-CN" altLang="en-US" sz="1400" b="1">
              <a:solidFill>
                <a:schemeClr val="tx1"/>
              </a:solidFill>
            </a:endParaRPr>
          </a:p>
        </p:txBody>
      </p:sp>
      <p:sp>
        <p:nvSpPr>
          <p:cNvPr id="30" name="内容占位符 1"/>
          <p:cNvSpPr>
            <a:spLocks noGrp="1"/>
          </p:cNvSpPr>
          <p:nvPr>
            <p:ph idx="1"/>
          </p:nvPr>
        </p:nvSpPr>
        <p:spPr>
          <a:xfrm>
            <a:off x="360689" y="836712"/>
            <a:ext cx="11449272" cy="4315027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5.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草莓酸的结构简式为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CH</a:t>
            </a:r>
            <a:r>
              <a:rPr lang="en-US" altLang="zh-CN" kern="100" baseline="-25000">
                <a:solidFill>
                  <a:srgbClr val="000000"/>
                </a:solidFill>
                <a:cs typeface="Courier New" panose="02070309020205020404"/>
              </a:rPr>
              <a:t>3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CH</a:t>
            </a:r>
            <a:r>
              <a:rPr lang="en-US" altLang="zh-CN" kern="100" baseline="-25000">
                <a:solidFill>
                  <a:srgbClr val="000000"/>
                </a:solidFill>
                <a:cs typeface="Courier New" panose="02070309020205020404"/>
              </a:rPr>
              <a:t>2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CH</a:t>
            </a:r>
            <a:r>
              <a:rPr lang="en-US" altLang="zh-CN" kern="100" spc="-80">
                <a:solidFill>
                  <a:srgbClr val="000000"/>
                </a:solidFill>
                <a:cs typeface="Courier New" panose="02070309020205020404"/>
              </a:rPr>
              <a:t>==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=C(CH</a:t>
            </a:r>
            <a:r>
              <a:rPr lang="en-US" altLang="zh-CN" kern="100" baseline="-25000">
                <a:solidFill>
                  <a:srgbClr val="000000"/>
                </a:solidFill>
                <a:cs typeface="Courier New" panose="02070309020205020404"/>
              </a:rPr>
              <a:t>3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)COOH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。下列叙述正确的是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(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　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　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)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A.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草莓酸的分子式为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C</a:t>
            </a:r>
            <a:r>
              <a:rPr lang="en-US" altLang="zh-CN" kern="100" baseline="-25000">
                <a:solidFill>
                  <a:srgbClr val="000000"/>
                </a:solidFill>
                <a:cs typeface="Courier New" panose="02070309020205020404"/>
              </a:rPr>
              <a:t>6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H</a:t>
            </a:r>
            <a:r>
              <a:rPr lang="en-US" altLang="zh-CN" kern="100" baseline="-25000">
                <a:solidFill>
                  <a:srgbClr val="000000"/>
                </a:solidFill>
                <a:cs typeface="Courier New" panose="02070309020205020404"/>
              </a:rPr>
              <a:t>12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O</a:t>
            </a:r>
            <a:r>
              <a:rPr lang="en-US" altLang="zh-CN" kern="100" baseline="-25000">
                <a:solidFill>
                  <a:srgbClr val="000000"/>
                </a:solidFill>
                <a:cs typeface="Courier New" panose="02070309020205020404"/>
              </a:rPr>
              <a:t>2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B.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草莓酸能使酸性高锰酸钾溶液褪色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C.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一定条件下，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1 mol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草莓酸能和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2 mol H</a:t>
            </a:r>
            <a:r>
              <a:rPr lang="en-US" altLang="zh-CN" kern="100" baseline="-25000">
                <a:solidFill>
                  <a:srgbClr val="000000"/>
                </a:solidFill>
                <a:cs typeface="Courier New" panose="02070309020205020404"/>
              </a:rPr>
              <a:t>2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发生反应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D.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一定条件下，草莓酸只能发生加成反应、加聚反应，不能发生取代反应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32" name="1">
            <a:hlinkClick r:id="rId8" action="ppaction://hlinksldjump"/>
          </p:cNvPr>
          <p:cNvSpPr>
            <a:spLocks noChangeAspect="1"/>
          </p:cNvSpPr>
          <p:nvPr/>
        </p:nvSpPr>
        <p:spPr>
          <a:xfrm>
            <a:off x="4211378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1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2">
            <a:hlinkClick r:id="rId2" action="ppaction://hlinksldjump"/>
          </p:cNvPr>
          <p:cNvSpPr>
            <a:spLocks noChangeAspect="1"/>
          </p:cNvSpPr>
          <p:nvPr/>
        </p:nvSpPr>
        <p:spPr>
          <a:xfrm>
            <a:off x="4772310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2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1" name="2">
            <a:hlinkClick r:id="rId3" action="ppaction://hlinksldjump"/>
          </p:cNvPr>
          <p:cNvSpPr>
            <a:spLocks noChangeAspect="1"/>
          </p:cNvSpPr>
          <p:nvPr/>
        </p:nvSpPr>
        <p:spPr>
          <a:xfrm>
            <a:off x="5731674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4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2" name="2">
            <a:hlinkClick r:id="rId4" action="ppaction://hlinksldjump"/>
          </p:cNvPr>
          <p:cNvSpPr>
            <a:spLocks noChangeAspect="1"/>
          </p:cNvSpPr>
          <p:nvPr/>
        </p:nvSpPr>
        <p:spPr>
          <a:xfrm>
            <a:off x="6210565" y="6462713"/>
            <a:ext cx="322422" cy="252412"/>
          </a:xfrm>
          <a:prstGeom prst="rect">
            <a:avLst/>
          </a:prstGeom>
          <a:solidFill>
            <a:srgbClr val="FF6600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bg1"/>
                </a:solidFill>
              </a:rPr>
              <a:t>5</a:t>
            </a:r>
            <a:endParaRPr lang="zh-CN" altLang="en-US" sz="1400" b="1" noProof="1">
              <a:solidFill>
                <a:schemeClr val="bg1"/>
              </a:solidFill>
            </a:endParaRPr>
          </a:p>
        </p:txBody>
      </p:sp>
      <p:sp>
        <p:nvSpPr>
          <p:cNvPr id="24" name="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251202" y="6462713"/>
            <a:ext cx="322422" cy="252412"/>
          </a:xfrm>
          <a:prstGeom prst="rect">
            <a:avLst/>
          </a:prstGeom>
          <a:solidFill>
            <a:srgbClr val="FFFFFF"/>
          </a:solidFill>
          <a:ln w="15875">
            <a:solidFill>
              <a:srgbClr val="FF6600"/>
            </a:solidFill>
            <a:round/>
          </a:ln>
        </p:spPr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rgbClr val="000000"/>
                </a:solidFill>
              </a:rPr>
              <a:t>3</a:t>
            </a:r>
            <a:endParaRPr lang="zh-CN" altLang="en-US" sz="1400" b="1">
              <a:solidFill>
                <a:srgbClr val="000000"/>
              </a:solidFill>
            </a:endParaRPr>
          </a:p>
        </p:txBody>
      </p:sp>
      <p:sp>
        <p:nvSpPr>
          <p:cNvPr id="25" name="2">
            <a:hlinkClick r:id="rId6" action="ppaction://hlinksldjump"/>
          </p:cNvPr>
          <p:cNvSpPr>
            <a:spLocks noChangeAspect="1"/>
          </p:cNvSpPr>
          <p:nvPr/>
        </p:nvSpPr>
        <p:spPr>
          <a:xfrm>
            <a:off x="7149382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chemeClr val="tx1"/>
                </a:solidFill>
                <a:ea typeface="宋体" panose="02010600030101010101" pitchFamily="2" charset="-122"/>
              </a:rPr>
              <a:t>7</a:t>
            </a:r>
            <a:endParaRPr lang="zh-CN" altLang="en-US" sz="1400" b="1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27" name="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670491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  <a:round/>
          </a:ln>
        </p:spPr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chemeClr val="tx1"/>
                </a:solidFill>
              </a:rPr>
              <a:t>6</a:t>
            </a:r>
            <a:endParaRPr lang="zh-CN" altLang="en-US" sz="1400" b="1">
              <a:solidFill>
                <a:schemeClr val="tx1"/>
              </a:solidFill>
            </a:endParaRPr>
          </a:p>
        </p:txBody>
      </p:sp>
      <p:sp>
        <p:nvSpPr>
          <p:cNvPr id="32" name="1">
            <a:hlinkClick r:id="rId8" action="ppaction://hlinksldjump"/>
          </p:cNvPr>
          <p:cNvSpPr>
            <a:spLocks noChangeAspect="1"/>
          </p:cNvSpPr>
          <p:nvPr/>
        </p:nvSpPr>
        <p:spPr>
          <a:xfrm>
            <a:off x="4293419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1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16" name="圆角矩形 15"/>
          <p:cNvSpPr>
            <a:spLocks noChangeArrowheads="1"/>
          </p:cNvSpPr>
          <p:nvPr/>
        </p:nvSpPr>
        <p:spPr bwMode="auto">
          <a:xfrm>
            <a:off x="304800" y="1196752"/>
            <a:ext cx="11531600" cy="3855375"/>
          </a:xfrm>
          <a:prstGeom prst="roundRect">
            <a:avLst>
              <a:gd name="adj" fmla="val 7190"/>
            </a:avLst>
          </a:prstGeom>
          <a:solidFill>
            <a:srgbClr val="E6F0F0"/>
          </a:solidFill>
          <a:ln>
            <a:noFill/>
          </a:ln>
          <a:extLs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713740" algn="just" fontAlgn="ctr">
              <a:lnSpc>
                <a:spcPct val="140000"/>
              </a:lnSpc>
              <a:spcAft>
                <a:spcPct val="0"/>
              </a:spcAft>
              <a:tabLst>
                <a:tab pos="5941060"/>
              </a:tabLst>
            </a:pPr>
            <a:r>
              <a:rPr lang="zh-CN" altLang="zh-CN" b="1" kern="100">
                <a:solidFill>
                  <a:srgbClr val="003366"/>
                </a:solidFill>
                <a:latin typeface="Times New Roman"/>
                <a:ea typeface="黑体" panose="02010609060101010101" pitchFamily="2" charset="-122"/>
                <a:cs typeface="Times New Roman" panose="02020603050405020304"/>
              </a:rPr>
              <a:t>【解析】</a:t>
            </a:r>
            <a:r>
              <a:rPr lang="zh-CN" altLang="zh-CN" b="1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由结构简式可知，草莓酸分子中含有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6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个碳原子、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10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个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H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原子、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2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个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O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原子，故其分子式为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C</a:t>
            </a:r>
            <a:r>
              <a:rPr lang="en-US" altLang="zh-CN" b="1" kern="100" baseline="-250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6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H</a:t>
            </a:r>
            <a:r>
              <a:rPr lang="en-US" altLang="zh-CN" b="1" kern="100" baseline="-250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10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O</a:t>
            </a:r>
            <a:r>
              <a:rPr lang="en-US" altLang="zh-CN" b="1" kern="100" baseline="-250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2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，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A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错误；草莓酸分子中含有碳碳双键，可以使酸性高锰酸钾溶液褪色，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B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正确</a:t>
            </a:r>
            <a:r>
              <a:rPr lang="zh-CN" altLang="zh-CN" b="1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；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1 mol 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草莓酸分子中含有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1 mol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碳碳双键，故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1 mol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草莓酸能与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1 mol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氢气发生加成反应，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C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错误；草莓酸分子中含有碳碳双键，可以发生加成反应、加聚反应，含有羧基，可以发生取代反应，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D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错误。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53059" y="5020321"/>
            <a:ext cx="2066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b="1"/>
              <a:t>【</a:t>
            </a:r>
            <a:r>
              <a:rPr lang="zh-CN" altLang="zh-CN" b="1">
                <a:latin typeface="黑体" panose="02010609060101010101" pitchFamily="2" charset="-122"/>
                <a:ea typeface="黑体" panose="02010609060101010101" pitchFamily="2" charset="-122"/>
              </a:rPr>
              <a:t>答案</a:t>
            </a:r>
            <a:r>
              <a:rPr lang="zh-CN" altLang="zh-CN" b="1"/>
              <a:t>】  </a:t>
            </a:r>
            <a:r>
              <a:rPr lang="en-US" altLang="zh-CN" b="1" smtClean="0">
                <a:solidFill>
                  <a:schemeClr val="tx1"/>
                </a:solidFill>
              </a:rPr>
              <a:t>B</a:t>
            </a:r>
            <a:endParaRPr lang="zh-CN" altLang="zh-CN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2">
            <a:hlinkClick r:id="rId2" action="ppaction://hlinksldjump"/>
          </p:cNvPr>
          <p:cNvSpPr>
            <a:spLocks noChangeAspect="1"/>
          </p:cNvSpPr>
          <p:nvPr/>
        </p:nvSpPr>
        <p:spPr>
          <a:xfrm>
            <a:off x="4546253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2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1" name="2">
            <a:hlinkClick r:id="rId3" action="ppaction://hlinksldjump"/>
          </p:cNvPr>
          <p:cNvSpPr>
            <a:spLocks noChangeAspect="1"/>
          </p:cNvSpPr>
          <p:nvPr/>
        </p:nvSpPr>
        <p:spPr>
          <a:xfrm>
            <a:off x="5505617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4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2" name="2">
            <a:hlinkClick r:id="rId4" action="ppaction://hlinksldjump"/>
          </p:cNvPr>
          <p:cNvSpPr>
            <a:spLocks noChangeAspect="1"/>
          </p:cNvSpPr>
          <p:nvPr/>
        </p:nvSpPr>
        <p:spPr>
          <a:xfrm>
            <a:off x="5984508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5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4" name="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025145" y="6462713"/>
            <a:ext cx="322422" cy="252412"/>
          </a:xfrm>
          <a:prstGeom prst="rect">
            <a:avLst/>
          </a:prstGeom>
          <a:solidFill>
            <a:srgbClr val="FFFFFF"/>
          </a:solidFill>
          <a:ln w="15875">
            <a:solidFill>
              <a:srgbClr val="FF6600"/>
            </a:solidFill>
            <a:round/>
          </a:ln>
        </p:spPr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rgbClr val="000000"/>
                </a:solidFill>
              </a:rPr>
              <a:t>3</a:t>
            </a:r>
            <a:endParaRPr lang="zh-CN" altLang="en-US" sz="1400" b="1">
              <a:solidFill>
                <a:srgbClr val="000000"/>
              </a:solidFill>
            </a:endParaRPr>
          </a:p>
        </p:txBody>
      </p:sp>
      <p:sp>
        <p:nvSpPr>
          <p:cNvPr id="25" name="2">
            <a:hlinkClick r:id="rId6" action="ppaction://hlinksldjump"/>
          </p:cNvPr>
          <p:cNvSpPr>
            <a:spLocks noChangeAspect="1"/>
          </p:cNvSpPr>
          <p:nvPr/>
        </p:nvSpPr>
        <p:spPr>
          <a:xfrm>
            <a:off x="6923325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chemeClr val="tx1"/>
                </a:solidFill>
                <a:ea typeface="宋体" panose="02010600030101010101" pitchFamily="2" charset="-122"/>
              </a:rPr>
              <a:t>7</a:t>
            </a:r>
            <a:endParaRPr lang="zh-CN" altLang="en-US" sz="1400" b="1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27" name="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44434" y="6462713"/>
            <a:ext cx="322422" cy="252412"/>
          </a:xfrm>
          <a:prstGeom prst="rect">
            <a:avLst/>
          </a:prstGeom>
          <a:solidFill>
            <a:srgbClr val="FF6600"/>
          </a:solidFill>
          <a:ln w="15875">
            <a:solidFill>
              <a:srgbClr val="FF6600"/>
            </a:solidFill>
            <a:round/>
          </a:ln>
        </p:spPr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chemeClr val="bg1"/>
                </a:solidFill>
              </a:rPr>
              <a:t>6</a:t>
            </a:r>
            <a:endParaRPr lang="zh-CN" altLang="en-US" sz="1400" b="1">
              <a:solidFill>
                <a:schemeClr val="bg1"/>
              </a:solidFill>
            </a:endParaRPr>
          </a:p>
        </p:txBody>
      </p:sp>
      <p:sp>
        <p:nvSpPr>
          <p:cNvPr id="30" name="内容占位符 1"/>
          <p:cNvSpPr>
            <a:spLocks noGrp="1"/>
          </p:cNvSpPr>
          <p:nvPr>
            <p:ph idx="1"/>
          </p:nvPr>
        </p:nvSpPr>
        <p:spPr>
          <a:xfrm>
            <a:off x="360689" y="227000"/>
            <a:ext cx="11449272" cy="3711785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6. </a:t>
            </a:r>
            <a:r>
              <a:rPr lang="en-US" altLang="zh-CN" kern="1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(2021·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无锡高一下期末</a:t>
            </a:r>
            <a:r>
              <a:rPr lang="en-US" altLang="zh-CN" kern="1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)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某光刻胶的单体结构如图所示。下列说法正确的是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(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　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　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)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A.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该物质的分子式是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C</a:t>
            </a:r>
            <a:r>
              <a:rPr lang="en-US" altLang="zh-CN" kern="100" baseline="-25000">
                <a:solidFill>
                  <a:srgbClr val="000000"/>
                </a:solidFill>
                <a:cs typeface="Courier New" panose="02070309020205020404"/>
              </a:rPr>
              <a:t>10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H</a:t>
            </a:r>
            <a:r>
              <a:rPr lang="en-US" altLang="zh-CN" kern="100" baseline="-25000">
                <a:solidFill>
                  <a:srgbClr val="000000"/>
                </a:solidFill>
                <a:cs typeface="Courier New" panose="02070309020205020404"/>
              </a:rPr>
              <a:t>14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O</a:t>
            </a:r>
            <a:r>
              <a:rPr lang="en-US" altLang="zh-CN" kern="100" baseline="-25000">
                <a:solidFill>
                  <a:srgbClr val="000000"/>
                </a:solidFill>
                <a:cs typeface="Courier New" panose="02070309020205020404"/>
              </a:rPr>
              <a:t>2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B.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该物质分子中含有苯环结构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C.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该物质能和</a:t>
            </a:r>
            <a:r>
              <a:rPr lang="en-US" altLang="zh-CN" kern="100" err="1">
                <a:solidFill>
                  <a:srgbClr val="000000"/>
                </a:solidFill>
                <a:cs typeface="Courier New" panose="02070309020205020404"/>
              </a:rPr>
              <a:t>NaOH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溶液反应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D.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该物质不能被酸性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KMnO</a:t>
            </a:r>
            <a:r>
              <a:rPr lang="en-US" altLang="zh-CN" kern="100" baseline="-25000">
                <a:solidFill>
                  <a:srgbClr val="000000"/>
                </a:solidFill>
                <a:cs typeface="Courier New" panose="02070309020205020404"/>
              </a:rPr>
              <a:t>4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溶液氧化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32" name="1">
            <a:hlinkClick r:id="rId8" action="ppaction://hlinksldjump"/>
          </p:cNvPr>
          <p:cNvSpPr>
            <a:spLocks noChangeAspect="1"/>
          </p:cNvSpPr>
          <p:nvPr/>
        </p:nvSpPr>
        <p:spPr>
          <a:xfrm>
            <a:off x="4067362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1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16" name="圆角矩形 15"/>
          <p:cNvSpPr>
            <a:spLocks noChangeArrowheads="1"/>
          </p:cNvSpPr>
          <p:nvPr/>
        </p:nvSpPr>
        <p:spPr bwMode="auto">
          <a:xfrm>
            <a:off x="304800" y="3861048"/>
            <a:ext cx="11531600" cy="1975640"/>
          </a:xfrm>
          <a:prstGeom prst="roundRect">
            <a:avLst>
              <a:gd name="adj" fmla="val 7190"/>
            </a:avLst>
          </a:prstGeom>
          <a:solidFill>
            <a:srgbClr val="E6F0F0"/>
          </a:solidFill>
          <a:ln>
            <a:noFill/>
          </a:ln>
          <a:extLs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713740" algn="just" fontAlgn="ctr">
              <a:lnSpc>
                <a:spcPct val="140000"/>
              </a:lnSpc>
              <a:spcAft>
                <a:spcPct val="0"/>
              </a:spcAft>
              <a:tabLst>
                <a:tab pos="5941060"/>
              </a:tabLst>
            </a:pPr>
            <a:r>
              <a:rPr lang="zh-CN" altLang="zh-CN" b="1" kern="100">
                <a:solidFill>
                  <a:srgbClr val="003366"/>
                </a:solidFill>
                <a:latin typeface="Times New Roman"/>
                <a:ea typeface="黑体" panose="02010609060101010101" pitchFamily="2" charset="-122"/>
                <a:cs typeface="Times New Roman" panose="02020603050405020304"/>
              </a:rPr>
              <a:t>【解析】</a:t>
            </a:r>
            <a:r>
              <a:rPr lang="zh-CN" altLang="zh-CN" b="1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该物质分子式为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C</a:t>
            </a:r>
            <a:r>
              <a:rPr lang="en-US" altLang="zh-CN" b="1" kern="100" baseline="-250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10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H</a:t>
            </a:r>
            <a:r>
              <a:rPr lang="en-US" altLang="zh-CN" b="1" kern="100" baseline="-250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16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O</a:t>
            </a:r>
            <a:r>
              <a:rPr lang="en-US" altLang="zh-CN" b="1" kern="100" baseline="-250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2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，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A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错误；分子中无苯环，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B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错误；分子中含有酯基，碱性条件下可水解，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C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正确；分子中含有碳碳双键，能被酸性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KMnO</a:t>
            </a:r>
            <a:r>
              <a:rPr lang="en-US" altLang="zh-CN" b="1" kern="100" baseline="-250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4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溶液氧化，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D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错误。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87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8193" name="Picture 1" descr="C:\Users\Administrator\Desktop\《活动单》化学必修第二册(苏教版) 楠\HD22SJ-BX2HX84.t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92201" y="2204864"/>
            <a:ext cx="1485900" cy="89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矩形 12"/>
          <p:cNvSpPr/>
          <p:nvPr/>
        </p:nvSpPr>
        <p:spPr>
          <a:xfrm>
            <a:off x="1053059" y="5949946"/>
            <a:ext cx="2066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b="1"/>
              <a:t>【</a:t>
            </a:r>
            <a:r>
              <a:rPr lang="zh-CN" altLang="zh-CN" b="1">
                <a:latin typeface="黑体" panose="02010609060101010101" pitchFamily="2" charset="-122"/>
                <a:ea typeface="黑体" panose="02010609060101010101" pitchFamily="2" charset="-122"/>
              </a:rPr>
              <a:t>答案</a:t>
            </a:r>
            <a:r>
              <a:rPr lang="zh-CN" altLang="zh-CN" b="1"/>
              <a:t>】  </a:t>
            </a:r>
            <a:r>
              <a:rPr lang="en-US" altLang="zh-CN" b="1" smtClean="0">
                <a:solidFill>
                  <a:schemeClr val="tx1"/>
                </a:solidFill>
              </a:rPr>
              <a:t>C</a:t>
            </a:r>
            <a:endParaRPr lang="zh-CN" altLang="zh-CN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2">
            <a:hlinkClick r:id="rId2" action="ppaction://hlinksldjump"/>
          </p:cNvPr>
          <p:cNvSpPr>
            <a:spLocks noChangeAspect="1"/>
          </p:cNvSpPr>
          <p:nvPr/>
        </p:nvSpPr>
        <p:spPr>
          <a:xfrm>
            <a:off x="4556286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2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1" name="2">
            <a:hlinkClick r:id="rId3" action="ppaction://hlinksldjump"/>
          </p:cNvPr>
          <p:cNvSpPr>
            <a:spLocks noChangeAspect="1"/>
          </p:cNvSpPr>
          <p:nvPr/>
        </p:nvSpPr>
        <p:spPr>
          <a:xfrm>
            <a:off x="5515650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4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2" name="2">
            <a:hlinkClick r:id="rId4" action="ppaction://hlinksldjump"/>
          </p:cNvPr>
          <p:cNvSpPr>
            <a:spLocks noChangeAspect="1"/>
          </p:cNvSpPr>
          <p:nvPr/>
        </p:nvSpPr>
        <p:spPr>
          <a:xfrm>
            <a:off x="5994541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5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4" name="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035178" y="6462713"/>
            <a:ext cx="322422" cy="252412"/>
          </a:xfrm>
          <a:prstGeom prst="rect">
            <a:avLst/>
          </a:prstGeom>
          <a:solidFill>
            <a:srgbClr val="FFFFFF"/>
          </a:solidFill>
          <a:ln w="15875">
            <a:solidFill>
              <a:srgbClr val="FF6600"/>
            </a:solidFill>
            <a:round/>
          </a:ln>
        </p:spPr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rgbClr val="000000"/>
                </a:solidFill>
              </a:rPr>
              <a:t>3</a:t>
            </a:r>
            <a:endParaRPr lang="zh-CN" altLang="en-US" sz="1400" b="1">
              <a:solidFill>
                <a:srgbClr val="000000"/>
              </a:solidFill>
            </a:endParaRPr>
          </a:p>
        </p:txBody>
      </p:sp>
      <p:sp>
        <p:nvSpPr>
          <p:cNvPr id="25" name="2">
            <a:hlinkClick r:id="rId6" action="ppaction://hlinksldjump"/>
          </p:cNvPr>
          <p:cNvSpPr>
            <a:spLocks noChangeAspect="1"/>
          </p:cNvSpPr>
          <p:nvPr/>
        </p:nvSpPr>
        <p:spPr>
          <a:xfrm>
            <a:off x="6933358" y="6462713"/>
            <a:ext cx="322422" cy="252412"/>
          </a:xfrm>
          <a:prstGeom prst="rect">
            <a:avLst/>
          </a:prstGeom>
          <a:solidFill>
            <a:srgbClr val="FF6600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chemeClr val="bg1"/>
                </a:solidFill>
                <a:ea typeface="宋体" panose="02010600030101010101" pitchFamily="2" charset="-122"/>
              </a:rPr>
              <a:t>7</a:t>
            </a:r>
            <a:endParaRPr lang="zh-CN" altLang="en-US" sz="14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7" name="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54467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  <a:round/>
          </a:ln>
        </p:spPr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chemeClr val="tx1"/>
                </a:solidFill>
              </a:rPr>
              <a:t>6</a:t>
            </a:r>
            <a:endParaRPr lang="zh-CN" altLang="en-US" sz="1400" b="1">
              <a:solidFill>
                <a:schemeClr val="tx1"/>
              </a:solidFill>
            </a:endParaRPr>
          </a:p>
        </p:txBody>
      </p:sp>
      <p:sp>
        <p:nvSpPr>
          <p:cNvPr id="30" name="内容占位符 1"/>
          <p:cNvSpPr>
            <a:spLocks noGrp="1"/>
          </p:cNvSpPr>
          <p:nvPr>
            <p:ph idx="1"/>
          </p:nvPr>
        </p:nvSpPr>
        <p:spPr>
          <a:xfrm>
            <a:off x="360689" y="620688"/>
            <a:ext cx="11449272" cy="4315027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7.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科学家发现某药物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M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能治疗心血管疾病是因为它在人体内能释放出一种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/>
              </a:rPr>
              <a:t>“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信使分子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/>
              </a:rPr>
              <a:t>”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D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，并阐明了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D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在人体内的作用原理。为此他们荣获了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1998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年诺贝尔生理学或医学奖。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(1)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已知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M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的相对分子质量为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227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，由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C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、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H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、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O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、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N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四种元素组成，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C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、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H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、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N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的质量分数依次为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15.86%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、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2.20%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和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18.50%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。则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M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的分子式是</a:t>
            </a:r>
            <a:r>
              <a:rPr lang="en-US" altLang="zh-CN" kern="100" smtClean="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___________</a:t>
            </a:r>
            <a:r>
              <a:rPr lang="en-US" altLang="zh-CN" kern="1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_____</a:t>
            </a:r>
            <a:r>
              <a:rPr lang="en-US" altLang="zh-CN" kern="100" smtClean="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_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，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D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是双原子分子，相对分子质量为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30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，则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D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的分子式为</a:t>
            </a:r>
            <a:r>
              <a:rPr lang="en-US" altLang="zh-CN" kern="1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________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。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32" name="1">
            <a:hlinkClick r:id="rId8" action="ppaction://hlinksldjump"/>
          </p:cNvPr>
          <p:cNvSpPr>
            <a:spLocks noChangeAspect="1"/>
          </p:cNvSpPr>
          <p:nvPr/>
        </p:nvSpPr>
        <p:spPr>
          <a:xfrm>
            <a:off x="4077395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1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53059" y="3700471"/>
            <a:ext cx="17427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/>
              <a:t>C</a:t>
            </a:r>
            <a:r>
              <a:rPr lang="en-US" altLang="zh-CN" b="1" baseline="-25000"/>
              <a:t>3</a:t>
            </a:r>
            <a:r>
              <a:rPr lang="en-US" altLang="zh-CN" b="1"/>
              <a:t>H</a:t>
            </a:r>
            <a:r>
              <a:rPr lang="en-US" altLang="zh-CN" b="1" baseline="-25000"/>
              <a:t>5</a:t>
            </a:r>
            <a:r>
              <a:rPr lang="en-US" altLang="zh-CN" b="1"/>
              <a:t>O</a:t>
            </a:r>
            <a:r>
              <a:rPr lang="en-US" altLang="zh-CN" b="1" baseline="-25000"/>
              <a:t>9</a:t>
            </a:r>
            <a:r>
              <a:rPr lang="en-US" altLang="zh-CN" b="1"/>
              <a:t>N</a:t>
            </a:r>
            <a:r>
              <a:rPr lang="en-US" altLang="zh-CN" b="1" baseline="-25000"/>
              <a:t>3</a:t>
            </a:r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562813" y="4365104"/>
            <a:ext cx="723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/>
              <a:t>NO</a:t>
            </a:r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" name="内容占位符 1"/>
          <p:cNvSpPr>
            <a:spLocks noGrp="1"/>
          </p:cNvSpPr>
          <p:nvPr>
            <p:ph idx="1"/>
          </p:nvPr>
        </p:nvSpPr>
        <p:spPr>
          <a:xfrm>
            <a:off x="360689" y="-2879"/>
            <a:ext cx="11449272" cy="695575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(2)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油脂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A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经下列途径可得到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M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。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pic>
        <p:nvPicPr>
          <p:cNvPr id="11265" name="Picture 1" descr="C:\Users\Administrator\Desktop\《活动单》化学必修第二册(苏教版) 楠\21HDB2-HX63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01317" y="667039"/>
            <a:ext cx="3475038" cy="178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509588" y="2690308"/>
          <a:ext cx="11018837" cy="38893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4" name="文档" r:id="rId3" imgW="11162030" imgH="3945890" progId="">
                  <p:embed/>
                </p:oleObj>
              </mc:Choice>
              <mc:Fallback>
                <p:oleObj name="文档" r:id="rId3" imgW="11162030" imgH="3945890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9588" y="2690308"/>
                        <a:ext cx="11018837" cy="38893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267" name="图片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97075" y="4887362"/>
            <a:ext cx="6123891" cy="1327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矩形 6"/>
          <p:cNvSpPr/>
          <p:nvPr/>
        </p:nvSpPr>
        <p:spPr>
          <a:xfrm>
            <a:off x="4581451" y="4076824"/>
            <a:ext cx="1627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b="1"/>
              <a:t>取代反应</a:t>
            </a:r>
            <a:endParaRPr lang="zh-CN" altLang="en-US"/>
          </a:p>
        </p:txBody>
      </p:sp>
      <p:sp>
        <p:nvSpPr>
          <p:cNvPr id="20" name="2">
            <a:hlinkClick r:id="rId6" action="ppaction://hlinksldjump"/>
          </p:cNvPr>
          <p:cNvSpPr>
            <a:spLocks noChangeAspect="1"/>
          </p:cNvSpPr>
          <p:nvPr/>
        </p:nvSpPr>
        <p:spPr>
          <a:xfrm>
            <a:off x="4618261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2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1" name="2">
            <a:hlinkClick r:id="rId7" action="ppaction://hlinksldjump"/>
          </p:cNvPr>
          <p:cNvSpPr>
            <a:spLocks noChangeAspect="1"/>
          </p:cNvSpPr>
          <p:nvPr/>
        </p:nvSpPr>
        <p:spPr>
          <a:xfrm>
            <a:off x="5577625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4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2" name="2">
            <a:hlinkClick r:id="rId8" action="ppaction://hlinksldjump"/>
          </p:cNvPr>
          <p:cNvSpPr>
            <a:spLocks noChangeAspect="1"/>
          </p:cNvSpPr>
          <p:nvPr/>
        </p:nvSpPr>
        <p:spPr>
          <a:xfrm>
            <a:off x="6056516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5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4" name="2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5097153" y="6462713"/>
            <a:ext cx="322422" cy="252412"/>
          </a:xfrm>
          <a:prstGeom prst="rect">
            <a:avLst/>
          </a:prstGeom>
          <a:solidFill>
            <a:srgbClr val="FFFFFF"/>
          </a:solidFill>
          <a:ln w="15875">
            <a:solidFill>
              <a:srgbClr val="FF6600"/>
            </a:solidFill>
            <a:round/>
          </a:ln>
        </p:spPr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rgbClr val="000000"/>
                </a:solidFill>
              </a:rPr>
              <a:t>3</a:t>
            </a:r>
            <a:endParaRPr lang="zh-CN" altLang="en-US" sz="1400" b="1">
              <a:solidFill>
                <a:srgbClr val="000000"/>
              </a:solidFill>
            </a:endParaRPr>
          </a:p>
        </p:txBody>
      </p:sp>
      <p:sp>
        <p:nvSpPr>
          <p:cNvPr id="25" name="2">
            <a:hlinkClick r:id="rId10" action="ppaction://hlinksldjump"/>
          </p:cNvPr>
          <p:cNvSpPr>
            <a:spLocks noChangeAspect="1"/>
          </p:cNvSpPr>
          <p:nvPr/>
        </p:nvSpPr>
        <p:spPr>
          <a:xfrm>
            <a:off x="6995333" y="6462713"/>
            <a:ext cx="322422" cy="252412"/>
          </a:xfrm>
          <a:prstGeom prst="rect">
            <a:avLst/>
          </a:prstGeom>
          <a:solidFill>
            <a:srgbClr val="FF6600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chemeClr val="bg1"/>
                </a:solidFill>
                <a:ea typeface="宋体" panose="02010600030101010101" pitchFamily="2" charset="-122"/>
              </a:rPr>
              <a:t>7</a:t>
            </a:r>
            <a:endParaRPr lang="zh-CN" altLang="en-US" sz="14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7" name="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6516442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  <a:round/>
          </a:ln>
        </p:spPr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chemeClr val="tx1"/>
                </a:solidFill>
              </a:rPr>
              <a:t>6</a:t>
            </a:r>
            <a:endParaRPr lang="zh-CN" altLang="en-US" sz="1400" b="1">
              <a:solidFill>
                <a:schemeClr val="tx1"/>
              </a:solidFill>
            </a:endParaRPr>
          </a:p>
        </p:txBody>
      </p:sp>
      <p:sp>
        <p:nvSpPr>
          <p:cNvPr id="32" name="1">
            <a:hlinkClick r:id="rId12" action="ppaction://hlinksldjump"/>
          </p:cNvPr>
          <p:cNvSpPr>
            <a:spLocks noChangeAspect="1"/>
          </p:cNvSpPr>
          <p:nvPr/>
        </p:nvSpPr>
        <p:spPr>
          <a:xfrm>
            <a:off x="4139370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1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2">
            <a:hlinkClick r:id="rId2" action="ppaction://hlinksldjump"/>
          </p:cNvPr>
          <p:cNvSpPr>
            <a:spLocks noChangeAspect="1"/>
          </p:cNvSpPr>
          <p:nvPr/>
        </p:nvSpPr>
        <p:spPr>
          <a:xfrm>
            <a:off x="4618261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2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1" name="2">
            <a:hlinkClick r:id="rId3" action="ppaction://hlinksldjump"/>
          </p:cNvPr>
          <p:cNvSpPr>
            <a:spLocks noChangeAspect="1"/>
          </p:cNvSpPr>
          <p:nvPr/>
        </p:nvSpPr>
        <p:spPr>
          <a:xfrm>
            <a:off x="5577625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4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2" name="2">
            <a:hlinkClick r:id="rId4" action="ppaction://hlinksldjump"/>
          </p:cNvPr>
          <p:cNvSpPr>
            <a:spLocks noChangeAspect="1"/>
          </p:cNvSpPr>
          <p:nvPr/>
        </p:nvSpPr>
        <p:spPr>
          <a:xfrm>
            <a:off x="6056516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5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4" name="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097153" y="6462713"/>
            <a:ext cx="322422" cy="252412"/>
          </a:xfrm>
          <a:prstGeom prst="rect">
            <a:avLst/>
          </a:prstGeom>
          <a:solidFill>
            <a:srgbClr val="FFFFFF"/>
          </a:solidFill>
          <a:ln w="15875">
            <a:solidFill>
              <a:srgbClr val="FF6600"/>
            </a:solidFill>
            <a:round/>
          </a:ln>
        </p:spPr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rgbClr val="000000"/>
                </a:solidFill>
              </a:rPr>
              <a:t>3</a:t>
            </a:r>
            <a:endParaRPr lang="zh-CN" altLang="en-US" sz="1400" b="1">
              <a:solidFill>
                <a:srgbClr val="000000"/>
              </a:solidFill>
            </a:endParaRPr>
          </a:p>
        </p:txBody>
      </p:sp>
      <p:sp>
        <p:nvSpPr>
          <p:cNvPr id="25" name="2">
            <a:hlinkClick r:id="rId6" action="ppaction://hlinksldjump"/>
          </p:cNvPr>
          <p:cNvSpPr>
            <a:spLocks noChangeAspect="1"/>
          </p:cNvSpPr>
          <p:nvPr/>
        </p:nvSpPr>
        <p:spPr>
          <a:xfrm>
            <a:off x="6995333" y="6462713"/>
            <a:ext cx="322422" cy="252412"/>
          </a:xfrm>
          <a:prstGeom prst="rect">
            <a:avLst/>
          </a:prstGeom>
          <a:solidFill>
            <a:srgbClr val="FF6600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chemeClr val="bg1"/>
                </a:solidFill>
                <a:ea typeface="宋体" panose="02010600030101010101" pitchFamily="2" charset="-122"/>
              </a:rPr>
              <a:t>7</a:t>
            </a:r>
            <a:endParaRPr lang="zh-CN" altLang="en-US" sz="14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7" name="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516442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  <a:round/>
          </a:ln>
        </p:spPr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chemeClr val="tx1"/>
                </a:solidFill>
              </a:rPr>
              <a:t>6</a:t>
            </a:r>
            <a:endParaRPr lang="zh-CN" altLang="en-US" sz="1400" b="1">
              <a:solidFill>
                <a:schemeClr val="tx1"/>
              </a:solidFill>
            </a:endParaRPr>
          </a:p>
        </p:txBody>
      </p:sp>
      <p:sp>
        <p:nvSpPr>
          <p:cNvPr id="30" name="内容占位符 1"/>
          <p:cNvSpPr>
            <a:spLocks noGrp="1"/>
          </p:cNvSpPr>
          <p:nvPr>
            <p:ph idx="1"/>
          </p:nvPr>
        </p:nvSpPr>
        <p:spPr>
          <a:xfrm>
            <a:off x="360689" y="1066205"/>
            <a:ext cx="11449272" cy="3711785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(3) C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是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B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和乙酸在一定条件下反应生成的化合物，分子量为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134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，</a:t>
            </a:r>
            <a:r>
              <a:rPr lang="zh-CN" altLang="zh-CN" kern="100" smtClean="0">
                <a:solidFill>
                  <a:srgbClr val="000000"/>
                </a:solidFill>
                <a:cs typeface="Times New Roman" panose="02020603050405020304"/>
              </a:rPr>
              <a:t>写</a:t>
            </a:r>
            <a:endParaRPr lang="en-US" altLang="zh-CN" kern="100" smtClean="0">
              <a:solidFill>
                <a:srgbClr val="000000"/>
              </a:solidFill>
              <a:cs typeface="Times New Roman" panose="020206030504050203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endParaRPr lang="en-US" altLang="zh-CN" kern="100">
              <a:solidFill>
                <a:srgbClr val="000000"/>
              </a:solidFill>
              <a:cs typeface="Times New Roman" panose="020206030504050203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endParaRPr lang="en-US" altLang="zh-CN" kern="100" smtClean="0">
              <a:solidFill>
                <a:srgbClr val="000000"/>
              </a:solidFill>
              <a:cs typeface="Times New Roman" panose="02020603050405020304"/>
            </a:endParaRPr>
          </a:p>
          <a:p>
            <a:pPr indent="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 smtClean="0">
                <a:solidFill>
                  <a:srgbClr val="000000"/>
                </a:solidFill>
                <a:cs typeface="Times New Roman" panose="02020603050405020304"/>
              </a:rPr>
              <a:t>出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C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两种可能的结构简式：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en-US" altLang="zh-CN" kern="100" smtClean="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____________</a:t>
            </a:r>
            <a:r>
              <a:rPr lang="en-US" altLang="zh-CN" kern="1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_</a:t>
            </a:r>
            <a:r>
              <a:rPr lang="en-US" altLang="zh-CN" kern="100" smtClean="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___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、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en-US" altLang="zh-CN" kern="100" smtClean="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_________________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。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(4)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若将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0.10 mol B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与足量的金属钠反应，则需消耗</a:t>
            </a:r>
            <a:r>
              <a:rPr lang="en-US" altLang="zh-CN" kern="1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__________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g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金属钠。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32" name="1">
            <a:hlinkClick r:id="rId8" action="ppaction://hlinksldjump"/>
          </p:cNvPr>
          <p:cNvSpPr>
            <a:spLocks noChangeAspect="1"/>
          </p:cNvSpPr>
          <p:nvPr/>
        </p:nvSpPr>
        <p:spPr>
          <a:xfrm>
            <a:off x="4139370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1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87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12289" name="图片 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37350" y="1929532"/>
            <a:ext cx="2026011" cy="1409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12187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12291" name="图片 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04521" y="1858293"/>
            <a:ext cx="1982303" cy="1480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2370138"/>
            <a:ext cx="12187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>
            <a:lvl1pPr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1pPr>
            <a:lvl2pPr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2pPr>
            <a:lvl3pPr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3pPr>
            <a:lvl4pPr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4pPr>
            <a:lvl5pPr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/>
              </a:tabLst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578918" y="3573016"/>
            <a:ext cx="6335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/>
              <a:t>6.9</a:t>
            </a:r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TextBox 2"/>
          <p:cNvSpPr txBox="1">
            <a:spLocks noChangeArrowheads="1"/>
          </p:cNvSpPr>
          <p:nvPr/>
        </p:nvSpPr>
        <p:spPr bwMode="auto">
          <a:xfrm>
            <a:off x="-17463" y="2270125"/>
            <a:ext cx="5967413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8800" b="1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谢谢观看</a:t>
            </a:r>
            <a:endParaRPr lang="zh-CN" altLang="en-US" sz="8800" b="1">
              <a:solidFill>
                <a:srgbClr val="77777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401763" y="4078288"/>
            <a:ext cx="67087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altLang="zh-CN" sz="3600">
                <a:solidFill>
                  <a:srgbClr val="777777"/>
                </a:solidFill>
                <a:latin typeface="EU-HX" panose="03000509000000000000" pitchFamily="65" charset="-122"/>
                <a:ea typeface="EU-HX" panose="03000509000000000000" pitchFamily="65" charset="-122"/>
              </a:rPr>
              <a:t>Thank you for watching</a:t>
            </a:r>
            <a:r>
              <a:rPr lang="en-US" altLang="zh-CN" sz="3600" b="1">
                <a:solidFill>
                  <a:srgbClr val="777777"/>
                </a:solidFill>
                <a:latin typeface="EU-HX" panose="03000509000000000000" pitchFamily="65" charset="-122"/>
                <a:ea typeface="EU-HX" panose="03000509000000000000" pitchFamily="65" charset="-122"/>
              </a:rPr>
              <a:t> </a:t>
            </a:r>
            <a:endParaRPr lang="zh-CN" altLang="zh-CN">
              <a:solidFill>
                <a:srgbClr val="777777"/>
              </a:solidFill>
              <a:latin typeface="EU-HX" panose="03000509000000000000" pitchFamily="65" charset="-122"/>
              <a:ea typeface="EU-HX" panose="03000509000000000000" pitchFamily="65" charset="-122"/>
            </a:endParaRPr>
          </a:p>
        </p:txBody>
      </p:sp>
      <p:pic>
        <p:nvPicPr>
          <p:cNvPr id="14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2280900" y="11760200"/>
            <a:ext cx="304800" cy="228600"/>
          </a:xfrm>
          <a:prstGeom prst="cube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圆角矩形 1"/>
          <p:cNvSpPr/>
          <p:nvPr/>
        </p:nvSpPr>
        <p:spPr>
          <a:xfrm>
            <a:off x="693738" y="2132186"/>
            <a:ext cx="10872787" cy="2160910"/>
          </a:xfrm>
          <a:prstGeom prst="roundRect">
            <a:avLst>
              <a:gd name="adj" fmla="val 10234"/>
            </a:avLst>
          </a:prstGeom>
          <a:noFill/>
          <a:ln w="22225">
            <a:solidFill>
              <a:srgbClr val="FF66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noProof="1"/>
          </a:p>
        </p:txBody>
      </p:sp>
      <p:sp>
        <p:nvSpPr>
          <p:cNvPr id="4" name="内容占位符 1"/>
          <p:cNvSpPr txBox="1"/>
          <p:nvPr/>
        </p:nvSpPr>
        <p:spPr>
          <a:xfrm>
            <a:off x="837035" y="2153797"/>
            <a:ext cx="10585176" cy="695575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•"/>
              <a:defRPr sz="3200" kern="1200">
                <a:solidFill>
                  <a:schemeClr val="tx1"/>
                </a:solidFill>
                <a:latin typeface="黑体" panose="02010609060101010101" pitchFamily="2" charset="-122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–"/>
              <a:defRPr sz="2800" kern="1200">
                <a:solidFill>
                  <a:schemeClr val="tx1"/>
                </a:solidFill>
                <a:latin typeface="黑体" panose="02010609060101010101" pitchFamily="2" charset="-122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•"/>
              <a:defRPr sz="2400" kern="1200">
                <a:solidFill>
                  <a:schemeClr val="tx1"/>
                </a:solidFill>
                <a:latin typeface="黑体" panose="02010609060101010101" pitchFamily="2" charset="-122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–"/>
              <a:defRPr sz="2000" kern="1200">
                <a:solidFill>
                  <a:schemeClr val="tx1"/>
                </a:solidFill>
                <a:latin typeface="黑体" panose="02010609060101010101" pitchFamily="2" charset="-122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»"/>
              <a:defRPr sz="2000" kern="1200">
                <a:solidFill>
                  <a:schemeClr val="tx1"/>
                </a:solidFill>
                <a:latin typeface="黑体" panose="02010609060101010101" pitchFamily="2" charset="-122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717550" hangingPunct="0">
              <a:lnSpc>
                <a:spcPct val="140000"/>
              </a:lnSpc>
              <a:buNone/>
            </a:pPr>
            <a:r>
              <a:rPr lang="en-US" altLang="zh-CN" sz="2800" b="1">
                <a:latin typeface="+mn-lt"/>
              </a:rPr>
              <a:t>1. </a:t>
            </a:r>
            <a:r>
              <a:rPr lang="zh-CN" altLang="en-US" sz="2800" b="1">
                <a:latin typeface="+mn-lt"/>
              </a:rPr>
              <a:t>根据结构判断酯的性质，利用酯的主要性质解决日常生活中的问题。</a:t>
            </a:r>
            <a:endParaRPr lang="zh-CN" altLang="en-US" sz="2800" b="1">
              <a:latin typeface="+mn-lt"/>
            </a:endParaRPr>
          </a:p>
          <a:p>
            <a:pPr marL="0" indent="717550" hangingPunct="0">
              <a:lnSpc>
                <a:spcPct val="140000"/>
              </a:lnSpc>
              <a:buNone/>
            </a:pPr>
            <a:r>
              <a:rPr lang="en-US" altLang="zh-CN" sz="2800" b="1">
                <a:latin typeface="+mn-lt"/>
              </a:rPr>
              <a:t>2. </a:t>
            </a:r>
            <a:r>
              <a:rPr lang="zh-CN" altLang="en-US" sz="2800" b="1">
                <a:latin typeface="+mn-lt"/>
              </a:rPr>
              <a:t>判断油脂的性质，利用油脂的性质解决一些实际问题。</a:t>
            </a:r>
            <a:endParaRPr lang="zh-CN" altLang="en-US" sz="2800" b="1">
              <a:latin typeface="+mn-lt"/>
            </a:endParaRPr>
          </a:p>
          <a:p>
            <a:pPr marL="0" indent="717550" hangingPunct="0">
              <a:lnSpc>
                <a:spcPct val="140000"/>
              </a:lnSpc>
              <a:buNone/>
            </a:pPr>
            <a:endParaRPr lang="zh-CN" altLang="en-US" sz="2800" b="1">
              <a:latin typeface="+mn-lt"/>
            </a:endParaRPr>
          </a:p>
        </p:txBody>
      </p:sp>
      <p:pic>
        <p:nvPicPr>
          <p:cNvPr id="5" name="Picture 2" descr="学习目标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52500" y="1288916"/>
            <a:ext cx="61912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22"/>
          <p:cNvSpPr txBox="1">
            <a:spLocks noChangeArrowheads="1"/>
          </p:cNvSpPr>
          <p:nvPr/>
        </p:nvSpPr>
        <p:spPr bwMode="auto">
          <a:xfrm>
            <a:off x="0" y="2871986"/>
            <a:ext cx="12187238" cy="1015663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1209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1209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1209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1209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/>
            <a:r>
              <a:rPr lang="zh-CN" altLang="en-US" sz="6000" b="1" noProof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2D75B6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微软雅黑" panose="020b0503020204020204" pitchFamily="34" charset="-122"/>
              </a:rPr>
              <a:t>活 动 方 案</a:t>
            </a:r>
            <a:endParaRPr lang="zh-CN" altLang="en-US" sz="6000" b="1" noProof="1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2D75B6"/>
              </a:solidFill>
              <a:effectLst>
                <a:outerShdw blurRad="50800" algn="tl" rotWithShape="0">
                  <a:srgbClr val="000000"/>
                </a:outerShdw>
              </a:effectLst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60689" y="4149080"/>
            <a:ext cx="11449272" cy="695575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FF0000"/>
                </a:solidFill>
                <a:ea typeface="黑体" panose="02010609060101010101" pitchFamily="2" charset="-122"/>
                <a:cs typeface="Times New Roman" panose="02020603050405020304"/>
              </a:rPr>
              <a:t>【答案】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en-US" altLang="zh-CN" kern="1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—COO—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、酯基。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7" name="内容占位符 2"/>
          <p:cNvSpPr>
            <a:spLocks noChangeArrowheads="1"/>
          </p:cNvSpPr>
          <p:nvPr/>
        </p:nvSpPr>
        <p:spPr bwMode="auto">
          <a:xfrm>
            <a:off x="332979" y="44624"/>
            <a:ext cx="11245850" cy="681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720725" algn="just" defTabSz="914400" eaLnBrk="1" fontAlgn="auto" latinLnBrk="0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3FB564"/>
              </a:buClr>
              <a:buSzTx/>
              <a:buFontTx/>
              <a:buNone/>
              <a:tabLst>
                <a:tab pos="2609850"/>
              </a:tabLst>
              <a:defRPr/>
            </a:pPr>
            <a:r>
              <a:rPr lang="zh-CN" altLang="en-US" sz="3100" b="1" kern="0">
                <a:solidFill>
                  <a:srgbClr val="000000"/>
                </a:solidFill>
                <a:ea typeface="黑体" panose="02010609060101010101" pitchFamily="2" charset="-122"/>
              </a:rPr>
              <a:t>活动一：探究酯、油脂的存在和结构</a:t>
            </a:r>
            <a:endParaRPr kumimoji="0" lang="en-US" altLang="zh-CN" sz="31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黑体" panose="02010609060101010101" pitchFamily="2" charset="-122"/>
            </a:endParaRPr>
          </a:p>
        </p:txBody>
      </p:sp>
      <p:grpSp>
        <p:nvGrpSpPr>
          <p:cNvPr id="8" name="组合 14"/>
          <p:cNvGrpSpPr/>
          <p:nvPr/>
        </p:nvGrpSpPr>
        <p:grpSpPr>
          <a:xfrm>
            <a:off x="764728" y="278533"/>
            <a:ext cx="11015663" cy="414337"/>
            <a:chOff x="612775" y="377825"/>
            <a:chExt cx="11061700" cy="414338"/>
          </a:xfrm>
        </p:grpSpPr>
        <p:cxnSp>
          <p:nvCxnSpPr>
            <p:cNvPr id="9" name="肘形连接符 15"/>
            <p:cNvCxnSpPr>
              <a:cxnSpLocks noChangeShapeType="1"/>
            </p:cNvCxnSpPr>
            <p:nvPr/>
          </p:nvCxnSpPr>
          <p:spPr bwMode="auto">
            <a:xfrm rot="10800000" flipH="1" flipV="1">
              <a:off x="612775" y="466725"/>
              <a:ext cx="11061700" cy="325438"/>
            </a:xfrm>
            <a:prstGeom prst="bentConnector3">
              <a:avLst>
                <a:gd name="adj1" fmla="val -1894"/>
              </a:avLst>
            </a:prstGeom>
            <a:noFill/>
            <a:ln w="12700">
              <a:solidFill>
                <a:srgbClr val="558ED5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流程图: 离页连接符 16"/>
            <p:cNvSpPr>
              <a:spLocks noChangeArrowheads="1"/>
            </p:cNvSpPr>
            <p:nvPr/>
          </p:nvSpPr>
          <p:spPr bwMode="auto">
            <a:xfrm>
              <a:off x="627063" y="377825"/>
              <a:ext cx="187325" cy="333375"/>
            </a:xfrm>
            <a:prstGeom prst="flowChartOffpageConnector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1219200"/>
              <a:endParaRPr lang="zh-CN" altLang="en-US" sz="2400" b="0">
                <a:solidFill>
                  <a:srgbClr val="FFFFFF"/>
                </a:solidFill>
                <a:latin typeface="Arial" panose="020b0604020202020204" pitchFamily="34" charset="0"/>
                <a:ea typeface="黑体" panose="02010609060101010101" pitchFamily="2" charset="-122"/>
              </a:endParaRPr>
            </a:p>
          </p:txBody>
        </p:sp>
      </p:grpSp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512763" y="1628800"/>
          <a:ext cx="11160125" cy="26114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name="文档" r:id="rId2" imgW="11162030" imgH="2612390" progId="">
                  <p:embed/>
                </p:oleObj>
              </mc:Choice>
              <mc:Fallback>
                <p:oleObj name="文档" r:id="rId2" imgW="11162030" imgH="2612390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12763" y="1628800"/>
                        <a:ext cx="11160125" cy="261143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32979" y="227000"/>
            <a:ext cx="11520000" cy="1902059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2.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植物油、动物油的主要成分是油脂，植物油通常呈液态，动物油通常呈固态，都属于油脂，是高级脂肪酸甘油酯，属于酯类物质，油脂的结构特征如下：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3" name="内容占位符 1"/>
          <p:cNvSpPr txBox="1"/>
          <p:nvPr/>
        </p:nvSpPr>
        <p:spPr bwMode="auto">
          <a:xfrm>
            <a:off x="332979" y="5227262"/>
            <a:ext cx="11520000" cy="129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spAutoFit/>
          </a:bodyPr>
          <a:lstStyle>
            <a:lvl1pPr marL="0" indent="720725" algn="just" rtl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Tx/>
              <a:buNone/>
              <a:tabLst>
                <a:tab pos="5384800"/>
                <a:tab pos="9144000"/>
              </a:tabLst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n-cs"/>
              </a:defRPr>
            </a:lvl1pPr>
            <a:lvl2pPr marL="45720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2800" b="1" kern="1200">
                <a:solidFill>
                  <a:schemeClr val="tx1"/>
                </a:solidFill>
                <a:latin typeface="黑体" panose="02010609060101010101" pitchFamily="2" charset="-122"/>
                <a:ea typeface="+mn-ea"/>
                <a:cs typeface="+mn-cs"/>
              </a:defRPr>
            </a:lvl2pPr>
            <a:lvl3pPr marL="91440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2800" b="1" kern="1200">
                <a:solidFill>
                  <a:schemeClr val="tx1"/>
                </a:solidFill>
                <a:latin typeface="黑体" panose="02010609060101010101" pitchFamily="2" charset="-122"/>
                <a:ea typeface="+mn-ea"/>
                <a:cs typeface="+mn-cs"/>
              </a:defRPr>
            </a:lvl3pPr>
            <a:lvl4pPr marL="137160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2800" b="1" kern="1200">
                <a:solidFill>
                  <a:schemeClr val="tx1"/>
                </a:solidFill>
                <a:latin typeface="黑体" panose="02010609060101010101" pitchFamily="2" charset="-122"/>
                <a:ea typeface="+mn-ea"/>
                <a:cs typeface="+mn-cs"/>
              </a:defRPr>
            </a:lvl4pPr>
            <a:lvl5pPr marL="182880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2800" b="1" kern="1200">
                <a:solidFill>
                  <a:schemeClr val="tx1"/>
                </a:solidFill>
                <a:latin typeface="黑体" panose="02010609060101010101" pitchFamily="2" charset="-122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天然油脂属于纯净物还是混合物？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FF0000"/>
                </a:solidFill>
                <a:ea typeface="黑体" panose="02010609060101010101" pitchFamily="2" charset="-122"/>
                <a:cs typeface="Times New Roman" panose="02020603050405020304"/>
              </a:rPr>
              <a:t>【答案】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混合物。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87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1025" name="图片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13499" y="2274934"/>
            <a:ext cx="2261853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878263"/>
            <a:ext cx="12187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>
            <a:lvl1pPr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1pPr>
            <a:lvl2pPr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2pPr>
            <a:lvl3pPr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3pPr>
            <a:lvl4pPr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4pPr>
            <a:lvl5pPr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/>
              </a:tabLst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32979" y="2060848"/>
            <a:ext cx="11520000" cy="1902059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3.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油脂是热值最高的营养物质，也是一种重要的化工原料，它的用处有哪些？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FF0000"/>
                </a:solidFill>
                <a:ea typeface="黑体" panose="02010609060101010101" pitchFamily="2" charset="-122"/>
                <a:cs typeface="Times New Roman" panose="02020603050405020304"/>
              </a:rPr>
              <a:t>【答案】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可以用于制造肥皂、油漆等。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60689" y="1844824"/>
            <a:ext cx="11449272" cy="2505301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1.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酯类物质一般是无色油状具有芳香味的液体，密度小于水，难溶于水，易溶于有机溶剂。油脂有哪些物理性质？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FF0000"/>
                </a:solidFill>
                <a:ea typeface="黑体" panose="02010609060101010101" pitchFamily="2" charset="-122"/>
                <a:cs typeface="Times New Roman" panose="02020603050405020304"/>
              </a:rPr>
              <a:t>【答案】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油脂属于酯类物质，不溶于水，密度小于水，易溶于有机溶剂。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7" name="内容占位符 2"/>
          <p:cNvSpPr>
            <a:spLocks noChangeArrowheads="1"/>
          </p:cNvSpPr>
          <p:nvPr/>
        </p:nvSpPr>
        <p:spPr bwMode="auto">
          <a:xfrm>
            <a:off x="332979" y="44624"/>
            <a:ext cx="11245850" cy="681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720725" algn="just" defTabSz="914400" eaLnBrk="1" fontAlgn="auto" latinLnBrk="0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3FB564"/>
              </a:buClr>
              <a:buSzTx/>
              <a:buFontTx/>
              <a:buNone/>
              <a:tabLst>
                <a:tab pos="2609850"/>
              </a:tabLst>
              <a:defRPr/>
            </a:pPr>
            <a:r>
              <a:rPr lang="zh-CN" altLang="en-US" sz="3100" b="1" kern="0">
                <a:solidFill>
                  <a:srgbClr val="000000"/>
                </a:solidFill>
                <a:ea typeface="黑体" panose="02010609060101010101" pitchFamily="2" charset="-122"/>
              </a:rPr>
              <a:t>活动二： 探究酯类、油脂的性质</a:t>
            </a:r>
            <a:endParaRPr kumimoji="0" lang="en-US" altLang="zh-CN" sz="31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黑体" panose="02010609060101010101" pitchFamily="2" charset="-122"/>
            </a:endParaRPr>
          </a:p>
        </p:txBody>
      </p:sp>
      <p:grpSp>
        <p:nvGrpSpPr>
          <p:cNvPr id="8" name="组合 14"/>
          <p:cNvGrpSpPr/>
          <p:nvPr/>
        </p:nvGrpSpPr>
        <p:grpSpPr>
          <a:xfrm>
            <a:off x="764728" y="278533"/>
            <a:ext cx="11015663" cy="414337"/>
            <a:chOff x="612775" y="377825"/>
            <a:chExt cx="11061700" cy="414338"/>
          </a:xfrm>
        </p:grpSpPr>
        <p:cxnSp>
          <p:nvCxnSpPr>
            <p:cNvPr id="9" name="肘形连接符 15"/>
            <p:cNvCxnSpPr>
              <a:cxnSpLocks noChangeShapeType="1"/>
            </p:cNvCxnSpPr>
            <p:nvPr/>
          </p:nvCxnSpPr>
          <p:spPr bwMode="auto">
            <a:xfrm rot="10800000" flipH="1" flipV="1">
              <a:off x="612775" y="466725"/>
              <a:ext cx="11061700" cy="325438"/>
            </a:xfrm>
            <a:prstGeom prst="bentConnector3">
              <a:avLst>
                <a:gd name="adj1" fmla="val -1894"/>
              </a:avLst>
            </a:prstGeom>
            <a:noFill/>
            <a:ln w="12700">
              <a:solidFill>
                <a:srgbClr val="558ED5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流程图: 离页连接符 16"/>
            <p:cNvSpPr>
              <a:spLocks noChangeArrowheads="1"/>
            </p:cNvSpPr>
            <p:nvPr/>
          </p:nvSpPr>
          <p:spPr bwMode="auto">
            <a:xfrm>
              <a:off x="627063" y="377825"/>
              <a:ext cx="187325" cy="333375"/>
            </a:xfrm>
            <a:prstGeom prst="flowChartOffpageConnector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1219200"/>
              <a:endParaRPr lang="zh-CN" altLang="en-US" sz="2400" b="0">
                <a:solidFill>
                  <a:srgbClr val="FFFFFF"/>
                </a:solidFill>
                <a:latin typeface="Arial" panose="020b0604020202020204" pitchFamily="34" charset="0"/>
                <a:ea typeface="黑体" panose="02010609060101010101" pitchFamily="2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32979" y="1323876"/>
            <a:ext cx="11520000" cy="1902059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2.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酯在稀硫酸或稀碱液作催化剂、加热条件下可与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H</a:t>
            </a:r>
            <a:r>
              <a:rPr lang="en-US" altLang="zh-CN" kern="100" baseline="-25000">
                <a:solidFill>
                  <a:srgbClr val="000000"/>
                </a:solidFill>
                <a:cs typeface="Courier New" panose="02070309020205020404"/>
              </a:rPr>
              <a:t>2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O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发生水解反应。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例如：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87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3073" name="图片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29123" y="3222540"/>
            <a:ext cx="9580761" cy="1142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668463"/>
            <a:ext cx="12187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>
            <a:lvl1pPr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1pPr>
            <a:lvl2pPr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2pPr>
            <a:lvl3pPr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3pPr>
            <a:lvl4pPr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4pPr>
            <a:lvl5pPr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940425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/>
              </a:tabLst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1">
      <a:majorFont>
        <a:latin typeface="Times New Roman"/>
        <a:ea typeface="宋体"/>
        <a:cs typeface="Arial"/>
      </a:majorFont>
      <a:minorFont>
        <a:latin typeface="Times New Roman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E6F0F0"/>
        </a:solidFill>
        <a:ln>
          <a:noFill/>
        </a:ln>
      </a:spPr>
      <a:bodyPr>
        <a:spAutoFit/>
      </a:bodyPr>
      <a:lstStyle>
        <a:defPPr indent="622300" algn="just" hangingPunct="0">
          <a:lnSpc>
            <a:spcPct val="140000"/>
          </a:lnSpc>
          <a:spcBef>
            <a:spcPct val="20000"/>
          </a:spcBef>
          <a:buClr>
            <a:schemeClr val="accent1"/>
          </a:buClr>
          <a:defRPr b="1" dirty="0" smtClean="0">
            <a:solidFill>
              <a:srgbClr val="003366"/>
            </a:solidFill>
            <a:ea typeface="黑体" panose="02010609060101010101" pitchFamily="2" charset="-122"/>
            <a:cs typeface="Times New Roman" panose="02020603050405020304" pitchFamily="18" charset="0"/>
          </a:defRPr>
        </a:defPPr>
      </a:lstStyle>
    </a:spDef>
    <a:txDef>
      <a:spPr>
        <a:noFill/>
      </a:spPr>
      <a:bodyPr wrap="none" rtlCol="0">
        <a:spAutoFit/>
      </a:bodyPr>
      <a:lstStyle>
        <a:defPPr>
          <a:defRPr sz="2800" b="1" smtClean="0"/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160</Paragraphs>
  <Slides>29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baseType="lpstr" size="41">
      <vt:lpstr>Arial</vt:lpstr>
      <vt:lpstr>Times New Roman</vt:lpstr>
      <vt:lpstr>宋体</vt:lpstr>
      <vt:lpstr>黑体</vt:lpstr>
      <vt:lpstr>华文中宋</vt:lpstr>
      <vt:lpstr>方正小标宋_GBK</vt:lpstr>
      <vt:lpstr>楷体</vt:lpstr>
      <vt:lpstr>微软雅黑</vt:lpstr>
      <vt:lpstr>Courier New</vt:lpstr>
      <vt:lpstr>仿宋_GB2312</vt:lpstr>
      <vt:lpstr>EU-HX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2023-03-08T09:02:29.645</cp:lastPrinted>
  <dcterms:created xsi:type="dcterms:W3CDTF">2023-03-08T09:02:29Z</dcterms:created>
  <dcterms:modified xsi:type="dcterms:W3CDTF">2023-03-08T01:02:31Z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