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Default Extension="wdp" ContentType="image/vnd.ms-photo"/>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651" r:id="rId3"/>
    <p:sldId id="688" r:id="rId4"/>
    <p:sldId id="689" r:id="rId5"/>
    <p:sldId id="690" r:id="rId6"/>
    <p:sldId id="660" r:id="rId7"/>
    <p:sldId id="675" r:id="rId8"/>
    <p:sldId id="697" r:id="rId9"/>
    <p:sldId id="683" r:id="rId10"/>
    <p:sldId id="661" r:id="rId11"/>
    <p:sldId id="676" r:id="rId13"/>
    <p:sldId id="677" r:id="rId14"/>
    <p:sldId id="678" r:id="rId15"/>
    <p:sldId id="679" r:id="rId16"/>
    <p:sldId id="680" r:id="rId17"/>
    <p:sldId id="681" r:id="rId18"/>
    <p:sldId id="682" r:id="rId19"/>
    <p:sldId id="691" r:id="rId20"/>
    <p:sldId id="692" r:id="rId21"/>
    <p:sldId id="693" r:id="rId22"/>
    <p:sldId id="687" r:id="rId23"/>
    <p:sldId id="694" r:id="rId24"/>
    <p:sldId id="695" r:id="rId25"/>
    <p:sldId id="684" r:id="rId26"/>
    <p:sldId id="686" r:id="rId27"/>
    <p:sldId id="696" r:id="rId28"/>
    <p:sldId id="656"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357" userDrawn="1">
          <p15:clr>
            <a:srgbClr val="A4A3A4"/>
          </p15:clr>
        </p15:guide>
        <p15:guide id="3" pos="4384" userDrawn="1">
          <p15:clr>
            <a:srgbClr val="A4A3A4"/>
          </p15:clr>
        </p15:guide>
        <p15:guide id="4" pos="7197" userDrawn="1">
          <p15:clr>
            <a:srgbClr val="A4A3A4"/>
          </p15:clr>
        </p15:guide>
        <p15:guide id="5" orient="horz" pos="550" userDrawn="1">
          <p15:clr>
            <a:srgbClr val="A4A3A4"/>
          </p15:clr>
        </p15:guide>
        <p15:guide id="6" orient="horz" pos="3838" userDrawn="1">
          <p15:clr>
            <a:srgbClr val="A4A3A4"/>
          </p15:clr>
        </p15:guide>
        <p15:guide id="8" orient="horz" pos="3249" userDrawn="1">
          <p15:clr>
            <a:srgbClr val="A4A3A4"/>
          </p15:clr>
        </p15:guide>
        <p15:guide id="9" orient="horz" pos="2568" userDrawn="1">
          <p15:clr>
            <a:srgbClr val="A4A3A4"/>
          </p15:clr>
        </p15:guide>
        <p15:guide id="10" pos="6425" userDrawn="1">
          <p15:clr>
            <a:srgbClr val="A4A3A4"/>
          </p15:clr>
        </p15:guide>
        <p15:guide id="11" pos="4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CC"/>
    <a:srgbClr val="0076B8"/>
    <a:srgbClr val="0094E6"/>
    <a:srgbClr val="D5EDFF"/>
    <a:srgbClr val="C1E4FF"/>
    <a:srgbClr val="FD8743"/>
    <a:srgbClr val="AC00AC"/>
    <a:srgbClr val="00B0F0"/>
    <a:srgbClr val="820081"/>
    <a:srgbClr val="009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684"/>
  </p:normalViewPr>
  <p:slideViewPr>
    <p:cSldViewPr snapToGrid="0" showGuides="1">
      <p:cViewPr>
        <p:scale>
          <a:sx n="50" d="100"/>
          <a:sy n="50" d="100"/>
        </p:scale>
        <p:origin x="1445" y="557"/>
      </p:cViewPr>
      <p:guideLst>
        <p:guide pos="6357"/>
        <p:guide pos="4384"/>
        <p:guide pos="7197"/>
        <p:guide orient="horz" pos="550"/>
        <p:guide orient="horz" pos="3838"/>
        <p:guide orient="horz" pos="3249"/>
        <p:guide orient="horz" pos="2568"/>
        <p:guide pos="6425"/>
        <p:guide pos="483"/>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6.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2B902-5828-407C-88F8-4F1245F8E22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59345-48A0-460A-A4B1-D09C521181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D59345-48A0-460A-A4B1-D09C5211819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D59345-48A0-460A-A4B1-D09C5211819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D59345-48A0-460A-A4B1-D09C5211819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D59345-48A0-460A-A4B1-D09C5211819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D59345-48A0-460A-A4B1-D09C5211819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D59345-48A0-460A-A4B1-D09C5211819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7D59345-48A0-460A-A4B1-D09C5211819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0" name="图片 9" descr="桌子上放了不同类型的饮料&#10;&#10;低可信度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t="43573" b="24444"/>
          <a:stretch>
            <a:fillRect/>
          </a:stretch>
        </p:blipFill>
        <p:spPr>
          <a:xfrm>
            <a:off x="6887496" y="-6718"/>
            <a:ext cx="5304503" cy="954311"/>
          </a:xfrm>
          <a:prstGeom prst="rect">
            <a:avLst/>
          </a:prstGeom>
        </p:spPr>
      </p:pic>
      <p:sp>
        <p:nvSpPr>
          <p:cNvPr id="7" name="矩形 6"/>
          <p:cNvSpPr/>
          <p:nvPr/>
        </p:nvSpPr>
        <p:spPr>
          <a:xfrm>
            <a:off x="0" y="0"/>
            <a:ext cx="12192000" cy="947593"/>
          </a:xfrm>
          <a:prstGeom prst="rect">
            <a:avLst/>
          </a:prstGeom>
          <a:gradFill>
            <a:gsLst>
              <a:gs pos="0">
                <a:schemeClr val="bg1">
                  <a:alpha val="47000"/>
                </a:schemeClr>
              </a:gs>
              <a:gs pos="39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9"/>
          <p:cNvCxnSpPr/>
          <p:nvPr/>
        </p:nvCxnSpPr>
        <p:spPr>
          <a:xfrm>
            <a:off x="0" y="954313"/>
            <a:ext cx="12192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userDrawn="1"/>
        </p:nvSpPr>
        <p:spPr>
          <a:xfrm>
            <a:off x="11618812" y="6365174"/>
            <a:ext cx="402674" cy="307777"/>
          </a:xfrm>
          <a:prstGeom prst="rect">
            <a:avLst/>
          </a:prstGeom>
          <a:noFill/>
        </p:spPr>
        <p:txBody>
          <a:bodyPr wrap="none" rtlCol="0">
            <a:spAutoFit/>
          </a:bodyPr>
          <a:lstStyle/>
          <a:p>
            <a:pPr algn="r"/>
            <a:fld id="{63037F9B-DCDA-194F-98E1-20CB42D91546}" type="slidenum">
              <a:rPr kumimoji="1" lang="zh-CN" altLang="en-US" sz="1400" smtClean="0">
                <a:solidFill>
                  <a:schemeClr val="tx1">
                    <a:lumMod val="75000"/>
                    <a:lumOff val="25000"/>
                  </a:schemeClr>
                </a:solidFill>
              </a:rPr>
            </a:fld>
            <a:endParaRPr kumimoji="1" lang="zh-CN" altLang="en-US" sz="1400" dirty="0">
              <a:solidFill>
                <a:schemeClr val="tx1">
                  <a:lumMod val="75000"/>
                  <a:lumOff val="25000"/>
                </a:schemeClr>
              </a:solidFill>
            </a:endParaRPr>
          </a:p>
        </p:txBody>
      </p:sp>
      <p:sp>
        <p:nvSpPr>
          <p:cNvPr id="11" name="矩形 10"/>
          <p:cNvSpPr/>
          <p:nvPr userDrawn="1"/>
        </p:nvSpPr>
        <p:spPr>
          <a:xfrm>
            <a:off x="0" y="324465"/>
            <a:ext cx="190385" cy="4109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grpSp>
        <p:nvGrpSpPr>
          <p:cNvPr id="262" name="组合 261"/>
          <p:cNvGrpSpPr/>
          <p:nvPr userDrawn="1"/>
        </p:nvGrpSpPr>
        <p:grpSpPr>
          <a:xfrm>
            <a:off x="1" y="0"/>
            <a:ext cx="12191999" cy="6857999"/>
            <a:chOff x="0" y="0"/>
            <a:chExt cx="12191999" cy="6857999"/>
          </a:xfrm>
        </p:grpSpPr>
        <p:pic>
          <p:nvPicPr>
            <p:cNvPr id="263" name="图片 262" descr="图表, 气泡图&#10;&#10;描述已自动生成"/>
            <p:cNvPicPr>
              <a:picLocks noChangeAspect="1"/>
            </p:cNvPicPr>
            <p:nvPr/>
          </p:nvPicPr>
          <p:blipFill rotWithShape="1">
            <a:blip r:embed="rId2">
              <a:extLst>
                <a:ext uri="{28A0092B-C50C-407E-A947-70E740481C1C}">
                  <a14:useLocalDpi xmlns:a14="http://schemas.microsoft.com/office/drawing/2010/main" val="0"/>
                </a:ext>
              </a:extLst>
            </a:blip>
            <a:srcRect b="15679"/>
            <a:stretch>
              <a:fillRect/>
            </a:stretch>
          </p:blipFill>
          <p:spPr>
            <a:xfrm>
              <a:off x="0" y="0"/>
              <a:ext cx="12191999" cy="6853619"/>
            </a:xfrm>
            <a:prstGeom prst="rect">
              <a:avLst/>
            </a:prstGeom>
          </p:spPr>
        </p:pic>
        <p:sp>
          <p:nvSpPr>
            <p:cNvPr id="264" name="矩形 263"/>
            <p:cNvSpPr/>
            <p:nvPr/>
          </p:nvSpPr>
          <p:spPr>
            <a:xfrm>
              <a:off x="0" y="0"/>
              <a:ext cx="12191999" cy="6853625"/>
            </a:xfrm>
            <a:prstGeom prst="rect">
              <a:avLst/>
            </a:prstGeom>
            <a:gradFill flip="none" rotWithShape="1">
              <a:gsLst>
                <a:gs pos="0">
                  <a:schemeClr val="bg1">
                    <a:alpha val="78000"/>
                  </a:schemeClr>
                </a:gs>
                <a:gs pos="100000">
                  <a:schemeClr val="bg1">
                    <a:alpha val="9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latin typeface="+mn-ea"/>
              </a:endParaRPr>
            </a:p>
          </p:txBody>
        </p:sp>
        <p:grpSp>
          <p:nvGrpSpPr>
            <p:cNvPr id="266" name="组合 265"/>
            <p:cNvGrpSpPr/>
            <p:nvPr/>
          </p:nvGrpSpPr>
          <p:grpSpPr>
            <a:xfrm>
              <a:off x="10424160" y="0"/>
              <a:ext cx="1767839" cy="631752"/>
              <a:chOff x="5434877" y="0"/>
              <a:chExt cx="6757122" cy="3152686"/>
            </a:xfrm>
          </p:grpSpPr>
          <p:sp>
            <p:nvSpPr>
              <p:cNvPr id="319" name="任意多边形: 形状 24"/>
              <p:cNvSpPr/>
              <p:nvPr/>
            </p:nvSpPr>
            <p:spPr>
              <a:xfrm rot="5400000">
                <a:off x="8021045" y="-1173208"/>
                <a:ext cx="2997746" cy="5344163"/>
              </a:xfrm>
              <a:custGeom>
                <a:avLst/>
                <a:gdLst>
                  <a:gd name="connsiteX0" fmla="*/ 0 w 2997746"/>
                  <a:gd name="connsiteY0" fmla="*/ 5335048 h 5344163"/>
                  <a:gd name="connsiteX1" fmla="*/ 0 w 2997746"/>
                  <a:gd name="connsiteY1" fmla="*/ 0 h 5344163"/>
                  <a:gd name="connsiteX2" fmla="*/ 1420129 w 2997746"/>
                  <a:gd name="connsiteY2" fmla="*/ 0 h 5344163"/>
                  <a:gd name="connsiteX3" fmla="*/ 1523378 w 2997746"/>
                  <a:gd name="connsiteY3" fmla="*/ 49738 h 5344163"/>
                  <a:gd name="connsiteX4" fmla="*/ 2997746 w 2997746"/>
                  <a:gd name="connsiteY4" fmla="*/ 2526938 h 5344163"/>
                  <a:gd name="connsiteX5" fmla="*/ 180522 w 2997746"/>
                  <a:gd name="connsiteY5" fmla="*/ 5344163 h 53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746" h="5344163">
                    <a:moveTo>
                      <a:pt x="0" y="5335048"/>
                    </a:moveTo>
                    <a:lnTo>
                      <a:pt x="0" y="0"/>
                    </a:lnTo>
                    <a:lnTo>
                      <a:pt x="1420129" y="0"/>
                    </a:lnTo>
                    <a:lnTo>
                      <a:pt x="1523378" y="49738"/>
                    </a:lnTo>
                    <a:cubicBezTo>
                      <a:pt x="2401578" y="526804"/>
                      <a:pt x="2997746" y="1457250"/>
                      <a:pt x="2997746" y="2526938"/>
                    </a:cubicBezTo>
                    <a:cubicBezTo>
                      <a:pt x="2997746" y="4082848"/>
                      <a:pt x="1736432" y="5344163"/>
                      <a:pt x="180522" y="5344163"/>
                    </a:cubicBezTo>
                    <a:close/>
                  </a:path>
                </a:pathLst>
              </a:custGeom>
              <a:solidFill>
                <a:srgbClr val="00B0F0">
                  <a:alpha val="25882"/>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a:ea typeface="思源黑体 CN Normal"/>
                  <a:cs typeface="+mn-cs"/>
                </a:endParaRPr>
              </a:p>
            </p:txBody>
          </p:sp>
          <p:sp>
            <p:nvSpPr>
              <p:cNvPr id="320" name="任意多边形: 形状 147"/>
              <p:cNvSpPr/>
              <p:nvPr/>
            </p:nvSpPr>
            <p:spPr>
              <a:xfrm rot="5400000">
                <a:off x="6961325" y="-1526448"/>
                <a:ext cx="3152686" cy="6205582"/>
              </a:xfrm>
              <a:custGeom>
                <a:avLst/>
                <a:gdLst>
                  <a:gd name="connsiteX0" fmla="*/ 0 w 3152686"/>
                  <a:gd name="connsiteY0" fmla="*/ 6203062 h 6205582"/>
                  <a:gd name="connsiteX1" fmla="*/ 0 w 3152686"/>
                  <a:gd name="connsiteY1" fmla="*/ 2520 h 6205582"/>
                  <a:gd name="connsiteX2" fmla="*/ 49895 w 3152686"/>
                  <a:gd name="connsiteY2" fmla="*/ 0 h 6205582"/>
                  <a:gd name="connsiteX3" fmla="*/ 3152686 w 3152686"/>
                  <a:gd name="connsiteY3" fmla="*/ 3102791 h 6205582"/>
                  <a:gd name="connsiteX4" fmla="*/ 49895 w 3152686"/>
                  <a:gd name="connsiteY4" fmla="*/ 6205582 h 6205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686" h="6205582">
                    <a:moveTo>
                      <a:pt x="0" y="6203062"/>
                    </a:moveTo>
                    <a:lnTo>
                      <a:pt x="0" y="2520"/>
                    </a:lnTo>
                    <a:lnTo>
                      <a:pt x="49895" y="0"/>
                    </a:lnTo>
                    <a:cubicBezTo>
                      <a:pt x="1763519" y="0"/>
                      <a:pt x="3152686" y="1389167"/>
                      <a:pt x="3152686" y="3102791"/>
                    </a:cubicBezTo>
                    <a:cubicBezTo>
                      <a:pt x="3152686" y="4816415"/>
                      <a:pt x="1763519" y="6205582"/>
                      <a:pt x="49895" y="6205582"/>
                    </a:cubicBezTo>
                    <a:close/>
                  </a:path>
                </a:pathLst>
              </a:custGeom>
              <a:solidFill>
                <a:srgbClr val="0070C0">
                  <a:alpha val="6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a:ea typeface="思源黑体 CN Normal"/>
                  <a:cs typeface="+mn-cs"/>
                </a:endParaRPr>
              </a:p>
            </p:txBody>
          </p:sp>
        </p:grpSp>
        <p:grpSp>
          <p:nvGrpSpPr>
            <p:cNvPr id="267" name="组合 266"/>
            <p:cNvGrpSpPr/>
            <p:nvPr/>
          </p:nvGrpSpPr>
          <p:grpSpPr>
            <a:xfrm>
              <a:off x="247068" y="6566960"/>
              <a:ext cx="1166066" cy="291039"/>
              <a:chOff x="247067" y="6212114"/>
              <a:chExt cx="2587783" cy="645886"/>
            </a:xfrm>
          </p:grpSpPr>
          <p:sp>
            <p:nvSpPr>
              <p:cNvPr id="317" name="任意多边形: 形状 18"/>
              <p:cNvSpPr/>
              <p:nvPr/>
            </p:nvSpPr>
            <p:spPr>
              <a:xfrm rot="5400000">
                <a:off x="1456937" y="5480087"/>
                <a:ext cx="645886" cy="2109940"/>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1"/>
                      <a:pt x="0" y="1467138"/>
                      <a:pt x="0" y="1054970"/>
                    </a:cubicBezTo>
                    <a:close/>
                  </a:path>
                </a:pathLst>
              </a:custGeom>
              <a:solidFill>
                <a:srgbClr val="0070C0"/>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318" name="任意多边形: 形状 20"/>
              <p:cNvSpPr/>
              <p:nvPr/>
            </p:nvSpPr>
            <p:spPr>
              <a:xfrm rot="5400000">
                <a:off x="979094" y="5480087"/>
                <a:ext cx="645886" cy="2109940"/>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2"/>
                      <a:pt x="0" y="1467138"/>
                      <a:pt x="0" y="1054970"/>
                    </a:cubicBezTo>
                    <a:close/>
                  </a:path>
                </a:pathLst>
              </a:custGeom>
              <a:solidFill>
                <a:srgbClr val="00B0F0">
                  <a:alpha val="26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grpSp>
        <p:grpSp>
          <p:nvGrpSpPr>
            <p:cNvPr id="268" name="组合 267"/>
            <p:cNvGrpSpPr/>
            <p:nvPr/>
          </p:nvGrpSpPr>
          <p:grpSpPr>
            <a:xfrm>
              <a:off x="10703980" y="6014480"/>
              <a:ext cx="1174590" cy="602355"/>
              <a:chOff x="7024914" y="-1465943"/>
              <a:chExt cx="1698168" cy="870857"/>
            </a:xfrm>
            <a:solidFill>
              <a:srgbClr val="0070C0">
                <a:alpha val="21000"/>
              </a:srgbClr>
            </a:solidFill>
          </p:grpSpPr>
          <p:sp>
            <p:nvSpPr>
              <p:cNvPr id="269" name="椭圆 268"/>
              <p:cNvSpPr/>
              <p:nvPr/>
            </p:nvSpPr>
            <p:spPr>
              <a:xfrm>
                <a:off x="7024914" y="-1465943"/>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0" name="椭圆 269"/>
              <p:cNvSpPr/>
              <p:nvPr/>
            </p:nvSpPr>
            <p:spPr>
              <a:xfrm>
                <a:off x="7257142" y="-1465943"/>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1" name="椭圆 270"/>
              <p:cNvSpPr/>
              <p:nvPr/>
            </p:nvSpPr>
            <p:spPr>
              <a:xfrm>
                <a:off x="7489370" y="-1465943"/>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2" name="椭圆 271"/>
              <p:cNvSpPr/>
              <p:nvPr/>
            </p:nvSpPr>
            <p:spPr>
              <a:xfrm>
                <a:off x="7721598" y="-1465943"/>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3" name="椭圆 272"/>
              <p:cNvSpPr/>
              <p:nvPr/>
            </p:nvSpPr>
            <p:spPr>
              <a:xfrm>
                <a:off x="7953826" y="-1465943"/>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4" name="椭圆 273"/>
              <p:cNvSpPr/>
              <p:nvPr/>
            </p:nvSpPr>
            <p:spPr>
              <a:xfrm>
                <a:off x="8186054" y="-1465943"/>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5" name="椭圆 274"/>
              <p:cNvSpPr/>
              <p:nvPr/>
            </p:nvSpPr>
            <p:spPr>
              <a:xfrm>
                <a:off x="8418282" y="-1465943"/>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6" name="椭圆 275"/>
              <p:cNvSpPr/>
              <p:nvPr/>
            </p:nvSpPr>
            <p:spPr>
              <a:xfrm>
                <a:off x="8650510" y="-1465943"/>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7" name="椭圆 276"/>
              <p:cNvSpPr/>
              <p:nvPr/>
            </p:nvSpPr>
            <p:spPr>
              <a:xfrm>
                <a:off x="7024914" y="-1306286"/>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8" name="椭圆 277"/>
              <p:cNvSpPr/>
              <p:nvPr/>
            </p:nvSpPr>
            <p:spPr>
              <a:xfrm>
                <a:off x="7257142" y="-1306286"/>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9" name="椭圆 278"/>
              <p:cNvSpPr/>
              <p:nvPr/>
            </p:nvSpPr>
            <p:spPr>
              <a:xfrm>
                <a:off x="7489370" y="-1306286"/>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0" name="椭圆 279"/>
              <p:cNvSpPr/>
              <p:nvPr/>
            </p:nvSpPr>
            <p:spPr>
              <a:xfrm>
                <a:off x="7721598" y="-1306286"/>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1" name="椭圆 280"/>
              <p:cNvSpPr/>
              <p:nvPr/>
            </p:nvSpPr>
            <p:spPr>
              <a:xfrm>
                <a:off x="7953826" y="-1306286"/>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2" name="椭圆 281"/>
              <p:cNvSpPr/>
              <p:nvPr/>
            </p:nvSpPr>
            <p:spPr>
              <a:xfrm>
                <a:off x="8186054" y="-1306286"/>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3" name="椭圆 282"/>
              <p:cNvSpPr/>
              <p:nvPr/>
            </p:nvSpPr>
            <p:spPr>
              <a:xfrm>
                <a:off x="8418282" y="-1306286"/>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4" name="椭圆 283"/>
              <p:cNvSpPr/>
              <p:nvPr/>
            </p:nvSpPr>
            <p:spPr>
              <a:xfrm>
                <a:off x="8650510" y="-1306286"/>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5" name="椭圆 284"/>
              <p:cNvSpPr/>
              <p:nvPr/>
            </p:nvSpPr>
            <p:spPr>
              <a:xfrm>
                <a:off x="7024914" y="-1146629"/>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6" name="椭圆 285"/>
              <p:cNvSpPr/>
              <p:nvPr/>
            </p:nvSpPr>
            <p:spPr>
              <a:xfrm>
                <a:off x="7257142" y="-1146629"/>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7" name="椭圆 286"/>
              <p:cNvSpPr/>
              <p:nvPr/>
            </p:nvSpPr>
            <p:spPr>
              <a:xfrm>
                <a:off x="7489370" y="-1146629"/>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8" name="椭圆 287"/>
              <p:cNvSpPr/>
              <p:nvPr/>
            </p:nvSpPr>
            <p:spPr>
              <a:xfrm>
                <a:off x="7721598" y="-1146629"/>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9" name="椭圆 288"/>
              <p:cNvSpPr/>
              <p:nvPr/>
            </p:nvSpPr>
            <p:spPr>
              <a:xfrm>
                <a:off x="7953826" y="-1146629"/>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0" name="椭圆 289"/>
              <p:cNvSpPr/>
              <p:nvPr/>
            </p:nvSpPr>
            <p:spPr>
              <a:xfrm>
                <a:off x="8186054" y="-1146629"/>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1" name="椭圆 290"/>
              <p:cNvSpPr/>
              <p:nvPr/>
            </p:nvSpPr>
            <p:spPr>
              <a:xfrm>
                <a:off x="8418282" y="-1146629"/>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2" name="椭圆 291"/>
              <p:cNvSpPr/>
              <p:nvPr/>
            </p:nvSpPr>
            <p:spPr>
              <a:xfrm>
                <a:off x="8650510" y="-1146629"/>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3" name="椭圆 292"/>
              <p:cNvSpPr/>
              <p:nvPr/>
            </p:nvSpPr>
            <p:spPr>
              <a:xfrm>
                <a:off x="7024914" y="-986972"/>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4" name="椭圆 293"/>
              <p:cNvSpPr/>
              <p:nvPr/>
            </p:nvSpPr>
            <p:spPr>
              <a:xfrm>
                <a:off x="7257142" y="-986972"/>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5" name="椭圆 294"/>
              <p:cNvSpPr/>
              <p:nvPr/>
            </p:nvSpPr>
            <p:spPr>
              <a:xfrm>
                <a:off x="7489370" y="-986972"/>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6" name="椭圆 295"/>
              <p:cNvSpPr/>
              <p:nvPr/>
            </p:nvSpPr>
            <p:spPr>
              <a:xfrm>
                <a:off x="7721598" y="-986972"/>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7" name="椭圆 296"/>
              <p:cNvSpPr/>
              <p:nvPr/>
            </p:nvSpPr>
            <p:spPr>
              <a:xfrm>
                <a:off x="7953826" y="-986972"/>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8" name="椭圆 297"/>
              <p:cNvSpPr/>
              <p:nvPr/>
            </p:nvSpPr>
            <p:spPr>
              <a:xfrm>
                <a:off x="8186054" y="-986972"/>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9" name="椭圆 298"/>
              <p:cNvSpPr/>
              <p:nvPr/>
            </p:nvSpPr>
            <p:spPr>
              <a:xfrm>
                <a:off x="8418282" y="-986972"/>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0" name="椭圆 299"/>
              <p:cNvSpPr/>
              <p:nvPr/>
            </p:nvSpPr>
            <p:spPr>
              <a:xfrm>
                <a:off x="8650510" y="-986972"/>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1" name="椭圆 300"/>
              <p:cNvSpPr/>
              <p:nvPr/>
            </p:nvSpPr>
            <p:spPr>
              <a:xfrm>
                <a:off x="7024914" y="-827315"/>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2" name="椭圆 301"/>
              <p:cNvSpPr/>
              <p:nvPr/>
            </p:nvSpPr>
            <p:spPr>
              <a:xfrm>
                <a:off x="7257142" y="-827315"/>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3" name="椭圆 302"/>
              <p:cNvSpPr/>
              <p:nvPr/>
            </p:nvSpPr>
            <p:spPr>
              <a:xfrm>
                <a:off x="7489370" y="-827315"/>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4" name="椭圆 303"/>
              <p:cNvSpPr/>
              <p:nvPr/>
            </p:nvSpPr>
            <p:spPr>
              <a:xfrm>
                <a:off x="7721598" y="-827315"/>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5" name="椭圆 304"/>
              <p:cNvSpPr/>
              <p:nvPr/>
            </p:nvSpPr>
            <p:spPr>
              <a:xfrm>
                <a:off x="7953826" y="-827315"/>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6" name="椭圆 305"/>
              <p:cNvSpPr/>
              <p:nvPr/>
            </p:nvSpPr>
            <p:spPr>
              <a:xfrm>
                <a:off x="8186054" y="-827315"/>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7" name="椭圆 306"/>
              <p:cNvSpPr/>
              <p:nvPr/>
            </p:nvSpPr>
            <p:spPr>
              <a:xfrm>
                <a:off x="8418282" y="-827315"/>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8" name="椭圆 307"/>
              <p:cNvSpPr/>
              <p:nvPr/>
            </p:nvSpPr>
            <p:spPr>
              <a:xfrm>
                <a:off x="8650510" y="-827315"/>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9" name="椭圆 308"/>
              <p:cNvSpPr/>
              <p:nvPr/>
            </p:nvSpPr>
            <p:spPr>
              <a:xfrm>
                <a:off x="7024914" y="-667658"/>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10" name="椭圆 309"/>
              <p:cNvSpPr/>
              <p:nvPr/>
            </p:nvSpPr>
            <p:spPr>
              <a:xfrm>
                <a:off x="7257142" y="-667658"/>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11" name="椭圆 310"/>
              <p:cNvSpPr/>
              <p:nvPr/>
            </p:nvSpPr>
            <p:spPr>
              <a:xfrm>
                <a:off x="7489370" y="-667658"/>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12" name="椭圆 311"/>
              <p:cNvSpPr/>
              <p:nvPr/>
            </p:nvSpPr>
            <p:spPr>
              <a:xfrm>
                <a:off x="7721598" y="-667658"/>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13" name="椭圆 312"/>
              <p:cNvSpPr/>
              <p:nvPr/>
            </p:nvSpPr>
            <p:spPr>
              <a:xfrm>
                <a:off x="7953826" y="-667658"/>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14" name="椭圆 313"/>
              <p:cNvSpPr/>
              <p:nvPr/>
            </p:nvSpPr>
            <p:spPr>
              <a:xfrm>
                <a:off x="8186054" y="-667658"/>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15" name="椭圆 314"/>
              <p:cNvSpPr/>
              <p:nvPr/>
            </p:nvSpPr>
            <p:spPr>
              <a:xfrm>
                <a:off x="8418282" y="-667658"/>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16" name="椭圆 315"/>
              <p:cNvSpPr/>
              <p:nvPr/>
            </p:nvSpPr>
            <p:spPr>
              <a:xfrm>
                <a:off x="8650510" y="-667658"/>
                <a:ext cx="72572" cy="725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cxnSp>
        <p:nvCxnSpPr>
          <p:cNvPr id="61" name="直接连接符 143"/>
          <p:cNvCxnSpPr/>
          <p:nvPr userDrawn="1"/>
        </p:nvCxnSpPr>
        <p:spPr>
          <a:xfrm flipH="1">
            <a:off x="0" y="1027839"/>
            <a:ext cx="12192000" cy="0"/>
          </a:xfrm>
          <a:prstGeom prst="line">
            <a:avLst/>
          </a:prstGeom>
          <a:noFill/>
          <a:ln w="6350" cap="flat" cmpd="sng" algn="ctr">
            <a:solidFill>
              <a:srgbClr val="0070C0"/>
            </a:solidFill>
            <a:prstDash val="solid"/>
            <a:miter lim="800000"/>
            <a:tailEnd type="oval"/>
          </a:ln>
          <a:effectLst/>
        </p:spPr>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181D0-A797-4AF9-BA7D-F9EDE7CA232C}"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E4D9B-0B73-4C3A-834C-B3116E5F4DBF}" type="slidenum">
              <a:rPr lang="zh-CN" altLang="en-US" smtClean="0">
                <a:solidFill>
                  <a:srgbClr val="000000">
                    <a:tint val="75000"/>
                  </a:srgbClr>
                </a:solidFill>
              </a:rPr>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8.xml"/><Relationship Id="rId2" Type="http://schemas.openxmlformats.org/officeDocument/2006/relationships/image" Target="NULL" TargetMode="Externa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tags" Target="../tags/tag10.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26.emf"/><Relationship Id="rId7" Type="http://schemas.openxmlformats.org/officeDocument/2006/relationships/package" Target="../embeddings/Document3.docx"/><Relationship Id="rId6" Type="http://schemas.openxmlformats.org/officeDocument/2006/relationships/image" Target="../media/image25.emf"/><Relationship Id="rId5" Type="http://schemas.openxmlformats.org/officeDocument/2006/relationships/package" Target="../embeddings/Document2.docx"/><Relationship Id="rId4" Type="http://schemas.openxmlformats.org/officeDocument/2006/relationships/image" Target="../media/image24.emf"/><Relationship Id="rId3" Type="http://schemas.openxmlformats.org/officeDocument/2006/relationships/package" Target="../embeddings/Document1.docx"/><Relationship Id="rId2" Type="http://schemas.openxmlformats.org/officeDocument/2006/relationships/tags" Target="../tags/tag14.xml"/><Relationship Id="rId10" Type="http://schemas.openxmlformats.org/officeDocument/2006/relationships/vmlDrawing" Target="../drawings/vmlDrawing1.v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8.xml"/><Relationship Id="rId3" Type="http://schemas.openxmlformats.org/officeDocument/2006/relationships/image" Target="../media/image27.wmf"/><Relationship Id="rId2" Type="http://schemas.openxmlformats.org/officeDocument/2006/relationships/oleObject" Target="../embeddings/oleObject1.bin"/><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NULL" TargetMode="External"/><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8.xml"/><Relationship Id="rId4" Type="http://schemas.openxmlformats.org/officeDocument/2006/relationships/image" Target="../media/image32.png"/><Relationship Id="rId3" Type="http://schemas.openxmlformats.org/officeDocument/2006/relationships/image" Target="../media/image31.emf"/><Relationship Id="rId2" Type="http://schemas.openxmlformats.org/officeDocument/2006/relationships/package" Target="../embeddings/Document4.docx"/><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microsoft.com/office/2007/relationships/hdphoto" Target="../media/image7.wdp"/><Relationship Id="rId5" Type="http://schemas.openxmlformats.org/officeDocument/2006/relationships/image" Target="../media/image6.png"/><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tags" Target="../tags/tag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tags" Target="../tags/tag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microsoft.com/office/2007/relationships/hdphoto" Target="../media/image13.wdp"/><Relationship Id="rId3" Type="http://schemas.openxmlformats.org/officeDocument/2006/relationships/image" Target="../media/image12.png"/><Relationship Id="rId2" Type="http://schemas.openxmlformats.org/officeDocument/2006/relationships/tags" Target="../tags/tag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microsoft.com/office/2007/relationships/hdphoto" Target="../media/image16.wdp"/><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组合 128"/>
          <p:cNvGrpSpPr/>
          <p:nvPr/>
        </p:nvGrpSpPr>
        <p:grpSpPr>
          <a:xfrm>
            <a:off x="-26227" y="-2187"/>
            <a:ext cx="12244454" cy="6862374"/>
            <a:chOff x="-52454" y="-1"/>
            <a:chExt cx="12244454" cy="6862374"/>
          </a:xfrm>
        </p:grpSpPr>
        <p:pic>
          <p:nvPicPr>
            <p:cNvPr id="132" name="图片 131" descr="桌子上放了不同类型的饮料&#10;&#10;低可信度描述已自动生成"/>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0" y="0"/>
              <a:ext cx="12192000" cy="6862373"/>
            </a:xfrm>
            <a:prstGeom prst="rect">
              <a:avLst/>
            </a:prstGeom>
          </p:spPr>
        </p:pic>
        <p:sp>
          <p:nvSpPr>
            <p:cNvPr id="133" name="矩形 132"/>
            <p:cNvSpPr/>
            <p:nvPr/>
          </p:nvSpPr>
          <p:spPr>
            <a:xfrm>
              <a:off x="-52454" y="-1"/>
              <a:ext cx="12244454" cy="6853625"/>
            </a:xfrm>
            <a:prstGeom prst="rect">
              <a:avLst/>
            </a:prstGeom>
            <a:gradFill flip="none" rotWithShape="1">
              <a:gsLst>
                <a:gs pos="0">
                  <a:schemeClr val="bg1"/>
                </a:gs>
                <a:gs pos="100000">
                  <a:schemeClr val="bg1">
                    <a:alpha val="8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latin typeface="思源宋体" panose="02020400000000000000" pitchFamily="18" charset="-122"/>
                <a:ea typeface="思源宋体" panose="02020400000000000000" pitchFamily="18" charset="-122"/>
              </a:endParaRPr>
            </a:p>
          </p:txBody>
        </p:sp>
      </p:grpSp>
      <p:sp>
        <p:nvSpPr>
          <p:cNvPr id="8" name="任意多边形: 形状 41"/>
          <p:cNvSpPr/>
          <p:nvPr/>
        </p:nvSpPr>
        <p:spPr>
          <a:xfrm>
            <a:off x="7132876" y="4375"/>
            <a:ext cx="1117854" cy="6857999"/>
          </a:xfrm>
          <a:custGeom>
            <a:avLst/>
            <a:gdLst>
              <a:gd name="connsiteX0" fmla="*/ 0 w 8092416"/>
              <a:gd name="connsiteY0" fmla="*/ 0 h 6857999"/>
              <a:gd name="connsiteX1" fmla="*/ 6974562 w 8092416"/>
              <a:gd name="connsiteY1" fmla="*/ 0 h 6857999"/>
              <a:gd name="connsiteX2" fmla="*/ 7098043 w 8092416"/>
              <a:gd name="connsiteY2" fmla="*/ 173644 h 6857999"/>
              <a:gd name="connsiteX3" fmla="*/ 8092416 w 8092416"/>
              <a:gd name="connsiteY3" fmla="*/ 3429000 h 6857999"/>
              <a:gd name="connsiteX4" fmla="*/ 7098043 w 8092416"/>
              <a:gd name="connsiteY4" fmla="*/ 6684357 h 6857999"/>
              <a:gd name="connsiteX5" fmla="*/ 6974563 w 8092416"/>
              <a:gd name="connsiteY5" fmla="*/ 6857999 h 6857999"/>
              <a:gd name="connsiteX6" fmla="*/ 0 w 8092416"/>
              <a:gd name="connsiteY6" fmla="*/ 6857999 h 6857999"/>
              <a:gd name="connsiteX0-1" fmla="*/ 0 w 8092416"/>
              <a:gd name="connsiteY0-2" fmla="*/ 0 h 6857999"/>
              <a:gd name="connsiteX1-3" fmla="*/ 6974562 w 8092416"/>
              <a:gd name="connsiteY1-4" fmla="*/ 0 h 6857999"/>
              <a:gd name="connsiteX2-5" fmla="*/ 7098043 w 8092416"/>
              <a:gd name="connsiteY2-6" fmla="*/ 173644 h 6857999"/>
              <a:gd name="connsiteX3-7" fmla="*/ 8092416 w 8092416"/>
              <a:gd name="connsiteY3-8" fmla="*/ 3429000 h 6857999"/>
              <a:gd name="connsiteX4-9" fmla="*/ 7098043 w 8092416"/>
              <a:gd name="connsiteY4-10" fmla="*/ 6684357 h 6857999"/>
              <a:gd name="connsiteX5-11" fmla="*/ 6974563 w 8092416"/>
              <a:gd name="connsiteY5-12" fmla="*/ 6857999 h 6857999"/>
              <a:gd name="connsiteX6-13" fmla="*/ 0 w 8092416"/>
              <a:gd name="connsiteY6-14" fmla="*/ 6857999 h 6857999"/>
              <a:gd name="connsiteX7" fmla="*/ 91440 w 8092416"/>
              <a:gd name="connsiteY7" fmla="*/ 91440 h 6857999"/>
              <a:gd name="connsiteX0-15" fmla="*/ 0 w 8092416"/>
              <a:gd name="connsiteY0-16" fmla="*/ 0 h 6857999"/>
              <a:gd name="connsiteX1-17" fmla="*/ 6974562 w 8092416"/>
              <a:gd name="connsiteY1-18" fmla="*/ 0 h 6857999"/>
              <a:gd name="connsiteX2-19" fmla="*/ 7098043 w 8092416"/>
              <a:gd name="connsiteY2-20" fmla="*/ 173644 h 6857999"/>
              <a:gd name="connsiteX3-21" fmla="*/ 8092416 w 8092416"/>
              <a:gd name="connsiteY3-22" fmla="*/ 3429000 h 6857999"/>
              <a:gd name="connsiteX4-23" fmla="*/ 7098043 w 8092416"/>
              <a:gd name="connsiteY4-24" fmla="*/ 6684357 h 6857999"/>
              <a:gd name="connsiteX5-25" fmla="*/ 6974563 w 8092416"/>
              <a:gd name="connsiteY5-26" fmla="*/ 6857999 h 6857999"/>
              <a:gd name="connsiteX6-27" fmla="*/ 0 w 8092416"/>
              <a:gd name="connsiteY6-28" fmla="*/ 6857999 h 6857999"/>
              <a:gd name="connsiteX0-29" fmla="*/ 6974562 w 8092416"/>
              <a:gd name="connsiteY0-30" fmla="*/ 0 h 6857999"/>
              <a:gd name="connsiteX1-31" fmla="*/ 7098043 w 8092416"/>
              <a:gd name="connsiteY1-32" fmla="*/ 173644 h 6857999"/>
              <a:gd name="connsiteX2-33" fmla="*/ 8092416 w 8092416"/>
              <a:gd name="connsiteY2-34" fmla="*/ 3429000 h 6857999"/>
              <a:gd name="connsiteX3-35" fmla="*/ 7098043 w 8092416"/>
              <a:gd name="connsiteY3-36" fmla="*/ 6684357 h 6857999"/>
              <a:gd name="connsiteX4-37" fmla="*/ 6974563 w 8092416"/>
              <a:gd name="connsiteY4-38" fmla="*/ 6857999 h 6857999"/>
              <a:gd name="connsiteX5-39" fmla="*/ 0 w 8092416"/>
              <a:gd name="connsiteY5-40" fmla="*/ 6857999 h 6857999"/>
              <a:gd name="connsiteX0-41" fmla="*/ 0 w 1117854"/>
              <a:gd name="connsiteY0-42" fmla="*/ 0 h 6857999"/>
              <a:gd name="connsiteX1-43" fmla="*/ 123481 w 1117854"/>
              <a:gd name="connsiteY1-44" fmla="*/ 173644 h 6857999"/>
              <a:gd name="connsiteX2-45" fmla="*/ 1117854 w 1117854"/>
              <a:gd name="connsiteY2-46" fmla="*/ 3429000 h 6857999"/>
              <a:gd name="connsiteX3-47" fmla="*/ 123481 w 1117854"/>
              <a:gd name="connsiteY3-48" fmla="*/ 6684357 h 6857999"/>
              <a:gd name="connsiteX4-49" fmla="*/ 1 w 1117854"/>
              <a:gd name="connsiteY4-50" fmla="*/ 6857999 h 68579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854" h="6857999">
                <a:moveTo>
                  <a:pt x="0" y="0"/>
                </a:moveTo>
                <a:lnTo>
                  <a:pt x="123481" y="173644"/>
                </a:lnTo>
                <a:cubicBezTo>
                  <a:pt x="751277" y="1102904"/>
                  <a:pt x="1117854" y="2223143"/>
                  <a:pt x="1117854" y="3429000"/>
                </a:cubicBezTo>
                <a:cubicBezTo>
                  <a:pt x="1117854" y="4634858"/>
                  <a:pt x="751277" y="5755096"/>
                  <a:pt x="123481" y="6684357"/>
                </a:cubicBezTo>
                <a:lnTo>
                  <a:pt x="1" y="6857999"/>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pitchFamily="18" charset="-122"/>
              <a:ea typeface="思源宋体" panose="02020400000000000000" pitchFamily="18" charset="-122"/>
              <a:sym typeface="字魂58号-创中黑" panose="00000500000000000000" pitchFamily="2" charset="-122"/>
            </a:endParaRPr>
          </a:p>
        </p:txBody>
      </p:sp>
      <p:grpSp>
        <p:nvGrpSpPr>
          <p:cNvPr id="9" name="组合 8"/>
          <p:cNvGrpSpPr/>
          <p:nvPr/>
        </p:nvGrpSpPr>
        <p:grpSpPr>
          <a:xfrm>
            <a:off x="-265471" y="-870076"/>
            <a:ext cx="12722942" cy="8598152"/>
            <a:chOff x="-5715000" y="-6019800"/>
            <a:chExt cx="25031700" cy="16916400"/>
          </a:xfrm>
        </p:grpSpPr>
        <p:grpSp>
          <p:nvGrpSpPr>
            <p:cNvPr id="10" name="组合 9"/>
            <p:cNvGrpSpPr/>
            <p:nvPr/>
          </p:nvGrpSpPr>
          <p:grpSpPr>
            <a:xfrm>
              <a:off x="-5715000" y="-6019800"/>
              <a:ext cx="419100" cy="16916400"/>
              <a:chOff x="-5715000" y="-6019800"/>
              <a:chExt cx="419100" cy="16916400"/>
            </a:xfrm>
          </p:grpSpPr>
          <p:sp>
            <p:nvSpPr>
              <p:cNvPr id="14" name="椭圆 13"/>
              <p:cNvSpPr/>
              <p:nvPr/>
            </p:nvSpPr>
            <p:spPr>
              <a:xfrm>
                <a:off x="-5715000" y="-6019800"/>
                <a:ext cx="419100" cy="419100"/>
              </a:xfrm>
              <a:prstGeom prst="ellipse">
                <a:avLst/>
              </a:prstGeom>
              <a:solidFill>
                <a:srgbClr val="E6E6E6"/>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5" name="椭圆 14"/>
              <p:cNvSpPr/>
              <p:nvPr/>
            </p:nvSpPr>
            <p:spPr>
              <a:xfrm>
                <a:off x="-5715000" y="10477500"/>
                <a:ext cx="419100" cy="419100"/>
              </a:xfrm>
              <a:prstGeom prst="ellipse">
                <a:avLst/>
              </a:prstGeom>
              <a:solidFill>
                <a:srgbClr val="E6E6E6"/>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grpSp>
        <p:grpSp>
          <p:nvGrpSpPr>
            <p:cNvPr id="11" name="组合 10"/>
            <p:cNvGrpSpPr/>
            <p:nvPr/>
          </p:nvGrpSpPr>
          <p:grpSpPr>
            <a:xfrm>
              <a:off x="18897600" y="-6019800"/>
              <a:ext cx="419100" cy="16916400"/>
              <a:chOff x="-5715000" y="-6019800"/>
              <a:chExt cx="419100" cy="16916400"/>
            </a:xfrm>
          </p:grpSpPr>
          <p:sp>
            <p:nvSpPr>
              <p:cNvPr id="12" name="椭圆 11"/>
              <p:cNvSpPr/>
              <p:nvPr/>
            </p:nvSpPr>
            <p:spPr>
              <a:xfrm>
                <a:off x="-5715000" y="-6019800"/>
                <a:ext cx="419100" cy="419100"/>
              </a:xfrm>
              <a:prstGeom prst="ellipse">
                <a:avLst/>
              </a:prstGeom>
              <a:solidFill>
                <a:srgbClr val="E6E6E6"/>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3" name="椭圆 12"/>
              <p:cNvSpPr/>
              <p:nvPr/>
            </p:nvSpPr>
            <p:spPr>
              <a:xfrm>
                <a:off x="-5715000" y="10477500"/>
                <a:ext cx="419100" cy="419100"/>
              </a:xfrm>
              <a:prstGeom prst="ellipse">
                <a:avLst/>
              </a:prstGeom>
              <a:solidFill>
                <a:srgbClr val="E6E6E6"/>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grpSp>
      </p:grpSp>
      <p:grpSp>
        <p:nvGrpSpPr>
          <p:cNvPr id="17" name="组合 16"/>
          <p:cNvGrpSpPr/>
          <p:nvPr/>
        </p:nvGrpSpPr>
        <p:grpSpPr>
          <a:xfrm>
            <a:off x="9862138" y="5520580"/>
            <a:ext cx="1886241" cy="967305"/>
            <a:chOff x="7024914" y="-1465943"/>
            <a:chExt cx="1698168" cy="870857"/>
          </a:xfrm>
          <a:solidFill>
            <a:srgbClr val="0070C0"/>
          </a:solidFill>
        </p:grpSpPr>
        <p:sp>
          <p:nvSpPr>
            <p:cNvPr id="67" name="椭圆 66"/>
            <p:cNvSpPr/>
            <p:nvPr/>
          </p:nvSpPr>
          <p:spPr>
            <a:xfrm>
              <a:off x="7024914"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8" name="椭圆 67"/>
            <p:cNvSpPr/>
            <p:nvPr/>
          </p:nvSpPr>
          <p:spPr>
            <a:xfrm>
              <a:off x="7257142"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9" name="椭圆 68"/>
            <p:cNvSpPr/>
            <p:nvPr/>
          </p:nvSpPr>
          <p:spPr>
            <a:xfrm>
              <a:off x="7489370"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0" name="椭圆 69"/>
            <p:cNvSpPr/>
            <p:nvPr/>
          </p:nvSpPr>
          <p:spPr>
            <a:xfrm>
              <a:off x="7721598"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1" name="椭圆 70"/>
            <p:cNvSpPr/>
            <p:nvPr/>
          </p:nvSpPr>
          <p:spPr>
            <a:xfrm>
              <a:off x="7953826"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2" name="椭圆 71"/>
            <p:cNvSpPr/>
            <p:nvPr/>
          </p:nvSpPr>
          <p:spPr>
            <a:xfrm>
              <a:off x="8186054"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3" name="椭圆 72"/>
            <p:cNvSpPr/>
            <p:nvPr/>
          </p:nvSpPr>
          <p:spPr>
            <a:xfrm>
              <a:off x="8418282"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4" name="椭圆 73"/>
            <p:cNvSpPr/>
            <p:nvPr/>
          </p:nvSpPr>
          <p:spPr>
            <a:xfrm>
              <a:off x="8650510"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5" name="椭圆 74"/>
            <p:cNvSpPr/>
            <p:nvPr/>
          </p:nvSpPr>
          <p:spPr>
            <a:xfrm>
              <a:off x="7024914"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6" name="椭圆 75"/>
            <p:cNvSpPr/>
            <p:nvPr/>
          </p:nvSpPr>
          <p:spPr>
            <a:xfrm>
              <a:off x="7257142"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7" name="椭圆 76"/>
            <p:cNvSpPr/>
            <p:nvPr/>
          </p:nvSpPr>
          <p:spPr>
            <a:xfrm>
              <a:off x="7489370"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8" name="椭圆 77"/>
            <p:cNvSpPr/>
            <p:nvPr/>
          </p:nvSpPr>
          <p:spPr>
            <a:xfrm>
              <a:off x="7721598"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9" name="椭圆 78"/>
            <p:cNvSpPr/>
            <p:nvPr/>
          </p:nvSpPr>
          <p:spPr>
            <a:xfrm>
              <a:off x="7953826"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0" name="椭圆 79"/>
            <p:cNvSpPr/>
            <p:nvPr/>
          </p:nvSpPr>
          <p:spPr>
            <a:xfrm>
              <a:off x="8186054"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1" name="椭圆 80"/>
            <p:cNvSpPr/>
            <p:nvPr/>
          </p:nvSpPr>
          <p:spPr>
            <a:xfrm>
              <a:off x="8418282"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2" name="椭圆 81"/>
            <p:cNvSpPr/>
            <p:nvPr/>
          </p:nvSpPr>
          <p:spPr>
            <a:xfrm>
              <a:off x="8650510"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3" name="椭圆 82"/>
            <p:cNvSpPr/>
            <p:nvPr/>
          </p:nvSpPr>
          <p:spPr>
            <a:xfrm>
              <a:off x="7024914"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4" name="椭圆 83"/>
            <p:cNvSpPr/>
            <p:nvPr/>
          </p:nvSpPr>
          <p:spPr>
            <a:xfrm>
              <a:off x="7257142"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5" name="椭圆 84"/>
            <p:cNvSpPr/>
            <p:nvPr/>
          </p:nvSpPr>
          <p:spPr>
            <a:xfrm>
              <a:off x="7489370"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6" name="椭圆 85"/>
            <p:cNvSpPr/>
            <p:nvPr/>
          </p:nvSpPr>
          <p:spPr>
            <a:xfrm>
              <a:off x="7721598"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7" name="椭圆 86"/>
            <p:cNvSpPr/>
            <p:nvPr/>
          </p:nvSpPr>
          <p:spPr>
            <a:xfrm>
              <a:off x="7953826"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8" name="椭圆 87"/>
            <p:cNvSpPr/>
            <p:nvPr/>
          </p:nvSpPr>
          <p:spPr>
            <a:xfrm>
              <a:off x="8186054"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9" name="椭圆 88"/>
            <p:cNvSpPr/>
            <p:nvPr/>
          </p:nvSpPr>
          <p:spPr>
            <a:xfrm>
              <a:off x="8418282"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0" name="椭圆 89"/>
            <p:cNvSpPr/>
            <p:nvPr/>
          </p:nvSpPr>
          <p:spPr>
            <a:xfrm>
              <a:off x="8650510"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1" name="椭圆 90"/>
            <p:cNvSpPr/>
            <p:nvPr/>
          </p:nvSpPr>
          <p:spPr>
            <a:xfrm>
              <a:off x="7024914"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2" name="椭圆 91"/>
            <p:cNvSpPr/>
            <p:nvPr/>
          </p:nvSpPr>
          <p:spPr>
            <a:xfrm>
              <a:off x="7257142"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3" name="椭圆 92"/>
            <p:cNvSpPr/>
            <p:nvPr/>
          </p:nvSpPr>
          <p:spPr>
            <a:xfrm>
              <a:off x="7489370"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4" name="椭圆 93"/>
            <p:cNvSpPr/>
            <p:nvPr/>
          </p:nvSpPr>
          <p:spPr>
            <a:xfrm>
              <a:off x="7721598"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5" name="椭圆 94"/>
            <p:cNvSpPr/>
            <p:nvPr/>
          </p:nvSpPr>
          <p:spPr>
            <a:xfrm>
              <a:off x="7953826"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6" name="椭圆 95"/>
            <p:cNvSpPr/>
            <p:nvPr/>
          </p:nvSpPr>
          <p:spPr>
            <a:xfrm>
              <a:off x="8186054"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7" name="椭圆 96"/>
            <p:cNvSpPr/>
            <p:nvPr/>
          </p:nvSpPr>
          <p:spPr>
            <a:xfrm>
              <a:off x="8418282"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8" name="椭圆 97"/>
            <p:cNvSpPr/>
            <p:nvPr/>
          </p:nvSpPr>
          <p:spPr>
            <a:xfrm>
              <a:off x="8650510"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9" name="椭圆 98"/>
            <p:cNvSpPr/>
            <p:nvPr/>
          </p:nvSpPr>
          <p:spPr>
            <a:xfrm>
              <a:off x="7024914"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0" name="椭圆 99"/>
            <p:cNvSpPr/>
            <p:nvPr/>
          </p:nvSpPr>
          <p:spPr>
            <a:xfrm>
              <a:off x="7257142"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1" name="椭圆 100"/>
            <p:cNvSpPr/>
            <p:nvPr/>
          </p:nvSpPr>
          <p:spPr>
            <a:xfrm>
              <a:off x="7489370"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2" name="椭圆 101"/>
            <p:cNvSpPr/>
            <p:nvPr/>
          </p:nvSpPr>
          <p:spPr>
            <a:xfrm>
              <a:off x="7721598"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3" name="椭圆 102"/>
            <p:cNvSpPr/>
            <p:nvPr/>
          </p:nvSpPr>
          <p:spPr>
            <a:xfrm>
              <a:off x="7953826"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4" name="椭圆 103"/>
            <p:cNvSpPr/>
            <p:nvPr/>
          </p:nvSpPr>
          <p:spPr>
            <a:xfrm>
              <a:off x="8186054"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5" name="椭圆 104"/>
            <p:cNvSpPr/>
            <p:nvPr/>
          </p:nvSpPr>
          <p:spPr>
            <a:xfrm>
              <a:off x="8418282"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6" name="椭圆 105"/>
            <p:cNvSpPr/>
            <p:nvPr/>
          </p:nvSpPr>
          <p:spPr>
            <a:xfrm>
              <a:off x="8650510"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7" name="椭圆 106"/>
            <p:cNvSpPr/>
            <p:nvPr/>
          </p:nvSpPr>
          <p:spPr>
            <a:xfrm>
              <a:off x="7024914"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8" name="椭圆 107"/>
            <p:cNvSpPr/>
            <p:nvPr/>
          </p:nvSpPr>
          <p:spPr>
            <a:xfrm>
              <a:off x="7257142"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9" name="椭圆 108"/>
            <p:cNvSpPr/>
            <p:nvPr/>
          </p:nvSpPr>
          <p:spPr>
            <a:xfrm>
              <a:off x="7489370"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0" name="椭圆 109"/>
            <p:cNvSpPr/>
            <p:nvPr/>
          </p:nvSpPr>
          <p:spPr>
            <a:xfrm>
              <a:off x="7721598"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1" name="椭圆 110"/>
            <p:cNvSpPr/>
            <p:nvPr/>
          </p:nvSpPr>
          <p:spPr>
            <a:xfrm>
              <a:off x="7953826"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2" name="椭圆 111"/>
            <p:cNvSpPr/>
            <p:nvPr/>
          </p:nvSpPr>
          <p:spPr>
            <a:xfrm>
              <a:off x="8186054"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3" name="椭圆 112"/>
            <p:cNvSpPr/>
            <p:nvPr/>
          </p:nvSpPr>
          <p:spPr>
            <a:xfrm>
              <a:off x="8418282"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4" name="椭圆 113"/>
            <p:cNvSpPr/>
            <p:nvPr/>
          </p:nvSpPr>
          <p:spPr>
            <a:xfrm>
              <a:off x="8650510"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grpSp>
      <p:grpSp>
        <p:nvGrpSpPr>
          <p:cNvPr id="18" name="组合 17"/>
          <p:cNvGrpSpPr/>
          <p:nvPr/>
        </p:nvGrpSpPr>
        <p:grpSpPr>
          <a:xfrm>
            <a:off x="10696286" y="155175"/>
            <a:ext cx="838262" cy="429879"/>
            <a:chOff x="7024914" y="-1465943"/>
            <a:chExt cx="1698168" cy="870857"/>
          </a:xfrm>
          <a:solidFill>
            <a:srgbClr val="0070C0"/>
          </a:solidFill>
        </p:grpSpPr>
        <p:sp>
          <p:nvSpPr>
            <p:cNvPr id="19" name="椭圆 18"/>
            <p:cNvSpPr/>
            <p:nvPr/>
          </p:nvSpPr>
          <p:spPr>
            <a:xfrm>
              <a:off x="7024914"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0" name="椭圆 19"/>
            <p:cNvSpPr/>
            <p:nvPr/>
          </p:nvSpPr>
          <p:spPr>
            <a:xfrm>
              <a:off x="7257142"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1" name="椭圆 20"/>
            <p:cNvSpPr/>
            <p:nvPr/>
          </p:nvSpPr>
          <p:spPr>
            <a:xfrm>
              <a:off x="7489370"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2" name="椭圆 21"/>
            <p:cNvSpPr/>
            <p:nvPr/>
          </p:nvSpPr>
          <p:spPr>
            <a:xfrm>
              <a:off x="7721598"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3" name="椭圆 22"/>
            <p:cNvSpPr/>
            <p:nvPr/>
          </p:nvSpPr>
          <p:spPr>
            <a:xfrm>
              <a:off x="7953826"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4" name="椭圆 23"/>
            <p:cNvSpPr/>
            <p:nvPr/>
          </p:nvSpPr>
          <p:spPr>
            <a:xfrm>
              <a:off x="8186054"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5" name="椭圆 24"/>
            <p:cNvSpPr/>
            <p:nvPr/>
          </p:nvSpPr>
          <p:spPr>
            <a:xfrm>
              <a:off x="8418282"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6" name="椭圆 25"/>
            <p:cNvSpPr/>
            <p:nvPr/>
          </p:nvSpPr>
          <p:spPr>
            <a:xfrm>
              <a:off x="8650510"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7" name="椭圆 26"/>
            <p:cNvSpPr/>
            <p:nvPr/>
          </p:nvSpPr>
          <p:spPr>
            <a:xfrm>
              <a:off x="7024914"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8" name="椭圆 27"/>
            <p:cNvSpPr/>
            <p:nvPr/>
          </p:nvSpPr>
          <p:spPr>
            <a:xfrm>
              <a:off x="7257142"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9" name="椭圆 28"/>
            <p:cNvSpPr/>
            <p:nvPr/>
          </p:nvSpPr>
          <p:spPr>
            <a:xfrm>
              <a:off x="7489370"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0" name="椭圆 29"/>
            <p:cNvSpPr/>
            <p:nvPr/>
          </p:nvSpPr>
          <p:spPr>
            <a:xfrm>
              <a:off x="7721598"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1" name="椭圆 30"/>
            <p:cNvSpPr/>
            <p:nvPr/>
          </p:nvSpPr>
          <p:spPr>
            <a:xfrm>
              <a:off x="7953826"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2" name="椭圆 31"/>
            <p:cNvSpPr/>
            <p:nvPr/>
          </p:nvSpPr>
          <p:spPr>
            <a:xfrm>
              <a:off x="8186054"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3" name="椭圆 32"/>
            <p:cNvSpPr/>
            <p:nvPr/>
          </p:nvSpPr>
          <p:spPr>
            <a:xfrm>
              <a:off x="8418282"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4" name="椭圆 33"/>
            <p:cNvSpPr/>
            <p:nvPr/>
          </p:nvSpPr>
          <p:spPr>
            <a:xfrm>
              <a:off x="8650510"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5" name="椭圆 34"/>
            <p:cNvSpPr/>
            <p:nvPr/>
          </p:nvSpPr>
          <p:spPr>
            <a:xfrm>
              <a:off x="7024914"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6" name="椭圆 35"/>
            <p:cNvSpPr/>
            <p:nvPr/>
          </p:nvSpPr>
          <p:spPr>
            <a:xfrm>
              <a:off x="7257142"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7" name="椭圆 36"/>
            <p:cNvSpPr/>
            <p:nvPr/>
          </p:nvSpPr>
          <p:spPr>
            <a:xfrm>
              <a:off x="7489370"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8" name="椭圆 37"/>
            <p:cNvSpPr/>
            <p:nvPr/>
          </p:nvSpPr>
          <p:spPr>
            <a:xfrm>
              <a:off x="7721598"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9" name="椭圆 38"/>
            <p:cNvSpPr/>
            <p:nvPr/>
          </p:nvSpPr>
          <p:spPr>
            <a:xfrm>
              <a:off x="7953826"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0" name="椭圆 39"/>
            <p:cNvSpPr/>
            <p:nvPr/>
          </p:nvSpPr>
          <p:spPr>
            <a:xfrm>
              <a:off x="8186054"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1" name="椭圆 40"/>
            <p:cNvSpPr/>
            <p:nvPr/>
          </p:nvSpPr>
          <p:spPr>
            <a:xfrm>
              <a:off x="8418282"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2" name="椭圆 41"/>
            <p:cNvSpPr/>
            <p:nvPr/>
          </p:nvSpPr>
          <p:spPr>
            <a:xfrm>
              <a:off x="8650510"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3" name="椭圆 42"/>
            <p:cNvSpPr/>
            <p:nvPr/>
          </p:nvSpPr>
          <p:spPr>
            <a:xfrm>
              <a:off x="7024914"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4" name="椭圆 43"/>
            <p:cNvSpPr/>
            <p:nvPr/>
          </p:nvSpPr>
          <p:spPr>
            <a:xfrm>
              <a:off x="7257142"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5" name="椭圆 44"/>
            <p:cNvSpPr/>
            <p:nvPr/>
          </p:nvSpPr>
          <p:spPr>
            <a:xfrm>
              <a:off x="7489370"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6" name="椭圆 45"/>
            <p:cNvSpPr/>
            <p:nvPr/>
          </p:nvSpPr>
          <p:spPr>
            <a:xfrm>
              <a:off x="7721598"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7" name="椭圆 46"/>
            <p:cNvSpPr/>
            <p:nvPr/>
          </p:nvSpPr>
          <p:spPr>
            <a:xfrm>
              <a:off x="7953826"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8" name="椭圆 47"/>
            <p:cNvSpPr/>
            <p:nvPr/>
          </p:nvSpPr>
          <p:spPr>
            <a:xfrm>
              <a:off x="8186054"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9" name="椭圆 48"/>
            <p:cNvSpPr/>
            <p:nvPr/>
          </p:nvSpPr>
          <p:spPr>
            <a:xfrm>
              <a:off x="8418282"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0" name="椭圆 49"/>
            <p:cNvSpPr/>
            <p:nvPr/>
          </p:nvSpPr>
          <p:spPr>
            <a:xfrm>
              <a:off x="8650510"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1" name="椭圆 50"/>
            <p:cNvSpPr/>
            <p:nvPr/>
          </p:nvSpPr>
          <p:spPr>
            <a:xfrm>
              <a:off x="7024914"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2" name="椭圆 51"/>
            <p:cNvSpPr/>
            <p:nvPr/>
          </p:nvSpPr>
          <p:spPr>
            <a:xfrm>
              <a:off x="7257142"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3" name="椭圆 52"/>
            <p:cNvSpPr/>
            <p:nvPr/>
          </p:nvSpPr>
          <p:spPr>
            <a:xfrm>
              <a:off x="7489370"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4" name="椭圆 53"/>
            <p:cNvSpPr/>
            <p:nvPr/>
          </p:nvSpPr>
          <p:spPr>
            <a:xfrm>
              <a:off x="7721598"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5" name="椭圆 54"/>
            <p:cNvSpPr/>
            <p:nvPr/>
          </p:nvSpPr>
          <p:spPr>
            <a:xfrm>
              <a:off x="7953826"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6" name="椭圆 55"/>
            <p:cNvSpPr/>
            <p:nvPr/>
          </p:nvSpPr>
          <p:spPr>
            <a:xfrm>
              <a:off x="8186054"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7" name="椭圆 56"/>
            <p:cNvSpPr/>
            <p:nvPr/>
          </p:nvSpPr>
          <p:spPr>
            <a:xfrm>
              <a:off x="8418282"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8" name="椭圆 57"/>
            <p:cNvSpPr/>
            <p:nvPr/>
          </p:nvSpPr>
          <p:spPr>
            <a:xfrm>
              <a:off x="8650510"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9" name="椭圆 58"/>
            <p:cNvSpPr/>
            <p:nvPr/>
          </p:nvSpPr>
          <p:spPr>
            <a:xfrm>
              <a:off x="7024914"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0" name="椭圆 59"/>
            <p:cNvSpPr/>
            <p:nvPr/>
          </p:nvSpPr>
          <p:spPr>
            <a:xfrm>
              <a:off x="7257142"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1" name="椭圆 60"/>
            <p:cNvSpPr/>
            <p:nvPr/>
          </p:nvSpPr>
          <p:spPr>
            <a:xfrm>
              <a:off x="7489370"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2" name="椭圆 61"/>
            <p:cNvSpPr/>
            <p:nvPr/>
          </p:nvSpPr>
          <p:spPr>
            <a:xfrm>
              <a:off x="7721598"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3" name="椭圆 62"/>
            <p:cNvSpPr/>
            <p:nvPr/>
          </p:nvSpPr>
          <p:spPr>
            <a:xfrm>
              <a:off x="7953826"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4" name="椭圆 63"/>
            <p:cNvSpPr/>
            <p:nvPr/>
          </p:nvSpPr>
          <p:spPr>
            <a:xfrm>
              <a:off x="8186054"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5" name="椭圆 64"/>
            <p:cNvSpPr/>
            <p:nvPr/>
          </p:nvSpPr>
          <p:spPr>
            <a:xfrm>
              <a:off x="8418282"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6" name="椭圆 65"/>
            <p:cNvSpPr/>
            <p:nvPr/>
          </p:nvSpPr>
          <p:spPr>
            <a:xfrm>
              <a:off x="8650510"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grpSp>
      <p:grpSp>
        <p:nvGrpSpPr>
          <p:cNvPr id="142" name="组合 141"/>
          <p:cNvGrpSpPr/>
          <p:nvPr/>
        </p:nvGrpSpPr>
        <p:grpSpPr>
          <a:xfrm>
            <a:off x="5434877" y="0"/>
            <a:ext cx="6757122" cy="3152686"/>
            <a:chOff x="5434877" y="0"/>
            <a:chExt cx="6757122" cy="3152686"/>
          </a:xfrm>
        </p:grpSpPr>
        <p:sp>
          <p:nvSpPr>
            <p:cNvPr id="115" name="任意多边形: 形状 24"/>
            <p:cNvSpPr/>
            <p:nvPr/>
          </p:nvSpPr>
          <p:spPr>
            <a:xfrm rot="5400000">
              <a:off x="8021045" y="-1173208"/>
              <a:ext cx="2997746" cy="5344163"/>
            </a:xfrm>
            <a:custGeom>
              <a:avLst/>
              <a:gdLst>
                <a:gd name="connsiteX0" fmla="*/ 0 w 2997746"/>
                <a:gd name="connsiteY0" fmla="*/ 5335048 h 5344163"/>
                <a:gd name="connsiteX1" fmla="*/ 0 w 2997746"/>
                <a:gd name="connsiteY1" fmla="*/ 0 h 5344163"/>
                <a:gd name="connsiteX2" fmla="*/ 1420129 w 2997746"/>
                <a:gd name="connsiteY2" fmla="*/ 0 h 5344163"/>
                <a:gd name="connsiteX3" fmla="*/ 1523378 w 2997746"/>
                <a:gd name="connsiteY3" fmla="*/ 49738 h 5344163"/>
                <a:gd name="connsiteX4" fmla="*/ 2997746 w 2997746"/>
                <a:gd name="connsiteY4" fmla="*/ 2526938 h 5344163"/>
                <a:gd name="connsiteX5" fmla="*/ 180522 w 2997746"/>
                <a:gd name="connsiteY5" fmla="*/ 5344163 h 53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746" h="5344163">
                  <a:moveTo>
                    <a:pt x="0" y="5335048"/>
                  </a:moveTo>
                  <a:lnTo>
                    <a:pt x="0" y="0"/>
                  </a:lnTo>
                  <a:lnTo>
                    <a:pt x="1420129" y="0"/>
                  </a:lnTo>
                  <a:lnTo>
                    <a:pt x="1523378" y="49738"/>
                  </a:lnTo>
                  <a:cubicBezTo>
                    <a:pt x="2401578" y="526804"/>
                    <a:pt x="2997746" y="1457250"/>
                    <a:pt x="2997746" y="2526938"/>
                  </a:cubicBezTo>
                  <a:cubicBezTo>
                    <a:pt x="2997746" y="4082848"/>
                    <a:pt x="1736432" y="5344163"/>
                    <a:pt x="180522" y="5344163"/>
                  </a:cubicBezTo>
                  <a:close/>
                </a:path>
              </a:pathLst>
            </a:custGeom>
            <a:solidFill>
              <a:srgbClr val="00B0F0">
                <a:alpha val="25882"/>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6" name="任意多边形: 形状 147"/>
            <p:cNvSpPr/>
            <p:nvPr/>
          </p:nvSpPr>
          <p:spPr>
            <a:xfrm rot="5400000">
              <a:off x="6961325" y="-1526448"/>
              <a:ext cx="3152686" cy="6205582"/>
            </a:xfrm>
            <a:custGeom>
              <a:avLst/>
              <a:gdLst>
                <a:gd name="connsiteX0" fmla="*/ 0 w 3152686"/>
                <a:gd name="connsiteY0" fmla="*/ 6203062 h 6205582"/>
                <a:gd name="connsiteX1" fmla="*/ 0 w 3152686"/>
                <a:gd name="connsiteY1" fmla="*/ 2520 h 6205582"/>
                <a:gd name="connsiteX2" fmla="*/ 49895 w 3152686"/>
                <a:gd name="connsiteY2" fmla="*/ 0 h 6205582"/>
                <a:gd name="connsiteX3" fmla="*/ 3152686 w 3152686"/>
                <a:gd name="connsiteY3" fmla="*/ 3102791 h 6205582"/>
                <a:gd name="connsiteX4" fmla="*/ 49895 w 3152686"/>
                <a:gd name="connsiteY4" fmla="*/ 6205582 h 6205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686" h="6205582">
                  <a:moveTo>
                    <a:pt x="0" y="6203062"/>
                  </a:moveTo>
                  <a:lnTo>
                    <a:pt x="0" y="2520"/>
                  </a:lnTo>
                  <a:lnTo>
                    <a:pt x="49895" y="0"/>
                  </a:lnTo>
                  <a:cubicBezTo>
                    <a:pt x="1763519" y="0"/>
                    <a:pt x="3152686" y="1389167"/>
                    <a:pt x="3152686" y="3102791"/>
                  </a:cubicBezTo>
                  <a:cubicBezTo>
                    <a:pt x="3152686" y="4816415"/>
                    <a:pt x="1763519" y="6205582"/>
                    <a:pt x="49895" y="6205582"/>
                  </a:cubicBezTo>
                  <a:close/>
                </a:path>
              </a:pathLst>
            </a:custGeom>
            <a:solidFill>
              <a:srgbClr val="0070C0">
                <a:alpha val="28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grpSp>
      <p:sp>
        <p:nvSpPr>
          <p:cNvPr id="117" name="任意多边形: 形状 18"/>
          <p:cNvSpPr/>
          <p:nvPr/>
        </p:nvSpPr>
        <p:spPr>
          <a:xfrm rot="5400000">
            <a:off x="2352273" y="5480087"/>
            <a:ext cx="645886" cy="2109940"/>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1"/>
                  <a:pt x="0" y="1467138"/>
                  <a:pt x="0" y="1054970"/>
                </a:cubicBezTo>
                <a:close/>
              </a:path>
            </a:pathLst>
          </a:custGeom>
          <a:solidFill>
            <a:srgbClr val="0070C0"/>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8" name="任意多边形: 形状 20"/>
          <p:cNvSpPr/>
          <p:nvPr/>
        </p:nvSpPr>
        <p:spPr>
          <a:xfrm rot="5400000">
            <a:off x="1874430" y="5480087"/>
            <a:ext cx="645886" cy="2109940"/>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2"/>
                  <a:pt x="0" y="1467138"/>
                  <a:pt x="0" y="1054970"/>
                </a:cubicBezTo>
                <a:close/>
              </a:path>
            </a:pathLst>
          </a:custGeom>
          <a:solidFill>
            <a:srgbClr val="00B0F0">
              <a:alpha val="26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9" name="文本框 118"/>
          <p:cNvSpPr txBox="1"/>
          <p:nvPr/>
        </p:nvSpPr>
        <p:spPr>
          <a:xfrm>
            <a:off x="411248" y="3463102"/>
            <a:ext cx="3832860" cy="768350"/>
          </a:xfrm>
          <a:prstGeom prst="rect">
            <a:avLst/>
          </a:prstGeom>
          <a:noFill/>
        </p:spPr>
        <p:txBody>
          <a:bodyPr wrap="none" rtlCol="0">
            <a:spAutoFit/>
          </a:bodyPr>
          <a:lstStyle/>
          <a:p>
            <a:r>
              <a:rPr lang="zh-CN" altLang="en-US" sz="4400" b="1" dirty="0">
                <a:solidFill>
                  <a:srgbClr val="0070C0"/>
                </a:solidFill>
                <a:latin typeface="思源宋体" panose="02020400000000000000" pitchFamily="18" charset="-122"/>
                <a:ea typeface="思源宋体" panose="02020400000000000000" pitchFamily="18" charset="-122"/>
              </a:rPr>
              <a:t>第</a:t>
            </a:r>
            <a:r>
              <a:rPr lang="en-US" altLang="zh-CN" sz="4400" b="1" dirty="0">
                <a:solidFill>
                  <a:srgbClr val="0070C0"/>
                </a:solidFill>
                <a:latin typeface="思源宋体" panose="02020400000000000000" pitchFamily="18" charset="-122"/>
                <a:ea typeface="思源宋体" panose="02020400000000000000" pitchFamily="18" charset="-122"/>
              </a:rPr>
              <a:t>2</a:t>
            </a:r>
            <a:r>
              <a:rPr lang="zh-CN" altLang="en-US" sz="4400" b="1" dirty="0">
                <a:solidFill>
                  <a:srgbClr val="0070C0"/>
                </a:solidFill>
                <a:latin typeface="思源宋体" panose="02020400000000000000" pitchFamily="18" charset="-122"/>
                <a:ea typeface="思源宋体" panose="02020400000000000000" pitchFamily="18" charset="-122"/>
              </a:rPr>
              <a:t>课时　乙烯</a:t>
            </a:r>
            <a:endParaRPr lang="zh-CN" altLang="en-US" sz="4400" b="1" dirty="0">
              <a:solidFill>
                <a:srgbClr val="0070C0"/>
              </a:solidFill>
              <a:latin typeface="思源宋体" panose="02020400000000000000" pitchFamily="18" charset="-122"/>
              <a:ea typeface="思源宋体" panose="02020400000000000000" pitchFamily="18" charset="-122"/>
            </a:endParaRPr>
          </a:p>
        </p:txBody>
      </p:sp>
      <p:sp>
        <p:nvSpPr>
          <p:cNvPr id="121" name="矩形: 圆角 74"/>
          <p:cNvSpPr/>
          <p:nvPr/>
        </p:nvSpPr>
        <p:spPr>
          <a:xfrm>
            <a:off x="491175" y="718211"/>
            <a:ext cx="1129071" cy="413435"/>
          </a:xfrm>
          <a:prstGeom prst="roundRect">
            <a:avLst>
              <a:gd name="adj" fmla="val 50000"/>
            </a:avLst>
          </a:prstGeom>
          <a:solidFill>
            <a:srgbClr val="0070C0"/>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22" name="文本框 121"/>
          <p:cNvSpPr txBox="1"/>
          <p:nvPr/>
        </p:nvSpPr>
        <p:spPr>
          <a:xfrm>
            <a:off x="666920" y="755651"/>
            <a:ext cx="792480" cy="337185"/>
          </a:xfrm>
          <a:prstGeom prst="rect">
            <a:avLst/>
          </a:prstGeom>
          <a:noFill/>
        </p:spPr>
        <p:txBody>
          <a:bodyPr wrap="none" rtlCol="0">
            <a:spAutoFit/>
          </a:bodyPr>
          <a:lstStyle/>
          <a:p>
            <a:pPr marL="0" marR="0" lvl="0" indent="0" algn="ctr" defTabSz="914400" eaLnBrk="1" fontAlgn="auto" latinLnBrk="0" hangingPunct="1">
              <a:spcBef>
                <a:spcPts val="0"/>
              </a:spcBef>
              <a:spcAft>
                <a:spcPts val="0"/>
              </a:spcAft>
              <a:buClrTx/>
              <a:buSzTx/>
              <a:buFontTx/>
              <a:buNone/>
              <a:defRPr/>
            </a:pPr>
            <a:r>
              <a:rPr kumimoji="0" lang="zh-CN" altLang="en-US" sz="1600" i="0" u="none" strike="noStrike" kern="0" cap="none" spc="0" normalizeH="0" baseline="0" noProof="0" dirty="0">
                <a:ln>
                  <a:noFill/>
                </a:ln>
                <a:solidFill>
                  <a:schemeClr val="bg1"/>
                </a:solidFill>
                <a:effectLst/>
                <a:uLnTx/>
                <a:uFillTx/>
                <a:latin typeface="思源宋体" panose="02020400000000000000" pitchFamily="18" charset="-122"/>
                <a:ea typeface="思源宋体" panose="02020400000000000000" pitchFamily="18" charset="-122"/>
              </a:rPr>
              <a:t>第八章</a:t>
            </a:r>
            <a:endParaRPr kumimoji="0" lang="zh-CN" altLang="en-US" sz="1600" i="0" u="none" strike="noStrike" kern="0" cap="none" spc="0" normalizeH="0" baseline="0" noProof="0" dirty="0">
              <a:ln>
                <a:noFill/>
              </a:ln>
              <a:solidFill>
                <a:schemeClr val="bg1"/>
              </a:solidFill>
              <a:effectLst/>
              <a:uLnTx/>
              <a:uFillTx/>
              <a:latin typeface="思源宋体" panose="02020400000000000000" pitchFamily="18" charset="-122"/>
              <a:ea typeface="思源宋体" panose="02020400000000000000" pitchFamily="18" charset="-122"/>
            </a:endParaRPr>
          </a:p>
        </p:txBody>
      </p:sp>
      <p:sp>
        <p:nvSpPr>
          <p:cNvPr id="126" name="文本框 125"/>
          <p:cNvSpPr txBox="1"/>
          <p:nvPr/>
        </p:nvSpPr>
        <p:spPr>
          <a:xfrm>
            <a:off x="1640811" y="740262"/>
            <a:ext cx="1338828" cy="369332"/>
          </a:xfrm>
          <a:prstGeom prst="rect">
            <a:avLst/>
          </a:prstGeom>
          <a:noFill/>
        </p:spPr>
        <p:txBody>
          <a:bodyPr wrap="none" rtlCol="0">
            <a:spAutoFit/>
          </a:bodyPr>
          <a:lstStyle/>
          <a:p>
            <a:r>
              <a:rPr lang="zh-CN" altLang="en-US" b="1" dirty="0">
                <a:solidFill>
                  <a:schemeClr val="tx1">
                    <a:lumMod val="75000"/>
                    <a:lumOff val="25000"/>
                  </a:schemeClr>
                </a:solidFill>
                <a:latin typeface="思源宋体" panose="02020400000000000000" pitchFamily="18" charset="-122"/>
                <a:ea typeface="思源宋体" panose="02020400000000000000" pitchFamily="18" charset="-122"/>
              </a:rPr>
              <a:t>有机化合物</a:t>
            </a:r>
            <a:endParaRPr lang="zh-CN" altLang="en-US" b="1"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30" name="文本框 129"/>
          <p:cNvSpPr txBox="1"/>
          <p:nvPr/>
        </p:nvSpPr>
        <p:spPr>
          <a:xfrm rot="5400000">
            <a:off x="10688283" y="3531578"/>
            <a:ext cx="2059971" cy="316420"/>
          </a:xfrm>
          <a:prstGeom prst="rect">
            <a:avLst/>
          </a:prstGeom>
          <a:noFill/>
        </p:spPr>
        <p:txBody>
          <a:bodyPr wrap="square" rtlCol="0">
            <a:spAutoFit/>
          </a:bodyPr>
          <a:lstStyle/>
          <a:p>
            <a:pPr lvl="0" algn="dist">
              <a:lnSpc>
                <a:spcPct val="150000"/>
              </a:lnSpc>
            </a:pPr>
            <a:r>
              <a:rPr lang="zh-CN" altLang="en-US" sz="1100" kern="0" dirty="0">
                <a:solidFill>
                  <a:prstClr val="black"/>
                </a:solidFill>
                <a:latin typeface="思源宋体" panose="02020400000000000000" pitchFamily="18" charset="-122"/>
                <a:ea typeface="思源宋体" panose="02020400000000000000" pitchFamily="18" charset="-122"/>
              </a:rPr>
              <a:t>必修二</a:t>
            </a:r>
            <a:endParaRPr lang="zh-CN" altLang="en-US" sz="1100" kern="0" dirty="0">
              <a:solidFill>
                <a:prstClr val="black"/>
              </a:solidFill>
              <a:latin typeface="思源宋体" panose="02020400000000000000" pitchFamily="18" charset="-122"/>
              <a:ea typeface="思源宋体" panose="02020400000000000000" pitchFamily="18" charset="-122"/>
            </a:endParaRPr>
          </a:p>
        </p:txBody>
      </p:sp>
      <p:cxnSp>
        <p:nvCxnSpPr>
          <p:cNvPr id="131" name="直接连接符 143"/>
          <p:cNvCxnSpPr/>
          <p:nvPr/>
        </p:nvCxnSpPr>
        <p:spPr>
          <a:xfrm>
            <a:off x="11671208" y="1850571"/>
            <a:ext cx="0" cy="682171"/>
          </a:xfrm>
          <a:prstGeom prst="line">
            <a:avLst/>
          </a:prstGeom>
          <a:noFill/>
          <a:ln w="6350" cap="flat" cmpd="sng" algn="ctr">
            <a:solidFill>
              <a:srgbClr val="0070C0"/>
            </a:solidFill>
            <a:prstDash val="solid"/>
            <a:miter lim="800000"/>
            <a:tailEnd type="oval"/>
          </a:ln>
          <a:effectLst/>
        </p:spPr>
      </p:cxn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2" name="组合 71"/>
          <p:cNvGrpSpPr/>
          <p:nvPr/>
        </p:nvGrpSpPr>
        <p:grpSpPr>
          <a:xfrm>
            <a:off x="-102870" y="429592"/>
            <a:ext cx="561975" cy="346264"/>
            <a:chOff x="-102870" y="429592"/>
            <a:chExt cx="561975" cy="346264"/>
          </a:xfrm>
        </p:grpSpPr>
        <p:sp>
          <p:nvSpPr>
            <p:cNvPr id="73" name="矩形 72"/>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74" name="矩形 73"/>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grpSp>
        <p:nvGrpSpPr>
          <p:cNvPr id="58" name="组合 57"/>
          <p:cNvGrpSpPr/>
          <p:nvPr/>
        </p:nvGrpSpPr>
        <p:grpSpPr>
          <a:xfrm>
            <a:off x="8594102" y="3180530"/>
            <a:ext cx="2496876" cy="2852811"/>
            <a:chOff x="8355566" y="3180530"/>
            <a:chExt cx="2496876" cy="2852811"/>
          </a:xfrm>
        </p:grpSpPr>
        <p:grpSp>
          <p:nvGrpSpPr>
            <p:cNvPr id="56" name="组合 55"/>
            <p:cNvGrpSpPr/>
            <p:nvPr/>
          </p:nvGrpSpPr>
          <p:grpSpPr>
            <a:xfrm>
              <a:off x="8355566" y="3180530"/>
              <a:ext cx="2496876" cy="2337935"/>
              <a:chOff x="8355566" y="3057286"/>
              <a:chExt cx="2496876" cy="2337935"/>
            </a:xfrm>
          </p:grpSpPr>
          <p:grpSp>
            <p:nvGrpSpPr>
              <p:cNvPr id="71" name="组合 70"/>
              <p:cNvGrpSpPr/>
              <p:nvPr/>
            </p:nvGrpSpPr>
            <p:grpSpPr>
              <a:xfrm>
                <a:off x="8355566" y="3057286"/>
                <a:ext cx="796828" cy="2337935"/>
                <a:chOff x="7558507" y="2146105"/>
                <a:chExt cx="1153517" cy="3384481"/>
              </a:xfrm>
            </p:grpSpPr>
            <p:grpSp>
              <p:nvGrpSpPr>
                <p:cNvPr id="29" name="组合 28"/>
                <p:cNvGrpSpPr/>
                <p:nvPr/>
              </p:nvGrpSpPr>
              <p:grpSpPr>
                <a:xfrm>
                  <a:off x="7904304" y="2768866"/>
                  <a:ext cx="807720" cy="2761720"/>
                  <a:chOff x="7904304" y="2768866"/>
                  <a:chExt cx="807720" cy="2761720"/>
                </a:xfrm>
              </p:grpSpPr>
              <p:sp>
                <p:nvSpPr>
                  <p:cNvPr id="43" name="任意多边形: 形状 42"/>
                  <p:cNvSpPr/>
                  <p:nvPr/>
                </p:nvSpPr>
                <p:spPr>
                  <a:xfrm>
                    <a:off x="7984071" y="4272281"/>
                    <a:ext cx="648186" cy="1258305"/>
                  </a:xfrm>
                  <a:custGeom>
                    <a:avLst/>
                    <a:gdLst>
                      <a:gd name="connsiteX0" fmla="*/ 0 w 648186"/>
                      <a:gd name="connsiteY0" fmla="*/ 0 h 1258305"/>
                      <a:gd name="connsiteX1" fmla="*/ 648186 w 648186"/>
                      <a:gd name="connsiteY1" fmla="*/ 0 h 1258305"/>
                      <a:gd name="connsiteX2" fmla="*/ 648186 w 648186"/>
                      <a:gd name="connsiteY2" fmla="*/ 934212 h 1258305"/>
                      <a:gd name="connsiteX3" fmla="*/ 324093 w 648186"/>
                      <a:gd name="connsiteY3" fmla="*/ 1258305 h 1258305"/>
                      <a:gd name="connsiteX4" fmla="*/ 0 w 648186"/>
                      <a:gd name="connsiteY4" fmla="*/ 934212 h 1258305"/>
                      <a:gd name="connsiteX5" fmla="*/ 0 w 648186"/>
                      <a:gd name="connsiteY5" fmla="*/ 0 h 1258305"/>
                      <a:gd name="connsiteX0-1" fmla="*/ 648186 w 739626"/>
                      <a:gd name="connsiteY0-2" fmla="*/ 0 h 1258305"/>
                      <a:gd name="connsiteX1-3" fmla="*/ 648186 w 739626"/>
                      <a:gd name="connsiteY1-4" fmla="*/ 934212 h 1258305"/>
                      <a:gd name="connsiteX2-5" fmla="*/ 324093 w 739626"/>
                      <a:gd name="connsiteY2-6" fmla="*/ 1258305 h 1258305"/>
                      <a:gd name="connsiteX3-7" fmla="*/ 0 w 739626"/>
                      <a:gd name="connsiteY3-8" fmla="*/ 934212 h 1258305"/>
                      <a:gd name="connsiteX4-9" fmla="*/ 0 w 739626"/>
                      <a:gd name="connsiteY4-10" fmla="*/ 0 h 1258305"/>
                      <a:gd name="connsiteX5-11" fmla="*/ 739626 w 739626"/>
                      <a:gd name="connsiteY5-12" fmla="*/ 91440 h 1258305"/>
                      <a:gd name="connsiteX0-13" fmla="*/ 648186 w 648186"/>
                      <a:gd name="connsiteY0-14" fmla="*/ 0 h 1258305"/>
                      <a:gd name="connsiteX1-15" fmla="*/ 648186 w 648186"/>
                      <a:gd name="connsiteY1-16" fmla="*/ 934212 h 1258305"/>
                      <a:gd name="connsiteX2-17" fmla="*/ 324093 w 648186"/>
                      <a:gd name="connsiteY2-18" fmla="*/ 1258305 h 1258305"/>
                      <a:gd name="connsiteX3-19" fmla="*/ 0 w 648186"/>
                      <a:gd name="connsiteY3-20" fmla="*/ 934212 h 1258305"/>
                      <a:gd name="connsiteX4-21" fmla="*/ 0 w 648186"/>
                      <a:gd name="connsiteY4-22" fmla="*/ 0 h 12583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86" h="1258305">
                        <a:moveTo>
                          <a:pt x="648186" y="0"/>
                        </a:moveTo>
                        <a:lnTo>
                          <a:pt x="648186" y="934212"/>
                        </a:lnTo>
                        <a:cubicBezTo>
                          <a:pt x="648186" y="1113204"/>
                          <a:pt x="503085" y="1258305"/>
                          <a:pt x="324093" y="1258305"/>
                        </a:cubicBezTo>
                        <a:cubicBezTo>
                          <a:pt x="145101" y="1258305"/>
                          <a:pt x="0" y="1113204"/>
                          <a:pt x="0" y="934212"/>
                        </a:cubicBezTo>
                        <a:lnTo>
                          <a:pt x="0" y="0"/>
                        </a:lnTo>
                      </a:path>
                    </a:pathLst>
                  </a:custGeom>
                  <a:solidFill>
                    <a:srgbClr val="FD874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cxnSp>
                <p:nvCxnSpPr>
                  <p:cNvPr id="15" name="直接连接符 14"/>
                  <p:cNvCxnSpPr/>
                  <p:nvPr/>
                </p:nvCxnSpPr>
                <p:spPr>
                  <a:xfrm>
                    <a:off x="7904304" y="2768866"/>
                    <a:ext cx="807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任意多边形: 形状 41"/>
                  <p:cNvSpPr/>
                  <p:nvPr/>
                </p:nvSpPr>
                <p:spPr>
                  <a:xfrm>
                    <a:off x="7984071" y="2768866"/>
                    <a:ext cx="648186" cy="2761720"/>
                  </a:xfrm>
                  <a:custGeom>
                    <a:avLst/>
                    <a:gdLst>
                      <a:gd name="connsiteX0" fmla="*/ 0 w 648186"/>
                      <a:gd name="connsiteY0" fmla="*/ 0 h 2761720"/>
                      <a:gd name="connsiteX1" fmla="*/ 648186 w 648186"/>
                      <a:gd name="connsiteY1" fmla="*/ 0 h 2761720"/>
                      <a:gd name="connsiteX2" fmla="*/ 648186 w 648186"/>
                      <a:gd name="connsiteY2" fmla="*/ 2437627 h 2761720"/>
                      <a:gd name="connsiteX3" fmla="*/ 324093 w 648186"/>
                      <a:gd name="connsiteY3" fmla="*/ 2761720 h 2761720"/>
                      <a:gd name="connsiteX4" fmla="*/ 0 w 648186"/>
                      <a:gd name="connsiteY4" fmla="*/ 2437627 h 2761720"/>
                      <a:gd name="connsiteX5" fmla="*/ 0 w 648186"/>
                      <a:gd name="connsiteY5" fmla="*/ 0 h 2761720"/>
                      <a:gd name="connsiteX0-1" fmla="*/ 648186 w 739626"/>
                      <a:gd name="connsiteY0-2" fmla="*/ 0 h 2761720"/>
                      <a:gd name="connsiteX1-3" fmla="*/ 648186 w 739626"/>
                      <a:gd name="connsiteY1-4" fmla="*/ 2437627 h 2761720"/>
                      <a:gd name="connsiteX2-5" fmla="*/ 324093 w 739626"/>
                      <a:gd name="connsiteY2-6" fmla="*/ 2761720 h 2761720"/>
                      <a:gd name="connsiteX3-7" fmla="*/ 0 w 739626"/>
                      <a:gd name="connsiteY3-8" fmla="*/ 2437627 h 2761720"/>
                      <a:gd name="connsiteX4-9" fmla="*/ 0 w 739626"/>
                      <a:gd name="connsiteY4-10" fmla="*/ 0 h 2761720"/>
                      <a:gd name="connsiteX5-11" fmla="*/ 739626 w 739626"/>
                      <a:gd name="connsiteY5-12" fmla="*/ 91440 h 2761720"/>
                      <a:gd name="connsiteX0-13" fmla="*/ 648186 w 648186"/>
                      <a:gd name="connsiteY0-14" fmla="*/ 0 h 2761720"/>
                      <a:gd name="connsiteX1-15" fmla="*/ 648186 w 648186"/>
                      <a:gd name="connsiteY1-16" fmla="*/ 2437627 h 2761720"/>
                      <a:gd name="connsiteX2-17" fmla="*/ 324093 w 648186"/>
                      <a:gd name="connsiteY2-18" fmla="*/ 2761720 h 2761720"/>
                      <a:gd name="connsiteX3-19" fmla="*/ 0 w 648186"/>
                      <a:gd name="connsiteY3-20" fmla="*/ 2437627 h 2761720"/>
                      <a:gd name="connsiteX4-21" fmla="*/ 0 w 648186"/>
                      <a:gd name="connsiteY4-22" fmla="*/ 0 h 2761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86" h="2761720">
                        <a:moveTo>
                          <a:pt x="648186" y="0"/>
                        </a:moveTo>
                        <a:lnTo>
                          <a:pt x="648186" y="2437627"/>
                        </a:lnTo>
                        <a:cubicBezTo>
                          <a:pt x="648186" y="2616619"/>
                          <a:pt x="503085" y="2761720"/>
                          <a:pt x="324093" y="2761720"/>
                        </a:cubicBezTo>
                        <a:cubicBezTo>
                          <a:pt x="145101" y="2761720"/>
                          <a:pt x="0" y="2616619"/>
                          <a:pt x="0" y="2437627"/>
                        </a:cubicBezTo>
                        <a:lnTo>
                          <a:pt x="0" y="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27" name="椭圆 26"/>
                  <p:cNvSpPr/>
                  <p:nvPr/>
                </p:nvSpPr>
                <p:spPr>
                  <a:xfrm flipV="1">
                    <a:off x="8132064" y="4572000"/>
                    <a:ext cx="48006" cy="48006"/>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59" name="椭圆 58"/>
                  <p:cNvSpPr/>
                  <p:nvPr/>
                </p:nvSpPr>
                <p:spPr>
                  <a:xfrm flipV="1">
                    <a:off x="8132064" y="4736440"/>
                    <a:ext cx="48006" cy="48006"/>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0" name="椭圆 59"/>
                  <p:cNvSpPr/>
                  <p:nvPr/>
                </p:nvSpPr>
                <p:spPr>
                  <a:xfrm flipV="1">
                    <a:off x="8284160" y="4663747"/>
                    <a:ext cx="52119" cy="5211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1" name="椭圆 60"/>
                  <p:cNvSpPr/>
                  <p:nvPr/>
                </p:nvSpPr>
                <p:spPr>
                  <a:xfrm flipV="1">
                    <a:off x="8284619" y="4853426"/>
                    <a:ext cx="65283" cy="65283"/>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62" name="椭圆 61"/>
                  <p:cNvSpPr/>
                  <p:nvPr/>
                </p:nvSpPr>
                <p:spPr>
                  <a:xfrm flipV="1">
                    <a:off x="8465553" y="4736440"/>
                    <a:ext cx="52119" cy="5211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3" name="椭圆 62"/>
                  <p:cNvSpPr/>
                  <p:nvPr/>
                </p:nvSpPr>
                <p:spPr>
                  <a:xfrm flipV="1">
                    <a:off x="8130007" y="4976510"/>
                    <a:ext cx="52119" cy="5211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6" name="椭圆 65"/>
                  <p:cNvSpPr/>
                  <p:nvPr/>
                </p:nvSpPr>
                <p:spPr>
                  <a:xfrm flipV="1">
                    <a:off x="8400270" y="5003958"/>
                    <a:ext cx="93399" cy="9339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7" name="椭圆 66"/>
                  <p:cNvSpPr/>
                  <p:nvPr/>
                </p:nvSpPr>
                <p:spPr>
                  <a:xfrm flipV="1">
                    <a:off x="8284160" y="5277039"/>
                    <a:ext cx="93399" cy="9339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8" name="椭圆 67"/>
                  <p:cNvSpPr/>
                  <p:nvPr/>
                </p:nvSpPr>
                <p:spPr>
                  <a:xfrm flipV="1">
                    <a:off x="8147428" y="5141256"/>
                    <a:ext cx="65283" cy="65283"/>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69" name="椭圆 68"/>
                  <p:cNvSpPr/>
                  <p:nvPr/>
                </p:nvSpPr>
                <p:spPr>
                  <a:xfrm flipV="1">
                    <a:off x="8297783" y="5064772"/>
                    <a:ext cx="52119" cy="5211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sp>
              <p:nvSpPr>
                <p:cNvPr id="70" name="Freeform 46"/>
                <p:cNvSpPr/>
                <p:nvPr/>
              </p:nvSpPr>
              <p:spPr>
                <a:xfrm>
                  <a:off x="7558507" y="2146105"/>
                  <a:ext cx="827160" cy="2457152"/>
                </a:xfrm>
                <a:custGeom>
                  <a:avLst/>
                  <a:gdLst>
                    <a:gd name="connsiteX0" fmla="*/ 72713 w 899160"/>
                    <a:gd name="connsiteY0" fmla="*/ 4 h 3184444"/>
                    <a:gd name="connsiteX1" fmla="*/ 742804 w 899160"/>
                    <a:gd name="connsiteY1" fmla="*/ 6638 h 3184444"/>
                    <a:gd name="connsiteX2" fmla="*/ 789728 w 899160"/>
                    <a:gd name="connsiteY2" fmla="*/ 24647 h 3184444"/>
                    <a:gd name="connsiteX3" fmla="*/ 874796 w 899160"/>
                    <a:gd name="connsiteY3" fmla="*/ 99707 h 3184444"/>
                    <a:gd name="connsiteX4" fmla="*/ 899160 w 899160"/>
                    <a:gd name="connsiteY4" fmla="*/ 153695 h 3184444"/>
                    <a:gd name="connsiteX5" fmla="*/ 899160 w 899160"/>
                    <a:gd name="connsiteY5" fmla="*/ 3112444 h 3184444"/>
                    <a:gd name="connsiteX6" fmla="*/ 827160 w 899160"/>
                    <a:gd name="connsiteY6" fmla="*/ 3184444 h 3184444"/>
                    <a:gd name="connsiteX7" fmla="*/ 762000 w 899160"/>
                    <a:gd name="connsiteY7" fmla="*/ 3112444 h 3184444"/>
                    <a:gd name="connsiteX8" fmla="*/ 762000 w 899160"/>
                    <a:gd name="connsiteY8" fmla="*/ 255258 h 3184444"/>
                    <a:gd name="connsiteX9" fmla="*/ 743814 w 899160"/>
                    <a:gd name="connsiteY9" fmla="*/ 207424 h 3184444"/>
                    <a:gd name="connsiteX10" fmla="*/ 668707 w 899160"/>
                    <a:gd name="connsiteY10" fmla="*/ 159304 h 3184444"/>
                    <a:gd name="connsiteX11" fmla="*/ 72000 w 899160"/>
                    <a:gd name="connsiteY11" fmla="*/ 159304 h 3184444"/>
                    <a:gd name="connsiteX12" fmla="*/ 0 w 899160"/>
                    <a:gd name="connsiteY12" fmla="*/ 87304 h 3184444"/>
                    <a:gd name="connsiteX13" fmla="*/ 72713 w 899160"/>
                    <a:gd name="connsiteY13" fmla="*/ 4 h 3184444"/>
                    <a:gd name="connsiteX0-1" fmla="*/ 44710 w 871157"/>
                    <a:gd name="connsiteY0-2" fmla="*/ 0 h 3184440"/>
                    <a:gd name="connsiteX1-3" fmla="*/ 714801 w 871157"/>
                    <a:gd name="connsiteY1-4" fmla="*/ 6634 h 3184440"/>
                    <a:gd name="connsiteX2-5" fmla="*/ 761725 w 871157"/>
                    <a:gd name="connsiteY2-6" fmla="*/ 24643 h 3184440"/>
                    <a:gd name="connsiteX3-7" fmla="*/ 846793 w 871157"/>
                    <a:gd name="connsiteY3-8" fmla="*/ 99703 h 3184440"/>
                    <a:gd name="connsiteX4-9" fmla="*/ 871157 w 871157"/>
                    <a:gd name="connsiteY4-10" fmla="*/ 153691 h 3184440"/>
                    <a:gd name="connsiteX5-11" fmla="*/ 871157 w 871157"/>
                    <a:gd name="connsiteY5-12" fmla="*/ 3112440 h 3184440"/>
                    <a:gd name="connsiteX6-13" fmla="*/ 799157 w 871157"/>
                    <a:gd name="connsiteY6-14" fmla="*/ 3184440 h 3184440"/>
                    <a:gd name="connsiteX7-15" fmla="*/ 733997 w 871157"/>
                    <a:gd name="connsiteY7-16" fmla="*/ 3112440 h 3184440"/>
                    <a:gd name="connsiteX8-17" fmla="*/ 733997 w 871157"/>
                    <a:gd name="connsiteY8-18" fmla="*/ 255254 h 3184440"/>
                    <a:gd name="connsiteX9-19" fmla="*/ 715811 w 871157"/>
                    <a:gd name="connsiteY9-20" fmla="*/ 207420 h 3184440"/>
                    <a:gd name="connsiteX10-21" fmla="*/ 640704 w 871157"/>
                    <a:gd name="connsiteY10-22" fmla="*/ 159300 h 3184440"/>
                    <a:gd name="connsiteX11-23" fmla="*/ 43997 w 871157"/>
                    <a:gd name="connsiteY11-24" fmla="*/ 159300 h 3184440"/>
                    <a:gd name="connsiteX12-25" fmla="*/ 44710 w 871157"/>
                    <a:gd name="connsiteY12-26" fmla="*/ 0 h 3184440"/>
                    <a:gd name="connsiteX0-27" fmla="*/ 713 w 827160"/>
                    <a:gd name="connsiteY0-28" fmla="*/ 0 h 3184440"/>
                    <a:gd name="connsiteX1-29" fmla="*/ 670804 w 827160"/>
                    <a:gd name="connsiteY1-30" fmla="*/ 6634 h 3184440"/>
                    <a:gd name="connsiteX2-31" fmla="*/ 717728 w 827160"/>
                    <a:gd name="connsiteY2-32" fmla="*/ 24643 h 3184440"/>
                    <a:gd name="connsiteX3-33" fmla="*/ 802796 w 827160"/>
                    <a:gd name="connsiteY3-34" fmla="*/ 99703 h 3184440"/>
                    <a:gd name="connsiteX4-35" fmla="*/ 827160 w 827160"/>
                    <a:gd name="connsiteY4-36" fmla="*/ 153691 h 3184440"/>
                    <a:gd name="connsiteX5-37" fmla="*/ 827160 w 827160"/>
                    <a:gd name="connsiteY5-38" fmla="*/ 3112440 h 3184440"/>
                    <a:gd name="connsiteX6-39" fmla="*/ 755160 w 827160"/>
                    <a:gd name="connsiteY6-40" fmla="*/ 3184440 h 3184440"/>
                    <a:gd name="connsiteX7-41" fmla="*/ 690000 w 827160"/>
                    <a:gd name="connsiteY7-42" fmla="*/ 3112440 h 3184440"/>
                    <a:gd name="connsiteX8-43" fmla="*/ 690000 w 827160"/>
                    <a:gd name="connsiteY8-44" fmla="*/ 255254 h 3184440"/>
                    <a:gd name="connsiteX9-45" fmla="*/ 671814 w 827160"/>
                    <a:gd name="connsiteY9-46" fmla="*/ 207420 h 3184440"/>
                    <a:gd name="connsiteX10-47" fmla="*/ 596707 w 827160"/>
                    <a:gd name="connsiteY10-48" fmla="*/ 159300 h 3184440"/>
                    <a:gd name="connsiteX11-49" fmla="*/ 0 w 827160"/>
                    <a:gd name="connsiteY11-50" fmla="*/ 159300 h 3184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827160" h="3184440">
                      <a:moveTo>
                        <a:pt x="713" y="0"/>
                      </a:moveTo>
                      <a:lnTo>
                        <a:pt x="670804" y="6634"/>
                      </a:lnTo>
                      <a:cubicBezTo>
                        <a:pt x="688100" y="6806"/>
                        <a:pt x="704758" y="13199"/>
                        <a:pt x="717728" y="24643"/>
                      </a:cubicBezTo>
                      <a:lnTo>
                        <a:pt x="802796" y="99703"/>
                      </a:lnTo>
                      <a:cubicBezTo>
                        <a:pt x="818291" y="113375"/>
                        <a:pt x="827160" y="133027"/>
                        <a:pt x="827160" y="153691"/>
                      </a:cubicBezTo>
                      <a:lnTo>
                        <a:pt x="827160" y="3112440"/>
                      </a:lnTo>
                      <a:cubicBezTo>
                        <a:pt x="827160" y="3152184"/>
                        <a:pt x="794904" y="3184440"/>
                        <a:pt x="755160" y="3184440"/>
                      </a:cubicBezTo>
                      <a:cubicBezTo>
                        <a:pt x="722256" y="3184440"/>
                        <a:pt x="690000" y="3152184"/>
                        <a:pt x="690000" y="3112440"/>
                      </a:cubicBezTo>
                      <a:lnTo>
                        <a:pt x="690000" y="255254"/>
                      </a:lnTo>
                      <a:cubicBezTo>
                        <a:pt x="690000" y="237625"/>
                        <a:pt x="683526" y="220596"/>
                        <a:pt x="671814" y="207420"/>
                      </a:cubicBezTo>
                      <a:cubicBezTo>
                        <a:pt x="636859" y="168096"/>
                        <a:pt x="617271" y="159300"/>
                        <a:pt x="596707" y="159300"/>
                      </a:cubicBezTo>
                      <a:lnTo>
                        <a:pt x="0" y="159300"/>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思源宋体" panose="02020400000000000000" pitchFamily="18" charset="-122"/>
                    <a:ea typeface="思源宋体" panose="02020400000000000000" pitchFamily="18" charset="-122"/>
                  </a:endParaRPr>
                </a:p>
              </p:txBody>
            </p:sp>
          </p:grpSp>
          <p:grpSp>
            <p:nvGrpSpPr>
              <p:cNvPr id="91" name="组合 90"/>
              <p:cNvGrpSpPr/>
              <p:nvPr/>
            </p:nvGrpSpPr>
            <p:grpSpPr>
              <a:xfrm>
                <a:off x="10055614" y="3057286"/>
                <a:ext cx="796828" cy="2337935"/>
                <a:chOff x="8932140" y="2897290"/>
                <a:chExt cx="1153517" cy="3384481"/>
              </a:xfrm>
            </p:grpSpPr>
            <p:grpSp>
              <p:nvGrpSpPr>
                <p:cNvPr id="76" name="组合 75"/>
                <p:cNvGrpSpPr/>
                <p:nvPr/>
              </p:nvGrpSpPr>
              <p:grpSpPr>
                <a:xfrm>
                  <a:off x="9277937" y="3520051"/>
                  <a:ext cx="807720" cy="2761720"/>
                  <a:chOff x="7904304" y="2768866"/>
                  <a:chExt cx="807720" cy="2761720"/>
                </a:xfrm>
              </p:grpSpPr>
              <p:sp>
                <p:nvSpPr>
                  <p:cNvPr id="78" name="任意多边形: 形状 77"/>
                  <p:cNvSpPr/>
                  <p:nvPr/>
                </p:nvSpPr>
                <p:spPr>
                  <a:xfrm>
                    <a:off x="7984071" y="4272281"/>
                    <a:ext cx="648186" cy="1258305"/>
                  </a:xfrm>
                  <a:custGeom>
                    <a:avLst/>
                    <a:gdLst>
                      <a:gd name="connsiteX0" fmla="*/ 0 w 648186"/>
                      <a:gd name="connsiteY0" fmla="*/ 0 h 1258305"/>
                      <a:gd name="connsiteX1" fmla="*/ 648186 w 648186"/>
                      <a:gd name="connsiteY1" fmla="*/ 0 h 1258305"/>
                      <a:gd name="connsiteX2" fmla="*/ 648186 w 648186"/>
                      <a:gd name="connsiteY2" fmla="*/ 934212 h 1258305"/>
                      <a:gd name="connsiteX3" fmla="*/ 324093 w 648186"/>
                      <a:gd name="connsiteY3" fmla="*/ 1258305 h 1258305"/>
                      <a:gd name="connsiteX4" fmla="*/ 0 w 648186"/>
                      <a:gd name="connsiteY4" fmla="*/ 934212 h 1258305"/>
                      <a:gd name="connsiteX5" fmla="*/ 0 w 648186"/>
                      <a:gd name="connsiteY5" fmla="*/ 0 h 1258305"/>
                      <a:gd name="connsiteX0-1" fmla="*/ 648186 w 739626"/>
                      <a:gd name="connsiteY0-2" fmla="*/ 0 h 1258305"/>
                      <a:gd name="connsiteX1-3" fmla="*/ 648186 w 739626"/>
                      <a:gd name="connsiteY1-4" fmla="*/ 934212 h 1258305"/>
                      <a:gd name="connsiteX2-5" fmla="*/ 324093 w 739626"/>
                      <a:gd name="connsiteY2-6" fmla="*/ 1258305 h 1258305"/>
                      <a:gd name="connsiteX3-7" fmla="*/ 0 w 739626"/>
                      <a:gd name="connsiteY3-8" fmla="*/ 934212 h 1258305"/>
                      <a:gd name="connsiteX4-9" fmla="*/ 0 w 739626"/>
                      <a:gd name="connsiteY4-10" fmla="*/ 0 h 1258305"/>
                      <a:gd name="connsiteX5-11" fmla="*/ 739626 w 739626"/>
                      <a:gd name="connsiteY5-12" fmla="*/ 91440 h 1258305"/>
                      <a:gd name="connsiteX0-13" fmla="*/ 648186 w 648186"/>
                      <a:gd name="connsiteY0-14" fmla="*/ 0 h 1258305"/>
                      <a:gd name="connsiteX1-15" fmla="*/ 648186 w 648186"/>
                      <a:gd name="connsiteY1-16" fmla="*/ 934212 h 1258305"/>
                      <a:gd name="connsiteX2-17" fmla="*/ 324093 w 648186"/>
                      <a:gd name="connsiteY2-18" fmla="*/ 1258305 h 1258305"/>
                      <a:gd name="connsiteX3-19" fmla="*/ 0 w 648186"/>
                      <a:gd name="connsiteY3-20" fmla="*/ 934212 h 1258305"/>
                      <a:gd name="connsiteX4-21" fmla="*/ 0 w 648186"/>
                      <a:gd name="connsiteY4-22" fmla="*/ 0 h 12583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86" h="1258305">
                        <a:moveTo>
                          <a:pt x="648186" y="0"/>
                        </a:moveTo>
                        <a:lnTo>
                          <a:pt x="648186" y="934212"/>
                        </a:lnTo>
                        <a:cubicBezTo>
                          <a:pt x="648186" y="1113204"/>
                          <a:pt x="503085" y="1258305"/>
                          <a:pt x="324093" y="1258305"/>
                        </a:cubicBezTo>
                        <a:cubicBezTo>
                          <a:pt x="145101" y="1258305"/>
                          <a:pt x="0" y="1113204"/>
                          <a:pt x="0" y="934212"/>
                        </a:cubicBezTo>
                        <a:lnTo>
                          <a:pt x="0" y="0"/>
                        </a:lnTo>
                      </a:path>
                    </a:pathLst>
                  </a:custGeom>
                  <a:solidFill>
                    <a:schemeClr val="bg1">
                      <a:lumMod val="9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cxnSp>
                <p:nvCxnSpPr>
                  <p:cNvPr id="79" name="直接连接符 78"/>
                  <p:cNvCxnSpPr/>
                  <p:nvPr/>
                </p:nvCxnSpPr>
                <p:spPr>
                  <a:xfrm>
                    <a:off x="7904304" y="2768866"/>
                    <a:ext cx="807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任意多边形: 形状 79"/>
                  <p:cNvSpPr/>
                  <p:nvPr/>
                </p:nvSpPr>
                <p:spPr>
                  <a:xfrm>
                    <a:off x="7984071" y="2768866"/>
                    <a:ext cx="648186" cy="2761720"/>
                  </a:xfrm>
                  <a:custGeom>
                    <a:avLst/>
                    <a:gdLst>
                      <a:gd name="connsiteX0" fmla="*/ 0 w 648186"/>
                      <a:gd name="connsiteY0" fmla="*/ 0 h 2761720"/>
                      <a:gd name="connsiteX1" fmla="*/ 648186 w 648186"/>
                      <a:gd name="connsiteY1" fmla="*/ 0 h 2761720"/>
                      <a:gd name="connsiteX2" fmla="*/ 648186 w 648186"/>
                      <a:gd name="connsiteY2" fmla="*/ 2437627 h 2761720"/>
                      <a:gd name="connsiteX3" fmla="*/ 324093 w 648186"/>
                      <a:gd name="connsiteY3" fmla="*/ 2761720 h 2761720"/>
                      <a:gd name="connsiteX4" fmla="*/ 0 w 648186"/>
                      <a:gd name="connsiteY4" fmla="*/ 2437627 h 2761720"/>
                      <a:gd name="connsiteX5" fmla="*/ 0 w 648186"/>
                      <a:gd name="connsiteY5" fmla="*/ 0 h 2761720"/>
                      <a:gd name="connsiteX0-1" fmla="*/ 648186 w 739626"/>
                      <a:gd name="connsiteY0-2" fmla="*/ 0 h 2761720"/>
                      <a:gd name="connsiteX1-3" fmla="*/ 648186 w 739626"/>
                      <a:gd name="connsiteY1-4" fmla="*/ 2437627 h 2761720"/>
                      <a:gd name="connsiteX2-5" fmla="*/ 324093 w 739626"/>
                      <a:gd name="connsiteY2-6" fmla="*/ 2761720 h 2761720"/>
                      <a:gd name="connsiteX3-7" fmla="*/ 0 w 739626"/>
                      <a:gd name="connsiteY3-8" fmla="*/ 2437627 h 2761720"/>
                      <a:gd name="connsiteX4-9" fmla="*/ 0 w 739626"/>
                      <a:gd name="connsiteY4-10" fmla="*/ 0 h 2761720"/>
                      <a:gd name="connsiteX5-11" fmla="*/ 739626 w 739626"/>
                      <a:gd name="connsiteY5-12" fmla="*/ 91440 h 2761720"/>
                      <a:gd name="connsiteX0-13" fmla="*/ 648186 w 648186"/>
                      <a:gd name="connsiteY0-14" fmla="*/ 0 h 2761720"/>
                      <a:gd name="connsiteX1-15" fmla="*/ 648186 w 648186"/>
                      <a:gd name="connsiteY1-16" fmla="*/ 2437627 h 2761720"/>
                      <a:gd name="connsiteX2-17" fmla="*/ 324093 w 648186"/>
                      <a:gd name="connsiteY2-18" fmla="*/ 2761720 h 2761720"/>
                      <a:gd name="connsiteX3-19" fmla="*/ 0 w 648186"/>
                      <a:gd name="connsiteY3-20" fmla="*/ 2437627 h 2761720"/>
                      <a:gd name="connsiteX4-21" fmla="*/ 0 w 648186"/>
                      <a:gd name="connsiteY4-22" fmla="*/ 0 h 2761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86" h="2761720">
                        <a:moveTo>
                          <a:pt x="648186" y="0"/>
                        </a:moveTo>
                        <a:lnTo>
                          <a:pt x="648186" y="2437627"/>
                        </a:lnTo>
                        <a:cubicBezTo>
                          <a:pt x="648186" y="2616619"/>
                          <a:pt x="503085" y="2761720"/>
                          <a:pt x="324093" y="2761720"/>
                        </a:cubicBezTo>
                        <a:cubicBezTo>
                          <a:pt x="145101" y="2761720"/>
                          <a:pt x="0" y="2616619"/>
                          <a:pt x="0" y="2437627"/>
                        </a:cubicBezTo>
                        <a:lnTo>
                          <a:pt x="0" y="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1" name="椭圆 80"/>
                  <p:cNvSpPr/>
                  <p:nvPr/>
                </p:nvSpPr>
                <p:spPr>
                  <a:xfrm flipV="1">
                    <a:off x="8132064" y="4572000"/>
                    <a:ext cx="48006" cy="4800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2" name="椭圆 81"/>
                  <p:cNvSpPr/>
                  <p:nvPr/>
                </p:nvSpPr>
                <p:spPr>
                  <a:xfrm flipV="1">
                    <a:off x="8132064" y="4736440"/>
                    <a:ext cx="48006" cy="4800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3" name="椭圆 82"/>
                  <p:cNvSpPr/>
                  <p:nvPr/>
                </p:nvSpPr>
                <p:spPr>
                  <a:xfrm flipV="1">
                    <a:off x="8284160" y="4663747"/>
                    <a:ext cx="52119" cy="5211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4" name="椭圆 83"/>
                  <p:cNvSpPr/>
                  <p:nvPr/>
                </p:nvSpPr>
                <p:spPr>
                  <a:xfrm flipV="1">
                    <a:off x="8284619" y="4853426"/>
                    <a:ext cx="65283" cy="65283"/>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85" name="椭圆 84"/>
                  <p:cNvSpPr/>
                  <p:nvPr/>
                </p:nvSpPr>
                <p:spPr>
                  <a:xfrm flipV="1">
                    <a:off x="8465553" y="4736440"/>
                    <a:ext cx="52119" cy="5211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6" name="椭圆 85"/>
                  <p:cNvSpPr/>
                  <p:nvPr/>
                </p:nvSpPr>
                <p:spPr>
                  <a:xfrm flipV="1">
                    <a:off x="8130007" y="4976510"/>
                    <a:ext cx="52119" cy="5211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7" name="椭圆 86"/>
                  <p:cNvSpPr/>
                  <p:nvPr/>
                </p:nvSpPr>
                <p:spPr>
                  <a:xfrm flipV="1">
                    <a:off x="8400270" y="5003958"/>
                    <a:ext cx="93399" cy="9339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8" name="椭圆 87"/>
                  <p:cNvSpPr/>
                  <p:nvPr/>
                </p:nvSpPr>
                <p:spPr>
                  <a:xfrm flipV="1">
                    <a:off x="8284160" y="5277039"/>
                    <a:ext cx="93399" cy="9339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9" name="椭圆 88"/>
                  <p:cNvSpPr/>
                  <p:nvPr/>
                </p:nvSpPr>
                <p:spPr>
                  <a:xfrm flipV="1">
                    <a:off x="8147428" y="5141256"/>
                    <a:ext cx="65283" cy="65283"/>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90" name="椭圆 89"/>
                  <p:cNvSpPr/>
                  <p:nvPr/>
                </p:nvSpPr>
                <p:spPr>
                  <a:xfrm flipV="1">
                    <a:off x="8297783" y="5064772"/>
                    <a:ext cx="52119" cy="5211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sp>
              <p:nvSpPr>
                <p:cNvPr id="77" name="Freeform 46"/>
                <p:cNvSpPr/>
                <p:nvPr/>
              </p:nvSpPr>
              <p:spPr>
                <a:xfrm>
                  <a:off x="8932140" y="2897290"/>
                  <a:ext cx="827160" cy="2457152"/>
                </a:xfrm>
                <a:custGeom>
                  <a:avLst/>
                  <a:gdLst>
                    <a:gd name="connsiteX0" fmla="*/ 72713 w 899160"/>
                    <a:gd name="connsiteY0" fmla="*/ 4 h 3184444"/>
                    <a:gd name="connsiteX1" fmla="*/ 742804 w 899160"/>
                    <a:gd name="connsiteY1" fmla="*/ 6638 h 3184444"/>
                    <a:gd name="connsiteX2" fmla="*/ 789728 w 899160"/>
                    <a:gd name="connsiteY2" fmla="*/ 24647 h 3184444"/>
                    <a:gd name="connsiteX3" fmla="*/ 874796 w 899160"/>
                    <a:gd name="connsiteY3" fmla="*/ 99707 h 3184444"/>
                    <a:gd name="connsiteX4" fmla="*/ 899160 w 899160"/>
                    <a:gd name="connsiteY4" fmla="*/ 153695 h 3184444"/>
                    <a:gd name="connsiteX5" fmla="*/ 899160 w 899160"/>
                    <a:gd name="connsiteY5" fmla="*/ 3112444 h 3184444"/>
                    <a:gd name="connsiteX6" fmla="*/ 827160 w 899160"/>
                    <a:gd name="connsiteY6" fmla="*/ 3184444 h 3184444"/>
                    <a:gd name="connsiteX7" fmla="*/ 762000 w 899160"/>
                    <a:gd name="connsiteY7" fmla="*/ 3112444 h 3184444"/>
                    <a:gd name="connsiteX8" fmla="*/ 762000 w 899160"/>
                    <a:gd name="connsiteY8" fmla="*/ 255258 h 3184444"/>
                    <a:gd name="connsiteX9" fmla="*/ 743814 w 899160"/>
                    <a:gd name="connsiteY9" fmla="*/ 207424 h 3184444"/>
                    <a:gd name="connsiteX10" fmla="*/ 668707 w 899160"/>
                    <a:gd name="connsiteY10" fmla="*/ 159304 h 3184444"/>
                    <a:gd name="connsiteX11" fmla="*/ 72000 w 899160"/>
                    <a:gd name="connsiteY11" fmla="*/ 159304 h 3184444"/>
                    <a:gd name="connsiteX12" fmla="*/ 0 w 899160"/>
                    <a:gd name="connsiteY12" fmla="*/ 87304 h 3184444"/>
                    <a:gd name="connsiteX13" fmla="*/ 72713 w 899160"/>
                    <a:gd name="connsiteY13" fmla="*/ 4 h 3184444"/>
                    <a:gd name="connsiteX0-1" fmla="*/ 44710 w 871157"/>
                    <a:gd name="connsiteY0-2" fmla="*/ 0 h 3184440"/>
                    <a:gd name="connsiteX1-3" fmla="*/ 714801 w 871157"/>
                    <a:gd name="connsiteY1-4" fmla="*/ 6634 h 3184440"/>
                    <a:gd name="connsiteX2-5" fmla="*/ 761725 w 871157"/>
                    <a:gd name="connsiteY2-6" fmla="*/ 24643 h 3184440"/>
                    <a:gd name="connsiteX3-7" fmla="*/ 846793 w 871157"/>
                    <a:gd name="connsiteY3-8" fmla="*/ 99703 h 3184440"/>
                    <a:gd name="connsiteX4-9" fmla="*/ 871157 w 871157"/>
                    <a:gd name="connsiteY4-10" fmla="*/ 153691 h 3184440"/>
                    <a:gd name="connsiteX5-11" fmla="*/ 871157 w 871157"/>
                    <a:gd name="connsiteY5-12" fmla="*/ 3112440 h 3184440"/>
                    <a:gd name="connsiteX6-13" fmla="*/ 799157 w 871157"/>
                    <a:gd name="connsiteY6-14" fmla="*/ 3184440 h 3184440"/>
                    <a:gd name="connsiteX7-15" fmla="*/ 733997 w 871157"/>
                    <a:gd name="connsiteY7-16" fmla="*/ 3112440 h 3184440"/>
                    <a:gd name="connsiteX8-17" fmla="*/ 733997 w 871157"/>
                    <a:gd name="connsiteY8-18" fmla="*/ 255254 h 3184440"/>
                    <a:gd name="connsiteX9-19" fmla="*/ 715811 w 871157"/>
                    <a:gd name="connsiteY9-20" fmla="*/ 207420 h 3184440"/>
                    <a:gd name="connsiteX10-21" fmla="*/ 640704 w 871157"/>
                    <a:gd name="connsiteY10-22" fmla="*/ 159300 h 3184440"/>
                    <a:gd name="connsiteX11-23" fmla="*/ 43997 w 871157"/>
                    <a:gd name="connsiteY11-24" fmla="*/ 159300 h 3184440"/>
                    <a:gd name="connsiteX12-25" fmla="*/ 44710 w 871157"/>
                    <a:gd name="connsiteY12-26" fmla="*/ 0 h 3184440"/>
                    <a:gd name="connsiteX0-27" fmla="*/ 713 w 827160"/>
                    <a:gd name="connsiteY0-28" fmla="*/ 0 h 3184440"/>
                    <a:gd name="connsiteX1-29" fmla="*/ 670804 w 827160"/>
                    <a:gd name="connsiteY1-30" fmla="*/ 6634 h 3184440"/>
                    <a:gd name="connsiteX2-31" fmla="*/ 717728 w 827160"/>
                    <a:gd name="connsiteY2-32" fmla="*/ 24643 h 3184440"/>
                    <a:gd name="connsiteX3-33" fmla="*/ 802796 w 827160"/>
                    <a:gd name="connsiteY3-34" fmla="*/ 99703 h 3184440"/>
                    <a:gd name="connsiteX4-35" fmla="*/ 827160 w 827160"/>
                    <a:gd name="connsiteY4-36" fmla="*/ 153691 h 3184440"/>
                    <a:gd name="connsiteX5-37" fmla="*/ 827160 w 827160"/>
                    <a:gd name="connsiteY5-38" fmla="*/ 3112440 h 3184440"/>
                    <a:gd name="connsiteX6-39" fmla="*/ 755160 w 827160"/>
                    <a:gd name="connsiteY6-40" fmla="*/ 3184440 h 3184440"/>
                    <a:gd name="connsiteX7-41" fmla="*/ 690000 w 827160"/>
                    <a:gd name="connsiteY7-42" fmla="*/ 3112440 h 3184440"/>
                    <a:gd name="connsiteX8-43" fmla="*/ 690000 w 827160"/>
                    <a:gd name="connsiteY8-44" fmla="*/ 255254 h 3184440"/>
                    <a:gd name="connsiteX9-45" fmla="*/ 671814 w 827160"/>
                    <a:gd name="connsiteY9-46" fmla="*/ 207420 h 3184440"/>
                    <a:gd name="connsiteX10-47" fmla="*/ 596707 w 827160"/>
                    <a:gd name="connsiteY10-48" fmla="*/ 159300 h 3184440"/>
                    <a:gd name="connsiteX11-49" fmla="*/ 0 w 827160"/>
                    <a:gd name="connsiteY11-50" fmla="*/ 159300 h 3184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827160" h="3184440">
                      <a:moveTo>
                        <a:pt x="713" y="0"/>
                      </a:moveTo>
                      <a:lnTo>
                        <a:pt x="670804" y="6634"/>
                      </a:lnTo>
                      <a:cubicBezTo>
                        <a:pt x="688100" y="6806"/>
                        <a:pt x="704758" y="13199"/>
                        <a:pt x="717728" y="24643"/>
                      </a:cubicBezTo>
                      <a:lnTo>
                        <a:pt x="802796" y="99703"/>
                      </a:lnTo>
                      <a:cubicBezTo>
                        <a:pt x="818291" y="113375"/>
                        <a:pt x="827160" y="133027"/>
                        <a:pt x="827160" y="153691"/>
                      </a:cubicBezTo>
                      <a:lnTo>
                        <a:pt x="827160" y="3112440"/>
                      </a:lnTo>
                      <a:cubicBezTo>
                        <a:pt x="827160" y="3152184"/>
                        <a:pt x="794904" y="3184440"/>
                        <a:pt x="755160" y="3184440"/>
                      </a:cubicBezTo>
                      <a:cubicBezTo>
                        <a:pt x="722256" y="3184440"/>
                        <a:pt x="690000" y="3152184"/>
                        <a:pt x="690000" y="3112440"/>
                      </a:cubicBezTo>
                      <a:lnTo>
                        <a:pt x="690000" y="255254"/>
                      </a:lnTo>
                      <a:cubicBezTo>
                        <a:pt x="690000" y="237625"/>
                        <a:pt x="683526" y="220596"/>
                        <a:pt x="671814" y="207420"/>
                      </a:cubicBezTo>
                      <a:cubicBezTo>
                        <a:pt x="636859" y="168096"/>
                        <a:pt x="617271" y="159300"/>
                        <a:pt x="596707" y="159300"/>
                      </a:cubicBezTo>
                      <a:lnTo>
                        <a:pt x="0" y="159300"/>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宋体" panose="02020400000000000000" pitchFamily="18" charset="-122"/>
                    <a:ea typeface="思源宋体" panose="02020400000000000000" pitchFamily="18" charset="-122"/>
                  </a:endParaRPr>
                </a:p>
              </p:txBody>
            </p:sp>
          </p:grpSp>
          <p:sp>
            <p:nvSpPr>
              <p:cNvPr id="96" name="箭头: 燕尾形 92"/>
              <p:cNvSpPr/>
              <p:nvPr/>
            </p:nvSpPr>
            <p:spPr>
              <a:xfrm>
                <a:off x="9387041" y="4086270"/>
                <a:ext cx="617621" cy="279967"/>
              </a:xfrm>
              <a:custGeom>
                <a:avLst/>
                <a:gdLst>
                  <a:gd name="connsiteX0" fmla="*/ 10830 w 712896"/>
                  <a:gd name="connsiteY0" fmla="*/ 73468 h 323155"/>
                  <a:gd name="connsiteX1" fmla="*/ 524516 w 712896"/>
                  <a:gd name="connsiteY1" fmla="*/ 73468 h 323155"/>
                  <a:gd name="connsiteX2" fmla="*/ 535316 w 712896"/>
                  <a:gd name="connsiteY2" fmla="*/ 62668 h 323155"/>
                  <a:gd name="connsiteX3" fmla="*/ 535316 w 712896"/>
                  <a:gd name="connsiteY3" fmla="*/ 10816 h 323155"/>
                  <a:gd name="connsiteX4" fmla="*/ 553622 w 712896"/>
                  <a:gd name="connsiteY4" fmla="*/ 3051 h 323155"/>
                  <a:gd name="connsiteX5" fmla="*/ 709599 w 712896"/>
                  <a:gd name="connsiteY5" fmla="*/ 153813 h 323155"/>
                  <a:gd name="connsiteX6" fmla="*/ 709599 w 712896"/>
                  <a:gd name="connsiteY6" fmla="*/ 169344 h 323155"/>
                  <a:gd name="connsiteX7" fmla="*/ 553622 w 712896"/>
                  <a:gd name="connsiteY7" fmla="*/ 320106 h 323155"/>
                  <a:gd name="connsiteX8" fmla="*/ 535316 w 712896"/>
                  <a:gd name="connsiteY8" fmla="*/ 312340 h 323155"/>
                  <a:gd name="connsiteX9" fmla="*/ 535316 w 712896"/>
                  <a:gd name="connsiteY9" fmla="*/ 260489 h 323155"/>
                  <a:gd name="connsiteX10" fmla="*/ 524516 w 712896"/>
                  <a:gd name="connsiteY10" fmla="*/ 249689 h 323155"/>
                  <a:gd name="connsiteX11" fmla="*/ 10830 w 712896"/>
                  <a:gd name="connsiteY11" fmla="*/ 249689 h 323155"/>
                  <a:gd name="connsiteX12" fmla="*/ 3323 w 712896"/>
                  <a:gd name="connsiteY12" fmla="*/ 231123 h 323155"/>
                  <a:gd name="connsiteX13" fmla="*/ 67240 w 712896"/>
                  <a:gd name="connsiteY13" fmla="*/ 169344 h 323155"/>
                  <a:gd name="connsiteX14" fmla="*/ 67240 w 712896"/>
                  <a:gd name="connsiteY14" fmla="*/ 153813 h 323155"/>
                  <a:gd name="connsiteX15" fmla="*/ 3324 w 712896"/>
                  <a:gd name="connsiteY15" fmla="*/ 92034 h 323155"/>
                  <a:gd name="connsiteX16" fmla="*/ 10830 w 712896"/>
                  <a:gd name="connsiteY16" fmla="*/ 73468 h 32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2896" h="323155">
                    <a:moveTo>
                      <a:pt x="10830" y="73468"/>
                    </a:moveTo>
                    <a:lnTo>
                      <a:pt x="524516" y="73468"/>
                    </a:lnTo>
                    <a:cubicBezTo>
                      <a:pt x="530478" y="73468"/>
                      <a:pt x="535316" y="68630"/>
                      <a:pt x="535316" y="62668"/>
                    </a:cubicBezTo>
                    <a:lnTo>
                      <a:pt x="535316" y="10816"/>
                    </a:lnTo>
                    <a:cubicBezTo>
                      <a:pt x="535316" y="1294"/>
                      <a:pt x="546776" y="-3567"/>
                      <a:pt x="553622" y="3051"/>
                    </a:cubicBezTo>
                    <a:lnTo>
                      <a:pt x="709599" y="153813"/>
                    </a:lnTo>
                    <a:cubicBezTo>
                      <a:pt x="713995" y="158060"/>
                      <a:pt x="713995" y="165096"/>
                      <a:pt x="709599" y="169344"/>
                    </a:cubicBezTo>
                    <a:lnTo>
                      <a:pt x="553622" y="320106"/>
                    </a:lnTo>
                    <a:cubicBezTo>
                      <a:pt x="546776" y="326723"/>
                      <a:pt x="535316" y="321862"/>
                      <a:pt x="535316" y="312340"/>
                    </a:cubicBezTo>
                    <a:lnTo>
                      <a:pt x="535316" y="260489"/>
                    </a:lnTo>
                    <a:cubicBezTo>
                      <a:pt x="535316" y="254527"/>
                      <a:pt x="530478" y="249689"/>
                      <a:pt x="524516" y="249689"/>
                    </a:cubicBezTo>
                    <a:lnTo>
                      <a:pt x="10830" y="249689"/>
                    </a:lnTo>
                    <a:cubicBezTo>
                      <a:pt x="1133" y="249689"/>
                      <a:pt x="-3649" y="237863"/>
                      <a:pt x="3323" y="231123"/>
                    </a:cubicBezTo>
                    <a:lnTo>
                      <a:pt x="67240" y="169344"/>
                    </a:lnTo>
                    <a:cubicBezTo>
                      <a:pt x="71635" y="165096"/>
                      <a:pt x="71635" y="158060"/>
                      <a:pt x="67240" y="153813"/>
                    </a:cubicBezTo>
                    <a:lnTo>
                      <a:pt x="3324" y="92034"/>
                    </a:lnTo>
                    <a:cubicBezTo>
                      <a:pt x="-3668" y="85276"/>
                      <a:pt x="1106" y="73468"/>
                      <a:pt x="10830" y="73468"/>
                    </a:cubicBezTo>
                  </a:path>
                </a:pathLst>
              </a:custGeom>
              <a:gradFill flip="none" rotWithShape="1">
                <a:gsLst>
                  <a:gs pos="0">
                    <a:schemeClr val="bg1"/>
                  </a:gs>
                  <a:gs pos="100000">
                    <a:srgbClr val="FD874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宋体" panose="02020400000000000000" pitchFamily="18" charset="-122"/>
                  <a:ea typeface="思源宋体" panose="02020400000000000000" pitchFamily="18" charset="-122"/>
                </a:endParaRPr>
              </a:p>
            </p:txBody>
          </p:sp>
        </p:grpSp>
        <p:grpSp>
          <p:nvGrpSpPr>
            <p:cNvPr id="54" name="组合 53"/>
            <p:cNvGrpSpPr/>
            <p:nvPr/>
          </p:nvGrpSpPr>
          <p:grpSpPr>
            <a:xfrm>
              <a:off x="8840113" y="5633231"/>
              <a:ext cx="1786518" cy="400110"/>
              <a:chOff x="8507966" y="5556785"/>
              <a:chExt cx="1786518" cy="400110"/>
            </a:xfrm>
          </p:grpSpPr>
          <p:sp>
            <p:nvSpPr>
              <p:cNvPr id="99" name="矩形: 圆角 98"/>
              <p:cNvSpPr/>
              <p:nvPr/>
            </p:nvSpPr>
            <p:spPr>
              <a:xfrm>
                <a:off x="8507966" y="5556785"/>
                <a:ext cx="1786518" cy="400110"/>
              </a:xfrm>
              <a:prstGeom prst="roundRect">
                <a:avLst>
                  <a:gd name="adj" fmla="val 9793"/>
                </a:avLst>
              </a:prstGeom>
              <a:noFill/>
              <a:ln w="15875">
                <a:solidFill>
                  <a:srgbClr val="009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100" name="文本框 99"/>
              <p:cNvSpPr txBox="1"/>
              <p:nvPr/>
            </p:nvSpPr>
            <p:spPr>
              <a:xfrm>
                <a:off x="8544599" y="5556785"/>
                <a:ext cx="1713253" cy="400110"/>
              </a:xfrm>
              <a:prstGeom prst="rect">
                <a:avLst/>
              </a:prstGeom>
              <a:noFill/>
            </p:spPr>
            <p:txBody>
              <a:bodyPr wrap="square" rtlCol="0">
                <a:spAutoFit/>
              </a:bodyPr>
              <a:lstStyle/>
              <a:p>
                <a:r>
                  <a:rPr lang="zh-CN" altLang="en-US" sz="2000" dirty="0">
                    <a:solidFill>
                      <a:srgbClr val="0081CC"/>
                    </a:solidFill>
                    <a:latin typeface="思源宋体" panose="02020400000000000000" pitchFamily="18" charset="-122"/>
                    <a:ea typeface="思源宋体" panose="02020400000000000000" pitchFamily="18" charset="-122"/>
                  </a:rPr>
                  <a:t>乙烯与溴反应</a:t>
                </a:r>
                <a:endParaRPr lang="zh-CN" altLang="en-US" sz="2000" dirty="0">
                  <a:solidFill>
                    <a:srgbClr val="0081CC"/>
                  </a:solidFill>
                  <a:latin typeface="思源宋体" panose="02020400000000000000" pitchFamily="18" charset="-122"/>
                  <a:ea typeface="思源宋体" panose="02020400000000000000" pitchFamily="18" charset="-122"/>
                </a:endParaRPr>
              </a:p>
            </p:txBody>
          </p:sp>
        </p:grpSp>
      </p:grpSp>
      <p:sp>
        <p:nvSpPr>
          <p:cNvPr id="64" name="矩形 63"/>
          <p:cNvSpPr/>
          <p:nvPr/>
        </p:nvSpPr>
        <p:spPr>
          <a:xfrm>
            <a:off x="940562" y="1185034"/>
            <a:ext cx="2278307" cy="492443"/>
          </a:xfrm>
          <a:prstGeom prst="rect">
            <a:avLst/>
          </a:prstGeom>
        </p:spPr>
        <p:txBody>
          <a:bodyPr wrap="square">
            <a:spAutoFit/>
          </a:bodyPr>
          <a:lstStyle/>
          <a:p>
            <a:r>
              <a:rPr lang="en-US" altLang="zh-CN" sz="2600" b="1" dirty="0">
                <a:solidFill>
                  <a:srgbClr val="0081CC"/>
                </a:solidFill>
                <a:latin typeface="思源宋体" panose="02020400000000000000" pitchFamily="18" charset="-122"/>
                <a:ea typeface="思源宋体" panose="02020400000000000000" pitchFamily="18" charset="-122"/>
              </a:rPr>
              <a:t>(2)</a:t>
            </a:r>
            <a:r>
              <a:rPr lang="zh-CN" altLang="en-US" sz="2600" b="1" dirty="0">
                <a:solidFill>
                  <a:srgbClr val="0081CC"/>
                </a:solidFill>
                <a:latin typeface="思源宋体" panose="02020400000000000000" pitchFamily="18" charset="-122"/>
                <a:ea typeface="思源宋体" panose="02020400000000000000" pitchFamily="18" charset="-122"/>
              </a:rPr>
              <a:t> 加成反应</a:t>
            </a:r>
            <a:endParaRPr lang="zh-CN" altLang="en-US" sz="2600" b="1" dirty="0">
              <a:solidFill>
                <a:srgbClr val="0081CC"/>
              </a:solidFill>
              <a:latin typeface="思源宋体" panose="02020400000000000000" pitchFamily="18" charset="-122"/>
              <a:ea typeface="思源宋体" panose="02020400000000000000" pitchFamily="18" charset="-122"/>
            </a:endParaRPr>
          </a:p>
        </p:txBody>
      </p:sp>
      <p:sp>
        <p:nvSpPr>
          <p:cNvPr id="94" name="TextBox 7"/>
          <p:cNvSpPr txBox="1"/>
          <p:nvPr/>
        </p:nvSpPr>
        <p:spPr>
          <a:xfrm>
            <a:off x="947493" y="4014416"/>
            <a:ext cx="8064896" cy="461665"/>
          </a:xfrm>
          <a:prstGeom prst="rect">
            <a:avLst/>
          </a:prstGeom>
          <a:noFill/>
        </p:spPr>
        <p:txBody>
          <a:bodyPr wrap="square" rtlCol="0">
            <a:spAutoFit/>
          </a:bodyPr>
          <a:lstStyle/>
          <a:p>
            <a:r>
              <a:rPr lang="zh-CN" altLang="en-US" sz="2400" dirty="0">
                <a:solidFill>
                  <a:srgbClr val="0081CC"/>
                </a:solidFill>
                <a:latin typeface="思源宋体" panose="02020400000000000000" pitchFamily="18" charset="-122"/>
                <a:ea typeface="思源宋体" panose="02020400000000000000" pitchFamily="18" charset="-122"/>
              </a:rPr>
              <a:t>可用于鉴别乙烷和乙烯，也用于可除去乙烷中的乙烯。</a:t>
            </a:r>
            <a:endParaRPr lang="zh-CN" altLang="en-US" sz="2400" dirty="0">
              <a:solidFill>
                <a:srgbClr val="0081CC"/>
              </a:solidFill>
              <a:latin typeface="思源宋体" panose="02020400000000000000" pitchFamily="18" charset="-122"/>
              <a:ea typeface="思源宋体" panose="02020400000000000000" pitchFamily="18" charset="-122"/>
            </a:endParaRPr>
          </a:p>
        </p:txBody>
      </p:sp>
      <p:grpSp>
        <p:nvGrpSpPr>
          <p:cNvPr id="4" name="组合 3"/>
          <p:cNvGrpSpPr/>
          <p:nvPr/>
        </p:nvGrpSpPr>
        <p:grpSpPr>
          <a:xfrm>
            <a:off x="1021592" y="1812304"/>
            <a:ext cx="9500270" cy="1029495"/>
            <a:chOff x="849316" y="1715670"/>
            <a:chExt cx="9500270" cy="1029495"/>
          </a:xfrm>
        </p:grpSpPr>
        <p:sp>
          <p:nvSpPr>
            <p:cNvPr id="95" name="矩形: 圆角 94"/>
            <p:cNvSpPr/>
            <p:nvPr/>
          </p:nvSpPr>
          <p:spPr>
            <a:xfrm>
              <a:off x="849316" y="1715670"/>
              <a:ext cx="9500270" cy="1029495"/>
            </a:xfrm>
            <a:prstGeom prst="roundRect">
              <a:avLst>
                <a:gd name="adj" fmla="val 8035"/>
              </a:avLst>
            </a:prstGeom>
            <a:solidFill>
              <a:schemeClr val="bg1"/>
            </a:solidFill>
            <a:ln w="9525">
              <a:noFill/>
            </a:ln>
            <a:effectLst>
              <a:outerShdw blurRad="76200" algn="ctr" rotWithShape="0">
                <a:srgbClr val="0081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nvGrpSpPr>
            <p:cNvPr id="2" name="组合 1"/>
            <p:cNvGrpSpPr/>
            <p:nvPr/>
          </p:nvGrpSpPr>
          <p:grpSpPr>
            <a:xfrm>
              <a:off x="1035353" y="1806672"/>
              <a:ext cx="9250117" cy="896397"/>
              <a:chOff x="1010531" y="1811892"/>
              <a:chExt cx="9250117" cy="896397"/>
            </a:xfrm>
          </p:grpSpPr>
          <p:sp>
            <p:nvSpPr>
              <p:cNvPr id="65" name="TextBox 3"/>
              <p:cNvSpPr txBox="1"/>
              <p:nvPr/>
            </p:nvSpPr>
            <p:spPr>
              <a:xfrm>
                <a:off x="1082540" y="1811892"/>
                <a:ext cx="1728192" cy="461665"/>
              </a:xfrm>
              <a:prstGeom prst="rect">
                <a:avLst/>
              </a:prstGeom>
              <a:noFill/>
            </p:spPr>
            <p:txBody>
              <a:bodyPr wrap="square" rtlCol="0">
                <a:spAutoFit/>
              </a:bodyPr>
              <a:lstStyle/>
              <a:p>
                <a:r>
                  <a:rPr lang="en-US" altLang="zh-CN" sz="2400" b="1" dirty="0">
                    <a:solidFill>
                      <a:schemeClr val="tx1">
                        <a:lumMod val="75000"/>
                        <a:lumOff val="25000"/>
                      </a:schemeClr>
                    </a:solidFill>
                    <a:latin typeface="思源宋体" panose="02020400000000000000" pitchFamily="18" charset="-122"/>
                    <a:ea typeface="思源宋体" panose="02020400000000000000" pitchFamily="18" charset="-122"/>
                  </a:rPr>
                  <a:t>【</a:t>
                </a:r>
                <a:r>
                  <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rPr>
                  <a:t>实验</a:t>
                </a:r>
                <a:r>
                  <a:rPr lang="en-US" altLang="zh-CN" sz="2400" b="1" dirty="0">
                    <a:solidFill>
                      <a:schemeClr val="tx1">
                        <a:lumMod val="75000"/>
                        <a:lumOff val="25000"/>
                      </a:schemeClr>
                    </a:solidFill>
                    <a:latin typeface="思源宋体" panose="02020400000000000000" pitchFamily="18" charset="-122"/>
                    <a:ea typeface="思源宋体" panose="02020400000000000000" pitchFamily="18" charset="-122"/>
                  </a:rPr>
                  <a:t>7-3</a:t>
                </a:r>
                <a:r>
                  <a:rPr lang="en-US" altLang="zh-CN" b="1" dirty="0">
                    <a:solidFill>
                      <a:schemeClr val="tx1">
                        <a:lumMod val="75000"/>
                        <a:lumOff val="25000"/>
                      </a:schemeClr>
                    </a:solidFill>
                    <a:latin typeface="思源宋体" panose="02020400000000000000" pitchFamily="18" charset="-122"/>
                    <a:ea typeface="思源宋体" panose="02020400000000000000" pitchFamily="18" charset="-122"/>
                  </a:rPr>
                  <a:t>】</a:t>
                </a:r>
                <a:endParaRPr lang="zh-CN" altLang="en-US" b="1"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75" name="TextBox 4"/>
              <p:cNvSpPr txBox="1"/>
              <p:nvPr/>
            </p:nvSpPr>
            <p:spPr>
              <a:xfrm>
                <a:off x="1010531" y="2127874"/>
                <a:ext cx="9250117" cy="580415"/>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将乙烯通入盛有溴的四氯化碳溶液（或溴水）的试管中，观察现象。</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grpSp>
      <p:grpSp>
        <p:nvGrpSpPr>
          <p:cNvPr id="53" name="组合 52"/>
          <p:cNvGrpSpPr/>
          <p:nvPr/>
        </p:nvGrpSpPr>
        <p:grpSpPr>
          <a:xfrm>
            <a:off x="1026801" y="3112599"/>
            <a:ext cx="5993266" cy="668723"/>
            <a:chOff x="1223946" y="3197795"/>
            <a:chExt cx="5993266" cy="668723"/>
          </a:xfrm>
        </p:grpSpPr>
        <p:grpSp>
          <p:nvGrpSpPr>
            <p:cNvPr id="52" name="组合 51"/>
            <p:cNvGrpSpPr/>
            <p:nvPr/>
          </p:nvGrpSpPr>
          <p:grpSpPr>
            <a:xfrm>
              <a:off x="2214645" y="3197795"/>
              <a:ext cx="5002567" cy="654877"/>
              <a:chOff x="2227897" y="3197795"/>
              <a:chExt cx="5002567" cy="654877"/>
            </a:xfrm>
          </p:grpSpPr>
          <p:sp>
            <p:nvSpPr>
              <p:cNvPr id="92" name="TextBox 6"/>
              <p:cNvSpPr txBox="1"/>
              <p:nvPr/>
            </p:nvSpPr>
            <p:spPr>
              <a:xfrm>
                <a:off x="2356405" y="3197795"/>
                <a:ext cx="4864819" cy="581057"/>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溴的四氯化碳溶液（或溴水）褪色</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05" name="矩形: 圆角 104"/>
              <p:cNvSpPr/>
              <p:nvPr/>
            </p:nvSpPr>
            <p:spPr>
              <a:xfrm>
                <a:off x="2227897" y="3212592"/>
                <a:ext cx="5002567" cy="640080"/>
              </a:xfrm>
              <a:prstGeom prst="roundRect">
                <a:avLst>
                  <a:gd name="adj" fmla="val 0"/>
                </a:avLst>
              </a:prstGeom>
              <a:noFill/>
              <a:ln w="15875">
                <a:solidFill>
                  <a:srgbClr val="0081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grpSp>
          <p:nvGrpSpPr>
            <p:cNvPr id="51" name="组合 50"/>
            <p:cNvGrpSpPr/>
            <p:nvPr/>
          </p:nvGrpSpPr>
          <p:grpSpPr>
            <a:xfrm>
              <a:off x="1223946" y="3206388"/>
              <a:ext cx="992752" cy="660130"/>
              <a:chOff x="1223946" y="3206388"/>
              <a:chExt cx="992752" cy="660130"/>
            </a:xfrm>
          </p:grpSpPr>
          <p:sp>
            <p:nvSpPr>
              <p:cNvPr id="7" name="矩形: 圆顶角 6"/>
              <p:cNvSpPr/>
              <p:nvPr/>
            </p:nvSpPr>
            <p:spPr>
              <a:xfrm rot="16200000">
                <a:off x="1390257" y="3040077"/>
                <a:ext cx="660130" cy="992752"/>
              </a:xfrm>
              <a:prstGeom prst="round2SameRect">
                <a:avLst>
                  <a:gd name="adj1" fmla="val 10203"/>
                  <a:gd name="adj2" fmla="val 0"/>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102" name="Text Box 7"/>
              <p:cNvSpPr txBox="1">
                <a:spLocks noChangeArrowheads="1"/>
              </p:cNvSpPr>
              <p:nvPr/>
            </p:nvSpPr>
            <p:spPr bwMode="auto">
              <a:xfrm>
                <a:off x="1293368" y="3336034"/>
                <a:ext cx="853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现象：</a:t>
                </a:r>
                <a:endParaRPr lang="zh-CN" altLang="en-US" sz="2400"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grpSp>
      <p:grpSp>
        <p:nvGrpSpPr>
          <p:cNvPr id="47" name="组合 46"/>
          <p:cNvGrpSpPr/>
          <p:nvPr/>
        </p:nvGrpSpPr>
        <p:grpSpPr>
          <a:xfrm>
            <a:off x="1378749" y="4628036"/>
            <a:ext cx="5229601" cy="1462477"/>
            <a:chOff x="1250712" y="4896449"/>
            <a:chExt cx="5229601" cy="1462477"/>
          </a:xfrm>
        </p:grpSpPr>
        <p:sp>
          <p:nvSpPr>
            <p:cNvPr id="147" name="矩形: 圆角 146"/>
            <p:cNvSpPr/>
            <p:nvPr/>
          </p:nvSpPr>
          <p:spPr>
            <a:xfrm>
              <a:off x="1250712" y="4896449"/>
              <a:ext cx="5229601" cy="1462477"/>
            </a:xfrm>
            <a:prstGeom prst="roundRect">
              <a:avLst>
                <a:gd name="adj" fmla="val 8035"/>
              </a:avLst>
            </a:prstGeom>
            <a:solidFill>
              <a:schemeClr val="bg1"/>
            </a:solidFill>
            <a:ln w="9525">
              <a:noFill/>
            </a:ln>
            <a:effectLst>
              <a:outerShdw blurRad="76200" algn="ctr" rotWithShape="0">
                <a:srgbClr val="0081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思源宋体" panose="02020400000000000000" pitchFamily="18" charset="-122"/>
                <a:ea typeface="思源宋体" panose="02020400000000000000" pitchFamily="18" charset="-122"/>
              </a:endParaRPr>
            </a:p>
          </p:txBody>
        </p:sp>
        <p:grpSp>
          <p:nvGrpSpPr>
            <p:cNvPr id="45" name="组合 44"/>
            <p:cNvGrpSpPr/>
            <p:nvPr/>
          </p:nvGrpSpPr>
          <p:grpSpPr>
            <a:xfrm>
              <a:off x="1550094" y="4910656"/>
              <a:ext cx="4630836" cy="1434062"/>
              <a:chOff x="1773004" y="4800429"/>
              <a:chExt cx="4630836" cy="1434062"/>
            </a:xfrm>
          </p:grpSpPr>
          <p:sp>
            <p:nvSpPr>
              <p:cNvPr id="107" name="文本框 106"/>
              <p:cNvSpPr txBox="1"/>
              <p:nvPr/>
            </p:nvSpPr>
            <p:spPr>
              <a:xfrm>
                <a:off x="1773004" y="5525794"/>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109" name="直接连接符 108"/>
              <p:cNvCxnSpPr/>
              <p:nvPr/>
            </p:nvCxnSpPr>
            <p:spPr>
              <a:xfrm flipH="1">
                <a:off x="2018157" y="5568204"/>
                <a:ext cx="185609" cy="1530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1773004" y="4943831"/>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111" name="直接连接符 110"/>
              <p:cNvCxnSpPr/>
              <p:nvPr/>
            </p:nvCxnSpPr>
            <p:spPr>
              <a:xfrm>
                <a:off x="2018157" y="5221697"/>
                <a:ext cx="185609" cy="1530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2238940" y="5263136"/>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C</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15" name="文本框 114"/>
              <p:cNvSpPr txBox="1"/>
              <p:nvPr/>
            </p:nvSpPr>
            <p:spPr>
              <a:xfrm>
                <a:off x="5385830" y="5210398"/>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C</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16" name="文本框 115"/>
              <p:cNvSpPr txBox="1"/>
              <p:nvPr/>
            </p:nvSpPr>
            <p:spPr>
              <a:xfrm>
                <a:off x="3121445" y="4943831"/>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17" name="文本框 116"/>
              <p:cNvSpPr txBox="1"/>
              <p:nvPr/>
            </p:nvSpPr>
            <p:spPr>
              <a:xfrm>
                <a:off x="3121445" y="5525794"/>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118" name="直接连接符 117"/>
              <p:cNvCxnSpPr/>
              <p:nvPr/>
            </p:nvCxnSpPr>
            <p:spPr>
              <a:xfrm flipH="1">
                <a:off x="2930814" y="5221697"/>
                <a:ext cx="185609" cy="1530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2930814" y="5568204"/>
                <a:ext cx="185609" cy="1530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443297" y="5444044"/>
                <a:ext cx="234654" cy="45085"/>
                <a:chOff x="2091351" y="5763503"/>
                <a:chExt cx="234654" cy="45085"/>
              </a:xfrm>
            </p:grpSpPr>
            <p:cxnSp>
              <p:nvCxnSpPr>
                <p:cNvPr id="120" name="直接连接符 119"/>
                <p:cNvCxnSpPr/>
                <p:nvPr/>
              </p:nvCxnSpPr>
              <p:spPr>
                <a:xfrm>
                  <a:off x="2091351" y="5763503"/>
                  <a:ext cx="2346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2091351" y="5808588"/>
                  <a:ext cx="2346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2" name="文本框 121"/>
              <p:cNvSpPr txBox="1"/>
              <p:nvPr/>
            </p:nvSpPr>
            <p:spPr>
              <a:xfrm>
                <a:off x="3368843" y="5234813"/>
                <a:ext cx="192297" cy="430887"/>
              </a:xfrm>
              <a:prstGeom prst="rect">
                <a:avLst/>
              </a:prstGeom>
              <a:noFill/>
            </p:spPr>
            <p:txBody>
              <a:bodyPr wrap="square" lIns="0" rIns="0" rtlCol="0">
                <a:spAutoFit/>
              </a:bodyPr>
              <a:lstStyle/>
              <a:p>
                <a:r>
                  <a:rPr lang="en-US" altLang="zh-CN" sz="2200">
                    <a:solidFill>
                      <a:schemeClr val="tx1">
                        <a:lumMod val="75000"/>
                        <a:lumOff val="25000"/>
                      </a:schemeClr>
                    </a:solidFill>
                    <a:latin typeface="思源宋体" panose="02020400000000000000" pitchFamily="18" charset="-122"/>
                    <a:ea typeface="思源宋体" panose="02020400000000000000" pitchFamily="18" charset="-122"/>
                  </a:rPr>
                  <a:t>+</a:t>
                </a:r>
                <a:endParaRPr lang="zh-CN" altLang="en-US" sz="2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23" name="文本框 122"/>
              <p:cNvSpPr txBox="1"/>
              <p:nvPr/>
            </p:nvSpPr>
            <p:spPr>
              <a:xfrm>
                <a:off x="3616000" y="5217715"/>
                <a:ext cx="294666"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Br</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24" name="文本框 123"/>
              <p:cNvSpPr txBox="1"/>
              <p:nvPr/>
            </p:nvSpPr>
            <p:spPr>
              <a:xfrm>
                <a:off x="4108001" y="5217715"/>
                <a:ext cx="294666"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Br</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125" name="直接连接符 124"/>
              <p:cNvCxnSpPr/>
              <p:nvPr/>
            </p:nvCxnSpPr>
            <p:spPr>
              <a:xfrm>
                <a:off x="3865861" y="5433158"/>
                <a:ext cx="2346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4944429" y="5217715"/>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27" name="文本框 126"/>
              <p:cNvSpPr txBox="1"/>
              <p:nvPr/>
            </p:nvSpPr>
            <p:spPr>
              <a:xfrm>
                <a:off x="6211543" y="5217715"/>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28" name="文本框 127"/>
              <p:cNvSpPr txBox="1"/>
              <p:nvPr/>
            </p:nvSpPr>
            <p:spPr>
              <a:xfrm>
                <a:off x="5821250" y="4800429"/>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29" name="文本框 128"/>
              <p:cNvSpPr txBox="1"/>
              <p:nvPr/>
            </p:nvSpPr>
            <p:spPr>
              <a:xfrm>
                <a:off x="5385819" y="4800429"/>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30" name="文本框 129"/>
              <p:cNvSpPr txBox="1"/>
              <p:nvPr/>
            </p:nvSpPr>
            <p:spPr>
              <a:xfrm>
                <a:off x="5334634" y="5631481"/>
                <a:ext cx="294666"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Br</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31" name="文本框 130"/>
              <p:cNvSpPr txBox="1"/>
              <p:nvPr/>
            </p:nvSpPr>
            <p:spPr>
              <a:xfrm>
                <a:off x="5789782" y="5631481"/>
                <a:ext cx="294666"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Br</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132" name="直接连接符 131"/>
              <p:cNvCxnSpPr/>
              <p:nvPr/>
            </p:nvCxnSpPr>
            <p:spPr>
              <a:xfrm flipV="1">
                <a:off x="5481967" y="5114843"/>
                <a:ext cx="1" cy="1484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5151165" y="5433158"/>
                <a:ext cx="2346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5561224" y="5433158"/>
                <a:ext cx="2346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5989081" y="5433158"/>
                <a:ext cx="2346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402667" y="5433158"/>
                <a:ext cx="42849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174152" y="5926714"/>
                <a:ext cx="1101761" cy="307777"/>
                <a:chOff x="4994238" y="6269113"/>
                <a:chExt cx="1101761" cy="307777"/>
              </a:xfrm>
            </p:grpSpPr>
            <p:sp>
              <p:nvSpPr>
                <p:cNvPr id="139" name="文本框 138"/>
                <p:cNvSpPr txBox="1"/>
                <p:nvPr/>
              </p:nvSpPr>
              <p:spPr>
                <a:xfrm>
                  <a:off x="4994238" y="6269113"/>
                  <a:ext cx="294666" cy="307777"/>
                </a:xfrm>
                <a:prstGeom prst="rect">
                  <a:avLst/>
                </a:prstGeom>
                <a:noFill/>
              </p:spPr>
              <p:txBody>
                <a:bodyPr wrap="square" lIns="0" rIns="0" rtlCol="0">
                  <a:spAutoFit/>
                </a:bodyPr>
                <a:lstStyle/>
                <a:p>
                  <a:r>
                    <a:rPr lang="en-US" altLang="zh-CN" sz="1400" dirty="0">
                      <a:solidFill>
                        <a:schemeClr val="tx1">
                          <a:lumMod val="75000"/>
                          <a:lumOff val="25000"/>
                        </a:schemeClr>
                      </a:solidFill>
                      <a:latin typeface="思源宋体" panose="02020400000000000000" pitchFamily="18" charset="-122"/>
                      <a:ea typeface="思源宋体" panose="02020400000000000000" pitchFamily="18" charset="-122"/>
                    </a:rPr>
                    <a:t>1,2</a:t>
                  </a:r>
                  <a:endParaRPr lang="zh-CN" altLang="en-US" sz="1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140" name="直接连接符 139"/>
                <p:cNvCxnSpPr/>
                <p:nvPr/>
              </p:nvCxnSpPr>
              <p:spPr>
                <a:xfrm>
                  <a:off x="5247209" y="6423001"/>
                  <a:ext cx="4169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文本框 140"/>
                <p:cNvSpPr txBox="1"/>
                <p:nvPr/>
              </p:nvSpPr>
              <p:spPr>
                <a:xfrm>
                  <a:off x="5304784" y="6269113"/>
                  <a:ext cx="791215" cy="307777"/>
                </a:xfrm>
                <a:prstGeom prst="rect">
                  <a:avLst/>
                </a:prstGeom>
                <a:noFill/>
              </p:spPr>
              <p:txBody>
                <a:bodyPr wrap="square" lIns="0" rIns="0" rtlCol="0">
                  <a:spAutoFit/>
                </a:bodyPr>
                <a:lstStyle/>
                <a:p>
                  <a:r>
                    <a:rPr lang="zh-CN" altLang="en-US" sz="1400" dirty="0">
                      <a:solidFill>
                        <a:schemeClr val="tx1">
                          <a:lumMod val="75000"/>
                          <a:lumOff val="25000"/>
                        </a:schemeClr>
                      </a:solidFill>
                      <a:latin typeface="思源宋体" panose="02020400000000000000" pitchFamily="18" charset="-122"/>
                      <a:ea typeface="思源宋体" panose="02020400000000000000" pitchFamily="18" charset="-122"/>
                    </a:rPr>
                    <a:t>二溴乙烷</a:t>
                  </a:r>
                  <a:endParaRPr lang="zh-CN" altLang="en-US" sz="1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sp>
            <p:nvSpPr>
              <p:cNvPr id="142" name="文本框 141"/>
              <p:cNvSpPr txBox="1"/>
              <p:nvPr/>
            </p:nvSpPr>
            <p:spPr>
              <a:xfrm>
                <a:off x="5797595" y="5210398"/>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C</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43" name="文本框 142"/>
              <p:cNvSpPr txBox="1"/>
              <p:nvPr/>
            </p:nvSpPr>
            <p:spPr>
              <a:xfrm>
                <a:off x="2706354" y="5263136"/>
                <a:ext cx="192297" cy="400110"/>
              </a:xfrm>
              <a:prstGeom prst="rect">
                <a:avLst/>
              </a:prstGeom>
              <a:noFill/>
            </p:spPr>
            <p:txBody>
              <a:bodyPr wrap="square" lIns="0" rIns="0" rtlCol="0">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C</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144" name="直接连接符 143"/>
              <p:cNvCxnSpPr/>
              <p:nvPr/>
            </p:nvCxnSpPr>
            <p:spPr>
              <a:xfrm flipV="1">
                <a:off x="5481967" y="5549301"/>
                <a:ext cx="1" cy="1484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V="1">
                <a:off x="5891400" y="5549301"/>
                <a:ext cx="1" cy="1484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V="1">
                <a:off x="5917397" y="5114843"/>
                <a:ext cx="1" cy="1484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3" name="文本框 102"/>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linds(horizont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linds(horizontal)">
                                      <p:cBhvr>
                                        <p:cTn id="21" dur="500"/>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slide(fromBottom)">
                                      <p:cBhvr>
                                        <p:cTn id="26" dur="500"/>
                                        <p:tgtEl>
                                          <p:spTgt spid="9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checkerboard(across)">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2" name="组合 71"/>
          <p:cNvGrpSpPr/>
          <p:nvPr/>
        </p:nvGrpSpPr>
        <p:grpSpPr>
          <a:xfrm>
            <a:off x="-102870" y="429592"/>
            <a:ext cx="561975" cy="346264"/>
            <a:chOff x="-102870" y="429592"/>
            <a:chExt cx="561975" cy="346264"/>
          </a:xfrm>
        </p:grpSpPr>
        <p:sp>
          <p:nvSpPr>
            <p:cNvPr id="73" name="矩形 72"/>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74" name="矩形 73"/>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grpSp>
        <p:nvGrpSpPr>
          <p:cNvPr id="2" name="组合 1"/>
          <p:cNvGrpSpPr/>
          <p:nvPr/>
        </p:nvGrpSpPr>
        <p:grpSpPr>
          <a:xfrm>
            <a:off x="1053126" y="5366495"/>
            <a:ext cx="9656530" cy="640080"/>
            <a:chOff x="1053126" y="5366495"/>
            <a:chExt cx="9656530" cy="640080"/>
          </a:xfrm>
        </p:grpSpPr>
        <p:sp>
          <p:nvSpPr>
            <p:cNvPr id="174" name="TextBox 6"/>
            <p:cNvSpPr txBox="1"/>
            <p:nvPr/>
          </p:nvSpPr>
          <p:spPr>
            <a:xfrm>
              <a:off x="1139951" y="5366938"/>
              <a:ext cx="9482881" cy="581057"/>
            </a:xfrm>
            <a:prstGeom prst="rect">
              <a:avLst/>
            </a:prstGeom>
            <a:noFill/>
          </p:spPr>
          <p:txBody>
            <a:bodyPr wrap="square" rtlCol="0">
              <a:spAutoFit/>
            </a:bodyPr>
            <a:lstStyle/>
            <a:p>
              <a:pPr>
                <a:lnSpc>
                  <a:spcPct val="150000"/>
                </a:lnSpc>
              </a:pP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碳碳双键断开一个键，</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2</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个溴原子分别加在</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2</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个价键不饱和的碳原子上。</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75" name="矩形: 圆角 174"/>
            <p:cNvSpPr/>
            <p:nvPr/>
          </p:nvSpPr>
          <p:spPr>
            <a:xfrm>
              <a:off x="1053126" y="5366495"/>
              <a:ext cx="9656530" cy="640080"/>
            </a:xfrm>
            <a:prstGeom prst="roundRect">
              <a:avLst>
                <a:gd name="adj" fmla="val 0"/>
              </a:avLst>
            </a:prstGeom>
            <a:noFill/>
            <a:ln w="15875">
              <a:solidFill>
                <a:srgbClr val="0081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grpSp>
        <p:nvGrpSpPr>
          <p:cNvPr id="13" name="组合 12"/>
          <p:cNvGrpSpPr/>
          <p:nvPr/>
        </p:nvGrpSpPr>
        <p:grpSpPr>
          <a:xfrm>
            <a:off x="1053126" y="4899754"/>
            <a:ext cx="1551594" cy="476684"/>
            <a:chOff x="1053126" y="4991194"/>
            <a:chExt cx="1551594" cy="476684"/>
          </a:xfrm>
        </p:grpSpPr>
        <p:sp>
          <p:nvSpPr>
            <p:cNvPr id="172" name="矩形: 圆顶角 171"/>
            <p:cNvSpPr/>
            <p:nvPr/>
          </p:nvSpPr>
          <p:spPr>
            <a:xfrm>
              <a:off x="1053126" y="4991194"/>
              <a:ext cx="1551594" cy="476684"/>
            </a:xfrm>
            <a:prstGeom prst="round2SameRect">
              <a:avLst>
                <a:gd name="adj1" fmla="val 15600"/>
                <a:gd name="adj2" fmla="val 0"/>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latin typeface="思源宋体" panose="02020400000000000000" pitchFamily="18" charset="-122"/>
                <a:ea typeface="思源宋体" panose="02020400000000000000" pitchFamily="18" charset="-122"/>
              </a:endParaRPr>
            </a:p>
          </p:txBody>
        </p:sp>
        <p:sp>
          <p:nvSpPr>
            <p:cNvPr id="173" name="Text Box 7"/>
            <p:cNvSpPr txBox="1">
              <a:spLocks noChangeArrowheads="1"/>
            </p:cNvSpPr>
            <p:nvPr/>
          </p:nvSpPr>
          <p:spPr bwMode="auto">
            <a:xfrm>
              <a:off x="1084637" y="5001244"/>
              <a:ext cx="14428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反应实质：</a:t>
              </a:r>
              <a:endParaRPr lang="zh-CN" altLang="en-US" sz="24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sp>
        <p:nvSpPr>
          <p:cNvPr id="135" name="Text Box 62"/>
          <p:cNvSpPr txBox="1">
            <a:spLocks noChangeArrowheads="1"/>
          </p:cNvSpPr>
          <p:nvPr/>
        </p:nvSpPr>
        <p:spPr bwMode="auto">
          <a:xfrm>
            <a:off x="3846216" y="1546607"/>
            <a:ext cx="936625" cy="579437"/>
          </a:xfrm>
          <a:prstGeom prst="rect">
            <a:avLst/>
          </a:prstGeom>
          <a:noFill/>
          <a:ln w="9525">
            <a:noFill/>
            <a:miter lim="800000"/>
          </a:ln>
        </p:spPr>
        <p:txBody>
          <a:bodyPr>
            <a:spAutoFit/>
          </a:bodyPr>
          <a:lstStyle/>
          <a:p>
            <a:pPr algn="ctr">
              <a:spcBef>
                <a:spcPct val="50000"/>
              </a:spcBef>
            </a:pPr>
            <a:r>
              <a:rPr lang="en-US" altLang="zh-CN" sz="3200">
                <a:latin typeface="思源宋体" panose="02020400000000000000" pitchFamily="18" charset="-122"/>
                <a:ea typeface="思源宋体" panose="02020400000000000000" pitchFamily="18" charset="-122"/>
              </a:rPr>
              <a:t>H</a:t>
            </a:r>
            <a:endParaRPr lang="en-US" altLang="zh-CN" sz="3200">
              <a:latin typeface="思源宋体" panose="02020400000000000000" pitchFamily="18" charset="-122"/>
              <a:ea typeface="思源宋体" panose="02020400000000000000" pitchFamily="18" charset="-122"/>
            </a:endParaRPr>
          </a:p>
        </p:txBody>
      </p:sp>
      <p:sp>
        <p:nvSpPr>
          <p:cNvPr id="149" name="Text Box 64"/>
          <p:cNvSpPr txBox="1">
            <a:spLocks noChangeArrowheads="1"/>
          </p:cNvSpPr>
          <p:nvPr/>
        </p:nvSpPr>
        <p:spPr bwMode="auto">
          <a:xfrm>
            <a:off x="4639966" y="1546607"/>
            <a:ext cx="936625" cy="579437"/>
          </a:xfrm>
          <a:prstGeom prst="rect">
            <a:avLst/>
          </a:prstGeom>
          <a:noFill/>
          <a:ln w="9525">
            <a:noFill/>
            <a:miter lim="800000"/>
          </a:ln>
        </p:spPr>
        <p:txBody>
          <a:bodyPr>
            <a:spAutoFit/>
          </a:bodyPr>
          <a:lstStyle/>
          <a:p>
            <a:pPr algn="ctr">
              <a:spcBef>
                <a:spcPct val="50000"/>
              </a:spcBef>
            </a:pPr>
            <a:r>
              <a:rPr lang="en-US" altLang="zh-CN" sz="3200" dirty="0">
                <a:latin typeface="思源宋体" panose="02020400000000000000" pitchFamily="18" charset="-122"/>
                <a:ea typeface="思源宋体" panose="02020400000000000000" pitchFamily="18" charset="-122"/>
              </a:rPr>
              <a:t>H</a:t>
            </a:r>
            <a:endParaRPr lang="en-US" altLang="zh-CN" sz="3200" dirty="0">
              <a:latin typeface="思源宋体" panose="02020400000000000000" pitchFamily="18" charset="-122"/>
              <a:ea typeface="思源宋体" panose="02020400000000000000" pitchFamily="18" charset="-122"/>
            </a:endParaRPr>
          </a:p>
        </p:txBody>
      </p:sp>
      <p:grpSp>
        <p:nvGrpSpPr>
          <p:cNvPr id="12" name="组合 11"/>
          <p:cNvGrpSpPr/>
          <p:nvPr/>
        </p:nvGrpSpPr>
        <p:grpSpPr>
          <a:xfrm>
            <a:off x="1041065" y="1484573"/>
            <a:ext cx="9500270" cy="2958377"/>
            <a:chOff x="1345865" y="1796563"/>
            <a:chExt cx="9500270" cy="2958377"/>
          </a:xfrm>
        </p:grpSpPr>
        <p:sp>
          <p:nvSpPr>
            <p:cNvPr id="176" name="矩形: 圆角 175"/>
            <p:cNvSpPr/>
            <p:nvPr/>
          </p:nvSpPr>
          <p:spPr>
            <a:xfrm>
              <a:off x="1345865" y="1802329"/>
              <a:ext cx="9500270" cy="2952611"/>
            </a:xfrm>
            <a:prstGeom prst="roundRect">
              <a:avLst>
                <a:gd name="adj" fmla="val 2547"/>
              </a:avLst>
            </a:prstGeom>
            <a:solidFill>
              <a:schemeClr val="bg1"/>
            </a:solidFill>
            <a:ln w="9525">
              <a:noFill/>
            </a:ln>
            <a:effectLst>
              <a:outerShdw blurRad="76200" algn="ctr" rotWithShape="0">
                <a:srgbClr val="0081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latin typeface="思源宋体" panose="02020400000000000000" pitchFamily="18" charset="-122"/>
                <a:ea typeface="思源宋体" panose="02020400000000000000" pitchFamily="18" charset="-122"/>
              </a:endParaRPr>
            </a:p>
          </p:txBody>
        </p:sp>
        <p:grpSp>
          <p:nvGrpSpPr>
            <p:cNvPr id="11" name="组合 10"/>
            <p:cNvGrpSpPr/>
            <p:nvPr/>
          </p:nvGrpSpPr>
          <p:grpSpPr>
            <a:xfrm>
              <a:off x="1345865" y="1796563"/>
              <a:ext cx="1551595" cy="472966"/>
              <a:chOff x="1223850" y="1811743"/>
              <a:chExt cx="1551595" cy="472966"/>
            </a:xfrm>
          </p:grpSpPr>
          <p:sp>
            <p:nvSpPr>
              <p:cNvPr id="9" name="矩形: 单圆角 8"/>
              <p:cNvSpPr/>
              <p:nvPr/>
            </p:nvSpPr>
            <p:spPr>
              <a:xfrm flipH="1">
                <a:off x="1223850" y="1811743"/>
                <a:ext cx="1551595" cy="463946"/>
              </a:xfrm>
              <a:prstGeom prst="round1Rect">
                <a:avLst>
                  <a:gd name="adj" fmla="val 17151"/>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latin typeface="思源宋体" panose="02020400000000000000" pitchFamily="18" charset="-122"/>
                  <a:ea typeface="思源宋体" panose="02020400000000000000" pitchFamily="18" charset="-122"/>
                </a:endParaRPr>
              </a:p>
            </p:txBody>
          </p:sp>
          <p:sp>
            <p:nvSpPr>
              <p:cNvPr id="179" name="Text Box 7"/>
              <p:cNvSpPr txBox="1">
                <a:spLocks noChangeArrowheads="1"/>
              </p:cNvSpPr>
              <p:nvPr/>
            </p:nvSpPr>
            <p:spPr bwMode="auto">
              <a:xfrm>
                <a:off x="1278221" y="1823044"/>
                <a:ext cx="14428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反应机理：</a:t>
                </a:r>
                <a:endParaRPr lang="zh-CN" altLang="en-US" sz="24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grpSp>
      <p:sp>
        <p:nvSpPr>
          <p:cNvPr id="101" name="Text Box 53"/>
          <p:cNvSpPr txBox="1">
            <a:spLocks noChangeArrowheads="1"/>
          </p:cNvSpPr>
          <p:nvPr/>
        </p:nvSpPr>
        <p:spPr bwMode="auto">
          <a:xfrm>
            <a:off x="3850979" y="2267332"/>
            <a:ext cx="936625" cy="579437"/>
          </a:xfrm>
          <a:prstGeom prst="rect">
            <a:avLst/>
          </a:prstGeom>
          <a:noFill/>
          <a:ln w="9525">
            <a:noFill/>
            <a:miter lim="800000"/>
          </a:ln>
        </p:spPr>
        <p:txBody>
          <a:bodyPr>
            <a:spAutoFit/>
          </a:bodyPr>
          <a:lstStyle/>
          <a:p>
            <a:pPr algn="ctr">
              <a:spcBef>
                <a:spcPct val="50000"/>
              </a:spcBef>
            </a:pPr>
            <a:r>
              <a:rPr lang="en-US" altLang="zh-CN" sz="3200">
                <a:solidFill>
                  <a:schemeClr val="tx1">
                    <a:lumMod val="75000"/>
                    <a:lumOff val="25000"/>
                  </a:schemeClr>
                </a:solidFill>
                <a:latin typeface="思源宋体" panose="02020400000000000000" pitchFamily="18" charset="-122"/>
                <a:ea typeface="思源宋体" panose="02020400000000000000" pitchFamily="18" charset="-122"/>
              </a:rPr>
              <a:t>C</a:t>
            </a:r>
            <a:endParaRPr lang="en-US" altLang="zh-CN" sz="320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03" name="Line 54"/>
          <p:cNvSpPr>
            <a:spLocks noChangeShapeType="1"/>
          </p:cNvSpPr>
          <p:nvPr/>
        </p:nvSpPr>
        <p:spPr bwMode="auto">
          <a:xfrm>
            <a:off x="4570116" y="2483232"/>
            <a:ext cx="287338" cy="0"/>
          </a:xfrm>
          <a:prstGeom prst="line">
            <a:avLst/>
          </a:prstGeom>
          <a:noFill/>
          <a:ln w="57150">
            <a:solidFill>
              <a:srgbClr val="0076B8"/>
            </a:solidFill>
            <a:round/>
          </a:ln>
        </p:spPr>
        <p:txBody>
          <a:bodyPr/>
          <a:lstStyle/>
          <a:p>
            <a:endParaRPr lang="zh-CN" altLang="en-US">
              <a:latin typeface="思源宋体" panose="02020400000000000000" pitchFamily="18" charset="-122"/>
              <a:ea typeface="思源宋体" panose="02020400000000000000" pitchFamily="18" charset="-122"/>
            </a:endParaRPr>
          </a:p>
        </p:txBody>
      </p:sp>
      <p:sp>
        <p:nvSpPr>
          <p:cNvPr id="104" name="Text Box 55"/>
          <p:cNvSpPr txBox="1">
            <a:spLocks noChangeArrowheads="1"/>
          </p:cNvSpPr>
          <p:nvPr/>
        </p:nvSpPr>
        <p:spPr bwMode="auto">
          <a:xfrm>
            <a:off x="4641554" y="2265744"/>
            <a:ext cx="936625" cy="579438"/>
          </a:xfrm>
          <a:prstGeom prst="rect">
            <a:avLst/>
          </a:prstGeom>
          <a:noFill/>
          <a:ln w="9525">
            <a:noFill/>
            <a:miter lim="800000"/>
          </a:ln>
        </p:spPr>
        <p:txBody>
          <a:bodyPr>
            <a:spAutoFit/>
          </a:bodyPr>
          <a:lstStyle/>
          <a:p>
            <a:pPr algn="ctr">
              <a:spcBef>
                <a:spcPct val="50000"/>
              </a:spcBef>
            </a:pPr>
            <a:r>
              <a:rPr lang="en-US" altLang="zh-CN" sz="3200">
                <a:latin typeface="思源宋体" panose="02020400000000000000" pitchFamily="18" charset="-122"/>
                <a:ea typeface="思源宋体" panose="02020400000000000000" pitchFamily="18" charset="-122"/>
              </a:rPr>
              <a:t>C</a:t>
            </a:r>
            <a:endParaRPr lang="en-US" altLang="zh-CN" sz="3200">
              <a:latin typeface="思源宋体" panose="02020400000000000000" pitchFamily="18" charset="-122"/>
              <a:ea typeface="思源宋体" panose="02020400000000000000" pitchFamily="18" charset="-122"/>
            </a:endParaRPr>
          </a:p>
        </p:txBody>
      </p:sp>
      <p:grpSp>
        <p:nvGrpSpPr>
          <p:cNvPr id="106" name="Group 56"/>
          <p:cNvGrpSpPr/>
          <p:nvPr/>
        </p:nvGrpSpPr>
        <p:grpSpPr>
          <a:xfrm>
            <a:off x="3128666" y="2267332"/>
            <a:ext cx="936625" cy="579437"/>
            <a:chOff x="567" y="2659"/>
            <a:chExt cx="590" cy="365"/>
          </a:xfrm>
        </p:grpSpPr>
        <p:sp>
          <p:nvSpPr>
            <p:cNvPr id="108" name="Text Box 57"/>
            <p:cNvSpPr txBox="1">
              <a:spLocks noChangeArrowheads="1"/>
            </p:cNvSpPr>
            <p:nvPr/>
          </p:nvSpPr>
          <p:spPr bwMode="auto">
            <a:xfrm>
              <a:off x="567" y="2659"/>
              <a:ext cx="590" cy="365"/>
            </a:xfrm>
            <a:prstGeom prst="rect">
              <a:avLst/>
            </a:prstGeom>
            <a:noFill/>
            <a:ln w="9525">
              <a:noFill/>
              <a:miter lim="800000"/>
            </a:ln>
          </p:spPr>
          <p:txBody>
            <a:bodyPr>
              <a:spAutoFit/>
            </a:bodyPr>
            <a:lstStyle/>
            <a:p>
              <a:pPr algn="ctr">
                <a:spcBef>
                  <a:spcPct val="50000"/>
                </a:spcBef>
              </a:pPr>
              <a:r>
                <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12" name="Line 58"/>
            <p:cNvSpPr>
              <a:spLocks noChangeShapeType="1"/>
            </p:cNvSpPr>
            <p:nvPr/>
          </p:nvSpPr>
          <p:spPr bwMode="auto">
            <a:xfrm>
              <a:off x="975" y="2840"/>
              <a:ext cx="181" cy="0"/>
            </a:xfrm>
            <a:prstGeom prst="line">
              <a:avLst/>
            </a:prstGeom>
            <a:noFill/>
            <a:ln w="57150">
              <a:solidFill>
                <a:schemeClr val="tx1"/>
              </a:solidFill>
              <a:round/>
            </a:ln>
          </p:spPr>
          <p:txBody>
            <a:bodyPr/>
            <a:lstStyle/>
            <a:p>
              <a:endParaRPr lang="zh-CN" altLang="en-US">
                <a:solidFill>
                  <a:schemeClr val="tx1">
                    <a:lumMod val="75000"/>
                    <a:lumOff val="25000"/>
                  </a:schemeClr>
                </a:solidFill>
                <a:latin typeface="思源宋体" panose="02020400000000000000" pitchFamily="18" charset="-122"/>
                <a:ea typeface="思源宋体" panose="02020400000000000000" pitchFamily="18" charset="-122"/>
              </a:endParaRPr>
            </a:p>
          </p:txBody>
        </p:sp>
      </p:grpSp>
      <p:grpSp>
        <p:nvGrpSpPr>
          <p:cNvPr id="113" name="Group 59"/>
          <p:cNvGrpSpPr/>
          <p:nvPr/>
        </p:nvGrpSpPr>
        <p:grpSpPr>
          <a:xfrm flipH="1">
            <a:off x="5360691" y="2267332"/>
            <a:ext cx="936625" cy="579437"/>
            <a:chOff x="567" y="2659"/>
            <a:chExt cx="590" cy="365"/>
          </a:xfrm>
        </p:grpSpPr>
        <p:sp>
          <p:nvSpPr>
            <p:cNvPr id="133" name="Text Box 60"/>
            <p:cNvSpPr txBox="1">
              <a:spLocks noChangeArrowheads="1"/>
            </p:cNvSpPr>
            <p:nvPr/>
          </p:nvSpPr>
          <p:spPr bwMode="auto">
            <a:xfrm>
              <a:off x="567" y="2659"/>
              <a:ext cx="590" cy="365"/>
            </a:xfrm>
            <a:prstGeom prst="rect">
              <a:avLst/>
            </a:prstGeom>
            <a:noFill/>
            <a:ln w="9525">
              <a:noFill/>
              <a:miter lim="800000"/>
            </a:ln>
          </p:spPr>
          <p:txBody>
            <a:bodyPr>
              <a:spAutoFit/>
            </a:bodyPr>
            <a:lstStyle/>
            <a:p>
              <a:pPr algn="ctr">
                <a:spcBef>
                  <a:spcPct val="50000"/>
                </a:spcBef>
              </a:pPr>
              <a:r>
                <a:rPr lang="en-US" altLang="zh-CN" sz="3200">
                  <a:solidFill>
                    <a:schemeClr val="tx1">
                      <a:lumMod val="75000"/>
                      <a:lumOff val="25000"/>
                    </a:schemeClr>
                  </a:solidFill>
                  <a:latin typeface="思源宋体" panose="02020400000000000000" pitchFamily="18" charset="-122"/>
                  <a:ea typeface="思源宋体" panose="02020400000000000000" pitchFamily="18" charset="-122"/>
                </a:rPr>
                <a:t>H</a:t>
              </a:r>
              <a:endParaRPr lang="en-US" altLang="zh-CN" sz="320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34" name="Line 61"/>
            <p:cNvSpPr>
              <a:spLocks noChangeShapeType="1"/>
            </p:cNvSpPr>
            <p:nvPr/>
          </p:nvSpPr>
          <p:spPr bwMode="auto">
            <a:xfrm>
              <a:off x="975" y="2840"/>
              <a:ext cx="181" cy="0"/>
            </a:xfrm>
            <a:prstGeom prst="line">
              <a:avLst/>
            </a:prstGeom>
            <a:noFill/>
            <a:ln w="57150">
              <a:solidFill>
                <a:schemeClr val="tx1"/>
              </a:solidFill>
              <a:round/>
            </a:ln>
          </p:spPr>
          <p:txBody>
            <a:bodyPr/>
            <a:lstStyle/>
            <a:p>
              <a:endParaRPr lang="zh-CN" altLang="en-US">
                <a:solidFill>
                  <a:schemeClr val="tx1">
                    <a:lumMod val="75000"/>
                    <a:lumOff val="25000"/>
                  </a:schemeClr>
                </a:solidFill>
                <a:latin typeface="思源宋体" panose="02020400000000000000" pitchFamily="18" charset="-122"/>
                <a:ea typeface="思源宋体" panose="02020400000000000000" pitchFamily="18" charset="-122"/>
              </a:endParaRPr>
            </a:p>
          </p:txBody>
        </p:sp>
      </p:grpSp>
      <p:sp>
        <p:nvSpPr>
          <p:cNvPr id="148" name="Line 63"/>
          <p:cNvSpPr>
            <a:spLocks noChangeShapeType="1"/>
          </p:cNvSpPr>
          <p:nvPr/>
        </p:nvSpPr>
        <p:spPr bwMode="auto">
          <a:xfrm flipH="1">
            <a:off x="4308179" y="2038732"/>
            <a:ext cx="0" cy="303212"/>
          </a:xfrm>
          <a:prstGeom prst="line">
            <a:avLst/>
          </a:prstGeom>
          <a:noFill/>
          <a:ln w="57150">
            <a:solidFill>
              <a:schemeClr val="tx1">
                <a:lumMod val="75000"/>
                <a:lumOff val="25000"/>
              </a:schemeClr>
            </a:solidFill>
            <a:round/>
          </a:ln>
        </p:spPr>
        <p:txBody>
          <a:bodyPr/>
          <a:lstStyle/>
          <a:p>
            <a:endParaRPr lang="zh-CN" altLang="en-US">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50" name="Line 65"/>
          <p:cNvSpPr>
            <a:spLocks noChangeShapeType="1"/>
          </p:cNvSpPr>
          <p:nvPr/>
        </p:nvSpPr>
        <p:spPr bwMode="auto">
          <a:xfrm flipH="1">
            <a:off x="5101929" y="2038732"/>
            <a:ext cx="0" cy="303212"/>
          </a:xfrm>
          <a:prstGeom prst="line">
            <a:avLst/>
          </a:prstGeom>
          <a:noFill/>
          <a:ln w="57150">
            <a:solidFill>
              <a:schemeClr val="tx1">
                <a:lumMod val="75000"/>
                <a:lumOff val="25000"/>
              </a:schemeClr>
            </a:solidFill>
            <a:round/>
          </a:ln>
        </p:spPr>
        <p:txBody>
          <a:bodyPr/>
          <a:lstStyle/>
          <a:p>
            <a:endParaRPr lang="zh-CN" altLang="en-US">
              <a:latin typeface="思源宋体" panose="02020400000000000000" pitchFamily="18" charset="-122"/>
              <a:ea typeface="思源宋体" panose="02020400000000000000" pitchFamily="18" charset="-122"/>
            </a:endParaRPr>
          </a:p>
        </p:txBody>
      </p:sp>
      <p:sp>
        <p:nvSpPr>
          <p:cNvPr id="151" name="Text Box 66"/>
          <p:cNvSpPr txBox="1">
            <a:spLocks noChangeArrowheads="1"/>
          </p:cNvSpPr>
          <p:nvPr/>
        </p:nvSpPr>
        <p:spPr bwMode="auto">
          <a:xfrm>
            <a:off x="5795666" y="2156207"/>
            <a:ext cx="2514600" cy="762000"/>
          </a:xfrm>
          <a:prstGeom prst="rect">
            <a:avLst/>
          </a:prstGeom>
          <a:noFill/>
          <a:ln w="9525">
            <a:noFill/>
            <a:miter lim="800000"/>
          </a:ln>
        </p:spPr>
        <p:txBody>
          <a:bodyPr>
            <a:spAutoFit/>
          </a:bodyPr>
          <a:lstStyle/>
          <a:p>
            <a:pPr algn="ctr">
              <a:spcBef>
                <a:spcPct val="50000"/>
              </a:spcBef>
            </a:pPr>
            <a:r>
              <a:rPr lang="en-US" altLang="zh-CN" sz="3600">
                <a:latin typeface="思源宋体" panose="02020400000000000000" pitchFamily="18" charset="-122"/>
                <a:ea typeface="思源宋体" panose="02020400000000000000" pitchFamily="18" charset="-122"/>
              </a:rPr>
              <a:t>+</a:t>
            </a:r>
            <a:r>
              <a:rPr lang="en-US" altLang="zh-CN" sz="3200">
                <a:latin typeface="思源宋体" panose="02020400000000000000" pitchFamily="18" charset="-122"/>
                <a:ea typeface="思源宋体" panose="02020400000000000000" pitchFamily="18" charset="-122"/>
              </a:rPr>
              <a:t>  Br</a:t>
            </a:r>
            <a:r>
              <a:rPr lang="en-US" altLang="zh-CN" sz="4400">
                <a:latin typeface="思源宋体" panose="02020400000000000000" pitchFamily="18" charset="-122"/>
                <a:ea typeface="思源宋体" panose="02020400000000000000" pitchFamily="18" charset="-122"/>
              </a:rPr>
              <a:t> </a:t>
            </a:r>
            <a:r>
              <a:rPr lang="en-US" altLang="zh-CN" sz="4000">
                <a:latin typeface="思源宋体" panose="02020400000000000000" pitchFamily="18" charset="-122"/>
                <a:ea typeface="思源宋体" panose="02020400000000000000" pitchFamily="18" charset="-122"/>
              </a:rPr>
              <a:t> </a:t>
            </a:r>
            <a:r>
              <a:rPr lang="en-US" altLang="zh-CN" sz="3200">
                <a:latin typeface="思源宋体" panose="02020400000000000000" pitchFamily="18" charset="-122"/>
                <a:ea typeface="思源宋体" panose="02020400000000000000" pitchFamily="18" charset="-122"/>
              </a:rPr>
              <a:t>Br</a:t>
            </a:r>
            <a:endParaRPr lang="en-US" altLang="zh-CN" sz="3200">
              <a:latin typeface="思源宋体" panose="02020400000000000000" pitchFamily="18" charset="-122"/>
              <a:ea typeface="思源宋体" panose="02020400000000000000" pitchFamily="18" charset="-122"/>
            </a:endParaRPr>
          </a:p>
        </p:txBody>
      </p:sp>
      <p:sp>
        <p:nvSpPr>
          <p:cNvPr id="152" name="Text Box 67"/>
          <p:cNvSpPr txBox="1">
            <a:spLocks noChangeArrowheads="1"/>
          </p:cNvSpPr>
          <p:nvPr/>
        </p:nvSpPr>
        <p:spPr bwMode="auto">
          <a:xfrm>
            <a:off x="4424066" y="2156207"/>
            <a:ext cx="473075" cy="914400"/>
          </a:xfrm>
          <a:prstGeom prst="rect">
            <a:avLst/>
          </a:prstGeom>
          <a:noFill/>
          <a:ln w="9525">
            <a:noFill/>
            <a:miter lim="800000"/>
          </a:ln>
        </p:spPr>
        <p:txBody>
          <a:bodyPr>
            <a:spAutoFit/>
          </a:bodyPr>
          <a:lstStyle/>
          <a:p>
            <a:r>
              <a:rPr lang="en-US" altLang="zh-CN" sz="5400">
                <a:latin typeface="思源宋体" panose="02020400000000000000" pitchFamily="18" charset="-122"/>
                <a:ea typeface="思源宋体" panose="02020400000000000000" pitchFamily="18" charset="-122"/>
              </a:rPr>
              <a:t>·</a:t>
            </a:r>
            <a:endParaRPr lang="en-US" altLang="zh-CN" sz="5400">
              <a:latin typeface="思源宋体" panose="02020400000000000000" pitchFamily="18" charset="-122"/>
              <a:ea typeface="思源宋体" panose="02020400000000000000" pitchFamily="18" charset="-122"/>
            </a:endParaRPr>
          </a:p>
        </p:txBody>
      </p:sp>
      <p:sp>
        <p:nvSpPr>
          <p:cNvPr id="153" name="Text Box 68"/>
          <p:cNvSpPr txBox="1">
            <a:spLocks noChangeArrowheads="1"/>
          </p:cNvSpPr>
          <p:nvPr/>
        </p:nvSpPr>
        <p:spPr bwMode="auto">
          <a:xfrm>
            <a:off x="4538366" y="2434019"/>
            <a:ext cx="838200" cy="396875"/>
          </a:xfrm>
          <a:prstGeom prst="rect">
            <a:avLst/>
          </a:prstGeom>
          <a:noFill/>
          <a:ln w="9525">
            <a:noFill/>
            <a:miter lim="800000"/>
          </a:ln>
        </p:spPr>
        <p:txBody>
          <a:bodyPr>
            <a:spAutoFit/>
          </a:bodyPr>
          <a:lstStyle/>
          <a:p>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54" name="Text Box 69"/>
          <p:cNvSpPr txBox="1">
            <a:spLocks noChangeArrowheads="1"/>
          </p:cNvSpPr>
          <p:nvPr/>
        </p:nvSpPr>
        <p:spPr bwMode="auto">
          <a:xfrm>
            <a:off x="7091066" y="2232407"/>
            <a:ext cx="473075" cy="914400"/>
          </a:xfrm>
          <a:prstGeom prst="rect">
            <a:avLst/>
          </a:prstGeom>
          <a:noFill/>
          <a:ln w="9525">
            <a:noFill/>
            <a:miter lim="800000"/>
          </a:ln>
        </p:spPr>
        <p:txBody>
          <a:bodyPr>
            <a:spAutoFit/>
          </a:bodyPr>
          <a:lstStyle/>
          <a:p>
            <a:r>
              <a:rPr lang="en-US" altLang="zh-CN" sz="5400" dirty="0">
                <a:solidFill>
                  <a:srgbClr val="0076B8"/>
                </a:solidFill>
                <a:latin typeface="思源宋体" panose="02020400000000000000" pitchFamily="18" charset="-122"/>
                <a:ea typeface="思源宋体" panose="02020400000000000000" pitchFamily="18" charset="-122"/>
              </a:rPr>
              <a:t>·</a:t>
            </a:r>
            <a:endParaRPr lang="en-US" altLang="zh-CN" sz="5400" dirty="0">
              <a:solidFill>
                <a:srgbClr val="0076B8"/>
              </a:solidFill>
              <a:latin typeface="思源宋体" panose="02020400000000000000" pitchFamily="18" charset="-122"/>
              <a:ea typeface="思源宋体" panose="02020400000000000000" pitchFamily="18" charset="-122"/>
            </a:endParaRPr>
          </a:p>
        </p:txBody>
      </p:sp>
      <p:sp>
        <p:nvSpPr>
          <p:cNvPr id="155" name="Text Box 70"/>
          <p:cNvSpPr txBox="1">
            <a:spLocks noChangeArrowheads="1"/>
          </p:cNvSpPr>
          <p:nvPr/>
        </p:nvSpPr>
        <p:spPr bwMode="auto">
          <a:xfrm>
            <a:off x="7091066" y="2086630"/>
            <a:ext cx="473075" cy="914400"/>
          </a:xfrm>
          <a:prstGeom prst="rect">
            <a:avLst/>
          </a:prstGeom>
          <a:noFill/>
          <a:ln w="9525">
            <a:noFill/>
            <a:miter lim="800000"/>
          </a:ln>
        </p:spPr>
        <p:txBody>
          <a:bodyPr>
            <a:spAutoFit/>
          </a:bodyPr>
          <a:lstStyle/>
          <a:p>
            <a:r>
              <a:rPr lang="en-US" altLang="zh-CN" sz="5400" dirty="0">
                <a:solidFill>
                  <a:srgbClr val="0076B8"/>
                </a:solidFill>
                <a:latin typeface="思源宋体" panose="02020400000000000000" pitchFamily="18" charset="-122"/>
                <a:ea typeface="思源宋体" panose="02020400000000000000" pitchFamily="18" charset="-122"/>
              </a:rPr>
              <a:t>·</a:t>
            </a:r>
            <a:endParaRPr lang="en-US" altLang="zh-CN" sz="5400" dirty="0">
              <a:solidFill>
                <a:srgbClr val="0076B8"/>
              </a:solidFill>
              <a:latin typeface="思源宋体" panose="02020400000000000000" pitchFamily="18" charset="-122"/>
              <a:ea typeface="思源宋体" panose="02020400000000000000" pitchFamily="18" charset="-122"/>
            </a:endParaRPr>
          </a:p>
        </p:txBody>
      </p:sp>
      <p:sp>
        <p:nvSpPr>
          <p:cNvPr id="156" name="Line 71"/>
          <p:cNvSpPr>
            <a:spLocks noChangeShapeType="1"/>
          </p:cNvSpPr>
          <p:nvPr/>
        </p:nvSpPr>
        <p:spPr bwMode="auto">
          <a:xfrm>
            <a:off x="8120758" y="2535669"/>
            <a:ext cx="647700" cy="0"/>
          </a:xfrm>
          <a:prstGeom prst="line">
            <a:avLst/>
          </a:prstGeom>
          <a:noFill/>
          <a:ln w="57150">
            <a:solidFill>
              <a:schemeClr val="tx1">
                <a:lumMod val="75000"/>
                <a:lumOff val="25000"/>
              </a:schemeClr>
            </a:solidFill>
            <a:round/>
            <a:tailEnd type="triangle" w="med" len="med"/>
          </a:ln>
        </p:spPr>
        <p:txBody>
          <a:bodyPr/>
          <a:lstStyle/>
          <a:p>
            <a:endParaRPr lang="zh-CN" altLang="en-US">
              <a:latin typeface="思源宋体" panose="02020400000000000000" pitchFamily="18" charset="-122"/>
              <a:ea typeface="思源宋体" panose="02020400000000000000" pitchFamily="18" charset="-122"/>
            </a:endParaRPr>
          </a:p>
        </p:txBody>
      </p:sp>
      <p:grpSp>
        <p:nvGrpSpPr>
          <p:cNvPr id="157" name="Group 72"/>
          <p:cNvGrpSpPr/>
          <p:nvPr/>
        </p:nvGrpSpPr>
        <p:grpSpPr>
          <a:xfrm>
            <a:off x="6368158" y="2482711"/>
            <a:ext cx="938213" cy="1036637"/>
            <a:chOff x="3486" y="2110"/>
            <a:chExt cx="591" cy="653"/>
          </a:xfrm>
        </p:grpSpPr>
        <p:sp>
          <p:nvSpPr>
            <p:cNvPr id="158" name="Text Box 73"/>
            <p:cNvSpPr txBox="1">
              <a:spLocks noChangeArrowheads="1"/>
            </p:cNvSpPr>
            <p:nvPr/>
          </p:nvSpPr>
          <p:spPr bwMode="auto">
            <a:xfrm rot="10800000" flipV="1">
              <a:off x="3486" y="2398"/>
              <a:ext cx="591" cy="365"/>
            </a:xfrm>
            <a:prstGeom prst="rect">
              <a:avLst/>
            </a:prstGeom>
            <a:noFill/>
            <a:ln w="9525">
              <a:noFill/>
              <a:miter lim="800000"/>
            </a:ln>
          </p:spPr>
          <p:txBody>
            <a:bodyPr>
              <a:spAutoFit/>
            </a:bodyPr>
            <a:lstStyle/>
            <a:p>
              <a:pPr algn="ctr">
                <a:spcBef>
                  <a:spcPct val="50000"/>
                </a:spcBef>
              </a:pPr>
              <a:r>
                <a:rPr lang="en-US" altLang="zh-CN" sz="3200">
                  <a:solidFill>
                    <a:schemeClr val="tx1">
                      <a:lumMod val="75000"/>
                      <a:lumOff val="25000"/>
                    </a:schemeClr>
                  </a:solidFill>
                  <a:latin typeface="思源宋体" panose="02020400000000000000" pitchFamily="18" charset="-122"/>
                  <a:ea typeface="思源宋体" panose="02020400000000000000" pitchFamily="18" charset="-122"/>
                </a:rPr>
                <a:t>Br</a:t>
              </a:r>
              <a:endParaRPr lang="en-US" altLang="zh-CN" sz="320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59" name="Text Box 74"/>
            <p:cNvSpPr txBox="1">
              <a:spLocks noChangeArrowheads="1"/>
            </p:cNvSpPr>
            <p:nvPr/>
          </p:nvSpPr>
          <p:spPr bwMode="auto">
            <a:xfrm>
              <a:off x="3648" y="2110"/>
              <a:ext cx="298" cy="576"/>
            </a:xfrm>
            <a:prstGeom prst="rect">
              <a:avLst/>
            </a:prstGeom>
            <a:noFill/>
            <a:ln w="9525">
              <a:noFill/>
              <a:miter lim="800000"/>
            </a:ln>
          </p:spPr>
          <p:txBody>
            <a:bodyPr>
              <a:spAutoFit/>
            </a:bodyPr>
            <a:lstStyle/>
            <a:p>
              <a:r>
                <a:rPr lang="en-US" altLang="zh-CN" sz="54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en-US" altLang="zh-CN" sz="5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grpSp>
        <p:nvGrpSpPr>
          <p:cNvPr id="160" name="Group 75"/>
          <p:cNvGrpSpPr/>
          <p:nvPr/>
        </p:nvGrpSpPr>
        <p:grpSpPr>
          <a:xfrm>
            <a:off x="7158733" y="2485886"/>
            <a:ext cx="938213" cy="1036637"/>
            <a:chOff x="3984" y="2112"/>
            <a:chExt cx="591" cy="653"/>
          </a:xfrm>
        </p:grpSpPr>
        <p:sp>
          <p:nvSpPr>
            <p:cNvPr id="161" name="Text Box 76"/>
            <p:cNvSpPr txBox="1">
              <a:spLocks noChangeArrowheads="1"/>
            </p:cNvSpPr>
            <p:nvPr/>
          </p:nvSpPr>
          <p:spPr bwMode="auto">
            <a:xfrm rot="10800000" flipV="1">
              <a:off x="3984" y="2400"/>
              <a:ext cx="591" cy="365"/>
            </a:xfrm>
            <a:prstGeom prst="rect">
              <a:avLst/>
            </a:prstGeom>
            <a:noFill/>
            <a:ln w="9525">
              <a:noFill/>
              <a:miter lim="800000"/>
            </a:ln>
          </p:spPr>
          <p:txBody>
            <a:bodyPr>
              <a:spAutoFit/>
            </a:bodyPr>
            <a:lstStyle/>
            <a:p>
              <a:pPr algn="ctr">
                <a:spcBef>
                  <a:spcPct val="50000"/>
                </a:spcBef>
              </a:pPr>
              <a:r>
                <a:rPr lang="en-US" altLang="zh-CN" sz="3200">
                  <a:solidFill>
                    <a:schemeClr val="tx1">
                      <a:lumMod val="75000"/>
                      <a:lumOff val="25000"/>
                    </a:schemeClr>
                  </a:solidFill>
                  <a:latin typeface="思源宋体" panose="02020400000000000000" pitchFamily="18" charset="-122"/>
                  <a:ea typeface="思源宋体" panose="02020400000000000000" pitchFamily="18" charset="-122"/>
                </a:rPr>
                <a:t>Br</a:t>
              </a:r>
              <a:endParaRPr lang="en-US" altLang="zh-CN" sz="320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62" name="Text Box 77"/>
            <p:cNvSpPr txBox="1">
              <a:spLocks noChangeArrowheads="1"/>
            </p:cNvSpPr>
            <p:nvPr/>
          </p:nvSpPr>
          <p:spPr bwMode="auto">
            <a:xfrm>
              <a:off x="4166" y="2112"/>
              <a:ext cx="298" cy="576"/>
            </a:xfrm>
            <a:prstGeom prst="rect">
              <a:avLst/>
            </a:prstGeom>
            <a:noFill/>
            <a:ln w="9525">
              <a:noFill/>
              <a:miter lim="800000"/>
            </a:ln>
          </p:spPr>
          <p:txBody>
            <a:bodyPr>
              <a:spAutoFit/>
            </a:bodyPr>
            <a:lstStyle/>
            <a:p>
              <a:r>
                <a:rPr lang="en-US" altLang="zh-CN" sz="54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en-US" altLang="zh-CN" sz="5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sp>
        <p:nvSpPr>
          <p:cNvPr id="166" name="Rectangle 8"/>
          <p:cNvSpPr>
            <a:spLocks noChangeArrowheads="1"/>
          </p:cNvSpPr>
          <p:nvPr/>
        </p:nvSpPr>
        <p:spPr bwMode="auto">
          <a:xfrm>
            <a:off x="1902000" y="3369405"/>
            <a:ext cx="7632848" cy="641350"/>
          </a:xfrm>
          <a:prstGeom prst="rect">
            <a:avLst/>
          </a:prstGeom>
          <a:noFill/>
          <a:ln w="9525">
            <a:noFill/>
            <a:miter lim="800000"/>
          </a:ln>
        </p:spPr>
        <p:txBody>
          <a:bodyPr wrap="square">
            <a:spAutoFit/>
          </a:bodyPr>
          <a:lstStyle/>
          <a:p>
            <a:r>
              <a:rPr kumimoji="1" lang="en-US" altLang="zh-CN" sz="32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30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kumimoji="1"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 </a:t>
            </a:r>
            <a:r>
              <a:rPr kumimoji="1" lang="en-US" altLang="zh-CN" sz="3600" dirty="0">
                <a:solidFill>
                  <a:schemeClr val="tx1">
                    <a:lumMod val="75000"/>
                    <a:lumOff val="25000"/>
                  </a:schemeClr>
                </a:solidFill>
                <a:latin typeface="思源宋体" panose="02020400000000000000" pitchFamily="18" charset="-122"/>
                <a:ea typeface="思源宋体" panose="02020400000000000000" pitchFamily="18" charset="-122"/>
              </a:rPr>
              <a:t>=</a:t>
            </a:r>
            <a:r>
              <a:rPr kumimoji="1"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 </a:t>
            </a:r>
            <a:r>
              <a:rPr kumimoji="1" lang="en-US" altLang="zh-CN" sz="32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30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kumimoji="1"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 + Br</a:t>
            </a:r>
            <a:r>
              <a:rPr kumimoji="1" lang="en-US" altLang="zh-CN" sz="800" dirty="0">
                <a:solidFill>
                  <a:schemeClr val="tx1">
                    <a:lumMod val="75000"/>
                    <a:lumOff val="25000"/>
                  </a:schemeClr>
                </a:solidFill>
                <a:latin typeface="思源宋体" panose="02020400000000000000" pitchFamily="18" charset="-122"/>
                <a:ea typeface="思源宋体" panose="02020400000000000000" pitchFamily="18" charset="-122"/>
              </a:rPr>
              <a:t>  </a:t>
            </a:r>
            <a:r>
              <a:rPr lang="en-US" altLang="zh-CN" sz="3000" baseline="-25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kumimoji="1"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 </a:t>
            </a:r>
            <a:r>
              <a:rPr kumimoji="1" lang="en-US" altLang="zh-CN" sz="36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r>
              <a:rPr kumimoji="1"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 </a:t>
            </a:r>
            <a:r>
              <a:rPr kumimoji="1" lang="en-US" altLang="zh-CN" sz="32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30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kumimoji="1" lang="en-US" altLang="zh-CN" sz="3200" dirty="0" err="1">
                <a:solidFill>
                  <a:schemeClr val="tx1">
                    <a:lumMod val="75000"/>
                    <a:lumOff val="25000"/>
                  </a:schemeClr>
                </a:solidFill>
                <a:latin typeface="思源宋体" panose="02020400000000000000" pitchFamily="18" charset="-122"/>
                <a:ea typeface="思源宋体" panose="02020400000000000000" pitchFamily="18" charset="-122"/>
              </a:rPr>
              <a:t>Br</a:t>
            </a:r>
            <a:r>
              <a:rPr kumimoji="1"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 </a:t>
            </a:r>
            <a:r>
              <a:rPr lang="en-US" altLang="zh-CN" sz="3600" dirty="0">
                <a:solidFill>
                  <a:schemeClr val="tx1">
                    <a:lumMod val="75000"/>
                    <a:lumOff val="25000"/>
                  </a:schemeClr>
                </a:solidFill>
                <a:latin typeface="思源宋体" panose="02020400000000000000" pitchFamily="18" charset="-122"/>
                <a:ea typeface="思源宋体" panose="02020400000000000000" pitchFamily="18" charset="-122"/>
              </a:rPr>
              <a:t>–</a:t>
            </a:r>
            <a:r>
              <a:rPr kumimoji="1"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 </a:t>
            </a:r>
            <a:r>
              <a:rPr kumimoji="1" lang="en-US" altLang="zh-CN" sz="32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30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kumimoji="1" lang="en-US" altLang="zh-CN" sz="3200" dirty="0" err="1">
                <a:solidFill>
                  <a:schemeClr val="tx1">
                    <a:lumMod val="75000"/>
                    <a:lumOff val="25000"/>
                  </a:schemeClr>
                </a:solidFill>
                <a:latin typeface="思源宋体" panose="02020400000000000000" pitchFamily="18" charset="-122"/>
                <a:ea typeface="思源宋体" panose="02020400000000000000" pitchFamily="18" charset="-122"/>
              </a:rPr>
              <a:t>Br</a:t>
            </a:r>
            <a:endParaRPr kumimoji="1" lang="en-US" altLang="zh-CN" sz="3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67" name="Rectangle 10"/>
          <p:cNvSpPr>
            <a:spLocks noChangeArrowheads="1"/>
          </p:cNvSpPr>
          <p:nvPr/>
        </p:nvSpPr>
        <p:spPr bwMode="auto">
          <a:xfrm>
            <a:off x="5349397" y="3945469"/>
            <a:ext cx="3407137" cy="400110"/>
          </a:xfrm>
          <a:prstGeom prst="rect">
            <a:avLst/>
          </a:prstGeom>
          <a:noFill/>
          <a:ln w="9525">
            <a:noFill/>
            <a:miter lim="800000"/>
          </a:ln>
        </p:spPr>
        <p:txBody>
          <a:bodyPr wrap="square">
            <a:spAutoFit/>
          </a:bodyPr>
          <a:lstStyle/>
          <a:p>
            <a:r>
              <a:rPr kumimoji="1" lang="en-US" altLang="zh-CN" sz="2000" dirty="0">
                <a:solidFill>
                  <a:srgbClr val="0081CC"/>
                </a:solidFill>
                <a:latin typeface="思源宋体" panose="02020400000000000000" pitchFamily="18" charset="-122"/>
                <a:ea typeface="思源宋体" panose="02020400000000000000" pitchFamily="18" charset="-122"/>
              </a:rPr>
              <a:t>1, 2—</a:t>
            </a:r>
            <a:r>
              <a:rPr kumimoji="1" lang="zh-CN" altLang="en-US" sz="2000" dirty="0">
                <a:solidFill>
                  <a:srgbClr val="0081CC"/>
                </a:solidFill>
                <a:latin typeface="思源宋体" panose="02020400000000000000" pitchFamily="18" charset="-122"/>
                <a:ea typeface="思源宋体" panose="02020400000000000000" pitchFamily="18" charset="-122"/>
              </a:rPr>
              <a:t>二溴乙烷，无色液体</a:t>
            </a:r>
            <a:endParaRPr kumimoji="1" lang="zh-CN" altLang="en-US" sz="2000" dirty="0">
              <a:solidFill>
                <a:srgbClr val="0081CC"/>
              </a:solidFill>
              <a:latin typeface="思源宋体" panose="02020400000000000000" pitchFamily="18" charset="-122"/>
              <a:ea typeface="思源宋体" panose="02020400000000000000" pitchFamily="18" charset="-122"/>
            </a:endParaRPr>
          </a:p>
        </p:txBody>
      </p:sp>
      <p:sp>
        <p:nvSpPr>
          <p:cNvPr id="45" name="文本框 44"/>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47" name="Text Box 57"/>
          <p:cNvSpPr txBox="1">
            <a:spLocks noChangeArrowheads="1"/>
          </p:cNvSpPr>
          <p:nvPr/>
        </p:nvSpPr>
        <p:spPr bwMode="auto">
          <a:xfrm>
            <a:off x="3850978" y="1548815"/>
            <a:ext cx="936625" cy="579437"/>
          </a:xfrm>
          <a:prstGeom prst="rect">
            <a:avLst/>
          </a:prstGeom>
          <a:noFill/>
          <a:ln w="9525">
            <a:noFill/>
            <a:miter lim="800000"/>
          </a:ln>
        </p:spPr>
        <p:txBody>
          <a:bodyPr>
            <a:spAutoFit/>
          </a:bodyPr>
          <a:lstStyle/>
          <a:p>
            <a:pPr algn="ctr">
              <a:spcBef>
                <a:spcPct val="50000"/>
              </a:spcBef>
            </a:pPr>
            <a:r>
              <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49" name="Text Box 57"/>
          <p:cNvSpPr txBox="1">
            <a:spLocks noChangeArrowheads="1"/>
          </p:cNvSpPr>
          <p:nvPr/>
        </p:nvSpPr>
        <p:spPr bwMode="auto">
          <a:xfrm>
            <a:off x="4635204" y="1548815"/>
            <a:ext cx="936625" cy="579437"/>
          </a:xfrm>
          <a:prstGeom prst="rect">
            <a:avLst/>
          </a:prstGeom>
          <a:noFill/>
          <a:ln w="9525">
            <a:noFill/>
            <a:miter lim="800000"/>
          </a:ln>
        </p:spPr>
        <p:txBody>
          <a:bodyPr>
            <a:spAutoFit/>
          </a:bodyPr>
          <a:lstStyle/>
          <a:p>
            <a:pPr algn="ctr">
              <a:spcBef>
                <a:spcPct val="50000"/>
              </a:spcBef>
            </a:pPr>
            <a:r>
              <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H</a:t>
            </a:r>
            <a:endPar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1.66667E-6 1.48148E-6 L -0.04166 0.03333 " pathEditMode="relative" rAng="0" ptsTypes="AA">
                                      <p:cBhvr>
                                        <p:cTn id="38" dur="2000" fill="hold"/>
                                        <p:tgtEl>
                                          <p:spTgt spid="152"/>
                                        </p:tgtEl>
                                        <p:attrNameLst>
                                          <p:attrName>ppt_x</p:attrName>
                                          <p:attrName>ppt_y</p:attrName>
                                        </p:attrNameLst>
                                      </p:cBhvr>
                                      <p:rCtr x="-2083" y="1667"/>
                                    </p:animMotion>
                                  </p:childTnLst>
                                </p:cTn>
                              </p:par>
                              <p:par>
                                <p:cTn id="39" presetID="0" presetClass="path" presetSubtype="0" accel="50000" decel="50000" fill="hold" grpId="0" nodeType="withEffect">
                                  <p:stCondLst>
                                    <p:cond delay="0"/>
                                  </p:stCondLst>
                                  <p:childTnLst>
                                    <p:animMotion origin="layout" path="M -6.25E-7 3.7037E-6 L 0.05 0.03333 " pathEditMode="relative" rAng="0" ptsTypes="AA">
                                      <p:cBhvr>
                                        <p:cTn id="40" dur="2000" fill="hold"/>
                                        <p:tgtEl>
                                          <p:spTgt spid="153"/>
                                        </p:tgtEl>
                                        <p:attrNameLst>
                                          <p:attrName>ppt_x</p:attrName>
                                          <p:attrName>ppt_y</p:attrName>
                                        </p:attrNameLst>
                                      </p:cBhvr>
                                      <p:rCtr x="2500" y="1667"/>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1.66667E-6 2.59259E-6 L -0.04166 -0.04445 " pathEditMode="relative" rAng="0" ptsTypes="AA">
                                      <p:cBhvr>
                                        <p:cTn id="44" dur="2000" fill="hold"/>
                                        <p:tgtEl>
                                          <p:spTgt spid="155"/>
                                        </p:tgtEl>
                                        <p:attrNameLst>
                                          <p:attrName>ppt_x</p:attrName>
                                          <p:attrName>ppt_y</p:attrName>
                                        </p:attrNameLst>
                                      </p:cBhvr>
                                      <p:rCtr x="-2083" y="-2222"/>
                                    </p:animMotion>
                                  </p:childTnLst>
                                </p:cTn>
                              </p:par>
                              <p:par>
                                <p:cTn id="45" presetID="0" presetClass="path" presetSubtype="0" accel="50000" decel="50000" fill="hold" grpId="0" nodeType="withEffect">
                                  <p:stCondLst>
                                    <p:cond delay="0"/>
                                  </p:stCondLst>
                                  <p:childTnLst>
                                    <p:animMotion origin="layout" path="M -1.66667E-6 3.7037E-7 L 0.04284 -0.06667 " pathEditMode="relative" rAng="0" ptsTypes="AA">
                                      <p:cBhvr>
                                        <p:cTn id="46" dur="2000" fill="hold"/>
                                        <p:tgtEl>
                                          <p:spTgt spid="154"/>
                                        </p:tgtEl>
                                        <p:attrNameLst>
                                          <p:attrName>ppt_x</p:attrName>
                                          <p:attrName>ppt_y</p:attrName>
                                        </p:attrNameLst>
                                      </p:cBhvr>
                                      <p:rCtr x="2135" y="-3333"/>
                                    </p:animMotion>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5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5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6"/>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1784 0.04676 L -0.26784 -0.03102 " pathEditMode="relative" rAng="0" ptsTypes="AA">
                                      <p:cBhvr>
                                        <p:cTn id="64" dur="2000" fill="hold"/>
                                        <p:tgtEl>
                                          <p:spTgt spid="157"/>
                                        </p:tgtEl>
                                        <p:attrNameLst>
                                          <p:attrName>ppt_x</p:attrName>
                                          <p:attrName>ppt_y</p:attrName>
                                        </p:attrNameLst>
                                      </p:cBhvr>
                                      <p:rCtr x="-12500" y="-3889"/>
                                    </p:animMotion>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0.0043 -2.96296E-6 L -0.28763 -0.03333 " pathEditMode="relative" rAng="0" ptsTypes="AA">
                                      <p:cBhvr>
                                        <p:cTn id="68" dur="2000" fill="hold"/>
                                        <p:tgtEl>
                                          <p:spTgt spid="160"/>
                                        </p:tgtEl>
                                        <p:attrNameLst>
                                          <p:attrName>ppt_x</p:attrName>
                                          <p:attrName>ppt_y</p:attrName>
                                        </p:attrNameLst>
                                      </p:cBhvr>
                                      <p:rCtr x="-14167" y="-1667"/>
                                    </p:animMotion>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66"/>
                                        </p:tgtEl>
                                        <p:attrNameLst>
                                          <p:attrName>style.visibility</p:attrName>
                                        </p:attrNameLst>
                                      </p:cBhvr>
                                      <p:to>
                                        <p:strVal val="visible"/>
                                      </p:to>
                                    </p:set>
                                    <p:animEffect transition="in" filter="slide(fromBottom)">
                                      <p:cBhvr>
                                        <p:cTn id="73" dur="500"/>
                                        <p:tgtEl>
                                          <p:spTgt spid="166"/>
                                        </p:tgtEl>
                                      </p:cBhvr>
                                    </p:animEffect>
                                  </p:childTnLst>
                                </p:cTn>
                              </p:par>
                            </p:childTnLst>
                          </p:cTn>
                        </p:par>
                        <p:par>
                          <p:cTn id="74" fill="hold">
                            <p:stCondLst>
                              <p:cond delay="500"/>
                            </p:stCondLst>
                            <p:childTnLst>
                              <p:par>
                                <p:cTn id="75" presetID="12" presetClass="entr" presetSubtype="4" fill="hold" grpId="0" nodeType="afterEffect">
                                  <p:stCondLst>
                                    <p:cond delay="0"/>
                                  </p:stCondLst>
                                  <p:childTnLst>
                                    <p:set>
                                      <p:cBhvr>
                                        <p:cTn id="76" dur="1" fill="hold">
                                          <p:stCondLst>
                                            <p:cond delay="0"/>
                                          </p:stCondLst>
                                        </p:cTn>
                                        <p:tgtEl>
                                          <p:spTgt spid="167"/>
                                        </p:tgtEl>
                                        <p:attrNameLst>
                                          <p:attrName>style.visibility</p:attrName>
                                        </p:attrNameLst>
                                      </p:cBhvr>
                                      <p:to>
                                        <p:strVal val="visible"/>
                                      </p:to>
                                    </p:set>
                                    <p:animEffect transition="in" filter="slide(fromBottom)">
                                      <p:cBhvr>
                                        <p:cTn id="77" dur="500"/>
                                        <p:tgtEl>
                                          <p:spTgt spid="167"/>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slide(fromBottom)">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barn(inVertical)">
                                      <p:cBhvr>
                                        <p:cTn id="8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49" grpId="0"/>
      <p:bldP spid="101" grpId="0"/>
      <p:bldP spid="103" grpId="0" animBg="1"/>
      <p:bldP spid="104" grpId="0"/>
      <p:bldP spid="148" grpId="0" animBg="1"/>
      <p:bldP spid="150" grpId="0" animBg="1"/>
      <p:bldP spid="151" grpId="0"/>
      <p:bldP spid="151" grpId="1"/>
      <p:bldP spid="152" grpId="0"/>
      <p:bldP spid="152" grpId="1"/>
      <p:bldP spid="153" grpId="0"/>
      <p:bldP spid="153" grpId="1"/>
      <p:bldP spid="154" grpId="0"/>
      <p:bldP spid="154" grpId="1"/>
      <p:bldP spid="154" grpId="2"/>
      <p:bldP spid="155" grpId="0"/>
      <p:bldP spid="155" grpId="1"/>
      <p:bldP spid="155" grpId="2"/>
      <p:bldP spid="156" grpId="0" animBg="1"/>
      <p:bldP spid="156" grpId="1" animBg="1"/>
      <p:bldP spid="166" grpId="0"/>
      <p:bldP spid="1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2" name="组合 71"/>
          <p:cNvGrpSpPr/>
          <p:nvPr/>
        </p:nvGrpSpPr>
        <p:grpSpPr>
          <a:xfrm>
            <a:off x="-102870" y="429592"/>
            <a:ext cx="561975" cy="346264"/>
            <a:chOff x="-102870" y="429592"/>
            <a:chExt cx="561975" cy="346264"/>
          </a:xfrm>
        </p:grpSpPr>
        <p:sp>
          <p:nvSpPr>
            <p:cNvPr id="73" name="矩形 72"/>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74" name="矩形 73"/>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sp>
        <p:nvSpPr>
          <p:cNvPr id="48" name="TextBox 4"/>
          <p:cNvSpPr txBox="1"/>
          <p:nvPr/>
        </p:nvSpPr>
        <p:spPr>
          <a:xfrm>
            <a:off x="1630736" y="3079275"/>
            <a:ext cx="8280920" cy="646331"/>
          </a:xfrm>
          <a:prstGeom prst="rect">
            <a:avLst/>
          </a:prstGeom>
          <a:noFill/>
        </p:spPr>
        <p:txBody>
          <a:bodyPr wrap="square" rtlCol="0">
            <a:spAutoFit/>
          </a:bodyPr>
          <a:lstStyle/>
          <a:p>
            <a:endParaRPr lang="zh-CN" altLang="en-US">
              <a:latin typeface="思源宋体" panose="02020400000000000000" pitchFamily="18" charset="-122"/>
              <a:ea typeface="思源宋体" panose="02020400000000000000" pitchFamily="18" charset="-122"/>
            </a:endParaRPr>
          </a:p>
          <a:p>
            <a:endParaRPr lang="zh-CN" altLang="en-US">
              <a:latin typeface="思源宋体" panose="02020400000000000000" pitchFamily="18" charset="-122"/>
              <a:ea typeface="思源宋体" panose="02020400000000000000" pitchFamily="18" charset="-122"/>
            </a:endParaRPr>
          </a:p>
        </p:txBody>
      </p:sp>
      <p:sp>
        <p:nvSpPr>
          <p:cNvPr id="49" name="矩形 48"/>
          <p:cNvSpPr/>
          <p:nvPr/>
        </p:nvSpPr>
        <p:spPr>
          <a:xfrm>
            <a:off x="1144271" y="2925927"/>
            <a:ext cx="8928992" cy="1134413"/>
          </a:xfrm>
          <a:prstGeom prst="rect">
            <a:avLst/>
          </a:prstGeom>
        </p:spPr>
        <p:txBody>
          <a:bodyPr wrap="square">
            <a:spAutoFit/>
          </a:bodyPr>
          <a:lstStyle/>
          <a:p>
            <a:pPr>
              <a:lnSpc>
                <a:spcPct val="150000"/>
              </a:lnSpc>
            </a:pPr>
            <a:r>
              <a:rPr lang="zh-CN" altLang="en-US" sz="2400" dirty="0">
                <a:solidFill>
                  <a:srgbClr val="0081CC"/>
                </a:solidFill>
                <a:latin typeface="思源宋体" panose="02020400000000000000" pitchFamily="18" charset="-122"/>
                <a:ea typeface="思源宋体" panose="02020400000000000000" pitchFamily="18" charset="-122"/>
              </a:rPr>
              <a:t>★</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乙烯不仅可以与溴发生加成反应，在一定条件下，还可以与</a:t>
            </a:r>
            <a:r>
              <a:rPr lang="zh-CN" altLang="en-US" sz="2400" dirty="0">
                <a:solidFill>
                  <a:srgbClr val="0081CC"/>
                </a:solidFill>
                <a:latin typeface="思源宋体" panose="02020400000000000000" pitchFamily="18" charset="-122"/>
                <a:ea typeface="思源宋体" panose="02020400000000000000" pitchFamily="18" charset="-122"/>
              </a:rPr>
              <a:t>氯气、氢气、氯化氢和水</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等物质发生加成反应。</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nvGrpSpPr>
          <p:cNvPr id="10" name="组合 9"/>
          <p:cNvGrpSpPr/>
          <p:nvPr/>
        </p:nvGrpSpPr>
        <p:grpSpPr>
          <a:xfrm>
            <a:off x="1077690" y="1245653"/>
            <a:ext cx="8886453" cy="1539602"/>
            <a:chOff x="1077690" y="1245653"/>
            <a:chExt cx="8886453" cy="1539602"/>
          </a:xfrm>
        </p:grpSpPr>
        <p:sp>
          <p:nvSpPr>
            <p:cNvPr id="47" name="TextBox 2"/>
            <p:cNvSpPr txBox="1"/>
            <p:nvPr/>
          </p:nvSpPr>
          <p:spPr>
            <a:xfrm>
              <a:off x="1169303" y="1791150"/>
              <a:ext cx="8794840" cy="941155"/>
            </a:xfrm>
            <a:prstGeom prst="rect">
              <a:avLst/>
            </a:prstGeom>
            <a:noFill/>
          </p:spPr>
          <p:txBody>
            <a:bodyPr wrap="square" rtlCol="0">
              <a:spAutoFit/>
            </a:bodyPr>
            <a:lstStyle/>
            <a:p>
              <a:pPr>
                <a:lnSpc>
                  <a:spcPct val="120000"/>
                </a:lnSpc>
              </a:pPr>
              <a:r>
                <a:rPr kumimoji="1" lang="zh-CN" altLang="en-US" sz="2400" dirty="0">
                  <a:solidFill>
                    <a:srgbClr val="0081CC"/>
                  </a:solidFill>
                  <a:latin typeface="思源宋体" panose="02020400000000000000" pitchFamily="18" charset="-122"/>
                  <a:ea typeface="思源宋体" panose="02020400000000000000" pitchFamily="18" charset="-122"/>
                </a:rPr>
                <a:t>有机物</a:t>
              </a:r>
              <a:r>
                <a:rPr kumimoji="1"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分子中的</a:t>
              </a:r>
              <a:r>
                <a:rPr kumimoji="1" lang="zh-CN" altLang="en-US" sz="2400" dirty="0">
                  <a:solidFill>
                    <a:srgbClr val="FF0000"/>
                  </a:solidFill>
                  <a:latin typeface="思源宋体" panose="02020400000000000000" pitchFamily="18" charset="-122"/>
                  <a:ea typeface="思源宋体" panose="02020400000000000000" pitchFamily="18" charset="-122"/>
                </a:rPr>
                <a:t>不饱和碳原子</a:t>
              </a:r>
              <a:r>
                <a:rPr kumimoji="1"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与其他原子或原子团直接结合生成</a:t>
              </a:r>
              <a:r>
                <a:rPr kumimoji="1" lang="zh-CN" altLang="en-US" sz="2400" dirty="0">
                  <a:solidFill>
                    <a:srgbClr val="0081CC"/>
                  </a:solidFill>
                  <a:latin typeface="思源宋体" panose="02020400000000000000" pitchFamily="18" charset="-122"/>
                  <a:ea typeface="思源宋体" panose="02020400000000000000" pitchFamily="18" charset="-122"/>
                </a:rPr>
                <a:t>新的化合物</a:t>
              </a:r>
              <a:r>
                <a:rPr kumimoji="1"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的反应。 </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81" name="矩形: 圆角 80"/>
            <p:cNvSpPr/>
            <p:nvPr/>
          </p:nvSpPr>
          <p:spPr>
            <a:xfrm>
              <a:off x="1091158" y="1738199"/>
              <a:ext cx="8858530" cy="1047056"/>
            </a:xfrm>
            <a:prstGeom prst="roundRect">
              <a:avLst>
                <a:gd name="adj" fmla="val 0"/>
              </a:avLst>
            </a:prstGeom>
            <a:noFill/>
            <a:ln w="15875">
              <a:solidFill>
                <a:srgbClr val="0081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latin typeface="思源宋体" panose="02020400000000000000" pitchFamily="18" charset="-122"/>
                <a:ea typeface="思源宋体" panose="02020400000000000000" pitchFamily="18" charset="-122"/>
              </a:endParaRPr>
            </a:p>
          </p:txBody>
        </p:sp>
        <p:grpSp>
          <p:nvGrpSpPr>
            <p:cNvPr id="3" name="组合 2"/>
            <p:cNvGrpSpPr/>
            <p:nvPr/>
          </p:nvGrpSpPr>
          <p:grpSpPr>
            <a:xfrm>
              <a:off x="1077690" y="1245653"/>
              <a:ext cx="1877200" cy="501416"/>
              <a:chOff x="1018400" y="1240978"/>
              <a:chExt cx="1718687" cy="476684"/>
            </a:xfrm>
          </p:grpSpPr>
          <p:sp>
            <p:nvSpPr>
              <p:cNvPr id="83" name="矩形: 圆顶角 82"/>
              <p:cNvSpPr/>
              <p:nvPr/>
            </p:nvSpPr>
            <p:spPr>
              <a:xfrm>
                <a:off x="1018400" y="1240978"/>
                <a:ext cx="1718687" cy="476684"/>
              </a:xfrm>
              <a:prstGeom prst="round2SameRect">
                <a:avLst>
                  <a:gd name="adj1" fmla="val 15600"/>
                  <a:gd name="adj2" fmla="val 0"/>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latin typeface="思源宋体" panose="02020400000000000000" pitchFamily="18" charset="-122"/>
                  <a:ea typeface="思源宋体" panose="02020400000000000000" pitchFamily="18" charset="-122"/>
                </a:endParaRPr>
              </a:p>
            </p:txBody>
          </p:sp>
          <p:sp>
            <p:nvSpPr>
              <p:cNvPr id="84" name="Text Box 7"/>
              <p:cNvSpPr txBox="1">
                <a:spLocks noChangeArrowheads="1"/>
              </p:cNvSpPr>
              <p:nvPr/>
            </p:nvSpPr>
            <p:spPr bwMode="auto">
              <a:xfrm>
                <a:off x="1079359" y="1245947"/>
                <a:ext cx="1596768" cy="46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6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加成反应：</a:t>
                </a:r>
                <a:endParaRPr lang="zh-CN" altLang="en-US" sz="26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grpSp>
      <p:grpSp>
        <p:nvGrpSpPr>
          <p:cNvPr id="14" name="组合 13"/>
          <p:cNvGrpSpPr/>
          <p:nvPr/>
        </p:nvGrpSpPr>
        <p:grpSpPr>
          <a:xfrm>
            <a:off x="1859557" y="4335961"/>
            <a:ext cx="7348657" cy="1940063"/>
            <a:chOff x="1859557" y="4199126"/>
            <a:chExt cx="7348657" cy="1940063"/>
          </a:xfrm>
        </p:grpSpPr>
        <p:sp>
          <p:nvSpPr>
            <p:cNvPr id="85" name="矩形: 圆角 84"/>
            <p:cNvSpPr/>
            <p:nvPr/>
          </p:nvSpPr>
          <p:spPr>
            <a:xfrm>
              <a:off x="1859557" y="4199126"/>
              <a:ext cx="7140587" cy="1940063"/>
            </a:xfrm>
            <a:prstGeom prst="roundRect">
              <a:avLst>
                <a:gd name="adj" fmla="val 4066"/>
              </a:avLst>
            </a:prstGeom>
            <a:solidFill>
              <a:schemeClr val="bg1"/>
            </a:solidFill>
            <a:ln w="9525">
              <a:noFill/>
            </a:ln>
            <a:effectLst>
              <a:outerShdw blurRad="63500" algn="ctr" rotWithShape="0">
                <a:srgbClr val="0081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nvGrpSpPr>
            <p:cNvPr id="7" name="组合 6"/>
            <p:cNvGrpSpPr/>
            <p:nvPr/>
          </p:nvGrpSpPr>
          <p:grpSpPr>
            <a:xfrm>
              <a:off x="2205098" y="4357170"/>
              <a:ext cx="7003116" cy="563037"/>
              <a:chOff x="2103498" y="4330007"/>
              <a:chExt cx="7003116" cy="563037"/>
            </a:xfrm>
          </p:grpSpPr>
          <p:sp>
            <p:nvSpPr>
              <p:cNvPr id="51" name="Text Box 2"/>
              <p:cNvSpPr txBox="1">
                <a:spLocks noChangeArrowheads="1"/>
              </p:cNvSpPr>
              <p:nvPr/>
            </p:nvSpPr>
            <p:spPr bwMode="auto">
              <a:xfrm>
                <a:off x="2103498" y="4330007"/>
                <a:ext cx="7003116" cy="430887"/>
              </a:xfrm>
              <a:prstGeom prst="rect">
                <a:avLst/>
              </a:prstGeom>
              <a:noFill/>
              <a:ln w="9525">
                <a:noFill/>
                <a:miter lim="800000"/>
              </a:ln>
              <a:effectLst/>
            </p:spPr>
            <p:txBody>
              <a:bodyPr>
                <a:spAutoFit/>
              </a:bodyPr>
              <a:lstStyle/>
              <a:p>
                <a:pPr marL="457200" indent="-457200"/>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baseline="-30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3</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3</a:t>
                </a:r>
                <a:r>
                  <a:rPr lang="en-US" altLang="zh-CN" sz="2200" baseline="-30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endParaRPr lang="en-US" altLang="zh-CN" sz="2200" baseline="-30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53" name="Text Box 18"/>
              <p:cNvSpPr txBox="1">
                <a:spLocks noChangeArrowheads="1"/>
              </p:cNvSpPr>
              <p:nvPr/>
            </p:nvSpPr>
            <p:spPr bwMode="auto">
              <a:xfrm>
                <a:off x="4300761" y="4334732"/>
                <a:ext cx="736873" cy="301218"/>
              </a:xfrm>
              <a:prstGeom prst="rect">
                <a:avLst/>
              </a:prstGeom>
              <a:noFill/>
              <a:ln w="9525">
                <a:noFill/>
                <a:miter lim="800000"/>
              </a:ln>
            </p:spPr>
            <p:txBody>
              <a:bodyPr lIns="0" tIns="0" rIns="0" bIns="0"/>
              <a:lstStyle/>
              <a:p>
                <a:pPr eaLnBrk="0" hangingPunct="0"/>
                <a:r>
                  <a:rPr kumimoji="0" lang="zh-CN" altLang="en-US" sz="1400" dirty="0">
                    <a:solidFill>
                      <a:srgbClr val="0081CC"/>
                    </a:solidFill>
                    <a:latin typeface="思源宋体" panose="02020400000000000000" pitchFamily="18" charset="-122"/>
                    <a:ea typeface="思源宋体" panose="02020400000000000000" pitchFamily="18" charset="-122"/>
                  </a:rPr>
                  <a:t>催化剂</a:t>
                </a:r>
                <a:endParaRPr kumimoji="0" lang="zh-CN" altLang="en-US" sz="1400" dirty="0">
                  <a:solidFill>
                    <a:srgbClr val="0081CC"/>
                  </a:solidFill>
                  <a:latin typeface="思源宋体" panose="02020400000000000000" pitchFamily="18" charset="-122"/>
                  <a:ea typeface="思源宋体" panose="02020400000000000000" pitchFamily="18" charset="-122"/>
                </a:endParaRPr>
              </a:p>
            </p:txBody>
          </p:sp>
          <p:sp>
            <p:nvSpPr>
              <p:cNvPr id="54" name="Text Box 19"/>
              <p:cNvSpPr txBox="1">
                <a:spLocks noChangeArrowheads="1"/>
              </p:cNvSpPr>
              <p:nvPr/>
            </p:nvSpPr>
            <p:spPr bwMode="auto">
              <a:xfrm>
                <a:off x="4570730" y="4606829"/>
                <a:ext cx="499509" cy="286215"/>
              </a:xfrm>
              <a:prstGeom prst="rect">
                <a:avLst/>
              </a:prstGeom>
              <a:noFill/>
              <a:ln w="9525">
                <a:noFill/>
                <a:miter lim="800000"/>
              </a:ln>
            </p:spPr>
            <p:txBody>
              <a:bodyPr lIns="0" tIns="0" rIns="0" bIns="0"/>
              <a:lstStyle/>
              <a:p>
                <a:pPr eaLnBrk="0" hangingPunct="0"/>
                <a:r>
                  <a:rPr lang="zh-CN" altLang="en-US" sz="1600" dirty="0">
                    <a:solidFill>
                      <a:srgbClr val="0081CC"/>
                    </a:solidFill>
                    <a:latin typeface="思源宋体" panose="02020400000000000000" pitchFamily="18" charset="-122"/>
                    <a:ea typeface="思源宋体" panose="02020400000000000000" pitchFamily="18" charset="-122"/>
                  </a:rPr>
                  <a:t>△</a:t>
                </a:r>
                <a:endParaRPr kumimoji="0" lang="zh-CN" altLang="en-US" sz="1600" dirty="0">
                  <a:solidFill>
                    <a:srgbClr val="0081CC"/>
                  </a:solidFill>
                  <a:latin typeface="思源宋体" panose="02020400000000000000" pitchFamily="18" charset="-122"/>
                  <a:ea typeface="思源宋体" panose="02020400000000000000" pitchFamily="18" charset="-122"/>
                </a:endParaRPr>
              </a:p>
            </p:txBody>
          </p:sp>
          <p:sp>
            <p:nvSpPr>
              <p:cNvPr id="55" name="Line 20"/>
              <p:cNvSpPr>
                <a:spLocks noChangeShapeType="1"/>
              </p:cNvSpPr>
              <p:nvPr/>
            </p:nvSpPr>
            <p:spPr bwMode="auto">
              <a:xfrm>
                <a:off x="4166428" y="4602212"/>
                <a:ext cx="944240" cy="0"/>
              </a:xfrm>
              <a:prstGeom prst="line">
                <a:avLst/>
              </a:prstGeom>
              <a:noFill/>
              <a:ln w="9525">
                <a:solidFill>
                  <a:srgbClr val="000000"/>
                </a:solidFill>
                <a:round/>
                <a:tailEnd type="triangle" w="med" len="med"/>
              </a:ln>
            </p:spPr>
            <p:txBody>
              <a:bodyPr/>
              <a:lstStyle/>
              <a:p>
                <a:endParaRPr lang="zh-CN" altLang="en-US">
                  <a:latin typeface="思源宋体" panose="02020400000000000000" pitchFamily="18" charset="-122"/>
                  <a:ea typeface="思源宋体" panose="02020400000000000000" pitchFamily="18" charset="-122"/>
                </a:endParaRPr>
              </a:p>
            </p:txBody>
          </p:sp>
          <p:sp>
            <p:nvSpPr>
              <p:cNvPr id="69" name="TextBox 32"/>
              <p:cNvSpPr txBox="1"/>
              <p:nvPr/>
            </p:nvSpPr>
            <p:spPr>
              <a:xfrm>
                <a:off x="6731567" y="4367795"/>
                <a:ext cx="1693638" cy="369332"/>
              </a:xfrm>
              <a:prstGeom prst="rect">
                <a:avLst/>
              </a:prstGeom>
              <a:noFill/>
            </p:spPr>
            <p:txBody>
              <a:bodyPr wrap="square" rtlCol="0">
                <a:spAutoFit/>
              </a:bodyPr>
              <a:lstStyle/>
              <a:p>
                <a:r>
                  <a:rPr lang="zh-CN" altLang="en-US" dirty="0">
                    <a:solidFill>
                      <a:srgbClr val="0081CC"/>
                    </a:solidFill>
                    <a:latin typeface="思源宋体" panose="02020400000000000000" pitchFamily="18" charset="-122"/>
                    <a:ea typeface="思源宋体" panose="02020400000000000000" pitchFamily="18" charset="-122"/>
                  </a:rPr>
                  <a:t>用于制氯乙烷</a:t>
                </a:r>
                <a:endParaRPr lang="zh-CN" altLang="en-US" dirty="0">
                  <a:solidFill>
                    <a:srgbClr val="0081CC"/>
                  </a:solidFill>
                  <a:latin typeface="思源宋体" panose="02020400000000000000" pitchFamily="18" charset="-122"/>
                  <a:ea typeface="思源宋体" panose="02020400000000000000" pitchFamily="18" charset="-122"/>
                </a:endParaRPr>
              </a:p>
            </p:txBody>
          </p:sp>
        </p:grpSp>
      </p:grpSp>
      <p:grpSp>
        <p:nvGrpSpPr>
          <p:cNvPr id="8" name="组合 7"/>
          <p:cNvGrpSpPr/>
          <p:nvPr/>
        </p:nvGrpSpPr>
        <p:grpSpPr>
          <a:xfrm>
            <a:off x="2205099" y="5120478"/>
            <a:ext cx="6568542" cy="510250"/>
            <a:chOff x="2103499" y="5082196"/>
            <a:chExt cx="6568542" cy="510250"/>
          </a:xfrm>
        </p:grpSpPr>
        <p:grpSp>
          <p:nvGrpSpPr>
            <p:cNvPr id="6" name="组合 5"/>
            <p:cNvGrpSpPr/>
            <p:nvPr/>
          </p:nvGrpSpPr>
          <p:grpSpPr>
            <a:xfrm>
              <a:off x="2103499" y="5082196"/>
              <a:ext cx="6324600" cy="510250"/>
              <a:chOff x="2103499" y="5007810"/>
              <a:chExt cx="6324600" cy="510250"/>
            </a:xfrm>
          </p:grpSpPr>
          <p:sp>
            <p:nvSpPr>
              <p:cNvPr id="57" name="Text Box 3"/>
              <p:cNvSpPr txBox="1">
                <a:spLocks noChangeArrowheads="1"/>
              </p:cNvSpPr>
              <p:nvPr/>
            </p:nvSpPr>
            <p:spPr bwMode="auto">
              <a:xfrm>
                <a:off x="2103499" y="5056668"/>
                <a:ext cx="6324600" cy="430887"/>
              </a:xfrm>
              <a:prstGeom prst="rect">
                <a:avLst/>
              </a:prstGeom>
              <a:noFill/>
              <a:ln w="9525">
                <a:noFill/>
                <a:miter lim="800000"/>
              </a:ln>
              <a:effectLst/>
            </p:spPr>
            <p:txBody>
              <a:bodyPr>
                <a:spAutoFit/>
              </a:bodyPr>
              <a:lstStyle/>
              <a:p>
                <a:pPr algn="l"/>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baseline="-30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HCl             </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3</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Cl</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endPar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59" name="Text Box 18"/>
              <p:cNvSpPr txBox="1">
                <a:spLocks noChangeArrowheads="1"/>
              </p:cNvSpPr>
              <p:nvPr/>
            </p:nvSpPr>
            <p:spPr bwMode="auto">
              <a:xfrm>
                <a:off x="4446275" y="5007810"/>
                <a:ext cx="713586" cy="246839"/>
              </a:xfrm>
              <a:prstGeom prst="rect">
                <a:avLst/>
              </a:prstGeom>
              <a:noFill/>
              <a:ln w="9525">
                <a:noFill/>
                <a:miter lim="800000"/>
              </a:ln>
            </p:spPr>
            <p:txBody>
              <a:bodyPr lIns="0" tIns="0" rIns="0" bIns="0"/>
              <a:lstStyle/>
              <a:p>
                <a:pPr eaLnBrk="0" hangingPunct="0"/>
                <a:r>
                  <a:rPr kumimoji="0" lang="zh-CN" altLang="en-US" sz="1400" dirty="0">
                    <a:solidFill>
                      <a:srgbClr val="0081CC"/>
                    </a:solidFill>
                    <a:latin typeface="思源宋体" panose="02020400000000000000" pitchFamily="18" charset="-122"/>
                    <a:ea typeface="思源宋体" panose="02020400000000000000" pitchFamily="18" charset="-122"/>
                  </a:rPr>
                  <a:t>催化剂</a:t>
                </a:r>
                <a:endParaRPr kumimoji="0" lang="zh-CN" altLang="en-US" sz="1400" dirty="0">
                  <a:solidFill>
                    <a:srgbClr val="0081CC"/>
                  </a:solidFill>
                  <a:latin typeface="思源宋体" panose="02020400000000000000" pitchFamily="18" charset="-122"/>
                  <a:ea typeface="思源宋体" panose="02020400000000000000" pitchFamily="18" charset="-122"/>
                </a:endParaRPr>
              </a:p>
            </p:txBody>
          </p:sp>
          <p:sp>
            <p:nvSpPr>
              <p:cNvPr id="60" name="Text Box 19"/>
              <p:cNvSpPr txBox="1">
                <a:spLocks noChangeArrowheads="1"/>
              </p:cNvSpPr>
              <p:nvPr/>
            </p:nvSpPr>
            <p:spPr bwMode="auto">
              <a:xfrm>
                <a:off x="4707713" y="5283515"/>
                <a:ext cx="483723" cy="234545"/>
              </a:xfrm>
              <a:prstGeom prst="rect">
                <a:avLst/>
              </a:prstGeom>
              <a:noFill/>
              <a:ln w="9525">
                <a:noFill/>
                <a:miter lim="800000"/>
              </a:ln>
            </p:spPr>
            <p:txBody>
              <a:bodyPr lIns="0" tIns="0" rIns="0" bIns="0"/>
              <a:lstStyle/>
              <a:p>
                <a:pPr eaLnBrk="0" hangingPunct="0"/>
                <a:r>
                  <a:rPr lang="zh-CN" altLang="en-US" sz="1600" dirty="0">
                    <a:solidFill>
                      <a:srgbClr val="0081CC"/>
                    </a:solidFill>
                    <a:latin typeface="思源宋体" panose="02020400000000000000" pitchFamily="18" charset="-122"/>
                    <a:ea typeface="思源宋体" panose="02020400000000000000" pitchFamily="18" charset="-122"/>
                  </a:rPr>
                  <a:t>△</a:t>
                </a:r>
                <a:endParaRPr kumimoji="0" lang="zh-CN" altLang="en-US" sz="1600" dirty="0">
                  <a:solidFill>
                    <a:srgbClr val="0081CC"/>
                  </a:solidFill>
                  <a:latin typeface="思源宋体" panose="02020400000000000000" pitchFamily="18" charset="-122"/>
                  <a:ea typeface="思源宋体" panose="02020400000000000000" pitchFamily="18" charset="-122"/>
                </a:endParaRPr>
              </a:p>
            </p:txBody>
          </p:sp>
          <p:sp>
            <p:nvSpPr>
              <p:cNvPr id="61" name="Line 20"/>
              <p:cNvSpPr>
                <a:spLocks noChangeShapeType="1"/>
              </p:cNvSpPr>
              <p:nvPr/>
            </p:nvSpPr>
            <p:spPr bwMode="auto">
              <a:xfrm>
                <a:off x="4324871" y="5279732"/>
                <a:ext cx="914400" cy="0"/>
              </a:xfrm>
              <a:prstGeom prst="line">
                <a:avLst/>
              </a:prstGeom>
              <a:noFill/>
              <a:ln w="9525">
                <a:solidFill>
                  <a:srgbClr val="000000"/>
                </a:solidFill>
                <a:round/>
                <a:tailEnd type="triangle" w="med" len="med"/>
              </a:ln>
            </p:spPr>
            <p:txBody>
              <a:bodyPr/>
              <a:lstStyle/>
              <a:p>
                <a:endParaRPr lang="zh-CN" altLang="en-US">
                  <a:latin typeface="思源宋体" panose="02020400000000000000" pitchFamily="18" charset="-122"/>
                  <a:ea typeface="思源宋体" panose="02020400000000000000" pitchFamily="18" charset="-122"/>
                </a:endParaRPr>
              </a:p>
            </p:txBody>
          </p:sp>
        </p:grpSp>
        <p:sp>
          <p:nvSpPr>
            <p:cNvPr id="70" name="TextBox 33"/>
            <p:cNvSpPr txBox="1"/>
            <p:nvPr/>
          </p:nvSpPr>
          <p:spPr>
            <a:xfrm>
              <a:off x="7204682" y="5123050"/>
              <a:ext cx="1467359" cy="369332"/>
            </a:xfrm>
            <a:prstGeom prst="rect">
              <a:avLst/>
            </a:prstGeom>
            <a:noFill/>
          </p:spPr>
          <p:txBody>
            <a:bodyPr wrap="square" rtlCol="0">
              <a:spAutoFit/>
            </a:bodyPr>
            <a:lstStyle/>
            <a:p>
              <a:r>
                <a:rPr lang="zh-CN" altLang="en-US" dirty="0">
                  <a:solidFill>
                    <a:srgbClr val="0081CC"/>
                  </a:solidFill>
                  <a:latin typeface="思源宋体" panose="02020400000000000000" pitchFamily="18" charset="-122"/>
                  <a:ea typeface="思源宋体" panose="02020400000000000000" pitchFamily="18" charset="-122"/>
                </a:rPr>
                <a:t>工业制乙醇</a:t>
              </a:r>
              <a:endParaRPr lang="zh-CN" altLang="en-US" dirty="0">
                <a:solidFill>
                  <a:srgbClr val="0081CC"/>
                </a:solidFill>
                <a:latin typeface="思源宋体" panose="02020400000000000000" pitchFamily="18" charset="-122"/>
                <a:ea typeface="思源宋体" panose="02020400000000000000" pitchFamily="18" charset="-122"/>
              </a:endParaRPr>
            </a:p>
          </p:txBody>
        </p:sp>
      </p:grpSp>
      <p:grpSp>
        <p:nvGrpSpPr>
          <p:cNvPr id="62" name="组合 61"/>
          <p:cNvGrpSpPr/>
          <p:nvPr/>
        </p:nvGrpSpPr>
        <p:grpSpPr>
          <a:xfrm>
            <a:off x="1973604" y="5694164"/>
            <a:ext cx="6553200" cy="457757"/>
            <a:chOff x="899592" y="3914194"/>
            <a:chExt cx="6553200" cy="457757"/>
          </a:xfrm>
        </p:grpSpPr>
        <p:sp>
          <p:nvSpPr>
            <p:cNvPr id="63" name="Text Box 8"/>
            <p:cNvSpPr txBox="1">
              <a:spLocks noChangeArrowheads="1"/>
            </p:cNvSpPr>
            <p:nvPr/>
          </p:nvSpPr>
          <p:spPr bwMode="auto">
            <a:xfrm>
              <a:off x="899592" y="3939902"/>
              <a:ext cx="6553200" cy="430887"/>
            </a:xfrm>
            <a:prstGeom prst="rect">
              <a:avLst/>
            </a:prstGeom>
            <a:noFill/>
            <a:ln w="9525">
              <a:noFill/>
              <a:miter lim="800000"/>
            </a:ln>
            <a:effectLst/>
          </p:spPr>
          <p:txBody>
            <a:bodyPr>
              <a:spAutoFit/>
            </a:bodyPr>
            <a:lstStyle/>
            <a:p>
              <a:pPr algn="l"/>
              <a:r>
                <a:rPr lang="zh-CN" altLang="en-US" dirty="0">
                  <a:latin typeface="思源宋体" panose="02020400000000000000" pitchFamily="18" charset="-122"/>
                  <a:ea typeface="思源宋体" panose="02020400000000000000" pitchFamily="18" charset="-122"/>
                </a:rPr>
                <a:t>　</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baseline="-30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H</a:t>
              </a:r>
              <a:r>
                <a:rPr lang="en-US" altLang="zh-CN" sz="2200" baseline="-25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O               </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3</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2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2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OH</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endPar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nvGrpSpPr>
            <p:cNvPr id="65" name="组合 64"/>
            <p:cNvGrpSpPr/>
            <p:nvPr/>
          </p:nvGrpSpPr>
          <p:grpSpPr>
            <a:xfrm>
              <a:off x="3416719" y="3914194"/>
              <a:ext cx="1074361" cy="457757"/>
              <a:chOff x="7348638" y="3050097"/>
              <a:chExt cx="1074361" cy="457757"/>
            </a:xfrm>
          </p:grpSpPr>
          <p:sp>
            <p:nvSpPr>
              <p:cNvPr id="66" name="Text Box 26"/>
              <p:cNvSpPr txBox="1">
                <a:spLocks noChangeArrowheads="1"/>
              </p:cNvSpPr>
              <p:nvPr/>
            </p:nvSpPr>
            <p:spPr bwMode="auto">
              <a:xfrm>
                <a:off x="7509750" y="3050097"/>
                <a:ext cx="838417" cy="238423"/>
              </a:xfrm>
              <a:prstGeom prst="rect">
                <a:avLst/>
              </a:prstGeom>
              <a:noFill/>
              <a:ln w="9525">
                <a:noFill/>
                <a:miter lim="800000"/>
              </a:ln>
            </p:spPr>
            <p:txBody>
              <a:bodyPr lIns="0" tIns="0" rIns="0" bIns="0"/>
              <a:lstStyle/>
              <a:p>
                <a:pPr eaLnBrk="0" hangingPunct="0"/>
                <a:r>
                  <a:rPr kumimoji="0" lang="zh-CN" altLang="en-US" sz="1400" dirty="0">
                    <a:solidFill>
                      <a:srgbClr val="0081CC"/>
                    </a:solidFill>
                    <a:latin typeface="思源宋体" panose="02020400000000000000" pitchFamily="18" charset="-122"/>
                    <a:ea typeface="思源宋体" panose="02020400000000000000" pitchFamily="18" charset="-122"/>
                  </a:rPr>
                  <a:t>催化剂</a:t>
                </a:r>
                <a:endParaRPr kumimoji="0" lang="zh-CN" altLang="en-US" sz="1400" dirty="0">
                  <a:solidFill>
                    <a:srgbClr val="0081CC"/>
                  </a:solidFill>
                  <a:latin typeface="思源宋体" panose="02020400000000000000" pitchFamily="18" charset="-122"/>
                  <a:ea typeface="思源宋体" panose="02020400000000000000" pitchFamily="18" charset="-122"/>
                </a:endParaRPr>
              </a:p>
            </p:txBody>
          </p:sp>
          <p:sp>
            <p:nvSpPr>
              <p:cNvPr id="67" name="Text Box 27"/>
              <p:cNvSpPr txBox="1">
                <a:spLocks noChangeArrowheads="1"/>
              </p:cNvSpPr>
              <p:nvPr/>
            </p:nvSpPr>
            <p:spPr bwMode="auto">
              <a:xfrm>
                <a:off x="7377159" y="3291831"/>
                <a:ext cx="1008112" cy="216023"/>
              </a:xfrm>
              <a:prstGeom prst="rect">
                <a:avLst/>
              </a:prstGeom>
              <a:noFill/>
              <a:ln w="9525">
                <a:noFill/>
                <a:miter lim="800000"/>
              </a:ln>
            </p:spPr>
            <p:txBody>
              <a:bodyPr lIns="0" tIns="0" rIns="0" bIns="0"/>
              <a:lstStyle/>
              <a:p>
                <a:pPr eaLnBrk="0" hangingPunct="0"/>
                <a:r>
                  <a:rPr kumimoji="0" lang="zh-CN" altLang="en-US" sz="1400" dirty="0">
                    <a:solidFill>
                      <a:srgbClr val="0081CC"/>
                    </a:solidFill>
                    <a:latin typeface="思源宋体" panose="02020400000000000000" pitchFamily="18" charset="-122"/>
                    <a:ea typeface="思源宋体" panose="02020400000000000000" pitchFamily="18" charset="-122"/>
                  </a:rPr>
                  <a:t>加热、加压</a:t>
                </a:r>
                <a:endParaRPr kumimoji="0" lang="zh-CN" altLang="en-US" sz="1400" dirty="0">
                  <a:solidFill>
                    <a:srgbClr val="0081CC"/>
                  </a:solidFill>
                  <a:latin typeface="思源宋体" panose="02020400000000000000" pitchFamily="18" charset="-122"/>
                  <a:ea typeface="思源宋体" panose="02020400000000000000" pitchFamily="18" charset="-122"/>
                </a:endParaRPr>
              </a:p>
            </p:txBody>
          </p:sp>
          <p:sp>
            <p:nvSpPr>
              <p:cNvPr id="68" name="Line 28"/>
              <p:cNvSpPr>
                <a:spLocks noChangeShapeType="1"/>
              </p:cNvSpPr>
              <p:nvPr/>
            </p:nvSpPr>
            <p:spPr bwMode="auto">
              <a:xfrm>
                <a:off x="7348638" y="3277794"/>
                <a:ext cx="1074361" cy="0"/>
              </a:xfrm>
              <a:prstGeom prst="line">
                <a:avLst/>
              </a:prstGeom>
              <a:noFill/>
              <a:ln w="9525">
                <a:solidFill>
                  <a:srgbClr val="000000"/>
                </a:solidFill>
                <a:round/>
                <a:tailEnd type="triangle" w="med" len="med"/>
              </a:ln>
            </p:spPr>
            <p:txBody>
              <a:bodyPr/>
              <a:lstStyle/>
              <a:p>
                <a:endParaRPr lang="zh-CN" altLang="en-US">
                  <a:latin typeface="思源宋体" panose="02020400000000000000" pitchFamily="18" charset="-122"/>
                  <a:ea typeface="思源宋体" panose="02020400000000000000" pitchFamily="18" charset="-122"/>
                </a:endParaRPr>
              </a:p>
            </p:txBody>
          </p:sp>
        </p:grpSp>
      </p:grpSp>
      <p:sp>
        <p:nvSpPr>
          <p:cNvPr id="37" name="文本框 36"/>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2" name="组合 71"/>
          <p:cNvGrpSpPr/>
          <p:nvPr/>
        </p:nvGrpSpPr>
        <p:grpSpPr>
          <a:xfrm>
            <a:off x="-102870" y="429592"/>
            <a:ext cx="561975" cy="346264"/>
            <a:chOff x="-102870" y="429592"/>
            <a:chExt cx="561975" cy="346264"/>
          </a:xfrm>
        </p:grpSpPr>
        <p:sp>
          <p:nvSpPr>
            <p:cNvPr id="73" name="矩形 72"/>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74" name="矩形 73"/>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sp>
        <p:nvSpPr>
          <p:cNvPr id="37" name="矩形 36"/>
          <p:cNvSpPr/>
          <p:nvPr/>
        </p:nvSpPr>
        <p:spPr>
          <a:xfrm>
            <a:off x="4003120" y="1208136"/>
            <a:ext cx="4185761" cy="492443"/>
          </a:xfrm>
          <a:prstGeom prst="rect">
            <a:avLst/>
          </a:prstGeom>
        </p:spPr>
        <p:txBody>
          <a:bodyPr wrap="none">
            <a:spAutoFit/>
          </a:bodyPr>
          <a:lstStyle/>
          <a:p>
            <a:r>
              <a:rPr lang="zh-CN" altLang="zh-CN" sz="2600" b="1" dirty="0">
                <a:solidFill>
                  <a:srgbClr val="0081CC"/>
                </a:solidFill>
                <a:latin typeface="思源宋体" panose="02020400000000000000" pitchFamily="18" charset="-122"/>
                <a:ea typeface="思源宋体" panose="02020400000000000000" pitchFamily="18" charset="-122"/>
              </a:rPr>
              <a:t>取代反应与加成反应的比较</a:t>
            </a:r>
            <a:endParaRPr lang="zh-CN" altLang="en-US" sz="2600" dirty="0">
              <a:solidFill>
                <a:srgbClr val="0081CC"/>
              </a:solidFill>
              <a:latin typeface="思源宋体" panose="02020400000000000000" pitchFamily="18" charset="-122"/>
              <a:ea typeface="思源宋体" panose="02020400000000000000" pitchFamily="18" charset="-122"/>
            </a:endParaRPr>
          </a:p>
        </p:txBody>
      </p:sp>
      <p:graphicFrame>
        <p:nvGraphicFramePr>
          <p:cNvPr id="38" name="表格 37"/>
          <p:cNvGraphicFramePr>
            <a:graphicFrameLocks noGrp="1"/>
          </p:cNvGraphicFramePr>
          <p:nvPr/>
        </p:nvGraphicFramePr>
        <p:xfrm>
          <a:off x="1402080" y="1880719"/>
          <a:ext cx="9337041" cy="4328945"/>
        </p:xfrm>
        <a:graphic>
          <a:graphicData uri="http://schemas.openxmlformats.org/drawingml/2006/table">
            <a:tbl>
              <a:tblPr/>
              <a:tblGrid>
                <a:gridCol w="1691952"/>
                <a:gridCol w="4086168"/>
                <a:gridCol w="3558921"/>
              </a:tblGrid>
              <a:tr h="801115">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000" b="1" i="0" u="none" strike="noStrike" cap="none" normalizeH="0" baseline="0" dirty="0">
                          <a:ln>
                            <a:noFill/>
                          </a:ln>
                          <a:solidFill>
                            <a:sysClr val="windowText" lastClr="000000"/>
                          </a:solidFill>
                          <a:effectLst/>
                          <a:latin typeface="思源宋体" panose="02020400000000000000" pitchFamily="18" charset="-122"/>
                          <a:ea typeface="思源宋体" panose="02020400000000000000" pitchFamily="18" charset="-122"/>
                          <a:cs typeface="Times New Roman" panose="02020603050405020304" pitchFamily="18" charset="0"/>
                        </a:rPr>
                        <a:t>　　   </a:t>
                      </a:r>
                      <a:r>
                        <a:rPr kumimoji="0" lang="zh-CN" altLang="en-US" sz="2000" b="1" i="0" u="none" strike="noStrike" cap="none" normalizeH="0" baseline="0" dirty="0">
                          <a:ln>
                            <a:noFill/>
                          </a:ln>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名称</a:t>
                      </a:r>
                      <a:endParaRPr kumimoji="0" lang="zh-CN" altLang="en-US" sz="2000" b="0" i="0" u="none" strike="noStrike" cap="none" normalizeH="0" baseline="0" dirty="0">
                        <a:ln>
                          <a:noFill/>
                        </a:ln>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endParaRPr>
                    </a:p>
                    <a:p>
                      <a:pPr marL="0" marR="0" lvl="0" indent="0" algn="l" defTabSz="914400" rtl="0" eaLnBrk="0" fontAlgn="base" latinLnBrk="0" hangingPunct="0">
                        <a:lnSpc>
                          <a:spcPct val="120000"/>
                        </a:lnSpc>
                        <a:spcBef>
                          <a:spcPct val="0"/>
                        </a:spcBef>
                        <a:spcAft>
                          <a:spcPct val="0"/>
                        </a:spcAft>
                        <a:buClrTx/>
                        <a:buSzTx/>
                        <a:buFontTx/>
                        <a:buNone/>
                        <a:tabLst>
                          <a:tab pos="2514600" algn="l"/>
                        </a:tabLst>
                      </a:pPr>
                      <a:r>
                        <a:rPr kumimoji="0" lang="zh-CN" altLang="en-US" sz="2000" b="1" i="0" u="none" strike="noStrike" kern="1200" cap="none" normalizeH="0" baseline="0" dirty="0">
                          <a:ln>
                            <a:noFill/>
                          </a:ln>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比较</a:t>
                      </a:r>
                      <a:r>
                        <a:rPr kumimoji="0" lang="zh-CN" altLang="en-US" sz="2000" b="1" i="0" u="none" strike="noStrike" cap="none" normalizeH="0" baseline="0" dirty="0">
                          <a:ln>
                            <a:noFill/>
                          </a:ln>
                          <a:solidFill>
                            <a:sysClr val="windowText" lastClr="000000"/>
                          </a:solidFill>
                          <a:effectLst/>
                          <a:latin typeface="思源宋体" panose="02020400000000000000" pitchFamily="18" charset="-122"/>
                          <a:ea typeface="思源宋体" panose="02020400000000000000" pitchFamily="18" charset="-122"/>
                          <a:cs typeface="Times New Roman" panose="02020603050405020304" pitchFamily="18" charset="0"/>
                        </a:rPr>
                        <a:t>　</a:t>
                      </a:r>
                      <a:endParaRPr kumimoji="0" lang="zh-CN" altLang="en-US" sz="2000" b="0" i="0" u="none" strike="noStrike" cap="none" normalizeH="0" baseline="0" dirty="0">
                        <a:ln>
                          <a:noFill/>
                        </a:ln>
                        <a:solidFill>
                          <a:sysClr val="windowText" lastClr="000000"/>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9050" cap="flat" cmpd="sng" algn="ctr">
                      <a:solidFill>
                        <a:schemeClr val="bg1"/>
                      </a:solidFill>
                      <a:prstDash val="solid"/>
                      <a:round/>
                      <a:headEnd type="none" w="med" len="med"/>
                      <a:tailEnd type="none" w="med" len="med"/>
                    </a:lnTlToBr>
                    <a:lnBlToTr>
                      <a:noFill/>
                    </a:lnBlToTr>
                    <a:solidFill>
                      <a:srgbClr val="0081CC"/>
                    </a:solid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400" b="1" i="0" u="none" strike="noStrike" cap="none" normalizeH="0" baseline="0" dirty="0">
                          <a:ln>
                            <a:noFill/>
                          </a:ln>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取代反应</a:t>
                      </a:r>
                      <a:endParaRPr kumimoji="0" lang="zh-CN" altLang="en-US" sz="2400" b="0" i="0" u="none" strike="noStrike" cap="none" normalizeH="0" baseline="0" dirty="0">
                        <a:ln>
                          <a:noFill/>
                        </a:ln>
                        <a:solidFill>
                          <a:schemeClr val="bg1"/>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DDF0FF"/>
                      </a:solidFill>
                      <a:prstDash val="solid"/>
                      <a:round/>
                      <a:headEnd type="none" w="med" len="med"/>
                      <a:tailEnd type="none" w="med" len="med"/>
                    </a:lnB>
                    <a:lnTlToBr>
                      <a:noFill/>
                    </a:lnTlToBr>
                    <a:lnBlToTr>
                      <a:noFill/>
                    </a:lnBlToTr>
                    <a:solidFill>
                      <a:srgbClr val="0081CC"/>
                    </a:solid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400" b="1" i="0" u="none" strike="noStrike" kern="1200" cap="none" normalizeH="0" baseline="0" dirty="0">
                          <a:ln>
                            <a:noFill/>
                          </a:ln>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加成反应</a:t>
                      </a:r>
                      <a:endParaRPr kumimoji="0" lang="zh-CN" altLang="en-US" sz="2400" b="1" i="0" u="none" strike="noStrike" kern="1200" cap="none" normalizeH="0" baseline="0" dirty="0">
                        <a:ln>
                          <a:noFill/>
                        </a:ln>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endParaRPr>
                    </a:p>
                  </a:txBody>
                  <a:tcPr marT="43850" marB="43850" anchor="ctr" horzOverflow="overflow">
                    <a:lnL w="19050" cap="flat" cmpd="sng" algn="ctr">
                      <a:solidFill>
                        <a:schemeClr val="bg1"/>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DDF0FF"/>
                      </a:solidFill>
                      <a:prstDash val="solid"/>
                      <a:round/>
                      <a:headEnd type="none" w="med" len="med"/>
                      <a:tailEnd type="none" w="med" len="med"/>
                    </a:lnB>
                    <a:lnTlToBr>
                      <a:noFill/>
                    </a:lnTlToBr>
                    <a:lnBlToTr>
                      <a:noFill/>
                    </a:lnBlToTr>
                    <a:solidFill>
                      <a:srgbClr val="0081CC"/>
                    </a:solidFill>
                  </a:tcPr>
                </a:tc>
              </a:tr>
              <a:tr h="1540703">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1"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概念</a:t>
                      </a:r>
                      <a:endParaRPr kumimoji="0" lang="zh-CN" altLang="en-US" sz="2200" b="1"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a:noFill/>
                    </a:lnTlToBr>
                    <a:lnBlToTr>
                      <a:noFill/>
                    </a:lnBlToTr>
                    <a:no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有机物分子里的某些原子或原子团被其他原子或原子团所替代的反应</a:t>
                      </a:r>
                      <a:endPar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2700" cap="flat" cmpd="sng" algn="ctr">
                      <a:solidFill>
                        <a:srgbClr val="DDF0FF"/>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a:noFill/>
                    </a:lnTlToBr>
                    <a:lnBlToTr>
                      <a:noFill/>
                    </a:lnBlToTr>
                    <a:no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有机物分子中的不饱和碳原子与其他原子或原子团直接结合生成新的化合物的反应</a:t>
                      </a:r>
                      <a:endPar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2700" cap="flat" cmpd="sng" algn="ctr">
                      <a:solidFill>
                        <a:srgbClr val="DDF0FF"/>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a:noFill/>
                    </a:lnTlToBr>
                    <a:lnBlToTr>
                      <a:noFill/>
                    </a:lnBlToTr>
                    <a:noFill/>
                  </a:tcPr>
                </a:tc>
              </a:tr>
              <a:tr h="519159">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1"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反应特点</a:t>
                      </a:r>
                      <a:endParaRPr kumimoji="0" lang="zh-CN" altLang="en-US" sz="2200" b="1"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a:noFill/>
                    </a:lnTlToBr>
                    <a:lnBlToTr>
                      <a:noFill/>
                    </a:lnBlToTr>
                    <a:no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           取而代之，有进有出</a:t>
                      </a:r>
                      <a:endPar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a:noFill/>
                    </a:lnTlToBr>
                    <a:lnBlToTr>
                      <a:noFill/>
                    </a:lnBlToTr>
                    <a:no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       加而成之，有进无出</a:t>
                      </a:r>
                      <a:endPar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a:noFill/>
                    </a:lnTlToBr>
                    <a:lnBlToTr>
                      <a:noFill/>
                    </a:lnBlToTr>
                    <a:noFill/>
                  </a:tcPr>
                </a:tc>
              </a:tr>
              <a:tr h="519159">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1"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断键情况</a:t>
                      </a:r>
                      <a:endParaRPr kumimoji="0" lang="zh-CN" altLang="en-US" sz="2200" b="1"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a:noFill/>
                    </a:lnTlToBr>
                    <a:lnBlToTr>
                      <a:noFill/>
                    </a:lnBlToTr>
                    <a:no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en-US" altLang="zh-CN"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               C—H</a:t>
                      </a: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键等断裂</a:t>
                      </a:r>
                      <a:endPar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a:noFill/>
                    </a:lnTlToBr>
                    <a:lnBlToTr>
                      <a:noFill/>
                    </a:lnBlToTr>
                    <a:no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          不饱和键断裂</a:t>
                      </a:r>
                      <a:endPar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a:noFill/>
                    </a:lnTlToBr>
                    <a:lnBlToTr>
                      <a:noFill/>
                    </a:lnBlToTr>
                    <a:noFill/>
                  </a:tcPr>
                </a:tc>
              </a:tr>
              <a:tr h="948809">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1"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产物特点</a:t>
                      </a:r>
                      <a:endParaRPr kumimoji="0" lang="zh-CN" altLang="en-US" sz="2200" b="1"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至少为两种产物，通常</a:t>
                      </a:r>
                      <a:endParaRPr kumimoji="0" lang="en-US" altLang="zh-CN"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endParaRPr>
                    </a:p>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产物较复杂，为混合物。</a:t>
                      </a:r>
                      <a:endPar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c>
                  <a:txBody>
                    <a:bodyPr/>
                    <a:lstStyle>
                      <a:lvl1pPr>
                        <a:spcBef>
                          <a:spcPct val="20000"/>
                        </a:spcBef>
                        <a:tabLst>
                          <a:tab pos="2514600" algn="l"/>
                        </a:tabLst>
                        <a:defRPr sz="2800">
                          <a:solidFill>
                            <a:schemeClr val="tx1"/>
                          </a:solidFill>
                          <a:latin typeface="Arial" panose="020B0604020202020204" pitchFamily="34" charset="0"/>
                          <a:ea typeface="宋体" panose="02010600030101010101" pitchFamily="2" charset="-122"/>
                        </a:defRPr>
                      </a:lvl1pPr>
                      <a:lvl2pPr>
                        <a:spcBef>
                          <a:spcPct val="20000"/>
                        </a:spcBef>
                        <a:tabLst>
                          <a:tab pos="2514600" algn="l"/>
                        </a:tabLst>
                        <a:defRPr sz="2400">
                          <a:solidFill>
                            <a:schemeClr val="tx1"/>
                          </a:solidFill>
                          <a:latin typeface="Arial" panose="020B0604020202020204" pitchFamily="34" charset="0"/>
                          <a:ea typeface="宋体" panose="02010600030101010101" pitchFamily="2" charset="-122"/>
                        </a:defRPr>
                      </a:lvl2pPr>
                      <a:lvl3pPr>
                        <a:spcBef>
                          <a:spcPct val="20000"/>
                        </a:spcBef>
                        <a:tabLst>
                          <a:tab pos="2514600" algn="l"/>
                        </a:tabLst>
                        <a:defRPr sz="2000">
                          <a:solidFill>
                            <a:schemeClr val="tx1"/>
                          </a:solidFill>
                          <a:latin typeface="Arial" panose="020B0604020202020204" pitchFamily="34" charset="0"/>
                          <a:ea typeface="宋体" panose="02010600030101010101" pitchFamily="2" charset="-122"/>
                        </a:defRPr>
                      </a:lvl3pPr>
                      <a:lvl4pPr>
                        <a:spcBef>
                          <a:spcPct val="20000"/>
                        </a:spcBef>
                        <a:tabLst>
                          <a:tab pos="2514600" algn="l"/>
                        </a:tabLst>
                        <a:defRPr>
                          <a:solidFill>
                            <a:schemeClr val="tx1"/>
                          </a:solidFill>
                          <a:latin typeface="Arial" panose="020B0604020202020204" pitchFamily="34" charset="0"/>
                          <a:ea typeface="宋体" panose="02010600030101010101" pitchFamily="2" charset="-122"/>
                        </a:defRPr>
                      </a:lvl4pPr>
                      <a:lvl5pPr>
                        <a:spcBef>
                          <a:spcPct val="20000"/>
                        </a:spcBef>
                        <a:tabLst>
                          <a:tab pos="2514600" algn="l"/>
                        </a:tabLst>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Font typeface="Arial" panose="020B0604020202020204" pitchFamily="34" charset="0"/>
                        <a:tabLst>
                          <a:tab pos="2514600" algn="l"/>
                        </a:tabLs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只有有机产物，产物</a:t>
                      </a:r>
                      <a:endParaRPr kumimoji="0" lang="en-US" altLang="zh-CN"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endParaRPr>
                    </a:p>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tabLst>
                          <a:tab pos="2514600" algn="l"/>
                        </a:tabLst>
                      </a:pPr>
                      <a:r>
                        <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相对较纯净。</a:t>
                      </a:r>
                      <a:endParaRPr kumimoji="0" lang="zh-CN" altLang="en-US" sz="2200" b="0" i="0" u="none" strike="noStrike" cap="none" normalizeH="0" baseline="0" dirty="0">
                        <a:ln>
                          <a:noFill/>
                        </a:ln>
                        <a:solidFill>
                          <a:schemeClr val="tx1">
                            <a:lumMod val="75000"/>
                            <a:lumOff val="25000"/>
                          </a:schemeClr>
                        </a:solidFill>
                        <a:effectLst/>
                        <a:latin typeface="思源宋体" panose="02020400000000000000" pitchFamily="18" charset="-122"/>
                        <a:ea typeface="思源宋体" panose="02020400000000000000" pitchFamily="18" charset="-122"/>
                      </a:endParaRPr>
                    </a:p>
                  </a:txBody>
                  <a:tcPr marT="43850" marB="43850" anchor="ctr" horzOverflow="overflow">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0" name="文本框 9"/>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2" name="组合 71"/>
          <p:cNvGrpSpPr/>
          <p:nvPr/>
        </p:nvGrpSpPr>
        <p:grpSpPr>
          <a:xfrm>
            <a:off x="-102870" y="429592"/>
            <a:ext cx="561975" cy="346264"/>
            <a:chOff x="-102870" y="429592"/>
            <a:chExt cx="561975" cy="346264"/>
          </a:xfrm>
        </p:grpSpPr>
        <p:sp>
          <p:nvSpPr>
            <p:cNvPr id="73" name="矩形 72"/>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74" name="矩形 73"/>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sp>
        <p:nvSpPr>
          <p:cNvPr id="10" name="Text Box 6">
            <a:hlinkClick r:id="" action="ppaction://noaction"/>
          </p:cNvPr>
          <p:cNvSpPr txBox="1">
            <a:spLocks noChangeArrowheads="1"/>
          </p:cNvSpPr>
          <p:nvPr/>
        </p:nvSpPr>
        <p:spPr bwMode="auto">
          <a:xfrm>
            <a:off x="743613" y="1246100"/>
            <a:ext cx="6337375" cy="492443"/>
          </a:xfrm>
          <a:prstGeom prst="rect">
            <a:avLst/>
          </a:prstGeom>
          <a:noFill/>
          <a:ln w="9525">
            <a:noFill/>
            <a:miter lim="800000"/>
          </a:ln>
        </p:spPr>
        <p:txBody>
          <a:bodyPr wrap="square">
            <a:spAutoFit/>
          </a:bodyPr>
          <a:lstStyle/>
          <a:p>
            <a:pPr>
              <a:spcBef>
                <a:spcPct val="50000"/>
              </a:spcBef>
            </a:pPr>
            <a:r>
              <a:rPr lang="zh-CN" altLang="en-US" sz="2600" b="1" dirty="0">
                <a:solidFill>
                  <a:srgbClr val="0081CC"/>
                </a:solidFill>
                <a:latin typeface="思源宋体" panose="02020400000000000000" pitchFamily="18" charset="-122"/>
                <a:ea typeface="思源宋体" panose="02020400000000000000" pitchFamily="18" charset="-122"/>
              </a:rPr>
              <a:t>思考：乙烯分子之间可否发生加成反应呢</a:t>
            </a:r>
            <a:r>
              <a:rPr lang="en-US" altLang="zh-CN" sz="2600" b="1" dirty="0">
                <a:solidFill>
                  <a:srgbClr val="0081CC"/>
                </a:solidFill>
                <a:latin typeface="思源宋体" panose="02020400000000000000" pitchFamily="18" charset="-122"/>
                <a:ea typeface="思源宋体" panose="02020400000000000000" pitchFamily="18" charset="-122"/>
              </a:rPr>
              <a:t>?</a:t>
            </a:r>
            <a:endParaRPr lang="en-US" altLang="zh-CN" sz="2600" b="1" dirty="0">
              <a:solidFill>
                <a:srgbClr val="0081CC"/>
              </a:solidFill>
              <a:latin typeface="思源宋体" panose="02020400000000000000" pitchFamily="18" charset="-122"/>
              <a:ea typeface="思源宋体" panose="02020400000000000000" pitchFamily="18" charset="-122"/>
            </a:endParaRPr>
          </a:p>
        </p:txBody>
      </p:sp>
      <p:grpSp>
        <p:nvGrpSpPr>
          <p:cNvPr id="38" name="组合 37"/>
          <p:cNvGrpSpPr/>
          <p:nvPr/>
        </p:nvGrpSpPr>
        <p:grpSpPr>
          <a:xfrm>
            <a:off x="1121466" y="2120310"/>
            <a:ext cx="10013380" cy="3926922"/>
            <a:chOff x="1121466" y="2120310"/>
            <a:chExt cx="10013380" cy="3926922"/>
          </a:xfrm>
        </p:grpSpPr>
        <p:sp>
          <p:nvSpPr>
            <p:cNvPr id="45" name="矩形: 圆角 44"/>
            <p:cNvSpPr/>
            <p:nvPr/>
          </p:nvSpPr>
          <p:spPr>
            <a:xfrm>
              <a:off x="1121466" y="2120310"/>
              <a:ext cx="10013380" cy="3926922"/>
            </a:xfrm>
            <a:prstGeom prst="roundRect">
              <a:avLst>
                <a:gd name="adj" fmla="val 4066"/>
              </a:avLst>
            </a:prstGeom>
            <a:solidFill>
              <a:schemeClr val="bg1"/>
            </a:solidFill>
            <a:ln w="9525">
              <a:noFill/>
            </a:ln>
            <a:effectLst>
              <a:outerShdw blurRad="63500" algn="ctr" rotWithShape="0">
                <a:srgbClr val="0081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75000"/>
                    <a:lumOff val="25000"/>
                  </a:schemeClr>
                </a:solidFill>
                <a:latin typeface="思源宋体" panose="02020400000000000000" pitchFamily="18" charset="-122"/>
                <a:ea typeface="思源宋体" panose="02020400000000000000" pitchFamily="18" charset="-122"/>
              </a:endParaRPr>
            </a:p>
          </p:txBody>
        </p:sp>
        <p:grpSp>
          <p:nvGrpSpPr>
            <p:cNvPr id="11" name="Group 49"/>
            <p:cNvGrpSpPr/>
            <p:nvPr/>
          </p:nvGrpSpPr>
          <p:grpSpPr>
            <a:xfrm>
              <a:off x="2275646" y="2368396"/>
              <a:ext cx="7246938" cy="701674"/>
              <a:chOff x="288" y="2015"/>
              <a:chExt cx="4565" cy="442"/>
            </a:xfrm>
          </p:grpSpPr>
          <p:sp>
            <p:nvSpPr>
              <p:cNvPr id="12" name="Text Box 22"/>
              <p:cNvSpPr txBox="1">
                <a:spLocks noChangeArrowheads="1"/>
              </p:cNvSpPr>
              <p:nvPr/>
            </p:nvSpPr>
            <p:spPr bwMode="auto">
              <a:xfrm>
                <a:off x="288" y="2112"/>
                <a:ext cx="1434" cy="337"/>
              </a:xfrm>
              <a:prstGeom prst="rect">
                <a:avLst/>
              </a:prstGeom>
              <a:noFill/>
              <a:ln w="9525">
                <a:noFill/>
                <a:miter lim="800000"/>
              </a:ln>
            </p:spPr>
            <p:txBody>
              <a:bodyPr lIns="0" tIns="0" rIns="0" bIns="0"/>
              <a:lstStyle/>
              <a:p>
                <a:pPr algn="just"/>
                <a:r>
                  <a:rPr kumimoji="1"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kumimoji="1"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rPr>
                  <a:t>2</a:t>
                </a:r>
                <a:r>
                  <a:rPr kumimoji="1"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 </a:t>
                </a:r>
                <a:r>
                  <a:rPr kumimoji="1"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kumimoji="1"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rPr>
                  <a:t>2</a:t>
                </a:r>
                <a:endParaRPr kumimoji="1" lang="en-US" altLang="zh-CN" sz="2400" baseline="-25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3" name="Text Box 29"/>
              <p:cNvSpPr txBox="1">
                <a:spLocks noChangeArrowheads="1"/>
              </p:cNvSpPr>
              <p:nvPr/>
            </p:nvSpPr>
            <p:spPr bwMode="auto">
              <a:xfrm>
                <a:off x="1150" y="2053"/>
                <a:ext cx="317" cy="368"/>
              </a:xfrm>
              <a:prstGeom prst="rect">
                <a:avLst/>
              </a:prstGeom>
              <a:noFill/>
              <a:ln w="9525">
                <a:noFill/>
                <a:miter lim="800000"/>
              </a:ln>
            </p:spPr>
            <p:txBody>
              <a:bodyPr>
                <a:spAutoFit/>
              </a:bodyPr>
              <a:lstStyle/>
              <a:p>
                <a:pPr>
                  <a:spcBef>
                    <a:spcPct val="50000"/>
                  </a:spcBef>
                </a:pPr>
                <a:r>
                  <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4" name="Text Box 30"/>
              <p:cNvSpPr txBox="1">
                <a:spLocks noChangeArrowheads="1"/>
              </p:cNvSpPr>
              <p:nvPr/>
            </p:nvSpPr>
            <p:spPr bwMode="auto">
              <a:xfrm>
                <a:off x="2329" y="2057"/>
                <a:ext cx="317" cy="365"/>
              </a:xfrm>
              <a:prstGeom prst="rect">
                <a:avLst/>
              </a:prstGeom>
              <a:noFill/>
              <a:ln w="9525">
                <a:noFill/>
                <a:miter lim="800000"/>
              </a:ln>
            </p:spPr>
            <p:txBody>
              <a:bodyPr>
                <a:spAutoFit/>
              </a:bodyPr>
              <a:lstStyle/>
              <a:p>
                <a:pPr>
                  <a:spcBef>
                    <a:spcPct val="50000"/>
                  </a:spcBef>
                </a:pPr>
                <a:r>
                  <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5" name="Text Box 32"/>
              <p:cNvSpPr txBox="1">
                <a:spLocks noChangeArrowheads="1"/>
              </p:cNvSpPr>
              <p:nvPr/>
            </p:nvSpPr>
            <p:spPr bwMode="auto">
              <a:xfrm>
                <a:off x="3764" y="2015"/>
                <a:ext cx="1089" cy="442"/>
              </a:xfrm>
              <a:prstGeom prst="rect">
                <a:avLst/>
              </a:prstGeom>
              <a:noFill/>
              <a:ln w="9525">
                <a:noFill/>
                <a:miter lim="800000"/>
              </a:ln>
            </p:spPr>
            <p:txBody>
              <a:bodyPr>
                <a:spAutoFit/>
              </a:bodyPr>
              <a:lstStyle/>
              <a:p>
                <a:pPr>
                  <a:spcBef>
                    <a:spcPct val="50000"/>
                  </a:spcBef>
                </a:pPr>
                <a:r>
                  <a:rPr lang="en-US" altLang="zh-CN" sz="40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en-US" altLang="zh-CN" sz="4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6" name="Text Box 46"/>
              <p:cNvSpPr txBox="1">
                <a:spLocks noChangeArrowheads="1"/>
              </p:cNvSpPr>
              <p:nvPr/>
            </p:nvSpPr>
            <p:spPr bwMode="auto">
              <a:xfrm>
                <a:off x="1442" y="2104"/>
                <a:ext cx="1434" cy="337"/>
              </a:xfrm>
              <a:prstGeom prst="rect">
                <a:avLst/>
              </a:prstGeom>
              <a:noFill/>
              <a:ln w="9525">
                <a:noFill/>
                <a:miter lim="800000"/>
              </a:ln>
            </p:spPr>
            <p:txBody>
              <a:bodyPr lIns="0" tIns="0" rIns="0" bIns="0"/>
              <a:lstStyle/>
              <a:p>
                <a:pPr algn="just"/>
                <a:r>
                  <a:rPr kumimoji="1"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kumimoji="1"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rPr>
                  <a:t>2</a:t>
                </a:r>
                <a:r>
                  <a:rPr kumimoji="1"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 </a:t>
                </a:r>
                <a:r>
                  <a:rPr kumimoji="1"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kumimoji="1"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rPr>
                  <a:t>2</a:t>
                </a:r>
                <a:endParaRPr kumimoji="1" lang="en-US" altLang="zh-CN" sz="2400" baseline="-25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7" name="Text Box 47"/>
              <p:cNvSpPr txBox="1">
                <a:spLocks noChangeArrowheads="1"/>
              </p:cNvSpPr>
              <p:nvPr/>
            </p:nvSpPr>
            <p:spPr bwMode="auto">
              <a:xfrm>
                <a:off x="3509" y="2057"/>
                <a:ext cx="317" cy="365"/>
              </a:xfrm>
              <a:prstGeom prst="rect">
                <a:avLst/>
              </a:prstGeom>
              <a:noFill/>
              <a:ln w="9525">
                <a:noFill/>
                <a:miter lim="800000"/>
              </a:ln>
            </p:spPr>
            <p:txBody>
              <a:bodyPr>
                <a:spAutoFit/>
              </a:bodyPr>
              <a:lstStyle/>
              <a:p>
                <a:pPr>
                  <a:spcBef>
                    <a:spcPct val="50000"/>
                  </a:spcBef>
                </a:pPr>
                <a:r>
                  <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en-US" altLang="zh-CN" sz="3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8" name="Text Box 48"/>
              <p:cNvSpPr txBox="1">
                <a:spLocks noChangeArrowheads="1"/>
              </p:cNvSpPr>
              <p:nvPr/>
            </p:nvSpPr>
            <p:spPr bwMode="auto">
              <a:xfrm>
                <a:off x="2610" y="2104"/>
                <a:ext cx="1434" cy="337"/>
              </a:xfrm>
              <a:prstGeom prst="rect">
                <a:avLst/>
              </a:prstGeom>
              <a:noFill/>
              <a:ln w="9525">
                <a:noFill/>
                <a:miter lim="800000"/>
              </a:ln>
            </p:spPr>
            <p:txBody>
              <a:bodyPr lIns="0" tIns="0" rIns="0" bIns="0"/>
              <a:lstStyle/>
              <a:p>
                <a:pPr algn="just"/>
                <a:r>
                  <a:rPr kumimoji="1"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kumimoji="1"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rPr>
                  <a:t>2</a:t>
                </a:r>
                <a:r>
                  <a:rPr kumimoji="1"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 </a:t>
                </a:r>
                <a:r>
                  <a:rPr kumimoji="1"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kumimoji="1"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rPr>
                  <a:t>2</a:t>
                </a:r>
                <a:endParaRPr kumimoji="1" lang="en-US" altLang="zh-CN" sz="2400" baseline="-25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grpSp>
      <p:sp>
        <p:nvSpPr>
          <p:cNvPr id="19" name="Rectangle 45"/>
          <p:cNvSpPr>
            <a:spLocks noChangeArrowheads="1"/>
          </p:cNvSpPr>
          <p:nvPr/>
        </p:nvSpPr>
        <p:spPr bwMode="auto">
          <a:xfrm>
            <a:off x="1498837" y="4409961"/>
            <a:ext cx="6336704" cy="685800"/>
          </a:xfrm>
          <a:prstGeom prst="rect">
            <a:avLst/>
          </a:prstGeom>
          <a:solidFill>
            <a:schemeClr val="bg1"/>
          </a:solidFill>
          <a:ln w="9525">
            <a:noFill/>
            <a:miter lim="800000"/>
          </a:ln>
        </p:spPr>
        <p:txBody>
          <a:bodyPr wrap="none" anchor="ctr"/>
          <a:lstStyle/>
          <a:p>
            <a:endParaRPr lang="zh-CN" altLang="en-US" b="1">
              <a:latin typeface="思源宋体" panose="02020400000000000000" pitchFamily="18" charset="-122"/>
              <a:ea typeface="思源宋体" panose="02020400000000000000" pitchFamily="18" charset="-122"/>
            </a:endParaRPr>
          </a:p>
        </p:txBody>
      </p:sp>
      <p:grpSp>
        <p:nvGrpSpPr>
          <p:cNvPr id="37" name="组合 36"/>
          <p:cNvGrpSpPr/>
          <p:nvPr/>
        </p:nvGrpSpPr>
        <p:grpSpPr>
          <a:xfrm>
            <a:off x="1987614" y="3267163"/>
            <a:ext cx="8744306" cy="1049008"/>
            <a:chOff x="1987614" y="3328123"/>
            <a:chExt cx="8558444" cy="1049008"/>
          </a:xfrm>
        </p:grpSpPr>
        <p:sp>
          <p:nvSpPr>
            <p:cNvPr id="21" name="Text Box 38"/>
            <p:cNvSpPr txBox="1">
              <a:spLocks noChangeArrowheads="1"/>
            </p:cNvSpPr>
            <p:nvPr/>
          </p:nvSpPr>
          <p:spPr bwMode="auto">
            <a:xfrm>
              <a:off x="1987614" y="3361468"/>
              <a:ext cx="8190658" cy="1015663"/>
            </a:xfrm>
            <a:prstGeom prst="rect">
              <a:avLst/>
            </a:prstGeom>
            <a:noFill/>
            <a:ln w="9525">
              <a:noFill/>
              <a:miter lim="800000"/>
            </a:ln>
          </p:spPr>
          <p:txBody>
            <a:bodyPr wrap="square">
              <a:spAutoFit/>
            </a:bodyPr>
            <a:lstStyle/>
            <a:p>
              <a:pPr>
                <a:spcBef>
                  <a:spcPct val="50000"/>
                </a:spcBef>
              </a:pPr>
              <a:r>
                <a:rPr lang="en-US" altLang="zh-CN" sz="2400" dirty="0">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 — </a:t>
              </a:r>
              <a:r>
                <a:rPr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 </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4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endPar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a:p>
              <a:pPr>
                <a:spcBef>
                  <a:spcPct val="50000"/>
                </a:spcBef>
              </a:pP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endPar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22" name="Text Box 41"/>
            <p:cNvSpPr txBox="1">
              <a:spLocks noChangeArrowheads="1"/>
            </p:cNvSpPr>
            <p:nvPr/>
          </p:nvSpPr>
          <p:spPr bwMode="auto">
            <a:xfrm>
              <a:off x="9393092" y="3328123"/>
              <a:ext cx="1152966" cy="641350"/>
            </a:xfrm>
            <a:prstGeom prst="rect">
              <a:avLst/>
            </a:prstGeom>
            <a:noFill/>
            <a:ln w="9525">
              <a:noFill/>
              <a:miter lim="800000"/>
            </a:ln>
          </p:spPr>
          <p:txBody>
            <a:bodyPr wrap="square">
              <a:spAutoFit/>
            </a:bodyPr>
            <a:lstStyle/>
            <a:p>
              <a:pPr algn="ctr">
                <a:spcBef>
                  <a:spcPct val="50000"/>
                </a:spcBef>
              </a:pPr>
              <a:r>
                <a:rPr lang="en-US" altLang="zh-CN" sz="3600" dirty="0">
                  <a:latin typeface="思源宋体" panose="02020400000000000000" pitchFamily="18" charset="-122"/>
                  <a:ea typeface="思源宋体" panose="02020400000000000000" pitchFamily="18" charset="-122"/>
                </a:rPr>
                <a:t>……</a:t>
              </a:r>
              <a:endParaRPr lang="en-US" altLang="zh-CN" sz="3600" dirty="0">
                <a:latin typeface="思源宋体" panose="02020400000000000000" pitchFamily="18" charset="-122"/>
                <a:ea typeface="思源宋体" panose="02020400000000000000" pitchFamily="18" charset="-122"/>
              </a:endParaRPr>
            </a:p>
          </p:txBody>
        </p:sp>
      </p:grpSp>
      <p:grpSp>
        <p:nvGrpSpPr>
          <p:cNvPr id="30" name="组合 29"/>
          <p:cNvGrpSpPr/>
          <p:nvPr/>
        </p:nvGrpSpPr>
        <p:grpSpPr>
          <a:xfrm>
            <a:off x="2079066" y="4131449"/>
            <a:ext cx="4133662" cy="492125"/>
            <a:chOff x="2455952" y="2715767"/>
            <a:chExt cx="4133662" cy="492125"/>
          </a:xfrm>
        </p:grpSpPr>
        <p:grpSp>
          <p:nvGrpSpPr>
            <p:cNvPr id="31" name="Group 44"/>
            <p:cNvGrpSpPr/>
            <p:nvPr/>
          </p:nvGrpSpPr>
          <p:grpSpPr>
            <a:xfrm>
              <a:off x="2771676" y="2715767"/>
              <a:ext cx="3817938" cy="492125"/>
              <a:chOff x="2651" y="3552"/>
              <a:chExt cx="2405" cy="310"/>
            </a:xfrm>
          </p:grpSpPr>
          <p:sp>
            <p:nvSpPr>
              <p:cNvPr id="35" name="Text Box 35"/>
              <p:cNvSpPr txBox="1">
                <a:spLocks noChangeArrowheads="1"/>
              </p:cNvSpPr>
              <p:nvPr/>
            </p:nvSpPr>
            <p:spPr bwMode="auto">
              <a:xfrm>
                <a:off x="2651" y="3552"/>
                <a:ext cx="2405" cy="310"/>
              </a:xfrm>
              <a:prstGeom prst="rect">
                <a:avLst/>
              </a:prstGeom>
              <a:noFill/>
              <a:ln w="9525">
                <a:noFill/>
                <a:miter lim="800000"/>
              </a:ln>
            </p:spPr>
            <p:txBody>
              <a:bodyPr>
                <a:spAutoFit/>
              </a:bodyPr>
              <a:lstStyle/>
              <a:p>
                <a:pPr>
                  <a:spcBef>
                    <a:spcPct val="50000"/>
                  </a:spcBef>
                </a:pP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rPr>
                  <a:t>[ </a:t>
                </a:r>
                <a:r>
                  <a:rPr lang="en-US" altLang="zh-CN" sz="26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600" baseline="-25000" dirty="0" err="1">
                    <a:solidFill>
                      <a:schemeClr val="tx1">
                        <a:lumMod val="75000"/>
                        <a:lumOff val="25000"/>
                      </a:schemeClr>
                    </a:solidFill>
                    <a:latin typeface="思源宋体" panose="02020400000000000000" pitchFamily="18" charset="-122"/>
                    <a:ea typeface="思源宋体" panose="02020400000000000000" pitchFamily="18" charset="-122"/>
                  </a:rPr>
                  <a:t>2</a:t>
                </a: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rPr>
                  <a:t>—</a:t>
                </a:r>
                <a:r>
                  <a:rPr lang="en-US" altLang="zh-CN" sz="26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600" baseline="-25000" dirty="0" err="1">
                    <a:solidFill>
                      <a:schemeClr val="tx1">
                        <a:lumMod val="75000"/>
                        <a:lumOff val="25000"/>
                      </a:schemeClr>
                    </a:solidFill>
                    <a:latin typeface="思源宋体" panose="02020400000000000000" pitchFamily="18" charset="-122"/>
                    <a:ea typeface="思源宋体" panose="02020400000000000000" pitchFamily="18" charset="-122"/>
                  </a:rPr>
                  <a:t>2</a:t>
                </a:r>
                <a:r>
                  <a:rPr lang="en-US" altLang="zh-CN" sz="2600" baseline="-25000" dirty="0">
                    <a:solidFill>
                      <a:schemeClr val="tx1">
                        <a:lumMod val="75000"/>
                        <a:lumOff val="25000"/>
                      </a:schemeClr>
                    </a:solidFill>
                    <a:latin typeface="思源宋体" panose="02020400000000000000" pitchFamily="18" charset="-122"/>
                    <a:ea typeface="思源宋体" panose="02020400000000000000" pitchFamily="18" charset="-122"/>
                  </a:rPr>
                  <a:t>  </a:t>
                </a: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rPr>
                  <a:t>]</a:t>
                </a:r>
                <a:r>
                  <a:rPr lang="en-US" altLang="zh-CN" sz="2600" baseline="-25000" dirty="0">
                    <a:solidFill>
                      <a:schemeClr val="tx1">
                        <a:lumMod val="75000"/>
                        <a:lumOff val="25000"/>
                      </a:schemeClr>
                    </a:solidFill>
                    <a:latin typeface="思源宋体" panose="02020400000000000000" pitchFamily="18" charset="-122"/>
                    <a:ea typeface="思源宋体" panose="02020400000000000000" pitchFamily="18" charset="-122"/>
                  </a:rPr>
                  <a:t>n</a:t>
                </a:r>
                <a:endParaRPr lang="en-US" altLang="zh-CN" sz="2600" baseline="-25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36" name="Line 37"/>
              <p:cNvSpPr>
                <a:spLocks noChangeShapeType="1"/>
              </p:cNvSpPr>
              <p:nvPr/>
            </p:nvSpPr>
            <p:spPr bwMode="auto">
              <a:xfrm>
                <a:off x="4128" y="3733"/>
                <a:ext cx="227" cy="0"/>
              </a:xfrm>
              <a:prstGeom prst="line">
                <a:avLst/>
              </a:prstGeom>
              <a:noFill/>
              <a:ln w="28575">
                <a:solidFill>
                  <a:schemeClr val="tx1">
                    <a:lumMod val="75000"/>
                    <a:lumOff val="25000"/>
                  </a:schemeClr>
                </a:solidFill>
                <a:round/>
              </a:ln>
            </p:spPr>
            <p:txBody>
              <a:bodyPr/>
              <a:lstStyle/>
              <a:p>
                <a:endParaRPr lang="zh-CN" altLang="en-US">
                  <a:solidFill>
                    <a:schemeClr val="tx1">
                      <a:lumMod val="75000"/>
                      <a:lumOff val="25000"/>
                    </a:schemeClr>
                  </a:solidFill>
                  <a:latin typeface="思源宋体" panose="02020400000000000000" pitchFamily="18" charset="-122"/>
                  <a:ea typeface="思源宋体" panose="02020400000000000000" pitchFamily="18" charset="-122"/>
                </a:endParaRPr>
              </a:p>
            </p:txBody>
          </p:sp>
        </p:grpSp>
        <p:sp>
          <p:nvSpPr>
            <p:cNvPr id="32" name="Line 37"/>
            <p:cNvSpPr>
              <a:spLocks noChangeShapeType="1"/>
            </p:cNvSpPr>
            <p:nvPr/>
          </p:nvSpPr>
          <p:spPr bwMode="auto">
            <a:xfrm>
              <a:off x="2455952" y="3003798"/>
              <a:ext cx="360040" cy="0"/>
            </a:xfrm>
            <a:prstGeom prst="line">
              <a:avLst/>
            </a:prstGeom>
            <a:noFill/>
            <a:ln w="28575">
              <a:solidFill>
                <a:schemeClr val="tx1">
                  <a:lumMod val="75000"/>
                  <a:lumOff val="25000"/>
                </a:schemeClr>
              </a:solidFill>
              <a:round/>
            </a:ln>
          </p:spPr>
          <p:txBody>
            <a:bodyPr/>
            <a:lstStyle/>
            <a:p>
              <a:endParaRPr lang="zh-CN" altLang="en-US"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sp>
        <p:nvSpPr>
          <p:cNvPr id="25" name="Text Box 32"/>
          <p:cNvSpPr txBox="1">
            <a:spLocks noChangeArrowheads="1"/>
          </p:cNvSpPr>
          <p:nvPr/>
        </p:nvSpPr>
        <p:spPr bwMode="auto">
          <a:xfrm>
            <a:off x="2059697" y="5175180"/>
            <a:ext cx="7543800" cy="492443"/>
          </a:xfrm>
          <a:prstGeom prst="rect">
            <a:avLst/>
          </a:prstGeom>
          <a:noFill/>
          <a:ln w="9525">
            <a:noFill/>
            <a:miter lim="800000"/>
          </a:ln>
          <a:effectLst/>
        </p:spPr>
        <p:txBody>
          <a:bodyPr>
            <a:spAutoFit/>
          </a:bodyPr>
          <a:lstStyle/>
          <a:p>
            <a:pPr eaLnBrk="0" hangingPunct="0"/>
            <a:r>
              <a:rPr lang="en-US" altLang="zh-CN" sz="26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nCH</a:t>
            </a:r>
            <a:r>
              <a:rPr lang="en-US" altLang="zh-CN" sz="26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6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6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endParaRPr lang="en-US" altLang="zh-CN" sz="2600" baseline="-30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nvGrpSpPr>
          <p:cNvPr id="26" name="Group 33"/>
          <p:cNvGrpSpPr/>
          <p:nvPr/>
        </p:nvGrpSpPr>
        <p:grpSpPr>
          <a:xfrm>
            <a:off x="3964697" y="5176768"/>
            <a:ext cx="914400" cy="295275"/>
            <a:chOff x="3972" y="1908"/>
            <a:chExt cx="724" cy="312"/>
          </a:xfrm>
        </p:grpSpPr>
        <p:sp>
          <p:nvSpPr>
            <p:cNvPr id="27" name="Text Box 34"/>
            <p:cNvSpPr txBox="1">
              <a:spLocks noChangeArrowheads="1"/>
            </p:cNvSpPr>
            <p:nvPr/>
          </p:nvSpPr>
          <p:spPr bwMode="auto">
            <a:xfrm>
              <a:off x="4052" y="1908"/>
              <a:ext cx="565" cy="261"/>
            </a:xfrm>
            <a:prstGeom prst="rect">
              <a:avLst/>
            </a:prstGeom>
            <a:noFill/>
            <a:ln w="9525">
              <a:noFill/>
              <a:miter lim="800000"/>
            </a:ln>
          </p:spPr>
          <p:txBody>
            <a:bodyPr lIns="0" tIns="0" rIns="0" bIns="0"/>
            <a:lstStyle/>
            <a:p>
              <a:pPr eaLnBrk="0" hangingPunct="0"/>
              <a:r>
                <a:rPr kumimoji="0" lang="zh-CN" altLang="en-US" sz="1600" dirty="0">
                  <a:solidFill>
                    <a:srgbClr val="0081CC"/>
                  </a:solidFill>
                  <a:latin typeface="思源宋体" panose="02020400000000000000" pitchFamily="18" charset="-122"/>
                  <a:ea typeface="思源宋体" panose="02020400000000000000" pitchFamily="18" charset="-122"/>
                </a:rPr>
                <a:t>催化剂</a:t>
              </a:r>
              <a:endParaRPr kumimoji="0" lang="zh-CN" altLang="en-US" sz="1600" dirty="0">
                <a:solidFill>
                  <a:srgbClr val="0081CC"/>
                </a:solidFill>
                <a:latin typeface="思源宋体" panose="02020400000000000000" pitchFamily="18" charset="-122"/>
                <a:ea typeface="思源宋体" panose="02020400000000000000" pitchFamily="18" charset="-122"/>
              </a:endParaRPr>
            </a:p>
          </p:txBody>
        </p:sp>
        <p:sp>
          <p:nvSpPr>
            <p:cNvPr id="28" name="Line 36"/>
            <p:cNvSpPr>
              <a:spLocks noChangeShapeType="1"/>
            </p:cNvSpPr>
            <p:nvPr/>
          </p:nvSpPr>
          <p:spPr bwMode="auto">
            <a:xfrm>
              <a:off x="3972" y="2220"/>
              <a:ext cx="724" cy="0"/>
            </a:xfrm>
            <a:prstGeom prst="line">
              <a:avLst/>
            </a:prstGeom>
            <a:noFill/>
            <a:ln w="9525">
              <a:solidFill>
                <a:schemeClr val="tx1">
                  <a:lumMod val="75000"/>
                  <a:lumOff val="25000"/>
                </a:schemeClr>
              </a:solidFill>
              <a:round/>
              <a:tailEnd type="triangle" w="med" len="med"/>
            </a:ln>
          </p:spPr>
          <p:txBody>
            <a:bodyPr/>
            <a:lstStyle/>
            <a:p>
              <a:endParaRPr lang="zh-CN" altLang="en-US" dirty="0">
                <a:latin typeface="思源宋体" panose="02020400000000000000" pitchFamily="18" charset="-122"/>
                <a:ea typeface="思源宋体" panose="02020400000000000000" pitchFamily="18" charset="-122"/>
              </a:endParaRPr>
            </a:p>
          </p:txBody>
        </p:sp>
      </p:grpSp>
      <p:sp>
        <p:nvSpPr>
          <p:cNvPr id="29" name="TextBox 32"/>
          <p:cNvSpPr txBox="1"/>
          <p:nvPr/>
        </p:nvSpPr>
        <p:spPr>
          <a:xfrm>
            <a:off x="8324393" y="5217805"/>
            <a:ext cx="1656184" cy="461665"/>
          </a:xfrm>
          <a:prstGeom prst="rect">
            <a:avLst/>
          </a:prstGeom>
          <a:noFill/>
        </p:spPr>
        <p:txBody>
          <a:bodyPr wrap="square" rtlCol="0">
            <a:spAutoFit/>
          </a:bodyPr>
          <a:lstStyle/>
          <a:p>
            <a:r>
              <a:rPr lang="zh-CN" altLang="en-US" sz="2400" dirty="0">
                <a:solidFill>
                  <a:srgbClr val="0081CC"/>
                </a:solidFill>
                <a:latin typeface="思源宋体" panose="02020400000000000000" pitchFamily="18" charset="-122"/>
                <a:ea typeface="思源宋体" panose="02020400000000000000" pitchFamily="18" charset="-122"/>
              </a:rPr>
              <a:t>聚乙烯</a:t>
            </a:r>
            <a:endParaRPr lang="zh-CN" altLang="en-US" sz="2400" dirty="0">
              <a:solidFill>
                <a:srgbClr val="0081CC"/>
              </a:solidFill>
              <a:latin typeface="思源宋体" panose="02020400000000000000" pitchFamily="18" charset="-122"/>
              <a:ea typeface="思源宋体" panose="02020400000000000000" pitchFamily="18" charset="-122"/>
            </a:endParaRPr>
          </a:p>
        </p:txBody>
      </p:sp>
      <p:grpSp>
        <p:nvGrpSpPr>
          <p:cNvPr id="39" name="组合 38"/>
          <p:cNvGrpSpPr/>
          <p:nvPr/>
        </p:nvGrpSpPr>
        <p:grpSpPr>
          <a:xfrm>
            <a:off x="5012025" y="5145017"/>
            <a:ext cx="3240538" cy="492125"/>
            <a:chOff x="2699792" y="2685604"/>
            <a:chExt cx="3240538" cy="492125"/>
          </a:xfrm>
        </p:grpSpPr>
        <p:grpSp>
          <p:nvGrpSpPr>
            <p:cNvPr id="40" name="Group 44"/>
            <p:cNvGrpSpPr/>
            <p:nvPr/>
          </p:nvGrpSpPr>
          <p:grpSpPr>
            <a:xfrm>
              <a:off x="3068542" y="2685604"/>
              <a:ext cx="2871788" cy="492125"/>
              <a:chOff x="2838" y="3533"/>
              <a:chExt cx="1809" cy="310"/>
            </a:xfrm>
          </p:grpSpPr>
          <p:sp>
            <p:nvSpPr>
              <p:cNvPr id="42" name="Text Box 35"/>
              <p:cNvSpPr txBox="1">
                <a:spLocks noChangeArrowheads="1"/>
              </p:cNvSpPr>
              <p:nvPr/>
            </p:nvSpPr>
            <p:spPr bwMode="auto">
              <a:xfrm>
                <a:off x="2838" y="3533"/>
                <a:ext cx="1612" cy="310"/>
              </a:xfrm>
              <a:prstGeom prst="rect">
                <a:avLst/>
              </a:prstGeom>
              <a:noFill/>
              <a:ln w="9525">
                <a:noFill/>
                <a:miter lim="800000"/>
              </a:ln>
            </p:spPr>
            <p:txBody>
              <a:bodyPr wrap="square">
                <a:spAutoFit/>
              </a:bodyPr>
              <a:lstStyle/>
              <a:p>
                <a:pPr>
                  <a:spcBef>
                    <a:spcPct val="50000"/>
                  </a:spcBef>
                </a:pP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rPr>
                  <a:t>[ </a:t>
                </a:r>
                <a:r>
                  <a:rPr lang="en-US" altLang="zh-CN" sz="26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8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r>
                  <a:rPr lang="en-US" altLang="zh-CN" sz="26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8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3200" baseline="-25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n</a:t>
                </a:r>
                <a:endParaRPr lang="en-US" altLang="zh-CN" sz="3200" baseline="-25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43" name="Line 37"/>
              <p:cNvSpPr>
                <a:spLocks noChangeShapeType="1"/>
              </p:cNvSpPr>
              <p:nvPr/>
            </p:nvSpPr>
            <p:spPr bwMode="auto">
              <a:xfrm>
                <a:off x="4420" y="3733"/>
                <a:ext cx="227" cy="0"/>
              </a:xfrm>
              <a:prstGeom prst="line">
                <a:avLst/>
              </a:prstGeom>
              <a:noFill/>
              <a:ln w="28575">
                <a:solidFill>
                  <a:schemeClr val="tx1"/>
                </a:solidFill>
                <a:round/>
              </a:ln>
            </p:spPr>
            <p:txBody>
              <a:bodyPr/>
              <a:lstStyle/>
              <a:p>
                <a:endParaRPr lang="zh-CN" altLang="en-US">
                  <a:latin typeface="思源宋体" panose="02020400000000000000" pitchFamily="18" charset="-122"/>
                  <a:ea typeface="思源宋体" panose="02020400000000000000" pitchFamily="18" charset="-122"/>
                </a:endParaRPr>
              </a:p>
            </p:txBody>
          </p:sp>
        </p:grpSp>
        <p:sp>
          <p:nvSpPr>
            <p:cNvPr id="41" name="Line 37"/>
            <p:cNvSpPr>
              <a:spLocks noChangeShapeType="1"/>
            </p:cNvSpPr>
            <p:nvPr/>
          </p:nvSpPr>
          <p:spPr bwMode="auto">
            <a:xfrm>
              <a:off x="2699792" y="3003451"/>
              <a:ext cx="360040" cy="0"/>
            </a:xfrm>
            <a:prstGeom prst="line">
              <a:avLst/>
            </a:prstGeom>
            <a:noFill/>
            <a:ln w="28575">
              <a:solidFill>
                <a:schemeClr val="tx1">
                  <a:lumMod val="75000"/>
                  <a:lumOff val="25000"/>
                </a:schemeClr>
              </a:solidFill>
              <a:round/>
            </a:ln>
          </p:spPr>
          <p:txBody>
            <a:bodyPr/>
            <a:lstStyle/>
            <a:p>
              <a:endParaRPr lang="zh-CN" altLang="en-US">
                <a:latin typeface="思源宋体" panose="02020400000000000000" pitchFamily="18" charset="-122"/>
                <a:ea typeface="思源宋体" panose="02020400000000000000" pitchFamily="18" charset="-122"/>
              </a:endParaRPr>
            </a:p>
          </p:txBody>
        </p:sp>
      </p:grpSp>
      <p:pic>
        <p:nvPicPr>
          <p:cNvPr id="46" name="Picture 1"/>
          <p:cNvPicPr>
            <a:picLocks noChangeAspect="1" noChangeArrowheads="1"/>
          </p:cNvPicPr>
          <p:nvPr/>
        </p:nvPicPr>
        <p:blipFill>
          <a:blip r:embed="rId1">
            <a:lum bright="20000" contrast="30000"/>
          </a:blip>
          <a:stretch>
            <a:fillRect/>
          </a:stretch>
        </p:blipFill>
        <p:spPr bwMode="auto">
          <a:xfrm>
            <a:off x="5526066" y="3883849"/>
            <a:ext cx="4190677" cy="1128259"/>
          </a:xfrm>
          <a:prstGeom prst="roundRect">
            <a:avLst>
              <a:gd name="adj" fmla="val 8004"/>
            </a:avLst>
          </a:prstGeom>
          <a:noFill/>
          <a:ln w="9525">
            <a:solidFill>
              <a:srgbClr val="0081CC"/>
            </a:solidFill>
            <a:miter lim="800000"/>
            <a:headEnd/>
            <a:tailEnd/>
          </a:ln>
          <a:effectLst/>
        </p:spPr>
      </p:pic>
      <p:sp>
        <p:nvSpPr>
          <p:cNvPr id="5" name="箭头: 右 2"/>
          <p:cNvSpPr/>
          <p:nvPr/>
        </p:nvSpPr>
        <p:spPr>
          <a:xfrm>
            <a:off x="1392577" y="3445687"/>
            <a:ext cx="490072" cy="188410"/>
          </a:xfrm>
          <a:custGeom>
            <a:avLst/>
            <a:gdLst>
              <a:gd name="connsiteX0" fmla="*/ 7200 w 627891"/>
              <a:gd name="connsiteY0" fmla="*/ 52385 h 226593"/>
              <a:gd name="connsiteX1" fmla="*/ 483624 w 627891"/>
              <a:gd name="connsiteY1" fmla="*/ 52385 h 226593"/>
              <a:gd name="connsiteX2" fmla="*/ 490824 w 627891"/>
              <a:gd name="connsiteY2" fmla="*/ 45185 h 226593"/>
              <a:gd name="connsiteX3" fmla="*/ 490824 w 627891"/>
              <a:gd name="connsiteY3" fmla="*/ 7217 h 226593"/>
              <a:gd name="connsiteX4" fmla="*/ 502734 w 627891"/>
              <a:gd name="connsiteY4" fmla="*/ 1771 h 226593"/>
              <a:gd name="connsiteX5" fmla="*/ 625402 w 627891"/>
              <a:gd name="connsiteY5" fmla="*/ 107851 h 226593"/>
              <a:gd name="connsiteX6" fmla="*/ 625402 w 627891"/>
              <a:gd name="connsiteY6" fmla="*/ 118743 h 226593"/>
              <a:gd name="connsiteX7" fmla="*/ 502734 w 627891"/>
              <a:gd name="connsiteY7" fmla="*/ 224823 h 226593"/>
              <a:gd name="connsiteX8" fmla="*/ 490824 w 627891"/>
              <a:gd name="connsiteY8" fmla="*/ 219377 h 226593"/>
              <a:gd name="connsiteX9" fmla="*/ 490824 w 627891"/>
              <a:gd name="connsiteY9" fmla="*/ 181410 h 226593"/>
              <a:gd name="connsiteX10" fmla="*/ 483624 w 627891"/>
              <a:gd name="connsiteY10" fmla="*/ 174210 h 226593"/>
              <a:gd name="connsiteX11" fmla="*/ 7200 w 627891"/>
              <a:gd name="connsiteY11" fmla="*/ 174210 h 226593"/>
              <a:gd name="connsiteX12" fmla="*/ 0 w 627891"/>
              <a:gd name="connsiteY12" fmla="*/ 167010 h 226593"/>
              <a:gd name="connsiteX13" fmla="*/ 0 w 627891"/>
              <a:gd name="connsiteY13" fmla="*/ 59585 h 226593"/>
              <a:gd name="connsiteX14" fmla="*/ 7200 w 627891"/>
              <a:gd name="connsiteY14" fmla="*/ 52385 h 22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891" h="226593">
                <a:moveTo>
                  <a:pt x="7200" y="52385"/>
                </a:moveTo>
                <a:lnTo>
                  <a:pt x="483624" y="52385"/>
                </a:lnTo>
                <a:cubicBezTo>
                  <a:pt x="487598" y="52385"/>
                  <a:pt x="490824" y="49160"/>
                  <a:pt x="490824" y="45185"/>
                </a:cubicBezTo>
                <a:lnTo>
                  <a:pt x="490824" y="7217"/>
                </a:lnTo>
                <a:cubicBezTo>
                  <a:pt x="490824" y="1045"/>
                  <a:pt x="498065" y="-2266"/>
                  <a:pt x="502734" y="1771"/>
                </a:cubicBezTo>
                <a:lnTo>
                  <a:pt x="625402" y="107851"/>
                </a:lnTo>
                <a:cubicBezTo>
                  <a:pt x="628721" y="110721"/>
                  <a:pt x="628721" y="115873"/>
                  <a:pt x="625402" y="118743"/>
                </a:cubicBezTo>
                <a:lnTo>
                  <a:pt x="502734" y="224823"/>
                </a:lnTo>
                <a:cubicBezTo>
                  <a:pt x="498065" y="228860"/>
                  <a:pt x="490824" y="225549"/>
                  <a:pt x="490824" y="219377"/>
                </a:cubicBezTo>
                <a:lnTo>
                  <a:pt x="490824" y="181410"/>
                </a:lnTo>
                <a:cubicBezTo>
                  <a:pt x="490824" y="177435"/>
                  <a:pt x="487598" y="174210"/>
                  <a:pt x="483624" y="174210"/>
                </a:cubicBezTo>
                <a:lnTo>
                  <a:pt x="7200" y="174210"/>
                </a:lnTo>
                <a:cubicBezTo>
                  <a:pt x="3226" y="174210"/>
                  <a:pt x="0" y="170984"/>
                  <a:pt x="0" y="167010"/>
                </a:cubicBezTo>
                <a:lnTo>
                  <a:pt x="0" y="59585"/>
                </a:lnTo>
                <a:cubicBezTo>
                  <a:pt x="0" y="55611"/>
                  <a:pt x="3226" y="52385"/>
                  <a:pt x="7200" y="52385"/>
                </a:cubicBezTo>
              </a:path>
            </a:pathLst>
          </a:custGeom>
          <a:solidFill>
            <a:srgbClr val="D5EDFF"/>
          </a:solidFill>
          <a:ln w="9525">
            <a:solidFill>
              <a:srgbClr val="0081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solidFill>
                <a:schemeClr val="lt1"/>
              </a:solidFill>
              <a:latin typeface="思源宋体" panose="02020400000000000000" pitchFamily="18" charset="-122"/>
              <a:ea typeface="思源宋体" panose="02020400000000000000" pitchFamily="18" charset="-122"/>
            </a:endParaRPr>
          </a:p>
        </p:txBody>
      </p:sp>
      <p:sp>
        <p:nvSpPr>
          <p:cNvPr id="47" name="箭头: 右 2"/>
          <p:cNvSpPr/>
          <p:nvPr/>
        </p:nvSpPr>
        <p:spPr>
          <a:xfrm>
            <a:off x="1392577" y="4317860"/>
            <a:ext cx="490072" cy="188410"/>
          </a:xfrm>
          <a:custGeom>
            <a:avLst/>
            <a:gdLst>
              <a:gd name="connsiteX0" fmla="*/ 7200 w 627891"/>
              <a:gd name="connsiteY0" fmla="*/ 52385 h 226593"/>
              <a:gd name="connsiteX1" fmla="*/ 483624 w 627891"/>
              <a:gd name="connsiteY1" fmla="*/ 52385 h 226593"/>
              <a:gd name="connsiteX2" fmla="*/ 490824 w 627891"/>
              <a:gd name="connsiteY2" fmla="*/ 45185 h 226593"/>
              <a:gd name="connsiteX3" fmla="*/ 490824 w 627891"/>
              <a:gd name="connsiteY3" fmla="*/ 7217 h 226593"/>
              <a:gd name="connsiteX4" fmla="*/ 502734 w 627891"/>
              <a:gd name="connsiteY4" fmla="*/ 1771 h 226593"/>
              <a:gd name="connsiteX5" fmla="*/ 625402 w 627891"/>
              <a:gd name="connsiteY5" fmla="*/ 107851 h 226593"/>
              <a:gd name="connsiteX6" fmla="*/ 625402 w 627891"/>
              <a:gd name="connsiteY6" fmla="*/ 118743 h 226593"/>
              <a:gd name="connsiteX7" fmla="*/ 502734 w 627891"/>
              <a:gd name="connsiteY7" fmla="*/ 224823 h 226593"/>
              <a:gd name="connsiteX8" fmla="*/ 490824 w 627891"/>
              <a:gd name="connsiteY8" fmla="*/ 219377 h 226593"/>
              <a:gd name="connsiteX9" fmla="*/ 490824 w 627891"/>
              <a:gd name="connsiteY9" fmla="*/ 181410 h 226593"/>
              <a:gd name="connsiteX10" fmla="*/ 483624 w 627891"/>
              <a:gd name="connsiteY10" fmla="*/ 174210 h 226593"/>
              <a:gd name="connsiteX11" fmla="*/ 7200 w 627891"/>
              <a:gd name="connsiteY11" fmla="*/ 174210 h 226593"/>
              <a:gd name="connsiteX12" fmla="*/ 0 w 627891"/>
              <a:gd name="connsiteY12" fmla="*/ 167010 h 226593"/>
              <a:gd name="connsiteX13" fmla="*/ 0 w 627891"/>
              <a:gd name="connsiteY13" fmla="*/ 59585 h 226593"/>
              <a:gd name="connsiteX14" fmla="*/ 7200 w 627891"/>
              <a:gd name="connsiteY14" fmla="*/ 52385 h 22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891" h="226593">
                <a:moveTo>
                  <a:pt x="7200" y="52385"/>
                </a:moveTo>
                <a:lnTo>
                  <a:pt x="483624" y="52385"/>
                </a:lnTo>
                <a:cubicBezTo>
                  <a:pt x="487598" y="52385"/>
                  <a:pt x="490824" y="49160"/>
                  <a:pt x="490824" y="45185"/>
                </a:cubicBezTo>
                <a:lnTo>
                  <a:pt x="490824" y="7217"/>
                </a:lnTo>
                <a:cubicBezTo>
                  <a:pt x="490824" y="1045"/>
                  <a:pt x="498065" y="-2266"/>
                  <a:pt x="502734" y="1771"/>
                </a:cubicBezTo>
                <a:lnTo>
                  <a:pt x="625402" y="107851"/>
                </a:lnTo>
                <a:cubicBezTo>
                  <a:pt x="628721" y="110721"/>
                  <a:pt x="628721" y="115873"/>
                  <a:pt x="625402" y="118743"/>
                </a:cubicBezTo>
                <a:lnTo>
                  <a:pt x="502734" y="224823"/>
                </a:lnTo>
                <a:cubicBezTo>
                  <a:pt x="498065" y="228860"/>
                  <a:pt x="490824" y="225549"/>
                  <a:pt x="490824" y="219377"/>
                </a:cubicBezTo>
                <a:lnTo>
                  <a:pt x="490824" y="181410"/>
                </a:lnTo>
                <a:cubicBezTo>
                  <a:pt x="490824" y="177435"/>
                  <a:pt x="487598" y="174210"/>
                  <a:pt x="483624" y="174210"/>
                </a:cubicBezTo>
                <a:lnTo>
                  <a:pt x="7200" y="174210"/>
                </a:lnTo>
                <a:cubicBezTo>
                  <a:pt x="3226" y="174210"/>
                  <a:pt x="0" y="170984"/>
                  <a:pt x="0" y="167010"/>
                </a:cubicBezTo>
                <a:lnTo>
                  <a:pt x="0" y="59585"/>
                </a:lnTo>
                <a:cubicBezTo>
                  <a:pt x="0" y="55611"/>
                  <a:pt x="3226" y="52385"/>
                  <a:pt x="7200" y="52385"/>
                </a:cubicBezTo>
              </a:path>
            </a:pathLst>
          </a:custGeom>
          <a:solidFill>
            <a:srgbClr val="D5EDFF"/>
          </a:solidFill>
          <a:ln w="9525">
            <a:solidFill>
              <a:srgbClr val="0081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solidFill>
                <a:schemeClr val="lt1"/>
              </a:solidFill>
              <a:latin typeface="思源宋体" panose="02020400000000000000" pitchFamily="18" charset="-122"/>
              <a:ea typeface="思源宋体" panose="02020400000000000000" pitchFamily="18" charset="-122"/>
            </a:endParaRPr>
          </a:p>
        </p:txBody>
      </p:sp>
      <p:sp>
        <p:nvSpPr>
          <p:cNvPr id="51" name="文本框 50"/>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childTnLst>
                          </p:cTn>
                        </p:par>
                        <p:par>
                          <p:cTn id="32" fill="hold">
                            <p:stCondLst>
                              <p:cond delay="500"/>
                            </p:stCondLst>
                            <p:childTnLst>
                              <p:par>
                                <p:cTn id="33" presetID="12" presetClass="entr" presetSubtype="4"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slide(fromBottom)">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9" grpId="0"/>
      <p:bldP spid="5"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2" name="组合 71"/>
          <p:cNvGrpSpPr/>
          <p:nvPr/>
        </p:nvGrpSpPr>
        <p:grpSpPr>
          <a:xfrm>
            <a:off x="-102870" y="429592"/>
            <a:ext cx="561975" cy="346264"/>
            <a:chOff x="-102870" y="429592"/>
            <a:chExt cx="561975" cy="346264"/>
          </a:xfrm>
        </p:grpSpPr>
        <p:sp>
          <p:nvSpPr>
            <p:cNvPr id="73" name="矩形 72"/>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74" name="矩形 73"/>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sp>
        <p:nvSpPr>
          <p:cNvPr id="64" name="矩形 63"/>
          <p:cNvSpPr/>
          <p:nvPr/>
        </p:nvSpPr>
        <p:spPr>
          <a:xfrm>
            <a:off x="940562" y="1185034"/>
            <a:ext cx="2278307" cy="492443"/>
          </a:xfrm>
          <a:prstGeom prst="rect">
            <a:avLst/>
          </a:prstGeom>
        </p:spPr>
        <p:txBody>
          <a:bodyPr wrap="square">
            <a:spAutoFit/>
          </a:bodyPr>
          <a:lstStyle/>
          <a:p>
            <a:r>
              <a:rPr lang="zh-CN" altLang="en-US" sz="2600" b="1" dirty="0">
                <a:solidFill>
                  <a:srgbClr val="0081CC"/>
                </a:solidFill>
                <a:latin typeface="思源宋体" panose="02020400000000000000" pitchFamily="18" charset="-122"/>
                <a:ea typeface="思源宋体" panose="02020400000000000000" pitchFamily="18" charset="-122"/>
              </a:rPr>
              <a:t>⑶ 聚合反应</a:t>
            </a:r>
            <a:endParaRPr lang="zh-CN" altLang="en-US" sz="2600" b="1" dirty="0">
              <a:solidFill>
                <a:srgbClr val="0081CC"/>
              </a:solidFill>
              <a:latin typeface="思源宋体" panose="02020400000000000000" pitchFamily="18" charset="-122"/>
              <a:ea typeface="思源宋体" panose="02020400000000000000" pitchFamily="18" charset="-122"/>
            </a:endParaRPr>
          </a:p>
        </p:txBody>
      </p:sp>
      <p:grpSp>
        <p:nvGrpSpPr>
          <p:cNvPr id="169" name="组合 168"/>
          <p:cNvGrpSpPr/>
          <p:nvPr/>
        </p:nvGrpSpPr>
        <p:grpSpPr>
          <a:xfrm>
            <a:off x="1367181" y="1987608"/>
            <a:ext cx="9224040" cy="940514"/>
            <a:chOff x="940461" y="2002848"/>
            <a:chExt cx="9224040" cy="940514"/>
          </a:xfrm>
        </p:grpSpPr>
        <p:grpSp>
          <p:nvGrpSpPr>
            <p:cNvPr id="166" name="组合 165"/>
            <p:cNvGrpSpPr/>
            <p:nvPr/>
          </p:nvGrpSpPr>
          <p:grpSpPr>
            <a:xfrm>
              <a:off x="940461" y="2180784"/>
              <a:ext cx="1664938" cy="624840"/>
              <a:chOff x="940563" y="2180784"/>
              <a:chExt cx="1664938" cy="624840"/>
            </a:xfrm>
          </p:grpSpPr>
          <p:sp>
            <p:nvSpPr>
              <p:cNvPr id="3" name="矩形: 圆角 2"/>
              <p:cNvSpPr/>
              <p:nvPr/>
            </p:nvSpPr>
            <p:spPr>
              <a:xfrm>
                <a:off x="940563" y="2180784"/>
                <a:ext cx="1664938" cy="624840"/>
              </a:xfrm>
              <a:prstGeom prst="roundRect">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101" name="矩形 100"/>
              <p:cNvSpPr/>
              <p:nvPr/>
            </p:nvSpPr>
            <p:spPr>
              <a:xfrm>
                <a:off x="1069355" y="2254603"/>
                <a:ext cx="1407354" cy="492443"/>
              </a:xfrm>
              <a:prstGeom prst="rect">
                <a:avLst/>
              </a:prstGeom>
            </p:spPr>
            <p:txBody>
              <a:bodyPr wrap="square">
                <a:spAutoFit/>
              </a:bodyPr>
              <a:lstStyle/>
              <a:p>
                <a:r>
                  <a:rPr lang="zh-CN" altLang="en-US" sz="2600" b="1" spc="300" dirty="0">
                    <a:solidFill>
                      <a:schemeClr val="bg1"/>
                    </a:solidFill>
                    <a:latin typeface="思源宋体" panose="02020400000000000000" pitchFamily="18" charset="-122"/>
                    <a:ea typeface="思源宋体" panose="02020400000000000000" pitchFamily="18" charset="-122"/>
                  </a:rPr>
                  <a:t>①定义：</a:t>
                </a:r>
                <a:endParaRPr lang="zh-CN" altLang="en-US" sz="2600" b="1" spc="300" dirty="0">
                  <a:solidFill>
                    <a:schemeClr val="bg1"/>
                  </a:solidFill>
                  <a:latin typeface="思源宋体" panose="02020400000000000000" pitchFamily="18" charset="-122"/>
                  <a:ea typeface="思源宋体" panose="02020400000000000000" pitchFamily="18" charset="-122"/>
                </a:endParaRPr>
              </a:p>
            </p:txBody>
          </p:sp>
        </p:grpSp>
        <p:grpSp>
          <p:nvGrpSpPr>
            <p:cNvPr id="164" name="组合 163"/>
            <p:cNvGrpSpPr/>
            <p:nvPr/>
          </p:nvGrpSpPr>
          <p:grpSpPr>
            <a:xfrm>
              <a:off x="2757900" y="2002848"/>
              <a:ext cx="7406601" cy="940514"/>
              <a:chOff x="2605500" y="2013008"/>
              <a:chExt cx="7406601" cy="940514"/>
            </a:xfrm>
          </p:grpSpPr>
          <p:sp>
            <p:nvSpPr>
              <p:cNvPr id="106" name="矩形 105"/>
              <p:cNvSpPr/>
              <p:nvPr/>
            </p:nvSpPr>
            <p:spPr>
              <a:xfrm>
                <a:off x="2605500" y="2013008"/>
                <a:ext cx="7406601" cy="940514"/>
              </a:xfrm>
              <a:prstGeom prst="rect">
                <a:avLst/>
              </a:prstGeom>
            </p:spPr>
            <p:txBody>
              <a:bodyPr wrap="square">
                <a:spAutoFit/>
              </a:bodyPr>
              <a:lstStyle/>
              <a:p>
                <a:pPr>
                  <a:lnSpc>
                    <a:spcPct val="120000"/>
                  </a:lnSpc>
                </a:pPr>
                <a:r>
                  <a:rPr lang="zh-CN" altLang="zh-CN" sz="2400" dirty="0">
                    <a:solidFill>
                      <a:schemeClr val="tx1">
                        <a:lumMod val="75000"/>
                        <a:lumOff val="25000"/>
                      </a:schemeClr>
                    </a:solidFill>
                    <a:latin typeface="思源宋体" panose="02020400000000000000" pitchFamily="18" charset="-122"/>
                    <a:ea typeface="思源宋体" panose="02020400000000000000" pitchFamily="18" charset="-122"/>
                  </a:rPr>
                  <a:t>由相对分子质量</a:t>
                </a:r>
                <a:r>
                  <a:rPr lang="en-US" altLang="zh-CN" sz="2400" dirty="0">
                    <a:solidFill>
                      <a:srgbClr val="0076B8"/>
                    </a:solidFill>
                    <a:latin typeface="思源宋体" panose="02020400000000000000" pitchFamily="18" charset="-122"/>
                    <a:ea typeface="思源宋体" panose="02020400000000000000" pitchFamily="18" charset="-122"/>
                  </a:rPr>
                  <a:t> </a:t>
                </a:r>
                <a:r>
                  <a:rPr lang="zh-CN" altLang="en-US" sz="2400" dirty="0">
                    <a:solidFill>
                      <a:srgbClr val="0076B8"/>
                    </a:solidFill>
                    <a:latin typeface="思源宋体" panose="02020400000000000000" pitchFamily="18" charset="-122"/>
                    <a:ea typeface="思源宋体" panose="02020400000000000000" pitchFamily="18" charset="-122"/>
                  </a:rPr>
                  <a:t>小 </a:t>
                </a:r>
                <a:r>
                  <a:rPr lang="zh-CN" altLang="zh-CN" sz="2400" dirty="0">
                    <a:solidFill>
                      <a:schemeClr val="tx1">
                        <a:lumMod val="75000"/>
                        <a:lumOff val="25000"/>
                      </a:schemeClr>
                    </a:solidFill>
                    <a:latin typeface="思源宋体" panose="02020400000000000000" pitchFamily="18" charset="-122"/>
                    <a:ea typeface="思源宋体" panose="02020400000000000000" pitchFamily="18" charset="-122"/>
                  </a:rPr>
                  <a:t>的化合物分子互相结合生成相对分子质量</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 </a:t>
                </a:r>
                <a:r>
                  <a:rPr lang="zh-CN" altLang="en-US" sz="2400" dirty="0">
                    <a:solidFill>
                      <a:srgbClr val="0076B8"/>
                    </a:solidFill>
                    <a:latin typeface="思源宋体" panose="02020400000000000000" pitchFamily="18" charset="-122"/>
                    <a:ea typeface="思源宋体" panose="02020400000000000000" pitchFamily="18" charset="-122"/>
                  </a:rPr>
                  <a:t>大</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 </a:t>
                </a:r>
                <a:r>
                  <a:rPr lang="zh-CN" altLang="zh-CN" sz="2400" dirty="0">
                    <a:solidFill>
                      <a:schemeClr val="tx1">
                        <a:lumMod val="75000"/>
                        <a:lumOff val="25000"/>
                      </a:schemeClr>
                    </a:solidFill>
                    <a:latin typeface="思源宋体" panose="02020400000000000000" pitchFamily="18" charset="-122"/>
                    <a:ea typeface="思源宋体" panose="02020400000000000000" pitchFamily="18" charset="-122"/>
                  </a:rPr>
                  <a:t>的聚合物的反应</a:t>
                </a:r>
                <a:endParaRPr lang="zh-CN" altLang="en-US"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13" name="直接连接符 12"/>
              <p:cNvCxnSpPr/>
              <p:nvPr/>
            </p:nvCxnSpPr>
            <p:spPr>
              <a:xfrm>
                <a:off x="4879888" y="2455567"/>
                <a:ext cx="379413" cy="0"/>
              </a:xfrm>
              <a:prstGeom prst="line">
                <a:avLst/>
              </a:prstGeom>
              <a:ln w="15875">
                <a:solidFill>
                  <a:srgbClr val="0081CC"/>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58491" y="2894496"/>
                <a:ext cx="379413" cy="0"/>
              </a:xfrm>
              <a:prstGeom prst="line">
                <a:avLst/>
              </a:prstGeom>
              <a:ln w="15875">
                <a:solidFill>
                  <a:srgbClr val="0081CC"/>
                </a:solidFill>
              </a:ln>
            </p:spPr>
            <p:style>
              <a:lnRef idx="1">
                <a:schemeClr val="accent1"/>
              </a:lnRef>
              <a:fillRef idx="0">
                <a:schemeClr val="accent1"/>
              </a:fillRef>
              <a:effectRef idx="0">
                <a:schemeClr val="accent1"/>
              </a:effectRef>
              <a:fontRef idx="minor">
                <a:schemeClr val="tx1"/>
              </a:fontRef>
            </p:style>
          </p:cxnSp>
        </p:grpSp>
      </p:grpSp>
      <p:grpSp>
        <p:nvGrpSpPr>
          <p:cNvPr id="170" name="组合 169"/>
          <p:cNvGrpSpPr/>
          <p:nvPr/>
        </p:nvGrpSpPr>
        <p:grpSpPr>
          <a:xfrm>
            <a:off x="1367181" y="3194059"/>
            <a:ext cx="8407399" cy="648927"/>
            <a:chOff x="940461" y="3070612"/>
            <a:chExt cx="8407399" cy="648927"/>
          </a:xfrm>
        </p:grpSpPr>
        <p:grpSp>
          <p:nvGrpSpPr>
            <p:cNvPr id="103" name="组合 102"/>
            <p:cNvGrpSpPr/>
            <p:nvPr/>
          </p:nvGrpSpPr>
          <p:grpSpPr>
            <a:xfrm>
              <a:off x="940461" y="3094699"/>
              <a:ext cx="1946656" cy="624840"/>
              <a:chOff x="940461" y="3443216"/>
              <a:chExt cx="1946656" cy="624840"/>
            </a:xfrm>
          </p:grpSpPr>
          <p:sp>
            <p:nvSpPr>
              <p:cNvPr id="134" name="矩形: 圆角 133"/>
              <p:cNvSpPr/>
              <p:nvPr/>
            </p:nvSpPr>
            <p:spPr>
              <a:xfrm>
                <a:off x="940461" y="3443216"/>
                <a:ext cx="1946656" cy="624840"/>
              </a:xfrm>
              <a:prstGeom prst="roundRect">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135" name="矩形 134"/>
              <p:cNvSpPr/>
              <p:nvPr/>
            </p:nvSpPr>
            <p:spPr>
              <a:xfrm>
                <a:off x="940461" y="3509415"/>
                <a:ext cx="1863677" cy="492443"/>
              </a:xfrm>
              <a:prstGeom prst="rect">
                <a:avLst/>
              </a:prstGeom>
            </p:spPr>
            <p:txBody>
              <a:bodyPr wrap="square">
                <a:spAutoFit/>
              </a:bodyPr>
              <a:lstStyle/>
              <a:p>
                <a:r>
                  <a:rPr lang="zh-CN" altLang="en-US" sz="2600" b="1" dirty="0">
                    <a:solidFill>
                      <a:schemeClr val="bg1"/>
                    </a:solidFill>
                    <a:latin typeface="思源宋体" panose="02020400000000000000" pitchFamily="18" charset="-122"/>
                    <a:ea typeface="思源宋体" panose="02020400000000000000" pitchFamily="18" charset="-122"/>
                  </a:rPr>
                  <a:t>②加聚反应</a:t>
                </a:r>
                <a:r>
                  <a:rPr lang="zh-CN" altLang="en-US" sz="2600" dirty="0">
                    <a:solidFill>
                      <a:schemeClr val="bg1"/>
                    </a:solidFill>
                    <a:latin typeface="思源宋体" panose="02020400000000000000" pitchFamily="18" charset="-122"/>
                    <a:ea typeface="思源宋体" panose="02020400000000000000" pitchFamily="18" charset="-122"/>
                  </a:rPr>
                  <a:t>：</a:t>
                </a:r>
                <a:endParaRPr lang="zh-CN" altLang="en-US" sz="2600" dirty="0">
                  <a:solidFill>
                    <a:schemeClr val="bg1"/>
                  </a:solidFill>
                  <a:latin typeface="思源宋体" panose="02020400000000000000" pitchFamily="18" charset="-122"/>
                  <a:ea typeface="思源宋体" panose="02020400000000000000" pitchFamily="18" charset="-122"/>
                </a:endParaRPr>
              </a:p>
            </p:txBody>
          </p:sp>
        </p:grpSp>
        <p:grpSp>
          <p:nvGrpSpPr>
            <p:cNvPr id="22" name="组合 21"/>
            <p:cNvGrpSpPr/>
            <p:nvPr/>
          </p:nvGrpSpPr>
          <p:grpSpPr>
            <a:xfrm>
              <a:off x="3014592" y="3070612"/>
              <a:ext cx="6333268" cy="580415"/>
              <a:chOff x="2800572" y="3783467"/>
              <a:chExt cx="6333268" cy="580415"/>
            </a:xfrm>
          </p:grpSpPr>
          <p:sp>
            <p:nvSpPr>
              <p:cNvPr id="133" name="矩形 132"/>
              <p:cNvSpPr/>
              <p:nvPr/>
            </p:nvSpPr>
            <p:spPr>
              <a:xfrm>
                <a:off x="2800572" y="3783467"/>
                <a:ext cx="6333268" cy="580415"/>
              </a:xfrm>
              <a:prstGeom prst="rect">
                <a:avLst/>
              </a:prstGeom>
            </p:spPr>
            <p:txBody>
              <a:bodyPr wrap="square">
                <a:spAutoFit/>
              </a:bodyPr>
              <a:lstStyle/>
              <a:p>
                <a:pPr>
                  <a:lnSpc>
                    <a:spcPct val="150000"/>
                  </a:lnSpc>
                </a:pP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发生 </a:t>
                </a:r>
                <a:r>
                  <a:rPr lang="zh-CN" altLang="en-US" sz="2400" dirty="0">
                    <a:solidFill>
                      <a:srgbClr val="0076B8"/>
                    </a:solidFill>
                    <a:latin typeface="思源宋体" panose="02020400000000000000" pitchFamily="18" charset="-122"/>
                    <a:ea typeface="思源宋体" panose="02020400000000000000" pitchFamily="18" charset="-122"/>
                  </a:rPr>
                  <a:t>加成 </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反应的聚合反应，叫加成聚合反应</a:t>
                </a:r>
                <a:endParaRPr lang="zh-CN" altLang="en-US"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150" name="直接连接符 149"/>
              <p:cNvCxnSpPr/>
              <p:nvPr/>
            </p:nvCxnSpPr>
            <p:spPr>
              <a:xfrm>
                <a:off x="3542665" y="4327448"/>
                <a:ext cx="691515" cy="0"/>
              </a:xfrm>
              <a:prstGeom prst="line">
                <a:avLst/>
              </a:prstGeom>
              <a:ln w="15875">
                <a:solidFill>
                  <a:srgbClr val="0081CC"/>
                </a:solidFill>
              </a:ln>
            </p:spPr>
            <p:style>
              <a:lnRef idx="1">
                <a:schemeClr val="accent1"/>
              </a:lnRef>
              <a:fillRef idx="0">
                <a:schemeClr val="accent1"/>
              </a:fillRef>
              <a:effectRef idx="0">
                <a:schemeClr val="accent1"/>
              </a:effectRef>
              <a:fontRef idx="minor">
                <a:schemeClr val="tx1"/>
              </a:fontRef>
            </p:style>
          </p:cxnSp>
        </p:grpSp>
      </p:grpSp>
      <p:sp>
        <p:nvSpPr>
          <p:cNvPr id="154" name="Rectangle 1"/>
          <p:cNvSpPr>
            <a:spLocks noChangeArrowheads="1"/>
          </p:cNvSpPr>
          <p:nvPr/>
        </p:nvSpPr>
        <p:spPr bwMode="auto">
          <a:xfrm>
            <a:off x="3592739" y="5315113"/>
            <a:ext cx="4502136" cy="581057"/>
          </a:xfrm>
          <a:prstGeom prst="rect">
            <a:avLst/>
          </a:prstGeom>
          <a:noFill/>
          <a:ln w="9525">
            <a:noFill/>
            <a:miter lim="800000"/>
          </a:ln>
          <a:effectLst/>
        </p:spPr>
        <p:txBody>
          <a:bodyPr vert="horz" wrap="square" lIns="91440" tIns="45720" rIns="91440" bIns="45720" numCol="1" anchor="ctr" anchorCtr="0" compatLnSpc="1">
            <a:spAutoFit/>
          </a:bodyPr>
          <a:lstStyle/>
          <a:p>
            <a:pPr marR="0" lvl="0" fontAlgn="base">
              <a:lnSpc>
                <a:spcPct val="150000"/>
              </a:lnSpc>
              <a:spcBef>
                <a:spcPct val="0"/>
              </a:spcBef>
              <a:spcAft>
                <a:spcPct val="0"/>
              </a:spcAft>
              <a:buClrTx/>
              <a:buSzTx/>
              <a:buFontTx/>
              <a:buNone/>
              <a:tabLst>
                <a:tab pos="2400300" algn="l"/>
              </a:tabLst>
            </a:pPr>
            <a:r>
              <a:rPr lang="en-US" altLang="zh-CN" sz="2400" dirty="0">
                <a:latin typeface="思源宋体" panose="02020400000000000000" pitchFamily="18" charset="-122"/>
                <a:ea typeface="思源宋体" panose="02020400000000000000" pitchFamily="18" charset="-122"/>
              </a:rPr>
              <a:t>c. </a:t>
            </a:r>
            <a:r>
              <a:rPr lang="zh-CN" altLang="en-US" sz="2400" dirty="0">
                <a:latin typeface="思源宋体" panose="02020400000000000000" pitchFamily="18" charset="-122"/>
                <a:ea typeface="思源宋体" panose="02020400000000000000" pitchFamily="18" charset="-122"/>
              </a:rPr>
              <a:t>单体：合成高分子的 </a:t>
            </a:r>
            <a:r>
              <a:rPr lang="zh-CN" altLang="en-US" sz="2400" dirty="0">
                <a:solidFill>
                  <a:srgbClr val="0081CC"/>
                </a:solidFill>
                <a:latin typeface="思源宋体" panose="02020400000000000000" pitchFamily="18" charset="-122"/>
                <a:ea typeface="思源宋体" panose="02020400000000000000" pitchFamily="18" charset="-122"/>
              </a:rPr>
              <a:t>小分子  </a:t>
            </a:r>
            <a:endParaRPr lang="zh-CN" altLang="en-US" sz="2400" dirty="0">
              <a:solidFill>
                <a:srgbClr val="0081CC"/>
              </a:solidFill>
              <a:latin typeface="思源宋体" panose="02020400000000000000" pitchFamily="18" charset="-122"/>
              <a:ea typeface="思源宋体" panose="02020400000000000000" pitchFamily="18" charset="-122"/>
            </a:endParaRPr>
          </a:p>
        </p:txBody>
      </p:sp>
      <p:sp>
        <p:nvSpPr>
          <p:cNvPr id="157" name="Rectangle 1"/>
          <p:cNvSpPr>
            <a:spLocks noChangeArrowheads="1"/>
          </p:cNvSpPr>
          <p:nvPr/>
        </p:nvSpPr>
        <p:spPr bwMode="auto">
          <a:xfrm>
            <a:off x="3592739" y="4743531"/>
            <a:ext cx="3830805" cy="580865"/>
          </a:xfrm>
          <a:prstGeom prst="rect">
            <a:avLst/>
          </a:prstGeom>
          <a:noFill/>
          <a:ln w="9525">
            <a:noFill/>
            <a:miter lim="800000"/>
          </a:ln>
          <a:effectLst/>
        </p:spPr>
        <p:txBody>
          <a:bodyPr vert="horz" wrap="square" lIns="91440" tIns="45720" rIns="91440" bIns="45720" numCol="1" anchor="ctr" anchorCtr="0" compatLnSpc="1">
            <a:spAutoFit/>
          </a:bodyPr>
          <a:lstStyle/>
          <a:p>
            <a:pPr fontAlgn="base">
              <a:lnSpc>
                <a:spcPct val="150000"/>
              </a:lnSpc>
              <a:spcBef>
                <a:spcPct val="0"/>
              </a:spcBef>
              <a:spcAft>
                <a:spcPct val="0"/>
              </a:spcAft>
              <a:tabLst>
                <a:tab pos="2400300" algn="l"/>
              </a:tabLst>
            </a:pPr>
            <a:r>
              <a:rPr lang="en-US" altLang="zh-CN" sz="2400" dirty="0">
                <a:latin typeface="思源宋体" panose="02020400000000000000" pitchFamily="18" charset="-122"/>
                <a:ea typeface="思源宋体" panose="02020400000000000000" pitchFamily="18" charset="-122"/>
              </a:rPr>
              <a:t>b. </a:t>
            </a:r>
            <a:r>
              <a:rPr lang="zh-CN" altLang="en-US" sz="2400" dirty="0">
                <a:latin typeface="思源宋体" panose="02020400000000000000" pitchFamily="18" charset="-122"/>
                <a:ea typeface="思源宋体" panose="02020400000000000000" pitchFamily="18" charset="-122"/>
              </a:rPr>
              <a:t>聚合度：</a:t>
            </a:r>
            <a:r>
              <a:rPr lang="zh-CN" altLang="en-US" sz="2400" dirty="0">
                <a:solidFill>
                  <a:srgbClr val="0081CC"/>
                </a:solidFill>
                <a:latin typeface="思源宋体" panose="02020400000000000000" pitchFamily="18" charset="-122"/>
                <a:ea typeface="思源宋体" panose="02020400000000000000" pitchFamily="18" charset="-122"/>
              </a:rPr>
              <a:t>链节的数目</a:t>
            </a:r>
            <a:r>
              <a:rPr lang="en-US" altLang="zh-CN" sz="2400" dirty="0">
                <a:solidFill>
                  <a:srgbClr val="0081CC"/>
                </a:solidFill>
                <a:latin typeface="思源宋体" panose="02020400000000000000" pitchFamily="18" charset="-122"/>
                <a:ea typeface="思源宋体" panose="02020400000000000000" pitchFamily="18" charset="-122"/>
              </a:rPr>
              <a:t>n</a:t>
            </a:r>
            <a:r>
              <a:rPr lang="zh-CN" altLang="en-US" sz="2400" dirty="0">
                <a:solidFill>
                  <a:srgbClr val="0081CC"/>
                </a:solidFill>
                <a:latin typeface="思源宋体" panose="02020400000000000000" pitchFamily="18" charset="-122"/>
                <a:ea typeface="思源宋体" panose="02020400000000000000" pitchFamily="18" charset="-122"/>
              </a:rPr>
              <a:t>  </a:t>
            </a:r>
            <a:endParaRPr lang="zh-CN" altLang="en-US" sz="2400" dirty="0">
              <a:solidFill>
                <a:srgbClr val="0081CC"/>
              </a:solidFill>
              <a:latin typeface="思源宋体" panose="02020400000000000000" pitchFamily="18" charset="-122"/>
              <a:ea typeface="思源宋体" panose="02020400000000000000" pitchFamily="18" charset="-122"/>
            </a:endParaRPr>
          </a:p>
        </p:txBody>
      </p:sp>
      <p:grpSp>
        <p:nvGrpSpPr>
          <p:cNvPr id="98" name="组合 97"/>
          <p:cNvGrpSpPr/>
          <p:nvPr/>
        </p:nvGrpSpPr>
        <p:grpSpPr>
          <a:xfrm>
            <a:off x="3024448" y="4171756"/>
            <a:ext cx="5614437" cy="1534803"/>
            <a:chOff x="2734888" y="4321777"/>
            <a:chExt cx="5614437" cy="1534803"/>
          </a:xfrm>
        </p:grpSpPr>
        <p:sp>
          <p:nvSpPr>
            <p:cNvPr id="158" name="Rectangle 1"/>
            <p:cNvSpPr>
              <a:spLocks noChangeArrowheads="1"/>
            </p:cNvSpPr>
            <p:nvPr/>
          </p:nvSpPr>
          <p:spPr bwMode="auto">
            <a:xfrm>
              <a:off x="3303179" y="4321777"/>
              <a:ext cx="5046146" cy="58105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l" defTabSz="914400" rtl="0" eaLnBrk="1" fontAlgn="base" latinLnBrk="0" hangingPunct="1">
                <a:lnSpc>
                  <a:spcPct val="150000"/>
                </a:lnSpc>
                <a:spcBef>
                  <a:spcPct val="0"/>
                </a:spcBef>
                <a:spcAft>
                  <a:spcPct val="0"/>
                </a:spcAft>
                <a:buClrTx/>
                <a:buSzTx/>
                <a:buFontTx/>
                <a:buNone/>
                <a:tabLst>
                  <a:tab pos="2400300" algn="l"/>
                </a:tabLst>
              </a:pPr>
              <a:r>
                <a:rPr lang="en-US" altLang="zh-CN" sz="2400" dirty="0">
                  <a:latin typeface="思源宋体" panose="02020400000000000000" pitchFamily="18" charset="-122"/>
                  <a:ea typeface="思源宋体" panose="02020400000000000000" pitchFamily="18" charset="-122"/>
                </a:rPr>
                <a:t>a. </a:t>
              </a:r>
              <a:r>
                <a:rPr lang="zh-CN" altLang="en-US" sz="2400" dirty="0">
                  <a:latin typeface="思源宋体" panose="02020400000000000000" pitchFamily="18" charset="-122"/>
                  <a:ea typeface="思源宋体" panose="02020400000000000000" pitchFamily="18" charset="-122"/>
                </a:rPr>
                <a:t>链节：聚合物中重复的 </a:t>
              </a:r>
              <a:r>
                <a:rPr lang="zh-CN" altLang="en-US" sz="2400" dirty="0">
                  <a:solidFill>
                    <a:srgbClr val="0081CC"/>
                  </a:solidFill>
                  <a:latin typeface="思源宋体" panose="02020400000000000000" pitchFamily="18" charset="-122"/>
                  <a:ea typeface="思源宋体" panose="02020400000000000000" pitchFamily="18" charset="-122"/>
                </a:rPr>
                <a:t>结构单元</a:t>
              </a:r>
              <a:r>
                <a:rPr lang="zh-CN" altLang="en-US" sz="2400" dirty="0">
                  <a:latin typeface="思源宋体" panose="02020400000000000000" pitchFamily="18" charset="-122"/>
                  <a:ea typeface="思源宋体" panose="02020400000000000000" pitchFamily="18" charset="-122"/>
                </a:rPr>
                <a:t>  </a:t>
              </a:r>
              <a:endParaRPr lang="zh-CN" altLang="en-US" sz="2400" dirty="0">
                <a:latin typeface="思源宋体" panose="02020400000000000000" pitchFamily="18" charset="-122"/>
                <a:ea typeface="思源宋体" panose="02020400000000000000" pitchFamily="18" charset="-122"/>
              </a:endParaRPr>
            </a:p>
          </p:txBody>
        </p:sp>
        <p:grpSp>
          <p:nvGrpSpPr>
            <p:cNvPr id="97" name="组合 96"/>
            <p:cNvGrpSpPr/>
            <p:nvPr/>
          </p:nvGrpSpPr>
          <p:grpSpPr>
            <a:xfrm>
              <a:off x="2734888" y="4672940"/>
              <a:ext cx="516312" cy="1183640"/>
              <a:chOff x="2734888" y="4672940"/>
              <a:chExt cx="516312" cy="1183640"/>
            </a:xfrm>
          </p:grpSpPr>
          <p:cxnSp>
            <p:nvCxnSpPr>
              <p:cNvPr id="37" name="直接连接符 36"/>
              <p:cNvCxnSpPr/>
              <p:nvPr/>
            </p:nvCxnSpPr>
            <p:spPr>
              <a:xfrm>
                <a:off x="2734888" y="5264761"/>
                <a:ext cx="516312" cy="0"/>
              </a:xfrm>
              <a:prstGeom prst="line">
                <a:avLst/>
              </a:prstGeom>
              <a:ln w="19050">
                <a:solidFill>
                  <a:srgbClr val="0081CC"/>
                </a:solidFill>
              </a:ln>
            </p:spPr>
            <p:style>
              <a:lnRef idx="1">
                <a:schemeClr val="accent1"/>
              </a:lnRef>
              <a:fillRef idx="0">
                <a:schemeClr val="accent1"/>
              </a:fillRef>
              <a:effectRef idx="0">
                <a:schemeClr val="accent1"/>
              </a:effectRef>
              <a:fontRef idx="minor">
                <a:schemeClr val="tx1"/>
              </a:fontRef>
            </p:style>
          </p:cxnSp>
          <p:sp>
            <p:nvSpPr>
              <p:cNvPr id="38" name="任意多边形: 形状 37"/>
              <p:cNvSpPr/>
              <p:nvPr/>
            </p:nvSpPr>
            <p:spPr>
              <a:xfrm>
                <a:off x="2992120" y="4672940"/>
                <a:ext cx="258346" cy="1183640"/>
              </a:xfrm>
              <a:custGeom>
                <a:avLst/>
                <a:gdLst>
                  <a:gd name="connsiteX0" fmla="*/ 167640 w 187960"/>
                  <a:gd name="connsiteY0" fmla="*/ 0 h 1183640"/>
                  <a:gd name="connsiteX1" fmla="*/ 0 w 187960"/>
                  <a:gd name="connsiteY1" fmla="*/ 0 h 1183640"/>
                  <a:gd name="connsiteX2" fmla="*/ 0 w 187960"/>
                  <a:gd name="connsiteY2" fmla="*/ 1183640 h 1183640"/>
                  <a:gd name="connsiteX3" fmla="*/ 187960 w 187960"/>
                  <a:gd name="connsiteY3" fmla="*/ 1183640 h 1183640"/>
                  <a:gd name="connsiteX0-1" fmla="*/ 167640 w 172720"/>
                  <a:gd name="connsiteY0-2" fmla="*/ 0 h 1183640"/>
                  <a:gd name="connsiteX1-3" fmla="*/ 0 w 172720"/>
                  <a:gd name="connsiteY1-4" fmla="*/ 0 h 1183640"/>
                  <a:gd name="connsiteX2-5" fmla="*/ 0 w 172720"/>
                  <a:gd name="connsiteY2-6" fmla="*/ 1183640 h 1183640"/>
                  <a:gd name="connsiteX3-7" fmla="*/ 172720 w 172720"/>
                  <a:gd name="connsiteY3-8" fmla="*/ 1183640 h 1183640"/>
                  <a:gd name="connsiteX0-9" fmla="*/ 167640 w 170180"/>
                  <a:gd name="connsiteY0-10" fmla="*/ 0 h 1183640"/>
                  <a:gd name="connsiteX1-11" fmla="*/ 0 w 170180"/>
                  <a:gd name="connsiteY1-12" fmla="*/ 0 h 1183640"/>
                  <a:gd name="connsiteX2-13" fmla="*/ 0 w 170180"/>
                  <a:gd name="connsiteY2-14" fmla="*/ 1183640 h 1183640"/>
                  <a:gd name="connsiteX3-15" fmla="*/ 170180 w 170180"/>
                  <a:gd name="connsiteY3-16" fmla="*/ 1183640 h 1183640"/>
                  <a:gd name="connsiteX0-17" fmla="*/ 167640 w 167640"/>
                  <a:gd name="connsiteY0-18" fmla="*/ 0 h 1183640"/>
                  <a:gd name="connsiteX1-19" fmla="*/ 0 w 167640"/>
                  <a:gd name="connsiteY1-20" fmla="*/ 0 h 1183640"/>
                  <a:gd name="connsiteX2-21" fmla="*/ 0 w 167640"/>
                  <a:gd name="connsiteY2-22" fmla="*/ 1183640 h 1183640"/>
                  <a:gd name="connsiteX3-23" fmla="*/ 167640 w 167640"/>
                  <a:gd name="connsiteY3-24" fmla="*/ 1183640 h 1183640"/>
                </a:gdLst>
                <a:ahLst/>
                <a:cxnLst>
                  <a:cxn ang="0">
                    <a:pos x="connsiteX0-1" y="connsiteY0-2"/>
                  </a:cxn>
                  <a:cxn ang="0">
                    <a:pos x="connsiteX1-3" y="connsiteY1-4"/>
                  </a:cxn>
                  <a:cxn ang="0">
                    <a:pos x="connsiteX2-5" y="connsiteY2-6"/>
                  </a:cxn>
                  <a:cxn ang="0">
                    <a:pos x="connsiteX3-7" y="connsiteY3-8"/>
                  </a:cxn>
                </a:cxnLst>
                <a:rect l="l" t="t" r="r" b="b"/>
                <a:pathLst>
                  <a:path w="167640" h="1183640">
                    <a:moveTo>
                      <a:pt x="167640" y="0"/>
                    </a:moveTo>
                    <a:lnTo>
                      <a:pt x="0" y="0"/>
                    </a:lnTo>
                    <a:lnTo>
                      <a:pt x="0" y="1183640"/>
                    </a:lnTo>
                    <a:lnTo>
                      <a:pt x="167640" y="1183640"/>
                    </a:lnTo>
                  </a:path>
                </a:pathLst>
              </a:custGeom>
              <a:noFill/>
              <a:ln w="19050">
                <a:solidFill>
                  <a:srgbClr val="0081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panose="02020400000000000000" pitchFamily="18" charset="-122"/>
                  <a:ea typeface="思源宋体" panose="02020400000000000000" pitchFamily="18" charset="-122"/>
                </a:endParaRPr>
              </a:p>
            </p:txBody>
          </p:sp>
        </p:grpSp>
      </p:grpSp>
      <p:grpSp>
        <p:nvGrpSpPr>
          <p:cNvPr id="32" name="组合 31"/>
          <p:cNvGrpSpPr/>
          <p:nvPr/>
        </p:nvGrpSpPr>
        <p:grpSpPr>
          <a:xfrm>
            <a:off x="1253550" y="4868518"/>
            <a:ext cx="1856154" cy="492443"/>
            <a:chOff x="1203276" y="5330030"/>
            <a:chExt cx="1856154" cy="492443"/>
          </a:xfrm>
        </p:grpSpPr>
        <p:sp>
          <p:nvSpPr>
            <p:cNvPr id="160" name="矩形: 圆角 159"/>
            <p:cNvSpPr/>
            <p:nvPr/>
          </p:nvSpPr>
          <p:spPr>
            <a:xfrm>
              <a:off x="1203276" y="5330030"/>
              <a:ext cx="1856154" cy="492443"/>
            </a:xfrm>
            <a:prstGeom prst="roundRect">
              <a:avLst>
                <a:gd name="adj" fmla="val 50000"/>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161" name="矩形 160"/>
            <p:cNvSpPr/>
            <p:nvPr/>
          </p:nvSpPr>
          <p:spPr>
            <a:xfrm>
              <a:off x="1328163" y="5330030"/>
              <a:ext cx="1606381" cy="492443"/>
            </a:xfrm>
            <a:prstGeom prst="rect">
              <a:avLst/>
            </a:prstGeom>
          </p:spPr>
          <p:txBody>
            <a:bodyPr wrap="square">
              <a:spAutoFit/>
            </a:bodyPr>
            <a:lstStyle/>
            <a:p>
              <a:r>
                <a:rPr lang="zh-CN" altLang="en-US" sz="2600" b="1" dirty="0">
                  <a:solidFill>
                    <a:schemeClr val="bg1"/>
                  </a:solidFill>
                  <a:latin typeface="思源宋体" panose="02020400000000000000" pitchFamily="18" charset="-122"/>
                  <a:ea typeface="思源宋体" panose="02020400000000000000" pitchFamily="18" charset="-122"/>
                </a:rPr>
                <a:t>几个概念：</a:t>
              </a:r>
              <a:endParaRPr lang="zh-CN" altLang="en-US" sz="2600" b="1" dirty="0">
                <a:solidFill>
                  <a:schemeClr val="bg1"/>
                </a:solidFill>
                <a:latin typeface="思源宋体" panose="02020400000000000000" pitchFamily="18" charset="-122"/>
                <a:ea typeface="思源宋体" panose="02020400000000000000" pitchFamily="18" charset="-122"/>
              </a:endParaRPr>
            </a:p>
          </p:txBody>
        </p:sp>
      </p:grpSp>
      <p:pic>
        <p:nvPicPr>
          <p:cNvPr id="155" name="Picture 7" descr="19XXH7-23.TIF"/>
          <p:cNvPicPr>
            <a:picLocks noChangeAspect="1" noChangeArrowheads="1"/>
          </p:cNvPicPr>
          <p:nvPr/>
        </p:nvPicPr>
        <p:blipFill>
          <a:blip r:embed="rId1" r:link="rId2">
            <a:lum bright="20000" contrast="30000"/>
          </a:blip>
          <a:stretch>
            <a:fillRect/>
          </a:stretch>
        </p:blipFill>
        <p:spPr bwMode="auto">
          <a:xfrm>
            <a:off x="1262232" y="4282022"/>
            <a:ext cx="7632848" cy="1656184"/>
          </a:xfrm>
          <a:prstGeom prst="roundRect">
            <a:avLst>
              <a:gd name="adj" fmla="val 8004"/>
            </a:avLst>
          </a:prstGeom>
          <a:noFill/>
          <a:ln w="9525">
            <a:solidFill>
              <a:srgbClr val="0081CC"/>
            </a:solidFill>
            <a:miter lim="800000"/>
            <a:headEnd/>
            <a:tailEnd/>
          </a:ln>
          <a:effectLst/>
        </p:spPr>
      </p:pic>
      <p:sp>
        <p:nvSpPr>
          <p:cNvPr id="163" name="文本框 162"/>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linds(horizont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blinds(horizontal)">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blinds(horizontal)">
                                      <p:cBhvr>
                                        <p:cTn id="17" dur="5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checkerboard(across)">
                                      <p:cBhvr>
                                        <p:cTn id="27" dur="500"/>
                                        <p:tgtEl>
                                          <p:spTgt spid="15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155"/>
                                        </p:tgtEl>
                                      </p:cBhvr>
                                    </p:animEffect>
                                    <p:set>
                                      <p:cBhvr>
                                        <p:cTn id="32" dur="1" fill="hold">
                                          <p:stCondLst>
                                            <p:cond delay="499"/>
                                          </p:stCondLst>
                                        </p:cTn>
                                        <p:tgtEl>
                                          <p:spTgt spid="155"/>
                                        </p:tgtEl>
                                        <p:attrNameLst>
                                          <p:attrName>style.visibility</p:attrName>
                                        </p:attrNameLst>
                                      </p:cBhvr>
                                      <p:to>
                                        <p:strVal val="hidden"/>
                                      </p:to>
                                    </p:se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wipe(left)">
                                      <p:cBhvr>
                                        <p:cTn id="36" dur="500"/>
                                        <p:tgtEl>
                                          <p:spTgt spid="9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7"/>
                                        </p:tgtEl>
                                        <p:attrNameLst>
                                          <p:attrName>style.visibility</p:attrName>
                                        </p:attrNameLst>
                                      </p:cBhvr>
                                      <p:to>
                                        <p:strVal val="visible"/>
                                      </p:to>
                                    </p:set>
                                    <p:animEffect transition="in" filter="blinds(horizontal)">
                                      <p:cBhvr>
                                        <p:cTn id="41" dur="500"/>
                                        <p:tgtEl>
                                          <p:spTgt spid="15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4"/>
                                        </p:tgtEl>
                                        <p:attrNameLst>
                                          <p:attrName>style.visibility</p:attrName>
                                        </p:attrNameLst>
                                      </p:cBhvr>
                                      <p:to>
                                        <p:strVal val="visible"/>
                                      </p:to>
                                    </p:set>
                                    <p:animEffect transition="in" filter="blinds(horizontal)">
                                      <p:cBhvr>
                                        <p:cTn id="46"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54" grpId="0"/>
      <p:bldP spid="1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9" name="组合 28"/>
          <p:cNvGrpSpPr/>
          <p:nvPr/>
        </p:nvGrpSpPr>
        <p:grpSpPr>
          <a:xfrm>
            <a:off x="-102870" y="429592"/>
            <a:ext cx="561975" cy="346264"/>
            <a:chOff x="-102870" y="429592"/>
            <a:chExt cx="561975" cy="346264"/>
          </a:xfrm>
        </p:grpSpPr>
        <p:sp>
          <p:nvSpPr>
            <p:cNvPr id="31" name="矩形 30"/>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2" name="矩形 31"/>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sp>
        <p:nvSpPr>
          <p:cNvPr id="49" name="文本框 48"/>
          <p:cNvSpPr txBox="1"/>
          <p:nvPr>
            <p:custDataLst>
              <p:tags r:id="rId1"/>
            </p:custDataLst>
          </p:nvPr>
        </p:nvSpPr>
        <p:spPr>
          <a:xfrm>
            <a:off x="732028" y="1271882"/>
            <a:ext cx="5301318" cy="492443"/>
          </a:xfrm>
          <a:prstGeom prst="rect">
            <a:avLst/>
          </a:prstGeom>
          <a:noFill/>
        </p:spPr>
        <p:txBody>
          <a:bodyPr wrap="square">
            <a:spAutoFit/>
          </a:bodyPr>
          <a:lstStyle/>
          <a:p>
            <a:pPr lvl="0">
              <a:spcBef>
                <a:spcPct val="0"/>
              </a:spcBef>
              <a:spcAft>
                <a:spcPct val="0"/>
              </a:spcAft>
              <a:defRPr/>
            </a:pPr>
            <a:r>
              <a:rPr lang="en-US" altLang="zh-CN" sz="2600" b="1" dirty="0">
                <a:solidFill>
                  <a:srgbClr val="0081CC"/>
                </a:solidFill>
                <a:latin typeface="思源宋体" panose="02020400000000000000" pitchFamily="18" charset="-122"/>
                <a:ea typeface="思源宋体" panose="02020400000000000000" pitchFamily="18" charset="-122"/>
                <a:cs typeface="Times New Roman" panose="02020603050405020304" pitchFamily="18" charset="0"/>
              </a:rPr>
              <a:t>4</a:t>
            </a:r>
            <a:r>
              <a:rPr kumimoji="0" lang="en-US" altLang="zh-CN" sz="2600" b="1" i="0" u="none" strike="noStrike" kern="1200" cap="none" spc="0" normalizeH="0" baseline="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rPr>
              <a:t>. </a:t>
            </a:r>
            <a:r>
              <a:rPr kumimoji="0" lang="zh-CN" altLang="en-US" sz="2600" b="1" i="0" u="none" strike="noStrike" kern="1200" cap="none" spc="0" normalizeH="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rPr>
              <a:t>乙烯的用途</a:t>
            </a:r>
            <a:endParaRPr kumimoji="0" lang="zh-CN" altLang="en-US" sz="2600" b="1" i="0" u="none" strike="noStrike" kern="1200" cap="none" spc="0" normalizeH="0" baseline="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endParaRPr>
          </a:p>
        </p:txBody>
      </p:sp>
      <p:cxnSp>
        <p:nvCxnSpPr>
          <p:cNvPr id="69" name="直接连接符 68"/>
          <p:cNvCxnSpPr/>
          <p:nvPr>
            <p:custDataLst>
              <p:tags r:id="rId2"/>
            </p:custDataLst>
          </p:nvPr>
        </p:nvCxnSpPr>
        <p:spPr>
          <a:xfrm>
            <a:off x="9935110" y="7599779"/>
            <a:ext cx="143012" cy="82949"/>
          </a:xfrm>
          <a:prstGeom prst="line">
            <a:avLst/>
          </a:prstGeom>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39" name="矩形 38"/>
          <p:cNvSpPr/>
          <p:nvPr/>
        </p:nvSpPr>
        <p:spPr>
          <a:xfrm>
            <a:off x="714948" y="1934274"/>
            <a:ext cx="4916062" cy="461665"/>
          </a:xfrm>
          <a:prstGeom prst="rect">
            <a:avLst/>
          </a:prstGeom>
        </p:spPr>
        <p:txBody>
          <a:bodyPr wrap="square">
            <a:spAutoFit/>
          </a:bodyPr>
          <a:lstStyle/>
          <a:p>
            <a:r>
              <a:rPr lang="zh-CN" altLang="en-US" sz="2400" dirty="0">
                <a:solidFill>
                  <a:srgbClr val="0081CC"/>
                </a:solidFill>
                <a:latin typeface="思源宋体" panose="02020400000000000000" pitchFamily="18" charset="-122"/>
                <a:ea typeface="思源宋体" panose="02020400000000000000" pitchFamily="18" charset="-122"/>
              </a:rPr>
              <a:t>⑴ 石油化学工业最重要的基础原料</a:t>
            </a:r>
            <a:endParaRPr lang="zh-CN" altLang="en-US" sz="2400" dirty="0">
              <a:solidFill>
                <a:srgbClr val="0081CC"/>
              </a:solidFill>
              <a:latin typeface="思源宋体" panose="02020400000000000000" pitchFamily="18" charset="-122"/>
              <a:ea typeface="思源宋体" panose="02020400000000000000" pitchFamily="18" charset="-122"/>
            </a:endParaRPr>
          </a:p>
        </p:txBody>
      </p:sp>
      <p:grpSp>
        <p:nvGrpSpPr>
          <p:cNvPr id="3" name="组合 2"/>
          <p:cNvGrpSpPr/>
          <p:nvPr/>
        </p:nvGrpSpPr>
        <p:grpSpPr>
          <a:xfrm>
            <a:off x="730119" y="3046014"/>
            <a:ext cx="8568952" cy="765972"/>
            <a:chOff x="1344026" y="3230294"/>
            <a:chExt cx="8568952" cy="765972"/>
          </a:xfrm>
        </p:grpSpPr>
        <p:sp>
          <p:nvSpPr>
            <p:cNvPr id="2" name="矩形: 圆角 1"/>
            <p:cNvSpPr/>
            <p:nvPr/>
          </p:nvSpPr>
          <p:spPr>
            <a:xfrm>
              <a:off x="1427850" y="3423919"/>
              <a:ext cx="8352928" cy="572347"/>
            </a:xfrm>
            <a:prstGeom prst="roundRect">
              <a:avLst>
                <a:gd name="adj" fmla="val 13684"/>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41" name="Text Box 7"/>
            <p:cNvSpPr txBox="1">
              <a:spLocks noChangeArrowheads="1"/>
            </p:cNvSpPr>
            <p:nvPr/>
          </p:nvSpPr>
          <p:spPr bwMode="auto">
            <a:xfrm>
              <a:off x="1344026" y="3230294"/>
              <a:ext cx="8568952" cy="756554"/>
            </a:xfrm>
            <a:prstGeom prst="rect">
              <a:avLst/>
            </a:prstGeom>
            <a:noFill/>
            <a:ln w="9525">
              <a:noFill/>
              <a:miter lim="800000"/>
            </a:ln>
          </p:spPr>
          <p:txBody>
            <a:bodyPr wrap="square">
              <a:spAutoFit/>
            </a:bodyPr>
            <a:lstStyle/>
            <a:p>
              <a:pPr>
                <a:lnSpc>
                  <a:spcPct val="150000"/>
                </a:lnSpc>
              </a:pPr>
              <a:r>
                <a:rPr kumimoji="1" lang="en-US" altLang="zh-CN" sz="3200" dirty="0">
                  <a:solidFill>
                    <a:srgbClr val="0033CC"/>
                  </a:solidFill>
                  <a:latin typeface="思源宋体" panose="02020400000000000000" pitchFamily="18" charset="-122"/>
                  <a:ea typeface="思源宋体" panose="02020400000000000000" pitchFamily="18" charset="-122"/>
                </a:rPr>
                <a:t> </a:t>
              </a:r>
              <a:r>
                <a:rPr kumimoji="1" lang="en-US" altLang="zh-CN" sz="3200" dirty="0">
                  <a:solidFill>
                    <a:schemeClr val="bg1"/>
                  </a:solidFill>
                  <a:latin typeface="思源宋体" panose="02020400000000000000" pitchFamily="18" charset="-122"/>
                  <a:ea typeface="思源宋体" panose="02020400000000000000" pitchFamily="18" charset="-122"/>
                </a:rPr>
                <a:t>★ </a:t>
              </a:r>
              <a:r>
                <a:rPr kumimoji="1" lang="zh-CN" altLang="en-US" sz="2400" dirty="0">
                  <a:solidFill>
                    <a:schemeClr val="bg1"/>
                  </a:solidFill>
                  <a:latin typeface="思源宋体" panose="02020400000000000000" pitchFamily="18" charset="-122"/>
                  <a:ea typeface="思源宋体" panose="02020400000000000000" pitchFamily="18" charset="-122"/>
                </a:rPr>
                <a:t>乙烯的产量是衡量一个国家石油化工发展水平的重要标志</a:t>
              </a:r>
              <a:endParaRPr kumimoji="1" lang="zh-CN" altLang="en-US" sz="2400" dirty="0">
                <a:solidFill>
                  <a:schemeClr val="bg1"/>
                </a:solidFill>
                <a:latin typeface="思源宋体" panose="02020400000000000000" pitchFamily="18" charset="-122"/>
                <a:ea typeface="思源宋体" panose="02020400000000000000" pitchFamily="18" charset="-122"/>
              </a:endParaRPr>
            </a:p>
          </p:txBody>
        </p:sp>
      </p:grpSp>
      <p:sp>
        <p:nvSpPr>
          <p:cNvPr id="45" name="矩形 44"/>
          <p:cNvSpPr/>
          <p:nvPr/>
        </p:nvSpPr>
        <p:spPr>
          <a:xfrm>
            <a:off x="880594" y="2480635"/>
            <a:ext cx="10870899" cy="497316"/>
          </a:xfrm>
          <a:prstGeom prst="rect">
            <a:avLst/>
          </a:prstGeom>
        </p:spPr>
        <p:txBody>
          <a:bodyPr wrap="square">
            <a:spAutoFit/>
          </a:bodyPr>
          <a:lstStyle/>
          <a:p>
            <a:pPr>
              <a:lnSpc>
                <a:spcPct val="120000"/>
              </a:lnSpc>
            </a:pP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用于制造塑料、合成乙醇、乙醛、合成纤维、合成橡胶、合成树脂等有机产品</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48" name="Text Box 6"/>
          <p:cNvSpPr txBox="1">
            <a:spLocks noChangeArrowheads="1"/>
          </p:cNvSpPr>
          <p:nvPr/>
        </p:nvSpPr>
        <p:spPr bwMode="auto">
          <a:xfrm>
            <a:off x="880593" y="4671900"/>
            <a:ext cx="10544645" cy="1380378"/>
          </a:xfrm>
          <a:prstGeom prst="rect">
            <a:avLst/>
          </a:prstGeom>
          <a:noFill/>
          <a:ln w="9525">
            <a:noFill/>
            <a:miter lim="800000"/>
          </a:ln>
          <a:effectLst/>
        </p:spPr>
        <p:txBody>
          <a:bodyPr wrap="square">
            <a:spAutoFit/>
          </a:bodyPr>
          <a:lstStyle/>
          <a:p>
            <a:pPr algn="l">
              <a:lnSpc>
                <a:spcPct val="120000"/>
              </a:lnSpc>
            </a:pP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用它可以催熟果实。在长途运输中，为了避免果实发生腐烂，常常运输尚未完全成熟的果实，运到目的地后，再向存放果实的库房空气里混入少量乙烯，这样就可以把果实催熟。 </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37" name="矩形 36"/>
          <p:cNvSpPr/>
          <p:nvPr/>
        </p:nvSpPr>
        <p:spPr>
          <a:xfrm>
            <a:off x="714948" y="4135590"/>
            <a:ext cx="4916062" cy="461665"/>
          </a:xfrm>
          <a:prstGeom prst="rect">
            <a:avLst/>
          </a:prstGeom>
        </p:spPr>
        <p:txBody>
          <a:bodyPr wrap="square">
            <a:spAutoFit/>
          </a:bodyPr>
          <a:lstStyle/>
          <a:p>
            <a:r>
              <a:rPr lang="zh-CN" altLang="en-US" sz="2400" dirty="0">
                <a:solidFill>
                  <a:srgbClr val="0081CC"/>
                </a:solidFill>
                <a:latin typeface="思源宋体" panose="02020400000000000000" pitchFamily="18" charset="-122"/>
                <a:ea typeface="思源宋体" panose="02020400000000000000" pitchFamily="18" charset="-122"/>
              </a:rPr>
              <a:t>⑵是植物生长调节剂、催熟剂</a:t>
            </a:r>
            <a:endParaRPr lang="zh-CN" altLang="en-US" sz="2400" dirty="0">
              <a:solidFill>
                <a:srgbClr val="0081CC"/>
              </a:solidFill>
              <a:latin typeface="思源宋体" panose="02020400000000000000" pitchFamily="18" charset="-122"/>
              <a:ea typeface="思源宋体" panose="02020400000000000000" pitchFamily="18" charset="-122"/>
            </a:endParaRPr>
          </a:p>
        </p:txBody>
      </p:sp>
      <p:grpSp>
        <p:nvGrpSpPr>
          <p:cNvPr id="22" name="组合 21"/>
          <p:cNvGrpSpPr/>
          <p:nvPr/>
        </p:nvGrpSpPr>
        <p:grpSpPr>
          <a:xfrm>
            <a:off x="734826" y="4014608"/>
            <a:ext cx="7717697" cy="2118397"/>
            <a:chOff x="714948" y="3991458"/>
            <a:chExt cx="7717697" cy="2118397"/>
          </a:xfrm>
        </p:grpSpPr>
        <p:sp>
          <p:nvSpPr>
            <p:cNvPr id="46" name="矩形 45"/>
            <p:cNvSpPr/>
            <p:nvPr/>
          </p:nvSpPr>
          <p:spPr>
            <a:xfrm>
              <a:off x="714948" y="4111545"/>
              <a:ext cx="4344069" cy="461665"/>
            </a:xfrm>
            <a:prstGeom prst="rect">
              <a:avLst/>
            </a:prstGeom>
          </p:spPr>
          <p:txBody>
            <a:bodyPr wrap="square">
              <a:spAutoFit/>
            </a:bodyPr>
            <a:lstStyle/>
            <a:p>
              <a:r>
                <a:rPr lang="zh-CN" altLang="en-US" sz="2400" dirty="0">
                  <a:solidFill>
                    <a:srgbClr val="0081CC"/>
                  </a:solidFill>
                  <a:latin typeface="思源宋体" panose="02020400000000000000" pitchFamily="18" charset="-122"/>
                  <a:ea typeface="思源宋体" panose="02020400000000000000" pitchFamily="18" charset="-122"/>
                </a:rPr>
                <a:t>⑵是植物生长调节剂、催熟剂</a:t>
              </a:r>
              <a:endParaRPr lang="zh-CN" altLang="en-US" sz="2400" dirty="0">
                <a:solidFill>
                  <a:srgbClr val="0081CC"/>
                </a:solidFill>
                <a:latin typeface="思源宋体" panose="02020400000000000000" pitchFamily="18" charset="-122"/>
                <a:ea typeface="思源宋体" panose="02020400000000000000" pitchFamily="18" charset="-122"/>
              </a:endParaRPr>
            </a:p>
          </p:txBody>
        </p:sp>
        <p:sp>
          <p:nvSpPr>
            <p:cNvPr id="10" name="矩形: 圆角 9"/>
            <p:cNvSpPr/>
            <p:nvPr/>
          </p:nvSpPr>
          <p:spPr>
            <a:xfrm>
              <a:off x="813943" y="3995305"/>
              <a:ext cx="7618702" cy="2114550"/>
            </a:xfrm>
            <a:prstGeom prst="roundRect">
              <a:avLst>
                <a:gd name="adj" fmla="val 3591"/>
              </a:avLst>
            </a:prstGeom>
            <a:solidFill>
              <a:schemeClr val="bg1"/>
            </a:solidFill>
            <a:ln w="15875">
              <a:solidFill>
                <a:srgbClr val="0081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nvGrpSpPr>
            <p:cNvPr id="20" name="组合 19"/>
            <p:cNvGrpSpPr/>
            <p:nvPr/>
          </p:nvGrpSpPr>
          <p:grpSpPr>
            <a:xfrm>
              <a:off x="871489" y="4392020"/>
              <a:ext cx="7118640" cy="1681576"/>
              <a:chOff x="1448911" y="2936890"/>
              <a:chExt cx="7118640" cy="1681576"/>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753" y="2985413"/>
                <a:ext cx="1319798" cy="158453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455" y="3087489"/>
                <a:ext cx="1924340" cy="1380378"/>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8911" y="2936890"/>
                <a:ext cx="2522364" cy="1681576"/>
              </a:xfrm>
              <a:prstGeom prst="rect">
                <a:avLst/>
              </a:prstGeom>
            </p:spPr>
          </p:pic>
        </p:grpSp>
        <p:sp>
          <p:nvSpPr>
            <p:cNvPr id="19" name="矩形: 单圆角 18"/>
            <p:cNvSpPr/>
            <p:nvPr/>
          </p:nvSpPr>
          <p:spPr>
            <a:xfrm flipH="1">
              <a:off x="822038" y="4003118"/>
              <a:ext cx="2308395" cy="434461"/>
            </a:xfrm>
            <a:prstGeom prst="round1Rect">
              <a:avLst>
                <a:gd name="adj" fmla="val 13159"/>
              </a:avLst>
            </a:prstGeom>
            <a:solidFill>
              <a:srgbClr val="0081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44" name="TextBox 13"/>
            <p:cNvSpPr txBox="1"/>
            <p:nvPr/>
          </p:nvSpPr>
          <p:spPr>
            <a:xfrm>
              <a:off x="822979" y="3991458"/>
              <a:ext cx="2319030" cy="461665"/>
            </a:xfrm>
            <a:prstGeom prst="rect">
              <a:avLst/>
            </a:prstGeom>
            <a:noFill/>
          </p:spPr>
          <p:txBody>
            <a:bodyPr wrap="square" rtlCol="0">
              <a:spAutoFit/>
            </a:bodyPr>
            <a:lstStyle/>
            <a:p>
              <a:r>
                <a:rPr lang="zh-CN" altLang="en-US" sz="2400" dirty="0">
                  <a:solidFill>
                    <a:schemeClr val="bg1"/>
                  </a:solidFill>
                  <a:latin typeface="思源宋体" panose="02020400000000000000" pitchFamily="18" charset="-122"/>
                  <a:ea typeface="思源宋体" panose="02020400000000000000" pitchFamily="18" charset="-122"/>
                </a:rPr>
                <a:t>苹果催熟青橘子</a:t>
              </a:r>
              <a:endParaRPr lang="zh-CN" altLang="en-US" sz="2400" dirty="0">
                <a:solidFill>
                  <a:schemeClr val="bg1"/>
                </a:solidFill>
                <a:latin typeface="思源宋体" panose="02020400000000000000" pitchFamily="18" charset="-122"/>
                <a:ea typeface="思源宋体" panose="02020400000000000000" pitchFamily="18"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9" grpId="0"/>
      <p:bldP spid="45" grpId="0"/>
      <p:bldP spid="48"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9" name="组合 28"/>
          <p:cNvGrpSpPr/>
          <p:nvPr/>
        </p:nvGrpSpPr>
        <p:grpSpPr>
          <a:xfrm>
            <a:off x="-102870" y="429592"/>
            <a:ext cx="561975" cy="346264"/>
            <a:chOff x="-102870" y="429592"/>
            <a:chExt cx="561975" cy="346264"/>
          </a:xfrm>
        </p:grpSpPr>
        <p:sp>
          <p:nvSpPr>
            <p:cNvPr id="31" name="矩形 30"/>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2" name="矩形 31"/>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cxnSp>
        <p:nvCxnSpPr>
          <p:cNvPr id="69" name="直接连接符 68"/>
          <p:cNvCxnSpPr/>
          <p:nvPr>
            <p:custDataLst>
              <p:tags r:id="rId1"/>
            </p:custDataLst>
          </p:nvPr>
        </p:nvCxnSpPr>
        <p:spPr>
          <a:xfrm>
            <a:off x="9935110" y="7599779"/>
            <a:ext cx="143012" cy="82949"/>
          </a:xfrm>
          <a:prstGeom prst="line">
            <a:avLst/>
          </a:prstGeom>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归纳总结</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graphicFrame>
        <p:nvGraphicFramePr>
          <p:cNvPr id="26" name="表格 25"/>
          <p:cNvGraphicFramePr>
            <a:graphicFrameLocks noGrp="1"/>
          </p:cNvGraphicFramePr>
          <p:nvPr>
            <p:custDataLst>
              <p:tags r:id="rId2"/>
            </p:custDataLst>
          </p:nvPr>
        </p:nvGraphicFramePr>
        <p:xfrm>
          <a:off x="1845210" y="2122400"/>
          <a:ext cx="8261791" cy="3812472"/>
        </p:xfrm>
        <a:graphic>
          <a:graphicData uri="http://schemas.openxmlformats.org/drawingml/2006/table">
            <a:tbl>
              <a:tblPr/>
              <a:tblGrid>
                <a:gridCol w="506536"/>
                <a:gridCol w="1544320"/>
                <a:gridCol w="3027680"/>
                <a:gridCol w="3183255"/>
              </a:tblGrid>
              <a:tr h="594222">
                <a:tc rowSpan="4">
                  <a:txBody>
                    <a:bodyPr/>
                    <a:lstStyle/>
                    <a:p>
                      <a:pPr algn="ctr">
                        <a:lnSpc>
                          <a:spcPct val="150000"/>
                        </a:lnSpc>
                        <a:spcAft>
                          <a:spcPts val="0"/>
                        </a:spcAft>
                      </a:pPr>
                      <a:r>
                        <a:rPr lang="zh-CN" sz="2400" b="1" kern="100" dirty="0">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分</a:t>
                      </a:r>
                      <a:endParaRPr lang="zh-CN" sz="2400" b="1" kern="100" dirty="0">
                        <a:solidFill>
                          <a:schemeClr val="bg1"/>
                        </a:solidFill>
                        <a:effectLst/>
                        <a:latin typeface="思源宋体" panose="02020400000000000000" pitchFamily="18" charset="-122"/>
                        <a:ea typeface="思源宋体" panose="02020400000000000000" pitchFamily="18" charset="-122"/>
                        <a:cs typeface="Courier New" panose="02070309020205020404" pitchFamily="49" charset="0"/>
                      </a:endParaRPr>
                    </a:p>
                    <a:p>
                      <a:pPr algn="ctr">
                        <a:lnSpc>
                          <a:spcPct val="150000"/>
                        </a:lnSpc>
                        <a:spcAft>
                          <a:spcPts val="0"/>
                        </a:spcAft>
                      </a:pPr>
                      <a:r>
                        <a:rPr lang="zh-CN" sz="2400" b="1" kern="100" dirty="0">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子</a:t>
                      </a:r>
                      <a:endParaRPr lang="zh-CN" sz="2400" b="1" kern="100" dirty="0">
                        <a:solidFill>
                          <a:schemeClr val="bg1"/>
                        </a:solidFill>
                        <a:effectLst/>
                        <a:latin typeface="思源宋体" panose="02020400000000000000" pitchFamily="18" charset="-122"/>
                        <a:ea typeface="思源宋体" panose="02020400000000000000" pitchFamily="18" charset="-122"/>
                        <a:cs typeface="Courier New" panose="02070309020205020404" pitchFamily="49" charset="0"/>
                      </a:endParaRPr>
                    </a:p>
                    <a:p>
                      <a:pPr algn="ctr">
                        <a:lnSpc>
                          <a:spcPct val="150000"/>
                        </a:lnSpc>
                        <a:spcAft>
                          <a:spcPts val="0"/>
                        </a:spcAft>
                      </a:pPr>
                      <a:r>
                        <a:rPr lang="zh-CN" sz="2400" b="1" kern="100" dirty="0">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结</a:t>
                      </a:r>
                      <a:endParaRPr lang="zh-CN" sz="2400" b="1" kern="100" dirty="0">
                        <a:solidFill>
                          <a:schemeClr val="bg1"/>
                        </a:solidFill>
                        <a:effectLst/>
                        <a:latin typeface="思源宋体" panose="02020400000000000000" pitchFamily="18" charset="-122"/>
                        <a:ea typeface="思源宋体" panose="02020400000000000000" pitchFamily="18" charset="-122"/>
                        <a:cs typeface="Courier New" panose="02070309020205020404" pitchFamily="49" charset="0"/>
                      </a:endParaRPr>
                    </a:p>
                    <a:p>
                      <a:pPr algn="ctr">
                        <a:lnSpc>
                          <a:spcPct val="150000"/>
                        </a:lnSpc>
                        <a:spcAft>
                          <a:spcPts val="0"/>
                        </a:spcAft>
                      </a:pPr>
                      <a:r>
                        <a:rPr lang="zh-CN" sz="2400" b="1" kern="100" dirty="0">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构</a:t>
                      </a:r>
                      <a:endParaRPr lang="zh-CN" sz="2400" b="1" kern="100" dirty="0">
                        <a:solidFill>
                          <a:schemeClr val="bg1"/>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rgbClr val="0081CC"/>
                    </a:solidFill>
                  </a:tcPr>
                </a:tc>
                <a:tc>
                  <a:txBody>
                    <a:bodyPr/>
                    <a:lstStyle/>
                    <a:p>
                      <a:pPr algn="ctr">
                        <a:lnSpc>
                          <a:spcPct val="150000"/>
                        </a:lnSpc>
                        <a:spcAft>
                          <a:spcPts val="0"/>
                        </a:spcAft>
                      </a:pP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分子式</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600" kern="100" dirty="0">
                          <a:effectLst/>
                          <a:latin typeface="思源宋体" panose="02020400000000000000" pitchFamily="18" charset="-122"/>
                          <a:ea typeface="思源宋体" panose="02020400000000000000" pitchFamily="18" charset="-122"/>
                          <a:cs typeface="Courier New" panose="02070309020205020404" pitchFamily="49" charset="0"/>
                        </a:rPr>
                        <a:t>C</a:t>
                      </a:r>
                      <a:r>
                        <a:rPr lang="en-US" sz="2600" kern="100" baseline="-25000" dirty="0">
                          <a:effectLst/>
                          <a:latin typeface="思源宋体" panose="02020400000000000000" pitchFamily="18" charset="-122"/>
                          <a:ea typeface="思源宋体" panose="02020400000000000000" pitchFamily="18" charset="-122"/>
                          <a:cs typeface="Courier New" panose="02070309020205020404" pitchFamily="49" charset="0"/>
                        </a:rPr>
                        <a:t>2</a:t>
                      </a:r>
                      <a:r>
                        <a:rPr lang="en-US" sz="2600" kern="100" dirty="0">
                          <a:effectLst/>
                          <a:latin typeface="思源宋体" panose="02020400000000000000" pitchFamily="18" charset="-122"/>
                          <a:ea typeface="思源宋体" panose="02020400000000000000" pitchFamily="18" charset="-122"/>
                          <a:cs typeface="Courier New" panose="02070309020205020404" pitchFamily="49" charset="0"/>
                        </a:rPr>
                        <a:t>H</a:t>
                      </a:r>
                      <a:r>
                        <a:rPr lang="en-US" sz="2600" kern="100" baseline="-25000" dirty="0">
                          <a:effectLst/>
                          <a:latin typeface="思源宋体" panose="02020400000000000000" pitchFamily="18" charset="-122"/>
                          <a:ea typeface="思源宋体" panose="02020400000000000000" pitchFamily="18" charset="-122"/>
                          <a:cs typeface="Courier New" panose="02070309020205020404" pitchFamily="49" charset="0"/>
                        </a:rPr>
                        <a:t>6</a:t>
                      </a:r>
                      <a:endParaRPr lang="zh-CN" sz="2600" kern="100" dirty="0">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600" kern="100" dirty="0">
                          <a:effectLst/>
                          <a:latin typeface="思源宋体" panose="02020400000000000000" pitchFamily="18" charset="-122"/>
                          <a:ea typeface="思源宋体" panose="02020400000000000000" pitchFamily="18" charset="-122"/>
                          <a:cs typeface="Courier New" panose="02070309020205020404" pitchFamily="49" charset="0"/>
                        </a:rPr>
                        <a:t>C</a:t>
                      </a:r>
                      <a:r>
                        <a:rPr lang="en-US" sz="2600" kern="100" baseline="-25000" dirty="0">
                          <a:effectLst/>
                          <a:latin typeface="思源宋体" panose="02020400000000000000" pitchFamily="18" charset="-122"/>
                          <a:ea typeface="思源宋体" panose="02020400000000000000" pitchFamily="18" charset="-122"/>
                          <a:cs typeface="Courier New" panose="02070309020205020404" pitchFamily="49" charset="0"/>
                        </a:rPr>
                        <a:t>2</a:t>
                      </a:r>
                      <a:r>
                        <a:rPr lang="en-US" sz="2600" kern="100" dirty="0">
                          <a:effectLst/>
                          <a:latin typeface="思源宋体" panose="02020400000000000000" pitchFamily="18" charset="-122"/>
                          <a:ea typeface="思源宋体" panose="02020400000000000000" pitchFamily="18" charset="-122"/>
                          <a:cs typeface="Courier New" panose="02070309020205020404" pitchFamily="49" charset="0"/>
                        </a:rPr>
                        <a:t>H</a:t>
                      </a:r>
                      <a:r>
                        <a:rPr lang="en-US" sz="2600" kern="100" baseline="-25000" dirty="0">
                          <a:effectLst/>
                          <a:latin typeface="思源宋体" panose="02020400000000000000" pitchFamily="18" charset="-122"/>
                          <a:ea typeface="思源宋体" panose="02020400000000000000" pitchFamily="18" charset="-122"/>
                          <a:cs typeface="Courier New" panose="02070309020205020404" pitchFamily="49" charset="0"/>
                        </a:rPr>
                        <a:t>4</a:t>
                      </a:r>
                      <a:endParaRPr lang="zh-CN" sz="2600" kern="100" dirty="0">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r>
              <a:tr h="1400175">
                <a:tc vMerge="1">
                  <a:tcPr/>
                </a:tc>
                <a:tc>
                  <a:txBody>
                    <a:bodyPr/>
                    <a:lstStyle/>
                    <a:p>
                      <a:pPr algn="ctr">
                        <a:lnSpc>
                          <a:spcPct val="150000"/>
                        </a:lnSpc>
                        <a:spcAft>
                          <a:spcPts val="0"/>
                        </a:spcAft>
                      </a:pP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结构式</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600" kern="100" dirty="0">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600" kern="100" dirty="0">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r>
              <a:tr h="594222">
                <a:tc vMerge="1">
                  <a:tcPr/>
                </a:tc>
                <a:tc>
                  <a:txBody>
                    <a:bodyPr/>
                    <a:lstStyle/>
                    <a:p>
                      <a:pPr algn="ctr">
                        <a:lnSpc>
                          <a:spcPct val="150000"/>
                        </a:lnSpc>
                        <a:spcAft>
                          <a:spcPts val="0"/>
                        </a:spcAft>
                      </a:pP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碳碳键类别</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rPr>
                        <a:t>碳碳单键</a:t>
                      </a:r>
                      <a:endParaRPr lang="zh-CN" sz="2000" b="0" kern="100" dirty="0">
                        <a:solidFill>
                          <a:srgbClr val="0081CC"/>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rPr>
                        <a:t>碳碳双键</a:t>
                      </a:r>
                      <a:endParaRPr lang="zh-CN" sz="2000" b="0" kern="100" dirty="0">
                        <a:solidFill>
                          <a:srgbClr val="0081CC"/>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r>
              <a:tr h="1223853">
                <a:tc vMerge="1">
                  <a:tcPr/>
                </a:tc>
                <a:tc>
                  <a:txBody>
                    <a:bodyPr/>
                    <a:lstStyle/>
                    <a:p>
                      <a:pPr algn="ctr">
                        <a:lnSpc>
                          <a:spcPct val="150000"/>
                        </a:lnSpc>
                        <a:spcAft>
                          <a:spcPts val="0"/>
                        </a:spcAft>
                      </a:pP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分子内原子</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a:p>
                      <a:pPr algn="ctr">
                        <a:lnSpc>
                          <a:spcPct val="150000"/>
                        </a:lnSpc>
                        <a:spcAft>
                          <a:spcPts val="0"/>
                        </a:spcAft>
                      </a:pP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的相对位置</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000" b="0" kern="100" dirty="0">
                          <a:solidFill>
                            <a:srgbClr val="0081CC"/>
                          </a:solidFill>
                          <a:effectLst/>
                          <a:latin typeface="思源宋体" panose="02020400000000000000" pitchFamily="18" charset="-122"/>
                          <a:ea typeface="思源宋体" panose="02020400000000000000" pitchFamily="18" charset="-122"/>
                          <a:cs typeface="Courier New" panose="02070309020205020404" pitchFamily="49" charset="0"/>
                        </a:rPr>
                        <a:t>C</a:t>
                      </a:r>
                      <a:r>
                        <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rPr>
                        <a:t>、</a:t>
                      </a:r>
                      <a:r>
                        <a:rPr lang="en-US" sz="2000" b="0" kern="100" dirty="0">
                          <a:solidFill>
                            <a:srgbClr val="0081CC"/>
                          </a:solidFill>
                          <a:effectLst/>
                          <a:latin typeface="思源宋体" panose="02020400000000000000" pitchFamily="18" charset="-122"/>
                          <a:ea typeface="思源宋体" panose="02020400000000000000" pitchFamily="18" charset="-122"/>
                          <a:cs typeface="Courier New" panose="02070309020205020404" pitchFamily="49" charset="0"/>
                        </a:rPr>
                        <a:t>H</a:t>
                      </a:r>
                      <a:r>
                        <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rPr>
                        <a:t>不全在一个平面内</a:t>
                      </a:r>
                      <a:endParaRPr lang="zh-CN" sz="2000" b="0" kern="100" dirty="0">
                        <a:solidFill>
                          <a:srgbClr val="0081CC"/>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000" b="0" kern="100" dirty="0">
                          <a:solidFill>
                            <a:srgbClr val="0081CC"/>
                          </a:solidFill>
                          <a:effectLst/>
                          <a:latin typeface="思源宋体" panose="02020400000000000000" pitchFamily="18" charset="-122"/>
                          <a:ea typeface="思源宋体" panose="02020400000000000000" pitchFamily="18" charset="-122"/>
                          <a:cs typeface="Courier New" panose="02070309020205020404" pitchFamily="49" charset="0"/>
                        </a:rPr>
                        <a:t>6</a:t>
                      </a:r>
                      <a:r>
                        <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rPr>
                        <a:t>个原子都在同一平面内</a:t>
                      </a:r>
                      <a:endParaRPr lang="zh-CN" sz="2000" b="0" kern="100" dirty="0">
                        <a:solidFill>
                          <a:srgbClr val="0081CC"/>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62768" marR="62768"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27"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3899" y="2860388"/>
            <a:ext cx="1509878" cy="11809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9354" y="3100757"/>
            <a:ext cx="1730375" cy="831850"/>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2338214" y="1182771"/>
            <a:ext cx="7540625" cy="621517"/>
          </a:xfrm>
          <a:prstGeom prst="rect">
            <a:avLst/>
          </a:prstGeom>
        </p:spPr>
        <p:txBody>
          <a:bodyPr wrap="square">
            <a:spAutoFit/>
          </a:bodyPr>
          <a:lstStyle/>
          <a:p>
            <a:pPr algn="ctr">
              <a:lnSpc>
                <a:spcPct val="150000"/>
              </a:lnSpc>
            </a:pPr>
            <a:r>
              <a:rPr lang="zh-CN" altLang="zh-CN" sz="2600" b="1"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乙烷与乙烯的分子结构和化学性质对比</a:t>
            </a:r>
            <a:endParaRPr lang="zh-CN" altLang="zh-CN" sz="2600" b="1"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9" name="组合 28"/>
          <p:cNvGrpSpPr/>
          <p:nvPr/>
        </p:nvGrpSpPr>
        <p:grpSpPr>
          <a:xfrm>
            <a:off x="-102870" y="429592"/>
            <a:ext cx="561975" cy="346264"/>
            <a:chOff x="-102870" y="429592"/>
            <a:chExt cx="561975" cy="346264"/>
          </a:xfrm>
        </p:grpSpPr>
        <p:sp>
          <p:nvSpPr>
            <p:cNvPr id="31" name="矩形 30"/>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2" name="矩形 31"/>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cxnSp>
        <p:nvCxnSpPr>
          <p:cNvPr id="69" name="直接连接符 68"/>
          <p:cNvCxnSpPr/>
          <p:nvPr>
            <p:custDataLst>
              <p:tags r:id="rId1"/>
            </p:custDataLst>
          </p:nvPr>
        </p:nvCxnSpPr>
        <p:spPr>
          <a:xfrm>
            <a:off x="9935110" y="7599779"/>
            <a:ext cx="143012" cy="82949"/>
          </a:xfrm>
          <a:prstGeom prst="line">
            <a:avLst/>
          </a:prstGeom>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归纳总结</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30" name="矩形 29"/>
          <p:cNvSpPr/>
          <p:nvPr/>
        </p:nvSpPr>
        <p:spPr>
          <a:xfrm>
            <a:off x="2325688" y="1182771"/>
            <a:ext cx="7540625" cy="621517"/>
          </a:xfrm>
          <a:prstGeom prst="rect">
            <a:avLst/>
          </a:prstGeom>
        </p:spPr>
        <p:txBody>
          <a:bodyPr wrap="square">
            <a:spAutoFit/>
          </a:bodyPr>
          <a:lstStyle/>
          <a:p>
            <a:pPr algn="ctr">
              <a:lnSpc>
                <a:spcPct val="150000"/>
              </a:lnSpc>
            </a:pPr>
            <a:r>
              <a:rPr lang="zh-CN" altLang="en-US" sz="2600" b="1"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乙烷与乙烯的分子结构和化学性质对比</a:t>
            </a:r>
            <a:endParaRPr lang="zh-CN" altLang="en-US" sz="2600" b="1"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graphicFrame>
        <p:nvGraphicFramePr>
          <p:cNvPr id="13" name="表格 12"/>
          <p:cNvGraphicFramePr>
            <a:graphicFrameLocks noGrp="1"/>
          </p:cNvGraphicFramePr>
          <p:nvPr>
            <p:custDataLst>
              <p:tags r:id="rId2"/>
            </p:custDataLst>
          </p:nvPr>
        </p:nvGraphicFramePr>
        <p:xfrm>
          <a:off x="1512253" y="2122725"/>
          <a:ext cx="9692041" cy="3981450"/>
        </p:xfrm>
        <a:graphic>
          <a:graphicData uri="http://schemas.openxmlformats.org/drawingml/2006/table">
            <a:tbl>
              <a:tblPr/>
              <a:tblGrid>
                <a:gridCol w="722599"/>
                <a:gridCol w="1559964"/>
                <a:gridCol w="3563407"/>
                <a:gridCol w="3846071"/>
              </a:tblGrid>
              <a:tr h="1282065">
                <a:tc rowSpan="3">
                  <a:txBody>
                    <a:bodyPr/>
                    <a:lstStyle/>
                    <a:p>
                      <a:pPr algn="ctr">
                        <a:lnSpc>
                          <a:spcPct val="150000"/>
                        </a:lnSpc>
                        <a:spcAft>
                          <a:spcPts val="0"/>
                        </a:spcAft>
                      </a:pPr>
                      <a:r>
                        <a:rPr lang="zh-CN" sz="2600" b="1" kern="100" dirty="0">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化</a:t>
                      </a:r>
                      <a:endParaRPr lang="zh-CN" sz="2600" b="1" kern="100" dirty="0">
                        <a:solidFill>
                          <a:schemeClr val="bg1"/>
                        </a:solidFill>
                        <a:effectLst/>
                        <a:latin typeface="思源宋体" panose="02020400000000000000" pitchFamily="18" charset="-122"/>
                        <a:ea typeface="思源宋体" panose="02020400000000000000" pitchFamily="18" charset="-122"/>
                        <a:cs typeface="Courier New" panose="02070309020205020404" pitchFamily="49" charset="0"/>
                      </a:endParaRPr>
                    </a:p>
                    <a:p>
                      <a:pPr algn="ctr">
                        <a:lnSpc>
                          <a:spcPct val="150000"/>
                        </a:lnSpc>
                        <a:spcAft>
                          <a:spcPts val="0"/>
                        </a:spcAft>
                      </a:pPr>
                      <a:r>
                        <a:rPr lang="zh-CN" sz="2600" b="1" kern="100" dirty="0">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学</a:t>
                      </a:r>
                      <a:endParaRPr lang="zh-CN" sz="2600" b="1" kern="100" dirty="0">
                        <a:solidFill>
                          <a:schemeClr val="bg1"/>
                        </a:solidFill>
                        <a:effectLst/>
                        <a:latin typeface="思源宋体" panose="02020400000000000000" pitchFamily="18" charset="-122"/>
                        <a:ea typeface="思源宋体" panose="02020400000000000000" pitchFamily="18" charset="-122"/>
                        <a:cs typeface="Courier New" panose="02070309020205020404" pitchFamily="49" charset="0"/>
                      </a:endParaRPr>
                    </a:p>
                    <a:p>
                      <a:pPr algn="ctr">
                        <a:lnSpc>
                          <a:spcPct val="150000"/>
                        </a:lnSpc>
                        <a:spcAft>
                          <a:spcPts val="0"/>
                        </a:spcAft>
                      </a:pPr>
                      <a:r>
                        <a:rPr lang="zh-CN" sz="2600" b="1" kern="100" dirty="0">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性</a:t>
                      </a:r>
                      <a:endParaRPr lang="zh-CN" sz="2600" b="1" kern="100" dirty="0">
                        <a:solidFill>
                          <a:schemeClr val="bg1"/>
                        </a:solidFill>
                        <a:effectLst/>
                        <a:latin typeface="思源宋体" panose="02020400000000000000" pitchFamily="18" charset="-122"/>
                        <a:ea typeface="思源宋体" panose="02020400000000000000" pitchFamily="18" charset="-122"/>
                        <a:cs typeface="Courier New" panose="02070309020205020404" pitchFamily="49" charset="0"/>
                      </a:endParaRPr>
                    </a:p>
                    <a:p>
                      <a:pPr algn="ctr">
                        <a:lnSpc>
                          <a:spcPct val="150000"/>
                        </a:lnSpc>
                        <a:spcAft>
                          <a:spcPts val="0"/>
                        </a:spcAft>
                      </a:pPr>
                      <a:r>
                        <a:rPr lang="zh-CN" sz="2600" b="1" kern="100" dirty="0">
                          <a:solidFill>
                            <a:schemeClr val="bg1"/>
                          </a:solidFill>
                          <a:effectLst/>
                          <a:latin typeface="思源宋体" panose="02020400000000000000" pitchFamily="18" charset="-122"/>
                          <a:ea typeface="思源宋体" panose="02020400000000000000" pitchFamily="18" charset="-122"/>
                          <a:cs typeface="Times New Roman" panose="02020603050405020304" pitchFamily="18" charset="0"/>
                        </a:rPr>
                        <a:t>质</a:t>
                      </a:r>
                      <a:endParaRPr lang="zh-CN" sz="2600" b="1" kern="100" dirty="0">
                        <a:solidFill>
                          <a:schemeClr val="bg1"/>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solidFill>
                      <a:srgbClr val="0081CC"/>
                    </a:solidFill>
                  </a:tcPr>
                </a:tc>
                <a:tc>
                  <a:txBody>
                    <a:bodyPr/>
                    <a:lstStyle/>
                    <a:p>
                      <a:pPr algn="ctr">
                        <a:lnSpc>
                          <a:spcPct val="150000"/>
                        </a:lnSpc>
                        <a:spcAft>
                          <a:spcPts val="0"/>
                        </a:spcAft>
                      </a:pPr>
                      <a:r>
                        <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rPr>
                        <a:t>燃烧</a:t>
                      </a:r>
                      <a:endPar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tcPr>
                </a:tc>
                <a:tc>
                  <a:txBody>
                    <a:bodyPr/>
                    <a:lstStyle/>
                    <a:p>
                      <a:pPr marL="71755" algn="l">
                        <a:lnSpc>
                          <a:spcPct val="150000"/>
                        </a:lnSpc>
                        <a:spcAft>
                          <a:spcPts val="0"/>
                        </a:spcAft>
                      </a:pP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 2C</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H</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6</a:t>
                      </a: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7O</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                </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4CO</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a:t>
                      </a:r>
                      <a:endParaRPr lang="en-US" alt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endParaRPr>
                    </a:p>
                    <a:p>
                      <a:pPr marL="71755" algn="l">
                        <a:lnSpc>
                          <a:spcPct val="150000"/>
                        </a:lnSpc>
                        <a:spcAft>
                          <a:spcPts val="0"/>
                        </a:spcAft>
                      </a:pPr>
                      <a:r>
                        <a:rPr lang="en-US" alt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6H</a:t>
                      </a:r>
                      <a:r>
                        <a:rPr lang="en-US" altLang="zh-CN"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en-US" alt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O</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tcPr>
                </a:tc>
                <a:tc>
                  <a:txBody>
                    <a:bodyPr/>
                    <a:lstStyle/>
                    <a:p>
                      <a:pPr marL="71755" algn="l">
                        <a:lnSpc>
                          <a:spcPct val="150000"/>
                        </a:lnSpc>
                        <a:spcAft>
                          <a:spcPts val="0"/>
                        </a:spcAft>
                      </a:pP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C</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H</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4</a:t>
                      </a: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3O</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              </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2CO</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2H</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O</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tcPr>
                </a:tc>
              </a:tr>
              <a:tr h="1417955">
                <a:tc vMerge="1">
                  <a:tcPr/>
                </a:tc>
                <a:tc>
                  <a:txBody>
                    <a:bodyPr/>
                    <a:lstStyle/>
                    <a:p>
                      <a:pPr algn="ctr">
                        <a:lnSpc>
                          <a:spcPct val="150000"/>
                        </a:lnSpc>
                        <a:spcAft>
                          <a:spcPts val="0"/>
                        </a:spcAft>
                      </a:pPr>
                      <a:r>
                        <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rPr>
                        <a:t>特征反应</a:t>
                      </a:r>
                      <a:endPar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tcPr>
                </a:tc>
                <a:tc>
                  <a:txBody>
                    <a:bodyPr/>
                    <a:lstStyle/>
                    <a:p>
                      <a:pPr marL="71755" algn="l">
                        <a:lnSpc>
                          <a:spcPct val="150000"/>
                        </a:lnSpc>
                        <a:spcAft>
                          <a:spcPts val="0"/>
                        </a:spcAft>
                      </a:pP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  C</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H</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6</a:t>
                      </a: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Cl</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              </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C</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H</a:t>
                      </a:r>
                      <a:r>
                        <a:rPr lang="en-US" sz="2000" b="0" kern="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5</a:t>
                      </a: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Cl</a:t>
                      </a: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a:t>
                      </a:r>
                      <a:endParaRPr lang="en-US" alt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endParaRPr>
                    </a:p>
                    <a:p>
                      <a:pPr marL="71755" algn="l">
                        <a:lnSpc>
                          <a:spcPct val="150000"/>
                        </a:lnSpc>
                        <a:spcAft>
                          <a:spcPts val="0"/>
                        </a:spcAft>
                      </a:pPr>
                      <a:r>
                        <a:rPr lang="en-US" alt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HCl</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tcPr>
                </a:tc>
                <a:tc>
                  <a:txBody>
                    <a:bodyPr/>
                    <a:lstStyle/>
                    <a:p>
                      <a:pPr marL="71755" algn="ctr">
                        <a:lnSpc>
                          <a:spcPct val="150000"/>
                        </a:lnSpc>
                        <a:spcAft>
                          <a:spcPts val="0"/>
                        </a:spcAft>
                      </a:pPr>
                      <a:r>
                        <a:rPr lang="en-US"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CH</a:t>
                      </a:r>
                      <a:r>
                        <a:rPr lang="en-US" sz="2000" b="0" kern="100" spc="-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en-US" sz="2000" b="0" kern="100" spc="-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==CH</a:t>
                      </a:r>
                      <a:r>
                        <a:rPr lang="en-US" sz="2000" b="0" kern="100" spc="-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zh-CN" sz="2000" b="0" kern="100" spc="-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a:t>
                      </a:r>
                      <a:r>
                        <a:rPr lang="en-US" sz="2000" b="0" kern="100" spc="-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Br</a:t>
                      </a:r>
                      <a:r>
                        <a:rPr lang="en-US" sz="2000" b="0" kern="100" spc="-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endParaRPr lang="en-US" sz="2000" b="0" kern="100" spc="-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a:p>
                      <a:pPr marL="71755" algn="ctr">
                        <a:lnSpc>
                          <a:spcPct val="150000"/>
                        </a:lnSpc>
                        <a:spcAft>
                          <a:spcPts val="0"/>
                        </a:spcAft>
                      </a:pPr>
                      <a:r>
                        <a:rPr lang="en-US" sz="2000" b="0" kern="100" spc="-600" baseline="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a:t>
                      </a:r>
                      <a:r>
                        <a:rPr lang="en-US" sz="2000" b="0" kern="100" spc="-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a:t>
                      </a:r>
                      <a:r>
                        <a:rPr lang="en-US" sz="2000" b="0" kern="100" spc="-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CH</a:t>
                      </a:r>
                      <a:r>
                        <a:rPr lang="en-US" sz="2000" b="0" kern="100" spc="-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en-US" sz="2000" b="0" kern="100" spc="-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BrCH</a:t>
                      </a:r>
                      <a:r>
                        <a:rPr lang="en-US" sz="2000" b="0" kern="100" spc="-100" baseline="-250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2</a:t>
                      </a:r>
                      <a:r>
                        <a:rPr lang="en-US" sz="2000" b="0" kern="100" spc="-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rPr>
                        <a:t>Br</a:t>
                      </a:r>
                      <a:endParaRPr lang="zh-CN" sz="2000" b="0" kern="100" spc="-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tcPr>
                </a:tc>
              </a:tr>
              <a:tr h="1281430">
                <a:tc vMerge="1">
                  <a:tcPr/>
                </a:tc>
                <a:tc>
                  <a:txBody>
                    <a:bodyPr/>
                    <a:lstStyle/>
                    <a:p>
                      <a:pPr algn="ctr">
                        <a:lnSpc>
                          <a:spcPct val="150000"/>
                        </a:lnSpc>
                        <a:spcAft>
                          <a:spcPts val="0"/>
                        </a:spcAft>
                      </a:pPr>
                      <a:r>
                        <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rPr>
                        <a:t>与酸性高锰</a:t>
                      </a:r>
                      <a:endParaRPr lang="zh-CN" sz="2000" b="0" kern="100" dirty="0">
                        <a:solidFill>
                          <a:srgbClr val="0081CC"/>
                        </a:solidFill>
                        <a:effectLst/>
                        <a:latin typeface="思源宋体" panose="02020400000000000000" pitchFamily="18" charset="-122"/>
                        <a:ea typeface="思源宋体" panose="02020400000000000000" pitchFamily="18" charset="-122"/>
                        <a:cs typeface="Courier New" panose="02070309020205020404" pitchFamily="49" charset="0"/>
                      </a:endParaRPr>
                    </a:p>
                    <a:p>
                      <a:pPr algn="ctr">
                        <a:lnSpc>
                          <a:spcPct val="150000"/>
                        </a:lnSpc>
                        <a:spcAft>
                          <a:spcPts val="0"/>
                        </a:spcAft>
                      </a:pPr>
                      <a:r>
                        <a:rPr lang="zh-CN" sz="2000" b="0" kern="100" dirty="0">
                          <a:solidFill>
                            <a:srgbClr val="0081CC"/>
                          </a:solidFill>
                          <a:effectLst/>
                          <a:latin typeface="思源宋体" panose="02020400000000000000" pitchFamily="18" charset="-122"/>
                          <a:ea typeface="思源宋体" panose="02020400000000000000" pitchFamily="18" charset="-122"/>
                          <a:cs typeface="Times New Roman" panose="02020603050405020304" pitchFamily="18" charset="0"/>
                        </a:rPr>
                        <a:t>酸钾溶液</a:t>
                      </a:r>
                      <a:endParaRPr lang="zh-CN" sz="2000" b="0" kern="100" dirty="0">
                        <a:solidFill>
                          <a:srgbClr val="0081CC"/>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tcPr>
                </a:tc>
                <a:tc>
                  <a:txBody>
                    <a:bodyPr/>
                    <a:lstStyle/>
                    <a:p>
                      <a:pPr algn="ctr">
                        <a:lnSpc>
                          <a:spcPct val="150000"/>
                        </a:lnSpc>
                        <a:spcAft>
                          <a:spcPts val="0"/>
                        </a:spcAft>
                      </a:pP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不反应</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tcPr>
                </a:tc>
                <a:tc>
                  <a:txBody>
                    <a:bodyPr/>
                    <a:lstStyle/>
                    <a:p>
                      <a:pPr marL="71755" algn="ctr">
                        <a:lnSpc>
                          <a:spcPct val="150000"/>
                        </a:lnSpc>
                        <a:spcAft>
                          <a:spcPts val="0"/>
                        </a:spcAft>
                      </a:pPr>
                      <a:r>
                        <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Times New Roman" panose="02020603050405020304" pitchFamily="18" charset="0"/>
                        </a:rPr>
                        <a:t>因发生氧化反应而使其褪色</a:t>
                      </a:r>
                      <a:endParaRPr lang="zh-CN" sz="2000" b="0"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a:txBody>
                  <a:tcPr marL="41845" marR="41845" marT="0" marB="0" anchor="ctr">
                    <a:lnL w="19050" cap="flat" cmpd="sng" algn="ctr">
                      <a:solidFill>
                        <a:srgbClr val="0081CC"/>
                      </a:solidFill>
                      <a:prstDash val="solid"/>
                      <a:round/>
                      <a:headEnd type="none" w="med" len="med"/>
                      <a:tailEnd type="none" w="med" len="med"/>
                    </a:lnL>
                    <a:lnR w="19050" cap="flat" cmpd="sng" algn="ctr">
                      <a:solidFill>
                        <a:srgbClr val="0081CC"/>
                      </a:solidFill>
                      <a:prstDash val="solid"/>
                      <a:round/>
                      <a:headEnd type="none" w="med" len="med"/>
                      <a:tailEnd type="none" w="med" len="med"/>
                    </a:lnR>
                    <a:lnT w="19050" cap="flat" cmpd="sng" algn="ctr">
                      <a:solidFill>
                        <a:srgbClr val="0081CC"/>
                      </a:solidFill>
                      <a:prstDash val="solid"/>
                      <a:round/>
                      <a:headEnd type="none" w="med" len="med"/>
                      <a:tailEnd type="none" w="med" len="med"/>
                    </a:lnT>
                    <a:lnB w="19050" cap="flat" cmpd="sng" algn="ctr">
                      <a:solidFill>
                        <a:srgbClr val="0081CC"/>
                      </a:solidFill>
                      <a:prstDash val="solid"/>
                      <a:round/>
                      <a:headEnd type="none" w="med" len="med"/>
                      <a:tailEnd type="none" w="med" len="med"/>
                    </a:lnB>
                  </a:tcPr>
                </a:tc>
              </a:tr>
            </a:tbl>
          </a:graphicData>
        </a:graphic>
      </p:graphicFrame>
      <p:graphicFrame>
        <p:nvGraphicFramePr>
          <p:cNvPr id="14" name="对象 13"/>
          <p:cNvGraphicFramePr>
            <a:graphicFrameLocks noChangeAspect="1"/>
          </p:cNvGraphicFramePr>
          <p:nvPr/>
        </p:nvGraphicFramePr>
        <p:xfrm>
          <a:off x="5244148" y="3635295"/>
          <a:ext cx="529590" cy="603885"/>
        </p:xfrm>
        <a:graphic>
          <a:graphicData uri="http://schemas.openxmlformats.org/presentationml/2006/ole">
            <mc:AlternateContent xmlns:mc="http://schemas.openxmlformats.org/markup-compatibility/2006">
              <mc:Choice xmlns:v="urn:schemas-microsoft-com:vml" Requires="v">
                <p:oleObj spid="_x0000_s0" name="文档" r:id="rId3" imgW="1041400" imgH="1181100" progId="Word.Document.12">
                  <p:embed/>
                </p:oleObj>
              </mc:Choice>
              <mc:Fallback>
                <p:oleObj name="文档" r:id="rId3" imgW="1041400" imgH="1181100" progId="Word.Document.12">
                  <p:embed/>
                  <p:pic>
                    <p:nvPicPr>
                      <p:cNvPr id="0" name="对象 1"/>
                      <p:cNvPicPr/>
                      <p:nvPr/>
                    </p:nvPicPr>
                    <p:blipFill>
                      <a:blip r:embed="rId4"/>
                      <a:stretch>
                        <a:fillRect/>
                      </a:stretch>
                    </p:blipFill>
                    <p:spPr>
                      <a:xfrm>
                        <a:off x="5244148" y="3635295"/>
                        <a:ext cx="529590" cy="60388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5387658" y="2266870"/>
          <a:ext cx="833755" cy="651510"/>
        </p:xfrm>
        <a:graphic>
          <a:graphicData uri="http://schemas.openxmlformats.org/presentationml/2006/ole">
            <mc:AlternateContent xmlns:mc="http://schemas.openxmlformats.org/markup-compatibility/2006">
              <mc:Choice xmlns:v="urn:schemas-microsoft-com:vml" Requires="v">
                <p:oleObj spid="_x0000_s2" name="文档" r:id="rId5" imgW="1447800" imgH="1130300" progId="Word.Document.12">
                  <p:embed/>
                </p:oleObj>
              </mc:Choice>
              <mc:Fallback>
                <p:oleObj name="文档" r:id="rId5" imgW="1447800" imgH="1130300" progId="Word.Document.12">
                  <p:embed/>
                  <p:pic>
                    <p:nvPicPr>
                      <p:cNvPr id="0" name="对象 2"/>
                      <p:cNvPicPr/>
                      <p:nvPr/>
                    </p:nvPicPr>
                    <p:blipFill>
                      <a:blip r:embed="rId6"/>
                      <a:stretch>
                        <a:fillRect/>
                      </a:stretch>
                    </p:blipFill>
                    <p:spPr>
                      <a:xfrm>
                        <a:off x="5387658" y="2266870"/>
                        <a:ext cx="833755" cy="651510"/>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8747312" y="2554525"/>
          <a:ext cx="730885" cy="570865"/>
        </p:xfrm>
        <a:graphic>
          <a:graphicData uri="http://schemas.openxmlformats.org/presentationml/2006/ole">
            <mc:AlternateContent xmlns:mc="http://schemas.openxmlformats.org/markup-compatibility/2006">
              <mc:Choice xmlns:v="urn:schemas-microsoft-com:vml" Requires="v">
                <p:oleObj spid="_x0000_s3" name="文档" r:id="rId7" imgW="1447800" imgH="1130300" progId="Word.Document.12">
                  <p:embed/>
                </p:oleObj>
              </mc:Choice>
              <mc:Fallback>
                <p:oleObj name="文档" r:id="rId7" imgW="1447800" imgH="1130300" progId="Word.Document.12">
                  <p:embed/>
                  <p:pic>
                    <p:nvPicPr>
                      <p:cNvPr id="0" name="对象 6"/>
                      <p:cNvPicPr/>
                      <p:nvPr/>
                    </p:nvPicPr>
                    <p:blipFill>
                      <a:blip r:embed="rId8"/>
                      <a:stretch>
                        <a:fillRect/>
                      </a:stretch>
                    </p:blipFill>
                    <p:spPr>
                      <a:xfrm>
                        <a:off x="8747312" y="2554525"/>
                        <a:ext cx="730885" cy="570865"/>
                      </a:xfrm>
                      <a:prstGeom prst="rect">
                        <a:avLst/>
                      </a:prstGeom>
                    </p:spPr>
                  </p:pic>
                </p:oleObj>
              </mc:Fallback>
            </mc:AlternateContent>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9" name="组合 28"/>
          <p:cNvGrpSpPr/>
          <p:nvPr/>
        </p:nvGrpSpPr>
        <p:grpSpPr>
          <a:xfrm>
            <a:off x="-102870" y="429592"/>
            <a:ext cx="561975" cy="346264"/>
            <a:chOff x="-102870" y="429592"/>
            <a:chExt cx="561975" cy="346264"/>
          </a:xfrm>
        </p:grpSpPr>
        <p:sp>
          <p:nvSpPr>
            <p:cNvPr id="31" name="矩形 30"/>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2" name="矩形 31"/>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cxnSp>
        <p:nvCxnSpPr>
          <p:cNvPr id="69" name="直接连接符 68"/>
          <p:cNvCxnSpPr/>
          <p:nvPr>
            <p:custDataLst>
              <p:tags r:id="rId1"/>
            </p:custDataLst>
          </p:nvPr>
        </p:nvCxnSpPr>
        <p:spPr>
          <a:xfrm>
            <a:off x="9935110" y="7599779"/>
            <a:ext cx="143012" cy="82949"/>
          </a:xfrm>
          <a:prstGeom prst="line">
            <a:avLst/>
          </a:prstGeom>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归纳总结</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graphicFrame>
        <p:nvGraphicFramePr>
          <p:cNvPr id="18" name="Object 4"/>
          <p:cNvGraphicFramePr>
            <a:graphicFrameLocks noChangeAspect="1"/>
          </p:cNvGraphicFramePr>
          <p:nvPr/>
        </p:nvGraphicFramePr>
        <p:xfrm>
          <a:off x="846954" y="2164976"/>
          <a:ext cx="3376558" cy="2737750"/>
        </p:xfrm>
        <a:graphic>
          <a:graphicData uri="http://schemas.openxmlformats.org/presentationml/2006/ole">
            <mc:AlternateContent xmlns:mc="http://schemas.openxmlformats.org/markup-compatibility/2006">
              <mc:Choice xmlns:v="urn:schemas-microsoft-com:vml" Requires="v">
                <p:oleObj spid="_x0000_s0" name="" r:id="rId2" imgW="7011035" imgH="5768975" progId="Chem3D.Document.8">
                  <p:embed/>
                </p:oleObj>
              </mc:Choice>
              <mc:Fallback>
                <p:oleObj name="" r:id="rId2" imgW="7011035" imgH="5768975" progId="Chem3D.Document.8">
                  <p:embed/>
                  <p:pic>
                    <p:nvPicPr>
                      <p:cNvPr id="0" name="Object 4"/>
                      <p:cNvPicPr/>
                      <p:nvPr/>
                    </p:nvPicPr>
                    <p:blipFill>
                      <a:blip r:embed="rId3"/>
                      <a:stretch>
                        <a:fillRect/>
                      </a:stretch>
                    </p:blipFill>
                    <p:spPr>
                      <a:xfrm>
                        <a:off x="846954" y="2164976"/>
                        <a:ext cx="3376558" cy="2737750"/>
                      </a:xfrm>
                      <a:prstGeom prst="rect">
                        <a:avLst/>
                      </a:prstGeom>
                      <a:noFill/>
                      <a:ln w="19050">
                        <a:noFill/>
                        <a:miter/>
                      </a:ln>
                    </p:spPr>
                  </p:pic>
                </p:oleObj>
              </mc:Fallback>
            </mc:AlternateContent>
          </a:graphicData>
        </a:graphic>
      </p:graphicFrame>
      <p:grpSp>
        <p:nvGrpSpPr>
          <p:cNvPr id="6" name="组合 5"/>
          <p:cNvGrpSpPr/>
          <p:nvPr/>
        </p:nvGrpSpPr>
        <p:grpSpPr>
          <a:xfrm>
            <a:off x="4522399" y="1854218"/>
            <a:ext cx="6769642" cy="3059730"/>
            <a:chOff x="4446199" y="1823738"/>
            <a:chExt cx="6769642" cy="3059730"/>
          </a:xfrm>
        </p:grpSpPr>
        <p:grpSp>
          <p:nvGrpSpPr>
            <p:cNvPr id="4" name="组合 3"/>
            <p:cNvGrpSpPr/>
            <p:nvPr/>
          </p:nvGrpSpPr>
          <p:grpSpPr>
            <a:xfrm>
              <a:off x="4446199" y="2170589"/>
              <a:ext cx="6769642" cy="2712879"/>
              <a:chOff x="2251474" y="5767467"/>
              <a:chExt cx="6769642" cy="2712879"/>
            </a:xfrm>
          </p:grpSpPr>
          <p:sp>
            <p:nvSpPr>
              <p:cNvPr id="19" name="矩形: 圆角 18"/>
              <p:cNvSpPr/>
              <p:nvPr/>
            </p:nvSpPr>
            <p:spPr>
              <a:xfrm>
                <a:off x="2591703" y="5767467"/>
                <a:ext cx="5866497" cy="2712879"/>
              </a:xfrm>
              <a:prstGeom prst="roundRect">
                <a:avLst>
                  <a:gd name="adj" fmla="val 4066"/>
                </a:avLst>
              </a:prstGeom>
              <a:solidFill>
                <a:schemeClr val="bg1"/>
              </a:solidFill>
              <a:ln w="9525">
                <a:noFill/>
              </a:ln>
              <a:effectLst>
                <a:outerShdw blurRad="63500" algn="ctr" rotWithShape="0">
                  <a:srgbClr val="0081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0" name="矩形 19"/>
              <p:cNvSpPr/>
              <p:nvPr/>
            </p:nvSpPr>
            <p:spPr>
              <a:xfrm>
                <a:off x="2251474" y="6354008"/>
                <a:ext cx="6769642" cy="1821845"/>
              </a:xfrm>
              <a:prstGeom prst="rect">
                <a:avLst/>
              </a:prstGeom>
            </p:spPr>
            <p:txBody>
              <a:bodyPr wrap="square">
                <a:spAutoFit/>
              </a:bodyPr>
              <a:lstStyle/>
              <a:p>
                <a:pPr algn="ctr">
                  <a:lnSpc>
                    <a:spcPct val="150000"/>
                  </a:lnSpc>
                </a:pPr>
                <a:r>
                  <a:rPr lang="zh-CN" altLang="en-US" sz="2600"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稍有气味水难溶，高锰酸钾溴反应。</a:t>
                </a:r>
                <a:endParaRPr lang="zh-CN" altLang="en-US" sz="2600"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a:p>
                <a:pPr algn="ctr">
                  <a:lnSpc>
                    <a:spcPct val="150000"/>
                  </a:lnSpc>
                </a:pPr>
                <a:r>
                  <a:rPr lang="zh-CN" altLang="en-US" sz="2600"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现象相同理不同，前因氧化后加成。</a:t>
                </a:r>
                <a:endParaRPr lang="zh-CN" altLang="en-US" sz="2600"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a:p>
                <a:pPr algn="ctr">
                  <a:lnSpc>
                    <a:spcPct val="150000"/>
                  </a:lnSpc>
                </a:pPr>
                <a:r>
                  <a:rPr lang="zh-CN" altLang="en-US" sz="2600"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加氧燃烧黑烟冒，聚合分子碳链增。</a:t>
                </a:r>
                <a:endParaRPr lang="zh-CN" altLang="en-US" sz="2600"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grpSp>
          <p:nvGrpSpPr>
            <p:cNvPr id="3" name="组合 2"/>
            <p:cNvGrpSpPr/>
            <p:nvPr/>
          </p:nvGrpSpPr>
          <p:grpSpPr>
            <a:xfrm>
              <a:off x="6619366" y="1823738"/>
              <a:ext cx="2362348" cy="692278"/>
              <a:chOff x="5338159" y="4644026"/>
              <a:chExt cx="2362348" cy="692278"/>
            </a:xfrm>
          </p:grpSpPr>
          <p:sp>
            <p:nvSpPr>
              <p:cNvPr id="2" name="矩形: 圆角 1"/>
              <p:cNvSpPr/>
              <p:nvPr/>
            </p:nvSpPr>
            <p:spPr>
              <a:xfrm>
                <a:off x="5338159" y="4677932"/>
                <a:ext cx="2362348" cy="658372"/>
              </a:xfrm>
              <a:prstGeom prst="roundRect">
                <a:avLst>
                  <a:gd name="adj" fmla="val 50000"/>
                </a:avLst>
              </a:prstGeom>
              <a:solidFill>
                <a:srgbClr val="0081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21" name="矩形 20"/>
              <p:cNvSpPr/>
              <p:nvPr/>
            </p:nvSpPr>
            <p:spPr>
              <a:xfrm>
                <a:off x="5522230" y="4644026"/>
                <a:ext cx="2058545" cy="621517"/>
              </a:xfrm>
              <a:prstGeom prst="rect">
                <a:avLst/>
              </a:prstGeom>
            </p:spPr>
            <p:txBody>
              <a:bodyPr wrap="square">
                <a:spAutoFit/>
              </a:bodyPr>
              <a:lstStyle/>
              <a:p>
                <a:pPr algn="ctr">
                  <a:lnSpc>
                    <a:spcPct val="150000"/>
                  </a:lnSpc>
                </a:pPr>
                <a:r>
                  <a:rPr lang="zh-CN" altLang="en-US" sz="2600" b="1" kern="100" spc="300"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乙烯的性质</a:t>
                </a:r>
                <a:endParaRPr lang="zh-CN" altLang="en-US" sz="2600" b="1" kern="100" spc="300"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桌子上放了不同类型的饮料&#10;&#10;低可信度描述已自动生成"/>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0" y="0"/>
            <a:ext cx="12192000" cy="6862373"/>
          </a:xfrm>
          <a:prstGeom prst="rect">
            <a:avLst/>
          </a:prstGeom>
        </p:spPr>
      </p:pic>
      <p:sp>
        <p:nvSpPr>
          <p:cNvPr id="38" name="矩形 37"/>
          <p:cNvSpPr/>
          <p:nvPr/>
        </p:nvSpPr>
        <p:spPr>
          <a:xfrm>
            <a:off x="-52454" y="0"/>
            <a:ext cx="12244454" cy="6853625"/>
          </a:xfrm>
          <a:prstGeom prst="rect">
            <a:avLst/>
          </a:prstGeom>
          <a:gradFill flip="none" rotWithShape="1">
            <a:gsLst>
              <a:gs pos="0">
                <a:schemeClr val="bg1"/>
              </a:gs>
              <a:gs pos="100000">
                <a:schemeClr val="bg1">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latin typeface="思源宋体" panose="02020400000000000000" pitchFamily="18" charset="-122"/>
              <a:ea typeface="思源宋体" panose="02020400000000000000" pitchFamily="18" charset="-122"/>
            </a:endParaRPr>
          </a:p>
        </p:txBody>
      </p:sp>
      <p:sp>
        <p:nvSpPr>
          <p:cNvPr id="39" name="任意多边形: 形状 24"/>
          <p:cNvSpPr/>
          <p:nvPr/>
        </p:nvSpPr>
        <p:spPr>
          <a:xfrm rot="5400000">
            <a:off x="11192561" y="-398734"/>
            <a:ext cx="600704" cy="1398172"/>
          </a:xfrm>
          <a:custGeom>
            <a:avLst/>
            <a:gdLst>
              <a:gd name="connsiteX0" fmla="*/ 0 w 2997746"/>
              <a:gd name="connsiteY0" fmla="*/ 5335048 h 5344163"/>
              <a:gd name="connsiteX1" fmla="*/ 0 w 2997746"/>
              <a:gd name="connsiteY1" fmla="*/ 0 h 5344163"/>
              <a:gd name="connsiteX2" fmla="*/ 1420129 w 2997746"/>
              <a:gd name="connsiteY2" fmla="*/ 0 h 5344163"/>
              <a:gd name="connsiteX3" fmla="*/ 1523378 w 2997746"/>
              <a:gd name="connsiteY3" fmla="*/ 49738 h 5344163"/>
              <a:gd name="connsiteX4" fmla="*/ 2997746 w 2997746"/>
              <a:gd name="connsiteY4" fmla="*/ 2526938 h 5344163"/>
              <a:gd name="connsiteX5" fmla="*/ 180522 w 2997746"/>
              <a:gd name="connsiteY5" fmla="*/ 5344163 h 53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746" h="5344163">
                <a:moveTo>
                  <a:pt x="0" y="5335048"/>
                </a:moveTo>
                <a:lnTo>
                  <a:pt x="0" y="0"/>
                </a:lnTo>
                <a:lnTo>
                  <a:pt x="1420129" y="0"/>
                </a:lnTo>
                <a:lnTo>
                  <a:pt x="1523378" y="49738"/>
                </a:lnTo>
                <a:cubicBezTo>
                  <a:pt x="2401578" y="526804"/>
                  <a:pt x="2997746" y="1457250"/>
                  <a:pt x="2997746" y="2526938"/>
                </a:cubicBezTo>
                <a:cubicBezTo>
                  <a:pt x="2997746" y="4082848"/>
                  <a:pt x="1736432" y="5344163"/>
                  <a:pt x="180522" y="5344163"/>
                </a:cubicBezTo>
                <a:close/>
              </a:path>
            </a:pathLst>
          </a:custGeom>
          <a:solidFill>
            <a:srgbClr val="00B0F0">
              <a:alpha val="25882"/>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0" name="任意多边形: 形状 18"/>
          <p:cNvSpPr/>
          <p:nvPr/>
        </p:nvSpPr>
        <p:spPr>
          <a:xfrm rot="5400000">
            <a:off x="792241" y="6237106"/>
            <a:ext cx="291039" cy="950748"/>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1"/>
                  <a:pt x="0" y="1467138"/>
                  <a:pt x="0" y="1054970"/>
                </a:cubicBezTo>
                <a:close/>
              </a:path>
            </a:pathLst>
          </a:custGeom>
          <a:solidFill>
            <a:srgbClr val="0070C0"/>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1" name="任意多边形: 形状 20"/>
          <p:cNvSpPr/>
          <p:nvPr/>
        </p:nvSpPr>
        <p:spPr>
          <a:xfrm rot="5400000">
            <a:off x="576922" y="6237106"/>
            <a:ext cx="291039" cy="950748"/>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2"/>
                  <a:pt x="0" y="1467138"/>
                  <a:pt x="0" y="1054970"/>
                </a:cubicBezTo>
                <a:close/>
              </a:path>
            </a:pathLst>
          </a:custGeom>
          <a:solidFill>
            <a:srgbClr val="00B0F0">
              <a:alpha val="26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2" name="任意多边形: 形状 147"/>
          <p:cNvSpPr/>
          <p:nvPr/>
        </p:nvSpPr>
        <p:spPr>
          <a:xfrm rot="5400000">
            <a:off x="10920055" y="-495895"/>
            <a:ext cx="631752" cy="1623542"/>
          </a:xfrm>
          <a:custGeom>
            <a:avLst/>
            <a:gdLst>
              <a:gd name="connsiteX0" fmla="*/ 0 w 3152686"/>
              <a:gd name="connsiteY0" fmla="*/ 6203062 h 6205582"/>
              <a:gd name="connsiteX1" fmla="*/ 0 w 3152686"/>
              <a:gd name="connsiteY1" fmla="*/ 2520 h 6205582"/>
              <a:gd name="connsiteX2" fmla="*/ 49895 w 3152686"/>
              <a:gd name="connsiteY2" fmla="*/ 0 h 6205582"/>
              <a:gd name="connsiteX3" fmla="*/ 3152686 w 3152686"/>
              <a:gd name="connsiteY3" fmla="*/ 3102791 h 6205582"/>
              <a:gd name="connsiteX4" fmla="*/ 49895 w 3152686"/>
              <a:gd name="connsiteY4" fmla="*/ 6205582 h 6205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686" h="6205582">
                <a:moveTo>
                  <a:pt x="0" y="6203062"/>
                </a:moveTo>
                <a:lnTo>
                  <a:pt x="0" y="2520"/>
                </a:lnTo>
                <a:lnTo>
                  <a:pt x="49895" y="0"/>
                </a:lnTo>
                <a:cubicBezTo>
                  <a:pt x="1763519" y="0"/>
                  <a:pt x="3152686" y="1389167"/>
                  <a:pt x="3152686" y="3102791"/>
                </a:cubicBezTo>
                <a:cubicBezTo>
                  <a:pt x="3152686" y="4816415"/>
                  <a:pt x="1763519" y="6205582"/>
                  <a:pt x="49895" y="6205582"/>
                </a:cubicBezTo>
                <a:close/>
              </a:path>
            </a:pathLst>
          </a:custGeom>
          <a:solidFill>
            <a:srgbClr val="0070C0">
              <a:alpha val="6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nvGrpSpPr>
          <p:cNvPr id="3" name="组合 2"/>
          <p:cNvGrpSpPr/>
          <p:nvPr/>
        </p:nvGrpSpPr>
        <p:grpSpPr>
          <a:xfrm>
            <a:off x="833956" y="783988"/>
            <a:ext cx="10524088" cy="5477663"/>
            <a:chOff x="833956" y="783988"/>
            <a:chExt cx="10524088" cy="5477663"/>
          </a:xfrm>
        </p:grpSpPr>
        <p:sp>
          <p:nvSpPr>
            <p:cNvPr id="44" name="矩形: 圆角 43"/>
            <p:cNvSpPr/>
            <p:nvPr/>
          </p:nvSpPr>
          <p:spPr>
            <a:xfrm>
              <a:off x="833956" y="783988"/>
              <a:ext cx="10524088" cy="5477663"/>
            </a:xfrm>
            <a:prstGeom prst="roundRect">
              <a:avLst>
                <a:gd name="adj" fmla="val 4066"/>
              </a:avLst>
            </a:prstGeom>
            <a:solidFill>
              <a:schemeClr val="bg1"/>
            </a:solidFill>
            <a:ln w="9525">
              <a:noFill/>
            </a:ln>
            <a:effectLst>
              <a:outerShdw blurRad="63500" algn="ctr" rotWithShape="0">
                <a:srgbClr val="0081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49" name="Text Box 7"/>
            <p:cNvSpPr txBox="1">
              <a:spLocks noChangeArrowheads="1"/>
            </p:cNvSpPr>
            <p:nvPr/>
          </p:nvSpPr>
          <p:spPr bwMode="auto">
            <a:xfrm>
              <a:off x="1088585" y="1118303"/>
              <a:ext cx="1600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spc="300" dirty="0">
                  <a:solidFill>
                    <a:srgbClr val="0070C0"/>
                  </a:solidFill>
                  <a:latin typeface="思源宋体" panose="02020400000000000000" pitchFamily="18" charset="-122"/>
                  <a:ea typeface="思源宋体" panose="02020400000000000000" pitchFamily="18" charset="-122"/>
                  <a:cs typeface="Times New Roman" panose="02020603050405020304" pitchFamily="18" charset="0"/>
                </a:rPr>
                <a:t>学习目标</a:t>
              </a:r>
              <a:endParaRPr lang="zh-CN" altLang="en-US" sz="2400" b="1" spc="300" dirty="0">
                <a:solidFill>
                  <a:srgbClr val="0070C0"/>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50" name="Text Box 7"/>
            <p:cNvSpPr txBox="1">
              <a:spLocks noChangeArrowheads="1"/>
            </p:cNvSpPr>
            <p:nvPr/>
          </p:nvSpPr>
          <p:spPr bwMode="auto">
            <a:xfrm>
              <a:off x="1088584" y="1718214"/>
              <a:ext cx="7887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1.  </a:t>
              </a:r>
              <a:r>
                <a:rPr lang="zh-CN" altLang="en-US" sz="2400"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会写乙烯的</a:t>
              </a:r>
              <a:r>
                <a:rPr lang="zh-CN" altLang="en-US" sz="2400" b="1" spc="1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分子式、结构式、结构简式、电子式。</a:t>
              </a:r>
              <a:endParaRPr lang="zh-CN" altLang="en-US" sz="2400" b="1" spc="1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54" name="Text Box 7"/>
            <p:cNvSpPr txBox="1">
              <a:spLocks noChangeArrowheads="1"/>
            </p:cNvSpPr>
            <p:nvPr/>
          </p:nvSpPr>
          <p:spPr bwMode="auto">
            <a:xfrm>
              <a:off x="1088585" y="2333744"/>
              <a:ext cx="8249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400"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  </a:t>
              </a:r>
              <a:r>
                <a:rPr lang="zh-CN" altLang="en-US" sz="2400"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知道乙烯能够发生</a:t>
              </a:r>
              <a:r>
                <a:rPr lang="zh-CN" altLang="en-US" sz="2400" b="1" spc="1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氧化反应、加成反应、聚合反应。</a:t>
              </a:r>
              <a:endParaRPr lang="zh-CN" altLang="en-US" sz="2400" b="1" spc="1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55" name="Text Box 7"/>
            <p:cNvSpPr txBox="1">
              <a:spLocks noChangeArrowheads="1"/>
            </p:cNvSpPr>
            <p:nvPr/>
          </p:nvSpPr>
          <p:spPr bwMode="auto">
            <a:xfrm>
              <a:off x="1088585" y="2949275"/>
              <a:ext cx="9239217" cy="48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36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a:lnSpc>
                  <a:spcPct val="120000"/>
                </a:lnSpc>
                <a:spcBef>
                  <a:spcPct val="50000"/>
                </a:spcBef>
                <a:buAutoNum type="arabicPeriod" startAt="3"/>
              </a:pPr>
              <a:r>
                <a:rPr lang="zh-CN" altLang="en-US" sz="2400"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理解</a:t>
              </a:r>
              <a:r>
                <a:rPr lang="zh-CN" altLang="en-US" sz="2400" b="1" spc="1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加成反应的概念。</a:t>
              </a:r>
              <a:endParaRPr lang="en-US" altLang="zh-CN" sz="2400" b="1" spc="1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grpSp>
        <p:nvGrpSpPr>
          <p:cNvPr id="5" name="组合 4"/>
          <p:cNvGrpSpPr/>
          <p:nvPr/>
        </p:nvGrpSpPr>
        <p:grpSpPr>
          <a:xfrm>
            <a:off x="1088585" y="3898222"/>
            <a:ext cx="10498976" cy="1969479"/>
            <a:chOff x="1297307" y="3742478"/>
            <a:chExt cx="10498976" cy="1969479"/>
          </a:xfrm>
        </p:grpSpPr>
        <p:sp>
          <p:nvSpPr>
            <p:cNvPr id="56" name="Text Box 7"/>
            <p:cNvSpPr txBox="1">
              <a:spLocks noChangeArrowheads="1"/>
            </p:cNvSpPr>
            <p:nvPr/>
          </p:nvSpPr>
          <p:spPr bwMode="auto">
            <a:xfrm>
              <a:off x="3160537" y="4353606"/>
              <a:ext cx="84881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300"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认识乙烯的组成、结构、性质和变化，形成“结构决定性质”的观念</a:t>
              </a:r>
              <a:endParaRPr lang="zh-CN" altLang="en-US" sz="2300"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52" name="Text Box 7"/>
            <p:cNvSpPr txBox="1">
              <a:spLocks noChangeArrowheads="1"/>
            </p:cNvSpPr>
            <p:nvPr/>
          </p:nvSpPr>
          <p:spPr bwMode="auto">
            <a:xfrm>
              <a:off x="1297307" y="3742478"/>
              <a:ext cx="1842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400" b="1" spc="300" dirty="0">
                  <a:solidFill>
                    <a:srgbClr val="0070C0"/>
                  </a:solidFill>
                  <a:latin typeface="思源宋体" panose="02020400000000000000" pitchFamily="18" charset="-122"/>
                  <a:ea typeface="思源宋体" panose="02020400000000000000" pitchFamily="18" charset="-122"/>
                  <a:cs typeface="Times New Roman" panose="02020603050405020304" pitchFamily="18" charset="0"/>
                </a:rPr>
                <a:t>核心素养</a:t>
              </a:r>
              <a:endParaRPr lang="zh-CN" altLang="en-US" sz="2400" b="1" spc="300" dirty="0">
                <a:solidFill>
                  <a:srgbClr val="0070C0"/>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nvGrpSpPr>
            <p:cNvPr id="10" name="组合 9"/>
            <p:cNvGrpSpPr/>
            <p:nvPr/>
          </p:nvGrpSpPr>
          <p:grpSpPr>
            <a:xfrm>
              <a:off x="1297307" y="4416761"/>
              <a:ext cx="1806860" cy="430887"/>
              <a:chOff x="971091" y="4590431"/>
              <a:chExt cx="1806860" cy="430887"/>
            </a:xfrm>
          </p:grpSpPr>
          <p:sp>
            <p:nvSpPr>
              <p:cNvPr id="61" name="矩形: 圆角 60"/>
              <p:cNvSpPr/>
              <p:nvPr/>
            </p:nvSpPr>
            <p:spPr>
              <a:xfrm>
                <a:off x="971091" y="4599640"/>
                <a:ext cx="1806860" cy="419933"/>
              </a:xfrm>
              <a:prstGeom prst="roundRect">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900">
                  <a:latin typeface="思源宋体" panose="02020400000000000000" pitchFamily="18" charset="-122"/>
                  <a:ea typeface="思源宋体" panose="02020400000000000000" pitchFamily="18" charset="-122"/>
                </a:endParaRPr>
              </a:p>
            </p:txBody>
          </p:sp>
          <p:sp>
            <p:nvSpPr>
              <p:cNvPr id="69" name="Text Box 7"/>
              <p:cNvSpPr txBox="1">
                <a:spLocks noChangeArrowheads="1"/>
              </p:cNvSpPr>
              <p:nvPr/>
            </p:nvSpPr>
            <p:spPr bwMode="auto">
              <a:xfrm>
                <a:off x="1011800" y="4590431"/>
                <a:ext cx="17197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2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1. </a:t>
                </a:r>
                <a:r>
                  <a:rPr lang="zh-CN" altLang="en-US" sz="22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微观探析：</a:t>
                </a:r>
                <a:endParaRPr lang="en-US" altLang="zh-CN" sz="22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sp>
          <p:nvSpPr>
            <p:cNvPr id="57" name="Text Box 7"/>
            <p:cNvSpPr txBox="1">
              <a:spLocks noChangeArrowheads="1"/>
            </p:cNvSpPr>
            <p:nvPr/>
          </p:nvSpPr>
          <p:spPr bwMode="auto">
            <a:xfrm>
              <a:off x="3193177" y="5250292"/>
              <a:ext cx="8603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300"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通过分析、推理认识乙烯发生加成反应时的断键和成键情况。</a:t>
              </a:r>
              <a:endParaRPr lang="zh-CN" altLang="en-US" sz="2300"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nvGrpSpPr>
            <p:cNvPr id="28" name="组合 27"/>
            <p:cNvGrpSpPr/>
            <p:nvPr/>
          </p:nvGrpSpPr>
          <p:grpSpPr>
            <a:xfrm>
              <a:off x="1297307" y="5251142"/>
              <a:ext cx="1806860" cy="430887"/>
              <a:chOff x="971091" y="4590431"/>
              <a:chExt cx="1806860" cy="430887"/>
            </a:xfrm>
          </p:grpSpPr>
          <p:sp>
            <p:nvSpPr>
              <p:cNvPr id="29" name="矩形: 圆角 28"/>
              <p:cNvSpPr/>
              <p:nvPr/>
            </p:nvSpPr>
            <p:spPr>
              <a:xfrm>
                <a:off x="971091" y="4599640"/>
                <a:ext cx="1806860" cy="419933"/>
              </a:xfrm>
              <a:prstGeom prst="roundRect">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900">
                  <a:latin typeface="思源宋体" panose="02020400000000000000" pitchFamily="18" charset="-122"/>
                  <a:ea typeface="思源宋体" panose="02020400000000000000" pitchFamily="18" charset="-122"/>
                </a:endParaRPr>
              </a:p>
            </p:txBody>
          </p:sp>
          <p:sp>
            <p:nvSpPr>
              <p:cNvPr id="30" name="Text Box 7"/>
              <p:cNvSpPr txBox="1">
                <a:spLocks noChangeArrowheads="1"/>
              </p:cNvSpPr>
              <p:nvPr/>
            </p:nvSpPr>
            <p:spPr bwMode="auto">
              <a:xfrm>
                <a:off x="1011800" y="4590431"/>
                <a:ext cx="17197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2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2. </a:t>
                </a:r>
                <a:r>
                  <a:rPr lang="zh-CN" altLang="en-US" sz="22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证据推理：</a:t>
                </a:r>
                <a:endParaRPr lang="en-US" altLang="zh-CN" sz="22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4127" y="338465"/>
            <a:ext cx="1093284"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练习</a:t>
            </a:r>
            <a:endPar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4" name="矩形 3"/>
          <p:cNvSpPr/>
          <p:nvPr/>
        </p:nvSpPr>
        <p:spPr>
          <a:xfrm>
            <a:off x="-102870" y="426943"/>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5" name="矩形 4"/>
          <p:cNvSpPr/>
          <p:nvPr/>
        </p:nvSpPr>
        <p:spPr>
          <a:xfrm>
            <a:off x="395605" y="426943"/>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29" name="文本框 28"/>
          <p:cNvSpPr txBox="1"/>
          <p:nvPr/>
        </p:nvSpPr>
        <p:spPr>
          <a:xfrm>
            <a:off x="929726" y="1383390"/>
            <a:ext cx="10149754" cy="597921"/>
          </a:xfrm>
          <a:prstGeom prst="rect">
            <a:avLst/>
          </a:prstGeom>
          <a:noFill/>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1</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．下列反应中，能够说明乙烯分子具有不饱和键的是</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18" name="文本框 17"/>
          <p:cNvSpPr txBox="1"/>
          <p:nvPr/>
        </p:nvSpPr>
        <p:spPr>
          <a:xfrm>
            <a:off x="1127846" y="2624147"/>
            <a:ext cx="4153959" cy="597664"/>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A.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乙烯的电子式为</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9" name="文本框 18"/>
          <p:cNvSpPr txBox="1"/>
          <p:nvPr/>
        </p:nvSpPr>
        <p:spPr>
          <a:xfrm>
            <a:off x="1084818" y="3529574"/>
            <a:ext cx="5224360"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B.</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  乙烯的球棍模型为</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0" name="文本框 19"/>
          <p:cNvSpPr txBox="1"/>
          <p:nvPr/>
        </p:nvSpPr>
        <p:spPr>
          <a:xfrm>
            <a:off x="1094757" y="4435258"/>
            <a:ext cx="5506192"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C.</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  乙烯分子在空间上呈平面结构</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1" name="文本框 20"/>
          <p:cNvSpPr txBox="1"/>
          <p:nvPr/>
        </p:nvSpPr>
        <p:spPr>
          <a:xfrm>
            <a:off x="1084818" y="5340941"/>
            <a:ext cx="5224360"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D.</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  乙烯的结构简式为</a:t>
            </a:r>
            <a:r>
              <a:rPr kumimoji="1" lang="en-US" altLang="zh-CN" sz="28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8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kumimoji="1" lang="en-US" altLang="zh-CN" sz="2800" dirty="0" err="1">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8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endParaRPr lang="en-US" altLang="zh-CN" sz="2800" baseline="-25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22" name="Text Box 5"/>
          <p:cNvSpPr txBox="1">
            <a:spLocks noChangeArrowheads="1"/>
          </p:cNvSpPr>
          <p:nvPr/>
        </p:nvSpPr>
        <p:spPr bwMode="auto">
          <a:xfrm>
            <a:off x="9728021" y="1413967"/>
            <a:ext cx="592110" cy="646331"/>
          </a:xfrm>
          <a:prstGeom prst="rect">
            <a:avLst/>
          </a:prstGeom>
          <a:noFill/>
          <a:ln w="12700" cap="sq">
            <a:noFill/>
            <a:miter lim="800000"/>
            <a:headEnd type="none" w="sm" len="sm"/>
            <a:tailEnd type="none" w="sm" len="sm"/>
          </a:ln>
        </p:spPr>
        <p:txBody>
          <a:bodyPr wrap="square">
            <a:spAutoFit/>
          </a:bodyPr>
          <a:lstStyle/>
          <a:p>
            <a:r>
              <a:rPr kumimoji="1" lang="en-US" altLang="zh-CN" sz="3600" dirty="0">
                <a:solidFill>
                  <a:srgbClr val="FF0000"/>
                </a:solidFill>
                <a:latin typeface="思源宋体" panose="02020400000000000000" pitchFamily="18" charset="-122"/>
                <a:ea typeface="思源宋体" panose="02020400000000000000" pitchFamily="18" charset="-122"/>
              </a:rPr>
              <a:t>C</a:t>
            </a:r>
            <a:endParaRPr kumimoji="1" lang="en-US" altLang="zh-CN" sz="3600" dirty="0">
              <a:solidFill>
                <a:srgbClr val="FF0000"/>
              </a:solidFill>
              <a:latin typeface="思源宋体" panose="02020400000000000000" pitchFamily="18" charset="-122"/>
              <a:ea typeface="思源宋体" panose="02020400000000000000" pitchFamily="18" charset="-122"/>
            </a:endParaRPr>
          </a:p>
        </p:txBody>
      </p:sp>
      <p:pic>
        <p:nvPicPr>
          <p:cNvPr id="13" name="图片 304139"/>
          <p:cNvPicPr>
            <a:picLocks noChangeAspect="1" noChangeArrowheads="1"/>
          </p:cNvPicPr>
          <p:nvPr/>
        </p:nvPicPr>
        <p:blipFill>
          <a:blip r:embed="rId1">
            <a:clrChange>
              <a:clrFrom>
                <a:srgbClr val="FFFFFF"/>
              </a:clrFrom>
              <a:clrTo>
                <a:srgbClr val="FFFFFF">
                  <a:alpha val="0"/>
                </a:srgbClr>
              </a:clrTo>
            </a:clrChange>
          </a:blip>
          <a:stretch>
            <a:fillRect/>
          </a:stretch>
        </p:blipFill>
        <p:spPr bwMode="auto">
          <a:xfrm>
            <a:off x="4463511" y="2414409"/>
            <a:ext cx="1636587" cy="864096"/>
          </a:xfrm>
          <a:prstGeom prst="rect">
            <a:avLst/>
          </a:prstGeom>
          <a:noFill/>
          <a:ln w="9525">
            <a:noFill/>
            <a:miter lim="800000"/>
            <a:headEnd/>
            <a:tailEnd/>
          </a:ln>
        </p:spPr>
      </p:pic>
      <p:pic>
        <p:nvPicPr>
          <p:cNvPr id="14" name="图片 304140" descr="C:/Users/Administrator/Desktop/三维设计人教化学必修第二册/人教化学必修第二册/PPT格式可自主编辑课件/第七章  有机化合物/19XHDS7-22.TIF"/>
          <p:cNvPicPr>
            <a:picLocks noChangeAspect="1" noChangeArrowheads="1"/>
          </p:cNvPicPr>
          <p:nvPr/>
        </p:nvPicPr>
        <p:blipFill>
          <a:blip r:embed="rId2" r:link="rId3">
            <a:clrChange>
              <a:clrFrom>
                <a:srgbClr val="FFFFFF"/>
              </a:clrFrom>
              <a:clrTo>
                <a:srgbClr val="FFFFFF">
                  <a:alpha val="0"/>
                </a:srgbClr>
              </a:clrTo>
            </a:clrChange>
          </a:blip>
          <a:stretch>
            <a:fillRect/>
          </a:stretch>
        </p:blipFill>
        <p:spPr bwMode="auto">
          <a:xfrm>
            <a:off x="4774483" y="3462638"/>
            <a:ext cx="1325615" cy="88374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4127" y="338465"/>
            <a:ext cx="1093284"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练习</a:t>
            </a:r>
            <a:endPar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4" name="矩形 3"/>
          <p:cNvSpPr/>
          <p:nvPr/>
        </p:nvSpPr>
        <p:spPr>
          <a:xfrm>
            <a:off x="-102870" y="426943"/>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5" name="矩形 4"/>
          <p:cNvSpPr/>
          <p:nvPr/>
        </p:nvSpPr>
        <p:spPr>
          <a:xfrm>
            <a:off x="395605" y="426943"/>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29" name="文本框 28"/>
          <p:cNvSpPr txBox="1"/>
          <p:nvPr/>
        </p:nvSpPr>
        <p:spPr>
          <a:xfrm>
            <a:off x="929726" y="1383390"/>
            <a:ext cx="10149754" cy="597921"/>
          </a:xfrm>
          <a:prstGeom prst="rect">
            <a:avLst/>
          </a:prstGeom>
          <a:noFill/>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2</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．下列说法错误的是</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18" name="文本框 17"/>
          <p:cNvSpPr txBox="1"/>
          <p:nvPr/>
        </p:nvSpPr>
        <p:spPr>
          <a:xfrm>
            <a:off x="1130537" y="2392516"/>
            <a:ext cx="10294699" cy="1157817"/>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A.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无论是乙烯与</a:t>
            </a: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Br2</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的加成反应，还是乙烯使酸性</a:t>
            </a: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KMnO4</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溶液</a:t>
            </a:r>
            <a:endPar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endParaRPr>
          </a:p>
          <a:p>
            <a:pPr>
              <a:lnSpc>
                <a:spcPct val="130000"/>
              </a:lnSpc>
              <a:spcBef>
                <a:spcPct val="0"/>
              </a:spcBef>
              <a:spcAft>
                <a:spcPct val="0"/>
              </a:spcAft>
              <a:defRPr/>
            </a:pP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      褪色，都与分子内含有的碳碳双键有关</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9" name="文本框 18"/>
          <p:cNvSpPr txBox="1"/>
          <p:nvPr/>
        </p:nvSpPr>
        <p:spPr>
          <a:xfrm>
            <a:off x="1130538" y="3792418"/>
            <a:ext cx="10329942"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B.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溴的四氯化碳溶液和酸性</a:t>
            </a: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KMnO4</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溶液都可以鉴别乙烯和甲烷</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0" name="文本框 19"/>
          <p:cNvSpPr txBox="1"/>
          <p:nvPr/>
        </p:nvSpPr>
        <p:spPr>
          <a:xfrm>
            <a:off x="1130538" y="4633514"/>
            <a:ext cx="9055083"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C.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相同质量的乙烯和甲烷完全燃烧后生成水的质量相同</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1" name="文本框 20"/>
          <p:cNvSpPr txBox="1"/>
          <p:nvPr/>
        </p:nvSpPr>
        <p:spPr>
          <a:xfrm>
            <a:off x="1130538" y="5474610"/>
            <a:ext cx="7617222"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D.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乙烯的化学性质比乙烷的化学性质活泼</a:t>
            </a:r>
            <a:endParaRPr lang="en-US" altLang="zh-CN" sz="2800" baseline="-25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22" name="Text Box 5"/>
          <p:cNvSpPr txBox="1">
            <a:spLocks noChangeArrowheads="1"/>
          </p:cNvSpPr>
          <p:nvPr/>
        </p:nvSpPr>
        <p:spPr bwMode="auto">
          <a:xfrm>
            <a:off x="4757199" y="1413967"/>
            <a:ext cx="592110" cy="646331"/>
          </a:xfrm>
          <a:prstGeom prst="rect">
            <a:avLst/>
          </a:prstGeom>
          <a:noFill/>
          <a:ln w="12700" cap="sq">
            <a:noFill/>
            <a:miter lim="800000"/>
            <a:headEnd type="none" w="sm" len="sm"/>
            <a:tailEnd type="none" w="sm" len="sm"/>
          </a:ln>
        </p:spPr>
        <p:txBody>
          <a:bodyPr wrap="square">
            <a:spAutoFit/>
          </a:bodyPr>
          <a:lstStyle/>
          <a:p>
            <a:r>
              <a:rPr kumimoji="1" lang="en-US" altLang="zh-CN" sz="3600" dirty="0">
                <a:solidFill>
                  <a:srgbClr val="FF0000"/>
                </a:solidFill>
                <a:latin typeface="思源宋体" panose="02020400000000000000" pitchFamily="18" charset="-122"/>
                <a:ea typeface="思源宋体" panose="02020400000000000000" pitchFamily="18" charset="-122"/>
              </a:rPr>
              <a:t>C</a:t>
            </a:r>
            <a:endParaRPr kumimoji="1" lang="en-US" altLang="zh-CN" sz="3600" dirty="0">
              <a:solidFill>
                <a:srgbClr val="FF0000"/>
              </a:solidFill>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4127" y="338465"/>
            <a:ext cx="1093284"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练习</a:t>
            </a:r>
            <a:endPar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4" name="矩形 3"/>
          <p:cNvSpPr/>
          <p:nvPr/>
        </p:nvSpPr>
        <p:spPr>
          <a:xfrm>
            <a:off x="-102870" y="426943"/>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5" name="矩形 4"/>
          <p:cNvSpPr/>
          <p:nvPr/>
        </p:nvSpPr>
        <p:spPr>
          <a:xfrm>
            <a:off x="395605" y="426943"/>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框 28"/>
          <p:cNvSpPr txBox="1"/>
          <p:nvPr/>
        </p:nvSpPr>
        <p:spPr>
          <a:xfrm>
            <a:off x="929726" y="1383390"/>
            <a:ext cx="10149754" cy="597921"/>
          </a:xfrm>
          <a:prstGeom prst="rect">
            <a:avLst/>
          </a:prstGeom>
          <a:noFill/>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lang="en-US" altLang="zh-CN" sz="2800" b="1" dirty="0">
                <a:solidFill>
                  <a:srgbClr val="0070C0"/>
                </a:solidFill>
                <a:latin typeface="思源宋体" panose="02020400000000000000" pitchFamily="18" charset="-122"/>
                <a:ea typeface="思源宋体" panose="02020400000000000000" pitchFamily="18" charset="-122"/>
              </a:rPr>
              <a:t>3</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．能证明乙烯分子中含有一个碳碳双键的事实是</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18" name="文本框 17"/>
          <p:cNvSpPr txBox="1"/>
          <p:nvPr/>
        </p:nvSpPr>
        <p:spPr>
          <a:xfrm>
            <a:off x="1130538" y="2392516"/>
            <a:ext cx="10053552" cy="593239"/>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A.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乙烯分子中碳、氢原子的个数比为</a:t>
            </a: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1∶2</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9" name="文本框 18"/>
          <p:cNvSpPr txBox="1"/>
          <p:nvPr/>
        </p:nvSpPr>
        <p:spPr>
          <a:xfrm>
            <a:off x="1130538" y="3236806"/>
            <a:ext cx="10329942"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B.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乙烯完全燃烧生成的</a:t>
            </a: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CO2</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和</a:t>
            </a: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H2O</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的物质的量相等</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0" name="文本框 19"/>
          <p:cNvSpPr txBox="1"/>
          <p:nvPr/>
        </p:nvSpPr>
        <p:spPr>
          <a:xfrm>
            <a:off x="1130538" y="4085778"/>
            <a:ext cx="9674622" cy="1158074"/>
          </a:xfrm>
          <a:prstGeom prst="rect">
            <a:avLst/>
          </a:prstGeom>
          <a:noFill/>
        </p:spPr>
        <p:txBody>
          <a:bodyPr wrap="square">
            <a:spAutoFit/>
          </a:bodyPr>
          <a:lstStyle/>
          <a:p>
            <a:pPr marL="514350" indent="-514350">
              <a:lnSpc>
                <a:spcPct val="130000"/>
              </a:lnSpc>
              <a:spcBef>
                <a:spcPct val="0"/>
              </a:spcBef>
              <a:spcAft>
                <a:spcPct val="0"/>
              </a:spcAft>
              <a:buAutoNum type="alphaUcPeriod" startAt="3"/>
              <a:defRPr/>
            </a:pP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乙烯易与溴水发生加成反应，且</a:t>
            </a: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1 mol</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乙烯完全加成需消</a:t>
            </a:r>
            <a:endPar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endParaRPr>
          </a:p>
          <a:p>
            <a:pPr>
              <a:lnSpc>
                <a:spcPct val="130000"/>
              </a:lnSpc>
              <a:spcBef>
                <a:spcPct val="0"/>
              </a:spcBef>
              <a:spcAft>
                <a:spcPct val="0"/>
              </a:spcAft>
              <a:defRPr/>
            </a:pP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     耗</a:t>
            </a: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1 mol</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溴单质</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1" name="文本框 20"/>
          <p:cNvSpPr txBox="1"/>
          <p:nvPr/>
        </p:nvSpPr>
        <p:spPr>
          <a:xfrm>
            <a:off x="1130538" y="5494904"/>
            <a:ext cx="7617222"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D.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乙烯能使酸性</a:t>
            </a: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KMnO4</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溶液褪色</a:t>
            </a:r>
            <a:endParaRPr lang="en-US" altLang="zh-CN" sz="2800" baseline="-25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22" name="Text Box 5"/>
          <p:cNvSpPr txBox="1">
            <a:spLocks noChangeArrowheads="1"/>
          </p:cNvSpPr>
          <p:nvPr/>
        </p:nvSpPr>
        <p:spPr bwMode="auto">
          <a:xfrm>
            <a:off x="9024399" y="1413967"/>
            <a:ext cx="592110" cy="646331"/>
          </a:xfrm>
          <a:prstGeom prst="rect">
            <a:avLst/>
          </a:prstGeom>
          <a:noFill/>
          <a:ln w="12700" cap="sq">
            <a:noFill/>
            <a:miter lim="800000"/>
            <a:headEnd type="none" w="sm" len="sm"/>
            <a:tailEnd type="none" w="sm" len="sm"/>
          </a:ln>
        </p:spPr>
        <p:txBody>
          <a:bodyPr wrap="square">
            <a:spAutoFit/>
          </a:bodyPr>
          <a:lstStyle/>
          <a:p>
            <a:r>
              <a:rPr kumimoji="1" lang="en-US" altLang="zh-CN" sz="3600" dirty="0">
                <a:solidFill>
                  <a:srgbClr val="FF0000"/>
                </a:solidFill>
                <a:latin typeface="思源宋体" panose="02020400000000000000" pitchFamily="18" charset="-122"/>
                <a:ea typeface="思源宋体" panose="02020400000000000000" pitchFamily="18" charset="-122"/>
              </a:rPr>
              <a:t>C</a:t>
            </a:r>
            <a:endParaRPr kumimoji="1" lang="en-US" altLang="zh-CN" sz="3600" dirty="0">
              <a:solidFill>
                <a:srgbClr val="FF0000"/>
              </a:solidFill>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4127" y="338465"/>
            <a:ext cx="1093284"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练习</a:t>
            </a:r>
            <a:endPar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4" name="矩形 3"/>
          <p:cNvSpPr/>
          <p:nvPr/>
        </p:nvSpPr>
        <p:spPr>
          <a:xfrm>
            <a:off x="-102870" y="426943"/>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5" name="矩形 4"/>
          <p:cNvSpPr/>
          <p:nvPr/>
        </p:nvSpPr>
        <p:spPr>
          <a:xfrm>
            <a:off x="395605" y="426943"/>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框 28"/>
          <p:cNvSpPr txBox="1"/>
          <p:nvPr/>
        </p:nvSpPr>
        <p:spPr>
          <a:xfrm>
            <a:off x="929726" y="1383390"/>
            <a:ext cx="9479194" cy="1158074"/>
          </a:xfrm>
          <a:prstGeom prst="rect">
            <a:avLst/>
          </a:prstGeom>
          <a:noFill/>
        </p:spPr>
        <p:txBody>
          <a:bodyPr wrap="squar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4.</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CH</a:t>
            </a:r>
            <a:r>
              <a:rPr lang="en-US" altLang="zh-CN" sz="2800" b="1" baseline="-250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4</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中混有</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C</a:t>
            </a:r>
            <a:r>
              <a:rPr lang="en-US" altLang="zh-CN" sz="2800" b="1" baseline="-250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2</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H</a:t>
            </a:r>
            <a:r>
              <a:rPr lang="en-US" altLang="zh-CN" sz="2800" b="1" baseline="-25000" dirty="0" err="1">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4</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欲除去</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C</a:t>
            </a:r>
            <a:r>
              <a:rPr lang="en-US" altLang="zh-CN" sz="2800" b="1" baseline="-250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2</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H</a:t>
            </a:r>
            <a:r>
              <a:rPr lang="en-US" altLang="zh-CN" sz="2800" b="1" baseline="-25000" dirty="0" err="1">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4</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得到</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CH</a:t>
            </a:r>
            <a:r>
              <a:rPr lang="en-US" altLang="zh-CN" sz="2800" b="1" baseline="-25000" dirty="0" err="1">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4</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最好依次通过</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a:p>
            <a:pPr>
              <a:lnSpc>
                <a:spcPct val="130000"/>
              </a:lnSpc>
              <a:spcBef>
                <a:spcPct val="0"/>
              </a:spcBef>
              <a:spcAft>
                <a:spcPct val="0"/>
              </a:spcAft>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哪一组试剂</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18" name="文本框 17"/>
          <p:cNvSpPr txBox="1"/>
          <p:nvPr/>
        </p:nvSpPr>
        <p:spPr>
          <a:xfrm>
            <a:off x="1143086" y="2877056"/>
            <a:ext cx="4153959" cy="597664"/>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A.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澄清石灰水、浓硫酸</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9" name="文本框 18"/>
          <p:cNvSpPr txBox="1"/>
          <p:nvPr/>
        </p:nvSpPr>
        <p:spPr>
          <a:xfrm>
            <a:off x="1143086" y="3696407"/>
            <a:ext cx="5224360"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B.  </a:t>
            </a:r>
            <a:r>
              <a:rPr kumimoji="1" lang="en-US" altLang="zh-CN" sz="2800" dirty="0" err="1">
                <a:solidFill>
                  <a:schemeClr val="tx1">
                    <a:lumMod val="75000"/>
                    <a:lumOff val="25000"/>
                  </a:schemeClr>
                </a:solidFill>
                <a:latin typeface="思源宋体" panose="02020400000000000000" pitchFamily="18" charset="-122"/>
                <a:ea typeface="思源宋体" panose="02020400000000000000" pitchFamily="18" charset="-122"/>
              </a:rPr>
              <a:t>KMnO</a:t>
            </a:r>
            <a:r>
              <a:rPr lang="en-US" altLang="zh-CN" sz="28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4</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酸性溶液、浓硫酸</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0" name="文本框 19"/>
          <p:cNvSpPr txBox="1"/>
          <p:nvPr/>
        </p:nvSpPr>
        <p:spPr>
          <a:xfrm>
            <a:off x="1143086" y="4516015"/>
            <a:ext cx="5224360"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C.  </a:t>
            </a:r>
            <a:r>
              <a:rPr kumimoji="1" lang="en-US" altLang="zh-CN" sz="2800" dirty="0" err="1">
                <a:solidFill>
                  <a:schemeClr val="tx1">
                    <a:lumMod val="75000"/>
                    <a:lumOff val="25000"/>
                  </a:schemeClr>
                </a:solidFill>
                <a:latin typeface="思源宋体" panose="02020400000000000000" pitchFamily="18" charset="-122"/>
                <a:ea typeface="思源宋体" panose="02020400000000000000" pitchFamily="18" charset="-122"/>
              </a:rPr>
              <a:t>Br</a:t>
            </a:r>
            <a:r>
              <a:rPr lang="en-US" altLang="zh-CN" sz="28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水、浓硫酸</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1" name="文本框 20"/>
          <p:cNvSpPr txBox="1"/>
          <p:nvPr/>
        </p:nvSpPr>
        <p:spPr>
          <a:xfrm>
            <a:off x="1143086" y="5335624"/>
            <a:ext cx="5224360"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D.  </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浓硫酸、</a:t>
            </a:r>
            <a:r>
              <a:rPr kumimoji="1" lang="en-US" altLang="zh-CN" sz="2800" dirty="0" err="1">
                <a:solidFill>
                  <a:schemeClr val="tx1">
                    <a:lumMod val="75000"/>
                    <a:lumOff val="25000"/>
                  </a:schemeClr>
                </a:solidFill>
                <a:latin typeface="思源宋体" panose="02020400000000000000" pitchFamily="18" charset="-122"/>
                <a:ea typeface="思源宋体" panose="02020400000000000000" pitchFamily="18" charset="-122"/>
              </a:rPr>
              <a:t>KMnO</a:t>
            </a:r>
            <a:r>
              <a:rPr lang="en-US" altLang="zh-CN" sz="28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4</a:t>
            </a:r>
            <a:r>
              <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rPr>
              <a:t>酸性溶液</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2" name="Text Box 5"/>
          <p:cNvSpPr txBox="1">
            <a:spLocks noChangeArrowheads="1"/>
          </p:cNvSpPr>
          <p:nvPr/>
        </p:nvSpPr>
        <p:spPr bwMode="auto">
          <a:xfrm>
            <a:off x="3555821" y="1976419"/>
            <a:ext cx="592110" cy="646331"/>
          </a:xfrm>
          <a:prstGeom prst="rect">
            <a:avLst/>
          </a:prstGeom>
          <a:noFill/>
          <a:ln w="12700" cap="sq">
            <a:noFill/>
            <a:miter lim="800000"/>
            <a:headEnd type="none" w="sm" len="sm"/>
            <a:tailEnd type="none" w="sm" len="sm"/>
          </a:ln>
        </p:spPr>
        <p:txBody>
          <a:bodyPr wrap="square">
            <a:spAutoFit/>
          </a:bodyPr>
          <a:lstStyle/>
          <a:p>
            <a:r>
              <a:rPr kumimoji="1" lang="en-US" altLang="zh-CN" sz="3600" dirty="0">
                <a:solidFill>
                  <a:srgbClr val="FF0000"/>
                </a:solidFill>
                <a:latin typeface="思源宋体" panose="02020400000000000000" pitchFamily="18" charset="-122"/>
                <a:ea typeface="思源宋体" panose="02020400000000000000" pitchFamily="18" charset="-122"/>
              </a:rPr>
              <a:t>C</a:t>
            </a:r>
            <a:endParaRPr kumimoji="1" lang="en-US" altLang="zh-CN" sz="3600" dirty="0">
              <a:solidFill>
                <a:srgbClr val="FF0000"/>
              </a:solidFill>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4127" y="338465"/>
            <a:ext cx="1093284"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练习</a:t>
            </a:r>
            <a:endPar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4" name="矩形 3"/>
          <p:cNvSpPr/>
          <p:nvPr/>
        </p:nvSpPr>
        <p:spPr>
          <a:xfrm>
            <a:off x="-102870" y="426943"/>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5" name="矩形 4"/>
          <p:cNvSpPr/>
          <p:nvPr/>
        </p:nvSpPr>
        <p:spPr>
          <a:xfrm>
            <a:off x="395605" y="426943"/>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框 28"/>
          <p:cNvSpPr txBox="1"/>
          <p:nvPr/>
        </p:nvSpPr>
        <p:spPr>
          <a:xfrm>
            <a:off x="929726" y="1487562"/>
            <a:ext cx="10149754" cy="1718227"/>
          </a:xfrm>
          <a:prstGeom prst="rect">
            <a:avLst/>
          </a:prstGeom>
          <a:noFill/>
        </p:spPr>
        <p:txBody>
          <a:bodyPr wrap="square">
            <a:spAutoFit/>
          </a:bodyPr>
          <a:lstStyle/>
          <a:p>
            <a:pPr marL="514350" marR="0" lvl="0" indent="-514350" algn="l" defTabSz="914400" rtl="0" eaLnBrk="1" fontAlgn="auto" latinLnBrk="0" hangingPunct="1">
              <a:lnSpc>
                <a:spcPct val="130000"/>
              </a:lnSpc>
              <a:spcBef>
                <a:spcPct val="0"/>
              </a:spcBef>
              <a:spcAft>
                <a:spcPct val="0"/>
              </a:spcAft>
              <a:buClrTx/>
              <a:buSzTx/>
              <a:buFontTx/>
              <a:buAutoNum type="arabicPeriod" startAt="5"/>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使</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1 mol</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乙烯与氯气完全发生加成反应</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然后使该加成反应的</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a:p>
            <a:pPr marR="0" lvl="0" algn="l" defTabSz="914400" rtl="0" eaLnBrk="1" fontAlgn="auto" latinLnBrk="0" hangingPunct="1">
              <a:lnSpc>
                <a:spcPct val="130000"/>
              </a:lnSpc>
              <a:spcBef>
                <a:spcPct val="0"/>
              </a:spcBef>
              <a:spcAft>
                <a:spcPct val="0"/>
              </a:spcAft>
              <a:buClrTx/>
              <a:buSzTx/>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产物与氯气在光照条件下发生完全取代反应</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则两个过程中消</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a:p>
            <a:pPr marR="0" lvl="0" algn="l" defTabSz="914400" rtl="0" eaLnBrk="1" fontAlgn="auto" latinLnBrk="0" hangingPunct="1">
              <a:lnSpc>
                <a:spcPct val="130000"/>
              </a:lnSpc>
              <a:spcBef>
                <a:spcPct val="0"/>
              </a:spcBef>
              <a:spcAft>
                <a:spcPct val="0"/>
              </a:spcAft>
              <a:buClrTx/>
              <a:buSzTx/>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耗氯气的总物质的量是</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　　</a:t>
            </a:r>
            <a:r>
              <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a:t>
            </a:r>
            <a:endParaRPr kumimoji="0" lang="en-US" altLang="zh-CN"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19" name="文本框 18"/>
          <p:cNvSpPr txBox="1"/>
          <p:nvPr/>
        </p:nvSpPr>
        <p:spPr>
          <a:xfrm>
            <a:off x="1371686" y="3665682"/>
            <a:ext cx="4153959" cy="597664"/>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A.  3 mol</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0" name="文本框 19"/>
          <p:cNvSpPr txBox="1"/>
          <p:nvPr/>
        </p:nvSpPr>
        <p:spPr>
          <a:xfrm>
            <a:off x="4747636" y="3665682"/>
            <a:ext cx="2054420"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B.  4 mol</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1" name="文本框 20"/>
          <p:cNvSpPr txBox="1"/>
          <p:nvPr/>
        </p:nvSpPr>
        <p:spPr>
          <a:xfrm>
            <a:off x="1371686" y="4738776"/>
            <a:ext cx="2112294"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C.  5 mol</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3" name="文本框 22"/>
          <p:cNvSpPr txBox="1"/>
          <p:nvPr/>
        </p:nvSpPr>
        <p:spPr>
          <a:xfrm>
            <a:off x="4747636" y="4738776"/>
            <a:ext cx="3130866" cy="597921"/>
          </a:xfrm>
          <a:prstGeom prst="rect">
            <a:avLst/>
          </a:prstGeom>
          <a:noFill/>
        </p:spPr>
        <p:txBody>
          <a:bodyPr wrap="square">
            <a:spAutoFit/>
          </a:bodyPr>
          <a:lstStyle/>
          <a:p>
            <a:pPr>
              <a:lnSpc>
                <a:spcPct val="130000"/>
              </a:lnSpc>
              <a:spcBef>
                <a:spcPct val="0"/>
              </a:spcBef>
              <a:spcAft>
                <a:spcPct val="0"/>
              </a:spcAft>
              <a:defRPr/>
            </a:pPr>
            <a:r>
              <a:rPr kumimoji="1" lang="en-US" altLang="zh-CN" sz="2800" dirty="0">
                <a:solidFill>
                  <a:schemeClr val="tx1">
                    <a:lumMod val="75000"/>
                    <a:lumOff val="25000"/>
                  </a:schemeClr>
                </a:solidFill>
                <a:latin typeface="思源宋体" panose="02020400000000000000" pitchFamily="18" charset="-122"/>
                <a:ea typeface="思源宋体" panose="02020400000000000000" pitchFamily="18" charset="-122"/>
              </a:rPr>
              <a:t>D.  6 mol</a:t>
            </a:r>
            <a:endParaRPr kumimoji="1" lang="zh-CN" altLang="en-US" sz="28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25" name="Text Box 5"/>
          <p:cNvSpPr txBox="1">
            <a:spLocks noChangeArrowheads="1"/>
          </p:cNvSpPr>
          <p:nvPr/>
        </p:nvSpPr>
        <p:spPr bwMode="auto">
          <a:xfrm>
            <a:off x="5422685" y="2639244"/>
            <a:ext cx="936104" cy="646331"/>
          </a:xfrm>
          <a:prstGeom prst="rect">
            <a:avLst/>
          </a:prstGeom>
          <a:noFill/>
          <a:ln w="12700" cap="sq">
            <a:noFill/>
            <a:miter lim="800000"/>
            <a:headEnd type="none" w="sm" len="sm"/>
            <a:tailEnd type="none" w="sm" len="sm"/>
          </a:ln>
        </p:spPr>
        <p:txBody>
          <a:bodyPr wrap="square">
            <a:spAutoFit/>
          </a:bodyPr>
          <a:lstStyle/>
          <a:p>
            <a:r>
              <a:rPr kumimoji="1" lang="en-US" altLang="zh-CN" sz="3600" dirty="0">
                <a:solidFill>
                  <a:srgbClr val="FF0000"/>
                </a:solidFill>
                <a:latin typeface="思源宋体" panose="02020400000000000000" pitchFamily="18" charset="-122"/>
                <a:ea typeface="思源宋体" panose="02020400000000000000" pitchFamily="18" charset="-122"/>
              </a:rPr>
              <a:t>C</a:t>
            </a:r>
            <a:endParaRPr kumimoji="1" lang="en-US" altLang="zh-CN" sz="3600" dirty="0">
              <a:solidFill>
                <a:srgbClr val="FF0000"/>
              </a:solidFill>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dissolv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4127" y="338465"/>
            <a:ext cx="1093284" cy="5847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练习</a:t>
            </a:r>
            <a:endParaRPr kumimoji="0" lang="zh-CN" altLang="en-US" sz="32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4" name="矩形 3"/>
          <p:cNvSpPr/>
          <p:nvPr/>
        </p:nvSpPr>
        <p:spPr>
          <a:xfrm>
            <a:off x="-102870" y="426943"/>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5" name="矩形 4"/>
          <p:cNvSpPr/>
          <p:nvPr/>
        </p:nvSpPr>
        <p:spPr>
          <a:xfrm>
            <a:off x="395605" y="426943"/>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766763" y="1416015"/>
            <a:ext cx="11187139" cy="430115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dirty="0">
                <a:solidFill>
                  <a:srgbClr val="0070C0"/>
                </a:solidFill>
                <a:latin typeface="思源宋体" panose="02020400000000000000" pitchFamily="18" charset="-122"/>
                <a:ea typeface="思源宋体" panose="02020400000000000000" pitchFamily="18" charset="-122"/>
              </a:rPr>
              <a:t>6.  </a:t>
            </a:r>
            <a:r>
              <a:rPr lang="zh-CN" altLang="zh-CN" b="1" dirty="0">
                <a:solidFill>
                  <a:srgbClr val="0070C0"/>
                </a:solidFill>
                <a:latin typeface="思源宋体" panose="02020400000000000000" pitchFamily="18" charset="-122"/>
                <a:ea typeface="思源宋体" panose="02020400000000000000" pitchFamily="18" charset="-122"/>
              </a:rPr>
              <a:t>含有碳碳双键的有机物很多，其性质和乙烯相似，写出下列要求的方程式。</a:t>
            </a:r>
            <a:endParaRPr lang="en-US" altLang="zh-CN" b="1" dirty="0">
              <a:solidFill>
                <a:srgbClr val="0070C0"/>
              </a:solidFill>
              <a:latin typeface="思源宋体" panose="02020400000000000000" pitchFamily="18" charset="-122"/>
              <a:ea typeface="思源宋体" panose="02020400000000000000" pitchFamily="18" charset="-122"/>
            </a:endParaRPr>
          </a:p>
          <a:p>
            <a:pPr algn="just">
              <a:lnSpc>
                <a:spcPct val="150000"/>
              </a:lnSpc>
              <a:spcAft>
                <a:spcPts val="0"/>
              </a:spcAft>
            </a:pPr>
            <a:endParaRPr lang="en-US" altLang="zh-CN" sz="2800" b="1" dirty="0">
              <a:solidFill>
                <a:srgbClr val="0070C0"/>
              </a:solidFill>
              <a:latin typeface="思源宋体" panose="02020400000000000000" pitchFamily="18" charset="-122"/>
              <a:ea typeface="思源宋体" panose="02020400000000000000" pitchFamily="18" charset="-122"/>
            </a:endParaRPr>
          </a:p>
          <a:p>
            <a:pPr algn="just">
              <a:lnSpc>
                <a:spcPct val="150000"/>
              </a:lnSpc>
              <a:spcAft>
                <a:spcPts val="0"/>
              </a:spcAft>
            </a:pPr>
            <a:r>
              <a:rPr lang="en-US" altLang="zh-CN" kern="100" dirty="0">
                <a:solidFill>
                  <a:schemeClr val="tx1">
                    <a:lumMod val="75000"/>
                    <a:lumOff val="25000"/>
                  </a:schemeClr>
                </a:solidFill>
                <a:latin typeface="思源宋体" panose="02020400000000000000" pitchFamily="18" charset="-122"/>
                <a:ea typeface="思源宋体" panose="02020400000000000000" pitchFamily="18" charset="-122"/>
              </a:rPr>
              <a:t>(1)</a:t>
            </a:r>
            <a:r>
              <a:rPr lang="zh-CN" altLang="zh-CN"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丙烯与溴水反应：</a:t>
            </a:r>
            <a:r>
              <a:rPr lang="en-US" altLang="zh-CN" u="sng" kern="100" dirty="0">
                <a:solidFill>
                  <a:schemeClr val="tx1">
                    <a:lumMod val="75000"/>
                    <a:lumOff val="25000"/>
                  </a:schemeClr>
                </a:solidFill>
                <a:latin typeface="思源宋体" panose="02020400000000000000" pitchFamily="18" charset="-122"/>
                <a:ea typeface="思源宋体" panose="02020400000000000000" pitchFamily="18" charset="-122"/>
              </a:rPr>
              <a:t>					         </a:t>
            </a:r>
            <a:r>
              <a:rPr lang="zh-CN" altLang="zh-CN"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endParaRPr lang="en-US" altLang="zh-CN"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a:p>
            <a:pPr algn="just">
              <a:lnSpc>
                <a:spcPct val="150000"/>
              </a:lnSpc>
              <a:spcAft>
                <a:spcPts val="0"/>
              </a:spcAft>
            </a:pPr>
            <a:endParaRPr lang="en-US" altLang="zh-CN" kern="100" dirty="0">
              <a:solidFill>
                <a:schemeClr val="tx1">
                  <a:lumMod val="75000"/>
                  <a:lumOff val="25000"/>
                </a:schemeClr>
              </a:solidFill>
              <a:latin typeface="思源宋体" panose="02020400000000000000" pitchFamily="18" charset="-122"/>
              <a:ea typeface="思源宋体" panose="02020400000000000000" pitchFamily="18" charset="-122"/>
            </a:endParaRPr>
          </a:p>
          <a:p>
            <a:pPr algn="just">
              <a:lnSpc>
                <a:spcPct val="150000"/>
              </a:lnSpc>
              <a:spcAft>
                <a:spcPts val="0"/>
              </a:spcAft>
            </a:pPr>
            <a:r>
              <a:rPr lang="en-US" altLang="zh-CN" kern="100" dirty="0">
                <a:solidFill>
                  <a:schemeClr val="tx1">
                    <a:lumMod val="75000"/>
                    <a:lumOff val="25000"/>
                  </a:schemeClr>
                </a:solidFill>
                <a:latin typeface="思源宋体" panose="02020400000000000000" pitchFamily="18" charset="-122"/>
                <a:ea typeface="思源宋体" panose="02020400000000000000" pitchFamily="18" charset="-122"/>
              </a:rPr>
              <a:t>(2)</a:t>
            </a:r>
            <a:r>
              <a:rPr lang="zh-CN" altLang="zh-CN"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丙烯在一定条件下加聚生成聚丙烯：</a:t>
            </a:r>
            <a:r>
              <a:rPr lang="en-US" altLang="zh-CN" i="1" kern="100" dirty="0">
                <a:solidFill>
                  <a:schemeClr val="tx1">
                    <a:lumMod val="75000"/>
                    <a:lumOff val="25000"/>
                  </a:schemeClr>
                </a:solidFill>
                <a:latin typeface="思源宋体" panose="02020400000000000000" pitchFamily="18" charset="-122"/>
                <a:ea typeface="思源宋体" panose="02020400000000000000" pitchFamily="18" charset="-122"/>
              </a:rPr>
              <a:t>____________________________</a:t>
            </a:r>
            <a:endParaRPr lang="en-US" altLang="zh-CN" i="1" kern="100" dirty="0">
              <a:solidFill>
                <a:schemeClr val="tx1">
                  <a:lumMod val="75000"/>
                  <a:lumOff val="25000"/>
                </a:schemeClr>
              </a:solidFill>
              <a:latin typeface="思源宋体" panose="02020400000000000000" pitchFamily="18" charset="-122"/>
              <a:ea typeface="思源宋体" panose="02020400000000000000" pitchFamily="18" charset="-122"/>
            </a:endParaRPr>
          </a:p>
          <a:p>
            <a:pPr algn="just">
              <a:lnSpc>
                <a:spcPct val="200000"/>
              </a:lnSpc>
              <a:spcAft>
                <a:spcPts val="0"/>
              </a:spcAft>
            </a:pPr>
            <a:endParaRPr lang="en-US" altLang="zh-CN" b="1" i="1" u="sng"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a:p>
            <a:pPr algn="just">
              <a:lnSpc>
                <a:spcPct val="150000"/>
              </a:lnSpc>
              <a:spcAft>
                <a:spcPts val="0"/>
              </a:spcAft>
            </a:pPr>
            <a:r>
              <a:rPr lang="en-US" altLang="zh-CN" b="1" i="1" u="sng"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zh-CN" altLang="zh-CN" b="1"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endParaRPr lang="zh-CN" altLang="zh-CN" b="1" kern="100" dirty="0">
              <a:solidFill>
                <a:schemeClr val="tx1">
                  <a:lumMod val="75000"/>
                  <a:lumOff val="25000"/>
                </a:schemeClr>
              </a:solidFill>
              <a:effectLst/>
              <a:latin typeface="思源宋体" panose="02020400000000000000" pitchFamily="18" charset="-122"/>
              <a:ea typeface="思源宋体" panose="02020400000000000000" pitchFamily="18" charset="-122"/>
              <a:cs typeface="Courier New" panose="02070309020205020404" pitchFamily="49" charset="0"/>
            </a:endParaRPr>
          </a:p>
        </p:txBody>
      </p:sp>
      <p:sp>
        <p:nvSpPr>
          <p:cNvPr id="14" name="矩形 13"/>
          <p:cNvSpPr/>
          <p:nvPr/>
        </p:nvSpPr>
        <p:spPr>
          <a:xfrm>
            <a:off x="3653430" y="2703475"/>
            <a:ext cx="3758593" cy="461665"/>
          </a:xfrm>
          <a:prstGeom prst="rect">
            <a:avLst/>
          </a:prstGeom>
        </p:spPr>
        <p:txBody>
          <a:bodyPr wrap="none">
            <a:spAutoFit/>
          </a:bodyPr>
          <a:lstStyle/>
          <a:p>
            <a:r>
              <a:rPr lang="en-US" altLang="zh-CN" sz="2400" kern="100" dirty="0">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400" kern="100" baseline="-25000" dirty="0">
                <a:solidFill>
                  <a:schemeClr val="tx1">
                    <a:lumMod val="75000"/>
                    <a:lumOff val="25000"/>
                  </a:schemeClr>
                </a:solidFill>
                <a:latin typeface="思源宋体" panose="02020400000000000000" pitchFamily="18" charset="-122"/>
                <a:ea typeface="思源宋体" panose="02020400000000000000" pitchFamily="18" charset="-122"/>
              </a:rPr>
              <a:t>3</a:t>
            </a:r>
            <a:r>
              <a:rPr lang="en-US" altLang="zh-CN" sz="2400" kern="100" dirty="0">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400" kern="100" spc="-80" dirty="0">
                <a:solidFill>
                  <a:schemeClr val="tx1">
                    <a:lumMod val="75000"/>
                    <a:lumOff val="25000"/>
                  </a:schemeClr>
                </a:solidFill>
                <a:latin typeface="思源宋体" panose="02020400000000000000" pitchFamily="18" charset="-122"/>
                <a:ea typeface="思源宋体" panose="02020400000000000000" pitchFamily="18" charset="-122"/>
              </a:rPr>
              <a:t>=</a:t>
            </a:r>
            <a:r>
              <a:rPr lang="en-US" altLang="zh-CN" sz="2400" kern="100" dirty="0">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400" kern="100" baseline="-25000" dirty="0">
                <a:solidFill>
                  <a:schemeClr val="tx1">
                    <a:lumMod val="75000"/>
                    <a:lumOff val="25000"/>
                  </a:schemeClr>
                </a:solidFill>
                <a:latin typeface="思源宋体" panose="02020400000000000000" pitchFamily="18" charset="-122"/>
                <a:ea typeface="思源宋体" panose="02020400000000000000" pitchFamily="18" charset="-122"/>
              </a:rPr>
              <a:t>2</a:t>
            </a:r>
            <a:r>
              <a:rPr lang="zh-CN" altLang="zh-CN" sz="2400"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r>
              <a:rPr lang="en-US" altLang="zh-CN" sz="2400" kern="100" dirty="0">
                <a:solidFill>
                  <a:schemeClr val="tx1">
                    <a:lumMod val="75000"/>
                    <a:lumOff val="25000"/>
                  </a:schemeClr>
                </a:solidFill>
                <a:latin typeface="思源宋体" panose="02020400000000000000" pitchFamily="18" charset="-122"/>
                <a:ea typeface="思源宋体" panose="02020400000000000000" pitchFamily="18" charset="-122"/>
              </a:rPr>
              <a:t>Br</a:t>
            </a:r>
            <a:r>
              <a:rPr lang="en-US" altLang="zh-CN" sz="2400" kern="100" baseline="-25000" dirty="0">
                <a:solidFill>
                  <a:schemeClr val="tx1">
                    <a:lumMod val="75000"/>
                    <a:lumOff val="25000"/>
                  </a:schemeClr>
                </a:solidFill>
                <a:latin typeface="思源宋体" panose="02020400000000000000" pitchFamily="18" charset="-122"/>
                <a:ea typeface="思源宋体" panose="02020400000000000000" pitchFamily="18" charset="-122"/>
              </a:rPr>
              <a:t>2</a:t>
            </a:r>
            <a:r>
              <a:rPr lang="en-US" altLang="zh-CN" sz="2400" kern="100" spc="-6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r>
              <a:rPr lang="en-US" altLang="zh-CN" sz="2400" kern="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pic>
        <p:nvPicPr>
          <p:cNvPr id="15" name="Picture 2"/>
          <p:cNvPicPr>
            <a:picLocks noChangeAspect="1" noChangeArrowheads="1"/>
          </p:cNvPicPr>
          <p:nvPr/>
        </p:nvPicPr>
        <p:blipFill>
          <a:blip r:embed="rId1">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35241" y="2370594"/>
            <a:ext cx="1974519" cy="74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6260211" y="3781542"/>
            <a:ext cx="2645468" cy="461665"/>
          </a:xfrm>
          <a:prstGeom prst="rect">
            <a:avLst/>
          </a:prstGeom>
        </p:spPr>
        <p:txBody>
          <a:bodyPr wrap="none">
            <a:spAutoFit/>
          </a:bodyPr>
          <a:lstStyle/>
          <a:p>
            <a:r>
              <a:rPr lang="en-US" altLang="zh-CN" sz="2400" i="1" kern="100" dirty="0">
                <a:solidFill>
                  <a:schemeClr val="tx1">
                    <a:lumMod val="75000"/>
                    <a:lumOff val="25000"/>
                  </a:schemeClr>
                </a:solidFill>
                <a:latin typeface="思源宋体" panose="02020400000000000000" pitchFamily="18" charset="-122"/>
                <a:ea typeface="思源宋体" panose="02020400000000000000" pitchFamily="18" charset="-122"/>
              </a:rPr>
              <a:t>n</a:t>
            </a:r>
            <a:r>
              <a:rPr lang="en-US" altLang="zh-CN" sz="2400" kern="100" dirty="0">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400" kern="100" baseline="-25000" dirty="0">
                <a:solidFill>
                  <a:schemeClr val="tx1">
                    <a:lumMod val="75000"/>
                    <a:lumOff val="25000"/>
                  </a:schemeClr>
                </a:solidFill>
                <a:latin typeface="思源宋体" panose="02020400000000000000" pitchFamily="18" charset="-122"/>
                <a:ea typeface="思源宋体" panose="02020400000000000000" pitchFamily="18" charset="-122"/>
              </a:rPr>
              <a:t>3</a:t>
            </a:r>
            <a:r>
              <a:rPr lang="en-US" altLang="zh-CN" sz="2400" kern="100" dirty="0">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400" kern="100" spc="-80" dirty="0">
                <a:solidFill>
                  <a:schemeClr val="tx1">
                    <a:lumMod val="75000"/>
                    <a:lumOff val="25000"/>
                  </a:schemeClr>
                </a:solidFill>
                <a:latin typeface="思源宋体" panose="02020400000000000000" pitchFamily="18" charset="-122"/>
                <a:ea typeface="思源宋体" panose="02020400000000000000" pitchFamily="18" charset="-122"/>
              </a:rPr>
              <a:t>==</a:t>
            </a:r>
            <a:r>
              <a:rPr lang="en-US" altLang="zh-CN" sz="2400" kern="100" dirty="0">
                <a:solidFill>
                  <a:schemeClr val="tx1">
                    <a:lumMod val="75000"/>
                    <a:lumOff val="25000"/>
                  </a:schemeClr>
                </a:solidFill>
                <a:latin typeface="思源宋体" panose="02020400000000000000" pitchFamily="18" charset="-122"/>
                <a:ea typeface="思源宋体" panose="02020400000000000000" pitchFamily="18" charset="-122"/>
              </a:rPr>
              <a:t>CH</a:t>
            </a:r>
            <a:r>
              <a:rPr lang="en-US" altLang="zh-CN" sz="2400" kern="100" baseline="-25000" dirty="0">
                <a:solidFill>
                  <a:schemeClr val="tx1">
                    <a:lumMod val="75000"/>
                    <a:lumOff val="25000"/>
                  </a:schemeClr>
                </a:solidFill>
                <a:latin typeface="思源宋体" panose="02020400000000000000" pitchFamily="18" charset="-122"/>
                <a:ea typeface="思源宋体" panose="02020400000000000000" pitchFamily="18" charset="-122"/>
              </a:rPr>
              <a:t>2</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aphicFrame>
        <p:nvGraphicFramePr>
          <p:cNvPr id="17" name="对象 16"/>
          <p:cNvGraphicFramePr>
            <a:graphicFrameLocks noChangeAspect="1"/>
          </p:cNvGraphicFramePr>
          <p:nvPr/>
        </p:nvGraphicFramePr>
        <p:xfrm>
          <a:off x="9449825" y="3665495"/>
          <a:ext cx="1146810" cy="741045"/>
        </p:xfrm>
        <a:graphic>
          <a:graphicData uri="http://schemas.openxmlformats.org/presentationml/2006/ole">
            <mc:AlternateContent xmlns:mc="http://schemas.openxmlformats.org/markup-compatibility/2006">
              <mc:Choice xmlns:v="urn:schemas-microsoft-com:vml" Requires="v">
                <p:oleObj spid="_x0000_s0" name="文档" r:id="rId2" imgW="1803400" imgH="1168400" progId="Word.Document.12">
                  <p:embed/>
                </p:oleObj>
              </mc:Choice>
              <mc:Fallback>
                <p:oleObj name="文档" r:id="rId2" imgW="1803400" imgH="1168400" progId="Word.Document.12">
                  <p:embed/>
                  <p:pic>
                    <p:nvPicPr>
                      <p:cNvPr id="0" name="对象 8"/>
                      <p:cNvPicPr/>
                      <p:nvPr/>
                    </p:nvPicPr>
                    <p:blipFill>
                      <a:blip r:embed="rId3"/>
                      <a:stretch>
                        <a:fillRect/>
                      </a:stretch>
                    </p:blipFill>
                    <p:spPr>
                      <a:xfrm>
                        <a:off x="9449825" y="3665495"/>
                        <a:ext cx="1146810" cy="741045"/>
                      </a:xfrm>
                      <a:prstGeom prst="rect">
                        <a:avLst/>
                      </a:prstGeom>
                    </p:spPr>
                  </p:pic>
                </p:oleObj>
              </mc:Fallback>
            </mc:AlternateContent>
          </a:graphicData>
        </a:graphic>
      </p:graphicFrame>
      <p:pic>
        <p:nvPicPr>
          <p:cNvPr id="18" name="Picture 3"/>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0158" y="4604420"/>
            <a:ext cx="1815465" cy="85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组合 119"/>
          <p:cNvGrpSpPr/>
          <p:nvPr/>
        </p:nvGrpSpPr>
        <p:grpSpPr>
          <a:xfrm>
            <a:off x="-52454" y="-1"/>
            <a:ext cx="12244454" cy="6862374"/>
            <a:chOff x="-52454" y="-1"/>
            <a:chExt cx="12244454" cy="6862374"/>
          </a:xfrm>
        </p:grpSpPr>
        <p:pic>
          <p:nvPicPr>
            <p:cNvPr id="121" name="图片 120" descr="桌子上放了不同类型的饮料&#10;&#10;低可信度描述已自动生成"/>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0" y="0"/>
              <a:ext cx="12192000" cy="6862373"/>
            </a:xfrm>
            <a:prstGeom prst="rect">
              <a:avLst/>
            </a:prstGeom>
          </p:spPr>
        </p:pic>
        <p:sp>
          <p:nvSpPr>
            <p:cNvPr id="129" name="矩形 128"/>
            <p:cNvSpPr/>
            <p:nvPr/>
          </p:nvSpPr>
          <p:spPr>
            <a:xfrm>
              <a:off x="-52454" y="-1"/>
              <a:ext cx="12244454" cy="6853625"/>
            </a:xfrm>
            <a:prstGeom prst="rect">
              <a:avLst/>
            </a:prstGeom>
            <a:gradFill flip="none" rotWithShape="1">
              <a:gsLst>
                <a:gs pos="0">
                  <a:schemeClr val="bg1"/>
                </a:gs>
                <a:gs pos="100000">
                  <a:schemeClr val="bg1">
                    <a:alpha val="4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7" name="任意多边形: 形状 41"/>
          <p:cNvSpPr/>
          <p:nvPr/>
        </p:nvSpPr>
        <p:spPr>
          <a:xfrm>
            <a:off x="7132876" y="4375"/>
            <a:ext cx="1117854" cy="6857999"/>
          </a:xfrm>
          <a:custGeom>
            <a:avLst/>
            <a:gdLst>
              <a:gd name="connsiteX0" fmla="*/ 0 w 8092416"/>
              <a:gd name="connsiteY0" fmla="*/ 0 h 6857999"/>
              <a:gd name="connsiteX1" fmla="*/ 6974562 w 8092416"/>
              <a:gd name="connsiteY1" fmla="*/ 0 h 6857999"/>
              <a:gd name="connsiteX2" fmla="*/ 7098043 w 8092416"/>
              <a:gd name="connsiteY2" fmla="*/ 173644 h 6857999"/>
              <a:gd name="connsiteX3" fmla="*/ 8092416 w 8092416"/>
              <a:gd name="connsiteY3" fmla="*/ 3429000 h 6857999"/>
              <a:gd name="connsiteX4" fmla="*/ 7098043 w 8092416"/>
              <a:gd name="connsiteY4" fmla="*/ 6684357 h 6857999"/>
              <a:gd name="connsiteX5" fmla="*/ 6974563 w 8092416"/>
              <a:gd name="connsiteY5" fmla="*/ 6857999 h 6857999"/>
              <a:gd name="connsiteX6" fmla="*/ 0 w 8092416"/>
              <a:gd name="connsiteY6" fmla="*/ 6857999 h 6857999"/>
              <a:gd name="connsiteX0-1" fmla="*/ 0 w 8092416"/>
              <a:gd name="connsiteY0-2" fmla="*/ 0 h 6857999"/>
              <a:gd name="connsiteX1-3" fmla="*/ 6974562 w 8092416"/>
              <a:gd name="connsiteY1-4" fmla="*/ 0 h 6857999"/>
              <a:gd name="connsiteX2-5" fmla="*/ 7098043 w 8092416"/>
              <a:gd name="connsiteY2-6" fmla="*/ 173644 h 6857999"/>
              <a:gd name="connsiteX3-7" fmla="*/ 8092416 w 8092416"/>
              <a:gd name="connsiteY3-8" fmla="*/ 3429000 h 6857999"/>
              <a:gd name="connsiteX4-9" fmla="*/ 7098043 w 8092416"/>
              <a:gd name="connsiteY4-10" fmla="*/ 6684357 h 6857999"/>
              <a:gd name="connsiteX5-11" fmla="*/ 6974563 w 8092416"/>
              <a:gd name="connsiteY5-12" fmla="*/ 6857999 h 6857999"/>
              <a:gd name="connsiteX6-13" fmla="*/ 0 w 8092416"/>
              <a:gd name="connsiteY6-14" fmla="*/ 6857999 h 6857999"/>
              <a:gd name="connsiteX7" fmla="*/ 91440 w 8092416"/>
              <a:gd name="connsiteY7" fmla="*/ 91440 h 6857999"/>
              <a:gd name="connsiteX0-15" fmla="*/ 0 w 8092416"/>
              <a:gd name="connsiteY0-16" fmla="*/ 0 h 6857999"/>
              <a:gd name="connsiteX1-17" fmla="*/ 6974562 w 8092416"/>
              <a:gd name="connsiteY1-18" fmla="*/ 0 h 6857999"/>
              <a:gd name="connsiteX2-19" fmla="*/ 7098043 w 8092416"/>
              <a:gd name="connsiteY2-20" fmla="*/ 173644 h 6857999"/>
              <a:gd name="connsiteX3-21" fmla="*/ 8092416 w 8092416"/>
              <a:gd name="connsiteY3-22" fmla="*/ 3429000 h 6857999"/>
              <a:gd name="connsiteX4-23" fmla="*/ 7098043 w 8092416"/>
              <a:gd name="connsiteY4-24" fmla="*/ 6684357 h 6857999"/>
              <a:gd name="connsiteX5-25" fmla="*/ 6974563 w 8092416"/>
              <a:gd name="connsiteY5-26" fmla="*/ 6857999 h 6857999"/>
              <a:gd name="connsiteX6-27" fmla="*/ 0 w 8092416"/>
              <a:gd name="connsiteY6-28" fmla="*/ 6857999 h 6857999"/>
              <a:gd name="connsiteX0-29" fmla="*/ 6974562 w 8092416"/>
              <a:gd name="connsiteY0-30" fmla="*/ 0 h 6857999"/>
              <a:gd name="connsiteX1-31" fmla="*/ 7098043 w 8092416"/>
              <a:gd name="connsiteY1-32" fmla="*/ 173644 h 6857999"/>
              <a:gd name="connsiteX2-33" fmla="*/ 8092416 w 8092416"/>
              <a:gd name="connsiteY2-34" fmla="*/ 3429000 h 6857999"/>
              <a:gd name="connsiteX3-35" fmla="*/ 7098043 w 8092416"/>
              <a:gd name="connsiteY3-36" fmla="*/ 6684357 h 6857999"/>
              <a:gd name="connsiteX4-37" fmla="*/ 6974563 w 8092416"/>
              <a:gd name="connsiteY4-38" fmla="*/ 6857999 h 6857999"/>
              <a:gd name="connsiteX5-39" fmla="*/ 0 w 8092416"/>
              <a:gd name="connsiteY5-40" fmla="*/ 6857999 h 6857999"/>
              <a:gd name="connsiteX0-41" fmla="*/ 0 w 1117854"/>
              <a:gd name="connsiteY0-42" fmla="*/ 0 h 6857999"/>
              <a:gd name="connsiteX1-43" fmla="*/ 123481 w 1117854"/>
              <a:gd name="connsiteY1-44" fmla="*/ 173644 h 6857999"/>
              <a:gd name="connsiteX2-45" fmla="*/ 1117854 w 1117854"/>
              <a:gd name="connsiteY2-46" fmla="*/ 3429000 h 6857999"/>
              <a:gd name="connsiteX3-47" fmla="*/ 123481 w 1117854"/>
              <a:gd name="connsiteY3-48" fmla="*/ 6684357 h 6857999"/>
              <a:gd name="connsiteX4-49" fmla="*/ 1 w 1117854"/>
              <a:gd name="connsiteY4-50" fmla="*/ 6857999 h 68579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17854" h="6857999">
                <a:moveTo>
                  <a:pt x="0" y="0"/>
                </a:moveTo>
                <a:lnTo>
                  <a:pt x="123481" y="173644"/>
                </a:lnTo>
                <a:cubicBezTo>
                  <a:pt x="751277" y="1102904"/>
                  <a:pt x="1117854" y="2223143"/>
                  <a:pt x="1117854" y="3429000"/>
                </a:cubicBezTo>
                <a:cubicBezTo>
                  <a:pt x="1117854" y="4634858"/>
                  <a:pt x="751277" y="5755096"/>
                  <a:pt x="123481" y="6684357"/>
                </a:cubicBezTo>
                <a:lnTo>
                  <a:pt x="1" y="6857999"/>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nvGrpSpPr>
          <p:cNvPr id="8" name="组合 7"/>
          <p:cNvGrpSpPr/>
          <p:nvPr/>
        </p:nvGrpSpPr>
        <p:grpSpPr>
          <a:xfrm>
            <a:off x="-265471" y="-870076"/>
            <a:ext cx="12722942" cy="8598152"/>
            <a:chOff x="-5715000" y="-6019800"/>
            <a:chExt cx="25031700" cy="16916400"/>
          </a:xfrm>
        </p:grpSpPr>
        <p:grpSp>
          <p:nvGrpSpPr>
            <p:cNvPr id="9" name="组合 8"/>
            <p:cNvGrpSpPr/>
            <p:nvPr/>
          </p:nvGrpSpPr>
          <p:grpSpPr>
            <a:xfrm>
              <a:off x="-5715000" y="-6019800"/>
              <a:ext cx="419100" cy="16916400"/>
              <a:chOff x="-5715000" y="-6019800"/>
              <a:chExt cx="419100" cy="16916400"/>
            </a:xfrm>
          </p:grpSpPr>
          <p:sp>
            <p:nvSpPr>
              <p:cNvPr id="13" name="椭圆 12"/>
              <p:cNvSpPr/>
              <p:nvPr/>
            </p:nvSpPr>
            <p:spPr>
              <a:xfrm>
                <a:off x="-5715000" y="-6019800"/>
                <a:ext cx="419100" cy="419100"/>
              </a:xfrm>
              <a:prstGeom prst="ellipse">
                <a:avLst/>
              </a:prstGeom>
              <a:solidFill>
                <a:srgbClr val="E6E6E6"/>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a:ea typeface="思源黑体 CN Normal"/>
                  <a:cs typeface="+mn-cs"/>
                </a:endParaRPr>
              </a:p>
            </p:txBody>
          </p:sp>
          <p:sp>
            <p:nvSpPr>
              <p:cNvPr id="14" name="椭圆 13"/>
              <p:cNvSpPr/>
              <p:nvPr/>
            </p:nvSpPr>
            <p:spPr>
              <a:xfrm>
                <a:off x="-5715000" y="10477500"/>
                <a:ext cx="419100" cy="419100"/>
              </a:xfrm>
              <a:prstGeom prst="ellipse">
                <a:avLst/>
              </a:prstGeom>
              <a:solidFill>
                <a:srgbClr val="E6E6E6"/>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a:ea typeface="思源黑体 CN Normal"/>
                  <a:cs typeface="+mn-cs"/>
                </a:endParaRPr>
              </a:p>
            </p:txBody>
          </p:sp>
        </p:grpSp>
        <p:grpSp>
          <p:nvGrpSpPr>
            <p:cNvPr id="10" name="组合 9"/>
            <p:cNvGrpSpPr/>
            <p:nvPr/>
          </p:nvGrpSpPr>
          <p:grpSpPr>
            <a:xfrm>
              <a:off x="18897600" y="-6019800"/>
              <a:ext cx="419100" cy="16916400"/>
              <a:chOff x="-5715000" y="-6019800"/>
              <a:chExt cx="419100" cy="16916400"/>
            </a:xfrm>
          </p:grpSpPr>
          <p:sp>
            <p:nvSpPr>
              <p:cNvPr id="11" name="椭圆 10"/>
              <p:cNvSpPr/>
              <p:nvPr/>
            </p:nvSpPr>
            <p:spPr>
              <a:xfrm>
                <a:off x="-5715000" y="-6019800"/>
                <a:ext cx="419100" cy="419100"/>
              </a:xfrm>
              <a:prstGeom prst="ellipse">
                <a:avLst/>
              </a:prstGeom>
              <a:solidFill>
                <a:srgbClr val="E6E6E6"/>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a:ea typeface="思源黑体 CN Normal"/>
                  <a:cs typeface="+mn-cs"/>
                </a:endParaRPr>
              </a:p>
            </p:txBody>
          </p:sp>
          <p:sp>
            <p:nvSpPr>
              <p:cNvPr id="12" name="椭圆 11"/>
              <p:cNvSpPr/>
              <p:nvPr/>
            </p:nvSpPr>
            <p:spPr>
              <a:xfrm>
                <a:off x="-5715000" y="10477500"/>
                <a:ext cx="419100" cy="419100"/>
              </a:xfrm>
              <a:prstGeom prst="ellipse">
                <a:avLst/>
              </a:prstGeom>
              <a:solidFill>
                <a:srgbClr val="E6E6E6"/>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a:ea typeface="思源黑体 CN Normal"/>
                  <a:cs typeface="+mn-cs"/>
                </a:endParaRPr>
              </a:p>
            </p:txBody>
          </p:sp>
        </p:grpSp>
      </p:grpSp>
      <p:grpSp>
        <p:nvGrpSpPr>
          <p:cNvPr id="15" name="组合 14"/>
          <p:cNvGrpSpPr/>
          <p:nvPr/>
        </p:nvGrpSpPr>
        <p:grpSpPr>
          <a:xfrm>
            <a:off x="9862138" y="5520580"/>
            <a:ext cx="1886241" cy="967305"/>
            <a:chOff x="7024914" y="-1465943"/>
            <a:chExt cx="1698168" cy="870857"/>
          </a:xfrm>
          <a:solidFill>
            <a:srgbClr val="0070C0"/>
          </a:solidFill>
        </p:grpSpPr>
        <p:sp>
          <p:nvSpPr>
            <p:cNvPr id="16" name="椭圆 15"/>
            <p:cNvSpPr/>
            <p:nvPr/>
          </p:nvSpPr>
          <p:spPr>
            <a:xfrm>
              <a:off x="7024914"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7" name="椭圆 16"/>
            <p:cNvSpPr/>
            <p:nvPr/>
          </p:nvSpPr>
          <p:spPr>
            <a:xfrm>
              <a:off x="7257142"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8" name="椭圆 17"/>
            <p:cNvSpPr/>
            <p:nvPr/>
          </p:nvSpPr>
          <p:spPr>
            <a:xfrm>
              <a:off x="7489370"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9" name="椭圆 18"/>
            <p:cNvSpPr/>
            <p:nvPr/>
          </p:nvSpPr>
          <p:spPr>
            <a:xfrm>
              <a:off x="7721598"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0" name="椭圆 19"/>
            <p:cNvSpPr/>
            <p:nvPr/>
          </p:nvSpPr>
          <p:spPr>
            <a:xfrm>
              <a:off x="7953826"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1" name="椭圆 20"/>
            <p:cNvSpPr/>
            <p:nvPr/>
          </p:nvSpPr>
          <p:spPr>
            <a:xfrm>
              <a:off x="8186054"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2" name="椭圆 21"/>
            <p:cNvSpPr/>
            <p:nvPr/>
          </p:nvSpPr>
          <p:spPr>
            <a:xfrm>
              <a:off x="8418282"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3" name="椭圆 22"/>
            <p:cNvSpPr/>
            <p:nvPr/>
          </p:nvSpPr>
          <p:spPr>
            <a:xfrm>
              <a:off x="8650510"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4" name="椭圆 23"/>
            <p:cNvSpPr/>
            <p:nvPr/>
          </p:nvSpPr>
          <p:spPr>
            <a:xfrm>
              <a:off x="7024914"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5" name="椭圆 24"/>
            <p:cNvSpPr/>
            <p:nvPr/>
          </p:nvSpPr>
          <p:spPr>
            <a:xfrm>
              <a:off x="7257142"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6" name="椭圆 25"/>
            <p:cNvSpPr/>
            <p:nvPr/>
          </p:nvSpPr>
          <p:spPr>
            <a:xfrm>
              <a:off x="7489370"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7" name="椭圆 26"/>
            <p:cNvSpPr/>
            <p:nvPr/>
          </p:nvSpPr>
          <p:spPr>
            <a:xfrm>
              <a:off x="7721598"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8" name="椭圆 27"/>
            <p:cNvSpPr/>
            <p:nvPr/>
          </p:nvSpPr>
          <p:spPr>
            <a:xfrm>
              <a:off x="7953826"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29" name="椭圆 28"/>
            <p:cNvSpPr/>
            <p:nvPr/>
          </p:nvSpPr>
          <p:spPr>
            <a:xfrm>
              <a:off x="8186054"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0" name="椭圆 29"/>
            <p:cNvSpPr/>
            <p:nvPr/>
          </p:nvSpPr>
          <p:spPr>
            <a:xfrm>
              <a:off x="8418282"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1" name="椭圆 30"/>
            <p:cNvSpPr/>
            <p:nvPr/>
          </p:nvSpPr>
          <p:spPr>
            <a:xfrm>
              <a:off x="8650510"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2" name="椭圆 31"/>
            <p:cNvSpPr/>
            <p:nvPr/>
          </p:nvSpPr>
          <p:spPr>
            <a:xfrm>
              <a:off x="7024914"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3" name="椭圆 32"/>
            <p:cNvSpPr/>
            <p:nvPr/>
          </p:nvSpPr>
          <p:spPr>
            <a:xfrm>
              <a:off x="7257142"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4" name="椭圆 33"/>
            <p:cNvSpPr/>
            <p:nvPr/>
          </p:nvSpPr>
          <p:spPr>
            <a:xfrm>
              <a:off x="7489370"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5" name="椭圆 34"/>
            <p:cNvSpPr/>
            <p:nvPr/>
          </p:nvSpPr>
          <p:spPr>
            <a:xfrm>
              <a:off x="7721598"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6" name="椭圆 35"/>
            <p:cNvSpPr/>
            <p:nvPr/>
          </p:nvSpPr>
          <p:spPr>
            <a:xfrm>
              <a:off x="7953826"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7" name="椭圆 36"/>
            <p:cNvSpPr/>
            <p:nvPr/>
          </p:nvSpPr>
          <p:spPr>
            <a:xfrm>
              <a:off x="8186054"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8" name="椭圆 37"/>
            <p:cNvSpPr/>
            <p:nvPr/>
          </p:nvSpPr>
          <p:spPr>
            <a:xfrm>
              <a:off x="8418282"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9" name="椭圆 38"/>
            <p:cNvSpPr/>
            <p:nvPr/>
          </p:nvSpPr>
          <p:spPr>
            <a:xfrm>
              <a:off x="8650510"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0" name="椭圆 39"/>
            <p:cNvSpPr/>
            <p:nvPr/>
          </p:nvSpPr>
          <p:spPr>
            <a:xfrm>
              <a:off x="7024914"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1" name="椭圆 40"/>
            <p:cNvSpPr/>
            <p:nvPr/>
          </p:nvSpPr>
          <p:spPr>
            <a:xfrm>
              <a:off x="7257142"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2" name="椭圆 41"/>
            <p:cNvSpPr/>
            <p:nvPr/>
          </p:nvSpPr>
          <p:spPr>
            <a:xfrm>
              <a:off x="7489370"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3" name="椭圆 42"/>
            <p:cNvSpPr/>
            <p:nvPr/>
          </p:nvSpPr>
          <p:spPr>
            <a:xfrm>
              <a:off x="7721598"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4" name="椭圆 43"/>
            <p:cNvSpPr/>
            <p:nvPr/>
          </p:nvSpPr>
          <p:spPr>
            <a:xfrm>
              <a:off x="7953826"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5" name="椭圆 44"/>
            <p:cNvSpPr/>
            <p:nvPr/>
          </p:nvSpPr>
          <p:spPr>
            <a:xfrm>
              <a:off x="8186054"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6" name="椭圆 45"/>
            <p:cNvSpPr/>
            <p:nvPr/>
          </p:nvSpPr>
          <p:spPr>
            <a:xfrm>
              <a:off x="8418282"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7" name="椭圆 46"/>
            <p:cNvSpPr/>
            <p:nvPr/>
          </p:nvSpPr>
          <p:spPr>
            <a:xfrm>
              <a:off x="8650510"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8" name="椭圆 47"/>
            <p:cNvSpPr/>
            <p:nvPr/>
          </p:nvSpPr>
          <p:spPr>
            <a:xfrm>
              <a:off x="7024914"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9" name="椭圆 48"/>
            <p:cNvSpPr/>
            <p:nvPr/>
          </p:nvSpPr>
          <p:spPr>
            <a:xfrm>
              <a:off x="7257142"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0" name="椭圆 49"/>
            <p:cNvSpPr/>
            <p:nvPr/>
          </p:nvSpPr>
          <p:spPr>
            <a:xfrm>
              <a:off x="7489370"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1" name="椭圆 50"/>
            <p:cNvSpPr/>
            <p:nvPr/>
          </p:nvSpPr>
          <p:spPr>
            <a:xfrm>
              <a:off x="7721598"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2" name="椭圆 51"/>
            <p:cNvSpPr/>
            <p:nvPr/>
          </p:nvSpPr>
          <p:spPr>
            <a:xfrm>
              <a:off x="7953826"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3" name="椭圆 52"/>
            <p:cNvSpPr/>
            <p:nvPr/>
          </p:nvSpPr>
          <p:spPr>
            <a:xfrm>
              <a:off x="8186054"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4" name="椭圆 53"/>
            <p:cNvSpPr/>
            <p:nvPr/>
          </p:nvSpPr>
          <p:spPr>
            <a:xfrm>
              <a:off x="8418282"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5" name="椭圆 54"/>
            <p:cNvSpPr/>
            <p:nvPr/>
          </p:nvSpPr>
          <p:spPr>
            <a:xfrm>
              <a:off x="8650510"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6" name="椭圆 55"/>
            <p:cNvSpPr/>
            <p:nvPr/>
          </p:nvSpPr>
          <p:spPr>
            <a:xfrm>
              <a:off x="7024914"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7" name="椭圆 56"/>
            <p:cNvSpPr/>
            <p:nvPr/>
          </p:nvSpPr>
          <p:spPr>
            <a:xfrm>
              <a:off x="7257142"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8" name="椭圆 57"/>
            <p:cNvSpPr/>
            <p:nvPr/>
          </p:nvSpPr>
          <p:spPr>
            <a:xfrm>
              <a:off x="7489370"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59" name="椭圆 58"/>
            <p:cNvSpPr/>
            <p:nvPr/>
          </p:nvSpPr>
          <p:spPr>
            <a:xfrm>
              <a:off x="7721598"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0" name="椭圆 59"/>
            <p:cNvSpPr/>
            <p:nvPr/>
          </p:nvSpPr>
          <p:spPr>
            <a:xfrm>
              <a:off x="7953826"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1" name="椭圆 60"/>
            <p:cNvSpPr/>
            <p:nvPr/>
          </p:nvSpPr>
          <p:spPr>
            <a:xfrm>
              <a:off x="8186054"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2" name="椭圆 61"/>
            <p:cNvSpPr/>
            <p:nvPr/>
          </p:nvSpPr>
          <p:spPr>
            <a:xfrm>
              <a:off x="8418282"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3" name="椭圆 62"/>
            <p:cNvSpPr/>
            <p:nvPr/>
          </p:nvSpPr>
          <p:spPr>
            <a:xfrm>
              <a:off x="8650510"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grpSp>
      <p:grpSp>
        <p:nvGrpSpPr>
          <p:cNvPr id="64" name="组合 63"/>
          <p:cNvGrpSpPr/>
          <p:nvPr/>
        </p:nvGrpSpPr>
        <p:grpSpPr>
          <a:xfrm>
            <a:off x="10696286" y="155175"/>
            <a:ext cx="838262" cy="429879"/>
            <a:chOff x="7024914" y="-1465943"/>
            <a:chExt cx="1698168" cy="870857"/>
          </a:xfrm>
          <a:solidFill>
            <a:srgbClr val="0070C0"/>
          </a:solidFill>
        </p:grpSpPr>
        <p:sp>
          <p:nvSpPr>
            <p:cNvPr id="65" name="椭圆 64"/>
            <p:cNvSpPr/>
            <p:nvPr/>
          </p:nvSpPr>
          <p:spPr>
            <a:xfrm>
              <a:off x="7024914"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6" name="椭圆 65"/>
            <p:cNvSpPr/>
            <p:nvPr/>
          </p:nvSpPr>
          <p:spPr>
            <a:xfrm>
              <a:off x="7257142"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7" name="椭圆 66"/>
            <p:cNvSpPr/>
            <p:nvPr/>
          </p:nvSpPr>
          <p:spPr>
            <a:xfrm>
              <a:off x="7489370"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8" name="椭圆 67"/>
            <p:cNvSpPr/>
            <p:nvPr/>
          </p:nvSpPr>
          <p:spPr>
            <a:xfrm>
              <a:off x="7721598"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69" name="椭圆 68"/>
            <p:cNvSpPr/>
            <p:nvPr/>
          </p:nvSpPr>
          <p:spPr>
            <a:xfrm>
              <a:off x="7953826"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0" name="椭圆 69"/>
            <p:cNvSpPr/>
            <p:nvPr/>
          </p:nvSpPr>
          <p:spPr>
            <a:xfrm>
              <a:off x="8186054"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1" name="椭圆 70"/>
            <p:cNvSpPr/>
            <p:nvPr/>
          </p:nvSpPr>
          <p:spPr>
            <a:xfrm>
              <a:off x="8418282"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2" name="椭圆 71"/>
            <p:cNvSpPr/>
            <p:nvPr/>
          </p:nvSpPr>
          <p:spPr>
            <a:xfrm>
              <a:off x="8650510" y="-1465943"/>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3" name="椭圆 72"/>
            <p:cNvSpPr/>
            <p:nvPr/>
          </p:nvSpPr>
          <p:spPr>
            <a:xfrm>
              <a:off x="7024914"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4" name="椭圆 73"/>
            <p:cNvSpPr/>
            <p:nvPr/>
          </p:nvSpPr>
          <p:spPr>
            <a:xfrm>
              <a:off x="7257142"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5" name="椭圆 74"/>
            <p:cNvSpPr/>
            <p:nvPr/>
          </p:nvSpPr>
          <p:spPr>
            <a:xfrm>
              <a:off x="7489370"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6" name="椭圆 75"/>
            <p:cNvSpPr/>
            <p:nvPr/>
          </p:nvSpPr>
          <p:spPr>
            <a:xfrm>
              <a:off x="7721598"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7" name="椭圆 76"/>
            <p:cNvSpPr/>
            <p:nvPr/>
          </p:nvSpPr>
          <p:spPr>
            <a:xfrm>
              <a:off x="7953826"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8" name="椭圆 77"/>
            <p:cNvSpPr/>
            <p:nvPr/>
          </p:nvSpPr>
          <p:spPr>
            <a:xfrm>
              <a:off x="8186054"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79" name="椭圆 78"/>
            <p:cNvSpPr/>
            <p:nvPr/>
          </p:nvSpPr>
          <p:spPr>
            <a:xfrm>
              <a:off x="8418282"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0" name="椭圆 79"/>
            <p:cNvSpPr/>
            <p:nvPr/>
          </p:nvSpPr>
          <p:spPr>
            <a:xfrm>
              <a:off x="8650510" y="-1306286"/>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1" name="椭圆 80"/>
            <p:cNvSpPr/>
            <p:nvPr/>
          </p:nvSpPr>
          <p:spPr>
            <a:xfrm>
              <a:off x="7024914"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2" name="椭圆 81"/>
            <p:cNvSpPr/>
            <p:nvPr/>
          </p:nvSpPr>
          <p:spPr>
            <a:xfrm>
              <a:off x="7257142"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3" name="椭圆 82"/>
            <p:cNvSpPr/>
            <p:nvPr/>
          </p:nvSpPr>
          <p:spPr>
            <a:xfrm>
              <a:off x="7489370"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4" name="椭圆 83"/>
            <p:cNvSpPr/>
            <p:nvPr/>
          </p:nvSpPr>
          <p:spPr>
            <a:xfrm>
              <a:off x="7721598"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5" name="椭圆 84"/>
            <p:cNvSpPr/>
            <p:nvPr/>
          </p:nvSpPr>
          <p:spPr>
            <a:xfrm>
              <a:off x="7953826"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6" name="椭圆 85"/>
            <p:cNvSpPr/>
            <p:nvPr/>
          </p:nvSpPr>
          <p:spPr>
            <a:xfrm>
              <a:off x="8186054"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7" name="椭圆 86"/>
            <p:cNvSpPr/>
            <p:nvPr/>
          </p:nvSpPr>
          <p:spPr>
            <a:xfrm>
              <a:off x="8418282"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8" name="椭圆 87"/>
            <p:cNvSpPr/>
            <p:nvPr/>
          </p:nvSpPr>
          <p:spPr>
            <a:xfrm>
              <a:off x="8650510" y="-1146629"/>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89" name="椭圆 88"/>
            <p:cNvSpPr/>
            <p:nvPr/>
          </p:nvSpPr>
          <p:spPr>
            <a:xfrm>
              <a:off x="7024914"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0" name="椭圆 89"/>
            <p:cNvSpPr/>
            <p:nvPr/>
          </p:nvSpPr>
          <p:spPr>
            <a:xfrm>
              <a:off x="7257142"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1" name="椭圆 90"/>
            <p:cNvSpPr/>
            <p:nvPr/>
          </p:nvSpPr>
          <p:spPr>
            <a:xfrm>
              <a:off x="7489370"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2" name="椭圆 91"/>
            <p:cNvSpPr/>
            <p:nvPr/>
          </p:nvSpPr>
          <p:spPr>
            <a:xfrm>
              <a:off x="7721598"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3" name="椭圆 92"/>
            <p:cNvSpPr/>
            <p:nvPr/>
          </p:nvSpPr>
          <p:spPr>
            <a:xfrm>
              <a:off x="7953826"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4" name="椭圆 93"/>
            <p:cNvSpPr/>
            <p:nvPr/>
          </p:nvSpPr>
          <p:spPr>
            <a:xfrm>
              <a:off x="8186054"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5" name="椭圆 94"/>
            <p:cNvSpPr/>
            <p:nvPr/>
          </p:nvSpPr>
          <p:spPr>
            <a:xfrm>
              <a:off x="8418282"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6" name="椭圆 95"/>
            <p:cNvSpPr/>
            <p:nvPr/>
          </p:nvSpPr>
          <p:spPr>
            <a:xfrm>
              <a:off x="8650510" y="-986972"/>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7" name="椭圆 96"/>
            <p:cNvSpPr/>
            <p:nvPr/>
          </p:nvSpPr>
          <p:spPr>
            <a:xfrm>
              <a:off x="7024914"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8" name="椭圆 97"/>
            <p:cNvSpPr/>
            <p:nvPr/>
          </p:nvSpPr>
          <p:spPr>
            <a:xfrm>
              <a:off x="7257142"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99" name="椭圆 98"/>
            <p:cNvSpPr/>
            <p:nvPr/>
          </p:nvSpPr>
          <p:spPr>
            <a:xfrm>
              <a:off x="7489370"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0" name="椭圆 99"/>
            <p:cNvSpPr/>
            <p:nvPr/>
          </p:nvSpPr>
          <p:spPr>
            <a:xfrm>
              <a:off x="7721598"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1" name="椭圆 100"/>
            <p:cNvSpPr/>
            <p:nvPr/>
          </p:nvSpPr>
          <p:spPr>
            <a:xfrm>
              <a:off x="7953826"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2" name="椭圆 101"/>
            <p:cNvSpPr/>
            <p:nvPr/>
          </p:nvSpPr>
          <p:spPr>
            <a:xfrm>
              <a:off x="8186054"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3" name="椭圆 102"/>
            <p:cNvSpPr/>
            <p:nvPr/>
          </p:nvSpPr>
          <p:spPr>
            <a:xfrm>
              <a:off x="8418282"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4" name="椭圆 103"/>
            <p:cNvSpPr/>
            <p:nvPr/>
          </p:nvSpPr>
          <p:spPr>
            <a:xfrm>
              <a:off x="8650510" y="-827315"/>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5" name="椭圆 104"/>
            <p:cNvSpPr/>
            <p:nvPr/>
          </p:nvSpPr>
          <p:spPr>
            <a:xfrm>
              <a:off x="7024914"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6" name="椭圆 105"/>
            <p:cNvSpPr/>
            <p:nvPr/>
          </p:nvSpPr>
          <p:spPr>
            <a:xfrm>
              <a:off x="7257142"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7" name="椭圆 106"/>
            <p:cNvSpPr/>
            <p:nvPr/>
          </p:nvSpPr>
          <p:spPr>
            <a:xfrm>
              <a:off x="7489370"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8" name="椭圆 107"/>
            <p:cNvSpPr/>
            <p:nvPr/>
          </p:nvSpPr>
          <p:spPr>
            <a:xfrm>
              <a:off x="7721598"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09" name="椭圆 108"/>
            <p:cNvSpPr/>
            <p:nvPr/>
          </p:nvSpPr>
          <p:spPr>
            <a:xfrm>
              <a:off x="7953826"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0" name="椭圆 109"/>
            <p:cNvSpPr/>
            <p:nvPr/>
          </p:nvSpPr>
          <p:spPr>
            <a:xfrm>
              <a:off x="8186054"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1" name="椭圆 110"/>
            <p:cNvSpPr/>
            <p:nvPr/>
          </p:nvSpPr>
          <p:spPr>
            <a:xfrm>
              <a:off x="8418282"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2" name="椭圆 111"/>
            <p:cNvSpPr/>
            <p:nvPr/>
          </p:nvSpPr>
          <p:spPr>
            <a:xfrm>
              <a:off x="8650510" y="-667658"/>
              <a:ext cx="72572" cy="72572"/>
            </a:xfrm>
            <a:prstGeom prst="ellipse">
              <a:avLst/>
            </a:prstGeom>
            <a:grp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grpSp>
      <p:sp>
        <p:nvSpPr>
          <p:cNvPr id="113" name="任意多边形: 形状 24"/>
          <p:cNvSpPr/>
          <p:nvPr/>
        </p:nvSpPr>
        <p:spPr>
          <a:xfrm rot="5400000">
            <a:off x="8021045" y="-1173208"/>
            <a:ext cx="2997746" cy="5344163"/>
          </a:xfrm>
          <a:custGeom>
            <a:avLst/>
            <a:gdLst>
              <a:gd name="connsiteX0" fmla="*/ 0 w 2997746"/>
              <a:gd name="connsiteY0" fmla="*/ 5335048 h 5344163"/>
              <a:gd name="connsiteX1" fmla="*/ 0 w 2997746"/>
              <a:gd name="connsiteY1" fmla="*/ 0 h 5344163"/>
              <a:gd name="connsiteX2" fmla="*/ 1420129 w 2997746"/>
              <a:gd name="connsiteY2" fmla="*/ 0 h 5344163"/>
              <a:gd name="connsiteX3" fmla="*/ 1523378 w 2997746"/>
              <a:gd name="connsiteY3" fmla="*/ 49738 h 5344163"/>
              <a:gd name="connsiteX4" fmla="*/ 2997746 w 2997746"/>
              <a:gd name="connsiteY4" fmla="*/ 2526938 h 5344163"/>
              <a:gd name="connsiteX5" fmla="*/ 180522 w 2997746"/>
              <a:gd name="connsiteY5" fmla="*/ 5344163 h 53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746" h="5344163">
                <a:moveTo>
                  <a:pt x="0" y="5335048"/>
                </a:moveTo>
                <a:lnTo>
                  <a:pt x="0" y="0"/>
                </a:lnTo>
                <a:lnTo>
                  <a:pt x="1420129" y="0"/>
                </a:lnTo>
                <a:lnTo>
                  <a:pt x="1523378" y="49738"/>
                </a:lnTo>
                <a:cubicBezTo>
                  <a:pt x="2401578" y="526804"/>
                  <a:pt x="2997746" y="1457250"/>
                  <a:pt x="2997746" y="2526938"/>
                </a:cubicBezTo>
                <a:cubicBezTo>
                  <a:pt x="2997746" y="4082848"/>
                  <a:pt x="1736432" y="5344163"/>
                  <a:pt x="180522" y="5344163"/>
                </a:cubicBezTo>
                <a:close/>
              </a:path>
            </a:pathLst>
          </a:custGeom>
          <a:solidFill>
            <a:srgbClr val="00B0F0">
              <a:alpha val="25882"/>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a:ea typeface="思源黑体 CN Normal"/>
              <a:cs typeface="+mn-cs"/>
            </a:endParaRPr>
          </a:p>
        </p:txBody>
      </p:sp>
      <p:sp>
        <p:nvSpPr>
          <p:cNvPr id="114" name="任意多边形: 形状 147"/>
          <p:cNvSpPr/>
          <p:nvPr/>
        </p:nvSpPr>
        <p:spPr>
          <a:xfrm rot="5400000">
            <a:off x="6961325" y="-1526448"/>
            <a:ext cx="3152686" cy="6205582"/>
          </a:xfrm>
          <a:custGeom>
            <a:avLst/>
            <a:gdLst>
              <a:gd name="connsiteX0" fmla="*/ 0 w 3152686"/>
              <a:gd name="connsiteY0" fmla="*/ 6203062 h 6205582"/>
              <a:gd name="connsiteX1" fmla="*/ 0 w 3152686"/>
              <a:gd name="connsiteY1" fmla="*/ 2520 h 6205582"/>
              <a:gd name="connsiteX2" fmla="*/ 49895 w 3152686"/>
              <a:gd name="connsiteY2" fmla="*/ 0 h 6205582"/>
              <a:gd name="connsiteX3" fmla="*/ 3152686 w 3152686"/>
              <a:gd name="connsiteY3" fmla="*/ 3102791 h 6205582"/>
              <a:gd name="connsiteX4" fmla="*/ 49895 w 3152686"/>
              <a:gd name="connsiteY4" fmla="*/ 6205582 h 6205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686" h="6205582">
                <a:moveTo>
                  <a:pt x="0" y="6203062"/>
                </a:moveTo>
                <a:lnTo>
                  <a:pt x="0" y="2520"/>
                </a:lnTo>
                <a:lnTo>
                  <a:pt x="49895" y="0"/>
                </a:lnTo>
                <a:cubicBezTo>
                  <a:pt x="1763519" y="0"/>
                  <a:pt x="3152686" y="1389167"/>
                  <a:pt x="3152686" y="3102791"/>
                </a:cubicBezTo>
                <a:cubicBezTo>
                  <a:pt x="3152686" y="4816415"/>
                  <a:pt x="1763519" y="6205582"/>
                  <a:pt x="49895" y="6205582"/>
                </a:cubicBezTo>
                <a:close/>
              </a:path>
            </a:pathLst>
          </a:custGeom>
          <a:solidFill>
            <a:srgbClr val="0070C0">
              <a:alpha val="28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a:ea typeface="思源黑体 CN Normal"/>
              <a:cs typeface="+mn-cs"/>
            </a:endParaRPr>
          </a:p>
        </p:txBody>
      </p:sp>
      <p:sp>
        <p:nvSpPr>
          <p:cNvPr id="115" name="任意多边形: 形状 18"/>
          <p:cNvSpPr/>
          <p:nvPr/>
        </p:nvSpPr>
        <p:spPr>
          <a:xfrm rot="5400000">
            <a:off x="2352273" y="5480087"/>
            <a:ext cx="645886" cy="2109940"/>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1"/>
                  <a:pt x="0" y="1467138"/>
                  <a:pt x="0" y="1054970"/>
                </a:cubicBezTo>
                <a:close/>
              </a:path>
            </a:pathLst>
          </a:custGeom>
          <a:solidFill>
            <a:srgbClr val="0070C0"/>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6" name="任意多边形: 形状 20"/>
          <p:cNvSpPr/>
          <p:nvPr/>
        </p:nvSpPr>
        <p:spPr>
          <a:xfrm rot="5400000">
            <a:off x="1874430" y="5480087"/>
            <a:ext cx="645886" cy="2109940"/>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2"/>
                  <a:pt x="0" y="1467138"/>
                  <a:pt x="0" y="1054970"/>
                </a:cubicBezTo>
                <a:close/>
              </a:path>
            </a:pathLst>
          </a:custGeom>
          <a:solidFill>
            <a:srgbClr val="00B0F0">
              <a:alpha val="26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117" name="文本框 116"/>
          <p:cNvSpPr txBox="1"/>
          <p:nvPr/>
        </p:nvSpPr>
        <p:spPr>
          <a:xfrm>
            <a:off x="822422" y="2894700"/>
            <a:ext cx="4801314" cy="1015663"/>
          </a:xfrm>
          <a:prstGeom prst="rect">
            <a:avLst/>
          </a:prstGeom>
          <a:noFill/>
        </p:spPr>
        <p:txBody>
          <a:bodyPr wrap="none" rtlCol="0">
            <a:spAutoFit/>
          </a:bodyPr>
          <a:lstStyle/>
          <a:p>
            <a:r>
              <a:rPr lang="zh-CN" altLang="en-US" sz="6000" b="1" dirty="0">
                <a:solidFill>
                  <a:schemeClr val="tx1">
                    <a:lumMod val="75000"/>
                    <a:lumOff val="25000"/>
                  </a:schemeClr>
                </a:solidFill>
                <a:latin typeface="思源宋体" panose="02020400000000000000" pitchFamily="18" charset="-122"/>
                <a:ea typeface="思源宋体" panose="02020400000000000000" pitchFamily="18" charset="-122"/>
              </a:rPr>
              <a:t>感谢您的观看</a:t>
            </a:r>
            <a:endParaRPr lang="zh-CN" altLang="en-US" sz="6000" b="1"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23" name="文本框 122"/>
          <p:cNvSpPr txBox="1"/>
          <p:nvPr/>
        </p:nvSpPr>
        <p:spPr>
          <a:xfrm rot="5400000">
            <a:off x="10688283" y="3531578"/>
            <a:ext cx="2059971" cy="316420"/>
          </a:xfrm>
          <a:prstGeom prst="rect">
            <a:avLst/>
          </a:prstGeom>
          <a:noFill/>
        </p:spPr>
        <p:txBody>
          <a:bodyPr wrap="square" rtlCol="0">
            <a:spAutoFit/>
          </a:bodyPr>
          <a:lstStyle/>
          <a:p>
            <a:pPr lvl="0" algn="dist">
              <a:lnSpc>
                <a:spcPct val="150000"/>
              </a:lnSpc>
            </a:pPr>
            <a:r>
              <a:rPr lang="zh-CN" altLang="en-US" sz="1100" kern="0" dirty="0">
                <a:solidFill>
                  <a:prstClr val="black"/>
                </a:solidFill>
                <a:latin typeface="思源宋体" panose="02020400000000000000" pitchFamily="18" charset="-122"/>
                <a:ea typeface="思源宋体" panose="02020400000000000000" pitchFamily="18" charset="-122"/>
              </a:rPr>
              <a:t>必修二</a:t>
            </a:r>
            <a:endParaRPr lang="zh-CN" altLang="en-US" sz="1100" kern="0" dirty="0">
              <a:solidFill>
                <a:prstClr val="black"/>
              </a:solidFill>
              <a:latin typeface="思源宋体" panose="02020400000000000000" pitchFamily="18" charset="-122"/>
              <a:ea typeface="思源宋体" panose="02020400000000000000" pitchFamily="18" charset="-122"/>
            </a:endParaRPr>
          </a:p>
        </p:txBody>
      </p:sp>
      <p:cxnSp>
        <p:nvCxnSpPr>
          <p:cNvPr id="124" name="直接连接符 143"/>
          <p:cNvCxnSpPr/>
          <p:nvPr/>
        </p:nvCxnSpPr>
        <p:spPr>
          <a:xfrm>
            <a:off x="11671208" y="1850571"/>
            <a:ext cx="0" cy="682171"/>
          </a:xfrm>
          <a:prstGeom prst="line">
            <a:avLst/>
          </a:prstGeom>
          <a:noFill/>
          <a:ln w="6350" cap="flat" cmpd="sng" algn="ctr">
            <a:solidFill>
              <a:srgbClr val="0070C0"/>
            </a:solidFill>
            <a:prstDash val="solid"/>
            <a:miter lim="800000"/>
            <a:tailEnd type="oval"/>
          </a:ln>
          <a:effectLst/>
        </p:spPr>
      </p:cxnSp>
      <p:grpSp>
        <p:nvGrpSpPr>
          <p:cNvPr id="125" name="组合 124"/>
          <p:cNvGrpSpPr/>
          <p:nvPr/>
        </p:nvGrpSpPr>
        <p:grpSpPr>
          <a:xfrm>
            <a:off x="5385357" y="2532742"/>
            <a:ext cx="681598" cy="586542"/>
            <a:chOff x="2961713" y="-1168400"/>
            <a:chExt cx="681598" cy="586542"/>
          </a:xfrm>
        </p:grpSpPr>
        <p:sp>
          <p:nvSpPr>
            <p:cNvPr id="126" name="椭圆 125"/>
            <p:cNvSpPr/>
            <p:nvPr/>
          </p:nvSpPr>
          <p:spPr>
            <a:xfrm>
              <a:off x="3031067" y="-1168400"/>
              <a:ext cx="586542" cy="58654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b="1" dirty="0">
                <a:latin typeface="思源宋体" panose="02020400000000000000" pitchFamily="18" charset="-122"/>
                <a:ea typeface="思源宋体" panose="02020400000000000000" pitchFamily="18" charset="-122"/>
              </a:endParaRPr>
            </a:p>
          </p:txBody>
        </p:sp>
        <p:sp>
          <p:nvSpPr>
            <p:cNvPr id="127" name="文本框 126"/>
            <p:cNvSpPr txBox="1"/>
            <p:nvPr/>
          </p:nvSpPr>
          <p:spPr>
            <a:xfrm>
              <a:off x="2961713" y="-1059795"/>
              <a:ext cx="681598" cy="369332"/>
            </a:xfrm>
            <a:prstGeom prst="rect">
              <a:avLst/>
            </a:prstGeom>
            <a:noFill/>
          </p:spPr>
          <p:txBody>
            <a:bodyPr wrap="none">
              <a:spAutoFit/>
            </a:bodyPr>
            <a:lstStyle/>
            <a:p>
              <a:pPr algn="ctr"/>
              <a:r>
                <a:rPr kumimoji="1" lang="en-US" altLang="zh-CN" b="1" dirty="0">
                  <a:solidFill>
                    <a:schemeClr val="bg1"/>
                  </a:solidFill>
                  <a:latin typeface="思源宋体" panose="02020400000000000000" pitchFamily="18" charset="-122"/>
                  <a:ea typeface="思源宋体" panose="02020400000000000000" pitchFamily="18" charset="-122"/>
                </a:rPr>
                <a:t>THS</a:t>
              </a:r>
              <a:endParaRPr kumimoji="1" lang="zh-CN" altLang="en-US" b="1" dirty="0">
                <a:solidFill>
                  <a:schemeClr val="bg1"/>
                </a:solidFill>
                <a:latin typeface="思源宋体" panose="02020400000000000000" pitchFamily="18" charset="-122"/>
                <a:ea typeface="思源宋体" panose="02020400000000000000" pitchFamily="18" charset="-122"/>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桌子上放了不同类型的饮料&#10;&#10;低可信度描述已自动生成"/>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0" y="0"/>
            <a:ext cx="12192000" cy="6862373"/>
          </a:xfrm>
          <a:prstGeom prst="rect">
            <a:avLst/>
          </a:prstGeom>
        </p:spPr>
      </p:pic>
      <p:sp>
        <p:nvSpPr>
          <p:cNvPr id="38" name="矩形 37"/>
          <p:cNvSpPr/>
          <p:nvPr/>
        </p:nvSpPr>
        <p:spPr>
          <a:xfrm>
            <a:off x="-52454" y="0"/>
            <a:ext cx="12244454" cy="6853625"/>
          </a:xfrm>
          <a:prstGeom prst="rect">
            <a:avLst/>
          </a:prstGeom>
          <a:gradFill flip="none" rotWithShape="1">
            <a:gsLst>
              <a:gs pos="0">
                <a:schemeClr val="bg1"/>
              </a:gs>
              <a:gs pos="100000">
                <a:schemeClr val="bg1">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latin typeface="思源宋体" panose="02020400000000000000" pitchFamily="18" charset="-122"/>
              <a:ea typeface="思源宋体" panose="02020400000000000000" pitchFamily="18" charset="-122"/>
            </a:endParaRPr>
          </a:p>
        </p:txBody>
      </p:sp>
      <p:sp>
        <p:nvSpPr>
          <p:cNvPr id="39" name="任意多边形: 形状 24"/>
          <p:cNvSpPr/>
          <p:nvPr/>
        </p:nvSpPr>
        <p:spPr>
          <a:xfrm rot="5400000">
            <a:off x="11192561" y="-398734"/>
            <a:ext cx="600704" cy="1398172"/>
          </a:xfrm>
          <a:custGeom>
            <a:avLst/>
            <a:gdLst>
              <a:gd name="connsiteX0" fmla="*/ 0 w 2997746"/>
              <a:gd name="connsiteY0" fmla="*/ 5335048 h 5344163"/>
              <a:gd name="connsiteX1" fmla="*/ 0 w 2997746"/>
              <a:gd name="connsiteY1" fmla="*/ 0 h 5344163"/>
              <a:gd name="connsiteX2" fmla="*/ 1420129 w 2997746"/>
              <a:gd name="connsiteY2" fmla="*/ 0 h 5344163"/>
              <a:gd name="connsiteX3" fmla="*/ 1523378 w 2997746"/>
              <a:gd name="connsiteY3" fmla="*/ 49738 h 5344163"/>
              <a:gd name="connsiteX4" fmla="*/ 2997746 w 2997746"/>
              <a:gd name="connsiteY4" fmla="*/ 2526938 h 5344163"/>
              <a:gd name="connsiteX5" fmla="*/ 180522 w 2997746"/>
              <a:gd name="connsiteY5" fmla="*/ 5344163 h 53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746" h="5344163">
                <a:moveTo>
                  <a:pt x="0" y="5335048"/>
                </a:moveTo>
                <a:lnTo>
                  <a:pt x="0" y="0"/>
                </a:lnTo>
                <a:lnTo>
                  <a:pt x="1420129" y="0"/>
                </a:lnTo>
                <a:lnTo>
                  <a:pt x="1523378" y="49738"/>
                </a:lnTo>
                <a:cubicBezTo>
                  <a:pt x="2401578" y="526804"/>
                  <a:pt x="2997746" y="1457250"/>
                  <a:pt x="2997746" y="2526938"/>
                </a:cubicBezTo>
                <a:cubicBezTo>
                  <a:pt x="2997746" y="4082848"/>
                  <a:pt x="1736432" y="5344163"/>
                  <a:pt x="180522" y="5344163"/>
                </a:cubicBezTo>
                <a:close/>
              </a:path>
            </a:pathLst>
          </a:custGeom>
          <a:solidFill>
            <a:srgbClr val="00B0F0">
              <a:alpha val="25882"/>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0" name="任意多边形: 形状 18"/>
          <p:cNvSpPr/>
          <p:nvPr/>
        </p:nvSpPr>
        <p:spPr>
          <a:xfrm rot="5400000">
            <a:off x="792241" y="6237106"/>
            <a:ext cx="291039" cy="950748"/>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1"/>
                  <a:pt x="0" y="1467138"/>
                  <a:pt x="0" y="1054970"/>
                </a:cubicBezTo>
                <a:close/>
              </a:path>
            </a:pathLst>
          </a:custGeom>
          <a:solidFill>
            <a:srgbClr val="0070C0"/>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1" name="任意多边形: 形状 20"/>
          <p:cNvSpPr/>
          <p:nvPr/>
        </p:nvSpPr>
        <p:spPr>
          <a:xfrm rot="5400000">
            <a:off x="576922" y="6237106"/>
            <a:ext cx="291039" cy="950748"/>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2"/>
                  <a:pt x="0" y="1467138"/>
                  <a:pt x="0" y="1054970"/>
                </a:cubicBezTo>
                <a:close/>
              </a:path>
            </a:pathLst>
          </a:custGeom>
          <a:solidFill>
            <a:srgbClr val="00B0F0">
              <a:alpha val="26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2" name="任意多边形: 形状 147"/>
          <p:cNvSpPr/>
          <p:nvPr/>
        </p:nvSpPr>
        <p:spPr>
          <a:xfrm rot="5400000">
            <a:off x="10920055" y="-495895"/>
            <a:ext cx="631752" cy="1623542"/>
          </a:xfrm>
          <a:custGeom>
            <a:avLst/>
            <a:gdLst>
              <a:gd name="connsiteX0" fmla="*/ 0 w 3152686"/>
              <a:gd name="connsiteY0" fmla="*/ 6203062 h 6205582"/>
              <a:gd name="connsiteX1" fmla="*/ 0 w 3152686"/>
              <a:gd name="connsiteY1" fmla="*/ 2520 h 6205582"/>
              <a:gd name="connsiteX2" fmla="*/ 49895 w 3152686"/>
              <a:gd name="connsiteY2" fmla="*/ 0 h 6205582"/>
              <a:gd name="connsiteX3" fmla="*/ 3152686 w 3152686"/>
              <a:gd name="connsiteY3" fmla="*/ 3102791 h 6205582"/>
              <a:gd name="connsiteX4" fmla="*/ 49895 w 3152686"/>
              <a:gd name="connsiteY4" fmla="*/ 6205582 h 6205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686" h="6205582">
                <a:moveTo>
                  <a:pt x="0" y="6203062"/>
                </a:moveTo>
                <a:lnTo>
                  <a:pt x="0" y="2520"/>
                </a:lnTo>
                <a:lnTo>
                  <a:pt x="49895" y="0"/>
                </a:lnTo>
                <a:cubicBezTo>
                  <a:pt x="1763519" y="0"/>
                  <a:pt x="3152686" y="1389167"/>
                  <a:pt x="3152686" y="3102791"/>
                </a:cubicBezTo>
                <a:cubicBezTo>
                  <a:pt x="3152686" y="4816415"/>
                  <a:pt x="1763519" y="6205582"/>
                  <a:pt x="49895" y="6205582"/>
                </a:cubicBezTo>
                <a:close/>
              </a:path>
            </a:pathLst>
          </a:custGeom>
          <a:solidFill>
            <a:srgbClr val="0070C0">
              <a:alpha val="6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4" name="组合 3"/>
          <p:cNvGrpSpPr/>
          <p:nvPr/>
        </p:nvGrpSpPr>
        <p:grpSpPr>
          <a:xfrm>
            <a:off x="837786" y="727984"/>
            <a:ext cx="1620078" cy="628374"/>
            <a:chOff x="1049739" y="844827"/>
            <a:chExt cx="1620078" cy="628374"/>
          </a:xfrm>
        </p:grpSpPr>
        <p:sp>
          <p:nvSpPr>
            <p:cNvPr id="2" name="矩形: 圆角 1"/>
            <p:cNvSpPr/>
            <p:nvPr/>
          </p:nvSpPr>
          <p:spPr>
            <a:xfrm>
              <a:off x="1049739" y="844827"/>
              <a:ext cx="1620078" cy="628374"/>
            </a:xfrm>
            <a:prstGeom prst="roundRect">
              <a:avLst>
                <a:gd name="adj" fmla="val 50000"/>
              </a:avLst>
            </a:prstGeom>
            <a:solidFill>
              <a:srgbClr val="0076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27" name="Text Box 7"/>
            <p:cNvSpPr txBox="1">
              <a:spLocks noChangeArrowheads="1"/>
            </p:cNvSpPr>
            <p:nvPr/>
          </p:nvSpPr>
          <p:spPr bwMode="auto">
            <a:xfrm>
              <a:off x="1412934" y="899632"/>
              <a:ext cx="1110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b="1" spc="600"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引入</a:t>
              </a:r>
              <a:endParaRPr lang="en-US" altLang="zh-CN" sz="2800" b="1" spc="600"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sp>
        <p:nvSpPr>
          <p:cNvPr id="31" name="Text Box 5"/>
          <p:cNvSpPr txBox="1"/>
          <p:nvPr/>
        </p:nvSpPr>
        <p:spPr>
          <a:xfrm>
            <a:off x="1647825" y="5287973"/>
            <a:ext cx="8896350" cy="523220"/>
          </a:xfrm>
          <a:prstGeom prst="rect">
            <a:avLst/>
          </a:prstGeom>
          <a:noFill/>
          <a:ln w="9525">
            <a:noFill/>
          </a:ln>
        </p:spPr>
        <p:txBody>
          <a:bodyPr wrap="square">
            <a:spAutoFit/>
          </a:bodyPr>
          <a:lstStyle/>
          <a:p>
            <a:pPr algn="just">
              <a:spcBef>
                <a:spcPct val="50000"/>
              </a:spcBef>
            </a:pPr>
            <a:r>
              <a:rPr lang="zh-CN" altLang="en-US" sz="2800" dirty="0">
                <a:solidFill>
                  <a:srgbClr val="0D0D0D"/>
                </a:solidFill>
                <a:latin typeface="思源宋体" panose="02020400000000000000" pitchFamily="18" charset="-122"/>
                <a:ea typeface="思源宋体" panose="02020400000000000000" pitchFamily="18" charset="-122"/>
                <a:cs typeface="Times New Roman" panose="02020603050405020304" pitchFamily="18" charset="0"/>
              </a:rPr>
              <a:t>为了促进香蕉成熟，可在密封袋子中放一些</a:t>
            </a:r>
            <a:r>
              <a:rPr lang="zh-CN" altLang="en-US" sz="28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成熟的苹果。</a:t>
            </a:r>
            <a:endParaRPr lang="zh-CN" altLang="en-US" sz="28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endParaRPr>
          </a:p>
        </p:txBody>
      </p:sp>
      <p:pic>
        <p:nvPicPr>
          <p:cNvPr id="32" name="内容占位符 3"/>
          <p:cNvPicPr>
            <a:picLocks noChangeAspect="1"/>
          </p:cNvPicPr>
          <p:nvPr>
            <p:custDataLst>
              <p:tags r:id="rId2"/>
            </p:custDataLst>
          </p:nvPr>
        </p:nvPicPr>
        <p:blipFill>
          <a:blip r:embed="rId3">
            <a:extLst>
              <a:ext uri="{BEBA8EAE-BF5A-486C-A8C5-ECC9F3942E4B}">
                <a14:imgProps xmlns:a14="http://schemas.microsoft.com/office/drawing/2010/main">
                  <a14:imgLayer r:embed="rId4">
                    <a14:imgEffect>
                      <a14:brightnessContrast bright="8000"/>
                    </a14:imgEffect>
                  </a14:imgLayer>
                </a14:imgProps>
              </a:ext>
            </a:extLst>
          </a:blip>
          <a:stretch>
            <a:fillRect/>
          </a:stretch>
        </p:blipFill>
        <p:spPr>
          <a:xfrm>
            <a:off x="1681586" y="1897860"/>
            <a:ext cx="3716020" cy="2787650"/>
          </a:xfrm>
          <a:prstGeom prst="roundRect">
            <a:avLst>
              <a:gd name="adj" fmla="val 10107"/>
            </a:avLst>
          </a:prstGeom>
          <a:ln w="19050">
            <a:solidFill>
              <a:srgbClr val="0076B8"/>
            </a:solidFill>
          </a:ln>
        </p:spPr>
      </p:pic>
      <p:pic>
        <p:nvPicPr>
          <p:cNvPr id="35" name="图片 34"/>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8000"/>
                    </a14:imgEffect>
                  </a14:imgLayer>
                </a14:imgProps>
              </a:ext>
            </a:extLst>
          </a:blip>
          <a:srcRect l="3663" r="4065"/>
          <a:stretch>
            <a:fillRect/>
          </a:stretch>
        </p:blipFill>
        <p:spPr>
          <a:xfrm>
            <a:off x="5882640" y="1897860"/>
            <a:ext cx="3931920" cy="2787650"/>
          </a:xfrm>
          <a:prstGeom prst="roundRect">
            <a:avLst>
              <a:gd name="adj" fmla="val 10107"/>
            </a:avLst>
          </a:prstGeom>
          <a:ln w="19050">
            <a:solidFill>
              <a:srgbClr val="0076B8"/>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par>
                          <p:cTn id="11" fill="hold">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31"/>
                                        </p:tgtEl>
                                        <p:attrNameLst>
                                          <p:attrName>style.visibility</p:attrName>
                                        </p:attrNameLst>
                                      </p:cBhvr>
                                      <p:to>
                                        <p:strVal val="visible"/>
                                      </p:to>
                                    </p:set>
                                    <p:anim calcmode="discrete" valueType="clr">
                                      <p:cBhvr override="childStyle">
                                        <p:cTn id="14"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1"/>
                                        </p:tgtEl>
                                        <p:attrNameLst>
                                          <p:attrName>fillcolor</p:attrName>
                                        </p:attrNameLst>
                                      </p:cBhvr>
                                      <p:tavLst>
                                        <p:tav tm="0">
                                          <p:val>
                                            <p:clrVal>
                                              <a:schemeClr val="accent2"/>
                                            </p:clrVal>
                                          </p:val>
                                        </p:tav>
                                        <p:tav tm="50000">
                                          <p:val>
                                            <p:clrVal>
                                              <a:schemeClr val="hlink"/>
                                            </p:clrVal>
                                          </p:val>
                                        </p:tav>
                                      </p:tavLst>
                                    </p:anim>
                                    <p:set>
                                      <p:cBhvr>
                                        <p:cTn id="16"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桌子上放了不同类型的饮料&#10;&#10;低可信度描述已自动生成"/>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0" y="0"/>
            <a:ext cx="12192000" cy="6862373"/>
          </a:xfrm>
          <a:prstGeom prst="rect">
            <a:avLst/>
          </a:prstGeom>
        </p:spPr>
      </p:pic>
      <p:sp>
        <p:nvSpPr>
          <p:cNvPr id="38" name="矩形 37"/>
          <p:cNvSpPr/>
          <p:nvPr/>
        </p:nvSpPr>
        <p:spPr>
          <a:xfrm>
            <a:off x="-52454" y="0"/>
            <a:ext cx="12244454" cy="6853625"/>
          </a:xfrm>
          <a:prstGeom prst="rect">
            <a:avLst/>
          </a:prstGeom>
          <a:gradFill flip="none" rotWithShape="1">
            <a:gsLst>
              <a:gs pos="0">
                <a:schemeClr val="bg1"/>
              </a:gs>
              <a:gs pos="100000">
                <a:schemeClr val="bg1">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latin typeface="思源宋体" panose="02020400000000000000" pitchFamily="18" charset="-122"/>
              <a:ea typeface="思源宋体" panose="02020400000000000000" pitchFamily="18" charset="-122"/>
            </a:endParaRPr>
          </a:p>
        </p:txBody>
      </p:sp>
      <p:sp>
        <p:nvSpPr>
          <p:cNvPr id="39" name="任意多边形: 形状 24"/>
          <p:cNvSpPr/>
          <p:nvPr/>
        </p:nvSpPr>
        <p:spPr>
          <a:xfrm rot="5400000">
            <a:off x="11192561" y="-398734"/>
            <a:ext cx="600704" cy="1398172"/>
          </a:xfrm>
          <a:custGeom>
            <a:avLst/>
            <a:gdLst>
              <a:gd name="connsiteX0" fmla="*/ 0 w 2997746"/>
              <a:gd name="connsiteY0" fmla="*/ 5335048 h 5344163"/>
              <a:gd name="connsiteX1" fmla="*/ 0 w 2997746"/>
              <a:gd name="connsiteY1" fmla="*/ 0 h 5344163"/>
              <a:gd name="connsiteX2" fmla="*/ 1420129 w 2997746"/>
              <a:gd name="connsiteY2" fmla="*/ 0 h 5344163"/>
              <a:gd name="connsiteX3" fmla="*/ 1523378 w 2997746"/>
              <a:gd name="connsiteY3" fmla="*/ 49738 h 5344163"/>
              <a:gd name="connsiteX4" fmla="*/ 2997746 w 2997746"/>
              <a:gd name="connsiteY4" fmla="*/ 2526938 h 5344163"/>
              <a:gd name="connsiteX5" fmla="*/ 180522 w 2997746"/>
              <a:gd name="connsiteY5" fmla="*/ 5344163 h 53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746" h="5344163">
                <a:moveTo>
                  <a:pt x="0" y="5335048"/>
                </a:moveTo>
                <a:lnTo>
                  <a:pt x="0" y="0"/>
                </a:lnTo>
                <a:lnTo>
                  <a:pt x="1420129" y="0"/>
                </a:lnTo>
                <a:lnTo>
                  <a:pt x="1523378" y="49738"/>
                </a:lnTo>
                <a:cubicBezTo>
                  <a:pt x="2401578" y="526804"/>
                  <a:pt x="2997746" y="1457250"/>
                  <a:pt x="2997746" y="2526938"/>
                </a:cubicBezTo>
                <a:cubicBezTo>
                  <a:pt x="2997746" y="4082848"/>
                  <a:pt x="1736432" y="5344163"/>
                  <a:pt x="180522" y="5344163"/>
                </a:cubicBezTo>
                <a:close/>
              </a:path>
            </a:pathLst>
          </a:custGeom>
          <a:solidFill>
            <a:srgbClr val="00B0F0">
              <a:alpha val="25882"/>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0" name="任意多边形: 形状 18"/>
          <p:cNvSpPr/>
          <p:nvPr/>
        </p:nvSpPr>
        <p:spPr>
          <a:xfrm rot="5400000">
            <a:off x="792241" y="6237106"/>
            <a:ext cx="291039" cy="950748"/>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1"/>
                  <a:pt x="0" y="1467138"/>
                  <a:pt x="0" y="1054970"/>
                </a:cubicBezTo>
                <a:close/>
              </a:path>
            </a:pathLst>
          </a:custGeom>
          <a:solidFill>
            <a:srgbClr val="0070C0"/>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1" name="任意多边形: 形状 20"/>
          <p:cNvSpPr/>
          <p:nvPr/>
        </p:nvSpPr>
        <p:spPr>
          <a:xfrm rot="5400000">
            <a:off x="576922" y="6237106"/>
            <a:ext cx="291039" cy="950748"/>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2"/>
                  <a:pt x="0" y="1467138"/>
                  <a:pt x="0" y="1054970"/>
                </a:cubicBezTo>
                <a:close/>
              </a:path>
            </a:pathLst>
          </a:custGeom>
          <a:solidFill>
            <a:srgbClr val="00B0F0">
              <a:alpha val="26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2" name="任意多边形: 形状 147"/>
          <p:cNvSpPr/>
          <p:nvPr/>
        </p:nvSpPr>
        <p:spPr>
          <a:xfrm rot="5400000">
            <a:off x="10920055" y="-495895"/>
            <a:ext cx="631752" cy="1623542"/>
          </a:xfrm>
          <a:custGeom>
            <a:avLst/>
            <a:gdLst>
              <a:gd name="connsiteX0" fmla="*/ 0 w 3152686"/>
              <a:gd name="connsiteY0" fmla="*/ 6203062 h 6205582"/>
              <a:gd name="connsiteX1" fmla="*/ 0 w 3152686"/>
              <a:gd name="connsiteY1" fmla="*/ 2520 h 6205582"/>
              <a:gd name="connsiteX2" fmla="*/ 49895 w 3152686"/>
              <a:gd name="connsiteY2" fmla="*/ 0 h 6205582"/>
              <a:gd name="connsiteX3" fmla="*/ 3152686 w 3152686"/>
              <a:gd name="connsiteY3" fmla="*/ 3102791 h 6205582"/>
              <a:gd name="connsiteX4" fmla="*/ 49895 w 3152686"/>
              <a:gd name="connsiteY4" fmla="*/ 6205582 h 6205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686" h="6205582">
                <a:moveTo>
                  <a:pt x="0" y="6203062"/>
                </a:moveTo>
                <a:lnTo>
                  <a:pt x="0" y="2520"/>
                </a:lnTo>
                <a:lnTo>
                  <a:pt x="49895" y="0"/>
                </a:lnTo>
                <a:cubicBezTo>
                  <a:pt x="1763519" y="0"/>
                  <a:pt x="3152686" y="1389167"/>
                  <a:pt x="3152686" y="3102791"/>
                </a:cubicBezTo>
                <a:cubicBezTo>
                  <a:pt x="3152686" y="4816415"/>
                  <a:pt x="1763519" y="6205582"/>
                  <a:pt x="49895" y="6205582"/>
                </a:cubicBezTo>
                <a:close/>
              </a:path>
            </a:pathLst>
          </a:custGeom>
          <a:solidFill>
            <a:srgbClr val="0070C0">
              <a:alpha val="6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6" name="图片 15"/>
          <p:cNvPicPr>
            <a:picLocks noChangeAspect="1"/>
          </p:cNvPicPr>
          <p:nvPr>
            <p:custDataLst>
              <p:tags r:id="rId2"/>
            </p:custDataLst>
          </p:nvPr>
        </p:nvPicPr>
        <p:blipFill>
          <a:blip r:embed="rId3"/>
          <a:stretch>
            <a:fillRect/>
          </a:stretch>
        </p:blipFill>
        <p:spPr>
          <a:xfrm>
            <a:off x="897496" y="3897215"/>
            <a:ext cx="8161655" cy="2212975"/>
          </a:xfrm>
          <a:prstGeom prst="rect">
            <a:avLst/>
          </a:prstGeom>
          <a:ln w="19050">
            <a:solidFill>
              <a:srgbClr val="0076B8"/>
            </a:solidFill>
          </a:ln>
        </p:spPr>
      </p:pic>
      <p:grpSp>
        <p:nvGrpSpPr>
          <p:cNvPr id="5" name="组合 4"/>
          <p:cNvGrpSpPr/>
          <p:nvPr/>
        </p:nvGrpSpPr>
        <p:grpSpPr>
          <a:xfrm>
            <a:off x="882256" y="1143142"/>
            <a:ext cx="8964448" cy="2209475"/>
            <a:chOff x="1829379" y="2721340"/>
            <a:chExt cx="8964448" cy="2209475"/>
          </a:xfrm>
        </p:grpSpPr>
        <p:sp>
          <p:nvSpPr>
            <p:cNvPr id="19" name="矩形: 圆角 18"/>
            <p:cNvSpPr/>
            <p:nvPr/>
          </p:nvSpPr>
          <p:spPr>
            <a:xfrm>
              <a:off x="1829379" y="2721340"/>
              <a:ext cx="8964448" cy="2209475"/>
            </a:xfrm>
            <a:prstGeom prst="roundRect">
              <a:avLst>
                <a:gd name="adj" fmla="val 4066"/>
              </a:avLst>
            </a:prstGeom>
            <a:solidFill>
              <a:schemeClr val="bg1"/>
            </a:solidFill>
            <a:ln w="9525">
              <a:noFill/>
            </a:ln>
            <a:effectLst>
              <a:outerShdw blurRad="63500" algn="ctr" rotWithShape="0">
                <a:srgbClr val="0081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20" name="Text Box 7"/>
            <p:cNvSpPr txBox="1">
              <a:spLocks noChangeArrowheads="1"/>
            </p:cNvSpPr>
            <p:nvPr/>
          </p:nvSpPr>
          <p:spPr bwMode="auto">
            <a:xfrm>
              <a:off x="2067542" y="2912301"/>
              <a:ext cx="8488123" cy="182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ct val="50000"/>
                </a:spcBef>
              </a:pPr>
              <a:r>
                <a:rPr lang="zh-CN" altLang="en-US" sz="2400" b="1" spc="1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乙烯是石油化学工业重要的基本原料，通过一系列化学反应，可以从乙烯得到有机高分子材料、药物等成千上万种有用的物质。</a:t>
              </a:r>
              <a:r>
                <a:rPr lang="zh-CN" altLang="en-US" sz="2400" b="1" spc="1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rPr>
                <a:t>乙烯的用途广泛，其产量可以用来衡量一个国家石油化学工业的发展水平。</a:t>
              </a:r>
              <a:endParaRPr lang="zh-CN" altLang="en-US" sz="2400" b="1" spc="100" dirty="0">
                <a:solidFill>
                  <a:srgbClr val="0076B8"/>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9" name="组合 28"/>
          <p:cNvGrpSpPr/>
          <p:nvPr/>
        </p:nvGrpSpPr>
        <p:grpSpPr>
          <a:xfrm>
            <a:off x="-102870" y="429592"/>
            <a:ext cx="561975" cy="346264"/>
            <a:chOff x="-102870" y="429592"/>
            <a:chExt cx="561975" cy="346264"/>
          </a:xfrm>
        </p:grpSpPr>
        <p:sp>
          <p:nvSpPr>
            <p:cNvPr id="31" name="矩形 30"/>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2" name="矩形 31"/>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sp>
        <p:nvSpPr>
          <p:cNvPr id="48" name="文本框 47"/>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49" name="文本框 48"/>
          <p:cNvSpPr txBox="1"/>
          <p:nvPr>
            <p:custDataLst>
              <p:tags r:id="rId1"/>
            </p:custDataLst>
          </p:nvPr>
        </p:nvSpPr>
        <p:spPr>
          <a:xfrm>
            <a:off x="661594" y="1226162"/>
            <a:ext cx="5301318" cy="49244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00" b="1" i="0" u="none" strike="noStrike" kern="1200" cap="none" spc="0" normalizeH="0" baseline="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rPr>
              <a:t>1. </a:t>
            </a:r>
            <a:r>
              <a:rPr kumimoji="0" lang="zh-CN" altLang="en-US" sz="2600" b="1" i="0" u="none" strike="noStrike" kern="1200" cap="none" spc="0" normalizeH="0" baseline="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rPr>
              <a:t>分子结构</a:t>
            </a:r>
            <a:endParaRPr kumimoji="0" lang="en-US" altLang="zh-CN" sz="2600" b="1" i="0" u="none" strike="noStrike" kern="1200" cap="none" spc="0" normalizeH="0" baseline="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endParaRPr>
          </a:p>
        </p:txBody>
      </p:sp>
      <p:grpSp>
        <p:nvGrpSpPr>
          <p:cNvPr id="187" name="组合 186"/>
          <p:cNvGrpSpPr/>
          <p:nvPr/>
        </p:nvGrpSpPr>
        <p:grpSpPr>
          <a:xfrm>
            <a:off x="3866562" y="1687889"/>
            <a:ext cx="1637532" cy="1355503"/>
            <a:chOff x="3617984" y="1260905"/>
            <a:chExt cx="1728192" cy="1430548"/>
          </a:xfrm>
        </p:grpSpPr>
        <p:pic>
          <p:nvPicPr>
            <p:cNvPr id="52" name="Picture 9"/>
            <p:cNvPicPr>
              <a:picLocks noChangeAspect="1" noChangeArrowheads="1"/>
            </p:cNvPicPr>
            <p:nvPr/>
          </p:nvPicPr>
          <p:blipFill>
            <a:blip r:embed="rId2"/>
            <a:stretch>
              <a:fillRect/>
            </a:stretch>
          </p:blipFill>
          <p:spPr bwMode="auto">
            <a:xfrm>
              <a:off x="3617984" y="1260905"/>
              <a:ext cx="1728192" cy="1003152"/>
            </a:xfrm>
            <a:custGeom>
              <a:avLst/>
              <a:gdLst>
                <a:gd name="connsiteX0" fmla="*/ 142248 w 5371935"/>
                <a:gd name="connsiteY0" fmla="*/ 0 h 3513158"/>
                <a:gd name="connsiteX1" fmla="*/ 5229687 w 5371935"/>
                <a:gd name="connsiteY1" fmla="*/ 0 h 3513158"/>
                <a:gd name="connsiteX2" fmla="*/ 5371935 w 5371935"/>
                <a:gd name="connsiteY2" fmla="*/ 142248 h 3513158"/>
                <a:gd name="connsiteX3" fmla="*/ 5371935 w 5371935"/>
                <a:gd name="connsiteY3" fmla="*/ 3370910 h 3513158"/>
                <a:gd name="connsiteX4" fmla="*/ 5229687 w 5371935"/>
                <a:gd name="connsiteY4" fmla="*/ 3513158 h 3513158"/>
                <a:gd name="connsiteX5" fmla="*/ 142248 w 5371935"/>
                <a:gd name="connsiteY5" fmla="*/ 3513158 h 3513158"/>
                <a:gd name="connsiteX6" fmla="*/ 0 w 5371935"/>
                <a:gd name="connsiteY6" fmla="*/ 3370910 h 3513158"/>
                <a:gd name="connsiteX7" fmla="*/ 0 w 5371935"/>
                <a:gd name="connsiteY7" fmla="*/ 142248 h 3513158"/>
                <a:gd name="connsiteX8" fmla="*/ 142248 w 5371935"/>
                <a:gd name="connsiteY8" fmla="*/ 0 h 351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935" h="3513158">
                  <a:moveTo>
                    <a:pt x="142248" y="0"/>
                  </a:moveTo>
                  <a:lnTo>
                    <a:pt x="5229687" y="0"/>
                  </a:lnTo>
                  <a:cubicBezTo>
                    <a:pt x="5308248" y="0"/>
                    <a:pt x="5371935" y="63687"/>
                    <a:pt x="5371935" y="142248"/>
                  </a:cubicBezTo>
                  <a:lnTo>
                    <a:pt x="5371935" y="3370910"/>
                  </a:lnTo>
                  <a:cubicBezTo>
                    <a:pt x="5371935" y="3449471"/>
                    <a:pt x="5308248" y="3513158"/>
                    <a:pt x="5229687" y="3513158"/>
                  </a:cubicBezTo>
                  <a:lnTo>
                    <a:pt x="142248" y="3513158"/>
                  </a:lnTo>
                  <a:cubicBezTo>
                    <a:pt x="63687" y="3513158"/>
                    <a:pt x="0" y="3449471"/>
                    <a:pt x="0" y="3370910"/>
                  </a:cubicBezTo>
                  <a:lnTo>
                    <a:pt x="0" y="142248"/>
                  </a:lnTo>
                  <a:cubicBezTo>
                    <a:pt x="0" y="63687"/>
                    <a:pt x="63687" y="0"/>
                    <a:pt x="142248" y="0"/>
                  </a:cubicBezTo>
                  <a:close/>
                </a:path>
              </a:pathLst>
            </a:custGeom>
            <a:noFill/>
            <a:ln w="6350">
              <a:solidFill>
                <a:srgbClr val="0070C0"/>
              </a:solidFill>
            </a:ln>
            <a:effectLst/>
          </p:spPr>
        </p:pic>
        <p:sp>
          <p:nvSpPr>
            <p:cNvPr id="53" name="TextBox 19"/>
            <p:cNvSpPr txBox="1"/>
            <p:nvPr/>
          </p:nvSpPr>
          <p:spPr>
            <a:xfrm>
              <a:off x="3894495" y="2301673"/>
              <a:ext cx="1244298" cy="389780"/>
            </a:xfrm>
            <a:prstGeom prst="rect">
              <a:avLst/>
            </a:prstGeom>
            <a:noFill/>
          </p:spPr>
          <p:txBody>
            <a:bodyPr wrap="square" rtlCol="0">
              <a:spAutoFit/>
            </a:bodyPr>
            <a:lstStyle/>
            <a:p>
              <a:r>
                <a:rPr lang="zh-CN" altLang="en-US" dirty="0">
                  <a:solidFill>
                    <a:srgbClr val="0070C0"/>
                  </a:solidFill>
                  <a:latin typeface="思源宋体" panose="02020400000000000000" pitchFamily="18" charset="-122"/>
                  <a:ea typeface="思源宋体" panose="02020400000000000000" pitchFamily="18" charset="-122"/>
                </a:rPr>
                <a:t>球棍模型</a:t>
              </a:r>
              <a:endParaRPr lang="zh-CN" altLang="en-US" dirty="0">
                <a:solidFill>
                  <a:srgbClr val="0070C0"/>
                </a:solidFill>
                <a:latin typeface="思源宋体" panose="02020400000000000000" pitchFamily="18" charset="-122"/>
                <a:ea typeface="思源宋体" panose="02020400000000000000" pitchFamily="18" charset="-122"/>
              </a:endParaRPr>
            </a:p>
          </p:txBody>
        </p:sp>
      </p:grpSp>
      <p:grpSp>
        <p:nvGrpSpPr>
          <p:cNvPr id="188" name="组合 187"/>
          <p:cNvGrpSpPr/>
          <p:nvPr/>
        </p:nvGrpSpPr>
        <p:grpSpPr>
          <a:xfrm>
            <a:off x="6687906" y="1659659"/>
            <a:ext cx="1637532" cy="1379977"/>
            <a:chOff x="6452004" y="1260905"/>
            <a:chExt cx="1656184" cy="1395695"/>
          </a:xfrm>
        </p:grpSpPr>
        <p:pic>
          <p:nvPicPr>
            <p:cNvPr id="55" name="Picture 10"/>
            <p:cNvPicPr>
              <a:picLocks noChangeAspect="1" noChangeArrowheads="1"/>
            </p:cNvPicPr>
            <p:nvPr/>
          </p:nvPicPr>
          <p:blipFill>
            <a:blip r:embed="rId3"/>
            <a:stretch>
              <a:fillRect/>
            </a:stretch>
          </p:blipFill>
          <p:spPr bwMode="auto">
            <a:xfrm>
              <a:off x="6498304" y="1260905"/>
              <a:ext cx="1449161" cy="1041061"/>
            </a:xfrm>
            <a:custGeom>
              <a:avLst/>
              <a:gdLst>
                <a:gd name="connsiteX0" fmla="*/ 142248 w 5371935"/>
                <a:gd name="connsiteY0" fmla="*/ 0 h 3513158"/>
                <a:gd name="connsiteX1" fmla="*/ 5229687 w 5371935"/>
                <a:gd name="connsiteY1" fmla="*/ 0 h 3513158"/>
                <a:gd name="connsiteX2" fmla="*/ 5371935 w 5371935"/>
                <a:gd name="connsiteY2" fmla="*/ 142248 h 3513158"/>
                <a:gd name="connsiteX3" fmla="*/ 5371935 w 5371935"/>
                <a:gd name="connsiteY3" fmla="*/ 3370910 h 3513158"/>
                <a:gd name="connsiteX4" fmla="*/ 5229687 w 5371935"/>
                <a:gd name="connsiteY4" fmla="*/ 3513158 h 3513158"/>
                <a:gd name="connsiteX5" fmla="*/ 142248 w 5371935"/>
                <a:gd name="connsiteY5" fmla="*/ 3513158 h 3513158"/>
                <a:gd name="connsiteX6" fmla="*/ 0 w 5371935"/>
                <a:gd name="connsiteY6" fmla="*/ 3370910 h 3513158"/>
                <a:gd name="connsiteX7" fmla="*/ 0 w 5371935"/>
                <a:gd name="connsiteY7" fmla="*/ 142248 h 3513158"/>
                <a:gd name="connsiteX8" fmla="*/ 142248 w 5371935"/>
                <a:gd name="connsiteY8" fmla="*/ 0 h 351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1935" h="3513158">
                  <a:moveTo>
                    <a:pt x="142248" y="0"/>
                  </a:moveTo>
                  <a:lnTo>
                    <a:pt x="5229687" y="0"/>
                  </a:lnTo>
                  <a:cubicBezTo>
                    <a:pt x="5308248" y="0"/>
                    <a:pt x="5371935" y="63687"/>
                    <a:pt x="5371935" y="142248"/>
                  </a:cubicBezTo>
                  <a:lnTo>
                    <a:pt x="5371935" y="3370910"/>
                  </a:lnTo>
                  <a:cubicBezTo>
                    <a:pt x="5371935" y="3449471"/>
                    <a:pt x="5308248" y="3513158"/>
                    <a:pt x="5229687" y="3513158"/>
                  </a:cubicBezTo>
                  <a:lnTo>
                    <a:pt x="142248" y="3513158"/>
                  </a:lnTo>
                  <a:cubicBezTo>
                    <a:pt x="63687" y="3513158"/>
                    <a:pt x="0" y="3449471"/>
                    <a:pt x="0" y="3370910"/>
                  </a:cubicBezTo>
                  <a:lnTo>
                    <a:pt x="0" y="142248"/>
                  </a:lnTo>
                  <a:cubicBezTo>
                    <a:pt x="0" y="63687"/>
                    <a:pt x="63687" y="0"/>
                    <a:pt x="142248" y="0"/>
                  </a:cubicBezTo>
                  <a:close/>
                </a:path>
              </a:pathLst>
            </a:custGeom>
            <a:noFill/>
            <a:ln w="6350">
              <a:solidFill>
                <a:srgbClr val="0070C0"/>
              </a:solidFill>
            </a:ln>
            <a:effectLst/>
          </p:spPr>
        </p:pic>
        <p:sp>
          <p:nvSpPr>
            <p:cNvPr id="56" name="TextBox 20"/>
            <p:cNvSpPr txBox="1"/>
            <p:nvPr/>
          </p:nvSpPr>
          <p:spPr>
            <a:xfrm>
              <a:off x="6452004" y="2283061"/>
              <a:ext cx="1656184" cy="373539"/>
            </a:xfrm>
            <a:prstGeom prst="rect">
              <a:avLst/>
            </a:prstGeom>
            <a:noFill/>
          </p:spPr>
          <p:txBody>
            <a:bodyPr wrap="square" rtlCol="0">
              <a:spAutoFit/>
            </a:bodyPr>
            <a:lstStyle/>
            <a:p>
              <a:r>
                <a:rPr lang="zh-CN" altLang="en-US" dirty="0">
                  <a:solidFill>
                    <a:srgbClr val="0070C0"/>
                  </a:solidFill>
                  <a:latin typeface="思源宋体" panose="02020400000000000000" pitchFamily="18" charset="-122"/>
                  <a:ea typeface="思源宋体" panose="02020400000000000000" pitchFamily="18" charset="-122"/>
                </a:rPr>
                <a:t>空间充填模型</a:t>
              </a:r>
              <a:endParaRPr lang="zh-CN" altLang="en-US" dirty="0">
                <a:solidFill>
                  <a:srgbClr val="0070C0"/>
                </a:solidFill>
                <a:latin typeface="思源宋体" panose="02020400000000000000" pitchFamily="18" charset="-122"/>
                <a:ea typeface="思源宋体" panose="02020400000000000000" pitchFamily="18" charset="-122"/>
              </a:endParaRPr>
            </a:p>
          </p:txBody>
        </p:sp>
      </p:grpSp>
      <p:grpSp>
        <p:nvGrpSpPr>
          <p:cNvPr id="185" name="组合 184"/>
          <p:cNvGrpSpPr/>
          <p:nvPr/>
        </p:nvGrpSpPr>
        <p:grpSpPr>
          <a:xfrm>
            <a:off x="803275" y="3205417"/>
            <a:ext cx="10585451" cy="2887408"/>
            <a:chOff x="803275" y="3548116"/>
            <a:chExt cx="10585451" cy="2887408"/>
          </a:xfrm>
        </p:grpSpPr>
        <p:sp>
          <p:nvSpPr>
            <p:cNvPr id="69" name="矩形 68"/>
            <p:cNvSpPr/>
            <p:nvPr/>
          </p:nvSpPr>
          <p:spPr>
            <a:xfrm>
              <a:off x="803275" y="3548116"/>
              <a:ext cx="10585451" cy="2887408"/>
            </a:xfrm>
            <a:prstGeom prst="rect">
              <a:avLst/>
            </a:prstGeom>
            <a:solidFill>
              <a:schemeClr val="bg1"/>
            </a:solidFill>
            <a:ln>
              <a:noFill/>
            </a:ln>
            <a:effectLst>
              <a:outerShdw blurRad="762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cxnSp>
          <p:nvCxnSpPr>
            <p:cNvPr id="71" name="直接连接符 70"/>
            <p:cNvCxnSpPr/>
            <p:nvPr/>
          </p:nvCxnSpPr>
          <p:spPr>
            <a:xfrm>
              <a:off x="803275" y="3552867"/>
              <a:ext cx="1058545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803275" y="6430607"/>
              <a:ext cx="1058545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041866" y="3553834"/>
              <a:ext cx="0" cy="582644"/>
            </a:xfrm>
            <a:prstGeom prst="line">
              <a:avLst/>
            </a:prstGeom>
            <a:ln w="9525">
              <a:solidFill>
                <a:srgbClr val="0070C0">
                  <a:alpha val="36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985555" y="3553834"/>
              <a:ext cx="0" cy="2881690"/>
            </a:xfrm>
            <a:prstGeom prst="line">
              <a:avLst/>
            </a:prstGeom>
            <a:ln w="9525">
              <a:solidFill>
                <a:srgbClr val="0070C0">
                  <a:alpha val="36000"/>
                </a:srgb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0210800" y="3548753"/>
              <a:ext cx="0" cy="587725"/>
            </a:xfrm>
            <a:prstGeom prst="line">
              <a:avLst/>
            </a:prstGeom>
            <a:ln w="9525">
              <a:solidFill>
                <a:srgbClr val="0070C0">
                  <a:alpha val="36000"/>
                </a:srgb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8154488" y="3548753"/>
              <a:ext cx="0" cy="587725"/>
            </a:xfrm>
            <a:prstGeom prst="line">
              <a:avLst/>
            </a:prstGeom>
            <a:ln w="9525">
              <a:solidFill>
                <a:srgbClr val="0070C0">
                  <a:alpha val="36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098177" y="3553834"/>
              <a:ext cx="0" cy="582644"/>
            </a:xfrm>
            <a:prstGeom prst="line">
              <a:avLst/>
            </a:prstGeom>
            <a:ln w="9525">
              <a:solidFill>
                <a:srgbClr val="0070C0">
                  <a:alpha val="36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803275" y="4136478"/>
              <a:ext cx="10585451" cy="0"/>
            </a:xfrm>
            <a:prstGeom prst="line">
              <a:avLst/>
            </a:prstGeom>
            <a:ln w="9525">
              <a:solidFill>
                <a:srgbClr val="0070C0">
                  <a:alpha val="36000"/>
                </a:srgbClr>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924677" y="3632377"/>
              <a:ext cx="939477" cy="461665"/>
            </a:xfrm>
            <a:prstGeom prst="rect">
              <a:avLst/>
            </a:prstGeom>
            <a:noFill/>
          </p:spPr>
          <p:txBody>
            <a:bodyPr wrap="square" lIns="0" rIns="0" rtlCol="0">
              <a:spAutoFit/>
            </a:bodyPr>
            <a:lstStyle/>
            <a:p>
              <a:r>
                <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rPr>
                <a:t>分子式</a:t>
              </a:r>
              <a:endPar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90" name="文本框 89"/>
            <p:cNvSpPr txBox="1"/>
            <p:nvPr/>
          </p:nvSpPr>
          <p:spPr>
            <a:xfrm>
              <a:off x="2584645" y="3632377"/>
              <a:ext cx="937216" cy="461665"/>
            </a:xfrm>
            <a:prstGeom prst="rect">
              <a:avLst/>
            </a:prstGeom>
            <a:noFill/>
          </p:spPr>
          <p:txBody>
            <a:bodyPr wrap="square" lIns="0" rIns="0" rtlCol="0">
              <a:spAutoFit/>
            </a:bodyPr>
            <a:lstStyle/>
            <a:p>
              <a:r>
                <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rPr>
                <a:t>电子式</a:t>
              </a:r>
              <a:endPar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91" name="文本框 90"/>
            <p:cNvSpPr txBox="1"/>
            <p:nvPr/>
          </p:nvSpPr>
          <p:spPr>
            <a:xfrm>
              <a:off x="4718715" y="3632377"/>
              <a:ext cx="937216" cy="461665"/>
            </a:xfrm>
            <a:prstGeom prst="rect">
              <a:avLst/>
            </a:prstGeom>
            <a:noFill/>
          </p:spPr>
          <p:txBody>
            <a:bodyPr wrap="square" lIns="0" rIns="0" rtlCol="0">
              <a:spAutoFit/>
            </a:bodyPr>
            <a:lstStyle/>
            <a:p>
              <a:r>
                <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rPr>
                <a:t>结构式</a:t>
              </a:r>
              <a:endPar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92" name="文本框 91"/>
            <p:cNvSpPr txBox="1"/>
            <p:nvPr/>
          </p:nvSpPr>
          <p:spPr>
            <a:xfrm>
              <a:off x="6675358" y="3632377"/>
              <a:ext cx="1287570" cy="461665"/>
            </a:xfrm>
            <a:prstGeom prst="rect">
              <a:avLst/>
            </a:prstGeom>
            <a:noFill/>
          </p:spPr>
          <p:txBody>
            <a:bodyPr wrap="square" lIns="0" rIns="0" rtlCol="0">
              <a:spAutoFit/>
            </a:bodyPr>
            <a:lstStyle/>
            <a:p>
              <a:r>
                <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rPr>
                <a:t>结构简式</a:t>
              </a:r>
              <a:endPar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93" name="文本框 92"/>
            <p:cNvSpPr txBox="1"/>
            <p:nvPr/>
          </p:nvSpPr>
          <p:spPr>
            <a:xfrm>
              <a:off x="8567154" y="3632377"/>
              <a:ext cx="1230980" cy="461665"/>
            </a:xfrm>
            <a:prstGeom prst="rect">
              <a:avLst/>
            </a:prstGeom>
            <a:noFill/>
          </p:spPr>
          <p:txBody>
            <a:bodyPr wrap="square" lIns="0" rIns="0" rtlCol="0">
              <a:spAutoFit/>
            </a:bodyPr>
            <a:lstStyle/>
            <a:p>
              <a:r>
                <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rPr>
                <a:t>空间构型</a:t>
              </a:r>
              <a:endPar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94" name="文本框 93"/>
            <p:cNvSpPr txBox="1"/>
            <p:nvPr/>
          </p:nvSpPr>
          <p:spPr>
            <a:xfrm>
              <a:off x="10475463" y="3632377"/>
              <a:ext cx="625033" cy="461665"/>
            </a:xfrm>
            <a:prstGeom prst="rect">
              <a:avLst/>
            </a:prstGeom>
            <a:noFill/>
          </p:spPr>
          <p:txBody>
            <a:bodyPr wrap="square" lIns="0" rIns="0" rtlCol="0">
              <a:spAutoFit/>
            </a:bodyPr>
            <a:lstStyle/>
            <a:p>
              <a:r>
                <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rPr>
                <a:t>键角</a:t>
              </a:r>
              <a:endPar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nvGrpSpPr>
            <p:cNvPr id="179" name="组合 178"/>
            <p:cNvGrpSpPr/>
            <p:nvPr/>
          </p:nvGrpSpPr>
          <p:grpSpPr>
            <a:xfrm>
              <a:off x="3028638" y="4360682"/>
              <a:ext cx="7338458" cy="1854082"/>
              <a:chOff x="2361030" y="4226872"/>
              <a:chExt cx="7338458" cy="1854082"/>
            </a:xfrm>
          </p:grpSpPr>
          <p:grpSp>
            <p:nvGrpSpPr>
              <p:cNvPr id="158" name="组合 157"/>
              <p:cNvGrpSpPr/>
              <p:nvPr/>
            </p:nvGrpSpPr>
            <p:grpSpPr>
              <a:xfrm>
                <a:off x="2361030" y="4417204"/>
                <a:ext cx="3000609" cy="1477833"/>
                <a:chOff x="1772370" y="4417204"/>
                <a:chExt cx="3000609" cy="1477833"/>
              </a:xfrm>
            </p:grpSpPr>
            <p:sp>
              <p:nvSpPr>
                <p:cNvPr id="99" name="平行四边形 98"/>
                <p:cNvSpPr/>
                <p:nvPr/>
              </p:nvSpPr>
              <p:spPr>
                <a:xfrm>
                  <a:off x="1772370" y="4417204"/>
                  <a:ext cx="3000609" cy="1477833"/>
                </a:xfrm>
                <a:prstGeom prst="parallelogram">
                  <a:avLst>
                    <a:gd name="adj" fmla="val 28561"/>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grpSp>
              <p:nvGrpSpPr>
                <p:cNvPr id="157" name="组合 156"/>
                <p:cNvGrpSpPr/>
                <p:nvPr/>
              </p:nvGrpSpPr>
              <p:grpSpPr>
                <a:xfrm>
                  <a:off x="2277752" y="4604415"/>
                  <a:ext cx="2173412" cy="1219161"/>
                  <a:chOff x="2364638" y="4547268"/>
                  <a:chExt cx="2173412" cy="1219161"/>
                </a:xfrm>
              </p:grpSpPr>
              <p:sp>
                <p:nvSpPr>
                  <p:cNvPr id="103" name="文本框 102"/>
                  <p:cNvSpPr txBox="1"/>
                  <p:nvPr/>
                </p:nvSpPr>
                <p:spPr>
                  <a:xfrm>
                    <a:off x="2364638" y="4600941"/>
                    <a:ext cx="192297" cy="430887"/>
                  </a:xfrm>
                  <a:prstGeom prst="rect">
                    <a:avLst/>
                  </a:prstGeom>
                  <a:noFill/>
                </p:spPr>
                <p:txBody>
                  <a:bodyPr wrap="square" lIns="0" rIns="0" rtlCol="0">
                    <a:spAutoFit/>
                  </a:bodyPr>
                  <a:lstStyle/>
                  <a:p>
                    <a:r>
                      <a:rPr lang="en-US" altLang="zh-CN" sz="2200" dirty="0">
                        <a:latin typeface="思源宋体" panose="02020400000000000000" pitchFamily="18" charset="-122"/>
                        <a:ea typeface="思源宋体" panose="02020400000000000000" pitchFamily="18" charset="-122"/>
                      </a:rPr>
                      <a:t>H</a:t>
                    </a:r>
                    <a:endParaRPr lang="zh-CN" altLang="en-US" sz="2200" dirty="0">
                      <a:latin typeface="思源宋体" panose="02020400000000000000" pitchFamily="18" charset="-122"/>
                      <a:ea typeface="思源宋体" panose="02020400000000000000" pitchFamily="18" charset="-122"/>
                    </a:endParaRPr>
                  </a:p>
                </p:txBody>
              </p:sp>
              <p:sp>
                <p:nvSpPr>
                  <p:cNvPr id="104" name="文本框 103"/>
                  <p:cNvSpPr txBox="1"/>
                  <p:nvPr/>
                </p:nvSpPr>
                <p:spPr>
                  <a:xfrm>
                    <a:off x="2364638" y="5335542"/>
                    <a:ext cx="192297" cy="430887"/>
                  </a:xfrm>
                  <a:prstGeom prst="rect">
                    <a:avLst/>
                  </a:prstGeom>
                  <a:noFill/>
                </p:spPr>
                <p:txBody>
                  <a:bodyPr wrap="square" lIns="0" rIns="0" rtlCol="0">
                    <a:spAutoFit/>
                  </a:bodyPr>
                  <a:lstStyle/>
                  <a:p>
                    <a:r>
                      <a:rPr lang="en-US" altLang="zh-CN" sz="2200" dirty="0">
                        <a:latin typeface="思源宋体" panose="02020400000000000000" pitchFamily="18" charset="-122"/>
                        <a:ea typeface="思源宋体" panose="02020400000000000000" pitchFamily="18" charset="-122"/>
                      </a:rPr>
                      <a:t>H</a:t>
                    </a:r>
                    <a:endParaRPr lang="zh-CN" altLang="en-US" sz="2200" dirty="0">
                      <a:latin typeface="思源宋体" panose="02020400000000000000" pitchFamily="18" charset="-122"/>
                      <a:ea typeface="思源宋体" panose="02020400000000000000" pitchFamily="18" charset="-122"/>
                    </a:endParaRPr>
                  </a:p>
                </p:txBody>
              </p:sp>
              <p:sp>
                <p:nvSpPr>
                  <p:cNvPr id="105" name="文本框 104"/>
                  <p:cNvSpPr txBox="1"/>
                  <p:nvPr/>
                </p:nvSpPr>
                <p:spPr>
                  <a:xfrm>
                    <a:off x="3909958" y="5335542"/>
                    <a:ext cx="192297" cy="430887"/>
                  </a:xfrm>
                  <a:prstGeom prst="rect">
                    <a:avLst/>
                  </a:prstGeom>
                  <a:noFill/>
                </p:spPr>
                <p:txBody>
                  <a:bodyPr wrap="square" lIns="0" rIns="0" rtlCol="0">
                    <a:spAutoFit/>
                  </a:bodyPr>
                  <a:lstStyle/>
                  <a:p>
                    <a:r>
                      <a:rPr lang="en-US" altLang="zh-CN" sz="2200" dirty="0">
                        <a:latin typeface="思源宋体" panose="02020400000000000000" pitchFamily="18" charset="-122"/>
                        <a:ea typeface="思源宋体" panose="02020400000000000000" pitchFamily="18" charset="-122"/>
                      </a:rPr>
                      <a:t>H</a:t>
                    </a:r>
                    <a:endParaRPr lang="zh-CN" altLang="en-US" sz="2200" dirty="0">
                      <a:latin typeface="思源宋体" panose="02020400000000000000" pitchFamily="18" charset="-122"/>
                      <a:ea typeface="思源宋体" panose="02020400000000000000" pitchFamily="18" charset="-122"/>
                    </a:endParaRPr>
                  </a:p>
                </p:txBody>
              </p:sp>
              <p:sp>
                <p:nvSpPr>
                  <p:cNvPr id="106" name="文本框 105"/>
                  <p:cNvSpPr txBox="1"/>
                  <p:nvPr/>
                </p:nvSpPr>
                <p:spPr>
                  <a:xfrm>
                    <a:off x="3909958" y="4600941"/>
                    <a:ext cx="192297" cy="430887"/>
                  </a:xfrm>
                  <a:prstGeom prst="rect">
                    <a:avLst/>
                  </a:prstGeom>
                  <a:noFill/>
                </p:spPr>
                <p:txBody>
                  <a:bodyPr wrap="square" lIns="0" rIns="0" rtlCol="0">
                    <a:spAutoFit/>
                  </a:bodyPr>
                  <a:lstStyle/>
                  <a:p>
                    <a:r>
                      <a:rPr lang="en-US" altLang="zh-CN" sz="2200" dirty="0">
                        <a:latin typeface="思源宋体" panose="02020400000000000000" pitchFamily="18" charset="-122"/>
                        <a:ea typeface="思源宋体" panose="02020400000000000000" pitchFamily="18" charset="-122"/>
                      </a:rPr>
                      <a:t>H</a:t>
                    </a:r>
                    <a:endParaRPr lang="zh-CN" altLang="en-US" sz="2200" dirty="0">
                      <a:latin typeface="思源宋体" panose="02020400000000000000" pitchFamily="18" charset="-122"/>
                      <a:ea typeface="思源宋体" panose="02020400000000000000" pitchFamily="18" charset="-122"/>
                    </a:endParaRPr>
                  </a:p>
                </p:txBody>
              </p:sp>
              <p:grpSp>
                <p:nvGrpSpPr>
                  <p:cNvPr id="126" name="组合 125"/>
                  <p:cNvGrpSpPr/>
                  <p:nvPr/>
                </p:nvGrpSpPr>
                <p:grpSpPr>
                  <a:xfrm>
                    <a:off x="2734505" y="4904655"/>
                    <a:ext cx="914831" cy="430887"/>
                    <a:chOff x="2734505" y="4904655"/>
                    <a:chExt cx="914831" cy="430887"/>
                  </a:xfrm>
                </p:grpSpPr>
                <p:sp>
                  <p:nvSpPr>
                    <p:cNvPr id="107" name="文本框 106"/>
                    <p:cNvSpPr txBox="1"/>
                    <p:nvPr/>
                  </p:nvSpPr>
                  <p:spPr>
                    <a:xfrm>
                      <a:off x="2734505" y="4904655"/>
                      <a:ext cx="192297" cy="430887"/>
                    </a:xfrm>
                    <a:prstGeom prst="rect">
                      <a:avLst/>
                    </a:prstGeom>
                    <a:noFill/>
                  </p:spPr>
                  <p:txBody>
                    <a:bodyPr wrap="square" lIns="0" rIns="0" rtlCol="0">
                      <a:spAutoFit/>
                    </a:bodyPr>
                    <a:lstStyle/>
                    <a:p>
                      <a:r>
                        <a:rPr lang="en-US" altLang="zh-CN" sz="2200" dirty="0">
                          <a:latin typeface="思源宋体" panose="02020400000000000000" pitchFamily="18" charset="-122"/>
                          <a:ea typeface="思源宋体" panose="02020400000000000000" pitchFamily="18" charset="-122"/>
                        </a:rPr>
                        <a:t>C</a:t>
                      </a:r>
                      <a:endParaRPr lang="zh-CN" altLang="en-US" sz="2200" dirty="0">
                        <a:latin typeface="思源宋体" panose="02020400000000000000" pitchFamily="18" charset="-122"/>
                        <a:ea typeface="思源宋体" panose="02020400000000000000" pitchFamily="18" charset="-122"/>
                      </a:endParaRPr>
                    </a:p>
                  </p:txBody>
                </p:sp>
                <p:sp>
                  <p:nvSpPr>
                    <p:cNvPr id="108" name="文本框 107"/>
                    <p:cNvSpPr txBox="1"/>
                    <p:nvPr/>
                  </p:nvSpPr>
                  <p:spPr>
                    <a:xfrm>
                      <a:off x="3457039" y="4904655"/>
                      <a:ext cx="192297" cy="430887"/>
                    </a:xfrm>
                    <a:prstGeom prst="rect">
                      <a:avLst/>
                    </a:prstGeom>
                    <a:noFill/>
                  </p:spPr>
                  <p:txBody>
                    <a:bodyPr wrap="square" lIns="0" rIns="0" rtlCol="0">
                      <a:spAutoFit/>
                    </a:bodyPr>
                    <a:lstStyle/>
                    <a:p>
                      <a:r>
                        <a:rPr lang="en-US" altLang="zh-CN" sz="2200" dirty="0">
                          <a:latin typeface="思源宋体" panose="02020400000000000000" pitchFamily="18" charset="-122"/>
                          <a:ea typeface="思源宋体" panose="02020400000000000000" pitchFamily="18" charset="-122"/>
                        </a:rPr>
                        <a:t>C</a:t>
                      </a:r>
                      <a:endParaRPr lang="zh-CN" altLang="en-US" sz="2200" dirty="0">
                        <a:latin typeface="思源宋体" panose="02020400000000000000" pitchFamily="18" charset="-122"/>
                        <a:ea typeface="思源宋体" panose="02020400000000000000" pitchFamily="18" charset="-122"/>
                      </a:endParaRPr>
                    </a:p>
                  </p:txBody>
                </p:sp>
                <p:grpSp>
                  <p:nvGrpSpPr>
                    <p:cNvPr id="124" name="组合 123"/>
                    <p:cNvGrpSpPr/>
                    <p:nvPr/>
                  </p:nvGrpSpPr>
                  <p:grpSpPr>
                    <a:xfrm>
                      <a:off x="3024281" y="5097556"/>
                      <a:ext cx="335280" cy="45085"/>
                      <a:chOff x="2910840" y="5356860"/>
                      <a:chExt cx="335280" cy="45085"/>
                    </a:xfrm>
                  </p:grpSpPr>
                  <p:cxnSp>
                    <p:nvCxnSpPr>
                      <p:cNvPr id="114" name="直接连接符 113"/>
                      <p:cNvCxnSpPr/>
                      <p:nvPr/>
                    </p:nvCxnSpPr>
                    <p:spPr>
                      <a:xfrm>
                        <a:off x="2910840" y="5356860"/>
                        <a:ext cx="3352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910840" y="5401945"/>
                        <a:ext cx="3352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8" name="直接连接符 127"/>
                  <p:cNvCxnSpPr/>
                  <p:nvPr/>
                </p:nvCxnSpPr>
                <p:spPr>
                  <a:xfrm>
                    <a:off x="2576381" y="4863028"/>
                    <a:ext cx="185609" cy="1530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3671602" y="4863028"/>
                    <a:ext cx="185609" cy="1530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3671601" y="5236458"/>
                    <a:ext cx="185609" cy="1530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H="1">
                    <a:off x="2570625" y="5236458"/>
                    <a:ext cx="185609" cy="1530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图片 150"/>
                  <p:cNvPicPr>
                    <a:picLocks noChangeAspect="1"/>
                  </p:cNvPicPr>
                  <p:nvPr/>
                </p:nvPicPr>
                <p:blipFill rotWithShape="1">
                  <a:blip r:embed="rId4"/>
                  <a:srcRect l="51457" t="64193"/>
                  <a:stretch>
                    <a:fillRect/>
                  </a:stretch>
                </p:blipFill>
                <p:spPr>
                  <a:xfrm rot="17732641" flipH="1">
                    <a:off x="3636096" y="5079760"/>
                    <a:ext cx="387695" cy="205205"/>
                  </a:xfrm>
                  <a:custGeom>
                    <a:avLst/>
                    <a:gdLst>
                      <a:gd name="connsiteX0" fmla="*/ 0 w 387695"/>
                      <a:gd name="connsiteY0" fmla="*/ 76110 h 205205"/>
                      <a:gd name="connsiteX1" fmla="*/ 0 w 387695"/>
                      <a:gd name="connsiteY1" fmla="*/ 205205 h 205205"/>
                      <a:gd name="connsiteX2" fmla="*/ 387695 w 387695"/>
                      <a:gd name="connsiteY2" fmla="*/ 205204 h 205205"/>
                      <a:gd name="connsiteX3" fmla="*/ 387695 w 387695"/>
                      <a:gd name="connsiteY3" fmla="*/ 1 h 205205"/>
                      <a:gd name="connsiteX4" fmla="*/ 53864 w 387695"/>
                      <a:gd name="connsiteY4" fmla="*/ 0 h 205205"/>
                      <a:gd name="connsiteX5" fmla="*/ 0 w 387695"/>
                      <a:gd name="connsiteY5" fmla="*/ 76110 h 20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95" h="205205">
                        <a:moveTo>
                          <a:pt x="0" y="76110"/>
                        </a:moveTo>
                        <a:lnTo>
                          <a:pt x="0" y="205205"/>
                        </a:lnTo>
                        <a:lnTo>
                          <a:pt x="387695" y="205204"/>
                        </a:lnTo>
                        <a:lnTo>
                          <a:pt x="387695" y="1"/>
                        </a:lnTo>
                        <a:lnTo>
                          <a:pt x="53864" y="0"/>
                        </a:lnTo>
                        <a:lnTo>
                          <a:pt x="0" y="76110"/>
                        </a:lnTo>
                        <a:close/>
                      </a:path>
                    </a:pathLst>
                  </a:custGeom>
                </p:spPr>
              </p:pic>
              <p:pic>
                <p:nvPicPr>
                  <p:cNvPr id="154" name="图片 153"/>
                  <p:cNvPicPr>
                    <a:picLocks noChangeAspect="1"/>
                  </p:cNvPicPr>
                  <p:nvPr/>
                </p:nvPicPr>
                <p:blipFill rotWithShape="1">
                  <a:blip r:embed="rId4"/>
                  <a:srcRect l="51457" t="64193"/>
                  <a:stretch>
                    <a:fillRect/>
                  </a:stretch>
                </p:blipFill>
                <p:spPr>
                  <a:xfrm flipH="1" flipV="1">
                    <a:off x="2628664" y="4820023"/>
                    <a:ext cx="598836" cy="240901"/>
                  </a:xfrm>
                  <a:custGeom>
                    <a:avLst/>
                    <a:gdLst>
                      <a:gd name="connsiteX0" fmla="*/ 0 w 387695"/>
                      <a:gd name="connsiteY0" fmla="*/ 76110 h 205205"/>
                      <a:gd name="connsiteX1" fmla="*/ 0 w 387695"/>
                      <a:gd name="connsiteY1" fmla="*/ 205205 h 205205"/>
                      <a:gd name="connsiteX2" fmla="*/ 387695 w 387695"/>
                      <a:gd name="connsiteY2" fmla="*/ 205204 h 205205"/>
                      <a:gd name="connsiteX3" fmla="*/ 387695 w 387695"/>
                      <a:gd name="connsiteY3" fmla="*/ 1 h 205205"/>
                      <a:gd name="connsiteX4" fmla="*/ 53864 w 387695"/>
                      <a:gd name="connsiteY4" fmla="*/ 0 h 205205"/>
                      <a:gd name="connsiteX5" fmla="*/ 0 w 387695"/>
                      <a:gd name="connsiteY5" fmla="*/ 76110 h 20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695" h="205205">
                        <a:moveTo>
                          <a:pt x="0" y="76110"/>
                        </a:moveTo>
                        <a:lnTo>
                          <a:pt x="0" y="205205"/>
                        </a:lnTo>
                        <a:lnTo>
                          <a:pt x="387695" y="205204"/>
                        </a:lnTo>
                        <a:lnTo>
                          <a:pt x="387695" y="1"/>
                        </a:lnTo>
                        <a:lnTo>
                          <a:pt x="53864" y="0"/>
                        </a:lnTo>
                        <a:lnTo>
                          <a:pt x="0" y="76110"/>
                        </a:lnTo>
                        <a:close/>
                      </a:path>
                    </a:pathLst>
                  </a:custGeom>
                </p:spPr>
              </p:pic>
              <p:sp>
                <p:nvSpPr>
                  <p:cNvPr id="155" name="文本框 154"/>
                  <p:cNvSpPr txBox="1"/>
                  <p:nvPr/>
                </p:nvSpPr>
                <p:spPr>
                  <a:xfrm>
                    <a:off x="2896322" y="4547268"/>
                    <a:ext cx="625539" cy="400110"/>
                  </a:xfrm>
                  <a:prstGeom prst="rect">
                    <a:avLst/>
                  </a:prstGeom>
                  <a:noFill/>
                </p:spPr>
                <p:txBody>
                  <a:bodyPr wrap="square" lIns="0" rIns="0" rtlCol="0">
                    <a:spAutoFit/>
                  </a:bodyPr>
                  <a:lstStyle/>
                  <a:p>
                    <a:r>
                      <a:rPr lang="en-US" altLang="zh-CN" sz="2000" dirty="0">
                        <a:latin typeface="思源宋体" panose="02020400000000000000" pitchFamily="18" charset="-122"/>
                        <a:ea typeface="思源宋体" panose="02020400000000000000" pitchFamily="18" charset="-122"/>
                      </a:rPr>
                      <a:t>120°</a:t>
                    </a:r>
                    <a:endParaRPr lang="zh-CN" altLang="en-US" sz="2000" dirty="0">
                      <a:latin typeface="思源宋体" panose="02020400000000000000" pitchFamily="18" charset="-122"/>
                      <a:ea typeface="思源宋体" panose="02020400000000000000" pitchFamily="18" charset="-122"/>
                    </a:endParaRPr>
                  </a:p>
                </p:txBody>
              </p:sp>
              <p:sp>
                <p:nvSpPr>
                  <p:cNvPr id="156" name="文本框 155"/>
                  <p:cNvSpPr txBox="1"/>
                  <p:nvPr/>
                </p:nvSpPr>
                <p:spPr>
                  <a:xfrm>
                    <a:off x="3912511" y="4974687"/>
                    <a:ext cx="625539" cy="400110"/>
                  </a:xfrm>
                  <a:prstGeom prst="rect">
                    <a:avLst/>
                  </a:prstGeom>
                  <a:noFill/>
                </p:spPr>
                <p:txBody>
                  <a:bodyPr wrap="square" lIns="0" rIns="0" rtlCol="0">
                    <a:spAutoFit/>
                  </a:bodyPr>
                  <a:lstStyle/>
                  <a:p>
                    <a:r>
                      <a:rPr lang="en-US" altLang="zh-CN" sz="2000" dirty="0">
                        <a:latin typeface="思源宋体" panose="02020400000000000000" pitchFamily="18" charset="-122"/>
                        <a:ea typeface="思源宋体" panose="02020400000000000000" pitchFamily="18" charset="-122"/>
                      </a:rPr>
                      <a:t>120°</a:t>
                    </a:r>
                    <a:endParaRPr lang="zh-CN" altLang="en-US" sz="2000" dirty="0">
                      <a:latin typeface="思源宋体" panose="02020400000000000000" pitchFamily="18" charset="-122"/>
                      <a:ea typeface="思源宋体" panose="02020400000000000000" pitchFamily="18" charset="-122"/>
                    </a:endParaRPr>
                  </a:p>
                </p:txBody>
              </p:sp>
            </p:grpSp>
          </p:grpSp>
          <p:cxnSp>
            <p:nvCxnSpPr>
              <p:cNvPr id="164" name="直接连接符 163"/>
              <p:cNvCxnSpPr/>
              <p:nvPr/>
            </p:nvCxnSpPr>
            <p:spPr>
              <a:xfrm>
                <a:off x="5291305" y="4663894"/>
                <a:ext cx="812315"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5039824" y="5643932"/>
                <a:ext cx="1082466"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3" name="组合 172"/>
              <p:cNvGrpSpPr/>
              <p:nvPr/>
            </p:nvGrpSpPr>
            <p:grpSpPr>
              <a:xfrm>
                <a:off x="6105335" y="4226872"/>
                <a:ext cx="3577198" cy="874044"/>
                <a:chOff x="6480008" y="4144842"/>
                <a:chExt cx="3577198" cy="874044"/>
              </a:xfrm>
            </p:grpSpPr>
            <p:sp>
              <p:nvSpPr>
                <p:cNvPr id="172" name="矩形: 圆角 171"/>
                <p:cNvSpPr/>
                <p:nvPr/>
              </p:nvSpPr>
              <p:spPr>
                <a:xfrm>
                  <a:off x="6480008" y="4144842"/>
                  <a:ext cx="3577198" cy="874044"/>
                </a:xfrm>
                <a:prstGeom prst="roundRect">
                  <a:avLst>
                    <a:gd name="adj" fmla="val 7617"/>
                  </a:avLst>
                </a:prstGeom>
                <a:solidFill>
                  <a:schemeClr val="bg1"/>
                </a:solidFill>
                <a:ln w="9525">
                  <a:noFill/>
                </a:ln>
                <a:effectLst>
                  <a:outerShdw blurRad="635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101" name="文本框 100"/>
                <p:cNvSpPr txBox="1"/>
                <p:nvPr/>
              </p:nvSpPr>
              <p:spPr>
                <a:xfrm>
                  <a:off x="6648163" y="4197144"/>
                  <a:ext cx="3271368" cy="769441"/>
                </a:xfrm>
                <a:prstGeom prst="rect">
                  <a:avLst/>
                </a:prstGeom>
                <a:noFill/>
              </p:spPr>
              <p:txBody>
                <a:bodyPr wrap="square" lIns="0" rIns="0" rtlCol="0">
                  <a:spAutoFit/>
                </a:bodyPr>
                <a:lstStyle/>
                <a:p>
                  <a:r>
                    <a:rPr lang="zh-CN" altLang="en-US" sz="2200" dirty="0">
                      <a:solidFill>
                        <a:schemeClr val="tx1">
                          <a:lumMod val="75000"/>
                          <a:lumOff val="25000"/>
                        </a:schemeClr>
                      </a:solidFill>
                      <a:latin typeface="思源宋体" panose="02020400000000000000" pitchFamily="18" charset="-122"/>
                      <a:ea typeface="思源宋体" panose="02020400000000000000" pitchFamily="18" charset="-122"/>
                    </a:rPr>
                    <a:t>乙烯的结构是平面型，</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rPr>
                    <a:t>2</a:t>
                  </a:r>
                  <a:r>
                    <a:rPr lang="zh-CN" altLang="en-US" sz="2200" dirty="0">
                      <a:solidFill>
                        <a:schemeClr val="tx1">
                          <a:lumMod val="75000"/>
                          <a:lumOff val="25000"/>
                        </a:schemeClr>
                      </a:solidFill>
                      <a:latin typeface="思源宋体" panose="02020400000000000000" pitchFamily="18" charset="-122"/>
                      <a:ea typeface="思源宋体" panose="02020400000000000000" pitchFamily="18" charset="-122"/>
                    </a:rPr>
                    <a:t>个碳原子和</a:t>
                  </a:r>
                  <a:r>
                    <a:rPr lang="en-US" altLang="zh-CN" sz="2200" dirty="0">
                      <a:solidFill>
                        <a:schemeClr val="tx1">
                          <a:lumMod val="75000"/>
                          <a:lumOff val="25000"/>
                        </a:schemeClr>
                      </a:solidFill>
                      <a:latin typeface="思源宋体" panose="02020400000000000000" pitchFamily="18" charset="-122"/>
                      <a:ea typeface="思源宋体" panose="02020400000000000000" pitchFamily="18" charset="-122"/>
                    </a:rPr>
                    <a:t>4</a:t>
                  </a:r>
                  <a:r>
                    <a:rPr lang="zh-CN" altLang="en-US" sz="2200" dirty="0">
                      <a:solidFill>
                        <a:schemeClr val="tx1">
                          <a:lumMod val="75000"/>
                          <a:lumOff val="25000"/>
                        </a:schemeClr>
                      </a:solidFill>
                      <a:latin typeface="思源宋体" panose="02020400000000000000" pitchFamily="18" charset="-122"/>
                      <a:ea typeface="思源宋体" panose="02020400000000000000" pitchFamily="18" charset="-122"/>
                    </a:rPr>
                    <a:t>个氢原子共平面</a:t>
                  </a:r>
                  <a:endParaRPr lang="zh-CN" altLang="en-US" sz="2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grpSp>
            <p:nvGrpSpPr>
              <p:cNvPr id="174" name="组合 173"/>
              <p:cNvGrpSpPr/>
              <p:nvPr/>
            </p:nvGrpSpPr>
            <p:grpSpPr>
              <a:xfrm>
                <a:off x="6122290" y="5206910"/>
                <a:ext cx="3577198" cy="874044"/>
                <a:chOff x="6480008" y="4144842"/>
                <a:chExt cx="3577198" cy="874044"/>
              </a:xfrm>
            </p:grpSpPr>
            <p:sp>
              <p:nvSpPr>
                <p:cNvPr id="175" name="矩形: 圆角 174"/>
                <p:cNvSpPr/>
                <p:nvPr/>
              </p:nvSpPr>
              <p:spPr>
                <a:xfrm>
                  <a:off x="6480008" y="4144842"/>
                  <a:ext cx="3577198" cy="874044"/>
                </a:xfrm>
                <a:prstGeom prst="roundRect">
                  <a:avLst>
                    <a:gd name="adj" fmla="val 7617"/>
                  </a:avLst>
                </a:prstGeom>
                <a:solidFill>
                  <a:schemeClr val="bg1"/>
                </a:solidFill>
                <a:ln w="9525">
                  <a:noFill/>
                </a:ln>
                <a:effectLst>
                  <a:outerShdw blurRad="635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176" name="文本框 175"/>
                <p:cNvSpPr txBox="1"/>
                <p:nvPr/>
              </p:nvSpPr>
              <p:spPr>
                <a:xfrm>
                  <a:off x="6648163" y="4197144"/>
                  <a:ext cx="3271368" cy="769441"/>
                </a:xfrm>
                <a:prstGeom prst="rect">
                  <a:avLst/>
                </a:prstGeom>
                <a:noFill/>
              </p:spPr>
              <p:txBody>
                <a:bodyPr wrap="square" lIns="0" rIns="0" rtlCol="0">
                  <a:spAutoFit/>
                </a:bodyPr>
                <a:lstStyle/>
                <a:p>
                  <a:r>
                    <a:rPr lang="zh-CN" altLang="en-US" sz="2200" dirty="0">
                      <a:solidFill>
                        <a:schemeClr val="tx1">
                          <a:lumMod val="75000"/>
                          <a:lumOff val="25000"/>
                        </a:schemeClr>
                      </a:solidFill>
                      <a:latin typeface="思源宋体" panose="02020400000000000000" pitchFamily="18" charset="-122"/>
                      <a:ea typeface="思源宋体" panose="02020400000000000000" pitchFamily="18" charset="-122"/>
                    </a:rPr>
                    <a:t>直接连在双键碳上的原子和两个双键碳原子共平面</a:t>
                  </a:r>
                  <a:endParaRPr lang="zh-CN" altLang="en-US" sz="22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grpSp>
        <p:sp>
          <p:nvSpPr>
            <p:cNvPr id="183" name="TextBox 23"/>
            <p:cNvSpPr txBox="1"/>
            <p:nvPr/>
          </p:nvSpPr>
          <p:spPr>
            <a:xfrm>
              <a:off x="972243" y="4990511"/>
              <a:ext cx="941583" cy="738664"/>
            </a:xfrm>
            <a:prstGeom prst="rect">
              <a:avLst/>
            </a:prstGeom>
            <a:noFill/>
          </p:spPr>
          <p:txBody>
            <a:bodyPr wrap="square" rtlCol="0">
              <a:spAutoFit/>
            </a:bodyPr>
            <a:lstStyle/>
            <a:p>
              <a:r>
                <a:rPr lang="en-US" altLang="zh-CN" sz="2400" dirty="0" err="1">
                  <a:solidFill>
                    <a:srgbClr val="0081CC"/>
                  </a:solidFill>
                  <a:latin typeface="思源宋体" panose="02020400000000000000" pitchFamily="18" charset="-122"/>
                  <a:ea typeface="思源宋体" panose="02020400000000000000" pitchFamily="18" charset="-122"/>
                  <a:cs typeface="Times New Roman" panose="02020603050405020304" pitchFamily="18" charset="0"/>
                </a:rPr>
                <a:t>C</a:t>
              </a:r>
              <a:r>
                <a:rPr lang="en-US" altLang="zh-CN" sz="2400" baseline="-25000" dirty="0" err="1">
                  <a:solidFill>
                    <a:srgbClr val="0081CC"/>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dirty="0" err="1">
                  <a:solidFill>
                    <a:srgbClr val="0081CC"/>
                  </a:solidFill>
                  <a:latin typeface="思源宋体" panose="02020400000000000000" pitchFamily="18" charset="-122"/>
                  <a:ea typeface="思源宋体" panose="02020400000000000000" pitchFamily="18" charset="-122"/>
                  <a:cs typeface="Times New Roman" panose="02020603050405020304" pitchFamily="18" charset="0"/>
                </a:rPr>
                <a:t>H</a:t>
              </a:r>
              <a:r>
                <a:rPr lang="en-US" altLang="zh-CN" sz="2400" baseline="-25000" dirty="0" err="1">
                  <a:solidFill>
                    <a:srgbClr val="0081CC"/>
                  </a:solidFill>
                  <a:latin typeface="思源宋体" panose="02020400000000000000" pitchFamily="18" charset="-122"/>
                  <a:ea typeface="思源宋体" panose="02020400000000000000" pitchFamily="18" charset="-122"/>
                  <a:cs typeface="Times New Roman" panose="02020603050405020304" pitchFamily="18" charset="0"/>
                </a:rPr>
                <a:t>4</a:t>
              </a:r>
              <a:endParaRPr lang="zh-CN" altLang="en-US" sz="2400" baseline="-25000" dirty="0">
                <a:solidFill>
                  <a:srgbClr val="0081CC"/>
                </a:solidFill>
                <a:latin typeface="思源宋体" panose="02020400000000000000" pitchFamily="18" charset="-122"/>
                <a:ea typeface="思源宋体" panose="02020400000000000000" pitchFamily="18" charset="-122"/>
                <a:cs typeface="Times New Roman" panose="02020603050405020304" pitchFamily="18" charset="0"/>
              </a:endParaRPr>
            </a:p>
            <a:p>
              <a:endParaRPr lang="zh-CN" altLang="en-US" dirty="0">
                <a:latin typeface="思源宋体" panose="02020400000000000000" pitchFamily="18" charset="-122"/>
                <a:ea typeface="思源宋体" panose="02020400000000000000" pitchFamily="18" charset="-122"/>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descr="桌子上放了不同类型的饮料&#10;&#10;低可信度描述已自动生成"/>
          <p:cNvPicPr>
            <a:picLocks noChangeAspect="1"/>
          </p:cNvPicPr>
          <p:nvPr/>
        </p:nvPicPr>
        <p:blipFill rotWithShape="1">
          <a:blip r:embed="rId1">
            <a:extLst>
              <a:ext uri="{28A0092B-C50C-407E-A947-70E740481C1C}">
                <a14:useLocalDpi xmlns:a14="http://schemas.microsoft.com/office/drawing/2010/main" val="0"/>
              </a:ext>
            </a:extLst>
          </a:blip>
          <a:stretch>
            <a:fillRect/>
          </a:stretch>
        </p:blipFill>
        <p:spPr>
          <a:xfrm>
            <a:off x="0" y="0"/>
            <a:ext cx="12192000" cy="6862373"/>
          </a:xfrm>
          <a:prstGeom prst="rect">
            <a:avLst/>
          </a:prstGeom>
        </p:spPr>
      </p:pic>
      <p:sp>
        <p:nvSpPr>
          <p:cNvPr id="38" name="矩形 37"/>
          <p:cNvSpPr/>
          <p:nvPr/>
        </p:nvSpPr>
        <p:spPr>
          <a:xfrm>
            <a:off x="-52454" y="0"/>
            <a:ext cx="12244454" cy="6853625"/>
          </a:xfrm>
          <a:prstGeom prst="rect">
            <a:avLst/>
          </a:prstGeom>
          <a:gradFill flip="none" rotWithShape="1">
            <a:gsLst>
              <a:gs pos="0">
                <a:schemeClr val="bg1"/>
              </a:gs>
              <a:gs pos="100000">
                <a:schemeClr val="bg1">
                  <a:alpha val="9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dirty="0">
              <a:latin typeface="思源宋体" panose="02020400000000000000" pitchFamily="18" charset="-122"/>
              <a:ea typeface="思源宋体" panose="02020400000000000000" pitchFamily="18" charset="-122"/>
            </a:endParaRPr>
          </a:p>
        </p:txBody>
      </p:sp>
      <p:sp>
        <p:nvSpPr>
          <p:cNvPr id="39" name="任意多边形: 形状 24"/>
          <p:cNvSpPr/>
          <p:nvPr/>
        </p:nvSpPr>
        <p:spPr>
          <a:xfrm rot="5400000">
            <a:off x="11192561" y="-398734"/>
            <a:ext cx="600704" cy="1398172"/>
          </a:xfrm>
          <a:custGeom>
            <a:avLst/>
            <a:gdLst>
              <a:gd name="connsiteX0" fmla="*/ 0 w 2997746"/>
              <a:gd name="connsiteY0" fmla="*/ 5335048 h 5344163"/>
              <a:gd name="connsiteX1" fmla="*/ 0 w 2997746"/>
              <a:gd name="connsiteY1" fmla="*/ 0 h 5344163"/>
              <a:gd name="connsiteX2" fmla="*/ 1420129 w 2997746"/>
              <a:gd name="connsiteY2" fmla="*/ 0 h 5344163"/>
              <a:gd name="connsiteX3" fmla="*/ 1523378 w 2997746"/>
              <a:gd name="connsiteY3" fmla="*/ 49738 h 5344163"/>
              <a:gd name="connsiteX4" fmla="*/ 2997746 w 2997746"/>
              <a:gd name="connsiteY4" fmla="*/ 2526938 h 5344163"/>
              <a:gd name="connsiteX5" fmla="*/ 180522 w 2997746"/>
              <a:gd name="connsiteY5" fmla="*/ 5344163 h 534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746" h="5344163">
                <a:moveTo>
                  <a:pt x="0" y="5335048"/>
                </a:moveTo>
                <a:lnTo>
                  <a:pt x="0" y="0"/>
                </a:lnTo>
                <a:lnTo>
                  <a:pt x="1420129" y="0"/>
                </a:lnTo>
                <a:lnTo>
                  <a:pt x="1523378" y="49738"/>
                </a:lnTo>
                <a:cubicBezTo>
                  <a:pt x="2401578" y="526804"/>
                  <a:pt x="2997746" y="1457250"/>
                  <a:pt x="2997746" y="2526938"/>
                </a:cubicBezTo>
                <a:cubicBezTo>
                  <a:pt x="2997746" y="4082848"/>
                  <a:pt x="1736432" y="5344163"/>
                  <a:pt x="180522" y="5344163"/>
                </a:cubicBezTo>
                <a:close/>
              </a:path>
            </a:pathLst>
          </a:custGeom>
          <a:solidFill>
            <a:srgbClr val="00B0F0">
              <a:alpha val="25882"/>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0" name="任意多边形: 形状 18"/>
          <p:cNvSpPr/>
          <p:nvPr/>
        </p:nvSpPr>
        <p:spPr>
          <a:xfrm rot="5400000">
            <a:off x="792241" y="6237106"/>
            <a:ext cx="291039" cy="950748"/>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1"/>
                  <a:pt x="0" y="1467138"/>
                  <a:pt x="0" y="1054970"/>
                </a:cubicBezTo>
                <a:close/>
              </a:path>
            </a:pathLst>
          </a:custGeom>
          <a:solidFill>
            <a:srgbClr val="0070C0"/>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1" name="任意多边形: 形状 20"/>
          <p:cNvSpPr/>
          <p:nvPr/>
        </p:nvSpPr>
        <p:spPr>
          <a:xfrm rot="5400000">
            <a:off x="576922" y="6237106"/>
            <a:ext cx="291039" cy="950748"/>
          </a:xfrm>
          <a:custGeom>
            <a:avLst/>
            <a:gdLst>
              <a:gd name="connsiteX0" fmla="*/ 0 w 645886"/>
              <a:gd name="connsiteY0" fmla="*/ 1054970 h 2109940"/>
              <a:gd name="connsiteX1" fmla="*/ 526456 w 645886"/>
              <a:gd name="connsiteY1" fmla="*/ 64824 h 2109940"/>
              <a:gd name="connsiteX2" fmla="*/ 645886 w 645886"/>
              <a:gd name="connsiteY2" fmla="*/ 0 h 2109940"/>
              <a:gd name="connsiteX3" fmla="*/ 645886 w 645886"/>
              <a:gd name="connsiteY3" fmla="*/ 2109940 h 2109940"/>
              <a:gd name="connsiteX4" fmla="*/ 526456 w 645886"/>
              <a:gd name="connsiteY4" fmla="*/ 2045115 h 2109940"/>
              <a:gd name="connsiteX5" fmla="*/ 0 w 645886"/>
              <a:gd name="connsiteY5" fmla="*/ 1054970 h 210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886" h="2109940">
                <a:moveTo>
                  <a:pt x="0" y="1054970"/>
                </a:moveTo>
                <a:cubicBezTo>
                  <a:pt x="0" y="642802"/>
                  <a:pt x="208830" y="279408"/>
                  <a:pt x="526456" y="64824"/>
                </a:cubicBezTo>
                <a:lnTo>
                  <a:pt x="645886" y="0"/>
                </a:lnTo>
                <a:lnTo>
                  <a:pt x="645886" y="2109940"/>
                </a:lnTo>
                <a:lnTo>
                  <a:pt x="526456" y="2045115"/>
                </a:lnTo>
                <a:cubicBezTo>
                  <a:pt x="208830" y="1830532"/>
                  <a:pt x="0" y="1467138"/>
                  <a:pt x="0" y="1054970"/>
                </a:cubicBezTo>
                <a:close/>
              </a:path>
            </a:pathLst>
          </a:custGeom>
          <a:solidFill>
            <a:srgbClr val="00B0F0">
              <a:alpha val="26000"/>
            </a:srgbClr>
          </a:solidFill>
          <a:ln w="12700" cap="flat" cmpd="sng" algn="ctr">
            <a:noFill/>
            <a:prstDash val="solid"/>
            <a:miter lim="800000"/>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42" name="任意多边形: 形状 147"/>
          <p:cNvSpPr/>
          <p:nvPr/>
        </p:nvSpPr>
        <p:spPr>
          <a:xfrm rot="5400000">
            <a:off x="10920055" y="-495895"/>
            <a:ext cx="631752" cy="1623542"/>
          </a:xfrm>
          <a:custGeom>
            <a:avLst/>
            <a:gdLst>
              <a:gd name="connsiteX0" fmla="*/ 0 w 3152686"/>
              <a:gd name="connsiteY0" fmla="*/ 6203062 h 6205582"/>
              <a:gd name="connsiteX1" fmla="*/ 0 w 3152686"/>
              <a:gd name="connsiteY1" fmla="*/ 2520 h 6205582"/>
              <a:gd name="connsiteX2" fmla="*/ 49895 w 3152686"/>
              <a:gd name="connsiteY2" fmla="*/ 0 h 6205582"/>
              <a:gd name="connsiteX3" fmla="*/ 3152686 w 3152686"/>
              <a:gd name="connsiteY3" fmla="*/ 3102791 h 6205582"/>
              <a:gd name="connsiteX4" fmla="*/ 49895 w 3152686"/>
              <a:gd name="connsiteY4" fmla="*/ 6205582 h 6205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2686" h="6205582">
                <a:moveTo>
                  <a:pt x="0" y="6203062"/>
                </a:moveTo>
                <a:lnTo>
                  <a:pt x="0" y="2520"/>
                </a:lnTo>
                <a:lnTo>
                  <a:pt x="49895" y="0"/>
                </a:lnTo>
                <a:cubicBezTo>
                  <a:pt x="1763519" y="0"/>
                  <a:pt x="3152686" y="1389167"/>
                  <a:pt x="3152686" y="3102791"/>
                </a:cubicBezTo>
                <a:cubicBezTo>
                  <a:pt x="3152686" y="4816415"/>
                  <a:pt x="1763519" y="6205582"/>
                  <a:pt x="49895" y="6205582"/>
                </a:cubicBezTo>
                <a:close/>
              </a:path>
            </a:pathLst>
          </a:custGeom>
          <a:solidFill>
            <a:srgbClr val="0070C0">
              <a:alpha val="6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宋体" panose="02020400000000000000" pitchFamily="18" charset="-122"/>
              <a:ea typeface="思源宋体" panose="02020400000000000000" pitchFamily="18" charset="-122"/>
            </a:endParaRPr>
          </a:p>
        </p:txBody>
      </p:sp>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aphicFrame>
        <p:nvGraphicFramePr>
          <p:cNvPr id="62" name="表格 61"/>
          <p:cNvGraphicFramePr>
            <a:graphicFrameLocks noGrp="1"/>
          </p:cNvGraphicFramePr>
          <p:nvPr/>
        </p:nvGraphicFramePr>
        <p:xfrm>
          <a:off x="803275" y="1387244"/>
          <a:ext cx="10593414" cy="3397456"/>
        </p:xfrm>
        <a:graphic>
          <a:graphicData uri="http://schemas.openxmlformats.org/drawingml/2006/table">
            <a:tbl>
              <a:tblPr firstRow="1" bandRow="1">
                <a:effectLst>
                  <a:outerShdw blurRad="101600" algn="ctr" rotWithShape="0">
                    <a:schemeClr val="tx2">
                      <a:alpha val="20000"/>
                    </a:schemeClr>
                  </a:outerShdw>
                </a:effectLst>
              </a:tblPr>
              <a:tblGrid>
                <a:gridCol w="3545205"/>
                <a:gridCol w="3525520"/>
                <a:gridCol w="3522689"/>
              </a:tblGrid>
              <a:tr h="583549">
                <a:tc>
                  <a:txBody>
                    <a:bodyPr/>
                    <a:lstStyle/>
                    <a:p>
                      <a:pPr indent="0" algn="ctr">
                        <a:buNone/>
                      </a:pPr>
                      <a:endParaRPr lang="zh-CN" altLang="en-US" sz="3200" b="1" i="0" baseline="0" dirty="0">
                        <a:solidFill>
                          <a:schemeClr val="bg1"/>
                        </a:solidFill>
                        <a:latin typeface="华文楷体" panose="02010600040101010101" pitchFamily="2" charset="-122"/>
                        <a:ea typeface="华文楷体" panose="02010600040101010101" pitchFamily="2" charset="-122"/>
                        <a:cs typeface="宋体" panose="02010600030101010101" pitchFamily="2" charset="-122"/>
                      </a:endParaRPr>
                    </a:p>
                  </a:txBody>
                  <a:tcPr marL="68580" marR="68580" marT="0" marB="0">
                    <a:lnL w="19050"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altLang="zh-CN" sz="2400" b="1" dirty="0">
                        <a:solidFill>
                          <a:schemeClr val="bg1"/>
                        </a:solidFill>
                        <a:latin typeface="华文楷体" panose="02010600040101010101" pitchFamily="2" charset="-122"/>
                        <a:ea typeface="华文楷体" panose="02010600040101010101" pitchFamily="2" charset="-122"/>
                        <a:cs typeface="宋体" panose="02010600030101010101" pitchFamily="2" charset="-122"/>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a:noFill/>
                    </a:lnTlToBr>
                    <a:lnBlToTr>
                      <a:noFill/>
                    </a:lnBlToTr>
                    <a:solidFill>
                      <a:schemeClr val="tx2"/>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altLang="zh-CN" sz="2400" b="1" dirty="0">
                        <a:solidFill>
                          <a:schemeClr val="bg1"/>
                        </a:solidFill>
                        <a:latin typeface="华文楷体" panose="02010600040101010101" pitchFamily="2" charset="-122"/>
                        <a:ea typeface="华文楷体" panose="02010600040101010101" pitchFamily="2" charset="-122"/>
                        <a:cs typeface="宋体" panose="02010600030101010101" pitchFamily="2" charset="-122"/>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a:noFill/>
                    </a:lnTlToBr>
                    <a:lnBlToTr>
                      <a:noFill/>
                    </a:lnBlToTr>
                    <a:solidFill>
                      <a:schemeClr val="tx2"/>
                    </a:solidFill>
                  </a:tcPr>
                </a:tc>
              </a:tr>
              <a:tr h="680790">
                <a:tc>
                  <a:txBody>
                    <a:bodyPr/>
                    <a:lstStyle/>
                    <a:p>
                      <a:pPr indent="0" algn="ctr">
                        <a:buNone/>
                      </a:pPr>
                      <a:endParaRPr kumimoji="0" lang="zh-CN" altLang="en-US" sz="2400" b="0" i="0" u="none" strike="noStrike" kern="0" cap="none" spc="0" normalizeH="0" baseline="0" noProof="0" dirty="0">
                        <a:ln>
                          <a:noFill/>
                        </a:ln>
                        <a:solidFill>
                          <a:prstClr val="black"/>
                        </a:solidFill>
                        <a:effectLst/>
                        <a:uLnTx/>
                        <a:uFillTx/>
                        <a:latin typeface="+mn-ea"/>
                        <a:ea typeface="+mn-ea"/>
                        <a:cs typeface="Times New Roman" panose="02020603050405020304" pitchFamily="18" charset="0"/>
                      </a:endParaRPr>
                    </a:p>
                  </a:txBody>
                  <a:tcPr marL="68580" marR="68580" marT="0" marB="0">
                    <a:lnL w="6350" cap="flat" cmpd="sng" algn="ctr">
                      <a:solidFill>
                        <a:schemeClr val="bg1">
                          <a:lumMod val="95000"/>
                        </a:schemeClr>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a:buNone/>
                      </a:pPr>
                      <a:endParaRPr lang="zh-CN" altLang="en-US"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a:buNone/>
                      </a:pPr>
                      <a:endParaRPr lang="zh-CN" altLang="en-US"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r>
              <a:tr h="711039">
                <a:tc>
                  <a:txBody>
                    <a:bodyPr/>
                    <a:lstStyle/>
                    <a:p>
                      <a:pPr indent="0" algn="ctr">
                        <a:buNone/>
                      </a:pPr>
                      <a:endParaRPr kumimoji="0" lang="zh-CN" altLang="en-US" sz="2400" b="0" i="0" u="none" strike="noStrike" kern="0" cap="none" spc="0" normalizeH="0" baseline="0" noProof="0" dirty="0">
                        <a:ln>
                          <a:noFill/>
                        </a:ln>
                        <a:solidFill>
                          <a:prstClr val="black"/>
                        </a:solidFill>
                        <a:effectLst/>
                        <a:uLnTx/>
                        <a:uFillTx/>
                        <a:latin typeface="+mn-ea"/>
                        <a:ea typeface="+mn-ea"/>
                        <a:cs typeface="Times New Roman" panose="02020603050405020304" pitchFamily="18" charset="0"/>
                      </a:endParaRPr>
                    </a:p>
                  </a:txBody>
                  <a:tcPr marL="68580" marR="68580" marT="0" marB="0">
                    <a:lnL w="6350" cap="flat" cmpd="sng" algn="ctr">
                      <a:solidFill>
                        <a:schemeClr val="bg1">
                          <a:lumMod val="95000"/>
                        </a:schemeClr>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a:buNone/>
                      </a:pPr>
                      <a:endParaRPr lang="zh-CN" altLang="en-US"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a:buNone/>
                      </a:pPr>
                      <a:endParaRPr lang="en-US" altLang="en-US"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r>
              <a:tr h="711039">
                <a:tc>
                  <a:txBody>
                    <a:bodyPr/>
                    <a:lstStyle/>
                    <a:p>
                      <a:pPr indent="0" algn="ctr">
                        <a:buNone/>
                      </a:pPr>
                      <a:endParaRPr kumimoji="0" lang="zh-CN" altLang="en-US" sz="2400" b="0" i="0" u="none" strike="noStrike" kern="0" cap="none" spc="0" normalizeH="0" baseline="0" noProof="0" dirty="0">
                        <a:ln>
                          <a:noFill/>
                        </a:ln>
                        <a:solidFill>
                          <a:prstClr val="black"/>
                        </a:solidFill>
                        <a:effectLst/>
                        <a:uLnTx/>
                        <a:uFillTx/>
                        <a:latin typeface="+mn-ea"/>
                        <a:ea typeface="+mn-ea"/>
                        <a:cs typeface="Times New Roman" panose="02020603050405020304" pitchFamily="18" charset="0"/>
                      </a:endParaRPr>
                    </a:p>
                  </a:txBody>
                  <a:tcPr marL="68580" marR="68580" marT="0" marB="0">
                    <a:lnL w="6350" cap="flat" cmpd="sng" algn="ctr">
                      <a:solidFill>
                        <a:schemeClr val="bg1">
                          <a:lumMod val="95000"/>
                        </a:schemeClr>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indent="0" algn="ctr">
                        <a:buNone/>
                      </a:pPr>
                      <a:endParaRPr lang="zh-CN" altLang="en-US"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indent="0" algn="ctr">
                        <a:buNone/>
                      </a:pPr>
                      <a:endParaRPr lang="en-US" altLang="en-US"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r>
              <a:tr h="711039">
                <a:tc>
                  <a:txBody>
                    <a:bodyPr/>
                    <a:lstStyle/>
                    <a:p>
                      <a:pPr indent="0" algn="ctr">
                        <a:buNone/>
                      </a:pPr>
                      <a:endParaRPr kumimoji="0" lang="zh-CN" altLang="en-US" sz="2400" b="0" i="0" u="none" strike="noStrike" kern="0" cap="none" spc="0" normalizeH="0" baseline="0" noProof="0" dirty="0">
                        <a:ln>
                          <a:noFill/>
                        </a:ln>
                        <a:solidFill>
                          <a:prstClr val="black"/>
                        </a:solidFill>
                        <a:effectLst/>
                        <a:uLnTx/>
                        <a:uFillTx/>
                        <a:latin typeface="+mn-ea"/>
                        <a:ea typeface="+mn-ea"/>
                        <a:cs typeface="Times New Roman" panose="02020603050405020304" pitchFamily="18" charset="0"/>
                      </a:endParaRPr>
                    </a:p>
                  </a:txBody>
                  <a:tcPr marL="68580" marR="68580" marT="0" marB="0">
                    <a:lnL w="6350" cap="flat" cmpd="sng" algn="ctr">
                      <a:solidFill>
                        <a:schemeClr val="bg1">
                          <a:lumMod val="95000"/>
                        </a:schemeClr>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indent="0" algn="ctr">
                        <a:buNone/>
                      </a:pPr>
                      <a:endParaRPr lang="zh-CN" altLang="en-US"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indent="0" algn="ctr">
                        <a:buNone/>
                      </a:pPr>
                      <a:endParaRPr lang="en-US" altLang="en-US" sz="2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lnL w="6350" cap="flat" cmpd="sng" algn="ctr">
                      <a:solidFill>
                        <a:schemeClr val="tx2"/>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组合 1"/>
          <p:cNvGrpSpPr/>
          <p:nvPr/>
        </p:nvGrpSpPr>
        <p:grpSpPr>
          <a:xfrm>
            <a:off x="1601397" y="1462722"/>
            <a:ext cx="8786667" cy="3213214"/>
            <a:chOff x="1601397" y="1356042"/>
            <a:chExt cx="8786667" cy="3213214"/>
          </a:xfrm>
        </p:grpSpPr>
        <p:sp>
          <p:nvSpPr>
            <p:cNvPr id="63" name="文本框 62"/>
            <p:cNvSpPr txBox="1"/>
            <p:nvPr/>
          </p:nvSpPr>
          <p:spPr>
            <a:xfrm>
              <a:off x="2113292" y="1356043"/>
              <a:ext cx="927366" cy="461665"/>
            </a:xfrm>
            <a:prstGeom prst="rect">
              <a:avLst/>
            </a:prstGeom>
            <a:noFill/>
          </p:spPr>
          <p:txBody>
            <a:bodyPr wrap="square" lIns="0" rIns="0" rtlCol="0">
              <a:spAutoFit/>
            </a:bodyPr>
            <a:lstStyle/>
            <a:p>
              <a:r>
                <a:rPr lang="zh-CN" altLang="en-US" sz="2400" b="1" dirty="0">
                  <a:solidFill>
                    <a:schemeClr val="bg1"/>
                  </a:solidFill>
                  <a:latin typeface="思源宋体" panose="02020400000000000000" pitchFamily="18" charset="-122"/>
                  <a:ea typeface="思源宋体" panose="02020400000000000000" pitchFamily="18" charset="-122"/>
                </a:rPr>
                <a:t>分子式</a:t>
              </a:r>
              <a:endParaRPr lang="zh-CN" altLang="en-US" sz="2400" b="1" dirty="0">
                <a:solidFill>
                  <a:schemeClr val="bg1"/>
                </a:solidFill>
                <a:latin typeface="思源宋体" panose="02020400000000000000" pitchFamily="18" charset="-122"/>
                <a:ea typeface="思源宋体" panose="02020400000000000000" pitchFamily="18" charset="-122"/>
              </a:endParaRPr>
            </a:p>
          </p:txBody>
        </p:sp>
        <p:sp>
          <p:nvSpPr>
            <p:cNvPr id="64" name="文本框 63"/>
            <p:cNvSpPr txBox="1"/>
            <p:nvPr/>
          </p:nvSpPr>
          <p:spPr>
            <a:xfrm>
              <a:off x="5362482" y="1356042"/>
              <a:ext cx="1480030" cy="461665"/>
            </a:xfrm>
            <a:prstGeom prst="rect">
              <a:avLst/>
            </a:prstGeom>
            <a:noFill/>
          </p:spPr>
          <p:txBody>
            <a:bodyPr wrap="square" lIns="0" rIns="0" rtlCol="0">
              <a:spAutoFit/>
            </a:bodyPr>
            <a:lstStyle/>
            <a:p>
              <a:r>
                <a:rPr lang="zh-CN" altLang="en-US" sz="2400" b="1" dirty="0">
                  <a:solidFill>
                    <a:schemeClr val="bg1"/>
                  </a:solidFill>
                  <a:latin typeface="思源宋体" panose="02020400000000000000" pitchFamily="18" charset="-122"/>
                  <a:ea typeface="思源宋体" panose="02020400000000000000" pitchFamily="18" charset="-122"/>
                </a:rPr>
                <a:t>乙烷</a:t>
              </a:r>
              <a:r>
                <a:rPr lang="en-US" altLang="zh-CN" sz="2400" b="1" dirty="0" err="1">
                  <a:solidFill>
                    <a:schemeClr val="bg1"/>
                  </a:solidFill>
                  <a:latin typeface="思源宋体" panose="02020400000000000000" pitchFamily="18" charset="-122"/>
                  <a:ea typeface="思源宋体" panose="02020400000000000000" pitchFamily="18" charset="-122"/>
                </a:rPr>
                <a:t>C</a:t>
              </a:r>
              <a:r>
                <a:rPr lang="en-US" altLang="zh-CN" sz="2400" b="1" baseline="-25000" dirty="0" err="1">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b="1" dirty="0" err="1">
                  <a:solidFill>
                    <a:schemeClr val="bg1"/>
                  </a:solidFill>
                  <a:latin typeface="思源宋体" panose="02020400000000000000" pitchFamily="18" charset="-122"/>
                  <a:ea typeface="思源宋体" panose="02020400000000000000" pitchFamily="18" charset="-122"/>
                </a:rPr>
                <a:t>H</a:t>
              </a:r>
              <a:r>
                <a:rPr lang="en-US" altLang="zh-CN" sz="2400" b="1" baseline="-25000" dirty="0" err="1">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6</a:t>
              </a:r>
              <a:endParaRPr lang="zh-CN" altLang="en-US" sz="2400" b="1" baseline="-25000"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65" name="文本框 64"/>
            <p:cNvSpPr txBox="1"/>
            <p:nvPr/>
          </p:nvSpPr>
          <p:spPr>
            <a:xfrm>
              <a:off x="8893952" y="1356042"/>
              <a:ext cx="1480030" cy="461665"/>
            </a:xfrm>
            <a:prstGeom prst="rect">
              <a:avLst/>
            </a:prstGeom>
            <a:noFill/>
          </p:spPr>
          <p:txBody>
            <a:bodyPr wrap="square" lIns="0" rIns="0" rtlCol="0">
              <a:spAutoFit/>
            </a:bodyPr>
            <a:lstStyle/>
            <a:p>
              <a:r>
                <a:rPr lang="zh-CN" altLang="en-US" sz="2400" b="1" dirty="0">
                  <a:solidFill>
                    <a:schemeClr val="bg1"/>
                  </a:solidFill>
                  <a:latin typeface="思源宋体" panose="02020400000000000000" pitchFamily="18" charset="-122"/>
                  <a:ea typeface="思源宋体" panose="02020400000000000000" pitchFamily="18" charset="-122"/>
                </a:rPr>
                <a:t>乙烯</a:t>
              </a:r>
              <a:r>
                <a:rPr lang="en-US" altLang="zh-CN" sz="2400" b="1" dirty="0" err="1">
                  <a:solidFill>
                    <a:schemeClr val="bg1"/>
                  </a:solidFill>
                  <a:latin typeface="思源宋体" panose="02020400000000000000" pitchFamily="18" charset="-122"/>
                  <a:ea typeface="思源宋体" panose="02020400000000000000" pitchFamily="18" charset="-122"/>
                </a:rPr>
                <a:t>C</a:t>
              </a:r>
              <a:r>
                <a:rPr lang="en-US" altLang="zh-CN" sz="2400" b="1" baseline="-25000" dirty="0" err="1">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b="1" dirty="0" err="1">
                  <a:solidFill>
                    <a:schemeClr val="bg1"/>
                  </a:solidFill>
                  <a:latin typeface="思源宋体" panose="02020400000000000000" pitchFamily="18" charset="-122"/>
                  <a:ea typeface="思源宋体" panose="02020400000000000000" pitchFamily="18" charset="-122"/>
                </a:rPr>
                <a:t>H</a:t>
              </a:r>
              <a:r>
                <a:rPr lang="en-US" altLang="zh-CN" sz="2400" b="1" baseline="-25000" dirty="0" err="1">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4</a:t>
              </a:r>
              <a:endParaRPr lang="zh-CN" altLang="en-US" sz="2400" b="1" baseline="-25000"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66" name="文本框 65"/>
            <p:cNvSpPr txBox="1"/>
            <p:nvPr/>
          </p:nvSpPr>
          <p:spPr>
            <a:xfrm>
              <a:off x="2062411" y="2004637"/>
              <a:ext cx="1265959" cy="461665"/>
            </a:xfrm>
            <a:prstGeom prst="rect">
              <a:avLst/>
            </a:prstGeom>
            <a:noFill/>
          </p:spPr>
          <p:txBody>
            <a:bodyPr wrap="square" lIns="0" rIns="0" rtlCol="0">
              <a:spAutoFit/>
            </a:bodyPr>
            <a:lstStyle/>
            <a:p>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碳碳键型</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nvGrpSpPr>
            <p:cNvPr id="67" name="组合 66"/>
            <p:cNvGrpSpPr/>
            <p:nvPr/>
          </p:nvGrpSpPr>
          <p:grpSpPr>
            <a:xfrm>
              <a:off x="5496092" y="2004637"/>
              <a:ext cx="1501517" cy="461665"/>
              <a:chOff x="5943223" y="2466549"/>
              <a:chExt cx="1501517" cy="461665"/>
            </a:xfrm>
          </p:grpSpPr>
          <p:sp>
            <p:nvSpPr>
              <p:cNvPr id="68" name="文本框 67"/>
              <p:cNvSpPr txBox="1"/>
              <p:nvPr/>
            </p:nvSpPr>
            <p:spPr>
              <a:xfrm>
                <a:off x="5943223" y="2466549"/>
                <a:ext cx="1501517" cy="461665"/>
              </a:xfrm>
              <a:prstGeom prst="rect">
                <a:avLst/>
              </a:prstGeom>
              <a:noFill/>
            </p:spPr>
            <p:txBody>
              <a:bodyPr wrap="square" lIns="0" rIns="0" rtlCol="0">
                <a:spAutoFit/>
              </a:bodyPr>
              <a:lstStyle/>
              <a:p>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C    C</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单键</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70" name="直接连接符 69"/>
              <p:cNvCxnSpPr/>
              <p:nvPr/>
            </p:nvCxnSpPr>
            <p:spPr>
              <a:xfrm>
                <a:off x="6219572" y="2697381"/>
                <a:ext cx="2318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8886547" y="2004637"/>
              <a:ext cx="1501517" cy="461665"/>
              <a:chOff x="5943223" y="2466549"/>
              <a:chExt cx="1501517" cy="461665"/>
            </a:xfrm>
          </p:grpSpPr>
          <p:sp>
            <p:nvSpPr>
              <p:cNvPr id="75" name="文本框 74"/>
              <p:cNvSpPr txBox="1"/>
              <p:nvPr/>
            </p:nvSpPr>
            <p:spPr>
              <a:xfrm>
                <a:off x="5943223" y="2466549"/>
                <a:ext cx="1501517" cy="461665"/>
              </a:xfrm>
              <a:prstGeom prst="rect">
                <a:avLst/>
              </a:prstGeom>
              <a:noFill/>
            </p:spPr>
            <p:txBody>
              <a:bodyPr wrap="square" lIns="0" rIns="0" rtlCol="0">
                <a:spAutoFit/>
              </a:bodyPr>
              <a:lstStyle/>
              <a:p>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C    C</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双键</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cxnSp>
            <p:nvCxnSpPr>
              <p:cNvPr id="81" name="直接连接符 80"/>
              <p:cNvCxnSpPr/>
              <p:nvPr/>
            </p:nvCxnSpPr>
            <p:spPr>
              <a:xfrm>
                <a:off x="6219572" y="2697381"/>
                <a:ext cx="2318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219572" y="2753261"/>
                <a:ext cx="23184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文本框 82"/>
            <p:cNvSpPr txBox="1"/>
            <p:nvPr/>
          </p:nvSpPr>
          <p:spPr>
            <a:xfrm>
              <a:off x="2387089" y="2693865"/>
              <a:ext cx="616603" cy="461665"/>
            </a:xfrm>
            <a:prstGeom prst="rect">
              <a:avLst/>
            </a:prstGeom>
            <a:noFill/>
          </p:spPr>
          <p:txBody>
            <a:bodyPr wrap="square" lIns="0" rIns="0" rtlCol="0">
              <a:spAutoFit/>
            </a:bodyPr>
            <a:lstStyle/>
            <a:p>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键角</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nvGrpSpPr>
            <p:cNvPr id="84" name="组合 83"/>
            <p:cNvGrpSpPr/>
            <p:nvPr/>
          </p:nvGrpSpPr>
          <p:grpSpPr>
            <a:xfrm>
              <a:off x="1621717" y="3408225"/>
              <a:ext cx="2147347" cy="465423"/>
              <a:chOff x="2298875" y="3671922"/>
              <a:chExt cx="2147347" cy="465423"/>
            </a:xfrm>
          </p:grpSpPr>
          <p:sp>
            <p:nvSpPr>
              <p:cNvPr id="85" name="文本框 84"/>
              <p:cNvSpPr txBox="1"/>
              <p:nvPr/>
            </p:nvSpPr>
            <p:spPr>
              <a:xfrm>
                <a:off x="2298875" y="3675680"/>
                <a:ext cx="2147347" cy="461665"/>
              </a:xfrm>
              <a:prstGeom prst="rect">
                <a:avLst/>
              </a:prstGeom>
              <a:noFill/>
            </p:spPr>
            <p:txBody>
              <a:bodyPr wrap="square" lIns="0" rIns="0" rtlCol="0">
                <a:spAutoFit/>
              </a:bodyPr>
              <a:lstStyle/>
              <a:p>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键长（</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10   m</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nvGrpSpPr>
              <p:cNvPr id="86" name="组合 85"/>
              <p:cNvGrpSpPr/>
              <p:nvPr/>
            </p:nvGrpSpPr>
            <p:grpSpPr>
              <a:xfrm>
                <a:off x="3586452" y="3671922"/>
                <a:ext cx="524622" cy="276999"/>
                <a:chOff x="3586452" y="3671922"/>
                <a:chExt cx="524622" cy="276999"/>
              </a:xfrm>
            </p:grpSpPr>
            <p:cxnSp>
              <p:nvCxnSpPr>
                <p:cNvPr id="87" name="直接连接符 86"/>
                <p:cNvCxnSpPr/>
                <p:nvPr/>
              </p:nvCxnSpPr>
              <p:spPr>
                <a:xfrm>
                  <a:off x="3586452" y="3826516"/>
                  <a:ext cx="889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3675408" y="3671922"/>
                  <a:ext cx="435666" cy="276999"/>
                </a:xfrm>
                <a:prstGeom prst="rect">
                  <a:avLst/>
                </a:prstGeom>
                <a:noFill/>
              </p:spPr>
              <p:txBody>
                <a:bodyPr wrap="square" lIns="0" rIns="0" rtlCol="0">
                  <a:spAutoFit/>
                </a:bodyPr>
                <a:lstStyle/>
                <a:p>
                  <a:r>
                    <a:rPr lang="en-US" altLang="zh-CN" sz="1200" dirty="0">
                      <a:latin typeface="思源宋体" panose="02020400000000000000" pitchFamily="18" charset="-122"/>
                      <a:ea typeface="思源宋体" panose="02020400000000000000" pitchFamily="18" charset="-122"/>
                    </a:rPr>
                    <a:t>10</a:t>
                  </a:r>
                  <a:endParaRPr lang="zh-CN" altLang="en-US" sz="1200" dirty="0">
                    <a:latin typeface="思源宋体" panose="02020400000000000000" pitchFamily="18" charset="-122"/>
                    <a:ea typeface="思源宋体" panose="02020400000000000000" pitchFamily="18" charset="-122"/>
                  </a:endParaRPr>
                </a:p>
              </p:txBody>
            </p:sp>
          </p:grpSp>
        </p:grpSp>
        <p:sp>
          <p:nvSpPr>
            <p:cNvPr id="95" name="文本框 94"/>
            <p:cNvSpPr txBox="1"/>
            <p:nvPr/>
          </p:nvSpPr>
          <p:spPr>
            <a:xfrm>
              <a:off x="1601397" y="4107591"/>
              <a:ext cx="1998806" cy="461665"/>
            </a:xfrm>
            <a:prstGeom prst="rect">
              <a:avLst/>
            </a:prstGeom>
            <a:noFill/>
          </p:spPr>
          <p:txBody>
            <a:bodyPr wrap="square" lIns="0" rIns="0" rtlCol="0">
              <a:spAutoFit/>
            </a:bodyPr>
            <a:lstStyle/>
            <a:p>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键能（</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KJ/mol</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96" name="文本框 95"/>
            <p:cNvSpPr txBox="1"/>
            <p:nvPr/>
          </p:nvSpPr>
          <p:spPr>
            <a:xfrm>
              <a:off x="5775693" y="2693865"/>
              <a:ext cx="942315" cy="461665"/>
            </a:xfrm>
            <a:prstGeom prst="rect">
              <a:avLst/>
            </a:prstGeom>
            <a:noFill/>
          </p:spPr>
          <p:txBody>
            <a:bodyPr wrap="square" lIns="0" rIns="0" rtlCol="0">
              <a:spAutoFit/>
            </a:bodyPr>
            <a:lstStyle/>
            <a:p>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109.5°</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97" name="文本框 96"/>
            <p:cNvSpPr txBox="1"/>
            <p:nvPr/>
          </p:nvSpPr>
          <p:spPr>
            <a:xfrm>
              <a:off x="5900476" y="3410104"/>
              <a:ext cx="692748" cy="461665"/>
            </a:xfrm>
            <a:prstGeom prst="rect">
              <a:avLst/>
            </a:prstGeom>
            <a:noFill/>
          </p:spPr>
          <p:txBody>
            <a:bodyPr wrap="square" lIns="0" rIns="0" rtlCol="0">
              <a:spAutoFit/>
            </a:bodyPr>
            <a:lstStyle/>
            <a:p>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1.54</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98" name="文本框 97"/>
            <p:cNvSpPr txBox="1"/>
            <p:nvPr/>
          </p:nvSpPr>
          <p:spPr>
            <a:xfrm>
              <a:off x="5900476" y="4107591"/>
              <a:ext cx="692748" cy="461665"/>
            </a:xfrm>
            <a:prstGeom prst="rect">
              <a:avLst/>
            </a:prstGeom>
            <a:noFill/>
          </p:spPr>
          <p:txBody>
            <a:bodyPr wrap="square" lIns="0" rIns="0" rtlCol="0">
              <a:spAutoFit/>
            </a:bodyPr>
            <a:lstStyle/>
            <a:p>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348</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00" name="文本框 99"/>
            <p:cNvSpPr txBox="1"/>
            <p:nvPr/>
          </p:nvSpPr>
          <p:spPr>
            <a:xfrm>
              <a:off x="9290931" y="2693865"/>
              <a:ext cx="692748" cy="461665"/>
            </a:xfrm>
            <a:prstGeom prst="rect">
              <a:avLst/>
            </a:prstGeom>
            <a:noFill/>
          </p:spPr>
          <p:txBody>
            <a:bodyPr wrap="square" lIns="0" rIns="0" rtlCol="0">
              <a:spAutoFit/>
            </a:bodyPr>
            <a:lstStyle/>
            <a:p>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120°</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02" name="文本框 101"/>
            <p:cNvSpPr txBox="1"/>
            <p:nvPr/>
          </p:nvSpPr>
          <p:spPr>
            <a:xfrm>
              <a:off x="9290931" y="3410104"/>
              <a:ext cx="692748" cy="461665"/>
            </a:xfrm>
            <a:prstGeom prst="rect">
              <a:avLst/>
            </a:prstGeom>
            <a:noFill/>
          </p:spPr>
          <p:txBody>
            <a:bodyPr wrap="square" lIns="0" rIns="0" rtlCol="0">
              <a:spAutoFit/>
            </a:bodyPr>
            <a:lstStyle/>
            <a:p>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1.33</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09" name="文本框 108"/>
            <p:cNvSpPr txBox="1"/>
            <p:nvPr/>
          </p:nvSpPr>
          <p:spPr>
            <a:xfrm>
              <a:off x="9341070" y="4107591"/>
              <a:ext cx="592471" cy="461665"/>
            </a:xfrm>
            <a:prstGeom prst="rect">
              <a:avLst/>
            </a:prstGeom>
            <a:noFill/>
          </p:spPr>
          <p:txBody>
            <a:bodyPr wrap="square" lIns="0" rIns="0" rtlCol="0">
              <a:spAutoFit/>
            </a:bodyPr>
            <a:lstStyle/>
            <a:p>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rPr>
                <a:t>615</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sp>
        <p:nvSpPr>
          <p:cNvPr id="110" name="TextBox 4"/>
          <p:cNvSpPr txBox="1"/>
          <p:nvPr/>
        </p:nvSpPr>
        <p:spPr>
          <a:xfrm>
            <a:off x="757555" y="5042743"/>
            <a:ext cx="10885805" cy="1134413"/>
          </a:xfrm>
          <a:prstGeom prst="rect">
            <a:avLst/>
          </a:prstGeom>
          <a:noFill/>
        </p:spPr>
        <p:txBody>
          <a:bodyPr wrap="square" rtlCol="0">
            <a:spAutoFit/>
          </a:bodyPr>
          <a:lstStyle/>
          <a:p>
            <a:pPr>
              <a:lnSpc>
                <a:spcPct val="150000"/>
              </a:lnSpc>
            </a:pPr>
            <a:r>
              <a:rPr lang="zh-CN" altLang="en-US" sz="2300" dirty="0">
                <a:solidFill>
                  <a:schemeClr val="tx1">
                    <a:lumMod val="75000"/>
                    <a:lumOff val="25000"/>
                  </a:schemeClr>
                </a:solidFill>
                <a:latin typeface="思源宋体" panose="02020400000000000000" pitchFamily="18" charset="-122"/>
                <a:ea typeface="思源宋体" panose="02020400000000000000" pitchFamily="18" charset="-122"/>
              </a:rPr>
              <a:t>乙烯分子中含有</a:t>
            </a:r>
            <a:r>
              <a:rPr lang="zh-CN" altLang="en-US" sz="2300" dirty="0">
                <a:solidFill>
                  <a:srgbClr val="0076B8"/>
                </a:solidFill>
                <a:latin typeface="思源宋体" panose="02020400000000000000" pitchFamily="18" charset="-122"/>
                <a:ea typeface="思源宋体" panose="02020400000000000000" pitchFamily="18" charset="-122"/>
              </a:rPr>
              <a:t>碳碳双键</a:t>
            </a:r>
            <a:r>
              <a:rPr lang="zh-CN" altLang="en-US" sz="2300" dirty="0">
                <a:solidFill>
                  <a:schemeClr val="tx1">
                    <a:lumMod val="75000"/>
                    <a:lumOff val="25000"/>
                  </a:schemeClr>
                </a:solidFill>
                <a:latin typeface="思源宋体" panose="02020400000000000000" pitchFamily="18" charset="-122"/>
                <a:ea typeface="思源宋体" panose="02020400000000000000" pitchFamily="18" charset="-122"/>
              </a:rPr>
              <a:t>，在组成和结构上与只含碳碳单键和碳氢键的烷烃有较大差异，因此在性质上也有很多不同。碳碳双键使乙烯表现出较活泼的化学性质。</a:t>
            </a:r>
            <a:endParaRPr lang="zh-CN" altLang="en-US" sz="23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111" name="Rectangle 79"/>
          <p:cNvSpPr>
            <a:spLocks noChangeArrowheads="1"/>
          </p:cNvSpPr>
          <p:nvPr/>
        </p:nvSpPr>
        <p:spPr bwMode="auto">
          <a:xfrm>
            <a:off x="5395411" y="4187120"/>
            <a:ext cx="4968552" cy="504056"/>
          </a:xfrm>
          <a:prstGeom prst="rect">
            <a:avLst/>
          </a:prstGeom>
          <a:noFill/>
          <a:ln w="57150">
            <a:solidFill>
              <a:srgbClr val="0081CC"/>
            </a:solidFill>
            <a:miter lim="800000"/>
          </a:ln>
        </p:spPr>
        <p:txBody>
          <a:bodyPr wrap="none" anchor="ctr"/>
          <a:lstStyle/>
          <a:p>
            <a:endParaRPr lang="zh-CN" altLang="en-US">
              <a:solidFill>
                <a:srgbClr val="0081CC"/>
              </a:solidFill>
              <a:latin typeface="思源宋体" panose="02020400000000000000" pitchFamily="18" charset="-122"/>
              <a:ea typeface="思源宋体" panose="02020400000000000000" pitchFamily="18" charset="-122"/>
            </a:endParaRPr>
          </a:p>
        </p:txBody>
      </p:sp>
      <p:sp>
        <p:nvSpPr>
          <p:cNvPr id="43" name="Rectangle 2"/>
          <p:cNvSpPr txBox="1">
            <a:spLocks noChangeArrowheads="1"/>
          </p:cNvSpPr>
          <p:nvPr/>
        </p:nvSpPr>
        <p:spPr>
          <a:xfrm>
            <a:off x="4227731" y="595271"/>
            <a:ext cx="3736538" cy="534872"/>
          </a:xfrm>
          <a:prstGeom prst="rect">
            <a:avLst/>
          </a:prstGeom>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3200" b="1" spc="100" dirty="0">
                <a:solidFill>
                  <a:srgbClr val="0081CC"/>
                </a:solidFill>
                <a:latin typeface="思源宋体" panose="02020400000000000000" pitchFamily="18" charset="-122"/>
                <a:ea typeface="思源宋体" panose="02020400000000000000" pitchFamily="18" charset="-122"/>
              </a:rPr>
              <a:t>乙烯和乙烷的比较</a:t>
            </a:r>
            <a:endParaRPr lang="zh-CN" altLang="en-US" sz="3200" b="1" spc="100" dirty="0">
              <a:solidFill>
                <a:srgbClr val="0081CC"/>
              </a:solidFill>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left)">
                                      <p:cBhvr>
                                        <p:cTn id="15" dur="500"/>
                                        <p:tgtEl>
                                          <p:spTgt spid="1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blinds(horizontal)">
                                      <p:cBhvr>
                                        <p:cTn id="2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9" name="组合 28"/>
          <p:cNvGrpSpPr/>
          <p:nvPr/>
        </p:nvGrpSpPr>
        <p:grpSpPr>
          <a:xfrm>
            <a:off x="-102870" y="429592"/>
            <a:ext cx="561975" cy="346264"/>
            <a:chOff x="-102870" y="429592"/>
            <a:chExt cx="561975" cy="346264"/>
          </a:xfrm>
        </p:grpSpPr>
        <p:sp>
          <p:nvSpPr>
            <p:cNvPr id="31" name="矩形 30"/>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2" name="矩形 31"/>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cxnSp>
        <p:nvCxnSpPr>
          <p:cNvPr id="69" name="直接连接符 68"/>
          <p:cNvCxnSpPr/>
          <p:nvPr>
            <p:custDataLst>
              <p:tags r:id="rId1"/>
            </p:custDataLst>
          </p:nvPr>
        </p:nvCxnSpPr>
        <p:spPr>
          <a:xfrm>
            <a:off x="9935110" y="7599779"/>
            <a:ext cx="143012" cy="82949"/>
          </a:xfrm>
          <a:prstGeom prst="line">
            <a:avLst/>
          </a:prstGeom>
        </p:spPr>
        <p:style>
          <a:lnRef idx="1">
            <a:schemeClr val="accent1"/>
          </a:lnRef>
          <a:fillRef idx="0">
            <a:schemeClr val="accent1"/>
          </a:fillRef>
          <a:effectRef idx="0">
            <a:schemeClr val="accent1"/>
          </a:effectRef>
          <a:fontRef idx="minor">
            <a:schemeClr val="tx1"/>
          </a:fontRef>
        </p:style>
      </p:cxnSp>
      <p:sp>
        <p:nvSpPr>
          <p:cNvPr id="73" name="文本框 72"/>
          <p:cNvSpPr txBox="1"/>
          <p:nvPr>
            <p:custDataLst>
              <p:tags r:id="rId2"/>
            </p:custDataLst>
          </p:nvPr>
        </p:nvSpPr>
        <p:spPr>
          <a:xfrm>
            <a:off x="733149" y="1322763"/>
            <a:ext cx="2557133" cy="523220"/>
          </a:xfrm>
          <a:prstGeom prst="rect">
            <a:avLst/>
          </a:prstGeom>
          <a:noFill/>
        </p:spPr>
        <p:txBody>
          <a:bodyPr wrap="square">
            <a:spAutoFit/>
          </a:bodyPr>
          <a:lstStyle/>
          <a:p>
            <a:pPr lvl="0">
              <a:spcBef>
                <a:spcPct val="0"/>
              </a:spcBef>
              <a:spcAft>
                <a:spcPct val="0"/>
              </a:spcAft>
              <a:defRPr/>
            </a:pPr>
            <a:r>
              <a:rPr kumimoji="0" lang="en-US" altLang="zh-CN" sz="2800" b="1" i="0" u="none" strike="noStrike" kern="1200" cap="none" spc="0" normalizeH="0" baseline="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rPr>
              <a:t>2.  </a:t>
            </a:r>
            <a:r>
              <a:rPr lang="zh-CN" altLang="en-US" sz="2800" b="1" dirty="0">
                <a:solidFill>
                  <a:srgbClr val="0081CC"/>
                </a:solidFill>
                <a:latin typeface="思源宋体" panose="02020400000000000000" pitchFamily="18" charset="-122"/>
                <a:ea typeface="思源宋体" panose="02020400000000000000" pitchFamily="18" charset="-122"/>
                <a:cs typeface="Times New Roman" panose="02020603050405020304" pitchFamily="18" charset="0"/>
              </a:rPr>
              <a:t>物理性质</a:t>
            </a:r>
            <a:endParaRPr kumimoji="0" lang="zh-CN" altLang="en-US" sz="2800" b="1" i="0" u="none" strike="noStrike" kern="1200" cap="none" spc="0" normalizeH="0" baseline="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38" name="文本框 37"/>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41" name="Text Box 7"/>
          <p:cNvSpPr txBox="1">
            <a:spLocks noChangeArrowheads="1"/>
          </p:cNvSpPr>
          <p:nvPr/>
        </p:nvSpPr>
        <p:spPr bwMode="auto">
          <a:xfrm>
            <a:off x="683260" y="2046523"/>
            <a:ext cx="8383688" cy="1221938"/>
          </a:xfrm>
          <a:prstGeom prst="rect">
            <a:avLst/>
          </a:prstGeom>
          <a:noFill/>
          <a:ln w="9525">
            <a:noFill/>
            <a:miter lim="800000"/>
          </a:ln>
        </p:spPr>
        <p:txBody>
          <a:bodyPr wrap="square">
            <a:spAutoFit/>
          </a:bodyPr>
          <a:lstStyle/>
          <a:p>
            <a:pPr>
              <a:lnSpc>
                <a:spcPct val="150000"/>
              </a:lnSpc>
            </a:pP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rPr>
              <a:t>     </a:t>
            </a:r>
            <a:r>
              <a:rPr lang="zh-CN" altLang="en-US" sz="2600" dirty="0">
                <a:solidFill>
                  <a:schemeClr val="tx1">
                    <a:lumMod val="75000"/>
                    <a:lumOff val="25000"/>
                  </a:schemeClr>
                </a:solidFill>
                <a:latin typeface="思源宋体" panose="02020400000000000000" pitchFamily="18" charset="-122"/>
                <a:ea typeface="思源宋体" panose="02020400000000000000" pitchFamily="18" charset="-122"/>
              </a:rPr>
              <a:t>通常情况下</a:t>
            </a: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rPr>
              <a:t>,</a:t>
            </a:r>
            <a:r>
              <a:rPr lang="zh-CN" altLang="en-US" sz="2600" dirty="0">
                <a:solidFill>
                  <a:schemeClr val="tx1">
                    <a:lumMod val="75000"/>
                    <a:lumOff val="25000"/>
                  </a:schemeClr>
                </a:solidFill>
                <a:latin typeface="思源宋体" panose="02020400000000000000" pitchFamily="18" charset="-122"/>
                <a:ea typeface="思源宋体" panose="02020400000000000000" pitchFamily="18" charset="-122"/>
              </a:rPr>
              <a:t>乙烯是无色稍有气味的气体；难溶于水；</a:t>
            </a:r>
            <a:endPar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endParaRPr>
          </a:p>
          <a:p>
            <a:pPr>
              <a:lnSpc>
                <a:spcPct val="150000"/>
              </a:lnSpc>
            </a:pPr>
            <a:r>
              <a:rPr lang="zh-CN" altLang="en-US" sz="2600" dirty="0">
                <a:solidFill>
                  <a:schemeClr val="tx1">
                    <a:lumMod val="75000"/>
                    <a:lumOff val="25000"/>
                  </a:schemeClr>
                </a:solidFill>
                <a:latin typeface="思源宋体" panose="02020400000000000000" pitchFamily="18" charset="-122"/>
                <a:ea typeface="思源宋体" panose="02020400000000000000" pitchFamily="18" charset="-122"/>
              </a:rPr>
              <a:t>     密度比空气略小，在标准状况下的密度为</a:t>
            </a:r>
            <a:r>
              <a:rPr lang="en-US" altLang="zh-CN" sz="2600" dirty="0">
                <a:solidFill>
                  <a:schemeClr val="tx1">
                    <a:lumMod val="75000"/>
                    <a:lumOff val="25000"/>
                  </a:schemeClr>
                </a:solidFill>
                <a:latin typeface="思源宋体" panose="02020400000000000000" pitchFamily="18" charset="-122"/>
                <a:ea typeface="思源宋体" panose="02020400000000000000" pitchFamily="18" charset="-122"/>
              </a:rPr>
              <a:t>1.25g/L</a:t>
            </a:r>
            <a:r>
              <a:rPr lang="zh-CN" altLang="en-US" sz="2600" dirty="0">
                <a:solidFill>
                  <a:schemeClr val="tx1">
                    <a:lumMod val="75000"/>
                    <a:lumOff val="25000"/>
                  </a:schemeClr>
                </a:solidFill>
                <a:latin typeface="思源宋体" panose="02020400000000000000" pitchFamily="18" charset="-122"/>
                <a:ea typeface="思源宋体" panose="02020400000000000000" pitchFamily="18" charset="-122"/>
              </a:rPr>
              <a:t>。</a:t>
            </a:r>
            <a:endParaRPr lang="zh-CN" altLang="en-US" sz="26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pic>
        <p:nvPicPr>
          <p:cNvPr id="4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8000" contrast="20000"/>
                    </a14:imgEffect>
                  </a14:imgLayer>
                </a14:imgProps>
              </a:ext>
            </a:extLst>
          </a:blip>
          <a:stretch>
            <a:fillRect/>
          </a:stretch>
        </p:blipFill>
        <p:spPr bwMode="auto">
          <a:xfrm>
            <a:off x="4038990" y="3543895"/>
            <a:ext cx="3539256" cy="265398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cTn>
                              </p:par>
                            </p:childTnLst>
                          </p:cTn>
                        </p:par>
                        <p:par>
                          <p:cTn id="12" fill="hold">
                            <p:stCondLst>
                              <p:cond delay="0"/>
                            </p:stCondLst>
                            <p:childTnLst>
                              <p:par>
                                <p:cTn id="13" presetID="3" presetClass="entr" presetSubtype="1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linds(horizontal)">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9" name="组合 28"/>
          <p:cNvGrpSpPr/>
          <p:nvPr/>
        </p:nvGrpSpPr>
        <p:grpSpPr>
          <a:xfrm>
            <a:off x="-102870" y="429592"/>
            <a:ext cx="561975" cy="346264"/>
            <a:chOff x="-102870" y="429592"/>
            <a:chExt cx="561975" cy="346264"/>
          </a:xfrm>
        </p:grpSpPr>
        <p:sp>
          <p:nvSpPr>
            <p:cNvPr id="31" name="矩形 30"/>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32" name="矩形 31"/>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grpSp>
        <p:nvGrpSpPr>
          <p:cNvPr id="7" name="组合 6"/>
          <p:cNvGrpSpPr/>
          <p:nvPr/>
        </p:nvGrpSpPr>
        <p:grpSpPr>
          <a:xfrm>
            <a:off x="1303380" y="2413277"/>
            <a:ext cx="1264919" cy="523220"/>
            <a:chOff x="840164" y="4390881"/>
            <a:chExt cx="1264919" cy="523220"/>
          </a:xfrm>
        </p:grpSpPr>
        <p:sp>
          <p:nvSpPr>
            <p:cNvPr id="9" name="矩形: 圆角 8"/>
            <p:cNvSpPr/>
            <p:nvPr/>
          </p:nvSpPr>
          <p:spPr>
            <a:xfrm>
              <a:off x="852790" y="4421659"/>
              <a:ext cx="1239667" cy="461665"/>
            </a:xfrm>
            <a:prstGeom prst="roundRect">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13" name="Text Box 7"/>
            <p:cNvSpPr txBox="1">
              <a:spLocks noChangeArrowheads="1"/>
            </p:cNvSpPr>
            <p:nvPr/>
          </p:nvSpPr>
          <p:spPr bwMode="auto">
            <a:xfrm>
              <a:off x="840164" y="4390881"/>
              <a:ext cx="12649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8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① </a:t>
              </a:r>
              <a:r>
                <a:rPr lang="zh-CN" altLang="en-US" sz="24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燃烧</a:t>
              </a:r>
              <a:endParaRPr lang="en-US" altLang="zh-CN" sz="24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sp>
        <p:nvSpPr>
          <p:cNvPr id="49" name="文本框 48"/>
          <p:cNvSpPr txBox="1"/>
          <p:nvPr>
            <p:custDataLst>
              <p:tags r:id="rId1"/>
            </p:custDataLst>
          </p:nvPr>
        </p:nvSpPr>
        <p:spPr>
          <a:xfrm>
            <a:off x="1042594" y="-1549200"/>
            <a:ext cx="5301318" cy="492443"/>
          </a:xfrm>
          <a:prstGeom prst="rect">
            <a:avLst/>
          </a:prstGeom>
          <a:noFill/>
        </p:spPr>
        <p:txBody>
          <a:bodyPr wrap="square">
            <a:spAutoFit/>
          </a:bodyPr>
          <a:lstStyle/>
          <a:p>
            <a:pPr lvl="0">
              <a:spcBef>
                <a:spcPct val="0"/>
              </a:spcBef>
              <a:spcAft>
                <a:spcPct val="0"/>
              </a:spcAft>
              <a:defRPr/>
            </a:pPr>
            <a:r>
              <a:rPr lang="en-US" altLang="zh-CN" sz="2600" b="1" dirty="0">
                <a:solidFill>
                  <a:srgbClr val="0081CC"/>
                </a:solidFill>
                <a:latin typeface="+mn-ea"/>
                <a:cs typeface="Times New Roman" panose="02020603050405020304" pitchFamily="18" charset="0"/>
              </a:rPr>
              <a:t>4</a:t>
            </a:r>
            <a:r>
              <a:rPr kumimoji="0" lang="en-US" altLang="zh-CN" sz="2600" b="1" i="0" u="none" strike="noStrike" kern="1200" cap="none" spc="0" normalizeH="0" baseline="0" noProof="0" dirty="0">
                <a:ln>
                  <a:noFill/>
                </a:ln>
                <a:solidFill>
                  <a:srgbClr val="0081CC"/>
                </a:solidFill>
                <a:effectLst/>
                <a:uLnTx/>
                <a:uFillTx/>
                <a:latin typeface="+mn-ea"/>
                <a:cs typeface="Times New Roman" panose="02020603050405020304" pitchFamily="18" charset="0"/>
              </a:rPr>
              <a:t>. </a:t>
            </a:r>
            <a:r>
              <a:rPr kumimoji="0" lang="zh-CN" altLang="en-US" sz="2600" b="1" i="0" u="none" strike="noStrike" kern="1200" cap="none" spc="0" normalizeH="0" noProof="0" dirty="0">
                <a:ln>
                  <a:noFill/>
                </a:ln>
                <a:solidFill>
                  <a:srgbClr val="0081CC"/>
                </a:solidFill>
                <a:effectLst/>
                <a:uLnTx/>
                <a:uFillTx/>
                <a:latin typeface="+mn-ea"/>
                <a:cs typeface="Times New Roman" panose="02020603050405020304" pitchFamily="18" charset="0"/>
              </a:rPr>
              <a:t>乙烯的用途</a:t>
            </a:r>
            <a:endParaRPr kumimoji="0" lang="zh-CN" altLang="en-US" sz="2600" b="1" i="0" u="none" strike="noStrike" kern="1200" cap="none" spc="0" normalizeH="0" baseline="0" noProof="0" dirty="0">
              <a:ln>
                <a:noFill/>
              </a:ln>
              <a:solidFill>
                <a:srgbClr val="0081CC"/>
              </a:solidFill>
              <a:effectLst/>
              <a:uLnTx/>
              <a:uFillTx/>
              <a:latin typeface="+mn-ea"/>
              <a:cs typeface="Times New Roman" panose="02020603050405020304" pitchFamily="18" charset="0"/>
            </a:endParaRPr>
          </a:p>
        </p:txBody>
      </p:sp>
      <p:cxnSp>
        <p:nvCxnSpPr>
          <p:cNvPr id="69" name="直接连接符 68"/>
          <p:cNvCxnSpPr/>
          <p:nvPr>
            <p:custDataLst>
              <p:tags r:id="rId2"/>
            </p:custDataLst>
          </p:nvPr>
        </p:nvCxnSpPr>
        <p:spPr>
          <a:xfrm>
            <a:off x="9935110" y="7599779"/>
            <a:ext cx="143012" cy="82949"/>
          </a:xfrm>
          <a:prstGeom prst="line">
            <a:avLst/>
          </a:prstGeom>
        </p:spPr>
        <p:style>
          <a:lnRef idx="1">
            <a:schemeClr val="accent1"/>
          </a:lnRef>
          <a:fillRef idx="0">
            <a:schemeClr val="accent1"/>
          </a:fillRef>
          <a:effectRef idx="0">
            <a:schemeClr val="accent1"/>
          </a:effectRef>
          <a:fontRef idx="minor">
            <a:schemeClr val="tx1"/>
          </a:fontRef>
        </p:style>
      </p:cxnSp>
      <p:sp>
        <p:nvSpPr>
          <p:cNvPr id="73" name="文本框 72"/>
          <p:cNvSpPr txBox="1"/>
          <p:nvPr>
            <p:custDataLst>
              <p:tags r:id="rId3"/>
            </p:custDataLst>
          </p:nvPr>
        </p:nvSpPr>
        <p:spPr>
          <a:xfrm>
            <a:off x="1042594" y="1288038"/>
            <a:ext cx="5301318" cy="492443"/>
          </a:xfrm>
          <a:prstGeom prst="rect">
            <a:avLst/>
          </a:prstGeom>
          <a:noFill/>
        </p:spPr>
        <p:txBody>
          <a:bodyPr wrap="square">
            <a:spAutoFit/>
          </a:bodyPr>
          <a:lstStyle/>
          <a:p>
            <a:pPr lvl="0">
              <a:spcBef>
                <a:spcPct val="0"/>
              </a:spcBef>
              <a:spcAft>
                <a:spcPct val="0"/>
              </a:spcAft>
              <a:defRPr/>
            </a:pPr>
            <a:r>
              <a:rPr kumimoji="0" lang="en-US" altLang="zh-CN" sz="2600" b="1" i="0" u="none" strike="noStrike" kern="1200" cap="none" spc="0" normalizeH="0" baseline="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rPr>
              <a:t>3. </a:t>
            </a:r>
            <a:r>
              <a:rPr kumimoji="0" lang="zh-CN" altLang="en-US" sz="2600" b="1" i="0" u="none" strike="noStrike" kern="1200" cap="none" spc="0" normalizeH="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rPr>
              <a:t>化学性质</a:t>
            </a:r>
            <a:endParaRPr kumimoji="0" lang="zh-CN" altLang="en-US" sz="2600" b="1" i="0" u="none" strike="noStrike" kern="1200" cap="none" spc="0" normalizeH="0" baseline="0" noProof="0" dirty="0">
              <a:ln>
                <a:noFill/>
              </a:ln>
              <a:solidFill>
                <a:srgbClr val="0081CC"/>
              </a:solidFill>
              <a:effectLst/>
              <a:uLnTx/>
              <a:uFillTx/>
              <a:latin typeface="思源宋体" panose="02020400000000000000" pitchFamily="18" charset="-122"/>
              <a:ea typeface="思源宋体" panose="02020400000000000000" pitchFamily="18" charset="-122"/>
              <a:cs typeface="Times New Roman" panose="02020603050405020304" pitchFamily="18" charset="0"/>
            </a:endParaRPr>
          </a:p>
        </p:txBody>
      </p:sp>
      <p:sp>
        <p:nvSpPr>
          <p:cNvPr id="74" name="矩形 73"/>
          <p:cNvSpPr/>
          <p:nvPr/>
        </p:nvSpPr>
        <p:spPr>
          <a:xfrm>
            <a:off x="1184275" y="1813019"/>
            <a:ext cx="1800200" cy="461665"/>
          </a:xfrm>
          <a:prstGeom prst="rect">
            <a:avLst/>
          </a:prstGeom>
        </p:spPr>
        <p:txBody>
          <a:bodyPr wrap="square">
            <a:spAutoFit/>
          </a:bodyPr>
          <a:lstStyle/>
          <a:p>
            <a:r>
              <a:rPr lang="zh-CN" altLang="en-US" sz="2400" dirty="0">
                <a:solidFill>
                  <a:srgbClr val="0081CC"/>
                </a:solidFill>
                <a:latin typeface="思源宋体" panose="02020400000000000000" pitchFamily="18" charset="-122"/>
                <a:ea typeface="思源宋体" panose="02020400000000000000" pitchFamily="18" charset="-122"/>
              </a:rPr>
              <a:t>⑴ 氧化反应</a:t>
            </a:r>
            <a:endParaRPr lang="zh-CN" altLang="en-US" sz="2400" dirty="0">
              <a:solidFill>
                <a:srgbClr val="0081CC"/>
              </a:solidFill>
              <a:latin typeface="思源宋体" panose="02020400000000000000" pitchFamily="18" charset="-122"/>
              <a:ea typeface="思源宋体" panose="02020400000000000000" pitchFamily="18" charset="-122"/>
            </a:endParaRPr>
          </a:p>
        </p:txBody>
      </p:sp>
      <p:grpSp>
        <p:nvGrpSpPr>
          <p:cNvPr id="76" name="组合 75"/>
          <p:cNvGrpSpPr/>
          <p:nvPr/>
        </p:nvGrpSpPr>
        <p:grpSpPr>
          <a:xfrm>
            <a:off x="1657313" y="3708091"/>
            <a:ext cx="5904656" cy="416827"/>
            <a:chOff x="241360" y="4067201"/>
            <a:chExt cx="5904656" cy="416827"/>
          </a:xfrm>
        </p:grpSpPr>
        <p:sp>
          <p:nvSpPr>
            <p:cNvPr id="77" name="Text Box 6"/>
            <p:cNvSpPr txBox="1">
              <a:spLocks noChangeArrowheads="1"/>
            </p:cNvSpPr>
            <p:nvPr/>
          </p:nvSpPr>
          <p:spPr bwMode="auto">
            <a:xfrm>
              <a:off x="241360" y="4083918"/>
              <a:ext cx="5904656" cy="400110"/>
            </a:xfrm>
            <a:prstGeom prst="rect">
              <a:avLst/>
            </a:prstGeom>
            <a:noFill/>
            <a:ln w="9525">
              <a:noFill/>
              <a:miter lim="800000"/>
            </a:ln>
            <a:effectLst/>
          </p:spPr>
          <p:txBody>
            <a:bodyPr wrap="square">
              <a:spAutoFit/>
            </a:bodyPr>
            <a:lstStyle/>
            <a:p>
              <a:pPr algn="l"/>
              <a:r>
                <a:rPr lang="en-US" altLang="zh-CN" sz="2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0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0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000" baseline="-30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3O</a:t>
              </a:r>
              <a:r>
                <a:rPr lang="en-US" altLang="zh-CN" sz="20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2CO</a:t>
              </a:r>
              <a:r>
                <a:rPr lang="en-US" altLang="zh-CN" sz="20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 </a:t>
              </a:r>
              <a:r>
                <a:rPr lang="en-US" altLang="zh-CN" sz="2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2H</a:t>
              </a:r>
              <a:r>
                <a:rPr lang="en-US" altLang="zh-CN" sz="20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O</a:t>
              </a:r>
              <a:r>
                <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endParaRPr lang="en-US" altLang="zh-CN" sz="20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endParaRPr>
            </a:p>
          </p:txBody>
        </p:sp>
        <p:pic>
          <p:nvPicPr>
            <p:cNvPr id="78" name="Picture 1" descr="C:\Documents and Settings\Administrator\Application Data\Tencent\Users\1023090392\QQ\WinTemp\RichOle\8K[M~C4%LEYQH_S7XIA8BL7.png"/>
            <p:cNvPicPr>
              <a:picLocks noChangeAspect="1" noChangeArrowheads="1"/>
            </p:cNvPicPr>
            <p:nvPr/>
          </p:nvPicPr>
          <p:blipFill>
            <a:blip r:embed="rId4"/>
            <a:stretch>
              <a:fillRect/>
            </a:stretch>
          </p:blipFill>
          <p:spPr bwMode="auto">
            <a:xfrm>
              <a:off x="2449465" y="4067201"/>
              <a:ext cx="625329" cy="304749"/>
            </a:xfrm>
            <a:prstGeom prst="rect">
              <a:avLst/>
            </a:prstGeom>
            <a:noFill/>
          </p:spPr>
        </p:pic>
      </p:grpSp>
      <p:grpSp>
        <p:nvGrpSpPr>
          <p:cNvPr id="95" name="组合 94"/>
          <p:cNvGrpSpPr/>
          <p:nvPr/>
        </p:nvGrpSpPr>
        <p:grpSpPr>
          <a:xfrm>
            <a:off x="1474433" y="3137416"/>
            <a:ext cx="5502200" cy="1059218"/>
            <a:chOff x="1474433" y="4982173"/>
            <a:chExt cx="5502200" cy="1059218"/>
          </a:xfrm>
        </p:grpSpPr>
        <p:sp>
          <p:nvSpPr>
            <p:cNvPr id="75" name="TextBox 7"/>
            <p:cNvSpPr txBox="1"/>
            <p:nvPr/>
          </p:nvSpPr>
          <p:spPr>
            <a:xfrm>
              <a:off x="1576033" y="5053886"/>
              <a:ext cx="5400600" cy="400110"/>
            </a:xfrm>
            <a:prstGeom prst="rect">
              <a:avLst/>
            </a:prstGeom>
            <a:noFill/>
          </p:spPr>
          <p:txBody>
            <a:bodyPr wrap="square" rtlCol="0">
              <a:spAutoFit/>
            </a:bodyPr>
            <a:lstStyle/>
            <a:p>
              <a:r>
                <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rPr>
                <a:t>现象：火焰明亮，伴有黑烟，放出大量热。</a:t>
              </a:r>
              <a:endParaRPr lang="zh-CN" altLang="en-US" sz="20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nvGrpSpPr>
            <p:cNvPr id="18" name="组合 17"/>
            <p:cNvGrpSpPr/>
            <p:nvPr/>
          </p:nvGrpSpPr>
          <p:grpSpPr>
            <a:xfrm>
              <a:off x="1474433" y="4982173"/>
              <a:ext cx="5002567" cy="1059218"/>
              <a:chOff x="1093433" y="4890733"/>
              <a:chExt cx="5002567" cy="1059218"/>
            </a:xfrm>
          </p:grpSpPr>
          <p:sp>
            <p:nvSpPr>
              <p:cNvPr id="14" name="矩形: 圆角 13"/>
              <p:cNvSpPr/>
              <p:nvPr/>
            </p:nvSpPr>
            <p:spPr>
              <a:xfrm>
                <a:off x="1093433" y="4890733"/>
                <a:ext cx="5002567" cy="1059218"/>
              </a:xfrm>
              <a:prstGeom prst="roundRect">
                <a:avLst>
                  <a:gd name="adj" fmla="val 0"/>
                </a:avLst>
              </a:prstGeom>
              <a:noFill/>
              <a:ln w="15875">
                <a:solidFill>
                  <a:srgbClr val="0081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cxnSp>
            <p:nvCxnSpPr>
              <p:cNvPr id="16" name="直接连接符 15"/>
              <p:cNvCxnSpPr/>
              <p:nvPr/>
            </p:nvCxnSpPr>
            <p:spPr>
              <a:xfrm>
                <a:off x="1093433" y="5420341"/>
                <a:ext cx="5002567" cy="0"/>
              </a:xfrm>
              <a:prstGeom prst="line">
                <a:avLst/>
              </a:prstGeom>
              <a:ln w="15875">
                <a:solidFill>
                  <a:srgbClr val="0081CC"/>
                </a:solidFill>
              </a:ln>
            </p:spPr>
            <p:style>
              <a:lnRef idx="1">
                <a:schemeClr val="accent1"/>
              </a:lnRef>
              <a:fillRef idx="0">
                <a:schemeClr val="accent1"/>
              </a:fillRef>
              <a:effectRef idx="0">
                <a:schemeClr val="accent1"/>
              </a:effectRef>
              <a:fontRef idx="minor">
                <a:schemeClr val="tx1"/>
              </a:fontRef>
            </p:style>
          </p:cxnSp>
        </p:grpSp>
      </p:grpSp>
      <p:grpSp>
        <p:nvGrpSpPr>
          <p:cNvPr id="94" name="组合 93"/>
          <p:cNvGrpSpPr/>
          <p:nvPr/>
        </p:nvGrpSpPr>
        <p:grpSpPr>
          <a:xfrm>
            <a:off x="7669693" y="2618850"/>
            <a:ext cx="3603476" cy="2865595"/>
            <a:chOff x="7256682" y="3298607"/>
            <a:chExt cx="3474593" cy="2763103"/>
          </a:xfrm>
        </p:grpSpPr>
        <p:grpSp>
          <p:nvGrpSpPr>
            <p:cNvPr id="90" name="组合 89"/>
            <p:cNvGrpSpPr/>
            <p:nvPr/>
          </p:nvGrpSpPr>
          <p:grpSpPr>
            <a:xfrm>
              <a:off x="7256682" y="3298607"/>
              <a:ext cx="1456057" cy="2763103"/>
              <a:chOff x="6690487" y="3587417"/>
              <a:chExt cx="1456057" cy="2763103"/>
            </a:xfrm>
          </p:grpSpPr>
          <p:pic>
            <p:nvPicPr>
              <p:cNvPr id="81" name="Picture 25"/>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15000"/>
                        </a14:imgEffect>
                      </a14:imgLayer>
                    </a14:imgProps>
                  </a:ext>
                </a:extLst>
              </a:blip>
              <a:srcRect l="1" r="52974" b="11973"/>
              <a:stretch>
                <a:fillRect/>
              </a:stretch>
            </p:blipFill>
            <p:spPr bwMode="auto">
              <a:xfrm>
                <a:off x="6690487" y="3587417"/>
                <a:ext cx="1456057" cy="2203782"/>
              </a:xfrm>
              <a:custGeom>
                <a:avLst/>
                <a:gdLst>
                  <a:gd name="connsiteX0" fmla="*/ 1864360 w 1864360"/>
                  <a:gd name="connsiteY0" fmla="*/ 108916 h 2661921"/>
                  <a:gd name="connsiteX1" fmla="*/ 1864360 w 1864360"/>
                  <a:gd name="connsiteY1" fmla="*/ 2553005 h 2661921"/>
                  <a:gd name="connsiteX2" fmla="*/ 1755444 w 1864360"/>
                  <a:gd name="connsiteY2" fmla="*/ 2661921 h 2661921"/>
                  <a:gd name="connsiteX3" fmla="*/ 108916 w 1864360"/>
                  <a:gd name="connsiteY3" fmla="*/ 2661921 h 2661921"/>
                  <a:gd name="connsiteX4" fmla="*/ 0 w 1864360"/>
                  <a:gd name="connsiteY4" fmla="*/ 2553005 h 2661921"/>
                  <a:gd name="connsiteX5" fmla="*/ 0 w 1864360"/>
                  <a:gd name="connsiteY5" fmla="*/ 108916 h 2661921"/>
                  <a:gd name="connsiteX6" fmla="*/ 108916 w 1864360"/>
                  <a:gd name="connsiteY6" fmla="*/ 0 h 2661921"/>
                  <a:gd name="connsiteX7" fmla="*/ 1755444 w 1864360"/>
                  <a:gd name="connsiteY7" fmla="*/ 0 h 2661921"/>
                  <a:gd name="connsiteX8" fmla="*/ 1864360 w 1864360"/>
                  <a:gd name="connsiteY8" fmla="*/ 108916 h 266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360" h="2661921">
                    <a:moveTo>
                      <a:pt x="1864360" y="108916"/>
                    </a:moveTo>
                    <a:lnTo>
                      <a:pt x="1864360" y="2553005"/>
                    </a:lnTo>
                    <a:cubicBezTo>
                      <a:pt x="1864360" y="2613158"/>
                      <a:pt x="1815597" y="2661921"/>
                      <a:pt x="1755444" y="2661921"/>
                    </a:cubicBezTo>
                    <a:lnTo>
                      <a:pt x="108916" y="2661921"/>
                    </a:lnTo>
                    <a:cubicBezTo>
                      <a:pt x="48763" y="2661921"/>
                      <a:pt x="0" y="2613158"/>
                      <a:pt x="0" y="2553005"/>
                    </a:cubicBezTo>
                    <a:lnTo>
                      <a:pt x="0" y="108916"/>
                    </a:lnTo>
                    <a:cubicBezTo>
                      <a:pt x="0" y="48763"/>
                      <a:pt x="48763" y="0"/>
                      <a:pt x="108916" y="0"/>
                    </a:cubicBezTo>
                    <a:lnTo>
                      <a:pt x="1755444" y="0"/>
                    </a:lnTo>
                    <a:cubicBezTo>
                      <a:pt x="1815597" y="0"/>
                      <a:pt x="1864360" y="48763"/>
                      <a:pt x="1864360" y="108916"/>
                    </a:cubicBezTo>
                    <a:close/>
                  </a:path>
                </a:pathLst>
              </a:custGeom>
              <a:ln>
                <a:noFill/>
              </a:ln>
              <a:effectLst>
                <a:outerShdw blurRad="63500" algn="ctr" rotWithShape="0">
                  <a:schemeClr val="tx1">
                    <a:lumMod val="50000"/>
                    <a:lumOff val="50000"/>
                    <a:alpha val="40000"/>
                  </a:schemeClr>
                </a:outerShdw>
              </a:effectLst>
            </p:spPr>
          </p:pic>
          <p:grpSp>
            <p:nvGrpSpPr>
              <p:cNvPr id="24" name="组合 23"/>
              <p:cNvGrpSpPr/>
              <p:nvPr/>
            </p:nvGrpSpPr>
            <p:grpSpPr>
              <a:xfrm>
                <a:off x="6700348" y="5888855"/>
                <a:ext cx="1436335" cy="461665"/>
                <a:chOff x="6710209" y="5888855"/>
                <a:chExt cx="1436335" cy="461665"/>
              </a:xfrm>
            </p:grpSpPr>
            <p:sp>
              <p:nvSpPr>
                <p:cNvPr id="84" name="矩形: 圆角 83"/>
                <p:cNvSpPr/>
                <p:nvPr/>
              </p:nvSpPr>
              <p:spPr>
                <a:xfrm>
                  <a:off x="6710209" y="5910121"/>
                  <a:ext cx="1436335" cy="406142"/>
                </a:xfrm>
                <a:prstGeom prst="roundRect">
                  <a:avLst>
                    <a:gd name="adj" fmla="val 9793"/>
                  </a:avLst>
                </a:prstGeom>
                <a:noFill/>
                <a:ln w="15875">
                  <a:solidFill>
                    <a:srgbClr val="009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5" name="文本框 84"/>
                <p:cNvSpPr txBox="1"/>
                <p:nvPr/>
              </p:nvSpPr>
              <p:spPr>
                <a:xfrm>
                  <a:off x="7020678" y="5888855"/>
                  <a:ext cx="815396" cy="461665"/>
                </a:xfrm>
                <a:prstGeom prst="rect">
                  <a:avLst/>
                </a:prstGeom>
                <a:noFill/>
              </p:spPr>
              <p:txBody>
                <a:bodyPr wrap="square" rtlCol="0">
                  <a:spAutoFit/>
                </a:bodyPr>
                <a:lstStyle/>
                <a:p>
                  <a:r>
                    <a:rPr lang="zh-CN" altLang="en-US" sz="2400" dirty="0">
                      <a:solidFill>
                        <a:srgbClr val="0081CC"/>
                      </a:solidFill>
                      <a:latin typeface="思源宋体" panose="02020400000000000000" pitchFamily="18" charset="-122"/>
                      <a:ea typeface="思源宋体" panose="02020400000000000000" pitchFamily="18" charset="-122"/>
                    </a:rPr>
                    <a:t>甲烷</a:t>
                  </a:r>
                  <a:endParaRPr lang="zh-CN" altLang="en-US" sz="2400" dirty="0">
                    <a:solidFill>
                      <a:srgbClr val="0081CC"/>
                    </a:solidFill>
                    <a:latin typeface="思源宋体" panose="02020400000000000000" pitchFamily="18" charset="-122"/>
                    <a:ea typeface="思源宋体" panose="02020400000000000000" pitchFamily="18" charset="-122"/>
                  </a:endParaRPr>
                </a:p>
              </p:txBody>
            </p:sp>
          </p:grpSp>
        </p:grpSp>
        <p:grpSp>
          <p:nvGrpSpPr>
            <p:cNvPr id="91" name="组合 90"/>
            <p:cNvGrpSpPr/>
            <p:nvPr/>
          </p:nvGrpSpPr>
          <p:grpSpPr>
            <a:xfrm>
              <a:off x="9215116" y="3300127"/>
              <a:ext cx="1516159" cy="2761583"/>
              <a:chOff x="8450801" y="3588937"/>
              <a:chExt cx="1516159" cy="2761583"/>
            </a:xfrm>
          </p:grpSpPr>
          <p:pic>
            <p:nvPicPr>
              <p:cNvPr id="80" name="Picture 25"/>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15000"/>
                        </a14:imgEffect>
                      </a14:imgLayer>
                    </a14:imgProps>
                  </a:ext>
                </a:extLst>
              </a:blip>
              <a:srcRect l="50285" t="4598" r="748" b="11428"/>
              <a:stretch>
                <a:fillRect/>
              </a:stretch>
            </p:blipFill>
            <p:spPr bwMode="auto">
              <a:xfrm>
                <a:off x="8450801" y="3588937"/>
                <a:ext cx="1516159" cy="2177219"/>
              </a:xfrm>
              <a:custGeom>
                <a:avLst/>
                <a:gdLst>
                  <a:gd name="connsiteX0" fmla="*/ 1864360 w 1864360"/>
                  <a:gd name="connsiteY0" fmla="*/ 108916 h 2661921"/>
                  <a:gd name="connsiteX1" fmla="*/ 1864360 w 1864360"/>
                  <a:gd name="connsiteY1" fmla="*/ 2553005 h 2661921"/>
                  <a:gd name="connsiteX2" fmla="*/ 1755444 w 1864360"/>
                  <a:gd name="connsiteY2" fmla="*/ 2661921 h 2661921"/>
                  <a:gd name="connsiteX3" fmla="*/ 108916 w 1864360"/>
                  <a:gd name="connsiteY3" fmla="*/ 2661921 h 2661921"/>
                  <a:gd name="connsiteX4" fmla="*/ 0 w 1864360"/>
                  <a:gd name="connsiteY4" fmla="*/ 2553005 h 2661921"/>
                  <a:gd name="connsiteX5" fmla="*/ 0 w 1864360"/>
                  <a:gd name="connsiteY5" fmla="*/ 108916 h 2661921"/>
                  <a:gd name="connsiteX6" fmla="*/ 108916 w 1864360"/>
                  <a:gd name="connsiteY6" fmla="*/ 0 h 2661921"/>
                  <a:gd name="connsiteX7" fmla="*/ 1755444 w 1864360"/>
                  <a:gd name="connsiteY7" fmla="*/ 0 h 2661921"/>
                  <a:gd name="connsiteX8" fmla="*/ 1864360 w 1864360"/>
                  <a:gd name="connsiteY8" fmla="*/ 108916 h 266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360" h="2661921">
                    <a:moveTo>
                      <a:pt x="1864360" y="108916"/>
                    </a:moveTo>
                    <a:lnTo>
                      <a:pt x="1864360" y="2553005"/>
                    </a:lnTo>
                    <a:cubicBezTo>
                      <a:pt x="1864360" y="2613158"/>
                      <a:pt x="1815597" y="2661921"/>
                      <a:pt x="1755444" y="2661921"/>
                    </a:cubicBezTo>
                    <a:lnTo>
                      <a:pt x="108916" y="2661921"/>
                    </a:lnTo>
                    <a:cubicBezTo>
                      <a:pt x="48763" y="2661921"/>
                      <a:pt x="0" y="2613158"/>
                      <a:pt x="0" y="2553005"/>
                    </a:cubicBezTo>
                    <a:lnTo>
                      <a:pt x="0" y="108916"/>
                    </a:lnTo>
                    <a:cubicBezTo>
                      <a:pt x="0" y="48763"/>
                      <a:pt x="48763" y="0"/>
                      <a:pt x="108916" y="0"/>
                    </a:cubicBezTo>
                    <a:lnTo>
                      <a:pt x="1755444" y="0"/>
                    </a:lnTo>
                    <a:cubicBezTo>
                      <a:pt x="1815597" y="0"/>
                      <a:pt x="1864360" y="48763"/>
                      <a:pt x="1864360" y="108916"/>
                    </a:cubicBezTo>
                    <a:close/>
                  </a:path>
                </a:pathLst>
              </a:custGeom>
              <a:ln>
                <a:noFill/>
              </a:ln>
              <a:effectLst>
                <a:outerShdw blurRad="63500" algn="ctr" rotWithShape="0">
                  <a:schemeClr val="tx1">
                    <a:lumMod val="50000"/>
                    <a:lumOff val="50000"/>
                    <a:alpha val="40000"/>
                  </a:schemeClr>
                </a:outerShdw>
              </a:effectLst>
            </p:spPr>
          </p:pic>
          <p:grpSp>
            <p:nvGrpSpPr>
              <p:cNvPr id="89" name="组合 88"/>
              <p:cNvGrpSpPr/>
              <p:nvPr/>
            </p:nvGrpSpPr>
            <p:grpSpPr>
              <a:xfrm>
                <a:off x="8490713" y="5888855"/>
                <a:ext cx="1436335" cy="461665"/>
                <a:chOff x="8490713" y="5888855"/>
                <a:chExt cx="1436335" cy="461665"/>
              </a:xfrm>
            </p:grpSpPr>
            <p:sp>
              <p:nvSpPr>
                <p:cNvPr id="82" name="文本框 81"/>
                <p:cNvSpPr txBox="1"/>
                <p:nvPr/>
              </p:nvSpPr>
              <p:spPr>
                <a:xfrm>
                  <a:off x="8757491" y="5888855"/>
                  <a:ext cx="902778" cy="461665"/>
                </a:xfrm>
                <a:prstGeom prst="rect">
                  <a:avLst/>
                </a:prstGeom>
                <a:noFill/>
              </p:spPr>
              <p:txBody>
                <a:bodyPr wrap="square" rtlCol="0">
                  <a:spAutoFit/>
                </a:bodyPr>
                <a:lstStyle/>
                <a:p>
                  <a:r>
                    <a:rPr lang="zh-CN" altLang="en-US" sz="2400" dirty="0">
                      <a:solidFill>
                        <a:srgbClr val="0081CC"/>
                      </a:solidFill>
                      <a:latin typeface="思源宋体" panose="02020400000000000000" pitchFamily="18" charset="-122"/>
                      <a:ea typeface="思源宋体" panose="02020400000000000000" pitchFamily="18" charset="-122"/>
                    </a:rPr>
                    <a:t>乙 烯</a:t>
                  </a:r>
                  <a:endParaRPr lang="zh-CN" altLang="en-US" sz="2400" dirty="0">
                    <a:solidFill>
                      <a:srgbClr val="0081CC"/>
                    </a:solidFill>
                    <a:latin typeface="思源宋体" panose="02020400000000000000" pitchFamily="18" charset="-122"/>
                    <a:ea typeface="思源宋体" panose="02020400000000000000" pitchFamily="18" charset="-122"/>
                  </a:endParaRPr>
                </a:p>
              </p:txBody>
            </p:sp>
            <p:sp>
              <p:nvSpPr>
                <p:cNvPr id="86" name="矩形: 圆角 85"/>
                <p:cNvSpPr/>
                <p:nvPr/>
              </p:nvSpPr>
              <p:spPr>
                <a:xfrm>
                  <a:off x="8490713" y="5910121"/>
                  <a:ext cx="1436335" cy="406142"/>
                </a:xfrm>
                <a:prstGeom prst="roundRect">
                  <a:avLst>
                    <a:gd name="adj" fmla="val 9793"/>
                  </a:avLst>
                </a:prstGeom>
                <a:noFill/>
                <a:ln w="15875">
                  <a:solidFill>
                    <a:srgbClr val="009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grpSp>
      </p:grpSp>
      <p:sp>
        <p:nvSpPr>
          <p:cNvPr id="38" name="文本框 37"/>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
        <p:nvSpPr>
          <p:cNvPr id="39" name="文本框 38"/>
          <p:cNvSpPr txBox="1"/>
          <p:nvPr/>
        </p:nvSpPr>
        <p:spPr>
          <a:xfrm>
            <a:off x="1315572" y="4495409"/>
            <a:ext cx="6136922" cy="461665"/>
          </a:xfrm>
          <a:prstGeom prst="rect">
            <a:avLst/>
          </a:prstGeom>
          <a:noFill/>
          <a:ln w="9525">
            <a:noFill/>
          </a:ln>
        </p:spPr>
        <p:txBody>
          <a:bodyPr wrap="square">
            <a:spAutoFit/>
          </a:bodyPr>
          <a:lstStyle/>
          <a:p>
            <a:pPr>
              <a:spcBef>
                <a:spcPct val="0"/>
              </a:spcBef>
            </a:pPr>
            <a:r>
              <a:rPr lang="zh-CN" altLang="en-US" sz="2400" b="1" dirty="0">
                <a:solidFill>
                  <a:srgbClr val="0081CC"/>
                </a:solidFill>
                <a:latin typeface="思源宋体" panose="02020400000000000000" pitchFamily="18" charset="-122"/>
                <a:ea typeface="思源宋体" panose="02020400000000000000" pitchFamily="18" charset="-122"/>
              </a:rPr>
              <a:t>思考：为何火焰颜色会明亮？并伴有黑烟？</a:t>
            </a:r>
            <a:endParaRPr lang="zh-CN" altLang="en-US" sz="2400" b="1" dirty="0">
              <a:solidFill>
                <a:srgbClr val="0081CC"/>
              </a:solidFill>
              <a:latin typeface="思源宋体" panose="02020400000000000000" pitchFamily="18" charset="-122"/>
              <a:ea typeface="思源宋体" panose="02020400000000000000" pitchFamily="18" charset="-122"/>
            </a:endParaRPr>
          </a:p>
        </p:txBody>
      </p:sp>
      <p:sp>
        <p:nvSpPr>
          <p:cNvPr id="40" name="文本框 39"/>
          <p:cNvSpPr txBox="1"/>
          <p:nvPr/>
        </p:nvSpPr>
        <p:spPr>
          <a:xfrm>
            <a:off x="1315572" y="5034042"/>
            <a:ext cx="5551269" cy="1005788"/>
          </a:xfrm>
          <a:prstGeom prst="rect">
            <a:avLst/>
          </a:prstGeom>
          <a:noFill/>
          <a:ln w="9525">
            <a:noFill/>
          </a:ln>
        </p:spPr>
        <p:txBody>
          <a:bodyPr wrap="square">
            <a:spAutoFit/>
          </a:bodyPr>
          <a:lstStyle/>
          <a:p>
            <a:pPr>
              <a:lnSpc>
                <a:spcPct val="130000"/>
              </a:lnSpc>
            </a:pP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cs typeface="微软雅黑" panose="020B0503020204020204" charset="-122"/>
              </a:rPr>
              <a:t>产生黑烟是因为含碳量高，燃烧不充分；</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cs typeface="微软雅黑" panose="020B0503020204020204" charset="-122"/>
            </a:endParaRPr>
          </a:p>
          <a:p>
            <a:pPr>
              <a:lnSpc>
                <a:spcPct val="130000"/>
              </a:lnSpc>
            </a:pP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cs typeface="微软雅黑" panose="020B0503020204020204" charset="-122"/>
              </a:rPr>
              <a:t>火焰明亮是碳微粒受灼热而发光。</a:t>
            </a:r>
            <a:r>
              <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cs typeface="微软雅黑" panose="020B0503020204020204" charset="-122"/>
              </a:rPr>
              <a:t> </a:t>
            </a:r>
            <a:endParaRPr lang="zh-CN" altLang="en-US" sz="2400" b="1" dirty="0">
              <a:solidFill>
                <a:schemeClr val="tx1">
                  <a:lumMod val="75000"/>
                  <a:lumOff val="25000"/>
                </a:schemeClr>
              </a:solidFill>
              <a:latin typeface="思源宋体" panose="02020400000000000000" pitchFamily="18" charset="-122"/>
              <a:ea typeface="思源宋体" panose="02020400000000000000" pitchFamily="18"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slide(fromBottom)">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linds(horizontal)">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slide(fromBottom)">
                                      <p:cBhvr>
                                        <p:cTn id="32" dur="500"/>
                                        <p:tgtEl>
                                          <p:spTgt spid="9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blinds(horizontal)">
                                      <p:cBhvr>
                                        <p:cTn id="37" dur="50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2"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checkerboard(across)">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2"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1750" fill="hold"/>
                                        <p:tgtEl>
                                          <p:spTgt spid="40"/>
                                        </p:tgtEl>
                                        <p:attrNameLst>
                                          <p:attrName>ppt_x</p:attrName>
                                        </p:attrNameLst>
                                      </p:cBhvr>
                                      <p:tavLst>
                                        <p:tav tm="0">
                                          <p:val>
                                            <p:strVal val="#ppt_x"/>
                                          </p:val>
                                        </p:tav>
                                        <p:tav tm="100000">
                                          <p:val>
                                            <p:strVal val="#ppt_x"/>
                                          </p:val>
                                        </p:tav>
                                      </p:tavLst>
                                    </p:anim>
                                    <p:anim calcmode="lin" valueType="num">
                                      <p:cBhvr additive="base">
                                        <p:cTn id="48" dur="175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3" grpId="0"/>
      <p:bldP spid="74" grpId="0"/>
      <p:bldP spid="39" grpId="1"/>
      <p:bldP spid="39" grpId="2"/>
      <p:bldP spid="40" grpId="1"/>
      <p:bldP spid="4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1064871"/>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11425237" y="-879676"/>
            <a:ext cx="766763" cy="6829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2" name="组合 71"/>
          <p:cNvGrpSpPr/>
          <p:nvPr/>
        </p:nvGrpSpPr>
        <p:grpSpPr>
          <a:xfrm>
            <a:off x="-102870" y="429592"/>
            <a:ext cx="561975" cy="346264"/>
            <a:chOff x="-102870" y="429592"/>
            <a:chExt cx="561975" cy="346264"/>
          </a:xfrm>
        </p:grpSpPr>
        <p:sp>
          <p:nvSpPr>
            <p:cNvPr id="73" name="矩形 72"/>
            <p:cNvSpPr/>
            <p:nvPr/>
          </p:nvSpPr>
          <p:spPr>
            <a:xfrm>
              <a:off x="-102870" y="429592"/>
              <a:ext cx="45593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sp>
          <p:nvSpPr>
            <p:cNvPr id="74" name="矩形 73"/>
            <p:cNvSpPr/>
            <p:nvPr/>
          </p:nvSpPr>
          <p:spPr>
            <a:xfrm>
              <a:off x="395605" y="429592"/>
              <a:ext cx="63500" cy="3462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0070C0"/>
                </a:solidFill>
                <a:latin typeface="思源宋体" panose="02020400000000000000" pitchFamily="18" charset="-122"/>
                <a:ea typeface="思源宋体" panose="02020400000000000000" pitchFamily="18" charset="-122"/>
              </a:endParaRPr>
            </a:p>
          </p:txBody>
        </p:sp>
      </p:grpSp>
      <p:grpSp>
        <p:nvGrpSpPr>
          <p:cNvPr id="3" name="组合 2"/>
          <p:cNvGrpSpPr/>
          <p:nvPr/>
        </p:nvGrpSpPr>
        <p:grpSpPr>
          <a:xfrm>
            <a:off x="1124046" y="1475008"/>
            <a:ext cx="4132593" cy="492443"/>
            <a:chOff x="892251" y="1325803"/>
            <a:chExt cx="4132593" cy="492443"/>
          </a:xfrm>
        </p:grpSpPr>
        <p:sp>
          <p:nvSpPr>
            <p:cNvPr id="25" name="矩形: 圆角 24"/>
            <p:cNvSpPr/>
            <p:nvPr/>
          </p:nvSpPr>
          <p:spPr>
            <a:xfrm>
              <a:off x="892251" y="1356581"/>
              <a:ext cx="4121710" cy="461665"/>
            </a:xfrm>
            <a:prstGeom prst="roundRect">
              <a:avLst/>
            </a:prstGeom>
            <a:gradFill>
              <a:gsLst>
                <a:gs pos="0">
                  <a:srgbClr val="0070C0"/>
                </a:gs>
                <a:gs pos="100000">
                  <a:srgbClr val="0070C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26" name="Text Box 7"/>
            <p:cNvSpPr txBox="1">
              <a:spLocks noChangeArrowheads="1"/>
            </p:cNvSpPr>
            <p:nvPr/>
          </p:nvSpPr>
          <p:spPr bwMode="auto">
            <a:xfrm>
              <a:off x="903134" y="1325803"/>
              <a:ext cx="41217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6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①与酸性</a:t>
              </a:r>
              <a:r>
                <a:rPr lang="en-US" altLang="zh-CN" sz="2600" b="1" dirty="0" err="1">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KMnO4</a:t>
              </a:r>
              <a:r>
                <a:rPr lang="zh-CN" altLang="en-US" sz="26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rPr>
                <a:t>溶液反应</a:t>
              </a:r>
              <a:endParaRPr lang="en-US" altLang="zh-CN" sz="2600" b="1" dirty="0">
                <a:solidFill>
                  <a:schemeClr val="bg1"/>
                </a:solidFill>
                <a:latin typeface="思源宋体" panose="02020400000000000000" pitchFamily="18" charset="-122"/>
                <a:ea typeface="思源宋体" panose="02020400000000000000" pitchFamily="18" charset="-122"/>
                <a:cs typeface="Times New Roman" panose="02020603050405020304" pitchFamily="18" charset="0"/>
              </a:endParaRPr>
            </a:p>
          </p:txBody>
        </p:sp>
      </p:grpSp>
      <p:sp>
        <p:nvSpPr>
          <p:cNvPr id="35" name="TextBox 7"/>
          <p:cNvSpPr txBox="1"/>
          <p:nvPr/>
        </p:nvSpPr>
        <p:spPr>
          <a:xfrm>
            <a:off x="1297107" y="3056808"/>
            <a:ext cx="3245490" cy="461665"/>
          </a:xfrm>
          <a:prstGeom prst="rect">
            <a:avLst/>
          </a:prstGeom>
          <a:noFill/>
        </p:spPr>
        <p:txBody>
          <a:bodyPr wrap="square" rtlCol="0">
            <a:spAutoFit/>
          </a:bodyPr>
          <a:lstStyle/>
          <a:p>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现象：紫红色褪去</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39" name="TextBox 9"/>
          <p:cNvSpPr txBox="1"/>
          <p:nvPr/>
        </p:nvSpPr>
        <p:spPr>
          <a:xfrm>
            <a:off x="1060180" y="4619007"/>
            <a:ext cx="6531803" cy="1047594"/>
          </a:xfrm>
          <a:prstGeom prst="rect">
            <a:avLst/>
          </a:prstGeom>
          <a:noFill/>
        </p:spPr>
        <p:txBody>
          <a:bodyPr wrap="square" rtlCol="0">
            <a:spAutoFit/>
          </a:bodyPr>
          <a:lstStyle/>
          <a:p>
            <a:pPr>
              <a:lnSpc>
                <a:spcPct val="150000"/>
              </a:lnSpc>
            </a:pPr>
            <a:r>
              <a:rPr lang="zh-CN" altLang="en-US" sz="2200" dirty="0">
                <a:solidFill>
                  <a:srgbClr val="0081CC"/>
                </a:solidFill>
                <a:latin typeface="思源宋体" panose="02020400000000000000" pitchFamily="18" charset="-122"/>
                <a:ea typeface="思源宋体" panose="02020400000000000000" pitchFamily="18" charset="-122"/>
              </a:rPr>
              <a:t>此实验常用来鉴别甲烷（烷烃）和乙烯 ；</a:t>
            </a:r>
            <a:endParaRPr lang="en-US" altLang="zh-CN" sz="2200" dirty="0">
              <a:solidFill>
                <a:srgbClr val="0081CC"/>
              </a:solidFill>
              <a:latin typeface="思源宋体" panose="02020400000000000000" pitchFamily="18" charset="-122"/>
              <a:ea typeface="思源宋体" panose="02020400000000000000" pitchFamily="18" charset="-122"/>
            </a:endParaRPr>
          </a:p>
          <a:p>
            <a:pPr>
              <a:lnSpc>
                <a:spcPct val="150000"/>
              </a:lnSpc>
            </a:pPr>
            <a:r>
              <a:rPr lang="zh-CN" altLang="en-US" sz="2200" dirty="0">
                <a:solidFill>
                  <a:srgbClr val="0076B8"/>
                </a:solidFill>
                <a:latin typeface="思源宋体" panose="02020400000000000000" pitchFamily="18" charset="-122"/>
                <a:ea typeface="思源宋体" panose="02020400000000000000" pitchFamily="18" charset="-122"/>
              </a:rPr>
              <a:t>但不能用来除杂，（如除去乙烷中混有的少量乙烯）</a:t>
            </a:r>
            <a:endParaRPr lang="zh-CN" altLang="en-US" sz="2200" dirty="0">
              <a:solidFill>
                <a:srgbClr val="0076B8"/>
              </a:solidFill>
              <a:latin typeface="思源宋体" panose="02020400000000000000" pitchFamily="18" charset="-122"/>
              <a:ea typeface="思源宋体" panose="02020400000000000000" pitchFamily="18" charset="-122"/>
            </a:endParaRPr>
          </a:p>
        </p:txBody>
      </p:sp>
      <p:grpSp>
        <p:nvGrpSpPr>
          <p:cNvPr id="106" name="组合 105"/>
          <p:cNvGrpSpPr/>
          <p:nvPr/>
        </p:nvGrpSpPr>
        <p:grpSpPr>
          <a:xfrm>
            <a:off x="1165690" y="2402030"/>
            <a:ext cx="5444967" cy="1780081"/>
            <a:chOff x="1056990" y="2414063"/>
            <a:chExt cx="5444967" cy="1780081"/>
          </a:xfrm>
        </p:grpSpPr>
        <p:grpSp>
          <p:nvGrpSpPr>
            <p:cNvPr id="104" name="组合 103"/>
            <p:cNvGrpSpPr/>
            <p:nvPr/>
          </p:nvGrpSpPr>
          <p:grpSpPr>
            <a:xfrm>
              <a:off x="1056990" y="2414063"/>
              <a:ext cx="5444967" cy="1780081"/>
              <a:chOff x="1056990" y="2414063"/>
              <a:chExt cx="5444967" cy="1780081"/>
            </a:xfrm>
          </p:grpSpPr>
          <p:sp>
            <p:nvSpPr>
              <p:cNvPr id="28" name="TextBox 7"/>
              <p:cNvSpPr txBox="1"/>
              <p:nvPr/>
            </p:nvSpPr>
            <p:spPr>
              <a:xfrm>
                <a:off x="1188406" y="2487382"/>
                <a:ext cx="5313551" cy="461665"/>
              </a:xfrm>
              <a:prstGeom prst="rect">
                <a:avLst/>
              </a:prstGeom>
              <a:noFill/>
            </p:spPr>
            <p:txBody>
              <a:bodyPr wrap="square" rtlCol="0">
                <a:spAutoFit/>
              </a:bodyPr>
              <a:lstStyle/>
              <a:p>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实验：将乙烯通入酸性</a:t>
                </a:r>
                <a:r>
                  <a:rPr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rPr>
                  <a:t>KMnO</a:t>
                </a:r>
                <a:r>
                  <a:rPr lang="en-US" altLang="zh-CN" sz="1400" dirty="0" err="1">
                    <a:solidFill>
                      <a:schemeClr val="tx1">
                        <a:lumMod val="75000"/>
                        <a:lumOff val="25000"/>
                      </a:schemeClr>
                    </a:solidFill>
                    <a:latin typeface="思源宋体" panose="02020400000000000000" pitchFamily="18" charset="-122"/>
                    <a:ea typeface="思源宋体" panose="02020400000000000000" pitchFamily="18" charset="-122"/>
                  </a:rPr>
                  <a:t>4</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rPr>
                  <a:t>溶液中</a:t>
                </a:r>
                <a:endPar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sp>
            <p:nvSpPr>
              <p:cNvPr id="30" name="矩形: 圆角 29"/>
              <p:cNvSpPr/>
              <p:nvPr/>
            </p:nvSpPr>
            <p:spPr>
              <a:xfrm>
                <a:off x="1056990" y="2414063"/>
                <a:ext cx="5425089" cy="1780081"/>
              </a:xfrm>
              <a:prstGeom prst="roundRect">
                <a:avLst>
                  <a:gd name="adj" fmla="val 0"/>
                </a:avLst>
              </a:prstGeom>
              <a:noFill/>
              <a:ln w="15875">
                <a:solidFill>
                  <a:srgbClr val="0081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grpSp>
        <p:cxnSp>
          <p:nvCxnSpPr>
            <p:cNvPr id="31" name="直接连接符 30"/>
            <p:cNvCxnSpPr/>
            <p:nvPr/>
          </p:nvCxnSpPr>
          <p:spPr>
            <a:xfrm>
              <a:off x="1056991" y="3003668"/>
              <a:ext cx="5425088" cy="0"/>
            </a:xfrm>
            <a:prstGeom prst="line">
              <a:avLst/>
            </a:prstGeom>
            <a:ln w="15875">
              <a:solidFill>
                <a:srgbClr val="0081CC"/>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056991" y="3595621"/>
              <a:ext cx="5425088" cy="0"/>
            </a:xfrm>
            <a:prstGeom prst="line">
              <a:avLst/>
            </a:prstGeom>
            <a:ln w="15875">
              <a:solidFill>
                <a:srgbClr val="0081CC"/>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297107" y="3636372"/>
            <a:ext cx="4927584" cy="491851"/>
            <a:chOff x="1168529" y="3146632"/>
            <a:chExt cx="4927584" cy="491851"/>
          </a:xfrm>
        </p:grpSpPr>
        <p:sp>
          <p:nvSpPr>
            <p:cNvPr id="37" name="Text Box 22"/>
            <p:cNvSpPr txBox="1">
              <a:spLocks noChangeArrowheads="1"/>
            </p:cNvSpPr>
            <p:nvPr/>
          </p:nvSpPr>
          <p:spPr bwMode="auto">
            <a:xfrm>
              <a:off x="1168529" y="3176520"/>
              <a:ext cx="4927584" cy="461963"/>
            </a:xfrm>
            <a:prstGeom prst="rect">
              <a:avLst/>
            </a:prstGeom>
            <a:noFill/>
            <a:ln w="9525">
              <a:noFill/>
              <a:miter lim="800000"/>
            </a:ln>
            <a:effectLst/>
          </p:spPr>
          <p:txBody>
            <a:bodyPr wrap="square">
              <a:spAutoFit/>
            </a:bodyPr>
            <a:lstStyle/>
            <a:p>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原理：</a:t>
              </a:r>
              <a:r>
                <a:rPr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4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zh-CN" altLang="en-US"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a:t>
              </a:r>
              <a:r>
                <a:rPr lang="en-US" altLang="zh-CN" sz="24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CH</a:t>
              </a:r>
              <a:r>
                <a:rPr lang="en-US" altLang="zh-CN" sz="2400" baseline="-30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2</a:t>
              </a:r>
              <a:r>
                <a:rPr lang="en-US" altLang="zh-CN" sz="2400" dirty="0">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              </a:t>
              </a:r>
              <a:r>
                <a:rPr lang="en-US" altLang="zh-CN" sz="2400" dirty="0">
                  <a:solidFill>
                    <a:srgbClr val="0081CC"/>
                  </a:solidFill>
                  <a:latin typeface="思源宋体" panose="02020400000000000000" pitchFamily="18" charset="-122"/>
                  <a:ea typeface="思源宋体" panose="02020400000000000000" pitchFamily="18" charset="-122"/>
                  <a:cs typeface="Times New Roman" panose="02020603050405020304" pitchFamily="18" charset="0"/>
                </a:rPr>
                <a:t>CO</a:t>
              </a:r>
              <a:r>
                <a:rPr lang="en-US" altLang="zh-CN" sz="2400" baseline="-30000" dirty="0">
                  <a:solidFill>
                    <a:srgbClr val="0081CC"/>
                  </a:solidFill>
                  <a:latin typeface="思源宋体" panose="02020400000000000000" pitchFamily="18" charset="-122"/>
                  <a:ea typeface="思源宋体" panose="02020400000000000000" pitchFamily="18" charset="-122"/>
                  <a:cs typeface="Times New Roman" panose="02020603050405020304" pitchFamily="18" charset="0"/>
                </a:rPr>
                <a:t>2</a:t>
              </a:r>
              <a:endParaRPr lang="zh-CN" altLang="en-US" sz="2400" dirty="0">
                <a:solidFill>
                  <a:srgbClr val="0081CC"/>
                </a:solidFill>
                <a:latin typeface="思源宋体" panose="02020400000000000000" pitchFamily="18" charset="-122"/>
                <a:ea typeface="思源宋体" panose="02020400000000000000" pitchFamily="18" charset="-122"/>
              </a:endParaRPr>
            </a:p>
          </p:txBody>
        </p:sp>
        <p:sp>
          <p:nvSpPr>
            <p:cNvPr id="38" name="Line 25"/>
            <p:cNvSpPr>
              <a:spLocks noChangeShapeType="1"/>
            </p:cNvSpPr>
            <p:nvPr/>
          </p:nvSpPr>
          <p:spPr bwMode="auto">
            <a:xfrm flipV="1">
              <a:off x="3647754" y="3439156"/>
              <a:ext cx="1118023" cy="0"/>
            </a:xfrm>
            <a:prstGeom prst="line">
              <a:avLst/>
            </a:prstGeom>
            <a:noFill/>
            <a:ln w="9525">
              <a:solidFill>
                <a:srgbClr val="000000"/>
              </a:solidFill>
              <a:round/>
              <a:tailEnd type="triangle" w="med" len="med"/>
            </a:ln>
            <a:effectLst/>
          </p:spPr>
          <p:txBody>
            <a:bodyPr wrap="square">
              <a:spAutoFit/>
            </a:bodyPr>
            <a:lstStyle/>
            <a:p>
              <a:endParaRPr lang="zh-CN" altLang="en-US" sz="2400">
                <a:latin typeface="思源宋体" panose="02020400000000000000" pitchFamily="18" charset="-122"/>
                <a:ea typeface="思源宋体" panose="02020400000000000000" pitchFamily="18" charset="-122"/>
              </a:endParaRPr>
            </a:p>
          </p:txBody>
        </p:sp>
        <p:sp>
          <p:nvSpPr>
            <p:cNvPr id="55" name="TextBox 8"/>
            <p:cNvSpPr txBox="1"/>
            <p:nvPr/>
          </p:nvSpPr>
          <p:spPr>
            <a:xfrm>
              <a:off x="3581658" y="3146632"/>
              <a:ext cx="1368152" cy="307777"/>
            </a:xfrm>
            <a:prstGeom prst="rect">
              <a:avLst/>
            </a:prstGeom>
            <a:noFill/>
          </p:spPr>
          <p:txBody>
            <a:bodyPr wrap="square" rtlCol="0">
              <a:spAutoFit/>
            </a:bodyPr>
            <a:lstStyle/>
            <a:p>
              <a:r>
                <a:rPr lang="zh-CN" altLang="en-US" sz="1400" dirty="0">
                  <a:solidFill>
                    <a:schemeClr val="tx1">
                      <a:lumMod val="75000"/>
                      <a:lumOff val="25000"/>
                    </a:schemeClr>
                  </a:solidFill>
                  <a:latin typeface="思源宋体" panose="02020400000000000000" pitchFamily="18" charset="-122"/>
                  <a:ea typeface="思源宋体" panose="02020400000000000000" pitchFamily="18" charset="-122"/>
                </a:rPr>
                <a:t>酸性</a:t>
              </a:r>
              <a:r>
                <a:rPr kumimoji="1" lang="en-US" altLang="zh-CN" sz="14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KMnO</a:t>
              </a:r>
              <a:r>
                <a:rPr kumimoji="1" lang="en-US" altLang="zh-CN" sz="1400" baseline="-25000" dirty="0" err="1">
                  <a:solidFill>
                    <a:schemeClr val="tx1">
                      <a:lumMod val="75000"/>
                      <a:lumOff val="25000"/>
                    </a:schemeClr>
                  </a:solidFill>
                  <a:latin typeface="思源宋体" panose="02020400000000000000" pitchFamily="18" charset="-122"/>
                  <a:ea typeface="思源宋体" panose="02020400000000000000" pitchFamily="18" charset="-122"/>
                  <a:cs typeface="Times New Roman" panose="02020603050405020304" pitchFamily="18" charset="0"/>
                </a:rPr>
                <a:t>4</a:t>
              </a:r>
              <a:endParaRPr lang="zh-CN" altLang="en-US" sz="1400" dirty="0">
                <a:solidFill>
                  <a:schemeClr val="tx1">
                    <a:lumMod val="75000"/>
                    <a:lumOff val="25000"/>
                  </a:schemeClr>
                </a:solidFill>
                <a:latin typeface="思源宋体" panose="02020400000000000000" pitchFamily="18" charset="-122"/>
                <a:ea typeface="思源宋体" panose="02020400000000000000" pitchFamily="18" charset="-122"/>
              </a:endParaRPr>
            </a:p>
          </p:txBody>
        </p:sp>
      </p:grpSp>
      <p:grpSp>
        <p:nvGrpSpPr>
          <p:cNvPr id="108" name="组合 107"/>
          <p:cNvGrpSpPr/>
          <p:nvPr/>
        </p:nvGrpSpPr>
        <p:grpSpPr>
          <a:xfrm>
            <a:off x="8355566" y="3057286"/>
            <a:ext cx="2649276" cy="2899609"/>
            <a:chOff x="8355566" y="3057286"/>
            <a:chExt cx="2649276" cy="2899609"/>
          </a:xfrm>
        </p:grpSpPr>
        <p:grpSp>
          <p:nvGrpSpPr>
            <p:cNvPr id="98" name="组合 97"/>
            <p:cNvGrpSpPr/>
            <p:nvPr/>
          </p:nvGrpSpPr>
          <p:grpSpPr>
            <a:xfrm>
              <a:off x="8355566" y="3057286"/>
              <a:ext cx="2496876" cy="2337935"/>
              <a:chOff x="8047895" y="3006427"/>
              <a:chExt cx="2882048" cy="2698589"/>
            </a:xfrm>
          </p:grpSpPr>
          <p:grpSp>
            <p:nvGrpSpPr>
              <p:cNvPr id="71" name="组合 70"/>
              <p:cNvGrpSpPr/>
              <p:nvPr/>
            </p:nvGrpSpPr>
            <p:grpSpPr>
              <a:xfrm>
                <a:off x="8047895" y="3006427"/>
                <a:ext cx="919748" cy="2698589"/>
                <a:chOff x="7558507" y="2146105"/>
                <a:chExt cx="1153517" cy="3384481"/>
              </a:xfrm>
            </p:grpSpPr>
            <p:grpSp>
              <p:nvGrpSpPr>
                <p:cNvPr id="29" name="组合 28"/>
                <p:cNvGrpSpPr/>
                <p:nvPr/>
              </p:nvGrpSpPr>
              <p:grpSpPr>
                <a:xfrm>
                  <a:off x="7904304" y="2768866"/>
                  <a:ext cx="807720" cy="2761720"/>
                  <a:chOff x="7904304" y="2768866"/>
                  <a:chExt cx="807720" cy="2761720"/>
                </a:xfrm>
              </p:grpSpPr>
              <p:sp>
                <p:nvSpPr>
                  <p:cNvPr id="43" name="任意多边形: 形状 42"/>
                  <p:cNvSpPr/>
                  <p:nvPr/>
                </p:nvSpPr>
                <p:spPr>
                  <a:xfrm>
                    <a:off x="7984071" y="4272281"/>
                    <a:ext cx="648186" cy="1258305"/>
                  </a:xfrm>
                  <a:custGeom>
                    <a:avLst/>
                    <a:gdLst>
                      <a:gd name="connsiteX0" fmla="*/ 0 w 648186"/>
                      <a:gd name="connsiteY0" fmla="*/ 0 h 1258305"/>
                      <a:gd name="connsiteX1" fmla="*/ 648186 w 648186"/>
                      <a:gd name="connsiteY1" fmla="*/ 0 h 1258305"/>
                      <a:gd name="connsiteX2" fmla="*/ 648186 w 648186"/>
                      <a:gd name="connsiteY2" fmla="*/ 934212 h 1258305"/>
                      <a:gd name="connsiteX3" fmla="*/ 324093 w 648186"/>
                      <a:gd name="connsiteY3" fmla="*/ 1258305 h 1258305"/>
                      <a:gd name="connsiteX4" fmla="*/ 0 w 648186"/>
                      <a:gd name="connsiteY4" fmla="*/ 934212 h 1258305"/>
                      <a:gd name="connsiteX5" fmla="*/ 0 w 648186"/>
                      <a:gd name="connsiteY5" fmla="*/ 0 h 1258305"/>
                      <a:gd name="connsiteX0-1" fmla="*/ 648186 w 739626"/>
                      <a:gd name="connsiteY0-2" fmla="*/ 0 h 1258305"/>
                      <a:gd name="connsiteX1-3" fmla="*/ 648186 w 739626"/>
                      <a:gd name="connsiteY1-4" fmla="*/ 934212 h 1258305"/>
                      <a:gd name="connsiteX2-5" fmla="*/ 324093 w 739626"/>
                      <a:gd name="connsiteY2-6" fmla="*/ 1258305 h 1258305"/>
                      <a:gd name="connsiteX3-7" fmla="*/ 0 w 739626"/>
                      <a:gd name="connsiteY3-8" fmla="*/ 934212 h 1258305"/>
                      <a:gd name="connsiteX4-9" fmla="*/ 0 w 739626"/>
                      <a:gd name="connsiteY4-10" fmla="*/ 0 h 1258305"/>
                      <a:gd name="connsiteX5-11" fmla="*/ 739626 w 739626"/>
                      <a:gd name="connsiteY5-12" fmla="*/ 91440 h 1258305"/>
                      <a:gd name="connsiteX0-13" fmla="*/ 648186 w 648186"/>
                      <a:gd name="connsiteY0-14" fmla="*/ 0 h 1258305"/>
                      <a:gd name="connsiteX1-15" fmla="*/ 648186 w 648186"/>
                      <a:gd name="connsiteY1-16" fmla="*/ 934212 h 1258305"/>
                      <a:gd name="connsiteX2-17" fmla="*/ 324093 w 648186"/>
                      <a:gd name="connsiteY2-18" fmla="*/ 1258305 h 1258305"/>
                      <a:gd name="connsiteX3-19" fmla="*/ 0 w 648186"/>
                      <a:gd name="connsiteY3-20" fmla="*/ 934212 h 1258305"/>
                      <a:gd name="connsiteX4-21" fmla="*/ 0 w 648186"/>
                      <a:gd name="connsiteY4-22" fmla="*/ 0 h 12583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86" h="1258305">
                        <a:moveTo>
                          <a:pt x="648186" y="0"/>
                        </a:moveTo>
                        <a:lnTo>
                          <a:pt x="648186" y="934212"/>
                        </a:lnTo>
                        <a:cubicBezTo>
                          <a:pt x="648186" y="1113204"/>
                          <a:pt x="503085" y="1258305"/>
                          <a:pt x="324093" y="1258305"/>
                        </a:cubicBezTo>
                        <a:cubicBezTo>
                          <a:pt x="145101" y="1258305"/>
                          <a:pt x="0" y="1113204"/>
                          <a:pt x="0" y="934212"/>
                        </a:cubicBezTo>
                        <a:lnTo>
                          <a:pt x="0" y="0"/>
                        </a:lnTo>
                      </a:path>
                    </a:pathLst>
                  </a:custGeom>
                  <a:solidFill>
                    <a:srgbClr val="AC00AC"/>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cxnSp>
                <p:nvCxnSpPr>
                  <p:cNvPr id="15" name="直接连接符 14"/>
                  <p:cNvCxnSpPr/>
                  <p:nvPr/>
                </p:nvCxnSpPr>
                <p:spPr>
                  <a:xfrm>
                    <a:off x="7904304" y="2768866"/>
                    <a:ext cx="807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任意多边形: 形状 41"/>
                  <p:cNvSpPr/>
                  <p:nvPr/>
                </p:nvSpPr>
                <p:spPr>
                  <a:xfrm>
                    <a:off x="7984071" y="2768866"/>
                    <a:ext cx="648186" cy="2761720"/>
                  </a:xfrm>
                  <a:custGeom>
                    <a:avLst/>
                    <a:gdLst>
                      <a:gd name="connsiteX0" fmla="*/ 0 w 648186"/>
                      <a:gd name="connsiteY0" fmla="*/ 0 h 2761720"/>
                      <a:gd name="connsiteX1" fmla="*/ 648186 w 648186"/>
                      <a:gd name="connsiteY1" fmla="*/ 0 h 2761720"/>
                      <a:gd name="connsiteX2" fmla="*/ 648186 w 648186"/>
                      <a:gd name="connsiteY2" fmla="*/ 2437627 h 2761720"/>
                      <a:gd name="connsiteX3" fmla="*/ 324093 w 648186"/>
                      <a:gd name="connsiteY3" fmla="*/ 2761720 h 2761720"/>
                      <a:gd name="connsiteX4" fmla="*/ 0 w 648186"/>
                      <a:gd name="connsiteY4" fmla="*/ 2437627 h 2761720"/>
                      <a:gd name="connsiteX5" fmla="*/ 0 w 648186"/>
                      <a:gd name="connsiteY5" fmla="*/ 0 h 2761720"/>
                      <a:gd name="connsiteX0-1" fmla="*/ 648186 w 739626"/>
                      <a:gd name="connsiteY0-2" fmla="*/ 0 h 2761720"/>
                      <a:gd name="connsiteX1-3" fmla="*/ 648186 w 739626"/>
                      <a:gd name="connsiteY1-4" fmla="*/ 2437627 h 2761720"/>
                      <a:gd name="connsiteX2-5" fmla="*/ 324093 w 739626"/>
                      <a:gd name="connsiteY2-6" fmla="*/ 2761720 h 2761720"/>
                      <a:gd name="connsiteX3-7" fmla="*/ 0 w 739626"/>
                      <a:gd name="connsiteY3-8" fmla="*/ 2437627 h 2761720"/>
                      <a:gd name="connsiteX4-9" fmla="*/ 0 w 739626"/>
                      <a:gd name="connsiteY4-10" fmla="*/ 0 h 2761720"/>
                      <a:gd name="connsiteX5-11" fmla="*/ 739626 w 739626"/>
                      <a:gd name="connsiteY5-12" fmla="*/ 91440 h 2761720"/>
                      <a:gd name="connsiteX0-13" fmla="*/ 648186 w 648186"/>
                      <a:gd name="connsiteY0-14" fmla="*/ 0 h 2761720"/>
                      <a:gd name="connsiteX1-15" fmla="*/ 648186 w 648186"/>
                      <a:gd name="connsiteY1-16" fmla="*/ 2437627 h 2761720"/>
                      <a:gd name="connsiteX2-17" fmla="*/ 324093 w 648186"/>
                      <a:gd name="connsiteY2-18" fmla="*/ 2761720 h 2761720"/>
                      <a:gd name="connsiteX3-19" fmla="*/ 0 w 648186"/>
                      <a:gd name="connsiteY3-20" fmla="*/ 2437627 h 2761720"/>
                      <a:gd name="connsiteX4-21" fmla="*/ 0 w 648186"/>
                      <a:gd name="connsiteY4-22" fmla="*/ 0 h 2761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86" h="2761720">
                        <a:moveTo>
                          <a:pt x="648186" y="0"/>
                        </a:moveTo>
                        <a:lnTo>
                          <a:pt x="648186" y="2437627"/>
                        </a:lnTo>
                        <a:cubicBezTo>
                          <a:pt x="648186" y="2616619"/>
                          <a:pt x="503085" y="2761720"/>
                          <a:pt x="324093" y="2761720"/>
                        </a:cubicBezTo>
                        <a:cubicBezTo>
                          <a:pt x="145101" y="2761720"/>
                          <a:pt x="0" y="2616619"/>
                          <a:pt x="0" y="2437627"/>
                        </a:cubicBezTo>
                        <a:lnTo>
                          <a:pt x="0" y="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27" name="椭圆 26"/>
                  <p:cNvSpPr/>
                  <p:nvPr/>
                </p:nvSpPr>
                <p:spPr>
                  <a:xfrm flipV="1">
                    <a:off x="8132064" y="4572000"/>
                    <a:ext cx="48006" cy="48006"/>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59" name="椭圆 58"/>
                  <p:cNvSpPr/>
                  <p:nvPr/>
                </p:nvSpPr>
                <p:spPr>
                  <a:xfrm flipV="1">
                    <a:off x="8132064" y="4736440"/>
                    <a:ext cx="48006" cy="48006"/>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0" name="椭圆 59"/>
                  <p:cNvSpPr/>
                  <p:nvPr/>
                </p:nvSpPr>
                <p:spPr>
                  <a:xfrm flipV="1">
                    <a:off x="8284160" y="4663747"/>
                    <a:ext cx="52119" cy="5211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1" name="椭圆 60"/>
                  <p:cNvSpPr/>
                  <p:nvPr/>
                </p:nvSpPr>
                <p:spPr>
                  <a:xfrm flipV="1">
                    <a:off x="8284619" y="4853426"/>
                    <a:ext cx="65283" cy="65283"/>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62" name="椭圆 61"/>
                  <p:cNvSpPr/>
                  <p:nvPr/>
                </p:nvSpPr>
                <p:spPr>
                  <a:xfrm flipV="1">
                    <a:off x="8465553" y="4736440"/>
                    <a:ext cx="52119" cy="5211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3" name="椭圆 62"/>
                  <p:cNvSpPr/>
                  <p:nvPr/>
                </p:nvSpPr>
                <p:spPr>
                  <a:xfrm flipV="1">
                    <a:off x="8130007" y="4976510"/>
                    <a:ext cx="52119" cy="5211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6" name="椭圆 65"/>
                  <p:cNvSpPr/>
                  <p:nvPr/>
                </p:nvSpPr>
                <p:spPr>
                  <a:xfrm flipV="1">
                    <a:off x="8400270" y="5003958"/>
                    <a:ext cx="93399" cy="9339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7" name="椭圆 66"/>
                  <p:cNvSpPr/>
                  <p:nvPr/>
                </p:nvSpPr>
                <p:spPr>
                  <a:xfrm flipV="1">
                    <a:off x="8284160" y="5277039"/>
                    <a:ext cx="93399" cy="9339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68" name="椭圆 67"/>
                  <p:cNvSpPr/>
                  <p:nvPr/>
                </p:nvSpPr>
                <p:spPr>
                  <a:xfrm flipV="1">
                    <a:off x="8147428" y="5141256"/>
                    <a:ext cx="65283" cy="65283"/>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69" name="椭圆 68"/>
                  <p:cNvSpPr/>
                  <p:nvPr/>
                </p:nvSpPr>
                <p:spPr>
                  <a:xfrm flipV="1">
                    <a:off x="8297783" y="5064772"/>
                    <a:ext cx="52119" cy="52119"/>
                  </a:xfrm>
                  <a:prstGeom prst="ellipse">
                    <a:avLst/>
                  </a:prstGeom>
                  <a:noFill/>
                  <a:ln>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sp>
              <p:nvSpPr>
                <p:cNvPr id="70" name="Freeform 46"/>
                <p:cNvSpPr/>
                <p:nvPr/>
              </p:nvSpPr>
              <p:spPr>
                <a:xfrm>
                  <a:off x="7558507" y="2146105"/>
                  <a:ext cx="827160" cy="2457152"/>
                </a:xfrm>
                <a:custGeom>
                  <a:avLst/>
                  <a:gdLst>
                    <a:gd name="connsiteX0" fmla="*/ 72713 w 899160"/>
                    <a:gd name="connsiteY0" fmla="*/ 4 h 3184444"/>
                    <a:gd name="connsiteX1" fmla="*/ 742804 w 899160"/>
                    <a:gd name="connsiteY1" fmla="*/ 6638 h 3184444"/>
                    <a:gd name="connsiteX2" fmla="*/ 789728 w 899160"/>
                    <a:gd name="connsiteY2" fmla="*/ 24647 h 3184444"/>
                    <a:gd name="connsiteX3" fmla="*/ 874796 w 899160"/>
                    <a:gd name="connsiteY3" fmla="*/ 99707 h 3184444"/>
                    <a:gd name="connsiteX4" fmla="*/ 899160 w 899160"/>
                    <a:gd name="connsiteY4" fmla="*/ 153695 h 3184444"/>
                    <a:gd name="connsiteX5" fmla="*/ 899160 w 899160"/>
                    <a:gd name="connsiteY5" fmla="*/ 3112444 h 3184444"/>
                    <a:gd name="connsiteX6" fmla="*/ 827160 w 899160"/>
                    <a:gd name="connsiteY6" fmla="*/ 3184444 h 3184444"/>
                    <a:gd name="connsiteX7" fmla="*/ 762000 w 899160"/>
                    <a:gd name="connsiteY7" fmla="*/ 3112444 h 3184444"/>
                    <a:gd name="connsiteX8" fmla="*/ 762000 w 899160"/>
                    <a:gd name="connsiteY8" fmla="*/ 255258 h 3184444"/>
                    <a:gd name="connsiteX9" fmla="*/ 743814 w 899160"/>
                    <a:gd name="connsiteY9" fmla="*/ 207424 h 3184444"/>
                    <a:gd name="connsiteX10" fmla="*/ 668707 w 899160"/>
                    <a:gd name="connsiteY10" fmla="*/ 159304 h 3184444"/>
                    <a:gd name="connsiteX11" fmla="*/ 72000 w 899160"/>
                    <a:gd name="connsiteY11" fmla="*/ 159304 h 3184444"/>
                    <a:gd name="connsiteX12" fmla="*/ 0 w 899160"/>
                    <a:gd name="connsiteY12" fmla="*/ 87304 h 3184444"/>
                    <a:gd name="connsiteX13" fmla="*/ 72713 w 899160"/>
                    <a:gd name="connsiteY13" fmla="*/ 4 h 3184444"/>
                    <a:gd name="connsiteX0-1" fmla="*/ 44710 w 871157"/>
                    <a:gd name="connsiteY0-2" fmla="*/ 0 h 3184440"/>
                    <a:gd name="connsiteX1-3" fmla="*/ 714801 w 871157"/>
                    <a:gd name="connsiteY1-4" fmla="*/ 6634 h 3184440"/>
                    <a:gd name="connsiteX2-5" fmla="*/ 761725 w 871157"/>
                    <a:gd name="connsiteY2-6" fmla="*/ 24643 h 3184440"/>
                    <a:gd name="connsiteX3-7" fmla="*/ 846793 w 871157"/>
                    <a:gd name="connsiteY3-8" fmla="*/ 99703 h 3184440"/>
                    <a:gd name="connsiteX4-9" fmla="*/ 871157 w 871157"/>
                    <a:gd name="connsiteY4-10" fmla="*/ 153691 h 3184440"/>
                    <a:gd name="connsiteX5-11" fmla="*/ 871157 w 871157"/>
                    <a:gd name="connsiteY5-12" fmla="*/ 3112440 h 3184440"/>
                    <a:gd name="connsiteX6-13" fmla="*/ 799157 w 871157"/>
                    <a:gd name="connsiteY6-14" fmla="*/ 3184440 h 3184440"/>
                    <a:gd name="connsiteX7-15" fmla="*/ 733997 w 871157"/>
                    <a:gd name="connsiteY7-16" fmla="*/ 3112440 h 3184440"/>
                    <a:gd name="connsiteX8-17" fmla="*/ 733997 w 871157"/>
                    <a:gd name="connsiteY8-18" fmla="*/ 255254 h 3184440"/>
                    <a:gd name="connsiteX9-19" fmla="*/ 715811 w 871157"/>
                    <a:gd name="connsiteY9-20" fmla="*/ 207420 h 3184440"/>
                    <a:gd name="connsiteX10-21" fmla="*/ 640704 w 871157"/>
                    <a:gd name="connsiteY10-22" fmla="*/ 159300 h 3184440"/>
                    <a:gd name="connsiteX11-23" fmla="*/ 43997 w 871157"/>
                    <a:gd name="connsiteY11-24" fmla="*/ 159300 h 3184440"/>
                    <a:gd name="connsiteX12-25" fmla="*/ 44710 w 871157"/>
                    <a:gd name="connsiteY12-26" fmla="*/ 0 h 3184440"/>
                    <a:gd name="connsiteX0-27" fmla="*/ 713 w 827160"/>
                    <a:gd name="connsiteY0-28" fmla="*/ 0 h 3184440"/>
                    <a:gd name="connsiteX1-29" fmla="*/ 670804 w 827160"/>
                    <a:gd name="connsiteY1-30" fmla="*/ 6634 h 3184440"/>
                    <a:gd name="connsiteX2-31" fmla="*/ 717728 w 827160"/>
                    <a:gd name="connsiteY2-32" fmla="*/ 24643 h 3184440"/>
                    <a:gd name="connsiteX3-33" fmla="*/ 802796 w 827160"/>
                    <a:gd name="connsiteY3-34" fmla="*/ 99703 h 3184440"/>
                    <a:gd name="connsiteX4-35" fmla="*/ 827160 w 827160"/>
                    <a:gd name="connsiteY4-36" fmla="*/ 153691 h 3184440"/>
                    <a:gd name="connsiteX5-37" fmla="*/ 827160 w 827160"/>
                    <a:gd name="connsiteY5-38" fmla="*/ 3112440 h 3184440"/>
                    <a:gd name="connsiteX6-39" fmla="*/ 755160 w 827160"/>
                    <a:gd name="connsiteY6-40" fmla="*/ 3184440 h 3184440"/>
                    <a:gd name="connsiteX7-41" fmla="*/ 690000 w 827160"/>
                    <a:gd name="connsiteY7-42" fmla="*/ 3112440 h 3184440"/>
                    <a:gd name="connsiteX8-43" fmla="*/ 690000 w 827160"/>
                    <a:gd name="connsiteY8-44" fmla="*/ 255254 h 3184440"/>
                    <a:gd name="connsiteX9-45" fmla="*/ 671814 w 827160"/>
                    <a:gd name="connsiteY9-46" fmla="*/ 207420 h 3184440"/>
                    <a:gd name="connsiteX10-47" fmla="*/ 596707 w 827160"/>
                    <a:gd name="connsiteY10-48" fmla="*/ 159300 h 3184440"/>
                    <a:gd name="connsiteX11-49" fmla="*/ 0 w 827160"/>
                    <a:gd name="connsiteY11-50" fmla="*/ 159300 h 3184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827160" h="3184440">
                      <a:moveTo>
                        <a:pt x="713" y="0"/>
                      </a:moveTo>
                      <a:lnTo>
                        <a:pt x="670804" y="6634"/>
                      </a:lnTo>
                      <a:cubicBezTo>
                        <a:pt x="688100" y="6806"/>
                        <a:pt x="704758" y="13199"/>
                        <a:pt x="717728" y="24643"/>
                      </a:cubicBezTo>
                      <a:lnTo>
                        <a:pt x="802796" y="99703"/>
                      </a:lnTo>
                      <a:cubicBezTo>
                        <a:pt x="818291" y="113375"/>
                        <a:pt x="827160" y="133027"/>
                        <a:pt x="827160" y="153691"/>
                      </a:cubicBezTo>
                      <a:lnTo>
                        <a:pt x="827160" y="3112440"/>
                      </a:lnTo>
                      <a:cubicBezTo>
                        <a:pt x="827160" y="3152184"/>
                        <a:pt x="794904" y="3184440"/>
                        <a:pt x="755160" y="3184440"/>
                      </a:cubicBezTo>
                      <a:cubicBezTo>
                        <a:pt x="722256" y="3184440"/>
                        <a:pt x="690000" y="3152184"/>
                        <a:pt x="690000" y="3112440"/>
                      </a:cubicBezTo>
                      <a:lnTo>
                        <a:pt x="690000" y="255254"/>
                      </a:lnTo>
                      <a:cubicBezTo>
                        <a:pt x="690000" y="237625"/>
                        <a:pt x="683526" y="220596"/>
                        <a:pt x="671814" y="207420"/>
                      </a:cubicBezTo>
                      <a:cubicBezTo>
                        <a:pt x="636859" y="168096"/>
                        <a:pt x="617271" y="159300"/>
                        <a:pt x="596707" y="159300"/>
                      </a:cubicBezTo>
                      <a:lnTo>
                        <a:pt x="0" y="159300"/>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思源宋体" panose="02020400000000000000" pitchFamily="18" charset="-122"/>
                    <a:ea typeface="思源宋体" panose="02020400000000000000" pitchFamily="18" charset="-122"/>
                  </a:endParaRPr>
                </a:p>
              </p:txBody>
            </p:sp>
          </p:grpSp>
          <p:grpSp>
            <p:nvGrpSpPr>
              <p:cNvPr id="91" name="组合 90"/>
              <p:cNvGrpSpPr/>
              <p:nvPr/>
            </p:nvGrpSpPr>
            <p:grpSpPr>
              <a:xfrm>
                <a:off x="10010195" y="3006427"/>
                <a:ext cx="919748" cy="2698589"/>
                <a:chOff x="8932140" y="2897290"/>
                <a:chExt cx="1153517" cy="3384481"/>
              </a:xfrm>
            </p:grpSpPr>
            <p:grpSp>
              <p:nvGrpSpPr>
                <p:cNvPr id="76" name="组合 75"/>
                <p:cNvGrpSpPr/>
                <p:nvPr/>
              </p:nvGrpSpPr>
              <p:grpSpPr>
                <a:xfrm>
                  <a:off x="9277937" y="3520051"/>
                  <a:ext cx="807720" cy="2761720"/>
                  <a:chOff x="7904304" y="2768866"/>
                  <a:chExt cx="807720" cy="2761720"/>
                </a:xfrm>
              </p:grpSpPr>
              <p:sp>
                <p:nvSpPr>
                  <p:cNvPr id="78" name="任意多边形: 形状 77"/>
                  <p:cNvSpPr/>
                  <p:nvPr/>
                </p:nvSpPr>
                <p:spPr>
                  <a:xfrm>
                    <a:off x="7984071" y="4272281"/>
                    <a:ext cx="648186" cy="1258305"/>
                  </a:xfrm>
                  <a:custGeom>
                    <a:avLst/>
                    <a:gdLst>
                      <a:gd name="connsiteX0" fmla="*/ 0 w 648186"/>
                      <a:gd name="connsiteY0" fmla="*/ 0 h 1258305"/>
                      <a:gd name="connsiteX1" fmla="*/ 648186 w 648186"/>
                      <a:gd name="connsiteY1" fmla="*/ 0 h 1258305"/>
                      <a:gd name="connsiteX2" fmla="*/ 648186 w 648186"/>
                      <a:gd name="connsiteY2" fmla="*/ 934212 h 1258305"/>
                      <a:gd name="connsiteX3" fmla="*/ 324093 w 648186"/>
                      <a:gd name="connsiteY3" fmla="*/ 1258305 h 1258305"/>
                      <a:gd name="connsiteX4" fmla="*/ 0 w 648186"/>
                      <a:gd name="connsiteY4" fmla="*/ 934212 h 1258305"/>
                      <a:gd name="connsiteX5" fmla="*/ 0 w 648186"/>
                      <a:gd name="connsiteY5" fmla="*/ 0 h 1258305"/>
                      <a:gd name="connsiteX0-1" fmla="*/ 648186 w 739626"/>
                      <a:gd name="connsiteY0-2" fmla="*/ 0 h 1258305"/>
                      <a:gd name="connsiteX1-3" fmla="*/ 648186 w 739626"/>
                      <a:gd name="connsiteY1-4" fmla="*/ 934212 h 1258305"/>
                      <a:gd name="connsiteX2-5" fmla="*/ 324093 w 739626"/>
                      <a:gd name="connsiteY2-6" fmla="*/ 1258305 h 1258305"/>
                      <a:gd name="connsiteX3-7" fmla="*/ 0 w 739626"/>
                      <a:gd name="connsiteY3-8" fmla="*/ 934212 h 1258305"/>
                      <a:gd name="connsiteX4-9" fmla="*/ 0 w 739626"/>
                      <a:gd name="connsiteY4-10" fmla="*/ 0 h 1258305"/>
                      <a:gd name="connsiteX5-11" fmla="*/ 739626 w 739626"/>
                      <a:gd name="connsiteY5-12" fmla="*/ 91440 h 1258305"/>
                      <a:gd name="connsiteX0-13" fmla="*/ 648186 w 648186"/>
                      <a:gd name="connsiteY0-14" fmla="*/ 0 h 1258305"/>
                      <a:gd name="connsiteX1-15" fmla="*/ 648186 w 648186"/>
                      <a:gd name="connsiteY1-16" fmla="*/ 934212 h 1258305"/>
                      <a:gd name="connsiteX2-17" fmla="*/ 324093 w 648186"/>
                      <a:gd name="connsiteY2-18" fmla="*/ 1258305 h 1258305"/>
                      <a:gd name="connsiteX3-19" fmla="*/ 0 w 648186"/>
                      <a:gd name="connsiteY3-20" fmla="*/ 934212 h 1258305"/>
                      <a:gd name="connsiteX4-21" fmla="*/ 0 w 648186"/>
                      <a:gd name="connsiteY4-22" fmla="*/ 0 h 12583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86" h="1258305">
                        <a:moveTo>
                          <a:pt x="648186" y="0"/>
                        </a:moveTo>
                        <a:lnTo>
                          <a:pt x="648186" y="934212"/>
                        </a:lnTo>
                        <a:cubicBezTo>
                          <a:pt x="648186" y="1113204"/>
                          <a:pt x="503085" y="1258305"/>
                          <a:pt x="324093" y="1258305"/>
                        </a:cubicBezTo>
                        <a:cubicBezTo>
                          <a:pt x="145101" y="1258305"/>
                          <a:pt x="0" y="1113204"/>
                          <a:pt x="0" y="934212"/>
                        </a:cubicBezTo>
                        <a:lnTo>
                          <a:pt x="0" y="0"/>
                        </a:lnTo>
                      </a:path>
                    </a:pathLst>
                  </a:custGeom>
                  <a:solidFill>
                    <a:schemeClr val="bg1">
                      <a:lumMod val="9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cxnSp>
                <p:nvCxnSpPr>
                  <p:cNvPr id="79" name="直接连接符 78"/>
                  <p:cNvCxnSpPr/>
                  <p:nvPr/>
                </p:nvCxnSpPr>
                <p:spPr>
                  <a:xfrm>
                    <a:off x="7904304" y="2768866"/>
                    <a:ext cx="807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任意多边形: 形状 79"/>
                  <p:cNvSpPr/>
                  <p:nvPr/>
                </p:nvSpPr>
                <p:spPr>
                  <a:xfrm>
                    <a:off x="7984071" y="2768866"/>
                    <a:ext cx="648186" cy="2761720"/>
                  </a:xfrm>
                  <a:custGeom>
                    <a:avLst/>
                    <a:gdLst>
                      <a:gd name="connsiteX0" fmla="*/ 0 w 648186"/>
                      <a:gd name="connsiteY0" fmla="*/ 0 h 2761720"/>
                      <a:gd name="connsiteX1" fmla="*/ 648186 w 648186"/>
                      <a:gd name="connsiteY1" fmla="*/ 0 h 2761720"/>
                      <a:gd name="connsiteX2" fmla="*/ 648186 w 648186"/>
                      <a:gd name="connsiteY2" fmla="*/ 2437627 h 2761720"/>
                      <a:gd name="connsiteX3" fmla="*/ 324093 w 648186"/>
                      <a:gd name="connsiteY3" fmla="*/ 2761720 h 2761720"/>
                      <a:gd name="connsiteX4" fmla="*/ 0 w 648186"/>
                      <a:gd name="connsiteY4" fmla="*/ 2437627 h 2761720"/>
                      <a:gd name="connsiteX5" fmla="*/ 0 w 648186"/>
                      <a:gd name="connsiteY5" fmla="*/ 0 h 2761720"/>
                      <a:gd name="connsiteX0-1" fmla="*/ 648186 w 739626"/>
                      <a:gd name="connsiteY0-2" fmla="*/ 0 h 2761720"/>
                      <a:gd name="connsiteX1-3" fmla="*/ 648186 w 739626"/>
                      <a:gd name="connsiteY1-4" fmla="*/ 2437627 h 2761720"/>
                      <a:gd name="connsiteX2-5" fmla="*/ 324093 w 739626"/>
                      <a:gd name="connsiteY2-6" fmla="*/ 2761720 h 2761720"/>
                      <a:gd name="connsiteX3-7" fmla="*/ 0 w 739626"/>
                      <a:gd name="connsiteY3-8" fmla="*/ 2437627 h 2761720"/>
                      <a:gd name="connsiteX4-9" fmla="*/ 0 w 739626"/>
                      <a:gd name="connsiteY4-10" fmla="*/ 0 h 2761720"/>
                      <a:gd name="connsiteX5-11" fmla="*/ 739626 w 739626"/>
                      <a:gd name="connsiteY5-12" fmla="*/ 91440 h 2761720"/>
                      <a:gd name="connsiteX0-13" fmla="*/ 648186 w 648186"/>
                      <a:gd name="connsiteY0-14" fmla="*/ 0 h 2761720"/>
                      <a:gd name="connsiteX1-15" fmla="*/ 648186 w 648186"/>
                      <a:gd name="connsiteY1-16" fmla="*/ 2437627 h 2761720"/>
                      <a:gd name="connsiteX2-17" fmla="*/ 324093 w 648186"/>
                      <a:gd name="connsiteY2-18" fmla="*/ 2761720 h 2761720"/>
                      <a:gd name="connsiteX3-19" fmla="*/ 0 w 648186"/>
                      <a:gd name="connsiteY3-20" fmla="*/ 2437627 h 2761720"/>
                      <a:gd name="connsiteX4-21" fmla="*/ 0 w 648186"/>
                      <a:gd name="connsiteY4-22" fmla="*/ 0 h 2761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86" h="2761720">
                        <a:moveTo>
                          <a:pt x="648186" y="0"/>
                        </a:moveTo>
                        <a:lnTo>
                          <a:pt x="648186" y="2437627"/>
                        </a:lnTo>
                        <a:cubicBezTo>
                          <a:pt x="648186" y="2616619"/>
                          <a:pt x="503085" y="2761720"/>
                          <a:pt x="324093" y="2761720"/>
                        </a:cubicBezTo>
                        <a:cubicBezTo>
                          <a:pt x="145101" y="2761720"/>
                          <a:pt x="0" y="2616619"/>
                          <a:pt x="0" y="2437627"/>
                        </a:cubicBezTo>
                        <a:lnTo>
                          <a:pt x="0" y="0"/>
                        </a:ln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1" name="椭圆 80"/>
                  <p:cNvSpPr/>
                  <p:nvPr/>
                </p:nvSpPr>
                <p:spPr>
                  <a:xfrm flipV="1">
                    <a:off x="8132064" y="4572000"/>
                    <a:ext cx="48006" cy="4800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2" name="椭圆 81"/>
                  <p:cNvSpPr/>
                  <p:nvPr/>
                </p:nvSpPr>
                <p:spPr>
                  <a:xfrm flipV="1">
                    <a:off x="8132064" y="4736440"/>
                    <a:ext cx="48006" cy="48006"/>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3" name="椭圆 82"/>
                  <p:cNvSpPr/>
                  <p:nvPr/>
                </p:nvSpPr>
                <p:spPr>
                  <a:xfrm flipV="1">
                    <a:off x="8284160" y="4663747"/>
                    <a:ext cx="52119" cy="5211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4" name="椭圆 83"/>
                  <p:cNvSpPr/>
                  <p:nvPr/>
                </p:nvSpPr>
                <p:spPr>
                  <a:xfrm flipV="1">
                    <a:off x="8284619" y="4853426"/>
                    <a:ext cx="65283" cy="65283"/>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85" name="椭圆 84"/>
                  <p:cNvSpPr/>
                  <p:nvPr/>
                </p:nvSpPr>
                <p:spPr>
                  <a:xfrm flipV="1">
                    <a:off x="8465553" y="4736440"/>
                    <a:ext cx="52119" cy="5211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6" name="椭圆 85"/>
                  <p:cNvSpPr/>
                  <p:nvPr/>
                </p:nvSpPr>
                <p:spPr>
                  <a:xfrm flipV="1">
                    <a:off x="8130007" y="4976510"/>
                    <a:ext cx="52119" cy="5211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7" name="椭圆 86"/>
                  <p:cNvSpPr/>
                  <p:nvPr/>
                </p:nvSpPr>
                <p:spPr>
                  <a:xfrm flipV="1">
                    <a:off x="8400270" y="5003958"/>
                    <a:ext cx="93399" cy="9339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8" name="椭圆 87"/>
                  <p:cNvSpPr/>
                  <p:nvPr/>
                </p:nvSpPr>
                <p:spPr>
                  <a:xfrm flipV="1">
                    <a:off x="8284160" y="5277039"/>
                    <a:ext cx="93399" cy="9339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89" name="椭圆 88"/>
                  <p:cNvSpPr/>
                  <p:nvPr/>
                </p:nvSpPr>
                <p:spPr>
                  <a:xfrm flipV="1">
                    <a:off x="8147428" y="5141256"/>
                    <a:ext cx="65283" cy="65283"/>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宋体" panose="02020400000000000000" pitchFamily="18" charset="-122"/>
                      <a:ea typeface="思源宋体" panose="02020400000000000000" pitchFamily="18" charset="-122"/>
                    </a:endParaRPr>
                  </a:p>
                </p:txBody>
              </p:sp>
              <p:sp>
                <p:nvSpPr>
                  <p:cNvPr id="90" name="椭圆 89"/>
                  <p:cNvSpPr/>
                  <p:nvPr/>
                </p:nvSpPr>
                <p:spPr>
                  <a:xfrm flipV="1">
                    <a:off x="8297783" y="5064772"/>
                    <a:ext cx="52119" cy="52119"/>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grpSp>
            <p:sp>
              <p:nvSpPr>
                <p:cNvPr id="77" name="Freeform 46"/>
                <p:cNvSpPr/>
                <p:nvPr/>
              </p:nvSpPr>
              <p:spPr>
                <a:xfrm>
                  <a:off x="8932140" y="2897290"/>
                  <a:ext cx="827160" cy="2457152"/>
                </a:xfrm>
                <a:custGeom>
                  <a:avLst/>
                  <a:gdLst>
                    <a:gd name="connsiteX0" fmla="*/ 72713 w 899160"/>
                    <a:gd name="connsiteY0" fmla="*/ 4 h 3184444"/>
                    <a:gd name="connsiteX1" fmla="*/ 742804 w 899160"/>
                    <a:gd name="connsiteY1" fmla="*/ 6638 h 3184444"/>
                    <a:gd name="connsiteX2" fmla="*/ 789728 w 899160"/>
                    <a:gd name="connsiteY2" fmla="*/ 24647 h 3184444"/>
                    <a:gd name="connsiteX3" fmla="*/ 874796 w 899160"/>
                    <a:gd name="connsiteY3" fmla="*/ 99707 h 3184444"/>
                    <a:gd name="connsiteX4" fmla="*/ 899160 w 899160"/>
                    <a:gd name="connsiteY4" fmla="*/ 153695 h 3184444"/>
                    <a:gd name="connsiteX5" fmla="*/ 899160 w 899160"/>
                    <a:gd name="connsiteY5" fmla="*/ 3112444 h 3184444"/>
                    <a:gd name="connsiteX6" fmla="*/ 827160 w 899160"/>
                    <a:gd name="connsiteY6" fmla="*/ 3184444 h 3184444"/>
                    <a:gd name="connsiteX7" fmla="*/ 762000 w 899160"/>
                    <a:gd name="connsiteY7" fmla="*/ 3112444 h 3184444"/>
                    <a:gd name="connsiteX8" fmla="*/ 762000 w 899160"/>
                    <a:gd name="connsiteY8" fmla="*/ 255258 h 3184444"/>
                    <a:gd name="connsiteX9" fmla="*/ 743814 w 899160"/>
                    <a:gd name="connsiteY9" fmla="*/ 207424 h 3184444"/>
                    <a:gd name="connsiteX10" fmla="*/ 668707 w 899160"/>
                    <a:gd name="connsiteY10" fmla="*/ 159304 h 3184444"/>
                    <a:gd name="connsiteX11" fmla="*/ 72000 w 899160"/>
                    <a:gd name="connsiteY11" fmla="*/ 159304 h 3184444"/>
                    <a:gd name="connsiteX12" fmla="*/ 0 w 899160"/>
                    <a:gd name="connsiteY12" fmla="*/ 87304 h 3184444"/>
                    <a:gd name="connsiteX13" fmla="*/ 72713 w 899160"/>
                    <a:gd name="connsiteY13" fmla="*/ 4 h 3184444"/>
                    <a:gd name="connsiteX0-1" fmla="*/ 44710 w 871157"/>
                    <a:gd name="connsiteY0-2" fmla="*/ 0 h 3184440"/>
                    <a:gd name="connsiteX1-3" fmla="*/ 714801 w 871157"/>
                    <a:gd name="connsiteY1-4" fmla="*/ 6634 h 3184440"/>
                    <a:gd name="connsiteX2-5" fmla="*/ 761725 w 871157"/>
                    <a:gd name="connsiteY2-6" fmla="*/ 24643 h 3184440"/>
                    <a:gd name="connsiteX3-7" fmla="*/ 846793 w 871157"/>
                    <a:gd name="connsiteY3-8" fmla="*/ 99703 h 3184440"/>
                    <a:gd name="connsiteX4-9" fmla="*/ 871157 w 871157"/>
                    <a:gd name="connsiteY4-10" fmla="*/ 153691 h 3184440"/>
                    <a:gd name="connsiteX5-11" fmla="*/ 871157 w 871157"/>
                    <a:gd name="connsiteY5-12" fmla="*/ 3112440 h 3184440"/>
                    <a:gd name="connsiteX6-13" fmla="*/ 799157 w 871157"/>
                    <a:gd name="connsiteY6-14" fmla="*/ 3184440 h 3184440"/>
                    <a:gd name="connsiteX7-15" fmla="*/ 733997 w 871157"/>
                    <a:gd name="connsiteY7-16" fmla="*/ 3112440 h 3184440"/>
                    <a:gd name="connsiteX8-17" fmla="*/ 733997 w 871157"/>
                    <a:gd name="connsiteY8-18" fmla="*/ 255254 h 3184440"/>
                    <a:gd name="connsiteX9-19" fmla="*/ 715811 w 871157"/>
                    <a:gd name="connsiteY9-20" fmla="*/ 207420 h 3184440"/>
                    <a:gd name="connsiteX10-21" fmla="*/ 640704 w 871157"/>
                    <a:gd name="connsiteY10-22" fmla="*/ 159300 h 3184440"/>
                    <a:gd name="connsiteX11-23" fmla="*/ 43997 w 871157"/>
                    <a:gd name="connsiteY11-24" fmla="*/ 159300 h 3184440"/>
                    <a:gd name="connsiteX12-25" fmla="*/ 44710 w 871157"/>
                    <a:gd name="connsiteY12-26" fmla="*/ 0 h 3184440"/>
                    <a:gd name="connsiteX0-27" fmla="*/ 713 w 827160"/>
                    <a:gd name="connsiteY0-28" fmla="*/ 0 h 3184440"/>
                    <a:gd name="connsiteX1-29" fmla="*/ 670804 w 827160"/>
                    <a:gd name="connsiteY1-30" fmla="*/ 6634 h 3184440"/>
                    <a:gd name="connsiteX2-31" fmla="*/ 717728 w 827160"/>
                    <a:gd name="connsiteY2-32" fmla="*/ 24643 h 3184440"/>
                    <a:gd name="connsiteX3-33" fmla="*/ 802796 w 827160"/>
                    <a:gd name="connsiteY3-34" fmla="*/ 99703 h 3184440"/>
                    <a:gd name="connsiteX4-35" fmla="*/ 827160 w 827160"/>
                    <a:gd name="connsiteY4-36" fmla="*/ 153691 h 3184440"/>
                    <a:gd name="connsiteX5-37" fmla="*/ 827160 w 827160"/>
                    <a:gd name="connsiteY5-38" fmla="*/ 3112440 h 3184440"/>
                    <a:gd name="connsiteX6-39" fmla="*/ 755160 w 827160"/>
                    <a:gd name="connsiteY6-40" fmla="*/ 3184440 h 3184440"/>
                    <a:gd name="connsiteX7-41" fmla="*/ 690000 w 827160"/>
                    <a:gd name="connsiteY7-42" fmla="*/ 3112440 h 3184440"/>
                    <a:gd name="connsiteX8-43" fmla="*/ 690000 w 827160"/>
                    <a:gd name="connsiteY8-44" fmla="*/ 255254 h 3184440"/>
                    <a:gd name="connsiteX9-45" fmla="*/ 671814 w 827160"/>
                    <a:gd name="connsiteY9-46" fmla="*/ 207420 h 3184440"/>
                    <a:gd name="connsiteX10-47" fmla="*/ 596707 w 827160"/>
                    <a:gd name="connsiteY10-48" fmla="*/ 159300 h 3184440"/>
                    <a:gd name="connsiteX11-49" fmla="*/ 0 w 827160"/>
                    <a:gd name="connsiteY11-50" fmla="*/ 159300 h 3184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827160" h="3184440">
                      <a:moveTo>
                        <a:pt x="713" y="0"/>
                      </a:moveTo>
                      <a:lnTo>
                        <a:pt x="670804" y="6634"/>
                      </a:lnTo>
                      <a:cubicBezTo>
                        <a:pt x="688100" y="6806"/>
                        <a:pt x="704758" y="13199"/>
                        <a:pt x="717728" y="24643"/>
                      </a:cubicBezTo>
                      <a:lnTo>
                        <a:pt x="802796" y="99703"/>
                      </a:lnTo>
                      <a:cubicBezTo>
                        <a:pt x="818291" y="113375"/>
                        <a:pt x="827160" y="133027"/>
                        <a:pt x="827160" y="153691"/>
                      </a:cubicBezTo>
                      <a:lnTo>
                        <a:pt x="827160" y="3112440"/>
                      </a:lnTo>
                      <a:cubicBezTo>
                        <a:pt x="827160" y="3152184"/>
                        <a:pt x="794904" y="3184440"/>
                        <a:pt x="755160" y="3184440"/>
                      </a:cubicBezTo>
                      <a:cubicBezTo>
                        <a:pt x="722256" y="3184440"/>
                        <a:pt x="690000" y="3152184"/>
                        <a:pt x="690000" y="3112440"/>
                      </a:cubicBezTo>
                      <a:lnTo>
                        <a:pt x="690000" y="255254"/>
                      </a:lnTo>
                      <a:cubicBezTo>
                        <a:pt x="690000" y="237625"/>
                        <a:pt x="683526" y="220596"/>
                        <a:pt x="671814" y="207420"/>
                      </a:cubicBezTo>
                      <a:cubicBezTo>
                        <a:pt x="636859" y="168096"/>
                        <a:pt x="617271" y="159300"/>
                        <a:pt x="596707" y="159300"/>
                      </a:cubicBezTo>
                      <a:lnTo>
                        <a:pt x="0" y="159300"/>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宋体" panose="02020400000000000000" pitchFamily="18" charset="-122"/>
                    <a:ea typeface="思源宋体" panose="02020400000000000000" pitchFamily="18" charset="-122"/>
                  </a:endParaRPr>
                </a:p>
              </p:txBody>
            </p:sp>
          </p:grpSp>
          <p:sp>
            <p:nvSpPr>
              <p:cNvPr id="96" name="箭头: 燕尾形 92"/>
              <p:cNvSpPr/>
              <p:nvPr/>
            </p:nvSpPr>
            <p:spPr>
              <a:xfrm>
                <a:off x="9238487" y="4194144"/>
                <a:ext cx="712896" cy="323155"/>
              </a:xfrm>
              <a:custGeom>
                <a:avLst/>
                <a:gdLst>
                  <a:gd name="connsiteX0" fmla="*/ 10830 w 712896"/>
                  <a:gd name="connsiteY0" fmla="*/ 73468 h 323155"/>
                  <a:gd name="connsiteX1" fmla="*/ 524516 w 712896"/>
                  <a:gd name="connsiteY1" fmla="*/ 73468 h 323155"/>
                  <a:gd name="connsiteX2" fmla="*/ 535316 w 712896"/>
                  <a:gd name="connsiteY2" fmla="*/ 62668 h 323155"/>
                  <a:gd name="connsiteX3" fmla="*/ 535316 w 712896"/>
                  <a:gd name="connsiteY3" fmla="*/ 10816 h 323155"/>
                  <a:gd name="connsiteX4" fmla="*/ 553622 w 712896"/>
                  <a:gd name="connsiteY4" fmla="*/ 3051 h 323155"/>
                  <a:gd name="connsiteX5" fmla="*/ 709599 w 712896"/>
                  <a:gd name="connsiteY5" fmla="*/ 153813 h 323155"/>
                  <a:gd name="connsiteX6" fmla="*/ 709599 w 712896"/>
                  <a:gd name="connsiteY6" fmla="*/ 169344 h 323155"/>
                  <a:gd name="connsiteX7" fmla="*/ 553622 w 712896"/>
                  <a:gd name="connsiteY7" fmla="*/ 320106 h 323155"/>
                  <a:gd name="connsiteX8" fmla="*/ 535316 w 712896"/>
                  <a:gd name="connsiteY8" fmla="*/ 312340 h 323155"/>
                  <a:gd name="connsiteX9" fmla="*/ 535316 w 712896"/>
                  <a:gd name="connsiteY9" fmla="*/ 260489 h 323155"/>
                  <a:gd name="connsiteX10" fmla="*/ 524516 w 712896"/>
                  <a:gd name="connsiteY10" fmla="*/ 249689 h 323155"/>
                  <a:gd name="connsiteX11" fmla="*/ 10830 w 712896"/>
                  <a:gd name="connsiteY11" fmla="*/ 249689 h 323155"/>
                  <a:gd name="connsiteX12" fmla="*/ 3323 w 712896"/>
                  <a:gd name="connsiteY12" fmla="*/ 231123 h 323155"/>
                  <a:gd name="connsiteX13" fmla="*/ 67240 w 712896"/>
                  <a:gd name="connsiteY13" fmla="*/ 169344 h 323155"/>
                  <a:gd name="connsiteX14" fmla="*/ 67240 w 712896"/>
                  <a:gd name="connsiteY14" fmla="*/ 153813 h 323155"/>
                  <a:gd name="connsiteX15" fmla="*/ 3324 w 712896"/>
                  <a:gd name="connsiteY15" fmla="*/ 92034 h 323155"/>
                  <a:gd name="connsiteX16" fmla="*/ 10830 w 712896"/>
                  <a:gd name="connsiteY16" fmla="*/ 73468 h 32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2896" h="323155">
                    <a:moveTo>
                      <a:pt x="10830" y="73468"/>
                    </a:moveTo>
                    <a:lnTo>
                      <a:pt x="524516" y="73468"/>
                    </a:lnTo>
                    <a:cubicBezTo>
                      <a:pt x="530478" y="73468"/>
                      <a:pt x="535316" y="68630"/>
                      <a:pt x="535316" y="62668"/>
                    </a:cubicBezTo>
                    <a:lnTo>
                      <a:pt x="535316" y="10816"/>
                    </a:lnTo>
                    <a:cubicBezTo>
                      <a:pt x="535316" y="1294"/>
                      <a:pt x="546776" y="-3567"/>
                      <a:pt x="553622" y="3051"/>
                    </a:cubicBezTo>
                    <a:lnTo>
                      <a:pt x="709599" y="153813"/>
                    </a:lnTo>
                    <a:cubicBezTo>
                      <a:pt x="713995" y="158060"/>
                      <a:pt x="713995" y="165096"/>
                      <a:pt x="709599" y="169344"/>
                    </a:cubicBezTo>
                    <a:lnTo>
                      <a:pt x="553622" y="320106"/>
                    </a:lnTo>
                    <a:cubicBezTo>
                      <a:pt x="546776" y="326723"/>
                      <a:pt x="535316" y="321862"/>
                      <a:pt x="535316" y="312340"/>
                    </a:cubicBezTo>
                    <a:lnTo>
                      <a:pt x="535316" y="260489"/>
                    </a:lnTo>
                    <a:cubicBezTo>
                      <a:pt x="535316" y="254527"/>
                      <a:pt x="530478" y="249689"/>
                      <a:pt x="524516" y="249689"/>
                    </a:cubicBezTo>
                    <a:lnTo>
                      <a:pt x="10830" y="249689"/>
                    </a:lnTo>
                    <a:cubicBezTo>
                      <a:pt x="1133" y="249689"/>
                      <a:pt x="-3649" y="237863"/>
                      <a:pt x="3323" y="231123"/>
                    </a:cubicBezTo>
                    <a:lnTo>
                      <a:pt x="67240" y="169344"/>
                    </a:lnTo>
                    <a:cubicBezTo>
                      <a:pt x="71635" y="165096"/>
                      <a:pt x="71635" y="158060"/>
                      <a:pt x="67240" y="153813"/>
                    </a:cubicBezTo>
                    <a:lnTo>
                      <a:pt x="3324" y="92034"/>
                    </a:lnTo>
                    <a:cubicBezTo>
                      <a:pt x="-3668" y="85276"/>
                      <a:pt x="1106" y="73468"/>
                      <a:pt x="10830" y="73468"/>
                    </a:cubicBezTo>
                  </a:path>
                </a:pathLst>
              </a:custGeom>
              <a:gradFill flip="none" rotWithShape="1">
                <a:gsLst>
                  <a:gs pos="0">
                    <a:schemeClr val="bg1"/>
                  </a:gs>
                  <a:gs pos="100000">
                    <a:srgbClr val="AC00A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宋体" panose="02020400000000000000" pitchFamily="18" charset="-122"/>
                  <a:ea typeface="思源宋体" panose="02020400000000000000" pitchFamily="18" charset="-122"/>
                </a:endParaRPr>
              </a:p>
            </p:txBody>
          </p:sp>
        </p:grpSp>
        <p:grpSp>
          <p:nvGrpSpPr>
            <p:cNvPr id="103" name="组合 102"/>
            <p:cNvGrpSpPr/>
            <p:nvPr/>
          </p:nvGrpSpPr>
          <p:grpSpPr>
            <a:xfrm>
              <a:off x="8507966" y="5556785"/>
              <a:ext cx="2496876" cy="400110"/>
              <a:chOff x="8258963" y="5869686"/>
              <a:chExt cx="2496876" cy="400110"/>
            </a:xfrm>
          </p:grpSpPr>
          <p:sp>
            <p:nvSpPr>
              <p:cNvPr id="99" name="矩形: 圆角 98"/>
              <p:cNvSpPr/>
              <p:nvPr/>
            </p:nvSpPr>
            <p:spPr>
              <a:xfrm>
                <a:off x="8258963" y="5869686"/>
                <a:ext cx="2496876" cy="400110"/>
              </a:xfrm>
              <a:prstGeom prst="roundRect">
                <a:avLst>
                  <a:gd name="adj" fmla="val 9793"/>
                </a:avLst>
              </a:prstGeom>
              <a:noFill/>
              <a:ln w="15875">
                <a:solidFill>
                  <a:srgbClr val="009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panose="02020400000000000000" pitchFamily="18" charset="-122"/>
                  <a:ea typeface="思源宋体" panose="02020400000000000000" pitchFamily="18" charset="-122"/>
                </a:endParaRPr>
              </a:p>
            </p:txBody>
          </p:sp>
          <p:sp>
            <p:nvSpPr>
              <p:cNvPr id="100" name="文本框 99"/>
              <p:cNvSpPr txBox="1"/>
              <p:nvPr/>
            </p:nvSpPr>
            <p:spPr>
              <a:xfrm>
                <a:off x="8272928" y="5869686"/>
                <a:ext cx="2468946" cy="400110"/>
              </a:xfrm>
              <a:prstGeom prst="rect">
                <a:avLst/>
              </a:prstGeom>
              <a:noFill/>
            </p:spPr>
            <p:txBody>
              <a:bodyPr wrap="square" rtlCol="0">
                <a:spAutoFit/>
              </a:bodyPr>
              <a:lstStyle/>
              <a:p>
                <a:r>
                  <a:rPr lang="zh-CN" altLang="en-US" sz="2000" dirty="0">
                    <a:solidFill>
                      <a:srgbClr val="0081CC"/>
                    </a:solidFill>
                    <a:latin typeface="思源宋体" panose="02020400000000000000" pitchFamily="18" charset="-122"/>
                    <a:ea typeface="思源宋体" panose="02020400000000000000" pitchFamily="18" charset="-122"/>
                  </a:rPr>
                  <a:t>乙烯与高锰酸钾反应</a:t>
                </a:r>
                <a:endParaRPr lang="zh-CN" altLang="en-US" sz="2000" dirty="0">
                  <a:solidFill>
                    <a:srgbClr val="0081CC"/>
                  </a:solidFill>
                  <a:latin typeface="思源宋体" panose="02020400000000000000" pitchFamily="18" charset="-122"/>
                  <a:ea typeface="思源宋体" panose="02020400000000000000" pitchFamily="18" charset="-122"/>
                </a:endParaRPr>
              </a:p>
            </p:txBody>
          </p:sp>
        </p:grpSp>
      </p:grpSp>
      <p:sp>
        <p:nvSpPr>
          <p:cNvPr id="64" name="文本框 63"/>
          <p:cNvSpPr txBox="1"/>
          <p:nvPr/>
        </p:nvSpPr>
        <p:spPr>
          <a:xfrm>
            <a:off x="683260" y="341114"/>
            <a:ext cx="8217672"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rPr>
              <a:t>一、乙烯</a:t>
            </a:r>
            <a:endParaRPr kumimoji="0" lang="zh-CN" altLang="en-US" sz="2800" b="1" i="0" u="none" strike="noStrike" kern="1200" cap="none" spc="0" normalizeH="0" baseline="0" noProof="0" dirty="0">
              <a:ln>
                <a:noFill/>
              </a:ln>
              <a:solidFill>
                <a:srgbClr val="0070C0"/>
              </a:solidFill>
              <a:effectLst/>
              <a:uLnTx/>
              <a:uFillTx/>
              <a:latin typeface="思源宋体" panose="02020400000000000000" pitchFamily="18" charset="-122"/>
              <a:ea typeface="思源宋体" panose="02020400000000000000" pitchFamily="18"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blinds(horizontal)">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Lst>
  </p:timing>
</p:sld>
</file>

<file path=ppt/tags/tag1.xml><?xml version="1.0" encoding="utf-8"?>
<p:tagLst xmlns:p="http://schemas.openxmlformats.org/presentationml/2006/main">
  <p:tag name="KSO_WM_UNIT_PLACING_PICTURE_USER_VIEWPORT" val="{&quot;height&quot;:6434,&quot;width&quot;:8578}"/>
</p:tagLst>
</file>

<file path=ppt/tags/tag10.xml><?xml version="1.0" encoding="utf-8"?>
<p:tagLst xmlns:p="http://schemas.openxmlformats.org/presentationml/2006/main">
  <p:tag name="AS_UNIQUEID" val="892"/>
</p:tagLst>
</file>

<file path=ppt/tags/tag11.xml><?xml version="1.0" encoding="utf-8"?>
<p:tagLst xmlns:p="http://schemas.openxmlformats.org/presentationml/2006/main">
  <p:tag name="AS_UNIQUEID" val="892"/>
</p:tagLst>
</file>

<file path=ppt/tags/tag12.xml><?xml version="1.0" encoding="utf-8"?>
<p:tagLst xmlns:p="http://schemas.openxmlformats.org/presentationml/2006/main">
  <p:tag name="KSO_WM_UNIT_TABLE_BEAUTIFY" val="smartTable{663547b2-b5b1-41b5-869f-b0318775c6b3}"/>
  <p:tag name="TABLE_ENDDRAG_ORIGIN_RECT" val="609*330"/>
  <p:tag name="TABLE_ENDDRAG_RECT" val="29*91*609*330"/>
</p:tagLst>
</file>

<file path=ppt/tags/tag13.xml><?xml version="1.0" encoding="utf-8"?>
<p:tagLst xmlns:p="http://schemas.openxmlformats.org/presentationml/2006/main">
  <p:tag name="AS_UNIQUEID" val="892"/>
</p:tagLst>
</file>

<file path=ppt/tags/tag14.xml><?xml version="1.0" encoding="utf-8"?>
<p:tagLst xmlns:p="http://schemas.openxmlformats.org/presentationml/2006/main">
  <p:tag name="KSO_WM_UNIT_TABLE_BEAUTIFY" val="smartTable{0d3c20d6-667e-4d91-85e6-6e6d88134bcb}"/>
  <p:tag name="TABLE_ENDDRAG_ORIGIN_RECT" val="684*313"/>
  <p:tag name="TABLE_ENDDRAG_RECT" val="25*43*684*313"/>
</p:tagLst>
</file>

<file path=ppt/tags/tag15.xml><?xml version="1.0" encoding="utf-8"?>
<p:tagLst xmlns:p="http://schemas.openxmlformats.org/presentationml/2006/main">
  <p:tag name="AS_UNIQUEID" val="892"/>
</p:tagLst>
</file>

<file path=ppt/tags/tag16.xml><?xml version="1.0" encoding="utf-8"?>
<p:tagLst xmlns:p="http://schemas.openxmlformats.org/presentationml/2006/main">
  <p:tag name="AS_OS" val="Unix 3.10 unknown"/>
  <p:tag name="AS_RELEASE_DATE" val="2020.11.30"/>
  <p:tag name="AS_TITLE" val="Aspose.Slides for Java"/>
  <p:tag name="AS_VERSION" val="20.11"/>
  <p:tag name="KSO_WPP_MARK_KEY" val="09254fd7-6a4d-4ea0-b034-55bcfb249014"/>
  <p:tag name="COMMONDATA" val="eyJoZGlkIjoiZjcxMTQ1YmQzYzQ5YTgzYWJhNjk3ZGVhNmE2MTc4NGYifQ=="/>
</p:tagLst>
</file>

<file path=ppt/tags/tag2.xml><?xml version="1.0" encoding="utf-8"?>
<p:tagLst xmlns:p="http://schemas.openxmlformats.org/presentationml/2006/main">
  <p:tag name="REFSHAPE" val="499431124"/>
  <p:tag name="KSO_WM_UNIT_PLACING_PICTURE_USER_VIEWPORT" val="{&quot;height&quot;:3450,&quot;width&quot;:11070}"/>
</p:tagLst>
</file>

<file path=ppt/tags/tag3.xml><?xml version="1.0" encoding="utf-8"?>
<p:tagLst xmlns:p="http://schemas.openxmlformats.org/presentationml/2006/main">
  <p:tag name="AS_UNIQUEID" val="831"/>
</p:tagLst>
</file>

<file path=ppt/tags/tag4.xml><?xml version="1.0" encoding="utf-8"?>
<p:tagLst xmlns:p="http://schemas.openxmlformats.org/presentationml/2006/main">
  <p:tag name="AS_UNIQUEID" val="892"/>
</p:tagLst>
</file>

<file path=ppt/tags/tag5.xml><?xml version="1.0" encoding="utf-8"?>
<p:tagLst xmlns:p="http://schemas.openxmlformats.org/presentationml/2006/main">
  <p:tag name="AS_UNIQUEID" val="831"/>
</p:tagLst>
</file>

<file path=ppt/tags/tag6.xml><?xml version="1.0" encoding="utf-8"?>
<p:tagLst xmlns:p="http://schemas.openxmlformats.org/presentationml/2006/main">
  <p:tag name="AS_UNIQUEID" val="831"/>
</p:tagLst>
</file>

<file path=ppt/tags/tag7.xml><?xml version="1.0" encoding="utf-8"?>
<p:tagLst xmlns:p="http://schemas.openxmlformats.org/presentationml/2006/main">
  <p:tag name="AS_UNIQUEID" val="892"/>
</p:tagLst>
</file>

<file path=ppt/tags/tag8.xml><?xml version="1.0" encoding="utf-8"?>
<p:tagLst xmlns:p="http://schemas.openxmlformats.org/presentationml/2006/main">
  <p:tag name="AS_UNIQUEID" val="831"/>
</p:tagLst>
</file>

<file path=ppt/tags/tag9.xml><?xml version="1.0" encoding="utf-8"?>
<p:tagLst xmlns:p="http://schemas.openxmlformats.org/presentationml/2006/main">
  <p:tag name="AS_UNIQUEID" val="831"/>
</p:tagLst>
</file>

<file path=ppt/theme/theme1.xml><?xml version="1.0" encoding="utf-8"?>
<a:theme xmlns:a="http://schemas.openxmlformats.org/drawingml/2006/main" name="1_Office 主题">
  <a:themeElements>
    <a:clrScheme name="化学">
      <a:dk1>
        <a:srgbClr val="000000"/>
      </a:dk1>
      <a:lt1>
        <a:srgbClr val="FFFFFF"/>
      </a:lt1>
      <a:dk2>
        <a:srgbClr val="0070C0"/>
      </a:dk2>
      <a:lt2>
        <a:srgbClr val="00B0F0"/>
      </a:lt2>
      <a:accent1>
        <a:srgbClr val="00BA89"/>
      </a:accent1>
      <a:accent2>
        <a:srgbClr val="0F2B37"/>
      </a:accent2>
      <a:accent3>
        <a:srgbClr val="FFB441"/>
      </a:accent3>
      <a:accent4>
        <a:srgbClr val="AFABAB"/>
      </a:accent4>
      <a:accent5>
        <a:srgbClr val="DBD9D9"/>
      </a:accent5>
      <a:accent6>
        <a:srgbClr val="46A7E2"/>
      </a:accent6>
      <a:hlink>
        <a:srgbClr val="46A7E2"/>
      </a:hlink>
      <a:folHlink>
        <a:srgbClr val="46A7E2"/>
      </a:folHlink>
    </a:clrScheme>
    <a:fontScheme name="Helvetica">
      <a:majorFont>
        <a:latin typeface="Helvetica"/>
        <a:ea typeface="方正大黑简体"/>
        <a:cs typeface="Arial"/>
      </a:majorFont>
      <a:minorFont>
        <a:latin typeface="Helvetica"/>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3205</Words>
  <Application>WPS 演示</Application>
  <PresentationFormat>宽屏</PresentationFormat>
  <Paragraphs>587</Paragraphs>
  <Slides>26</Slides>
  <Notes>7</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5</vt:i4>
      </vt:variant>
      <vt:variant>
        <vt:lpstr>幻灯片标题</vt:lpstr>
      </vt:variant>
      <vt:variant>
        <vt:i4>26</vt:i4>
      </vt:variant>
    </vt:vector>
  </HeadingPairs>
  <TitlesOfParts>
    <vt:vector size="48" baseType="lpstr">
      <vt:lpstr>Arial</vt:lpstr>
      <vt:lpstr>宋体</vt:lpstr>
      <vt:lpstr>Wingdings</vt:lpstr>
      <vt:lpstr>思源黑体 CN Normal</vt:lpstr>
      <vt:lpstr>思源宋体</vt:lpstr>
      <vt:lpstr>字魂58号-创中黑</vt:lpstr>
      <vt:lpstr>Times New Roman</vt:lpstr>
      <vt:lpstr>华文楷体</vt:lpstr>
      <vt:lpstr>Calibri</vt:lpstr>
      <vt:lpstr>微软雅黑</vt:lpstr>
      <vt:lpstr>Arial Unicode MS</vt:lpstr>
      <vt:lpstr>方正大黑简体</vt:lpstr>
      <vt:lpstr>黑体</vt:lpstr>
      <vt:lpstr>Helvetica</vt:lpstr>
      <vt:lpstr>等线</vt:lpstr>
      <vt:lpstr>Courier New</vt:lpstr>
      <vt:lpstr>1_Office 主题</vt:lpstr>
      <vt:lpstr>Word.Document.12</vt:lpstr>
      <vt:lpstr>Word.Document.12</vt:lpstr>
      <vt:lpstr>Word.Document.12</vt:lpstr>
      <vt:lpstr>Word.Document.12</vt:lpstr>
      <vt:lpstr>Chem3D.Document.8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『星空』那一抹流光～</cp:lastModifiedBy>
  <cp:revision>84</cp:revision>
  <cp:lastPrinted>2021-08-11T10:47:00Z</cp:lastPrinted>
  <dcterms:created xsi:type="dcterms:W3CDTF">2021-08-11T10:47:00Z</dcterms:created>
  <dcterms:modified xsi:type="dcterms:W3CDTF">2023-04-06T01:48:11Z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75AEA14ED1B747449A8BDBB64ED3A513_12</vt:lpwstr>
  </property>
  <property fmtid="{D5CDD505-2E9C-101B-9397-08002B2CF9AE}" pid="7" name="KSOProductBuildVer">
    <vt:lpwstr>2052-11.1.0.14036</vt:lpwstr>
  </property>
</Properties>
</file>