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" ContentType="application/msword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3"/>
    <p:sldId id="282" r:id="rId4"/>
    <p:sldId id="283" r:id="rId5"/>
    <p:sldId id="301" r:id="rId6"/>
    <p:sldId id="284" r:id="rId7"/>
    <p:sldId id="285" r:id="rId8"/>
    <p:sldId id="286" r:id="rId10"/>
    <p:sldId id="287" r:id="rId11"/>
    <p:sldId id="289" r:id="rId12"/>
    <p:sldId id="290" r:id="rId13"/>
    <p:sldId id="303" r:id="rId14"/>
    <p:sldId id="302" r:id="rId15"/>
    <p:sldId id="291" r:id="rId16"/>
    <p:sldId id="292" r:id="rId17"/>
    <p:sldId id="29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/>
    <p:restoredTop sz="94599"/>
  </p:normalViewPr>
  <p:slideViewPr>
    <p:cSldViewPr snapToGrid="0" snapToObjects="1">
      <p:cViewPr>
        <p:scale>
          <a:sx n="73" d="100"/>
          <a:sy n="73" d="100"/>
        </p:scale>
        <p:origin x="20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A292C-8CA1-43DA-A266-818BDD9721B9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A8E773ED-9333-4281-8504-D87437961664}" cxnId="{4A4F1950-8EE9-4FFD-A79C-2DF7A3D180F9}" type="parTrans">
      <dgm:prSet/>
      <dgm:spPr/>
      <dgm:t>
        <a:bodyPr/>
        <a:lstStyle/>
        <a:p>
          <a:endParaRPr lang="zh-CN" altLang="en-US"/>
        </a:p>
      </dgm:t>
    </dgm:pt>
    <dgm:pt modelId="{B06E10A2-418C-43F0-8B89-B1A33B33535D}">
      <dgm:prSet phldrT="[文本]" custT="1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algn="ctr">
            <a:lnSpc>
              <a:spcPct val="100000"/>
            </a:lnSpc>
            <a:spcAft>
              <a:spcPct val="0"/>
            </a:spcAft>
          </a:pPr>
          <a:r>
            <a:rPr lang="zh-CN" altLang="en-US" sz="3200" b="1" dirty="0"/>
            <a:t>开采</a:t>
          </a:r>
          <a:endParaRPr lang="en-US" altLang="zh-CN" sz="3200" b="1" dirty="0"/>
        </a:p>
        <a:p>
          <a:pPr algn="ctr">
            <a:lnSpc>
              <a:spcPct val="100000"/>
            </a:lnSpc>
            <a:spcAft>
              <a:spcPct val="0"/>
            </a:spcAft>
          </a:pPr>
          <a:r>
            <a:rPr lang="zh-CN" altLang="en-US" sz="3200" b="1" dirty="0"/>
            <a:t>环节</a:t>
          </a:r>
        </a:p>
      </dgm:t>
    </dgm:pt>
    <dgm:pt modelId="{0BEF1A43-2B7F-4493-BFF2-0009ED470821}" cxnId="{D8BDF1C3-7358-4F37-A0B8-FBD9664548DF}" type="parTrans">
      <dgm:prSet/>
      <dgm:spPr/>
      <dgm:t>
        <a:bodyPr/>
        <a:lstStyle/>
        <a:p>
          <a:endParaRPr lang="zh-CN" altLang="en-US"/>
        </a:p>
      </dgm:t>
    </dgm:pt>
    <dgm:pt modelId="{195E36FF-B00C-43D1-8AEC-4C47184E6758}">
      <dgm:prSet phldrT="[文本]" custT="1"/>
      <dgm:spPr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altLang="en-US" sz="2400" b="1" dirty="0"/>
            <a:t>煤炭开采可导致土地塌陷和水资源污染；</a:t>
          </a:r>
        </a:p>
      </dgm:t>
    </dgm:pt>
    <dgm:pt modelId="{04F4A74A-79C5-41B8-A1E2-84B1B827A028}" cxnId="{D8BDF1C3-7358-4F37-A0B8-FBD9664548DF}" type="sibTrans">
      <dgm:prSet/>
      <dgm:spPr/>
      <dgm:t>
        <a:bodyPr/>
        <a:lstStyle/>
        <a:p>
          <a:endParaRPr lang="zh-CN" altLang="en-US"/>
        </a:p>
      </dgm:t>
    </dgm:pt>
    <dgm:pt modelId="{3E62340F-3887-4164-AFAB-49557CF29DBE}" cxnId="{0555309F-C0DB-4FB3-B998-6CA104C7B3F8}" type="parTrans">
      <dgm:prSet/>
      <dgm:spPr/>
      <dgm:t>
        <a:bodyPr/>
        <a:lstStyle/>
        <a:p>
          <a:endParaRPr lang="zh-CN" altLang="en-US"/>
        </a:p>
      </dgm:t>
    </dgm:pt>
    <dgm:pt modelId="{8CAA9FEB-EC29-4236-B52B-EE3824F4F66F}">
      <dgm:prSet phldrT="[文本]" custT="1"/>
      <dgm:spPr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altLang="en-US" sz="2400" b="1" dirty="0"/>
            <a:t>石油开采和运输可导致水环境污染。</a:t>
          </a:r>
        </a:p>
      </dgm:t>
    </dgm:pt>
    <dgm:pt modelId="{C1F383DD-654D-4626-A389-AAA13DE8CF3E}" cxnId="{0555309F-C0DB-4FB3-B998-6CA104C7B3F8}" type="sibTrans">
      <dgm:prSet/>
      <dgm:spPr/>
      <dgm:t>
        <a:bodyPr/>
        <a:lstStyle/>
        <a:p>
          <a:endParaRPr lang="zh-CN" altLang="en-US"/>
        </a:p>
      </dgm:t>
    </dgm:pt>
    <dgm:pt modelId="{C8CA25A7-A980-416F-83DB-6B0CB2AFBC5C}" cxnId="{4A4F1950-8EE9-4FFD-A79C-2DF7A3D180F9}" type="sibTrans">
      <dgm:prSet/>
      <dgm:spPr/>
      <dgm:t>
        <a:bodyPr/>
        <a:lstStyle/>
        <a:p>
          <a:endParaRPr lang="zh-CN" altLang="en-US"/>
        </a:p>
      </dgm:t>
    </dgm:pt>
    <dgm:pt modelId="{9F40BB9A-6447-4B79-87FB-05E97C6E8E6C}" cxnId="{C6AD74B9-FAFE-49A7-B818-FC87E210C6D3}" type="parTrans">
      <dgm:prSet/>
      <dgm:spPr/>
      <dgm:t>
        <a:bodyPr/>
        <a:lstStyle/>
        <a:p>
          <a:endParaRPr lang="zh-CN" altLang="en-US"/>
        </a:p>
      </dgm:t>
    </dgm:pt>
    <dgm:pt modelId="{C953C6AC-3BC4-421B-857B-9595C5F9F7C9}">
      <dgm:prSet phldrT="[文本]" custT="1"/>
      <dgm:spPr>
        <a:solidFill>
          <a:schemeClr val="accent5">
            <a:hueOff val="-6758543"/>
            <a:satOff val="-17417"/>
            <a:lumOff val="-117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marL="0" lvl="0" algn="ctr" defTabSz="1422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zh-CN" altLang="en-US" sz="3200" b="1" kern="1200">
              <a:latin typeface="等线"/>
              <a:ea typeface="等线" panose="02010600030101010101" pitchFamily="2" charset="-122"/>
              <a:cs typeface="+mn-cs"/>
            </a:rPr>
            <a:t>使用</a:t>
          </a:r>
          <a:endParaRPr lang="en-US" altLang="zh-CN" sz="3200" b="1" kern="1200">
            <a:latin typeface="等线"/>
            <a:ea typeface="等线" panose="02010600030101010101" pitchFamily="2" charset="-122"/>
            <a:cs typeface="+mn-cs"/>
          </a:endParaRPr>
        </a:p>
        <a:p>
          <a:pPr marL="0" lvl="0" algn="ctr" defTabSz="1422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zh-CN" altLang="en-US" sz="3200" b="1" kern="1200">
              <a:latin typeface="等线"/>
              <a:ea typeface="等线" panose="02010600030101010101" pitchFamily="2" charset="-122"/>
              <a:cs typeface="+mn-cs"/>
            </a:rPr>
            <a:t>环节</a:t>
          </a:r>
        </a:p>
      </dgm:t>
    </dgm:pt>
    <dgm:pt modelId="{29BA8C8E-A4C5-4BB6-B0C2-1863CD4B7DCC}" cxnId="{779C63F4-14F4-46DC-9227-A1CB6BDA0F8A}" type="parTrans">
      <dgm:prSet/>
      <dgm:spPr/>
      <dgm:t>
        <a:bodyPr/>
        <a:lstStyle/>
        <a:p>
          <a:endParaRPr lang="zh-CN" altLang="en-US"/>
        </a:p>
      </dgm:t>
    </dgm:pt>
    <dgm:pt modelId="{2203CB15-DE3B-43B0-9115-5014161B1EC0}">
      <dgm:prSet phldrT="[文本]" custT="1"/>
      <dgm:spPr>
        <a:solidFill>
          <a:schemeClr val="accent5">
            <a:tint val="40000"/>
            <a:alpha val="90000"/>
            <a:hueOff val="-6739762"/>
            <a:satOff val="-22830"/>
            <a:lumOff val="-292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0"/>
              <a:lumOff val="-2926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altLang="en-US" sz="2400" b="1" dirty="0"/>
            <a:t>导致全球气候变化，引发生态灾害；</a:t>
          </a:r>
        </a:p>
      </dgm:t>
    </dgm:pt>
    <dgm:pt modelId="{A35E0AB6-10F7-4BB7-94F2-D17D349810E2}" cxnId="{779C63F4-14F4-46DC-9227-A1CB6BDA0F8A}" type="sibTrans">
      <dgm:prSet/>
      <dgm:spPr/>
      <dgm:t>
        <a:bodyPr/>
        <a:lstStyle/>
        <a:p>
          <a:endParaRPr lang="zh-CN" altLang="en-US"/>
        </a:p>
      </dgm:t>
    </dgm:pt>
    <dgm:pt modelId="{D0DE2B01-762C-4712-A890-97CE32347B88}" cxnId="{F85C08C0-AC18-4F90-A6FC-444D15D82DE7}" type="parTrans">
      <dgm:prSet/>
      <dgm:spPr/>
      <dgm:t>
        <a:bodyPr/>
        <a:lstStyle/>
        <a:p>
          <a:endParaRPr lang="zh-CN" altLang="en-US"/>
        </a:p>
      </dgm:t>
    </dgm:pt>
    <dgm:pt modelId="{02D02354-E03F-4467-976E-8414028DBE81}">
      <dgm:prSet phldrT="[文本]" custT="1"/>
      <dgm:spPr>
        <a:solidFill>
          <a:schemeClr val="accent5">
            <a:tint val="40000"/>
            <a:alpha val="90000"/>
            <a:hueOff val="-6739762"/>
            <a:satOff val="-22830"/>
            <a:lumOff val="-292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0"/>
              <a:lumOff val="-2926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altLang="en-US" sz="2400" b="1" i="0" dirty="0">
              <a:effectLst/>
              <a:latin typeface="PingFang SC"/>
            </a:rPr>
            <a:t>热污染：废热排入大气和水环境中，破坏生态环境。</a:t>
          </a:r>
          <a:endParaRPr lang="zh-CN" altLang="en-US" sz="2400" b="1" dirty="0"/>
        </a:p>
      </dgm:t>
    </dgm:pt>
    <dgm:pt modelId="{E3237768-977D-4764-AD12-1DD9578E8FE4}" cxnId="{F85C08C0-AC18-4F90-A6FC-444D15D82DE7}" type="sibTrans">
      <dgm:prSet/>
      <dgm:spPr/>
      <dgm:t>
        <a:bodyPr/>
        <a:lstStyle/>
        <a:p>
          <a:endParaRPr lang="zh-CN" altLang="en-US"/>
        </a:p>
      </dgm:t>
    </dgm:pt>
    <dgm:pt modelId="{3121BF52-2968-4BEB-846D-F0CBB94B0FB6}" cxnId="{C6AD74B9-FAFE-49A7-B818-FC87E210C6D3}" type="sibTrans">
      <dgm:prSet/>
      <dgm:spPr/>
      <dgm:t>
        <a:bodyPr/>
        <a:lstStyle/>
        <a:p>
          <a:endParaRPr lang="zh-CN" altLang="en-US"/>
        </a:p>
      </dgm:t>
    </dgm:pt>
    <dgm:pt modelId="{A42A02B0-15F3-4D68-AA43-3E0B4FF6440B}" type="pres">
      <dgm:prSet presAssocID="{0B8A292C-8CA1-43DA-A266-818BDD9721B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/>
        </a:p>
      </dgm:t>
    </dgm:pt>
    <dgm:pt modelId="{75D6DF56-325A-4B33-9049-2F6BCCEFDD35}" type="pres">
      <dgm:prSet presAssocID="{B06E10A2-418C-43F0-8B89-B1A33B33535D}" presName="linNode" presStyleCnt="0"/>
      <dgm:spPr/>
      <dgm:t>
        <a:bodyPr/>
        <a:lstStyle/>
        <a:p>
          <a:endParaRPr/>
        </a:p>
      </dgm:t>
    </dgm:pt>
    <dgm:pt modelId="{AE1D4595-7FE1-4CDE-B867-65319002AD55}" type="pres">
      <dgm:prSet presAssocID="{B06E10A2-418C-43F0-8B89-B1A33B33535D}" presName="parentShp" presStyleLbl="node1" presStyleIdx="0" presStyleCnt="2" custScaleX="45012" custLinFactNeighborY="-911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8A041BB6-2A70-4328-B2AD-1DA7FB209242}" type="pres">
      <dgm:prSet presAssocID="{B06E10A2-418C-43F0-8B89-B1A33B33535D}" presName="childShp" presStyleLbl="bgAccFollowNode1" presStyleIdx="0" presStyleCnt="2" custScaleX="130319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B69E6149-E3E9-401F-8569-70A2C4933BC0}" type="pres">
      <dgm:prSet presAssocID="{C8CA25A7-A980-416F-83DB-6B0CB2AFBC5C}" presName="spacing" presStyleCnt="0"/>
      <dgm:spPr/>
      <dgm:t>
        <a:bodyPr/>
        <a:lstStyle/>
        <a:p>
          <a:endParaRPr/>
        </a:p>
      </dgm:t>
    </dgm:pt>
    <dgm:pt modelId="{C7B69E7A-C81E-4628-93C1-6C6563AE2988}" type="pres">
      <dgm:prSet presAssocID="{C953C6AC-3BC4-421B-857B-9595C5F9F7C9}" presName="linNode" presStyleCnt="0"/>
      <dgm:spPr/>
      <dgm:t>
        <a:bodyPr/>
        <a:lstStyle/>
        <a:p>
          <a:endParaRPr/>
        </a:p>
      </dgm:t>
    </dgm:pt>
    <dgm:pt modelId="{24000E3B-EEF1-40A9-88E7-3181892A20C0}" type="pres">
      <dgm:prSet presAssocID="{C953C6AC-3BC4-421B-857B-9595C5F9F7C9}" presName="parentShp" presStyleLbl="node1" presStyleIdx="1" presStyleCnt="2" custScaleX="45012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E5667B70-B571-44E7-8D26-250A684E8DC5}" type="pres">
      <dgm:prSet presAssocID="{C953C6AC-3BC4-421B-857B-9595C5F9F7C9}" presName="childShp" presStyleLbl="bgAccFollowNode1" presStyleIdx="1" presStyleCnt="2" custScaleX="132300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</dgm:ptLst>
  <dgm:cxnLst>
    <dgm:cxn modelId="{3EB33E21-AFE1-2144-BFB7-147451C1E363}" type="presOf" srcId="{2203CB15-DE3B-43B0-9115-5014161B1EC0}" destId="{E5667B70-B571-44E7-8D26-250A684E8DC5}" srcOrd="0" destOrd="0" presId="urn:microsoft.com/office/officeart/2005/8/layout/vList6"/>
    <dgm:cxn modelId="{6AEF6435-821A-0846-8577-EB8B8C2A9EEF}" type="presOf" srcId="{8CAA9FEB-EC29-4236-B52B-EE3824F4F66F}" destId="{8A041BB6-2A70-4328-B2AD-1DA7FB209242}" srcOrd="0" destOrd="1" presId="urn:microsoft.com/office/officeart/2005/8/layout/vList6"/>
    <dgm:cxn modelId="{C6AD74B9-FAFE-49A7-B818-FC87E210C6D3}" srcId="{0B8A292C-8CA1-43DA-A266-818BDD9721B9}" destId="{C953C6AC-3BC4-421B-857B-9595C5F9F7C9}" srcOrd="1" destOrd="0" parTransId="{9F40BB9A-6447-4B79-87FB-05E97C6E8E6C}" sibTransId="{3121BF52-2968-4BEB-846D-F0CBB94B0FB6}"/>
    <dgm:cxn modelId="{EED6602E-6B65-C942-9DA8-300040E19A4D}" type="presOf" srcId="{02D02354-E03F-4467-976E-8414028DBE81}" destId="{E5667B70-B571-44E7-8D26-250A684E8DC5}" srcOrd="0" destOrd="1" presId="urn:microsoft.com/office/officeart/2005/8/layout/vList6"/>
    <dgm:cxn modelId="{4A4F1950-8EE9-4FFD-A79C-2DF7A3D180F9}" srcId="{0B8A292C-8CA1-43DA-A266-818BDD9721B9}" destId="{B06E10A2-418C-43F0-8B89-B1A33B33535D}" srcOrd="0" destOrd="0" parTransId="{A8E773ED-9333-4281-8504-D87437961664}" sibTransId="{C8CA25A7-A980-416F-83DB-6B0CB2AFBC5C}"/>
    <dgm:cxn modelId="{192E7509-77CE-D846-8000-42DCE4E2B8BD}" type="presOf" srcId="{195E36FF-B00C-43D1-8AEC-4C47184E6758}" destId="{8A041BB6-2A70-4328-B2AD-1DA7FB209242}" srcOrd="0" destOrd="0" presId="urn:microsoft.com/office/officeart/2005/8/layout/vList6"/>
    <dgm:cxn modelId="{6129AB44-115C-AC4F-BD55-4E1FB5A88852}" type="presOf" srcId="{0B8A292C-8CA1-43DA-A266-818BDD9721B9}" destId="{A42A02B0-15F3-4D68-AA43-3E0B4FF6440B}" srcOrd="0" destOrd="0" presId="urn:microsoft.com/office/officeart/2005/8/layout/vList6"/>
    <dgm:cxn modelId="{46DA51D4-EC90-1941-BC24-623BEA6B2B28}" type="presOf" srcId="{B06E10A2-418C-43F0-8B89-B1A33B33535D}" destId="{AE1D4595-7FE1-4CDE-B867-65319002AD55}" srcOrd="0" destOrd="0" presId="urn:microsoft.com/office/officeart/2005/8/layout/vList6"/>
    <dgm:cxn modelId="{779C63F4-14F4-46DC-9227-A1CB6BDA0F8A}" srcId="{C953C6AC-3BC4-421B-857B-9595C5F9F7C9}" destId="{2203CB15-DE3B-43B0-9115-5014161B1EC0}" srcOrd="0" destOrd="0" parTransId="{29BA8C8E-A4C5-4BB6-B0C2-1863CD4B7DCC}" sibTransId="{A35E0AB6-10F7-4BB7-94F2-D17D349810E2}"/>
    <dgm:cxn modelId="{0555309F-C0DB-4FB3-B998-6CA104C7B3F8}" srcId="{B06E10A2-418C-43F0-8B89-B1A33B33535D}" destId="{8CAA9FEB-EC29-4236-B52B-EE3824F4F66F}" srcOrd="1" destOrd="0" parTransId="{3E62340F-3887-4164-AFAB-49557CF29DBE}" sibTransId="{C1F383DD-654D-4626-A389-AAA13DE8CF3E}"/>
    <dgm:cxn modelId="{F85C08C0-AC18-4F90-A6FC-444D15D82DE7}" srcId="{C953C6AC-3BC4-421B-857B-9595C5F9F7C9}" destId="{02D02354-E03F-4467-976E-8414028DBE81}" srcOrd="1" destOrd="0" parTransId="{D0DE2B01-762C-4712-A890-97CE32347B88}" sibTransId="{E3237768-977D-4764-AD12-1DD9578E8FE4}"/>
    <dgm:cxn modelId="{D8BDF1C3-7358-4F37-A0B8-FBD9664548DF}" srcId="{B06E10A2-418C-43F0-8B89-B1A33B33535D}" destId="{195E36FF-B00C-43D1-8AEC-4C47184E6758}" srcOrd="0" destOrd="0" parTransId="{0BEF1A43-2B7F-4493-BFF2-0009ED470821}" sibTransId="{04F4A74A-79C5-41B8-A1E2-84B1B827A028}"/>
    <dgm:cxn modelId="{992D12AC-FF44-4C4C-BC87-15FDED0C6490}" type="presOf" srcId="{C953C6AC-3BC4-421B-857B-9595C5F9F7C9}" destId="{24000E3B-EEF1-40A9-88E7-3181892A20C0}" srcOrd="0" destOrd="0" presId="urn:microsoft.com/office/officeart/2005/8/layout/vList6"/>
    <dgm:cxn modelId="{376FAB61-C5AD-C04C-91DC-62206AFCF64F}" type="presParOf" srcId="{A42A02B0-15F3-4D68-AA43-3E0B4FF6440B}" destId="{75D6DF56-325A-4B33-9049-2F6BCCEFDD35}" srcOrd="0" destOrd="0" presId="urn:microsoft.com/office/officeart/2005/8/layout/vList6"/>
    <dgm:cxn modelId="{6AE67F7D-EEFC-7F45-A80B-93534C4EA66D}" type="presParOf" srcId="{75D6DF56-325A-4B33-9049-2F6BCCEFDD35}" destId="{AE1D4595-7FE1-4CDE-B867-65319002AD55}" srcOrd="0" destOrd="0" presId="urn:microsoft.com/office/officeart/2005/8/layout/vList6"/>
    <dgm:cxn modelId="{6A8B5272-69AB-5446-BD32-F7E7752B6DAB}" type="presParOf" srcId="{75D6DF56-325A-4B33-9049-2F6BCCEFDD35}" destId="{8A041BB6-2A70-4328-B2AD-1DA7FB209242}" srcOrd="1" destOrd="0" presId="urn:microsoft.com/office/officeart/2005/8/layout/vList6"/>
    <dgm:cxn modelId="{7E6D0D25-DDAC-884B-8AF0-D1BF0626110C}" type="presParOf" srcId="{A42A02B0-15F3-4D68-AA43-3E0B4FF6440B}" destId="{B69E6149-E3E9-401F-8569-70A2C4933BC0}" srcOrd="1" destOrd="0" presId="urn:microsoft.com/office/officeart/2005/8/layout/vList6"/>
    <dgm:cxn modelId="{CA990302-47F0-6348-9A17-48B617526B60}" type="presParOf" srcId="{A42A02B0-15F3-4D68-AA43-3E0B4FF6440B}" destId="{C7B69E7A-C81E-4628-93C1-6C6563AE2988}" srcOrd="2" destOrd="0" presId="urn:microsoft.com/office/officeart/2005/8/layout/vList6"/>
    <dgm:cxn modelId="{7F2D03A1-DD71-7047-B4FF-B836A44E4BFC}" type="presParOf" srcId="{C7B69E7A-C81E-4628-93C1-6C6563AE2988}" destId="{24000E3B-EEF1-40A9-88E7-3181892A20C0}" srcOrd="0" destOrd="0" presId="urn:microsoft.com/office/officeart/2005/8/layout/vList6"/>
    <dgm:cxn modelId="{B2720F56-1AA9-FE46-8977-A3773A5E0FCB}" type="presParOf" srcId="{C7B69E7A-C81E-4628-93C1-6C6563AE2988}" destId="{E5667B70-B571-44E7-8D26-250A684E8D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41BB6-2A70-4328-B2AD-1DA7FB209242}">
      <dsp:nvSpPr>
        <dsp:cNvPr id="0" name=""/>
        <dsp:cNvSpPr/>
      </dsp:nvSpPr>
      <dsp:spPr>
        <a:xfrm>
          <a:off x="1579677" y="301"/>
          <a:ext cx="6204944" cy="1174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1" kern="1200" dirty="0"/>
            <a:t>煤炭开采可导致土地塌陷和水资源污染；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1" kern="1200" dirty="0"/>
            <a:t>石油开采和运输可导致水环境污染。</a:t>
          </a:r>
        </a:p>
      </dsp:txBody>
      <dsp:txXfrm>
        <a:off x="1579677" y="147086"/>
        <a:ext cx="5764589" cy="880711"/>
      </dsp:txXfrm>
    </dsp:sp>
    <dsp:sp modelId="{AE1D4595-7FE1-4CDE-B867-65319002AD55}">
      <dsp:nvSpPr>
        <dsp:cNvPr id="0" name=""/>
        <dsp:cNvSpPr/>
      </dsp:nvSpPr>
      <dsp:spPr>
        <a:xfrm>
          <a:off x="150901" y="0"/>
          <a:ext cx="1428775" cy="11742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zh-CN" altLang="en-US" sz="3200" b="1" kern="1200" dirty="0"/>
            <a:t>开采</a:t>
          </a:r>
          <a:endParaRPr lang="en-US" altLang="zh-CN" sz="3200" b="1" kern="1200" dirty="0"/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zh-CN" altLang="en-US" sz="3200" b="1" kern="1200" dirty="0"/>
            <a:t>环节</a:t>
          </a:r>
        </a:p>
      </dsp:txBody>
      <dsp:txXfrm>
        <a:off x="208225" y="57324"/>
        <a:ext cx="1314127" cy="1059633"/>
      </dsp:txXfrm>
    </dsp:sp>
    <dsp:sp modelId="{E5667B70-B571-44E7-8D26-250A684E8DC5}">
      <dsp:nvSpPr>
        <dsp:cNvPr id="0" name=""/>
        <dsp:cNvSpPr/>
      </dsp:nvSpPr>
      <dsp:spPr>
        <a:xfrm>
          <a:off x="1532540" y="1292010"/>
          <a:ext cx="6299218" cy="1174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1" kern="1200" dirty="0"/>
            <a:t>导致全球气候变化，引发生态灾害；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1" i="0" kern="1200" dirty="0">
              <a:effectLst/>
              <a:latin typeface="PingFang SC"/>
            </a:rPr>
            <a:t>热污染：废热排入大气和水环境中，破坏生态环境。</a:t>
          </a:r>
          <a:endParaRPr lang="zh-CN" altLang="en-US" sz="2400" b="1" kern="1200" dirty="0"/>
        </a:p>
      </dsp:txBody>
      <dsp:txXfrm>
        <a:off x="1532540" y="1438795"/>
        <a:ext cx="5858863" cy="880711"/>
      </dsp:txXfrm>
    </dsp:sp>
    <dsp:sp modelId="{24000E3B-EEF1-40A9-88E7-3181892A20C0}">
      <dsp:nvSpPr>
        <dsp:cNvPr id="0" name=""/>
        <dsp:cNvSpPr/>
      </dsp:nvSpPr>
      <dsp:spPr>
        <a:xfrm>
          <a:off x="103764" y="1292010"/>
          <a:ext cx="1428775" cy="11742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algn="ctr" defTabSz="1422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zh-CN" altLang="en-US" sz="3200" b="1" kern="1200">
              <a:latin typeface="等线"/>
              <a:ea typeface="等线" panose="02010600030101010101" pitchFamily="2" charset="-122"/>
              <a:cs typeface="+mn-cs"/>
            </a:rPr>
            <a:t>使用</a:t>
          </a:r>
          <a:endParaRPr lang="en-US" altLang="zh-CN" sz="3200" b="1" kern="1200">
            <a:latin typeface="等线"/>
            <a:ea typeface="等线" panose="02010600030101010101" pitchFamily="2" charset="-122"/>
            <a:cs typeface="+mn-cs"/>
          </a:endParaRPr>
        </a:p>
        <a:p>
          <a:pPr marL="0" lvl="0" algn="ctr" defTabSz="1422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zh-CN" altLang="en-US" sz="3200" b="1" kern="1200">
              <a:latin typeface="等线"/>
              <a:ea typeface="等线" panose="02010600030101010101" pitchFamily="2" charset="-122"/>
              <a:cs typeface="+mn-cs"/>
            </a:rPr>
            <a:t>环节</a:t>
          </a:r>
        </a:p>
      </dsp:txBody>
      <dsp:txXfrm>
        <a:off x="161088" y="1349334"/>
        <a:ext cx="1314127" cy="1059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type="rightArrow" r:blip="" rot="180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8C75-353B-7548-8696-5314398BB54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6E345-CB11-2047-B2D8-0FC544F8A9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6E345-CB11-2047-B2D8-0FC544F8A9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980F-9995-2247-BE56-6CFA2F92BB6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E8-0E37-E644-BD00-4F04D54F378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980F-9995-2247-BE56-6CFA2F92BB6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E8-0E37-E644-BD00-4F04D54F378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980F-9995-2247-BE56-6CFA2F92BB6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E8-0E37-E644-BD00-4F04D54F378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980F-9995-2247-BE56-6CFA2F92BB6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E8-0E37-E644-BD00-4F04D54F378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980F-9995-2247-BE56-6CFA2F92BB6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E8-0E37-E644-BD00-4F04D54F378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980F-9995-2247-BE56-6CFA2F92BB6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E8-0E37-E644-BD00-4F04D54F378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980F-9995-2247-BE56-6CFA2F92BB6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E8-0E37-E644-BD00-4F04D54F378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980F-9995-2247-BE56-6CFA2F92BB6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E8-0E37-E644-BD00-4F04D54F378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980F-9995-2247-BE56-6CFA2F92BB6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E8-0E37-E644-BD00-4F04D54F378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980F-9995-2247-BE56-6CFA2F92BB6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E8-0E37-E644-BD00-4F04D54F378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980F-9995-2247-BE56-6CFA2F92BB6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E8-0E37-E644-BD00-4F04D54F378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C980F-9995-2247-BE56-6CFA2F92BB6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87E8-0E37-E644-BD00-4F04D54F378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oleObject" Target="../embeddings/Document1.doc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05395" y="32837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苏教版必修第二册</a:t>
            </a:r>
            <a:endParaRPr lang="zh-CN" altLang="en-US" dirty="0"/>
          </a:p>
        </p:txBody>
      </p:sp>
      <p:sp>
        <p:nvSpPr>
          <p:cNvPr id="5" name="文本框 9218"/>
          <p:cNvSpPr txBox="1"/>
          <p:nvPr/>
        </p:nvSpPr>
        <p:spPr>
          <a:xfrm>
            <a:off x="2295168" y="1616388"/>
            <a:ext cx="72126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专题六 化学反应与能量变化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9218"/>
          <p:cNvSpPr txBox="1"/>
          <p:nvPr/>
        </p:nvSpPr>
        <p:spPr>
          <a:xfrm>
            <a:off x="2024781" y="2665172"/>
            <a:ext cx="859405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第二单元 化学反应中的热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9218"/>
          <p:cNvSpPr txBox="1"/>
          <p:nvPr/>
        </p:nvSpPr>
        <p:spPr>
          <a:xfrm>
            <a:off x="2562566" y="3713956"/>
            <a:ext cx="7382233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CN" sz="4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6.2.2</a:t>
            </a:r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燃料燃烧释放的能量</a:t>
            </a:r>
            <a:endParaRPr lang="zh-CN" altLang="en-US" sz="4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spcBef>
                <a:spcPts val="0"/>
              </a:spcBef>
            </a:pPr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氢燃料的应用前景</a:t>
            </a:r>
            <a:endParaRPr lang="zh-CN" altLang="en-US" sz="4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>
          <a:xfrm>
            <a:off x="307473" y="589717"/>
            <a:ext cx="9983780" cy="1086989"/>
            <a:chOff x="6807929" y="2836050"/>
            <a:chExt cx="9983780" cy="1086989"/>
          </a:xfrm>
        </p:grpSpPr>
        <p:grpSp>
          <p:nvGrpSpPr>
            <p:cNvPr id="3" name="组合 23"/>
            <p:cNvGrpSpPr/>
            <p:nvPr/>
          </p:nvGrpSpPr>
          <p:grpSpPr>
            <a:xfrm>
              <a:off x="6807929" y="2836050"/>
              <a:ext cx="1166055" cy="840768"/>
              <a:chOff x="4755143" y="3999521"/>
              <a:chExt cx="1533738" cy="1105879"/>
            </a:xfr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矩形 6"/>
              <p:cNvSpPr/>
              <p:nvPr/>
            </p:nvSpPr>
            <p:spPr>
              <a:xfrm>
                <a:off x="4755143" y="3999521"/>
                <a:ext cx="1209306" cy="110587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>
                    <a:latin typeface="微软雅黑" panose="020B0503020204020204" charset="-122"/>
                    <a:ea typeface="微软雅黑" panose="020B0503020204020204" charset="-122"/>
                  </a:rPr>
                  <a:t>储氢</a:t>
                </a:r>
                <a:endParaRPr lang="zh-CN" altLang="en-US" sz="2800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" name="等腰三角形 28"/>
              <p:cNvSpPr/>
              <p:nvPr/>
            </p:nvSpPr>
            <p:spPr>
              <a:xfrm rot="5400000">
                <a:off x="5985697" y="3978273"/>
                <a:ext cx="281935" cy="324432"/>
              </a:xfrm>
              <a:prstGeom prst="triangle">
                <a:avLst>
                  <a:gd name="adj" fmla="val 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</p:grpSp>
        <p:grpSp>
          <p:nvGrpSpPr>
            <p:cNvPr id="4" name="组合 24"/>
            <p:cNvGrpSpPr/>
            <p:nvPr/>
          </p:nvGrpSpPr>
          <p:grpSpPr>
            <a:xfrm>
              <a:off x="8207331" y="2836050"/>
              <a:ext cx="8584378" cy="1086989"/>
              <a:chOff x="1767147" y="1910679"/>
              <a:chExt cx="8584378" cy="108698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767148" y="1910679"/>
                <a:ext cx="85843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b="1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困难：</a:t>
                </a:r>
                <a:r>
                  <a:rPr lang="zh-CN" altLang="en-US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氢气难液化，贮存液氢的容器要求高</a:t>
                </a:r>
                <a:endParaRPr lang="zh-CN" altLang="en-US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1767147" y="2474448"/>
                <a:ext cx="61425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kern="100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解决：</a:t>
                </a:r>
                <a:r>
                  <a:rPr lang="zh-CN" altLang="en-US" sz="2800">
                    <a:latin typeface="微软雅黑" panose="020B0503020204020204" charset="-122"/>
                    <a:ea typeface="微软雅黑" panose="020B0503020204020204" charset="-122"/>
                  </a:rPr>
                  <a:t>储氢材料的研发和应用</a:t>
                </a:r>
                <a:endParaRPr lang="zh-CN" altLang="zh-CN" sz="2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78" y="1589208"/>
            <a:ext cx="10161243" cy="5268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80790" y="447573"/>
            <a:ext cx="3057247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氢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燃料的应用前景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1900" y="1375011"/>
            <a:ext cx="722826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、发射人造卫星和运载火箭常用液氢作燃料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1900" y="2992766"/>
            <a:ext cx="47147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、用于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燃料电池，释放电能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1900" y="4894302"/>
            <a:ext cx="47147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、氢燃料混合动力有轨电车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5615" y="4331007"/>
            <a:ext cx="2951910" cy="2173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615" y="602084"/>
            <a:ext cx="2256185" cy="2652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860" y="-24765"/>
            <a:ext cx="121462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拓展视野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860" y="497205"/>
            <a:ext cx="121462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太阳能及其利用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" y="1562735"/>
            <a:ext cx="4876165" cy="4319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73100" y="1332230"/>
            <a:ext cx="584775" cy="4932045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太阳能的利用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5970905" y="1819910"/>
            <a:ext cx="939165" cy="224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22135" y="1478280"/>
            <a:ext cx="340487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大自然利用太阳能：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植物的光合作用</a:t>
            </a:r>
            <a:endParaRPr lang="zh-CN" altLang="en-US" sz="2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组合 11"/>
          <p:cNvGrpSpPr/>
          <p:nvPr/>
        </p:nvGrpSpPr>
        <p:grpSpPr>
          <a:xfrm>
            <a:off x="5970905" y="3699510"/>
            <a:ext cx="1554480" cy="2452370"/>
            <a:chOff x="9403" y="5826"/>
            <a:chExt cx="2448" cy="3862"/>
          </a:xfrm>
        </p:grpSpPr>
        <p:sp>
          <p:nvSpPr>
            <p:cNvPr id="9" name="右箭头 8"/>
            <p:cNvSpPr/>
            <p:nvPr/>
          </p:nvSpPr>
          <p:spPr>
            <a:xfrm>
              <a:off x="9403" y="7580"/>
              <a:ext cx="1479" cy="3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左大括号 9"/>
            <p:cNvSpPr/>
            <p:nvPr/>
          </p:nvSpPr>
          <p:spPr>
            <a:xfrm>
              <a:off x="11123" y="5826"/>
              <a:ext cx="729" cy="3862"/>
            </a:xfrm>
            <a:prstGeom prst="leftBrace">
              <a:avLst>
                <a:gd name="adj1" fmla="val 116186"/>
                <a:gd name="adj2" fmla="val 50000"/>
              </a:avLst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526020" y="3785235"/>
            <a:ext cx="252793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、光</a:t>
            </a:r>
            <a:r>
              <a:rPr lang="en-US" altLang="zh-CN" sz="2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2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热转换</a:t>
            </a:r>
            <a:endParaRPr lang="zh-CN" altLang="en-US" sz="2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39050" y="5226050"/>
            <a:ext cx="249047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、光</a:t>
            </a:r>
            <a:r>
              <a:rPr lang="en-US" altLang="zh-CN" sz="2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2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电转换</a:t>
            </a:r>
            <a:endParaRPr lang="zh-CN" altLang="en-US" sz="2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组合 17"/>
          <p:cNvGrpSpPr/>
          <p:nvPr/>
        </p:nvGrpSpPr>
        <p:grpSpPr>
          <a:xfrm>
            <a:off x="9864090" y="3623310"/>
            <a:ext cx="1814830" cy="2452370"/>
            <a:chOff x="15534" y="5706"/>
            <a:chExt cx="2858" cy="3862"/>
          </a:xfrm>
        </p:grpSpPr>
        <p:sp>
          <p:nvSpPr>
            <p:cNvPr id="14" name="左大括号 13"/>
            <p:cNvSpPr/>
            <p:nvPr/>
          </p:nvSpPr>
          <p:spPr>
            <a:xfrm rot="10800000">
              <a:off x="15534" y="5706"/>
              <a:ext cx="729" cy="3862"/>
            </a:xfrm>
            <a:prstGeom prst="leftBrace">
              <a:avLst>
                <a:gd name="adj1" fmla="val 116186"/>
                <a:gd name="adj2" fmla="val 50000"/>
              </a:avLst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40" y="6620"/>
              <a:ext cx="1852" cy="20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人类直接利用太阳能</a:t>
              </a:r>
              <a:endParaRPr lang="zh-CN" altLang="en-US" sz="2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15"/>
          <p:cNvGrpSpPr/>
          <p:nvPr/>
        </p:nvGrpSpPr>
        <p:grpSpPr>
          <a:xfrm>
            <a:off x="11399" y="1974294"/>
            <a:ext cx="5544459" cy="2468297"/>
            <a:chOff x="-2" y="3948772"/>
            <a:chExt cx="5544459" cy="2468297"/>
          </a:xfrm>
        </p:grpSpPr>
        <p:sp>
          <p:nvSpPr>
            <p:cNvPr id="7" name="任意多边形 36"/>
            <p:cNvSpPr/>
            <p:nvPr/>
          </p:nvSpPr>
          <p:spPr>
            <a:xfrm rot="5400000">
              <a:off x="1538079" y="2410691"/>
              <a:ext cx="2468297" cy="5544459"/>
            </a:xfrm>
            <a:custGeom>
              <a:avLst/>
              <a:gdLst>
                <a:gd name="connsiteX0" fmla="*/ 0 w 2468297"/>
                <a:gd name="connsiteY0" fmla="*/ 4488770 h 5624214"/>
                <a:gd name="connsiteX1" fmla="*/ 0 w 2468297"/>
                <a:gd name="connsiteY1" fmla="*/ 536807 h 5624214"/>
                <a:gd name="connsiteX2" fmla="*/ 536808 w 2468297"/>
                <a:gd name="connsiteY2" fmla="*/ 0 h 5624214"/>
                <a:gd name="connsiteX3" fmla="*/ 1073615 w 2468297"/>
                <a:gd name="connsiteY3" fmla="*/ 536807 h 5624214"/>
                <a:gd name="connsiteX4" fmla="*/ 1073615 w 2468297"/>
                <a:gd name="connsiteY4" fmla="*/ 4421901 h 5624214"/>
                <a:gd name="connsiteX5" fmla="*/ 2468297 w 2468297"/>
                <a:gd name="connsiteY5" fmla="*/ 5624214 h 5624214"/>
                <a:gd name="connsiteX6" fmla="*/ 868 w 2468297"/>
                <a:gd name="connsiteY6" fmla="*/ 5624214 h 5624214"/>
                <a:gd name="connsiteX7" fmla="*/ 868 w 2468297"/>
                <a:gd name="connsiteY7" fmla="*/ 4488770 h 562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8297" h="5624214">
                  <a:moveTo>
                    <a:pt x="0" y="4488770"/>
                  </a:moveTo>
                  <a:lnTo>
                    <a:pt x="0" y="536807"/>
                  </a:lnTo>
                  <a:lnTo>
                    <a:pt x="536808" y="0"/>
                  </a:lnTo>
                  <a:lnTo>
                    <a:pt x="1073615" y="536807"/>
                  </a:lnTo>
                  <a:lnTo>
                    <a:pt x="1073615" y="4421901"/>
                  </a:lnTo>
                  <a:lnTo>
                    <a:pt x="2468297" y="5624214"/>
                  </a:lnTo>
                  <a:lnTo>
                    <a:pt x="868" y="5624214"/>
                  </a:lnTo>
                  <a:lnTo>
                    <a:pt x="868" y="448877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77800" dist="38100" dir="10800000">
                <a:srgbClr val="00206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80010" y="4196020"/>
              <a:ext cx="4241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一、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燃料燃烧释放的能量 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20"/>
          <p:cNvGrpSpPr/>
          <p:nvPr/>
        </p:nvGrpSpPr>
        <p:grpSpPr>
          <a:xfrm>
            <a:off x="10391" y="3141356"/>
            <a:ext cx="4942722" cy="1865577"/>
            <a:chOff x="-7861" y="4992423"/>
            <a:chExt cx="4942722" cy="1952197"/>
          </a:xfrm>
        </p:grpSpPr>
        <p:sp>
          <p:nvSpPr>
            <p:cNvPr id="10" name="任意多边形 40"/>
            <p:cNvSpPr/>
            <p:nvPr/>
          </p:nvSpPr>
          <p:spPr>
            <a:xfrm rot="16200000" flipV="1">
              <a:off x="1487401" y="3497161"/>
              <a:ext cx="1952197" cy="4942722"/>
            </a:xfrm>
            <a:custGeom>
              <a:avLst/>
              <a:gdLst>
                <a:gd name="connsiteX0" fmla="*/ 1952197 w 1952197"/>
                <a:gd name="connsiteY0" fmla="*/ 3879170 h 5014618"/>
                <a:gd name="connsiteX1" fmla="*/ 1952197 w 1952197"/>
                <a:gd name="connsiteY1" fmla="*/ 536807 h 5014618"/>
                <a:gd name="connsiteX2" fmla="*/ 1415390 w 1952197"/>
                <a:gd name="connsiteY2" fmla="*/ 0 h 5014618"/>
                <a:gd name="connsiteX3" fmla="*/ 878583 w 1952197"/>
                <a:gd name="connsiteY3" fmla="*/ 536807 h 5014618"/>
                <a:gd name="connsiteX4" fmla="*/ 878583 w 1952197"/>
                <a:gd name="connsiteY4" fmla="*/ 3879169 h 5014618"/>
                <a:gd name="connsiteX5" fmla="*/ 871374 w 1952197"/>
                <a:gd name="connsiteY5" fmla="*/ 3879169 h 5014618"/>
                <a:gd name="connsiteX6" fmla="*/ 157391 w 1952197"/>
                <a:gd name="connsiteY6" fmla="*/ 4818051 h 5014618"/>
                <a:gd name="connsiteX7" fmla="*/ 0 w 1952197"/>
                <a:gd name="connsiteY7" fmla="*/ 5014617 h 5014618"/>
                <a:gd name="connsiteX8" fmla="*/ 7911 w 1952197"/>
                <a:gd name="connsiteY8" fmla="*/ 5014617 h 5014618"/>
                <a:gd name="connsiteX9" fmla="*/ 7910 w 1952197"/>
                <a:gd name="connsiteY9" fmla="*/ 5014618 h 5014618"/>
                <a:gd name="connsiteX10" fmla="*/ 688218 w 1952197"/>
                <a:gd name="connsiteY10" fmla="*/ 5014618 h 5014618"/>
                <a:gd name="connsiteX11" fmla="*/ 688219 w 1952197"/>
                <a:gd name="connsiteY11" fmla="*/ 5014617 h 5014618"/>
                <a:gd name="connsiteX12" fmla="*/ 1043041 w 1952197"/>
                <a:gd name="connsiteY12" fmla="*/ 5014617 h 5014618"/>
                <a:gd name="connsiteX13" fmla="*/ 1952195 w 1952197"/>
                <a:gd name="connsiteY13" fmla="*/ 3879170 h 501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2196" h="5014618">
                  <a:moveTo>
                    <a:pt x="1952197" y="3879170"/>
                  </a:moveTo>
                  <a:lnTo>
                    <a:pt x="1952197" y="536807"/>
                  </a:lnTo>
                  <a:lnTo>
                    <a:pt x="1415390" y="0"/>
                  </a:lnTo>
                  <a:lnTo>
                    <a:pt x="878583" y="536807"/>
                  </a:lnTo>
                  <a:lnTo>
                    <a:pt x="878583" y="3879169"/>
                  </a:lnTo>
                  <a:lnTo>
                    <a:pt x="871374" y="3879169"/>
                  </a:lnTo>
                  <a:lnTo>
                    <a:pt x="157391" y="4818051"/>
                  </a:lnTo>
                  <a:lnTo>
                    <a:pt x="0" y="5014617"/>
                  </a:lnTo>
                  <a:lnTo>
                    <a:pt x="7911" y="5014617"/>
                  </a:lnTo>
                  <a:lnTo>
                    <a:pt x="7910" y="5014618"/>
                  </a:lnTo>
                  <a:lnTo>
                    <a:pt x="688218" y="5014618"/>
                  </a:lnTo>
                  <a:lnTo>
                    <a:pt x="688219" y="5014617"/>
                  </a:lnTo>
                  <a:lnTo>
                    <a:pt x="1043041" y="5014617"/>
                  </a:lnTo>
                  <a:lnTo>
                    <a:pt x="1952195" y="38791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190500" dist="127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30549" y="5196832"/>
              <a:ext cx="3776996" cy="547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二、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氢燃料的应用前景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58717" y="3346963"/>
            <a:ext cx="5703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、氢能特点</a:t>
            </a:r>
            <a:endParaRPr lang="en-US" altLang="zh-CN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、氢能源应用的困难及解决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方法</a:t>
            </a:r>
            <a:endParaRPr lang="zh-CN" altLang="en-US" sz="2400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、氢燃料的应用前景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96796" y="2167144"/>
            <a:ext cx="6183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、热值</a:t>
            </a:r>
            <a:endParaRPr lang="en-US" altLang="zh-CN" sz="2400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、过度使用化石能源带来的影响及解决方法</a:t>
            </a:r>
            <a:endParaRPr lang="en-US" altLang="zh-CN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Aft>
                <a:spcPct val="0"/>
              </a:spcAft>
            </a:pPr>
            <a:endParaRPr lang="zh-CN" altLang="zh-CN" sz="2400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9716" y="8849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随堂检测</a:t>
            </a:r>
            <a:endParaRPr kumimoji="1"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2735" y="611713"/>
            <a:ext cx="1188228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、判断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下列说法是否正确。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正确的打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“✓”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，错误的打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“✗”</a:t>
            </a:r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kumimoji="1" lang="zh-CN" altLang="en-US" sz="28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1)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化石燃料在任何条件下都能充分燃烧。</a:t>
            </a:r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kumimoji="1" lang="zh-CN" altLang="en-US" sz="28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2)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化石燃料在燃烧过程中能产生污染环境的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</a:t>
            </a:r>
            <a:r>
              <a:rPr kumimoji="1" lang="en-US" altLang="zh-CN" sz="2800" baseline="-25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有害气体。</a:t>
            </a:r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kumimoji="1" lang="zh-CN" altLang="en-US" sz="28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3)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固体煤变为气体燃料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后，燃烧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效率更低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 </a:t>
            </a:r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32915" y="1511310"/>
            <a:ext cx="678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✓</a:t>
            </a:r>
            <a:endParaRPr kumimoji="1"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75988" y="981082"/>
            <a:ext cx="76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✗</a:t>
            </a:r>
            <a:endParaRPr kumimoji="1"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77433" y="1858189"/>
            <a:ext cx="76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✗</a:t>
            </a:r>
            <a:endParaRPr kumimoji="1"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2734" y="3106021"/>
            <a:ext cx="118822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、下列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说法正确的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是（         ）</a:t>
            </a:r>
            <a:endParaRPr kumimoji="1" lang="zh-CN" altLang="en-US" sz="28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、若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氢气和氧气化合是放热反应，则水电解生成氢气和氧气是吸热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反应</a:t>
            </a:r>
            <a:endParaRPr kumimoji="1" lang="zh-CN" altLang="en-US" sz="28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、需要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加热才能进行的反应是吸热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反应</a:t>
            </a:r>
            <a:endParaRPr kumimoji="1" lang="zh-CN" altLang="en-US" sz="28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、反应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放出的热量的多少与反应物的质量和状态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无关</a:t>
            </a:r>
            <a:endParaRPr kumimoji="1" lang="zh-CN" altLang="en-US" sz="28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、对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放热反应</a:t>
            </a:r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A+B→C+D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的能量总和小于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的能量总和</a:t>
            </a: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77034" y="3044466"/>
            <a:ext cx="58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endParaRPr kumimoji="1"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4" grpId="1"/>
      <p:bldP spid="5" grpId="1"/>
      <p:bldP spid="6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992" y="59532"/>
            <a:ext cx="1204722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/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、氢能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是最具前景的清洁能源之一，目前水分解制氢技术及贮氢材料的开发应用都取得了很大进展。已知：2H</a:t>
            </a:r>
            <a:r>
              <a:rPr lang="zh-CN" altLang="en-US" sz="2400" baseline="-2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（g）+ O</a:t>
            </a:r>
            <a:r>
              <a:rPr lang="zh-CN" altLang="en-US" sz="2400" baseline="-2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（g）=2H</a:t>
            </a:r>
            <a:r>
              <a:rPr lang="zh-CN" altLang="en-US" sz="2400" baseline="-2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0（1）△H=-571.6kJ·mol</a:t>
            </a:r>
            <a:r>
              <a:rPr lang="en-US" altLang="zh-CN" sz="24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。下列说法错误的是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A.1mol H</a:t>
            </a:r>
            <a:r>
              <a:rPr lang="en-US" altLang="zh-CN" sz="2400" baseline="-2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O（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）分解制得1molH</a:t>
            </a:r>
            <a:r>
              <a:rPr lang="en-US" altLang="zh-CN" sz="2400" baseline="-2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需要吸收571.6kJ的能量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B.氢气作为新能源具有热值高、无污染、资源丰富、可再生等优点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C.贮氢材料具有能大量、快速和高效率地吸收和释放氢气的特点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D.利用太阳能光催化分解水制氢是一种理想的制氢手段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2607" y="789446"/>
            <a:ext cx="58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endParaRPr kumimoji="1"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991" y="2657880"/>
            <a:ext cx="439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1"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、已知下列几种燃料的热值：</a:t>
            </a:r>
            <a:endParaRPr kumimoji="1"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81625" y="3086225"/>
          <a:ext cx="953073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1828800"/>
                <a:gridCol w="1474839"/>
                <a:gridCol w="1780949"/>
                <a:gridCol w="19061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物质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天然气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焦炭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氢气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乙醇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热值／（</a:t>
                      </a:r>
                      <a:r>
                        <a:rPr lang="en-US" altLang="zh-CN" sz="2000" b="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kJ·g</a:t>
                      </a:r>
                      <a:r>
                        <a:rPr lang="en-US" altLang="zh-CN" sz="2000" b="0" baseline="30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-1</a:t>
                      </a:r>
                      <a:r>
                        <a:rPr lang="zh-CN" altLang="en-US" sz="2000" b="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20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约</a:t>
                      </a:r>
                      <a:r>
                        <a:rPr lang="en-US" altLang="zh-CN" sz="2000" b="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56</a:t>
                      </a:r>
                      <a:endParaRPr lang="zh-CN" altLang="en-US" sz="20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约</a:t>
                      </a:r>
                      <a:r>
                        <a:rPr lang="en-US" altLang="zh-CN" sz="2000" b="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33</a:t>
                      </a:r>
                      <a:endParaRPr lang="zh-CN" altLang="en-US" sz="20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143</a:t>
                      </a:r>
                      <a:endParaRPr lang="zh-CN" altLang="en-US" sz="20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</a:t>
                      </a:r>
                      <a:endParaRPr lang="zh-CN" altLang="en-US" sz="20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67146" y="3826227"/>
            <a:ext cx="439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其热化学方程式分别为：</a:t>
            </a:r>
            <a:endParaRPr kumimoji="1"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479" y="4168810"/>
            <a:ext cx="6617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C(s)+O</a:t>
            </a:r>
            <a:r>
              <a:rPr kumimoji="1" lang="en-US" altLang="zh-CN" sz="2400" baseline="-25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(g)=CO</a:t>
            </a:r>
            <a:r>
              <a:rPr kumimoji="1" lang="en-US" altLang="zh-CN" sz="2400" baseline="-25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(g)   △H=-396 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kJ·mol</a:t>
            </a:r>
            <a:r>
              <a:rPr kumimoji="1" lang="en-US" altLang="zh-CN" sz="2400" baseline="30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endParaRPr kumimoji="1" lang="zh-CN" altLang="en-US" sz="2400" baseline="30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7477" y="4621146"/>
            <a:ext cx="823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kumimoji="1" lang="en-US" altLang="zh-CN" sz="2400" baseline="-25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(g)+2O</a:t>
            </a:r>
            <a:r>
              <a:rPr kumimoji="1" lang="en-US" altLang="zh-CN" sz="2400" baseline="-25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(g)=CO</a:t>
            </a:r>
            <a:r>
              <a:rPr kumimoji="1" lang="en-US" altLang="zh-CN" sz="2400" baseline="-25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(g)+2H</a:t>
            </a:r>
            <a:r>
              <a:rPr kumimoji="1" lang="en-US" altLang="zh-CN" sz="2400" baseline="-25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O(l)   △H=-896 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kJ·mol</a:t>
            </a:r>
            <a:r>
              <a:rPr kumimoji="1" lang="en-US" altLang="zh-CN" sz="2400" baseline="30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endParaRPr kumimoji="1" lang="zh-CN" altLang="en-US" sz="2400" baseline="30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47478" y="4944710"/>
                <a:ext cx="661711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dirty="0" smtClea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③</a:t>
                </a:r>
                <a:r>
                  <a:rPr kumimoji="1" lang="en-US" altLang="zh-CN" sz="2400" dirty="0" smtClea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H</a:t>
                </a:r>
                <a:r>
                  <a:rPr kumimoji="1" lang="en-US" altLang="zh-CN" sz="2400" baseline="-25000" dirty="0" smtClea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</a:t>
                </a:r>
                <a:r>
                  <a:rPr kumimoji="1" lang="en-US" altLang="zh-CN" sz="2400" dirty="0" smtClea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(g)+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400" i="1" smtClean="0">
                            <a:latin typeface="Cambria Math" panose="02040503050406030204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panose="02040503050406030204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400" b="0" i="1" smtClean="0">
                            <a:latin typeface="Cambria Math" panose="02040503050406030204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en-US" altLang="zh-CN" sz="2400" dirty="0" smtClea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O</a:t>
                </a:r>
                <a:r>
                  <a:rPr kumimoji="1" lang="en-US" altLang="zh-CN" sz="2400" baseline="-25000" dirty="0" smtClea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</a:t>
                </a:r>
                <a:r>
                  <a:rPr kumimoji="1" lang="en-US" altLang="zh-CN" sz="2400" dirty="0" smtClea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(g)=H</a:t>
                </a:r>
                <a:r>
                  <a:rPr kumimoji="1" lang="en-US" altLang="zh-CN" sz="2400" baseline="-25000" dirty="0" smtClea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</a:t>
                </a:r>
                <a:r>
                  <a:rPr kumimoji="1" lang="en-US" altLang="zh-CN" sz="2400" dirty="0" smtClea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O(l)   △H=-286 </a:t>
                </a:r>
                <a:r>
                  <a:rPr kumimoji="1" lang="en-US" altLang="zh-CN" sz="2400" dirty="0" smtClea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kJ·mol</a:t>
                </a:r>
                <a:r>
                  <a:rPr kumimoji="1" lang="en-US" altLang="zh-CN" sz="2400" baseline="30000" dirty="0" smtClea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-1</a:t>
                </a:r>
                <a:endParaRPr kumimoji="1" lang="zh-CN" altLang="en-US" sz="2400" baseline="300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8" y="4944710"/>
                <a:ext cx="6617113" cy="613886"/>
              </a:xfrm>
              <a:prstGeom prst="rect">
                <a:avLst/>
              </a:prstGeom>
              <a:blipFill rotWithShape="1">
                <a:blip r:embed="rId1"/>
                <a:stretch>
                  <a:fillRect l="-2" t="-5063" r="9" b="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147477" y="5424755"/>
            <a:ext cx="966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1" lang="en-US" altLang="zh-CN" sz="2400" baseline="-25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kumimoji="1" lang="en-US" altLang="zh-CN" sz="2400" baseline="-25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OH(s)+3O</a:t>
            </a:r>
            <a:r>
              <a:rPr kumimoji="1" lang="en-US" altLang="zh-CN" sz="2400" baseline="-25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(g)=2CO</a:t>
            </a:r>
            <a:r>
              <a:rPr kumimoji="1" lang="en-US" altLang="zh-CN" sz="2400" baseline="-25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(g)+3H</a:t>
            </a:r>
            <a:r>
              <a:rPr kumimoji="1"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O(l)   △H=-1380 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kJ·mol</a:t>
            </a:r>
            <a:r>
              <a:rPr kumimoji="1" lang="en-US" altLang="zh-CN" sz="2400" baseline="30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endParaRPr kumimoji="1" lang="zh-CN" altLang="en-US" sz="2400" baseline="30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991" y="5901952"/>
            <a:ext cx="1231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1"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）完全燃烧相等物质的量的上述物质，放出热量的大小顺序是 </a:t>
            </a:r>
            <a:r>
              <a:rPr kumimoji="1" lang="zh-CN" altLang="en-US" sz="2400" u="sng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</a:t>
            </a:r>
            <a:r>
              <a:rPr kumimoji="1"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1"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991" y="6363617"/>
            <a:ext cx="1231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kumimoji="1"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）完全燃烧等质量的上述物质，放出热量的大小顺序是 </a:t>
            </a:r>
            <a:r>
              <a:rPr kumimoji="1" lang="zh-CN" altLang="en-US" sz="2400" u="sng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</a:t>
            </a:r>
            <a:r>
              <a:rPr kumimoji="1"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1"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14502" y="5772541"/>
            <a:ext cx="2595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 smtClean="0">
                <a:solidFill>
                  <a:srgbClr val="FF0000"/>
                </a:solidFill>
              </a:rPr>
              <a:t>④</a:t>
            </a:r>
            <a:r>
              <a:rPr kumimoji="1" lang="en-US" altLang="zh-CN" sz="3200" b="1" dirty="0" smtClean="0">
                <a:solidFill>
                  <a:srgbClr val="FF0000"/>
                </a:solidFill>
              </a:rPr>
              <a:t>&gt;</a:t>
            </a:r>
            <a:r>
              <a:rPr kumimoji="1" lang="zh-CN" altLang="en-US" sz="3200" b="1" dirty="0" smtClean="0">
                <a:solidFill>
                  <a:srgbClr val="FF0000"/>
                </a:solidFill>
              </a:rPr>
              <a:t>②</a:t>
            </a:r>
            <a:r>
              <a:rPr kumimoji="1" lang="en-US" altLang="zh-CN" sz="3200" b="1" dirty="0" smtClean="0">
                <a:solidFill>
                  <a:srgbClr val="FF0000"/>
                </a:solidFill>
              </a:rPr>
              <a:t>&gt;</a:t>
            </a:r>
            <a:r>
              <a:rPr kumimoji="1" lang="zh-CN" altLang="en-US" sz="3200" b="1" dirty="0" smtClean="0">
                <a:solidFill>
                  <a:srgbClr val="FF0000"/>
                </a:solidFill>
              </a:rPr>
              <a:t>①</a:t>
            </a:r>
            <a:r>
              <a:rPr kumimoji="1" lang="en-US" altLang="zh-CN" sz="3200" b="1" dirty="0" smtClean="0">
                <a:solidFill>
                  <a:srgbClr val="FF0000"/>
                </a:solidFill>
              </a:rPr>
              <a:t>&gt;</a:t>
            </a:r>
            <a:r>
              <a:rPr kumimoji="1" lang="zh-CN" altLang="en-US" sz="3200" b="1" dirty="0" smtClean="0">
                <a:solidFill>
                  <a:srgbClr val="FF0000"/>
                </a:solidFill>
              </a:rPr>
              <a:t>③</a:t>
            </a:r>
            <a:endParaRPr kumimoji="1"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200106" y="6247780"/>
            <a:ext cx="2920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 smtClean="0">
                <a:solidFill>
                  <a:srgbClr val="FF0000"/>
                </a:solidFill>
              </a:rPr>
              <a:t>③</a:t>
            </a:r>
            <a:r>
              <a:rPr kumimoji="1" lang="en-US" altLang="zh-CN" sz="3200" b="1" dirty="0" smtClean="0">
                <a:solidFill>
                  <a:srgbClr val="FF0000"/>
                </a:solidFill>
              </a:rPr>
              <a:t>&gt;</a:t>
            </a:r>
            <a:r>
              <a:rPr kumimoji="1" lang="zh-CN" altLang="en-US" sz="3200" b="1" dirty="0" smtClean="0">
                <a:solidFill>
                  <a:srgbClr val="FF0000"/>
                </a:solidFill>
              </a:rPr>
              <a:t>②</a:t>
            </a:r>
            <a:r>
              <a:rPr kumimoji="1" lang="en-US" altLang="zh-CN" sz="3200" b="1" dirty="0" smtClean="0">
                <a:solidFill>
                  <a:srgbClr val="FF0000"/>
                </a:solidFill>
              </a:rPr>
              <a:t>&gt;</a:t>
            </a:r>
            <a:r>
              <a:rPr kumimoji="1" lang="zh-CN" altLang="en-US" sz="3200" b="1" dirty="0" smtClean="0">
                <a:solidFill>
                  <a:srgbClr val="FF0000"/>
                </a:solidFill>
              </a:rPr>
              <a:t>①</a:t>
            </a:r>
            <a:r>
              <a:rPr kumimoji="1" lang="en-US" altLang="zh-CN" sz="3200" b="1" dirty="0" smtClean="0">
                <a:solidFill>
                  <a:srgbClr val="FF0000"/>
                </a:solidFill>
              </a:rPr>
              <a:t>&gt;</a:t>
            </a:r>
            <a:r>
              <a:rPr kumimoji="1" lang="zh-CN" altLang="en-US" sz="3200" b="1" dirty="0" smtClean="0">
                <a:solidFill>
                  <a:srgbClr val="FF0000"/>
                </a:solidFill>
              </a:rPr>
              <a:t>④</a:t>
            </a:r>
            <a:endParaRPr kumimoji="1"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49756" y="664447"/>
            <a:ext cx="575627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 typeface="Times New Roman" panose="02020603050405020304" pitchFamily="18" charset="0"/>
              <a:buNone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一、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燃料燃烧释放的能量 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9" y="2074951"/>
            <a:ext cx="3932261" cy="25834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85" y="2024733"/>
            <a:ext cx="3566650" cy="2602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5" y="1915410"/>
            <a:ext cx="3566649" cy="2653366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07284" y="1539221"/>
            <a:ext cx="575627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 typeface="Times New Roman" panose="02020603050405020304" pitchFamily="18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三大化石能源</a:t>
            </a: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07092" y="4721083"/>
            <a:ext cx="11508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 typeface="Times New Roman" panose="02020603050405020304" pitchFamily="18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煤</a:t>
            </a: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912704" y="4721083"/>
            <a:ext cx="11508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 typeface="Times New Roman" panose="02020603050405020304" pitchFamily="18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石油</a:t>
            </a: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486900" y="4721083"/>
            <a:ext cx="148227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 typeface="Times New Roman" panose="02020603050405020304" pitchFamily="18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天燃气</a:t>
            </a: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11"/>
          <p:cNvGrpSpPr/>
          <p:nvPr/>
        </p:nvGrpSpPr>
        <p:grpSpPr>
          <a:xfrm>
            <a:off x="826319" y="5396610"/>
            <a:ext cx="935039" cy="720726"/>
            <a:chOff x="3058139" y="2430077"/>
            <a:chExt cx="1151057" cy="720001"/>
          </a:xfrm>
          <a:solidFill>
            <a:srgbClr val="5C5449"/>
          </a:solidFill>
        </p:grpSpPr>
        <p:grpSp>
          <p:nvGrpSpPr>
            <p:cNvPr id="11" name="组合 21"/>
            <p:cNvGrpSpPr/>
            <p:nvPr/>
          </p:nvGrpSpPr>
          <p:grpSpPr>
            <a:xfrm>
              <a:off x="3058139" y="2430077"/>
              <a:ext cx="1151057" cy="720000"/>
              <a:chOff x="3609682" y="2394857"/>
              <a:chExt cx="1151057" cy="720000"/>
            </a:xfrm>
            <a:grpFill/>
          </p:grpSpPr>
          <p:sp>
            <p:nvSpPr>
              <p:cNvPr id="13" name="矩形 12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4" name="流程图: 延期 17"/>
              <p:cNvSpPr/>
              <p:nvPr/>
            </p:nvSpPr>
            <p:spPr>
              <a:xfrm flipH="1">
                <a:off x="3609682" y="2394857"/>
                <a:ext cx="839523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b="1"/>
                  <a:t>思考</a:t>
                </a:r>
                <a:endParaRPr lang="zh-CN" altLang="en-US" b="1"/>
              </a:p>
            </p:txBody>
          </p:sp>
        </p:grpSp>
        <p:sp>
          <p:nvSpPr>
            <p:cNvPr id="12" name="等腰三角形 15"/>
            <p:cNvSpPr/>
            <p:nvPr/>
          </p:nvSpPr>
          <p:spPr>
            <a:xfrm rot="5400000">
              <a:off x="3609799" y="2622989"/>
              <a:ext cx="720000" cy="33417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1799970" y="5450193"/>
            <a:ext cx="7770043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21"/>
          <p:cNvSpPr>
            <a:spLocks noChangeArrowheads="1"/>
          </p:cNvSpPr>
          <p:nvPr/>
        </p:nvSpPr>
        <p:spPr bwMode="auto">
          <a:xfrm>
            <a:off x="1858708" y="5574476"/>
            <a:ext cx="7879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燃烧质量相同的不同燃料，完全燃烧后放出的热相等吗？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49756" y="664447"/>
            <a:ext cx="575627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 typeface="Times New Roman" panose="02020603050405020304" pitchFamily="18" charset="0"/>
              <a:buNone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一、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燃料燃烧释放的能量 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3581" y="983482"/>
            <a:ext cx="115964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3740">
              <a:lnSpc>
                <a:spcPct val="150000"/>
              </a:lnSpc>
              <a:tabLst>
                <a:tab pos="4800600" algn="l"/>
                <a:tab pos="9829800" algn="l"/>
              </a:tabLst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</a:rPr>
              <a:t>热值</a:t>
            </a:r>
            <a:endParaRPr lang="en-US" altLang="zh-CN" sz="3200" b="1" kern="100" dirty="0"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713740">
              <a:lnSpc>
                <a:spcPct val="150000"/>
              </a:lnSpc>
              <a:tabLst>
                <a:tab pos="4800600" algn="l"/>
                <a:tab pos="9829800" algn="l"/>
              </a:tabLst>
            </a:pPr>
            <a:r>
              <a:rPr lang="zh-CN" altLang="en-US" sz="3200" b="1" kern="1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 kern="1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kern="1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）定义：</a:t>
            </a:r>
            <a:r>
              <a:rPr lang="zh-CN" altLang="zh-CN" sz="3200" b="1" kern="1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zh-CN" altLang="zh-CN" sz="32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一定条件下</a:t>
            </a:r>
            <a:r>
              <a:rPr lang="en-US" altLang="zh-CN" sz="3200" b="1" u="sng" kern="100" dirty="0">
                <a:effectLst/>
                <a:latin typeface="微软雅黑" panose="020B0503020204020204" charset="-122"/>
                <a:ea typeface="微软雅黑" panose="020B0503020204020204" charset="-122"/>
                <a:cs typeface="Courier New" panose="02070309020205020404" pitchFamily="49" charset="0"/>
              </a:rPr>
              <a:t>                  </a:t>
            </a:r>
            <a:r>
              <a:rPr lang="zh-CN" altLang="zh-CN" sz="32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的可燃物</a:t>
            </a:r>
            <a:r>
              <a:rPr lang="zh-CN" altLang="zh-CN" sz="3200" b="1" kern="100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完全燃烧</a:t>
            </a:r>
            <a:r>
              <a:rPr lang="zh-CN" altLang="zh-CN" sz="32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所放出的</a:t>
            </a:r>
            <a:r>
              <a:rPr lang="en-US" altLang="zh-CN" sz="3200" b="1" u="sng" kern="100" dirty="0">
                <a:effectLst/>
                <a:latin typeface="微软雅黑" panose="020B0503020204020204" charset="-122"/>
                <a:ea typeface="微软雅黑" panose="020B0503020204020204" charset="-122"/>
                <a:cs typeface="Courier New" panose="02070309020205020404" pitchFamily="49" charset="0"/>
              </a:rPr>
              <a:t>          </a:t>
            </a:r>
            <a:r>
              <a:rPr lang="zh-CN" altLang="zh-CN" sz="3200" b="1" kern="1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，单位</a:t>
            </a:r>
            <a:r>
              <a:rPr lang="zh-CN" altLang="zh-CN" sz="32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en-US" altLang="zh-CN" sz="3200" b="1" u="sng" kern="100" dirty="0">
                <a:effectLst/>
                <a:latin typeface="微软雅黑" panose="020B0503020204020204" charset="-122"/>
                <a:ea typeface="微软雅黑" panose="020B0503020204020204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3200" b="1" u="sng" kern="100" baseline="30000" dirty="0">
                <a:effectLst/>
                <a:latin typeface="微软雅黑" panose="020B0503020204020204" charset="-122"/>
                <a:ea typeface="微软雅黑" panose="020B0503020204020204" charset="-122"/>
                <a:cs typeface="Courier New" panose="02070309020205020404" pitchFamily="49" charset="0"/>
              </a:rPr>
              <a:t>  </a:t>
            </a:r>
            <a:r>
              <a:rPr lang="zh-CN" altLang="zh-CN" sz="32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100" b="1" kern="100" dirty="0">
              <a:effectLst/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796202" y="2455626"/>
          <a:ext cx="1523768" cy="80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文档" r:id="rId1" imgW="1329055" imgH="701040" progId="Word.Document.8">
                  <p:embed/>
                </p:oleObj>
              </mc:Choice>
              <mc:Fallback>
                <p:oleObj name="文档" r:id="rId1" imgW="1329055" imgH="701040" progId="Word.Document.8">
                  <p:embed/>
                  <p:pic>
                    <p:nvPicPr>
                      <p:cNvPr id="0" name="图片 1061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96202" y="2455626"/>
                        <a:ext cx="1523768" cy="80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37593" y="2505570"/>
            <a:ext cx="595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热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92959" y="1821623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u="none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单位质量</a:t>
            </a:r>
            <a:endParaRPr lang="zh-CN" altLang="en-US" sz="3200" b="1" u="none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7" y="3634025"/>
            <a:ext cx="10238969" cy="224981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3686" y="3040355"/>
            <a:ext cx="3755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3740">
              <a:lnSpc>
                <a:spcPct val="150000"/>
              </a:lnSpc>
              <a:tabLst>
                <a:tab pos="4800600" algn="l"/>
                <a:tab pos="9829800" algn="l"/>
              </a:tabLst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</a:rPr>
              <a:t>）热值</a:t>
            </a:r>
            <a:r>
              <a:rPr lang="zh-CN" altLang="en-US" sz="32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排序：</a:t>
            </a:r>
            <a:endParaRPr lang="en-US" altLang="zh-CN" sz="3200" b="1" kern="100" dirty="0"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TextBox 74"/>
          <p:cNvSpPr txBox="1">
            <a:spLocks noChangeArrowheads="1"/>
          </p:cNvSpPr>
          <p:nvPr/>
        </p:nvSpPr>
        <p:spPr bwMode="auto">
          <a:xfrm>
            <a:off x="4244727" y="3154569"/>
            <a:ext cx="646176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Tx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氢气</a:t>
            </a:r>
            <a:r>
              <a:rPr lang="en-US" altLang="zh-CN" sz="3600" b="1" dirty="0">
                <a:solidFill>
                  <a:srgbClr val="FF0000"/>
                </a:solidFill>
              </a:rPr>
              <a:t>&gt;</a:t>
            </a:r>
            <a:r>
              <a:rPr lang="zh-CN" altLang="en-US" sz="3600" b="1" dirty="0">
                <a:solidFill>
                  <a:srgbClr val="FF0000"/>
                </a:solidFill>
              </a:rPr>
              <a:t>天然气</a:t>
            </a:r>
            <a:r>
              <a:rPr lang="en-US" altLang="zh-CN" sz="3600" b="1" dirty="0">
                <a:solidFill>
                  <a:srgbClr val="FF0000"/>
                </a:solidFill>
              </a:rPr>
              <a:t>&gt;</a:t>
            </a:r>
            <a:r>
              <a:rPr lang="zh-CN" altLang="en-US" sz="3600" b="1" dirty="0">
                <a:solidFill>
                  <a:srgbClr val="FF0000"/>
                </a:solidFill>
              </a:rPr>
              <a:t>石油</a:t>
            </a:r>
            <a:r>
              <a:rPr lang="en-US" altLang="zh-CN" sz="3600" b="1" dirty="0">
                <a:solidFill>
                  <a:srgbClr val="FF0000"/>
                </a:solidFill>
              </a:rPr>
              <a:t>&gt;</a:t>
            </a:r>
            <a:r>
              <a:rPr lang="zh-CN" altLang="en-US" sz="3600" b="1" dirty="0">
                <a:solidFill>
                  <a:srgbClr val="FF0000"/>
                </a:solidFill>
              </a:rPr>
              <a:t>煤炭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3581" y="6042439"/>
            <a:ext cx="11724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质量相同</a:t>
            </a:r>
            <a:r>
              <a:rPr kumimoji="1"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的不同燃料，由于它们的</a:t>
            </a:r>
            <a:r>
              <a:rPr kumimoji="1"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热值不同</a:t>
            </a:r>
            <a:r>
              <a:rPr kumimoji="1"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，完全燃烧后放出的</a:t>
            </a:r>
            <a:r>
              <a:rPr kumimoji="1"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热量不同</a:t>
            </a:r>
            <a:r>
              <a:rPr kumimoji="1"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1"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02194" y="6327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0941" y="457201"/>
            <a:ext cx="197628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想一想</a:t>
            </a:r>
            <a:endParaRPr kumimoji="1" lang="zh-CN" altLang="en-US" sz="3200" b="1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6921" y="1281171"/>
            <a:ext cx="10545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1"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、燃料燃烧释放的热量从何而来？与化学反应的本质有什么关系？</a:t>
            </a:r>
            <a:endParaRPr kumimoji="1"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45347" y="2418733"/>
            <a:ext cx="4734232" cy="75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66921" y="2818934"/>
            <a:ext cx="10102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、从化学反应的本质的角度，如何计算燃料燃烧释放的热量？</a:t>
            </a:r>
            <a:endParaRPr kumimoji="1"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6921" y="4493546"/>
            <a:ext cx="647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1"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、燃料充分燃烧的条件是什么？</a:t>
            </a:r>
            <a:endParaRPr kumimoji="1"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5347" y="1842895"/>
            <a:ext cx="516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燃料燃烧释放的热量来自物质的内能。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45347" y="2315493"/>
            <a:ext cx="5899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与化学反应中化学键的断裂</a:t>
            </a:r>
            <a:r>
              <a:rPr kumimoji="1"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和形成有关。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56862" y="3479003"/>
            <a:ext cx="10672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燃料燃烧放出</a:t>
            </a:r>
            <a:r>
              <a:rPr kumimoji="1"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的热量</a:t>
            </a:r>
            <a:endParaRPr kumimoji="1" lang="zh-CN" altLang="en-US" sz="24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生成物中形成的化学键放出的总能量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反应物中断裂的化学键吸收的总能量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45347" y="5045893"/>
            <a:ext cx="6710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）要有足够多的空气</a:t>
            </a:r>
            <a:endParaRPr kumimoji="1" lang="zh-CN" altLang="en-US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）燃料与空气要有足够大的接触面积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7" grpId="1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53993" y="756429"/>
            <a:ext cx="575627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 typeface="Times New Roman" panose="02020603050405020304" pitchFamily="18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、过度使用化石能源带来的影响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775" y="737713"/>
            <a:ext cx="3375792" cy="2648532"/>
          </a:xfrm>
          <a:prstGeom prst="rect">
            <a:avLst/>
          </a:prstGeom>
        </p:spPr>
      </p:pic>
      <p:graphicFrame>
        <p:nvGraphicFramePr>
          <p:cNvPr id="4" name="图示 7"/>
          <p:cNvGraphicFramePr/>
          <p:nvPr/>
        </p:nvGraphicFramePr>
        <p:xfrm>
          <a:off x="0" y="1479446"/>
          <a:ext cx="7935524" cy="2466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775" y="3386245"/>
            <a:ext cx="3375792" cy="22347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3" y="4374151"/>
            <a:ext cx="3950982" cy="22347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4"/>
          <a:stretch>
            <a:fillRect/>
          </a:stretch>
        </p:blipFill>
        <p:spPr>
          <a:xfrm>
            <a:off x="4502034" y="4345634"/>
            <a:ext cx="3472206" cy="2291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2697" y="677779"/>
            <a:ext cx="6094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、燃料燃烧中存在的问题解决方法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11"/>
          <p:cNvGrpSpPr/>
          <p:nvPr/>
        </p:nvGrpSpPr>
        <p:grpSpPr>
          <a:xfrm>
            <a:off x="627780" y="1472912"/>
            <a:ext cx="935038" cy="720725"/>
            <a:chOff x="3058140" y="2430077"/>
            <a:chExt cx="1151056" cy="720000"/>
          </a:xfrm>
          <a:solidFill>
            <a:srgbClr val="5C5449"/>
          </a:solidFill>
        </p:grpSpPr>
        <p:grpSp>
          <p:nvGrpSpPr>
            <p:cNvPr id="4" name="组合 21"/>
            <p:cNvGrpSpPr/>
            <p:nvPr/>
          </p:nvGrpSpPr>
          <p:grpSpPr>
            <a:xfrm>
              <a:off x="3058140" y="2430077"/>
              <a:ext cx="1151056" cy="720000"/>
              <a:chOff x="3609683" y="2394857"/>
              <a:chExt cx="1151056" cy="720000"/>
            </a:xfrm>
            <a:grpFill/>
          </p:grpSpPr>
          <p:sp>
            <p:nvSpPr>
              <p:cNvPr id="6" name="矩形 5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" name="流程图: 延期 19"/>
              <p:cNvSpPr/>
              <p:nvPr/>
            </p:nvSpPr>
            <p:spPr>
              <a:xfrm flipH="1">
                <a:off x="3609683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4000"/>
                  <a:t>1</a:t>
                </a:r>
                <a:endParaRPr lang="zh-CN" altLang="en-US" sz="4000"/>
              </a:p>
            </p:txBody>
          </p:sp>
        </p:grpSp>
        <p:sp>
          <p:nvSpPr>
            <p:cNvPr id="5" name="等腰三角形 17"/>
            <p:cNvSpPr/>
            <p:nvPr/>
          </p:nvSpPr>
          <p:spPr>
            <a:xfrm rot="5400000">
              <a:off x="3609799" y="2622989"/>
              <a:ext cx="720000" cy="33417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1627904" y="1472912"/>
            <a:ext cx="9223689" cy="714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9" name="组合 11"/>
          <p:cNvGrpSpPr/>
          <p:nvPr/>
        </p:nvGrpSpPr>
        <p:grpSpPr>
          <a:xfrm>
            <a:off x="627780" y="2435510"/>
            <a:ext cx="935038" cy="720725"/>
            <a:chOff x="3058140" y="2430077"/>
            <a:chExt cx="1151056" cy="720000"/>
          </a:xfrm>
          <a:solidFill>
            <a:srgbClr val="5C5449"/>
          </a:solidFill>
        </p:grpSpPr>
        <p:grpSp>
          <p:nvGrpSpPr>
            <p:cNvPr id="10" name="组合 21"/>
            <p:cNvGrpSpPr/>
            <p:nvPr/>
          </p:nvGrpSpPr>
          <p:grpSpPr>
            <a:xfrm>
              <a:off x="3058140" y="2430077"/>
              <a:ext cx="1151056" cy="720000"/>
              <a:chOff x="3609683" y="2394857"/>
              <a:chExt cx="1151056" cy="720000"/>
            </a:xfrm>
            <a:grpFill/>
          </p:grpSpPr>
          <p:sp>
            <p:nvSpPr>
              <p:cNvPr id="12" name="矩形 11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" name="流程图: 延期 25"/>
              <p:cNvSpPr/>
              <p:nvPr/>
            </p:nvSpPr>
            <p:spPr>
              <a:xfrm flipH="1">
                <a:off x="3609683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4000"/>
                  <a:t>2</a:t>
                </a:r>
                <a:endParaRPr lang="zh-CN" altLang="en-US" sz="4000"/>
              </a:p>
            </p:txBody>
          </p:sp>
        </p:grpSp>
        <p:sp>
          <p:nvSpPr>
            <p:cNvPr id="11" name="等腰三角形 23"/>
            <p:cNvSpPr/>
            <p:nvPr/>
          </p:nvSpPr>
          <p:spPr>
            <a:xfrm rot="5400000">
              <a:off x="3609799" y="2622989"/>
              <a:ext cx="720000" cy="33417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1627905" y="2435510"/>
            <a:ext cx="4000500" cy="714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5" name="组合 11"/>
          <p:cNvGrpSpPr/>
          <p:nvPr/>
        </p:nvGrpSpPr>
        <p:grpSpPr>
          <a:xfrm>
            <a:off x="627780" y="3414866"/>
            <a:ext cx="935038" cy="720725"/>
            <a:chOff x="3058140" y="2430077"/>
            <a:chExt cx="1151056" cy="720000"/>
          </a:xfrm>
          <a:solidFill>
            <a:srgbClr val="5C5449"/>
          </a:solidFill>
        </p:grpSpPr>
        <p:grpSp>
          <p:nvGrpSpPr>
            <p:cNvPr id="16" name="组合 21"/>
            <p:cNvGrpSpPr/>
            <p:nvPr/>
          </p:nvGrpSpPr>
          <p:grpSpPr>
            <a:xfrm>
              <a:off x="3058140" y="2430077"/>
              <a:ext cx="1151056" cy="720000"/>
              <a:chOff x="3609683" y="2394857"/>
              <a:chExt cx="1151056" cy="720000"/>
            </a:xfrm>
            <a:grpFill/>
          </p:grpSpPr>
          <p:sp>
            <p:nvSpPr>
              <p:cNvPr id="18" name="矩形 17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" name="流程图: 延期 31"/>
              <p:cNvSpPr/>
              <p:nvPr/>
            </p:nvSpPr>
            <p:spPr>
              <a:xfrm flipH="1">
                <a:off x="3609683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4000"/>
                  <a:t>3</a:t>
                </a:r>
                <a:endParaRPr lang="zh-CN" altLang="en-US" sz="4000"/>
              </a:p>
            </p:txBody>
          </p:sp>
        </p:grpSp>
        <p:sp>
          <p:nvSpPr>
            <p:cNvPr id="17" name="等腰三角形 29"/>
            <p:cNvSpPr/>
            <p:nvPr/>
          </p:nvSpPr>
          <p:spPr>
            <a:xfrm rot="5400000">
              <a:off x="3609799" y="2622989"/>
              <a:ext cx="720000" cy="33417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1627905" y="3414866"/>
            <a:ext cx="4000500" cy="714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690112" y="2598459"/>
            <a:ext cx="3416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提高燃料的使用效率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690112" y="3519077"/>
            <a:ext cx="3881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积极开发优质 的新能源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690112" y="1629511"/>
            <a:ext cx="9161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节约现有的能源，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尤其是减少作为燃料的煤和石油的开采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72" y="2428027"/>
            <a:ext cx="6280872" cy="3314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0" grpId="0" animBg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18" y="1094222"/>
            <a:ext cx="4056227" cy="270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3" y="1094222"/>
            <a:ext cx="4058796" cy="270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84" y="3899767"/>
            <a:ext cx="4082661" cy="2732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7"/>
          <a:stretch>
            <a:fillRect/>
          </a:stretch>
        </p:blipFill>
        <p:spPr>
          <a:xfrm>
            <a:off x="6289963" y="3899767"/>
            <a:ext cx="4058796" cy="270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5"/>
          <p:cNvSpPr/>
          <p:nvPr/>
        </p:nvSpPr>
        <p:spPr>
          <a:xfrm flipH="1">
            <a:off x="930692" y="1463296"/>
            <a:ext cx="8392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水力发电</a:t>
            </a:r>
            <a:endParaRPr lang="zh-CN" altLang="zh-CN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993624" y="4559500"/>
            <a:ext cx="8392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风力发电</a:t>
            </a:r>
            <a:endParaRPr lang="zh-CN" altLang="zh-CN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10348759" y="1537099"/>
            <a:ext cx="8392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太阳能</a:t>
            </a:r>
            <a:endParaRPr lang="zh-CN" altLang="zh-CN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10424886" y="4788834"/>
            <a:ext cx="839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氢能</a:t>
            </a:r>
            <a:endParaRPr lang="zh-CN" altLang="zh-CN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8066" y="62998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优质新能源</a:t>
            </a:r>
            <a:endParaRPr lang="zh-CN" altLang="en-US" sz="2800" b="1" kern="1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0125" y="715925"/>
            <a:ext cx="6094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二、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氢燃料的应用前景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363394" y="1384414"/>
            <a:ext cx="7533695" cy="4846659"/>
            <a:chOff x="1142715" y="1445783"/>
            <a:chExt cx="4637998" cy="3312799"/>
          </a:xfrm>
        </p:grpSpPr>
        <p:sp>
          <p:nvSpPr>
            <p:cNvPr id="4" name="圆角矩形 263"/>
            <p:cNvSpPr/>
            <p:nvPr/>
          </p:nvSpPr>
          <p:spPr>
            <a:xfrm>
              <a:off x="1416498" y="4081030"/>
              <a:ext cx="4204290" cy="52315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420885" y="4072411"/>
              <a:ext cx="539389" cy="5393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Group 117"/>
            <p:cNvGrpSpPr>
              <a:grpSpLocks noChangeAspect="1"/>
            </p:cNvGrpSpPr>
            <p:nvPr/>
          </p:nvGrpSpPr>
          <p:grpSpPr>
            <a:xfrm>
              <a:off x="1508123" y="4149450"/>
              <a:ext cx="364389" cy="356255"/>
              <a:chOff x="2370" y="2909"/>
              <a:chExt cx="224" cy="219"/>
            </a:xfrm>
          </p:grpSpPr>
          <p:sp>
            <p:nvSpPr>
              <p:cNvPr id="48" name="Freeform 120"/>
              <p:cNvSpPr/>
              <p:nvPr/>
            </p:nvSpPr>
            <p:spPr bwMode="auto">
              <a:xfrm>
                <a:off x="2392" y="2926"/>
                <a:ext cx="202" cy="202"/>
              </a:xfrm>
              <a:custGeom>
                <a:avLst/>
                <a:gdLst>
                  <a:gd name="T0" fmla="*/ 84 w 84"/>
                  <a:gd name="T1" fmla="*/ 75 h 84"/>
                  <a:gd name="T2" fmla="*/ 75 w 84"/>
                  <a:gd name="T3" fmla="*/ 84 h 84"/>
                  <a:gd name="T4" fmla="*/ 9 w 84"/>
                  <a:gd name="T5" fmla="*/ 84 h 84"/>
                  <a:gd name="T6" fmla="*/ 0 w 84"/>
                  <a:gd name="T7" fmla="*/ 75 h 84"/>
                  <a:gd name="T8" fmla="*/ 0 w 84"/>
                  <a:gd name="T9" fmla="*/ 9 h 84"/>
                  <a:gd name="T10" fmla="*/ 9 w 84"/>
                  <a:gd name="T11" fmla="*/ 0 h 84"/>
                  <a:gd name="T12" fmla="*/ 75 w 84"/>
                  <a:gd name="T13" fmla="*/ 0 h 84"/>
                  <a:gd name="T14" fmla="*/ 84 w 84"/>
                  <a:gd name="T15" fmla="*/ 9 h 84"/>
                  <a:gd name="T16" fmla="*/ 84 w 84"/>
                  <a:gd name="T1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84">
                    <a:moveTo>
                      <a:pt x="84" y="75"/>
                    </a:moveTo>
                    <a:cubicBezTo>
                      <a:pt x="84" y="80"/>
                      <a:pt x="80" y="84"/>
                      <a:pt x="75" y="84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0" y="0"/>
                      <a:pt x="84" y="4"/>
                      <a:pt x="84" y="9"/>
                    </a:cubicBezTo>
                    <a:lnTo>
                      <a:pt x="84" y="7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1"/>
              <p:cNvSpPr/>
              <p:nvPr/>
            </p:nvSpPr>
            <p:spPr bwMode="auto">
              <a:xfrm>
                <a:off x="2385" y="2926"/>
                <a:ext cx="200" cy="202"/>
              </a:xfrm>
              <a:custGeom>
                <a:avLst/>
                <a:gdLst>
                  <a:gd name="T0" fmla="*/ 83 w 83"/>
                  <a:gd name="T1" fmla="*/ 75 h 84"/>
                  <a:gd name="T2" fmla="*/ 74 w 83"/>
                  <a:gd name="T3" fmla="*/ 84 h 84"/>
                  <a:gd name="T4" fmla="*/ 8 w 83"/>
                  <a:gd name="T5" fmla="*/ 84 h 84"/>
                  <a:gd name="T6" fmla="*/ 0 w 83"/>
                  <a:gd name="T7" fmla="*/ 75 h 84"/>
                  <a:gd name="T8" fmla="*/ 0 w 83"/>
                  <a:gd name="T9" fmla="*/ 9 h 84"/>
                  <a:gd name="T10" fmla="*/ 8 w 83"/>
                  <a:gd name="T11" fmla="*/ 0 h 84"/>
                  <a:gd name="T12" fmla="*/ 74 w 83"/>
                  <a:gd name="T13" fmla="*/ 0 h 84"/>
                  <a:gd name="T14" fmla="*/ 83 w 83"/>
                  <a:gd name="T15" fmla="*/ 9 h 84"/>
                  <a:gd name="T16" fmla="*/ 83 w 83"/>
                  <a:gd name="T1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84">
                    <a:moveTo>
                      <a:pt x="83" y="75"/>
                    </a:moveTo>
                    <a:cubicBezTo>
                      <a:pt x="83" y="80"/>
                      <a:pt x="79" y="84"/>
                      <a:pt x="74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4"/>
                      <a:pt x="83" y="9"/>
                    </a:cubicBezTo>
                    <a:lnTo>
                      <a:pt x="83" y="7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22"/>
              <p:cNvSpPr/>
              <p:nvPr/>
            </p:nvSpPr>
            <p:spPr bwMode="auto">
              <a:xfrm>
                <a:off x="2370" y="2909"/>
                <a:ext cx="220" cy="217"/>
              </a:xfrm>
              <a:custGeom>
                <a:avLst/>
                <a:gdLst>
                  <a:gd name="T0" fmla="*/ 90 w 91"/>
                  <a:gd name="T1" fmla="*/ 74 h 90"/>
                  <a:gd name="T2" fmla="*/ 82 w 91"/>
                  <a:gd name="T3" fmla="*/ 83 h 90"/>
                  <a:gd name="T4" fmla="*/ 17 w 91"/>
                  <a:gd name="T5" fmla="*/ 89 h 90"/>
                  <a:gd name="T6" fmla="*/ 7 w 91"/>
                  <a:gd name="T7" fmla="*/ 82 h 90"/>
                  <a:gd name="T8" fmla="*/ 1 w 91"/>
                  <a:gd name="T9" fmla="*/ 16 h 90"/>
                  <a:gd name="T10" fmla="*/ 9 w 91"/>
                  <a:gd name="T11" fmla="*/ 6 h 90"/>
                  <a:gd name="T12" fmla="*/ 74 w 91"/>
                  <a:gd name="T13" fmla="*/ 0 h 90"/>
                  <a:gd name="T14" fmla="*/ 84 w 91"/>
                  <a:gd name="T15" fmla="*/ 8 h 90"/>
                  <a:gd name="T16" fmla="*/ 90 w 91"/>
                  <a:gd name="T17" fmla="*/ 7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90">
                    <a:moveTo>
                      <a:pt x="90" y="74"/>
                    </a:moveTo>
                    <a:cubicBezTo>
                      <a:pt x="91" y="78"/>
                      <a:pt x="87" y="83"/>
                      <a:pt x="82" y="83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2" y="90"/>
                      <a:pt x="8" y="86"/>
                      <a:pt x="7" y="8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1"/>
                      <a:pt x="4" y="7"/>
                      <a:pt x="9" y="6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3"/>
                      <a:pt x="84" y="8"/>
                    </a:cubicBezTo>
                    <a:lnTo>
                      <a:pt x="90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23"/>
              <p:cNvSpPr/>
              <p:nvPr/>
            </p:nvSpPr>
            <p:spPr bwMode="auto">
              <a:xfrm>
                <a:off x="2375" y="2914"/>
                <a:ext cx="210" cy="209"/>
              </a:xfrm>
              <a:custGeom>
                <a:avLst/>
                <a:gdLst>
                  <a:gd name="T0" fmla="*/ 86 w 87"/>
                  <a:gd name="T1" fmla="*/ 71 h 87"/>
                  <a:gd name="T2" fmla="*/ 79 w 87"/>
                  <a:gd name="T3" fmla="*/ 80 h 87"/>
                  <a:gd name="T4" fmla="*/ 16 w 87"/>
                  <a:gd name="T5" fmla="*/ 86 h 87"/>
                  <a:gd name="T6" fmla="*/ 7 w 87"/>
                  <a:gd name="T7" fmla="*/ 79 h 87"/>
                  <a:gd name="T8" fmla="*/ 1 w 87"/>
                  <a:gd name="T9" fmla="*/ 16 h 87"/>
                  <a:gd name="T10" fmla="*/ 8 w 87"/>
                  <a:gd name="T11" fmla="*/ 6 h 87"/>
                  <a:gd name="T12" fmla="*/ 71 w 87"/>
                  <a:gd name="T13" fmla="*/ 0 h 87"/>
                  <a:gd name="T14" fmla="*/ 80 w 87"/>
                  <a:gd name="T15" fmla="*/ 8 h 87"/>
                  <a:gd name="T16" fmla="*/ 86 w 87"/>
                  <a:gd name="T17" fmla="*/ 7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7">
                    <a:moveTo>
                      <a:pt x="86" y="71"/>
                    </a:moveTo>
                    <a:cubicBezTo>
                      <a:pt x="87" y="76"/>
                      <a:pt x="83" y="80"/>
                      <a:pt x="79" y="80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1" y="87"/>
                      <a:pt x="7" y="83"/>
                      <a:pt x="7" y="7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1"/>
                      <a:pt x="3" y="7"/>
                      <a:pt x="8" y="6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6" y="0"/>
                      <a:pt x="80" y="3"/>
                      <a:pt x="80" y="8"/>
                    </a:cubicBezTo>
                    <a:lnTo>
                      <a:pt x="86" y="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24"/>
              <p:cNvSpPr/>
              <p:nvPr/>
            </p:nvSpPr>
            <p:spPr bwMode="auto">
              <a:xfrm>
                <a:off x="2373" y="2926"/>
                <a:ext cx="200" cy="202"/>
              </a:xfrm>
              <a:custGeom>
                <a:avLst/>
                <a:gdLst>
                  <a:gd name="T0" fmla="*/ 83 w 83"/>
                  <a:gd name="T1" fmla="*/ 75 h 84"/>
                  <a:gd name="T2" fmla="*/ 74 w 83"/>
                  <a:gd name="T3" fmla="*/ 84 h 84"/>
                  <a:gd name="T4" fmla="*/ 9 w 83"/>
                  <a:gd name="T5" fmla="*/ 84 h 84"/>
                  <a:gd name="T6" fmla="*/ 0 w 83"/>
                  <a:gd name="T7" fmla="*/ 75 h 84"/>
                  <a:gd name="T8" fmla="*/ 0 w 83"/>
                  <a:gd name="T9" fmla="*/ 9 h 84"/>
                  <a:gd name="T10" fmla="*/ 9 w 83"/>
                  <a:gd name="T11" fmla="*/ 0 h 84"/>
                  <a:gd name="T12" fmla="*/ 74 w 83"/>
                  <a:gd name="T13" fmla="*/ 0 h 84"/>
                  <a:gd name="T14" fmla="*/ 83 w 83"/>
                  <a:gd name="T15" fmla="*/ 9 h 84"/>
                  <a:gd name="T16" fmla="*/ 83 w 83"/>
                  <a:gd name="T1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84">
                    <a:moveTo>
                      <a:pt x="83" y="75"/>
                    </a:moveTo>
                    <a:cubicBezTo>
                      <a:pt x="83" y="80"/>
                      <a:pt x="79" y="84"/>
                      <a:pt x="74" y="84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4"/>
                      <a:pt x="83" y="9"/>
                    </a:cubicBezTo>
                    <a:lnTo>
                      <a:pt x="83" y="7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25"/>
              <p:cNvSpPr/>
              <p:nvPr/>
            </p:nvSpPr>
            <p:spPr bwMode="auto">
              <a:xfrm>
                <a:off x="2387" y="2940"/>
                <a:ext cx="171" cy="174"/>
              </a:xfrm>
              <a:custGeom>
                <a:avLst/>
                <a:gdLst>
                  <a:gd name="T0" fmla="*/ 63 w 71"/>
                  <a:gd name="T1" fmla="*/ 72 h 72"/>
                  <a:gd name="T2" fmla="*/ 68 w 71"/>
                  <a:gd name="T3" fmla="*/ 72 h 72"/>
                  <a:gd name="T4" fmla="*/ 71 w 71"/>
                  <a:gd name="T5" fmla="*/ 69 h 72"/>
                  <a:gd name="T6" fmla="*/ 71 w 71"/>
                  <a:gd name="T7" fmla="*/ 3 h 72"/>
                  <a:gd name="T8" fmla="*/ 68 w 71"/>
                  <a:gd name="T9" fmla="*/ 0 h 72"/>
                  <a:gd name="T10" fmla="*/ 3 w 71"/>
                  <a:gd name="T11" fmla="*/ 0 h 72"/>
                  <a:gd name="T12" fmla="*/ 0 w 71"/>
                  <a:gd name="T13" fmla="*/ 3 h 72"/>
                  <a:gd name="T14" fmla="*/ 0 w 71"/>
                  <a:gd name="T15" fmla="*/ 13 h 72"/>
                  <a:gd name="T16" fmla="*/ 63 w 71"/>
                  <a:gd name="T1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2">
                    <a:moveTo>
                      <a:pt x="63" y="72"/>
                    </a:moveTo>
                    <a:cubicBezTo>
                      <a:pt x="68" y="72"/>
                      <a:pt x="68" y="72"/>
                      <a:pt x="68" y="72"/>
                    </a:cubicBezTo>
                    <a:cubicBezTo>
                      <a:pt x="70" y="72"/>
                      <a:pt x="71" y="71"/>
                      <a:pt x="71" y="69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1" y="2"/>
                      <a:pt x="70" y="0"/>
                      <a:pt x="6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40"/>
                      <a:pt x="36" y="60"/>
                      <a:pt x="63" y="7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26"/>
              <p:cNvSpPr/>
              <p:nvPr/>
            </p:nvSpPr>
            <p:spPr bwMode="auto">
              <a:xfrm>
                <a:off x="2387" y="2971"/>
                <a:ext cx="152" cy="143"/>
              </a:xfrm>
              <a:custGeom>
                <a:avLst/>
                <a:gdLst>
                  <a:gd name="T0" fmla="*/ 0 w 63"/>
                  <a:gd name="T1" fmla="*/ 0 h 59"/>
                  <a:gd name="T2" fmla="*/ 0 w 63"/>
                  <a:gd name="T3" fmla="*/ 56 h 59"/>
                  <a:gd name="T4" fmla="*/ 3 w 63"/>
                  <a:gd name="T5" fmla="*/ 59 h 59"/>
                  <a:gd name="T6" fmla="*/ 63 w 63"/>
                  <a:gd name="T7" fmla="*/ 59 h 59"/>
                  <a:gd name="T8" fmla="*/ 0 w 6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9">
                    <a:moveTo>
                      <a:pt x="0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1" y="59"/>
                      <a:pt x="3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36" y="47"/>
                      <a:pt x="13" y="27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30"/>
              <p:cNvSpPr/>
              <p:nvPr/>
            </p:nvSpPr>
            <p:spPr bwMode="auto">
              <a:xfrm>
                <a:off x="2467" y="2964"/>
                <a:ext cx="12" cy="126"/>
              </a:xfrm>
              <a:custGeom>
                <a:avLst/>
                <a:gdLst>
                  <a:gd name="T0" fmla="*/ 5 w 5"/>
                  <a:gd name="T1" fmla="*/ 50 h 52"/>
                  <a:gd name="T2" fmla="*/ 2 w 5"/>
                  <a:gd name="T3" fmla="*/ 52 h 52"/>
                  <a:gd name="T4" fmla="*/ 2 w 5"/>
                  <a:gd name="T5" fmla="*/ 52 h 52"/>
                  <a:gd name="T6" fmla="*/ 0 w 5"/>
                  <a:gd name="T7" fmla="*/ 50 h 52"/>
                  <a:gd name="T8" fmla="*/ 0 w 5"/>
                  <a:gd name="T9" fmla="*/ 2 h 52"/>
                  <a:gd name="T10" fmla="*/ 2 w 5"/>
                  <a:gd name="T11" fmla="*/ 0 h 52"/>
                  <a:gd name="T12" fmla="*/ 2 w 5"/>
                  <a:gd name="T13" fmla="*/ 0 h 52"/>
                  <a:gd name="T14" fmla="*/ 5 w 5"/>
                  <a:gd name="T15" fmla="*/ 2 h 52"/>
                  <a:gd name="T16" fmla="*/ 5 w 5"/>
                  <a:gd name="T17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2">
                    <a:moveTo>
                      <a:pt x="5" y="50"/>
                    </a:moveTo>
                    <a:cubicBezTo>
                      <a:pt x="5" y="51"/>
                      <a:pt x="4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1" y="52"/>
                      <a:pt x="0" y="51"/>
                      <a:pt x="0" y="5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31"/>
              <p:cNvSpPr/>
              <p:nvPr/>
            </p:nvSpPr>
            <p:spPr bwMode="auto">
              <a:xfrm>
                <a:off x="2445" y="2971"/>
                <a:ext cx="55" cy="111"/>
              </a:xfrm>
              <a:custGeom>
                <a:avLst/>
                <a:gdLst>
                  <a:gd name="T0" fmla="*/ 1 w 23"/>
                  <a:gd name="T1" fmla="*/ 38 h 46"/>
                  <a:gd name="T2" fmla="*/ 3 w 23"/>
                  <a:gd name="T3" fmla="*/ 37 h 46"/>
                  <a:gd name="T4" fmla="*/ 4 w 23"/>
                  <a:gd name="T5" fmla="*/ 38 h 46"/>
                  <a:gd name="T6" fmla="*/ 4 w 23"/>
                  <a:gd name="T7" fmla="*/ 38 h 46"/>
                  <a:gd name="T8" fmla="*/ 9 w 23"/>
                  <a:gd name="T9" fmla="*/ 41 h 46"/>
                  <a:gd name="T10" fmla="*/ 18 w 23"/>
                  <a:gd name="T11" fmla="*/ 34 h 46"/>
                  <a:gd name="T12" fmla="*/ 11 w 23"/>
                  <a:gd name="T13" fmla="*/ 25 h 46"/>
                  <a:gd name="T14" fmla="*/ 11 w 23"/>
                  <a:gd name="T15" fmla="*/ 25 h 46"/>
                  <a:gd name="T16" fmla="*/ 11 w 23"/>
                  <a:gd name="T17" fmla="*/ 25 h 46"/>
                  <a:gd name="T18" fmla="*/ 10 w 23"/>
                  <a:gd name="T19" fmla="*/ 25 h 46"/>
                  <a:gd name="T20" fmla="*/ 1 w 23"/>
                  <a:gd name="T21" fmla="*/ 12 h 46"/>
                  <a:gd name="T22" fmla="*/ 14 w 23"/>
                  <a:gd name="T23" fmla="*/ 1 h 46"/>
                  <a:gd name="T24" fmla="*/ 22 w 23"/>
                  <a:gd name="T25" fmla="*/ 5 h 46"/>
                  <a:gd name="T26" fmla="*/ 22 w 23"/>
                  <a:gd name="T27" fmla="*/ 5 h 46"/>
                  <a:gd name="T28" fmla="*/ 23 w 23"/>
                  <a:gd name="T29" fmla="*/ 7 h 46"/>
                  <a:gd name="T30" fmla="*/ 20 w 23"/>
                  <a:gd name="T31" fmla="*/ 9 h 46"/>
                  <a:gd name="T32" fmla="*/ 19 w 23"/>
                  <a:gd name="T33" fmla="*/ 8 h 46"/>
                  <a:gd name="T34" fmla="*/ 19 w 23"/>
                  <a:gd name="T35" fmla="*/ 8 h 46"/>
                  <a:gd name="T36" fmla="*/ 14 w 23"/>
                  <a:gd name="T37" fmla="*/ 5 h 46"/>
                  <a:gd name="T38" fmla="*/ 5 w 23"/>
                  <a:gd name="T39" fmla="*/ 12 h 46"/>
                  <a:gd name="T40" fmla="*/ 12 w 23"/>
                  <a:gd name="T41" fmla="*/ 21 h 46"/>
                  <a:gd name="T42" fmla="*/ 12 w 23"/>
                  <a:gd name="T43" fmla="*/ 21 h 46"/>
                  <a:gd name="T44" fmla="*/ 12 w 23"/>
                  <a:gd name="T45" fmla="*/ 21 h 46"/>
                  <a:gd name="T46" fmla="*/ 13 w 23"/>
                  <a:gd name="T47" fmla="*/ 21 h 46"/>
                  <a:gd name="T48" fmla="*/ 22 w 23"/>
                  <a:gd name="T49" fmla="*/ 35 h 46"/>
                  <a:gd name="T50" fmla="*/ 9 w 23"/>
                  <a:gd name="T51" fmla="*/ 45 h 46"/>
                  <a:gd name="T52" fmla="*/ 1 w 23"/>
                  <a:gd name="T53" fmla="*/ 41 h 46"/>
                  <a:gd name="T54" fmla="*/ 1 w 23"/>
                  <a:gd name="T55" fmla="*/ 41 h 46"/>
                  <a:gd name="T56" fmla="*/ 0 w 23"/>
                  <a:gd name="T57" fmla="*/ 39 h 46"/>
                  <a:gd name="T58" fmla="*/ 0 w 23"/>
                  <a:gd name="T59" fmla="*/ 39 h 46"/>
                  <a:gd name="T60" fmla="*/ 1 w 23"/>
                  <a:gd name="T61" fmla="*/ 3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" h="46">
                    <a:moveTo>
                      <a:pt x="1" y="38"/>
                    </a:moveTo>
                    <a:cubicBezTo>
                      <a:pt x="1" y="37"/>
                      <a:pt x="2" y="37"/>
                      <a:pt x="3" y="37"/>
                    </a:cubicBezTo>
                    <a:cubicBezTo>
                      <a:pt x="3" y="37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0"/>
                      <a:pt x="7" y="41"/>
                      <a:pt x="9" y="41"/>
                    </a:cubicBezTo>
                    <a:cubicBezTo>
                      <a:pt x="14" y="41"/>
                      <a:pt x="18" y="38"/>
                      <a:pt x="18" y="34"/>
                    </a:cubicBezTo>
                    <a:cubicBezTo>
                      <a:pt x="19" y="30"/>
                      <a:pt x="16" y="26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0" y="25"/>
                      <a:pt x="10" y="25"/>
                    </a:cubicBezTo>
                    <a:cubicBezTo>
                      <a:pt x="4" y="24"/>
                      <a:pt x="0" y="18"/>
                      <a:pt x="1" y="12"/>
                    </a:cubicBezTo>
                    <a:cubicBezTo>
                      <a:pt x="1" y="5"/>
                      <a:pt x="7" y="0"/>
                      <a:pt x="14" y="1"/>
                    </a:cubicBezTo>
                    <a:cubicBezTo>
                      <a:pt x="17" y="1"/>
                      <a:pt x="20" y="3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3" y="6"/>
                      <a:pt x="23" y="7"/>
                    </a:cubicBezTo>
                    <a:cubicBezTo>
                      <a:pt x="23" y="8"/>
                      <a:pt x="21" y="9"/>
                      <a:pt x="20" y="9"/>
                    </a:cubicBezTo>
                    <a:cubicBezTo>
                      <a:pt x="20" y="9"/>
                      <a:pt x="19" y="9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7"/>
                      <a:pt x="16" y="6"/>
                      <a:pt x="14" y="5"/>
                    </a:cubicBezTo>
                    <a:cubicBezTo>
                      <a:pt x="9" y="5"/>
                      <a:pt x="5" y="8"/>
                      <a:pt x="5" y="12"/>
                    </a:cubicBezTo>
                    <a:cubicBezTo>
                      <a:pt x="4" y="16"/>
                      <a:pt x="7" y="20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9" y="22"/>
                      <a:pt x="23" y="28"/>
                      <a:pt x="22" y="35"/>
                    </a:cubicBezTo>
                    <a:cubicBezTo>
                      <a:pt x="22" y="41"/>
                      <a:pt x="15" y="46"/>
                      <a:pt x="9" y="45"/>
                    </a:cubicBezTo>
                    <a:cubicBezTo>
                      <a:pt x="6" y="45"/>
                      <a:pt x="3" y="43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38"/>
                      <a:pt x="1" y="38"/>
                      <a:pt x="1" y="3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304278" y="3348552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小标题</a:t>
              </a:r>
              <a:endParaRPr lang="zh-CN" altLang="en-US" sz="14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971660" y="4106429"/>
              <a:ext cx="3809053" cy="652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kern="1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原料为水或其他易得物质，来源广</a:t>
              </a:r>
              <a:endParaRPr lang="zh-CN" altLang="zh-CN" sz="2800" b="1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endParaRPr lang="zh-CN" altLang="zh-CN" sz="2800" b="1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圆角矩形 262"/>
            <p:cNvSpPr/>
            <p:nvPr/>
          </p:nvSpPr>
          <p:spPr>
            <a:xfrm>
              <a:off x="1370777" y="3135346"/>
              <a:ext cx="3549566" cy="49731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261"/>
            <p:cNvSpPr/>
            <p:nvPr/>
          </p:nvSpPr>
          <p:spPr>
            <a:xfrm>
              <a:off x="1363158" y="2245000"/>
              <a:ext cx="3412042" cy="49731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974031" y="2292297"/>
              <a:ext cx="2801170" cy="357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ct val="0"/>
                </a:spcAft>
              </a:pPr>
              <a:r>
                <a:rPr lang="zh-CN" altLang="en-US" sz="2800" b="1" kern="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氢气完全燃烧放出的热量多</a:t>
              </a:r>
              <a:endParaRPr lang="zh-CN" altLang="zh-CN" sz="2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971661" y="3189809"/>
              <a:ext cx="3358516" cy="357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ct val="0"/>
                </a:spcAft>
              </a:pPr>
              <a:r>
                <a:rPr lang="zh-CN" altLang="en-US" sz="2800" b="1" kern="1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产物为水，无污染</a:t>
              </a:r>
              <a:endParaRPr lang="zh-CN" altLang="zh-CN" sz="2800" b="1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3" name="组合 17"/>
            <p:cNvGrpSpPr/>
            <p:nvPr/>
          </p:nvGrpSpPr>
          <p:grpSpPr>
            <a:xfrm>
              <a:off x="1142715" y="1445783"/>
              <a:ext cx="1182680" cy="2626627"/>
              <a:chOff x="1142715" y="1438252"/>
              <a:chExt cx="1182680" cy="2775873"/>
            </a:xfrm>
          </p:grpSpPr>
          <p:grpSp>
            <p:nvGrpSpPr>
              <p:cNvPr id="14" name="组合 18"/>
              <p:cNvGrpSpPr/>
              <p:nvPr/>
            </p:nvGrpSpPr>
            <p:grpSpPr>
              <a:xfrm>
                <a:off x="1142715" y="1438252"/>
                <a:ext cx="1167415" cy="2775873"/>
                <a:chOff x="1142715" y="1456848"/>
                <a:chExt cx="1012440" cy="2407375"/>
              </a:xfrm>
            </p:grpSpPr>
            <p:grpSp>
              <p:nvGrpSpPr>
                <p:cNvPr id="16" name="组合 20"/>
                <p:cNvGrpSpPr/>
                <p:nvPr/>
              </p:nvGrpSpPr>
              <p:grpSpPr>
                <a:xfrm>
                  <a:off x="1142715" y="1456848"/>
                  <a:ext cx="1012440" cy="529696"/>
                  <a:chOff x="1244183" y="1501267"/>
                  <a:chExt cx="765107" cy="400295"/>
                </a:xfrm>
              </p:grpSpPr>
              <p:sp>
                <p:nvSpPr>
                  <p:cNvPr id="46" name="圆角矩形 5"/>
                  <p:cNvSpPr/>
                  <p:nvPr/>
                </p:nvSpPr>
                <p:spPr>
                  <a:xfrm>
                    <a:off x="1244183" y="1501267"/>
                    <a:ext cx="765107" cy="297052"/>
                  </a:xfrm>
                  <a:prstGeom prst="roundRect">
                    <a:avLst>
                      <a:gd name="adj" fmla="val 30304"/>
                    </a:avLst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等腰三角形 51"/>
                  <p:cNvSpPr/>
                  <p:nvPr/>
                </p:nvSpPr>
                <p:spPr>
                  <a:xfrm rot="10800000">
                    <a:off x="1518520" y="1798320"/>
                    <a:ext cx="119761" cy="103242"/>
                  </a:xfrm>
                  <a:prstGeom prst="triangl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17" name="直接连接符 21"/>
                <p:cNvCxnSpPr>
                  <a:stCxn id="52" idx="0"/>
                  <a:endCxn id="10" idx="0"/>
                </p:cNvCxnSpPr>
                <p:nvPr/>
              </p:nvCxnSpPr>
              <p:spPr>
                <a:xfrm>
                  <a:off x="1584974" y="1986546"/>
                  <a:ext cx="32877" cy="1877677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" name="组合 22"/>
                <p:cNvGrpSpPr/>
                <p:nvPr/>
              </p:nvGrpSpPr>
              <p:grpSpPr>
                <a:xfrm>
                  <a:off x="1306179" y="2140686"/>
                  <a:ext cx="528660" cy="532607"/>
                  <a:chOff x="1306179" y="2140686"/>
                  <a:chExt cx="528660" cy="532607"/>
                </a:xfrm>
              </p:grpSpPr>
              <p:sp>
                <p:nvSpPr>
                  <p:cNvPr id="33" name="Freeform 102"/>
                  <p:cNvSpPr/>
                  <p:nvPr/>
                </p:nvSpPr>
                <p:spPr bwMode="auto">
                  <a:xfrm>
                    <a:off x="1306179" y="2140686"/>
                    <a:ext cx="512879" cy="507620"/>
                  </a:xfrm>
                  <a:custGeom>
                    <a:avLst/>
                    <a:gdLst>
                      <a:gd name="T0" fmla="*/ 58 w 162"/>
                      <a:gd name="T1" fmla="*/ 111 h 160"/>
                      <a:gd name="T2" fmla="*/ 72 w 162"/>
                      <a:gd name="T3" fmla="*/ 90 h 160"/>
                      <a:gd name="T4" fmla="*/ 42 w 162"/>
                      <a:gd name="T5" fmla="*/ 51 h 160"/>
                      <a:gd name="T6" fmla="*/ 63 w 162"/>
                      <a:gd name="T7" fmla="*/ 55 h 160"/>
                      <a:gd name="T8" fmla="*/ 69 w 162"/>
                      <a:gd name="T9" fmla="*/ 45 h 160"/>
                      <a:gd name="T10" fmla="*/ 76 w 162"/>
                      <a:gd name="T11" fmla="*/ 52 h 160"/>
                      <a:gd name="T12" fmla="*/ 80 w 162"/>
                      <a:gd name="T13" fmla="*/ 49 h 160"/>
                      <a:gd name="T14" fmla="*/ 95 w 162"/>
                      <a:gd name="T15" fmla="*/ 64 h 160"/>
                      <a:gd name="T16" fmla="*/ 130 w 162"/>
                      <a:gd name="T17" fmla="*/ 36 h 160"/>
                      <a:gd name="T18" fmla="*/ 159 w 162"/>
                      <a:gd name="T19" fmla="*/ 67 h 160"/>
                      <a:gd name="T20" fmla="*/ 162 w 162"/>
                      <a:gd name="T21" fmla="*/ 69 h 160"/>
                      <a:gd name="T22" fmla="*/ 141 w 162"/>
                      <a:gd name="T23" fmla="*/ 30 h 160"/>
                      <a:gd name="T24" fmla="*/ 31 w 162"/>
                      <a:gd name="T25" fmla="*/ 30 h 160"/>
                      <a:gd name="T26" fmla="*/ 31 w 162"/>
                      <a:gd name="T27" fmla="*/ 140 h 160"/>
                      <a:gd name="T28" fmla="*/ 65 w 162"/>
                      <a:gd name="T29" fmla="*/ 160 h 160"/>
                      <a:gd name="T30" fmla="*/ 30 w 162"/>
                      <a:gd name="T31" fmla="*/ 111 h 160"/>
                      <a:gd name="T32" fmla="*/ 58 w 162"/>
                      <a:gd name="T33" fmla="*/ 111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62" h="160">
                        <a:moveTo>
                          <a:pt x="58" y="111"/>
                        </a:moveTo>
                        <a:cubicBezTo>
                          <a:pt x="72" y="90"/>
                          <a:pt x="72" y="90"/>
                          <a:pt x="72" y="90"/>
                        </a:cubicBezTo>
                        <a:cubicBezTo>
                          <a:pt x="42" y="51"/>
                          <a:pt x="42" y="51"/>
                          <a:pt x="42" y="51"/>
                        </a:cubicBezTo>
                        <a:cubicBezTo>
                          <a:pt x="63" y="55"/>
                          <a:pt x="63" y="55"/>
                          <a:pt x="63" y="55"/>
                        </a:cubicBezTo>
                        <a:cubicBezTo>
                          <a:pt x="69" y="45"/>
                          <a:pt x="69" y="45"/>
                          <a:pt x="69" y="45"/>
                        </a:cubicBezTo>
                        <a:cubicBezTo>
                          <a:pt x="76" y="52"/>
                          <a:pt x="76" y="52"/>
                          <a:pt x="76" y="52"/>
                        </a:cubicBezTo>
                        <a:cubicBezTo>
                          <a:pt x="80" y="49"/>
                          <a:pt x="80" y="49"/>
                          <a:pt x="80" y="49"/>
                        </a:cubicBezTo>
                        <a:cubicBezTo>
                          <a:pt x="95" y="64"/>
                          <a:pt x="95" y="64"/>
                          <a:pt x="95" y="64"/>
                        </a:cubicBezTo>
                        <a:cubicBezTo>
                          <a:pt x="130" y="36"/>
                          <a:pt x="130" y="36"/>
                          <a:pt x="130" y="36"/>
                        </a:cubicBezTo>
                        <a:cubicBezTo>
                          <a:pt x="159" y="67"/>
                          <a:pt x="159" y="67"/>
                          <a:pt x="159" y="67"/>
                        </a:cubicBezTo>
                        <a:cubicBezTo>
                          <a:pt x="162" y="69"/>
                          <a:pt x="162" y="69"/>
                          <a:pt x="162" y="69"/>
                        </a:cubicBezTo>
                        <a:cubicBezTo>
                          <a:pt x="159" y="55"/>
                          <a:pt x="152" y="41"/>
                          <a:pt x="141" y="30"/>
                        </a:cubicBezTo>
                        <a:cubicBezTo>
                          <a:pt x="110" y="0"/>
                          <a:pt x="61" y="0"/>
                          <a:pt x="31" y="30"/>
                        </a:cubicBezTo>
                        <a:cubicBezTo>
                          <a:pt x="0" y="61"/>
                          <a:pt x="0" y="110"/>
                          <a:pt x="31" y="140"/>
                        </a:cubicBezTo>
                        <a:cubicBezTo>
                          <a:pt x="41" y="150"/>
                          <a:pt x="52" y="157"/>
                          <a:pt x="65" y="160"/>
                        </a:cubicBezTo>
                        <a:cubicBezTo>
                          <a:pt x="30" y="111"/>
                          <a:pt x="30" y="111"/>
                          <a:pt x="30" y="111"/>
                        </a:cubicBezTo>
                        <a:lnTo>
                          <a:pt x="58" y="11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" name="Freeform 103"/>
                  <p:cNvSpPr/>
                  <p:nvPr/>
                </p:nvSpPr>
                <p:spPr bwMode="auto">
                  <a:xfrm>
                    <a:off x="1400864" y="2255098"/>
                    <a:ext cx="433975" cy="418195"/>
                  </a:xfrm>
                  <a:custGeom>
                    <a:avLst/>
                    <a:gdLst>
                      <a:gd name="T0" fmla="*/ 111 w 137"/>
                      <a:gd name="T1" fmla="*/ 104 h 132"/>
                      <a:gd name="T2" fmla="*/ 132 w 137"/>
                      <a:gd name="T3" fmla="*/ 33 h 132"/>
                      <a:gd name="T4" fmla="*/ 129 w 137"/>
                      <a:gd name="T5" fmla="*/ 31 h 132"/>
                      <a:gd name="T6" fmla="*/ 100 w 137"/>
                      <a:gd name="T7" fmla="*/ 0 h 132"/>
                      <a:gd name="T8" fmla="*/ 65 w 137"/>
                      <a:gd name="T9" fmla="*/ 28 h 132"/>
                      <a:gd name="T10" fmla="*/ 50 w 137"/>
                      <a:gd name="T11" fmla="*/ 13 h 132"/>
                      <a:gd name="T12" fmla="*/ 46 w 137"/>
                      <a:gd name="T13" fmla="*/ 16 h 132"/>
                      <a:gd name="T14" fmla="*/ 39 w 137"/>
                      <a:gd name="T15" fmla="*/ 9 h 132"/>
                      <a:gd name="T16" fmla="*/ 33 w 137"/>
                      <a:gd name="T17" fmla="*/ 19 h 132"/>
                      <a:gd name="T18" fmla="*/ 12 w 137"/>
                      <a:gd name="T19" fmla="*/ 15 h 132"/>
                      <a:gd name="T20" fmla="*/ 42 w 137"/>
                      <a:gd name="T21" fmla="*/ 54 h 132"/>
                      <a:gd name="T22" fmla="*/ 28 w 137"/>
                      <a:gd name="T23" fmla="*/ 75 h 132"/>
                      <a:gd name="T24" fmla="*/ 0 w 137"/>
                      <a:gd name="T25" fmla="*/ 75 h 132"/>
                      <a:gd name="T26" fmla="*/ 35 w 137"/>
                      <a:gd name="T27" fmla="*/ 124 h 132"/>
                      <a:gd name="T28" fmla="*/ 111 w 137"/>
                      <a:gd name="T29" fmla="*/ 104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7" h="132">
                        <a:moveTo>
                          <a:pt x="111" y="104"/>
                        </a:moveTo>
                        <a:cubicBezTo>
                          <a:pt x="130" y="85"/>
                          <a:pt x="137" y="58"/>
                          <a:pt x="132" y="33"/>
                        </a:cubicBezTo>
                        <a:cubicBezTo>
                          <a:pt x="129" y="31"/>
                          <a:pt x="129" y="31"/>
                          <a:pt x="129" y="31"/>
                        </a:cubicBezTo>
                        <a:cubicBezTo>
                          <a:pt x="100" y="0"/>
                          <a:pt x="100" y="0"/>
                          <a:pt x="100" y="0"/>
                        </a:cubicBezTo>
                        <a:cubicBezTo>
                          <a:pt x="65" y="28"/>
                          <a:pt x="65" y="28"/>
                          <a:pt x="65" y="28"/>
                        </a:cubicBezTo>
                        <a:cubicBezTo>
                          <a:pt x="50" y="13"/>
                          <a:pt x="50" y="13"/>
                          <a:pt x="50" y="13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39" y="9"/>
                          <a:pt x="39" y="9"/>
                          <a:pt x="39" y="9"/>
                        </a:cubicBezTo>
                        <a:cubicBezTo>
                          <a:pt x="33" y="19"/>
                          <a:pt x="33" y="19"/>
                          <a:pt x="33" y="19"/>
                        </a:cubicBezTo>
                        <a:cubicBezTo>
                          <a:pt x="12" y="15"/>
                          <a:pt x="12" y="15"/>
                          <a:pt x="12" y="15"/>
                        </a:cubicBezTo>
                        <a:cubicBezTo>
                          <a:pt x="42" y="54"/>
                          <a:pt x="42" y="54"/>
                          <a:pt x="42" y="54"/>
                        </a:cubicBezTo>
                        <a:cubicBezTo>
                          <a:pt x="28" y="75"/>
                          <a:pt x="28" y="75"/>
                          <a:pt x="28" y="75"/>
                        </a:cubicBezTo>
                        <a:cubicBezTo>
                          <a:pt x="0" y="75"/>
                          <a:pt x="0" y="75"/>
                          <a:pt x="0" y="75"/>
                        </a:cubicBezTo>
                        <a:cubicBezTo>
                          <a:pt x="35" y="124"/>
                          <a:pt x="35" y="124"/>
                          <a:pt x="35" y="124"/>
                        </a:cubicBezTo>
                        <a:cubicBezTo>
                          <a:pt x="61" y="132"/>
                          <a:pt x="90" y="125"/>
                          <a:pt x="111" y="10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" name="Freeform 104"/>
                  <p:cNvSpPr/>
                  <p:nvPr/>
                </p:nvSpPr>
                <p:spPr bwMode="auto">
                  <a:xfrm>
                    <a:off x="1521851" y="2293235"/>
                    <a:ext cx="40767" cy="40767"/>
                  </a:xfrm>
                  <a:custGeom>
                    <a:avLst/>
                    <a:gdLst>
                      <a:gd name="T0" fmla="*/ 2 w 13"/>
                      <a:gd name="T1" fmla="*/ 12 h 13"/>
                      <a:gd name="T2" fmla="*/ 9 w 13"/>
                      <a:gd name="T3" fmla="*/ 9 h 13"/>
                      <a:gd name="T4" fmla="*/ 12 w 13"/>
                      <a:gd name="T5" fmla="*/ 1 h 13"/>
                      <a:gd name="T6" fmla="*/ 5 w 13"/>
                      <a:gd name="T7" fmla="*/ 4 h 13"/>
                      <a:gd name="T8" fmla="*/ 2 w 13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3">
                        <a:moveTo>
                          <a:pt x="2" y="12"/>
                        </a:moveTo>
                        <a:cubicBezTo>
                          <a:pt x="3" y="13"/>
                          <a:pt x="6" y="12"/>
                          <a:pt x="9" y="9"/>
                        </a:cubicBezTo>
                        <a:cubicBezTo>
                          <a:pt x="12" y="6"/>
                          <a:pt x="13" y="3"/>
                          <a:pt x="12" y="1"/>
                        </a:cubicBezTo>
                        <a:cubicBezTo>
                          <a:pt x="11" y="0"/>
                          <a:pt x="7" y="2"/>
                          <a:pt x="5" y="4"/>
                        </a:cubicBezTo>
                        <a:cubicBezTo>
                          <a:pt x="2" y="7"/>
                          <a:pt x="0" y="11"/>
                          <a:pt x="2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" name="Freeform 105"/>
                  <p:cNvSpPr/>
                  <p:nvPr/>
                </p:nvSpPr>
                <p:spPr bwMode="auto">
                  <a:xfrm>
                    <a:off x="1486344" y="2280084"/>
                    <a:ext cx="40767" cy="42083"/>
                  </a:xfrm>
                  <a:custGeom>
                    <a:avLst/>
                    <a:gdLst>
                      <a:gd name="T0" fmla="*/ 2 w 13"/>
                      <a:gd name="T1" fmla="*/ 12 h 13"/>
                      <a:gd name="T2" fmla="*/ 9 w 13"/>
                      <a:gd name="T3" fmla="*/ 9 h 13"/>
                      <a:gd name="T4" fmla="*/ 12 w 13"/>
                      <a:gd name="T5" fmla="*/ 1 h 13"/>
                      <a:gd name="T6" fmla="*/ 4 w 13"/>
                      <a:gd name="T7" fmla="*/ 4 h 13"/>
                      <a:gd name="T8" fmla="*/ 2 w 13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3">
                        <a:moveTo>
                          <a:pt x="2" y="12"/>
                        </a:moveTo>
                        <a:cubicBezTo>
                          <a:pt x="3" y="13"/>
                          <a:pt x="6" y="12"/>
                          <a:pt x="9" y="9"/>
                        </a:cubicBezTo>
                        <a:cubicBezTo>
                          <a:pt x="12" y="6"/>
                          <a:pt x="13" y="3"/>
                          <a:pt x="12" y="1"/>
                        </a:cubicBezTo>
                        <a:cubicBezTo>
                          <a:pt x="10" y="0"/>
                          <a:pt x="7" y="1"/>
                          <a:pt x="4" y="4"/>
                        </a:cubicBezTo>
                        <a:cubicBezTo>
                          <a:pt x="2" y="7"/>
                          <a:pt x="0" y="11"/>
                          <a:pt x="2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" name="Freeform 106"/>
                  <p:cNvSpPr/>
                  <p:nvPr/>
                </p:nvSpPr>
                <p:spPr bwMode="auto">
                  <a:xfrm>
                    <a:off x="1638893" y="2412907"/>
                    <a:ext cx="38137" cy="44713"/>
                  </a:xfrm>
                  <a:custGeom>
                    <a:avLst/>
                    <a:gdLst>
                      <a:gd name="T0" fmla="*/ 1 w 12"/>
                      <a:gd name="T1" fmla="*/ 12 h 14"/>
                      <a:gd name="T2" fmla="*/ 4 w 12"/>
                      <a:gd name="T3" fmla="*/ 5 h 14"/>
                      <a:gd name="T4" fmla="*/ 11 w 12"/>
                      <a:gd name="T5" fmla="*/ 2 h 14"/>
                      <a:gd name="T6" fmla="*/ 8 w 12"/>
                      <a:gd name="T7" fmla="*/ 9 h 14"/>
                      <a:gd name="T8" fmla="*/ 1 w 12"/>
                      <a:gd name="T9" fmla="*/ 1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4">
                        <a:moveTo>
                          <a:pt x="1" y="12"/>
                        </a:moveTo>
                        <a:cubicBezTo>
                          <a:pt x="0" y="11"/>
                          <a:pt x="1" y="8"/>
                          <a:pt x="4" y="5"/>
                        </a:cubicBezTo>
                        <a:cubicBezTo>
                          <a:pt x="7" y="2"/>
                          <a:pt x="10" y="0"/>
                          <a:pt x="11" y="2"/>
                        </a:cubicBezTo>
                        <a:cubicBezTo>
                          <a:pt x="12" y="3"/>
                          <a:pt x="11" y="6"/>
                          <a:pt x="8" y="9"/>
                        </a:cubicBezTo>
                        <a:cubicBezTo>
                          <a:pt x="5" y="12"/>
                          <a:pt x="2" y="14"/>
                          <a:pt x="1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" name="Freeform 107"/>
                  <p:cNvSpPr/>
                  <p:nvPr/>
                </p:nvSpPr>
                <p:spPr bwMode="auto">
                  <a:xfrm>
                    <a:off x="1650729" y="2451045"/>
                    <a:ext cx="38137" cy="42083"/>
                  </a:xfrm>
                  <a:custGeom>
                    <a:avLst/>
                    <a:gdLst>
                      <a:gd name="T0" fmla="*/ 1 w 12"/>
                      <a:gd name="T1" fmla="*/ 12 h 13"/>
                      <a:gd name="T2" fmla="*/ 4 w 12"/>
                      <a:gd name="T3" fmla="*/ 4 h 13"/>
                      <a:gd name="T4" fmla="*/ 11 w 12"/>
                      <a:gd name="T5" fmla="*/ 1 h 13"/>
                      <a:gd name="T6" fmla="*/ 8 w 12"/>
                      <a:gd name="T7" fmla="*/ 9 h 13"/>
                      <a:gd name="T8" fmla="*/ 1 w 12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3">
                        <a:moveTo>
                          <a:pt x="1" y="12"/>
                        </a:moveTo>
                        <a:cubicBezTo>
                          <a:pt x="0" y="11"/>
                          <a:pt x="1" y="7"/>
                          <a:pt x="4" y="4"/>
                        </a:cubicBezTo>
                        <a:cubicBezTo>
                          <a:pt x="7" y="1"/>
                          <a:pt x="10" y="0"/>
                          <a:pt x="11" y="1"/>
                        </a:cubicBezTo>
                        <a:cubicBezTo>
                          <a:pt x="12" y="3"/>
                          <a:pt x="11" y="6"/>
                          <a:pt x="8" y="9"/>
                        </a:cubicBezTo>
                        <a:cubicBezTo>
                          <a:pt x="5" y="12"/>
                          <a:pt x="2" y="13"/>
                          <a:pt x="1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" name="Freeform 108"/>
                  <p:cNvSpPr/>
                  <p:nvPr/>
                </p:nvSpPr>
                <p:spPr bwMode="auto">
                  <a:xfrm>
                    <a:off x="1432426" y="2284030"/>
                    <a:ext cx="186741" cy="107836"/>
                  </a:xfrm>
                  <a:custGeom>
                    <a:avLst/>
                    <a:gdLst>
                      <a:gd name="T0" fmla="*/ 39 w 59"/>
                      <a:gd name="T1" fmla="*/ 34 h 34"/>
                      <a:gd name="T2" fmla="*/ 18 w 59"/>
                      <a:gd name="T3" fmla="*/ 16 h 34"/>
                      <a:gd name="T4" fmla="*/ 2 w 59"/>
                      <a:gd name="T5" fmla="*/ 4 h 34"/>
                      <a:gd name="T6" fmla="*/ 30 w 59"/>
                      <a:gd name="T7" fmla="*/ 8 h 34"/>
                      <a:gd name="T8" fmla="*/ 57 w 59"/>
                      <a:gd name="T9" fmla="*/ 17 h 34"/>
                      <a:gd name="T10" fmla="*/ 39 w 59"/>
                      <a:gd name="T11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34">
                        <a:moveTo>
                          <a:pt x="39" y="34"/>
                        </a:moveTo>
                        <a:cubicBezTo>
                          <a:pt x="38" y="28"/>
                          <a:pt x="23" y="19"/>
                          <a:pt x="18" y="16"/>
                        </a:cubicBezTo>
                        <a:cubicBezTo>
                          <a:pt x="9" y="9"/>
                          <a:pt x="0" y="7"/>
                          <a:pt x="2" y="4"/>
                        </a:cubicBezTo>
                        <a:cubicBezTo>
                          <a:pt x="4" y="0"/>
                          <a:pt x="26" y="6"/>
                          <a:pt x="30" y="8"/>
                        </a:cubicBezTo>
                        <a:cubicBezTo>
                          <a:pt x="35" y="11"/>
                          <a:pt x="54" y="17"/>
                          <a:pt x="57" y="17"/>
                        </a:cubicBezTo>
                        <a:cubicBezTo>
                          <a:pt x="59" y="17"/>
                          <a:pt x="39" y="34"/>
                          <a:pt x="39" y="3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" name="Freeform 109"/>
                  <p:cNvSpPr/>
                  <p:nvPr/>
                </p:nvSpPr>
                <p:spPr bwMode="auto">
                  <a:xfrm>
                    <a:off x="1391659" y="2473401"/>
                    <a:ext cx="85480" cy="44713"/>
                  </a:xfrm>
                  <a:custGeom>
                    <a:avLst/>
                    <a:gdLst>
                      <a:gd name="T0" fmla="*/ 27 w 27"/>
                      <a:gd name="T1" fmla="*/ 2 h 14"/>
                      <a:gd name="T2" fmla="*/ 10 w 27"/>
                      <a:gd name="T3" fmla="*/ 1 h 14"/>
                      <a:gd name="T4" fmla="*/ 6 w 27"/>
                      <a:gd name="T5" fmla="*/ 7 h 14"/>
                      <a:gd name="T6" fmla="*/ 20 w 27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14">
                        <a:moveTo>
                          <a:pt x="27" y="2"/>
                        </a:moveTo>
                        <a:cubicBezTo>
                          <a:pt x="27" y="2"/>
                          <a:pt x="14" y="0"/>
                          <a:pt x="10" y="1"/>
                        </a:cubicBezTo>
                        <a:cubicBezTo>
                          <a:pt x="6" y="2"/>
                          <a:pt x="0" y="5"/>
                          <a:pt x="6" y="7"/>
                        </a:cubicBezTo>
                        <a:cubicBezTo>
                          <a:pt x="11" y="8"/>
                          <a:pt x="17" y="11"/>
                          <a:pt x="20" y="14"/>
                        </a:cubicBezTo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" name="Freeform 110"/>
                  <p:cNvSpPr/>
                  <p:nvPr/>
                </p:nvSpPr>
                <p:spPr bwMode="auto">
                  <a:xfrm>
                    <a:off x="1584975" y="2353729"/>
                    <a:ext cx="103891" cy="195947"/>
                  </a:xfrm>
                  <a:custGeom>
                    <a:avLst/>
                    <a:gdLst>
                      <a:gd name="T0" fmla="*/ 0 w 33"/>
                      <a:gd name="T1" fmla="*/ 21 h 62"/>
                      <a:gd name="T2" fmla="*/ 17 w 33"/>
                      <a:gd name="T3" fmla="*/ 43 h 62"/>
                      <a:gd name="T4" fmla="*/ 29 w 33"/>
                      <a:gd name="T5" fmla="*/ 61 h 62"/>
                      <a:gd name="T6" fmla="*/ 24 w 33"/>
                      <a:gd name="T7" fmla="*/ 31 h 62"/>
                      <a:gd name="T8" fmla="*/ 16 w 33"/>
                      <a:gd name="T9" fmla="*/ 3 h 62"/>
                      <a:gd name="T10" fmla="*/ 0 w 33"/>
                      <a:gd name="T11" fmla="*/ 21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" h="62">
                        <a:moveTo>
                          <a:pt x="0" y="21"/>
                        </a:moveTo>
                        <a:cubicBezTo>
                          <a:pt x="5" y="23"/>
                          <a:pt x="14" y="38"/>
                          <a:pt x="17" y="43"/>
                        </a:cubicBezTo>
                        <a:cubicBezTo>
                          <a:pt x="23" y="53"/>
                          <a:pt x="26" y="62"/>
                          <a:pt x="29" y="61"/>
                        </a:cubicBezTo>
                        <a:cubicBezTo>
                          <a:pt x="33" y="58"/>
                          <a:pt x="27" y="35"/>
                          <a:pt x="24" y="31"/>
                        </a:cubicBezTo>
                        <a:cubicBezTo>
                          <a:pt x="22" y="26"/>
                          <a:pt x="16" y="5"/>
                          <a:pt x="16" y="3"/>
                        </a:cubicBezTo>
                        <a:cubicBezTo>
                          <a:pt x="16" y="0"/>
                          <a:pt x="0" y="21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" name="Freeform 111"/>
                  <p:cNvSpPr/>
                  <p:nvPr/>
                </p:nvSpPr>
                <p:spPr bwMode="auto">
                  <a:xfrm>
                    <a:off x="1463988" y="2504963"/>
                    <a:ext cx="42082" cy="89425"/>
                  </a:xfrm>
                  <a:custGeom>
                    <a:avLst/>
                    <a:gdLst>
                      <a:gd name="T0" fmla="*/ 11 w 13"/>
                      <a:gd name="T1" fmla="*/ 0 h 28"/>
                      <a:gd name="T2" fmla="*/ 12 w 13"/>
                      <a:gd name="T3" fmla="*/ 18 h 28"/>
                      <a:gd name="T4" fmla="*/ 7 w 13"/>
                      <a:gd name="T5" fmla="*/ 22 h 28"/>
                      <a:gd name="T6" fmla="*/ 0 w 13"/>
                      <a:gd name="T7" fmla="*/ 7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28">
                        <a:moveTo>
                          <a:pt x="11" y="0"/>
                        </a:moveTo>
                        <a:cubicBezTo>
                          <a:pt x="11" y="0"/>
                          <a:pt x="13" y="13"/>
                          <a:pt x="12" y="18"/>
                        </a:cubicBezTo>
                        <a:cubicBezTo>
                          <a:pt x="12" y="22"/>
                          <a:pt x="8" y="28"/>
                          <a:pt x="7" y="22"/>
                        </a:cubicBezTo>
                        <a:cubicBezTo>
                          <a:pt x="6" y="16"/>
                          <a:pt x="3" y="10"/>
                          <a:pt x="0" y="7"/>
                        </a:cubicBezTo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" name="Freeform 112"/>
                  <p:cNvSpPr/>
                  <p:nvPr/>
                </p:nvSpPr>
                <p:spPr bwMode="auto">
                  <a:xfrm>
                    <a:off x="1441632" y="2241947"/>
                    <a:ext cx="276166" cy="289317"/>
                  </a:xfrm>
                  <a:custGeom>
                    <a:avLst/>
                    <a:gdLst>
                      <a:gd name="T0" fmla="*/ 87 w 87"/>
                      <a:gd name="T1" fmla="*/ 3 h 91"/>
                      <a:gd name="T2" fmla="*/ 69 w 87"/>
                      <a:gd name="T3" fmla="*/ 10 h 91"/>
                      <a:gd name="T4" fmla="*/ 40 w 87"/>
                      <a:gd name="T5" fmla="*/ 38 h 91"/>
                      <a:gd name="T6" fmla="*/ 2 w 87"/>
                      <a:gd name="T7" fmla="*/ 91 h 91"/>
                      <a:gd name="T8" fmla="*/ 87 w 87"/>
                      <a:gd name="T9" fmla="*/ 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91">
                        <a:moveTo>
                          <a:pt x="87" y="3"/>
                        </a:moveTo>
                        <a:cubicBezTo>
                          <a:pt x="85" y="1"/>
                          <a:pt x="79" y="0"/>
                          <a:pt x="69" y="10"/>
                        </a:cubicBezTo>
                        <a:cubicBezTo>
                          <a:pt x="61" y="17"/>
                          <a:pt x="51" y="27"/>
                          <a:pt x="40" y="38"/>
                        </a:cubicBezTo>
                        <a:cubicBezTo>
                          <a:pt x="17" y="63"/>
                          <a:pt x="0" y="86"/>
                          <a:pt x="2" y="91"/>
                        </a:cubicBezTo>
                        <a:cubicBezTo>
                          <a:pt x="41" y="64"/>
                          <a:pt x="74" y="20"/>
                          <a:pt x="87" y="3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" name="Freeform 113"/>
                  <p:cNvSpPr/>
                  <p:nvPr/>
                </p:nvSpPr>
                <p:spPr bwMode="auto">
                  <a:xfrm>
                    <a:off x="1448207" y="2252468"/>
                    <a:ext cx="282741" cy="294578"/>
                  </a:xfrm>
                  <a:custGeom>
                    <a:avLst/>
                    <a:gdLst>
                      <a:gd name="T0" fmla="*/ 85 w 89"/>
                      <a:gd name="T1" fmla="*/ 0 h 93"/>
                      <a:gd name="T2" fmla="*/ 0 w 89"/>
                      <a:gd name="T3" fmla="*/ 88 h 93"/>
                      <a:gd name="T4" fmla="*/ 0 w 89"/>
                      <a:gd name="T5" fmla="*/ 89 h 93"/>
                      <a:gd name="T6" fmla="*/ 51 w 89"/>
                      <a:gd name="T7" fmla="*/ 49 h 93"/>
                      <a:gd name="T8" fmla="*/ 79 w 89"/>
                      <a:gd name="T9" fmla="*/ 19 h 93"/>
                      <a:gd name="T10" fmla="*/ 85 w 89"/>
                      <a:gd name="T11" fmla="*/ 0 h 93"/>
                      <a:gd name="T12" fmla="*/ 85 w 89"/>
                      <a:gd name="T13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9" h="93">
                        <a:moveTo>
                          <a:pt x="85" y="0"/>
                        </a:moveTo>
                        <a:cubicBezTo>
                          <a:pt x="72" y="17"/>
                          <a:pt x="39" y="61"/>
                          <a:pt x="0" y="88"/>
                        </a:cubicBezTo>
                        <a:cubicBezTo>
                          <a:pt x="0" y="88"/>
                          <a:pt x="0" y="89"/>
                          <a:pt x="0" y="89"/>
                        </a:cubicBezTo>
                        <a:cubicBezTo>
                          <a:pt x="4" y="93"/>
                          <a:pt x="27" y="75"/>
                          <a:pt x="51" y="49"/>
                        </a:cubicBezTo>
                        <a:cubicBezTo>
                          <a:pt x="62" y="38"/>
                          <a:pt x="72" y="28"/>
                          <a:pt x="79" y="19"/>
                        </a:cubicBezTo>
                        <a:cubicBezTo>
                          <a:pt x="89" y="7"/>
                          <a:pt x="87" y="2"/>
                          <a:pt x="85" y="0"/>
                        </a:cubicBezTo>
                        <a:cubicBezTo>
                          <a:pt x="85" y="0"/>
                          <a:pt x="85" y="0"/>
                          <a:pt x="85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" name="Freeform 114"/>
                  <p:cNvSpPr/>
                  <p:nvPr/>
                </p:nvSpPr>
                <p:spPr bwMode="auto">
                  <a:xfrm>
                    <a:off x="1679660" y="2264303"/>
                    <a:ext cx="24986" cy="28932"/>
                  </a:xfrm>
                  <a:custGeom>
                    <a:avLst/>
                    <a:gdLst>
                      <a:gd name="T0" fmla="*/ 4 w 8"/>
                      <a:gd name="T1" fmla="*/ 4 h 9"/>
                      <a:gd name="T2" fmla="*/ 8 w 8"/>
                      <a:gd name="T3" fmla="*/ 8 h 9"/>
                      <a:gd name="T4" fmla="*/ 6 w 8"/>
                      <a:gd name="T5" fmla="*/ 2 h 9"/>
                      <a:gd name="T6" fmla="*/ 1 w 8"/>
                      <a:gd name="T7" fmla="*/ 0 h 9"/>
                      <a:gd name="T8" fmla="*/ 4 w 8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9">
                        <a:moveTo>
                          <a:pt x="4" y="4"/>
                        </a:moveTo>
                        <a:cubicBezTo>
                          <a:pt x="6" y="6"/>
                          <a:pt x="7" y="9"/>
                          <a:pt x="8" y="8"/>
                        </a:cubicBezTo>
                        <a:cubicBezTo>
                          <a:pt x="8" y="7"/>
                          <a:pt x="8" y="4"/>
                          <a:pt x="6" y="2"/>
                        </a:cubicBezTo>
                        <a:cubicBezTo>
                          <a:pt x="4" y="0"/>
                          <a:pt x="1" y="0"/>
                          <a:pt x="1" y="0"/>
                        </a:cubicBezTo>
                        <a:cubicBezTo>
                          <a:pt x="0" y="1"/>
                          <a:pt x="2" y="2"/>
                          <a:pt x="4" y="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" name="组合 23"/>
                <p:cNvGrpSpPr/>
                <p:nvPr/>
              </p:nvGrpSpPr>
              <p:grpSpPr>
                <a:xfrm>
                  <a:off x="1314070" y="2956581"/>
                  <a:ext cx="528660" cy="532607"/>
                  <a:chOff x="1306179" y="2140686"/>
                  <a:chExt cx="528660" cy="532607"/>
                </a:xfrm>
              </p:grpSpPr>
              <p:sp>
                <p:nvSpPr>
                  <p:cNvPr id="20" name="Freeform 102"/>
                  <p:cNvSpPr/>
                  <p:nvPr/>
                </p:nvSpPr>
                <p:spPr bwMode="auto">
                  <a:xfrm>
                    <a:off x="1306179" y="2140686"/>
                    <a:ext cx="512879" cy="507620"/>
                  </a:xfrm>
                  <a:custGeom>
                    <a:avLst/>
                    <a:gdLst>
                      <a:gd name="T0" fmla="*/ 58 w 162"/>
                      <a:gd name="T1" fmla="*/ 111 h 160"/>
                      <a:gd name="T2" fmla="*/ 72 w 162"/>
                      <a:gd name="T3" fmla="*/ 90 h 160"/>
                      <a:gd name="T4" fmla="*/ 42 w 162"/>
                      <a:gd name="T5" fmla="*/ 51 h 160"/>
                      <a:gd name="T6" fmla="*/ 63 w 162"/>
                      <a:gd name="T7" fmla="*/ 55 h 160"/>
                      <a:gd name="T8" fmla="*/ 69 w 162"/>
                      <a:gd name="T9" fmla="*/ 45 h 160"/>
                      <a:gd name="T10" fmla="*/ 76 w 162"/>
                      <a:gd name="T11" fmla="*/ 52 h 160"/>
                      <a:gd name="T12" fmla="*/ 80 w 162"/>
                      <a:gd name="T13" fmla="*/ 49 h 160"/>
                      <a:gd name="T14" fmla="*/ 95 w 162"/>
                      <a:gd name="T15" fmla="*/ 64 h 160"/>
                      <a:gd name="T16" fmla="*/ 130 w 162"/>
                      <a:gd name="T17" fmla="*/ 36 h 160"/>
                      <a:gd name="T18" fmla="*/ 159 w 162"/>
                      <a:gd name="T19" fmla="*/ 67 h 160"/>
                      <a:gd name="T20" fmla="*/ 162 w 162"/>
                      <a:gd name="T21" fmla="*/ 69 h 160"/>
                      <a:gd name="T22" fmla="*/ 141 w 162"/>
                      <a:gd name="T23" fmla="*/ 30 h 160"/>
                      <a:gd name="T24" fmla="*/ 31 w 162"/>
                      <a:gd name="T25" fmla="*/ 30 h 160"/>
                      <a:gd name="T26" fmla="*/ 31 w 162"/>
                      <a:gd name="T27" fmla="*/ 140 h 160"/>
                      <a:gd name="T28" fmla="*/ 65 w 162"/>
                      <a:gd name="T29" fmla="*/ 160 h 160"/>
                      <a:gd name="T30" fmla="*/ 30 w 162"/>
                      <a:gd name="T31" fmla="*/ 111 h 160"/>
                      <a:gd name="T32" fmla="*/ 58 w 162"/>
                      <a:gd name="T33" fmla="*/ 111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62" h="160">
                        <a:moveTo>
                          <a:pt x="58" y="111"/>
                        </a:moveTo>
                        <a:cubicBezTo>
                          <a:pt x="72" y="90"/>
                          <a:pt x="72" y="90"/>
                          <a:pt x="72" y="90"/>
                        </a:cubicBezTo>
                        <a:cubicBezTo>
                          <a:pt x="42" y="51"/>
                          <a:pt x="42" y="51"/>
                          <a:pt x="42" y="51"/>
                        </a:cubicBezTo>
                        <a:cubicBezTo>
                          <a:pt x="63" y="55"/>
                          <a:pt x="63" y="55"/>
                          <a:pt x="63" y="55"/>
                        </a:cubicBezTo>
                        <a:cubicBezTo>
                          <a:pt x="69" y="45"/>
                          <a:pt x="69" y="45"/>
                          <a:pt x="69" y="45"/>
                        </a:cubicBezTo>
                        <a:cubicBezTo>
                          <a:pt x="76" y="52"/>
                          <a:pt x="76" y="52"/>
                          <a:pt x="76" y="52"/>
                        </a:cubicBezTo>
                        <a:cubicBezTo>
                          <a:pt x="80" y="49"/>
                          <a:pt x="80" y="49"/>
                          <a:pt x="80" y="49"/>
                        </a:cubicBezTo>
                        <a:cubicBezTo>
                          <a:pt x="95" y="64"/>
                          <a:pt x="95" y="64"/>
                          <a:pt x="95" y="64"/>
                        </a:cubicBezTo>
                        <a:cubicBezTo>
                          <a:pt x="130" y="36"/>
                          <a:pt x="130" y="36"/>
                          <a:pt x="130" y="36"/>
                        </a:cubicBezTo>
                        <a:cubicBezTo>
                          <a:pt x="159" y="67"/>
                          <a:pt x="159" y="67"/>
                          <a:pt x="159" y="67"/>
                        </a:cubicBezTo>
                        <a:cubicBezTo>
                          <a:pt x="162" y="69"/>
                          <a:pt x="162" y="69"/>
                          <a:pt x="162" y="69"/>
                        </a:cubicBezTo>
                        <a:cubicBezTo>
                          <a:pt x="159" y="55"/>
                          <a:pt x="152" y="41"/>
                          <a:pt x="141" y="30"/>
                        </a:cubicBezTo>
                        <a:cubicBezTo>
                          <a:pt x="110" y="0"/>
                          <a:pt x="61" y="0"/>
                          <a:pt x="31" y="30"/>
                        </a:cubicBezTo>
                        <a:cubicBezTo>
                          <a:pt x="0" y="61"/>
                          <a:pt x="0" y="110"/>
                          <a:pt x="31" y="140"/>
                        </a:cubicBezTo>
                        <a:cubicBezTo>
                          <a:pt x="41" y="150"/>
                          <a:pt x="52" y="157"/>
                          <a:pt x="65" y="160"/>
                        </a:cubicBezTo>
                        <a:cubicBezTo>
                          <a:pt x="30" y="111"/>
                          <a:pt x="30" y="111"/>
                          <a:pt x="30" y="111"/>
                        </a:cubicBezTo>
                        <a:lnTo>
                          <a:pt x="58" y="11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" name="Freeform 103"/>
                  <p:cNvSpPr/>
                  <p:nvPr/>
                </p:nvSpPr>
                <p:spPr bwMode="auto">
                  <a:xfrm>
                    <a:off x="1400864" y="2255098"/>
                    <a:ext cx="433975" cy="418195"/>
                  </a:xfrm>
                  <a:custGeom>
                    <a:avLst/>
                    <a:gdLst>
                      <a:gd name="T0" fmla="*/ 111 w 137"/>
                      <a:gd name="T1" fmla="*/ 104 h 132"/>
                      <a:gd name="T2" fmla="*/ 132 w 137"/>
                      <a:gd name="T3" fmla="*/ 33 h 132"/>
                      <a:gd name="T4" fmla="*/ 129 w 137"/>
                      <a:gd name="T5" fmla="*/ 31 h 132"/>
                      <a:gd name="T6" fmla="*/ 100 w 137"/>
                      <a:gd name="T7" fmla="*/ 0 h 132"/>
                      <a:gd name="T8" fmla="*/ 65 w 137"/>
                      <a:gd name="T9" fmla="*/ 28 h 132"/>
                      <a:gd name="T10" fmla="*/ 50 w 137"/>
                      <a:gd name="T11" fmla="*/ 13 h 132"/>
                      <a:gd name="T12" fmla="*/ 46 w 137"/>
                      <a:gd name="T13" fmla="*/ 16 h 132"/>
                      <a:gd name="T14" fmla="*/ 39 w 137"/>
                      <a:gd name="T15" fmla="*/ 9 h 132"/>
                      <a:gd name="T16" fmla="*/ 33 w 137"/>
                      <a:gd name="T17" fmla="*/ 19 h 132"/>
                      <a:gd name="T18" fmla="*/ 12 w 137"/>
                      <a:gd name="T19" fmla="*/ 15 h 132"/>
                      <a:gd name="T20" fmla="*/ 42 w 137"/>
                      <a:gd name="T21" fmla="*/ 54 h 132"/>
                      <a:gd name="T22" fmla="*/ 28 w 137"/>
                      <a:gd name="T23" fmla="*/ 75 h 132"/>
                      <a:gd name="T24" fmla="*/ 0 w 137"/>
                      <a:gd name="T25" fmla="*/ 75 h 132"/>
                      <a:gd name="T26" fmla="*/ 35 w 137"/>
                      <a:gd name="T27" fmla="*/ 124 h 132"/>
                      <a:gd name="T28" fmla="*/ 111 w 137"/>
                      <a:gd name="T29" fmla="*/ 104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7" h="132">
                        <a:moveTo>
                          <a:pt x="111" y="104"/>
                        </a:moveTo>
                        <a:cubicBezTo>
                          <a:pt x="130" y="85"/>
                          <a:pt x="137" y="58"/>
                          <a:pt x="132" y="33"/>
                        </a:cubicBezTo>
                        <a:cubicBezTo>
                          <a:pt x="129" y="31"/>
                          <a:pt x="129" y="31"/>
                          <a:pt x="129" y="31"/>
                        </a:cubicBezTo>
                        <a:cubicBezTo>
                          <a:pt x="100" y="0"/>
                          <a:pt x="100" y="0"/>
                          <a:pt x="100" y="0"/>
                        </a:cubicBezTo>
                        <a:cubicBezTo>
                          <a:pt x="65" y="28"/>
                          <a:pt x="65" y="28"/>
                          <a:pt x="65" y="28"/>
                        </a:cubicBezTo>
                        <a:cubicBezTo>
                          <a:pt x="50" y="13"/>
                          <a:pt x="50" y="13"/>
                          <a:pt x="50" y="13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39" y="9"/>
                          <a:pt x="39" y="9"/>
                          <a:pt x="39" y="9"/>
                        </a:cubicBezTo>
                        <a:cubicBezTo>
                          <a:pt x="33" y="19"/>
                          <a:pt x="33" y="19"/>
                          <a:pt x="33" y="19"/>
                        </a:cubicBezTo>
                        <a:cubicBezTo>
                          <a:pt x="12" y="15"/>
                          <a:pt x="12" y="15"/>
                          <a:pt x="12" y="15"/>
                        </a:cubicBezTo>
                        <a:cubicBezTo>
                          <a:pt x="42" y="54"/>
                          <a:pt x="42" y="54"/>
                          <a:pt x="42" y="54"/>
                        </a:cubicBezTo>
                        <a:cubicBezTo>
                          <a:pt x="28" y="75"/>
                          <a:pt x="28" y="75"/>
                          <a:pt x="28" y="75"/>
                        </a:cubicBezTo>
                        <a:cubicBezTo>
                          <a:pt x="0" y="75"/>
                          <a:pt x="0" y="75"/>
                          <a:pt x="0" y="75"/>
                        </a:cubicBezTo>
                        <a:cubicBezTo>
                          <a:pt x="35" y="124"/>
                          <a:pt x="35" y="124"/>
                          <a:pt x="35" y="124"/>
                        </a:cubicBezTo>
                        <a:cubicBezTo>
                          <a:pt x="61" y="132"/>
                          <a:pt x="90" y="125"/>
                          <a:pt x="111" y="10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" name="Freeform 104"/>
                  <p:cNvSpPr/>
                  <p:nvPr/>
                </p:nvSpPr>
                <p:spPr bwMode="auto">
                  <a:xfrm>
                    <a:off x="1521851" y="2293235"/>
                    <a:ext cx="40767" cy="40767"/>
                  </a:xfrm>
                  <a:custGeom>
                    <a:avLst/>
                    <a:gdLst>
                      <a:gd name="T0" fmla="*/ 2 w 13"/>
                      <a:gd name="T1" fmla="*/ 12 h 13"/>
                      <a:gd name="T2" fmla="*/ 9 w 13"/>
                      <a:gd name="T3" fmla="*/ 9 h 13"/>
                      <a:gd name="T4" fmla="*/ 12 w 13"/>
                      <a:gd name="T5" fmla="*/ 1 h 13"/>
                      <a:gd name="T6" fmla="*/ 5 w 13"/>
                      <a:gd name="T7" fmla="*/ 4 h 13"/>
                      <a:gd name="T8" fmla="*/ 2 w 13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3">
                        <a:moveTo>
                          <a:pt x="2" y="12"/>
                        </a:moveTo>
                        <a:cubicBezTo>
                          <a:pt x="3" y="13"/>
                          <a:pt x="6" y="12"/>
                          <a:pt x="9" y="9"/>
                        </a:cubicBezTo>
                        <a:cubicBezTo>
                          <a:pt x="12" y="6"/>
                          <a:pt x="13" y="3"/>
                          <a:pt x="12" y="1"/>
                        </a:cubicBezTo>
                        <a:cubicBezTo>
                          <a:pt x="11" y="0"/>
                          <a:pt x="7" y="2"/>
                          <a:pt x="5" y="4"/>
                        </a:cubicBezTo>
                        <a:cubicBezTo>
                          <a:pt x="2" y="7"/>
                          <a:pt x="0" y="11"/>
                          <a:pt x="2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" name="Freeform 105"/>
                  <p:cNvSpPr/>
                  <p:nvPr/>
                </p:nvSpPr>
                <p:spPr bwMode="auto">
                  <a:xfrm>
                    <a:off x="1486344" y="2280084"/>
                    <a:ext cx="40767" cy="42083"/>
                  </a:xfrm>
                  <a:custGeom>
                    <a:avLst/>
                    <a:gdLst>
                      <a:gd name="T0" fmla="*/ 2 w 13"/>
                      <a:gd name="T1" fmla="*/ 12 h 13"/>
                      <a:gd name="T2" fmla="*/ 9 w 13"/>
                      <a:gd name="T3" fmla="*/ 9 h 13"/>
                      <a:gd name="T4" fmla="*/ 12 w 13"/>
                      <a:gd name="T5" fmla="*/ 1 h 13"/>
                      <a:gd name="T6" fmla="*/ 4 w 13"/>
                      <a:gd name="T7" fmla="*/ 4 h 13"/>
                      <a:gd name="T8" fmla="*/ 2 w 13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3">
                        <a:moveTo>
                          <a:pt x="2" y="12"/>
                        </a:moveTo>
                        <a:cubicBezTo>
                          <a:pt x="3" y="13"/>
                          <a:pt x="6" y="12"/>
                          <a:pt x="9" y="9"/>
                        </a:cubicBezTo>
                        <a:cubicBezTo>
                          <a:pt x="12" y="6"/>
                          <a:pt x="13" y="3"/>
                          <a:pt x="12" y="1"/>
                        </a:cubicBezTo>
                        <a:cubicBezTo>
                          <a:pt x="10" y="0"/>
                          <a:pt x="7" y="1"/>
                          <a:pt x="4" y="4"/>
                        </a:cubicBezTo>
                        <a:cubicBezTo>
                          <a:pt x="2" y="7"/>
                          <a:pt x="0" y="11"/>
                          <a:pt x="2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" name="Freeform 106"/>
                  <p:cNvSpPr/>
                  <p:nvPr/>
                </p:nvSpPr>
                <p:spPr bwMode="auto">
                  <a:xfrm>
                    <a:off x="1638893" y="2412907"/>
                    <a:ext cx="38137" cy="44713"/>
                  </a:xfrm>
                  <a:custGeom>
                    <a:avLst/>
                    <a:gdLst>
                      <a:gd name="T0" fmla="*/ 1 w 12"/>
                      <a:gd name="T1" fmla="*/ 12 h 14"/>
                      <a:gd name="T2" fmla="*/ 4 w 12"/>
                      <a:gd name="T3" fmla="*/ 5 h 14"/>
                      <a:gd name="T4" fmla="*/ 11 w 12"/>
                      <a:gd name="T5" fmla="*/ 2 h 14"/>
                      <a:gd name="T6" fmla="*/ 8 w 12"/>
                      <a:gd name="T7" fmla="*/ 9 h 14"/>
                      <a:gd name="T8" fmla="*/ 1 w 12"/>
                      <a:gd name="T9" fmla="*/ 1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4">
                        <a:moveTo>
                          <a:pt x="1" y="12"/>
                        </a:moveTo>
                        <a:cubicBezTo>
                          <a:pt x="0" y="11"/>
                          <a:pt x="1" y="8"/>
                          <a:pt x="4" y="5"/>
                        </a:cubicBezTo>
                        <a:cubicBezTo>
                          <a:pt x="7" y="2"/>
                          <a:pt x="10" y="0"/>
                          <a:pt x="11" y="2"/>
                        </a:cubicBezTo>
                        <a:cubicBezTo>
                          <a:pt x="12" y="3"/>
                          <a:pt x="11" y="6"/>
                          <a:pt x="8" y="9"/>
                        </a:cubicBezTo>
                        <a:cubicBezTo>
                          <a:pt x="5" y="12"/>
                          <a:pt x="2" y="14"/>
                          <a:pt x="1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" name="Freeform 107"/>
                  <p:cNvSpPr/>
                  <p:nvPr/>
                </p:nvSpPr>
                <p:spPr bwMode="auto">
                  <a:xfrm>
                    <a:off x="1650729" y="2451045"/>
                    <a:ext cx="38137" cy="42083"/>
                  </a:xfrm>
                  <a:custGeom>
                    <a:avLst/>
                    <a:gdLst>
                      <a:gd name="T0" fmla="*/ 1 w 12"/>
                      <a:gd name="T1" fmla="*/ 12 h 13"/>
                      <a:gd name="T2" fmla="*/ 4 w 12"/>
                      <a:gd name="T3" fmla="*/ 4 h 13"/>
                      <a:gd name="T4" fmla="*/ 11 w 12"/>
                      <a:gd name="T5" fmla="*/ 1 h 13"/>
                      <a:gd name="T6" fmla="*/ 8 w 12"/>
                      <a:gd name="T7" fmla="*/ 9 h 13"/>
                      <a:gd name="T8" fmla="*/ 1 w 12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3">
                        <a:moveTo>
                          <a:pt x="1" y="12"/>
                        </a:moveTo>
                        <a:cubicBezTo>
                          <a:pt x="0" y="11"/>
                          <a:pt x="1" y="7"/>
                          <a:pt x="4" y="4"/>
                        </a:cubicBezTo>
                        <a:cubicBezTo>
                          <a:pt x="7" y="1"/>
                          <a:pt x="10" y="0"/>
                          <a:pt x="11" y="1"/>
                        </a:cubicBezTo>
                        <a:cubicBezTo>
                          <a:pt x="12" y="3"/>
                          <a:pt x="11" y="6"/>
                          <a:pt x="8" y="9"/>
                        </a:cubicBezTo>
                        <a:cubicBezTo>
                          <a:pt x="5" y="12"/>
                          <a:pt x="2" y="13"/>
                          <a:pt x="1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" name="Freeform 108"/>
                  <p:cNvSpPr/>
                  <p:nvPr/>
                </p:nvSpPr>
                <p:spPr bwMode="auto">
                  <a:xfrm>
                    <a:off x="1432426" y="2284030"/>
                    <a:ext cx="186741" cy="107836"/>
                  </a:xfrm>
                  <a:custGeom>
                    <a:avLst/>
                    <a:gdLst>
                      <a:gd name="T0" fmla="*/ 39 w 59"/>
                      <a:gd name="T1" fmla="*/ 34 h 34"/>
                      <a:gd name="T2" fmla="*/ 18 w 59"/>
                      <a:gd name="T3" fmla="*/ 16 h 34"/>
                      <a:gd name="T4" fmla="*/ 2 w 59"/>
                      <a:gd name="T5" fmla="*/ 4 h 34"/>
                      <a:gd name="T6" fmla="*/ 30 w 59"/>
                      <a:gd name="T7" fmla="*/ 8 h 34"/>
                      <a:gd name="T8" fmla="*/ 57 w 59"/>
                      <a:gd name="T9" fmla="*/ 17 h 34"/>
                      <a:gd name="T10" fmla="*/ 39 w 59"/>
                      <a:gd name="T11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34">
                        <a:moveTo>
                          <a:pt x="39" y="34"/>
                        </a:moveTo>
                        <a:cubicBezTo>
                          <a:pt x="38" y="28"/>
                          <a:pt x="23" y="19"/>
                          <a:pt x="18" y="16"/>
                        </a:cubicBezTo>
                        <a:cubicBezTo>
                          <a:pt x="9" y="9"/>
                          <a:pt x="0" y="7"/>
                          <a:pt x="2" y="4"/>
                        </a:cubicBezTo>
                        <a:cubicBezTo>
                          <a:pt x="4" y="0"/>
                          <a:pt x="26" y="6"/>
                          <a:pt x="30" y="8"/>
                        </a:cubicBezTo>
                        <a:cubicBezTo>
                          <a:pt x="35" y="11"/>
                          <a:pt x="54" y="17"/>
                          <a:pt x="57" y="17"/>
                        </a:cubicBezTo>
                        <a:cubicBezTo>
                          <a:pt x="59" y="17"/>
                          <a:pt x="39" y="34"/>
                          <a:pt x="39" y="3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" name="Freeform 109"/>
                  <p:cNvSpPr/>
                  <p:nvPr/>
                </p:nvSpPr>
                <p:spPr bwMode="auto">
                  <a:xfrm>
                    <a:off x="1391659" y="2473401"/>
                    <a:ext cx="85480" cy="44713"/>
                  </a:xfrm>
                  <a:custGeom>
                    <a:avLst/>
                    <a:gdLst>
                      <a:gd name="T0" fmla="*/ 27 w 27"/>
                      <a:gd name="T1" fmla="*/ 2 h 14"/>
                      <a:gd name="T2" fmla="*/ 10 w 27"/>
                      <a:gd name="T3" fmla="*/ 1 h 14"/>
                      <a:gd name="T4" fmla="*/ 6 w 27"/>
                      <a:gd name="T5" fmla="*/ 7 h 14"/>
                      <a:gd name="T6" fmla="*/ 20 w 27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14">
                        <a:moveTo>
                          <a:pt x="27" y="2"/>
                        </a:moveTo>
                        <a:cubicBezTo>
                          <a:pt x="27" y="2"/>
                          <a:pt x="14" y="0"/>
                          <a:pt x="10" y="1"/>
                        </a:cubicBezTo>
                        <a:cubicBezTo>
                          <a:pt x="6" y="2"/>
                          <a:pt x="0" y="5"/>
                          <a:pt x="6" y="7"/>
                        </a:cubicBezTo>
                        <a:cubicBezTo>
                          <a:pt x="11" y="8"/>
                          <a:pt x="17" y="11"/>
                          <a:pt x="20" y="14"/>
                        </a:cubicBezTo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" name="Freeform 110"/>
                  <p:cNvSpPr/>
                  <p:nvPr/>
                </p:nvSpPr>
                <p:spPr bwMode="auto">
                  <a:xfrm>
                    <a:off x="1584975" y="2353729"/>
                    <a:ext cx="103891" cy="195947"/>
                  </a:xfrm>
                  <a:custGeom>
                    <a:avLst/>
                    <a:gdLst>
                      <a:gd name="T0" fmla="*/ 0 w 33"/>
                      <a:gd name="T1" fmla="*/ 21 h 62"/>
                      <a:gd name="T2" fmla="*/ 17 w 33"/>
                      <a:gd name="T3" fmla="*/ 43 h 62"/>
                      <a:gd name="T4" fmla="*/ 29 w 33"/>
                      <a:gd name="T5" fmla="*/ 61 h 62"/>
                      <a:gd name="T6" fmla="*/ 24 w 33"/>
                      <a:gd name="T7" fmla="*/ 31 h 62"/>
                      <a:gd name="T8" fmla="*/ 16 w 33"/>
                      <a:gd name="T9" fmla="*/ 3 h 62"/>
                      <a:gd name="T10" fmla="*/ 0 w 33"/>
                      <a:gd name="T11" fmla="*/ 21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" h="62">
                        <a:moveTo>
                          <a:pt x="0" y="21"/>
                        </a:moveTo>
                        <a:cubicBezTo>
                          <a:pt x="5" y="23"/>
                          <a:pt x="14" y="38"/>
                          <a:pt x="17" y="43"/>
                        </a:cubicBezTo>
                        <a:cubicBezTo>
                          <a:pt x="23" y="53"/>
                          <a:pt x="26" y="62"/>
                          <a:pt x="29" y="61"/>
                        </a:cubicBezTo>
                        <a:cubicBezTo>
                          <a:pt x="33" y="58"/>
                          <a:pt x="27" y="35"/>
                          <a:pt x="24" y="31"/>
                        </a:cubicBezTo>
                        <a:cubicBezTo>
                          <a:pt x="22" y="26"/>
                          <a:pt x="16" y="5"/>
                          <a:pt x="16" y="3"/>
                        </a:cubicBezTo>
                        <a:cubicBezTo>
                          <a:pt x="16" y="0"/>
                          <a:pt x="0" y="21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" name="Freeform 111"/>
                  <p:cNvSpPr/>
                  <p:nvPr/>
                </p:nvSpPr>
                <p:spPr bwMode="auto">
                  <a:xfrm>
                    <a:off x="1463988" y="2504963"/>
                    <a:ext cx="42082" cy="89425"/>
                  </a:xfrm>
                  <a:custGeom>
                    <a:avLst/>
                    <a:gdLst>
                      <a:gd name="T0" fmla="*/ 11 w 13"/>
                      <a:gd name="T1" fmla="*/ 0 h 28"/>
                      <a:gd name="T2" fmla="*/ 12 w 13"/>
                      <a:gd name="T3" fmla="*/ 18 h 28"/>
                      <a:gd name="T4" fmla="*/ 7 w 13"/>
                      <a:gd name="T5" fmla="*/ 22 h 28"/>
                      <a:gd name="T6" fmla="*/ 0 w 13"/>
                      <a:gd name="T7" fmla="*/ 7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28">
                        <a:moveTo>
                          <a:pt x="11" y="0"/>
                        </a:moveTo>
                        <a:cubicBezTo>
                          <a:pt x="11" y="0"/>
                          <a:pt x="13" y="13"/>
                          <a:pt x="12" y="18"/>
                        </a:cubicBezTo>
                        <a:cubicBezTo>
                          <a:pt x="12" y="22"/>
                          <a:pt x="8" y="28"/>
                          <a:pt x="7" y="22"/>
                        </a:cubicBezTo>
                        <a:cubicBezTo>
                          <a:pt x="6" y="16"/>
                          <a:pt x="3" y="10"/>
                          <a:pt x="0" y="7"/>
                        </a:cubicBezTo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" name="Freeform 112"/>
                  <p:cNvSpPr/>
                  <p:nvPr/>
                </p:nvSpPr>
                <p:spPr bwMode="auto">
                  <a:xfrm>
                    <a:off x="1441632" y="2241947"/>
                    <a:ext cx="276166" cy="289317"/>
                  </a:xfrm>
                  <a:custGeom>
                    <a:avLst/>
                    <a:gdLst>
                      <a:gd name="T0" fmla="*/ 87 w 87"/>
                      <a:gd name="T1" fmla="*/ 3 h 91"/>
                      <a:gd name="T2" fmla="*/ 69 w 87"/>
                      <a:gd name="T3" fmla="*/ 10 h 91"/>
                      <a:gd name="T4" fmla="*/ 40 w 87"/>
                      <a:gd name="T5" fmla="*/ 38 h 91"/>
                      <a:gd name="T6" fmla="*/ 2 w 87"/>
                      <a:gd name="T7" fmla="*/ 91 h 91"/>
                      <a:gd name="T8" fmla="*/ 87 w 87"/>
                      <a:gd name="T9" fmla="*/ 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91">
                        <a:moveTo>
                          <a:pt x="87" y="3"/>
                        </a:moveTo>
                        <a:cubicBezTo>
                          <a:pt x="85" y="1"/>
                          <a:pt x="79" y="0"/>
                          <a:pt x="69" y="10"/>
                        </a:cubicBezTo>
                        <a:cubicBezTo>
                          <a:pt x="61" y="17"/>
                          <a:pt x="51" y="27"/>
                          <a:pt x="40" y="38"/>
                        </a:cubicBezTo>
                        <a:cubicBezTo>
                          <a:pt x="17" y="63"/>
                          <a:pt x="0" y="86"/>
                          <a:pt x="2" y="91"/>
                        </a:cubicBezTo>
                        <a:cubicBezTo>
                          <a:pt x="41" y="64"/>
                          <a:pt x="74" y="20"/>
                          <a:pt x="87" y="3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" name="Freeform 113"/>
                  <p:cNvSpPr/>
                  <p:nvPr/>
                </p:nvSpPr>
                <p:spPr bwMode="auto">
                  <a:xfrm>
                    <a:off x="1448207" y="2252468"/>
                    <a:ext cx="282741" cy="294578"/>
                  </a:xfrm>
                  <a:custGeom>
                    <a:avLst/>
                    <a:gdLst>
                      <a:gd name="T0" fmla="*/ 85 w 89"/>
                      <a:gd name="T1" fmla="*/ 0 h 93"/>
                      <a:gd name="T2" fmla="*/ 0 w 89"/>
                      <a:gd name="T3" fmla="*/ 88 h 93"/>
                      <a:gd name="T4" fmla="*/ 0 w 89"/>
                      <a:gd name="T5" fmla="*/ 89 h 93"/>
                      <a:gd name="T6" fmla="*/ 51 w 89"/>
                      <a:gd name="T7" fmla="*/ 49 h 93"/>
                      <a:gd name="T8" fmla="*/ 79 w 89"/>
                      <a:gd name="T9" fmla="*/ 19 h 93"/>
                      <a:gd name="T10" fmla="*/ 85 w 89"/>
                      <a:gd name="T11" fmla="*/ 0 h 93"/>
                      <a:gd name="T12" fmla="*/ 85 w 89"/>
                      <a:gd name="T13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9" h="93">
                        <a:moveTo>
                          <a:pt x="85" y="0"/>
                        </a:moveTo>
                        <a:cubicBezTo>
                          <a:pt x="72" y="17"/>
                          <a:pt x="39" y="61"/>
                          <a:pt x="0" y="88"/>
                        </a:cubicBezTo>
                        <a:cubicBezTo>
                          <a:pt x="0" y="88"/>
                          <a:pt x="0" y="89"/>
                          <a:pt x="0" y="89"/>
                        </a:cubicBezTo>
                        <a:cubicBezTo>
                          <a:pt x="4" y="93"/>
                          <a:pt x="27" y="75"/>
                          <a:pt x="51" y="49"/>
                        </a:cubicBezTo>
                        <a:cubicBezTo>
                          <a:pt x="62" y="38"/>
                          <a:pt x="72" y="28"/>
                          <a:pt x="79" y="19"/>
                        </a:cubicBezTo>
                        <a:cubicBezTo>
                          <a:pt x="89" y="7"/>
                          <a:pt x="87" y="2"/>
                          <a:pt x="85" y="0"/>
                        </a:cubicBezTo>
                        <a:cubicBezTo>
                          <a:pt x="85" y="0"/>
                          <a:pt x="85" y="0"/>
                          <a:pt x="85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" name="Freeform 114"/>
                  <p:cNvSpPr/>
                  <p:nvPr/>
                </p:nvSpPr>
                <p:spPr bwMode="auto">
                  <a:xfrm>
                    <a:off x="1679660" y="2264303"/>
                    <a:ext cx="24986" cy="28932"/>
                  </a:xfrm>
                  <a:custGeom>
                    <a:avLst/>
                    <a:gdLst>
                      <a:gd name="T0" fmla="*/ 4 w 8"/>
                      <a:gd name="T1" fmla="*/ 4 h 9"/>
                      <a:gd name="T2" fmla="*/ 8 w 8"/>
                      <a:gd name="T3" fmla="*/ 8 h 9"/>
                      <a:gd name="T4" fmla="*/ 6 w 8"/>
                      <a:gd name="T5" fmla="*/ 2 h 9"/>
                      <a:gd name="T6" fmla="*/ 1 w 8"/>
                      <a:gd name="T7" fmla="*/ 0 h 9"/>
                      <a:gd name="T8" fmla="*/ 4 w 8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9">
                        <a:moveTo>
                          <a:pt x="4" y="4"/>
                        </a:moveTo>
                        <a:cubicBezTo>
                          <a:pt x="6" y="6"/>
                          <a:pt x="7" y="9"/>
                          <a:pt x="8" y="8"/>
                        </a:cubicBezTo>
                        <a:cubicBezTo>
                          <a:pt x="8" y="7"/>
                          <a:pt x="8" y="4"/>
                          <a:pt x="6" y="2"/>
                        </a:cubicBezTo>
                        <a:cubicBezTo>
                          <a:pt x="4" y="0"/>
                          <a:pt x="1" y="0"/>
                          <a:pt x="1" y="0"/>
                        </a:cubicBezTo>
                        <a:cubicBezTo>
                          <a:pt x="0" y="1"/>
                          <a:pt x="2" y="2"/>
                          <a:pt x="4" y="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5" name="文本框 14"/>
              <p:cNvSpPr txBox="1"/>
              <p:nvPr/>
            </p:nvSpPr>
            <p:spPr>
              <a:xfrm>
                <a:off x="1237734" y="1480284"/>
                <a:ext cx="1087661" cy="37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氢能特点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7" name="组合 68"/>
          <p:cNvGrpSpPr/>
          <p:nvPr/>
        </p:nvGrpSpPr>
        <p:grpSpPr>
          <a:xfrm>
            <a:off x="6785970" y="1232437"/>
            <a:ext cx="4870715" cy="4025950"/>
            <a:chOff x="6943722" y="1187242"/>
            <a:chExt cx="4870715" cy="4025950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722" y="1187242"/>
              <a:ext cx="4870715" cy="402595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10629900" y="4738255"/>
              <a:ext cx="1184537" cy="474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5688" y="603118"/>
            <a:ext cx="5211683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氢能开发利用的困难与解决方法</a:t>
            </a:r>
            <a:endParaRPr lang="zh-CN" altLang="en-US" sz="28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grpSp>
        <p:nvGrpSpPr>
          <p:cNvPr id="6" name="组合 95"/>
          <p:cNvGrpSpPr/>
          <p:nvPr/>
        </p:nvGrpSpPr>
        <p:grpSpPr>
          <a:xfrm>
            <a:off x="597116" y="1272377"/>
            <a:ext cx="10997767" cy="1887594"/>
            <a:chOff x="6807929" y="1338648"/>
            <a:chExt cx="9969926" cy="1887594"/>
          </a:xfrm>
        </p:grpSpPr>
        <p:grpSp>
          <p:nvGrpSpPr>
            <p:cNvPr id="7" name="组合 96"/>
            <p:cNvGrpSpPr/>
            <p:nvPr/>
          </p:nvGrpSpPr>
          <p:grpSpPr>
            <a:xfrm>
              <a:off x="6807929" y="1589032"/>
              <a:ext cx="1166055" cy="840768"/>
              <a:chOff x="6807929" y="1589032"/>
              <a:chExt cx="1166055" cy="840768"/>
            </a:xfr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矩形 10"/>
              <p:cNvSpPr/>
              <p:nvPr/>
            </p:nvSpPr>
            <p:spPr>
              <a:xfrm>
                <a:off x="6807929" y="1589032"/>
                <a:ext cx="919399" cy="84076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>
                    <a:latin typeface="微软雅黑" panose="020B0503020204020204" charset="-122"/>
                    <a:ea typeface="微软雅黑" panose="020B0503020204020204" charset="-122"/>
                  </a:rPr>
                  <a:t>制氢</a:t>
                </a:r>
                <a:endParaRPr lang="zh-CN" altLang="en-US" sz="2800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等腰三角形 101"/>
              <p:cNvSpPr/>
              <p:nvPr/>
            </p:nvSpPr>
            <p:spPr>
              <a:xfrm rot="5400000">
                <a:off x="7743482" y="1572878"/>
                <a:ext cx="214347" cy="246656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97"/>
            <p:cNvGrpSpPr/>
            <p:nvPr/>
          </p:nvGrpSpPr>
          <p:grpSpPr>
            <a:xfrm>
              <a:off x="8193478" y="1338648"/>
              <a:ext cx="8584377" cy="1887594"/>
              <a:chOff x="1753294" y="1660295"/>
              <a:chExt cx="8584377" cy="1887594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1753294" y="1660295"/>
                <a:ext cx="43552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b="1" kern="1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困难：</a:t>
                </a:r>
                <a:r>
                  <a:rPr lang="zh-CN" altLang="en-US" kern="1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制氢</a:t>
                </a:r>
                <a:r>
                  <a:rPr lang="zh-CN" altLang="zh-CN" kern="1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能耗高</a:t>
                </a:r>
                <a:endParaRPr lang="zh-CN" altLang="en-US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53294" y="2162894"/>
                <a:ext cx="858437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kern="100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解决：</a:t>
                </a:r>
                <a:r>
                  <a:rPr lang="zh-CN" altLang="en-US" sz="2800">
                    <a:latin typeface="微软雅黑" panose="020B0503020204020204" charset="-122"/>
                    <a:ea typeface="微软雅黑" panose="020B0503020204020204" charset="-122"/>
                  </a:rPr>
                  <a:t>将太阳能转化为电能，再将水催化电解获得氢气，其中最关键的高效、廉价、绿色的催化技术已有突破性的进展。</a:t>
                </a:r>
                <a:endParaRPr lang="zh-CN" altLang="zh-CN" sz="2800" kern="10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25" y="2656841"/>
            <a:ext cx="9555396" cy="413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1765</Words>
  <Application>WPS 演示</Application>
  <PresentationFormat>宽屏</PresentationFormat>
  <Paragraphs>215</Paragraphs>
  <Slides>15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Times New Roman</vt:lpstr>
      <vt:lpstr>Courier New</vt:lpstr>
      <vt:lpstr>Calibri</vt:lpstr>
      <vt:lpstr>等线</vt:lpstr>
      <vt:lpstr>等线</vt:lpstr>
      <vt:lpstr>PingFang SC</vt:lpstr>
      <vt:lpstr>方正中等线简体</vt:lpstr>
      <vt:lpstr>方正正中黑简体</vt:lpstr>
      <vt:lpstr>黑体</vt:lpstr>
      <vt:lpstr>Cambria Math</vt:lpstr>
      <vt:lpstr>Arial Unicode MS</vt:lpstr>
      <vt:lpstr>Calibri Light</vt:lpstr>
      <vt:lpstr>Segoe Print</vt:lpstr>
      <vt:lpstr>Office 主题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Administrator</cp:lastModifiedBy>
  <cp:revision>80</cp:revision>
  <dcterms:created xsi:type="dcterms:W3CDTF">2022-01-24T11:16:00Z</dcterms:created>
  <dcterms:modified xsi:type="dcterms:W3CDTF">2022-02-19T08:55:53Z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3B981EF0D01D451F86930692C4599695</vt:lpwstr>
  </property>
  <property fmtid="{D5CDD505-2E9C-101B-9397-08002B2CF9AE}" pid="3" name="KSOProductBuildVer">
    <vt:lpwstr>2052-11.1.0.11294</vt:lpwstr>
  </property>
</Properties>
</file>