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4" r:id="rId3"/>
    <p:sldId id="283" r:id="rId4"/>
    <p:sldId id="314" r:id="rId5"/>
    <p:sldId id="303" r:id="rId6"/>
    <p:sldId id="325" r:id="rId7"/>
    <p:sldId id="327" r:id="rId8"/>
    <p:sldId id="329" r:id="rId9"/>
    <p:sldId id="332" r:id="rId10"/>
    <p:sldId id="326" r:id="rId11"/>
    <p:sldId id="328" r:id="rId12"/>
    <p:sldId id="330" r:id="rId13"/>
    <p:sldId id="331" r:id="rId14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816" y="90"/>
      </p:cViewPr>
      <p:guideLst>
        <p:guide orient="horz" pos="20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63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file:///D:\qq&#25991;&#20214;\712321467\Image\C2C\Image2\%7b75232B38-A165-1FB7-499C-2E1C792CACB5%7d.png" TargetMode="External"/><Relationship Id="rId18" Type="http://schemas.openxmlformats.org/officeDocument/2006/relationships/image" Target="../media/image1.png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18" r:link="rId19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emf"/><Relationship Id="rId2" Type="http://schemas.openxmlformats.org/officeDocument/2006/relationships/package" Target="../embeddings/Document5.docx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package" Target="../embeddings/Document6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1" Type="http://schemas.openxmlformats.org/officeDocument/2006/relationships/package" Target="../embeddings/Document1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package" Target="../embeddings/Document4.docx"/><Relationship Id="rId4" Type="http://schemas.openxmlformats.org/officeDocument/2006/relationships/image" Target="../media/image4.emf"/><Relationship Id="rId3" Type="http://schemas.openxmlformats.org/officeDocument/2006/relationships/package" Target="../embeddings/Document3.docx"/><Relationship Id="rId2" Type="http://schemas.openxmlformats.org/officeDocument/2006/relationships/image" Target="../media/image3.emf"/><Relationship Id="rId1" Type="http://schemas.openxmlformats.org/officeDocument/2006/relationships/package" Target="../embeddings/Document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038983" y="4024608"/>
            <a:ext cx="8114030" cy="755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17000"/>
              </a:lnSpc>
              <a:defRPr/>
            </a:pPr>
            <a:r>
              <a:rPr lang="zh-CN" altLang="en-US" sz="480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仿宋" panose="02010609060101010101" pitchFamily="49" charset="-122"/>
              </a:rPr>
              <a:t> 第</a:t>
            </a:r>
            <a:r>
              <a:rPr lang="en-US" altLang="zh-CN" sz="4800">
                <a:solidFill>
                  <a:srgbClr val="0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 </a:t>
            </a:r>
            <a:r>
              <a:rPr lang="zh-CN" altLang="en-US" sz="4800">
                <a:solidFill>
                  <a:srgbClr val="0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仿宋" panose="02010609060101010101" pitchFamily="49" charset="-122"/>
              </a:rPr>
              <a:t>课时   化学反应速率</a:t>
            </a:r>
            <a:endParaRPr lang="zh-CN" altLang="en-US" sz="4800">
              <a:solidFill>
                <a:srgbClr val="0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仿宋" panose="02010609060101010101" pitchFamily="49" charset="-12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72270" y="-97198"/>
            <a:ext cx="12736537" cy="3449955"/>
          </a:xfrm>
        </p:spPr>
        <p:txBody>
          <a:bodyPr vert="horz" lIns="90170" tIns="46990" rIns="90170" bIns="46990" rtlCol="0" anchor="b">
            <a:noAutofit/>
          </a:bodyPr>
          <a:lstStyle/>
          <a:p>
            <a:pPr algn="ctr" eaLnBrk="1" hangingPunct="1">
              <a:lnSpc>
                <a:spcPct val="150000"/>
              </a:lnSpc>
            </a:pPr>
            <a:br>
              <a:rPr lang="zh-CN" altLang="en-US" sz="6000" b="1"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br>
              <a:rPr lang="zh-CN" altLang="en-US" sz="6000" b="1"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zh-CN" altLang="en-US" sz="6000" b="1">
                <a:solidFill>
                  <a:srgbClr val="000000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仿宋" panose="02010609060101010101" pitchFamily="49" charset="-122"/>
                <a:sym typeface="+mn-ea"/>
              </a:rPr>
              <a:t>第一节 </a:t>
            </a:r>
            <a:r>
              <a:rPr lang="zh-CN" altLang="en-US" sz="6000" b="1">
                <a:solidFill>
                  <a:srgbClr val="000000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  <a:t>化学反应速率</a:t>
            </a:r>
            <a:endParaRPr lang="zh-CN" altLang="en-US" sz="6000" b="1">
              <a:solidFill>
                <a:srgbClr val="000000"/>
              </a:solidFill>
              <a:effectLst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0057" y="1222361"/>
            <a:ext cx="11306128" cy="5188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①“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一看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：看化学反应速率的单位是否一致，若不一致，需转化为同一单位。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②“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二化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：将不同物质的化学反应速率转化成同一物质的化学反应速率，或分别除以相应物质的化学计量数，所得数值大的速率大。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③“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三比较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：标准统一后比较数值大小，数值越大，反应速率越大。</a:t>
            </a:r>
            <a:endParaRPr lang="zh-CN" altLang="zh-CN" sz="3200" b="1" kern="100">
              <a:effectLst/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Text Box 4"/>
          <p:cNvSpPr txBox="1"/>
          <p:nvPr/>
        </p:nvSpPr>
        <p:spPr>
          <a:xfrm>
            <a:off x="370057" y="548972"/>
            <a:ext cx="9097499" cy="6733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、化学反应速率的比较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2680" y="367615"/>
            <a:ext cx="11466640" cy="4449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3. </a:t>
            </a:r>
            <a:r>
              <a:rPr lang="en-US" altLang="zh-CN" sz="3200" b="1" i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T</a:t>
            </a: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 </a:t>
            </a: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℃</a:t>
            </a:r>
            <a:r>
              <a:rPr lang="zh-CN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时，在</a:t>
            </a: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0.5 L</a:t>
            </a:r>
            <a:r>
              <a:rPr lang="zh-CN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的密闭容器中，反应过程中</a:t>
            </a: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A</a:t>
            </a:r>
            <a:r>
              <a:rPr lang="zh-CN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3200" b="1" kern="100" spc="-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的浓度变化如图所示：</a:t>
            </a:r>
            <a:endParaRPr lang="en-US" altLang="zh-CN" sz="3200" b="1" kern="100" spc="-100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3200" b="1" kern="100">
              <a:solidFill>
                <a:prstClr val="black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3200" b="1" kern="100">
              <a:solidFill>
                <a:prstClr val="black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endParaRPr lang="en-US" altLang="zh-CN" sz="3200" b="1" kern="100">
              <a:solidFill>
                <a:prstClr val="black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(1)10 s</a:t>
            </a:r>
            <a:r>
              <a:rPr lang="zh-CN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内</a:t>
            </a:r>
            <a:r>
              <a:rPr lang="en-US" altLang="zh-CN" sz="32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(B)</a:t>
            </a:r>
            <a:r>
              <a:rPr lang="zh-CN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b="1" u="sng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                               </a:t>
            </a:r>
            <a:r>
              <a:rPr lang="zh-CN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3200" b="1" kern="100">
              <a:solidFill>
                <a:prstClr val="black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3252" y="1346051"/>
            <a:ext cx="3430252" cy="2662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3269081" y="4182650"/>
            <a:ext cx="31935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0.06 mol·L</a:t>
            </a:r>
            <a:r>
              <a:rPr lang="zh-CN" altLang="zh-CN" sz="3200" b="1" kern="100" baseline="300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·s</a:t>
            </a:r>
            <a:r>
              <a:rPr lang="zh-CN" altLang="zh-CN" sz="3200" b="1" kern="100" baseline="300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</a:t>
            </a:r>
            <a:endParaRPr lang="zh-CN" altLang="en-US" sz="3200" b="1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62680" y="4991444"/>
            <a:ext cx="11521280" cy="760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该反应的化学方程式为</a:t>
            </a:r>
            <a:r>
              <a:rPr lang="en-US" altLang="zh-CN" sz="3200" b="1" u="sng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                        </a:t>
            </a:r>
            <a:r>
              <a:rPr lang="zh-CN" altLang="zh-CN" sz="3200" b="1" kern="100">
                <a:solidFill>
                  <a:prstClr val="black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100" b="1" kern="100">
              <a:solidFill>
                <a:prstClr val="black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5" name="对象 24"/>
          <p:cNvGraphicFramePr>
            <a:graphicFrameLocks noChangeAspect="1"/>
          </p:cNvGraphicFramePr>
          <p:nvPr/>
        </p:nvGraphicFramePr>
        <p:xfrm>
          <a:off x="5279103" y="4991444"/>
          <a:ext cx="2366962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2" imgW="2400300" imgH="793750" progId="Word.Document.12">
                  <p:embed/>
                </p:oleObj>
              </mc:Choice>
              <mc:Fallback>
                <p:oleObj name="Document" r:id="rId2" imgW="2400300" imgH="7937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79103" y="4991444"/>
                        <a:ext cx="2366962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72013" y="1365975"/>
            <a:ext cx="11412000" cy="37112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宋体" panose="0201060003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3200" b="1" kern="100">
                <a:latin typeface="Book Antiqua" panose="0204060205030503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(A)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0.15 mol·L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·min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endParaRPr lang="zh-CN" altLang="zh-CN" sz="3200" b="1" kern="100">
              <a:latin typeface="华文新魏" panose="02010800040101010101" pitchFamily="2" charset="-122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宋体" panose="0201060003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3200" b="1" kern="100">
                <a:latin typeface="Book Antiqua" panose="0204060205030503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(B)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0.01 mol·L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·s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endParaRPr lang="zh-CN" altLang="zh-CN" sz="3200" b="1" kern="100">
              <a:latin typeface="华文新魏" panose="02010800040101010101" pitchFamily="2" charset="-122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宋体" panose="0201060003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③</a:t>
            </a:r>
            <a:r>
              <a:rPr lang="en-US" altLang="zh-CN" sz="3200" b="1" kern="100">
                <a:latin typeface="Book Antiqua" panose="0204060205030503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(C)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0.40 mol·L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·min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endParaRPr lang="zh-CN" altLang="zh-CN" sz="3200" b="1" kern="100">
              <a:latin typeface="华文新魏" panose="02010800040101010101" pitchFamily="2" charset="-122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宋体" panose="0201060003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④</a:t>
            </a:r>
            <a:r>
              <a:rPr lang="en-US" altLang="zh-CN" sz="3200" b="1" kern="100">
                <a:latin typeface="Book Antiqua" panose="0204060205030503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(D)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0.45 mol·L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·min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endParaRPr lang="zh-CN" altLang="zh-CN" sz="3200" b="1" kern="100">
              <a:latin typeface="华文新魏" panose="02010800040101010101" pitchFamily="2" charset="-122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则该反应在不同情况下进行的快慢顺序为</a:t>
            </a:r>
            <a:r>
              <a:rPr lang="en-US" altLang="zh-CN" sz="3200" b="1" u="sng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                          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3200" b="1" kern="100">
              <a:effectLst/>
              <a:latin typeface="华文新魏" panose="02010800040101010101" pitchFamily="2" charset="-122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90550" y="765498"/>
          <a:ext cx="1312068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1" imgW="11187430" imgH="743585" progId="Word.Document.12">
                  <p:embed/>
                </p:oleObj>
              </mc:Choice>
              <mc:Fallback>
                <p:oleObj name="Document" r:id="rId1" imgW="11187430" imgH="74358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0550" y="765498"/>
                        <a:ext cx="13120688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7823398" y="4293890"/>
            <a:ext cx="37789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④＞③</a:t>
            </a:r>
            <a:r>
              <a:rPr lang="en-US" altLang="zh-CN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CN" altLang="en-US" sz="3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②＞①</a:t>
            </a:r>
            <a:endParaRPr lang="zh-CN" altLang="en-US" sz="36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849100" y="107696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文本框 20484"/>
          <p:cNvSpPr txBox="1">
            <a:spLocks noChangeArrowheads="1"/>
          </p:cNvSpPr>
          <p:nvPr/>
        </p:nvSpPr>
        <p:spPr bwMode="auto">
          <a:xfrm>
            <a:off x="7990418" y="266700"/>
            <a:ext cx="2618316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1800"/>
          </a:p>
        </p:txBody>
      </p:sp>
      <p:sp>
        <p:nvSpPr>
          <p:cNvPr id="6146" name="TextBox 1"/>
          <p:cNvSpPr txBox="1"/>
          <p:nvPr/>
        </p:nvSpPr>
        <p:spPr>
          <a:xfrm>
            <a:off x="609600" y="1273666"/>
            <a:ext cx="11177905" cy="16705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、了解化学反应速率的概念及其表示方法。</a:t>
            </a:r>
            <a:endParaRPr lang="zh-CN" altLang="zh-CN" sz="3600" b="1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能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正确计算、比较反应速率的大小</a:t>
            </a:r>
            <a:r>
              <a:rPr lang="zh-CN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重点）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4027" y="633413"/>
            <a:ext cx="33026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4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学习目标</a:t>
            </a:r>
            <a:endParaRPr lang="zh-CN" altLang="zh-CN" sz="4400" b="1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2563" y="563978"/>
            <a:ext cx="26619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自学指导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6459" y="1299210"/>
            <a:ext cx="9945663" cy="2501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华文新魏" panose="02010800040101010101" pitchFamily="2" charset="-122"/>
              </a:rPr>
              <a:t>自学课本</a:t>
            </a: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华文新魏" panose="02010800040101010101" pitchFamily="2" charset="-122"/>
              </a:rPr>
              <a:t>P</a:t>
            </a:r>
            <a:r>
              <a:rPr lang="en-US" altLang="zh-CN" sz="3600" b="1" baseline="-25000">
                <a:latin typeface="Times New Roman" panose="02020603050405020304" pitchFamily="18" charset="0"/>
                <a:ea typeface="华文新魏" panose="02010800040101010101" pitchFamily="2" charset="-122"/>
                <a:cs typeface="华文新魏" panose="02010800040101010101" pitchFamily="2" charset="-122"/>
              </a:rPr>
              <a:t>24-25</a:t>
            </a: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华文新魏" panose="02010800040101010101" pitchFamily="2" charset="-122"/>
              </a:rPr>
              <a:t>,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华文新魏" panose="02010800040101010101" pitchFamily="2" charset="-122"/>
              </a:rPr>
              <a:t>思考以下问题</a:t>
            </a:r>
            <a:endParaRPr lang="zh-CN" altLang="en-US" sz="3600" b="1">
              <a:latin typeface="Times New Roman" panose="02020603050405020304" pitchFamily="18" charset="0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、了解</a:t>
            </a:r>
            <a:r>
              <a:rPr lang="zh-CN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化学反应速率及表示方法。</a:t>
            </a:r>
            <a:endParaRPr lang="en-US" altLang="zh-CN" sz="3600" b="1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．掌握化学反应速率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相关计算。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重点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)</a:t>
            </a:r>
            <a:endParaRPr lang="zh-CN" altLang="zh-CN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/>
          <p:nvPr/>
        </p:nvSpPr>
        <p:spPr>
          <a:xfrm>
            <a:off x="2729743" y="336083"/>
            <a:ext cx="7215114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buClr>
                <a:schemeClr val="accent1"/>
              </a:buClr>
              <a:buFont typeface="Wingdings" panose="05000000000000000000" pitchFamily="2" charset="2"/>
            </a:pPr>
            <a:r>
              <a:rPr lang="zh-CN" altLang="en-US" sz="4800" b="1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一、化学反应速率及测定</a:t>
            </a:r>
            <a:endParaRPr lang="zh-CN" altLang="en-US" sz="4800" b="1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1214755" y="3312158"/>
            <a:ext cx="1024509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用单位时间内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反应物浓度的减少量</a:t>
            </a:r>
            <a:r>
              <a:rPr lang="zh-CN" altLang="en-US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或</a:t>
            </a:r>
            <a:r>
              <a:rPr lang="zh-CN" alt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生成物浓度的增加量</a:t>
            </a:r>
            <a:r>
              <a:rPr lang="zh-CN" altLang="en-US" sz="40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来表示。</a:t>
            </a:r>
            <a:endParaRPr lang="zh-CN" altLang="en-US" sz="4000" b="1">
              <a:solidFill>
                <a:schemeClr val="tx1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5154" y="1167080"/>
            <a:ext cx="2136845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1. 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概念：</a:t>
            </a:r>
            <a:endParaRPr kumimoji="0" lang="zh-CN" altLang="en-US" sz="4400" b="1" kern="1200" cap="none" spc="0" normalizeH="0" baseline="0" noProof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214755" y="1935430"/>
            <a:ext cx="7937501" cy="706755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>
              <a:buClr>
                <a:schemeClr val="hlink"/>
              </a:buClr>
              <a:buSzPct val="70000"/>
              <a:buFont typeface="Wingdings" panose="05000000000000000000" pitchFamily="2" charset="2"/>
            </a:pPr>
            <a:r>
              <a:rPr lang="zh-CN" altLang="en-US" sz="4000" b="1">
                <a:latin typeface="华文新魏" panose="02010800040101010101" pitchFamily="2" charset="-122"/>
                <a:ea typeface="华文新魏" panose="02010800040101010101" pitchFamily="2" charset="-122"/>
              </a:rPr>
              <a:t>表示化学反应进行快慢的物理量。</a:t>
            </a:r>
            <a:endParaRPr lang="zh-CN" altLang="en-US" sz="40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35154" y="2605403"/>
            <a:ext cx="2997835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2. 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表示方法：</a:t>
            </a:r>
            <a:endParaRPr kumimoji="0" lang="zh-CN" altLang="en-US" sz="4400" b="1" kern="1200" cap="none" spc="0" normalizeH="0" baseline="0" noProof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31650" y="337956"/>
            <a:ext cx="297963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3. 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公式：</a:t>
            </a:r>
            <a:endParaRPr kumimoji="0" lang="zh-CN" altLang="en-US" sz="4400" b="1" kern="1200" cap="none" spc="0" normalizeH="0" baseline="0" noProof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31650" y="1222750"/>
            <a:ext cx="2358845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4. 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单位：</a:t>
            </a:r>
            <a:endParaRPr kumimoji="0" lang="zh-CN" altLang="en-US" sz="4400" b="1" kern="1200" cap="none" spc="0" normalizeH="0" baseline="0" noProof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Text Box 16"/>
          <p:cNvSpPr txBox="1"/>
          <p:nvPr/>
        </p:nvSpPr>
        <p:spPr>
          <a:xfrm>
            <a:off x="513373" y="1807126"/>
            <a:ext cx="10034270" cy="18283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  mol/(L·s)         </a:t>
            </a: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 mol/(L·min)</a:t>
            </a:r>
            <a:r>
              <a:rPr lang="en-US" altLang="zh-CN" sz="4000" b="1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4000" b="1" baseline="30000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   </a:t>
            </a: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mol·L</a:t>
            </a:r>
            <a:r>
              <a:rPr lang="en-US" altLang="zh-CN" sz="4000" b="1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-1</a:t>
            </a: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·s</a:t>
            </a:r>
            <a:r>
              <a:rPr lang="en-US" altLang="zh-CN" sz="4000" b="1" baseline="-25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4000" b="1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-1       </a:t>
            </a: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   mol·L</a:t>
            </a:r>
            <a:r>
              <a:rPr lang="en-US" altLang="zh-CN" sz="4000" b="1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-1</a:t>
            </a: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·min</a:t>
            </a:r>
            <a:r>
              <a:rPr lang="en-US" altLang="zh-CN" sz="4000" b="1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-1</a:t>
            </a:r>
            <a:endParaRPr lang="en-US" altLang="zh-CN" sz="4000" b="1" baseline="-25000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743199" y="0"/>
            <a:ext cx="1561205" cy="1242285"/>
            <a:chOff x="2984392" y="493368"/>
            <a:chExt cx="1561205" cy="1242285"/>
          </a:xfrm>
        </p:grpSpPr>
        <p:sp>
          <p:nvSpPr>
            <p:cNvPr id="10" name="矩形 9"/>
            <p:cNvSpPr/>
            <p:nvPr/>
          </p:nvSpPr>
          <p:spPr>
            <a:xfrm>
              <a:off x="3811101" y="1027767"/>
              <a:ext cx="67839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CN" sz="4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zh-CN" altLang="zh-CN" sz="4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zh-CN" altLang="zh-CN" sz="4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811101" y="493368"/>
              <a:ext cx="73449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CN" sz="4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zh-CN" sz="4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zh-CN" sz="4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984392" y="780407"/>
              <a:ext cx="83388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CN" sz="4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ν</a:t>
              </a:r>
              <a:r>
                <a:rPr lang="en-US" altLang="zh-CN" sz="4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=</a:t>
              </a:r>
              <a:endParaRPr lang="zh-CN" altLang="zh-CN" sz="4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3871503" y="1144159"/>
              <a:ext cx="61798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31650" y="3678272"/>
            <a:ext cx="10827597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lang="en-US" altLang="zh-CN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. 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化学反应速率与化学计量数的关系：</a:t>
            </a:r>
            <a:endParaRPr kumimoji="0" lang="zh-CN" altLang="en-US" sz="4400" b="1" kern="1200" cap="none" spc="0" normalizeH="0" baseline="0" noProof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625711" y="4490473"/>
            <a:ext cx="106706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>
                <a:latin typeface="华文新魏" panose="02010800040101010101" pitchFamily="2" charset="-122"/>
                <a:ea typeface="华文新魏" panose="02010800040101010101" pitchFamily="2" charset="-122"/>
              </a:rPr>
              <a:t>化学反应中各物质的化学反应速率之比等于化学计量数之比。</a:t>
            </a:r>
            <a:endParaRPr lang="zh-CN" altLang="en-US" sz="3600" b="1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" grpId="0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75378" y="278584"/>
            <a:ext cx="3238259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6.</a:t>
            </a:r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注意事项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</a:t>
            </a:r>
            <a:endParaRPr kumimoji="0" lang="zh-CN" altLang="en-US" sz="4400" b="1" kern="1200" cap="none" spc="0" normalizeH="0" baseline="0" noProof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693615" y="1284774"/>
            <a:ext cx="88265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(1) </a:t>
            </a:r>
            <a:r>
              <a:rPr lang="en-US" altLang="zh-CN" sz="3600" b="1" i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36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是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平均反应速率</a:t>
            </a:r>
            <a:r>
              <a:rPr lang="zh-CN" altLang="en-US" sz="36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，不是瞬时速率。</a:t>
            </a:r>
            <a:endParaRPr lang="zh-CN" altLang="en-US" sz="3600" b="1">
              <a:solidFill>
                <a:schemeClr val="tx1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 Box 6"/>
          <p:cNvSpPr txBox="1"/>
          <p:nvPr/>
        </p:nvSpPr>
        <p:spPr>
          <a:xfrm>
            <a:off x="693615" y="5136901"/>
            <a:ext cx="11664833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612140" indent="-61214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(5)</a:t>
            </a:r>
            <a:r>
              <a:rPr lang="zh-CN" altLang="en-US" sz="36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固体和纯液体的浓度是常数，所以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不用固体和纯液体</a:t>
            </a:r>
            <a:r>
              <a:rPr lang="zh-CN" altLang="en-US" sz="36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表示化学反应速率。</a:t>
            </a:r>
            <a:endParaRPr lang="zh-CN" altLang="en-US" sz="3600" b="1">
              <a:solidFill>
                <a:schemeClr val="tx1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Text Box 7"/>
          <p:cNvSpPr txBox="1"/>
          <p:nvPr/>
        </p:nvSpPr>
        <p:spPr>
          <a:xfrm>
            <a:off x="693615" y="2166683"/>
            <a:ext cx="6962775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(2) </a:t>
            </a:r>
            <a:r>
              <a:rPr lang="el-GR" altLang="zh-C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3600" b="1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c</a:t>
            </a:r>
            <a:r>
              <a:rPr lang="zh-CN" altLang="zh-CN" sz="3600" b="1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为</a:t>
            </a:r>
            <a:r>
              <a:rPr lang="zh-CN" altLang="en-US" sz="36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正值，</a:t>
            </a:r>
            <a:r>
              <a:rPr lang="en-US" altLang="zh-CN" sz="3600" b="1" i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v</a:t>
            </a:r>
            <a:r>
              <a:rPr lang="zh-CN" altLang="en-US" sz="3600" b="1">
                <a:solidFill>
                  <a:schemeClr val="tx1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永远为正值。</a:t>
            </a:r>
            <a:endParaRPr lang="zh-CN" altLang="en-US" sz="3600" b="1">
              <a:solidFill>
                <a:schemeClr val="tx1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 Box 4"/>
          <p:cNvSpPr txBox="1"/>
          <p:nvPr/>
        </p:nvSpPr>
        <p:spPr>
          <a:xfrm>
            <a:off x="693615" y="2954548"/>
            <a:ext cx="7961630" cy="700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(3)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描述反应速率时应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指明物质。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Text Box 7"/>
          <p:cNvSpPr txBox="1"/>
          <p:nvPr/>
        </p:nvSpPr>
        <p:spPr>
          <a:xfrm>
            <a:off x="693615" y="3796487"/>
            <a:ext cx="1144905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(4) 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同一反应，不同物质，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化学反应速率之比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=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化学计量数之比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600" b="1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57146" y="812434"/>
          <a:ext cx="1316355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11367770" imgH="1586230" progId="Word.Document.12">
                  <p:embed/>
                </p:oleObj>
              </mc:Choice>
              <mc:Fallback>
                <p:oleObj name="Document" r:id="rId1" imgW="11367770" imgH="15862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7146" y="812434"/>
                        <a:ext cx="1316355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150055" y="2295669"/>
            <a:ext cx="11412000" cy="4449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(2)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化学反应速率指的是某时刻的瞬时速率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(3)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化学反应速率越大，化学反应的现象越明显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(4)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同一化学反应中，不同物质表示的化学</a:t>
            </a:r>
            <a:r>
              <a:rPr lang="zh-CN" altLang="en-US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反应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速率可能数值不同，但表示的意义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快慢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相同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(5)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化学反应速率为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0.6 mol·L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·min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是指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 min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时某物质的浓度为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0.6 mol·L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1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endParaRPr lang="zh-CN" altLang="zh-CN" sz="3200" b="1" kern="100">
              <a:effectLst/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20683" y="1539115"/>
            <a:ext cx="595035" cy="756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200" b="1" kern="100">
              <a:solidFill>
                <a:srgbClr val="C0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14067" y="2344786"/>
            <a:ext cx="595035" cy="756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200" b="1" kern="100">
              <a:solidFill>
                <a:srgbClr val="C0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650710" y="4520605"/>
            <a:ext cx="410690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√</a:t>
            </a:r>
            <a:endParaRPr lang="en-US" altLang="zh-CN" sz="3200" b="1" kern="100">
              <a:solidFill>
                <a:srgbClr val="C0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76596" y="3090619"/>
            <a:ext cx="595035" cy="756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200" b="1" kern="100">
              <a:solidFill>
                <a:srgbClr val="C0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23165" y="5988988"/>
            <a:ext cx="595035" cy="756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kern="100">
                <a:solidFill>
                  <a:srgbClr val="C00000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200" b="1" kern="100">
              <a:solidFill>
                <a:srgbClr val="C0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 Box 4"/>
          <p:cNvSpPr txBox="1"/>
          <p:nvPr/>
        </p:nvSpPr>
        <p:spPr>
          <a:xfrm>
            <a:off x="389206" y="216661"/>
            <a:ext cx="9097499" cy="73795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40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、判断正误</a:t>
            </a:r>
            <a:endParaRPr lang="en-US" altLang="zh-CN" sz="4000" b="1"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9206" y="549474"/>
            <a:ext cx="11466640" cy="2972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2.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对于反应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3Cu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8HNO</a:t>
            </a:r>
            <a:r>
              <a:rPr lang="en-US" altLang="zh-CN" sz="3200" b="1" kern="100" baseline="-25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(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稀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3200" b="1" kern="100" spc="-8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===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3Cu(NO</a:t>
            </a:r>
            <a:r>
              <a:rPr lang="en-US" altLang="zh-CN" sz="3200" b="1" kern="100" baseline="-25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3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)</a:t>
            </a:r>
            <a:r>
              <a:rPr lang="en-US" altLang="zh-CN" sz="3200" b="1" kern="100" baseline="-25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2NO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↑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4H</a:t>
            </a:r>
            <a:r>
              <a:rPr lang="en-US" altLang="zh-CN" sz="3200" b="1" kern="100" baseline="-250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O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，在测量化学反应速率时，以下相关性质不可以利用的是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(     )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A.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气体的体积和体系的压强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	      B.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溶液颜色的深浅</a:t>
            </a:r>
            <a:endParaRPr lang="zh-CN" altLang="zh-CN" sz="3200" b="1" kern="100"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C.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固体物质的体积</a:t>
            </a:r>
            <a:r>
              <a:rPr lang="en-US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			      D.H</a:t>
            </a:r>
            <a:r>
              <a:rPr lang="zh-CN" altLang="zh-CN" sz="3200" b="1" kern="100" baseline="300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＋</a:t>
            </a:r>
            <a:r>
              <a:rPr lang="zh-CN" altLang="zh-CN" sz="3200" b="1" kern="10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浓度的变化</a:t>
            </a:r>
            <a:endParaRPr lang="zh-CN" altLang="zh-CN" sz="3200" b="1" kern="100">
              <a:effectLst/>
              <a:latin typeface="Times New Roman" panose="02020603050405020304" pitchFamily="18" charset="0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914206" y="1450971"/>
            <a:ext cx="8897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CN" sz="3200" b="1" i="0" u="none" strike="noStrike" kern="1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C</a:t>
            </a:r>
            <a:endParaRPr lang="zh-CN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684606" y="139939"/>
            <a:ext cx="8822788" cy="844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612140">
              <a:lnSpc>
                <a:spcPct val="150000"/>
              </a:lnSpc>
            </a:pPr>
            <a:r>
              <a:rPr lang="zh-CN" altLang="en-US" sz="3600" b="1" kern="1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华文新魏" panose="02010800040101010101" pitchFamily="2" charset="-122"/>
                <a:cs typeface="Courier New" panose="02070309020205020404" pitchFamily="49" charset="0"/>
              </a:rPr>
              <a:t>二、化学反应速率的计算和比较</a:t>
            </a:r>
            <a:endParaRPr lang="zh-CN" altLang="zh-CN" sz="3600" b="1" kern="100">
              <a:solidFill>
                <a:srgbClr val="FF0000"/>
              </a:solidFill>
              <a:effectLst/>
              <a:latin typeface="华文新魏" panose="02010800040101010101" pitchFamily="2" charset="-122"/>
              <a:ea typeface="华文新魏" panose="0201080004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Text Box 4"/>
          <p:cNvSpPr txBox="1"/>
          <p:nvPr/>
        </p:nvSpPr>
        <p:spPr>
          <a:xfrm>
            <a:off x="370057" y="1336763"/>
            <a:ext cx="9097499" cy="67338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、化学反应速率的计算</a:t>
            </a:r>
            <a:r>
              <a:rPr lang="en-US" altLang="zh-CN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——</a:t>
            </a:r>
            <a:r>
              <a:rPr lang="zh-CN" altLang="en-US" sz="3600" b="1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  <a:sym typeface="+mn-ea"/>
              </a:rPr>
              <a:t>“三段式”法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725323" y="3749591"/>
          <a:ext cx="14065250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1" imgW="8243570" imgH="993775" progId="Word.Document.12">
                  <p:embed/>
                </p:oleObj>
              </mc:Choice>
              <mc:Fallback>
                <p:oleObj name="Document" r:id="rId1" imgW="824357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25323" y="3749591"/>
                        <a:ext cx="14065250" cy="168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668338" y="4645025"/>
          <a:ext cx="80264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3" imgW="8243570" imgH="993775" progId="Word.Document.12">
                  <p:embed/>
                </p:oleObj>
              </mc:Choice>
              <mc:Fallback>
                <p:oleObj name="Document" r:id="rId3" imgW="8243570" imgH="9937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8338" y="4645025"/>
                        <a:ext cx="8026400" cy="957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725488" y="2060575"/>
          <a:ext cx="79248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5" imgW="8133715" imgH="793750" progId="Word.Document.12">
                  <p:embed/>
                </p:oleObj>
              </mc:Choice>
              <mc:Fallback>
                <p:oleObj name="Document" r:id="rId5" imgW="8133715" imgH="7937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5488" y="2060575"/>
                        <a:ext cx="7924800" cy="76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矩形 14"/>
          <p:cNvSpPr/>
          <p:nvPr/>
        </p:nvSpPr>
        <p:spPr>
          <a:xfrm>
            <a:off x="609436" y="2992558"/>
            <a:ext cx="11412000" cy="61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Aft>
                <a:spcPct val="0"/>
              </a:spcAft>
            </a:pPr>
            <a:r>
              <a:rPr lang="zh-CN" altLang="zh-CN" sz="2800" b="1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起始浓度</a:t>
            </a:r>
            <a:r>
              <a:rPr lang="en-US" altLang="zh-CN" sz="2800" b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/mol·L</a:t>
            </a:r>
            <a:r>
              <a:rPr lang="zh-CN" altLang="zh-CN" sz="2800" b="1" baseline="300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b="1" baseline="30000">
                <a:latin typeface="Times New Roman" panose="02020603050405020304" pitchFamily="18" charset="0"/>
                <a:ea typeface="方正中等线简体" panose="03000509000000000000" pitchFamily="65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                 </a:t>
            </a:r>
            <a:r>
              <a:rPr lang="en-US" altLang="zh-CN" sz="2800" i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en-US" altLang="zh-CN" sz="2800">
                <a:latin typeface="Times New Roman" panose="02020603050405020304" pitchFamily="18" charset="0"/>
                <a:ea typeface="方正中等线简体" panose="03000509000000000000" pitchFamily="65" charset="-122"/>
              </a:rPr>
              <a:t>            </a:t>
            </a:r>
            <a:r>
              <a:rPr lang="en-US" altLang="zh-CN" sz="2800" i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b</a:t>
            </a:r>
            <a:r>
              <a:rPr lang="en-US" altLang="zh-CN" sz="2800">
                <a:latin typeface="Times New Roman" panose="02020603050405020304" pitchFamily="18" charset="0"/>
                <a:ea typeface="方正中等线简体" panose="03000509000000000000" pitchFamily="65" charset="-122"/>
              </a:rPr>
              <a:t>             </a:t>
            </a:r>
            <a:r>
              <a:rPr lang="en-US" altLang="zh-CN" sz="2800" i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c</a:t>
            </a:r>
            <a:endParaRPr lang="zh-CN" altLang="zh-CN" sz="10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>
    <p:zoom/>
  </p:transition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62.xml><?xml version="1.0" encoding="utf-8"?>
<p:tagLst xmlns:p="http://schemas.openxmlformats.org/presentationml/2006/main">
  <p:tag name="KSO_WM_SLIDE_MODEL_TYPE" val="cover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f9777d05-8d1b-4fe3-831f-02072b9c6e6b"/>
  <p:tag name="COMMONDATA" val="eyJoZGlkIjoiYjE0ODc2YTE5OTI4Yjc5YWM5YzIxYzEwZjllM2IyYzAifQ==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1267</Words>
  <Application>WPS 演示</Application>
  <PresentationFormat/>
  <Paragraphs>107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12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华文新魏</vt:lpstr>
      <vt:lpstr>仿宋</vt:lpstr>
      <vt:lpstr>Times New Roman</vt:lpstr>
      <vt:lpstr>Courier New</vt:lpstr>
      <vt:lpstr>方正中等线简体</vt:lpstr>
      <vt:lpstr>Book Antiqua</vt:lpstr>
      <vt:lpstr>Arial Unicode MS</vt:lpstr>
      <vt:lpstr>Office 主题​​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  第二章 化学反应速率与化学平衡  第一节 化学反应速率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『星空』那一抹流光～</cp:lastModifiedBy>
  <cp:revision>2</cp:revision>
  <cp:lastPrinted>2023-02-15T15:44:00Z</cp:lastPrinted>
  <dcterms:created xsi:type="dcterms:W3CDTF">2023-02-15T15:44:00Z</dcterms:created>
  <dcterms:modified xsi:type="dcterms:W3CDTF">2023-02-17T01:14:54Z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585DF1DC05B1410697BABFAB7EB5A482</vt:lpwstr>
  </property>
  <property fmtid="{D5CDD505-2E9C-101B-9397-08002B2CF9AE}" pid="7" name="KSOProductBuildVer">
    <vt:lpwstr>2052-11.1.0.13703</vt:lpwstr>
  </property>
</Properties>
</file>