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" ContentType="application/msword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1"/>
  </p:notesMasterIdLst>
  <p:sldIdLst>
    <p:sldId id="260" r:id="rId4"/>
    <p:sldId id="259" r:id="rId5"/>
    <p:sldId id="258" r:id="rId6"/>
    <p:sldId id="328" r:id="rId7"/>
    <p:sldId id="262" r:id="rId8"/>
    <p:sldId id="263" r:id="rId9"/>
    <p:sldId id="264" r:id="rId10"/>
    <p:sldId id="329" r:id="rId12"/>
    <p:sldId id="349" r:id="rId13"/>
    <p:sldId id="343" r:id="rId14"/>
    <p:sldId id="348" r:id="rId15"/>
    <p:sldId id="350" r:id="rId16"/>
    <p:sldId id="367" r:id="rId17"/>
    <p:sldId id="268" r:id="rId18"/>
    <p:sldId id="360" r:id="rId19"/>
    <p:sldId id="361" r:id="rId20"/>
    <p:sldId id="362" r:id="rId21"/>
    <p:sldId id="363" r:id="rId22"/>
    <p:sldId id="364" r:id="rId23"/>
    <p:sldId id="347" r:id="rId24"/>
    <p:sldId id="365" r:id="rId25"/>
    <p:sldId id="366" r:id="rId26"/>
    <p:sldId id="346" r:id="rId27"/>
    <p:sldId id="340" r:id="rId28"/>
    <p:sldId id="341" r:id="rId29"/>
    <p:sldId id="345" r:id="rId30"/>
    <p:sldId id="351" r:id="rId31"/>
  </p:sldIdLst>
  <p:sldSz cx="9144000" cy="6858000" type="screen4x3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第一课时" id="{0A8FD617-EBF8-4565-8EC6-24BA1ABC7A85}">
          <p14:sldIdLst>
            <p14:sldId id="260"/>
            <p14:sldId id="259"/>
            <p14:sldId id="258"/>
            <p14:sldId id="328"/>
            <p14:sldId id="262"/>
            <p14:sldId id="263"/>
            <p14:sldId id="264"/>
            <p14:sldId id="329"/>
            <p14:sldId id="349"/>
            <p14:sldId id="343"/>
            <p14:sldId id="348"/>
            <p14:sldId id="350"/>
          </p14:sldIdLst>
        </p14:section>
        <p14:section name="第二课时" id="{10A4F1A3-6A4D-4D8D-948A-2419A6B646B5}">
          <p14:sldIdLst>
            <p14:sldId id="367"/>
            <p14:sldId id="268"/>
            <p14:sldId id="360"/>
            <p14:sldId id="361"/>
            <p14:sldId id="362"/>
            <p14:sldId id="363"/>
            <p14:sldId id="364"/>
            <p14:sldId id="347"/>
            <p14:sldId id="365"/>
            <p14:sldId id="366"/>
            <p14:sldId id="346"/>
            <p14:sldId id="340"/>
            <p14:sldId id="341"/>
            <p14:sldId id="345"/>
            <p14:sldId id="3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41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5" Type="http://schemas.openxmlformats.org/officeDocument/2006/relationships/tags" Target="tags/tag1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C7C7A-ECE5-4710-83CE-83986E9E84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F03DF-F19F-4BDF-9A06-6739D3E3A97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03DF-F19F-4BDF-9A06-6739D3E3A9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0268-6782-47F6-B084-A9C1529AE3F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EE147-8F9F-4B13-B244-40F9B9377A0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EE9CE-EC07-449E-A1CB-78D0F07E1B1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294DE-7BF0-4555-9702-49592C8E24B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81EDB-B843-4CE3-937A-7510C524A44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4380C-8AE0-4594-B1F4-2E1823FE6E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281AA-A947-466B-BCA2-D92BA97C0CF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FB34F-95E8-4B27-A15F-6D6E16D4E99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4E017-D6B6-4D68-B64A-FB8EAE9B4C0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A1461-BCB8-4B5B-A5F4-1814481FD28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E0879-4CD0-4145-9E2C-0151F8051E26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750A6-A2D0-4F64-966B-263E2A810C0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36FF8-CDD6-427E-9D8A-F43DA73636A1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8F841-BC01-4372-B5C6-BA1DC682C59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EDDD2-36B6-43B1-84B0-BC06581B5EDB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7A927-4F26-4282-97C6-E164B351704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4996A-6118-4F2F-BEAC-A7D605179528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FEAD0-3285-4374-8E7F-7C032ECFA90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FB05B-C175-4ED5-8297-99D74FF8525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F03FD-90A4-402C-BE03-A82D70F83DA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3B431-87C3-4353-B562-55D1E867AB3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DF8F8-6135-429C-8866-EF01701366F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8138955-A664-4B4E-9E11-44D3227B2C0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87E89B8-6948-44DA-B1A4-6E2233D8577F}" type="slidenum">
              <a:rPr lang="zh-CN" altLang="en-US"/>
            </a:fld>
            <a:endParaRPr lang="zh-CN" altLang="en-US"/>
          </a:p>
        </p:txBody>
      </p:sp>
      <p:pic>
        <p:nvPicPr>
          <p:cNvPr id="1028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64AB1-C597-4BA4-9637-ED52D6F8E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BB863-CEEF-416E-9355-839642FFA94A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1.emf"/><Relationship Id="rId1" Type="http://schemas.openxmlformats.org/officeDocument/2006/relationships/oleObject" Target="../embeddings/Document4.doc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2.emf"/><Relationship Id="rId1" Type="http://schemas.openxmlformats.org/officeDocument/2006/relationships/oleObject" Target="../embeddings/Document5.doc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3.png"/><Relationship Id="rId1" Type="http://schemas.openxmlformats.org/officeDocument/2006/relationships/image" Target="../media/image8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8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emf"/><Relationship Id="rId3" Type="http://schemas.openxmlformats.org/officeDocument/2006/relationships/oleObject" Target="../embeddings/Document2.doc"/><Relationship Id="rId2" Type="http://schemas.openxmlformats.org/officeDocument/2006/relationships/image" Target="../media/image4.emf"/><Relationship Id="rId1" Type="http://schemas.openxmlformats.org/officeDocument/2006/relationships/oleObject" Target="../embeddings/Document1.doc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7.emf"/><Relationship Id="rId1" Type="http://schemas.openxmlformats.org/officeDocument/2006/relationships/oleObject" Target="../embeddings/Document3.doc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7181" y="5327374"/>
            <a:ext cx="53263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5400">
                <a:latin typeface="黑体" panose="02010609060101010101" pitchFamily="49" charset="-122"/>
                <a:ea typeface="黑体" panose="02010609060101010101" pitchFamily="49" charset="-122"/>
              </a:rPr>
              <a:t>化学反应的限度</a:t>
            </a:r>
            <a:endParaRPr lang="zh-CN" altLang="en-US" sz="5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47725" y="747886"/>
            <a:ext cx="8052995" cy="1308884"/>
            <a:chOff x="1028044" y="362616"/>
            <a:chExt cx="8052995" cy="1308884"/>
          </a:xfrm>
        </p:grpSpPr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1028044" y="362616"/>
              <a:ext cx="8052995" cy="1308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</a:t>
              </a:r>
              <a:r>
                <a:rPr lang="en-US" altLang="zh-CN" sz="2800" baseline="30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14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CO</a:t>
              </a:r>
              <a:r>
                <a:rPr lang="en-US" altLang="zh-CN" sz="28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  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+   C           CO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，达到化学平衡后，平衡混合物中含</a:t>
              </a:r>
              <a:r>
                <a:rPr lang="en-US" altLang="zh-CN" sz="2800" baseline="30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14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的粒子有</a:t>
              </a:r>
              <a:r>
                <a:rPr lang="zh-CN" altLang="en-US" sz="2800" u="sng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                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843748" y="383000"/>
              <a:ext cx="748501" cy="654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3670" name="日期占位符 1"/>
          <p:cNvSpPr txBox="1">
            <a:spLocks noGrp="1"/>
          </p:cNvSpPr>
          <p:nvPr/>
        </p:nvSpPr>
        <p:spPr bwMode="auto">
          <a:xfrm>
            <a:off x="34925" y="6326188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44" tIns="42323" rIns="84644" bIns="42323" anchor="b"/>
          <a:lstStyle>
            <a:lvl1pPr defTabSz="4813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813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813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813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813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813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813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813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813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FA207D13-4F03-488F-BB01-617C19312E68}" type="datetime1">
              <a:rPr lang="zh-CN" altLang="en-US" sz="1300">
                <a:solidFill>
                  <a:schemeClr val="tx2"/>
                </a:solidFill>
              </a:rPr>
            </a:fld>
            <a:endParaRPr lang="en-US" altLang="zh-CN" sz="1300">
              <a:solidFill>
                <a:schemeClr val="tx2"/>
              </a:solidFill>
            </a:endParaRPr>
          </a:p>
        </p:txBody>
      </p:sp>
      <p:sp>
        <p:nvSpPr>
          <p:cNvPr id="113672" name="灯片编号占位符 3"/>
          <p:cNvSpPr txBox="1">
            <a:spLocks noGrp="1"/>
          </p:cNvSpPr>
          <p:nvPr/>
        </p:nvSpPr>
        <p:spPr bwMode="auto">
          <a:xfrm>
            <a:off x="6697663" y="6326188"/>
            <a:ext cx="241141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44" tIns="42323" rIns="84644" bIns="42323" anchor="b"/>
          <a:lstStyle>
            <a:lvl1pPr defTabSz="4813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813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813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813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813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813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813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813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813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/>
            <a:fld id="{FAB7E4E0-7A4A-4237-8040-99721B902A2C}" type="slidenum">
              <a:rPr lang="en-US" altLang="zh-CN" sz="1300">
                <a:solidFill>
                  <a:schemeClr val="tx2"/>
                </a:solidFill>
              </a:rPr>
            </a:fld>
            <a:endParaRPr lang="en-US" altLang="zh-CN" sz="1300">
              <a:solidFill>
                <a:schemeClr val="tx2"/>
              </a:solidFill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882627" y="3609528"/>
            <a:ext cx="7561262" cy="2601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A. M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Q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三种物质的浓度一定相等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B. M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全部变成了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Q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C. M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Q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的浓度都保持不变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D.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反应已经停止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114711" y="3112585"/>
            <a:ext cx="8713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4000">
                <a:solidFill>
                  <a:srgbClr val="EC2B0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altLang="zh-CN" sz="4000">
              <a:solidFill>
                <a:srgbClr val="EC2B0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81832" y="2473167"/>
            <a:ext cx="8152568" cy="1033504"/>
            <a:chOff x="844213" y="2382660"/>
            <a:chExt cx="8062056" cy="1033504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844213" y="2462057"/>
              <a:ext cx="8062056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、对于可逆反应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M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＋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N       Q 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达到平衡状态时，下列说法正确的是</a:t>
              </a:r>
              <a:endParaRPr lang="zh-CN" altLang="en-US" sz="2800">
                <a:solidFill>
                  <a:srgbClr val="4A7F3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92249" y="2382660"/>
              <a:ext cx="748501" cy="654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4413311" y="1338965"/>
            <a:ext cx="34900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b="1" baseline="30000">
                <a:solidFill>
                  <a:srgbClr val="EC2B04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14</a:t>
            </a:r>
            <a:r>
              <a:rPr lang="en-US" altLang="zh-CN" sz="3200" b="1">
                <a:solidFill>
                  <a:srgbClr val="EC2B04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CO</a:t>
            </a:r>
            <a:r>
              <a:rPr lang="en-US" altLang="zh-CN" sz="3200" b="1" baseline="-25000">
                <a:solidFill>
                  <a:srgbClr val="EC2B04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3200" b="1">
                <a:solidFill>
                  <a:srgbClr val="EC2B04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、</a:t>
            </a:r>
            <a:r>
              <a:rPr lang="en-US" altLang="zh-CN" sz="3200" b="1" baseline="30000">
                <a:solidFill>
                  <a:srgbClr val="EC2B04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14</a:t>
            </a:r>
            <a:r>
              <a:rPr lang="en-US" altLang="zh-CN" sz="3200" b="1">
                <a:solidFill>
                  <a:srgbClr val="EC2B04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C</a:t>
            </a:r>
            <a:r>
              <a:rPr lang="zh-CN" altLang="en-US" sz="3200" b="1">
                <a:solidFill>
                  <a:srgbClr val="EC2B04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、</a:t>
            </a:r>
            <a:r>
              <a:rPr lang="en-US" altLang="zh-CN" sz="3200" b="1" baseline="30000">
                <a:solidFill>
                  <a:srgbClr val="EC2B04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14</a:t>
            </a:r>
            <a:r>
              <a:rPr lang="en-US" altLang="zh-CN" sz="3200" b="1">
                <a:solidFill>
                  <a:srgbClr val="EC2B04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CO</a:t>
            </a:r>
            <a:endParaRPr lang="en-US" altLang="zh-CN" sz="3200" b="1">
              <a:solidFill>
                <a:srgbClr val="EC2B04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0" y="0"/>
            <a:ext cx="2844800" cy="77216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当堂训练</a:t>
            </a: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24118" y="930572"/>
            <a:ext cx="8655722" cy="4523105"/>
            <a:chOff x="224118" y="930572"/>
            <a:chExt cx="8655722" cy="4523105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24118" y="930572"/>
              <a:ext cx="8655722" cy="4523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spAutoFit/>
            </a:bodyPr>
            <a:lstStyle>
              <a:lvl1pPr indent="20002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3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．在密闭的容器中进行</a:t>
              </a:r>
              <a:endParaRPr lang="en-US" altLang="zh-CN" sz="32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endParaRPr>
            </a:p>
            <a:p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X</a:t>
              </a:r>
              <a:r>
                <a:rPr lang="en-US" altLang="zh-CN" sz="32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(g) 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＋ 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3Y</a:t>
              </a:r>
              <a:r>
                <a:rPr lang="en-US" altLang="zh-CN" sz="32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(g) 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</a:rPr>
                <a:t>   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2Z</a:t>
              </a:r>
              <a:r>
                <a:rPr lang="en-US" altLang="zh-CN" sz="32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(g),</a:t>
              </a:r>
              <a:endParaRPr lang="en-US" altLang="zh-CN" sz="32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endParaRPr>
            </a:p>
            <a:p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若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X</a:t>
              </a:r>
              <a:r>
                <a:rPr lang="en-US" altLang="zh-CN" sz="32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、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Y</a:t>
              </a:r>
              <a:r>
                <a:rPr lang="en-US" altLang="zh-CN" sz="32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、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Z</a:t>
              </a:r>
              <a:r>
                <a:rPr lang="en-US" altLang="zh-CN" sz="32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的起始浓度分别为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0.2mol/L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、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0.3mol/L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、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0.2mol/L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当反应达到平衡后各物质的浓度可能是：	</a:t>
              </a:r>
              <a:endParaRPr lang="zh-CN" altLang="en-US" sz="3200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indent="0"/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   A. X</a:t>
              </a:r>
              <a:r>
                <a:rPr lang="en-US" altLang="zh-CN" sz="32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为 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0.1mol/L 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              </a:t>
              </a:r>
              <a:endParaRPr lang="en-US" altLang="zh-CN" sz="32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endParaRPr>
            </a:p>
            <a:p>
              <a:pPr indent="0"/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   B. Y</a:t>
              </a:r>
              <a:r>
                <a:rPr lang="en-US" altLang="zh-CN" sz="32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为 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0.4mol/L</a:t>
              </a:r>
              <a:endParaRPr lang="en-US" altLang="zh-CN" sz="3200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indent="0"/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   C. Z</a:t>
              </a:r>
              <a:r>
                <a:rPr lang="en-US" altLang="zh-CN" sz="32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为 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0.3mol/L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              </a:t>
              </a:r>
              <a:endParaRPr lang="en-US" altLang="zh-CN" sz="32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endParaRPr>
            </a:p>
            <a:p>
              <a:pPr indent="0"/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   D. Y</a:t>
              </a:r>
              <a:r>
                <a:rPr lang="en-US" altLang="zh-CN" sz="32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为 </a:t>
              </a:r>
              <a:r>
                <a:rPr lang="en-US" altLang="zh-CN" sz="32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0.6mol/L</a:t>
              </a:r>
              <a:endParaRPr lang="en-US" altLang="zh-CN" sz="32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19" name="Group 4"/>
            <p:cNvGrpSpPr/>
            <p:nvPr/>
          </p:nvGrpSpPr>
          <p:grpSpPr>
            <a:xfrm>
              <a:off x="3606833" y="1605271"/>
              <a:ext cx="416335" cy="216628"/>
              <a:chOff x="1680" y="2784"/>
              <a:chExt cx="576" cy="144"/>
            </a:xfrm>
          </p:grpSpPr>
          <p:sp>
            <p:nvSpPr>
              <p:cNvPr id="20" name="Line 5"/>
              <p:cNvSpPr>
                <a:spLocks noChangeShapeType="1"/>
              </p:cNvSpPr>
              <p:nvPr/>
            </p:nvSpPr>
            <p:spPr bwMode="auto">
              <a:xfrm>
                <a:off x="1680" y="2832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" name="Line 6"/>
              <p:cNvSpPr>
                <a:spLocks noChangeShapeType="1"/>
              </p:cNvSpPr>
              <p:nvPr/>
            </p:nvSpPr>
            <p:spPr bwMode="auto">
              <a:xfrm>
                <a:off x="2160" y="2784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>
                <a:off x="1680" y="2880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" name="Line 8"/>
              <p:cNvSpPr>
                <a:spLocks noChangeShapeType="1"/>
              </p:cNvSpPr>
              <p:nvPr/>
            </p:nvSpPr>
            <p:spPr bwMode="auto">
              <a:xfrm>
                <a:off x="1680" y="2880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4964193" y="3105834"/>
            <a:ext cx="9731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A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0"/>
            <a:ext cx="2844800" cy="77216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当堂训练</a:t>
            </a: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2702560" cy="639385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当堂训练</a:t>
            </a:r>
            <a:endParaRPr lang="zh-CN" altLang="en-US" sz="40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8135" y="783590"/>
            <a:ext cx="8484870" cy="829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 sz="24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 </a:t>
            </a:r>
            <a:r>
              <a:rPr lang="zh-CN" altLang="zh-CN" sz="24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一定温度下，在容积为VL的密闭容器里进行反应：</a:t>
            </a:r>
            <a:br>
              <a:rPr lang="zh-CN" altLang="zh-CN" sz="24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</a:br>
            <a:r>
              <a:rPr lang="zh-CN" altLang="zh-CN" sz="24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aN(g) </a:t>
            </a:r>
            <a:r>
              <a:rPr lang="en-US" altLang="zh-CN" sz="2400" b="1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⇌</a:t>
            </a:r>
            <a:r>
              <a:rPr lang="zh-CN" altLang="zh-CN" sz="24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bM(g)，M、N的物质的量随时间的变化曲线如图</a:t>
            </a:r>
            <a:endParaRPr lang="zh-CN" altLang="zh-CN" sz="2400" ker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41239" y="1749617"/>
            <a:ext cx="3531311" cy="3019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172133" y="2894896"/>
            <a:ext cx="5440556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altLang="zh-CN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</a:t>
            </a:r>
            <a:r>
              <a:rPr lang="en-US" altLang="zh-CN" sz="2800" kern="0" baseline="-25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en-US" altLang="zh-CN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~t</a:t>
            </a:r>
            <a:r>
              <a:rPr lang="en-US" altLang="zh-CN" sz="2800" kern="0" baseline="-25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min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内，以</a:t>
            </a:r>
            <a:r>
              <a:rPr lang="en-US" altLang="zh-CN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的浓度变化表示的平均反应速率为</a:t>
            </a:r>
            <a:endParaRPr lang="zh-CN" altLang="en-US" sz="2800" ker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  <a:defRPr/>
            </a:pPr>
            <a:r>
              <a:rPr lang="zh-CN" altLang="en-US" sz="2800" u="sng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。（用含</a:t>
            </a:r>
            <a:r>
              <a:rPr lang="en-US" altLang="zh-CN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的代数式表示）</a:t>
            </a:r>
            <a:endParaRPr lang="zh-CN" altLang="en-US" sz="2800" ker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6535" y="5392420"/>
            <a:ext cx="868807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en-US" altLang="zh-CN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）此反应在该条件达到限度时，反应物</a:t>
            </a:r>
            <a:r>
              <a:rPr lang="en-US" altLang="zh-CN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的转化率为</a:t>
            </a:r>
            <a:r>
              <a:rPr lang="zh-CN" altLang="en-US" sz="2800" u="sng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2800" ker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0" y="2044004"/>
            <a:ext cx="612753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en-US" altLang="zh-CN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）此反应方程为 </a:t>
            </a:r>
            <a:r>
              <a:rPr lang="zh-CN" altLang="en-US" sz="2800" u="sng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</a:t>
            </a:r>
            <a:r>
              <a:rPr lang="zh-CN" altLang="en-US" sz="2800" ker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2800" ker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55866" y="5284194"/>
            <a:ext cx="5669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latin typeface="黑体" panose="02010609060101010101" pitchFamily="49" charset="-122"/>
                <a:ea typeface="黑体" panose="02010609060101010101" pitchFamily="49" charset="-122"/>
              </a:rPr>
              <a:t>化学平衡状态的判断</a:t>
            </a:r>
            <a:endParaRPr lang="zh-CN" altLang="en-US" sz="4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44061" y="274369"/>
            <a:ext cx="10560877" cy="536146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例：一定温度一定容积下,反应:</a:t>
            </a:r>
            <a:endParaRPr lang="zh-CN" altLang="en-US" sz="3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zh-CN" altLang="en-US" sz="3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可以判断这个反应已经达到平衡的是 </a:t>
            </a:r>
            <a:endParaRPr lang="zh-CN" altLang="en-US" sz="3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A.容器内的气体质量不随时间变化</a:t>
            </a:r>
            <a:endParaRPr lang="en-US" altLang="zh-CN" sz="3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B.单位时间内生成1molO</a:t>
            </a:r>
            <a:r>
              <a:rPr lang="zh-CN" altLang="en-US" sz="3200" baseline="-25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同时生成1molSO</a:t>
            </a:r>
            <a:r>
              <a:rPr lang="zh-CN" altLang="en-US" sz="3200" baseline="-25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endParaRPr lang="zh-CN" altLang="en-US" sz="3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C.单位时间内生成2molSO</a:t>
            </a:r>
            <a:r>
              <a:rPr lang="zh-CN" altLang="en-US" sz="3200" baseline="-25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同时生成1molO</a:t>
            </a:r>
            <a:r>
              <a:rPr lang="zh-CN" altLang="en-US" sz="3200" baseline="-25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endParaRPr lang="zh-CN" altLang="en-US" sz="3200" baseline="-25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D. SO</a:t>
            </a:r>
            <a:r>
              <a:rPr lang="zh-CN" altLang="en-US" sz="3200" baseline="-25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3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的生成速率与分解速率相等</a:t>
            </a:r>
            <a:endParaRPr lang="zh-CN" altLang="en-US" sz="3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zh-CN" altLang="en-US" sz="3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5029200" y="619125"/>
            <a:ext cx="990600" cy="228600"/>
            <a:chOff x="0" y="0"/>
            <a:chExt cx="624" cy="144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0" y="48"/>
              <a:ext cx="624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kern="0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5" name="Group 5"/>
            <p:cNvGrpSpPr/>
            <p:nvPr/>
          </p:nvGrpSpPr>
          <p:grpSpPr>
            <a:xfrm>
              <a:off x="0" y="0"/>
              <a:ext cx="624" cy="144"/>
              <a:chOff x="0" y="0"/>
              <a:chExt cx="624" cy="144"/>
            </a:xfrm>
          </p:grpSpPr>
          <p:sp>
            <p:nvSpPr>
              <p:cNvPr id="6" name="Line 6"/>
              <p:cNvSpPr>
                <a:spLocks noChangeShapeType="1"/>
              </p:cNvSpPr>
              <p:nvPr/>
            </p:nvSpPr>
            <p:spPr bwMode="auto">
              <a:xfrm>
                <a:off x="0" y="96"/>
                <a:ext cx="624" cy="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000000"/>
                  </a:solidFill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" name="Line 7"/>
              <p:cNvSpPr>
                <a:spLocks noChangeShapeType="1"/>
              </p:cNvSpPr>
              <p:nvPr/>
            </p:nvSpPr>
            <p:spPr bwMode="auto">
              <a:xfrm flipH="1" flipV="1">
                <a:off x="576" y="0"/>
                <a:ext cx="48" cy="48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000000"/>
                  </a:solidFill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0" y="96"/>
                <a:ext cx="48" cy="48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000000"/>
                  </a:solidFill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078355" y="935037"/>
            <a:ext cx="752633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zh-CN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2SO</a:t>
            </a:r>
            <a:r>
              <a:rPr lang="zh-CN" altLang="zh-CN" sz="28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zh-CN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(g) +O</a:t>
            </a:r>
            <a:r>
              <a:rPr lang="zh-CN" altLang="zh-CN" sz="28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2 </a:t>
            </a:r>
            <a:r>
              <a:rPr lang="zh-CN" altLang="zh-CN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(g) </a:t>
            </a:r>
            <a:r>
              <a:rPr lang="zh-CN" altLang="zh-CN" sz="28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                                        </a:t>
            </a:r>
            <a:r>
              <a:rPr lang="zh-CN" altLang="zh-CN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2SO</a:t>
            </a:r>
            <a:r>
              <a:rPr lang="zh-CN" altLang="zh-CN" sz="28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zh-CN" altLang="zh-CN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(g)</a:t>
            </a:r>
            <a:r>
              <a:rPr lang="zh-CN" altLang="zh-CN" sz="28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   </a:t>
            </a:r>
            <a:r>
              <a:rPr lang="zh-CN" altLang="zh-CN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 </a:t>
            </a:r>
            <a:endParaRPr lang="zh-CN" altLang="zh-CN" sz="28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grpSp>
        <p:nvGrpSpPr>
          <p:cNvPr id="10" name="Group 11"/>
          <p:cNvGrpSpPr/>
          <p:nvPr/>
        </p:nvGrpSpPr>
        <p:grpSpPr>
          <a:xfrm>
            <a:off x="4598036" y="646430"/>
            <a:ext cx="2016125" cy="1022350"/>
            <a:chOff x="0" y="0"/>
            <a:chExt cx="3174" cy="1610"/>
          </a:xfrm>
        </p:grpSpPr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27" y="0"/>
              <a:ext cx="2541" cy="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r>
                <a:rPr lang="zh-CN" altLang="en-US" sz="2800" b="1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正向反应</a:t>
              </a:r>
              <a:endParaRPr lang="zh-CN" altLang="en-US" sz="2800" b="1" kern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341" y="794"/>
              <a:ext cx="2540" cy="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r>
                <a:rPr lang="zh-CN" altLang="en-US" sz="2800" b="1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逆向反应</a:t>
              </a:r>
              <a:endParaRPr lang="zh-CN" altLang="en-US" sz="2800" b="1" kern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grpSp>
          <p:nvGrpSpPr>
            <p:cNvPr id="13" name="Group 14"/>
            <p:cNvGrpSpPr/>
            <p:nvPr/>
          </p:nvGrpSpPr>
          <p:grpSpPr>
            <a:xfrm>
              <a:off x="0" y="680"/>
              <a:ext cx="3175" cy="340"/>
              <a:chOff x="0" y="0"/>
              <a:chExt cx="624" cy="144"/>
            </a:xfrm>
          </p:grpSpPr>
          <p:grpSp>
            <p:nvGrpSpPr>
              <p:cNvPr id="14" name="Group 15"/>
              <p:cNvGrpSpPr/>
              <p:nvPr/>
            </p:nvGrpSpPr>
            <p:grpSpPr>
              <a:xfrm>
                <a:off x="0" y="0"/>
                <a:ext cx="624" cy="144"/>
                <a:chOff x="0" y="0"/>
                <a:chExt cx="624" cy="144"/>
              </a:xfrm>
            </p:grpSpPr>
            <p:sp>
              <p:nvSpPr>
                <p:cNvPr id="17" name="Line 16"/>
                <p:cNvSpPr>
                  <a:spLocks noChangeShapeType="1"/>
                </p:cNvSpPr>
                <p:nvPr/>
              </p:nvSpPr>
              <p:spPr bwMode="auto">
                <a:xfrm>
                  <a:off x="0" y="48"/>
                  <a:ext cx="62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kern="0">
                    <a:solidFill>
                      <a:srgbClr val="000000"/>
                    </a:solidFill>
                    <a:latin typeface="Verdana" panose="020B0604030504040204" pitchFamily="34" charset="0"/>
                    <a:ea typeface="宋体" panose="02010600030101010101" pitchFamily="2" charset="-122"/>
                  </a:endParaRPr>
                </a:p>
              </p:txBody>
            </p:sp>
            <p:grpSp>
              <p:nvGrpSpPr>
                <p:cNvPr id="18" name="Group 17"/>
                <p:cNvGrpSpPr/>
                <p:nvPr/>
              </p:nvGrpSpPr>
              <p:grpSpPr>
                <a:xfrm>
                  <a:off x="0" y="0"/>
                  <a:ext cx="624" cy="144"/>
                  <a:chOff x="0" y="0"/>
                  <a:chExt cx="624" cy="144"/>
                </a:xfrm>
              </p:grpSpPr>
              <p:sp>
                <p:nvSpPr>
                  <p:cNvPr id="19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0" y="96"/>
                    <a:ext cx="62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20" name="Line 1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76" y="0"/>
                    <a:ext cx="48" cy="48"/>
                  </a:xfrm>
                  <a:prstGeom prst="line">
                    <a:avLst/>
                  </a:prstGeom>
                  <a:noFill/>
                  <a:ln w="38100">
                    <a:solidFill>
                      <a:srgbClr val="FFFFFF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21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0" y="96"/>
                    <a:ext cx="48" cy="48"/>
                  </a:xfrm>
                  <a:prstGeom prst="line">
                    <a:avLst/>
                  </a:prstGeom>
                  <a:noFill/>
                  <a:ln w="38100">
                    <a:solidFill>
                      <a:srgbClr val="FFFFFF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kern="0">
                      <a:solidFill>
                        <a:srgbClr val="000000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sp>
            <p:nvSpPr>
              <p:cNvPr id="15" name="Line 21"/>
              <p:cNvSpPr>
                <a:spLocks noChangeShapeType="1"/>
              </p:cNvSpPr>
              <p:nvPr/>
            </p:nvSpPr>
            <p:spPr bwMode="auto">
              <a:xfrm>
                <a:off x="499" y="0"/>
                <a:ext cx="90" cy="4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000000"/>
                  </a:solidFill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" name="Line 22"/>
              <p:cNvSpPr>
                <a:spLocks noChangeShapeType="1"/>
              </p:cNvSpPr>
              <p:nvPr/>
            </p:nvSpPr>
            <p:spPr bwMode="auto">
              <a:xfrm>
                <a:off x="0" y="91"/>
                <a:ext cx="90" cy="4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000000"/>
                  </a:solidFill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7078058" y="1621768"/>
            <a:ext cx="554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lang="zh-CN" altLang="zh-CN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3328105" y="5136850"/>
            <a:ext cx="5765385" cy="1572225"/>
          </a:xfrm>
          <a:prstGeom prst="rect">
            <a:avLst/>
          </a:prstGeom>
          <a:noFill/>
          <a:ln w="25400" cap="flat" cmpd="sng">
            <a:solidFill>
              <a:srgbClr val="FF9933"/>
            </a:solidFill>
            <a:miter lim="800000"/>
          </a:ln>
        </p:spPr>
        <p:txBody>
          <a:bodyPr wrap="square" lIns="90170" tIns="46990" rIns="90170" bIns="4699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化学平衡状态的判断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en-US" altLang="zh-CN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①正、逆反应速率相等；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②各组分的浓度保持不变。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9"/>
          <p:cNvSpPr txBox="1"/>
          <p:nvPr/>
        </p:nvSpPr>
        <p:spPr bwMode="auto">
          <a:xfrm>
            <a:off x="345440" y="796290"/>
            <a:ext cx="8227695" cy="1383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anchor="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algn="l" fontAlgn="base">
              <a:lnSpc>
                <a:spcPct val="150000"/>
              </a:lnSpc>
              <a:spcBef>
                <a:spcPct val="50000"/>
              </a:spcBef>
              <a:buClrTx/>
              <a:buSzTx/>
              <a:buFontTx/>
            </a:pPr>
            <a:r>
              <a:rPr lang="en-US" altLang="zh-CN" sz="28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(1)v</a:t>
            </a:r>
            <a:r>
              <a:rPr lang="en-US" altLang="zh-CN" sz="2800" baseline="-250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(正)</a:t>
            </a:r>
            <a:r>
              <a:rPr lang="en-US" altLang="zh-CN" sz="28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＝v</a:t>
            </a:r>
            <a:r>
              <a:rPr lang="en-US" altLang="zh-CN" sz="2800" baseline="-250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(逆)</a:t>
            </a:r>
            <a:r>
              <a:rPr lang="en-US" altLang="zh-CN" sz="28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——反应体系中同一物质的消耗速率和生成速率相等。</a:t>
            </a:r>
            <a:endParaRPr lang="en-US" altLang="zh-CN" sz="280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375920" y="2209165"/>
            <a:ext cx="8184515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哪些情况可以表示正逆反应速率相等呢？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506095" y="3707130"/>
            <a:ext cx="8184515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、生成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1molN</a:t>
            </a:r>
            <a:r>
              <a:rPr lang="en-US" altLang="zh-CN" sz="2800" baseline="-25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的同时，生成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1molNH</a:t>
            </a:r>
            <a:r>
              <a:rPr lang="en-US" altLang="zh-CN" sz="2800" baseline="-25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endParaRPr lang="en-US" altLang="zh-CN" sz="2800" baseline="-25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02435" y="3025140"/>
            <a:ext cx="48482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32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(g)+3H</a:t>
            </a:r>
            <a:r>
              <a:rPr lang="en-US" altLang="zh-CN" sz="32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(g)   </a:t>
            </a:r>
            <a:r>
              <a:rPr lang="en-US" altLang="zh-CN" sz="3200" b="1">
                <a:solidFill>
                  <a:srgbClr val="FF0000"/>
                </a:solidFill>
                <a:latin typeface="MS PMincho" panose="02020600040205080304" pitchFamily="18" charset="-128"/>
                <a:ea typeface="MS PMincho" panose="02020600040205080304" pitchFamily="18" charset="-128"/>
              </a:rPr>
              <a:t>⇌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  2NH</a:t>
            </a:r>
            <a:r>
              <a:rPr lang="en-US" altLang="zh-CN" sz="32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(g)</a:t>
            </a:r>
            <a:endParaRPr lang="zh-CN" altLang="en-US" sz="320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9"/>
          <p:cNvSpPr/>
          <p:nvPr/>
        </p:nvSpPr>
        <p:spPr>
          <a:xfrm>
            <a:off x="515620" y="4378960"/>
            <a:ext cx="8184515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3</a:t>
            </a:r>
            <a:r>
              <a:rPr lang="en-US" altLang="zh-CN" sz="2800" i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lang="zh-CN" altLang="en-US" sz="2800" baseline="-30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逆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(N</a:t>
            </a:r>
            <a:r>
              <a:rPr lang="en-US" altLang="zh-CN" sz="2800" baseline="-30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＝</a:t>
            </a:r>
            <a:r>
              <a:rPr lang="en-US" altLang="zh-CN" sz="2800" i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v</a:t>
            </a:r>
            <a:r>
              <a:rPr lang="zh-CN" altLang="en-US" sz="2800" baseline="-30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正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(H</a:t>
            </a:r>
            <a:r>
              <a:rPr lang="en-US" altLang="zh-CN" sz="2800" baseline="-30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endParaRPr lang="en-US" altLang="zh-CN" sz="28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1495" y="5033010"/>
            <a:ext cx="8184515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、一个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N≡N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键断裂的同时，有三个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－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键形成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 bwMode="auto">
          <a:xfrm>
            <a:off x="135890" y="120650"/>
            <a:ext cx="4471035" cy="583565"/>
          </a:xfrm>
          <a:prstGeom prst="rect">
            <a:avLst/>
          </a:prstGeom>
          <a:solidFill>
            <a:srgbClr val="FDC273"/>
          </a:solidFill>
          <a:ln>
            <a:noFill/>
          </a:ln>
        </p:spPr>
        <p:txBody>
          <a:bodyPr wrap="square" rtlCol="0" anchor="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algn="l" fontAlgn="base">
              <a:spcBef>
                <a:spcPct val="50000"/>
              </a:spcBef>
              <a:buClrTx/>
              <a:buSzTx/>
              <a:buFontTx/>
            </a:pPr>
            <a:r>
              <a:rPr lang="en-US" altLang="zh-CN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3．化学平衡状态的标志</a:t>
            </a:r>
            <a:endParaRPr lang="en-US" altLang="zh-CN" sz="32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 txBox="1"/>
          <p:nvPr/>
        </p:nvSpPr>
        <p:spPr bwMode="auto">
          <a:xfrm>
            <a:off x="530860" y="727710"/>
            <a:ext cx="8082915" cy="20300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anchor="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algn="l" fontAlgn="base">
              <a:lnSpc>
                <a:spcPct val="150000"/>
              </a:lnSpc>
              <a:spcBef>
                <a:spcPct val="50000"/>
              </a:spcBef>
              <a:buClrTx/>
              <a:buSzTx/>
              <a:buFontTx/>
            </a:pPr>
            <a:r>
              <a:rPr lang="en-US" altLang="zh-CN" sz="28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(2)平衡混合物中各组成成分的含量保持不变——各组分的浓度、质量分数、物质的量分数、体积分数(有气体参加的可逆反应)、等保持不变。</a:t>
            </a:r>
            <a:endParaRPr lang="en-US" altLang="zh-CN" sz="280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881380" y="4155440"/>
            <a:ext cx="8054975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NO</a:t>
            </a:r>
            <a:r>
              <a:rPr lang="en-US" altLang="zh-CN" sz="2800" baseline="-25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的浓度不再发生变化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880110" y="4651375"/>
            <a:ext cx="8056245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c(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NO</a:t>
            </a:r>
            <a:r>
              <a:rPr lang="en-US" altLang="zh-CN" sz="2800" baseline="-25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c(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NO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c(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</a:t>
            </a:r>
            <a:r>
              <a:rPr lang="en-US" altLang="zh-CN" sz="2800" baseline="-25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 = 2 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2 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en-US" altLang="zh-CN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endParaRPr lang="en-US" altLang="zh-CN" sz="28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880110" y="5105400"/>
            <a:ext cx="8054975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、体系中各物质的浓度相等。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360045" y="2637790"/>
            <a:ext cx="8054975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哪些情况可以表示体系中各组分含量保持一定呢？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ectangle 9"/>
          <p:cNvSpPr/>
          <p:nvPr/>
        </p:nvSpPr>
        <p:spPr>
          <a:xfrm>
            <a:off x="557530" y="3375025"/>
            <a:ext cx="805624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例如：在恒温恒容的密闭容器中发生反应：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2NO</a:t>
            </a:r>
            <a:r>
              <a:rPr lang="en-US" altLang="zh-CN" sz="2800" b="1" baseline="-25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(g)  ⇌  2NO(g)  +  O</a:t>
            </a:r>
            <a:r>
              <a:rPr lang="en-US" altLang="zh-CN" sz="2800" b="1" baseline="-25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(g)</a:t>
            </a:r>
            <a:endParaRPr lang="en-US" altLang="zh-CN" sz="28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Rectangle 9"/>
          <p:cNvSpPr/>
          <p:nvPr/>
        </p:nvSpPr>
        <p:spPr>
          <a:xfrm>
            <a:off x="880110" y="5687695"/>
            <a:ext cx="8054975" cy="73723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、体系中的颜色不再发生变化。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 bwMode="auto">
          <a:xfrm>
            <a:off x="177800" y="83185"/>
            <a:ext cx="4971415" cy="583565"/>
          </a:xfrm>
          <a:prstGeom prst="rect">
            <a:avLst/>
          </a:prstGeom>
          <a:solidFill>
            <a:srgbClr val="FDC273"/>
          </a:solidFill>
          <a:ln>
            <a:noFill/>
          </a:ln>
        </p:spPr>
        <p:txBody>
          <a:bodyPr wrap="square" rtlCol="0" anchor="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algn="l" fontAlgn="base">
              <a:spcBef>
                <a:spcPct val="50000"/>
              </a:spcBef>
              <a:buClrTx/>
              <a:buSzTx/>
              <a:buFontTx/>
            </a:pPr>
            <a:r>
              <a:rPr lang="en-US" altLang="zh-CN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3．化学平衡状态的标志</a:t>
            </a:r>
            <a:endParaRPr lang="en-US" altLang="zh-CN" sz="32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 txBox="1"/>
          <p:nvPr/>
        </p:nvSpPr>
        <p:spPr bwMode="auto">
          <a:xfrm>
            <a:off x="614045" y="795020"/>
            <a:ext cx="8267700" cy="737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anchor="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algn="l" fontAlgn="base">
              <a:lnSpc>
                <a:spcPct val="150000"/>
              </a:lnSpc>
              <a:spcBef>
                <a:spcPct val="50000"/>
              </a:spcBef>
              <a:buClrTx/>
              <a:buSzTx/>
              <a:buFontTx/>
            </a:pPr>
            <a:r>
              <a:rPr lang="en-US" altLang="zh-CN" sz="28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(3)体系中压强、平均密度、平均摩尔质量的判断</a:t>
            </a:r>
            <a:endParaRPr lang="en-US" altLang="zh-CN" sz="280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614045" y="1381125"/>
            <a:ext cx="8434070" cy="246126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例如：在恒温恒容的密闭容器中发生以下反应：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①  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</a:t>
            </a:r>
            <a:r>
              <a:rPr lang="en-US" altLang="zh-CN" sz="2800" baseline="-25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(g) + 3H</a:t>
            </a:r>
            <a:r>
              <a:rPr lang="en-US" altLang="zh-CN" sz="2800" baseline="-25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(g) ⇌ 2NH</a:t>
            </a:r>
            <a:r>
              <a:rPr lang="en-US" altLang="zh-CN" sz="2800" baseline="-25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(g)</a:t>
            </a:r>
            <a:endParaRPr lang="en-US" altLang="zh-CN" sz="28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②   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I</a:t>
            </a:r>
            <a:r>
              <a:rPr lang="en-US" altLang="zh-CN" sz="2800" baseline="-25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(g)  +  H</a:t>
            </a:r>
            <a:r>
              <a:rPr lang="en-US" altLang="zh-CN" sz="2800" baseline="-25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(g)  ⇌  HI(g)</a:t>
            </a:r>
            <a:endParaRPr lang="en-US" altLang="zh-CN" sz="28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③  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C(s)  +  H</a:t>
            </a:r>
            <a:r>
              <a:rPr lang="en-US" altLang="zh-CN" sz="2800" baseline="-25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O(g) ⇌ CO(g) + H</a:t>
            </a:r>
            <a:r>
              <a:rPr lang="en-US" altLang="zh-CN" sz="2800" baseline="-250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(g)</a:t>
            </a:r>
            <a:endParaRPr lang="en-US" altLang="zh-CN" sz="2800" b="1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8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④  </a:t>
            </a:r>
            <a:r>
              <a:rPr lang="en-US" altLang="zh-CN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2A(g)  +  B(g) ⇌ 3X(g) + Y(s)</a:t>
            </a:r>
            <a:endParaRPr lang="zh-CN" altLang="en-US" sz="28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8300" y="4086860"/>
            <a:ext cx="81127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、当体系中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混合气体的压强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不再发生变化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7030" y="4866640"/>
            <a:ext cx="81140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、当体系中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混合气体的平均密度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不再发生变化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7030" y="5635625"/>
            <a:ext cx="85318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、当体系中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混合气体的平均摩尔质量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不再发生变化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 bwMode="auto">
          <a:xfrm>
            <a:off x="367030" y="107950"/>
            <a:ext cx="5066030" cy="583565"/>
          </a:xfrm>
          <a:prstGeom prst="rect">
            <a:avLst/>
          </a:prstGeom>
          <a:solidFill>
            <a:srgbClr val="FDC273"/>
          </a:solidFill>
          <a:ln>
            <a:noFill/>
          </a:ln>
        </p:spPr>
        <p:txBody>
          <a:bodyPr wrap="square" rtlCol="0" anchor="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algn="l" fontAlgn="base">
              <a:spcBef>
                <a:spcPct val="50000"/>
              </a:spcBef>
              <a:buClrTx/>
              <a:buSzTx/>
              <a:buFontTx/>
            </a:pPr>
            <a:r>
              <a:rPr lang="en-US" altLang="zh-CN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3．化学平衡状态的标志</a:t>
            </a:r>
            <a:endParaRPr lang="en-US" altLang="zh-CN" sz="32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6"/>
          <p:cNvSpPr/>
          <p:nvPr/>
        </p:nvSpPr>
        <p:spPr>
          <a:xfrm>
            <a:off x="447040" y="916305"/>
            <a:ext cx="8160385" cy="526224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典例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1】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用氮化硅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(Si</a:t>
            </a:r>
            <a:r>
              <a:rPr lang="en-US" altLang="zh-CN" sz="2400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400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陶瓷代替金属制造发动机的耐热部件，能大幅度提高发动机的热效率。工业上用化学气相沉积法制备氮化硅，其反应如下：</a:t>
            </a:r>
            <a:endParaRPr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3SiCl</a:t>
            </a:r>
            <a:r>
              <a:rPr lang="en-US" altLang="zh-CN" sz="2400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(g)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2N</a:t>
            </a:r>
            <a:r>
              <a:rPr lang="en-US" altLang="zh-CN" sz="2400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(g)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6H</a:t>
            </a:r>
            <a:r>
              <a:rPr lang="en-US" altLang="zh-CN" sz="2400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(g)           Si</a:t>
            </a:r>
            <a:r>
              <a:rPr lang="en-US" altLang="zh-CN" sz="2400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400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(s)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12HCl(g)  ΔH&lt;0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完成下列填空：</a:t>
            </a:r>
            <a:endParaRPr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(2)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一定条件下，在密闭恒容的容器中，能表示上述反应达到化学平衡状态的是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________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2400" b="1" i="1">
                <a:solidFill>
                  <a:srgbClr val="000000"/>
                </a:solidFill>
                <a:latin typeface="Book Antiqua" panose="02040602050305030304" pitchFamily="18" charset="0"/>
                <a:ea typeface="黑体" panose="02010609060101010101" pitchFamily="49" charset="-122"/>
              </a:rPr>
              <a:t>v</a:t>
            </a:r>
            <a:r>
              <a:rPr lang="zh-CN" altLang="en-US" sz="2400" b="1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逆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(N</a:t>
            </a:r>
            <a:r>
              <a:rPr lang="en-US" altLang="zh-CN" sz="2400" b="1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altLang="zh-CN" sz="2400" b="1" i="1">
                <a:solidFill>
                  <a:srgbClr val="000000"/>
                </a:solidFill>
                <a:latin typeface="Book Antiqua" panose="02040602050305030304" pitchFamily="18" charset="0"/>
                <a:ea typeface="黑体" panose="02010609060101010101" pitchFamily="49" charset="-122"/>
              </a:rPr>
              <a:t>v</a:t>
            </a:r>
            <a:r>
              <a:rPr lang="zh-CN" altLang="en-US" sz="2400" b="1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正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(H</a:t>
            </a:r>
            <a:r>
              <a:rPr lang="en-US" altLang="zh-CN" sz="2400" b="1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r>
              <a:rPr lang="en-US" altLang="zh-CN" sz="2400" b="1" i="1">
                <a:solidFill>
                  <a:srgbClr val="000000"/>
                </a:solidFill>
                <a:latin typeface="Book Antiqua" panose="02040602050305030304" pitchFamily="18" charset="0"/>
                <a:ea typeface="黑体" panose="02010609060101010101" pitchFamily="49" charset="-122"/>
              </a:rPr>
              <a:t>v</a:t>
            </a:r>
            <a:r>
              <a:rPr lang="zh-CN" altLang="en-US" sz="2400" b="1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正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(HCl)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en-US" altLang="zh-CN" sz="2400" b="1" i="1">
                <a:solidFill>
                  <a:srgbClr val="000000"/>
                </a:solidFill>
                <a:latin typeface="Book Antiqua" panose="02040602050305030304" pitchFamily="18" charset="0"/>
                <a:ea typeface="黑体" panose="02010609060101010101" pitchFamily="49" charset="-122"/>
              </a:rPr>
              <a:t>v</a:t>
            </a:r>
            <a:r>
              <a:rPr lang="zh-CN" altLang="en-US" sz="2400" b="1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正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(SiCl</a:t>
            </a:r>
            <a:r>
              <a:rPr lang="en-US" altLang="zh-CN" sz="2400" b="1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．混合气体密度保持不变</a:t>
            </a:r>
            <a:endParaRPr lang="zh-CN" altLang="en-US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(N</a:t>
            </a:r>
            <a:r>
              <a:rPr lang="en-US" altLang="zh-CN" sz="2400" b="1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)∶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(H</a:t>
            </a:r>
            <a:r>
              <a:rPr lang="en-US" altLang="zh-CN" sz="2400" b="1" baseline="-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)∶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(HCl)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1∶3∶6</a:t>
            </a:r>
            <a:endParaRPr lang="en-US" altLang="zh-CN" sz="24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34819" name="Picture 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37038" y="2167573"/>
            <a:ext cx="776287" cy="390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65" name="Rectangle 45"/>
          <p:cNvSpPr/>
          <p:nvPr/>
        </p:nvSpPr>
        <p:spPr>
          <a:xfrm>
            <a:off x="2800350" y="3255963"/>
            <a:ext cx="188531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a c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4821" name="文本框 10"/>
          <p:cNvSpPr txBox="1"/>
          <p:nvPr/>
        </p:nvSpPr>
        <p:spPr>
          <a:xfrm>
            <a:off x="2542540" y="125095"/>
            <a:ext cx="3826510" cy="5835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3200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二、典例剖析</a:t>
            </a:r>
            <a:endParaRPr lang="zh-CN" altLang="en-US" sz="32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53440" y="855345"/>
            <a:ext cx="7677150" cy="5147310"/>
            <a:chOff x="983" y="1099"/>
            <a:chExt cx="12090" cy="8106"/>
          </a:xfrm>
        </p:grpSpPr>
        <p:sp>
          <p:nvSpPr>
            <p:cNvPr id="35842" name="Rectangle 6"/>
            <p:cNvSpPr/>
            <p:nvPr/>
          </p:nvSpPr>
          <p:spPr>
            <a:xfrm>
              <a:off x="983" y="1099"/>
              <a:ext cx="12090" cy="8106"/>
            </a:xfrm>
            <a:prstGeom prst="roundRect">
              <a:avLst>
                <a:gd name="adj" fmla="val 6060"/>
              </a:avLst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pPr eaLnBrk="1" hangingPunct="1">
                <a:lnSpc>
                  <a:spcPct val="120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【</a:t>
              </a:r>
              <a:r>
                <a:rPr lang="zh-CN" altLang="en-US" sz="240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典例</a:t>
              </a:r>
              <a:r>
                <a:rPr lang="en-US" altLang="zh-CN" sz="240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2】</a:t>
              </a:r>
              <a:r>
                <a:rPr lang="en-US" altLang="zh-CN" sz="2400">
                  <a:solidFill>
                    <a:srgbClr val="FFFF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一定温度下，下列叙述不能作为可逆反应</a:t>
              </a:r>
              <a:endPara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eaLnBrk="1" hangingPunct="1">
                <a:lnSpc>
                  <a:spcPct val="120000"/>
                </a:lnSpc>
              </a:pP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A(g)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＋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3B(g)            2C(g)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达到平衡状态标志的是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(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　　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)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。</a:t>
              </a:r>
              <a:endPara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algn="just" ea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①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的生成速率与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的消耗速率相等　</a:t>
              </a:r>
              <a:endPara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algn="just" ea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②单位时间内生成</a:t>
              </a:r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mol A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，同时生成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mol B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　</a:t>
              </a:r>
              <a:endPara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algn="just" ea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③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的浓度不再变化　 </a:t>
              </a:r>
              <a:endPara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algn="just" ea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④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的物质的量不再变化　</a:t>
              </a:r>
              <a:endPara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algn="just" ea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⑤混合气体的总压强不再变化　</a:t>
              </a:r>
              <a:endPara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algn="just" ea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⑥混合气体的总物质的量不再变化　</a:t>
              </a:r>
              <a:endPara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algn="just" ea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⑦单位时间消耗</a:t>
              </a:r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mol A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，同时生成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  <a:r>
                <a:rPr lang="en-US" altLang="zh-CN" sz="2400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mol B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　</a:t>
              </a:r>
              <a:endPara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algn="just" ea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⑧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的分子数之比为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1∶3∶2</a:t>
              </a:r>
              <a:endPara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algn="just" eaLnBrk="1" hangingPunct="1">
                <a:lnSpc>
                  <a:spcPct val="120000"/>
                </a:lnSpc>
              </a:pP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．②⑧        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．④⑦        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．①③       </a:t>
              </a:r>
              <a:r>
                <a:rPr lang="en-US" altLang="zh-CN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D</a:t>
              </a: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．⑤⑥</a:t>
              </a:r>
              <a:endPara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pSp>
          <p:nvGrpSpPr>
            <p:cNvPr id="35843" name="Group 7"/>
            <p:cNvGrpSpPr/>
            <p:nvPr/>
          </p:nvGrpSpPr>
          <p:grpSpPr>
            <a:xfrm>
              <a:off x="3900" y="2228"/>
              <a:ext cx="1170" cy="325"/>
              <a:chOff x="0" y="0"/>
              <a:chExt cx="468" cy="130"/>
            </a:xfrm>
          </p:grpSpPr>
          <p:sp>
            <p:nvSpPr>
              <p:cNvPr id="35846" name="Line 8"/>
              <p:cNvSpPr/>
              <p:nvPr/>
            </p:nvSpPr>
            <p:spPr>
              <a:xfrm>
                <a:off x="3" y="54"/>
                <a:ext cx="465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5847" name="Line 9"/>
              <p:cNvSpPr/>
              <p:nvPr/>
            </p:nvSpPr>
            <p:spPr>
              <a:xfrm flipH="1" flipV="1">
                <a:off x="394" y="0"/>
                <a:ext cx="74" cy="54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5848" name="Line 10"/>
              <p:cNvSpPr/>
              <p:nvPr/>
            </p:nvSpPr>
            <p:spPr>
              <a:xfrm>
                <a:off x="0" y="90"/>
                <a:ext cx="465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5849" name="Line 11"/>
              <p:cNvSpPr/>
              <p:nvPr/>
            </p:nvSpPr>
            <p:spPr>
              <a:xfrm>
                <a:off x="10" y="93"/>
                <a:ext cx="107" cy="37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</p:grpSp>
      <p:sp>
        <p:nvSpPr>
          <p:cNvPr id="14352" name="Text Box 16"/>
          <p:cNvSpPr txBox="1"/>
          <p:nvPr/>
        </p:nvSpPr>
        <p:spPr>
          <a:xfrm>
            <a:off x="7329805" y="1273493"/>
            <a:ext cx="792163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endParaRPr lang="en-US" altLang="zh-CN" sz="4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5845" name="文本框 10"/>
          <p:cNvSpPr txBox="1"/>
          <p:nvPr/>
        </p:nvSpPr>
        <p:spPr>
          <a:xfrm>
            <a:off x="2546985" y="78105"/>
            <a:ext cx="3655695" cy="5835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二、典例剖析</a:t>
            </a:r>
            <a:endParaRPr lang="zh-CN" altLang="en-US" sz="32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FDC983"/>
          </a:solidFill>
          <a:ln>
            <a:solidFill>
              <a:srgbClr val="FDC2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4696" y="1750983"/>
            <a:ext cx="9144000" cy="115974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0000"/>
              </a:buClr>
              <a:buFont typeface="Wingdings" panose="05000000000000000000" pitchFamily="2" charset="2"/>
              <a:buNone/>
              <a:defRPr/>
            </a:pP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</a:rPr>
              <a:t>在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相同条件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</a:rPr>
              <a:t>下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同时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</a:rPr>
              <a:t>向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正、反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</a:rPr>
              <a:t>两个方向进行的反应。</a:t>
            </a:r>
            <a:endParaRPr lang="zh-CN" altLang="en-US" sz="3200" b="1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Font typeface="Wingdings" panose="05000000000000000000" pitchFamily="2" charset="2"/>
              <a:buNone/>
              <a:defRPr/>
            </a:pPr>
            <a:r>
              <a:rPr lang="zh-CN" altLang="en-US" sz="2800" b="1">
                <a:solidFill>
                  <a:srgbClr val="002060"/>
                </a:solidFill>
                <a:latin typeface="宋体" panose="02010600030101010101" pitchFamily="2" charset="-122"/>
              </a:rPr>
              <a:t>  （在一定条件下,反应物不可能全部转化为产物）</a:t>
            </a:r>
            <a:endParaRPr lang="zh-CN" altLang="en-US" sz="2800" b="1">
              <a:solidFill>
                <a:srgbClr val="002060"/>
              </a:solidFill>
              <a:latin typeface="宋体" panose="02010600030101010101" pitchFamily="2" charset="-122"/>
            </a:endParaRPr>
          </a:p>
        </p:txBody>
      </p:sp>
      <p:sp>
        <p:nvSpPr>
          <p:cNvPr id="79" name="Rectangle 77"/>
          <p:cNvSpPr>
            <a:spLocks noChangeArrowheads="1"/>
          </p:cNvSpPr>
          <p:nvPr/>
        </p:nvSpPr>
        <p:spPr bwMode="auto">
          <a:xfrm>
            <a:off x="1842197" y="186691"/>
            <a:ext cx="443386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dist">
              <a:defRPr/>
            </a:pPr>
            <a:r>
              <a:rPr lang="zh-CN" altLang="en-US" sz="40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一、可逆反应</a:t>
            </a:r>
            <a:endParaRPr lang="zh-CN" altLang="en-US" sz="40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81" name="Group 2"/>
          <p:cNvGrpSpPr/>
          <p:nvPr/>
        </p:nvGrpSpPr>
        <p:grpSpPr>
          <a:xfrm>
            <a:off x="1421096" y="3520034"/>
            <a:ext cx="5986463" cy="1119188"/>
            <a:chOff x="626" y="1977"/>
            <a:chExt cx="3771" cy="705"/>
          </a:xfrm>
        </p:grpSpPr>
        <p:sp>
          <p:nvSpPr>
            <p:cNvPr id="82" name="Text Box 3"/>
            <p:cNvSpPr txBox="1">
              <a:spLocks noChangeArrowheads="1"/>
            </p:cNvSpPr>
            <p:nvPr/>
          </p:nvSpPr>
          <p:spPr bwMode="auto">
            <a:xfrm>
              <a:off x="626" y="2179"/>
              <a:ext cx="377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b="1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H</a:t>
              </a:r>
              <a:r>
                <a:rPr lang="en-US" altLang="zh-CN" sz="32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2</a:t>
              </a:r>
              <a:r>
                <a:rPr lang="en-US" altLang="zh-CN" sz="3200" b="1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  +   I</a:t>
              </a:r>
              <a:r>
                <a:rPr lang="en-US" altLang="zh-CN" sz="32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2                                               </a:t>
              </a:r>
              <a:r>
                <a:rPr lang="en-US" altLang="zh-CN" sz="3200" b="1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2HI</a:t>
              </a:r>
              <a:r>
                <a:rPr lang="en-US" altLang="zh-CN" sz="32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    </a:t>
              </a:r>
              <a:r>
                <a:rPr lang="en-US" altLang="zh-CN" sz="3200" b="1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 </a:t>
              </a:r>
              <a:endPara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83" name="Text Box 4"/>
            <p:cNvSpPr txBox="1">
              <a:spLocks noChangeArrowheads="1"/>
            </p:cNvSpPr>
            <p:nvPr/>
          </p:nvSpPr>
          <p:spPr bwMode="auto">
            <a:xfrm>
              <a:off x="2064" y="1977"/>
              <a:ext cx="79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正反应</a:t>
              </a:r>
              <a:endPara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84" name="Text Box 5"/>
            <p:cNvSpPr txBox="1">
              <a:spLocks noChangeArrowheads="1"/>
            </p:cNvSpPr>
            <p:nvPr/>
          </p:nvSpPr>
          <p:spPr bwMode="auto">
            <a:xfrm>
              <a:off x="2104" y="2352"/>
              <a:ext cx="79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逆反应</a:t>
              </a:r>
              <a:endPara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grpSp>
          <p:nvGrpSpPr>
            <p:cNvPr id="85" name="Group 6"/>
            <p:cNvGrpSpPr/>
            <p:nvPr/>
          </p:nvGrpSpPr>
          <p:grpSpPr>
            <a:xfrm>
              <a:off x="1728" y="2208"/>
              <a:ext cx="1728" cy="270"/>
              <a:chOff x="2304" y="576"/>
              <a:chExt cx="1728" cy="270"/>
            </a:xfrm>
          </p:grpSpPr>
          <p:grpSp>
            <p:nvGrpSpPr>
              <p:cNvPr id="86" name="Group 7"/>
              <p:cNvGrpSpPr/>
              <p:nvPr/>
            </p:nvGrpSpPr>
            <p:grpSpPr>
              <a:xfrm>
                <a:off x="2304" y="576"/>
                <a:ext cx="1728" cy="96"/>
                <a:chOff x="2304" y="576"/>
                <a:chExt cx="1728" cy="96"/>
              </a:xfrm>
            </p:grpSpPr>
            <p:sp>
              <p:nvSpPr>
                <p:cNvPr id="90" name="Line 8"/>
                <p:cNvSpPr>
                  <a:spLocks noChangeShapeType="1"/>
                </p:cNvSpPr>
                <p:nvPr/>
              </p:nvSpPr>
              <p:spPr bwMode="auto">
                <a:xfrm>
                  <a:off x="2304" y="672"/>
                  <a:ext cx="1728" cy="0"/>
                </a:xfrm>
                <a:prstGeom prst="line">
                  <a:avLst/>
                </a:prstGeom>
                <a:noFill/>
                <a:ln w="44450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1" name="Line 9"/>
                <p:cNvSpPr>
                  <a:spLocks noChangeShapeType="1"/>
                </p:cNvSpPr>
                <p:nvPr/>
              </p:nvSpPr>
              <p:spPr bwMode="auto">
                <a:xfrm>
                  <a:off x="3984" y="576"/>
                  <a:ext cx="48" cy="96"/>
                </a:xfrm>
                <a:prstGeom prst="line">
                  <a:avLst/>
                </a:prstGeom>
                <a:noFill/>
                <a:ln w="44450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87" name="Group 10"/>
              <p:cNvGrpSpPr/>
              <p:nvPr/>
            </p:nvGrpSpPr>
            <p:grpSpPr>
              <a:xfrm flipH="1" flipV="1">
                <a:off x="2304" y="750"/>
                <a:ext cx="1728" cy="96"/>
                <a:chOff x="2304" y="576"/>
                <a:chExt cx="1728" cy="96"/>
              </a:xfrm>
            </p:grpSpPr>
            <p:sp>
              <p:nvSpPr>
                <p:cNvPr id="88" name="Line 11"/>
                <p:cNvSpPr>
                  <a:spLocks noChangeShapeType="1"/>
                </p:cNvSpPr>
                <p:nvPr/>
              </p:nvSpPr>
              <p:spPr bwMode="auto">
                <a:xfrm>
                  <a:off x="2304" y="672"/>
                  <a:ext cx="1728" cy="0"/>
                </a:xfrm>
                <a:prstGeom prst="line">
                  <a:avLst/>
                </a:prstGeom>
                <a:noFill/>
                <a:ln w="44450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89" name="Line 12"/>
                <p:cNvSpPr>
                  <a:spLocks noChangeShapeType="1"/>
                </p:cNvSpPr>
                <p:nvPr/>
              </p:nvSpPr>
              <p:spPr bwMode="auto">
                <a:xfrm>
                  <a:off x="3984" y="576"/>
                  <a:ext cx="48" cy="96"/>
                </a:xfrm>
                <a:prstGeom prst="line">
                  <a:avLst/>
                </a:prstGeom>
                <a:noFill/>
                <a:ln w="44450" cap="sq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  <p:grpSp>
        <p:nvGrpSpPr>
          <p:cNvPr id="94" name="组合 93"/>
          <p:cNvGrpSpPr/>
          <p:nvPr/>
        </p:nvGrpSpPr>
        <p:grpSpPr>
          <a:xfrm>
            <a:off x="3170521" y="2882851"/>
            <a:ext cx="2392707" cy="661980"/>
            <a:chOff x="4277960" y="2488732"/>
            <a:chExt cx="2392707" cy="661980"/>
          </a:xfrm>
        </p:grpSpPr>
        <p:cxnSp>
          <p:nvCxnSpPr>
            <p:cNvPr id="92" name="直接箭头连接符 91"/>
            <p:cNvCxnSpPr/>
            <p:nvPr/>
          </p:nvCxnSpPr>
          <p:spPr>
            <a:xfrm>
              <a:off x="4277960" y="3150712"/>
              <a:ext cx="2392707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文本框 92"/>
            <p:cNvSpPr txBox="1"/>
            <p:nvPr/>
          </p:nvSpPr>
          <p:spPr>
            <a:xfrm>
              <a:off x="5103110" y="2488732"/>
              <a:ext cx="6960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rgbClr val="00B0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sz="3200"/>
                <a:t>v</a:t>
              </a:r>
              <a:r>
                <a:rPr lang="zh-CN" altLang="en-US" sz="3200" baseline="-25000"/>
                <a:t>正</a:t>
              </a:r>
              <a:endParaRPr lang="zh-CN" altLang="en-US" sz="3200" baseline="-25000"/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3521014" y="4572547"/>
            <a:ext cx="2392707" cy="584775"/>
            <a:chOff x="4277960" y="3133344"/>
            <a:chExt cx="2392707" cy="584775"/>
          </a:xfrm>
        </p:grpSpPr>
        <p:cxnSp>
          <p:nvCxnSpPr>
            <p:cNvPr id="96" name="直接箭头连接符 95"/>
            <p:cNvCxnSpPr/>
            <p:nvPr/>
          </p:nvCxnSpPr>
          <p:spPr>
            <a:xfrm>
              <a:off x="4277960" y="3150712"/>
              <a:ext cx="2392707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文本框 96"/>
            <p:cNvSpPr txBox="1"/>
            <p:nvPr/>
          </p:nvSpPr>
          <p:spPr>
            <a:xfrm>
              <a:off x="4699614" y="3133344"/>
              <a:ext cx="6960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>
                  <a:solidFill>
                    <a:srgbClr val="00B0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</a:t>
              </a:r>
              <a:r>
                <a:rPr lang="zh-CN" altLang="en-US" sz="3200" b="1" baseline="-25000">
                  <a:solidFill>
                    <a:srgbClr val="00B0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逆</a:t>
              </a:r>
              <a:endParaRPr lang="zh-CN" altLang="en-US" sz="3200" b="1" baseline="-2500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685800" y="5520846"/>
            <a:ext cx="228092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en-US" sz="36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特点：</a:t>
            </a:r>
            <a:endParaRPr lang="zh-CN" altLang="en-US" sz="36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9" name="Rectangle 68"/>
          <p:cNvSpPr>
            <a:spLocks noChangeArrowheads="1"/>
          </p:cNvSpPr>
          <p:nvPr/>
        </p:nvSpPr>
        <p:spPr bwMode="auto">
          <a:xfrm>
            <a:off x="2947038" y="5530493"/>
            <a:ext cx="5302882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双向性</a:t>
            </a:r>
            <a:r>
              <a:rPr lang="zh-CN" altLang="en-US" sz="3200" b="1" baseline="-250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 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同时性、共存性</a:t>
            </a:r>
            <a:endParaRPr lang="zh-CN" altLang="en-US" sz="3200" b="1" baseline="-250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0" name="Rectangle 14"/>
          <p:cNvSpPr>
            <a:spLocks noChangeArrowheads="1"/>
          </p:cNvSpPr>
          <p:nvPr/>
        </p:nvSpPr>
        <p:spPr bwMode="auto">
          <a:xfrm>
            <a:off x="65830" y="1253491"/>
            <a:ext cx="1877411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en-US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定义：</a:t>
            </a:r>
            <a:endParaRPr lang="zh-CN" altLang="en-US" sz="32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9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89801"/>
            <a:ext cx="5436701" cy="584775"/>
          </a:xfrm>
          <a:prstGeom prst="rect">
            <a:avLst/>
          </a:prstGeom>
          <a:solidFill>
            <a:srgbClr val="FDC273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）化学平衡状态的标志</a:t>
            </a:r>
            <a:endParaRPr lang="zh-CN" altLang="en-US" sz="32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4824" y="93357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正、逆反应速率相等：</a:t>
            </a:r>
            <a:endParaRPr lang="en-US" altLang="zh-CN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各组分的浓度保持不变：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988837" y="1847738"/>
            <a:ext cx="3673475" cy="584200"/>
          </a:xfrm>
          <a:prstGeom prst="rect">
            <a:avLst/>
          </a:prstGeom>
          <a:noFill/>
          <a:ln w="349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i="1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正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)= </a:t>
            </a:r>
            <a:r>
              <a:rPr lang="en-US" altLang="zh-CN" sz="3200" b="1" i="1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逆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</a:rPr>
              <a:t>≠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endParaRPr lang="en-US" altLang="zh-CN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404588" y="1337792"/>
            <a:ext cx="4373313" cy="1319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同物质，方向相反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不同物质，速率比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系数比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左大括号 7"/>
          <p:cNvSpPr/>
          <p:nvPr/>
        </p:nvSpPr>
        <p:spPr>
          <a:xfrm>
            <a:off x="4036839" y="1483457"/>
            <a:ext cx="367748" cy="1083365"/>
          </a:xfrm>
          <a:prstGeom prst="leftBrace">
            <a:avLst>
              <a:gd name="adj1" fmla="val 54279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98504" y="3571287"/>
            <a:ext cx="8645496" cy="2878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①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m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、分子数不变，百分含量不变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（质量分数、体积分数、物质的量分数、转化率）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② 颜色不变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③ 反应前后气体系数相等时，压强不可做标志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④ 恒容时，纯气体的反应，密度不可做标志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247868" y="2780802"/>
            <a:ext cx="1808480" cy="583565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CN" altLang="en-US" sz="32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变量不变</a:t>
            </a:r>
            <a:endParaRPr lang="zh-CN" altLang="en-US" sz="3200" b="1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3"/>
          <p:cNvGraphicFramePr>
            <a:graphicFrameLocks noChangeAspect="1"/>
          </p:cNvGraphicFramePr>
          <p:nvPr/>
        </p:nvGraphicFramePr>
        <p:xfrm>
          <a:off x="744220" y="1197610"/>
          <a:ext cx="7377113" cy="487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1" imgW="7540625" imgH="4980305" progId="Word.Document.8">
                  <p:embed/>
                </p:oleObj>
              </mc:Choice>
              <mc:Fallback>
                <p:oleObj name="" r:id="rId1" imgW="7540625" imgH="49803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44220" y="1197610"/>
                        <a:ext cx="7377113" cy="4873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3"/>
          <p:cNvSpPr/>
          <p:nvPr/>
        </p:nvSpPr>
        <p:spPr>
          <a:xfrm>
            <a:off x="4551363" y="2416175"/>
            <a:ext cx="185737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076" name="Text Box 4"/>
          <p:cNvSpPr txBox="1"/>
          <p:nvPr/>
        </p:nvSpPr>
        <p:spPr>
          <a:xfrm>
            <a:off x="1843088" y="4025900"/>
            <a:ext cx="1322387" cy="427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 sz="22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7" name="Rectangle 11"/>
          <p:cNvSpPr/>
          <p:nvPr/>
        </p:nvSpPr>
        <p:spPr>
          <a:xfrm>
            <a:off x="4479925" y="-230187"/>
            <a:ext cx="18415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078" name="Rectangle 12"/>
          <p:cNvSpPr/>
          <p:nvPr/>
        </p:nvSpPr>
        <p:spPr>
          <a:xfrm>
            <a:off x="4479925" y="3027363"/>
            <a:ext cx="18415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zh-CN" altLang="en-US" sz="240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69333" name="Rectangle 21"/>
          <p:cNvSpPr/>
          <p:nvPr/>
        </p:nvSpPr>
        <p:spPr>
          <a:xfrm>
            <a:off x="2591118" y="2097405"/>
            <a:ext cx="1546225" cy="64516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080" name="文本框 9"/>
          <p:cNvSpPr txBox="1"/>
          <p:nvPr/>
        </p:nvSpPr>
        <p:spPr>
          <a:xfrm>
            <a:off x="2591435" y="179070"/>
            <a:ext cx="3674745" cy="5835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四、变式训练</a:t>
            </a:r>
            <a:endParaRPr lang="zh-CN" altLang="en-US" sz="32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701675" y="1593850"/>
          <a:ext cx="7653020" cy="367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1" imgW="7270750" imgH="3488690" progId="Word.Document.8">
                  <p:embed/>
                </p:oleObj>
              </mc:Choice>
              <mc:Fallback>
                <p:oleObj name="" r:id="rId1" imgW="7270750" imgH="34886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01675" y="1593850"/>
                        <a:ext cx="7653020" cy="3670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Rectangle 5"/>
          <p:cNvSpPr/>
          <p:nvPr/>
        </p:nvSpPr>
        <p:spPr>
          <a:xfrm>
            <a:off x="4645025" y="3067050"/>
            <a:ext cx="184150" cy="43021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zh-CN" altLang="en-US" sz="220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63181" name="Rectangle 13"/>
          <p:cNvSpPr/>
          <p:nvPr/>
        </p:nvSpPr>
        <p:spPr>
          <a:xfrm>
            <a:off x="2619375" y="2338388"/>
            <a:ext cx="168148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101" name="文本框 9"/>
          <p:cNvSpPr txBox="1"/>
          <p:nvPr/>
        </p:nvSpPr>
        <p:spPr>
          <a:xfrm>
            <a:off x="2619375" y="241300"/>
            <a:ext cx="3569970" cy="5835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五、真题演练</a:t>
            </a:r>
            <a:endParaRPr lang="zh-CN" altLang="en-US" sz="32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3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8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5821" y="1200467"/>
            <a:ext cx="86053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1. </a:t>
            </a:r>
            <a:r>
              <a:rPr lang="zh-CN" altLang="en-US" sz="3200" b="1">
                <a:latin typeface="Times New Roman" panose="02020603050405020304" pitchFamily="18" charset="0"/>
              </a:rPr>
              <a:t>在一定温度下</a:t>
            </a:r>
            <a:r>
              <a:rPr lang="en-US" altLang="zh-CN" sz="3200" b="1" smtClean="0">
                <a:latin typeface="Times New Roman" panose="02020603050405020304" pitchFamily="18" charset="0"/>
              </a:rPr>
              <a:t>,</a:t>
            </a:r>
            <a:r>
              <a:rPr lang="zh-CN" altLang="en-US" sz="3200" b="1" smtClean="0">
                <a:latin typeface="Times New Roman" panose="02020603050405020304" pitchFamily="18" charset="0"/>
              </a:rPr>
              <a:t>在恒容密闭</a:t>
            </a:r>
            <a:r>
              <a:rPr lang="zh-CN" altLang="en-US" sz="3200" b="1">
                <a:latin typeface="Times New Roman" panose="02020603050405020304" pitchFamily="18" charset="0"/>
              </a:rPr>
              <a:t>容器中，可逆反应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A(g)+3B(g)        2C(g)</a:t>
            </a:r>
            <a:r>
              <a:rPr lang="zh-CN" altLang="en-US" sz="3200" b="1">
                <a:latin typeface="Times New Roman" panose="02020603050405020304" pitchFamily="18" charset="0"/>
              </a:rPr>
              <a:t>达到平衡的标志是（        ）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A.</a:t>
            </a:r>
            <a:r>
              <a:rPr lang="zh-CN" altLang="en-US" sz="3200" b="1">
                <a:latin typeface="Times New Roman" panose="02020603050405020304" pitchFamily="18" charset="0"/>
              </a:rPr>
              <a:t>　</a:t>
            </a:r>
            <a:r>
              <a:rPr lang="en-US" altLang="zh-CN" sz="3200" b="1">
                <a:latin typeface="Times New Roman" panose="02020603050405020304" pitchFamily="18" charset="0"/>
              </a:rPr>
              <a:t>A</a:t>
            </a:r>
            <a:r>
              <a:rPr lang="zh-CN" altLang="en-US" sz="3200" b="1">
                <a:latin typeface="Times New Roman" panose="02020603050405020304" pitchFamily="18" charset="0"/>
              </a:rPr>
              <a:t>的生成速率与</a:t>
            </a:r>
            <a:r>
              <a:rPr lang="en-US" altLang="zh-CN" sz="3200" b="1">
                <a:latin typeface="Times New Roman" panose="02020603050405020304" pitchFamily="18" charset="0"/>
              </a:rPr>
              <a:t>C</a:t>
            </a:r>
            <a:r>
              <a:rPr lang="zh-CN" altLang="en-US" sz="3200" b="1">
                <a:latin typeface="Times New Roman" panose="02020603050405020304" pitchFamily="18" charset="0"/>
              </a:rPr>
              <a:t>分解的速率相等                                                    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B.</a:t>
            </a:r>
            <a:r>
              <a:rPr lang="zh-CN" altLang="en-US" sz="3200" b="1">
                <a:latin typeface="Times New Roman" panose="02020603050405020304" pitchFamily="18" charset="0"/>
              </a:rPr>
              <a:t>　单位时间内生成</a:t>
            </a:r>
            <a:r>
              <a:rPr lang="en-US" altLang="zh-CN" sz="3200" b="1" err="1">
                <a:latin typeface="Times New Roman" panose="02020603050405020304" pitchFamily="18" charset="0"/>
              </a:rPr>
              <a:t>nmolA,</a:t>
            </a:r>
            <a:r>
              <a:rPr lang="zh-CN" altLang="en-US" sz="3200" b="1">
                <a:latin typeface="Times New Roman" panose="02020603050405020304" pitchFamily="18" charset="0"/>
              </a:rPr>
              <a:t>同时生</a:t>
            </a:r>
            <a:r>
              <a:rPr lang="en-US" altLang="zh-CN" sz="3200" b="1">
                <a:latin typeface="Times New Roman" panose="02020603050405020304" pitchFamily="18" charset="0"/>
              </a:rPr>
              <a:t>3nmolB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C.</a:t>
            </a:r>
            <a:r>
              <a:rPr lang="zh-CN" altLang="en-US" sz="3200" b="1">
                <a:latin typeface="Times New Roman" panose="02020603050405020304" pitchFamily="18" charset="0"/>
              </a:rPr>
              <a:t>　</a:t>
            </a:r>
            <a:r>
              <a:rPr lang="en-US" altLang="zh-CN" sz="3200" b="1">
                <a:latin typeface="Times New Roman" panose="02020603050405020304" pitchFamily="18" charset="0"/>
              </a:rPr>
              <a:t>A</a:t>
            </a:r>
            <a:r>
              <a:rPr lang="zh-CN" altLang="en-US" sz="3200" b="1">
                <a:latin typeface="Times New Roman" panose="02020603050405020304" pitchFamily="18" charset="0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</a:rPr>
              <a:t>B</a:t>
            </a:r>
            <a:r>
              <a:rPr lang="zh-CN" altLang="en-US" sz="3200" b="1">
                <a:latin typeface="Times New Roman" panose="02020603050405020304" pitchFamily="18" charset="0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</a:rPr>
              <a:t>C</a:t>
            </a:r>
            <a:r>
              <a:rPr lang="zh-CN" altLang="en-US" sz="3200" b="1">
                <a:latin typeface="Times New Roman" panose="02020603050405020304" pitchFamily="18" charset="0"/>
              </a:rPr>
              <a:t>的浓度不再变化     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D.</a:t>
            </a:r>
            <a:r>
              <a:rPr lang="zh-CN" altLang="en-US" sz="3200" b="1">
                <a:latin typeface="Times New Roman" panose="02020603050405020304" pitchFamily="18" charset="0"/>
              </a:rPr>
              <a:t>　</a:t>
            </a:r>
            <a:r>
              <a:rPr lang="en-US" altLang="zh-CN" sz="3200" b="1">
                <a:latin typeface="Times New Roman" panose="02020603050405020304" pitchFamily="18" charset="0"/>
              </a:rPr>
              <a:t>A</a:t>
            </a:r>
            <a:r>
              <a:rPr lang="zh-CN" altLang="en-US" sz="3200" b="1">
                <a:latin typeface="Times New Roman" panose="02020603050405020304" pitchFamily="18" charset="0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</a:rPr>
              <a:t>B</a:t>
            </a:r>
            <a:r>
              <a:rPr lang="zh-CN" altLang="en-US" sz="3200" b="1">
                <a:latin typeface="Times New Roman" panose="02020603050405020304" pitchFamily="18" charset="0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</a:rPr>
              <a:t>C</a:t>
            </a:r>
            <a:r>
              <a:rPr lang="zh-CN" altLang="en-US" sz="3200" b="1">
                <a:latin typeface="Times New Roman" panose="02020603050405020304" pitchFamily="18" charset="0"/>
              </a:rPr>
              <a:t>的密度不再变化 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657465" y="1908810"/>
            <a:ext cx="92773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40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</a:t>
            </a:r>
            <a:endParaRPr lang="en-US" altLang="zh-CN" sz="40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2525880" y="2100100"/>
            <a:ext cx="552449" cy="239160"/>
            <a:chOff x="1680" y="2784"/>
            <a:chExt cx="576" cy="144"/>
          </a:xfrm>
        </p:grpSpPr>
        <p:sp>
          <p:nvSpPr>
            <p:cNvPr id="116741" name="Line 5"/>
            <p:cNvSpPr>
              <a:spLocks noChangeShapeType="1"/>
            </p:cNvSpPr>
            <p:nvPr/>
          </p:nvSpPr>
          <p:spPr bwMode="auto">
            <a:xfrm>
              <a:off x="1680" y="283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742" name="Line 6"/>
            <p:cNvSpPr>
              <a:spLocks noChangeShapeType="1"/>
            </p:cNvSpPr>
            <p:nvPr/>
          </p:nvSpPr>
          <p:spPr bwMode="auto">
            <a:xfrm>
              <a:off x="2160" y="2784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743" name="Line 7"/>
            <p:cNvSpPr>
              <a:spLocks noChangeShapeType="1"/>
            </p:cNvSpPr>
            <p:nvPr/>
          </p:nvSpPr>
          <p:spPr bwMode="auto">
            <a:xfrm>
              <a:off x="1680" y="2880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744" name="Line 8"/>
            <p:cNvSpPr>
              <a:spLocks noChangeShapeType="1"/>
            </p:cNvSpPr>
            <p:nvPr/>
          </p:nvSpPr>
          <p:spPr bwMode="auto">
            <a:xfrm>
              <a:off x="1680" y="2880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" name="矩形 11"/>
          <p:cNvSpPr/>
          <p:nvPr/>
        </p:nvSpPr>
        <p:spPr>
          <a:xfrm>
            <a:off x="14771" y="0"/>
            <a:ext cx="2844800" cy="77216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当堂训练</a:t>
            </a: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1819" y="827036"/>
            <a:ext cx="8898173" cy="535599"/>
            <a:chOff x="596826" y="352695"/>
            <a:chExt cx="11021522" cy="535599"/>
          </a:xfrm>
        </p:grpSpPr>
        <p:sp>
          <p:nvSpPr>
            <p:cNvPr id="13" name="矩形 12"/>
            <p:cNvSpPr/>
            <p:nvPr/>
          </p:nvSpPr>
          <p:spPr>
            <a:xfrm>
              <a:off x="596826" y="352695"/>
              <a:ext cx="11021522" cy="521970"/>
            </a:xfrm>
            <a:prstGeom prst="rect">
              <a:avLst/>
            </a:prstGeom>
            <a:ln w="28575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altLang="zh-CN" sz="28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 </a:t>
              </a:r>
              <a:r>
                <a:rPr lang="zh-CN" altLang="en-US" sz="28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判断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反应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r>
                <a:rPr lang="en-US" altLang="zh-CN" sz="28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(g)+3H</a:t>
              </a:r>
              <a:r>
                <a:rPr lang="en-US" altLang="zh-CN" sz="28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(g)      2NH</a:t>
              </a:r>
              <a:r>
                <a:rPr lang="en-US" altLang="zh-CN" sz="2800" baseline="-2500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en-US" altLang="zh-CN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(g)</a:t>
              </a:r>
              <a:r>
                <a:rPr lang="zh-CN" altLang="en-US" sz="2800">
                  <a:latin typeface="微软雅黑" panose="020B0503020204020204" pitchFamily="34" charset="-122"/>
                  <a:ea typeface="微软雅黑" panose="020B0503020204020204" pitchFamily="34" charset="-122"/>
                </a:rPr>
                <a:t>是否达平衡状态</a:t>
              </a:r>
              <a:endPara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858544" y="405694"/>
              <a:ext cx="670909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矩形 14"/>
          <p:cNvSpPr/>
          <p:nvPr/>
        </p:nvSpPr>
        <p:spPr>
          <a:xfrm>
            <a:off x="172363" y="1663771"/>
            <a:ext cx="9057018" cy="4515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①</a:t>
            </a: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kern="100" baseline="-250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的消耗速率等于</a:t>
            </a: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NH</a:t>
            </a:r>
            <a:r>
              <a:rPr lang="en-US" altLang="zh-CN" sz="2800" kern="100" baseline="-250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的生成速率的一半。</a:t>
            </a:r>
            <a:r>
              <a:rPr lang="zh-CN" altLang="en-US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kern="10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endParaRPr lang="en-US" altLang="zh-CN" sz="2800" kern="10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kern="100" baseline="-250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的消耗速率等于</a:t>
            </a: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NH</a:t>
            </a:r>
            <a:r>
              <a:rPr lang="en-US" altLang="zh-CN" sz="2800" kern="100" baseline="-250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的消耗速率的一半。</a:t>
            </a:r>
            <a:endParaRPr lang="en-US" altLang="zh-CN" sz="2800" kern="10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单位时间内，生成</a:t>
            </a: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NH</a:t>
            </a:r>
            <a:r>
              <a:rPr lang="en-US" altLang="zh-CN" sz="2800" kern="100" baseline="-250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的分子数与</a:t>
            </a: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NH</a:t>
            </a:r>
            <a:r>
              <a:rPr lang="en-US" altLang="zh-CN" sz="2800" kern="100" baseline="-250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的分解的分子数相等。</a:t>
            </a:r>
            <a:endParaRPr lang="en-US" altLang="zh-CN" sz="2800" kern="10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单位时间内有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　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N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断裂，同时有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个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生成。</a:t>
            </a:r>
            <a:endParaRPr lang="en-US" altLang="zh-CN" sz="2800" kern="10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⑤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一定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宋体" panose="02010600030101010101" pitchFamily="2" charset="-122"/>
              </a:rPr>
              <a:t>温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度时密闭</a:t>
            </a:r>
            <a:r>
              <a:rPr lang="zh-CN" altLang="en-US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恒容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容器中</a:t>
            </a: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lang="en-US" altLang="zh-CN" sz="2800" kern="100" baseline="-250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sz="2800" kern="100" baseline="-250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NH</a:t>
            </a:r>
            <a:r>
              <a:rPr lang="en-US" altLang="zh-CN" sz="2800" kern="100" baseline="-250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的分子数不再改变。</a:t>
            </a:r>
            <a:endParaRPr lang="en-US" altLang="zh-CN" sz="2800" kern="10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3096" name="图片 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150110" y="5014867"/>
            <a:ext cx="127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文本框 27"/>
          <p:cNvSpPr txBox="1"/>
          <p:nvPr/>
        </p:nvSpPr>
        <p:spPr>
          <a:xfrm>
            <a:off x="6668296" y="2355858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√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6863152" y="1686649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×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621612" y="3598435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√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3500544" y="4471360"/>
            <a:ext cx="442001" cy="193141"/>
            <a:chOff x="4635795" y="4812848"/>
            <a:chExt cx="442001" cy="193141"/>
          </a:xfrm>
        </p:grpSpPr>
        <p:cxnSp>
          <p:nvCxnSpPr>
            <p:cNvPr id="31" name="直接连接符 30"/>
            <p:cNvCxnSpPr/>
            <p:nvPr/>
          </p:nvCxnSpPr>
          <p:spPr>
            <a:xfrm>
              <a:off x="4635795" y="4812848"/>
              <a:ext cx="44200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4635795" y="4912085"/>
              <a:ext cx="44200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4635795" y="5005989"/>
              <a:ext cx="44200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" name="文本框 50"/>
          <p:cNvSpPr txBox="1"/>
          <p:nvPr/>
        </p:nvSpPr>
        <p:spPr>
          <a:xfrm>
            <a:off x="8154727" y="4244766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√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97645" y="5533099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√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0" y="-54685"/>
            <a:ext cx="2844800" cy="77216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当堂训练</a:t>
            </a: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6" grpId="0"/>
      <p:bldP spid="51" grpId="0"/>
      <p:bldP spid="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436" y="1682654"/>
            <a:ext cx="8634454" cy="3896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0050">
              <a:lnSpc>
                <a:spcPct val="150000"/>
              </a:lnSpc>
            </a:pPr>
            <a:r>
              <a:rPr lang="zh-CN" altLang="en-US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⑥反应器内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N</a:t>
            </a:r>
            <a:r>
              <a:rPr lang="en-US" altLang="zh-CN" sz="2800" baseline="-300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2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、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H</a:t>
            </a:r>
            <a:r>
              <a:rPr lang="en-US" altLang="zh-CN" sz="2800" baseline="-300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2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、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NH</a:t>
            </a:r>
            <a:r>
              <a:rPr lang="en-US" altLang="zh-CN" sz="2800" baseline="-300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3</a:t>
            </a:r>
            <a:r>
              <a:rPr lang="zh-CN" altLang="en-US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三种气体共存。</a:t>
            </a:r>
            <a:endParaRPr lang="en-US" altLang="zh-CN" sz="2800" kern="10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400050">
              <a:lnSpc>
                <a:spcPct val="150000"/>
              </a:lnSpc>
            </a:pP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⑦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N</a:t>
            </a:r>
            <a:r>
              <a:rPr lang="en-US" altLang="zh-CN" sz="2800" baseline="-300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2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、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H</a:t>
            </a:r>
            <a:r>
              <a:rPr lang="en-US" altLang="zh-CN" sz="2800" baseline="-300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2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、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NH</a:t>
            </a:r>
            <a:r>
              <a:rPr lang="en-US" altLang="zh-CN" sz="2800" baseline="-300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3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三种气体的浓度均相等</a:t>
            </a:r>
            <a:endParaRPr lang="en-US" altLang="zh-CN" sz="280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cs typeface="Calibri" panose="020F0502020204030204" pitchFamily="34" charset="0"/>
            </a:endParaRPr>
          </a:p>
          <a:p>
            <a:pPr indent="4000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⑧外界条件不变时，</a:t>
            </a:r>
            <a:r>
              <a:rPr lang="en-US" altLang="zh-CN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N</a:t>
            </a:r>
            <a:r>
              <a:rPr lang="en-US" altLang="zh-CN" sz="2800" baseline="-300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2</a:t>
            </a:r>
            <a:r>
              <a:rPr lang="zh-CN" altLang="en-US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、</a:t>
            </a:r>
            <a:r>
              <a:rPr lang="en-US" altLang="zh-CN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H</a:t>
            </a:r>
            <a:r>
              <a:rPr lang="en-US" altLang="zh-CN" sz="2800" baseline="-300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2</a:t>
            </a:r>
            <a:r>
              <a:rPr lang="zh-CN" altLang="en-US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、</a:t>
            </a:r>
            <a:r>
              <a:rPr lang="en-US" altLang="zh-CN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NH</a:t>
            </a:r>
            <a:r>
              <a:rPr lang="en-US" altLang="zh-CN" sz="2800" baseline="-300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3</a:t>
            </a:r>
            <a:r>
              <a:rPr lang="zh-CN" altLang="en-US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的浓度不再改变。</a:t>
            </a:r>
            <a:endParaRPr lang="en-US" altLang="zh-CN" sz="280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cs typeface="Calibri" panose="020F0502020204030204" pitchFamily="34" charset="0"/>
            </a:endParaRPr>
          </a:p>
          <a:p>
            <a:pPr indent="4000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⑨外界条件不变时，</a:t>
            </a:r>
            <a:r>
              <a:rPr lang="en-US" altLang="zh-CN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N</a:t>
            </a:r>
            <a:r>
              <a:rPr lang="en-US" altLang="zh-CN" sz="2800" baseline="-300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2</a:t>
            </a:r>
            <a:r>
              <a:rPr lang="zh-CN" altLang="en-US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的转化率不再变化。</a:t>
            </a:r>
            <a:endParaRPr lang="zh-CN" altLang="en-US" sz="280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000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rPr>
              <a:t>⑩外界条件不变时，体系的压强不再改变。</a:t>
            </a:r>
            <a:endParaRPr lang="zh-CN" altLang="en-US" sz="280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4000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⑾恒容时，气体的密度不再改变。</a:t>
            </a:r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113096" y="838406"/>
            <a:ext cx="9048115" cy="533400"/>
            <a:chOff x="1620778" y="393275"/>
            <a:chExt cx="9048115" cy="533400"/>
          </a:xfrm>
        </p:grpSpPr>
        <p:sp>
          <p:nvSpPr>
            <p:cNvPr id="6" name="矩形 5"/>
            <p:cNvSpPr/>
            <p:nvPr/>
          </p:nvSpPr>
          <p:spPr>
            <a:xfrm>
              <a:off x="1620778" y="404705"/>
              <a:ext cx="9048115" cy="521970"/>
            </a:xfrm>
            <a:prstGeom prst="rect">
              <a:avLst/>
            </a:prstGeom>
            <a:ln w="28575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altLang="zh-CN" sz="28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r>
                <a:rPr lang="zh-CN" altLang="en-US" sz="28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判断</a:t>
              </a:r>
              <a:r>
                <a:rPr lang="zh-CN" altLang="en-US"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反应</a:t>
              </a:r>
              <a:r>
                <a:rPr lang="en-US" altLang="zh-CN"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r>
                <a:rPr lang="en-US" altLang="zh-CN" sz="2800" baseline="-25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(g)+3H</a:t>
              </a:r>
              <a:r>
                <a:rPr lang="en-US" altLang="zh-CN" sz="2800" baseline="-25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(g)        2NH</a:t>
              </a:r>
              <a:r>
                <a:rPr lang="en-US" altLang="zh-CN" sz="2800" baseline="-25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en-US" altLang="zh-CN"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(g)</a:t>
              </a:r>
              <a:r>
                <a:rPr lang="zh-CN" altLang="en-US"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是否达平衡状态</a:t>
              </a:r>
              <a:endParaRPr lang="zh-CN" altLang="en-US"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813683" y="393275"/>
              <a:ext cx="531495" cy="533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文本框 7"/>
          <p:cNvSpPr txBox="1"/>
          <p:nvPr/>
        </p:nvSpPr>
        <p:spPr>
          <a:xfrm>
            <a:off x="8025956" y="3022820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√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64202" y="1567610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×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264202" y="2376489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×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821112" y="3637759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√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853038" y="4294860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√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524176" y="4932839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×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0"/>
            <a:ext cx="2611120" cy="65405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当堂训练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240306" y="1265510"/>
            <a:ext cx="8663387" cy="4030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3</a:t>
            </a:r>
            <a:r>
              <a:rPr lang="zh-CN" altLang="en-US" sz="3200" b="1">
                <a:latin typeface="Times New Roman" panose="02020603050405020304" pitchFamily="18" charset="0"/>
              </a:rPr>
              <a:t>、下列说法可以证明反应</a:t>
            </a:r>
            <a:r>
              <a:rPr lang="en-US" altLang="zh-CN" sz="3200" b="1">
                <a:latin typeface="Times New Roman" panose="02020603050405020304" pitchFamily="18" charset="0"/>
              </a:rPr>
              <a:t>N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3200" b="1">
                <a:latin typeface="Times New Roman" panose="02020603050405020304" pitchFamily="18" charset="0"/>
              </a:rPr>
              <a:t>+3H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3200" b="1">
                <a:latin typeface="Times New Roman" panose="02020603050405020304" pitchFamily="18" charset="0"/>
              </a:rPr>
              <a:t>           2NH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</a:rPr>
              <a:t>已达平衡状态的是（      ）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A.1molN≡N</a:t>
            </a:r>
            <a:r>
              <a:rPr lang="zh-CN" altLang="en-US" sz="3200" b="1">
                <a:latin typeface="Times New Roman" panose="02020603050405020304" pitchFamily="18" charset="0"/>
              </a:rPr>
              <a:t>键断裂的同时</a:t>
            </a:r>
            <a:r>
              <a:rPr lang="en-US" altLang="zh-CN" sz="3200" b="1">
                <a:latin typeface="Times New Roman" panose="02020603050405020304" pitchFamily="18" charset="0"/>
              </a:rPr>
              <a:t>,</a:t>
            </a:r>
            <a:r>
              <a:rPr lang="zh-CN" altLang="en-US" sz="3200" b="1">
                <a:latin typeface="Times New Roman" panose="02020603050405020304" pitchFamily="18" charset="0"/>
              </a:rPr>
              <a:t>有</a:t>
            </a:r>
            <a:r>
              <a:rPr lang="en-US" altLang="zh-CN" sz="3200" b="1">
                <a:latin typeface="Times New Roman" panose="02020603050405020304" pitchFamily="18" charset="0"/>
              </a:rPr>
              <a:t>3molH</a:t>
            </a:r>
            <a:r>
              <a:rPr lang="zh-CN" altLang="en-US" sz="3200" b="1">
                <a:latin typeface="Times New Roman" panose="02020603050405020304" pitchFamily="18" charset="0"/>
              </a:rPr>
              <a:t>－</a:t>
            </a:r>
            <a:r>
              <a:rPr lang="en-US" altLang="zh-CN" sz="3200" b="1">
                <a:latin typeface="Times New Roman" panose="02020603050405020304" pitchFamily="18" charset="0"/>
              </a:rPr>
              <a:t>H</a:t>
            </a:r>
            <a:r>
              <a:rPr lang="zh-CN" altLang="en-US" sz="3200" b="1">
                <a:latin typeface="Times New Roman" panose="02020603050405020304" pitchFamily="18" charset="0"/>
              </a:rPr>
              <a:t>键形成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B.1molN≡N</a:t>
            </a:r>
            <a:r>
              <a:rPr lang="zh-CN" altLang="en-US" sz="3200" b="1">
                <a:latin typeface="Times New Roman" panose="02020603050405020304" pitchFamily="18" charset="0"/>
              </a:rPr>
              <a:t>键断裂的同时</a:t>
            </a:r>
            <a:r>
              <a:rPr lang="en-US" altLang="zh-CN" sz="3200" b="1">
                <a:latin typeface="Times New Roman" panose="02020603050405020304" pitchFamily="18" charset="0"/>
              </a:rPr>
              <a:t>,</a:t>
            </a:r>
            <a:r>
              <a:rPr lang="zh-CN" altLang="en-US" sz="3200" b="1">
                <a:latin typeface="Times New Roman" panose="02020603050405020304" pitchFamily="18" charset="0"/>
              </a:rPr>
              <a:t>有</a:t>
            </a:r>
            <a:r>
              <a:rPr lang="en-US" altLang="zh-CN" sz="3200" b="1">
                <a:latin typeface="Times New Roman" panose="02020603050405020304" pitchFamily="18" charset="0"/>
              </a:rPr>
              <a:t>3molH</a:t>
            </a:r>
            <a:r>
              <a:rPr lang="zh-CN" altLang="en-US" sz="3200" b="1">
                <a:latin typeface="Times New Roman" panose="02020603050405020304" pitchFamily="18" charset="0"/>
              </a:rPr>
              <a:t>－</a:t>
            </a:r>
            <a:r>
              <a:rPr lang="en-US" altLang="zh-CN" sz="3200" b="1">
                <a:latin typeface="Times New Roman" panose="02020603050405020304" pitchFamily="18" charset="0"/>
              </a:rPr>
              <a:t>H</a:t>
            </a:r>
            <a:r>
              <a:rPr lang="zh-CN" altLang="en-US" sz="3200" b="1">
                <a:latin typeface="Times New Roman" panose="02020603050405020304" pitchFamily="18" charset="0"/>
              </a:rPr>
              <a:t>键断裂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C.1molN≡N</a:t>
            </a:r>
            <a:r>
              <a:rPr lang="zh-CN" altLang="en-US" sz="3200" b="1">
                <a:latin typeface="Times New Roman" panose="02020603050405020304" pitchFamily="18" charset="0"/>
              </a:rPr>
              <a:t>键断裂的同时</a:t>
            </a:r>
            <a:r>
              <a:rPr lang="en-US" altLang="zh-CN" sz="3200" b="1">
                <a:latin typeface="Times New Roman" panose="02020603050405020304" pitchFamily="18" charset="0"/>
              </a:rPr>
              <a:t>,</a:t>
            </a:r>
            <a:r>
              <a:rPr lang="zh-CN" altLang="en-US" sz="3200" b="1" smtClean="0">
                <a:latin typeface="Times New Roman" panose="02020603050405020304" pitchFamily="18" charset="0"/>
              </a:rPr>
              <a:t>有</a:t>
            </a:r>
            <a:r>
              <a:rPr lang="en-US" altLang="zh-CN" sz="3200" b="1" smtClean="0">
                <a:latin typeface="Times New Roman" panose="02020603050405020304" pitchFamily="18" charset="0"/>
              </a:rPr>
              <a:t>3molN</a:t>
            </a:r>
            <a:r>
              <a:rPr lang="zh-CN" altLang="en-US" sz="3200" b="1">
                <a:latin typeface="Times New Roman" panose="02020603050405020304" pitchFamily="18" charset="0"/>
              </a:rPr>
              <a:t>－</a:t>
            </a:r>
            <a:r>
              <a:rPr lang="en-US" altLang="zh-CN" sz="3200" b="1">
                <a:latin typeface="Times New Roman" panose="02020603050405020304" pitchFamily="18" charset="0"/>
              </a:rPr>
              <a:t>H</a:t>
            </a:r>
            <a:r>
              <a:rPr lang="zh-CN" altLang="en-US" sz="3200" b="1">
                <a:latin typeface="Times New Roman" panose="02020603050405020304" pitchFamily="18" charset="0"/>
              </a:rPr>
              <a:t>键断裂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D.1molN≡N</a:t>
            </a:r>
            <a:r>
              <a:rPr lang="zh-CN" altLang="en-US" sz="3200" b="1">
                <a:latin typeface="Times New Roman" panose="02020603050405020304" pitchFamily="18" charset="0"/>
              </a:rPr>
              <a:t>键断裂的同时</a:t>
            </a:r>
            <a:r>
              <a:rPr lang="en-US" altLang="zh-CN" sz="3200" b="1">
                <a:latin typeface="Times New Roman" panose="02020603050405020304" pitchFamily="18" charset="0"/>
              </a:rPr>
              <a:t>,</a:t>
            </a:r>
            <a:r>
              <a:rPr lang="zh-CN" altLang="en-US" sz="3200" b="1" smtClean="0">
                <a:latin typeface="Times New Roman" panose="02020603050405020304" pitchFamily="18" charset="0"/>
              </a:rPr>
              <a:t>有</a:t>
            </a:r>
            <a:r>
              <a:rPr lang="en-US" altLang="zh-CN" sz="3200" b="1" smtClean="0">
                <a:latin typeface="Times New Roman" panose="02020603050405020304" pitchFamily="18" charset="0"/>
              </a:rPr>
              <a:t>3molN</a:t>
            </a:r>
            <a:r>
              <a:rPr lang="zh-CN" altLang="en-US" sz="3200" b="1">
                <a:latin typeface="Times New Roman" panose="02020603050405020304" pitchFamily="18" charset="0"/>
              </a:rPr>
              <a:t>－</a:t>
            </a:r>
            <a:r>
              <a:rPr lang="en-US" altLang="zh-CN" sz="3200" b="1">
                <a:latin typeface="Times New Roman" panose="02020603050405020304" pitchFamily="18" charset="0"/>
              </a:rPr>
              <a:t>H</a:t>
            </a:r>
            <a:r>
              <a:rPr lang="zh-CN" altLang="en-US" sz="3200" b="1">
                <a:latin typeface="Times New Roman" panose="02020603050405020304" pitchFamily="18" charset="0"/>
              </a:rPr>
              <a:t>键形成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874652" y="1721502"/>
            <a:ext cx="9731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A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15716" name="Group 4"/>
          <p:cNvGrpSpPr/>
          <p:nvPr/>
        </p:nvGrpSpPr>
        <p:grpSpPr>
          <a:xfrm>
            <a:off x="6419137" y="1446317"/>
            <a:ext cx="796925" cy="228600"/>
            <a:chOff x="1680" y="2784"/>
            <a:chExt cx="576" cy="144"/>
          </a:xfrm>
        </p:grpSpPr>
        <p:sp>
          <p:nvSpPr>
            <p:cNvPr id="115717" name="Line 5"/>
            <p:cNvSpPr>
              <a:spLocks noChangeShapeType="1"/>
            </p:cNvSpPr>
            <p:nvPr/>
          </p:nvSpPr>
          <p:spPr bwMode="auto">
            <a:xfrm>
              <a:off x="1680" y="283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18" name="Line 6"/>
            <p:cNvSpPr>
              <a:spLocks noChangeShapeType="1"/>
            </p:cNvSpPr>
            <p:nvPr/>
          </p:nvSpPr>
          <p:spPr bwMode="auto">
            <a:xfrm>
              <a:off x="2160" y="2784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19" name="Line 7"/>
            <p:cNvSpPr>
              <a:spLocks noChangeShapeType="1"/>
            </p:cNvSpPr>
            <p:nvPr/>
          </p:nvSpPr>
          <p:spPr bwMode="auto">
            <a:xfrm>
              <a:off x="1680" y="2880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20" name="Line 8"/>
            <p:cNvSpPr>
              <a:spLocks noChangeShapeType="1"/>
            </p:cNvSpPr>
            <p:nvPr/>
          </p:nvSpPr>
          <p:spPr bwMode="auto">
            <a:xfrm>
              <a:off x="1680" y="2880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" name="矩形 8"/>
          <p:cNvSpPr/>
          <p:nvPr/>
        </p:nvSpPr>
        <p:spPr>
          <a:xfrm>
            <a:off x="0" y="0"/>
            <a:ext cx="2844800" cy="77216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当堂训练</a:t>
            </a: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52683" y="1239975"/>
            <a:ext cx="8791317" cy="3969385"/>
            <a:chOff x="1913407" y="31752"/>
            <a:chExt cx="8590714" cy="3969385"/>
          </a:xfrm>
        </p:grpSpPr>
        <p:sp>
          <p:nvSpPr>
            <p:cNvPr id="3" name="Rectangle 3"/>
            <p:cNvSpPr>
              <a:spLocks noChangeArrowheads="1"/>
            </p:cNvSpPr>
            <p:nvPr/>
          </p:nvSpPr>
          <p:spPr bwMode="auto">
            <a:xfrm>
              <a:off x="1913407" y="31752"/>
              <a:ext cx="8590714" cy="3969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4.</a:t>
              </a:r>
              <a:r>
                <a:rPr lang="zh-CN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在一定温度下，体积固定的密闭容器内反应</a:t>
              </a:r>
              <a:endPara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endParaRPr>
            </a:p>
            <a:p>
              <a:pPr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A</a:t>
              </a:r>
              <a:r>
                <a:rPr lang="en-US" altLang="zh-CN" sz="28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（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g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）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+B</a:t>
              </a:r>
              <a:r>
                <a:rPr lang="en-US" altLang="zh-CN" sz="28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（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g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）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</a:rPr>
                <a:t>    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2AB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（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g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）达到平衡的标志是（ ）</a:t>
              </a:r>
              <a:endPara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Calibri" panose="020F0502020204030204" pitchFamily="34" charset="0"/>
              </a:endParaRPr>
            </a:p>
            <a:p>
              <a:pPr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A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．单位时间内生成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nmol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的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A</a:t>
              </a:r>
              <a:r>
                <a:rPr lang="en-US" altLang="zh-CN" sz="28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同时生成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nmol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的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AB</a:t>
              </a:r>
              <a:endParaRPr lang="en-US" altLang="zh-CN" sz="2800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B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．容器内的总压强不随时间变化而变化</a:t>
              </a:r>
              <a:endParaRPr lang="zh-CN" altLang="en-US" sz="2800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C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．单位时间内，生成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2nmol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的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AB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同时生成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nmol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的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B</a:t>
              </a:r>
              <a:r>
                <a:rPr lang="en-US" altLang="zh-CN" sz="28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endParaRPr lang="en-US" altLang="zh-CN" sz="2800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D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．单位时间内，生成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nmol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的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A</a:t>
              </a:r>
              <a:r>
                <a:rPr lang="en-US" altLang="zh-CN" sz="28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同时生成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nmol</a:t>
              </a:r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的</a:t>
              </a:r>
              <a:r>
                <a:rPr lang="en-US" altLang="zh-CN" sz="28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B</a:t>
              </a:r>
              <a:r>
                <a:rPr lang="en-US" altLang="zh-CN" sz="2800" baseline="-30000">
                  <a:latin typeface="黑体" panose="02010609060101010101" pitchFamily="49" charset="-122"/>
                  <a:ea typeface="黑体" panose="02010609060101010101" pitchFamily="49" charset="-122"/>
                  <a:cs typeface="Calibri" panose="020F0502020204030204" pitchFamily="34" charset="0"/>
                </a:rPr>
                <a:t>2</a:t>
              </a:r>
              <a:endParaRPr lang="en-US" altLang="zh-CN" sz="28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115716" name="Group 4"/>
            <p:cNvGrpSpPr/>
            <p:nvPr/>
          </p:nvGrpSpPr>
          <p:grpSpPr>
            <a:xfrm>
              <a:off x="4583048" y="1050408"/>
              <a:ext cx="485910" cy="231740"/>
              <a:chOff x="1680" y="2784"/>
              <a:chExt cx="576" cy="144"/>
            </a:xfrm>
          </p:grpSpPr>
          <p:sp>
            <p:nvSpPr>
              <p:cNvPr id="115717" name="Line 5"/>
              <p:cNvSpPr>
                <a:spLocks noChangeShapeType="1"/>
              </p:cNvSpPr>
              <p:nvPr/>
            </p:nvSpPr>
            <p:spPr bwMode="auto">
              <a:xfrm>
                <a:off x="1680" y="2832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15718" name="Line 6"/>
              <p:cNvSpPr>
                <a:spLocks noChangeShapeType="1"/>
              </p:cNvSpPr>
              <p:nvPr/>
            </p:nvSpPr>
            <p:spPr bwMode="auto">
              <a:xfrm>
                <a:off x="2160" y="2784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15719" name="Line 7"/>
              <p:cNvSpPr>
                <a:spLocks noChangeShapeType="1"/>
              </p:cNvSpPr>
              <p:nvPr/>
            </p:nvSpPr>
            <p:spPr bwMode="auto">
              <a:xfrm>
                <a:off x="1680" y="2880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15720" name="Line 8"/>
              <p:cNvSpPr>
                <a:spLocks noChangeShapeType="1"/>
              </p:cNvSpPr>
              <p:nvPr/>
            </p:nvSpPr>
            <p:spPr bwMode="auto">
              <a:xfrm>
                <a:off x="1680" y="2880"/>
                <a:ext cx="96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</p:grpSp>
      <p:sp>
        <p:nvSpPr>
          <p:cNvPr id="14" name="矩形 13"/>
          <p:cNvSpPr/>
          <p:nvPr/>
        </p:nvSpPr>
        <p:spPr>
          <a:xfrm>
            <a:off x="71120" y="182880"/>
            <a:ext cx="2844800" cy="77216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当堂训练</a:t>
            </a:r>
            <a:endParaRPr lang="zh-CN" altLang="en-US" sz="4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8157054" y="2335878"/>
            <a:ext cx="634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18" charset="0"/>
              </a:rPr>
              <a:t>C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5721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192000" y="105029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0005" y="575231"/>
            <a:ext cx="11076940" cy="70057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4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判断下列变化是否为可逆反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应.</a:t>
            </a:r>
            <a:endParaRPr lang="zh-CN" altLang="en-US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Group 5"/>
          <p:cNvGrpSpPr/>
          <p:nvPr/>
        </p:nvGrpSpPr>
        <p:grpSpPr>
          <a:xfrm>
            <a:off x="431800" y="2952976"/>
            <a:ext cx="8640762" cy="648335"/>
            <a:chOff x="0" y="-19"/>
            <a:chExt cx="13608" cy="1021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0" y="113"/>
              <a:ext cx="13608" cy="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B.   NH</a:t>
              </a:r>
              <a:r>
                <a:rPr lang="zh-CN" altLang="en-US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+HCl === NH</a:t>
              </a:r>
              <a:r>
                <a:rPr lang="zh-CN" altLang="en-US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Cl        NH</a:t>
              </a:r>
              <a:r>
                <a:rPr lang="zh-CN" altLang="en-US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Cl === NH</a:t>
              </a:r>
              <a:r>
                <a:rPr lang="zh-CN" altLang="en-US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3 </a:t>
              </a: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↑+HCl↑</a:t>
              </a:r>
              <a:endPara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9290" y="-19"/>
              <a:ext cx="905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lang="zh-CN" altLang="zh-CN" sz="1800" b="1">
                  <a:solidFill>
                    <a:srgbClr val="000000"/>
                  </a:solidFill>
                  <a:latin typeface="Arial" panose="020B0604020202020204" pitchFamily="34" charset="0"/>
                </a:rPr>
                <a:t>△</a:t>
              </a:r>
              <a:endParaRPr lang="zh-CN" altLang="zh-CN" sz="1800" b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31800" y="1791881"/>
            <a:ext cx="8280400" cy="742630"/>
            <a:chOff x="-423" y="5"/>
            <a:chExt cx="13041" cy="1168"/>
          </a:xfrm>
        </p:grpSpPr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-423" y="286"/>
              <a:ext cx="13041" cy="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A.   2H</a:t>
              </a:r>
              <a:r>
                <a:rPr lang="zh-CN" altLang="en-US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O === 2H</a:t>
              </a:r>
              <a:r>
                <a:rPr lang="zh-CN" altLang="en-US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↑+O</a:t>
              </a:r>
              <a:r>
                <a:rPr lang="zh-CN" altLang="en-US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↑           2H</a:t>
              </a:r>
              <a:r>
                <a:rPr lang="zh-CN" altLang="en-US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+O</a:t>
              </a:r>
              <a:r>
                <a:rPr lang="zh-CN" altLang="en-US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=== 2H</a:t>
              </a:r>
              <a:r>
                <a:rPr lang="zh-CN" altLang="en-US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O</a:t>
              </a:r>
              <a:endPara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154" y="114"/>
              <a:ext cx="120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lang="zh-CN" altLang="en-US" sz="1800" b="1">
                  <a:solidFill>
                    <a:srgbClr val="000000"/>
                  </a:solidFill>
                  <a:latin typeface="Arial" panose="020B0604020202020204" pitchFamily="34" charset="0"/>
                </a:rPr>
                <a:t>电解</a:t>
              </a:r>
              <a:endParaRPr lang="zh-CN" altLang="en-US" sz="1800" b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9152" y="5"/>
              <a:ext cx="120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lang="zh-CN" altLang="en-US" sz="1800" b="1">
                  <a:solidFill>
                    <a:srgbClr val="000000"/>
                  </a:solidFill>
                  <a:latin typeface="Arial" panose="020B0604020202020204" pitchFamily="34" charset="0"/>
                </a:rPr>
                <a:t>点燃</a:t>
              </a:r>
              <a:endParaRPr lang="zh-CN" altLang="en-US" sz="1800" b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440005" y="4117385"/>
            <a:ext cx="9425944" cy="559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C.  N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+3H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===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2NH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　　     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2NH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===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N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+3H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2800" b="1" baseline="-2500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63673" y="3956763"/>
            <a:ext cx="1107996" cy="8811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/>
              <a:t>高温高压</a:t>
            </a:r>
            <a:endParaRPr lang="en-US" altLang="zh-CN"/>
          </a:p>
          <a:p>
            <a:pPr>
              <a:lnSpc>
                <a:spcPct val="150000"/>
              </a:lnSpc>
            </a:pPr>
            <a:r>
              <a:rPr lang="zh-CN" altLang="en-US"/>
              <a:t>催化剂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5957461" y="3956762"/>
            <a:ext cx="1107996" cy="8811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/>
              <a:t>高温高压</a:t>
            </a:r>
            <a:endParaRPr lang="en-US" altLang="zh-CN"/>
          </a:p>
          <a:p>
            <a:pPr>
              <a:lnSpc>
                <a:spcPct val="150000"/>
              </a:lnSpc>
            </a:pPr>
            <a:r>
              <a:rPr lang="zh-CN" altLang="en-US"/>
              <a:t>催化剂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55360" y="944369"/>
            <a:ext cx="2961859" cy="2686491"/>
          </a:xfrm>
          <a:prstGeom prst="rect">
            <a:avLst/>
          </a:prstGeom>
          <a:solidFill>
            <a:srgbClr val="00CCFF">
              <a:alpha val="67842"/>
            </a:srgbClr>
          </a:solidFill>
          <a:ln w="9525">
            <a:solidFill>
              <a:srgbClr val="000000"/>
            </a:solidFill>
            <a:miter lim="800000"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zh-CN" kern="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-134173" y="225824"/>
            <a:ext cx="9909969" cy="60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   </a:t>
            </a:r>
            <a:r>
              <a:rPr lang="zh-CN" altLang="en-US" sz="2400" b="1">
                <a:solidFill>
                  <a:srgbClr val="00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某温度和压强下的恒容密闭容器中</a:t>
            </a:r>
            <a:r>
              <a:rPr lang="en-US" altLang="zh-CN" sz="2400" b="1">
                <a:solidFill>
                  <a:srgbClr val="00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,</a:t>
            </a:r>
            <a:r>
              <a:rPr lang="en-US" altLang="zh-CN" sz="2800" b="1">
                <a:solidFill>
                  <a:srgbClr val="00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2SO</a:t>
            </a:r>
            <a:r>
              <a:rPr lang="en-US" altLang="zh-CN" sz="2800" b="1" baseline="-25000">
                <a:solidFill>
                  <a:srgbClr val="00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solidFill>
                  <a:srgbClr val="00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+O</a:t>
            </a:r>
            <a:r>
              <a:rPr lang="en-US" altLang="zh-CN" sz="2800" b="1" baseline="-25000">
                <a:solidFill>
                  <a:srgbClr val="00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2 </a:t>
            </a:r>
            <a:r>
              <a:rPr lang="en-US" altLang="zh-CN" sz="2800" b="1">
                <a:solidFill>
                  <a:srgbClr val="00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       2SO</a:t>
            </a:r>
            <a:r>
              <a:rPr lang="en-US" altLang="zh-CN" sz="2800" b="1" baseline="-25000">
                <a:solidFill>
                  <a:srgbClr val="00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3</a:t>
            </a:r>
            <a:endParaRPr lang="en-US" altLang="zh-CN" sz="2400" b="1">
              <a:solidFill>
                <a:srgbClr val="000000"/>
              </a:solidFill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834602" y="209114"/>
            <a:ext cx="882650" cy="798513"/>
            <a:chOff x="3991" y="618"/>
            <a:chExt cx="556" cy="503"/>
          </a:xfrm>
        </p:grpSpPr>
        <p:grpSp>
          <p:nvGrpSpPr>
            <p:cNvPr id="7" name="Group 6"/>
            <p:cNvGrpSpPr/>
            <p:nvPr/>
          </p:nvGrpSpPr>
          <p:grpSpPr>
            <a:xfrm>
              <a:off x="3991" y="799"/>
              <a:ext cx="544" cy="136"/>
              <a:chOff x="2699" y="3793"/>
              <a:chExt cx="544" cy="136"/>
            </a:xfrm>
          </p:grpSpPr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>
                <a:off x="2699" y="3838"/>
                <a:ext cx="5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 flipH="1" flipV="1">
                <a:off x="3152" y="3793"/>
                <a:ext cx="91" cy="4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>
                <a:off x="2699" y="3884"/>
                <a:ext cx="5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2699" y="3884"/>
                <a:ext cx="136" cy="4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4173" y="890"/>
              <a:ext cx="2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b="1" kern="0">
                  <a:solidFill>
                    <a:srgbClr val="000000"/>
                  </a:solidFill>
                  <a:latin typeface="Comic Sans MS" panose="030F0702030302020204" pitchFamily="66" charset="0"/>
                </a:rPr>
                <a:t>△</a:t>
              </a:r>
              <a:endParaRPr lang="en-US" altLang="zh-CN" b="1" ker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3991" y="618"/>
              <a:ext cx="5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b="1" kern="0">
                  <a:solidFill>
                    <a:srgbClr val="000000"/>
                  </a:solidFill>
                  <a:latin typeface="Comic Sans MS" panose="030F0702030302020204" pitchFamily="66" charset="0"/>
                </a:rPr>
                <a:t>催化剂</a:t>
              </a:r>
              <a:endParaRPr lang="zh-CN" altLang="en-US" b="1" ker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graphicFrame>
        <p:nvGraphicFramePr>
          <p:cNvPr id="14" name="Group 13"/>
          <p:cNvGraphicFramePr>
            <a:graphicFrameLocks noGrp="1"/>
          </p:cNvGraphicFramePr>
          <p:nvPr/>
        </p:nvGraphicFramePr>
        <p:xfrm>
          <a:off x="248700" y="991605"/>
          <a:ext cx="8685556" cy="2334860"/>
        </p:xfrm>
        <a:graphic>
          <a:graphicData uri="http://schemas.openxmlformats.org/drawingml/2006/table">
            <a:tbl>
              <a:tblPr/>
              <a:tblGrid>
                <a:gridCol w="1496171"/>
                <a:gridCol w="709701"/>
                <a:gridCol w="827916"/>
                <a:gridCol w="870417"/>
                <a:gridCol w="936845"/>
                <a:gridCol w="956104"/>
                <a:gridCol w="895770"/>
                <a:gridCol w="1105248"/>
                <a:gridCol w="887384"/>
              </a:tblGrid>
              <a:tr h="812559"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       T 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  </a:t>
                      </a:r>
                      <a:r>
                        <a:rPr kumimoji="0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min)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C(mol/L)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30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40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50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60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70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596"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</a:t>
                      </a:r>
                      <a:r>
                        <a:rPr kumimoji="0" lang="en-US" altLang="zh-CN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0.7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0.35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0.2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924"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0" lang="en-US" altLang="zh-CN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0.35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0.25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0.18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0.05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0.05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0.05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596"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</a:t>
                      </a:r>
                      <a:r>
                        <a:rPr kumimoji="0" lang="en-US" altLang="zh-CN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0.3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0.65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0.8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0.9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0.9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0.9</a:t>
                      </a:r>
                      <a:endParaRPr kumimoji="0" lang="en-US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Line 65"/>
          <p:cNvSpPr>
            <a:spLocks noChangeShapeType="1"/>
          </p:cNvSpPr>
          <p:nvPr/>
        </p:nvSpPr>
        <p:spPr bwMode="auto">
          <a:xfrm flipH="1" flipV="1">
            <a:off x="248699" y="1007626"/>
            <a:ext cx="1498138" cy="822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kern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939127" y="4506161"/>
            <a:ext cx="5531869" cy="130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此条件下进行到</a:t>
            </a: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什么时候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达到了这个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反应的限度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?</a:t>
            </a:r>
            <a:endParaRPr lang="en-US" altLang="zh-CN" sz="32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781" y="3429000"/>
            <a:ext cx="3953855" cy="337079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30723"/>
          <p:cNvGraphicFramePr>
            <a:graphicFrameLocks noChangeAspect="1"/>
          </p:cNvGraphicFramePr>
          <p:nvPr/>
        </p:nvGraphicFramePr>
        <p:xfrm>
          <a:off x="358108" y="1908517"/>
          <a:ext cx="6463587" cy="4454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1" imgW="7022465" imgH="4069080" progId="Word.Document.8">
                  <p:embed/>
                </p:oleObj>
              </mc:Choice>
              <mc:Fallback>
                <p:oleObj name="Document" r:id="rId1" imgW="7022465" imgH="4069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8108" y="1908517"/>
                        <a:ext cx="6463587" cy="44545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矩形 36"/>
          <p:cNvSpPr/>
          <p:nvPr/>
        </p:nvSpPr>
        <p:spPr>
          <a:xfrm>
            <a:off x="5832102" y="1315633"/>
            <a:ext cx="2985941" cy="3215189"/>
          </a:xfrm>
          <a:prstGeom prst="rect">
            <a:avLst/>
          </a:prstGeom>
          <a:solidFill>
            <a:srgbClr val="FED49C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" name="对象 30721"/>
          <p:cNvGraphicFramePr>
            <a:graphicFrameLocks noChangeAspect="1"/>
          </p:cNvGraphicFramePr>
          <p:nvPr/>
        </p:nvGraphicFramePr>
        <p:xfrm>
          <a:off x="325957" y="152981"/>
          <a:ext cx="6864446" cy="1077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6068060" imgH="842010" progId="Word.Document.8">
                  <p:embed/>
                </p:oleObj>
              </mc:Choice>
              <mc:Fallback>
                <p:oleObj name="" r:id="rId3" imgW="6068060" imgH="8420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25957" y="152981"/>
                        <a:ext cx="6864446" cy="10770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307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35576" y="434800"/>
            <a:ext cx="5082467" cy="790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917184" y="3479865"/>
            <a:ext cx="10071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最大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4606119" y="3548284"/>
            <a:ext cx="10071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最大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917184" y="4042156"/>
            <a:ext cx="10071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4507825" y="4119146"/>
            <a:ext cx="8408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2085459" y="5050218"/>
            <a:ext cx="16754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逐渐减小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089278" y="5115993"/>
            <a:ext cx="16754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逐渐减小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2085459" y="5737587"/>
            <a:ext cx="16754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逐渐增长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5101764" y="5675951"/>
            <a:ext cx="16754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逐渐增大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5" name="Group 6"/>
          <p:cNvGrpSpPr/>
          <p:nvPr/>
        </p:nvGrpSpPr>
        <p:grpSpPr>
          <a:xfrm>
            <a:off x="5850288" y="1538512"/>
            <a:ext cx="2843029" cy="2954385"/>
            <a:chOff x="151" y="1253"/>
            <a:chExt cx="2618" cy="3015"/>
          </a:xfrm>
        </p:grpSpPr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775" y="3605"/>
              <a:ext cx="1595" cy="22"/>
            </a:xfrm>
            <a:prstGeom prst="line">
              <a:avLst/>
            </a:prstGeom>
            <a:noFill/>
            <a:ln w="38100" cap="sq">
              <a:solidFill>
                <a:srgbClr val="000000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H="1" flipV="1">
              <a:off x="775" y="1253"/>
              <a:ext cx="0" cy="2352"/>
            </a:xfrm>
            <a:prstGeom prst="line">
              <a:avLst/>
            </a:prstGeom>
            <a:noFill/>
            <a:ln w="38100" cap="sq">
              <a:solidFill>
                <a:srgbClr val="000000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151" y="1253"/>
              <a:ext cx="567" cy="1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8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反应速率</a:t>
              </a:r>
              <a:endParaRPr lang="zh-CN" altLang="en-US" sz="2800" kern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1009" y="1618"/>
              <a:ext cx="887" cy="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8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v(</a:t>
              </a:r>
              <a:r>
                <a:rPr lang="zh-CN" altLang="en-US" sz="28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正</a:t>
              </a:r>
              <a:r>
                <a:rPr lang="en-US" altLang="zh-CN" sz="28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)</a:t>
              </a:r>
              <a:endPara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1073" y="2934"/>
              <a:ext cx="887" cy="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8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v(</a:t>
              </a:r>
              <a:r>
                <a:rPr lang="zh-CN" altLang="en-US" sz="28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逆</a:t>
              </a:r>
              <a:r>
                <a:rPr lang="en-US" altLang="zh-CN" sz="28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)</a:t>
              </a:r>
              <a:endParaRPr lang="en-US" altLang="zh-CN" sz="2800" kern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1736" y="2215"/>
              <a:ext cx="164" cy="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zh-CN" sz="3200" kern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1394" y="3669"/>
              <a:ext cx="385" cy="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32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t</a:t>
              </a:r>
              <a:r>
                <a:rPr lang="en-US" altLang="zh-CN" sz="3200" kern="0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1</a:t>
              </a:r>
              <a:endParaRPr lang="en-US" altLang="zh-CN" sz="3200" kern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33" name="Text Box 16"/>
            <p:cNvSpPr txBox="1">
              <a:spLocks noChangeArrowheads="1"/>
            </p:cNvSpPr>
            <p:nvPr/>
          </p:nvSpPr>
          <p:spPr bwMode="auto">
            <a:xfrm>
              <a:off x="1625" y="3588"/>
              <a:ext cx="1144" cy="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8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时间</a:t>
              </a:r>
              <a:r>
                <a:rPr lang="en-US" altLang="zh-CN" sz="28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(t)</a:t>
              </a:r>
              <a:endParaRPr lang="zh-CN" altLang="en-US" sz="2800" kern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662" y="3516"/>
              <a:ext cx="345" cy="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3200" kern="0">
                  <a:solidFill>
                    <a:srgbClr val="00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0</a:t>
              </a:r>
              <a:endParaRPr lang="en-US" altLang="zh-CN" sz="3200" kern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</p:grpSp>
      <p:sp>
        <p:nvSpPr>
          <p:cNvPr id="35" name="椭圆 34"/>
          <p:cNvSpPr>
            <a:spLocks noChangeArrowheads="1"/>
          </p:cNvSpPr>
          <p:nvPr/>
        </p:nvSpPr>
        <p:spPr bwMode="auto">
          <a:xfrm flipV="1">
            <a:off x="6471444" y="2041749"/>
            <a:ext cx="206180" cy="143291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zh-CN" ker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椭圆 35"/>
          <p:cNvSpPr>
            <a:spLocks noChangeArrowheads="1"/>
          </p:cNvSpPr>
          <p:nvPr/>
        </p:nvSpPr>
        <p:spPr bwMode="auto">
          <a:xfrm flipV="1">
            <a:off x="6471444" y="3734024"/>
            <a:ext cx="206180" cy="214936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zh-CN" ker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" name="Arc 9"/>
          <p:cNvSpPr/>
          <p:nvPr/>
        </p:nvSpPr>
        <p:spPr bwMode="auto">
          <a:xfrm flipH="1">
            <a:off x="6576336" y="3141188"/>
            <a:ext cx="582417" cy="731962"/>
          </a:xfrm>
          <a:custGeom>
            <a:avLst/>
            <a:gdLst>
              <a:gd name="T0" fmla="*/ 0 w 21600"/>
              <a:gd name="T1" fmla="*/ 0 h 21435"/>
              <a:gd name="T2" fmla="*/ 0 w 21600"/>
              <a:gd name="T3" fmla="*/ 0 h 21435"/>
              <a:gd name="T4" fmla="*/ 0 w 21600"/>
              <a:gd name="T5" fmla="*/ 0 h 21435"/>
              <a:gd name="T6" fmla="*/ 0 60000 65536"/>
              <a:gd name="T7" fmla="*/ 0 60000 65536"/>
              <a:gd name="T8" fmla="*/ 0 60000 65536"/>
              <a:gd name="T9" fmla="*/ 0 w 21600"/>
              <a:gd name="T10" fmla="*/ 0 h 21435"/>
              <a:gd name="T11" fmla="*/ 21600 w 21600"/>
              <a:gd name="T12" fmla="*/ 21435 h 214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35" fill="none">
                <a:moveTo>
                  <a:pt x="2664" y="0"/>
                </a:moveTo>
                <a:cubicBezTo>
                  <a:pt x="13480" y="1344"/>
                  <a:pt x="21600" y="10536"/>
                  <a:pt x="21600" y="21435"/>
                </a:cubicBezTo>
              </a:path>
              <a:path w="21600" h="21435" stroke="0">
                <a:moveTo>
                  <a:pt x="2664" y="0"/>
                </a:moveTo>
                <a:cubicBezTo>
                  <a:pt x="13480" y="1344"/>
                  <a:pt x="21600" y="10536"/>
                  <a:pt x="21600" y="21435"/>
                </a:cubicBezTo>
                <a:lnTo>
                  <a:pt x="0" y="21435"/>
                </a:lnTo>
                <a:close/>
              </a:path>
            </a:pathLst>
          </a:custGeom>
          <a:noFill/>
          <a:ln w="28575" cap="sq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kern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9" name="Arc 10"/>
          <p:cNvSpPr/>
          <p:nvPr/>
        </p:nvSpPr>
        <p:spPr bwMode="auto">
          <a:xfrm flipH="1" flipV="1">
            <a:off x="6576336" y="2051505"/>
            <a:ext cx="500218" cy="728069"/>
          </a:xfrm>
          <a:custGeom>
            <a:avLst/>
            <a:gdLst>
              <a:gd name="T0" fmla="*/ 0 w 22531"/>
              <a:gd name="T1" fmla="*/ 0 h 21600"/>
              <a:gd name="T2" fmla="*/ 0 w 22531"/>
              <a:gd name="T3" fmla="*/ 0 h 21600"/>
              <a:gd name="T4" fmla="*/ 0 w 22531"/>
              <a:gd name="T5" fmla="*/ 0 h 21600"/>
              <a:gd name="T6" fmla="*/ 0 60000 65536"/>
              <a:gd name="T7" fmla="*/ 0 60000 65536"/>
              <a:gd name="T8" fmla="*/ 0 60000 65536"/>
              <a:gd name="T9" fmla="*/ 0 w 22531"/>
              <a:gd name="T10" fmla="*/ 0 h 21600"/>
              <a:gd name="T11" fmla="*/ 22531 w 225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31" h="21600" fill="none">
                <a:moveTo>
                  <a:pt x="0" y="22"/>
                </a:moveTo>
                <a:cubicBezTo>
                  <a:pt x="326" y="7"/>
                  <a:pt x="653" y="-1"/>
                  <a:pt x="981" y="0"/>
                </a:cubicBezTo>
                <a:cubicBezTo>
                  <a:pt x="12340" y="0"/>
                  <a:pt x="21758" y="8798"/>
                  <a:pt x="22530" y="20131"/>
                </a:cubicBezTo>
              </a:path>
              <a:path w="22531" h="21600" stroke="0">
                <a:moveTo>
                  <a:pt x="0" y="22"/>
                </a:moveTo>
                <a:cubicBezTo>
                  <a:pt x="326" y="7"/>
                  <a:pt x="653" y="-1"/>
                  <a:pt x="981" y="0"/>
                </a:cubicBezTo>
                <a:cubicBezTo>
                  <a:pt x="12340" y="0"/>
                  <a:pt x="21758" y="8798"/>
                  <a:pt x="22530" y="20131"/>
                </a:cubicBezTo>
                <a:lnTo>
                  <a:pt x="981" y="21600"/>
                </a:lnTo>
                <a:close/>
              </a:path>
            </a:pathLst>
          </a:custGeom>
          <a:noFill/>
          <a:ln w="28575" cap="sq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kern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29697"/>
          <p:cNvGraphicFramePr>
            <a:graphicFrameLocks noChangeAspect="1"/>
          </p:cNvGraphicFramePr>
          <p:nvPr/>
        </p:nvGraphicFramePr>
        <p:xfrm>
          <a:off x="247621" y="201453"/>
          <a:ext cx="8611896" cy="3103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1" imgW="7524750" imgH="2552700" progId="Word.Document.8">
                  <p:embed/>
                </p:oleObj>
              </mc:Choice>
              <mc:Fallback>
                <p:oleObj name="" r:id="rId1" imgW="7524750" imgH="25527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7621" y="201453"/>
                        <a:ext cx="8611896" cy="3103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6445252" y="201453"/>
            <a:ext cx="1024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相等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018823" y="831749"/>
            <a:ext cx="17362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不再变化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6257041" y="842873"/>
            <a:ext cx="17362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不再变化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809608" y="3936366"/>
            <a:ext cx="3673475" cy="584200"/>
          </a:xfrm>
          <a:prstGeom prst="rect">
            <a:avLst/>
          </a:prstGeom>
          <a:noFill/>
          <a:ln w="34925">
            <a:solidFill>
              <a:srgbClr val="3366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i="1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正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)= </a:t>
            </a:r>
            <a:r>
              <a:rPr lang="en-US" altLang="zh-CN" sz="3200" b="1" i="1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逆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</a:rPr>
              <a:t>≠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endParaRPr lang="en-US" altLang="zh-CN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4132711" y="4677728"/>
            <a:ext cx="1136650" cy="0"/>
          </a:xfrm>
          <a:prstGeom prst="line">
            <a:avLst/>
          </a:prstGeom>
          <a:noFill/>
          <a:ln w="28575" cap="sq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kern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018286" y="5660390"/>
            <a:ext cx="3033712" cy="0"/>
          </a:xfrm>
          <a:prstGeom prst="line">
            <a:avLst/>
          </a:prstGeom>
          <a:noFill/>
          <a:ln w="38100" cap="sq">
            <a:solidFill>
              <a:srgbClr val="000000"/>
            </a:solidFill>
            <a:round/>
            <a:headEnd type="none" w="sm" len="sm"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kern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 flipV="1">
            <a:off x="3018286" y="3361690"/>
            <a:ext cx="0" cy="2298700"/>
          </a:xfrm>
          <a:prstGeom prst="line">
            <a:avLst/>
          </a:prstGeom>
          <a:noFill/>
          <a:ln w="38100" cap="sq">
            <a:solidFill>
              <a:srgbClr val="000000"/>
            </a:solidFill>
            <a:round/>
            <a:headEnd type="none" w="sm" len="sm"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kern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Arc 9"/>
          <p:cNvSpPr/>
          <p:nvPr/>
        </p:nvSpPr>
        <p:spPr bwMode="auto">
          <a:xfrm flipH="1">
            <a:off x="3018287" y="4682490"/>
            <a:ext cx="1246187" cy="977900"/>
          </a:xfrm>
          <a:custGeom>
            <a:avLst/>
            <a:gdLst>
              <a:gd name="T0" fmla="*/ 0 w 21600"/>
              <a:gd name="T1" fmla="*/ 0 h 21435"/>
              <a:gd name="T2" fmla="*/ 0 w 21600"/>
              <a:gd name="T3" fmla="*/ 0 h 21435"/>
              <a:gd name="T4" fmla="*/ 0 w 21600"/>
              <a:gd name="T5" fmla="*/ 0 h 21435"/>
              <a:gd name="T6" fmla="*/ 0 60000 65536"/>
              <a:gd name="T7" fmla="*/ 0 60000 65536"/>
              <a:gd name="T8" fmla="*/ 0 60000 65536"/>
              <a:gd name="T9" fmla="*/ 0 w 21600"/>
              <a:gd name="T10" fmla="*/ 0 h 21435"/>
              <a:gd name="T11" fmla="*/ 21600 w 21600"/>
              <a:gd name="T12" fmla="*/ 21435 h 214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35" fill="none">
                <a:moveTo>
                  <a:pt x="2664" y="0"/>
                </a:moveTo>
                <a:cubicBezTo>
                  <a:pt x="13480" y="1344"/>
                  <a:pt x="21600" y="10536"/>
                  <a:pt x="21600" y="21435"/>
                </a:cubicBezTo>
              </a:path>
              <a:path w="21600" h="21435" stroke="0">
                <a:moveTo>
                  <a:pt x="2664" y="0"/>
                </a:moveTo>
                <a:cubicBezTo>
                  <a:pt x="13480" y="1344"/>
                  <a:pt x="21600" y="10536"/>
                  <a:pt x="21600" y="21435"/>
                </a:cubicBezTo>
                <a:lnTo>
                  <a:pt x="0" y="21435"/>
                </a:lnTo>
                <a:close/>
              </a:path>
            </a:pathLst>
          </a:custGeom>
          <a:noFill/>
          <a:ln w="28575" cap="sq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kern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Arc 10"/>
          <p:cNvSpPr/>
          <p:nvPr/>
        </p:nvSpPr>
        <p:spPr bwMode="auto">
          <a:xfrm flipH="1" flipV="1">
            <a:off x="3018287" y="3830003"/>
            <a:ext cx="1082675" cy="844550"/>
          </a:xfrm>
          <a:custGeom>
            <a:avLst/>
            <a:gdLst>
              <a:gd name="T0" fmla="*/ 0 w 22531"/>
              <a:gd name="T1" fmla="*/ 0 h 21600"/>
              <a:gd name="T2" fmla="*/ 0 w 22531"/>
              <a:gd name="T3" fmla="*/ 0 h 21600"/>
              <a:gd name="T4" fmla="*/ 0 w 22531"/>
              <a:gd name="T5" fmla="*/ 0 h 21600"/>
              <a:gd name="T6" fmla="*/ 0 60000 65536"/>
              <a:gd name="T7" fmla="*/ 0 60000 65536"/>
              <a:gd name="T8" fmla="*/ 0 60000 65536"/>
              <a:gd name="T9" fmla="*/ 0 w 22531"/>
              <a:gd name="T10" fmla="*/ 0 h 21600"/>
              <a:gd name="T11" fmla="*/ 22531 w 225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31" h="21600" fill="none">
                <a:moveTo>
                  <a:pt x="0" y="22"/>
                </a:moveTo>
                <a:cubicBezTo>
                  <a:pt x="326" y="7"/>
                  <a:pt x="653" y="-1"/>
                  <a:pt x="981" y="0"/>
                </a:cubicBezTo>
                <a:cubicBezTo>
                  <a:pt x="12340" y="0"/>
                  <a:pt x="21758" y="8798"/>
                  <a:pt x="22530" y="20131"/>
                </a:cubicBezTo>
              </a:path>
              <a:path w="22531" h="21600" stroke="0">
                <a:moveTo>
                  <a:pt x="0" y="22"/>
                </a:moveTo>
                <a:cubicBezTo>
                  <a:pt x="326" y="7"/>
                  <a:pt x="653" y="-1"/>
                  <a:pt x="981" y="0"/>
                </a:cubicBezTo>
                <a:cubicBezTo>
                  <a:pt x="12340" y="0"/>
                  <a:pt x="21758" y="8798"/>
                  <a:pt x="22530" y="20131"/>
                </a:cubicBezTo>
                <a:lnTo>
                  <a:pt x="981" y="21600"/>
                </a:lnTo>
                <a:close/>
              </a:path>
            </a:pathLst>
          </a:custGeom>
          <a:noFill/>
          <a:ln w="28575" cap="sq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kern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276090" y="3361690"/>
            <a:ext cx="677108" cy="1733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反应速率</a:t>
            </a:r>
            <a:endParaRPr lang="zh-CN" altLang="en-US" sz="320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288161" y="4064954"/>
            <a:ext cx="10727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v(</a:t>
            </a:r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正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)</a:t>
            </a:r>
            <a:endParaRPr lang="en-US" altLang="zh-CN" sz="320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342136" y="4880929"/>
            <a:ext cx="10727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v(</a:t>
            </a:r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逆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)</a:t>
            </a:r>
            <a:endParaRPr lang="en-US" altLang="zh-CN" sz="320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4102549" y="4301491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zh-CN" sz="320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035873" y="5671504"/>
            <a:ext cx="4347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t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endParaRPr lang="en-US" altLang="zh-CN" sz="320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185224" y="5671504"/>
            <a:ext cx="19399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时间（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t</a:t>
            </a:r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</a:t>
            </a:r>
            <a:endParaRPr lang="zh-CN" altLang="en-US" sz="320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2889698" y="5573079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0</a:t>
            </a:r>
            <a:endParaRPr lang="en-US" altLang="zh-CN" sz="320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2093187"/>
            <a:ext cx="9144000" cy="7350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达到反应限度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时该反应是否</a:t>
            </a:r>
            <a:r>
              <a:rPr lang="zh-CN" altLang="en-US" sz="3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停止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了？</a:t>
            </a:r>
            <a:endParaRPr lang="zh-CN" altLang="en-US" sz="36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5" grpId="0"/>
      <p:bldP spid="16" grpId="0"/>
      <p:bldP spid="17" grpId="0"/>
      <p:bldP spid="19" grpId="0"/>
      <p:bldP spid="20" grpId="0"/>
      <p:bldP spid="2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1"/>
            <a:ext cx="9144000" cy="845833"/>
          </a:xfrm>
          <a:prstGeom prst="rect">
            <a:avLst/>
          </a:prstGeom>
          <a:solidFill>
            <a:srgbClr val="FDC983"/>
          </a:solidFill>
          <a:ln>
            <a:solidFill>
              <a:srgbClr val="FDC2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1746" y="1462617"/>
            <a:ext cx="8121616" cy="119577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base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在一定条件下的可逆反应中，</a:t>
            </a:r>
            <a:r>
              <a:rPr lang="zh-CN" altLang="en-US" sz="280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正反应和逆反应的速率相等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80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反应物和生成物浓度保持不变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的状态。</a:t>
            </a:r>
            <a:endParaRPr lang="zh-CN" altLang="en-US" sz="28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69161" y="25368"/>
            <a:ext cx="395922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dist"/>
            <a:r>
              <a:rPr lang="zh-CN" altLang="en-US" sz="40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二、化学平衡</a:t>
            </a:r>
            <a:endParaRPr lang="zh-CN" altLang="en-US" sz="40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953883"/>
            <a:ext cx="1848678" cy="584775"/>
          </a:xfrm>
          <a:prstGeom prst="rect">
            <a:avLst/>
          </a:prstGeom>
          <a:solidFill>
            <a:srgbClr val="FDC273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定义：</a:t>
            </a:r>
            <a:endParaRPr lang="zh-CN" altLang="en-US" sz="32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725660" y="3040132"/>
            <a:ext cx="61610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适用对象</a:t>
            </a:r>
            <a:r>
              <a:rPr lang="zh-CN" altLang="en-US" sz="3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可逆反应</a:t>
            </a:r>
            <a:endParaRPr lang="zh-CN" altLang="en-US" sz="32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728870" y="4363245"/>
            <a:ext cx="61928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内在本质</a:t>
            </a:r>
            <a:r>
              <a:rPr lang="zh-CN" altLang="en-US" sz="3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正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)= </a:t>
            </a:r>
            <a:r>
              <a:rPr lang="en-US" altLang="zh-CN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逆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≠0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738325" y="5116378"/>
            <a:ext cx="9233444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外在标志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反应混合物中各组分的浓度保持不变</a:t>
            </a:r>
            <a:endParaRPr lang="zh-CN" altLang="en-US" sz="28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AutoShape 8"/>
          <p:cNvSpPr/>
          <p:nvPr/>
        </p:nvSpPr>
        <p:spPr bwMode="auto">
          <a:xfrm>
            <a:off x="165168" y="3095263"/>
            <a:ext cx="573157" cy="2535962"/>
          </a:xfrm>
          <a:prstGeom prst="leftBrace">
            <a:avLst>
              <a:gd name="adj1" fmla="val 33333"/>
              <a:gd name="adj2" fmla="val 48432"/>
            </a:avLst>
          </a:prstGeom>
          <a:noFill/>
          <a:ln w="38100">
            <a:solidFill>
              <a:srgbClr val="000000">
                <a:lumMod val="95000"/>
                <a:lumOff val="5000"/>
              </a:srgbClr>
            </a:solidFill>
            <a:rou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kern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712995" y="3696230"/>
            <a:ext cx="61610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适用条件</a:t>
            </a:r>
            <a:r>
              <a:rPr lang="zh-CN" altLang="en-US" sz="3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一定条件</a:t>
            </a:r>
            <a:endParaRPr lang="zh-CN" altLang="en-US" sz="32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15912" y="1615846"/>
            <a:ext cx="8828088" cy="367023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(1)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逆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：对象为可逆反应</a:t>
            </a:r>
            <a:endParaRPr lang="zh-CN" altLang="en-US" sz="32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(2)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等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：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v</a:t>
            </a:r>
            <a:r>
              <a:rPr lang="zh-CN" altLang="en-US" sz="3200" b="1" baseline="-250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(正)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＝ v</a:t>
            </a:r>
            <a:r>
              <a:rPr lang="zh-CN" altLang="en-US" sz="3200" b="1" baseline="-250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(逆)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   </a:t>
            </a:r>
            <a:endParaRPr lang="zh-CN" altLang="en-US" sz="32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(3)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动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：动态平衡，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v</a:t>
            </a:r>
            <a:r>
              <a:rPr lang="zh-CN" altLang="en-US" sz="3200" b="1" baseline="-250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(正)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＝ v</a:t>
            </a:r>
            <a:r>
              <a:rPr lang="zh-CN" altLang="en-US" sz="3200" b="1" baseline="-250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(逆)</a:t>
            </a:r>
            <a:r>
              <a:rPr lang="zh-CN" altLang="en-US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≠ </a:t>
            </a:r>
            <a:r>
              <a:rPr lang="zh-CN" altLang="en-US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0</a:t>
            </a:r>
            <a:endParaRPr lang="zh-CN" altLang="en-US" sz="32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(4)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定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：反应物和生成物浓度保持不变</a:t>
            </a:r>
            <a:endParaRPr lang="zh-CN" altLang="en-US" sz="32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Wingdings" panose="05000000000000000000" pitchFamily="2" charset="2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(5)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变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：一定条件下，条件改变平衡被破坏</a:t>
            </a:r>
            <a:endParaRPr lang="zh-CN" altLang="en-US" sz="32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451872"/>
            <a:ext cx="5436701" cy="584775"/>
          </a:xfrm>
          <a:prstGeom prst="rect">
            <a:avLst/>
          </a:prstGeom>
          <a:solidFill>
            <a:srgbClr val="FDC273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）化学平衡状态的特征</a:t>
            </a:r>
            <a:endParaRPr lang="zh-CN" altLang="en-US" sz="3200" b="1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445893" y="176728"/>
            <a:ext cx="3698107" cy="3142156"/>
            <a:chOff x="306" y="0"/>
            <a:chExt cx="3141" cy="2871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837" y="2351"/>
              <a:ext cx="2232" cy="1"/>
            </a:xfrm>
            <a:prstGeom prst="line">
              <a:avLst/>
            </a:prstGeom>
            <a:noFill/>
            <a:ln w="57150" cap="sq">
              <a:solidFill>
                <a:srgbClr val="000000"/>
              </a:solidFill>
              <a:rou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 flipV="1">
              <a:off x="837" y="0"/>
              <a:ext cx="0" cy="2352"/>
            </a:xfrm>
            <a:prstGeom prst="line">
              <a:avLst/>
            </a:prstGeom>
            <a:noFill/>
            <a:ln w="57150" cap="sq">
              <a:solidFill>
                <a:srgbClr val="000000"/>
              </a:solidFill>
              <a:rou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" name="Arc 8"/>
            <p:cNvSpPr>
              <a:spLocks noChangeArrowheads="1"/>
            </p:cNvSpPr>
            <p:nvPr/>
          </p:nvSpPr>
          <p:spPr bwMode="auto">
            <a:xfrm flipH="1">
              <a:off x="837" y="1352"/>
              <a:ext cx="1104" cy="1000"/>
            </a:xfrm>
            <a:custGeom>
              <a:avLst/>
              <a:gdLst>
                <a:gd name="T0" fmla="*/ 0 w 21600"/>
                <a:gd name="T1" fmla="*/ 0 h 21435"/>
                <a:gd name="T2" fmla="*/ 3 w 21600"/>
                <a:gd name="T3" fmla="*/ 2 h 21435"/>
                <a:gd name="T4" fmla="*/ 0 w 21600"/>
                <a:gd name="T5" fmla="*/ 0 h 21435"/>
                <a:gd name="T6" fmla="*/ 3 w 21600"/>
                <a:gd name="T7" fmla="*/ 2 h 21435"/>
                <a:gd name="T8" fmla="*/ 0 w 21600"/>
                <a:gd name="T9" fmla="*/ 2 h 214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00" h="21435" fill="none">
                  <a:moveTo>
                    <a:pt x="2664" y="0"/>
                  </a:moveTo>
                  <a:cubicBezTo>
                    <a:pt x="13480" y="1344"/>
                    <a:pt x="21600" y="10536"/>
                    <a:pt x="21600" y="21435"/>
                  </a:cubicBezTo>
                </a:path>
                <a:path w="21600" h="21435" stroke="0">
                  <a:moveTo>
                    <a:pt x="2664" y="0"/>
                  </a:moveTo>
                  <a:cubicBezTo>
                    <a:pt x="13480" y="1344"/>
                    <a:pt x="21600" y="10536"/>
                    <a:pt x="21600" y="21435"/>
                  </a:cubicBezTo>
                  <a:lnTo>
                    <a:pt x="0" y="21435"/>
                  </a:lnTo>
                  <a:lnTo>
                    <a:pt x="2664" y="0"/>
                  </a:lnTo>
                  <a:close/>
                </a:path>
              </a:pathLst>
            </a:custGeom>
            <a:noFill/>
            <a:ln w="38100" cap="sq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" name="Arc 9"/>
            <p:cNvSpPr>
              <a:spLocks noChangeArrowheads="1"/>
            </p:cNvSpPr>
            <p:nvPr/>
          </p:nvSpPr>
          <p:spPr bwMode="auto">
            <a:xfrm flipH="1" flipV="1">
              <a:off x="838" y="480"/>
              <a:ext cx="959" cy="864"/>
            </a:xfrm>
            <a:custGeom>
              <a:avLst/>
              <a:gdLst>
                <a:gd name="T0" fmla="*/ 0 w 22531"/>
                <a:gd name="T1" fmla="*/ 0 h 21600"/>
                <a:gd name="T2" fmla="*/ 0 w 22531"/>
                <a:gd name="T3" fmla="*/ 0 h 21600"/>
                <a:gd name="T4" fmla="*/ 2 w 22531"/>
                <a:gd name="T5" fmla="*/ 1 h 21600"/>
                <a:gd name="T6" fmla="*/ 0 w 22531"/>
                <a:gd name="T7" fmla="*/ 0 h 21600"/>
                <a:gd name="T8" fmla="*/ 0 w 22531"/>
                <a:gd name="T9" fmla="*/ 0 h 21600"/>
                <a:gd name="T10" fmla="*/ 2 w 22531"/>
                <a:gd name="T11" fmla="*/ 1 h 21600"/>
                <a:gd name="T12" fmla="*/ 0 w 22531"/>
                <a:gd name="T13" fmla="*/ 1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531" h="21600" fill="none">
                  <a:moveTo>
                    <a:pt x="0" y="22"/>
                  </a:moveTo>
                  <a:cubicBezTo>
                    <a:pt x="326" y="7"/>
                    <a:pt x="653" y="-1"/>
                    <a:pt x="981" y="0"/>
                  </a:cubicBezTo>
                  <a:cubicBezTo>
                    <a:pt x="12340" y="0"/>
                    <a:pt x="21758" y="8798"/>
                    <a:pt x="22530" y="20131"/>
                  </a:cubicBezTo>
                </a:path>
                <a:path w="22531" h="21600" stroke="0">
                  <a:moveTo>
                    <a:pt x="0" y="22"/>
                  </a:moveTo>
                  <a:cubicBezTo>
                    <a:pt x="326" y="7"/>
                    <a:pt x="653" y="-1"/>
                    <a:pt x="981" y="0"/>
                  </a:cubicBezTo>
                  <a:cubicBezTo>
                    <a:pt x="12340" y="0"/>
                    <a:pt x="21758" y="8798"/>
                    <a:pt x="22530" y="20131"/>
                  </a:cubicBezTo>
                  <a:lnTo>
                    <a:pt x="981" y="21600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38100" cap="sq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797" y="1344"/>
              <a:ext cx="1008" cy="0"/>
            </a:xfrm>
            <a:prstGeom prst="line">
              <a:avLst/>
            </a:prstGeom>
            <a:noFill/>
            <a:ln w="38100" cap="sq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1797" y="1344"/>
              <a:ext cx="0" cy="105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prstDash val="sysDot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06" y="0"/>
              <a:ext cx="471" cy="149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eaVert"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r>
                <a:rPr lang="zh-CN" alt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仿宋_GB2312" pitchFamily="1" charset="-122"/>
                </a:rPr>
                <a:t>反应速率</a:t>
              </a:r>
              <a:endParaRPr lang="zh-CN" alt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itchFamily="1" charset="-122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1077" y="809"/>
              <a:ext cx="720" cy="41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r>
                <a:rPr lang="zh-CN" altLang="zh-CN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</a:rPr>
                <a:t>v(</a:t>
              </a:r>
              <a:r>
                <a:rPr lang="zh-CN" alt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</a:rPr>
                <a:t>正</a:t>
              </a:r>
              <a:r>
                <a:rPr lang="zh-CN" altLang="zh-CN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</a:rPr>
                <a:t>)</a:t>
              </a:r>
              <a:endParaRPr lang="zh-CN" altLang="zh-CN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126" y="1643"/>
              <a:ext cx="719" cy="41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r>
                <a:rPr lang="zh-CN" altLang="zh-CN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</a:rPr>
                <a:t>v(</a:t>
              </a:r>
              <a:r>
                <a:rPr lang="zh-CN" alt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</a:rPr>
                <a:t>逆</a:t>
              </a:r>
              <a:r>
                <a:rPr lang="zh-CN" altLang="zh-CN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</a:rPr>
                <a:t>)</a:t>
              </a:r>
              <a:endParaRPr lang="zh-CN" altLang="zh-CN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756" y="960"/>
              <a:ext cx="157" cy="53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endParaRPr lang="zh-CN" altLang="zh-CN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741" y="2453"/>
              <a:ext cx="329" cy="41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r>
                <a:rPr lang="en-US" altLang="zh-CN" sz="2400" b="1" noProof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  <a:cs typeface="宋体" panose="02010600030101010101" pitchFamily="2" charset="-122"/>
                </a:rPr>
                <a:t>t</a:t>
              </a:r>
              <a:r>
                <a:rPr lang="en-US" altLang="zh-CN" sz="2400" b="1" baseline="-25000" noProof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  <a:cs typeface="宋体" panose="02010600030101010101" pitchFamily="2" charset="-122"/>
                </a:rPr>
                <a:t>1</a:t>
              </a:r>
              <a:endParaRPr lang="en-US" altLang="zh-CN" sz="2400" b="1" baseline="-25000" noProof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  <a:cs typeface="宋体" panose="02010600030101010101" pitchFamily="2" charset="-122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2163" y="2453"/>
              <a:ext cx="1284" cy="41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r>
                <a:rPr lang="zh-CN" alt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仿宋_GB2312" pitchFamily="1" charset="-122"/>
                </a:rPr>
                <a:t>时间</a:t>
              </a:r>
              <a:r>
                <a:rPr lang="zh-CN" alt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</a:rPr>
                <a:t>（</a:t>
              </a:r>
              <a:r>
                <a:rPr lang="zh-CN" altLang="zh-CN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</a:rPr>
                <a:t>t</a:t>
              </a:r>
              <a:r>
                <a:rPr lang="zh-CN" alt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隶书" panose="02010509060101010101" pitchFamily="49" charset="-122"/>
                </a:rPr>
                <a:t>）</a:t>
              </a:r>
              <a:endParaRPr lang="zh-CN" alt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5423" y="427177"/>
            <a:ext cx="8685142" cy="4607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zh-CN" altLang="en-US" sz="3600" b="1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练习：</a:t>
            </a:r>
            <a:endParaRPr lang="en-US" altLang="zh-CN" sz="3600" b="1" kern="10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对化学反应的限度的叙述，错误的是（</a:t>
            </a:r>
            <a:r>
              <a:rPr lang="en-US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zh-CN" sz="2800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endParaRPr lang="zh-CN" altLang="zh-CN" sz="2800" kern="10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A</a:t>
            </a:r>
            <a:r>
              <a:rPr lang="zh-CN" altLang="zh-CN" sz="2800" ker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．任何可逆反应都有一定的限度</a:t>
            </a:r>
            <a:r>
              <a:rPr lang="en-US" altLang="zh-CN" sz="2800" ker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	   </a:t>
            </a:r>
            <a:endParaRPr lang="zh-CN" altLang="zh-CN" sz="2800" kern="10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B</a:t>
            </a:r>
            <a:r>
              <a:rPr lang="zh-CN" altLang="zh-CN" sz="2800" ker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．化学反应达到限度时，正逆反应速率相等</a:t>
            </a:r>
            <a:endParaRPr lang="zh-CN" altLang="zh-CN" sz="2800" kern="10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C</a:t>
            </a:r>
            <a:r>
              <a:rPr lang="zh-CN" altLang="zh-CN" sz="2800" ker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．化学反应的限度与时间的长短无关</a:t>
            </a:r>
            <a:r>
              <a:rPr lang="en-US" altLang="zh-CN" sz="2800" ker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	   </a:t>
            </a:r>
            <a:endParaRPr lang="zh-CN" altLang="zh-CN" sz="2800" kern="10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D</a:t>
            </a:r>
            <a:r>
              <a:rPr lang="zh-CN" altLang="zh-CN" sz="2800" ker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．化学反应的限度是不可改变的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7078058" y="1621768"/>
            <a:ext cx="554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lang="zh-CN" altLang="zh-CN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KSO_WPP_MARK_KEY" val="57e1769a-b710-443a-bc96-5beb568ef020"/>
  <p:tag name="COMMONDATA" val="eyJoZGlkIjoiYjE0ODc2YTE5OTI4Yjc5YWM5YzIxYzEwZjllM2IyYzAifQ==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4048</Words>
  <Application>WPS 演示</Application>
  <PresentationFormat>On-screen Show (4:3)</PresentationFormat>
  <Paragraphs>460</Paragraphs>
  <Slides>27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27</vt:i4>
      </vt:variant>
    </vt:vector>
  </HeadingPairs>
  <TitlesOfParts>
    <vt:vector size="53" baseType="lpstr">
      <vt:lpstr>Arial</vt:lpstr>
      <vt:lpstr>宋体</vt:lpstr>
      <vt:lpstr>Wingdings</vt:lpstr>
      <vt:lpstr>Calibri</vt:lpstr>
      <vt:lpstr>黑体</vt:lpstr>
      <vt:lpstr>Verdana</vt:lpstr>
      <vt:lpstr>Times New Roman</vt:lpstr>
      <vt:lpstr>隶书</vt:lpstr>
      <vt:lpstr>微软雅黑</vt:lpstr>
      <vt:lpstr>Comic Sans MS</vt:lpstr>
      <vt:lpstr>仿宋_GB2312</vt:lpstr>
      <vt:lpstr>仿宋</vt:lpstr>
      <vt:lpstr>Arial Unicode MS</vt:lpstr>
      <vt:lpstr>等线</vt:lpstr>
      <vt:lpstr>MS PMincho</vt:lpstr>
      <vt:lpstr>Yu Gothic UI</vt:lpstr>
      <vt:lpstr>Book Antiqua</vt:lpstr>
      <vt:lpstr>等线 Light</vt:lpstr>
      <vt:lpstr>Calibri Light</vt:lpstr>
      <vt:lpstr>1_Office 主题</vt:lpstr>
      <vt:lpstr>Office 主题​​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『星空』那一抹流光～</cp:lastModifiedBy>
  <cp:revision>2</cp:revision>
  <cp:lastPrinted>2023-02-22T09:55:00Z</cp:lastPrinted>
  <dcterms:created xsi:type="dcterms:W3CDTF">2023-02-22T09:55:00Z</dcterms:created>
  <dcterms:modified xsi:type="dcterms:W3CDTF">2023-02-23T00:51:15Z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BBBFB1DCA9E945458D1CDCB81AD8834E</vt:lpwstr>
  </property>
  <property fmtid="{D5CDD505-2E9C-101B-9397-08002B2CF9AE}" pid="7" name="KSOProductBuildVer">
    <vt:lpwstr>2052-11.1.0.13703</vt:lpwstr>
  </property>
</Properties>
</file>