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737" r:id="rId3"/>
    <p:sldId id="703" r:id="rId4"/>
    <p:sldId id="704" r:id="rId5"/>
    <p:sldId id="710" r:id="rId6"/>
    <p:sldId id="711" r:id="rId7"/>
    <p:sldId id="712" r:id="rId8"/>
    <p:sldId id="394" r:id="rId9"/>
    <p:sldId id="713" r:id="rId10"/>
    <p:sldId id="714" r:id="rId11"/>
    <p:sldId id="716" r:id="rId12"/>
    <p:sldId id="402" r:id="rId13"/>
    <p:sldId id="717" r:id="rId14"/>
    <p:sldId id="718" r:id="rId15"/>
    <p:sldId id="719" r:id="rId16"/>
    <p:sldId id="720" r:id="rId17"/>
    <p:sldId id="721" r:id="rId18"/>
    <p:sldId id="722" r:id="rId19"/>
    <p:sldId id="723" r:id="rId20"/>
    <p:sldId id="724" r:id="rId21"/>
    <p:sldId id="725" r:id="rId22"/>
    <p:sldId id="726" r:id="rId23"/>
    <p:sldId id="728" r:id="rId24"/>
    <p:sldId id="729" r:id="rId25"/>
    <p:sldId id="708" r:id="rId26"/>
    <p:sldId id="709" r:id="rId27"/>
    <p:sldId id="731" r:id="rId28"/>
    <p:sldId id="732" r:id="rId29"/>
    <p:sldId id="733" r:id="rId30"/>
    <p:sldId id="735" r:id="rId31"/>
    <p:sldId id="736" r:id="rId32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8">
          <p15:clr>
            <a:srgbClr val="A4A3A4"/>
          </p15:clr>
        </p15:guide>
        <p15:guide id="2" pos="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74" y="-108"/>
      </p:cViewPr>
      <p:guideLst>
        <p:guide orient="horz" pos="368"/>
        <p:guide pos="9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918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B3386-1164-4DE5-87D6-99DD641BC976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DB411-4171-48A7-B819-B87F89F6C7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488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9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2855734885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452971234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180835631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1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2951699207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1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2639221458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14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3270342071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15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4165362536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3020538558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2993396757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3592591033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image" Target="file:///D:\qq&#25991;&#20214;\712321467\Image\C2C\Image2\%7b75232B38-A165-1FB7-499C-2E1C792CACB5%7d.png" TargetMode="External" /><Relationship Id="rId25" Type="http://schemas.openxmlformats.org/officeDocument/2006/relationships/image" Target="../media/image1.png" /><Relationship Id="rId26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pattFill prst="lgConfetti">
          <a:fgClr>
            <a:srgbClr val="E8F4E9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25" r:link="rId2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61" r:id="rId23"/>
  </p:sldLayoutIdLst>
  <mc:AlternateContent>
    <mc:Choice xmlns:p14="http://schemas.microsoft.com/office/powerpoint/2010/main" Requires="p14">
      <p:transition p14:dur="0"/>
    </mc:Choice>
    <mc:Fallback>
      <p:transition/>
    </mc:Fallback>
  </mc:AlternateContent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3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4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5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6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7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8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image" Target="../media/image9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2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52382" y="3053101"/>
            <a:ext cx="8138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600" b="1" smtClean="0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</a:rPr>
              <a:t>第三单元</a:t>
            </a:r>
            <a:r>
              <a:rPr lang="zh-CN" altLang="en-US" sz="3600" b="1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</a:rPr>
              <a:t>　</a:t>
            </a:r>
            <a:r>
              <a:rPr lang="zh-CN" altLang="en-US" sz="3600" b="1" smtClean="0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</a:rPr>
              <a:t>从微观结构看物质的多样性</a:t>
            </a:r>
            <a:endParaRPr lang="zh-CN" altLang="en-US" sz="3600" b="1">
              <a:solidFill>
                <a:srgbClr val="FF0000"/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69589" y="2017470"/>
            <a:ext cx="69044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600" b="1"/>
              <a:t>专题</a:t>
            </a:r>
            <a:r>
              <a:rPr lang="en-US" altLang="zh-CN" sz="3600" b="1"/>
              <a:t>5</a:t>
            </a:r>
            <a:r>
              <a:rPr lang="zh-CN" altLang="en-US" sz="3600" b="1"/>
              <a:t>　微观结构与物质的多样性</a:t>
            </a:r>
          </a:p>
        </p:txBody>
      </p:sp>
      <p:sp>
        <p:nvSpPr>
          <p:cNvPr id="2" name="矩形 1"/>
          <p:cNvSpPr/>
          <p:nvPr/>
        </p:nvSpPr>
        <p:spPr>
          <a:xfrm>
            <a:off x="3450200" y="3814786"/>
            <a:ext cx="45432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smtClean="0">
                <a:solidFill>
                  <a:srgbClr val="7030A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第</a:t>
            </a:r>
            <a:r>
              <a:rPr lang="en-US" altLang="zh-CN" sz="3200" b="1" smtClean="0">
                <a:solidFill>
                  <a:srgbClr val="7030A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3200" b="1" smtClean="0">
                <a:solidFill>
                  <a:srgbClr val="7030A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课</a:t>
            </a:r>
            <a:r>
              <a:rPr lang="zh-CN" altLang="en-US" sz="3200" b="1">
                <a:solidFill>
                  <a:srgbClr val="7030A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时　晶体与非晶体</a:t>
            </a:r>
          </a:p>
        </p:txBody>
      </p:sp>
    </p:spTree>
    <p:extLst>
      <p:ext uri="{BB962C8B-B14F-4D97-AF65-F5344CB8AC3E}">
        <p14:creationId xmlns:p14="http://schemas.microsoft.com/office/powerpoint/2010/main" val="2346707757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661540"/>
            <a:ext cx="11430000" cy="28328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变式训练</a:t>
            </a:r>
            <a:r>
              <a:rPr lang="zh-CN" altLang="zh-CN" sz="28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区分晶体和非晶体最可靠的科学方法是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观察外观是否规则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测定是否有固定的熔点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验证是否有各向异性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进行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射线衍射实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验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593698" y="79167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2665950672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570451" y="576726"/>
            <a:ext cx="11240547" cy="433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smtClean="0">
                <a:solidFill>
                  <a:srgbClr val="0070C0"/>
                </a:solidFill>
              </a:rPr>
              <a:t>新知二  常</a:t>
            </a:r>
            <a:r>
              <a:rPr lang="zh-CN" altLang="en-US" sz="2800" b="1">
                <a:solidFill>
                  <a:srgbClr val="0070C0"/>
                </a:solidFill>
              </a:rPr>
              <a:t>见的晶体类型及其结构与性质</a:t>
            </a:r>
            <a:endParaRPr lang="en-US" altLang="zh-CN" sz="2800" b="1">
              <a:solidFill>
                <a:srgbClr val="0070C0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381000" y="1923010"/>
            <a:ext cx="11430000" cy="33929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【问题探究】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人们把晶体分为离子晶体、分子晶体、共价晶体的依据是什么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4040C8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zh-CN" altLang="zh-CN" sz="2800">
                <a:solidFill>
                  <a:srgbClr val="4040C8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依据是构成晶体的微粒及微粒间的作用力。若构成晶体的微粒是阴、阳离子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作用力是离子键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则晶体是离子晶体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若构成晶体的微粒是分子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分子间通过分子间作用力形成晶体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则为分子晶体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若构成晶体的微粒是原子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原子间的作用力是共价键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则晶体为共价晶体。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829025"/>
            <a:ext cx="11430000" cy="45735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观察氯化钠晶体的结构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8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80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氯化钠晶体的构成微粒是什么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离子晶体中微粒间作用力是什么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4040C8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zh-CN" altLang="zh-CN" sz="2800">
                <a:solidFill>
                  <a:srgbClr val="4040C8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氯化钠晶体的构成微粒是钠离子和氯离子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钠离子和氯离子通过离子键形成晶体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氯化钠晶体属于离子晶体。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H65.ep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93347" y="1684388"/>
            <a:ext cx="5447912" cy="169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592431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2203086"/>
            <a:ext cx="11430000" cy="28328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对比教材中干冰和二氧化硅的晶体结构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干冰晶体的构成微粒是什么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属于什么晶体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二氧化硅属于什么晶体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为什么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4040C8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zh-CN" altLang="zh-CN" sz="2800">
                <a:solidFill>
                  <a:srgbClr val="4040C8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干冰晶体的构成微粒是二氧化碳分子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二氧化碳分子通过分子间作用力形成干冰晶体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属于分子晶体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二氧化硅的构成微粒是硅原子和氧原子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硅原子和氧原子间通过共价键结合成空间网状结构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属于共价晶体。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908294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222850"/>
            <a:ext cx="11430000" cy="22726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【深化拓展】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几种晶体的结构与性质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分子晶体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构成分子晶体的微粒为分子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微粒间作用力为分子间作用力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一般熔点较低。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H66.ep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7358" y="2495523"/>
            <a:ext cx="3557284" cy="362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728059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923010"/>
            <a:ext cx="11430000" cy="33929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干冰晶体是一种立方面心结构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立方体的八个顶点及六个面的中心各排布一个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晶胞是一个面心立方。一个晶胞实际拥有的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分子数为四个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均摊法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每个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分子周围距离相等且最近的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分子共有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分子间通过分子间作用力形成晶体。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分子内存在共价键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因此晶体中既有分子间作用力又有化学键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其熔点的高低由分子间作用力决定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当晶体熔化时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分子内的化学键不发生变化。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29631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505177"/>
            <a:ext cx="11430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离子晶体</a:t>
            </a: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8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构成离子晶体的微粒是阳离子和阴离子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微粒间作用力是离子键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一般熔点较高。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氯化钠晶体中每个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周围有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每个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周围有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与一个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距离最近且相等的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围成的空间结构为正八面体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每个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周围与其最近且距离相等的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晶体中不存在单个分子。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H67.ep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23850" y="604210"/>
            <a:ext cx="2545462" cy="265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85789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378524"/>
            <a:ext cx="11430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共价晶体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构成共价晶体的微粒是原子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微粒间的作用力是共价键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一般熔点较高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硬度较大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8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二氧化硅晶体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结构与金刚石相似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,Si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之间插入氧原子。在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晶体中每个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原子周围有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个氧原子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同时每个氧原子结合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个硅原子。一个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原子可形成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Si—O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,1 mol Si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原子可形成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Si—O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晶体中不存在单个分子。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H68.ep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34246" y="1555875"/>
            <a:ext cx="2123508" cy="198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88387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522742"/>
            <a:ext cx="11430000" cy="115236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金刚石晶体中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每个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原子以共价键与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原子紧邻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形成正四面体的结构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整个晶体呈空间网状结构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不存在单个分子。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H69.ep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23320" y="2675109"/>
            <a:ext cx="2235026" cy="232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169134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927571"/>
            <a:ext cx="3066865" cy="6524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四种晶体的</a:t>
            </a:r>
            <a:r>
              <a:rPr lang="zh-CN" altLang="zh-CN" sz="28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比较</a:t>
            </a:r>
            <a:r>
              <a:rPr lang="en-US" altLang="zh-CN" sz="28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47372529"/>
              </p:ext>
            </p:extLst>
          </p:nvPr>
        </p:nvGraphicFramePr>
        <p:xfrm>
          <a:off x="381000" y="1832463"/>
          <a:ext cx="11430000" cy="3435096"/>
        </p:xfrm>
        <a:graphic>
          <a:graphicData uri="http://schemas.openxmlformats.org/drawingml/2006/table">
            <a:tbl>
              <a:tblPr firstRow="1" firstCol="1" bandRow="1"/>
              <a:tblGrid>
                <a:gridCol w="2286000"/>
                <a:gridCol w="2286000"/>
                <a:gridCol w="2286000"/>
                <a:gridCol w="2286000"/>
                <a:gridCol w="2286000"/>
              </a:tblGrid>
              <a:tr h="229235"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晶体类型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离子晶体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共价晶体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分子晶体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金属晶体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85"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实例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氯化钠</a:t>
                      </a:r>
                      <a:r>
                        <a:rPr lang="zh-CN" sz="28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、硫酸铜、氢</a:t>
                      </a: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氧化钠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金刚石、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二氧化硅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冰、干冰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钠、铁、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铜、铝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885"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内部构成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微粒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阴、阳离子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原子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分子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原子</a:t>
                      </a:r>
                      <a:r>
                        <a:rPr lang="zh-CN" sz="28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、阳离子</a:t>
                      </a: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、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自由电子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35"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微粒间作用力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离子键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共价键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分子间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作用力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金属键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844241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>
            <a:spLocks noChangeAspect="1"/>
          </p:cNvSpPr>
          <p:nvPr/>
        </p:nvSpPr>
        <p:spPr>
          <a:xfrm>
            <a:off x="381000" y="972406"/>
            <a:ext cx="1620957" cy="6524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en-US" sz="2800" smtClean="0">
                <a:solidFill>
                  <a:srgbClr val="CF5B1B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素养目标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381000" y="2759232"/>
            <a:ext cx="11430000" cy="172053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了解不同类型晶体的构成和性质。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以不同类型的晶体为例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认识物质的多样性与微观结构的关系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培养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宏观辨识与微观探析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的核心素养。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4274255756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704900"/>
              </p:ext>
            </p:extLst>
          </p:nvPr>
        </p:nvGraphicFramePr>
        <p:xfrm>
          <a:off x="381000" y="980887"/>
          <a:ext cx="11430000" cy="4136898"/>
        </p:xfrm>
        <a:graphic>
          <a:graphicData uri="http://schemas.openxmlformats.org/drawingml/2006/table">
            <a:tbl>
              <a:tblPr firstRow="1" firstCol="1" bandRow="1"/>
              <a:tblGrid>
                <a:gridCol w="892996"/>
                <a:gridCol w="1530849"/>
                <a:gridCol w="2065106"/>
                <a:gridCol w="1489752"/>
                <a:gridCol w="2321960"/>
                <a:gridCol w="3129337"/>
              </a:tblGrid>
              <a:tr h="229235">
                <a:tc gridSpan="2"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晶体类型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离子晶体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共价晶体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分子晶体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金属晶体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265">
                <a:tc rowSpan="4"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某些物理性质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熔、沸点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较高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很高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低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差别很大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265">
                <a:tc vMerge="1"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硬度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较硬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很硬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软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96265">
                <a:tc vMerge="1"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导电、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导热性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熔融态</a:t>
                      </a:r>
                      <a:r>
                        <a:rPr lang="zh-CN" sz="28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及其水溶液导电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非导体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不导电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是电和热的良导体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0">
                <a:tc vMerge="1"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溶解性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部分易溶于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水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有的能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与水反应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不溶于水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部分可溶</a:t>
                      </a:r>
                      <a:r>
                        <a:rPr lang="en-US" sz="28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8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有</a:t>
                      </a: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的</a:t>
                      </a:r>
                      <a:r>
                        <a:rPr lang="zh-CN" sz="28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能与</a:t>
                      </a: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水反应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一般不溶于水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活泼金属可与水反应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894294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642933"/>
            <a:ext cx="11430000" cy="395313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【素能应用】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两种元素的核电荷数之和为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22,X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的原子核外电子数比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的少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个。下列说法中不正确的是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的单质固态时为分子晶体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B.Y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的单质为共价晶体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形成的化合物固态时为分子晶体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与碳形成的化合物为分子晶体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78043" y="2863752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3308168058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764281"/>
            <a:ext cx="11430000" cy="28328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变式训练</a:t>
            </a:r>
            <a:r>
              <a:rPr lang="zh-CN" altLang="zh-CN" sz="28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下列叙述正确的是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离子晶体都是化合物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共价晶体都是单质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金属在常温下都以晶体形式存在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分子晶体在常温下不可能为固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态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51648" y="86499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208610512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624099"/>
            <a:ext cx="8214108" cy="6524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变式训练</a:t>
            </a:r>
            <a:r>
              <a:rPr lang="zh-CN" altLang="zh-CN" sz="28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下表中给出几种氯化物的熔点和沸点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44867236"/>
              </p:ext>
            </p:extLst>
          </p:nvPr>
        </p:nvGraphicFramePr>
        <p:xfrm>
          <a:off x="381000" y="1276585"/>
          <a:ext cx="11430000" cy="1472184"/>
        </p:xfrm>
        <a:graphic>
          <a:graphicData uri="http://schemas.openxmlformats.org/drawingml/2006/table">
            <a:tbl>
              <a:tblPr firstRow="1" firstCol="1" bandRow="1"/>
              <a:tblGrid>
                <a:gridCol w="2286000"/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物质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NaCl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MgCl</a:t>
                      </a:r>
                      <a:r>
                        <a:rPr lang="en-US" sz="2800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AlCl</a:t>
                      </a:r>
                      <a:r>
                        <a:rPr lang="en-US" sz="2800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SiCl</a:t>
                      </a:r>
                      <a:r>
                        <a:rPr lang="en-US" sz="2800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熔点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NEU-BZ-S9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801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714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190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-70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沸点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800">
                          <a:solidFill>
                            <a:srgbClr val="000000"/>
                          </a:solidFill>
                          <a:effectLst/>
                          <a:latin typeface="NEU-BZ-S9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1 413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1 412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180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57.57</a:t>
                      </a:r>
                      <a:endParaRPr lang="zh-CN" sz="28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>
            <a:spLocks noChangeAspect="1"/>
          </p:cNvSpPr>
          <p:nvPr/>
        </p:nvSpPr>
        <p:spPr>
          <a:xfrm>
            <a:off x="381000" y="2731962"/>
            <a:ext cx="11430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有关表中所列四种氯化物的性质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有以下叙述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氯化铝在加热时能升华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四氯化硅的晶体属于分子晶体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氯化钠晶体中微粒间以分子间作用力结合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氯化铝晶体是典型的离子晶体。其中与表中数据一致的叙述是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①②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①②③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②④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65878" y="4507994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1826093853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H70.ep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24742" y="727602"/>
            <a:ext cx="6301420" cy="5570455"/>
          </a:xfrm>
          <a:prstGeom prst="rect">
            <a:avLst/>
          </a:prstGeom>
        </p:spPr>
      </p:pic>
      <p:sp>
        <p:nvSpPr>
          <p:cNvPr id="8" name="矩形 7"/>
          <p:cNvSpPr>
            <a:spLocks noChangeAspect="1"/>
          </p:cNvSpPr>
          <p:nvPr/>
        </p:nvSpPr>
        <p:spPr>
          <a:xfrm>
            <a:off x="381000" y="355956"/>
            <a:ext cx="1620957" cy="573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en-US" sz="2800" smtClean="0">
                <a:solidFill>
                  <a:srgbClr val="CF5B1B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素养脉络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90080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801706"/>
            <a:ext cx="11430000" cy="17727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下列晶体中属于共价晶体的化合物是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干冰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金刚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石</a:t>
            </a: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水晶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硅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97786" y="1866164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800"/>
          </a:p>
        </p:txBody>
      </p:sp>
      <p:sp>
        <p:nvSpPr>
          <p:cNvPr id="14" name="矩形 13"/>
          <p:cNvSpPr>
            <a:spLocks noChangeAspect="1"/>
          </p:cNvSpPr>
          <p:nvPr/>
        </p:nvSpPr>
        <p:spPr>
          <a:xfrm>
            <a:off x="381000" y="355956"/>
            <a:ext cx="1620957" cy="573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en-US" sz="2800" smtClean="0">
                <a:solidFill>
                  <a:srgbClr val="CF5B1B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素养巩固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152280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211419"/>
            <a:ext cx="11430000" cy="22726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已知溴化铝是一种无色晶体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熔点为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 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℃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熔融时不导电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则溴化铝所属的晶体类型是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共价晶体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金属晶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38851" y="183603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2920554441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689686"/>
            <a:ext cx="11430000" cy="28328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具有下列性质的物质属于共价晶体的是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熔点是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1 070 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℃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易溶于水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水溶液能导电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熔点是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10.31 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℃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液态不导电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水溶液能导电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不溶于水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熔点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3 550 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℃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不导电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熔点是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97.80 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℃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质软、导电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密度是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0.97 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g·cm</a:t>
            </a:r>
            <a:r>
              <a:rPr lang="en-US" altLang="zh-CN" sz="2800" baseline="3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092069" y="79167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2955226431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2203086"/>
            <a:ext cx="11430000" cy="28328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下列说法正确的是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A.HCl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HBr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的分子间作用力依次增大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热稳定性也依次增强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B.N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两种分子中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每个原子的最外层都具有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电子稳定结构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都存在共价键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它们均由分子构成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D.KOH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都是离子晶体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均存在共价键和离子键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45529" y="2335245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4045044307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704884"/>
            <a:ext cx="11430000" cy="345325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.SiCl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的分子结构与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类似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对其性质作出如下推测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其中错误的是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A.SiCl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晶体是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分子晶体</a:t>
            </a: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常温常压下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是气体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C.SiCl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分子内部的原子以共价键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结合</a:t>
            </a: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D.SiCl</a:t>
            </a:r>
            <a:r>
              <a:rPr lang="en-US" altLang="zh-CN" sz="2800" baseline="-25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熔点高于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CCl</a:t>
            </a:r>
            <a:r>
              <a:rPr lang="en-US" altLang="zh-CN" sz="2800" baseline="-25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1603" y="1345345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3702004067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2212672"/>
            <a:ext cx="11430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【知识铺垫】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干冰晶体中存在的作用力有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分子间作用力和共价键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干冰升华时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破坏</a:t>
            </a: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分子间作用力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使二氧化碳气体聚集为干冰的作用力为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分子间作用力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氯化钠晶体受热熔融破坏的作用力为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氯化氢气体溶于水时破坏的作用力是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共价键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4989516" y="3297277"/>
            <a:ext cx="35775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82829" y="3874220"/>
            <a:ext cx="21406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8755971" y="3874220"/>
            <a:ext cx="21406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426428" y="4424258"/>
            <a:ext cx="10738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246407" y="4966573"/>
            <a:ext cx="10954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>
            <a:spLocks noChangeAspect="1"/>
          </p:cNvSpPr>
          <p:nvPr/>
        </p:nvSpPr>
        <p:spPr>
          <a:xfrm>
            <a:off x="381000" y="355956"/>
            <a:ext cx="1620957" cy="573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en-US" sz="2800" smtClean="0">
                <a:solidFill>
                  <a:srgbClr val="CF5B1B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素养初探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372376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930458" y="2229104"/>
            <a:ext cx="233108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再 见</a:t>
            </a:r>
            <a:endParaRPr lang="zh-CN" altLang="en-US" sz="7200" b="1" cap="none" spc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3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518900" y="11785600"/>
            <a:ext cx="342900" cy="2667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570417894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923010"/>
            <a:ext cx="11430000" cy="33929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【必备知识】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晶体、非晶体的判断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晶体具有规则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几何外形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、有固定的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熔点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。用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射线进行晶体的衍射实验时发现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构成晶体的微粒在空间呈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有规则的重复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排列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晶体规则的几何外形是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其内部构成微粒有规则排列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的结果。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非晶体一般没有规则的几何外形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没有固定的熔点。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605545" y="3580307"/>
            <a:ext cx="14245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5783743" y="3569421"/>
            <a:ext cx="74768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555142" y="4125812"/>
            <a:ext cx="2108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819856" y="4673571"/>
            <a:ext cx="427465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064946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469772"/>
            <a:ext cx="11430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几类常见的晶体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构成离子晶体的微粒是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阴、阳离子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离子晶体中阴、阳离子以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离子键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相结合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离子化合物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属于离子晶体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离子晶体的熔点一般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比较高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分子晶体的构成微粒是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分子间通过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分子间作用力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聚集为晶体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分子晶体的熔点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低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共价晶体是原子间通过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共价键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结合成的具有空间网状结构的晶体。共价晶体的构成微粒为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常见的共价晶体有石英、晶体硅、金刚石、金刚砂、碳化硅、氮化硅等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其共同特点是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熔点高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硬度大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固态的金属单质属于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金属晶体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其物理通性为有金属光泽、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能</a:t>
            </a:r>
            <a:endParaRPr lang="en-US" altLang="zh-CN" sz="28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导电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和传热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延展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性。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4423458" y="1566448"/>
            <a:ext cx="18140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0225542" y="1566448"/>
            <a:ext cx="10629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295143" y="2099847"/>
            <a:ext cx="17569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468571" y="2099847"/>
            <a:ext cx="112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4445230" y="2656621"/>
            <a:ext cx="69282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7025091" y="2656621"/>
            <a:ext cx="216636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2594606" y="3220265"/>
            <a:ext cx="36630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4445230" y="3762062"/>
            <a:ext cx="10629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3659026" y="4327309"/>
            <a:ext cx="7194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6587284" y="4869625"/>
            <a:ext cx="22519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4055643" y="5442620"/>
            <a:ext cx="145252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485129" y="6019563"/>
            <a:ext cx="176821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2676945" y="6019563"/>
            <a:ext cx="7193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007842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504753"/>
            <a:ext cx="11430000" cy="56335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【正误判断】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判断下列说法是否正确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正确的打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错误的打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“×”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有规则几何外形的固体一定为晶体。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判断物质是否晶体可通过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射线衍射实验。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晶体中的构成微粒有规则的重复排列。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晶体中的金属原子、非金属原子按一定规则形成离子晶体。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分子依靠分子间作用力形成的晶体是分子晶体。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原子间通过共价键形成的空间网状结构的晶体属于共价晶体。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金属晶体的通性是能导电和传热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有延展性。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液晶兼有液体和晶体的部分性质。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6768182" y="1720489"/>
            <a:ext cx="474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  <a:endParaRPr lang="zh-CN" altLang="en-US" sz="2800"/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7786181" y="2233435"/>
            <a:ext cx="472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 </a:t>
            </a:r>
            <a:endParaRPr lang="zh-CN" altLang="en-US" sz="2800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7138909" y="2843368"/>
            <a:ext cx="472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 </a:t>
            </a:r>
            <a:endParaRPr lang="zh-CN" altLang="en-US" sz="2800"/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10364137" y="3362645"/>
            <a:ext cx="474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  <a:endParaRPr lang="zh-CN" altLang="en-US" sz="2800"/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8649211" y="3916687"/>
            <a:ext cx="472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 </a:t>
            </a:r>
            <a:endParaRPr lang="zh-CN" altLang="en-US" sz="2800"/>
          </a:p>
        </p:txBody>
      </p:sp>
      <p:sp>
        <p:nvSpPr>
          <p:cNvPr id="8" name="矩形 7"/>
          <p:cNvSpPr>
            <a:spLocks noChangeAspect="1"/>
          </p:cNvSpPr>
          <p:nvPr/>
        </p:nvSpPr>
        <p:spPr>
          <a:xfrm>
            <a:off x="10817717" y="4470729"/>
            <a:ext cx="472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 </a:t>
            </a:r>
            <a:endParaRPr lang="zh-CN" altLang="en-US" sz="2800"/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8022477" y="5015967"/>
            <a:ext cx="472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 </a:t>
            </a:r>
            <a:endParaRPr lang="zh-CN" altLang="en-US" sz="2800"/>
          </a:p>
        </p:txBody>
      </p:sp>
      <p:sp>
        <p:nvSpPr>
          <p:cNvPr id="10" name="矩形 9"/>
          <p:cNvSpPr>
            <a:spLocks noChangeAspect="1"/>
          </p:cNvSpPr>
          <p:nvPr/>
        </p:nvSpPr>
        <p:spPr>
          <a:xfrm>
            <a:off x="6501063" y="5614427"/>
            <a:ext cx="472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 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648181670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pattFill prst="smCheck">
          <a:fgClr>
            <a:srgbClr val="E8F4E9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矩形 38"/>
          <p:cNvSpPr/>
          <p:nvPr/>
        </p:nvSpPr>
        <p:spPr>
          <a:xfrm>
            <a:off x="570451" y="713434"/>
            <a:ext cx="11240549" cy="433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smtClean="0">
                <a:solidFill>
                  <a:srgbClr val="0070C0"/>
                </a:solidFill>
              </a:rPr>
              <a:t>新知一  晶</a:t>
            </a:r>
            <a:r>
              <a:rPr lang="zh-CN" altLang="en-US" sz="2800" b="1">
                <a:solidFill>
                  <a:srgbClr val="0070C0"/>
                </a:solidFill>
              </a:rPr>
              <a:t>体与非晶体的判断</a:t>
            </a: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381000" y="1140221"/>
            <a:ext cx="11430000" cy="17125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【问题探究】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下图是几种不同的晶体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它们在外观上有何特点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晶体外观为什么有这种特点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8" name="H64.ep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08870" y="2383901"/>
            <a:ext cx="7015965" cy="2084247"/>
          </a:xfrm>
          <a:prstGeom prst="rect">
            <a:avLst/>
          </a:prstGeom>
        </p:spPr>
      </p:pic>
      <p:sp>
        <p:nvSpPr>
          <p:cNvPr id="3" name="矩形 2"/>
          <p:cNvSpPr>
            <a:spLocks noChangeAspect="1"/>
          </p:cNvSpPr>
          <p:nvPr/>
        </p:nvSpPr>
        <p:spPr>
          <a:xfrm>
            <a:off x="381000" y="4504157"/>
            <a:ext cx="11430000" cy="22726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4040C8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zh-CN" altLang="zh-CN" sz="2800">
                <a:solidFill>
                  <a:srgbClr val="4040C8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晶体有规则的几何外形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因为晶体内部微粒有规则重复排列。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固态物质都是晶体吗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判断的方法有哪些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4040C8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zh-CN" altLang="zh-CN" sz="2800">
                <a:solidFill>
                  <a:srgbClr val="4040C8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有些固态物质是晶体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有些是非晶体。可通过物质有无固定熔点或通过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射线衍射实验进行判断。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>
            <a:spLocks noChangeAspect="1"/>
          </p:cNvSpPr>
          <p:nvPr/>
        </p:nvSpPr>
        <p:spPr>
          <a:xfrm>
            <a:off x="381000" y="62341"/>
            <a:ext cx="1620957" cy="573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en-US" sz="2800" smtClean="0">
                <a:solidFill>
                  <a:srgbClr val="CF5B1B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素养提升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362857"/>
            <a:ext cx="11430000" cy="45132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【深化拓展】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固态物质的分类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固态物质有晶体与非晶体之分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晶体内部微粒在三维空间呈有规则的重复排列。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晶体的三个特征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晶体有规则的几何外形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;(2)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晶体有固定的熔点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;(3)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晶体有各向异性的特点。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判断固态物质是否为晶体最可靠的方法是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射线衍射实验。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71633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652519"/>
            <a:ext cx="11430000" cy="3933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>
                <a:solidFill>
                  <a:srgbClr val="CF5B1B"/>
                </a:solidFill>
                <a:latin typeface="Times New Roman" panose="02020603050405020304" pitchFamily="18" charset="0"/>
                <a:ea typeface="方正姚体" panose="02010601030101010101" pitchFamily="2" charset="-122"/>
                <a:cs typeface="Times New Roman" panose="02020603050405020304" pitchFamily="18" charset="0"/>
              </a:rPr>
              <a:t>【素能应用】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列说法正确的是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区分晶体和非晶体最科学的方法是对固体进行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射线衍射实验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共价晶体的原子间只存在共价键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而分子晶体内只存在范德华力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晶体在受热熔化过程中一定存在化学键的断裂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非金属元素的原子间只形成共价键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金属元素的原子与非金属元素的原子间只形成离子键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64979" y="2318467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4003691203"/>
      </p:ext>
    </p:extLst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1_Office 主题">
  <a:themeElements>
    <a:clrScheme name="模块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理科模板.potx" id="{05826FBC-0476-4FCB-B977-CA3F865E7FE8}" vid="{B144E781-9AB7-495A-AD7E-C26B852AA6CB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134</Paragraphs>
  <Slides>30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baseType="lpstr" size="44">
      <vt:lpstr>Arial</vt:lpstr>
      <vt:lpstr>Calibri Light</vt:lpstr>
      <vt:lpstr>Calibri</vt:lpstr>
      <vt:lpstr>华文细黑</vt:lpstr>
      <vt:lpstr>华文中宋</vt:lpstr>
      <vt:lpstr>黑体</vt:lpstr>
      <vt:lpstr>Times New Roman</vt:lpstr>
      <vt:lpstr>NEU-BZ-S92</vt:lpstr>
      <vt:lpstr>方正书宋_GBK</vt:lpstr>
      <vt:lpstr>方正姚体</vt:lpstr>
      <vt:lpstr>Cambria Math</vt:lpstr>
      <vt:lpstr>楷体</vt:lpstr>
      <vt:lpstr>宋体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2022-06-11T21:01:36.858</cp:lastPrinted>
  <dcterms:created xsi:type="dcterms:W3CDTF">2022-06-11T21:01:36Z</dcterms:created>
  <dcterms:modified xsi:type="dcterms:W3CDTF">2022-06-11T13:01:37Z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