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72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>
  <a:tblStyle styleId="{4C3C2611-4C71-4FC5-86AE-919BDF0F9419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Style>
        <a:fill>
          <a:solidFill>
            <a:srgbClr val="E9EF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630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747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731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21047"/>
      </p:ext>
    </p:extLst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860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436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9463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3367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542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5232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88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1425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2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altLang="zh-CN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036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Tx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hyperlink" Target="?slideindex=18" TargetMode="External" /><Relationship Id="rId3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hyperlink" Target="?slideindex=18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线条"/>
          <p:cNvSpPr/>
          <p:nvPr/>
        </p:nvSpPr>
        <p:spPr>
          <a:xfrm>
            <a:off x="1371600" y="2422525"/>
            <a:ext cx="8267701" cy="0"/>
          </a:xfrm>
          <a:prstGeom prst="line">
            <a:avLst/>
          </a:prstGeom>
          <a:ln w="25400">
            <a:solidFill>
              <a:srgbClr val="FFC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化学 · 必修2"/>
          <p:cNvSpPr txBox="1"/>
          <p:nvPr/>
        </p:nvSpPr>
        <p:spPr>
          <a:xfrm>
            <a:off x="3122612" y="1837750"/>
            <a:ext cx="90249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3200" b="1"/>
              <a:t>专题五 微观结构与物质的多样性   </a:t>
            </a:r>
            <a:endParaRPr lang="en-US" sz="3200" b="1"/>
          </a:p>
        </p:txBody>
      </p:sp>
      <p:sp>
        <p:nvSpPr>
          <p:cNvPr id="97" name="线条"/>
          <p:cNvSpPr/>
          <p:nvPr/>
        </p:nvSpPr>
        <p:spPr>
          <a:xfrm>
            <a:off x="1371600" y="3289300"/>
            <a:ext cx="8267701" cy="0"/>
          </a:xfrm>
          <a:prstGeom prst="line">
            <a:avLst/>
          </a:prstGeom>
          <a:ln w="25400">
            <a:solidFill>
              <a:srgbClr val="FFC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元素周期表的应用"/>
          <p:cNvSpPr txBox="1"/>
          <p:nvPr/>
        </p:nvSpPr>
        <p:spPr>
          <a:xfrm>
            <a:off x="1012825" y="2554287"/>
            <a:ext cx="9024938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/>
              <a:t> </a:t>
            </a:r>
            <a:r>
              <a:rPr lang="en-US"/>
              <a:t>        </a:t>
            </a:r>
            <a:r>
              <a:rPr lang="zh-CN" altLang="en-US" sz="2800"/>
              <a:t>第一单元   元素周期表和元素周期律</a:t>
            </a:r>
            <a:endParaRPr lang="en-US" altLang="zh-CN" sz="2800"/>
          </a:p>
          <a:p>
            <a:r>
              <a:rPr lang="zh-CN" altLang="en-US" sz="2800"/>
              <a:t>          </a:t>
            </a:r>
            <a:endParaRPr lang="en-US" altLang="zh-CN" sz="2800"/>
          </a:p>
          <a:p>
            <a:r>
              <a:rPr lang="en-US" altLang="zh-CN" sz="2800"/>
              <a:t>        </a:t>
            </a:r>
            <a:r>
              <a:rPr lang="zh-CN" altLang="en-US" sz="2800"/>
              <a:t>第三课时       </a:t>
            </a:r>
            <a:r>
              <a:rPr sz="2800" err="1"/>
              <a:t>元素周期表的应用</a:t>
            </a:r>
            <a:endParaRPr sz="2800"/>
          </a:p>
        </p:txBody>
      </p:sp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23" name="1. 推算原子序数为6、13、34、53、88的元素在周期表中的位置。"/>
          <p:cNvSpPr txBox="1"/>
          <p:nvPr/>
        </p:nvSpPr>
        <p:spPr>
          <a:xfrm>
            <a:off x="434974" y="1109662"/>
            <a:ext cx="1075690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推算原子序数为</a:t>
            </a:r>
            <a:r>
              <a:t>6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t>13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t>34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t>53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t>88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的元素在周期表中的位置。</a:t>
            </a:r>
          </a:p>
        </p:txBody>
      </p:sp>
      <p:graphicFrame>
        <p:nvGraphicFramePr>
          <p:cNvPr id="224" name="表格"/>
          <p:cNvGraphicFramePr>
            <a:graphicFrameLocks noGrp="1"/>
          </p:cNvGraphicFramePr>
          <p:nvPr/>
        </p:nvGraphicFramePr>
        <p:xfrm>
          <a:off x="615950" y="1633537"/>
          <a:ext cx="7923210" cy="27590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5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1875"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原子序数</a:t>
                      </a:r>
                    </a:p>
                  </a:txBody>
                  <a:tcPr marL="51789" marR="51789" marT="51789" marB="51789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周期</a:t>
                      </a:r>
                    </a:p>
                  </a:txBody>
                  <a:tcPr marL="51789" marR="51789" marT="51789" marB="51789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6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latin typeface="微软雅黑"/>
                          <a:ea typeface="微软雅黑"/>
                          <a:cs typeface="微软雅黑"/>
                          <a:sym typeface="微软雅黑"/>
                        </a:rPr>
                        <a:t>族</a:t>
                      </a:r>
                    </a:p>
                  </a:txBody>
                  <a:tcPr marL="51789" marR="51789" marT="51789" marB="51789" anchor="ctr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Bef>
                          <a:spcPts val="400"/>
                        </a:spcBef>
                        <a:def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1789" marR="51789" marT="51789" marB="51789" anchor="ctr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" name="七"/>
          <p:cNvSpPr txBox="1"/>
          <p:nvPr/>
        </p:nvSpPr>
        <p:spPr>
          <a:xfrm>
            <a:off x="7599362" y="2786062"/>
            <a:ext cx="846138" cy="6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808" tIns="51808" rIns="51808" bIns="51808">
            <a:spAutoFit/>
          </a:bodyPr>
          <a:lstStyle>
            <a:lvl1pPr defTabSz="1360487">
              <a:spcBef>
                <a:spcPts val="1600"/>
              </a:spcBef>
              <a:defRPr sz="2800" b="1">
                <a:solidFill>
                  <a:srgbClr val="000099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七</a:t>
            </a:r>
          </a:p>
        </p:txBody>
      </p:sp>
      <p:grpSp>
        <p:nvGrpSpPr>
          <p:cNvPr id="228" name="成组"/>
          <p:cNvGrpSpPr/>
          <p:nvPr/>
        </p:nvGrpSpPr>
        <p:grpSpPr>
          <a:xfrm>
            <a:off x="2432050" y="2786062"/>
            <a:ext cx="1033463" cy="1409113"/>
            <a:chExt cx="1033462" cy="1409111"/>
          </a:xfrm>
        </p:grpSpPr>
        <p:sp>
          <p:nvSpPr>
            <p:cNvPr id="226" name="二"/>
            <p:cNvSpPr txBox="1"/>
            <p:nvPr/>
          </p:nvSpPr>
          <p:spPr>
            <a:xfrm>
              <a:off x="230180" y="0"/>
              <a:ext cx="562142" cy="611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>
              <a:lvl1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二</a:t>
              </a:r>
            </a:p>
          </p:txBody>
        </p:sp>
        <p:sp>
          <p:nvSpPr>
            <p:cNvPr id="227" name="IVA"/>
            <p:cNvSpPr txBox="1"/>
            <p:nvPr/>
          </p:nvSpPr>
          <p:spPr>
            <a:xfrm>
              <a:off x="0" y="914199"/>
              <a:ext cx="1033463" cy="49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/>
            <a:p>
              <a: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IV</a:t>
              </a:r>
              <a:r>
                <a:rPr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31" name="成组"/>
          <p:cNvGrpSpPr/>
          <p:nvPr/>
        </p:nvGrpSpPr>
        <p:grpSpPr>
          <a:xfrm>
            <a:off x="3652837" y="2786062"/>
            <a:ext cx="1033463" cy="1409113"/>
            <a:chExt cx="1033462" cy="1409111"/>
          </a:xfrm>
        </p:grpSpPr>
        <p:sp>
          <p:nvSpPr>
            <p:cNvPr id="229" name="三"/>
            <p:cNvSpPr txBox="1"/>
            <p:nvPr/>
          </p:nvSpPr>
          <p:spPr>
            <a:xfrm>
              <a:off x="187119" y="0"/>
              <a:ext cx="563708" cy="611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>
              <a:lvl1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三</a:t>
              </a:r>
            </a:p>
          </p:txBody>
        </p:sp>
        <p:sp>
          <p:nvSpPr>
            <p:cNvPr id="230" name="IIIA"/>
            <p:cNvSpPr txBox="1"/>
            <p:nvPr/>
          </p:nvSpPr>
          <p:spPr>
            <a:xfrm>
              <a:off x="0" y="914199"/>
              <a:ext cx="1033463" cy="49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/>
            <a:p>
              <a: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III</a:t>
              </a:r>
              <a:r>
                <a:rPr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34" name="成组"/>
          <p:cNvGrpSpPr/>
          <p:nvPr/>
        </p:nvGrpSpPr>
        <p:grpSpPr>
          <a:xfrm>
            <a:off x="4875212" y="2786062"/>
            <a:ext cx="1158876" cy="1409113"/>
            <a:chExt cx="1158875" cy="1409111"/>
          </a:xfrm>
        </p:grpSpPr>
        <p:sp>
          <p:nvSpPr>
            <p:cNvPr id="232" name="四"/>
            <p:cNvSpPr txBox="1"/>
            <p:nvPr/>
          </p:nvSpPr>
          <p:spPr>
            <a:xfrm>
              <a:off x="316056" y="0"/>
              <a:ext cx="632993" cy="611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>
              <a:lvl1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四</a:t>
              </a:r>
            </a:p>
          </p:txBody>
        </p:sp>
        <p:sp>
          <p:nvSpPr>
            <p:cNvPr id="233" name="VIA"/>
            <p:cNvSpPr txBox="1"/>
            <p:nvPr/>
          </p:nvSpPr>
          <p:spPr>
            <a:xfrm>
              <a:off x="0" y="914199"/>
              <a:ext cx="1158875" cy="49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/>
            <a:p>
              <a: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VI</a:t>
              </a:r>
              <a:r>
                <a:rPr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37" name="成组"/>
          <p:cNvGrpSpPr/>
          <p:nvPr/>
        </p:nvGrpSpPr>
        <p:grpSpPr>
          <a:xfrm>
            <a:off x="6191250" y="2786062"/>
            <a:ext cx="1127125" cy="1409113"/>
            <a:chExt cx="1127125" cy="1409111"/>
          </a:xfrm>
        </p:grpSpPr>
        <p:sp>
          <p:nvSpPr>
            <p:cNvPr id="235" name="五"/>
            <p:cNvSpPr txBox="1"/>
            <p:nvPr/>
          </p:nvSpPr>
          <p:spPr>
            <a:xfrm>
              <a:off x="187071" y="0"/>
              <a:ext cx="563563" cy="611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>
              <a:lvl1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五</a:t>
              </a:r>
            </a:p>
          </p:txBody>
        </p:sp>
        <p:sp>
          <p:nvSpPr>
            <p:cNvPr id="236" name="VIIA"/>
            <p:cNvSpPr txBox="1"/>
            <p:nvPr/>
          </p:nvSpPr>
          <p:spPr>
            <a:xfrm>
              <a:off x="0" y="914199"/>
              <a:ext cx="1127125" cy="49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1808" tIns="51808" rIns="51808" bIns="51808" numCol="1" anchor="t">
              <a:spAutoFit/>
            </a:bodyPr>
            <a:lstStyle/>
            <a:p>
              <a:pPr defTabSz="1360487">
                <a:spcBef>
                  <a:spcPts val="1600"/>
                </a:spcBef>
                <a:defRPr sz="2800" b="1">
                  <a:solidFill>
                    <a:srgbClr val="000099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VII</a:t>
              </a:r>
              <a:r>
                <a:rPr>
                  <a:solidFill>
                    <a:srgbClr val="FF0000"/>
                  </a:solidFill>
                </a:rPr>
                <a:t>A</a:t>
              </a:r>
            </a:p>
          </p:txBody>
        </p:sp>
      </p:grpSp>
      <p:sp>
        <p:nvSpPr>
          <p:cNvPr id="238" name="IIA"/>
          <p:cNvSpPr txBox="1"/>
          <p:nvPr/>
        </p:nvSpPr>
        <p:spPr>
          <a:xfrm>
            <a:off x="7543800" y="3700462"/>
            <a:ext cx="882650" cy="49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808" tIns="51808" rIns="51808" bIns="51808">
            <a:spAutoFit/>
          </a:bodyPr>
          <a:lstStyle/>
          <a:p>
            <a:pPr defTabSz="1360487">
              <a:spcBef>
                <a:spcPts val="1600"/>
              </a:spcBef>
              <a:defRPr sz="2800"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II</a:t>
            </a:r>
            <a:r>
              <a:rPr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9" name="问题导学"/>
          <p:cNvSpPr txBox="1"/>
          <p:nvPr/>
        </p:nvSpPr>
        <p:spPr>
          <a:xfrm>
            <a:off x="549275" y="380839"/>
            <a:ext cx="167163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问题导学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40" name="2．请判断115号元素在元素周期表中的位置是（  ）…"/>
          <p:cNvSpPr txBox="1"/>
          <p:nvPr/>
        </p:nvSpPr>
        <p:spPr>
          <a:xfrm>
            <a:off x="406400" y="4651375"/>
            <a:ext cx="10029825" cy="215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．请判断</a:t>
            </a:r>
            <a:r>
              <a:t>115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号元素在元素周期表中的位置是（　　）</a:t>
            </a: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．第七周期第</a:t>
            </a:r>
            <a:r>
              <a:t>ⅢA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	</a:t>
            </a:r>
            <a:r>
              <a:t>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．第七周期第</a:t>
            </a:r>
            <a:r>
              <a:t>VA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</a:t>
            </a: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．第七周期第</a:t>
            </a:r>
            <a:r>
              <a:t>ⅢB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	</a:t>
            </a:r>
            <a:r>
              <a:t>D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．第七周期第</a:t>
            </a:r>
            <a:r>
              <a:t>VB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</a:t>
            </a:r>
          </a:p>
        </p:txBody>
      </p:sp>
      <p:sp>
        <p:nvSpPr>
          <p:cNvPr id="241" name="B"/>
          <p:cNvSpPr txBox="1"/>
          <p:nvPr/>
        </p:nvSpPr>
        <p:spPr>
          <a:xfrm>
            <a:off x="8043862" y="4852511"/>
            <a:ext cx="433870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B </a:t>
            </a:r>
          </a:p>
        </p:txBody>
      </p:sp>
      <p:sp>
        <p:nvSpPr>
          <p:cNvPr id="242" name="形状"/>
          <p:cNvSpPr/>
          <p:nvPr/>
        </p:nvSpPr>
        <p:spPr>
          <a:xfrm>
            <a:off x="8577262" y="1720850"/>
            <a:ext cx="3567114" cy="486092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19988" y="0"/>
                  <a:pt x="18000" y="0"/>
                </a:cubicBezTo>
                <a:lnTo>
                  <a:pt x="12600" y="0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 sz="2000" b="1">
                <a:solidFill>
                  <a:srgbClr val="0000CC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/>
          </a:p>
        </p:txBody>
      </p:sp>
      <p:sp>
        <p:nvSpPr>
          <p:cNvPr id="243" name="解题思路"/>
          <p:cNvSpPr txBox="1"/>
          <p:nvPr/>
        </p:nvSpPr>
        <p:spPr>
          <a:xfrm>
            <a:off x="9372600" y="1776412"/>
            <a:ext cx="181768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解题思路</a:t>
            </a:r>
          </a:p>
        </p:txBody>
      </p:sp>
      <p:sp>
        <p:nvSpPr>
          <p:cNvPr id="244" name="3、或熟记稀有气体原子序数进行推导；"/>
          <p:cNvSpPr txBox="1"/>
          <p:nvPr/>
        </p:nvSpPr>
        <p:spPr>
          <a:xfrm>
            <a:off x="8702675" y="5195887"/>
            <a:ext cx="3441700" cy="137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、或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熟记稀有气体原子序数进行推导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；</a:t>
            </a:r>
          </a:p>
        </p:txBody>
      </p:sp>
      <p:sp>
        <p:nvSpPr>
          <p:cNvPr id="245" name="2、根据“电子层数等于周期数，最外层电子数等于主族序数”"/>
          <p:cNvSpPr txBox="1"/>
          <p:nvPr/>
        </p:nvSpPr>
        <p:spPr>
          <a:xfrm>
            <a:off x="8702675" y="3290887"/>
            <a:ext cx="3592513" cy="213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、根据</a:t>
            </a:r>
            <a:r>
              <a:t>“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电子层数等于周期数，最外层电子数等于主族序数</a:t>
            </a:r>
            <a:r>
              <a:t>”</a:t>
            </a:r>
          </a:p>
        </p:txBody>
      </p:sp>
      <p:sp>
        <p:nvSpPr>
          <p:cNvPr id="246" name="1、先由原子序数书写原子结构示意图；"/>
          <p:cNvSpPr txBox="1"/>
          <p:nvPr/>
        </p:nvSpPr>
        <p:spPr>
          <a:xfrm>
            <a:off x="8604250" y="2093912"/>
            <a:ext cx="3449638" cy="137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、先由原子序数书写原子结构示意图；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0" advAuto="0"/>
      <p:bldP spid="228" grpId="6" advAuto="0"/>
      <p:bldP spid="231" grpId="7" advAuto="0"/>
      <p:bldP spid="234" grpId="8" advAuto="0"/>
      <p:bldP spid="237" grpId="9" advAuto="0"/>
      <p:bldP spid="238" grpId="11" advAuto="0"/>
      <p:bldP spid="241" grpId="12" advAuto="0"/>
      <p:bldP spid="242" grpId="1" advAuto="0"/>
      <p:bldP spid="243" grpId="2" advAuto="0"/>
      <p:bldP spid="244" grpId="5" advAuto="0"/>
      <p:bldP spid="245" grpId="4" advAuto="0"/>
      <p:bldP spid="246" grpId="3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9" name="3.已知某主族元素的原子结构示意图如下，判断其位于元素周期表中的位置："/>
          <p:cNvSpPr txBox="1"/>
          <p:nvPr/>
        </p:nvSpPr>
        <p:spPr>
          <a:xfrm>
            <a:off x="530225" y="892175"/>
            <a:ext cx="11014075" cy="138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808" tIns="51808" rIns="51808" bIns="51808">
            <a:spAutoFit/>
          </a:bodyPr>
          <a:lstStyle/>
          <a:p>
            <a:pPr algn="just" defTabSz="1360487"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已知某主族元素的原子结构示意图如下，判断其位于元素周期表中的位置：</a:t>
            </a:r>
          </a:p>
        </p:txBody>
      </p:sp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37" y="2289175"/>
            <a:ext cx="6932613" cy="111918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第四周期，ⅠA族"/>
          <p:cNvSpPr txBox="1"/>
          <p:nvPr/>
        </p:nvSpPr>
        <p:spPr>
          <a:xfrm>
            <a:off x="1858962" y="3659187"/>
            <a:ext cx="4281488" cy="6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808" tIns="51808" rIns="51808" bIns="51808">
            <a:spAutoFit/>
          </a:bodyPr>
          <a:lstStyle/>
          <a:p>
            <a:pPr algn="ctr" defTabSz="1360487">
              <a:spcBef>
                <a:spcPts val="1600"/>
              </a:spcBef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第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四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周期，</a:t>
            </a:r>
            <a:r>
              <a:rPr>
                <a:solidFill>
                  <a:srgbClr val="0000FF"/>
                </a:solidFill>
              </a:rPr>
              <a:t>ⅠA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</a:t>
            </a:r>
          </a:p>
        </p:txBody>
      </p:sp>
      <p:sp>
        <p:nvSpPr>
          <p:cNvPr id="252" name="第五周期，ⅦA族"/>
          <p:cNvSpPr txBox="1"/>
          <p:nvPr/>
        </p:nvSpPr>
        <p:spPr>
          <a:xfrm>
            <a:off x="5726112" y="3659187"/>
            <a:ext cx="4281488" cy="6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1808" tIns="51808" rIns="51808" bIns="51808">
            <a:spAutoFit/>
          </a:bodyPr>
          <a:lstStyle/>
          <a:p>
            <a:pPr algn="ctr" defTabSz="1360487">
              <a:spcBef>
                <a:spcPts val="1600"/>
              </a:spcBef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第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五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周期，</a:t>
            </a:r>
            <a:r>
              <a:rPr>
                <a:solidFill>
                  <a:srgbClr val="0000FF"/>
                </a:solidFill>
              </a:rPr>
              <a:t>ⅦA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</a:t>
            </a:r>
          </a:p>
        </p:txBody>
      </p:sp>
      <p:sp>
        <p:nvSpPr>
          <p:cNvPr id="254" name="4．砹（At）是卤族元素中位于碘后面的元素，试推测砹和砹的化合物最不可能具备的性质是（  ）…"/>
          <p:cNvSpPr txBox="1"/>
          <p:nvPr/>
        </p:nvSpPr>
        <p:spPr>
          <a:xfrm>
            <a:off x="654049" y="4116387"/>
            <a:ext cx="11109327" cy="2939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．砹（</a:t>
            </a:r>
            <a:r>
              <a:t>At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）是卤族元素中位于碘后面的元素，试推测砹和砹的化合物最不可能具备的性质是（　　）</a:t>
            </a: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．砹易溶于某些有机溶剂	      </a:t>
            </a:r>
            <a:r>
              <a:t>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．砹化氢很稳定不易分解</a:t>
            </a: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．砹是有色气体	                </a:t>
            </a:r>
            <a:r>
              <a:t>D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．砹化银不溶于水或稀</a:t>
            </a:r>
            <a:r>
              <a:t>HNO</a:t>
            </a:r>
            <a:r>
              <a:rPr baseline="-25000"/>
              <a:t>3</a:t>
            </a:r>
          </a:p>
        </p:txBody>
      </p:sp>
      <p:sp>
        <p:nvSpPr>
          <p:cNvPr id="255" name="B"/>
          <p:cNvSpPr txBox="1"/>
          <p:nvPr/>
        </p:nvSpPr>
        <p:spPr>
          <a:xfrm>
            <a:off x="4868862" y="4968875"/>
            <a:ext cx="341323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dvAuto="0"/>
      <p:bldP spid="252" grpId="2" advAuto="0"/>
      <p:bldP spid="255" grpId="3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8" name="5.X、Y是元素周期表ⅦA族中的两种元素．下列叙述能说明X的非金属性比Y强的是（  ）…"/>
          <p:cNvSpPr txBox="1"/>
          <p:nvPr/>
        </p:nvSpPr>
        <p:spPr>
          <a:xfrm>
            <a:off x="588962" y="622952"/>
            <a:ext cx="10969626" cy="575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是元素周期表</a:t>
            </a:r>
            <a:r>
              <a:t>ⅦA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族中的两种元素．下列叙述能说明</a:t>
            </a:r>
            <a:r>
              <a:t>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的非金属性比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强的是（　　）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</a:t>
            </a:r>
            <a:r>
              <a:t>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原子的电子层数比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原子的电子层数少 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的单质能将</a:t>
            </a:r>
            <a:r>
              <a:t>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从</a:t>
            </a:r>
            <a:r>
              <a:t>NaX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的溶液中置换出来 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</a:t>
            </a:r>
            <a:r>
              <a:t>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的单质比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的单质更容易与氢气反应 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．同浓度下</a:t>
            </a:r>
            <a:r>
              <a:t>X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的氢化物水溶液比</a:t>
            </a:r>
            <a:r>
              <a:t>Y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的氢化物水溶液的酸性强 </a:t>
            </a:r>
          </a:p>
        </p:txBody>
      </p:sp>
      <p:sp>
        <p:nvSpPr>
          <p:cNvPr id="259" name="AC"/>
          <p:cNvSpPr txBox="1"/>
          <p:nvPr/>
        </p:nvSpPr>
        <p:spPr>
          <a:xfrm>
            <a:off x="3387725" y="2030345"/>
            <a:ext cx="617746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AC</a:t>
            </a:r>
          </a:p>
        </p:txBody>
      </p:sp>
      <p:sp>
        <p:nvSpPr>
          <p:cNvPr id="261" name="█根据“同主族元素性质存在相似性和差异性规律分析推理”"/>
          <p:cNvSpPr txBox="1"/>
          <p:nvPr/>
        </p:nvSpPr>
        <p:spPr>
          <a:xfrm>
            <a:off x="452437" y="5918200"/>
            <a:ext cx="9977438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█</a:t>
            </a:r>
            <a:r>
              <a: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根据</a:t>
            </a:r>
            <a:r>
              <a:rPr>
                <a:solidFill>
                  <a:srgbClr val="FF0000"/>
                </a:solidFill>
              </a:rPr>
              <a:t>“</a:t>
            </a:r>
            <a:r>
              <a:rPr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同主族元素性质存在相似性和差异性规律分析推理</a:t>
            </a:r>
            <a:r>
              <a:rPr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dvAuto="0"/>
      <p:bldP spid="261" grpId="2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4" name="6.根据元素周期表和元素周期律分析下面推断，其中错误的是（  ）…"/>
          <p:cNvSpPr txBox="1"/>
          <p:nvPr/>
        </p:nvSpPr>
        <p:spPr>
          <a:xfrm>
            <a:off x="498475" y="973137"/>
            <a:ext cx="11652250" cy="266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根据元素周期表和元素周期律分析下面推断，其中错误的是（　　）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．铍的原子失电子能力比镁弱	</a:t>
            </a:r>
            <a:r>
              <a:t>B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．硒化氢比硫化氢稳定</a:t>
            </a:r>
          </a:p>
          <a:p>
            <a:pPr>
              <a:lnSpc>
                <a:spcPct val="20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．砹的氢化物不稳定　	          </a:t>
            </a:r>
            <a:r>
              <a:t>D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．氢氧化锶比氢氧化钙的碱性强</a:t>
            </a:r>
          </a:p>
        </p:txBody>
      </p:sp>
      <p:sp>
        <p:nvSpPr>
          <p:cNvPr id="265" name="A B"/>
          <p:cNvSpPr txBox="1"/>
          <p:nvPr/>
        </p:nvSpPr>
        <p:spPr>
          <a:xfrm>
            <a:off x="10429875" y="1279525"/>
            <a:ext cx="667405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 B</a:t>
            </a:r>
          </a:p>
        </p:txBody>
      </p:sp>
      <p:sp>
        <p:nvSpPr>
          <p:cNvPr id="267" name="形状"/>
          <p:cNvSpPr/>
          <p:nvPr/>
        </p:nvSpPr>
        <p:spPr>
          <a:xfrm>
            <a:off x="838200" y="4095750"/>
            <a:ext cx="9591675" cy="220027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cubicBezTo>
                  <a:pt x="1612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19988" y="0"/>
                  <a:pt x="18000" y="0"/>
                </a:cubicBezTo>
                <a:lnTo>
                  <a:pt x="12600" y="0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rgbClr val="385D8A"/>
            </a:solidFill>
          </a:ln>
        </p:spPr>
        <p:txBody>
          <a:bodyPr lIns="45719" rIns="45719" anchor="ctr"/>
          <a:lstStyle/>
          <a:p>
            <a:pPr algn="ctr">
              <a:defRPr sz="2000" b="1">
                <a:solidFill>
                  <a:srgbClr val="0000CC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/>
          </a:p>
        </p:txBody>
      </p:sp>
      <p:sp>
        <p:nvSpPr>
          <p:cNvPr id="268" name="解题思路"/>
          <p:cNvSpPr txBox="1"/>
          <p:nvPr/>
        </p:nvSpPr>
        <p:spPr>
          <a:xfrm>
            <a:off x="4821237" y="4257675"/>
            <a:ext cx="1817688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解题思路</a:t>
            </a:r>
          </a:p>
        </p:txBody>
      </p:sp>
      <p:sp>
        <p:nvSpPr>
          <p:cNvPr id="269" name="2、根据“同周期、同主族元素性质的递变规律分析推理”"/>
          <p:cNvSpPr txBox="1"/>
          <p:nvPr/>
        </p:nvSpPr>
        <p:spPr>
          <a:xfrm>
            <a:off x="1031875" y="5321300"/>
            <a:ext cx="9398000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、根据</a:t>
            </a:r>
            <a:r>
              <a:t>“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同周期、同主族元素性质的递变规律分析推理</a:t>
            </a:r>
            <a:r>
              <a:t>”</a:t>
            </a:r>
          </a:p>
        </p:txBody>
      </p:sp>
      <p:sp>
        <p:nvSpPr>
          <p:cNvPr id="270" name="1、先判断元素的在周期表中的位置；"/>
          <p:cNvSpPr txBox="1"/>
          <p:nvPr/>
        </p:nvSpPr>
        <p:spPr>
          <a:xfrm>
            <a:off x="1031875" y="4630737"/>
            <a:ext cx="659765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tabLst>
                <a:tab pos="228600"/>
              </a:tabLst>
              <a:def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、先判断元素的在周期表中的位置；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1" advAuto="0"/>
      <p:bldP spid="267" grpId="2" advAuto="0"/>
      <p:bldP spid="268" grpId="3" advAuto="0"/>
      <p:bldP spid="269" grpId="5" advAuto="0"/>
      <p:bldP spid="270" grpId="4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30788" y="530225"/>
            <a:ext cx="33016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38" name="棕色大理石"/>
          <p:cNvSpPr txBox="1"/>
          <p:nvPr/>
        </p:nvSpPr>
        <p:spPr>
          <a:xfrm>
            <a:off x="2693609" y="5600321"/>
            <a:ext cx="3906007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位、构、性三者关系</a:t>
            </a:r>
          </a:p>
        </p:txBody>
      </p:sp>
      <p:grpSp>
        <p:nvGrpSpPr>
          <p:cNvPr id="376" name="成组"/>
          <p:cNvGrpSpPr/>
          <p:nvPr/>
        </p:nvGrpSpPr>
        <p:grpSpPr>
          <a:xfrm>
            <a:off x="473075" y="1733550"/>
            <a:ext cx="6878638" cy="3787141"/>
            <a:chExt cx="6878637" cy="3787139"/>
          </a:xfrm>
        </p:grpSpPr>
        <p:sp>
          <p:nvSpPr>
            <p:cNvPr id="339" name="原子结构"/>
            <p:cNvSpPr txBox="1"/>
            <p:nvPr/>
          </p:nvSpPr>
          <p:spPr>
            <a:xfrm>
              <a:off x="0" y="128587"/>
              <a:ext cx="1620838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 b="1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原子结构</a:t>
              </a:r>
            </a:p>
          </p:txBody>
        </p:sp>
        <p:sp>
          <p:nvSpPr>
            <p:cNvPr id="340" name="元素性质"/>
            <p:cNvSpPr txBox="1"/>
            <p:nvPr/>
          </p:nvSpPr>
          <p:spPr>
            <a:xfrm>
              <a:off x="5257800" y="150812"/>
              <a:ext cx="1620838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 b="1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元素性质</a:t>
              </a:r>
            </a:p>
          </p:txBody>
        </p:sp>
        <p:sp>
          <p:nvSpPr>
            <p:cNvPr id="341" name="元素在表中位置"/>
            <p:cNvSpPr txBox="1"/>
            <p:nvPr/>
          </p:nvSpPr>
          <p:spPr>
            <a:xfrm>
              <a:off x="2305050" y="3187700"/>
              <a:ext cx="2698750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600"/>
                </a:spcBef>
                <a:defRPr sz="2800" b="1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元素在表中位置</a:t>
              </a:r>
            </a:p>
          </p:txBody>
        </p:sp>
        <p:grpSp>
          <p:nvGrpSpPr>
            <p:cNvPr id="352" name="成组"/>
            <p:cNvGrpSpPr/>
            <p:nvPr/>
          </p:nvGrpSpPr>
          <p:grpSpPr>
            <a:xfrm>
              <a:off x="2232025" y="-1"/>
              <a:ext cx="2952751" cy="1234442"/>
              <a:chExt cx="2952749" cy="1234440"/>
            </a:xfrm>
          </p:grpSpPr>
          <p:sp>
            <p:nvSpPr>
              <p:cNvPr id="342" name="决定"/>
              <p:cNvSpPr txBox="1"/>
              <p:nvPr/>
            </p:nvSpPr>
            <p:spPr>
              <a:xfrm>
                <a:off x="685800" y="0"/>
                <a:ext cx="898526" cy="599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微软雅黑"/>
                    <a:ea typeface="微软雅黑"/>
                    <a:cs typeface="微软雅黑"/>
                    <a:sym typeface="微软雅黑"/>
                  </a:rPr>
                  <a:t>决定</a:t>
                </a:r>
              </a:p>
            </p:txBody>
          </p:sp>
          <p:sp>
            <p:nvSpPr>
              <p:cNvPr id="343" name="反映"/>
              <p:cNvSpPr txBox="1"/>
              <p:nvPr/>
            </p:nvSpPr>
            <p:spPr>
              <a:xfrm>
                <a:off x="749300" y="635000"/>
                <a:ext cx="898526" cy="599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微软雅黑"/>
                    <a:ea typeface="微软雅黑"/>
                    <a:cs typeface="微软雅黑"/>
                    <a:sym typeface="微软雅黑"/>
                  </a:rPr>
                  <a:t>反映</a:t>
                </a:r>
              </a:p>
            </p:txBody>
          </p:sp>
          <p:grpSp>
            <p:nvGrpSpPr>
              <p:cNvPr id="347" name="成组"/>
              <p:cNvGrpSpPr/>
              <p:nvPr/>
            </p:nvGrpSpPr>
            <p:grpSpPr>
              <a:xfrm>
                <a:off x="73025" y="431799"/>
                <a:ext cx="2879726" cy="142877"/>
                <a:chExt cx="2879725" cy="142875"/>
              </a:xfrm>
            </p:grpSpPr>
            <p:sp>
              <p:nvSpPr>
                <p:cNvPr id="344" name="形状"/>
                <p:cNvSpPr/>
                <p:nvPr/>
              </p:nvSpPr>
              <p:spPr>
                <a:xfrm>
                  <a:off x="449957" y="-1"/>
                  <a:ext cx="2429769" cy="14287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00" y="0"/>
                      </a:moveTo>
                      <a:lnTo>
                        <a:pt x="15200" y="5400"/>
                      </a:lnTo>
                      <a:lnTo>
                        <a:pt x="0" y="5400"/>
                      </a:lnTo>
                      <a:lnTo>
                        <a:pt x="0" y="16200"/>
                      </a:lnTo>
                      <a:lnTo>
                        <a:pt x="15200" y="16200"/>
                      </a:lnTo>
                      <a:lnTo>
                        <a:pt x="15200" y="21600"/>
                      </a:lnTo>
                      <a:lnTo>
                        <a:pt x="21600" y="10800"/>
                      </a:lnTo>
                      <a:lnTo>
                        <a:pt x="1520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45" name="矩形"/>
                <p:cNvSpPr/>
                <p:nvPr/>
              </p:nvSpPr>
              <p:spPr>
                <a:xfrm>
                  <a:off x="179982" y="35718"/>
                  <a:ext cx="179984" cy="71439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46" name="矩形"/>
                <p:cNvSpPr/>
                <p:nvPr/>
              </p:nvSpPr>
              <p:spPr>
                <a:xfrm>
                  <a:off x="-1" y="35718"/>
                  <a:ext cx="89993" cy="71439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351" name="成组"/>
              <p:cNvGrpSpPr/>
              <p:nvPr/>
            </p:nvGrpSpPr>
            <p:grpSpPr>
              <a:xfrm>
                <a:off x="0" y="592137"/>
                <a:ext cx="2879726" cy="142876"/>
                <a:chExt cx="2879725" cy="142875"/>
              </a:xfrm>
            </p:grpSpPr>
            <p:sp>
              <p:nvSpPr>
                <p:cNvPr id="348" name="形状"/>
                <p:cNvSpPr/>
                <p:nvPr/>
              </p:nvSpPr>
              <p:spPr>
                <a:xfrm rot="10800000">
                  <a:off x="0" y="0"/>
                  <a:ext cx="2429769" cy="14287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00" y="0"/>
                      </a:moveTo>
                      <a:lnTo>
                        <a:pt x="15200" y="5400"/>
                      </a:lnTo>
                      <a:lnTo>
                        <a:pt x="0" y="5400"/>
                      </a:lnTo>
                      <a:lnTo>
                        <a:pt x="0" y="16200"/>
                      </a:lnTo>
                      <a:lnTo>
                        <a:pt x="15200" y="16200"/>
                      </a:lnTo>
                      <a:lnTo>
                        <a:pt x="15200" y="21600"/>
                      </a:lnTo>
                      <a:lnTo>
                        <a:pt x="21600" y="10800"/>
                      </a:lnTo>
                      <a:lnTo>
                        <a:pt x="1520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49" name="矩形"/>
                <p:cNvSpPr/>
                <p:nvPr/>
              </p:nvSpPr>
              <p:spPr>
                <a:xfrm rot="10800000">
                  <a:off x="2519759" y="35718"/>
                  <a:ext cx="179984" cy="71439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50" name="矩形"/>
                <p:cNvSpPr/>
                <p:nvPr/>
              </p:nvSpPr>
              <p:spPr>
                <a:xfrm rot="10800000">
                  <a:off x="2789733" y="35718"/>
                  <a:ext cx="89993" cy="71439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grpSp>
          <p:nvGrpSpPr>
            <p:cNvPr id="364" name="成组"/>
            <p:cNvGrpSpPr/>
            <p:nvPr/>
          </p:nvGrpSpPr>
          <p:grpSpPr>
            <a:xfrm>
              <a:off x="1371600" y="762753"/>
              <a:ext cx="2157413" cy="2442133"/>
              <a:chExt cx="2157412" cy="2442132"/>
            </a:xfrm>
          </p:grpSpPr>
          <p:grpSp>
            <p:nvGrpSpPr>
              <p:cNvPr id="356" name="成组"/>
              <p:cNvGrpSpPr/>
              <p:nvPr/>
            </p:nvGrpSpPr>
            <p:grpSpPr>
              <a:xfrm>
                <a:off x="317493" y="154009"/>
                <a:ext cx="1547558" cy="2288124"/>
                <a:chExt cx="1547557" cy="2288122"/>
              </a:xfrm>
            </p:grpSpPr>
            <p:sp>
              <p:nvSpPr>
                <p:cNvPr id="353" name="形状"/>
                <p:cNvSpPr/>
                <p:nvPr/>
              </p:nvSpPr>
              <p:spPr>
                <a:xfrm rot="3409140">
                  <a:off x="-251074" y="1237027"/>
                  <a:ext cx="2247603" cy="14287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00" y="0"/>
                      </a:moveTo>
                      <a:lnTo>
                        <a:pt x="15200" y="5400"/>
                      </a:lnTo>
                      <a:lnTo>
                        <a:pt x="0" y="5400"/>
                      </a:lnTo>
                      <a:lnTo>
                        <a:pt x="0" y="16200"/>
                      </a:lnTo>
                      <a:lnTo>
                        <a:pt x="15200" y="16200"/>
                      </a:lnTo>
                      <a:lnTo>
                        <a:pt x="15200" y="21600"/>
                      </a:lnTo>
                      <a:lnTo>
                        <a:pt x="21600" y="10800"/>
                      </a:lnTo>
                      <a:lnTo>
                        <a:pt x="1520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54" name="矩形"/>
                <p:cNvSpPr/>
                <p:nvPr/>
              </p:nvSpPr>
              <p:spPr>
                <a:xfrm rot="3409140">
                  <a:off x="83325" y="192843"/>
                  <a:ext cx="166490" cy="71438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55" name="矩形"/>
                <p:cNvSpPr/>
                <p:nvPr/>
              </p:nvSpPr>
              <p:spPr>
                <a:xfrm rot="3409140">
                  <a:off x="11051" y="18665"/>
                  <a:ext cx="83246" cy="71438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363" name="成组"/>
              <p:cNvGrpSpPr/>
              <p:nvPr/>
            </p:nvGrpSpPr>
            <p:grpSpPr>
              <a:xfrm>
                <a:off x="0" y="-1"/>
                <a:ext cx="2157413" cy="2342385"/>
                <a:chExt cx="2157412" cy="2342383"/>
              </a:xfrm>
            </p:grpSpPr>
            <p:sp>
              <p:nvSpPr>
                <p:cNvPr id="357" name="决定"/>
                <p:cNvSpPr txBox="1"/>
                <p:nvPr/>
              </p:nvSpPr>
              <p:spPr>
                <a:xfrm>
                  <a:off x="0" y="993021"/>
                  <a:ext cx="898525" cy="599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 b="1"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rPr>
                      <a:latin typeface="微软雅黑"/>
                      <a:ea typeface="微软雅黑"/>
                      <a:cs typeface="微软雅黑"/>
                      <a:sym typeface="微软雅黑"/>
                    </a:rPr>
                    <a:t>决定</a:t>
                  </a:r>
                </a:p>
              </p:txBody>
            </p:sp>
            <p:sp>
              <p:nvSpPr>
                <p:cNvPr id="358" name="反映"/>
                <p:cNvSpPr txBox="1"/>
                <p:nvPr/>
              </p:nvSpPr>
              <p:spPr>
                <a:xfrm>
                  <a:off x="1258887" y="959684"/>
                  <a:ext cx="898526" cy="599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lvl1pPr>
                    <a:spcBef>
                      <a:spcPts val="1600"/>
                    </a:spcBef>
                    <a:defRPr sz="2800" b="1">
                      <a:latin typeface="微软雅黑"/>
                      <a:ea typeface="微软雅黑"/>
                      <a:cs typeface="微软雅黑"/>
                      <a:sym typeface="微软雅黑"/>
                    </a:defRPr>
                  </a:lvl1pPr>
                </a:lstStyle>
                <a:p>
                  <a:pPr>
                    <a:defRPr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rPr>
                      <a:latin typeface="微软雅黑"/>
                      <a:ea typeface="微软雅黑"/>
                      <a:cs typeface="微软雅黑"/>
                      <a:sym typeface="微软雅黑"/>
                    </a:rPr>
                    <a:t>反映</a:t>
                  </a:r>
                </a:p>
              </p:txBody>
            </p:sp>
            <p:grpSp>
              <p:nvGrpSpPr>
                <p:cNvPr id="362" name="成组"/>
                <p:cNvGrpSpPr/>
                <p:nvPr/>
              </p:nvGrpSpPr>
              <p:grpSpPr>
                <a:xfrm>
                  <a:off x="364949" y="-1"/>
                  <a:ext cx="1597400" cy="2342385"/>
                  <a:chExt cx="1597399" cy="2342383"/>
                </a:xfrm>
              </p:grpSpPr>
              <p:sp>
                <p:nvSpPr>
                  <p:cNvPr id="359" name="形状"/>
                  <p:cNvSpPr/>
                  <p:nvPr/>
                </p:nvSpPr>
                <p:spPr>
                  <a:xfrm rot="14194088">
                    <a:off x="-457903" y="930574"/>
                    <a:ext cx="2307879" cy="144463"/>
                  </a:xfrm>
                  <a:custGeom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200" y="0"/>
                        </a:moveTo>
                        <a:lnTo>
                          <a:pt x="15200" y="5400"/>
                        </a:lnTo>
                        <a:lnTo>
                          <a:pt x="0" y="5400"/>
                        </a:lnTo>
                        <a:lnTo>
                          <a:pt x="0" y="16200"/>
                        </a:lnTo>
                        <a:lnTo>
                          <a:pt x="15200" y="16200"/>
                        </a:lnTo>
                        <a:lnTo>
                          <a:pt x="15200" y="21600"/>
                        </a:lnTo>
                        <a:lnTo>
                          <a:pt x="21600" y="10800"/>
                        </a:lnTo>
                        <a:lnTo>
                          <a:pt x="15200" y="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9525" cap="flat">
                    <a:solidFill>
                      <a:srgbClr val="0000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360" name="矩形"/>
                  <p:cNvSpPr/>
                  <p:nvPr/>
                </p:nvSpPr>
                <p:spPr>
                  <a:xfrm rot="14194088">
                    <a:off x="1340502" y="2072367"/>
                    <a:ext cx="170955" cy="72232"/>
                  </a:xfrm>
                  <a:prstGeom prst="rect">
                    <a:avLst/>
                  </a:prstGeom>
                  <a:solidFill>
                    <a:srgbClr val="4F81BD"/>
                  </a:solidFill>
                  <a:ln w="9525" cap="flat">
                    <a:solidFill>
                      <a:srgbClr val="0000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endParaRPr/>
                  </a:p>
                </p:txBody>
              </p:sp>
              <p:sp>
                <p:nvSpPr>
                  <p:cNvPr id="361" name="矩形"/>
                  <p:cNvSpPr/>
                  <p:nvPr/>
                </p:nvSpPr>
                <p:spPr>
                  <a:xfrm rot="14194088">
                    <a:off x="1500974" y="2250702"/>
                    <a:ext cx="85478" cy="72233"/>
                  </a:xfrm>
                  <a:prstGeom prst="rect">
                    <a:avLst/>
                  </a:prstGeom>
                  <a:solidFill>
                    <a:srgbClr val="4F81BD"/>
                  </a:solidFill>
                  <a:ln w="9525" cap="flat">
                    <a:solidFill>
                      <a:srgbClr val="0000FF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Calibri"/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375" name="成组"/>
            <p:cNvGrpSpPr/>
            <p:nvPr/>
          </p:nvGrpSpPr>
          <p:grpSpPr>
            <a:xfrm>
              <a:off x="4249737" y="886878"/>
              <a:ext cx="2122488" cy="2338848"/>
              <a:chExt cx="2122487" cy="2338847"/>
            </a:xfrm>
          </p:grpSpPr>
          <p:sp>
            <p:nvSpPr>
              <p:cNvPr id="365" name="反映"/>
              <p:cNvSpPr txBox="1"/>
              <p:nvPr/>
            </p:nvSpPr>
            <p:spPr>
              <a:xfrm>
                <a:off x="0" y="792696"/>
                <a:ext cx="898525" cy="59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微软雅黑"/>
                    <a:ea typeface="微软雅黑"/>
                    <a:cs typeface="微软雅黑"/>
                    <a:sym typeface="微软雅黑"/>
                  </a:rPr>
                  <a:t>反映</a:t>
                </a:r>
              </a:p>
            </p:txBody>
          </p:sp>
          <p:sp>
            <p:nvSpPr>
              <p:cNvPr id="366" name="决定"/>
              <p:cNvSpPr txBox="1"/>
              <p:nvPr/>
            </p:nvSpPr>
            <p:spPr>
              <a:xfrm>
                <a:off x="1219200" y="978433"/>
                <a:ext cx="903288" cy="599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spcBef>
                    <a:spcPts val="1600"/>
                  </a:spcBef>
                  <a:defRPr sz="2800" b="1"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latin typeface="微软雅黑"/>
                    <a:ea typeface="微软雅黑"/>
                    <a:cs typeface="微软雅黑"/>
                    <a:sym typeface="微软雅黑"/>
                  </a:rPr>
                  <a:t>决定</a:t>
                </a:r>
              </a:p>
            </p:txBody>
          </p:sp>
          <p:grpSp>
            <p:nvGrpSpPr>
              <p:cNvPr id="370" name="成组"/>
              <p:cNvGrpSpPr/>
              <p:nvPr/>
            </p:nvGrpSpPr>
            <p:grpSpPr>
              <a:xfrm>
                <a:off x="267066" y="0"/>
                <a:ext cx="1449354" cy="2338848"/>
                <a:chExt cx="1449352" cy="2338847"/>
              </a:xfrm>
            </p:grpSpPr>
            <p:sp>
              <p:nvSpPr>
                <p:cNvPr id="367" name="形状"/>
                <p:cNvSpPr/>
                <p:nvPr/>
              </p:nvSpPr>
              <p:spPr>
                <a:xfrm rot="7242380">
                  <a:off x="-486203" y="1266371"/>
                  <a:ext cx="2240906" cy="14446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00" y="0"/>
                      </a:moveTo>
                      <a:lnTo>
                        <a:pt x="15200" y="5400"/>
                      </a:lnTo>
                      <a:lnTo>
                        <a:pt x="0" y="5400"/>
                      </a:lnTo>
                      <a:lnTo>
                        <a:pt x="0" y="16200"/>
                      </a:lnTo>
                      <a:lnTo>
                        <a:pt x="15200" y="16200"/>
                      </a:lnTo>
                      <a:lnTo>
                        <a:pt x="15200" y="21600"/>
                      </a:lnTo>
                      <a:lnTo>
                        <a:pt x="21600" y="10800"/>
                      </a:lnTo>
                      <a:lnTo>
                        <a:pt x="1520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68" name="矩形"/>
                <p:cNvSpPr/>
                <p:nvPr/>
              </p:nvSpPr>
              <p:spPr>
                <a:xfrm rot="7242380">
                  <a:off x="1208160" y="196406"/>
                  <a:ext cx="165994" cy="72232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69" name="矩形"/>
                <p:cNvSpPr/>
                <p:nvPr/>
              </p:nvSpPr>
              <p:spPr>
                <a:xfrm rot="7242380">
                  <a:off x="1355612" y="18006"/>
                  <a:ext cx="82997" cy="72232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  <p:grpSp>
            <p:nvGrpSpPr>
              <p:cNvPr id="374" name="成组"/>
              <p:cNvGrpSpPr/>
              <p:nvPr/>
            </p:nvGrpSpPr>
            <p:grpSpPr>
              <a:xfrm>
                <a:off x="468634" y="43535"/>
                <a:ext cx="1393564" cy="2294971"/>
                <a:chExt cx="1393562" cy="2294969"/>
              </a:xfrm>
            </p:grpSpPr>
            <p:sp>
              <p:nvSpPr>
                <p:cNvPr id="371" name="形状"/>
                <p:cNvSpPr/>
                <p:nvPr/>
              </p:nvSpPr>
              <p:spPr>
                <a:xfrm rot="18008788">
                  <a:off x="-310442" y="910573"/>
                  <a:ext cx="2187328" cy="14128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200" y="0"/>
                      </a:moveTo>
                      <a:lnTo>
                        <a:pt x="15200" y="5400"/>
                      </a:lnTo>
                      <a:lnTo>
                        <a:pt x="0" y="5400"/>
                      </a:lnTo>
                      <a:lnTo>
                        <a:pt x="0" y="16200"/>
                      </a:lnTo>
                      <a:lnTo>
                        <a:pt x="15200" y="16200"/>
                      </a:lnTo>
                      <a:lnTo>
                        <a:pt x="15200" y="21600"/>
                      </a:lnTo>
                      <a:lnTo>
                        <a:pt x="21600" y="10800"/>
                      </a:lnTo>
                      <a:lnTo>
                        <a:pt x="15200" y="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72" name="矩形"/>
                <p:cNvSpPr/>
                <p:nvPr/>
              </p:nvSpPr>
              <p:spPr>
                <a:xfrm rot="18008788">
                  <a:off x="71588" y="2031744"/>
                  <a:ext cx="162025" cy="70645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73" name="正方形"/>
                <p:cNvSpPr/>
                <p:nvPr/>
              </p:nvSpPr>
              <p:spPr>
                <a:xfrm rot="18008788">
                  <a:off x="10380" y="2206881"/>
                  <a:ext cx="81014" cy="70644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FF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</p:grpSp>
      <p:sp>
        <p:nvSpPr>
          <p:cNvPr id="377" name="本课小结"/>
          <p:cNvSpPr txBox="1"/>
          <p:nvPr/>
        </p:nvSpPr>
        <p:spPr>
          <a:xfrm>
            <a:off x="537984" y="319282"/>
            <a:ext cx="167163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本课小结</a:t>
            </a:r>
          </a:p>
        </p:txBody>
      </p:sp>
      <p:sp>
        <p:nvSpPr>
          <p:cNvPr id="378" name="2.元素周期表及元素周期律解决的习题">
            <a:hlinkClick r:id="rId2"/>
          </p:cNvPr>
          <p:cNvSpPr txBox="1"/>
          <p:nvPr/>
        </p:nvSpPr>
        <p:spPr>
          <a:xfrm>
            <a:off x="503237" y="965200"/>
            <a:ext cx="65198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元素周期表及元素周期律解决的习题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379" name="棕色大理石"/>
          <p:cNvSpPr txBox="1"/>
          <p:nvPr/>
        </p:nvSpPr>
        <p:spPr>
          <a:xfrm>
            <a:off x="7186245" y="1623645"/>
            <a:ext cx="4942622" cy="185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由原子序数推断位置</a:t>
            </a:r>
          </a:p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依原子结构示意图或</a:t>
            </a:r>
            <a:r>
              <a:t>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族元素推断</a:t>
            </a:r>
          </a:p>
        </p:txBody>
      </p:sp>
      <p:sp>
        <p:nvSpPr>
          <p:cNvPr id="380" name="棕色大理石"/>
          <p:cNvSpPr txBox="1"/>
          <p:nvPr/>
        </p:nvSpPr>
        <p:spPr>
          <a:xfrm>
            <a:off x="7221104" y="3280929"/>
            <a:ext cx="4872905" cy="205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根据位置比较强弱或大小</a:t>
            </a:r>
          </a:p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依同周期元素递变规律比较</a:t>
            </a:r>
          </a:p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依同主族相似或递变规律比较</a:t>
            </a:r>
          </a:p>
        </p:txBody>
      </p:sp>
      <p:sp>
        <p:nvSpPr>
          <p:cNvPr id="381" name="棕色大理石"/>
          <p:cNvSpPr txBox="1"/>
          <p:nvPr/>
        </p:nvSpPr>
        <p:spPr>
          <a:xfrm>
            <a:off x="7198934" y="5190746"/>
            <a:ext cx="501249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根据位置推断元素</a:t>
            </a:r>
          </a:p>
        </p:txBody>
      </p:sp>
      <p:pic>
        <p:nvPicPr>
          <p:cNvPr id="38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395200" y="107823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1" advAuto="0"/>
      <p:bldP spid="376" grpId="2" advAuto="0"/>
      <p:bldP spid="378" grpId="3" advAuto="0"/>
      <p:bldP spid="379" grpId="4" advAuto="0"/>
      <p:bldP spid="380" grpId="5" advAuto="0"/>
      <p:bldP spid="381" grpId="6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1" name="温故知新"/>
          <p:cNvSpPr txBox="1"/>
          <p:nvPr/>
        </p:nvSpPr>
        <p:spPr>
          <a:xfrm>
            <a:off x="557179" y="523299"/>
            <a:ext cx="167163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温故知新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02" name="同一周期元素的金属性和非金属性变化有何规律？"/>
          <p:cNvSpPr txBox="1"/>
          <p:nvPr/>
        </p:nvSpPr>
        <p:spPr>
          <a:xfrm>
            <a:off x="469900" y="1125537"/>
            <a:ext cx="94932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42900" indent="-342900"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>
                <a:latin typeface="微软雅黑"/>
                <a:ea typeface="微软雅黑"/>
                <a:cs typeface="微软雅黑"/>
                <a:sym typeface="微软雅黑"/>
              </a:rPr>
              <a:t>1</a:t>
            </a:r>
            <a:r>
              <a:rPr lang="zh-CN" altLang="en-US">
                <a:latin typeface="微软雅黑"/>
                <a:ea typeface="微软雅黑"/>
                <a:cs typeface="微软雅黑"/>
                <a:sym typeface="微软雅黑"/>
              </a:rPr>
              <a:t>，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同一周期元素的金属性和非金属性变化有何规律？</a:t>
            </a:r>
          </a:p>
        </p:txBody>
      </p:sp>
      <p:sp>
        <p:nvSpPr>
          <p:cNvPr id="103" name="从左向右，元素的金属性逐渐减弱，非金属性逐渐增强。"/>
          <p:cNvSpPr txBox="1"/>
          <p:nvPr/>
        </p:nvSpPr>
        <p:spPr>
          <a:xfrm>
            <a:off x="469900" y="1887537"/>
            <a:ext cx="91408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从左向右，元素的金属性逐渐减弱，非金属性逐渐增强。</a:t>
            </a:r>
          </a:p>
        </p:txBody>
      </p:sp>
      <p:sp>
        <p:nvSpPr>
          <p:cNvPr id="104" name="试用结构观点解释为什么有这样的变化规律："/>
          <p:cNvSpPr txBox="1"/>
          <p:nvPr/>
        </p:nvSpPr>
        <p:spPr>
          <a:xfrm>
            <a:off x="557179" y="2725758"/>
            <a:ext cx="81978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42900" indent="-342900"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试用结构观点解释为什么有这样的变化规律：</a:t>
            </a:r>
          </a:p>
        </p:txBody>
      </p:sp>
      <p:sp>
        <p:nvSpPr>
          <p:cNvPr id="105" name="同一周期元素，电子层数相同。…"/>
          <p:cNvSpPr txBox="1"/>
          <p:nvPr/>
        </p:nvSpPr>
        <p:spPr>
          <a:xfrm>
            <a:off x="469899" y="3392487"/>
            <a:ext cx="11034545" cy="254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200000"/>
              </a:lnSpc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同一周期元素，电子层数相同。</a:t>
            </a:r>
          </a:p>
          <a:p>
            <a:pPr>
              <a:lnSpc>
                <a:spcPct val="200000"/>
              </a:lnSpc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b="1"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从左向右，核电荷数增多，原子半径减小，失电子的能力</a:t>
            </a: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（金属性，还原性）</a:t>
            </a:r>
            <a:r>
              <a:rPr sz="2800" b="1"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逐渐减弱，得电子的能力</a:t>
            </a:r>
            <a:r>
              <a:rPr lang="zh-CN" altLang="en-US" sz="2800" b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（非金属性，氧化性）</a:t>
            </a:r>
            <a:r>
              <a:rPr sz="2800" b="1"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逐渐增强。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dvAuto="0"/>
      <p:bldP spid="103" grpId="0"/>
      <p:bldP spid="104" grpId="3" advAuto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8" name="同一主族元素的金属性和非金属性变化有何规律？"/>
          <p:cNvSpPr txBox="1"/>
          <p:nvPr/>
        </p:nvSpPr>
        <p:spPr>
          <a:xfrm>
            <a:off x="404812" y="891242"/>
            <a:ext cx="909161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>
                <a:latin typeface="微软雅黑"/>
                <a:ea typeface="微软雅黑"/>
                <a:cs typeface="微软雅黑"/>
                <a:sym typeface="微软雅黑"/>
              </a:rPr>
              <a:t>2</a:t>
            </a:r>
            <a:r>
              <a:rPr lang="zh-CN" altLang="en-US">
                <a:latin typeface="微软雅黑"/>
                <a:ea typeface="微软雅黑"/>
                <a:cs typeface="微软雅黑"/>
                <a:sym typeface="微软雅黑"/>
              </a:rPr>
              <a:t>，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同一主族元素的金属性和非金属性变化有何规律？</a:t>
            </a:r>
          </a:p>
        </p:txBody>
      </p:sp>
      <p:sp>
        <p:nvSpPr>
          <p:cNvPr id="109" name="自上而下，元素的金属性逐渐增强，非金属性逐渐减弱。"/>
          <p:cNvSpPr txBox="1"/>
          <p:nvPr/>
        </p:nvSpPr>
        <p:spPr>
          <a:xfrm>
            <a:off x="604837" y="1755963"/>
            <a:ext cx="94630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自上而下，元素的金属性逐渐增强，非金属性逐渐减弱。</a:t>
            </a:r>
          </a:p>
        </p:txBody>
      </p:sp>
      <p:sp>
        <p:nvSpPr>
          <p:cNvPr id="110" name="试用结构观点解释为什么有这样的变化规律："/>
          <p:cNvSpPr txBox="1"/>
          <p:nvPr/>
        </p:nvSpPr>
        <p:spPr>
          <a:xfrm>
            <a:off x="538162" y="2957512"/>
            <a:ext cx="845820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试用结构观点解释为什么有这样的变化规律：</a:t>
            </a:r>
          </a:p>
        </p:txBody>
      </p:sp>
      <p:sp>
        <p:nvSpPr>
          <p:cNvPr id="111" name="同一主族元素，最外层电子数相同。自上而下，电子层数增多，原子半径增大，失电子的能力逐渐增强，得电子的能力逐渐减弱。"/>
          <p:cNvSpPr txBox="1"/>
          <p:nvPr/>
        </p:nvSpPr>
        <p:spPr>
          <a:xfrm>
            <a:off x="497596" y="3667125"/>
            <a:ext cx="10749131" cy="254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200000"/>
              </a:lnSpc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同一主族元素，最外层电子数相同。自上而下，电子层数增多，原子半径增大，失电子的能力</a:t>
            </a:r>
            <a:r>
              <a:rPr lang="zh-CN" altLang="en-US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（金属性，还原性）</a:t>
            </a:r>
            <a:r>
              <a:rPr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逐渐增强，得电子的能力</a:t>
            </a:r>
            <a:r>
              <a:rPr lang="zh-CN" altLang="en-US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（非金属性，氧化性）</a:t>
            </a:r>
            <a:r>
              <a:rPr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逐渐减弱。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dvAuto="0"/>
      <p:bldP spid="109" grpId="0"/>
      <p:bldP spid="110" grpId="3" advAuto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5" name="0"/>
          <p:cNvSpPr txBox="1"/>
          <p:nvPr/>
        </p:nvSpPr>
        <p:spPr>
          <a:xfrm>
            <a:off x="9112250" y="1277937"/>
            <a:ext cx="8382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/>
              <a:t>  </a:t>
            </a:r>
          </a:p>
        </p:txBody>
      </p:sp>
      <p:sp>
        <p:nvSpPr>
          <p:cNvPr id="116" name="线条"/>
          <p:cNvSpPr/>
          <p:nvPr/>
        </p:nvSpPr>
        <p:spPr>
          <a:xfrm>
            <a:off x="1785937" y="1220787"/>
            <a:ext cx="8077201" cy="1588"/>
          </a:xfrm>
          <a:prstGeom prst="line">
            <a:avLst/>
          </a:prstGeom>
          <a:ln w="762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线条"/>
          <p:cNvSpPr/>
          <p:nvPr/>
        </p:nvSpPr>
        <p:spPr>
          <a:xfrm>
            <a:off x="1797050" y="1797050"/>
            <a:ext cx="8077201" cy="0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线条"/>
          <p:cNvSpPr/>
          <p:nvPr/>
        </p:nvSpPr>
        <p:spPr>
          <a:xfrm>
            <a:off x="1797050" y="6264275"/>
            <a:ext cx="8077201" cy="0"/>
          </a:xfrm>
          <a:prstGeom prst="line">
            <a:avLst/>
          </a:prstGeom>
          <a:ln w="762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线条"/>
          <p:cNvSpPr/>
          <p:nvPr/>
        </p:nvSpPr>
        <p:spPr>
          <a:xfrm>
            <a:off x="1798637" y="1220787"/>
            <a:ext cx="1588" cy="5043488"/>
          </a:xfrm>
          <a:prstGeom prst="line">
            <a:avLst/>
          </a:prstGeom>
          <a:ln w="762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线条"/>
          <p:cNvSpPr/>
          <p:nvPr/>
        </p:nvSpPr>
        <p:spPr>
          <a:xfrm flipH="1">
            <a:off x="2635249" y="1220787"/>
            <a:ext cx="1" cy="5043488"/>
          </a:xfrm>
          <a:prstGeom prst="line">
            <a:avLst/>
          </a:prstGeom>
          <a:ln w="381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线条"/>
          <p:cNvSpPr/>
          <p:nvPr/>
        </p:nvSpPr>
        <p:spPr>
          <a:xfrm flipH="1">
            <a:off x="9874249" y="1220787"/>
            <a:ext cx="1" cy="5043488"/>
          </a:xfrm>
          <a:prstGeom prst="line">
            <a:avLst/>
          </a:prstGeom>
          <a:ln w="7620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1"/>
          <p:cNvSpPr txBox="1"/>
          <p:nvPr/>
        </p:nvSpPr>
        <p:spPr>
          <a:xfrm>
            <a:off x="1873250" y="17684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1</a:t>
            </a:r>
          </a:p>
        </p:txBody>
      </p:sp>
      <p:sp>
        <p:nvSpPr>
          <p:cNvPr id="123" name="B"/>
          <p:cNvSpPr txBox="1"/>
          <p:nvPr/>
        </p:nvSpPr>
        <p:spPr>
          <a:xfrm>
            <a:off x="4616450" y="2392362"/>
            <a:ext cx="6096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</a:t>
            </a:r>
          </a:p>
        </p:txBody>
      </p:sp>
      <p:sp>
        <p:nvSpPr>
          <p:cNvPr id="124" name="Al"/>
          <p:cNvSpPr txBox="1"/>
          <p:nvPr/>
        </p:nvSpPr>
        <p:spPr>
          <a:xfrm>
            <a:off x="4464050" y="3078162"/>
            <a:ext cx="685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Al</a:t>
            </a:r>
          </a:p>
        </p:txBody>
      </p:sp>
      <p:sp>
        <p:nvSpPr>
          <p:cNvPr id="125" name="Si"/>
          <p:cNvSpPr txBox="1"/>
          <p:nvPr/>
        </p:nvSpPr>
        <p:spPr>
          <a:xfrm>
            <a:off x="5378450" y="3078162"/>
            <a:ext cx="685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Si</a:t>
            </a:r>
          </a:p>
        </p:txBody>
      </p:sp>
      <p:sp>
        <p:nvSpPr>
          <p:cNvPr id="126" name="Ge"/>
          <p:cNvSpPr txBox="1"/>
          <p:nvPr/>
        </p:nvSpPr>
        <p:spPr>
          <a:xfrm>
            <a:off x="5454650" y="3763962"/>
            <a:ext cx="685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Ge</a:t>
            </a:r>
          </a:p>
        </p:txBody>
      </p:sp>
      <p:sp>
        <p:nvSpPr>
          <p:cNvPr id="127" name="As"/>
          <p:cNvSpPr txBox="1"/>
          <p:nvPr/>
        </p:nvSpPr>
        <p:spPr>
          <a:xfrm>
            <a:off x="6292850" y="3763962"/>
            <a:ext cx="6858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As</a:t>
            </a:r>
          </a:p>
        </p:txBody>
      </p:sp>
      <p:sp>
        <p:nvSpPr>
          <p:cNvPr id="128" name="Sb"/>
          <p:cNvSpPr txBox="1"/>
          <p:nvPr/>
        </p:nvSpPr>
        <p:spPr>
          <a:xfrm>
            <a:off x="6292850" y="44354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Sb</a:t>
            </a:r>
          </a:p>
        </p:txBody>
      </p:sp>
      <p:sp>
        <p:nvSpPr>
          <p:cNvPr id="129" name="Te"/>
          <p:cNvSpPr txBox="1"/>
          <p:nvPr/>
        </p:nvSpPr>
        <p:spPr>
          <a:xfrm>
            <a:off x="7207250" y="4525962"/>
            <a:ext cx="838200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Te</a:t>
            </a:r>
          </a:p>
        </p:txBody>
      </p:sp>
      <p:sp>
        <p:nvSpPr>
          <p:cNvPr id="130" name="2"/>
          <p:cNvSpPr txBox="1"/>
          <p:nvPr/>
        </p:nvSpPr>
        <p:spPr>
          <a:xfrm>
            <a:off x="1873250" y="23780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2</a:t>
            </a:r>
          </a:p>
        </p:txBody>
      </p:sp>
      <p:sp>
        <p:nvSpPr>
          <p:cNvPr id="131" name="3"/>
          <p:cNvSpPr txBox="1"/>
          <p:nvPr/>
        </p:nvSpPr>
        <p:spPr>
          <a:xfrm>
            <a:off x="1841416" y="30638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/>
              <a:t>  3</a:t>
            </a:r>
          </a:p>
        </p:txBody>
      </p:sp>
      <p:sp>
        <p:nvSpPr>
          <p:cNvPr id="132" name="4"/>
          <p:cNvSpPr txBox="1"/>
          <p:nvPr/>
        </p:nvSpPr>
        <p:spPr>
          <a:xfrm>
            <a:off x="1873250" y="37496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4</a:t>
            </a:r>
          </a:p>
        </p:txBody>
      </p:sp>
      <p:sp>
        <p:nvSpPr>
          <p:cNvPr id="133" name="5"/>
          <p:cNvSpPr txBox="1"/>
          <p:nvPr/>
        </p:nvSpPr>
        <p:spPr>
          <a:xfrm>
            <a:off x="1949450" y="44354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5</a:t>
            </a:r>
          </a:p>
        </p:txBody>
      </p:sp>
      <p:sp>
        <p:nvSpPr>
          <p:cNvPr id="134" name="6"/>
          <p:cNvSpPr txBox="1"/>
          <p:nvPr/>
        </p:nvSpPr>
        <p:spPr>
          <a:xfrm>
            <a:off x="1873250" y="51212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6</a:t>
            </a:r>
          </a:p>
        </p:txBody>
      </p:sp>
      <p:sp>
        <p:nvSpPr>
          <p:cNvPr id="135" name="7"/>
          <p:cNvSpPr txBox="1"/>
          <p:nvPr/>
        </p:nvSpPr>
        <p:spPr>
          <a:xfrm>
            <a:off x="1873250" y="5730875"/>
            <a:ext cx="6858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 7</a:t>
            </a:r>
          </a:p>
        </p:txBody>
      </p:sp>
      <p:sp>
        <p:nvSpPr>
          <p:cNvPr id="136" name="ⅠA"/>
          <p:cNvSpPr txBox="1"/>
          <p:nvPr/>
        </p:nvSpPr>
        <p:spPr>
          <a:xfrm>
            <a:off x="26352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ⅠA</a:t>
            </a:r>
          </a:p>
        </p:txBody>
      </p:sp>
      <p:sp>
        <p:nvSpPr>
          <p:cNvPr id="137" name="ⅡA"/>
          <p:cNvSpPr txBox="1"/>
          <p:nvPr/>
        </p:nvSpPr>
        <p:spPr>
          <a:xfrm>
            <a:off x="34734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ⅡA</a:t>
            </a:r>
          </a:p>
        </p:txBody>
      </p:sp>
      <p:sp>
        <p:nvSpPr>
          <p:cNvPr id="138" name="ⅢA"/>
          <p:cNvSpPr txBox="1"/>
          <p:nvPr/>
        </p:nvSpPr>
        <p:spPr>
          <a:xfrm>
            <a:off x="44640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ⅢA</a:t>
            </a:r>
          </a:p>
        </p:txBody>
      </p:sp>
      <p:sp>
        <p:nvSpPr>
          <p:cNvPr id="139" name="ⅣA"/>
          <p:cNvSpPr txBox="1"/>
          <p:nvPr/>
        </p:nvSpPr>
        <p:spPr>
          <a:xfrm>
            <a:off x="53784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ⅣA</a:t>
            </a:r>
          </a:p>
        </p:txBody>
      </p:sp>
      <p:sp>
        <p:nvSpPr>
          <p:cNvPr id="140" name="ⅤA"/>
          <p:cNvSpPr txBox="1"/>
          <p:nvPr/>
        </p:nvSpPr>
        <p:spPr>
          <a:xfrm>
            <a:off x="62166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ⅤA</a:t>
            </a:r>
          </a:p>
        </p:txBody>
      </p:sp>
      <p:sp>
        <p:nvSpPr>
          <p:cNvPr id="141" name="ⅥA"/>
          <p:cNvSpPr txBox="1"/>
          <p:nvPr/>
        </p:nvSpPr>
        <p:spPr>
          <a:xfrm>
            <a:off x="7207250" y="1277937"/>
            <a:ext cx="8382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ⅥA</a:t>
            </a:r>
          </a:p>
        </p:txBody>
      </p:sp>
      <p:sp>
        <p:nvSpPr>
          <p:cNvPr id="142" name="ⅦA"/>
          <p:cNvSpPr txBox="1"/>
          <p:nvPr/>
        </p:nvSpPr>
        <p:spPr>
          <a:xfrm>
            <a:off x="8121650" y="1277937"/>
            <a:ext cx="838200" cy="91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ⅦA</a:t>
            </a:r>
          </a:p>
        </p:txBody>
      </p:sp>
      <p:sp>
        <p:nvSpPr>
          <p:cNvPr id="143" name="Po"/>
          <p:cNvSpPr txBox="1"/>
          <p:nvPr/>
        </p:nvSpPr>
        <p:spPr>
          <a:xfrm>
            <a:off x="7207250" y="5121275"/>
            <a:ext cx="8382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Po</a:t>
            </a:r>
          </a:p>
        </p:txBody>
      </p:sp>
      <p:sp>
        <p:nvSpPr>
          <p:cNvPr id="144" name="At"/>
          <p:cNvSpPr txBox="1"/>
          <p:nvPr/>
        </p:nvSpPr>
        <p:spPr>
          <a:xfrm>
            <a:off x="8121650" y="5121275"/>
            <a:ext cx="8382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At</a:t>
            </a:r>
          </a:p>
        </p:txBody>
      </p:sp>
      <p:sp>
        <p:nvSpPr>
          <p:cNvPr id="145" name="线条"/>
          <p:cNvSpPr/>
          <p:nvPr/>
        </p:nvSpPr>
        <p:spPr>
          <a:xfrm flipH="1">
            <a:off x="4540250" y="2378075"/>
            <a:ext cx="0" cy="533401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线条"/>
          <p:cNvSpPr/>
          <p:nvPr/>
        </p:nvSpPr>
        <p:spPr>
          <a:xfrm>
            <a:off x="4540250" y="2911475"/>
            <a:ext cx="762001" cy="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线条"/>
          <p:cNvSpPr/>
          <p:nvPr/>
        </p:nvSpPr>
        <p:spPr>
          <a:xfrm flipH="1">
            <a:off x="5302250" y="2911475"/>
            <a:ext cx="0" cy="762001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线条"/>
          <p:cNvSpPr/>
          <p:nvPr/>
        </p:nvSpPr>
        <p:spPr>
          <a:xfrm>
            <a:off x="5302250" y="3673475"/>
            <a:ext cx="914401" cy="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线条"/>
          <p:cNvSpPr/>
          <p:nvPr/>
        </p:nvSpPr>
        <p:spPr>
          <a:xfrm flipH="1">
            <a:off x="6216650" y="3673475"/>
            <a:ext cx="0" cy="68580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线条"/>
          <p:cNvSpPr/>
          <p:nvPr/>
        </p:nvSpPr>
        <p:spPr>
          <a:xfrm>
            <a:off x="6216650" y="4359275"/>
            <a:ext cx="914401" cy="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线条"/>
          <p:cNvSpPr/>
          <p:nvPr/>
        </p:nvSpPr>
        <p:spPr>
          <a:xfrm flipH="1">
            <a:off x="7131050" y="4359275"/>
            <a:ext cx="0" cy="68580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线条"/>
          <p:cNvSpPr/>
          <p:nvPr/>
        </p:nvSpPr>
        <p:spPr>
          <a:xfrm>
            <a:off x="7131050" y="5045075"/>
            <a:ext cx="914401" cy="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线条"/>
          <p:cNvSpPr/>
          <p:nvPr/>
        </p:nvSpPr>
        <p:spPr>
          <a:xfrm flipH="1">
            <a:off x="8045450" y="5045075"/>
            <a:ext cx="0" cy="685800"/>
          </a:xfrm>
          <a:prstGeom prst="line">
            <a:avLst/>
          </a:prstGeom>
          <a:ln w="57150">
            <a:solidFill>
              <a:srgbClr val="0000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线条"/>
          <p:cNvSpPr/>
          <p:nvPr/>
        </p:nvSpPr>
        <p:spPr>
          <a:xfrm>
            <a:off x="2868612" y="1831975"/>
            <a:ext cx="5867401" cy="0"/>
          </a:xfrm>
          <a:prstGeom prst="line">
            <a:avLst/>
          </a:prstGeom>
          <a:ln w="57150">
            <a:solidFill>
              <a:srgbClr val="FF3300"/>
            </a:solidFill>
            <a:bevel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线条"/>
          <p:cNvSpPr/>
          <p:nvPr/>
        </p:nvSpPr>
        <p:spPr>
          <a:xfrm flipH="1">
            <a:off x="3016250" y="6405562"/>
            <a:ext cx="5867400" cy="1588"/>
          </a:xfrm>
          <a:prstGeom prst="line">
            <a:avLst/>
          </a:prstGeom>
          <a:ln w="57150">
            <a:solidFill>
              <a:srgbClr val="FF3300"/>
            </a:solidFill>
            <a:bevel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线条"/>
          <p:cNvSpPr/>
          <p:nvPr/>
        </p:nvSpPr>
        <p:spPr>
          <a:xfrm flipH="1">
            <a:off x="2863849" y="2006600"/>
            <a:ext cx="2" cy="4038601"/>
          </a:xfrm>
          <a:prstGeom prst="line">
            <a:avLst/>
          </a:prstGeom>
          <a:ln w="57150">
            <a:solidFill>
              <a:srgbClr val="FF3300"/>
            </a:solidFill>
            <a:bevel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线条"/>
          <p:cNvSpPr/>
          <p:nvPr/>
        </p:nvSpPr>
        <p:spPr>
          <a:xfrm flipH="1" flipV="1">
            <a:off x="8712200" y="2006599"/>
            <a:ext cx="0" cy="4038601"/>
          </a:xfrm>
          <a:prstGeom prst="line">
            <a:avLst/>
          </a:prstGeom>
          <a:ln w="57150">
            <a:solidFill>
              <a:srgbClr val="FF3300"/>
            </a:solidFill>
            <a:bevel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非金属性逐渐增强"/>
          <p:cNvSpPr txBox="1"/>
          <p:nvPr/>
        </p:nvSpPr>
        <p:spPr>
          <a:xfrm>
            <a:off x="4235450" y="1798637"/>
            <a:ext cx="449580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非金属性逐渐增强</a:t>
            </a:r>
          </a:p>
        </p:txBody>
      </p:sp>
      <p:sp>
        <p:nvSpPr>
          <p:cNvPr id="159" name="金属性逐渐增强"/>
          <p:cNvSpPr txBox="1"/>
          <p:nvPr/>
        </p:nvSpPr>
        <p:spPr>
          <a:xfrm>
            <a:off x="4103687" y="6334125"/>
            <a:ext cx="4495801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金属性逐渐增强</a:t>
            </a:r>
          </a:p>
        </p:txBody>
      </p:sp>
      <p:sp>
        <p:nvSpPr>
          <p:cNvPr id="160" name="金属性逐渐增强"/>
          <p:cNvSpPr txBox="1"/>
          <p:nvPr/>
        </p:nvSpPr>
        <p:spPr>
          <a:xfrm>
            <a:off x="2855912" y="2474912"/>
            <a:ext cx="671513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金属性逐渐增强</a:t>
            </a:r>
          </a:p>
        </p:txBody>
      </p:sp>
      <p:sp>
        <p:nvSpPr>
          <p:cNvPr id="161" name="非金属性逐渐增强"/>
          <p:cNvSpPr txBox="1"/>
          <p:nvPr/>
        </p:nvSpPr>
        <p:spPr>
          <a:xfrm>
            <a:off x="8688387" y="2012950"/>
            <a:ext cx="671513" cy="456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非金属性逐渐增强</a:t>
            </a:r>
          </a:p>
        </p:txBody>
      </p:sp>
      <p:sp>
        <p:nvSpPr>
          <p:cNvPr id="162" name="学习新知"/>
          <p:cNvSpPr txBox="1"/>
          <p:nvPr/>
        </p:nvSpPr>
        <p:spPr>
          <a:xfrm>
            <a:off x="1382712" y="401955"/>
            <a:ext cx="167163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4000">
                <a:solidFill>
                  <a:srgbClr val="C00000"/>
                </a:solidFill>
              </a:rPr>
              <a:t>总结</a:t>
            </a:r>
            <a:endParaRPr sz="4000">
              <a:solidFill>
                <a:srgbClr val="C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58AAF7F1-1566-A690-4B89-0A681881C00D}"/>
              </a:ext>
            </a:extLst>
          </p:cNvPr>
          <p:cNvSpPr/>
          <p:nvPr/>
        </p:nvSpPr>
        <p:spPr>
          <a:xfrm>
            <a:off x="3413125" y="2126532"/>
            <a:ext cx="103188" cy="3808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580F9A-9721-43C9-0371-5D6DC1EAB80E}"/>
              </a:ext>
            </a:extLst>
          </p:cNvPr>
          <p:cNvSpPr txBox="1"/>
          <p:nvPr/>
        </p:nvSpPr>
        <p:spPr>
          <a:xfrm>
            <a:off x="3470273" y="2847975"/>
            <a:ext cx="406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半径逐渐增大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76E74973-678C-67AF-EF33-434FB75B1A63}"/>
              </a:ext>
            </a:extLst>
          </p:cNvPr>
          <p:cNvSpPr/>
          <p:nvPr/>
        </p:nvSpPr>
        <p:spPr>
          <a:xfrm>
            <a:off x="3343275" y="6045201"/>
            <a:ext cx="5038724" cy="122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946493-5A8C-A560-3B36-6DCA5DC006BD}"/>
              </a:ext>
            </a:extLst>
          </p:cNvPr>
          <p:cNvSpPr txBox="1"/>
          <p:nvPr/>
        </p:nvSpPr>
        <p:spPr>
          <a:xfrm>
            <a:off x="4305299" y="5655599"/>
            <a:ext cx="392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半径逐渐减小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8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1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0" advAuto="0"/>
      <p:bldP spid="124" grpId="12" advAuto="0"/>
      <p:bldP spid="125" grpId="14" advAuto="0"/>
      <p:bldP spid="126" grpId="16" advAuto="0"/>
      <p:bldP spid="127" grpId="18" advAuto="0"/>
      <p:bldP spid="128" grpId="20" advAuto="0"/>
      <p:bldP spid="129" grpId="22" advAuto="0"/>
      <p:bldP spid="143" grpId="24" advAuto="0"/>
      <p:bldP spid="144" grpId="26" advAuto="0"/>
      <p:bldP spid="145" grpId="9" advAuto="0"/>
      <p:bldP spid="146" grpId="11" advAuto="0"/>
      <p:bldP spid="147" grpId="13" advAuto="0"/>
      <p:bldP spid="148" grpId="15" advAuto="0"/>
      <p:bldP spid="149" grpId="17" advAuto="0"/>
      <p:bldP spid="150" grpId="19" advAuto="0"/>
      <p:bldP spid="151" grpId="21" advAuto="0"/>
      <p:bldP spid="152" grpId="23" advAuto="0"/>
      <p:bldP spid="153" grpId="25" advAuto="0"/>
      <p:bldP spid="154" grpId="5" advAuto="0"/>
      <p:bldP spid="155" grpId="3" advAuto="0"/>
      <p:bldP spid="156" grpId="1" advAuto="0"/>
      <p:bldP spid="157" grpId="7" advAuto="0"/>
      <p:bldP spid="158" grpId="6" advAuto="0"/>
      <p:bldP spid="159" grpId="4" advAuto="0"/>
      <p:bldP spid="160" grpId="2" advAuto="0"/>
      <p:bldP spid="161" grpId="8" advAuto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2" name="“元素的性质随着原子量的递增而呈周期性的变化”的元素周期律，并编制了第一张《元素周期表》。"/>
          <p:cNvSpPr txBox="1"/>
          <p:nvPr/>
        </p:nvSpPr>
        <p:spPr>
          <a:xfrm>
            <a:off x="340518" y="915007"/>
            <a:ext cx="1151096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/>
              <a:t>       </a:t>
            </a:r>
            <a:r>
              <a:rPr lang="zh-CN" altLang="en-US"/>
              <a:t>门捷列夫于</a:t>
            </a:r>
            <a:r>
              <a:rPr lang="en-US" altLang="zh-CN"/>
              <a:t>1869</a:t>
            </a:r>
            <a:r>
              <a:rPr lang="zh-CN" altLang="en-US"/>
              <a:t>年提出</a:t>
            </a:r>
            <a:r>
              <a:rPr/>
              <a:t> “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元素的性质随着原子量的递增而呈周期性的变化</a:t>
            </a:r>
            <a:r>
              <a:rPr err="1"/>
              <a:t>”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的元素周期律，并编制了第一张《元素周期表》。</a:t>
            </a:r>
          </a:p>
        </p:txBody>
      </p:sp>
      <p:sp>
        <p:nvSpPr>
          <p:cNvPr id="203" name="当时已发现的元素仅63种。"/>
          <p:cNvSpPr txBox="1"/>
          <p:nvPr/>
        </p:nvSpPr>
        <p:spPr>
          <a:xfrm>
            <a:off x="204787" y="1960120"/>
            <a:ext cx="807720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/>
              <a:t>        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当时已发现的元素仅</a:t>
            </a:r>
            <a:r>
              <a:rPr/>
              <a:t>63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种。</a:t>
            </a:r>
          </a:p>
        </p:txBody>
      </p:sp>
      <p:sp>
        <p:nvSpPr>
          <p:cNvPr id="204" name="有些元素的原子量数据不准确。"/>
          <p:cNvSpPr txBox="1"/>
          <p:nvPr/>
        </p:nvSpPr>
        <p:spPr>
          <a:xfrm>
            <a:off x="4468812" y="1960120"/>
            <a:ext cx="8077201" cy="59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/>
              <a:t>       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有些元素的原子量数据不准确。</a:t>
            </a:r>
          </a:p>
        </p:txBody>
      </p:sp>
      <p:sp>
        <p:nvSpPr>
          <p:cNvPr id="205" name="门捷列夫修改了铍、铟、铀、锇、铱、铂、钇、…"/>
          <p:cNvSpPr txBox="1"/>
          <p:nvPr/>
        </p:nvSpPr>
        <p:spPr>
          <a:xfrm>
            <a:off x="204787" y="2650566"/>
            <a:ext cx="1188243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/>
              <a:t>       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门捷列夫</a:t>
            </a:r>
            <a:r>
              <a:rPr err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rPr>
              <a:t>修改了铍、铟、铀、锇、铱、铂、钇、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钛八种元素的原子量</a:t>
            </a:r>
            <a:r>
              <a:rPr err="1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，并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预言了钪、镓和锗</a:t>
            </a:r>
            <a:r>
              <a:rPr err="1">
                <a:solidFill>
                  <a:srgbClr val="000000"/>
                </a:solidFill>
                <a:latin typeface="微软雅黑"/>
                <a:ea typeface="微软雅黑"/>
                <a:cs typeface="微软雅黑"/>
                <a:sym typeface="微软雅黑"/>
              </a:rPr>
              <a:t>三种元素。</a:t>
            </a:r>
          </a:p>
        </p:txBody>
      </p:sp>
      <p:sp>
        <p:nvSpPr>
          <p:cNvPr id="207" name="化学史话"/>
          <p:cNvSpPr txBox="1"/>
          <p:nvPr/>
        </p:nvSpPr>
        <p:spPr>
          <a:xfrm>
            <a:off x="761998" y="355757"/>
            <a:ext cx="23431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化学史话</a:t>
            </a:r>
            <a:r>
              <a:rPr lang="zh-CN" altLang="en-US">
                <a:latin typeface="微软雅黑"/>
                <a:ea typeface="微软雅黑"/>
                <a:cs typeface="微软雅黑"/>
                <a:sym typeface="微软雅黑"/>
              </a:rPr>
              <a:t>一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873037-7FB9-8156-1431-E9AFE58FF928}"/>
              </a:ext>
            </a:extLst>
          </p:cNvPr>
          <p:cNvSpPr txBox="1"/>
          <p:nvPr/>
        </p:nvSpPr>
        <p:spPr>
          <a:xfrm>
            <a:off x="642936" y="3604673"/>
            <a:ext cx="114657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</a:rPr>
              <a:t>法国化学家布瓦博德朗发表了论文，讲述了自己发现新元素镓的经过，并论述了镓的化学性质和物理性质。论文发表后，没隔多少日子，布瓦博德朗收到一封来自彼得堡的陌生人的来信。信里这样写道：“镓就是我四年前预言的‘类铝’。我预言‘类铝’的原子量大约是</a:t>
            </a:r>
            <a:r>
              <a:rPr lang="en-US" altLang="zh-CN" sz="2800" b="1">
                <a:latin typeface="微软雅黑"/>
                <a:ea typeface="微软雅黑"/>
              </a:rPr>
              <a:t>68</a:t>
            </a:r>
            <a:r>
              <a:rPr lang="zh-CN" altLang="en-US" sz="2800" b="1">
                <a:latin typeface="微软雅黑"/>
                <a:ea typeface="微软雅黑"/>
              </a:rPr>
              <a:t>，你测定的结果是</a:t>
            </a:r>
            <a:r>
              <a:rPr lang="en-US" altLang="zh-CN" sz="2800" b="1">
                <a:latin typeface="微软雅黑"/>
                <a:ea typeface="微软雅黑"/>
              </a:rPr>
              <a:t>59.72</a:t>
            </a:r>
            <a:r>
              <a:rPr lang="zh-CN" altLang="en-US" sz="2800" b="1">
                <a:latin typeface="微软雅黑"/>
                <a:ea typeface="微软雅黑"/>
              </a:rPr>
              <a:t>。但是，比重一项，跟我的预言相差比较大，我的预言是镓的比重为</a:t>
            </a:r>
            <a:r>
              <a:rPr lang="en-US" altLang="zh-CN" sz="2800" b="1">
                <a:latin typeface="微软雅黑"/>
                <a:ea typeface="微软雅黑"/>
              </a:rPr>
              <a:t>5.9</a:t>
            </a:r>
            <a:r>
              <a:rPr lang="zh-CN" altLang="en-US" sz="2800" b="1">
                <a:latin typeface="微软雅黑"/>
                <a:ea typeface="微软雅黑"/>
              </a:rPr>
              <a:t>到</a:t>
            </a:r>
            <a:r>
              <a:rPr lang="en-US" altLang="zh-CN" sz="2800" b="1">
                <a:latin typeface="微软雅黑"/>
                <a:ea typeface="微软雅黑"/>
              </a:rPr>
              <a:t>6.0</a:t>
            </a:r>
            <a:r>
              <a:rPr lang="zh-CN" altLang="en-US" sz="2800" b="1">
                <a:latin typeface="微软雅黑"/>
                <a:ea typeface="微软雅黑"/>
              </a:rPr>
              <a:t>，你测定的结果是</a:t>
            </a:r>
            <a:r>
              <a:rPr lang="en-US" altLang="zh-CN" sz="2800" b="1">
                <a:latin typeface="微软雅黑"/>
                <a:ea typeface="微软雅黑"/>
              </a:rPr>
              <a:t>4.70</a:t>
            </a:r>
            <a:r>
              <a:rPr lang="zh-CN" altLang="en-US" sz="2800" b="1">
                <a:latin typeface="微软雅黑"/>
                <a:ea typeface="微软雅黑"/>
              </a:rPr>
              <a:t>。建议您再查一查，最好重新测定一下比重</a:t>
            </a:r>
            <a:r>
              <a:rPr lang="en-US" altLang="zh-CN" sz="2800" b="1">
                <a:latin typeface="微软雅黑"/>
                <a:ea typeface="微软雅黑"/>
              </a:rPr>
              <a:t>......”</a:t>
            </a:r>
            <a:r>
              <a:rPr lang="zh-CN" altLang="en-US" sz="2800" b="1">
                <a:latin typeface="微软雅黑"/>
                <a:ea typeface="微软雅黑"/>
              </a:rPr>
              <a:t>信尾署名“德米特里</a:t>
            </a:r>
            <a:r>
              <a:rPr lang="en-US" altLang="zh-CN" sz="2800" b="1">
                <a:latin typeface="微软雅黑"/>
                <a:ea typeface="微软雅黑"/>
              </a:rPr>
              <a:t>·</a:t>
            </a:r>
            <a:r>
              <a:rPr lang="zh-CN" altLang="en-US" sz="2800" b="1">
                <a:latin typeface="微软雅黑"/>
                <a:ea typeface="微软雅黑"/>
              </a:rPr>
              <a:t>伊凡诺维奇</a:t>
            </a:r>
            <a:r>
              <a:rPr lang="en-US" altLang="zh-CN" sz="2800" b="1">
                <a:latin typeface="微软雅黑"/>
                <a:ea typeface="微软雅黑"/>
              </a:rPr>
              <a:t>·</a:t>
            </a:r>
            <a:r>
              <a:rPr lang="zh-CN" altLang="en-US" sz="2800" b="1">
                <a:latin typeface="微软雅黑"/>
                <a:ea typeface="微软雅黑"/>
              </a:rPr>
              <a:t>门捷列夫”。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dvAuto="0"/>
      <p:bldP spid="203" grpId="2" advAuto="0"/>
      <p:bldP spid="204" grpId="3" advAuto="0"/>
      <p:bldP spid="205" grpId="4" advAuto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9F0F2-817F-268B-5116-EC74F543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29" y="374930"/>
            <a:ext cx="8637073" cy="550252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C762A1-EFBA-D8E0-64CC-0B26180A1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404" y="561975"/>
            <a:ext cx="11925300" cy="4933950"/>
          </a:xfrm>
        </p:spPr>
        <p:txBody>
          <a:bodyPr/>
          <a:lstStyle/>
          <a:p>
            <a:r>
              <a:rPr lang="zh-CN" altLang="en-US" sz="2800" b="1">
                <a:latin typeface="微软雅黑"/>
                <a:ea typeface="微软雅黑"/>
              </a:rPr>
              <a:t>布瓦博德朗感到奇怪，镓明明是我经过千辛万苦发现的，怎么会是你未卜先知，早就预言过的呢？当时世界上只有他的实验室里，有一块一毫克重的镓。别人根本连镓都没有看到过，怎么居然说他的比重测错了！他在给门捷列夫的回信中说，自己的测定不会有错。可是，门捷列夫再次写信，坚持要布瓦博德朗重新测定镓的比重。他认为，这是由于布瓦博德朗手中的镓不够纯净所造成的。布瓦博德朗到底是科学家，他相信那个千里之外的人不会是凭空要他重做实验的。他决定用实验来判断谁是谁非。布瓦博德朗重新提纯金属镓，再次测定镓的比重。果真，比重</a:t>
            </a:r>
            <a:r>
              <a:rPr lang="en-US" altLang="zh-CN" sz="2800" b="1">
                <a:latin typeface="微软雅黑"/>
                <a:ea typeface="微软雅黑"/>
              </a:rPr>
              <a:t>5.96</a:t>
            </a:r>
            <a:r>
              <a:rPr lang="zh-CN" altLang="en-US" sz="2800" b="1">
                <a:latin typeface="微软雅黑"/>
                <a:ea typeface="微软雅黑"/>
              </a:rPr>
              <a:t>，恰恰是门捷列夫所预言的</a:t>
            </a:r>
            <a:r>
              <a:rPr lang="en-US" altLang="zh-CN" sz="2800" b="1">
                <a:latin typeface="微软雅黑"/>
                <a:ea typeface="微软雅黑"/>
              </a:rPr>
              <a:t>5.9</a:t>
            </a:r>
            <a:r>
              <a:rPr lang="zh-CN" altLang="en-US" sz="2800" b="1">
                <a:latin typeface="微软雅黑"/>
                <a:ea typeface="微软雅黑"/>
              </a:rPr>
              <a:t>到</a:t>
            </a:r>
            <a:r>
              <a:rPr lang="en-US" altLang="zh-CN" sz="2800" b="1">
                <a:latin typeface="微软雅黑"/>
                <a:ea typeface="微软雅黑"/>
              </a:rPr>
              <a:t>6.0</a:t>
            </a:r>
            <a:r>
              <a:rPr lang="zh-CN" altLang="en-US" sz="2800" b="1">
                <a:latin typeface="微软雅黑"/>
                <a:ea typeface="微软雅黑"/>
              </a:rPr>
              <a:t>之间！</a:t>
            </a:r>
          </a:p>
        </p:txBody>
      </p:sp>
    </p:spTree>
    <p:extLst>
      <p:ext uri="{BB962C8B-B14F-4D97-AF65-F5344CB8AC3E}">
        <p14:creationId xmlns:p14="http://schemas.microsoft.com/office/powerpoint/2010/main" val="150033247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10" name="1894年英国人拉姆赛发现了氩(Ar)元素他写道：“根据元素周期表，应该还有几种类似氩的元素存在，它们在周期表里组成性质类似的族 。”…"/>
          <p:cNvSpPr txBox="1"/>
          <p:nvPr/>
        </p:nvSpPr>
        <p:spPr>
          <a:xfrm>
            <a:off x="1062037" y="1055687"/>
            <a:ext cx="9567864" cy="5673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1894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年英国人拉姆赛发现了氩</a:t>
            </a:r>
            <a:r>
              <a:t>(Ar)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元素他写道：</a:t>
            </a:r>
            <a:r>
              <a:t>“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根据元素周期表，应该还有几种类似氩的元素存在，它们在周期表里组成性质类似的族 。</a:t>
            </a:r>
            <a:r>
              <a:t>”</a:t>
            </a:r>
          </a:p>
          <a:p>
            <a:pPr>
              <a:lnSpc>
                <a:spcPct val="150000"/>
              </a:lnSpc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……“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按照我们老师门捷列夫的榜样，我也尽可能地写下了这些元素可能有的性质和预见到的各种关系</a:t>
            </a:r>
            <a:r>
              <a:t>”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。</a:t>
            </a:r>
          </a:p>
          <a:p>
            <a:pPr>
              <a:lnSpc>
                <a:spcPct val="150000"/>
              </a:lnSpc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由于按照元素周期表所指示的方向进行探索，他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在</a:t>
            </a:r>
            <a:r>
              <a:rPr>
                <a:solidFill>
                  <a:srgbClr val="0000FF"/>
                </a:solidFill>
              </a:rPr>
              <a:t>1898</a:t>
            </a:r>
            <a:r>
              <a:rPr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rPr>
              <a:t>年一年内又发现了和氩性质相似的三种元素氖、氪、氙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。</a:t>
            </a:r>
          </a:p>
        </p:txBody>
      </p:sp>
      <p:sp>
        <p:nvSpPr>
          <p:cNvPr id="211" name="化学史话"/>
          <p:cNvSpPr txBox="1"/>
          <p:nvPr/>
        </p:nvSpPr>
        <p:spPr>
          <a:xfrm>
            <a:off x="425450" y="490536"/>
            <a:ext cx="23558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0000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化学史话</a:t>
            </a:r>
            <a:r>
              <a:rPr lang="zh-CN" altLang="en-US">
                <a:latin typeface="微软雅黑"/>
                <a:ea typeface="微软雅黑"/>
                <a:cs typeface="微软雅黑"/>
                <a:sym typeface="微软雅黑"/>
              </a:rPr>
              <a:t>二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14" name="1.元素周期表及元素周期律的三大意义">
            <a:hlinkClick r:id="rId2"/>
          </p:cNvPr>
          <p:cNvSpPr txBox="1"/>
          <p:nvPr/>
        </p:nvSpPr>
        <p:spPr>
          <a:xfrm>
            <a:off x="-141288" y="599056"/>
            <a:ext cx="79327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sz="3200">
                <a:solidFill>
                  <a:srgbClr val="C00000"/>
                </a:solidFill>
                <a:latin typeface="Times New Roman"/>
                <a:ea typeface="微软雅黑"/>
                <a:cs typeface="Times New Roman"/>
                <a:sym typeface="Times New Roman"/>
              </a:rPr>
              <a:t>一    </a:t>
            </a:r>
            <a:r>
              <a:rPr sz="3200" err="1">
                <a:solidFill>
                  <a:srgbClr val="C00000"/>
                </a:solidFill>
                <a:latin typeface="微软雅黑"/>
                <a:ea typeface="微软雅黑"/>
                <a:cs typeface="微软雅黑"/>
                <a:sym typeface="微软雅黑"/>
              </a:rPr>
              <a:t>元素周期表及元素周期律的三大意义</a:t>
            </a:r>
            <a:endParaRPr sz="3200">
              <a:solidFill>
                <a:srgbClr val="C0000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15" name="⑴研究发现新物质"/>
          <p:cNvSpPr txBox="1"/>
          <p:nvPr/>
        </p:nvSpPr>
        <p:spPr>
          <a:xfrm>
            <a:off x="0" y="1512887"/>
            <a:ext cx="6781800" cy="5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⑴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研究发现新物质</a:t>
            </a:r>
          </a:p>
        </p:txBody>
      </p:sp>
      <p:sp>
        <p:nvSpPr>
          <p:cNvPr id="216" name="预言新元素…"/>
          <p:cNvSpPr txBox="1"/>
          <p:nvPr/>
        </p:nvSpPr>
        <p:spPr>
          <a:xfrm>
            <a:off x="514350" y="2036762"/>
            <a:ext cx="10818813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预言新元素</a:t>
            </a:r>
          </a:p>
          <a:p>
            <a:pPr>
              <a:lnSpc>
                <a:spcPct val="150000"/>
              </a:lnSpc>
              <a:spcBef>
                <a:spcPts val="1600"/>
              </a:spcBef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研究新农药，寻找新半导体材料、催化剂、耐高温耐腐蚀材料</a:t>
            </a:r>
          </a:p>
        </p:txBody>
      </p:sp>
      <p:sp>
        <p:nvSpPr>
          <p:cNvPr id="217" name="⑵学习和研究化学的规律和工具"/>
          <p:cNvSpPr txBox="1"/>
          <p:nvPr/>
        </p:nvSpPr>
        <p:spPr>
          <a:xfrm>
            <a:off x="504825" y="3663950"/>
            <a:ext cx="7543800" cy="5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⑵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学习和研究化学的规律和工具</a:t>
            </a:r>
          </a:p>
        </p:txBody>
      </p:sp>
      <p:sp>
        <p:nvSpPr>
          <p:cNvPr id="218" name="⑶论证了量变引起质变的规律性"/>
          <p:cNvSpPr txBox="1"/>
          <p:nvPr/>
        </p:nvSpPr>
        <p:spPr>
          <a:xfrm>
            <a:off x="514350" y="4291012"/>
            <a:ext cx="5903913" cy="59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⑶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论证了量变引起质变的规律性</a:t>
            </a:r>
          </a:p>
        </p:txBody>
      </p:sp>
      <p:sp>
        <p:nvSpPr>
          <p:cNvPr id="219" name="半导体材料一般位于元素周期表中的（  ）…"/>
          <p:cNvSpPr txBox="1"/>
          <p:nvPr/>
        </p:nvSpPr>
        <p:spPr>
          <a:xfrm>
            <a:off x="514350" y="4811712"/>
            <a:ext cx="9043988" cy="2138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半导体材料一般位于元素周期表中的（　　）</a:t>
            </a: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/>
              <a:t>A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．金属与非金属分界线附近	              </a:t>
            </a:r>
            <a:r>
              <a:rPr err="1"/>
              <a:t>B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．过渡元素区域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>
              <a:lnSpc>
                <a:spcPct val="150000"/>
              </a:lnSpc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/>
              <a:t>C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．非金属区域	                                   </a:t>
            </a:r>
            <a:r>
              <a:rPr err="1"/>
              <a:t>D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．</a:t>
            </a:r>
            <a:r>
              <a:rPr err="1"/>
              <a:t>VIII</a:t>
            </a:r>
            <a:r>
              <a:rPr err="1">
                <a:latin typeface="微软雅黑"/>
                <a:ea typeface="微软雅黑"/>
                <a:cs typeface="微软雅黑"/>
                <a:sym typeface="微软雅黑"/>
              </a:rPr>
              <a:t>族　</a:t>
            </a:r>
          </a:p>
        </p:txBody>
      </p:sp>
      <p:sp>
        <p:nvSpPr>
          <p:cNvPr id="220" name="A"/>
          <p:cNvSpPr txBox="1"/>
          <p:nvPr/>
        </p:nvSpPr>
        <p:spPr>
          <a:xfrm>
            <a:off x="6777037" y="4992211"/>
            <a:ext cx="42640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28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/>
              <a:t>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dvAuto="0"/>
      <p:bldP spid="215" grpId="2" advAuto="0"/>
      <p:bldP spid="216" grpId="3" advAuto="0"/>
      <p:bldP spid="217" grpId="4" advAuto="0"/>
      <p:bldP spid="218" grpId="5" advAuto="0"/>
      <p:bldP spid="219" grpId="0"/>
      <p:bldP spid="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C80D09-4BC7-CB74-32D1-550C86C3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4" y="696595"/>
            <a:ext cx="12192000" cy="5862419"/>
          </a:xfrm>
          <a:prstGeom prst="rect">
            <a:avLst/>
          </a:prstGeom>
        </p:spPr>
      </p:pic>
      <p:sp>
        <p:nvSpPr>
          <p:cNvPr id="16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87293" y="530225"/>
            <a:ext cx="217151" cy="3327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60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5" name="催化剂"/>
          <p:cNvSpPr txBox="1"/>
          <p:nvPr/>
        </p:nvSpPr>
        <p:spPr>
          <a:xfrm>
            <a:off x="3244849" y="4331332"/>
            <a:ext cx="2974976" cy="461665"/>
          </a:xfrm>
          <a:prstGeom prst="rect">
            <a:avLst/>
          </a:prstGeom>
          <a:solidFill>
            <a:srgbClr val="FF0000">
              <a:alpha val="1490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zh-CN" altLang="en-US">
                <a:solidFill>
                  <a:schemeClr val="tx1"/>
                </a:solidFill>
              </a:rPr>
              <a:t>过渡元素寻找</a:t>
            </a:r>
            <a:r>
              <a:rPr err="1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微软雅黑"/>
              </a:rPr>
              <a:t>催化剂</a:t>
            </a:r>
            <a:endParaRPr>
              <a:solidFill>
                <a:schemeClr val="tx1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79" name="半导体材料"/>
          <p:cNvSpPr txBox="1"/>
          <p:nvPr/>
        </p:nvSpPr>
        <p:spPr>
          <a:xfrm>
            <a:off x="7220692" y="2992219"/>
            <a:ext cx="469901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err="1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rPr>
              <a:t>半导体材料</a:t>
            </a:r>
            <a:endParaRPr>
              <a:solidFill>
                <a:srgbClr val="002060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182" name="成组"/>
          <p:cNvGrpSpPr/>
          <p:nvPr/>
        </p:nvGrpSpPr>
        <p:grpSpPr>
          <a:xfrm>
            <a:off x="0" y="7319744"/>
            <a:ext cx="2314575" cy="3001963"/>
            <a:chExt cx="2314575" cy="3001962"/>
          </a:xfrm>
        </p:grpSpPr>
        <p:pic>
          <p:nvPicPr>
            <p:cNvPr id="180" name="image.jpeg" descr="image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14575" cy="3001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硅半导体三极管"/>
            <p:cNvSpPr txBox="1"/>
            <p:nvPr/>
          </p:nvSpPr>
          <p:spPr>
            <a:xfrm>
              <a:off x="239443" y="2495870"/>
              <a:ext cx="1704341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>
                  <a:solidFill>
                    <a:srgbClr val="0000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硅半导体三极管</a:t>
              </a:r>
            </a:p>
          </p:txBody>
        </p:sp>
      </p:grpSp>
      <p:sp>
        <p:nvSpPr>
          <p:cNvPr id="198" name="农药"/>
          <p:cNvSpPr txBox="1"/>
          <p:nvPr/>
        </p:nvSpPr>
        <p:spPr>
          <a:xfrm>
            <a:off x="8421688" y="2407444"/>
            <a:ext cx="1674812" cy="584775"/>
          </a:xfrm>
          <a:prstGeom prst="rect">
            <a:avLst/>
          </a:prstGeom>
          <a:solidFill>
            <a:srgbClr val="FF0000">
              <a:alpha val="1490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3200" err="1">
                <a:solidFill>
                  <a:schemeClr val="tx1"/>
                </a:solidFill>
                <a:latin typeface="微软雅黑"/>
                <a:ea typeface="微软雅黑"/>
                <a:cs typeface="微软雅黑"/>
                <a:sym typeface="微软雅黑"/>
              </a:rPr>
              <a:t>农药</a:t>
            </a:r>
            <a:endParaRPr sz="3200">
              <a:solidFill>
                <a:schemeClr val="tx1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9" grpId="10" advAuto="0"/>
      <p:bldP spid="182" grpId="11" advAuto="0"/>
      <p:bldP spid="198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画廊">
  <a:themeElements>
    <a:clrScheme name="画廊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画廊">
      <a:majorFont>
        <a:latin typeface="Gill Sans MT" panose="020b0502020104020203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画廊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138</Paragraphs>
  <Slides>14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2">
      <vt:lpstr>Arial</vt:lpstr>
      <vt:lpstr>Gill Sans MT</vt:lpstr>
      <vt:lpstr>Calibri</vt:lpstr>
      <vt:lpstr>Helvetica</vt:lpstr>
      <vt:lpstr>微软雅黑</vt:lpstr>
      <vt:lpstr>Times New Roman</vt:lpstr>
      <vt:lpstr>Garamond</vt:lpstr>
      <vt:lpstr>画廊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2022-10-02T16:24:25.256</cp:lastPrinted>
  <dcterms:created xsi:type="dcterms:W3CDTF">2022-10-02T16:24:25Z</dcterms:created>
  <dcterms:modified xsi:type="dcterms:W3CDTF">2022-10-02T08:24:25Z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