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26"/>
  </p:handoutMasterIdLst>
  <p:sldIdLst>
    <p:sldId id="500" r:id="rId3"/>
    <p:sldId id="487" r:id="rId4"/>
    <p:sldId id="467" r:id="rId5"/>
    <p:sldId id="468" r:id="rId6"/>
    <p:sldId id="469" r:id="rId7"/>
    <p:sldId id="488" r:id="rId8"/>
    <p:sldId id="470" r:id="rId9"/>
    <p:sldId id="471" r:id="rId10"/>
    <p:sldId id="473" r:id="rId11"/>
    <p:sldId id="489" r:id="rId12"/>
    <p:sldId id="490" r:id="rId13"/>
    <p:sldId id="491" r:id="rId14"/>
    <p:sldId id="493" r:id="rId16"/>
    <p:sldId id="494" r:id="rId17"/>
    <p:sldId id="495" r:id="rId18"/>
    <p:sldId id="496" r:id="rId19"/>
    <p:sldId id="498" r:id="rId20"/>
    <p:sldId id="497" r:id="rId21"/>
    <p:sldId id="475" r:id="rId22"/>
    <p:sldId id="499" r:id="rId23"/>
    <p:sldId id="433" r:id="rId24"/>
    <p:sldId id="372" r:id="rId25"/>
  </p:sldIdLst>
  <p:sldSz cx="11522075" cy="6859270"/>
  <p:notesSz cx="6797675" cy="9925050"/>
  <p:custDataLst>
    <p:tags r:id="rId30"/>
  </p:custDataLst>
  <p:defaultTextStyle>
    <a:defPPr>
      <a:defRPr lang="zh-CN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1pPr>
    <a:lvl2pPr marL="535305" indent="-78105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2pPr>
    <a:lvl3pPr marL="1071245" indent="-156845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3pPr>
    <a:lvl4pPr marL="1608455" indent="-236855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4pPr>
    <a:lvl5pPr marL="2144395" indent="-315595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0" autoAdjust="0"/>
  </p:normalViewPr>
  <p:slideViewPr>
    <p:cSldViewPr>
      <p:cViewPr varScale="1">
        <p:scale>
          <a:sx n="108" d="100"/>
          <a:sy n="108" d="100"/>
        </p:scale>
        <p:origin x="0" y="0"/>
      </p:cViewPr>
      <p:guideLst/>
    </p:cSldViewPr>
  </p:slideViewPr>
  <p:notesViewPr>
    <p:cSldViewPr>
      <p:cViewPr varScale="1"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rtlCol="0">
            <a:noAutofit/>
          </a:bodyPr>
          <a:lstStyle>
            <a:lvl1pPr marL="0" lvl="0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lvl="1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1073150" lvl="2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609725" lvl="3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2145665" lvl="4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682240" lvl="5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3218815" lvl="6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755390" lvl="7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4291965" lvl="8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lvl="0" eaLnBrk="1" hangingPunct="1">
              <a:buFont typeface="Arial" panose="020B0604020202020204"/>
            </a:pPr>
            <a:endParaRPr lang="zh-CN" altLang="en-US" sz="1200"/>
          </a:p>
        </p:txBody>
      </p:sp>
      <p:sp>
        <p:nvSpPr>
          <p:cNvPr id="3075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rtlCol="0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 kumimoji="0" lang="zh-CN" altLang="en-US" sz="1200" b="1" i="0" u="none" baseline="0">
                <a:solidFill>
                  <a:schemeClr val="tx1"/>
                </a:solidFill>
                <a:latin typeface="Arial" panose="020B0604020202020204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9E9EEAC-CD50-4C75-B29E-1335E0E83B26}" type="datetime1">
              <a:rPr lang="zh-CN" altLang="en-US" sz="1200"/>
            </a:fld>
            <a:endParaRPr lang="zh-CN" altLang="en-US" sz="1200"/>
          </a:p>
        </p:txBody>
      </p:sp>
      <p:sp>
        <p:nvSpPr>
          <p:cNvPr id="3076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6575"/>
            <a:ext cx="2946400" cy="496888"/>
          </a:xfrm>
          <a:prstGeom prst="rect">
            <a:avLst/>
          </a:prstGeom>
        </p:spPr>
        <p:txBody>
          <a:bodyPr rtlCol="0" anchor="b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 kumimoji="0" lang="zh-CN" altLang="en-US" sz="1200" b="1" i="0" u="none" baseline="0">
                <a:solidFill>
                  <a:schemeClr val="tx1"/>
                </a:solidFill>
                <a:latin typeface="Arial" panose="020B0604020202020204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zh-CN" altLang="en-US" sz="1200"/>
          </a:p>
        </p:txBody>
      </p:sp>
      <p:sp>
        <p:nvSpPr>
          <p:cNvPr id="3077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</p:spPr>
        <p:txBody>
          <a:bodyPr numCol="1" anchor="b" anchorCtr="0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1" i="0" u="none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C8FD29E2-FDCD-4BF8-992E-995D5B898595}" type="slidenum">
              <a:rPr lang="zh-CN" altLang="en-US" sz="1200"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819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>
            <a:lvl1pPr marL="0" lvl="0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lvl="1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1073150" lvl="2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609725" lvl="3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2145665" lvl="4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682240" lvl="5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3218815" lvl="6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755390" lvl="7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4291965" lvl="8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lvl="0" eaLnBrk="1" hangingPunct="1">
              <a:buFont typeface="Arial" panose="020B0604020202020204"/>
            </a:pPr>
            <a:endParaRPr lang="en-US" altLang="en-US" sz="1200" b="0"/>
          </a:p>
        </p:txBody>
      </p:sp>
      <p:sp>
        <p:nvSpPr>
          <p:cNvPr id="2051" name="日期占位符 8194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endParaRPr lang="en-US" altLang="en-US" sz="1200" b="0"/>
          </a:p>
        </p:txBody>
      </p:sp>
      <p:sp>
        <p:nvSpPr>
          <p:cNvPr id="2052" name="幻灯片图像占位符 8195"/>
          <p:cNvSpPr>
            <a:spLocks noRot="1" noTextEdit="1"/>
          </p:cNvSpPr>
          <p:nvPr>
            <p:ph type="sldImg" idx="4294967295"/>
          </p:nvPr>
        </p:nvSpPr>
        <p:spPr>
          <a:xfrm>
            <a:off x="274638" y="744538"/>
            <a:ext cx="6248400" cy="37211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2053" name="文本占位符 8196"/>
          <p:cNvSpPr>
            <a:spLocks noGrp="1" noChangeArrowheads="1"/>
          </p:cNvSpPr>
          <p:nvPr>
            <p:ph type="body" sz="quarter" idx="6"/>
          </p:nvPr>
        </p:nvSpPr>
        <p:spPr bwMode="auto">
          <a:xfrm>
            <a:off x="679450" y="4714875"/>
            <a:ext cx="5438775" cy="4465638"/>
          </a:xfrm>
          <a:prstGeom prst="rect">
            <a:avLst/>
          </a:prstGeom>
          <a:noFill/>
          <a:ln>
            <a:noFill/>
          </a:ln>
        </p:spPr>
        <p:txBody>
          <a:bodyPr numCol="1" compatLnSpc="1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7124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845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4439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2054" name="页脚占位符 8197"/>
          <p:cNvSpPr>
            <a:spLocks noGrp="1"/>
          </p:cNvSpPr>
          <p:nvPr>
            <p:ph type="ftr" sz="quarter" idx="4"/>
          </p:nvPr>
        </p:nvSpPr>
        <p:spPr>
          <a:xfrm>
            <a:off x="0" y="9426575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200" b="0"/>
          </a:p>
        </p:txBody>
      </p:sp>
      <p:sp>
        <p:nvSpPr>
          <p:cNvPr id="2055" name="灯片编号占位符 8198"/>
          <p:cNvSpPr>
            <a:spLocks noGrp="1"/>
          </p:cNvSpPr>
          <p:nvPr>
            <p:ph type="sldNum" sz="quarter" idx="5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numCol="1" anchor="b" anchorCtr="0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0" i="0" u="none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B4E9E9E1-8618-4593-A0B0-BA79D5FB0DD0}" type="slidenum">
              <a:rPr lang="zh-CN" altLang="en-US" sz="1200" b="0"/>
            </a:fld>
            <a:endParaRPr lang="zh-CN" alt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274638" y="744538"/>
            <a:ext cx="6248400" cy="3721100"/>
          </a:xfrm>
          <a:noFill/>
          <a:ln>
            <a:miter lim="800000"/>
          </a:ln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5638"/>
          </a:xfr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7124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845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4439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lvl="0" indent="0"/>
            <a:r>
              <a:t>舍本逐末</a:t>
            </a:r>
          </a:p>
        </p:txBody>
      </p:sp>
      <p:sp>
        <p:nvSpPr>
          <p:cNvPr id="16388" name="灯片编号占位符 3"/>
          <p:cNvSpPr>
            <a:spLocks noGrp="1"/>
          </p:cNvSpPr>
          <p:nvPr>
            <p:ph type="sldNum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98C2FC3-C282-4103-9351-96A538DA693F}" type="slidenum">
              <a:rPr lang="zh-CN" altLang="en-US" sz="1200" b="0"/>
            </a:fld>
            <a:endParaRPr lang="zh-CN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40260" y="1122624"/>
            <a:ext cx="8641556" cy="2388152"/>
          </a:xfrm>
        </p:spPr>
        <p:txBody>
          <a:bodyPr anchor="b"/>
          <a:lstStyle>
            <a:lvl1pPr algn="ctr">
              <a:defRPr sz="53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40260" y="3602872"/>
            <a:ext cx="8641556" cy="1656146"/>
          </a:xfrm>
        </p:spPr>
        <p:txBody>
          <a:bodyPr/>
          <a:lstStyle>
            <a:lvl1pPr marL="0" indent="0" algn="ctr">
              <a:buNone/>
              <a:defRPr sz="2100"/>
            </a:lvl1pPr>
            <a:lvl2pPr marL="402590" indent="0" algn="ctr">
              <a:buNone/>
              <a:defRPr sz="1800"/>
            </a:lvl2pPr>
            <a:lvl3pPr marL="804545" indent="0" algn="ctr">
              <a:buNone/>
              <a:defRPr sz="1600"/>
            </a:lvl3pPr>
            <a:lvl4pPr marL="1207135" indent="0" algn="ctr">
              <a:buNone/>
              <a:defRPr sz="1400"/>
            </a:lvl4pPr>
            <a:lvl5pPr marL="1609725" indent="0" algn="ctr">
              <a:buNone/>
              <a:defRPr sz="1400"/>
            </a:lvl5pPr>
            <a:lvl6pPr marL="2011680" indent="0" algn="ctr">
              <a:buNone/>
              <a:defRPr sz="1400"/>
            </a:lvl6pPr>
            <a:lvl7pPr marL="2414270" indent="0" algn="ctr">
              <a:buNone/>
              <a:defRPr sz="1400"/>
            </a:lvl7pPr>
            <a:lvl8pPr marL="2816225" indent="0" algn="ctr">
              <a:buNone/>
              <a:defRPr sz="1400"/>
            </a:lvl8pPr>
            <a:lvl9pPr marL="3218815" indent="0" algn="ctr">
              <a:buNone/>
              <a:defRPr sz="1400"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53506" y="274703"/>
            <a:ext cx="2592467" cy="5852880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6104" y="274703"/>
            <a:ext cx="7627112" cy="5852880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6142" y="1710134"/>
            <a:ext cx="9937790" cy="2853398"/>
          </a:xfrm>
        </p:spPr>
        <p:txBody>
          <a:bodyPr anchor="b"/>
          <a:lstStyle>
            <a:lvl1pPr>
              <a:defRPr sz="53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6142" y="4590528"/>
            <a:ext cx="9937790" cy="1500534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025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045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2071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097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116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142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162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188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6106" y="1600571"/>
            <a:ext cx="5081235" cy="452701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64738" y="1600571"/>
            <a:ext cx="5081235" cy="452701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3" y="365210"/>
            <a:ext cx="9937790" cy="132587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21564" y="1778850"/>
            <a:ext cx="4605782" cy="824103"/>
          </a:xfrm>
        </p:spPr>
        <p:txBody>
          <a:bodyPr anchor="ctr"/>
          <a:lstStyle>
            <a:lvl1pPr marL="0" indent="0">
              <a:buNone/>
              <a:defRPr sz="2500"/>
            </a:lvl1pPr>
            <a:lvl2pPr marL="402590" indent="0">
              <a:buNone/>
              <a:defRPr sz="2100"/>
            </a:lvl2pPr>
            <a:lvl3pPr marL="804545" indent="0">
              <a:buNone/>
              <a:defRPr sz="1800"/>
            </a:lvl3pPr>
            <a:lvl4pPr marL="1207135" indent="0">
              <a:buNone/>
              <a:defRPr sz="1600"/>
            </a:lvl4pPr>
            <a:lvl5pPr marL="1609725" indent="0">
              <a:buNone/>
              <a:defRPr sz="1600"/>
            </a:lvl5pPr>
            <a:lvl6pPr marL="2011680" indent="0">
              <a:buNone/>
              <a:defRPr sz="1600"/>
            </a:lvl6pPr>
            <a:lvl7pPr marL="2414270" indent="0">
              <a:buNone/>
              <a:defRPr sz="1600"/>
            </a:lvl7pPr>
            <a:lvl8pPr marL="2816225" indent="0">
              <a:buNone/>
              <a:defRPr sz="1600"/>
            </a:lvl8pPr>
            <a:lvl9pPr marL="3218815" indent="0">
              <a:buNone/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21564" y="2665996"/>
            <a:ext cx="4605782" cy="352510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913133" y="1778850"/>
            <a:ext cx="4628464" cy="824103"/>
          </a:xfrm>
        </p:spPr>
        <p:txBody>
          <a:bodyPr anchor="ctr"/>
          <a:lstStyle>
            <a:lvl1pPr marL="0" indent="0">
              <a:buNone/>
              <a:defRPr sz="2500"/>
            </a:lvl1pPr>
            <a:lvl2pPr marL="402590" indent="0">
              <a:buNone/>
              <a:defRPr sz="2100"/>
            </a:lvl2pPr>
            <a:lvl3pPr marL="804545" indent="0">
              <a:buNone/>
              <a:defRPr sz="1800"/>
            </a:lvl3pPr>
            <a:lvl4pPr marL="1207135" indent="0">
              <a:buNone/>
              <a:defRPr sz="1600"/>
            </a:lvl4pPr>
            <a:lvl5pPr marL="1609725" indent="0">
              <a:buNone/>
              <a:defRPr sz="1600"/>
            </a:lvl5pPr>
            <a:lvl6pPr marL="2011680" indent="0">
              <a:buNone/>
              <a:defRPr sz="1600"/>
            </a:lvl6pPr>
            <a:lvl7pPr marL="2414270" indent="0">
              <a:buNone/>
              <a:defRPr sz="1600"/>
            </a:lvl7pPr>
            <a:lvl8pPr marL="2816225" indent="0">
              <a:buNone/>
              <a:defRPr sz="1600"/>
            </a:lvl8pPr>
            <a:lvl9pPr marL="3218815" indent="0">
              <a:buNone/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913133" y="2665996"/>
            <a:ext cx="4628464" cy="352510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5" y="457305"/>
            <a:ext cx="3716169" cy="16005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98383" y="987655"/>
            <a:ext cx="5833050" cy="487475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3645" y="2057878"/>
            <a:ext cx="3716169" cy="3812470"/>
          </a:xfrm>
        </p:spPr>
        <p:txBody>
          <a:bodyPr/>
          <a:lstStyle>
            <a:lvl1pPr marL="0" indent="0">
              <a:buNone/>
              <a:defRPr sz="1400"/>
            </a:lvl1pPr>
            <a:lvl2pPr marL="402590" indent="0">
              <a:buNone/>
              <a:defRPr sz="1200"/>
            </a:lvl2pPr>
            <a:lvl3pPr marL="804545" indent="0">
              <a:buNone/>
              <a:defRPr sz="1100"/>
            </a:lvl3pPr>
            <a:lvl4pPr marL="1207135" indent="0">
              <a:buNone/>
              <a:defRPr sz="900"/>
            </a:lvl4pPr>
            <a:lvl5pPr marL="1609725" indent="0">
              <a:buNone/>
              <a:defRPr sz="900"/>
            </a:lvl5pPr>
            <a:lvl6pPr marL="2011680" indent="0">
              <a:buNone/>
              <a:defRPr sz="900"/>
            </a:lvl6pPr>
            <a:lvl7pPr marL="2414270" indent="0">
              <a:buNone/>
              <a:defRPr sz="900"/>
            </a:lvl7pPr>
            <a:lvl8pPr marL="2816225" indent="0">
              <a:buNone/>
              <a:defRPr sz="900"/>
            </a:lvl8pPr>
            <a:lvl9pPr marL="3218815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3" y="457305"/>
            <a:ext cx="3936472" cy="16005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898383" y="457307"/>
            <a:ext cx="5833050" cy="5405101"/>
          </a:xfrm>
        </p:spPr>
        <p:txBody>
          <a:bodyPr vert="horz" wrap="square" lIns="107296" tIns="53648" rIns="107296" bIns="53648" numCol="1" anchor="t" anchorCtr="0" compatLnSpc="1"/>
          <a:lstStyle>
            <a:lvl1pPr marL="0" indent="0">
              <a:buNone/>
              <a:defRPr sz="2800"/>
            </a:lvl1pPr>
            <a:lvl2pPr marL="402590" indent="0">
              <a:buNone/>
              <a:defRPr sz="2500"/>
            </a:lvl2pPr>
            <a:lvl3pPr marL="804545" indent="0">
              <a:buNone/>
              <a:defRPr sz="2100"/>
            </a:lvl3pPr>
            <a:lvl4pPr marL="1207135" indent="0">
              <a:buNone/>
              <a:defRPr sz="1800"/>
            </a:lvl4pPr>
            <a:lvl5pPr marL="1609725" indent="0">
              <a:buNone/>
              <a:defRPr sz="1800"/>
            </a:lvl5pPr>
            <a:lvl6pPr marL="2011680" indent="0">
              <a:buNone/>
              <a:defRPr sz="1800"/>
            </a:lvl6pPr>
            <a:lvl7pPr marL="2414270" indent="0">
              <a:buNone/>
              <a:defRPr sz="1800"/>
            </a:lvl7pPr>
            <a:lvl8pPr marL="2816225" indent="0">
              <a:buNone/>
              <a:defRPr sz="1800"/>
            </a:lvl8pPr>
            <a:lvl9pPr marL="3218815" indent="0">
              <a:buNone/>
              <a:defRPr sz="18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3643" y="2057878"/>
            <a:ext cx="3936472" cy="3812470"/>
          </a:xfrm>
        </p:spPr>
        <p:txBody>
          <a:bodyPr/>
          <a:lstStyle>
            <a:lvl1pPr marL="0" indent="0">
              <a:buNone/>
              <a:defRPr sz="1800"/>
            </a:lvl1pPr>
            <a:lvl2pPr marL="402590" indent="0">
              <a:buNone/>
              <a:defRPr sz="1600"/>
            </a:lvl2pPr>
            <a:lvl3pPr marL="804545" indent="0">
              <a:buNone/>
              <a:defRPr sz="1400"/>
            </a:lvl3pPr>
            <a:lvl4pPr marL="1207135" indent="0">
              <a:buNone/>
              <a:defRPr sz="1200"/>
            </a:lvl4pPr>
            <a:lvl5pPr marL="1609725" indent="0">
              <a:buNone/>
              <a:defRPr sz="1200"/>
            </a:lvl5pPr>
            <a:lvl6pPr marL="2011680" indent="0">
              <a:buNone/>
              <a:defRPr sz="1200"/>
            </a:lvl6pPr>
            <a:lvl7pPr marL="2414270" indent="0">
              <a:buNone/>
              <a:defRPr sz="1200"/>
            </a:lvl7pPr>
            <a:lvl8pPr marL="2816225" indent="0">
              <a:buNone/>
              <a:defRPr sz="1200"/>
            </a:lvl8pPr>
            <a:lvl9pPr marL="3218815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 idx="4294967295"/>
          </p:nvPr>
        </p:nvSpPr>
        <p:spPr>
          <a:xfrm>
            <a:off x="576263" y="274638"/>
            <a:ext cx="1036955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07296" tIns="53648" rIns="107296" bIns="53648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5200" b="0" i="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5"/>
          </p:nvPr>
        </p:nvSpPr>
        <p:spPr>
          <a:xfrm>
            <a:off x="576263" y="1600200"/>
            <a:ext cx="10369550" cy="45275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07296" tIns="53648" rIns="107296" bIns="53648">
            <a:no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87EE8D88-2949-4FEB-90B1-8EB6E36EBECE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  <p:pic>
        <p:nvPicPr>
          <p:cNvPr id="1031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5200" b="0" i="0" u="none" kern="1200" baseline="0">
          <a:solidFill>
            <a:schemeClr val="tx2"/>
          </a:solidFill>
          <a:effectLst/>
          <a:latin typeface="Arial" panose="020B0604020202020204" pitchFamily="34" charset="0"/>
          <a:ea typeface="宋体" panose="02010600030101010101" pitchFamily="2" charset="-122"/>
          <a:cs typeface="+mj-cs"/>
        </a:defRPr>
      </a:lvl1pPr>
    </p:titleStyle>
    <p:bodyStyle>
      <a:lvl1pPr marL="401955" indent="-401955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•"/>
        <a:defRPr kumimoji="0" sz="3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871855" lvl="1" indent="-33528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–"/>
        <a:defRPr kumimoji="0" sz="33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339850" lvl="2" indent="-2667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•"/>
        <a:defRPr kumimoji="0" sz="2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76425" lvl="3" indent="-2667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–"/>
        <a:defRPr kumimoji="0" sz="23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13000" lvl="4" indent="-2667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»"/>
        <a:defRPr kumimoji="0" sz="23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950845" lvl="5" indent="-267970" algn="l" defTabSz="10731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487420" lvl="6" indent="-267970" algn="l" defTabSz="10731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023360" lvl="7" indent="-267970" algn="l" defTabSz="10731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559935" lvl="8" indent="-267970" algn="l" defTabSz="10731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2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36575" lvl="1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1" i="0" u="none" kern="1200" baseline="0">
          <a:solidFill>
            <a:schemeClr val="tx1"/>
          </a:solidFill>
          <a:effectLst/>
          <a:latin typeface="Arial" panose="020B0604020202020204" pitchFamily="34" charset="0"/>
          <a:ea typeface="黑体" panose="02010609060101010101" pitchFamily="49" charset="-122"/>
          <a:cs typeface="+mn-cs"/>
        </a:defRPr>
      </a:lvl2pPr>
      <a:lvl3pPr marL="1073150" lvl="2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1" i="0" u="none" kern="1200" baseline="0">
          <a:solidFill>
            <a:schemeClr val="tx1"/>
          </a:solidFill>
          <a:effectLst/>
          <a:latin typeface="Arial" panose="020B0604020202020204" pitchFamily="34" charset="0"/>
          <a:ea typeface="黑体" panose="02010609060101010101" pitchFamily="49" charset="-122"/>
          <a:cs typeface="+mn-cs"/>
        </a:defRPr>
      </a:lvl3pPr>
      <a:lvl4pPr marL="1609725" lvl="3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1" i="0" u="none" kern="1200" baseline="0">
          <a:solidFill>
            <a:schemeClr val="tx1"/>
          </a:solidFill>
          <a:effectLst/>
          <a:latin typeface="Arial" panose="020B0604020202020204" pitchFamily="34" charset="0"/>
          <a:ea typeface="黑体" panose="02010609060101010101" pitchFamily="49" charset="-122"/>
          <a:cs typeface="+mn-cs"/>
        </a:defRPr>
      </a:lvl4pPr>
      <a:lvl5pPr marL="2145665" lvl="4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1" i="0" u="none" kern="1200" baseline="0">
          <a:solidFill>
            <a:schemeClr val="tx1"/>
          </a:solidFill>
          <a:effectLst/>
          <a:latin typeface="Arial" panose="020B0604020202020204" pitchFamily="34" charset="0"/>
          <a:ea typeface="黑体" panose="02010609060101010101" pitchFamily="49" charset="-122"/>
          <a:cs typeface="+mn-cs"/>
        </a:defRPr>
      </a:lvl5pPr>
      <a:lvl6pPr marL="2682240" lvl="5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1" i="0" u="none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6pPr>
      <a:lvl7pPr marL="3218815" lvl="6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1" i="0" u="none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7pPr>
      <a:lvl8pPr marL="3755390" lvl="7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1" i="0" u="none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8pPr>
      <a:lvl9pPr marL="4291965" lvl="8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1" i="0" u="none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1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0.wmf"/><Relationship Id="rId1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5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e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971550" y="2854325"/>
            <a:ext cx="9577388" cy="844550"/>
          </a:xfrm>
          <a:prstGeom prst="rect">
            <a:avLst/>
          </a:prstGeom>
          <a:noFill/>
          <a:ln>
            <a:noFill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buFont typeface="Arial" panose="020B0604020202020204"/>
            </a:pPr>
            <a:r>
              <a:rPr lang="zh-CN" altLang="en-US" sz="4800" spc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关于物质的量浓度及溶液的计算</a:t>
            </a:r>
            <a:endParaRPr lang="zh-CN" altLang="en-US" sz="480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/>
          <p:nvPr/>
        </p:nvSpPr>
        <p:spPr>
          <a:xfrm>
            <a:off x="576263" y="333375"/>
            <a:ext cx="10312400" cy="290671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6】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用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14.2 g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无水硫酸钠配制成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500 mL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溶液，其物质的量浓度为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mol/L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。若从中取出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50 mL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，其物质的量浓度为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mol/L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，溶质的质量为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。若将这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50 mL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溶液用水稀释到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250 mL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，所得溶液中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的物质的量浓度为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mol/L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altLang="zh-CN" sz="28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2-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的物质的量浓度为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mol/L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5" name="Text Box 8"/>
          <p:cNvSpPr/>
          <p:nvPr/>
        </p:nvSpPr>
        <p:spPr>
          <a:xfrm>
            <a:off x="288925" y="3357563"/>
            <a:ext cx="2286000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0.200 mol/L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6" name="Text Box 8"/>
          <p:cNvSpPr/>
          <p:nvPr/>
        </p:nvSpPr>
        <p:spPr>
          <a:xfrm>
            <a:off x="5030788" y="3357563"/>
            <a:ext cx="1238250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1.42 g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7" name="Text Box 8"/>
          <p:cNvSpPr/>
          <p:nvPr/>
        </p:nvSpPr>
        <p:spPr>
          <a:xfrm>
            <a:off x="2659063" y="3357563"/>
            <a:ext cx="2287587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0.200 mol/L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8" name="Text Box 8"/>
          <p:cNvSpPr/>
          <p:nvPr/>
        </p:nvSpPr>
        <p:spPr>
          <a:xfrm>
            <a:off x="6353175" y="3357563"/>
            <a:ext cx="249237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0.0800 mol/L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9" name="Text Box 8"/>
          <p:cNvSpPr/>
          <p:nvPr/>
        </p:nvSpPr>
        <p:spPr>
          <a:xfrm>
            <a:off x="8929688" y="3357563"/>
            <a:ext cx="2490787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0.0400 mol/L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20" name="矩形 8"/>
          <p:cNvSpPr/>
          <p:nvPr/>
        </p:nvSpPr>
        <p:spPr>
          <a:xfrm>
            <a:off x="300038" y="4149725"/>
            <a:ext cx="10644187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溶液的浓度与溶液的体积无关，溶质的多少与溶液的体积成正比。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21" name="矩形 9"/>
          <p:cNvSpPr/>
          <p:nvPr/>
        </p:nvSpPr>
        <p:spPr>
          <a:xfrm>
            <a:off x="300038" y="4795838"/>
            <a:ext cx="11006137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同一溶液中，溶质的浓度和离子的浓度与溶质中各微粒组成成正比。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  <p:bldP spid="13319" grpId="0"/>
      <p:bldP spid="13320" grpId="0"/>
      <p:bldP spid="133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/>
          <p:nvPr/>
        </p:nvSpPr>
        <p:spPr>
          <a:xfrm>
            <a:off x="576263" y="333375"/>
            <a:ext cx="10312400" cy="178593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7】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分别取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0.20 mol/L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NaCl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溶液和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0.60 mol/L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NaCl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溶液混合得到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0.44 mol/L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NaCl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溶液，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忽略混合时溶液体积的变化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，则混合时两溶液的体积之比为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39" name="Text Box 8"/>
          <p:cNvSpPr/>
          <p:nvPr/>
        </p:nvSpPr>
        <p:spPr>
          <a:xfrm>
            <a:off x="2889250" y="2268538"/>
            <a:ext cx="75882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2:3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40" name="矩形 10"/>
          <p:cNvSpPr/>
          <p:nvPr/>
        </p:nvSpPr>
        <p:spPr>
          <a:xfrm>
            <a:off x="1131888" y="3986213"/>
            <a:ext cx="5643562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总溶质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zh-CN" altLang="en-US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混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zh-CN" altLang="en-US" sz="3200" baseline="-25000">
                <a:solidFill>
                  <a:srgbClr val="FF0000"/>
                </a:solidFill>
                <a:latin typeface="黑体" panose="02010609060101010101" pitchFamily="49" charset="-122"/>
                <a:ea typeface="Times New Roman" panose="02020603050405020304" pitchFamily="18" charset="0"/>
              </a:rPr>
              <a:t>混</a:t>
            </a:r>
            <a:endParaRPr lang="zh-CN" altLang="en-US" sz="3200" baseline="-25000">
              <a:solidFill>
                <a:srgbClr val="FF0000"/>
              </a:solidFill>
              <a:latin typeface="黑体" panose="02010609060101010101" pitchFamily="49" charset="-122"/>
              <a:ea typeface="Times New Roman" panose="02020603050405020304" pitchFamily="18" charset="0"/>
            </a:endParaRPr>
          </a:p>
        </p:txBody>
      </p:sp>
      <p:sp>
        <p:nvSpPr>
          <p:cNvPr id="14341" name="矩形 2"/>
          <p:cNvSpPr/>
          <p:nvPr/>
        </p:nvSpPr>
        <p:spPr>
          <a:xfrm>
            <a:off x="4511675" y="4778375"/>
            <a:ext cx="4824413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忽略混合时溶液体积的变化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4342" name="矩形 12"/>
          <p:cNvSpPr/>
          <p:nvPr/>
        </p:nvSpPr>
        <p:spPr>
          <a:xfrm>
            <a:off x="1131888" y="3265488"/>
            <a:ext cx="2244725" cy="585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3200">
                <a:solidFill>
                  <a:srgbClr val="FF0000"/>
                </a:solidFill>
              </a:rPr>
              <a:t>溶液混合：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4343" name="矩形 15"/>
          <p:cNvSpPr/>
          <p:nvPr/>
        </p:nvSpPr>
        <p:spPr>
          <a:xfrm>
            <a:off x="6748463" y="3995738"/>
            <a:ext cx="2613025" cy="585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c</a:t>
            </a:r>
            <a:r>
              <a:rPr lang="zh-CN" altLang="en-US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混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·(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V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3200" baseline="-25000">
              <a:solidFill>
                <a:srgbClr val="FF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graphicFrame>
        <p:nvGraphicFramePr>
          <p:cNvPr id="14344" name="对象 13"/>
          <p:cNvGraphicFramePr>
            <a:graphicFrameLocks noChangeAspect="1"/>
          </p:cNvGraphicFramePr>
          <p:nvPr/>
        </p:nvGraphicFramePr>
        <p:xfrm>
          <a:off x="4681538" y="2147888"/>
          <a:ext cx="353695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AxMath" r:id="rId1" imgW="1768475" imgH="521335" progId="Equation.AxMath">
                  <p:embed/>
                </p:oleObj>
              </mc:Choice>
              <mc:Fallback>
                <p:oleObj name="AxMath" r:id="rId1" imgW="1768475" imgH="521335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81538" y="2147888"/>
                        <a:ext cx="3536950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  <p:bldP spid="14342" grpId="0"/>
      <p:bldP spid="143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10"/>
          <p:cNvSpPr/>
          <p:nvPr/>
        </p:nvSpPr>
        <p:spPr>
          <a:xfrm>
            <a:off x="1133475" y="1125538"/>
            <a:ext cx="3798888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zh-CN" altLang="en-US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混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zh-CN" altLang="en-US" sz="3200" baseline="-25000">
                <a:solidFill>
                  <a:srgbClr val="FF0000"/>
                </a:solidFill>
                <a:latin typeface="黑体" panose="02010609060101010101" pitchFamily="49" charset="-122"/>
                <a:ea typeface="Times New Roman" panose="02020603050405020304" pitchFamily="18" charset="0"/>
              </a:rPr>
              <a:t>混</a:t>
            </a:r>
            <a:endParaRPr lang="zh-CN" altLang="en-US" sz="3200" baseline="-25000">
              <a:solidFill>
                <a:srgbClr val="FF0000"/>
              </a:solidFill>
              <a:latin typeface="黑体" panose="02010609060101010101" pitchFamily="49" charset="-122"/>
              <a:ea typeface="Times New Roman" panose="02020603050405020304" pitchFamily="18" charset="0"/>
            </a:endParaRPr>
          </a:p>
        </p:txBody>
      </p:sp>
      <p:sp>
        <p:nvSpPr>
          <p:cNvPr id="15363" name="矩形 12"/>
          <p:cNvSpPr/>
          <p:nvPr/>
        </p:nvSpPr>
        <p:spPr>
          <a:xfrm>
            <a:off x="1119188" y="404813"/>
            <a:ext cx="4354512" cy="585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eaLnBrk="1" hangingPunct="1">
              <a:spcBef>
                <a:spcPct val="0"/>
              </a:spcBef>
              <a:buFont typeface="Wingdings" panose="05000000000000000000" pitchFamily="2" charset="2"/>
            </a:pPr>
            <a:r>
              <a:rPr lang="zh-CN" altLang="en-US" sz="3200" b="1">
                <a:solidFill>
                  <a:srgbClr val="FF0000"/>
                </a:solidFill>
                <a:ea typeface="黑体" panose="02010609060101010101" pitchFamily="49" charset="-122"/>
              </a:rPr>
              <a:t>十字交叉法</a:t>
            </a:r>
            <a:r>
              <a:rPr lang="zh-CN" altLang="en-US" sz="3200" b="1">
                <a:ea typeface="黑体" panose="02010609060101010101" pitchFamily="49" charset="-122"/>
              </a:rPr>
              <a:t>的推导：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graphicFrame>
        <p:nvGraphicFramePr>
          <p:cNvPr id="15364" name="对象 11"/>
          <p:cNvGraphicFramePr>
            <a:graphicFrameLocks noChangeAspect="1"/>
          </p:cNvGraphicFramePr>
          <p:nvPr/>
        </p:nvGraphicFramePr>
        <p:xfrm>
          <a:off x="1728788" y="2062163"/>
          <a:ext cx="248602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AxMath" r:id="rId1" imgW="1242060" imgH="535305" progId="Equation.AxMath">
                  <p:embed/>
                </p:oleObj>
              </mc:Choice>
              <mc:Fallback>
                <p:oleObj name="AxMath" r:id="rId1" imgW="1242060" imgH="535305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28788" y="2062163"/>
                        <a:ext cx="2486025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矩形 15"/>
          <p:cNvSpPr/>
          <p:nvPr/>
        </p:nvSpPr>
        <p:spPr>
          <a:xfrm>
            <a:off x="4897438" y="1169988"/>
            <a:ext cx="2613025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c</a:t>
            </a:r>
            <a:r>
              <a:rPr lang="zh-CN" altLang="en-US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混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·(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V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3200" baseline="-25000">
              <a:solidFill>
                <a:srgbClr val="FF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graphicFrame>
        <p:nvGraphicFramePr>
          <p:cNvPr id="15366" name="对象 3"/>
          <p:cNvGraphicFramePr>
            <a:graphicFrameLocks noChangeAspect="1"/>
          </p:cNvGraphicFramePr>
          <p:nvPr/>
        </p:nvGraphicFramePr>
        <p:xfrm>
          <a:off x="4824413" y="2090738"/>
          <a:ext cx="165100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AxMath" r:id="rId3" imgW="826135" imgH="525780" progId="Equation.AxMath">
                  <p:embed/>
                </p:oleObj>
              </mc:Choice>
              <mc:Fallback>
                <p:oleObj name="AxMath" r:id="rId3" imgW="826135" imgH="525780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24413" y="2090738"/>
                        <a:ext cx="165100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3"/>
          <p:cNvSpPr/>
          <p:nvPr/>
        </p:nvSpPr>
        <p:spPr>
          <a:xfrm>
            <a:off x="777875" y="3336925"/>
            <a:ext cx="10239375" cy="139858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5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练习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】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由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altLang="zh-CN" sz="28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和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altLang="zh-CN" sz="28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按照体积比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3:1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组成的混合气体，求混合气体的平均摩尔质量为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矩形 4"/>
          <p:cNvSpPr/>
          <p:nvPr/>
        </p:nvSpPr>
        <p:spPr>
          <a:xfrm>
            <a:off x="7404100" y="4005263"/>
            <a:ext cx="2028825" cy="585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9.5 g·mol</a:t>
            </a:r>
            <a:r>
              <a:rPr lang="en-US" altLang="zh-CN" sz="32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  <a:endParaRPr lang="zh-CN" altLang="en-US" sz="3200">
              <a:solidFill>
                <a:srgbClr val="0000FF"/>
              </a:solidFill>
            </a:endParaRPr>
          </a:p>
        </p:txBody>
      </p:sp>
      <p:sp>
        <p:nvSpPr>
          <p:cNvPr id="15369" name="矩形 5"/>
          <p:cNvSpPr/>
          <p:nvPr/>
        </p:nvSpPr>
        <p:spPr>
          <a:xfrm>
            <a:off x="1081088" y="4870450"/>
            <a:ext cx="9517062" cy="107632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zh-CN" altLang="en-US" sz="32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所谓的简便方法都是从基本的公式推演出来的，切不可一心追逐技巧而忽略了基础知识的扎实掌握。</a:t>
            </a:r>
            <a:endParaRPr lang="zh-CN" altLang="en-US" sz="3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370" name="矩形 16"/>
          <p:cNvSpPr/>
          <p:nvPr/>
        </p:nvSpPr>
        <p:spPr>
          <a:xfrm>
            <a:off x="7632700" y="2043113"/>
            <a:ext cx="3241675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zh-CN" altLang="en-US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混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介于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和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之间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1" name="矩形 17"/>
          <p:cNvSpPr/>
          <p:nvPr/>
        </p:nvSpPr>
        <p:spPr>
          <a:xfrm>
            <a:off x="7632700" y="2690813"/>
            <a:ext cx="3241675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0000FF"/>
                </a:solidFill>
              </a:rPr>
              <a:t>交叉路线“大－小”</a:t>
            </a:r>
            <a:endParaRPr lang="zh-CN" altLang="en-US" sz="28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  <p:bldP spid="15369" grpId="0"/>
      <p:bldP spid="15370" grpId="0"/>
      <p:bldP spid="153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/>
          <p:nvPr/>
        </p:nvSpPr>
        <p:spPr>
          <a:xfrm>
            <a:off x="576263" y="333375"/>
            <a:ext cx="10312400" cy="122713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8】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现有质量分数为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10%(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zh-CN" altLang="en-US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稀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=1.07 g·cm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的稀硫酸和质量分数为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70% (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zh-CN" altLang="en-US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浓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=1.61 g·cm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的浓硫酸两种溶液。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1" name="Text Box 8"/>
          <p:cNvSpPr/>
          <p:nvPr/>
        </p:nvSpPr>
        <p:spPr>
          <a:xfrm>
            <a:off x="1657350" y="3419475"/>
            <a:ext cx="1509713" cy="59848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(1)40%</a:t>
            </a:r>
            <a:endParaRPr lang="en-US" altLang="zh-CN" sz="3200">
              <a:solidFill>
                <a:srgbClr val="0000FF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17412" name="Rectangle 3"/>
          <p:cNvSpPr/>
          <p:nvPr/>
        </p:nvSpPr>
        <p:spPr>
          <a:xfrm>
            <a:off x="720725" y="1555750"/>
            <a:ext cx="10310813" cy="66516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(1)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若两种溶液等质量混合，混合溶液的质量分数为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3"/>
          <p:cNvSpPr/>
          <p:nvPr/>
        </p:nvSpPr>
        <p:spPr>
          <a:xfrm>
            <a:off x="720725" y="2332038"/>
            <a:ext cx="10310813" cy="6651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(2)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若两种溶液等体积混合，混合溶液的质量分数为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Text Box 8"/>
          <p:cNvSpPr/>
          <p:nvPr/>
        </p:nvSpPr>
        <p:spPr>
          <a:xfrm>
            <a:off x="1657350" y="4271963"/>
            <a:ext cx="202247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(2)46.04%</a:t>
            </a:r>
            <a:endParaRPr lang="en-US" altLang="zh-CN" sz="3200">
              <a:solidFill>
                <a:srgbClr val="0000FF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17415" name="Text Box 8"/>
          <p:cNvSpPr/>
          <p:nvPr/>
        </p:nvSpPr>
        <p:spPr>
          <a:xfrm>
            <a:off x="4025900" y="4294188"/>
            <a:ext cx="126682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&gt;40%</a:t>
            </a:r>
            <a:endParaRPr lang="en-US" altLang="zh-CN" sz="3200">
              <a:solidFill>
                <a:srgbClr val="FF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17416" name="矩形 3"/>
          <p:cNvSpPr/>
          <p:nvPr/>
        </p:nvSpPr>
        <p:spPr>
          <a:xfrm>
            <a:off x="3097213" y="3421063"/>
            <a:ext cx="3068637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3200">
                <a:solidFill>
                  <a:srgbClr val="0000FF"/>
                </a:solidFill>
                <a:latin typeface="黑体" panose="02010609060101010101" pitchFamily="49" charset="-122"/>
                <a:ea typeface="Times New Roman" panose="02020603050405020304" pitchFamily="18" charset="0"/>
              </a:rPr>
              <a:t>（十字交叉法）</a:t>
            </a:r>
            <a:endParaRPr lang="en-US" altLang="zh-CN" sz="3200">
              <a:solidFill>
                <a:srgbClr val="0000FF"/>
              </a:solidFill>
              <a:latin typeface="黑体" panose="02010609060101010101" pitchFamily="49" charset="-122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4" grpId="0"/>
      <p:bldP spid="174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/>
          <p:nvPr/>
        </p:nvSpPr>
        <p:spPr>
          <a:xfrm>
            <a:off x="576263" y="333375"/>
            <a:ext cx="10312400" cy="122713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9】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现有质量分数为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5%(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zh-CN" altLang="en-US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稀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=0.98 g·cm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的稀氨水和质量分数为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25% (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zh-CN" altLang="en-US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浓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=0.91 g·cm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的浓氨水两种溶液。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5" name="Text Box 8"/>
          <p:cNvSpPr/>
          <p:nvPr/>
        </p:nvSpPr>
        <p:spPr>
          <a:xfrm>
            <a:off x="1657350" y="3419475"/>
            <a:ext cx="1509713" cy="59848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(1)15%</a:t>
            </a:r>
            <a:endParaRPr lang="en-US" altLang="zh-CN" sz="3200">
              <a:solidFill>
                <a:srgbClr val="0000FF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18436" name="Rectangle 3"/>
          <p:cNvSpPr/>
          <p:nvPr/>
        </p:nvSpPr>
        <p:spPr>
          <a:xfrm>
            <a:off x="720725" y="1555750"/>
            <a:ext cx="10310813" cy="66516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(1)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若两种溶液等质量混合，混合溶液的质量分数为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7" name="Rectangle 3"/>
          <p:cNvSpPr/>
          <p:nvPr/>
        </p:nvSpPr>
        <p:spPr>
          <a:xfrm>
            <a:off x="720725" y="2332038"/>
            <a:ext cx="10310813" cy="6651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(2)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若两种溶液等体积混合，混合溶液的质量分数为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8" name="Text Box 8"/>
          <p:cNvSpPr/>
          <p:nvPr/>
        </p:nvSpPr>
        <p:spPr>
          <a:xfrm>
            <a:off x="1657350" y="4271963"/>
            <a:ext cx="202247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(2)14.63%</a:t>
            </a:r>
            <a:endParaRPr lang="en-US" altLang="zh-CN" sz="3200">
              <a:solidFill>
                <a:srgbClr val="0000FF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18439" name="Text Box 8"/>
          <p:cNvSpPr/>
          <p:nvPr/>
        </p:nvSpPr>
        <p:spPr>
          <a:xfrm>
            <a:off x="4025900" y="4294188"/>
            <a:ext cx="126682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&lt;15%</a:t>
            </a:r>
            <a:endParaRPr lang="en-US" altLang="zh-CN" sz="3200">
              <a:solidFill>
                <a:srgbClr val="FF0000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8" grpId="0"/>
      <p:bldP spid="184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矩形 10"/>
          <p:cNvSpPr/>
          <p:nvPr/>
        </p:nvSpPr>
        <p:spPr>
          <a:xfrm>
            <a:off x="1349375" y="1054100"/>
            <a:ext cx="9740900" cy="9540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Times New Roman" panose="02020603050405020304" pitchFamily="18" charset="0"/>
              </a:rPr>
              <a:t>同溶质的两种溶液，等质量混合，混合溶液的质量分数为二者的平均值。</a:t>
            </a:r>
            <a:endParaRPr lang="zh-CN" altLang="en-US" sz="2800" baseline="-25000">
              <a:solidFill>
                <a:srgbClr val="FF0000"/>
              </a:solidFill>
              <a:latin typeface="黑体" panose="02010609060101010101" pitchFamily="49" charset="-122"/>
              <a:ea typeface="Times New Roman" panose="02020603050405020304" pitchFamily="18" charset="0"/>
            </a:endParaRPr>
          </a:p>
        </p:txBody>
      </p:sp>
      <p:sp>
        <p:nvSpPr>
          <p:cNvPr id="19459" name="矩形 12"/>
          <p:cNvSpPr/>
          <p:nvPr/>
        </p:nvSpPr>
        <p:spPr>
          <a:xfrm>
            <a:off x="1119188" y="404813"/>
            <a:ext cx="1882775" cy="585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eaLnBrk="1" hangingPunct="1">
              <a:spcBef>
                <a:spcPct val="0"/>
              </a:spcBef>
              <a:buFont typeface="Wingdings" panose="05000000000000000000" pitchFamily="2" charset="2"/>
            </a:pPr>
            <a:r>
              <a:rPr lang="zh-CN" altLang="en-US" sz="3200" b="1">
                <a:ea typeface="黑体" panose="02010609060101010101" pitchFamily="49" charset="-122"/>
              </a:rPr>
              <a:t>结论：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19460" name="矩形 5"/>
          <p:cNvSpPr/>
          <p:nvPr/>
        </p:nvSpPr>
        <p:spPr>
          <a:xfrm>
            <a:off x="1439863" y="4640263"/>
            <a:ext cx="6662737" cy="71558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457200" marR="0" lvl="0" indent="-457200" eaLnBrk="1" hangingPunct="1">
              <a:lnSpc>
                <a:spcPct val="150000"/>
              </a:lnSpc>
              <a:buFont typeface="Arial" panose="020B0604020202020204"/>
              <a:buChar char="•"/>
            </a:pPr>
            <a:r>
              <a:rPr lang="zh-CN" altLang="en-US" sz="32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思维模型</a:t>
            </a:r>
            <a:r>
              <a:rPr lang="en-US" altLang="zh-CN" sz="32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简便形象判断</a:t>
            </a:r>
            <a:endParaRPr lang="zh-CN" altLang="en-US" sz="3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461" name="矩形 13"/>
          <p:cNvSpPr/>
          <p:nvPr/>
        </p:nvSpPr>
        <p:spPr>
          <a:xfrm>
            <a:off x="1368425" y="2047875"/>
            <a:ext cx="9739313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Times New Roman" panose="02020603050405020304" pitchFamily="18" charset="0"/>
              </a:rPr>
              <a:t>同溶质的两种溶液，等体积混合：</a:t>
            </a:r>
            <a:endParaRPr lang="en-US" altLang="zh-CN" sz="2800">
              <a:solidFill>
                <a:srgbClr val="FF0000"/>
              </a:solidFill>
              <a:latin typeface="黑体" panose="02010609060101010101" pitchFamily="49" charset="-122"/>
              <a:ea typeface="Times New Roman" panose="02020603050405020304" pitchFamily="18" charset="0"/>
            </a:endParaRPr>
          </a:p>
        </p:txBody>
      </p:sp>
      <p:sp>
        <p:nvSpPr>
          <p:cNvPr id="19462" name="矩形 1"/>
          <p:cNvSpPr/>
          <p:nvPr/>
        </p:nvSpPr>
        <p:spPr>
          <a:xfrm>
            <a:off x="1403350" y="2622550"/>
            <a:ext cx="9398000" cy="18161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Times New Roman" panose="02020603050405020304" pitchFamily="18" charset="0"/>
              </a:rPr>
              <a:t>对于密度随质量分数增大而增大的溶液，混合溶液的质量分数大于二者平均值。</a:t>
            </a:r>
            <a:endParaRPr lang="en-US" altLang="zh-CN" sz="2800">
              <a:solidFill>
                <a:srgbClr val="FF0000"/>
              </a:solidFill>
              <a:latin typeface="黑体" panose="02010609060101010101" pitchFamily="49" charset="-122"/>
              <a:ea typeface="Times New Roman" panose="02020603050405020304" pitchFamily="18" charset="0"/>
            </a:endParaRPr>
          </a:p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Times New Roman" panose="02020603050405020304" pitchFamily="18" charset="0"/>
              </a:rPr>
              <a:t>对于密度随质量分数增大而减小的溶液，混合溶液的质量分数小二者平均值。</a:t>
            </a:r>
            <a:endParaRPr lang="zh-CN" altLang="en-US" sz="2800" baseline="-25000">
              <a:solidFill>
                <a:srgbClr val="FF0000"/>
              </a:solidFill>
              <a:latin typeface="黑体" panose="02010609060101010101" pitchFamily="49" charset="-122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12"/>
          <p:cNvSpPr/>
          <p:nvPr/>
        </p:nvSpPr>
        <p:spPr>
          <a:xfrm>
            <a:off x="727075" y="261938"/>
            <a:ext cx="5178425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eaLnBrk="1" hangingPunct="1">
              <a:spcBef>
                <a:spcPct val="0"/>
              </a:spcBef>
              <a:buFont typeface="Wingdings" panose="05000000000000000000" pitchFamily="2" charset="2"/>
            </a:pPr>
            <a:r>
              <a:rPr lang="zh-CN" altLang="en-US" sz="3200" b="1">
                <a:ea typeface="黑体" panose="02010609060101010101" pitchFamily="49" charset="-122"/>
              </a:rPr>
              <a:t>运用思维模型解决问题：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20483" name="Rectangle 3"/>
          <p:cNvSpPr/>
          <p:nvPr/>
        </p:nvSpPr>
        <p:spPr>
          <a:xfrm>
            <a:off x="576263" y="909638"/>
            <a:ext cx="10312400" cy="178593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10】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现有物质的量浓度为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0.1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mol/L(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=1.01 g·cm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的稀硫酸和物质的量浓度为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1.1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mol/L(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=1.07 g·cm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的硫酸两种溶液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忽略混合时溶液体积的变化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)(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填“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&gt;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”、“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&lt;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”或“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4" name="Rectangle 3"/>
          <p:cNvSpPr/>
          <p:nvPr/>
        </p:nvSpPr>
        <p:spPr>
          <a:xfrm>
            <a:off x="288925" y="2690813"/>
            <a:ext cx="10742613" cy="60642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(1)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若两种溶液等体积混合，混合溶液的物质的量浓度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0.6mol/L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5" name="Rectangle 3"/>
          <p:cNvSpPr/>
          <p:nvPr/>
        </p:nvSpPr>
        <p:spPr>
          <a:xfrm>
            <a:off x="288925" y="3411538"/>
            <a:ext cx="10801350" cy="6667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(2)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若两种溶液等质量混合，混合溶液的物质的量浓度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0.6mol/L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6" name="Text Box 8"/>
          <p:cNvSpPr/>
          <p:nvPr/>
        </p:nvSpPr>
        <p:spPr>
          <a:xfrm>
            <a:off x="1657350" y="4189413"/>
            <a:ext cx="102552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 =</a:t>
            </a:r>
            <a:endParaRPr lang="en-US" altLang="zh-CN" sz="3200">
              <a:solidFill>
                <a:srgbClr val="0000FF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20487" name="Text Box 8"/>
          <p:cNvSpPr/>
          <p:nvPr/>
        </p:nvSpPr>
        <p:spPr>
          <a:xfrm>
            <a:off x="3673475" y="4198938"/>
            <a:ext cx="92392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(2)&lt;</a:t>
            </a:r>
            <a:endParaRPr lang="en-US" altLang="zh-CN" sz="3200">
              <a:solidFill>
                <a:srgbClr val="0000FF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20488" name="矩形 15"/>
          <p:cNvSpPr/>
          <p:nvPr/>
        </p:nvSpPr>
        <p:spPr>
          <a:xfrm>
            <a:off x="1081088" y="5219700"/>
            <a:ext cx="2703512" cy="5857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eaLnBrk="1" hangingPunct="1">
              <a:spcBef>
                <a:spcPct val="0"/>
              </a:spcBef>
              <a:buFont typeface="Wingdings" panose="05000000000000000000" pitchFamily="2" charset="2"/>
            </a:pPr>
            <a:r>
              <a:rPr lang="zh-CN" altLang="en-US" sz="3200" b="1">
                <a:ea typeface="黑体" panose="02010609060101010101" pitchFamily="49" charset="-122"/>
              </a:rPr>
              <a:t>结论：</a:t>
            </a:r>
            <a:r>
              <a:rPr lang="en-US" altLang="zh-CN" sz="3200" b="1">
                <a:ea typeface="黑体" panose="02010609060101010101" pitchFamily="49" charset="-122"/>
              </a:rPr>
              <a:t>……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  <p:bldP spid="204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/>
          <p:nvPr/>
        </p:nvSpPr>
        <p:spPr>
          <a:xfrm>
            <a:off x="576263" y="333375"/>
            <a:ext cx="10455275" cy="196373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5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11】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已知质量分数为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98%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的浓硫酸物质的量浓度为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18.4 mol/L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，则质量分数为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49%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的硫酸溶液的物质的量浓度为</a:t>
            </a:r>
            <a:r>
              <a:rPr lang="zh-CN" altLang="en-US" sz="2800" u="sng"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9.2mol/L (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填“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&gt;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”、“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&lt;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”或“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7" name="Text Box 8"/>
          <p:cNvSpPr/>
          <p:nvPr/>
        </p:nvSpPr>
        <p:spPr>
          <a:xfrm>
            <a:off x="2160588" y="2493963"/>
            <a:ext cx="474662" cy="6604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6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&lt;</a:t>
            </a:r>
            <a:endParaRPr lang="en-US" altLang="zh-CN" sz="3600">
              <a:solidFill>
                <a:srgbClr val="0000FF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  <p:sp>
        <p:nvSpPr>
          <p:cNvPr id="21508" name="矩形 15"/>
          <p:cNvSpPr/>
          <p:nvPr/>
        </p:nvSpPr>
        <p:spPr>
          <a:xfrm>
            <a:off x="912813" y="3343275"/>
            <a:ext cx="2703512" cy="5857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eaLnBrk="1" hangingPunct="1">
              <a:spcBef>
                <a:spcPct val="0"/>
              </a:spcBef>
              <a:buFont typeface="Wingdings" panose="05000000000000000000" pitchFamily="2" charset="2"/>
            </a:pPr>
            <a:r>
              <a:rPr lang="zh-CN" altLang="en-US" sz="3200" b="1">
                <a:ea typeface="黑体" panose="02010609060101010101" pitchFamily="49" charset="-122"/>
              </a:rPr>
              <a:t>结论：</a:t>
            </a:r>
            <a:r>
              <a:rPr lang="en-US" altLang="zh-CN" sz="3200" b="1">
                <a:ea typeface="黑体" panose="02010609060101010101" pitchFamily="49" charset="-122"/>
              </a:rPr>
              <a:t>……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pic>
        <p:nvPicPr>
          <p:cNvPr id="21509" name="Picture 8" descr="https://timgsa.baidu.com/timg?image&amp;quality=80&amp;size=b9999_10000&amp;sec=1600528056428&amp;di=9b7cb372a1dcea44cda5660c39ba1fb3&amp;imgtype=0&amp;src=http%3A%2F%2Fimgsrc.baidu.com%2Fforum%2Fw%3D580%2Fsign%3D2fdb72a9d039b6004dce0fbfd9513526%2F04d642166d224f4a1ab102590cf790529822d179.jpg"/>
          <p:cNvPicPr>
            <a:picLocks noChangeAspect="1" noCrop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03900" y="2608263"/>
            <a:ext cx="4897438" cy="345598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16"/>
          <p:cNvSpPr/>
          <p:nvPr/>
        </p:nvSpPr>
        <p:spPr>
          <a:xfrm>
            <a:off x="936625" y="3573463"/>
            <a:ext cx="9747250" cy="1454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lnSpc>
                <a:spcPct val="150000"/>
              </a:lnSpc>
              <a:buFont typeface="Arial" panose="020B0604020202020204"/>
            </a:pPr>
            <a:r>
              <a:rPr lang="zh-CN" altLang="en-US" sz="32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掌握方法永远比记住结论更重要，善于建立思维模型，摆脱死记硬背的困扰，达到会一题，懂多题。</a:t>
            </a:r>
            <a:endParaRPr lang="zh-CN" altLang="en-US" sz="3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531" name="矩形 7"/>
          <p:cNvSpPr/>
          <p:nvPr/>
        </p:nvSpPr>
        <p:spPr>
          <a:xfrm>
            <a:off x="892175" y="909638"/>
            <a:ext cx="6097588" cy="230822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457200" marR="0" lvl="0" indent="-457200" eaLnBrk="1" hangingPunct="1">
              <a:lnSpc>
                <a:spcPct val="150000"/>
              </a:lnSpc>
              <a:buFont typeface="Arial" panose="020B0604020202020204"/>
              <a:buChar char="•"/>
            </a:pPr>
            <a:r>
              <a:rPr lang="en-US" altLang="zh-CN" sz="32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ρ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与浓度的关系</a:t>
            </a:r>
            <a:endParaRPr lang="en-US" altLang="zh-CN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marR="0" lvl="0" indent="-457200" eaLnBrk="1" hangingPunct="1">
              <a:lnSpc>
                <a:spcPct val="150000"/>
              </a:lnSpc>
              <a:buFont typeface="Arial" panose="020B0604020202020204"/>
              <a:buChar char="•"/>
            </a:pP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“等质量”还是“等体积”</a:t>
            </a:r>
            <a:endParaRPr lang="en-US" altLang="zh-CN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457200" marR="0" lvl="0" indent="-457200" eaLnBrk="1" hangingPunct="1">
              <a:lnSpc>
                <a:spcPct val="150000"/>
              </a:lnSpc>
              <a:buFont typeface="Arial" panose="020B0604020202020204"/>
              <a:buChar char="•"/>
            </a:pP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均值在中间，谁多向谁靠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2532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366500" y="10528300"/>
            <a:ext cx="368300" cy="2667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769938" y="5132388"/>
            <a:ext cx="3911600" cy="74612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zh-CN" altLang="en-US" sz="3200"/>
              <a:t>如</a:t>
            </a:r>
            <a:r>
              <a:rPr lang="en-US" altLang="zh-CN" sz="3200"/>
              <a:t>Na</a:t>
            </a:r>
            <a:r>
              <a:rPr lang="en-US" altLang="zh-CN" sz="3200" baseline="-25000"/>
              <a:t>2</a:t>
            </a:r>
            <a:r>
              <a:rPr lang="en-US" altLang="zh-CN" sz="3200"/>
              <a:t>SO</a:t>
            </a:r>
            <a:r>
              <a:rPr lang="en-US" altLang="zh-CN" sz="3200" baseline="-25000"/>
              <a:t>4</a:t>
            </a:r>
            <a:r>
              <a:rPr lang="zh-CN" altLang="en-US" sz="3200"/>
              <a:t>溶液中，</a:t>
            </a:r>
            <a:endParaRPr lang="zh-CN" altLang="en-US" sz="3200"/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647700" y="774700"/>
            <a:ext cx="5570538" cy="5984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5.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溶液中离子的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“电荷守恒”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23556" name="矩形 2"/>
          <p:cNvSpPr/>
          <p:nvPr/>
        </p:nvSpPr>
        <p:spPr>
          <a:xfrm>
            <a:off x="4313238" y="5132388"/>
            <a:ext cx="3605212" cy="663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3200" i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(Na</a:t>
            </a:r>
            <a:r>
              <a:rPr lang="en-US" altLang="zh-CN" sz="32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)=2</a:t>
            </a:r>
            <a:r>
              <a:rPr lang="en-US" altLang="zh-CN" sz="3200" i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(SO</a:t>
            </a:r>
            <a:r>
              <a:rPr lang="en-US" altLang="zh-CN" sz="32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altLang="zh-CN" sz="32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2-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，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7" name="矩形 6"/>
          <p:cNvSpPr/>
          <p:nvPr/>
        </p:nvSpPr>
        <p:spPr>
          <a:xfrm>
            <a:off x="7623175" y="5132388"/>
            <a:ext cx="3513138" cy="663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则</a:t>
            </a:r>
            <a:r>
              <a:rPr lang="en-US" altLang="zh-CN" sz="3200" i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(Na</a:t>
            </a:r>
            <a:r>
              <a:rPr lang="en-US" altLang="zh-CN" sz="32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)=2</a:t>
            </a:r>
            <a:r>
              <a:rPr lang="en-US" altLang="zh-CN" sz="3200" i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(SO</a:t>
            </a:r>
            <a:r>
              <a:rPr lang="en-US" altLang="zh-CN" sz="32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altLang="zh-CN" sz="32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2-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3558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5675" y="1485900"/>
            <a:ext cx="10061575" cy="35020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/>
      <p:bldP spid="235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圆角矩形标注 18"/>
          <p:cNvSpPr/>
          <p:nvPr/>
        </p:nvSpPr>
        <p:spPr>
          <a:xfrm>
            <a:off x="7913688" y="404813"/>
            <a:ext cx="2024062" cy="901700"/>
          </a:xfrm>
          <a:prstGeom prst="wedgeRoundRectCallout">
            <a:avLst>
              <a:gd name="adj1" fmla="val -160829"/>
              <a:gd name="adj2" fmla="val 278130"/>
              <a:gd name="adj3" fmla="val 16667"/>
            </a:avLst>
          </a:prstGeom>
          <a:solidFill>
            <a:srgbClr val="D1D1F0"/>
          </a:solidFill>
          <a:ln w="28575">
            <a:solidFill>
              <a:srgbClr val="A3A3E0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buFont typeface="Arial" panose="020B0604020202020204"/>
            </a:pP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转化核心</a:t>
            </a:r>
            <a:endParaRPr lang="en-US" altLang="zh-CN" sz="2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marR="0" lvl="0" indent="0" algn="ctr" eaLnBrk="1" hangingPunct="1">
              <a:buFont typeface="Arial" panose="020B0604020202020204"/>
            </a:pPr>
            <a:r>
              <a:rPr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见量化摩</a:t>
            </a:r>
            <a:endParaRPr lang="zh-CN" altLang="en-U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987550" y="3146425"/>
            <a:ext cx="565150" cy="6905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8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endParaRPr kumimoji="0" lang="en-US" altLang="zh-CN" sz="38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5124" name="Line 3"/>
          <p:cNvCxnSpPr/>
          <p:nvPr/>
        </p:nvCxnSpPr>
        <p:spPr>
          <a:xfrm flipV="1">
            <a:off x="2676525" y="3479800"/>
            <a:ext cx="2495550" cy="14288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/>
            <a:tailEnd type="triangle"/>
          </a:ln>
          <a:effectLst/>
        </p:spPr>
      </p:cxn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5172075" y="5584825"/>
            <a:ext cx="2185988" cy="6905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lang="en-US" altLang="zh-CN" sz="38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（气体）</a:t>
            </a:r>
            <a:endParaRPr lang="zh-CN" alt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172075" y="3146425"/>
            <a:ext cx="482600" cy="6905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8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endParaRPr kumimoji="0" lang="en-US" altLang="zh-CN" sz="38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8410575" y="3192463"/>
            <a:ext cx="590550" cy="6905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8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</a:t>
            </a:r>
            <a:endParaRPr kumimoji="0" lang="en-US" altLang="zh-CN" sz="38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5128" name="Line 7"/>
          <p:cNvCxnSpPr/>
          <p:nvPr/>
        </p:nvCxnSpPr>
        <p:spPr>
          <a:xfrm>
            <a:off x="5826125" y="3475038"/>
            <a:ext cx="241935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/>
            <a:tailEnd type="triangle"/>
          </a:ln>
          <a:effectLst/>
        </p:spPr>
      </p:cxnSp>
      <p:cxnSp>
        <p:nvCxnSpPr>
          <p:cNvPr id="5129" name="Line 8"/>
          <p:cNvCxnSpPr/>
          <p:nvPr/>
        </p:nvCxnSpPr>
        <p:spPr>
          <a:xfrm flipH="1">
            <a:off x="5461000" y="3798888"/>
            <a:ext cx="0" cy="18288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/>
            <a:tailEnd type="triangle"/>
          </a:ln>
          <a:effectLst/>
        </p:spPr>
      </p:cxnSp>
      <p:graphicFrame>
        <p:nvGraphicFramePr>
          <p:cNvPr id="5130" name="Object 9"/>
          <p:cNvGraphicFramePr>
            <a:graphicFrameLocks noChangeAspect="1"/>
          </p:cNvGraphicFramePr>
          <p:nvPr/>
        </p:nvGraphicFramePr>
        <p:xfrm>
          <a:off x="3122613" y="2490788"/>
          <a:ext cx="14859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公式" r:id="rId1" imgW="673100" imgH="457200" progId="Equation.3">
                  <p:embed/>
                </p:oleObj>
              </mc:Choice>
              <mc:Fallback>
                <p:oleObj name="公式" r:id="rId1" imgW="673100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22613" y="2490788"/>
                        <a:ext cx="1485900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0"/>
          <p:cNvGraphicFramePr>
            <a:graphicFrameLocks noChangeAspect="1"/>
          </p:cNvGraphicFramePr>
          <p:nvPr/>
        </p:nvGraphicFramePr>
        <p:xfrm>
          <a:off x="6584950" y="2490788"/>
          <a:ext cx="1192213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公式" r:id="rId3" imgW="584200" imgH="457200" progId="Equation.3">
                  <p:embed/>
                </p:oleObj>
              </mc:Choice>
              <mc:Fallback>
                <p:oleObj name="公式" r:id="rId3" imgW="584200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4950" y="2490788"/>
                        <a:ext cx="1192213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1"/>
          <p:cNvGraphicFramePr>
            <a:graphicFrameLocks noChangeAspect="1"/>
          </p:cNvGraphicFramePr>
          <p:nvPr/>
        </p:nvGraphicFramePr>
        <p:xfrm>
          <a:off x="5676900" y="4256088"/>
          <a:ext cx="15525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公式" r:id="rId5" imgW="495300" imgH="393700" progId="Equation.3">
                  <p:embed/>
                </p:oleObj>
              </mc:Choice>
              <mc:Fallback>
                <p:oleObj name="公式" r:id="rId5" imgW="4953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76900" y="4256088"/>
                        <a:ext cx="15525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7348538" y="4578350"/>
            <a:ext cx="1174750" cy="5365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气体</a:t>
            </a:r>
            <a:r>
              <a:rPr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altLang="zh-CN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134" name="Line 19"/>
          <p:cNvCxnSpPr/>
          <p:nvPr/>
        </p:nvCxnSpPr>
        <p:spPr>
          <a:xfrm flipH="1">
            <a:off x="5434013" y="1049338"/>
            <a:ext cx="0" cy="2090737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/>
            <a:tailEnd type="triangle"/>
          </a:ln>
          <a:effectLst/>
        </p:spPr>
      </p:cxnSp>
      <p:sp>
        <p:nvSpPr>
          <p:cNvPr id="5135" name="Text Box 20"/>
          <p:cNvSpPr txBox="1">
            <a:spLocks noChangeArrowheads="1"/>
          </p:cNvSpPr>
          <p:nvPr/>
        </p:nvSpPr>
        <p:spPr bwMode="auto">
          <a:xfrm>
            <a:off x="5184775" y="442913"/>
            <a:ext cx="1793875" cy="6905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r" rtl="1" eaLnBrk="1" hangingPunct="1">
              <a:spcBef>
                <a:spcPct val="50000"/>
              </a:spcBef>
              <a:buFont typeface="Arial" panose="020B0604020202020204"/>
            </a:pPr>
            <a:r>
              <a:rPr lang="en-US" altLang="zh-CN" sz="38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（</a:t>
            </a:r>
            <a:r>
              <a:rPr lang="en-US" altLang="zh-CN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aq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）</a:t>
            </a:r>
            <a:endParaRPr lang="zh-CN" alt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136" name="Object 23"/>
          <p:cNvGraphicFramePr>
            <a:graphicFrameLocks noChangeAspect="1"/>
          </p:cNvGraphicFramePr>
          <p:nvPr/>
        </p:nvGraphicFramePr>
        <p:xfrm>
          <a:off x="5545138" y="1266825"/>
          <a:ext cx="194945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公式" r:id="rId7" imgW="622300" imgH="419100" progId="Equation.3">
                  <p:embed/>
                </p:oleObj>
              </mc:Choice>
              <mc:Fallback>
                <p:oleObj name="公式" r:id="rId7" imgW="622300" imgH="419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45138" y="1266825"/>
                        <a:ext cx="1949450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823913" y="333375"/>
            <a:ext cx="2992437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Wingdings" panose="05000000000000000000" pitchFamily="2" charset="2"/>
            </a:pP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【</a:t>
            </a:r>
            <a:r>
              <a:rPr lang="zh-CN" altLang="en-US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本节回顾</a:t>
            </a: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】</a:t>
            </a:r>
            <a:endParaRPr lang="en-US" altLang="zh-CN" sz="3600">
              <a:effectLst>
                <a:outerShdw blurRad="38100" dist="38100" dir="2700000" algn="tl">
                  <a:srgbClr val="FFFFFF"/>
                </a:outerShdw>
              </a:effectLst>
              <a:latin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5" grpId="0"/>
      <p:bldP spid="5126" grpId="0"/>
      <p:bldP spid="5127" grpId="0"/>
      <p:bldP spid="5133" grpId="0"/>
      <p:bldP spid="51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/>
          <p:nvPr/>
        </p:nvSpPr>
        <p:spPr>
          <a:xfrm>
            <a:off x="576263" y="333375"/>
            <a:ext cx="10455275" cy="333692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fontAlgn="ctr" hangingPunct="1">
              <a:lnSpc>
                <a:spcPct val="15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12】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某溶液中只含有四种离子，已知其中三种离子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2+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Cl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的物质的量浓度分别是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2 mol/L 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1 mol/L 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1 mol/L 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，则溶液中另一离子及其物质的量浓度不可能为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（       ）</a:t>
            </a:r>
            <a:endParaRPr lang="zh-CN" altLang="zh-CN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eaLnBrk="1" fontAlgn="ctr" hangingPunct="1">
              <a:lnSpc>
                <a:spcPct val="15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．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altLang="zh-CN" sz="28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2- 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1.5 mol/L	           B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．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HCO</a:t>
            </a:r>
            <a:r>
              <a:rPr lang="en-US" altLang="zh-CN" sz="28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3mol/L	</a:t>
            </a:r>
            <a:endParaRPr lang="en-US" altLang="zh-CN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eaLnBrk="1" fontAlgn="ctr" hangingPunct="1">
              <a:lnSpc>
                <a:spcPct val="150000"/>
              </a:lnSpc>
              <a:buFont typeface="Arial" panose="020B0604020202020204"/>
            </a:pP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．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OH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3 mol/L	           D</a:t>
            </a:r>
            <a:r>
              <a:rPr lang="zh-CN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．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n-US" altLang="zh-CN" sz="28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3mol/L</a:t>
            </a:r>
            <a:endParaRPr lang="zh-CN" altLang="zh-CN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579" name="Text Box 8"/>
          <p:cNvSpPr/>
          <p:nvPr/>
        </p:nvSpPr>
        <p:spPr>
          <a:xfrm>
            <a:off x="9505950" y="1773238"/>
            <a:ext cx="544513" cy="6604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6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zh-CN" sz="3600">
              <a:solidFill>
                <a:srgbClr val="0000FF"/>
              </a:solidFill>
              <a:latin typeface="黑体" panose="02010609060101010101" pitchFamily="49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8"/>
          <p:cNvSpPr txBox="1">
            <a:spLocks noChangeArrowheads="1"/>
          </p:cNvSpPr>
          <p:nvPr/>
        </p:nvSpPr>
        <p:spPr bwMode="auto">
          <a:xfrm>
            <a:off x="896938" y="538163"/>
            <a:ext cx="2992437" cy="6588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Wingdings" panose="05000000000000000000" pitchFamily="2" charset="2"/>
            </a:pP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【</a:t>
            </a:r>
            <a:r>
              <a:rPr lang="zh-CN" altLang="en-US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本节回顾</a:t>
            </a: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】</a:t>
            </a:r>
            <a:endParaRPr lang="en-US" altLang="zh-CN" sz="3600">
              <a:effectLst>
                <a:outerShdw blurRad="38100" dist="38100" dir="2700000" algn="tl">
                  <a:srgbClr val="FFFFFF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096963" y="1270000"/>
            <a:ext cx="7112000" cy="5984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物质的量浓度与固体溶质质量的计算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1081088" y="1989138"/>
            <a:ext cx="6392862" cy="5984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2.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质量分数与物质的量浓度的换算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1081088" y="2781300"/>
            <a:ext cx="7216775" cy="5984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气体溶于水过程的物质的量浓度计算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1103313" y="3502025"/>
            <a:ext cx="8042275" cy="5984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4.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溶液稀释或混合过程物质的量浓度的计算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1152525" y="4919663"/>
            <a:ext cx="5568950" cy="5984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5.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溶液中离子的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“电荷守恒”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</a:endParaRPr>
          </a:p>
        </p:txBody>
      </p:sp>
      <p:grpSp>
        <p:nvGrpSpPr>
          <p:cNvPr id="25608" name="Group 24"/>
          <p:cNvGrpSpPr/>
          <p:nvPr/>
        </p:nvGrpSpPr>
        <p:grpSpPr>
          <a:xfrm>
            <a:off x="7608888" y="1630363"/>
            <a:ext cx="2882900" cy="1295400"/>
            <a:chOff x="922" y="2205"/>
            <a:chExt cx="1426" cy="859"/>
          </a:xfrm>
        </p:grpSpPr>
        <p:sp>
          <p:nvSpPr>
            <p:cNvPr id="25612" name="Text Box 19"/>
            <p:cNvSpPr txBox="1">
              <a:spLocks noChangeArrowheads="1"/>
            </p:cNvSpPr>
            <p:nvPr/>
          </p:nvSpPr>
          <p:spPr bwMode="auto">
            <a:xfrm>
              <a:off x="922" y="2400"/>
              <a:ext cx="444" cy="4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600" b="1" i="1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kumimoji="0" lang="en-US" altLang="zh-CN" sz="3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=</a:t>
              </a: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5613" name="Group 20"/>
            <p:cNvGrpSpPr/>
            <p:nvPr/>
          </p:nvGrpSpPr>
          <p:grpSpPr>
            <a:xfrm>
              <a:off x="1357" y="2205"/>
              <a:ext cx="991" cy="859"/>
              <a:chOff x="1488" y="2191"/>
              <a:chExt cx="991" cy="859"/>
            </a:xfrm>
          </p:grpSpPr>
          <p:sp>
            <p:nvSpPr>
              <p:cNvPr id="25614" name="Text Box 21"/>
              <p:cNvSpPr txBox="1">
                <a:spLocks noChangeArrowheads="1"/>
              </p:cNvSpPr>
              <p:nvPr/>
            </p:nvSpPr>
            <p:spPr bwMode="auto">
              <a:xfrm>
                <a:off x="1551" y="2191"/>
                <a:ext cx="910" cy="42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1000</a:t>
                </a: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ρ</a:t>
                </a:r>
                <a:r>
                  <a:rPr lang="el-GR" altLang="zh-CN" sz="3600" i="1" spc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ω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25615" name="Line 22"/>
              <p:cNvCxnSpPr/>
              <p:nvPr/>
            </p:nvCxnSpPr>
            <p:spPr>
              <a:xfrm flipV="1">
                <a:off x="1488" y="2645"/>
                <a:ext cx="99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</a:ln>
              <a:effectLst/>
            </p:spPr>
          </p:cxnSp>
          <p:sp>
            <p:nvSpPr>
              <p:cNvPr id="25616" name="Text Box 23"/>
              <p:cNvSpPr txBox="1">
                <a:spLocks noChangeArrowheads="1"/>
              </p:cNvSpPr>
              <p:nvPr/>
            </p:nvSpPr>
            <p:spPr bwMode="auto">
              <a:xfrm>
                <a:off x="1803" y="2621"/>
                <a:ext cx="295" cy="42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5609" name="矩形 5"/>
          <p:cNvSpPr/>
          <p:nvPr/>
        </p:nvSpPr>
        <p:spPr>
          <a:xfrm>
            <a:off x="1657350" y="4243388"/>
            <a:ext cx="1627188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稀释定律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矩形 5"/>
          <p:cNvSpPr/>
          <p:nvPr/>
        </p:nvSpPr>
        <p:spPr>
          <a:xfrm>
            <a:off x="3360738" y="4243388"/>
            <a:ext cx="1627187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十字交叉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矩形 5"/>
          <p:cNvSpPr/>
          <p:nvPr/>
        </p:nvSpPr>
        <p:spPr>
          <a:xfrm>
            <a:off x="5203825" y="4221163"/>
            <a:ext cx="1627188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溶液混合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370138" y="1762125"/>
            <a:ext cx="8382000" cy="2476500"/>
          </a:xfrm>
          <a:prstGeom prst="rect">
            <a:avLst/>
          </a:prstGeom>
          <a:noFill/>
          <a:ln>
            <a:noFill/>
          </a:ln>
          <a:effectLst/>
        </p:spPr>
        <p:txBody>
          <a:bodyPr lIns="105037" tIns="52519" rIns="105037" bIns="52519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谢谢！</a:t>
            </a:r>
            <a:r>
              <a:rPr kumimoji="0" lang="zh-CN" altLang="en-US" sz="1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</a:t>
            </a:r>
            <a:endParaRPr kumimoji="0" lang="zh-CN" altLang="en-US" sz="15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/>
          <p:nvPr/>
        </p:nvSpPr>
        <p:spPr>
          <a:xfrm>
            <a:off x="636588" y="1293813"/>
            <a:ext cx="10115550" cy="14906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50000"/>
              </a:lnSpc>
              <a:buFont typeface="Arial" panose="020B0604020202020204"/>
            </a:pP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1】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实验室欲配制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250mL 1.0mol/L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的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CuSO</a:t>
            </a:r>
            <a:r>
              <a:rPr lang="en-US" altLang="zh-CN" sz="32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溶液，应称取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CuSO</a:t>
            </a:r>
            <a:r>
              <a:rPr lang="en-US" altLang="zh-CN" sz="3200" baseline="-30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固体的质量为多少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？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7" name="Rectangle 3"/>
          <p:cNvSpPr/>
          <p:nvPr/>
        </p:nvSpPr>
        <p:spPr>
          <a:xfrm>
            <a:off x="792163" y="3381375"/>
            <a:ext cx="9982200" cy="158273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50000"/>
              </a:lnSpc>
              <a:buFont typeface="Arial" panose="020B0604020202020204"/>
            </a:pP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实验室欲配制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460mL1.0mol/L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的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CuSO</a:t>
            </a:r>
            <a:r>
              <a:rPr lang="en-US" altLang="zh-CN" sz="32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溶液，应称取胆矾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(CuSO</a:t>
            </a:r>
            <a:r>
              <a:rPr lang="en-US" altLang="zh-CN" sz="32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·5H</a:t>
            </a:r>
            <a:r>
              <a:rPr lang="en-US" altLang="zh-CN" sz="32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O)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固体的质量为多少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？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8" name="Text Box 4"/>
          <p:cNvSpPr/>
          <p:nvPr/>
        </p:nvSpPr>
        <p:spPr>
          <a:xfrm>
            <a:off x="1585913" y="2830513"/>
            <a:ext cx="1339850" cy="6000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40.0g  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49" name="Text Box 5"/>
          <p:cNvSpPr/>
          <p:nvPr/>
        </p:nvSpPr>
        <p:spPr>
          <a:xfrm>
            <a:off x="1677988" y="4941888"/>
            <a:ext cx="1339850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62.5g  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695325" y="620713"/>
            <a:ext cx="7112000" cy="5984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物质的量浓度与固体溶质质量的计算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/>
          <p:nvPr/>
        </p:nvSpPr>
        <p:spPr>
          <a:xfrm>
            <a:off x="623888" y="1270000"/>
            <a:ext cx="10753725" cy="12890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20000"/>
              </a:lnSpc>
              <a:buFont typeface="Arial" panose="020B0604020202020204"/>
            </a:pP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2】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质量分数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l-GR" altLang="zh-CN" sz="3200" i="1">
                <a:latin typeface="Times New Roman" panose="02020603050405020304" pitchFamily="18" charset="0"/>
                <a:ea typeface="宋体" panose="02010600030101010101" pitchFamily="2" charset="-122"/>
              </a:rPr>
              <a:t>ω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为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98%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的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altLang="zh-CN" sz="3200" baseline="-3000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altLang="zh-CN" sz="3200" baseline="-3000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溶液的密度为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1.84 g/cm</a:t>
            </a:r>
            <a:r>
              <a:rPr lang="en-US" altLang="zh-CN" sz="32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。试求该溶液的物质的量浓度。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792163" y="477838"/>
            <a:ext cx="6392862" cy="5984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2.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质量分数与物质的量浓度的换算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7172" name="Text Box 8"/>
          <p:cNvSpPr/>
          <p:nvPr/>
        </p:nvSpPr>
        <p:spPr>
          <a:xfrm>
            <a:off x="7724775" y="1846263"/>
            <a:ext cx="197802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18.4mol/L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7173" name="Group 24"/>
          <p:cNvGrpSpPr/>
          <p:nvPr/>
        </p:nvGrpSpPr>
        <p:grpSpPr>
          <a:xfrm>
            <a:off x="1908175" y="2781300"/>
            <a:ext cx="7886700" cy="1295400"/>
            <a:chOff x="922" y="2205"/>
            <a:chExt cx="3668" cy="907"/>
          </a:xfrm>
        </p:grpSpPr>
        <p:sp>
          <p:nvSpPr>
            <p:cNvPr id="7188" name="Text Box 19"/>
            <p:cNvSpPr txBox="1">
              <a:spLocks noChangeArrowheads="1"/>
            </p:cNvSpPr>
            <p:nvPr/>
          </p:nvSpPr>
          <p:spPr bwMode="auto">
            <a:xfrm>
              <a:off x="922" y="2400"/>
              <a:ext cx="417" cy="49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600" b="1" i="1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kumimoji="0" lang="en-US" altLang="zh-CN" sz="3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=</a:t>
              </a: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7189" name="Group 20"/>
            <p:cNvGrpSpPr/>
            <p:nvPr/>
          </p:nvGrpSpPr>
          <p:grpSpPr>
            <a:xfrm>
              <a:off x="1357" y="2205"/>
              <a:ext cx="3233" cy="907"/>
              <a:chOff x="1488" y="2191"/>
              <a:chExt cx="3233" cy="907"/>
            </a:xfrm>
          </p:grpSpPr>
          <p:sp>
            <p:nvSpPr>
              <p:cNvPr id="7190" name="Text Box 21"/>
              <p:cNvSpPr txBox="1">
                <a:spLocks noChangeArrowheads="1"/>
              </p:cNvSpPr>
              <p:nvPr/>
            </p:nvSpPr>
            <p:spPr bwMode="auto">
              <a:xfrm>
                <a:off x="1538" y="2191"/>
                <a:ext cx="3183" cy="4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1000(mL·L</a:t>
                </a:r>
                <a:r>
                  <a:rPr lang="en-US" altLang="zh-CN" sz="3600" spc="0" baseline="300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-1</a:t>
                </a: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)×</a:t>
                </a: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ρ</a:t>
                </a: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(g·mL</a:t>
                </a:r>
                <a:r>
                  <a:rPr lang="en-US" altLang="zh-CN" sz="3600" spc="0" baseline="300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-1</a:t>
                </a: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)×</a:t>
                </a:r>
                <a:r>
                  <a:rPr lang="el-GR" altLang="zh-CN" sz="3600" i="1" spc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ω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7191" name="Line 22"/>
              <p:cNvCxnSpPr/>
              <p:nvPr/>
            </p:nvCxnSpPr>
            <p:spPr>
              <a:xfrm flipV="1">
                <a:off x="1488" y="2645"/>
                <a:ext cx="303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</a:ln>
              <a:effectLst/>
            </p:spPr>
          </p:cxnSp>
          <p:sp>
            <p:nvSpPr>
              <p:cNvPr id="7192" name="Text Box 23"/>
              <p:cNvSpPr txBox="1">
                <a:spLocks noChangeArrowheads="1"/>
              </p:cNvSpPr>
              <p:nvPr/>
            </p:nvSpPr>
            <p:spPr bwMode="auto">
              <a:xfrm>
                <a:off x="2463" y="2644"/>
                <a:ext cx="1064" cy="45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en-US" altLang="zh-CN" sz="3600" b="1" i="1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M</a:t>
                </a:r>
                <a:r>
                  <a:rPr kumimoji="0" lang="en-US" altLang="zh-CN" sz="36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(g·mol</a:t>
                </a:r>
                <a:r>
                  <a:rPr kumimoji="0" lang="en-US" altLang="zh-CN" sz="36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-1</a:t>
                </a:r>
                <a:r>
                  <a:rPr kumimoji="0" lang="en-US" altLang="zh-CN" sz="36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:endParaRPr kumimoji="0" lang="en-US" altLang="zh-CN" sz="3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7174" name="Group 24"/>
          <p:cNvGrpSpPr/>
          <p:nvPr/>
        </p:nvGrpSpPr>
        <p:grpSpPr>
          <a:xfrm>
            <a:off x="1873250" y="4365625"/>
            <a:ext cx="2881313" cy="1295400"/>
            <a:chOff x="922" y="2205"/>
            <a:chExt cx="1426" cy="859"/>
          </a:xfrm>
        </p:grpSpPr>
        <p:sp>
          <p:nvSpPr>
            <p:cNvPr id="7183" name="Text Box 19"/>
            <p:cNvSpPr txBox="1">
              <a:spLocks noChangeArrowheads="1"/>
            </p:cNvSpPr>
            <p:nvPr/>
          </p:nvSpPr>
          <p:spPr bwMode="auto">
            <a:xfrm>
              <a:off x="922" y="2400"/>
              <a:ext cx="444" cy="4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600" b="1" i="1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kumimoji="0" lang="en-US" altLang="zh-CN" sz="3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=</a:t>
              </a: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7184" name="Group 20"/>
            <p:cNvGrpSpPr/>
            <p:nvPr/>
          </p:nvGrpSpPr>
          <p:grpSpPr>
            <a:xfrm>
              <a:off x="1357" y="2205"/>
              <a:ext cx="991" cy="859"/>
              <a:chOff x="1488" y="2191"/>
              <a:chExt cx="991" cy="859"/>
            </a:xfrm>
          </p:grpSpPr>
          <p:sp>
            <p:nvSpPr>
              <p:cNvPr id="7185" name="Text Box 21"/>
              <p:cNvSpPr txBox="1">
                <a:spLocks noChangeArrowheads="1"/>
              </p:cNvSpPr>
              <p:nvPr/>
            </p:nvSpPr>
            <p:spPr bwMode="auto">
              <a:xfrm>
                <a:off x="1551" y="2191"/>
                <a:ext cx="910" cy="42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1000</a:t>
                </a: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ρ</a:t>
                </a:r>
                <a:r>
                  <a:rPr lang="el-GR" altLang="zh-CN" sz="3600" i="1" spc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ω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7186" name="Line 22"/>
              <p:cNvCxnSpPr/>
              <p:nvPr/>
            </p:nvCxnSpPr>
            <p:spPr>
              <a:xfrm flipV="1">
                <a:off x="1488" y="2645"/>
                <a:ext cx="99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</a:ln>
              <a:effectLst/>
            </p:spPr>
          </p:cxnSp>
          <p:sp>
            <p:nvSpPr>
              <p:cNvPr id="7187" name="Text Box 23"/>
              <p:cNvSpPr txBox="1">
                <a:spLocks noChangeArrowheads="1"/>
              </p:cNvSpPr>
              <p:nvPr/>
            </p:nvSpPr>
            <p:spPr bwMode="auto">
              <a:xfrm>
                <a:off x="1803" y="2621"/>
                <a:ext cx="295" cy="42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7175" name="组合 4"/>
          <p:cNvGrpSpPr/>
          <p:nvPr/>
        </p:nvGrpSpPr>
        <p:grpSpPr>
          <a:xfrm>
            <a:off x="5689600" y="4365625"/>
            <a:ext cx="3946525" cy="1300163"/>
            <a:chOff x="6265093" y="4797947"/>
            <a:chExt cx="4158966" cy="1433515"/>
          </a:xfrm>
        </p:grpSpPr>
        <p:grpSp>
          <p:nvGrpSpPr>
            <p:cNvPr id="7176" name="Group 24"/>
            <p:cNvGrpSpPr/>
            <p:nvPr/>
          </p:nvGrpSpPr>
          <p:grpSpPr>
            <a:xfrm>
              <a:off x="6265093" y="4797947"/>
              <a:ext cx="2511695" cy="1433515"/>
              <a:chOff x="922" y="2205"/>
              <a:chExt cx="829" cy="903"/>
            </a:xfrm>
          </p:grpSpPr>
          <p:sp>
            <p:nvSpPr>
              <p:cNvPr id="7178" name="Text Box 19"/>
              <p:cNvSpPr txBox="1">
                <a:spLocks noChangeArrowheads="1"/>
              </p:cNvSpPr>
              <p:nvPr/>
            </p:nvSpPr>
            <p:spPr bwMode="auto">
              <a:xfrm>
                <a:off x="922" y="2400"/>
                <a:ext cx="356" cy="4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el-GR" altLang="zh-CN" sz="3600" b="1" i="1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ω</a:t>
                </a:r>
                <a:r>
                  <a:rPr kumimoji="0" lang="en-US" altLang="zh-CN" sz="36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 =</a:t>
                </a:r>
                <a:r>
                  <a:rPr kumimoji="0" lang="en-US" altLang="zh-CN" sz="40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endPara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79" name="Group 20"/>
              <p:cNvGrpSpPr/>
              <p:nvPr/>
            </p:nvGrpSpPr>
            <p:grpSpPr>
              <a:xfrm>
                <a:off x="1255" y="2205"/>
                <a:ext cx="496" cy="903"/>
                <a:chOff x="1386" y="2191"/>
                <a:chExt cx="496" cy="903"/>
              </a:xfrm>
            </p:grpSpPr>
            <p:sp>
              <p:nvSpPr>
                <p:cNvPr id="718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457" y="2191"/>
                  <a:ext cx="340" cy="4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535305" indent="-78105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071245" indent="-156845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8455" indent="-236855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144395" indent="-315595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</a:lstStyle>
                <a:p>
                  <a:pPr marL="0" marR="0" lvl="0" indent="0" eaLnBrk="1" hangingPunct="1">
                    <a:buFont typeface="Arial" panose="020B0604020202020204"/>
                  </a:pPr>
                  <a:r>
                    <a:rPr lang="en-US" altLang="zh-CN" sz="3600" i="1" spc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cM</a:t>
                  </a:r>
                  <a:endParaRPr lang="en-US" altLang="zh-CN" sz="36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7181" name="Line 22"/>
                <p:cNvCxnSpPr/>
                <p:nvPr/>
              </p:nvCxnSpPr>
              <p:spPr>
                <a:xfrm flipV="1">
                  <a:off x="1386" y="2645"/>
                  <a:ext cx="496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</a:ln>
                <a:effectLst/>
              </p:spPr>
            </p:cxnSp>
            <p:sp>
              <p:nvSpPr>
                <p:cNvPr id="718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386" y="2645"/>
                  <a:ext cx="468" cy="4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wrap="none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535305" indent="-78105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071245" indent="-156845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8455" indent="-236855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144395" indent="-315595" algn="l" defTabSz="914400" rtl="0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zh-CN" altLang="en-US" sz="3800" b="1" i="0" u="none" baseline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</a:lstStyle>
                <a:p>
                  <a:pPr marL="0" marR="0" lvl="0" indent="0" eaLnBrk="1" hangingPunct="1">
                    <a:buFont typeface="Arial" panose="020B0604020202020204"/>
                  </a:pPr>
                  <a:r>
                    <a:rPr lang="en-US" altLang="zh-CN" sz="3600" spc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1000</a:t>
                  </a:r>
                  <a:r>
                    <a:rPr lang="en-US" altLang="zh-CN" sz="3600" i="1" spc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ρ</a:t>
                  </a:r>
                  <a:endParaRPr lang="en-US" altLang="zh-CN" sz="360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7177" name="矩形 3"/>
            <p:cNvSpPr/>
            <p:nvPr/>
          </p:nvSpPr>
          <p:spPr>
            <a:xfrm>
              <a:off x="8714299" y="5204022"/>
              <a:ext cx="1709760" cy="645870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marL="0" marR="0" lvl="0" indent="0" eaLnBrk="1" hangingPunct="1">
                <a:buFont typeface="Arial" panose="020B0604020202020204"/>
              </a:pPr>
              <a:r>
                <a:rPr lang="en-US" altLang="zh-CN" sz="3200" spc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×</a:t>
              </a:r>
              <a:r>
                <a:rPr lang="en-US" altLang="zh-CN" sz="3200" spc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100%</a:t>
              </a:r>
              <a:endParaRPr lang="zh-CN" altLang="en-US" sz="36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/>
          <p:nvPr/>
        </p:nvSpPr>
        <p:spPr>
          <a:xfrm>
            <a:off x="723900" y="3357563"/>
            <a:ext cx="10366375" cy="12874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20000"/>
              </a:lnSpc>
              <a:buFont typeface="Wingdings" panose="05000000000000000000" pitchFamily="2" charset="2"/>
            </a:pP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质量分数为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36.5%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的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HCl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溶液的密度为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1.20g/cm</a:t>
            </a:r>
            <a:r>
              <a:rPr lang="en-US" altLang="zh-CN" sz="32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。试求该溶液的物质的量浓度。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5" name="Text Box 7">
            <a:hlinkClick r:id="" action="ppaction://noaction"/>
          </p:cNvPr>
          <p:cNvSpPr/>
          <p:nvPr/>
        </p:nvSpPr>
        <p:spPr>
          <a:xfrm>
            <a:off x="782638" y="4654550"/>
            <a:ext cx="10523537" cy="109061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Wingdings" panose="05000000000000000000" pitchFamily="2" charset="2"/>
            </a:pP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质量分数为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63%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的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HNO</a:t>
            </a:r>
            <a:r>
              <a:rPr lang="en-US" altLang="zh-CN" sz="3200" baseline="-2500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溶液的密度为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1.40g/cm</a:t>
            </a:r>
            <a:r>
              <a:rPr lang="en-US" altLang="zh-CN" sz="3200" baseline="30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。试求该溶液的物质的量浓度。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6" name="Text Box 10"/>
          <p:cNvSpPr/>
          <p:nvPr/>
        </p:nvSpPr>
        <p:spPr>
          <a:xfrm>
            <a:off x="6397625" y="3933825"/>
            <a:ext cx="1978025" cy="59848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12.0mol/L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97" name="Text Box 11"/>
          <p:cNvSpPr/>
          <p:nvPr/>
        </p:nvSpPr>
        <p:spPr>
          <a:xfrm>
            <a:off x="6467475" y="5157788"/>
            <a:ext cx="197802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14.0mol/L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98" name="Rectangle 5"/>
          <p:cNvSpPr/>
          <p:nvPr/>
        </p:nvSpPr>
        <p:spPr>
          <a:xfrm>
            <a:off x="623888" y="2054225"/>
            <a:ext cx="10753725" cy="128746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45720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49" charset="-122"/>
              </a:rPr>
              <a:t>质量分数为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98%</a:t>
            </a: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en-US" altLang="zh-CN" sz="3200" b="1" baseline="-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</a:rPr>
              <a:t>SO</a:t>
            </a:r>
            <a:r>
              <a:rPr lang="en-US" altLang="zh-CN" sz="3200" b="1" baseline="-30000"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49" charset="-122"/>
              </a:rPr>
              <a:t>溶液的密度为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1.84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g/cm</a:t>
            </a:r>
            <a:r>
              <a:rPr lang="en-US" altLang="zh-CN" sz="3200" b="1" baseline="30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49" charset="-122"/>
              </a:rPr>
              <a:t>。试求该溶液的物质的量浓度。</a:t>
            </a:r>
            <a:endParaRPr lang="zh-CN" altLang="en-US" sz="32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199" name="Text Box 8"/>
          <p:cNvSpPr/>
          <p:nvPr/>
        </p:nvSpPr>
        <p:spPr>
          <a:xfrm>
            <a:off x="6375400" y="2638425"/>
            <a:ext cx="1978025" cy="59848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18.4mol/L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8200" name="Group 24"/>
          <p:cNvGrpSpPr/>
          <p:nvPr/>
        </p:nvGrpSpPr>
        <p:grpSpPr>
          <a:xfrm>
            <a:off x="4032250" y="407988"/>
            <a:ext cx="2808288" cy="1219200"/>
            <a:chOff x="922" y="2252"/>
            <a:chExt cx="1294" cy="768"/>
          </a:xfrm>
        </p:grpSpPr>
        <p:sp>
          <p:nvSpPr>
            <p:cNvPr id="8201" name="Text Box 19"/>
            <p:cNvSpPr txBox="1">
              <a:spLocks noChangeArrowheads="1"/>
            </p:cNvSpPr>
            <p:nvPr/>
          </p:nvSpPr>
          <p:spPr bwMode="auto">
            <a:xfrm>
              <a:off x="922" y="2432"/>
              <a:ext cx="413" cy="44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600" b="1" i="1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kumimoji="0" lang="en-US" altLang="zh-CN" sz="3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=</a:t>
              </a: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8202" name="Group 20"/>
            <p:cNvGrpSpPr/>
            <p:nvPr/>
          </p:nvGrpSpPr>
          <p:grpSpPr>
            <a:xfrm>
              <a:off x="1287" y="2252"/>
              <a:ext cx="929" cy="768"/>
              <a:chOff x="1418" y="2238"/>
              <a:chExt cx="929" cy="768"/>
            </a:xfrm>
          </p:grpSpPr>
          <p:sp>
            <p:nvSpPr>
              <p:cNvPr id="8203" name="Text Box 21"/>
              <p:cNvSpPr txBox="1">
                <a:spLocks noChangeArrowheads="1"/>
              </p:cNvSpPr>
              <p:nvPr/>
            </p:nvSpPr>
            <p:spPr bwMode="auto">
              <a:xfrm>
                <a:off x="1437" y="2238"/>
                <a:ext cx="910" cy="40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1000</a:t>
                </a: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ρ</a:t>
                </a:r>
                <a:r>
                  <a:rPr lang="el-GR" altLang="zh-CN" sz="3600" i="1" spc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ω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8204" name="Line 22"/>
              <p:cNvCxnSpPr/>
              <p:nvPr/>
            </p:nvCxnSpPr>
            <p:spPr>
              <a:xfrm flipV="1">
                <a:off x="1418" y="2645"/>
                <a:ext cx="86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</a:ln>
              <a:effectLst/>
            </p:spPr>
          </p:cxnSp>
          <p:sp>
            <p:nvSpPr>
              <p:cNvPr id="8205" name="Text Box 23"/>
              <p:cNvSpPr txBox="1">
                <a:spLocks noChangeArrowheads="1"/>
              </p:cNvSpPr>
              <p:nvPr/>
            </p:nvSpPr>
            <p:spPr bwMode="auto">
              <a:xfrm>
                <a:off x="1684" y="2599"/>
                <a:ext cx="274" cy="40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组合 2"/>
          <p:cNvGrpSpPr/>
          <p:nvPr/>
        </p:nvGrpSpPr>
        <p:grpSpPr>
          <a:xfrm>
            <a:off x="723900" y="1917700"/>
            <a:ext cx="10366375" cy="1728788"/>
            <a:chOff x="723254" y="2565698"/>
            <a:chExt cx="10366375" cy="1728862"/>
          </a:xfrm>
        </p:grpSpPr>
        <p:sp>
          <p:nvSpPr>
            <p:cNvPr id="9231" name="Text Box 4"/>
            <p:cNvSpPr/>
            <p:nvPr/>
          </p:nvSpPr>
          <p:spPr>
            <a:xfrm>
              <a:off x="723254" y="2565698"/>
              <a:ext cx="10366375" cy="1583391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 lIns="105037" tIns="52519" rIns="105037" bIns="52519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lvl="0" eaLnBrk="1" hangingPunct="1">
                <a:lnSpc>
                  <a:spcPct val="150000"/>
                </a:lnSpc>
                <a:buFont typeface="Wingdings" panose="05000000000000000000" pitchFamily="2" charset="2"/>
              </a:pPr>
              <a:r>
                <a: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r>
                <a:rPr lang="zh-CN" altLang="en-US" sz="3200">
                  <a:latin typeface="Times New Roman" panose="02020603050405020304" pitchFamily="18" charset="0"/>
                  <a:ea typeface="Times New Roman" panose="02020603050405020304" pitchFamily="18" charset="0"/>
                </a:rPr>
                <a:t>若为一定温度下的饱和溶液，溶质在该温度下的溶解度为</a:t>
              </a:r>
              <a:r>
                <a:rPr lang="en-US" altLang="zh-CN" sz="3200"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zh-CN" altLang="en-US" sz="3200">
                  <a:latin typeface="Times New Roman" panose="02020603050405020304" pitchFamily="18" charset="0"/>
                  <a:ea typeface="Times New Roman" panose="02020603050405020304" pitchFamily="18" charset="0"/>
                </a:rPr>
                <a:t>，则                        ，带入上式整理得：</a:t>
              </a:r>
              <a:endPara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9232" name="对象 1"/>
            <p:cNvGraphicFramePr>
              <a:graphicFrameLocks noChangeAspect="1"/>
            </p:cNvGraphicFramePr>
            <p:nvPr/>
          </p:nvGraphicFramePr>
          <p:xfrm>
            <a:off x="2782888" y="3222997"/>
            <a:ext cx="2290762" cy="1071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AxMath" r:id="rId1" imgW="1036320" imgH="484505" progId="Equation.AxMath">
                    <p:embed/>
                  </p:oleObj>
                </mc:Choice>
                <mc:Fallback>
                  <p:oleObj name="AxMath" r:id="rId1" imgW="1036320" imgH="484505" progId="Equation.AxMath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782888" y="3222997"/>
                          <a:ext cx="2290762" cy="10715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19" name="Group 24"/>
          <p:cNvGrpSpPr/>
          <p:nvPr/>
        </p:nvGrpSpPr>
        <p:grpSpPr>
          <a:xfrm>
            <a:off x="4181475" y="3935413"/>
            <a:ext cx="3281363" cy="1304925"/>
            <a:chOff x="936" y="2244"/>
            <a:chExt cx="1511" cy="822"/>
          </a:xfrm>
        </p:grpSpPr>
        <p:sp>
          <p:nvSpPr>
            <p:cNvPr id="9226" name="Text Box 19"/>
            <p:cNvSpPr txBox="1">
              <a:spLocks noChangeArrowheads="1"/>
            </p:cNvSpPr>
            <p:nvPr/>
          </p:nvSpPr>
          <p:spPr bwMode="auto">
            <a:xfrm>
              <a:off x="936" y="2400"/>
              <a:ext cx="413" cy="44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600" b="1" i="1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kumimoji="0" lang="en-US" altLang="zh-CN" sz="3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=</a:t>
              </a: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9227" name="Group 20"/>
            <p:cNvGrpSpPr/>
            <p:nvPr/>
          </p:nvGrpSpPr>
          <p:grpSpPr>
            <a:xfrm>
              <a:off x="1299" y="2244"/>
              <a:ext cx="1148" cy="822"/>
              <a:chOff x="1430" y="2230"/>
              <a:chExt cx="1148" cy="822"/>
            </a:xfrm>
          </p:grpSpPr>
          <p:sp>
            <p:nvSpPr>
              <p:cNvPr id="9228" name="Text Box 21"/>
              <p:cNvSpPr txBox="1">
                <a:spLocks noChangeArrowheads="1"/>
              </p:cNvSpPr>
              <p:nvPr/>
            </p:nvSpPr>
            <p:spPr bwMode="auto">
              <a:xfrm>
                <a:off x="1569" y="2230"/>
                <a:ext cx="890" cy="40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1000</a:t>
                </a: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ρ</a:t>
                </a: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宋体" panose="02010600030101010101" pitchFamily="2" charset="-122"/>
                  </a:rPr>
                  <a:t>S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9229" name="Line 22"/>
              <p:cNvCxnSpPr/>
              <p:nvPr/>
            </p:nvCxnSpPr>
            <p:spPr>
              <a:xfrm flipV="1">
                <a:off x="1430" y="2645"/>
                <a:ext cx="112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</a:ln>
              <a:effectLst/>
            </p:spPr>
          </p:cxnSp>
          <p:sp>
            <p:nvSpPr>
              <p:cNvPr id="9230" name="Text Box 23"/>
              <p:cNvSpPr txBox="1">
                <a:spLocks noChangeArrowheads="1"/>
              </p:cNvSpPr>
              <p:nvPr/>
            </p:nvSpPr>
            <p:spPr bwMode="auto">
              <a:xfrm>
                <a:off x="1498" y="2645"/>
                <a:ext cx="1080" cy="40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r>
                  <a:rPr kumimoji="0" lang="en-US" altLang="zh-CN" sz="3600" b="1" i="1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M</a:t>
                </a:r>
                <a:r>
                  <a:rPr kumimoji="0" lang="en-US" altLang="zh-CN" sz="36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:r>
                  <a:rPr kumimoji="0" lang="en-US" altLang="zh-CN" sz="3600" b="1" i="1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S+</a:t>
                </a:r>
                <a:r>
                  <a:rPr kumimoji="0" lang="en-US" altLang="zh-CN" sz="36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100)</a:t>
                </a:r>
                <a:r>
                  <a:rPr kumimoji="0" lang="en-US" altLang="zh-CN" sz="3600" b="1" i="1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zh-CN" sz="36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Times New Roman" panose="02020603050405020304" pitchFamily="18" charset="0"/>
                    <a:ea typeface="黑体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endParaRPr kumimoji="0" lang="en-US" altLang="zh-CN" sz="3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220" name="Group 24"/>
          <p:cNvGrpSpPr/>
          <p:nvPr/>
        </p:nvGrpSpPr>
        <p:grpSpPr>
          <a:xfrm>
            <a:off x="4032250" y="407988"/>
            <a:ext cx="2808288" cy="1219200"/>
            <a:chOff x="922" y="2252"/>
            <a:chExt cx="1294" cy="768"/>
          </a:xfrm>
        </p:grpSpPr>
        <p:sp>
          <p:nvSpPr>
            <p:cNvPr id="9221" name="Text Box 19"/>
            <p:cNvSpPr txBox="1">
              <a:spLocks noChangeArrowheads="1"/>
            </p:cNvSpPr>
            <p:nvPr/>
          </p:nvSpPr>
          <p:spPr bwMode="auto">
            <a:xfrm>
              <a:off x="922" y="2432"/>
              <a:ext cx="413" cy="44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600" b="1" i="1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c</a:t>
              </a:r>
              <a:r>
                <a:rPr kumimoji="0" lang="en-US" altLang="zh-CN" sz="36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=</a:t>
              </a:r>
              <a:r>
                <a:rPr kumimoji="0" lang="en-US" altLang="zh-CN" sz="40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</a:t>
              </a:r>
              <a:endPara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9222" name="Group 20"/>
            <p:cNvGrpSpPr/>
            <p:nvPr/>
          </p:nvGrpSpPr>
          <p:grpSpPr>
            <a:xfrm>
              <a:off x="1287" y="2252"/>
              <a:ext cx="929" cy="768"/>
              <a:chOff x="1418" y="2238"/>
              <a:chExt cx="929" cy="768"/>
            </a:xfrm>
          </p:grpSpPr>
          <p:sp>
            <p:nvSpPr>
              <p:cNvPr id="9223" name="Text Box 21"/>
              <p:cNvSpPr txBox="1">
                <a:spLocks noChangeArrowheads="1"/>
              </p:cNvSpPr>
              <p:nvPr/>
            </p:nvSpPr>
            <p:spPr bwMode="auto">
              <a:xfrm>
                <a:off x="1437" y="2238"/>
                <a:ext cx="910" cy="40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1000</a:t>
                </a: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ρ</a:t>
                </a:r>
                <a:r>
                  <a:rPr lang="el-GR" altLang="zh-CN" sz="3600" i="1" spc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ω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9224" name="Line 22"/>
              <p:cNvCxnSpPr/>
              <p:nvPr/>
            </p:nvCxnSpPr>
            <p:spPr>
              <a:xfrm flipV="1">
                <a:off x="1418" y="2645"/>
                <a:ext cx="86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</a:ln>
              <a:effectLst/>
            </p:spPr>
          </p:cxnSp>
          <p:sp>
            <p:nvSpPr>
              <p:cNvPr id="9225" name="Text Box 23"/>
              <p:cNvSpPr txBox="1">
                <a:spLocks noChangeArrowheads="1"/>
              </p:cNvSpPr>
              <p:nvPr/>
            </p:nvSpPr>
            <p:spPr bwMode="auto">
              <a:xfrm>
                <a:off x="1684" y="2599"/>
                <a:ext cx="274" cy="40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en-US" altLang="zh-CN" sz="3600" i="1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endParaRPr lang="en-US" altLang="zh-CN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/>
          <p:nvPr/>
        </p:nvSpPr>
        <p:spPr>
          <a:xfrm>
            <a:off x="576263" y="1196975"/>
            <a:ext cx="10302875" cy="18796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20000"/>
              </a:lnSpc>
              <a:buFont typeface="Arial" panose="020B0604020202020204"/>
            </a:pP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3】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在标准状况下，将一充满干燥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HCl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的烧瓶倒置于水中，水将充满整个烧瓶，烧瓶内溶液的物质的量浓度为多少？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720725" y="452438"/>
            <a:ext cx="7216775" cy="5984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气体溶于水过程的物质的量浓度计算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4" name="Text Box 5"/>
          <p:cNvSpPr/>
          <p:nvPr/>
        </p:nvSpPr>
        <p:spPr>
          <a:xfrm>
            <a:off x="769938" y="4302125"/>
            <a:ext cx="10031412" cy="12319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20000"/>
              </a:lnSpc>
              <a:buFont typeface="Arial" panose="020B0604020202020204"/>
            </a:pP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倘若烧瓶中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HCl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中混有空气，且空气占总体积的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1/5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，在上述情形下，烧瓶内溶液的物质的量浓度为多少？ 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245" name="对象 1"/>
          <p:cNvGraphicFramePr>
            <a:graphicFrameLocks noChangeAspect="1"/>
          </p:cNvGraphicFramePr>
          <p:nvPr/>
        </p:nvGraphicFramePr>
        <p:xfrm>
          <a:off x="2365375" y="3036888"/>
          <a:ext cx="22701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AxMath" r:id="rId1" imgW="1136015" imgH="484505" progId="Equation.AxMath">
                  <p:embed/>
                </p:oleObj>
              </mc:Choice>
              <mc:Fallback>
                <p:oleObj name="AxMath" r:id="rId1" imgW="1136015" imgH="484505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65375" y="3036888"/>
                        <a:ext cx="227012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/>
          <p:nvPr/>
        </p:nvSpPr>
        <p:spPr>
          <a:xfrm>
            <a:off x="862013" y="838200"/>
            <a:ext cx="9734550" cy="14890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4】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标准状况下，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500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体积的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HCl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溶于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体积的水中，若此溶液的密度为</a:t>
            </a:r>
            <a:r>
              <a:rPr lang="el-GR" altLang="zh-CN" sz="3200" i="1"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en-US" altLang="zh-CN" sz="3200" i="1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g/cm</a:t>
            </a:r>
            <a:r>
              <a:rPr lang="en-US" altLang="zh-CN" sz="32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，求溶液的物质的量浓度。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267" name="对象 1"/>
          <p:cNvGraphicFramePr>
            <a:graphicFrameLocks noChangeAspect="1"/>
          </p:cNvGraphicFramePr>
          <p:nvPr/>
        </p:nvGraphicFramePr>
        <p:xfrm>
          <a:off x="3457575" y="2709863"/>
          <a:ext cx="4203700" cy="187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AxMath" r:id="rId1" imgW="1932305" imgH="859790" progId="Equation.AxMath">
                  <p:embed/>
                </p:oleObj>
              </mc:Choice>
              <mc:Fallback>
                <p:oleObj name="AxMath" r:id="rId1" imgW="1932305" imgH="859790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57575" y="2709863"/>
                        <a:ext cx="4203700" cy="187166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/>
          <p:nvPr/>
        </p:nvSpPr>
        <p:spPr>
          <a:xfrm>
            <a:off x="1008063" y="1414463"/>
            <a:ext cx="9617075" cy="202723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5】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市售浓硫酸质量分数为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98%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，密度为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1.84 g/cm</a:t>
            </a:r>
            <a:r>
              <a:rPr lang="en-US" altLang="zh-CN" sz="32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的，现需配制</a:t>
            </a:r>
            <a:r>
              <a:rPr lang="en-US" altLang="zh-CN" sz="3200">
                <a:latin typeface="Times New Roman" panose="02020603050405020304" pitchFamily="18" charset="0"/>
                <a:ea typeface="Times New Roman" panose="02020603050405020304" pitchFamily="18" charset="0"/>
              </a:rPr>
              <a:t>500 mL 1.50 mol/L</a:t>
            </a:r>
            <a:r>
              <a:rPr lang="zh-CN" altLang="en-US" sz="3200">
                <a:latin typeface="Times New Roman" panose="02020603050405020304" pitchFamily="18" charset="0"/>
                <a:ea typeface="Times New Roman" panose="02020603050405020304" pitchFamily="18" charset="0"/>
              </a:rPr>
              <a:t>的硫酸溶液，应需浓硫酸多少毫升？</a:t>
            </a:r>
            <a:endParaRPr lang="zh-CN" alt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008063" y="549275"/>
            <a:ext cx="8042275" cy="5984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4.</a:t>
            </a:r>
            <a:r>
              <a:rPr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rPr>
              <a:t>溶液稀释或混合过程物质的量浓度的计算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12292" name="矩形 1"/>
          <p:cNvSpPr/>
          <p:nvPr/>
        </p:nvSpPr>
        <p:spPr>
          <a:xfrm>
            <a:off x="1223963" y="3575050"/>
            <a:ext cx="2244725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3200">
                <a:solidFill>
                  <a:srgbClr val="FF0000"/>
                </a:solidFill>
              </a:rPr>
              <a:t>稀释定律：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2293" name="矩形 5"/>
          <p:cNvSpPr/>
          <p:nvPr/>
        </p:nvSpPr>
        <p:spPr>
          <a:xfrm>
            <a:off x="1277938" y="4233863"/>
            <a:ext cx="9539287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溶质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)=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浓溶液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)·</a:t>
            </a:r>
            <a:r>
              <a:rPr lang="el-GR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ω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浓溶液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稀溶液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)·</a:t>
            </a:r>
            <a:r>
              <a:rPr lang="el-GR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ω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稀溶液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zh-CN" altLang="en-US" sz="3200" baseline="-250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4" name="矩形 6"/>
          <p:cNvSpPr/>
          <p:nvPr/>
        </p:nvSpPr>
        <p:spPr>
          <a:xfrm>
            <a:off x="1293813" y="4943475"/>
            <a:ext cx="9537700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溶质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)= 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浓溶液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)·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浓溶液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稀溶液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)·</a:t>
            </a:r>
            <a:r>
              <a:rPr lang="en-US" altLang="zh-CN" sz="3200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稀溶液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zh-CN" altLang="en-US" sz="3200" baseline="-250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5" name="Text Box 8"/>
          <p:cNvSpPr/>
          <p:nvPr/>
        </p:nvSpPr>
        <p:spPr>
          <a:xfrm>
            <a:off x="6159500" y="2760663"/>
            <a:ext cx="1647825" cy="5984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40.8 mL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KSO_WPP_MARK_KEY" val="ad117265-1423-46f1-bfd5-d5150a7942a5"/>
  <p:tag name="COMMONDATA" val="eyJoZGlkIjoiYjE0ODc2YTE5OTI4Yjc5YWM5YzIxYzEwZjllM2IyYz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2811</Words>
  <Application>WPS 演示</Application>
  <PresentationFormat/>
  <Paragraphs>254</Paragraphs>
  <Slides>22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</vt:i4>
      </vt:variant>
      <vt:variant>
        <vt:lpstr>幻灯片标题</vt:lpstr>
      </vt:variant>
      <vt:variant>
        <vt:i4>22</vt:i4>
      </vt:variant>
    </vt:vector>
  </HeadingPairs>
  <TitlesOfParts>
    <vt:vector size="43" baseType="lpstr">
      <vt:lpstr>Arial</vt:lpstr>
      <vt:lpstr>宋体</vt:lpstr>
      <vt:lpstr>Wingdings</vt:lpstr>
      <vt:lpstr>黑体</vt:lpstr>
      <vt:lpstr>Arial</vt:lpstr>
      <vt:lpstr>Times New Roman</vt:lpstr>
      <vt:lpstr>楷体</vt:lpstr>
      <vt:lpstr>微软雅黑</vt:lpstr>
      <vt:lpstr>Arial Unicode MS</vt:lpstr>
      <vt:lpstr>华文新魏</vt:lpstr>
      <vt:lpstr>默认设计模板</vt:lpstr>
      <vt:lpstr>Equation.3</vt:lpstr>
      <vt:lpstr>Equation.AxMath</vt:lpstr>
      <vt:lpstr>Equation.3</vt:lpstr>
      <vt:lpstr>Equation.3</vt:lpstr>
      <vt:lpstr>Equation.3</vt:lpstr>
      <vt:lpstr>Equation.AxMath</vt:lpstr>
      <vt:lpstr>Equation.AxMath</vt:lpstr>
      <vt:lpstr>Equation.AxMath</vt:lpstr>
      <vt:lpstr>Equation.AxMath</vt:lpstr>
      <vt:lpstr>Equation.AxMath</vt:lpstr>
      <vt:lpstr>第三节   物质的量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『星空』那一抹流光～</cp:lastModifiedBy>
  <cp:revision>2</cp:revision>
  <cp:lastPrinted>2022-09-02T17:44:00Z</cp:lastPrinted>
  <dcterms:created xsi:type="dcterms:W3CDTF">2022-09-02T17:44:00Z</dcterms:created>
  <dcterms:modified xsi:type="dcterms:W3CDTF">2022-10-14T01:46:48Z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48176C01C5E549B39AC99A2B1248983D</vt:lpwstr>
  </property>
  <property fmtid="{D5CDD505-2E9C-101B-9397-08002B2CF9AE}" pid="7" name="KSOProductBuildVer">
    <vt:lpwstr>2052-11.1.0.12358</vt:lpwstr>
  </property>
</Properties>
</file>