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3"/>
    <p:sldId id="412" r:id="rId4"/>
    <p:sldId id="444" r:id="rId5"/>
    <p:sldId id="430" r:id="rId6"/>
    <p:sldId id="268" r:id="rId7"/>
    <p:sldId id="414" r:id="rId8"/>
    <p:sldId id="413" r:id="rId9"/>
    <p:sldId id="282" r:id="rId10"/>
    <p:sldId id="415" r:id="rId11"/>
    <p:sldId id="353" r:id="rId12"/>
    <p:sldId id="354" r:id="rId13"/>
    <p:sldId id="355" r:id="rId14"/>
    <p:sldId id="358" r:id="rId15"/>
    <p:sldId id="359" r:id="rId16"/>
    <p:sldId id="417" r:id="rId17"/>
    <p:sldId id="418" r:id="rId18"/>
    <p:sldId id="425" r:id="rId19"/>
    <p:sldId id="426" r:id="rId20"/>
    <p:sldId id="429" r:id="rId21"/>
    <p:sldId id="434" r:id="rId22"/>
    <p:sldId id="423" r:id="rId23"/>
    <p:sldId id="435" r:id="rId24"/>
    <p:sldId id="436" r:id="rId25"/>
    <p:sldId id="437" r:id="rId26"/>
    <p:sldId id="438" r:id="rId27"/>
    <p:sldId id="439" r:id="rId28"/>
    <p:sldId id="440" r:id="rId29"/>
    <p:sldId id="427" r:id="rId30"/>
    <p:sldId id="441" r:id="rId31"/>
    <p:sldId id="442" r:id="rId32"/>
    <p:sldId id="443" r:id="rId33"/>
    <p:sldId id="428" r:id="rId34"/>
    <p:sldId id="360" r:id="rId35"/>
    <p:sldId id="432" r:id="rId36"/>
    <p:sldId id="431" r:id="rId37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60" y="66"/>
      </p:cViewPr>
      <p:guideLst>
        <p:guide orient="horz" pos="20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8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82B3-585C-4E95-A34F-FE863F9CA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286F-B8F4-4FA3-9920-C70094BAC0B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" Target="slide34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763395" y="1844675"/>
            <a:ext cx="6395720" cy="25533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气体摩尔体积</a:t>
            </a:r>
            <a:endParaRPr lang="zh-CN" altLang="en-US" sz="80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80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Classroom_20852754_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48465" r="75200" b="19028"/>
          <a:stretch>
            <a:fillRect/>
          </a:stretch>
        </p:blipFill>
        <p:spPr>
          <a:xfrm>
            <a:off x="1231839" y="2200962"/>
            <a:ext cx="1640498" cy="1569172"/>
          </a:xfrm>
          <a:prstGeom prst="rect">
            <a:avLst/>
          </a:prstGeom>
        </p:spPr>
      </p:pic>
      <p:pic>
        <p:nvPicPr>
          <p:cNvPr id="17" name="图片 16" descr="Classroom_20852754_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48465" r="75200" b="19028"/>
          <a:stretch>
            <a:fillRect/>
          </a:stretch>
        </p:blipFill>
        <p:spPr>
          <a:xfrm>
            <a:off x="4331627" y="1137667"/>
            <a:ext cx="3449419" cy="3299445"/>
          </a:xfrm>
          <a:prstGeom prst="rect">
            <a:avLst/>
          </a:prstGeom>
        </p:spPr>
      </p:pic>
      <p:sp>
        <p:nvSpPr>
          <p:cNvPr id="18" name="燕尾形 17"/>
          <p:cNvSpPr/>
          <p:nvPr/>
        </p:nvSpPr>
        <p:spPr>
          <a:xfrm flipH="1">
            <a:off x="3142786" y="2545999"/>
            <a:ext cx="918391" cy="1224135"/>
          </a:xfrm>
          <a:prstGeom prst="chevron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72047" y="5368880"/>
            <a:ext cx="25811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>
                <a:latin typeface="黑体" panose="02010609060101010101" pitchFamily="49" charset="-122"/>
                <a:ea typeface="黑体" panose="02010609060101010101" pitchFamily="49" charset="-122"/>
              </a:rPr>
              <a:t>微粒的大小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0" name="文本框 19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3" name="文本框 22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Classroom_20852754_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48465" r="75200" b="19028"/>
          <a:stretch>
            <a:fillRect/>
          </a:stretch>
        </p:blipFill>
        <p:spPr>
          <a:xfrm>
            <a:off x="1019608" y="2018175"/>
            <a:ext cx="1622225" cy="1551693"/>
          </a:xfrm>
          <a:prstGeom prst="rect">
            <a:avLst/>
          </a:prstGeom>
        </p:spPr>
      </p:pic>
      <p:pic>
        <p:nvPicPr>
          <p:cNvPr id="2" name="图片 1" descr="Classroom_20852754_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0792" r="41338" b="27835"/>
          <a:stretch>
            <a:fillRect/>
          </a:stretch>
        </p:blipFill>
        <p:spPr>
          <a:xfrm>
            <a:off x="4388482" y="1508787"/>
            <a:ext cx="3360373" cy="2688300"/>
          </a:xfrm>
          <a:prstGeom prst="rect">
            <a:avLst/>
          </a:prstGeom>
        </p:spPr>
      </p:pic>
      <p:sp>
        <p:nvSpPr>
          <p:cNvPr id="18" name="燕尾形 17"/>
          <p:cNvSpPr/>
          <p:nvPr/>
        </p:nvSpPr>
        <p:spPr>
          <a:xfrm flipH="1">
            <a:off x="3055962" y="2240869"/>
            <a:ext cx="918391" cy="1224135"/>
          </a:xfrm>
          <a:prstGeom prst="chevron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72047" y="5157063"/>
            <a:ext cx="25811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>
                <a:latin typeface="黑体" panose="02010609060101010101" pitchFamily="49" charset="-122"/>
                <a:ea typeface="黑体" panose="02010609060101010101" pitchFamily="49" charset="-122"/>
              </a:rPr>
              <a:t>微粒间距离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6" name="文本框 15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2" name="文本框 21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48922" y="3110424"/>
            <a:ext cx="1477328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zh-CN" altLang="en-US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影响因素</a:t>
            </a:r>
            <a:endParaRPr lang="zh-CN" altLang="en-US" sz="2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444926" y="1964492"/>
            <a:ext cx="698093" cy="27843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134634" y="45179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微粒间距离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88867" y="167646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微粒的多少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076056" y="1819745"/>
            <a:ext cx="957202" cy="253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398086" y="1676461"/>
            <a:ext cx="438582" cy="55399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</a:t>
            </a:r>
            <a:endParaRPr lang="zh-CN" altLang="en-US" sz="28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4969850" y="4041517"/>
            <a:ext cx="471835" cy="13921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369557" y="378245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温度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69556" y="51260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6140622" y="3918047"/>
            <a:ext cx="936104" cy="251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029511" y="3717032"/>
            <a:ext cx="424154" cy="55399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</a:t>
            </a:r>
            <a:endParaRPr lang="zh-CN" altLang="en-US" sz="28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6140622" y="5261618"/>
            <a:ext cx="936104" cy="239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060708" y="5107688"/>
            <a:ext cx="436978" cy="55399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endParaRPr lang="zh-CN" altLang="en-US" sz="28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36" name="文本框 35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39" name="文本框 38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187624" y="2132856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定义：一定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下，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单位物质的量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的任何气体所占的体积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符号：</a:t>
            </a:r>
            <a:r>
              <a:rPr lang="en-US" altLang="zh-CN" sz="3200" err="1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altLang="zh-CN" sz="3200" baseline="-25000" err="1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endParaRPr lang="en-US" altLang="zh-CN" sz="3200" baseline="-25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单位：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L/mol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90872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气体摩尔体积</a:t>
            </a:r>
            <a:endParaRPr lang="zh-CN" alt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3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4" name="文本框 13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8" name="文本框 17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5325387" y="3010446"/>
                <a:ext cx="345653" cy="919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3200"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n-US" altLang="zh-CN" sz="3200" baseline="-25000"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m:t>m</m:t>
                          </m:r>
                          <m:r>
                            <a:rPr lang="zh-CN" altLang="en-US" sz="3200" baseline="-25000"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387" y="3010446"/>
                <a:ext cx="345653" cy="919867"/>
              </a:xfrm>
              <a:prstGeom prst="rect">
                <a:avLst/>
              </a:prstGeom>
              <a:blipFill rotWithShape="1">
                <a:blip r:embed="rId1"/>
                <a:stretch>
                  <a:fillRect l="-80" t="-59" r="-39723" b="-6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4437295" y="3148938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 =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766" y="1700808"/>
            <a:ext cx="321754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>
                <a:latin typeface="黑体" panose="02010609060101010101" pitchFamily="49" charset="-122"/>
                <a:ea typeface="黑体" panose="02010609060101010101" pitchFamily="49" charset="-122"/>
              </a:rPr>
              <a:t>公式：</a:t>
            </a:r>
            <a:r>
              <a:rPr lang="en-US" altLang="zh-CN" sz="3735">
                <a:latin typeface="黑体" panose="02010609060101010101" pitchFamily="49" charset="-122"/>
                <a:ea typeface="黑体" panose="02010609060101010101" pitchFamily="49" charset="-122"/>
              </a:rPr>
              <a:t>V=n×V</a:t>
            </a:r>
            <a:r>
              <a:rPr lang="en-US" altLang="zh-CN" sz="3735" baseline="-25000" err="1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endParaRPr lang="zh-CN" altLang="en-US" sz="3735" baseline="-25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59764" y="3066863"/>
            <a:ext cx="182453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latin typeface="黑体" panose="02010609060101010101" pitchFamily="49" charset="-122"/>
                <a:ea typeface="黑体" panose="02010609060101010101" pitchFamily="49" charset="-122"/>
              </a:rPr>
              <a:t>变形：</a:t>
            </a:r>
            <a:endParaRPr lang="zh-CN" altLang="en-US" sz="426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4203" y="4077072"/>
            <a:ext cx="7229457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任何气体所占的体积约为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（标准状况下），</a:t>
            </a:r>
            <a:r>
              <a:rPr lang="en-US" altLang="zh-CN" sz="280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aseline="-2500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22.4L/mol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1" name="文本框 20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4" name="文本框 23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9015" y="1484784"/>
            <a:ext cx="7285969" cy="324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判断：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 O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的体积约为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标准状况下，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 O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的体积为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标准状况下，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 CO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的体积约为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标准状况下，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 H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的体积约为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48628" y="2118813"/>
            <a:ext cx="468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>
                <a:solidFill>
                  <a:srgbClr val="FF0000"/>
                </a:solidFill>
              </a:rPr>
              <a:t>X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4248" y="2731375"/>
            <a:ext cx="45717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smtClean="0">
                <a:solidFill>
                  <a:srgbClr val="FF0000"/>
                </a:solidFill>
              </a:rPr>
              <a:t>√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10244" y="3396291"/>
            <a:ext cx="45717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smtClean="0">
                <a:solidFill>
                  <a:srgbClr val="FF0000"/>
                </a:solidFill>
              </a:rPr>
              <a:t>√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87928" y="4092177"/>
            <a:ext cx="468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>
                <a:solidFill>
                  <a:srgbClr val="FF0000"/>
                </a:solidFill>
              </a:rPr>
              <a:t>X</a:t>
            </a:r>
            <a:endParaRPr lang="zh-CN" altLang="en-US" sz="4265">
              <a:solidFill>
                <a:srgbClr val="FF0000"/>
              </a:solidFill>
            </a:endParaRPr>
          </a:p>
        </p:txBody>
      </p:sp>
      <p:grpSp>
        <p:nvGrpSpPr>
          <p:cNvPr id="2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6" name="文本框 25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9" name="文本框 28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5551" y="1425419"/>
            <a:ext cx="5432898" cy="1303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气体摩尔体积只适用于气体，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标况下，水、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和戊烷不是气体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82478" y="3613972"/>
            <a:ext cx="6579045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摩尔体积可用于单一气体也可用于混合气体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4" name="文本框 13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8" name="文本框 17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下列说法正确的是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在标准状况下，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1molH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的体积都约是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B.2gH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44gCO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的体积相等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C.1mol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某气体的体积为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，则该气体一定处于标准状况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标准状况，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1gH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11.2LO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的物质的量相等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44747" y="184482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rgbClr val="FF0000"/>
                </a:solidFill>
              </a:rPr>
              <a:t>D</a:t>
            </a:r>
            <a:endParaRPr lang="zh-CN" altLang="en-US" sz="3200">
              <a:solidFill>
                <a:srgbClr val="FF0000"/>
              </a:solidFill>
            </a:endParaRPr>
          </a:p>
        </p:txBody>
      </p:sp>
      <p:grpSp>
        <p:nvGrpSpPr>
          <p:cNvPr id="13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4" name="文本框 13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7" name="文本框 16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9582" y="685358"/>
            <a:ext cx="67973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判断正误，并说明理由。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标况下，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任何物质的体积都约是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气体的体积约为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标况下，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1molO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的混合气体的体积约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22.4L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气体所含分子数一定大于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11.2L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气体所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</a:t>
            </a:r>
            <a:endParaRPr lang="en-US" altLang="zh-CN" sz="24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分子数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任何条件，气体的摩尔体积都是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22.4L/mol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只有在标况下，气体的摩尔体积才能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endParaRPr lang="en-US" altLang="zh-CN" sz="24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22.4L/mol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44332" y="1196752"/>
            <a:ext cx="468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>
                <a:solidFill>
                  <a:srgbClr val="FF0000"/>
                </a:solidFill>
              </a:rPr>
              <a:t>X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83768" y="2862419"/>
            <a:ext cx="45717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>
                <a:solidFill>
                  <a:srgbClr val="FF0000"/>
                </a:solidFill>
              </a:rPr>
              <a:t>√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473" y="1772816"/>
            <a:ext cx="468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>
                <a:solidFill>
                  <a:srgbClr val="FF0000"/>
                </a:solidFill>
              </a:rPr>
              <a:t>X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03848" y="3933056"/>
            <a:ext cx="468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>
                <a:solidFill>
                  <a:srgbClr val="FF0000"/>
                </a:solidFill>
              </a:rPr>
              <a:t>X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44332" y="4509120"/>
            <a:ext cx="468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>
                <a:solidFill>
                  <a:srgbClr val="FF0000"/>
                </a:solidFill>
              </a:rPr>
              <a:t>X</a:t>
            </a:r>
            <a:endParaRPr lang="zh-CN" altLang="en-US" sz="4265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69649" y="5661248"/>
            <a:ext cx="468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>
                <a:solidFill>
                  <a:srgbClr val="FF0000"/>
                </a:solidFill>
              </a:rPr>
              <a:t>X</a:t>
            </a:r>
            <a:endParaRPr lang="zh-CN" altLang="en-US" sz="4265">
              <a:solidFill>
                <a:srgbClr val="FF0000"/>
              </a:solidFill>
            </a:endParaRPr>
          </a:p>
        </p:txBody>
      </p:sp>
      <p:grpSp>
        <p:nvGrpSpPr>
          <p:cNvPr id="23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4" name="文本框 23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7" name="文本框 26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5018" y="2337851"/>
            <a:ext cx="6091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标况下，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11.2LSO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含有</a:t>
            </a:r>
            <a:r>
              <a:rPr lang="zh-CN" altLang="en-US" sz="2400" u="sng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个原子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标况下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,22.4LSO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混合气体中含有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的氧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原子数为</a:t>
            </a:r>
            <a:r>
              <a:rPr lang="zh-CN" altLang="en-US" sz="2400" u="sng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3270" y="239183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0.5N</a:t>
            </a:r>
            <a:r>
              <a:rPr lang="en-US" altLang="zh-CN" sz="2400" b="1" baseline="-25000">
                <a:solidFill>
                  <a:srgbClr val="FF0000"/>
                </a:solidFill>
              </a:rPr>
              <a:t>A</a:t>
            </a:r>
            <a:endParaRPr lang="zh-CN" altLang="en-US" sz="2400" b="1" baseline="-250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93210" y="3507402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2N</a:t>
            </a:r>
            <a:r>
              <a:rPr lang="en-US" altLang="zh-CN" sz="2400" b="1" baseline="-25000">
                <a:solidFill>
                  <a:srgbClr val="FF0000"/>
                </a:solidFill>
              </a:rPr>
              <a:t>A</a:t>
            </a:r>
            <a:endParaRPr lang="zh-CN" altLang="en-US" sz="2400" b="1" baseline="-25000">
              <a:solidFill>
                <a:srgbClr val="FF0000"/>
              </a:solidFill>
            </a:endParaRPr>
          </a:p>
        </p:txBody>
      </p:sp>
      <p:grpSp>
        <p:nvGrpSpPr>
          <p:cNvPr id="1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7" name="文本框 16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0" name="文本框 19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8"/>
          <p:cNvSpPr txBox="1">
            <a:spLocks noChangeArrowheads="1"/>
          </p:cNvSpPr>
          <p:nvPr/>
        </p:nvSpPr>
        <p:spPr bwMode="auto">
          <a:xfrm>
            <a:off x="1479202" y="3229273"/>
            <a:ext cx="45365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zh-CN" altLang="en-US" sz="3200" b="1">
                <a:latin typeface="Times New Roman" panose="02020603050405020304" pitchFamily="18" charset="0"/>
                <a:sym typeface="Times New Roman" panose="02020603050405020304" pitchFamily="18" charset="0"/>
              </a:rPr>
              <a:t>气体摩尔体积</a:t>
            </a:r>
            <a:endParaRPr lang="en-US" altLang="zh-CN" sz="32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zh-CN" altLang="en-US" sz="3200" b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阿伏伽德罗定律</a:t>
            </a:r>
            <a:endParaRPr lang="en-US" altLang="zh-CN" sz="32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3565719" y="620688"/>
            <a:ext cx="24281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7200">
                <a:solidFill>
                  <a:schemeClr val="accent2"/>
                </a:solidFill>
                <a:ea typeface="隶书" panose="02010509060101010101" pitchFamily="49" charset="-122"/>
              </a:rPr>
              <a:t>目录</a:t>
            </a:r>
            <a:endParaRPr lang="zh-CN" altLang="en-US" sz="7200">
              <a:solidFill>
                <a:schemeClr val="accent2"/>
              </a:solidFill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64381" y="1946672"/>
            <a:ext cx="777716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3000" b="1">
                <a:latin typeface="Times New Roman" panose="02020603050405020304" pitchFamily="18" charset="0"/>
              </a:rPr>
              <a:t>1)</a:t>
            </a:r>
            <a:r>
              <a:rPr kumimoji="1" lang="zh-CN" altLang="en-US" sz="2700" b="1"/>
              <a:t>在标况下</a:t>
            </a:r>
            <a:r>
              <a:rPr kumimoji="1" lang="en-US" altLang="zh-CN" sz="3000" b="1">
                <a:latin typeface="Times New Roman" panose="02020603050405020304" pitchFamily="18" charset="0"/>
              </a:rPr>
              <a:t>0.5mol HCl</a:t>
            </a:r>
            <a:r>
              <a:rPr kumimoji="1" lang="zh-CN" altLang="en-US" sz="3000" b="1">
                <a:latin typeface="Times New Roman" panose="02020603050405020304" pitchFamily="18" charset="0"/>
              </a:rPr>
              <a:t>气体占有的体积是多少？</a:t>
            </a:r>
            <a:endParaRPr kumimoji="1" lang="zh-CN" altLang="en-US" sz="3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kumimoji="1" lang="zh-CN" altLang="en-US" sz="3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3000" b="1">
                <a:latin typeface="Times New Roman" panose="02020603050405020304" pitchFamily="18" charset="0"/>
              </a:rPr>
              <a:t>2)</a:t>
            </a:r>
            <a:r>
              <a:rPr kumimoji="1" lang="zh-CN" altLang="en-US" sz="2700" b="1"/>
              <a:t>在标况下</a:t>
            </a:r>
            <a:r>
              <a:rPr kumimoji="1" lang="en-US" altLang="zh-CN" sz="3000" b="1">
                <a:latin typeface="Times New Roman" panose="02020603050405020304" pitchFamily="18" charset="0"/>
              </a:rPr>
              <a:t>33.6LH</a:t>
            </a:r>
            <a:r>
              <a:rPr kumimoji="1" lang="en-US" altLang="zh-CN" sz="3000" b="1" baseline="-25000">
                <a:latin typeface="Times New Roman" panose="02020603050405020304" pitchFamily="18" charset="0"/>
              </a:rPr>
              <a:t>2 </a:t>
            </a:r>
            <a:r>
              <a:rPr kumimoji="1" lang="zh-CN" altLang="en-US" sz="3000" b="1">
                <a:latin typeface="Times New Roman" panose="02020603050405020304" pitchFamily="18" charset="0"/>
              </a:rPr>
              <a:t>的物质的量是多少？</a:t>
            </a:r>
            <a:endParaRPr kumimoji="1" lang="zh-CN" altLang="en-US" sz="3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3000" b="1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endParaRPr kumimoji="1" lang="zh-CN" altLang="en-US" sz="3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51" name="Rectangle 11" descr="纸袋"/>
          <p:cNvSpPr>
            <a:spLocks noChangeArrowheads="1"/>
          </p:cNvSpPr>
          <p:nvPr/>
        </p:nvSpPr>
        <p:spPr bwMode="auto">
          <a:xfrm>
            <a:off x="2087166" y="2726531"/>
            <a:ext cx="5131594" cy="553998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chemeClr val="bg2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彩云" panose="02010800040101010101" pitchFamily="2" charset="-122"/>
              </a:rPr>
              <a:t>V=n×V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彩云" panose="02010800040101010101" pitchFamily="2" charset="-122"/>
              </a:rPr>
              <a:t>m</a:t>
            </a:r>
            <a:r>
              <a:rPr kumimoji="1" lang="en-US" altLang="zh-CN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彩云" panose="02010800040101010101" pitchFamily="2" charset="-122"/>
              </a:rPr>
              <a:t>=0.5×22.4=11.2(L)</a:t>
            </a:r>
            <a:endParaRPr kumimoji="1" lang="en-US" altLang="zh-CN" sz="3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grpSp>
        <p:nvGrpSpPr>
          <p:cNvPr id="163862" name="Group 22"/>
          <p:cNvGrpSpPr/>
          <p:nvPr/>
        </p:nvGrpSpPr>
        <p:grpSpPr>
          <a:xfrm>
            <a:off x="2070498" y="3982642"/>
            <a:ext cx="1658540" cy="816769"/>
            <a:chOff x="2154" y="2316"/>
            <a:chExt cx="1393" cy="686"/>
          </a:xfrm>
        </p:grpSpPr>
        <p:sp>
          <p:nvSpPr>
            <p:cNvPr id="163863" name="Text Box 23"/>
            <p:cNvSpPr txBox="1">
              <a:spLocks noChangeArrowheads="1"/>
            </p:cNvSpPr>
            <p:nvPr/>
          </p:nvSpPr>
          <p:spPr bwMode="auto">
            <a:xfrm>
              <a:off x="2154" y="2432"/>
              <a:ext cx="108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en-US" altLang="zh-CN" sz="3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彩云" panose="02010800040101010101" pitchFamily="2" charset="-122"/>
                </a:rPr>
                <a:t>n =</a:t>
              </a:r>
              <a:endParaRPr kumimoji="1"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  <p:sp>
          <p:nvSpPr>
            <p:cNvPr id="163864" name="Text Box 24"/>
            <p:cNvSpPr txBox="1">
              <a:spLocks noChangeArrowheads="1"/>
            </p:cNvSpPr>
            <p:nvPr/>
          </p:nvSpPr>
          <p:spPr bwMode="auto">
            <a:xfrm>
              <a:off x="2776" y="2316"/>
              <a:ext cx="77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en-US" altLang="zh-CN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彩云" panose="02010800040101010101" pitchFamily="2" charset="-122"/>
                </a:rPr>
                <a:t>V</a:t>
              </a:r>
              <a:endPara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  <p:sp>
          <p:nvSpPr>
            <p:cNvPr id="28686" name="Line 25"/>
            <p:cNvSpPr>
              <a:spLocks noChangeShapeType="1"/>
            </p:cNvSpPr>
            <p:nvPr/>
          </p:nvSpPr>
          <p:spPr bwMode="auto">
            <a:xfrm>
              <a:off x="2699" y="2640"/>
              <a:ext cx="499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28687" name="Text Box 26"/>
            <p:cNvSpPr txBox="1">
              <a:spLocks noChangeArrowheads="1"/>
            </p:cNvSpPr>
            <p:nvPr/>
          </p:nvSpPr>
          <p:spPr bwMode="auto">
            <a:xfrm>
              <a:off x="2789" y="2614"/>
              <a:ext cx="5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867" name="Group 27"/>
          <p:cNvGrpSpPr/>
          <p:nvPr/>
        </p:nvGrpSpPr>
        <p:grpSpPr>
          <a:xfrm>
            <a:off x="3420666" y="3982642"/>
            <a:ext cx="3022997" cy="1056085"/>
            <a:chOff x="2971" y="1480"/>
            <a:chExt cx="2539" cy="887"/>
          </a:xfrm>
        </p:grpSpPr>
        <p:sp>
          <p:nvSpPr>
            <p:cNvPr id="28680" name="Text Box 28"/>
            <p:cNvSpPr txBox="1">
              <a:spLocks noChangeArrowheads="1"/>
            </p:cNvSpPr>
            <p:nvPr/>
          </p:nvSpPr>
          <p:spPr bwMode="auto">
            <a:xfrm>
              <a:off x="2971" y="1661"/>
              <a:ext cx="99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7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  <a:endPara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1" name="Text Box 29"/>
            <p:cNvSpPr txBox="1">
              <a:spLocks noChangeArrowheads="1"/>
            </p:cNvSpPr>
            <p:nvPr/>
          </p:nvSpPr>
          <p:spPr bwMode="auto">
            <a:xfrm>
              <a:off x="3495" y="1480"/>
              <a:ext cx="140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33.6 L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2" name="Line 30"/>
            <p:cNvSpPr>
              <a:spLocks noChangeShapeType="1"/>
            </p:cNvSpPr>
            <p:nvPr/>
          </p:nvSpPr>
          <p:spPr bwMode="auto">
            <a:xfrm>
              <a:off x="3288" y="1888"/>
              <a:ext cx="17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  <p:sp>
          <p:nvSpPr>
            <p:cNvPr id="28683" name="Text Box 31"/>
            <p:cNvSpPr txBox="1">
              <a:spLocks noChangeArrowheads="1"/>
            </p:cNvSpPr>
            <p:nvPr/>
          </p:nvSpPr>
          <p:spPr bwMode="auto">
            <a:xfrm>
              <a:off x="3288" y="1979"/>
              <a:ext cx="222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22 . 4 L · mol </a:t>
              </a:r>
              <a:r>
                <a:rPr lang="zh-CN" altLang="en-US" sz="2400" b="1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－</a:t>
              </a:r>
              <a:r>
                <a:rPr lang="en-US" altLang="zh-CN" sz="2400" b="1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 sz="18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3637360" y="5117307"/>
            <a:ext cx="1944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 1.5 mol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7" name="文本框 16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0" name="文本框 19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/>
      <p:bldP spid="1638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auto">
          <a:xfrm flipH="1">
            <a:off x="3135815" y="1080254"/>
            <a:ext cx="4068233" cy="588433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32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 flipH="1">
            <a:off x="953528" y="1080254"/>
            <a:ext cx="2294467" cy="58843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32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695548" y="834720"/>
            <a:ext cx="1037167" cy="1037167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3735" b="1">
                <a:solidFill>
                  <a:srgbClr val="FFFFFF"/>
                </a:solidFill>
                <a:latin typeface="Times New Roman" panose="02020603050405020304" pitchFamily="18" charset="0"/>
                <a:ea typeface="Gulim" pitchFamily="34" charset="-127"/>
                <a:sym typeface="Times New Roman" panose="02020603050405020304" pitchFamily="18" charset="0"/>
              </a:rPr>
              <a:t>2</a:t>
            </a:r>
            <a:endParaRPr lang="en-US" altLang="ko-KR" sz="3735" b="1">
              <a:solidFill>
                <a:srgbClr val="FFFFFF"/>
              </a:solidFill>
              <a:latin typeface="Times New Roman" panose="02020603050405020304" pitchFamily="18" charset="0"/>
              <a:ea typeface="Gulim" pitchFamily="34" charset="-127"/>
              <a:sym typeface="Times New Roman" panose="02020603050405020304" pitchFamily="18" charset="0"/>
            </a:endParaRPr>
          </a:p>
        </p:txBody>
      </p:sp>
      <p:sp>
        <p:nvSpPr>
          <p:cNvPr id="19" name="文本框 27"/>
          <p:cNvSpPr txBox="1">
            <a:spLocks noChangeArrowheads="1"/>
          </p:cNvSpPr>
          <p:nvPr/>
        </p:nvSpPr>
        <p:spPr bwMode="auto">
          <a:xfrm>
            <a:off x="1103812" y="1052736"/>
            <a:ext cx="1516762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465" b="1">
                <a:solidFill>
                  <a:schemeClr val="bg1"/>
                </a:solidFill>
                <a:latin typeface="Times New Roman" panose="02020603050405020304" pitchFamily="18" charset="0"/>
                <a:ea typeface="Adobe 黑体 Std R" pitchFamily="34" charset="-122"/>
                <a:sym typeface="Times New Roman" panose="02020603050405020304" pitchFamily="18" charset="0"/>
              </a:rPr>
              <a:t>知识点</a:t>
            </a:r>
            <a:endParaRPr lang="zh-CN" altLang="en-US" sz="3465" b="1">
              <a:solidFill>
                <a:schemeClr val="bg1"/>
              </a:solidFill>
              <a:latin typeface="Times New Roman" panose="02020603050405020304" pitchFamily="18" charset="0"/>
              <a:ea typeface="Adobe 黑体 Std R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文本框 28"/>
          <p:cNvSpPr txBox="1">
            <a:spLocks noChangeArrowheads="1"/>
          </p:cNvSpPr>
          <p:nvPr/>
        </p:nvSpPr>
        <p:spPr bwMode="auto">
          <a:xfrm>
            <a:off x="3732713" y="1052736"/>
            <a:ext cx="3292889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465" b="1">
                <a:solidFill>
                  <a:srgbClr val="FFFF00"/>
                </a:solidFill>
                <a:latin typeface="Times New Roman" panose="02020603050405020304" pitchFamily="18" charset="0"/>
                <a:ea typeface="Adobe 黑体 Std R" pitchFamily="34" charset="-122"/>
                <a:sym typeface="Times New Roman" panose="02020603050405020304" pitchFamily="18" charset="0"/>
              </a:rPr>
              <a:t>阿伏伽德罗定律</a:t>
            </a:r>
            <a:endParaRPr lang="en-US" altLang="zh-CN" sz="3465" b="1">
              <a:solidFill>
                <a:srgbClr val="FFFF00"/>
              </a:solidFill>
              <a:latin typeface="Times New Roman" panose="02020603050405020304" pitchFamily="18" charset="0"/>
              <a:ea typeface="Adobe 黑体 Std R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9891" y="2747776"/>
            <a:ext cx="7366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相同温度和压强下，相同体积的任何气体含有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相同数目的分子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27784" y="4205103"/>
            <a:ext cx="3447340" cy="952089"/>
            <a:chOff x="1297487" y="4241722"/>
            <a:chExt cx="3447340" cy="9520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2185579" y="4241722"/>
                  <a:ext cx="345653" cy="9198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黑体" panose="02010609060101010101" pitchFamily="49" charset="-122"/>
                                <a:ea typeface="黑体" panose="02010609060101010101" pitchFamily="49" charset="-122"/>
                              </a:rPr>
                              <m:t>V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baseline="-25000">
                                <a:latin typeface="黑体" panose="02010609060101010101" pitchFamily="49" charset="-122"/>
                                <a:ea typeface="黑体" panose="02010609060101010101" pitchFamily="49" charset="-122"/>
                              </a:rPr>
                              <m:t>m</m:t>
                            </m:r>
                            <m:r>
                              <a:rPr lang="zh-CN" altLang="en-US" sz="3200" baseline="-25000">
                                <a:latin typeface="黑体" panose="02010609060101010101" pitchFamily="49" charset="-122"/>
                                <a:ea typeface="黑体" panose="02010609060101010101" pitchFamily="49" charset="-122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579" y="4241722"/>
                  <a:ext cx="345653" cy="919867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文本框 21"/>
            <p:cNvSpPr txBox="1"/>
            <p:nvPr/>
          </p:nvSpPr>
          <p:spPr>
            <a:xfrm>
              <a:off x="1297487" y="4380214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52579" y="4411414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3323862" y="4299116"/>
                  <a:ext cx="345653" cy="8402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oMath>
                    </m:oMathPara>
                  </a14:m>
                  <a:endParaRPr lang="zh-CN" alt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862" y="4299116"/>
                  <a:ext cx="345653" cy="840230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本框 24"/>
            <p:cNvSpPr txBox="1"/>
            <p:nvPr/>
          </p:nvSpPr>
          <p:spPr>
            <a:xfrm>
              <a:off x="3841112" y="4411414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4399174" y="4270673"/>
                  <a:ext cx="345653" cy="923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baseline="-2500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</m:oMath>
                    </m:oMathPara>
                  </a14:m>
                  <a:endParaRPr lang="zh-CN" alt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9174" y="4270673"/>
                  <a:ext cx="345653" cy="92313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36" name="文本框 35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39" name="文本框 38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18085" y="1269206"/>
            <a:ext cx="58864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950" b="1">
                <a:solidFill>
                  <a:srgbClr val="00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克拉伯龙方程：</a:t>
            </a:r>
            <a:endParaRPr kumimoji="1" lang="zh-CN" altLang="en-US" sz="4950" b="1">
              <a:solidFill>
                <a:srgbClr val="00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6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36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理想气体状态方程</a:t>
            </a:r>
            <a:r>
              <a:rPr kumimoji="1" lang="en-US" altLang="zh-CN" sz="36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1" lang="en-US" altLang="zh-CN" sz="36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1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4950" b="1">
                <a:solidFill>
                  <a:srgbClr val="DC1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 V = n R T</a:t>
            </a:r>
            <a:r>
              <a:rPr kumimoji="1" lang="en-US" altLang="zh-CN" sz="3300" b="1">
                <a:solidFill>
                  <a:srgbClr val="DC1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kumimoji="1" lang="en-US" altLang="zh-CN" sz="3300" b="1">
              <a:solidFill>
                <a:srgbClr val="DC1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3300" b="1">
                <a:solidFill>
                  <a:srgbClr val="00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kumimoji="1" lang="en-US" altLang="zh-CN" sz="3300" b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endParaRPr kumimoji="1" lang="en-US" altLang="zh-CN" sz="3300" b="1">
              <a:solidFill>
                <a:srgbClr val="00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4" name="文本框 3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7" name="文本框 6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31119" y="675084"/>
            <a:ext cx="58293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300" b="1">
                <a:solidFill>
                  <a:srgbClr val="DC1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阿伏加德罗定律的推论 </a:t>
            </a:r>
            <a:endParaRPr kumimoji="1" lang="zh-CN" altLang="en-US" sz="3300" b="1">
              <a:solidFill>
                <a:srgbClr val="DC1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31119" y="1843087"/>
            <a:ext cx="6198394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Clr>
                <a:srgbClr val="FF3300"/>
              </a:buClr>
            </a:pP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依据：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PV=nRT    PM=ρRT 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   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</a:t>
            </a:r>
            <a:endParaRPr kumimoji="1" lang="en-US" altLang="zh-CN" sz="24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FF3300"/>
              </a:buClr>
            </a:pP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二同”推导出“一比例”</a:t>
            </a:r>
            <a:endParaRPr kumimoji="1" lang="zh-CN" altLang="en-US" sz="24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6516291" y="1638300"/>
          <a:ext cx="914400" cy="83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" imgW="431800" imgH="393700" progId="Equation.3">
                  <p:embed/>
                </p:oleObj>
              </mc:Choice>
              <mc:Fallback>
                <p:oleObj name="Equation" r:id="rId1" imgW="431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16291" y="1638300"/>
                        <a:ext cx="914400" cy="8346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1500188" y="2986088"/>
            <a:ext cx="6229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None/>
            </a:pPr>
            <a:r>
              <a:rPr kumimoji="1"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1"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同温同压下，气体体积之比等于物质的量之比</a:t>
            </a:r>
            <a:endParaRPr kumimoji="1"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2831306" y="4316017"/>
            <a:ext cx="17860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kumimoji="1" lang="en-US" altLang="zh-CN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1" lang="en-US" altLang="zh-CN" sz="27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49543" name="Object 7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4741069" y="4024313"/>
          <a:ext cx="1147763" cy="96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520700" imgH="431800" progId="Equation.3">
                  <p:embed/>
                </p:oleObj>
              </mc:Choice>
              <mc:Fallback>
                <p:oleObj name="Equation" r:id="rId3" imgW="5207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1069" y="4024313"/>
                        <a:ext cx="1147763" cy="963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9" name="文本框 8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2" name="文本框 11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1" grpId="0"/>
      <p:bldP spid="4495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1601391" y="2834879"/>
            <a:ext cx="5941219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AutoNum type="arabicPeriod" startAt="2"/>
            </a:pPr>
            <a:r>
              <a:rPr kumimoji="1" lang="zh-CN" altLang="en-US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同温同压下，任何气体密度比等于摩尔质量之比。</a:t>
            </a:r>
            <a:endParaRPr kumimoji="1" lang="zh-CN" altLang="en-US" sz="27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2731294" y="4391026"/>
            <a:ext cx="187262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kumimoji="1" lang="en-US" altLang="zh-CN" sz="27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kumimoji="1" lang="en-US" altLang="zh-CN" sz="27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50564" name="Object 4">
            <a:hlinkClick r:id="rId1" action="ppaction://hlinksldjump"/>
          </p:cNvPr>
          <p:cNvGraphicFramePr>
            <a:graphicFrameLocks noChangeAspect="1"/>
          </p:cNvGraphicFramePr>
          <p:nvPr/>
        </p:nvGraphicFramePr>
        <p:xfrm>
          <a:off x="4557713" y="4100512"/>
          <a:ext cx="1314450" cy="93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2" imgW="736600" imgH="520700" progId="Equation.3">
                  <p:embed/>
                </p:oleObj>
              </mc:Choice>
              <mc:Fallback>
                <p:oleObj name="" r:id="rId2" imgW="736600" imgH="520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57713" y="4100512"/>
                        <a:ext cx="1314450" cy="939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314450" y="885825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300" b="1">
                <a:solidFill>
                  <a:srgbClr val="DC1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阿伏加德罗定律的推论 </a:t>
            </a:r>
            <a:endParaRPr kumimoji="1" lang="zh-CN" altLang="en-US" sz="3300" b="1">
              <a:solidFill>
                <a:srgbClr val="DC1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00213" y="1843088"/>
            <a:ext cx="5829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Clr>
                <a:srgbClr val="FF3300"/>
              </a:buClr>
            </a:pP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依据：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PV=nRT         </a:t>
            </a: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      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</a:t>
            </a:r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6157913" y="1657350"/>
          <a:ext cx="914400" cy="83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431800" imgH="393700" progId="Equation.3">
                  <p:embed/>
                </p:oleObj>
              </mc:Choice>
              <mc:Fallback>
                <p:oleObj name="Equation" r:id="rId4" imgW="431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57913" y="1657350"/>
                        <a:ext cx="914400" cy="8346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6030516" y="4326732"/>
            <a:ext cx="232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=D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（相对密度）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0" name="文本框 9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3" name="文本框 12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/>
      <p:bldP spid="450563" grpId="0"/>
      <p:bldP spid="4505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6" name="Object 2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4843463" y="4210050"/>
          <a:ext cx="1257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1" imgW="748665" imgH="520700" progId="Equation.3">
                  <p:embed/>
                </p:oleObj>
              </mc:Choice>
              <mc:Fallback>
                <p:oleObj name="" r:id="rId1" imgW="748665" imgH="520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43463" y="4210050"/>
                        <a:ext cx="1257300" cy="876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2445544" y="4443413"/>
            <a:ext cx="2424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相同： </a:t>
            </a:r>
            <a:endParaRPr kumimoji="1" lang="zh-CN" altLang="en-US" sz="24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1714500" y="3086100"/>
            <a:ext cx="5829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None/>
            </a:pPr>
            <a:r>
              <a:rPr kumimoji="1"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kumimoji="1"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同温同压下，同体积任何气体的质量比等于摩尔质量之比</a:t>
            </a:r>
            <a:endParaRPr kumimoji="1"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314450" y="885825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300" b="1">
                <a:solidFill>
                  <a:srgbClr val="DC1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阿伏加德罗定律的推论 </a:t>
            </a:r>
            <a:endParaRPr kumimoji="1" lang="zh-CN" altLang="en-US" sz="3300" b="1">
              <a:solidFill>
                <a:srgbClr val="DC1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00213" y="1843088"/>
            <a:ext cx="5829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Clr>
                <a:srgbClr val="FF3300"/>
              </a:buClr>
            </a:pP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依据：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PV=nRT         </a:t>
            </a: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      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</a:t>
            </a:r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6157913" y="1657350"/>
          <a:ext cx="914400" cy="83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431800" imgH="393700" progId="Equation.3">
                  <p:embed/>
                </p:oleObj>
              </mc:Choice>
              <mc:Fallback>
                <p:oleObj name="Equation" r:id="rId3" imgW="431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57913" y="1657350"/>
                        <a:ext cx="914400" cy="8346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9" name="文本框 8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2" name="文本框 11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/>
      <p:bldP spid="4515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1657350" y="2971800"/>
            <a:ext cx="58293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AutoNum type="arabicPeriod" startAt="4"/>
            </a:pPr>
            <a:r>
              <a:rPr kumimoji="1"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同温同体积下，气体的压强之比等于物质的量之比</a:t>
            </a:r>
            <a:endParaRPr kumimoji="1"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3045619" y="4343400"/>
            <a:ext cx="185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相同：</a:t>
            </a:r>
            <a:endParaRPr kumimoji="1" lang="zh-CN" altLang="en-US" sz="24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52612" name="Object 4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5014913" y="4029075"/>
          <a:ext cx="1200150" cy="101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" imgW="622300" imgH="520700" progId="Equation.3">
                  <p:embed/>
                </p:oleObj>
              </mc:Choice>
              <mc:Fallback>
                <p:oleObj name="" r:id="rId1" imgW="622300" imgH="520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14913" y="4029075"/>
                        <a:ext cx="1200150" cy="1015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314450" y="885825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300" b="1">
                <a:solidFill>
                  <a:srgbClr val="DC1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阿伏加德罗定律的推论 </a:t>
            </a:r>
            <a:endParaRPr kumimoji="1" lang="zh-CN" altLang="en-US" sz="3300" b="1">
              <a:solidFill>
                <a:srgbClr val="DC1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700213" y="1843088"/>
            <a:ext cx="5829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Clr>
                <a:srgbClr val="FF3300"/>
              </a:buClr>
            </a:pP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依据：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PV=nRT         </a:t>
            </a: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      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</a:t>
            </a:r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6157913" y="1657350"/>
          <a:ext cx="914400" cy="83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431800" imgH="393700" progId="Equation.3">
                  <p:embed/>
                </p:oleObj>
              </mc:Choice>
              <mc:Fallback>
                <p:oleObj name="Equation" r:id="rId3" imgW="431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57913" y="1657350"/>
                        <a:ext cx="914400" cy="8346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9" name="文本框 8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2" name="文本框 11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  <p:bldP spid="4526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1657350" y="2971800"/>
            <a:ext cx="5829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AutoNum type="arabicPeriod" startAt="5"/>
            </a:pPr>
            <a:r>
              <a:rPr kumimoji="1"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同温同压下，相同质量的任何气体的体积与其式量成反比</a:t>
            </a:r>
            <a:endParaRPr kumimoji="1"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2171700" y="4000500"/>
            <a:ext cx="2512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 ：</a:t>
            </a:r>
            <a:endParaRPr kumimoji="1" lang="zh-CN" altLang="en-US" sz="2400" b="1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53636" name="Object 4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4800600" y="3671888"/>
          <a:ext cx="1485900" cy="10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" imgW="1955800" imgH="520700" progId="Equation.3">
                  <p:embed/>
                </p:oleObj>
              </mc:Choice>
              <mc:Fallback>
                <p:oleObj name="Equation" r:id="rId1" imgW="1955800" imgH="520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2962"/>
                      <a:stretch>
                        <a:fillRect/>
                      </a:stretch>
                    </p:blipFill>
                    <p:spPr>
                      <a:xfrm>
                        <a:off x="4800600" y="3671888"/>
                        <a:ext cx="1485900" cy="1077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261982" y="428625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300" b="1">
                <a:solidFill>
                  <a:srgbClr val="DC1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阿伏加德罗定律的推论 </a:t>
            </a:r>
            <a:endParaRPr kumimoji="1" lang="zh-CN" altLang="en-US" sz="3300" b="1">
              <a:solidFill>
                <a:srgbClr val="DC1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700213" y="1843088"/>
            <a:ext cx="5829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Clr>
                <a:srgbClr val="FF3300"/>
              </a:buClr>
            </a:pP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依据：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PV=nRT         </a:t>
            </a:r>
            <a:r>
              <a:rPr kumimoji="1"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      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PV=</a:t>
            </a:r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kumimoji="1"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157913" y="1657350"/>
          <a:ext cx="914400" cy="83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431800" imgH="393700" progId="Equation.3">
                  <p:embed/>
                </p:oleObj>
              </mc:Choice>
              <mc:Fallback>
                <p:oleObj name="Equation" r:id="rId3" imgW="431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57913" y="1657350"/>
                        <a:ext cx="914400" cy="8346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0" name="文本框 9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3" name="文本框 12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  <p:bldP spid="4536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3648" y="1196752"/>
            <a:ext cx="6593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在标准状况下的以下物质：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10ml H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②100mlCl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③220mlO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④120mlCO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所含分子数由少到多的顺序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17361" y="3634617"/>
            <a:ext cx="6316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在同温同压下，相同质量的下列气体，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占有的体积由大到小的顺序是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②N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③H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④CO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⑤O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67230" y="248945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①④②③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17361" y="5135640"/>
            <a:ext cx="291778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b="1">
                <a:solidFill>
                  <a:srgbClr val="FF0000"/>
                </a:solidFill>
              </a:rPr>
              <a:t>③②⑤④①</a:t>
            </a:r>
            <a:endParaRPr lang="zh-CN" altLang="en-US" sz="4265" b="1">
              <a:solidFill>
                <a:srgbClr val="FF0000"/>
              </a:solidFill>
            </a:endParaRPr>
          </a:p>
        </p:txBody>
      </p:sp>
      <p:grpSp>
        <p:nvGrpSpPr>
          <p:cNvPr id="1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8" name="文本框 17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2" name="文本框 21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8" name="文本框 17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2" name="文本框 21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77554" y="687348"/>
                <a:ext cx="7294845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zh-CN" altLang="zh-CN" sz="2400" kern="1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下列</a:t>
                </a:r>
                <a:r>
                  <a:rPr lang="zh-CN" altLang="zh-CN" sz="2400" kern="1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说法正确的</a:t>
                </a:r>
                <a:r>
                  <a:rPr lang="zh-CN" altLang="zh-CN" sz="2400" kern="1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 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zh-CN" altLang="zh-CN" sz="2400" kern="1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kern="10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在常温、常压下，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11.2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LN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含有的分子数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0.5N</a:t>
                </a:r>
                <a:r>
                  <a:rPr lang="en-US" altLang="zh-CN" sz="2400" baseline="-25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endParaRPr lang="zh-CN" altLang="zh-CN" sz="2400" baseline="-250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标准状况下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18g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水所占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的体积约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22.4L</a:t>
                </a:r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.32gO</a:t>
                </a:r>
                <a:r>
                  <a:rPr lang="en-US" altLang="zh-CN" sz="2400" baseline="-25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zh-CN" altLang="zh-CN" sz="240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在标准状况下的体积约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22.4L</a:t>
                </a:r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在同温、同压下，相同体积的任何气体所含的原子数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相等</a:t>
                </a:r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54" y="687348"/>
                <a:ext cx="7294845" cy="3416320"/>
              </a:xfrm>
              <a:prstGeom prst="rect">
                <a:avLst/>
              </a:prstGeom>
              <a:blipFill rotWithShape="1">
                <a:blip r:embed="rId1"/>
                <a:stretch>
                  <a:fillRect l="-8" t="-8" r="8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3662968" y="8729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28538" y="1397643"/>
            <a:ext cx="377411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40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上节知识点复习</a:t>
            </a:r>
            <a:endParaRPr lang="zh-CN" altLang="en-US" sz="405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87519" y="2454814"/>
            <a:ext cx="1312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物质的量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87519" y="3122834"/>
            <a:ext cx="43104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定义：具有一定数目的微粒的集合体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87519" y="3768625"/>
            <a:ext cx="1312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公式：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r="9218" b="10127"/>
          <a:stretch>
            <a:fillRect/>
          </a:stretch>
        </p:blipFill>
        <p:spPr>
          <a:xfrm>
            <a:off x="3474584" y="3768623"/>
            <a:ext cx="1054244" cy="7552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70" y="4836675"/>
            <a:ext cx="1541140" cy="838927"/>
          </a:xfrm>
          <a:prstGeom prst="rect">
            <a:avLst/>
          </a:prstGeom>
        </p:spPr>
      </p:pic>
      <p:grpSp>
        <p:nvGrpSpPr>
          <p:cNvPr id="14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5" name="文本框 24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引入</a:t>
              </a:r>
              <a:endParaRPr lang="en-US" altLang="zh-CN" ker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影响物质体积的因素</a:t>
              </a:r>
              <a:endParaRPr lang="en-US" altLang="zh-CN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气体</a:t>
              </a:r>
              <a:r>
                <a:rPr lang="zh-CN" altLang="en-US" kern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摩尔体积</a:t>
              </a: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8" name="文本框 27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阿伏伽德罗定律</a:t>
              </a: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总结</a:t>
              </a: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8" name="文本框 17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2" name="文本框 21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99592" y="836712"/>
                <a:ext cx="7344816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zh-CN" altLang="zh-CN" sz="2400" kern="1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400" kern="1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两个密闭容器中，分别充有质量相等的甲、乙两种气体，它们的温度和密度均相同。试根据甲、乙的摩尔质量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1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的关系，判断下列说法中正确的</a:t>
                </a:r>
                <a:r>
                  <a:rPr lang="zh-CN" altLang="zh-CN" sz="2400" kern="1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en-US" sz="2400" kern="1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     ）</a:t>
                </a:r>
                <a:endParaRPr lang="en-US" altLang="zh-CN" sz="2400" kern="10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)&gt;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，则分子数：甲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)&lt;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，则气体摩尔体积：甲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)&gt;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，则气体的压强：甲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  <a:tabLst>
                    <a:tab pos="1600200" algn="l"/>
                    <a:tab pos="2800350" algn="l"/>
                    <a:tab pos="4000500" algn="l"/>
                  </a:tabLst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)&gt;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，则气体体积：甲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乙</a:t>
                </a:r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2"/>
                <a:ext cx="7344816" cy="3970318"/>
              </a:xfrm>
              <a:prstGeom prst="rect">
                <a:avLst/>
              </a:prstGeom>
              <a:blipFill rotWithShape="1">
                <a:blip r:embed="rId1"/>
                <a:stretch>
                  <a:fillRect l="-6" t="-11" r="3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244958" y="21955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91151" y="133350"/>
            <a:ext cx="691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在三个密闭容器中分别充入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三种气体，当它们的温度和密度都相同时，这三种气体的压强（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）从大到小的顺序是（　　）</a:t>
            </a:r>
            <a:endParaRPr lang="zh-CN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）＞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5" name="文本框 24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8" name="文本框 27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788024" y="1412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4441" y="548680"/>
            <a:ext cx="693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同温同压下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容器中的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容器中的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en-US" altLang="zh-CN" sz="24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所含的氢原子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数相等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则两个容器的体积比是（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A.3:2              B.1:3            C.2:3          D.1:2 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6505" y="1161165"/>
            <a:ext cx="38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A</a:t>
            </a:r>
            <a:endParaRPr lang="zh-CN" altLang="en-US" sz="3200" b="1" baseline="-25000">
              <a:solidFill>
                <a:srgbClr val="FF0000"/>
              </a:solidFill>
            </a:endParaRPr>
          </a:p>
        </p:txBody>
      </p:sp>
      <p:grpSp>
        <p:nvGrpSpPr>
          <p:cNvPr id="14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5" name="文本框 14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8" name="文本框 17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971600" y="3254781"/>
                <a:ext cx="69167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瓦斯中甲烷与氧气的质量比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</a:t>
                </a:r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极易爆炸，此时甲烷与氧气的体积比为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zh-CN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54781"/>
                <a:ext cx="6916704" cy="2308324"/>
              </a:xfrm>
              <a:prstGeom prst="rect">
                <a:avLst/>
              </a:prstGeom>
              <a:blipFill rotWithShape="1">
                <a:blip r:embed="rId1"/>
                <a:stretch>
                  <a:fillRect l="-1" t="-18" r="5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4665025" y="39824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376182" y="1814573"/>
            <a:ext cx="5974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计算标准状况下，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的密度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979712" y="3236913"/>
                <a:ext cx="6432715" cy="1037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4265" b="1">
                    <a:latin typeface="Times New Roman" panose="02020603050405020304" pitchFamily="18" charset="0"/>
                    <a:ea typeface="等线" panose="02010600030101010101" charset="-122"/>
                    <a:cs typeface="Times New Roman" panose="02020603050405020304" pitchFamily="18" charset="0"/>
                  </a:rPr>
                  <a:t>ρ</a:t>
                </a:r>
                <a:r>
                  <a:rPr lang="en-US" altLang="zh-CN" sz="4265" b="1">
                    <a:latin typeface="Times New Roman" panose="02020603050405020304" pitchFamily="18" charset="0"/>
                    <a:ea typeface="等线" panose="02010600030101010101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265" b="1" i="1">
                            <a:latin typeface="Cambria Math" panose="02040503050406030204" pitchFamily="18" charset="0"/>
                            <a:ea typeface="等线" panose="02010600030101010101" charset="-122"/>
                          </a:rPr>
                        </m:ctrlPr>
                      </m:fPr>
                      <m:num>
                        <m:r>
                          <a:rPr lang="en-US" altLang="zh-CN" sz="4265" b="1" i="1">
                            <a:latin typeface="Cambria Math" panose="02040503050406030204" pitchFamily="18" charset="0"/>
                            <a:ea typeface="等线" panose="02010600030101010101" charset="-122"/>
                          </a:rPr>
                          <m:t>𝒎</m:t>
                        </m:r>
                      </m:num>
                      <m:den>
                        <m:r>
                          <a:rPr lang="en-US" altLang="zh-CN" sz="4265" b="1" i="1">
                            <a:latin typeface="Cambria Math" panose="02040503050406030204" pitchFamily="18" charset="0"/>
                            <a:ea typeface="等线" panose="02010600030101010101" charset="-122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altLang="zh-CN" sz="426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2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altLang="zh-CN" sz="4265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2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426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2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4265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zh-CN" sz="4265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236913"/>
                <a:ext cx="6432715" cy="1037400"/>
              </a:xfrm>
              <a:prstGeom prst="rect">
                <a:avLst/>
              </a:prstGeom>
              <a:blipFill rotWithShape="1">
                <a:blip r:embed="rId1"/>
                <a:stretch>
                  <a:fillRect l="-6" t="-31" r="9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5" name="文本框 24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8" name="文本框 27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90902" y="336449"/>
            <a:ext cx="2441694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本节小结</a:t>
            </a:r>
            <a:endParaRPr lang="zh-CN" altLang="en-US" sz="4400">
              <a:solidFill>
                <a:srgbClr val="FFFF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42496" y="1669292"/>
            <a:ext cx="22778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smtClean="0">
                <a:ea typeface="隶书" panose="02010509060101010101" pitchFamily="49" charset="-122"/>
              </a:rPr>
              <a:t>气体摩尔体积</a:t>
            </a:r>
            <a:endParaRPr lang="zh-CN" altLang="en-US" sz="4800">
              <a:ea typeface="隶书" panose="020105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 bwMode="auto">
          <a:xfrm>
            <a:off x="4117952" y="1971290"/>
            <a:ext cx="216023" cy="1125691"/>
          </a:xfrm>
          <a:prstGeom prst="leftBrace">
            <a:avLst>
              <a:gd name="adj1" fmla="val 84980"/>
              <a:gd name="adj2" fmla="val 48560"/>
            </a:avLst>
          </a:prstGeom>
          <a:ln w="57150"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zh-CN" altLang="en-US">
              <a:ea typeface="隶书" panose="02010509060101010101" pitchFamily="49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48769" y="1570730"/>
            <a:ext cx="1014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ea typeface="隶书" panose="02010509060101010101" pitchFamily="49" charset="-122"/>
              </a:rPr>
              <a:t>定义</a:t>
            </a:r>
            <a:endParaRPr lang="zh-CN" altLang="en-US" sz="2800">
              <a:ea typeface="隶书" panose="02010509060101010101" pitchFamily="49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39703" y="2835368"/>
            <a:ext cx="3156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ea typeface="隶书" panose="02010509060101010101" pitchFamily="49" charset="-122"/>
              </a:rPr>
              <a:t>与</a:t>
            </a:r>
            <a:r>
              <a:rPr lang="en-US" altLang="zh-CN" sz="2800">
                <a:ea typeface="隶书" panose="02010509060101010101" pitchFamily="49" charset="-122"/>
              </a:rPr>
              <a:t>n</a:t>
            </a:r>
            <a:r>
              <a:rPr lang="zh-CN" altLang="en-US" sz="2800" smtClean="0">
                <a:ea typeface="隶书" panose="02010509060101010101" pitchFamily="49" charset="-122"/>
              </a:rPr>
              <a:t>、</a:t>
            </a:r>
            <a:r>
              <a:rPr lang="en-US" altLang="zh-CN" sz="2800" smtClean="0">
                <a:ea typeface="隶书" panose="02010509060101010101" pitchFamily="49" charset="-122"/>
              </a:rPr>
              <a:t>V</a:t>
            </a:r>
            <a:r>
              <a:rPr lang="zh-CN" altLang="en-US" sz="2800" smtClean="0">
                <a:ea typeface="隶书" panose="02010509060101010101" pitchFamily="49" charset="-122"/>
              </a:rPr>
              <a:t>之间</a:t>
            </a:r>
            <a:r>
              <a:rPr lang="zh-CN" altLang="en-US" sz="2800">
                <a:ea typeface="隶书" panose="02010509060101010101" pitchFamily="49" charset="-122"/>
              </a:rPr>
              <a:t>的关系</a:t>
            </a:r>
            <a:endParaRPr lang="zh-CN" altLang="en-US" sz="2800">
              <a:ea typeface="隶书" panose="02010509060101010101" pitchFamily="49" charset="-12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04879" y="4788531"/>
            <a:ext cx="2663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smtClean="0">
                <a:ea typeface="隶书" panose="02010509060101010101" pitchFamily="49" charset="-122"/>
              </a:rPr>
              <a:t>重要公式</a:t>
            </a:r>
            <a:endParaRPr lang="zh-CN" altLang="en-US" sz="4800">
              <a:ea typeface="隶书" panose="020105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 bwMode="auto">
          <a:xfrm>
            <a:off x="4117952" y="4755447"/>
            <a:ext cx="216023" cy="1125691"/>
          </a:xfrm>
          <a:prstGeom prst="leftBrace">
            <a:avLst>
              <a:gd name="adj1" fmla="val 84980"/>
              <a:gd name="adj2" fmla="val 48560"/>
            </a:avLst>
          </a:prstGeom>
          <a:ln w="57150"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zh-CN" altLang="en-US">
              <a:ea typeface="隶书" panose="020105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07882" y="4386115"/>
            <a:ext cx="2241959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40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V=n×V</a:t>
            </a:r>
            <a:r>
              <a:rPr lang="en-US" altLang="zh-CN" sz="4000" b="1" baseline="-2500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sz="4000" b="1" baseline="-2500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4617635" y="5333071"/>
                <a:ext cx="1400384" cy="1096134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/>
                <a:r>
                  <a:rPr lang="en-US" altLang="zh-CN" sz="4400" b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altLang="zh-CN" sz="4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  <m:r>
                          <a:rPr lang="en-US" altLang="zh-CN" sz="4400" b="1" i="1" baseline="-2500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den>
                    </m:f>
                  </m:oMath>
                </a14:m>
                <a:endParaRPr lang="zh-CN" altLang="en-US" sz="4400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635" y="5333071"/>
                <a:ext cx="1400384" cy="1096134"/>
              </a:xfrm>
              <a:prstGeom prst="rect">
                <a:avLst/>
              </a:prstGeom>
              <a:blipFill rotWithShape="1">
                <a:blip r:embed="rId1"/>
                <a:stretch>
                  <a:fillRect l="-39" t="-31" r="-1488" b="-2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1" name="文本框 20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33" name="文本框 32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90902" y="336449"/>
            <a:ext cx="2441694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本节小结</a:t>
            </a:r>
            <a:endParaRPr lang="zh-CN" altLang="en-US" sz="4400">
              <a:solidFill>
                <a:srgbClr val="FFFF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95736" y="1557722"/>
            <a:ext cx="48737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>
                <a:ea typeface="隶书" panose="02010509060101010101" pitchFamily="49" charset="-122"/>
              </a:rPr>
              <a:t>阿伏伽德罗定律</a:t>
            </a:r>
            <a:endParaRPr lang="zh-CN" altLang="en-US" sz="4800">
              <a:ea typeface="隶书" panose="020105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313454" y="2760868"/>
            <a:ext cx="3447340" cy="952089"/>
            <a:chOff x="1297487" y="4241722"/>
            <a:chExt cx="3447340" cy="9520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文本框 36"/>
                <p:cNvSpPr txBox="1"/>
                <p:nvPr/>
              </p:nvSpPr>
              <p:spPr>
                <a:xfrm>
                  <a:off x="2185579" y="4241722"/>
                  <a:ext cx="345653" cy="9198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黑体" panose="02010609060101010101" pitchFamily="49" charset="-122"/>
                                <a:ea typeface="黑体" panose="02010609060101010101" pitchFamily="49" charset="-122"/>
                              </a:rPr>
                              <m:t>V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baseline="-25000">
                                <a:latin typeface="黑体" panose="02010609060101010101" pitchFamily="49" charset="-122"/>
                                <a:ea typeface="黑体" panose="02010609060101010101" pitchFamily="49" charset="-122"/>
                              </a:rPr>
                              <m:t>m</m:t>
                            </m:r>
                            <m:r>
                              <a:rPr lang="zh-CN" altLang="en-US" sz="3200" baseline="-25000">
                                <a:latin typeface="黑体" panose="02010609060101010101" pitchFamily="49" charset="-122"/>
                                <a:ea typeface="黑体" panose="02010609060101010101" pitchFamily="49" charset="-122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" name="文本框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579" y="4241722"/>
                  <a:ext cx="345653" cy="919867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文本框 37"/>
            <p:cNvSpPr txBox="1"/>
            <p:nvPr/>
          </p:nvSpPr>
          <p:spPr>
            <a:xfrm>
              <a:off x="1297487" y="4380214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852579" y="4411414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本框 39"/>
                <p:cNvSpPr txBox="1"/>
                <p:nvPr/>
              </p:nvSpPr>
              <p:spPr>
                <a:xfrm>
                  <a:off x="3323862" y="4299116"/>
                  <a:ext cx="345653" cy="8402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oMath>
                    </m:oMathPara>
                  </a14:m>
                  <a:endParaRPr lang="zh-CN" alt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0" name="文本框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862" y="4299116"/>
                  <a:ext cx="345653" cy="840230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本框 40"/>
            <p:cNvSpPr txBox="1"/>
            <p:nvPr/>
          </p:nvSpPr>
          <p:spPr>
            <a:xfrm>
              <a:off x="3841112" y="4411414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本框 41"/>
                <p:cNvSpPr txBox="1"/>
                <p:nvPr/>
              </p:nvSpPr>
              <p:spPr>
                <a:xfrm>
                  <a:off x="4399174" y="4270673"/>
                  <a:ext cx="345653" cy="923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baseline="-2500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</m:oMath>
                    </m:oMathPara>
                  </a14:m>
                  <a:endParaRPr lang="zh-CN" alt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" name="文本框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9174" y="4270673"/>
                  <a:ext cx="345653" cy="92313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1" name="文本框 20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33" name="文本框 32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90902" y="4051694"/>
            <a:ext cx="3140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smtClean="0">
                <a:ea typeface="隶书" panose="02010509060101010101" pitchFamily="49" charset="-122"/>
              </a:rPr>
              <a:t>理想气态方程</a:t>
            </a:r>
            <a:endParaRPr lang="zh-CN" altLang="en-US" sz="3600">
              <a:ea typeface="隶书" panose="02010509060101010101" pitchFamily="49" charset="-122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31444" y="4968927"/>
            <a:ext cx="30023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mtClean="0">
                <a:ea typeface="隶书" panose="02010509060101010101" pitchFamily="49" charset="-122"/>
              </a:rPr>
              <a:t>PV=nRT</a:t>
            </a:r>
            <a:endParaRPr lang="zh-CN" altLang="en-US">
              <a:ea typeface="隶书" panose="02010509060101010101" pitchFamily="49" charset="-122"/>
            </a:endParaRPr>
          </a:p>
        </p:txBody>
      </p:sp>
      <p:pic>
        <p:nvPicPr>
          <p:cNvPr id="4198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382500" y="10655300"/>
            <a:ext cx="3429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0721" y="720532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上节知识点复习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180720" y="4874797"/>
            <a:ext cx="6279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ea typeface="微软雅黑" panose="020B0503020204020204" pitchFamily="34" charset="-122"/>
                <a:cs typeface="Times New Roman" panose="02020603050405020304" pitchFamily="18" charset="0"/>
              </a:rPr>
              <a:t>摩尔质量的定义</a:t>
            </a:r>
            <a:endParaRPr lang="zh-CN" altLang="en-US" sz="240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180721" y="5459572"/>
            <a:ext cx="6279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ea typeface="微软雅黑" panose="020B0503020204020204" pitchFamily="34" charset="-122"/>
                <a:cs typeface="Times New Roman" panose="02020603050405020304" pitchFamily="18" charset="0"/>
              </a:rPr>
              <a:t>摩尔质量与相对原子质量的关系</a:t>
            </a:r>
            <a:endParaRPr lang="zh-CN" altLang="en-US" sz="240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95678" y="6015716"/>
            <a:ext cx="4369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ea typeface="微软雅黑" panose="020B0503020204020204" pitchFamily="34" charset="-122"/>
                <a:cs typeface="Times New Roman" panose="02020603050405020304" pitchFamily="18" charset="0"/>
              </a:rPr>
              <a:t>摩尔质量相关公式</a:t>
            </a:r>
            <a:endParaRPr lang="zh-CN" altLang="en-US" sz="240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6" name="文本框 15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引入</a:t>
              </a:r>
              <a:endParaRPr lang="en-US" altLang="zh-CN" ker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影响物质体积的因素</a:t>
              </a:r>
              <a:endParaRPr lang="en-US" altLang="zh-CN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气体</a:t>
              </a:r>
              <a:r>
                <a:rPr lang="zh-CN" altLang="en-US" kern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摩尔体积</a:t>
              </a: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3" name="文本框 22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阿伏伽德罗定律</a:t>
              </a: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总结</a:t>
              </a:r>
              <a:endParaRPr lang="en-US" altLang="zh-CN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26306" y="1818487"/>
            <a:ext cx="230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5678" y="2460034"/>
            <a:ext cx="61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定义：具有一定数目的微粒的集合体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45084" y="3642557"/>
            <a:ext cx="131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公式：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r="9218" b="10127"/>
          <a:stretch>
            <a:fillRect/>
          </a:stretch>
        </p:blipFill>
        <p:spPr>
          <a:xfrm>
            <a:off x="2540668" y="3594104"/>
            <a:ext cx="1054244" cy="7552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37" y="3631853"/>
            <a:ext cx="1541140" cy="8389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14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87624" y="980728"/>
            <a:ext cx="5936240" cy="2677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/>
              <a:t>还记得：</a:t>
            </a:r>
            <a:endParaRPr lang="en-US" altLang="zh-CN" sz="3735"/>
          </a:p>
          <a:p>
            <a:pPr>
              <a:lnSpc>
                <a:spcPct val="150000"/>
              </a:lnSpc>
            </a:pPr>
            <a:r>
              <a:rPr lang="zh-CN" altLang="en-US" sz="3735"/>
              <a:t>物质的量与数量之间的关系</a:t>
            </a:r>
            <a:endParaRPr lang="en-US" altLang="zh-CN" sz="3735"/>
          </a:p>
          <a:p>
            <a:pPr>
              <a:lnSpc>
                <a:spcPct val="150000"/>
              </a:lnSpc>
            </a:pPr>
            <a:r>
              <a:rPr lang="zh-CN" altLang="en-US" sz="3735"/>
              <a:t>物质的量与质量之间的关系</a:t>
            </a:r>
            <a:endParaRPr lang="zh-CN" altLang="en-US" sz="3735"/>
          </a:p>
        </p:txBody>
      </p:sp>
      <p:grpSp>
        <p:nvGrpSpPr>
          <p:cNvPr id="9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0" name="文本框 9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3" name="文本框 12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98158"/>
            <a:ext cx="2048767" cy="20487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95239" y="1484784"/>
            <a:ext cx="578619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zh-CN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那么问题来了</a:t>
            </a:r>
            <a:endParaRPr lang="zh-CN" altLang="en-US" sz="7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6514" y="5296972"/>
            <a:ext cx="7490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物质的量与物质的体积之间有什么关系？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4256" y="3356635"/>
            <a:ext cx="1471084" cy="1471084"/>
            <a:chOff x="-804597" y="3915669"/>
            <a:chExt cx="1471084" cy="1471084"/>
          </a:xfrm>
        </p:grpSpPr>
        <p:sp>
          <p:nvSpPr>
            <p:cNvPr id="17" name="流程图: 顺序访问存储器 16"/>
            <p:cNvSpPr/>
            <p:nvPr/>
          </p:nvSpPr>
          <p:spPr>
            <a:xfrm>
              <a:off x="-804597" y="3915669"/>
              <a:ext cx="1471084" cy="1471084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-516565" y="4197085"/>
              <a:ext cx="896640" cy="8966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14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5" name="文本框 14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7" name="文本框 26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板书编辑器_20200720_193214.png（1280×16954像素, 3.30MB）- 2345看图王 - 第2/4张 100% 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9313" r="44488" b="18970"/>
          <a:stretch>
            <a:fillRect/>
          </a:stretch>
        </p:blipFill>
        <p:spPr>
          <a:xfrm>
            <a:off x="1097203" y="1124744"/>
            <a:ext cx="6949594" cy="4963998"/>
          </a:xfrm>
          <a:prstGeom prst="rect">
            <a:avLst/>
          </a:prstGeom>
        </p:spPr>
      </p:pic>
      <p:grpSp>
        <p:nvGrpSpPr>
          <p:cNvPr id="9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10" name="文本框 9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19" name="文本框 18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71600" y="29127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椭圆 7"/>
          <p:cNvSpPr/>
          <p:nvPr/>
        </p:nvSpPr>
        <p:spPr>
          <a:xfrm>
            <a:off x="1111186" y="3052286"/>
            <a:ext cx="584927" cy="5849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71600" y="4042393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7" name="椭圆 16"/>
          <p:cNvSpPr/>
          <p:nvPr/>
        </p:nvSpPr>
        <p:spPr>
          <a:xfrm>
            <a:off x="1111186" y="4181979"/>
            <a:ext cx="584927" cy="5849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600" y="52292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9" name="椭圆 18"/>
          <p:cNvSpPr/>
          <p:nvPr/>
        </p:nvSpPr>
        <p:spPr>
          <a:xfrm>
            <a:off x="1111186" y="5368786"/>
            <a:ext cx="584927" cy="5849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3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23728" y="3074695"/>
            <a:ext cx="605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1mol</a:t>
            </a:r>
            <a:r>
              <a:rPr lang="zh-CN" altLang="en-US" sz="2400"/>
              <a:t>不同固体、液体、气体的体积各不相同</a:t>
            </a:r>
            <a:endParaRPr lang="en-US" altLang="zh-CN" sz="2400"/>
          </a:p>
        </p:txBody>
      </p:sp>
      <p:sp>
        <p:nvSpPr>
          <p:cNvPr id="21" name="文本框 20"/>
          <p:cNvSpPr txBox="1"/>
          <p:nvPr/>
        </p:nvSpPr>
        <p:spPr>
          <a:xfrm>
            <a:off x="2123729" y="416666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气体体积</a:t>
            </a:r>
            <a:r>
              <a:rPr lang="en-US" altLang="zh-CN" sz="2400"/>
              <a:t>&gt;</a:t>
            </a:r>
            <a:r>
              <a:rPr lang="zh-CN" altLang="en-US" sz="2400"/>
              <a:t>液体体积</a:t>
            </a:r>
            <a:r>
              <a:rPr lang="en-US" altLang="zh-CN" sz="2400"/>
              <a:t>&gt;</a:t>
            </a:r>
            <a:r>
              <a:rPr lang="zh-CN" altLang="en-US" sz="2400"/>
              <a:t>固体体积</a:t>
            </a:r>
            <a:endParaRPr lang="en-US" altLang="zh-CN" sz="2400"/>
          </a:p>
        </p:txBody>
      </p:sp>
      <p:sp>
        <p:nvSpPr>
          <p:cNvPr id="22" name="文本框 21"/>
          <p:cNvSpPr txBox="1"/>
          <p:nvPr/>
        </p:nvSpPr>
        <p:spPr>
          <a:xfrm>
            <a:off x="2123729" y="5353471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1mol</a:t>
            </a:r>
            <a:r>
              <a:rPr lang="zh-CN" altLang="en-US" sz="2400"/>
              <a:t>气体在相同条件下体积大致相同</a:t>
            </a:r>
            <a:endParaRPr lang="en-US" altLang="zh-CN" sz="2400"/>
          </a:p>
        </p:txBody>
      </p:sp>
      <p:pic>
        <p:nvPicPr>
          <p:cNvPr id="23" name="图片 22" descr="Classroom_20852754_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8179" r="82542" b="24881"/>
          <a:stretch>
            <a:fillRect/>
          </a:stretch>
        </p:blipFill>
        <p:spPr>
          <a:xfrm>
            <a:off x="2699792" y="114831"/>
            <a:ext cx="1709343" cy="2725861"/>
          </a:xfrm>
          <a:prstGeom prst="rect">
            <a:avLst/>
          </a:prstGeom>
        </p:spPr>
      </p:pic>
      <p:grpSp>
        <p:nvGrpSpPr>
          <p:cNvPr id="24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25" name="文本框 24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28" name="文本框 27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Classroom_20852754_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48465" r="75200" b="19028"/>
          <a:stretch>
            <a:fillRect/>
          </a:stretch>
        </p:blipFill>
        <p:spPr>
          <a:xfrm>
            <a:off x="731574" y="2630195"/>
            <a:ext cx="2208245" cy="2112235"/>
          </a:xfrm>
          <a:prstGeom prst="rect">
            <a:avLst/>
          </a:prstGeom>
        </p:spPr>
      </p:pic>
      <p:pic>
        <p:nvPicPr>
          <p:cNvPr id="17" name="图片 16" descr="Classroom_20852754_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t="47933" r="35577" b="18970"/>
          <a:stretch>
            <a:fillRect/>
          </a:stretch>
        </p:blipFill>
        <p:spPr>
          <a:xfrm>
            <a:off x="4133660" y="2607323"/>
            <a:ext cx="4128459" cy="2150532"/>
          </a:xfrm>
          <a:prstGeom prst="rect">
            <a:avLst/>
          </a:prstGeom>
        </p:spPr>
      </p:pic>
      <p:sp>
        <p:nvSpPr>
          <p:cNvPr id="18" name="燕尾形 17"/>
          <p:cNvSpPr/>
          <p:nvPr/>
        </p:nvSpPr>
        <p:spPr>
          <a:xfrm flipH="1">
            <a:off x="3077545" y="3110249"/>
            <a:ext cx="918391" cy="1224135"/>
          </a:xfrm>
          <a:prstGeom prst="chevron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1574" y="875264"/>
            <a:ext cx="6477093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zh-CN" altLang="en-US" sz="3735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决定物质体积的因素有哪些？</a:t>
            </a:r>
            <a:endParaRPr lang="zh-CN" altLang="en-US" sz="3735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81422" y="5538413"/>
            <a:ext cx="25811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>
                <a:latin typeface="黑体" panose="02010609060101010101" pitchFamily="49" charset="-122"/>
                <a:ea typeface="黑体" panose="02010609060101010101" pitchFamily="49" charset="-122"/>
              </a:rPr>
              <a:t>微粒的多少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117475" y="133350"/>
            <a:ext cx="558800" cy="6740307"/>
            <a:chOff x="-7473" y="204871"/>
            <a:chExt cx="560747" cy="6887691"/>
          </a:xfrm>
        </p:grpSpPr>
        <p:sp>
          <p:nvSpPr>
            <p:cNvPr id="31" name="文本框 30"/>
            <p:cNvSpPr txBox="1"/>
            <p:nvPr/>
          </p:nvSpPr>
          <p:spPr>
            <a:xfrm>
              <a:off x="-7473" y="204871"/>
              <a:ext cx="560747" cy="6887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影响物质体积的因素</a:t>
              </a:r>
              <a:endParaRPr lang="en-US" altLang="zh-CN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摩尔体积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: 圆角 15"/>
            <p:cNvSpPr/>
            <p:nvPr/>
          </p:nvSpPr>
          <p:spPr>
            <a:xfrm>
              <a:off x="48284" y="454692"/>
              <a:ext cx="430118" cy="6386650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4"/>
          <p:cNvGrpSpPr/>
          <p:nvPr/>
        </p:nvGrpSpPr>
        <p:grpSpPr>
          <a:xfrm>
            <a:off x="8494713" y="133350"/>
            <a:ext cx="558800" cy="6494463"/>
            <a:chOff x="-17729" y="237315"/>
            <a:chExt cx="560747" cy="6636600"/>
          </a:xfrm>
        </p:grpSpPr>
        <p:sp>
          <p:nvSpPr>
            <p:cNvPr id="34" name="文本框 33"/>
            <p:cNvSpPr txBox="1"/>
            <p:nvPr/>
          </p:nvSpPr>
          <p:spPr>
            <a:xfrm>
              <a:off x="-17729" y="237315"/>
              <a:ext cx="560747" cy="4057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阿伏伽德罗定律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ker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: 圆角 15"/>
            <p:cNvSpPr/>
            <p:nvPr/>
          </p:nvSpPr>
          <p:spPr>
            <a:xfrm>
              <a:off x="47585" y="487141"/>
              <a:ext cx="430118" cy="6386774"/>
            </a:xfrm>
            <a:prstGeom prst="round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ags/tag1.xml><?xml version="1.0" encoding="utf-8"?>
<p:tagLst xmlns:p="http://schemas.openxmlformats.org/presentationml/2006/main">
  <p:tag name="KSO_WM_SLIDE_ITEM_CNT" val="3"/>
  <p:tag name="ORIGINALNOUSEDACCENT" val="1"/>
  <p:tag name="STRIPEENUMTEXTTINT" val="2"/>
</p:tagLst>
</file>

<file path=ppt/tags/tag10.xml><?xml version="1.0" encoding="utf-8"?>
<p:tagLst xmlns:p="http://schemas.openxmlformats.org/presentationml/2006/main">
  <p:tag name="KSO_WM_SLIDE_ITEM_CNT" val="6"/>
</p:tagLst>
</file>

<file path=ppt/tags/tag11.xml><?xml version="1.0" encoding="utf-8"?>
<p:tagLst xmlns:p="http://schemas.openxmlformats.org/presentationml/2006/main">
  <p:tag name="KSO_WM_SLIDE_ITEM_CNT" val="6"/>
</p:tagLst>
</file>

<file path=ppt/tags/tag12.xml><?xml version="1.0" encoding="utf-8"?>
<p:tagLst xmlns:p="http://schemas.openxmlformats.org/presentationml/2006/main">
  <p:tag name="KSO_WM_SLIDE_ITEM_CNT" val="6"/>
</p:tagLst>
</file>

<file path=ppt/tags/tag13.xml><?xml version="1.0" encoding="utf-8"?>
<p:tagLst xmlns:p="http://schemas.openxmlformats.org/presentationml/2006/main">
  <p:tag name="KSO_WM_SLIDE_ITEM_CNT" val="6"/>
</p:tagLst>
</file>

<file path=ppt/tags/tag14.xml><?xml version="1.0" encoding="utf-8"?>
<p:tagLst xmlns:p="http://schemas.openxmlformats.org/presentationml/2006/main">
  <p:tag name="KSO_WM_SLIDE_ITEM_CNT" val="6"/>
</p:tagLst>
</file>

<file path=ppt/tags/tag15.xml><?xml version="1.0" encoding="utf-8"?>
<p:tagLst xmlns:p="http://schemas.openxmlformats.org/presentationml/2006/main">
  <p:tag name="KSO_WM_SLIDE_ITEM_CNT" val="6"/>
</p:tagLst>
</file>

<file path=ppt/tags/tag16.xml><?xml version="1.0" encoding="utf-8"?>
<p:tagLst xmlns:p="http://schemas.openxmlformats.org/presentationml/2006/main">
  <p:tag name="KSO_WM_SLIDE_ITEM_CNT" val="6"/>
</p:tagLst>
</file>

<file path=ppt/tags/tag17.xml><?xml version="1.0" encoding="utf-8"?>
<p:tagLst xmlns:p="http://schemas.openxmlformats.org/presentationml/2006/main">
  <p:tag name="KSO_WM_SLIDE_ITEM_CNT" val="6"/>
</p:tagLst>
</file>

<file path=ppt/tags/tag1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593824f2-f29f-4282-9d91-4beb37982888"/>
  <p:tag name="COMMONDATA" val="eyJoZGlkIjoiYjE0ODc2YTE5OTI4Yjc5YWM5YzIxYzEwZjllM2IyYzAifQ=="/>
</p:tagLst>
</file>

<file path=ppt/tags/tag2.xml><?xml version="1.0" encoding="utf-8"?>
<p:tagLst xmlns:p="http://schemas.openxmlformats.org/presentationml/2006/main">
  <p:tag name="KSO_WM_SLIDE_ITEM_CNT" val="2"/>
</p:tagLst>
</file>

<file path=ppt/tags/tag3.xml><?xml version="1.0" encoding="utf-8"?>
<p:tagLst xmlns:p="http://schemas.openxmlformats.org/presentationml/2006/main">
  <p:tag name="KSO_WM_SLIDE_ITEM_CNT" val="6"/>
</p:tagLst>
</file>

<file path=ppt/tags/tag4.xml><?xml version="1.0" encoding="utf-8"?>
<p:tagLst xmlns:p="http://schemas.openxmlformats.org/presentationml/2006/main">
  <p:tag name="KSO_WM_SLIDE_ITEM_CNT" val="6"/>
</p:tagLst>
</file>

<file path=ppt/tags/tag5.xml><?xml version="1.0" encoding="utf-8"?>
<p:tagLst xmlns:p="http://schemas.openxmlformats.org/presentationml/2006/main">
  <p:tag name="KSO_WM_SLIDE_ITEM_CNT" val="6"/>
</p:tagLst>
</file>

<file path=ppt/tags/tag6.xml><?xml version="1.0" encoding="utf-8"?>
<p:tagLst xmlns:p="http://schemas.openxmlformats.org/presentationml/2006/main">
  <p:tag name="KSO_WM_SLIDE_ITEM_CNT" val="6"/>
</p:tagLst>
</file>

<file path=ppt/tags/tag7.xml><?xml version="1.0" encoding="utf-8"?>
<p:tagLst xmlns:p="http://schemas.openxmlformats.org/presentationml/2006/main">
  <p:tag name="KSO_WM_SLIDE_ITEM_CNT" val="6"/>
</p:tagLst>
</file>

<file path=ppt/tags/tag8.xml><?xml version="1.0" encoding="utf-8"?>
<p:tagLst xmlns:p="http://schemas.openxmlformats.org/presentationml/2006/main">
  <p:tag name="KSO_WM_SLIDE_ITEM_CNT" val="6"/>
</p:tagLst>
</file>

<file path=ppt/tags/tag9.xml><?xml version="1.0" encoding="utf-8"?>
<p:tagLst xmlns:p="http://schemas.openxmlformats.org/presentationml/2006/main">
  <p:tag name="KSO_WM_SLIDE_ITEM_CNT" val="6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3377</Words>
  <Application>WPS 演示</Application>
  <PresentationFormat>On-screen Show (4:3)</PresentationFormat>
  <Paragraphs>889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35</vt:i4>
      </vt:variant>
    </vt:vector>
  </HeadingPairs>
  <TitlesOfParts>
    <vt:vector size="63" baseType="lpstr">
      <vt:lpstr>Arial</vt:lpstr>
      <vt:lpstr>宋体</vt:lpstr>
      <vt:lpstr>Wingdings</vt:lpstr>
      <vt:lpstr>黑体</vt:lpstr>
      <vt:lpstr>Times New Roman</vt:lpstr>
      <vt:lpstr>隶书</vt:lpstr>
      <vt:lpstr>微软雅黑</vt:lpstr>
      <vt:lpstr>Calibri</vt:lpstr>
      <vt:lpstr>Arial Unicode MS</vt:lpstr>
      <vt:lpstr>等线 Light</vt:lpstr>
      <vt:lpstr>Calibri Light</vt:lpstr>
      <vt:lpstr>等线</vt:lpstr>
      <vt:lpstr>Cambria Math</vt:lpstr>
      <vt:lpstr>华文彩云</vt:lpstr>
      <vt:lpstr>Gulim</vt:lpstr>
      <vt:lpstr>Malgun Gothic</vt:lpstr>
      <vt:lpstr>Adobe 黑体 Std R</vt:lpstr>
      <vt:lpstr>Office 主题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2</cp:revision>
  <cp:lastPrinted>2022-09-12T20:30:00Z</cp:lastPrinted>
  <dcterms:created xsi:type="dcterms:W3CDTF">2022-09-12T20:30:00Z</dcterms:created>
  <dcterms:modified xsi:type="dcterms:W3CDTF">2022-09-23T02:04:58Z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ABC03D43DA6642E89F7847ADB21B22CA</vt:lpwstr>
  </property>
  <property fmtid="{D5CDD505-2E9C-101B-9397-08002B2CF9AE}" pid="7" name="KSOProductBuildVer">
    <vt:lpwstr>2052-11.1.0.12358</vt:lpwstr>
  </property>
</Properties>
</file>