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34" r:id="rId3"/>
    <p:sldId id="414" r:id="rId4"/>
    <p:sldId id="427" r:id="rId5"/>
    <p:sldId id="428" r:id="rId6"/>
    <p:sldId id="429" r:id="rId7"/>
    <p:sldId id="326" r:id="rId8"/>
    <p:sldId id="430" r:id="rId9"/>
    <p:sldId id="431" r:id="rId10"/>
    <p:sldId id="432" r:id="rId11"/>
    <p:sldId id="416" r:id="rId12"/>
    <p:sldId id="417" r:id="rId13"/>
    <p:sldId id="421" r:id="rId14"/>
    <p:sldId id="422" r:id="rId15"/>
    <p:sldId id="403" r:id="rId16"/>
    <p:sldId id="433" r:id="rId17"/>
    <p:sldId id="404" r:id="rId18"/>
    <p:sldId id="372" r:id="rId19"/>
  </p:sldIdLst>
  <p:sldSz cx="11522075" cy="6859270"/>
  <p:notesSz cx="6797675" cy="9925050"/>
  <p:custDataLst>
    <p:tags r:id="rId25"/>
  </p:custDataLst>
  <p:defaultTextStyle>
    <a:defPPr>
      <a:defRPr lang="zh-CN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1pPr>
    <a:lvl2pPr marL="535305" indent="-7810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2pPr>
    <a:lvl3pPr marL="1071245" indent="-15684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3pPr>
    <a:lvl4pPr marL="1608455" indent="-23685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4pPr>
    <a:lvl5pPr marL="2144395" indent="-315595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3800" b="1" i="0" u="none" baseline="0">
        <a:solidFill>
          <a:schemeClr val="tx1"/>
        </a:solidFill>
        <a:effectLst/>
        <a:latin typeface="Arial" panose="020B0604020202020204" pitchFamily="34" charset="0"/>
        <a:ea typeface="黑体" panose="02010609060101010101" pitchFamily="49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0" autoAdjust="0"/>
  </p:normalViewPr>
  <p:slideViewPr>
    <p:cSldViewPr>
      <p:cViewPr varScale="1">
        <p:scale>
          <a:sx n="63" d="100"/>
          <a:sy n="63" d="100"/>
        </p:scale>
        <p:origin x="0" y="0"/>
      </p:cViewPr>
      <p:guideLst/>
    </p:cSldViewPr>
  </p:slideViewPr>
  <p:notesViewPr>
    <p:cSldViewPr>
      <p:cViewPr varScale="1"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26.wmf"/><Relationship Id="rId3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9.wmf"/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34.wmf"/><Relationship Id="rId3" Type="http://schemas.openxmlformats.org/officeDocument/2006/relationships/image" Target="../media/image33.wmf"/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rtlCol="0">
            <a:noAutofit/>
          </a:bodyPr>
          <a:lstStyle>
            <a:lvl1pPr marL="0" lvl="0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lvl="1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1073150" lvl="2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609725" lvl="3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2145665" lvl="4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682240" lvl="5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3218815" lvl="6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755390" lvl="7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4291965" lvl="8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lvl="0" eaLnBrk="1" hangingPunct="1">
              <a:buFont typeface="Arial" panose="020B0604020202020204"/>
            </a:pPr>
            <a:endParaRPr lang="zh-CN" altLang="en-US" sz="1200"/>
          </a:p>
        </p:txBody>
      </p:sp>
      <p:sp>
        <p:nvSpPr>
          <p:cNvPr id="3075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rtlCol="0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037FB36A-218E-4190-92AE-FD22BCEE5E1B}" type="datetime1">
              <a:rPr lang="zh-CN" altLang="en-US" sz="1200"/>
            </a:fld>
            <a:endParaRPr lang="zh-CN" altLang="en-US" sz="1200"/>
          </a:p>
        </p:txBody>
      </p:sp>
      <p:sp>
        <p:nvSpPr>
          <p:cNvPr id="3076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rtlCol="0"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zh-CN" altLang="en-US" sz="1200"/>
          </a:p>
        </p:txBody>
      </p:sp>
      <p:sp>
        <p:nvSpPr>
          <p:cNvPr id="3077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numCol="1" anchor="b" anchorCtr="0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1" i="0" u="none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900FF0F-14C4-407B-BB53-3DDE4D3DCC3B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819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>
            <a:lvl1pPr marL="0" lvl="0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6575" lvl="1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1073150" lvl="2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609725" lvl="3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2145665" lvl="4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682240" lvl="5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3218815" lvl="6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755390" lvl="7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4291965" lvl="8" indent="0" algn="l" defTabSz="10731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zh-CN" altLang="en-US" sz="3800"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lvl="0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1" name="日期占位符 8194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2" name="幻灯片图像占位符 8195"/>
          <p:cNvSpPr>
            <a:spLocks noRot="1" noTextEdit="1"/>
          </p:cNvSpPr>
          <p:nvPr>
            <p:ph type="sldImg" idx="4294967295"/>
          </p:nvPr>
        </p:nvSpPr>
        <p:spPr>
          <a:xfrm>
            <a:off x="274638" y="744538"/>
            <a:ext cx="6248400" cy="37211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2053" name="文本占位符 8196"/>
          <p:cNvSpPr>
            <a:spLocks noGrp="1" noChangeArrowheads="1"/>
          </p:cNvSpPr>
          <p:nvPr>
            <p:ph type="body" sz="quarter" idx="6"/>
          </p:nvPr>
        </p:nvSpPr>
        <p:spPr bwMode="auto">
          <a:xfrm>
            <a:off x="679450" y="4714875"/>
            <a:ext cx="5438775" cy="4465638"/>
          </a:xfrm>
          <a:prstGeom prst="rect">
            <a:avLst/>
          </a:prstGeom>
          <a:noFill/>
          <a:ln>
            <a:noFill/>
          </a:ln>
        </p:spPr>
        <p:txBody>
          <a:bodyPr numCol="1" compatLnSpc="1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7124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845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44395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400" b="0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2054" name="页脚占位符 8197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200" b="0"/>
          </a:p>
        </p:txBody>
      </p:sp>
      <p:sp>
        <p:nvSpPr>
          <p:cNvPr id="2055" name="灯片编号占位符 8198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numCol="1" anchor="b" anchorCtr="0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4C6D6ABD-1078-4126-AF07-C7B104B45061}" type="slidenum">
              <a:rPr lang="zh-CN" altLang="en-US" sz="1200" b="0"/>
            </a:fld>
            <a:endParaRPr lang="zh-CN" altLang="en-US" sz="12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0260" y="1122624"/>
            <a:ext cx="8641556" cy="2388152"/>
          </a:xfrm>
        </p:spPr>
        <p:txBody>
          <a:bodyPr anchor="b"/>
          <a:lstStyle>
            <a:lvl1pPr algn="ctr">
              <a:defRPr sz="53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260" y="3602872"/>
            <a:ext cx="8641556" cy="1656146"/>
          </a:xfrm>
        </p:spPr>
        <p:txBody>
          <a:bodyPr/>
          <a:lstStyle>
            <a:lvl1pPr marL="0" indent="0" algn="ctr">
              <a:buNone/>
              <a:defRPr sz="2100"/>
            </a:lvl1pPr>
            <a:lvl2pPr marL="402590" indent="0" algn="ctr">
              <a:buNone/>
              <a:defRPr sz="1800"/>
            </a:lvl2pPr>
            <a:lvl3pPr marL="804545" indent="0" algn="ctr">
              <a:buNone/>
              <a:defRPr sz="1600"/>
            </a:lvl3pPr>
            <a:lvl4pPr marL="1207135" indent="0" algn="ctr">
              <a:buNone/>
              <a:defRPr sz="1400"/>
            </a:lvl4pPr>
            <a:lvl5pPr marL="1609725" indent="0" algn="ctr">
              <a:buNone/>
              <a:defRPr sz="1400"/>
            </a:lvl5pPr>
            <a:lvl6pPr marL="2011680" indent="0" algn="ctr">
              <a:buNone/>
              <a:defRPr sz="1400"/>
            </a:lvl6pPr>
            <a:lvl7pPr marL="2414270" indent="0" algn="ctr">
              <a:buNone/>
              <a:defRPr sz="1400"/>
            </a:lvl7pPr>
            <a:lvl8pPr marL="2816225" indent="0" algn="ctr">
              <a:buNone/>
              <a:defRPr sz="1400"/>
            </a:lvl8pPr>
            <a:lvl9pPr marL="3218815" indent="0" algn="ctr">
              <a:buNone/>
              <a:defRPr sz="14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353506" y="274703"/>
            <a:ext cx="2592467" cy="585288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76104" y="274703"/>
            <a:ext cx="7627112" cy="585288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6142" y="1710134"/>
            <a:ext cx="9937790" cy="2853398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6142" y="4590528"/>
            <a:ext cx="9937790" cy="150053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025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045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2071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097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116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14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162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188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76106" y="1600571"/>
            <a:ext cx="5081235" cy="452701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64738" y="1600571"/>
            <a:ext cx="5081235" cy="452701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3" y="365210"/>
            <a:ext cx="9937790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21564" y="1778850"/>
            <a:ext cx="4605782" cy="824103"/>
          </a:xfrm>
        </p:spPr>
        <p:txBody>
          <a:bodyPr anchor="ctr"/>
          <a:lstStyle>
            <a:lvl1pPr marL="0" indent="0">
              <a:buNone/>
              <a:defRPr sz="2500"/>
            </a:lvl1pPr>
            <a:lvl2pPr marL="402590" indent="0">
              <a:buNone/>
              <a:defRPr sz="2100"/>
            </a:lvl2pPr>
            <a:lvl3pPr marL="804545" indent="0">
              <a:buNone/>
              <a:defRPr sz="1800"/>
            </a:lvl3pPr>
            <a:lvl4pPr marL="1207135" indent="0">
              <a:buNone/>
              <a:defRPr sz="1600"/>
            </a:lvl4pPr>
            <a:lvl5pPr marL="1609725" indent="0">
              <a:buNone/>
              <a:defRPr sz="1600"/>
            </a:lvl5pPr>
            <a:lvl6pPr marL="2011680" indent="0">
              <a:buNone/>
              <a:defRPr sz="1600"/>
            </a:lvl6pPr>
            <a:lvl7pPr marL="2414270" indent="0">
              <a:buNone/>
              <a:defRPr sz="1600"/>
            </a:lvl7pPr>
            <a:lvl8pPr marL="2816225" indent="0">
              <a:buNone/>
              <a:defRPr sz="1600"/>
            </a:lvl8pPr>
            <a:lvl9pPr marL="3218815" indent="0">
              <a:buNone/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21564" y="2665996"/>
            <a:ext cx="4605782" cy="352510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913133" y="1778850"/>
            <a:ext cx="4628464" cy="824103"/>
          </a:xfrm>
        </p:spPr>
        <p:txBody>
          <a:bodyPr anchor="ctr"/>
          <a:lstStyle>
            <a:lvl1pPr marL="0" indent="0">
              <a:buNone/>
              <a:defRPr sz="2500"/>
            </a:lvl1pPr>
            <a:lvl2pPr marL="402590" indent="0">
              <a:buNone/>
              <a:defRPr sz="2100"/>
            </a:lvl2pPr>
            <a:lvl3pPr marL="804545" indent="0">
              <a:buNone/>
              <a:defRPr sz="1800"/>
            </a:lvl3pPr>
            <a:lvl4pPr marL="1207135" indent="0">
              <a:buNone/>
              <a:defRPr sz="1600"/>
            </a:lvl4pPr>
            <a:lvl5pPr marL="1609725" indent="0">
              <a:buNone/>
              <a:defRPr sz="1600"/>
            </a:lvl5pPr>
            <a:lvl6pPr marL="2011680" indent="0">
              <a:buNone/>
              <a:defRPr sz="1600"/>
            </a:lvl6pPr>
            <a:lvl7pPr marL="2414270" indent="0">
              <a:buNone/>
              <a:defRPr sz="1600"/>
            </a:lvl7pPr>
            <a:lvl8pPr marL="2816225" indent="0">
              <a:buNone/>
              <a:defRPr sz="1600"/>
            </a:lvl8pPr>
            <a:lvl9pPr marL="3218815" indent="0">
              <a:buNone/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913133" y="2665996"/>
            <a:ext cx="4628464" cy="352510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5" y="457305"/>
            <a:ext cx="3716169" cy="16005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98383" y="987655"/>
            <a:ext cx="5833050" cy="487475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5" y="2057878"/>
            <a:ext cx="3716169" cy="3812470"/>
          </a:xfrm>
        </p:spPr>
        <p:txBody>
          <a:bodyPr/>
          <a:lstStyle>
            <a:lvl1pPr marL="0" indent="0">
              <a:buNone/>
              <a:defRPr sz="1400"/>
            </a:lvl1pPr>
            <a:lvl2pPr marL="402590" indent="0">
              <a:buNone/>
              <a:defRPr sz="1200"/>
            </a:lvl2pPr>
            <a:lvl3pPr marL="804545" indent="0">
              <a:buNone/>
              <a:defRPr sz="1100"/>
            </a:lvl3pPr>
            <a:lvl4pPr marL="1207135" indent="0">
              <a:buNone/>
              <a:defRPr sz="900"/>
            </a:lvl4pPr>
            <a:lvl5pPr marL="1609725" indent="0">
              <a:buNone/>
              <a:defRPr sz="900"/>
            </a:lvl5pPr>
            <a:lvl6pPr marL="2011680" indent="0">
              <a:buNone/>
              <a:defRPr sz="900"/>
            </a:lvl6pPr>
            <a:lvl7pPr marL="2414270" indent="0">
              <a:buNone/>
              <a:defRPr sz="900"/>
            </a:lvl7pPr>
            <a:lvl8pPr marL="2816225" indent="0">
              <a:buNone/>
              <a:defRPr sz="900"/>
            </a:lvl8pPr>
            <a:lvl9pPr marL="3218815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43" y="457305"/>
            <a:ext cx="3936472" cy="16005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98383" y="457307"/>
            <a:ext cx="5833050" cy="5405101"/>
          </a:xfrm>
        </p:spPr>
        <p:txBody>
          <a:bodyPr vert="horz" wrap="square" lIns="107296" tIns="53648" rIns="107296" bIns="53648" numCol="1" anchor="t" anchorCtr="0" compatLnSpc="1"/>
          <a:lstStyle>
            <a:lvl1pPr marL="0" indent="0">
              <a:buNone/>
              <a:defRPr sz="2800"/>
            </a:lvl1pPr>
            <a:lvl2pPr marL="402590" indent="0">
              <a:buNone/>
              <a:defRPr sz="2500"/>
            </a:lvl2pPr>
            <a:lvl3pPr marL="804545" indent="0">
              <a:buNone/>
              <a:defRPr sz="2100"/>
            </a:lvl3pPr>
            <a:lvl4pPr marL="1207135" indent="0">
              <a:buNone/>
              <a:defRPr sz="1800"/>
            </a:lvl4pPr>
            <a:lvl5pPr marL="1609725" indent="0">
              <a:buNone/>
              <a:defRPr sz="1800"/>
            </a:lvl5pPr>
            <a:lvl6pPr marL="2011680" indent="0">
              <a:buNone/>
              <a:defRPr sz="1800"/>
            </a:lvl6pPr>
            <a:lvl7pPr marL="2414270" indent="0">
              <a:buNone/>
              <a:defRPr sz="1800"/>
            </a:lvl7pPr>
            <a:lvl8pPr marL="2816225" indent="0">
              <a:buNone/>
              <a:defRPr sz="1800"/>
            </a:lvl8pPr>
            <a:lvl9pPr marL="3218815" indent="0">
              <a:buNone/>
              <a:defRPr sz="18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43" y="2057878"/>
            <a:ext cx="3936472" cy="3812470"/>
          </a:xfrm>
        </p:spPr>
        <p:txBody>
          <a:bodyPr/>
          <a:lstStyle>
            <a:lvl1pPr marL="0" indent="0">
              <a:buNone/>
              <a:defRPr sz="1800"/>
            </a:lvl1pPr>
            <a:lvl2pPr marL="402590" indent="0">
              <a:buNone/>
              <a:defRPr sz="1600"/>
            </a:lvl2pPr>
            <a:lvl3pPr marL="804545" indent="0">
              <a:buNone/>
              <a:defRPr sz="1400"/>
            </a:lvl3pPr>
            <a:lvl4pPr marL="1207135" indent="0">
              <a:buNone/>
              <a:defRPr sz="1200"/>
            </a:lvl4pPr>
            <a:lvl5pPr marL="1609725" indent="0">
              <a:buNone/>
              <a:defRPr sz="1200"/>
            </a:lvl5pPr>
            <a:lvl6pPr marL="2011680" indent="0">
              <a:buNone/>
              <a:defRPr sz="1200"/>
            </a:lvl6pPr>
            <a:lvl7pPr marL="2414270" indent="0">
              <a:buNone/>
              <a:defRPr sz="1200"/>
            </a:lvl7pPr>
            <a:lvl8pPr marL="2816225" indent="0">
              <a:buNone/>
              <a:defRPr sz="1200"/>
            </a:lvl8pPr>
            <a:lvl9pPr marL="3218815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 idx="4294967295"/>
          </p:nvPr>
        </p:nvSpPr>
        <p:spPr>
          <a:xfrm>
            <a:off x="576263" y="274638"/>
            <a:ext cx="1036955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07296" tIns="53648" rIns="107296" bIns="53648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5200" b="0" i="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5"/>
          </p:nvPr>
        </p:nvSpPr>
        <p:spPr>
          <a:xfrm>
            <a:off x="576263" y="1600200"/>
            <a:ext cx="10369550" cy="4527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07296" tIns="53648" rIns="107296" bIns="53648">
            <a:no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576263" y="6246813"/>
            <a:ext cx="2687637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937000" y="6246813"/>
            <a:ext cx="3648075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no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ctr" eaLnBrk="1" hangingPunct="1">
              <a:buFont typeface="Arial" panose="020B0604020202020204"/>
            </a:pPr>
            <a:endParaRPr lang="en-US" altLang="en-US" sz="1600" b="0"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258175" y="6246813"/>
            <a:ext cx="2687638" cy="47625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 numCol="1" compatLnSpc="1">
            <a:noAutofit/>
          </a:bodyPr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kumimoji="0" lang="zh-CN" altLang="en-US" sz="16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algn="r" eaLnBrk="1" hangingPunct="1">
              <a:buFont typeface="Arial" panose="020B0604020202020204"/>
            </a:pPr>
            <a:fld id="{21520037-1072-4BA1-9F24-52778205BB02}" type="slidenum">
              <a:rPr lang="zh-CN" altLang="en-US" sz="1600" b="0">
                <a:ea typeface="宋体" panose="02010600030101010101" pitchFamily="2" charset="-122"/>
              </a:rPr>
            </a:fld>
            <a:endParaRPr lang="zh-CN" altLang="en-US" sz="1600" b="0">
              <a:ea typeface="宋体" panose="02010600030101010101" pitchFamily="2" charset="-122"/>
            </a:endParaRPr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anose="020B0604020202020204" pitchFamily="34" charset="0"/>
        <a:buNone/>
        <a:defRPr kumimoji="0" sz="5200" b="0" i="0" u="none" kern="1200" baseline="0">
          <a:solidFill>
            <a:schemeClr val="tx2"/>
          </a:solidFill>
          <a:effectLst/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401955" indent="-401955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3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871855" lvl="1" indent="-33528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3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339850" lvl="2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•"/>
        <a:defRPr kumimoji="0" sz="2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76425" lvl="3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–"/>
        <a:defRPr kumimoji="0" sz="2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13000" lvl="4" indent="-2667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anose="020B0604020202020204" pitchFamily="34" charset="0"/>
        <a:buChar char="»"/>
        <a:defRPr kumimoji="0" sz="23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950845" lvl="5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487420" lvl="6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023360" lvl="7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559935" lvl="8" indent="-267970" algn="l" defTabSz="107315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2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36575" lvl="1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2pPr>
      <a:lvl3pPr marL="1073150" lvl="2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3pPr>
      <a:lvl4pPr marL="1609725" lvl="3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4pPr>
      <a:lvl5pPr marL="2145665" lvl="4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800" b="1" i="0" u="none" kern="1200" baseline="0">
          <a:solidFill>
            <a:schemeClr val="tx1"/>
          </a:solidFill>
          <a:effectLst/>
          <a:latin typeface="Arial" panose="020B0604020202020204" pitchFamily="34" charset="0"/>
          <a:ea typeface="黑体" panose="02010609060101010101" pitchFamily="49" charset="-122"/>
          <a:cs typeface="+mn-cs"/>
        </a:defRPr>
      </a:lvl5pPr>
      <a:lvl6pPr marL="2682240" lvl="5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6pPr>
      <a:lvl7pPr marL="3218815" lvl="6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7pPr>
      <a:lvl8pPr marL="3755390" lvl="7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8pPr>
      <a:lvl9pPr marL="4291965" lvl="8" indent="0" algn="l" defTabSz="107315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1" i="0" u="none" kern="1200" baseline="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5.png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9.w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6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0.wmf"/><Relationship Id="rId1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34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e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31.emf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5.wmf"/><Relationship Id="rId1" Type="http://schemas.openxmlformats.org/officeDocument/2006/relationships/oleObject" Target="../embeddings/oleObject29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6.wmf"/><Relationship Id="rId7" Type="http://schemas.openxmlformats.org/officeDocument/2006/relationships/oleObject" Target="../embeddings/oleObject33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31.bin"/><Relationship Id="rId2" Type="http://schemas.openxmlformats.org/officeDocument/2006/relationships/image" Target="../media/image2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7.xml"/><Relationship Id="rId7" Type="http://schemas.openxmlformats.org/officeDocument/2006/relationships/oleObject" Target="../embeddings/oleObject6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4.wmf"/><Relationship Id="rId15" Type="http://schemas.openxmlformats.org/officeDocument/2006/relationships/vmlDrawing" Target="../drawings/vmlDrawing3.vml"/><Relationship Id="rId14" Type="http://schemas.openxmlformats.org/officeDocument/2006/relationships/slideLayout" Target="../slideLayouts/slideLayout7.xml"/><Relationship Id="rId13" Type="http://schemas.openxmlformats.org/officeDocument/2006/relationships/image" Target="../media/image9.wmf"/><Relationship Id="rId12" Type="http://schemas.openxmlformats.org/officeDocument/2006/relationships/oleObject" Target="../embeddings/oleObject13.bin"/><Relationship Id="rId11" Type="http://schemas.openxmlformats.org/officeDocument/2006/relationships/image" Target="../media/image8.wmf"/><Relationship Id="rId10" Type="http://schemas.openxmlformats.org/officeDocument/2006/relationships/oleObject" Target="../embeddings/oleObject12.bin"/><Relationship Id="rId1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8.wmf"/><Relationship Id="rId1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文本框 5"/>
          <p:cNvSpPr txBox="1"/>
          <p:nvPr/>
        </p:nvSpPr>
        <p:spPr>
          <a:xfrm>
            <a:off x="1223963" y="2530475"/>
            <a:ext cx="9361487" cy="965200"/>
          </a:xfrm>
          <a:prstGeom prst="rect">
            <a:avLst/>
          </a:prstGeom>
          <a:noFill/>
          <a:ln w="9525">
            <a:noFill/>
          </a:ln>
        </p:spPr>
        <p:txBody>
          <a:bodyPr lIns="107296" tIns="53648" rIns="107296" bIns="53648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</a:pPr>
            <a:r>
              <a:rPr lang="en-US" altLang="en-US" sz="44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阿伏伽德罗定律及推论的应用</a:t>
            </a:r>
            <a:endParaRPr lang="en-US" altLang="en-US" sz="44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43000" y="1165225"/>
            <a:ext cx="9505950" cy="5365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4】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回答下列问题。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223963" y="1741488"/>
            <a:ext cx="9505950" cy="9683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（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1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）相同温度下，向体积相同的两个钢瓶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A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、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B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中分别充入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20 gH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和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20 gO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，钢瓶内压强较大的是</a:t>
            </a:r>
            <a:r>
              <a:rPr kumimoji="1" lang="zh-CN" altLang="en-US" sz="2800" u="sng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1223963" y="2751138"/>
            <a:ext cx="9505950" cy="966787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（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）同温同压下，体积相同的两个钢瓶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A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、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B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中分别充入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H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和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O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，质量较大的是</a:t>
            </a:r>
            <a:r>
              <a:rPr kumimoji="1" lang="zh-CN" altLang="en-US" sz="2800" u="sng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3317" name="Text Box 2"/>
          <p:cNvSpPr txBox="1">
            <a:spLocks noChangeArrowheads="1"/>
          </p:cNvSpPr>
          <p:nvPr/>
        </p:nvSpPr>
        <p:spPr bwMode="auto">
          <a:xfrm>
            <a:off x="1223963" y="3789363"/>
            <a:ext cx="9505950" cy="9683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（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3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）同温同压下，体积相同的两个钢瓶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A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、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B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中分别充入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H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和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O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，密度较大的是</a:t>
            </a:r>
            <a:r>
              <a:rPr kumimoji="1" lang="zh-CN" altLang="en-US" sz="2800" u="sng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3318" name="Text Box 2"/>
          <p:cNvSpPr txBox="1">
            <a:spLocks noChangeArrowheads="1"/>
          </p:cNvSpPr>
          <p:nvPr/>
        </p:nvSpPr>
        <p:spPr bwMode="auto">
          <a:xfrm>
            <a:off x="1223963" y="4870450"/>
            <a:ext cx="9505950" cy="966788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（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4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）同温同压下，用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 gH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和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 gO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分别吹气球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A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、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B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，体积较大的是</a:t>
            </a:r>
            <a:r>
              <a:rPr kumimoji="1" lang="zh-CN" altLang="en-US" sz="2800" u="sng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        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楷体" panose="02010609060101010101" pitchFamily="49" charset="-122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13319" name="Text Box 2"/>
          <p:cNvSpPr txBox="1">
            <a:spLocks noChangeArrowheads="1"/>
          </p:cNvSpPr>
          <p:nvPr/>
        </p:nvSpPr>
        <p:spPr bwMode="auto">
          <a:xfrm>
            <a:off x="720725" y="455613"/>
            <a:ext cx="6029325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457200" marR="0" lvl="0" indent="-457200" eaLnBrk="1" hangingPunct="1">
              <a:buFont typeface="Wingdings" panose="05000000000000000000" pitchFamily="2" charset="2"/>
              <a:buChar char="Ø"/>
            </a:pP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</a:rPr>
              <a:t>阿伏加德罗定律及推论的应用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52525" y="609600"/>
            <a:ext cx="9505950" cy="598488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457200" marR="0" lvl="0" indent="-45720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气体摩尔体积的导出</a:t>
            </a:r>
            <a:endParaRPr kumimoji="1"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39" name="右箭头 1"/>
          <p:cNvSpPr/>
          <p:nvPr/>
        </p:nvSpPr>
        <p:spPr>
          <a:xfrm>
            <a:off x="3570288" y="1719263"/>
            <a:ext cx="576262" cy="273050"/>
          </a:xfrm>
          <a:prstGeom prst="rightArrow">
            <a:avLst>
              <a:gd name="adj1" fmla="val 50000"/>
              <a:gd name="adj2" fmla="val 49996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8150" y="1477963"/>
            <a:ext cx="1695450" cy="7143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225" y="1631950"/>
            <a:ext cx="1619250" cy="5048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4342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638" y="1635125"/>
            <a:ext cx="1762125" cy="457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4343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6213" y="1341438"/>
            <a:ext cx="1447800" cy="9144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sp>
        <p:nvSpPr>
          <p:cNvPr id="14344" name="右箭头 13"/>
          <p:cNvSpPr/>
          <p:nvPr/>
        </p:nvSpPr>
        <p:spPr>
          <a:xfrm>
            <a:off x="5976938" y="1706563"/>
            <a:ext cx="576262" cy="274637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4345" name="右箭头 14"/>
          <p:cNvSpPr/>
          <p:nvPr/>
        </p:nvSpPr>
        <p:spPr>
          <a:xfrm>
            <a:off x="8386763" y="1706563"/>
            <a:ext cx="576262" cy="274637"/>
          </a:xfrm>
          <a:prstGeom prst="rightArrow">
            <a:avLst>
              <a:gd name="adj1" fmla="val 50000"/>
              <a:gd name="adj2" fmla="val 49999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14346" name="矩形 2"/>
          <p:cNvSpPr/>
          <p:nvPr/>
        </p:nvSpPr>
        <p:spPr>
          <a:xfrm>
            <a:off x="1779588" y="2709863"/>
            <a:ext cx="8450262" cy="5222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273.15K(0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℃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，约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101.33kPa</a:t>
            </a: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，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R=8.31kPa·L·mol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r>
              <a:rPr lang="en-US" altLang="zh-CN" sz="2800">
                <a:latin typeface="Times New Roman" panose="02020603050405020304" pitchFamily="18" charset="0"/>
                <a:ea typeface="Times New Roman" panose="02020603050405020304" pitchFamily="18" charset="0"/>
              </a:rPr>
              <a:t>·K</a:t>
            </a:r>
            <a:r>
              <a:rPr lang="en-US" altLang="zh-CN" sz="2800" baseline="30000"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endParaRPr lang="zh-CN" altLang="en-US" sz="2800" baseline="300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47" name="矩形 4"/>
          <p:cNvSpPr/>
          <p:nvPr/>
        </p:nvSpPr>
        <p:spPr>
          <a:xfrm>
            <a:off x="1728788" y="3651250"/>
            <a:ext cx="5972175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带入数值得：</a:t>
            </a:r>
            <a:r>
              <a:rPr lang="en-US" altLang="zh-CN" sz="2800" i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≈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22.4L</a:t>
            </a:r>
            <a:r>
              <a:rPr lang="zh-CN" altLang="zh-CN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/mol</a:t>
            </a: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（标况）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组合 1"/>
          <p:cNvGrpSpPr/>
          <p:nvPr/>
        </p:nvGrpSpPr>
        <p:grpSpPr>
          <a:xfrm>
            <a:off x="865188" y="261938"/>
            <a:ext cx="9505950" cy="1398587"/>
            <a:chOff x="865188" y="261938"/>
            <a:chExt cx="9505950" cy="1398587"/>
          </a:xfrm>
        </p:grpSpPr>
        <p:sp>
          <p:nvSpPr>
            <p:cNvPr id="15368" name="Text Box 2"/>
            <p:cNvSpPr txBox="1">
              <a:spLocks noChangeArrowheads="1"/>
            </p:cNvSpPr>
            <p:nvPr/>
          </p:nvSpPr>
          <p:spPr bwMode="auto">
            <a:xfrm>
              <a:off x="865188" y="261938"/>
              <a:ext cx="9505950" cy="1398587"/>
            </a:xfrm>
            <a:prstGeom prst="rect">
              <a:avLst/>
            </a:prstGeom>
            <a:noFill/>
            <a:ln>
              <a:noFill/>
            </a:ln>
          </p:spPr>
          <p:txBody>
            <a:bodyPr lIns="105037" tIns="52519" rIns="105037" bIns="52519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eaLnBrk="1" hangingPunct="1">
                <a:lnSpc>
                  <a:spcPct val="150000"/>
                </a:lnSpc>
                <a:spcBef>
                  <a:spcPct val="50000"/>
                </a:spcBef>
                <a:buFont typeface="Arial" panose="020B0604020202020204"/>
              </a:pPr>
              <a:r>
                <a:rPr kumimoji="1" lang="en-US" altLang="zh-CN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【</a:t>
              </a:r>
              <a:r>
                <a:rPr kumimoji="1"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例</a:t>
              </a:r>
              <a:r>
                <a:rPr kumimoji="1" lang="en-US" altLang="zh-CN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5】</a:t>
              </a:r>
              <a:r>
                <a:rPr kumimoji="1"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由</a:t>
              </a:r>
              <a:r>
                <a:rPr kumimoji="1" lang="en-US" altLang="zh-CN" sz="28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kumimoji="1" lang="en-US" altLang="zh-CN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A </a:t>
              </a:r>
              <a:r>
                <a:rPr kumimoji="1" lang="en-US" altLang="zh-CN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molA</a:t>
              </a:r>
              <a:r>
                <a:rPr kumimoji="1"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气体、</a:t>
              </a:r>
              <a:r>
                <a:rPr kumimoji="1" lang="en-US" altLang="zh-CN" sz="28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 n</a:t>
              </a:r>
              <a:r>
                <a:rPr kumimoji="1" lang="en-US" altLang="zh-CN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B </a:t>
              </a:r>
              <a:r>
                <a:rPr kumimoji="1" lang="en-US" altLang="zh-CN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molB</a:t>
              </a:r>
              <a:r>
                <a:rPr kumimoji="1"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气体、</a:t>
              </a:r>
              <a:r>
                <a:rPr kumimoji="1" lang="en-US" altLang="zh-CN" sz="28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 n</a:t>
              </a:r>
              <a:r>
                <a:rPr kumimoji="1" lang="en-US" altLang="zh-CN" sz="280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C </a:t>
              </a:r>
              <a:r>
                <a:rPr kumimoji="1" lang="en-US" altLang="zh-CN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molC</a:t>
              </a:r>
              <a:r>
                <a:rPr kumimoji="1"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气体混合而成的混合气体，求混合气体的平均摩尔质量     。</a:t>
              </a:r>
              <a:endParaRPr kumimoji="1"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15369" name="对象 4"/>
            <p:cNvGraphicFramePr>
              <a:graphicFrameLocks noChangeAspect="1"/>
            </p:cNvGraphicFramePr>
            <p:nvPr/>
          </p:nvGraphicFramePr>
          <p:xfrm>
            <a:off x="8121650" y="995363"/>
            <a:ext cx="512763" cy="646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AxMath" r:id="rId1" imgW="215900" imgH="273050" progId="Equation.AxMath">
                    <p:embed/>
                  </p:oleObj>
                </mc:Choice>
                <mc:Fallback>
                  <p:oleObj name="AxMath" r:id="rId1" imgW="215900" imgH="273050" progId="Equation.AxMath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121650" y="995363"/>
                          <a:ext cx="512763" cy="646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363" name="对象 5"/>
          <p:cNvGraphicFramePr>
            <a:graphicFrameLocks noChangeAspect="1"/>
          </p:cNvGraphicFramePr>
          <p:nvPr/>
        </p:nvGraphicFramePr>
        <p:xfrm>
          <a:off x="1544638" y="1714500"/>
          <a:ext cx="4541837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AxMath" r:id="rId3" imgW="1915160" imgH="419100" progId="Equation.AxMath">
                  <p:embed/>
                </p:oleObj>
              </mc:Choice>
              <mc:Fallback>
                <p:oleObj name="AxMath" r:id="rId3" imgW="1915160" imgH="419100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4638" y="1714500"/>
                        <a:ext cx="4541837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对象 1"/>
          <p:cNvGraphicFramePr>
            <a:graphicFrameLocks noChangeAspect="1"/>
          </p:cNvGraphicFramePr>
          <p:nvPr/>
        </p:nvGraphicFramePr>
        <p:xfrm>
          <a:off x="1466850" y="2720975"/>
          <a:ext cx="5541963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AxMath" r:id="rId5" imgW="2336800" imgH="273685" progId="Equation.AxMath">
                  <p:embed/>
                </p:oleObj>
              </mc:Choice>
              <mc:Fallback>
                <p:oleObj name="AxMath" r:id="rId5" imgW="2336800" imgH="27368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850" y="2720975"/>
                        <a:ext cx="5541963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矩形 2"/>
          <p:cNvSpPr/>
          <p:nvPr/>
        </p:nvSpPr>
        <p:spPr>
          <a:xfrm>
            <a:off x="1368425" y="3441700"/>
            <a:ext cx="9145588" cy="95408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zh-CN" altLang="en-US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zh-CN" altLang="en-US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表示气体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在混合气体中的物质的量分数，总和为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lang="zh-CN" altLang="en-US" sz="2800" i="1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5366" name="对象 3"/>
          <p:cNvGraphicFramePr>
            <a:graphicFrameLocks noChangeAspect="1"/>
          </p:cNvGraphicFramePr>
          <p:nvPr/>
        </p:nvGraphicFramePr>
        <p:xfrm>
          <a:off x="1549400" y="4449763"/>
          <a:ext cx="55054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AxMath" r:id="rId7" imgW="2319655" imgH="273685" progId="Equation.AxMath">
                  <p:embed/>
                </p:oleObj>
              </mc:Choice>
              <mc:Fallback>
                <p:oleObj name="AxMath" r:id="rId7" imgW="2319655" imgH="27368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49400" y="4449763"/>
                        <a:ext cx="550545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矩形 8"/>
          <p:cNvSpPr/>
          <p:nvPr/>
        </p:nvSpPr>
        <p:spPr>
          <a:xfrm>
            <a:off x="1368425" y="5170488"/>
            <a:ext cx="9145588" cy="95408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l-GR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φ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l-GR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 φ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l-GR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 φ</a:t>
            </a:r>
            <a:r>
              <a:rPr lang="en-US" altLang="zh-CN" sz="2800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表示气体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在混合气体中的体积分数，依据阿伏伽德罗定律的推论，某一组分的</a:t>
            </a:r>
            <a:r>
              <a:rPr lang="el-GR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φ</a:t>
            </a:r>
            <a:r>
              <a:rPr lang="en-US" altLang="zh-CN" sz="2800" i="1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2800" i="1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=x</a:t>
            </a:r>
            <a:r>
              <a:rPr lang="en-US" altLang="zh-CN" sz="2800" i="1" spc="0" baseline="-25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i="1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65188" y="549275"/>
            <a:ext cx="10225087" cy="1398588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应用：假设空气中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体积分数为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0.03%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，稀有气体以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Ne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计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(0.94%)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，杂质气体以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kumimoji="1" lang="en-US" altLang="zh-CN" sz="28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计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(0.03%) 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，求空气的平均摩尔质量。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387" name="对象 3"/>
          <p:cNvGraphicFramePr>
            <a:graphicFrameLocks noChangeAspect="1"/>
          </p:cNvGraphicFramePr>
          <p:nvPr/>
        </p:nvGraphicFramePr>
        <p:xfrm>
          <a:off x="1728788" y="2205038"/>
          <a:ext cx="662463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AxMath" r:id="rId1" imgW="2793365" imgH="273685" progId="Equation.AxMath">
                  <p:embed/>
                </p:oleObj>
              </mc:Choice>
              <mc:Fallback>
                <p:oleObj name="AxMath" r:id="rId1" imgW="2793365" imgH="27368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728788" y="2205038"/>
                        <a:ext cx="6624637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447925" y="2571750"/>
            <a:ext cx="565150" cy="692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17411" name="Line 3"/>
          <p:cNvCxnSpPr/>
          <p:nvPr/>
        </p:nvCxnSpPr>
        <p:spPr>
          <a:xfrm flipV="1">
            <a:off x="3136900" y="2905125"/>
            <a:ext cx="2495550" cy="14288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632450" y="5011738"/>
            <a:ext cx="538163" cy="6905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V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632450" y="2571750"/>
            <a:ext cx="484188" cy="692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17414" name="Line 6"/>
          <p:cNvCxnSpPr/>
          <p:nvPr/>
        </p:nvCxnSpPr>
        <p:spPr>
          <a:xfrm flipH="1">
            <a:off x="6305550" y="3141663"/>
            <a:ext cx="2811463" cy="2017712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986838" y="2449513"/>
            <a:ext cx="590550" cy="692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</a:t>
            </a:r>
            <a:endParaRPr kumimoji="0" lang="en-US" altLang="zh-CN" sz="38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17416" name="Line 8"/>
          <p:cNvCxnSpPr/>
          <p:nvPr/>
        </p:nvCxnSpPr>
        <p:spPr>
          <a:xfrm>
            <a:off x="6286500" y="2900363"/>
            <a:ext cx="241935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cxnSp>
        <p:nvCxnSpPr>
          <p:cNvPr id="17417" name="Line 9"/>
          <p:cNvCxnSpPr/>
          <p:nvPr/>
        </p:nvCxnSpPr>
        <p:spPr>
          <a:xfrm flipH="1">
            <a:off x="5921375" y="3224213"/>
            <a:ext cx="0" cy="1830387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 type="triangle"/>
            <a:tailEnd type="triangle"/>
          </a:ln>
          <a:effectLst/>
        </p:spPr>
      </p:cxn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3889375" y="2012950"/>
          <a:ext cx="141763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公式" r:id="rId1" imgW="698500" imgH="482600" progId="Equation.3">
                  <p:embed/>
                </p:oleObj>
              </mc:Choice>
              <mc:Fallback>
                <p:oleObj name="公式" r:id="rId1" imgW="6985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89375" y="2012950"/>
                        <a:ext cx="1417638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6889750" y="1903413"/>
          <a:ext cx="13303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公式" r:id="rId3" imgW="622300" imgH="482600" progId="Equation.3">
                  <p:embed/>
                </p:oleObj>
              </mc:Choice>
              <mc:Fallback>
                <p:oleObj name="公式" r:id="rId3" imgW="6223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9750" y="1903413"/>
                        <a:ext cx="1330325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3"/>
          <p:cNvGraphicFramePr>
            <a:graphicFrameLocks noChangeAspect="1"/>
          </p:cNvGraphicFramePr>
          <p:nvPr/>
        </p:nvGraphicFramePr>
        <p:xfrm>
          <a:off x="4248150" y="3519488"/>
          <a:ext cx="15525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公式" r:id="rId5" imgW="495300" imgH="393700" progId="Equation.3">
                  <p:embed/>
                </p:oleObj>
              </mc:Choice>
              <mc:Fallback>
                <p:oleObj name="公式" r:id="rId5" imgW="4953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8150" y="3519488"/>
                        <a:ext cx="15525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21" name="Group 14"/>
          <p:cNvGrpSpPr/>
          <p:nvPr/>
        </p:nvGrpSpPr>
        <p:grpSpPr>
          <a:xfrm>
            <a:off x="7786688" y="3862388"/>
            <a:ext cx="1355725" cy="977900"/>
            <a:chOff x="1203" y="2352"/>
            <a:chExt cx="677" cy="616"/>
          </a:xfrm>
        </p:grpSpPr>
        <p:graphicFrame>
          <p:nvGraphicFramePr>
            <p:cNvPr id="17425" name="Object 15"/>
            <p:cNvGraphicFramePr>
              <a:graphicFrameLocks noChangeAspect="1"/>
            </p:cNvGraphicFramePr>
            <p:nvPr/>
          </p:nvGraphicFramePr>
          <p:xfrm>
            <a:off x="1402" y="2352"/>
            <a:ext cx="47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公式" r:id="rId7" imgW="304800" imgH="393065" progId="Equation.3">
                    <p:embed/>
                  </p:oleObj>
                </mc:Choice>
                <mc:Fallback>
                  <p:oleObj name="公式" r:id="rId7" imgW="304800" imgH="3930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402" y="2352"/>
                          <a:ext cx="47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6" name="Text Box 16"/>
            <p:cNvSpPr/>
            <p:nvPr/>
          </p:nvSpPr>
          <p:spPr>
            <a:xfrm>
              <a:off x="1203" y="2444"/>
              <a:ext cx="211" cy="407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spcBef>
                  <a:spcPct val="50000"/>
                </a:spcBef>
                <a:buFont typeface="Arial" panose="020B0604020202020204"/>
              </a:pPr>
              <a:r>
                <a:rPr lang="el-GR" altLang="zh-CN" sz="360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ρ</a:t>
              </a:r>
              <a:endParaRPr lang="el-GR" altLang="zh-CN" sz="3600" i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7422" name="Text Box 17"/>
          <p:cNvSpPr txBox="1">
            <a:spLocks noChangeArrowheads="1"/>
          </p:cNvSpPr>
          <p:nvPr/>
        </p:nvSpPr>
        <p:spPr bwMode="auto">
          <a:xfrm>
            <a:off x="3097213" y="3684588"/>
            <a:ext cx="1174750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</a:t>
            </a:r>
            <a:r>
              <a:rPr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altLang="zh-CN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865188" y="393700"/>
            <a:ext cx="2990850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</a:pP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【</a:t>
            </a:r>
            <a:r>
              <a:rPr lang="zh-CN" altLang="en-US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本节回顾</a:t>
            </a: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】</a:t>
            </a:r>
            <a:endParaRPr lang="en-US" altLang="zh-CN" sz="36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1123950" y="1304925"/>
            <a:ext cx="5799138" cy="598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altLang="zh-CN" sz="3200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与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等物理量之间的关系：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8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/>
      <p:bldP spid="17413" grpId="0"/>
      <p:bldP spid="17415" grpId="0"/>
      <p:bldP spid="174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8"/>
          <p:cNvSpPr txBox="1">
            <a:spLocks noChangeArrowheads="1"/>
          </p:cNvSpPr>
          <p:nvPr/>
        </p:nvSpPr>
        <p:spPr bwMode="auto">
          <a:xfrm>
            <a:off x="896938" y="538163"/>
            <a:ext cx="2992437" cy="6588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</a:pP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【</a:t>
            </a:r>
            <a:r>
              <a:rPr lang="zh-CN" altLang="en-US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本节回顾</a:t>
            </a: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】</a:t>
            </a:r>
            <a:endParaRPr lang="en-US" altLang="zh-CN" sz="36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18435" name="Text Box 20"/>
          <p:cNvSpPr txBox="1">
            <a:spLocks noChangeArrowheads="1"/>
          </p:cNvSpPr>
          <p:nvPr/>
        </p:nvSpPr>
        <p:spPr bwMode="auto">
          <a:xfrm>
            <a:off x="1152525" y="1463675"/>
            <a:ext cx="2687638" cy="598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altLang="zh-CN" sz="3200" spc="0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的计算：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Rectangle 25"/>
          <p:cNvSpPr>
            <a:spLocks noChangeArrowheads="1"/>
          </p:cNvSpPr>
          <p:nvPr/>
        </p:nvSpPr>
        <p:spPr bwMode="auto">
          <a:xfrm>
            <a:off x="1493838" y="2225675"/>
            <a:ext cx="4195762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标况，气体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</a:t>
            </a:r>
            <a:r>
              <a:rPr lang="en-US" altLang="zh-CN" sz="2800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</a:t>
            </a:r>
            <a:r>
              <a:rPr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≈22.4L</a:t>
            </a:r>
            <a:r>
              <a:rPr lang="zh-CN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/mol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12888" y="3108325"/>
            <a:ext cx="3282950" cy="5381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2800" b="1" i="0" u="none" baseline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标况，气体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</a:t>
            </a:r>
            <a:r>
              <a:rPr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=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ρ</a:t>
            </a:r>
            <a:r>
              <a:rPr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·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</a:t>
            </a:r>
            <a:r>
              <a:rPr lang="en-US" altLang="zh-CN" sz="2800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</a:t>
            </a:r>
            <a:endParaRPr lang="zh-CN" altLang="en-US" sz="2800" baseline="-25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18438" name="组合 2"/>
          <p:cNvGrpSpPr/>
          <p:nvPr/>
        </p:nvGrpSpPr>
        <p:grpSpPr>
          <a:xfrm>
            <a:off x="1512888" y="3973513"/>
            <a:ext cx="5111750" cy="590550"/>
            <a:chOff x="1512565" y="3972963"/>
            <a:chExt cx="5112568" cy="590671"/>
          </a:xfrm>
        </p:grpSpPr>
        <p:graphicFrame>
          <p:nvGraphicFramePr>
            <p:cNvPr id="18439" name="对象 1"/>
            <p:cNvGraphicFramePr>
              <a:graphicFrameLocks noChangeAspect="1"/>
            </p:cNvGraphicFramePr>
            <p:nvPr/>
          </p:nvGraphicFramePr>
          <p:xfrm>
            <a:off x="4516933" y="4022297"/>
            <a:ext cx="2108200" cy="541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AxMath" r:id="rId1" imgW="889000" imgH="227965" progId="Equation.AxMath">
                    <p:embed/>
                  </p:oleObj>
                </mc:Choice>
                <mc:Fallback>
                  <p:oleObj name="AxMath" r:id="rId1" imgW="889000" imgH="227965" progId="Equation.AxMath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516933" y="4022297"/>
                          <a:ext cx="2108200" cy="541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40" name="Text Box 5"/>
            <p:cNvSpPr txBox="1">
              <a:spLocks noChangeArrowheads="1"/>
            </p:cNvSpPr>
            <p:nvPr/>
          </p:nvSpPr>
          <p:spPr bwMode="auto">
            <a:xfrm>
              <a:off x="1512565" y="3972963"/>
              <a:ext cx="3097708" cy="53668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105037" tIns="52519" rIns="105037" bIns="52519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2800" b="1" i="0" u="none" baseline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marL="0" marR="0" lvl="0" indent="0" eaLnBrk="1" hangingPunct="1">
                <a:buFont typeface="Arial" panose="020B0604020202020204"/>
              </a:pPr>
              <a:r>
                <a:rPr lang="zh-CN" altLang="en-US" sz="2800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</a:rPr>
                <a:t>同温同压下，气体</a:t>
              </a:r>
              <a:endParaRPr lang="zh-CN" altLang="en-US" sz="280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8"/>
          <p:cNvSpPr txBox="1">
            <a:spLocks noChangeArrowheads="1"/>
          </p:cNvSpPr>
          <p:nvPr/>
        </p:nvSpPr>
        <p:spPr bwMode="auto">
          <a:xfrm>
            <a:off x="823913" y="333375"/>
            <a:ext cx="2992437" cy="6604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</a:pP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【</a:t>
            </a:r>
            <a:r>
              <a:rPr lang="zh-CN" altLang="en-US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本节回顾</a:t>
            </a:r>
            <a:r>
              <a:rPr lang="en-US" altLang="zh-CN" sz="3600" spc="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rPr>
              <a:t>】</a:t>
            </a:r>
            <a:endParaRPr lang="en-US" altLang="zh-CN" sz="3600">
              <a:effectLst>
                <a:outerShdw blurRad="38100" dist="38100" dir="2700000" algn="tl">
                  <a:srgbClr val="FFFFFF"/>
                </a:outerShdw>
              </a:effectLst>
              <a:latin typeface="黑体" panose="02010609060101010101" pitchFamily="49" charset="-122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443038" y="1701800"/>
            <a:ext cx="9574212" cy="966788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在相同</a:t>
            </a:r>
            <a:r>
              <a:rPr kumimoji="1"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温度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和</a:t>
            </a:r>
            <a:r>
              <a:rPr kumimoji="1"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压强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下，相同</a:t>
            </a:r>
            <a:r>
              <a:rPr kumimoji="1"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体积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的</a:t>
            </a:r>
            <a:r>
              <a:rPr kumimoji="1"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任何气体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都含有相同</a:t>
            </a:r>
            <a:r>
              <a:rPr kumimoji="1"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数目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的分子。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9460" name="Text Box 20"/>
          <p:cNvSpPr txBox="1">
            <a:spLocks noChangeArrowheads="1"/>
          </p:cNvSpPr>
          <p:nvPr/>
        </p:nvSpPr>
        <p:spPr bwMode="auto">
          <a:xfrm>
            <a:off x="1069975" y="1123950"/>
            <a:ext cx="3022600" cy="5381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  <a:buChar char="Ø"/>
            </a:pPr>
            <a:r>
              <a:rPr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</a:rPr>
              <a:t>阿伏加德罗定律</a:t>
            </a:r>
            <a:endParaRPr lang="zh-CN" altLang="en-US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9461" name="Group 25"/>
          <p:cNvGrpSpPr/>
          <p:nvPr/>
        </p:nvGrpSpPr>
        <p:grpSpPr>
          <a:xfrm>
            <a:off x="1439863" y="3430588"/>
            <a:ext cx="6842125" cy="977900"/>
            <a:chOff x="1454" y="2251"/>
            <a:chExt cx="3420" cy="616"/>
          </a:xfrm>
        </p:grpSpPr>
        <p:grpSp>
          <p:nvGrpSpPr>
            <p:cNvPr id="19470" name="Group 21"/>
            <p:cNvGrpSpPr/>
            <p:nvPr/>
          </p:nvGrpSpPr>
          <p:grpSpPr>
            <a:xfrm>
              <a:off x="1454" y="2251"/>
              <a:ext cx="2895" cy="616"/>
              <a:chOff x="1227" y="3521"/>
              <a:chExt cx="2895" cy="616"/>
            </a:xfrm>
          </p:grpSpPr>
          <p:sp>
            <p:nvSpPr>
              <p:cNvPr id="19472" name="Rectangle 22"/>
              <p:cNvSpPr>
                <a:spLocks noChangeArrowheads="1"/>
              </p:cNvSpPr>
              <p:nvPr/>
            </p:nvSpPr>
            <p:spPr bwMode="auto">
              <a:xfrm>
                <a:off x="1227" y="3612"/>
                <a:ext cx="2165" cy="3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zh-CN" altLang="en-US" sz="2800" spc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黑体" panose="02010609060101010101" pitchFamily="49" charset="-122"/>
                  </a:rPr>
                  <a:t>推论</a:t>
                </a:r>
                <a:r>
                  <a:rPr lang="en-US" altLang="zh-CN" sz="2800" spc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黑体" panose="02010609060101010101" pitchFamily="49" charset="-122"/>
                  </a:rPr>
                  <a:t>1</a:t>
                </a:r>
                <a:r>
                  <a:rPr lang="zh-CN" altLang="en-US" sz="2800" spc="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黑体" panose="02010609060101010101" pitchFamily="49" charset="-122"/>
                  </a:rPr>
                  <a:t>：同温同压下，气体</a:t>
                </a:r>
                <a:endParaRPr lang="zh-CN" altLang="en-US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黑体" panose="02010609060101010101" pitchFamily="49" charset="-122"/>
                </a:endParaRPr>
              </a:p>
            </p:txBody>
          </p:sp>
          <p:graphicFrame>
            <p:nvGraphicFramePr>
              <p:cNvPr id="19473" name="Object 23"/>
              <p:cNvGraphicFramePr>
                <a:graphicFrameLocks noChangeAspect="1"/>
              </p:cNvGraphicFramePr>
              <p:nvPr/>
            </p:nvGraphicFramePr>
            <p:xfrm>
              <a:off x="3379" y="3521"/>
              <a:ext cx="743" cy="6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" name="公式" r:id="rId1" imgW="520700" imgH="431800" progId="Equation.3">
                      <p:embed/>
                    </p:oleObj>
                  </mc:Choice>
                  <mc:Fallback>
                    <p:oleObj name="公式" r:id="rId1" imgW="520700" imgH="4318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3379" y="3521"/>
                            <a:ext cx="743" cy="6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471" name="Object 24"/>
            <p:cNvGraphicFramePr>
              <a:graphicFrameLocks noChangeAspect="1"/>
            </p:cNvGraphicFramePr>
            <p:nvPr/>
          </p:nvGraphicFramePr>
          <p:xfrm>
            <a:off x="3606" y="2251"/>
            <a:ext cx="126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公式" r:id="rId3" imgW="888365" imgH="431800" progId="Equation.3">
                    <p:embed/>
                  </p:oleObj>
                </mc:Choice>
                <mc:Fallback>
                  <p:oleObj name="公式" r:id="rId3" imgW="888365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06" y="2251"/>
                          <a:ext cx="126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62" name="Group 26"/>
          <p:cNvGrpSpPr/>
          <p:nvPr/>
        </p:nvGrpSpPr>
        <p:grpSpPr>
          <a:xfrm>
            <a:off x="1439863" y="4365625"/>
            <a:ext cx="6097587" cy="977900"/>
            <a:chOff x="833" y="3612"/>
            <a:chExt cx="3048" cy="616"/>
          </a:xfrm>
        </p:grpSpPr>
        <p:sp>
          <p:nvSpPr>
            <p:cNvPr id="19468" name="Rectangle 27"/>
            <p:cNvSpPr>
              <a:spLocks noChangeArrowheads="1"/>
            </p:cNvSpPr>
            <p:nvPr/>
          </p:nvSpPr>
          <p:spPr bwMode="auto">
            <a:xfrm>
              <a:off x="833" y="3703"/>
              <a:ext cx="2166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marL="0" marR="0" lvl="0" indent="0" eaLnBrk="1" hangingPunct="1">
                <a:buFont typeface="Arial" panose="020B0604020202020204"/>
              </a:pPr>
              <a:r>
                <a:rPr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黑体" panose="02010609060101010101" pitchFamily="49" charset="-122"/>
                </a:rPr>
                <a:t>推论</a:t>
              </a:r>
              <a:r>
                <a:rPr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黑体" panose="02010609060101010101" pitchFamily="49" charset="-122"/>
                </a:rPr>
                <a:t>2</a:t>
              </a:r>
              <a:r>
                <a:rPr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黑体" panose="02010609060101010101" pitchFamily="49" charset="-122"/>
                </a:rPr>
                <a:t>：同温同压下，气体</a:t>
              </a:r>
              <a:endParaRPr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黑体" panose="02010609060101010101" pitchFamily="49" charset="-122"/>
              </a:endParaRPr>
            </a:p>
          </p:txBody>
        </p:sp>
        <p:graphicFrame>
          <p:nvGraphicFramePr>
            <p:cNvPr id="19469" name="Object 28"/>
            <p:cNvGraphicFramePr>
              <a:graphicFrameLocks noChangeAspect="1"/>
            </p:cNvGraphicFramePr>
            <p:nvPr/>
          </p:nvGraphicFramePr>
          <p:xfrm>
            <a:off x="2993" y="3612"/>
            <a:ext cx="88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公式" r:id="rId5" imgW="622300" imgH="431800" progId="Equation.3">
                    <p:embed/>
                  </p:oleObj>
                </mc:Choice>
                <mc:Fallback>
                  <p:oleObj name="公式" r:id="rId5" imgW="6223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993" y="3612"/>
                          <a:ext cx="88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3" name="Text Box 20"/>
          <p:cNvSpPr txBox="1">
            <a:spLocks noChangeArrowheads="1"/>
          </p:cNvSpPr>
          <p:nvPr/>
        </p:nvSpPr>
        <p:spPr bwMode="auto">
          <a:xfrm>
            <a:off x="1081088" y="2759075"/>
            <a:ext cx="4465637" cy="5381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Wingdings" panose="05000000000000000000" pitchFamily="2" charset="2"/>
              <a:buChar char="Ø"/>
            </a:pPr>
            <a:r>
              <a:rPr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</a:rPr>
              <a:t>阿伏加德罗定律的推论：</a:t>
            </a:r>
            <a:endParaRPr lang="zh-CN" altLang="en-US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64" name="矩形 13"/>
          <p:cNvSpPr/>
          <p:nvPr/>
        </p:nvSpPr>
        <p:spPr>
          <a:xfrm>
            <a:off x="5256213" y="2692400"/>
            <a:ext cx="5524500" cy="592138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lnSpc>
                <a:spcPct val="130000"/>
              </a:lnSpc>
              <a:buFont typeface="Arial" panose="020B0604020202020204"/>
            </a:pP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均可由克拉伯龙方程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pV</a:t>
            </a:r>
            <a:r>
              <a:rPr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nRT</a:t>
            </a: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导出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5" name="组合 3"/>
          <p:cNvGrpSpPr/>
          <p:nvPr/>
        </p:nvGrpSpPr>
        <p:grpSpPr>
          <a:xfrm>
            <a:off x="1152525" y="5375275"/>
            <a:ext cx="9001125" cy="646113"/>
            <a:chOff x="1512565" y="5483806"/>
            <a:chExt cx="9001000" cy="646112"/>
          </a:xfrm>
        </p:grpSpPr>
        <p:sp>
          <p:nvSpPr>
            <p:cNvPr id="19466" name="矩形 1"/>
            <p:cNvSpPr/>
            <p:nvPr/>
          </p:nvSpPr>
          <p:spPr>
            <a:xfrm>
              <a:off x="1512565" y="5536194"/>
              <a:ext cx="9001000" cy="523874"/>
            </a:xfrm>
            <a:prstGeom prst="rect">
              <a:avLst/>
            </a:prstGeom>
          </p:spPr>
          <p:txBody>
            <a:bodyPr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marL="571500" marR="0" lvl="0" indent="-571500" eaLnBrk="1" hangingPunct="1">
                <a:buFont typeface="Wingdings" panose="05000000000000000000" pitchFamily="2" charset="2"/>
                <a:buChar char="Ø"/>
              </a:pPr>
              <a:r>
                <a:rPr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ea typeface="Times New Roman" panose="02020603050405020304" pitchFamily="18" charset="0"/>
                </a:rPr>
                <a:t>混合气体的平均摩尔质量      的计算方法 </a:t>
              </a:r>
              <a:endParaRPr lang="zh-CN" altLang="en-US" sz="2400"/>
            </a:p>
          </p:txBody>
        </p:sp>
        <p:graphicFrame>
          <p:nvGraphicFramePr>
            <p:cNvPr id="19467" name="对象 2"/>
            <p:cNvGraphicFramePr>
              <a:graphicFrameLocks noChangeAspect="1"/>
            </p:cNvGraphicFramePr>
            <p:nvPr/>
          </p:nvGraphicFramePr>
          <p:xfrm>
            <a:off x="6150238" y="5483806"/>
            <a:ext cx="512763" cy="6461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AxMath" r:id="rId7" imgW="215900" imgH="273050" progId="Equation.AxMath">
                    <p:embed/>
                  </p:oleObj>
                </mc:Choice>
                <mc:Fallback>
                  <p:oleObj name="AxMath" r:id="rId7" imgW="215900" imgH="273050" progId="Equation.AxMath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150238" y="5483806"/>
                          <a:ext cx="512763" cy="6461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370138" y="1762125"/>
            <a:ext cx="8382000" cy="2938463"/>
          </a:xfrm>
          <a:prstGeom prst="rect">
            <a:avLst/>
          </a:prstGeom>
          <a:noFill/>
          <a:ln>
            <a:noFill/>
          </a:ln>
          <a:effectLst/>
        </p:spPr>
        <p:txBody>
          <a:bodyPr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8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谢谢！</a:t>
            </a:r>
            <a:r>
              <a:rPr kumimoji="0" lang="zh-CN" altLang="en-US" sz="18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</a:t>
            </a:r>
            <a:endParaRPr kumimoji="0" lang="zh-CN" altLang="en-US" sz="18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483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1493500" y="119761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1850" y="538163"/>
            <a:ext cx="3919538" cy="5984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</a:rPr>
              <a:t>二、阿伏加德罗定律</a:t>
            </a:r>
            <a:endParaRPr lang="zh-CN" alt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66775" y="1196975"/>
            <a:ext cx="10156825" cy="158432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/>
            </a:pPr>
            <a:r>
              <a:rPr kumimoji="1"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       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在相同</a:t>
            </a:r>
            <a:r>
              <a:rPr kumimoji="1"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温度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和</a:t>
            </a:r>
            <a:r>
              <a:rPr kumimoji="1"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压强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下，相同</a:t>
            </a:r>
            <a:r>
              <a:rPr kumimoji="1"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体积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的</a:t>
            </a:r>
            <a:r>
              <a:rPr kumimoji="1" lang="zh-CN" altLang="en-US" sz="32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任何气体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都含有相同</a:t>
            </a:r>
            <a:r>
              <a:rPr kumimoji="1" lang="zh-CN" altLang="en-US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数目</a:t>
            </a:r>
            <a:r>
              <a:rPr kumimoji="1"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的分子。</a:t>
            </a:r>
            <a:endParaRPr kumimoji="1" lang="zh-CN" altLang="en-US" sz="32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5124" name="Group 48"/>
          <p:cNvGrpSpPr/>
          <p:nvPr/>
        </p:nvGrpSpPr>
        <p:grpSpPr>
          <a:xfrm>
            <a:off x="1800225" y="2997200"/>
            <a:ext cx="7820025" cy="977900"/>
            <a:chOff x="965" y="3521"/>
            <a:chExt cx="3909" cy="616"/>
          </a:xfrm>
        </p:grpSpPr>
        <p:grpSp>
          <p:nvGrpSpPr>
            <p:cNvPr id="5125" name="Group 47"/>
            <p:cNvGrpSpPr/>
            <p:nvPr/>
          </p:nvGrpSpPr>
          <p:grpSpPr>
            <a:xfrm>
              <a:off x="965" y="3521"/>
              <a:ext cx="3384" cy="616"/>
              <a:chOff x="738" y="3521"/>
              <a:chExt cx="3384" cy="616"/>
            </a:xfrm>
          </p:grpSpPr>
          <p:sp>
            <p:nvSpPr>
              <p:cNvPr id="5127" name="Rectangle 41"/>
              <p:cNvSpPr>
                <a:spLocks noChangeArrowheads="1"/>
              </p:cNvSpPr>
              <p:nvPr/>
            </p:nvSpPr>
            <p:spPr bwMode="auto">
              <a:xfrm>
                <a:off x="738" y="3644"/>
                <a:ext cx="2527" cy="33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1pPr>
                <a:lvl2pPr marL="535305" indent="-7810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2pPr>
                <a:lvl3pPr marL="1071245" indent="-15684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3pPr>
                <a:lvl4pPr marL="1608455" indent="-23685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4pPr>
                <a:lvl5pPr marL="2144395" indent="-315595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lang="zh-CN" altLang="en-US" sz="3800" b="1" i="0" u="none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黑体" panose="02010609060101010101" pitchFamily="49" charset="-122"/>
                  </a:defRPr>
                </a:lvl5pPr>
              </a:lstStyle>
              <a:p>
                <a:pPr marL="0" marR="0" lvl="0" indent="0" eaLnBrk="1" hangingPunct="1">
                  <a:buFont typeface="Arial" panose="020B0604020202020204"/>
                </a:pPr>
                <a:r>
                  <a:rPr lang="zh-CN" altLang="en-US" sz="28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黑体" panose="02010609060101010101" pitchFamily="49" charset="-122"/>
                  </a:rPr>
                  <a:t>推论</a:t>
                </a:r>
                <a:r>
                  <a:rPr lang="en-US" altLang="zh-CN" sz="28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黑体" panose="02010609060101010101" pitchFamily="49" charset="-122"/>
                  </a:rPr>
                  <a:t>1</a:t>
                </a:r>
                <a:r>
                  <a:rPr lang="zh-CN" altLang="en-US" sz="2800" spc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黑体" panose="02010609060101010101" pitchFamily="49" charset="-122"/>
                  </a:rPr>
                  <a:t>：同温同压下，任何气体</a:t>
                </a:r>
                <a:endParaRPr lang="zh-CN" altLang="en-US" sz="28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黑体" panose="02010609060101010101" pitchFamily="49" charset="-122"/>
                </a:endParaRPr>
              </a:p>
            </p:txBody>
          </p:sp>
          <p:graphicFrame>
            <p:nvGraphicFramePr>
              <p:cNvPr id="5128" name="Object 42"/>
              <p:cNvGraphicFramePr>
                <a:graphicFrameLocks noChangeAspect="1"/>
              </p:cNvGraphicFramePr>
              <p:nvPr/>
            </p:nvGraphicFramePr>
            <p:xfrm>
              <a:off x="3379" y="3521"/>
              <a:ext cx="743" cy="6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38" name="公式" r:id="rId1" imgW="520700" imgH="431800" progId="Equation.3">
                      <p:embed/>
                    </p:oleObj>
                  </mc:Choice>
                  <mc:Fallback>
                    <p:oleObj name="公式" r:id="rId1" imgW="520700" imgH="4318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3379" y="3521"/>
                            <a:ext cx="743" cy="6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126" name="Object 45"/>
            <p:cNvGraphicFramePr>
              <a:graphicFrameLocks noChangeAspect="1"/>
            </p:cNvGraphicFramePr>
            <p:nvPr/>
          </p:nvGraphicFramePr>
          <p:xfrm>
            <a:off x="3606" y="3521"/>
            <a:ext cx="126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公式" r:id="rId3" imgW="888365" imgH="431800" progId="Equation.3">
                    <p:embed/>
                  </p:oleObj>
                </mc:Choice>
                <mc:Fallback>
                  <p:oleObj name="公式" r:id="rId3" imgW="888365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606" y="3521"/>
                          <a:ext cx="126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1"/>
          <p:cNvSpPr/>
          <p:nvPr/>
        </p:nvSpPr>
        <p:spPr>
          <a:xfrm>
            <a:off x="647700" y="693738"/>
            <a:ext cx="9701213" cy="7318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1662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年，波义耳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英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定律：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一定时，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V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∝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1/</a:t>
            </a:r>
            <a:r>
              <a:rPr kumimoji="0" lang="en-US" altLang="zh-CN" sz="3200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</a:t>
            </a:r>
            <a:endParaRPr kumimoji="0" lang="en-US" altLang="zh-CN" sz="3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147" name="矩形 2"/>
          <p:cNvSpPr/>
          <p:nvPr/>
        </p:nvSpPr>
        <p:spPr>
          <a:xfrm>
            <a:off x="1189038" y="2925763"/>
            <a:ext cx="7596187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zh-CN" altLang="en-US" sz="3600">
                <a:latin typeface="Times New Roman" panose="02020603050405020304" pitchFamily="18" charset="0"/>
                <a:ea typeface="Times New Roman" panose="02020603050405020304" pitchFamily="18" charset="0"/>
              </a:rPr>
              <a:t>理想气体状态方程或克拉伯龙方程：</a:t>
            </a:r>
            <a:endParaRPr lang="zh-CN" altLang="en-US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8" name="矩形 48"/>
          <p:cNvSpPr/>
          <p:nvPr/>
        </p:nvSpPr>
        <p:spPr>
          <a:xfrm>
            <a:off x="2303463" y="3760788"/>
            <a:ext cx="1752600" cy="66833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lnSpc>
                <a:spcPct val="130000"/>
              </a:lnSpc>
              <a:buFont typeface="Arial" panose="020B0604020202020204"/>
            </a:pP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pV</a:t>
            </a: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nRT</a:t>
            </a:r>
            <a:endParaRPr lang="en-US" altLang="zh-CN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9" name="矩形 3"/>
          <p:cNvSpPr/>
          <p:nvPr/>
        </p:nvSpPr>
        <p:spPr>
          <a:xfrm>
            <a:off x="4464050" y="3903663"/>
            <a:ext cx="2246313" cy="5238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buFont typeface="Arial" panose="020B0604020202020204"/>
            </a:pPr>
            <a:r>
              <a:rPr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zh-CN" altLang="en-US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气体常量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0" name="矩形 50"/>
          <p:cNvSpPr/>
          <p:nvPr/>
        </p:nvSpPr>
        <p:spPr>
          <a:xfrm>
            <a:off x="647700" y="1328738"/>
            <a:ext cx="9105900" cy="73342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457200" marR="0" lvl="0" indent="-457200" eaLnBrk="1" hangingPunct="1">
              <a:lnSpc>
                <a:spcPct val="130000"/>
              </a:lnSpc>
              <a:buFont typeface="Arial" panose="020B0604020202020204"/>
              <a:buChar char="•"/>
            </a:pP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1802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年，查理</a:t>
            </a: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法</a:t>
            </a: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定律：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一定时，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∝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endParaRPr lang="en-US" altLang="zh-CN" sz="3200" i="1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1" name="矩形 51"/>
          <p:cNvSpPr/>
          <p:nvPr/>
        </p:nvSpPr>
        <p:spPr>
          <a:xfrm>
            <a:off x="647700" y="1976438"/>
            <a:ext cx="10729913" cy="731837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457200" marR="0" lvl="0" indent="-457200" eaLnBrk="1" hangingPunct="1">
              <a:lnSpc>
                <a:spcPct val="130000"/>
              </a:lnSpc>
              <a:buFont typeface="Arial" panose="020B0604020202020204"/>
              <a:buChar char="•"/>
            </a:pP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1811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年，阿伏伽德罗</a:t>
            </a: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意</a:t>
            </a:r>
            <a:r>
              <a:rPr lang="en-US" altLang="zh-CN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定律：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、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一定时，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∝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∝</a:t>
            </a:r>
            <a:r>
              <a:rPr lang="en-US" altLang="zh-CN" sz="3200" i="1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en-US" altLang="zh-CN" sz="3200" i="1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2" name="矩形 52"/>
          <p:cNvSpPr/>
          <p:nvPr/>
        </p:nvSpPr>
        <p:spPr>
          <a:xfrm>
            <a:off x="2224088" y="4654550"/>
            <a:ext cx="2960687" cy="6635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eaLnBrk="1" hangingPunct="1">
              <a:lnSpc>
                <a:spcPct val="130000"/>
              </a:lnSpc>
              <a:buFont typeface="Arial" panose="020B0604020202020204"/>
            </a:pPr>
            <a:r>
              <a:rPr lang="zh-CN" altLang="en-US" sz="32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变形：</a:t>
            </a: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pM</a:t>
            </a:r>
            <a:r>
              <a:rPr lang="en-US" altLang="zh-CN" sz="32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r>
              <a:rPr lang="en-US" altLang="zh-CN" sz="32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ρRT</a:t>
            </a:r>
            <a:endParaRPr lang="en-US" altLang="zh-CN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3" name="AutoShape 46"/>
          <p:cNvSpPr>
            <a:spLocks noChangeArrowheads="1"/>
          </p:cNvSpPr>
          <p:nvPr/>
        </p:nvSpPr>
        <p:spPr bwMode="auto">
          <a:xfrm>
            <a:off x="7993063" y="3449638"/>
            <a:ext cx="2581275" cy="595312"/>
          </a:xfrm>
          <a:prstGeom prst="cloudCallout">
            <a:avLst>
              <a:gd name="adj1" fmla="val -98609"/>
              <a:gd name="adj2" fmla="val 70029"/>
            </a:avLst>
          </a:prstGeom>
          <a:solidFill>
            <a:srgbClr val="99CCFF"/>
          </a:solidFill>
          <a:ln w="12700">
            <a:solidFill>
              <a:srgbClr val="0000FF"/>
            </a:solidFill>
            <a:round/>
          </a:ln>
          <a:effectLst/>
        </p:spPr>
        <p:txBody>
          <a:bodyPr lIns="105037" tIns="52519" rIns="105037" bIns="52519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lnSpc>
                <a:spcPct val="90000"/>
              </a:lnSpc>
              <a:buFont typeface="Arial" panose="020B0604020202020204"/>
            </a:pPr>
            <a:r>
              <a:rPr lang="zh-CN" altLang="en-US" sz="23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楷体" panose="02010609060101010101" pitchFamily="49" charset="-122"/>
              </a:rPr>
              <a:t>重要的工具</a:t>
            </a:r>
            <a:endParaRPr lang="zh-CN" altLang="en-US" sz="23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1" grpId="0"/>
      <p:bldP spid="6152" grpId="0"/>
      <p:bldP spid="6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Group 86"/>
          <p:cNvGraphicFramePr>
            <a:graphicFrameLocks noGrp="1"/>
          </p:cNvGraphicFramePr>
          <p:nvPr/>
        </p:nvGraphicFramePr>
        <p:xfrm>
          <a:off x="1133475" y="1223962"/>
          <a:ext cx="9347201" cy="3429291"/>
        </p:xfrm>
        <a:graphic>
          <a:graphicData uri="http://schemas.openxmlformats.org/drawingml/2006/table">
            <a:tbl>
              <a:tblPr/>
              <a:tblGrid>
                <a:gridCol w="1344612"/>
                <a:gridCol w="2105025"/>
                <a:gridCol w="1906588"/>
                <a:gridCol w="2268538"/>
                <a:gridCol w="1722438"/>
              </a:tblGrid>
              <a:tr h="581025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zh-CN" altLang="en-US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物质</a:t>
                      </a:r>
                      <a:endParaRPr kumimoji="1" lang="zh-CN" altLang="en-US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 i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(g)</a:t>
                      </a:r>
                      <a:endParaRPr kumimoji="1" lang="en-US" altLang="zh-CN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 i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(L)</a:t>
                      </a:r>
                      <a:endParaRPr kumimoji="1" lang="en-US" altLang="zh-CN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 i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(g/mol)</a:t>
                      </a:r>
                      <a:endParaRPr kumimoji="1" lang="en-US" altLang="zh-CN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l-GR" altLang="zh-CN" sz="3200" i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ρ</a:t>
                      </a: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(g/L)</a:t>
                      </a:r>
                      <a:endParaRPr kumimoji="1" lang="en-US" altLang="zh-CN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28575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714375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kumimoji="1" lang="en-US" altLang="zh-CN" sz="3200" baseline="-250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kumimoji="1" lang="en-US" altLang="zh-CN" sz="3200" baseline="-250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0.5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685800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</a:t>
                      </a:r>
                      <a:r>
                        <a:rPr kumimoji="1" lang="en-US" altLang="zh-CN" sz="3200" baseline="-250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kumimoji="1" lang="en-US" altLang="zh-CN" sz="3200" baseline="-250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6.4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32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685800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HCl</a:t>
                      </a:r>
                      <a:endParaRPr kumimoji="1" lang="en-US" altLang="zh-CN" sz="32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18.25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36.5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  <a:tr h="762000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</a:t>
                      </a:r>
                      <a:r>
                        <a:rPr kumimoji="1" lang="en-US" altLang="zh-CN" sz="3200" baseline="-25000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kumimoji="1" lang="en-US" altLang="zh-CN" sz="3200" baseline="-25000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3424" marR="113424" marT="46818" marB="46818" vert="horz" anchor="ctr" anchorCtr="1">
                    <a:lnL w="28575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13.2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r>
                        <a:rPr kumimoji="1" lang="en-US" altLang="zh-CN" sz="32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44</a:t>
                      </a:r>
                      <a:endParaRPr kumimoji="1" lang="en-US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1pPr>
                      <a:lvl2pPr marL="535305" indent="-7810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2pPr>
                      <a:lvl3pPr marL="1071245" indent="-15684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3pPr>
                      <a:lvl4pPr marL="1608455" indent="-23685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4pPr>
                      <a:lvl5pPr marL="2144395" indent="-315595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3800" b="1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defRPr>
                      </a:lvl5pPr>
                    </a:lstStyle>
                    <a:p>
                      <a:pPr marL="0" lvl="0" indent="0" algn="ctr" eaLnBrk="1" hangingPunct="1">
                        <a:spcBef>
                          <a:spcPct val="20000"/>
                        </a:spcBef>
                      </a:pPr>
                      <a:endParaRPr kumimoji="1" lang="zh-CN" altLang="zh-CN" sz="320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3424" marR="113424" marT="46818" marB="46818" vert="horz" anchor="ctr" anchorCtr="1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28575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208" name="Text Box 34"/>
          <p:cNvSpPr txBox="1">
            <a:spLocks noChangeArrowheads="1"/>
          </p:cNvSpPr>
          <p:nvPr/>
        </p:nvSpPr>
        <p:spPr bwMode="auto">
          <a:xfrm>
            <a:off x="1052513" y="382588"/>
            <a:ext cx="10253662" cy="598487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练习</a:t>
            </a:r>
            <a:r>
              <a:rPr kumimoji="0" lang="en-US" altLang="zh-CN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：计算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标准状况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下下列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气体</a:t>
            </a: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的密度        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209" name="Text Box 35"/>
          <p:cNvSpPr txBox="1">
            <a:spLocks noChangeArrowheads="1"/>
          </p:cNvSpPr>
          <p:nvPr/>
        </p:nvSpPr>
        <p:spPr bwMode="auto">
          <a:xfrm>
            <a:off x="5059363" y="1871663"/>
            <a:ext cx="820737" cy="69056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5.6</a:t>
            </a:r>
            <a:endParaRPr kumimoji="0" lang="en-US" altLang="zh-CN" sz="3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210" name="Text Box 36"/>
          <p:cNvSpPr txBox="1">
            <a:spLocks noChangeArrowheads="1"/>
          </p:cNvSpPr>
          <p:nvPr/>
        </p:nvSpPr>
        <p:spPr bwMode="auto">
          <a:xfrm>
            <a:off x="4945063" y="2557463"/>
            <a:ext cx="1065212" cy="692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4.48</a:t>
            </a:r>
            <a:endParaRPr kumimoji="0" lang="en-US" altLang="zh-CN" sz="3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211" name="Text Box 37"/>
          <p:cNvSpPr txBox="1">
            <a:spLocks noChangeArrowheads="1"/>
          </p:cNvSpPr>
          <p:nvPr/>
        </p:nvSpPr>
        <p:spPr bwMode="auto">
          <a:xfrm>
            <a:off x="4945063" y="3243263"/>
            <a:ext cx="1038225" cy="6921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11.2</a:t>
            </a:r>
            <a:endParaRPr kumimoji="0" lang="en-US" altLang="zh-CN" sz="3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212" name="Text Box 38"/>
          <p:cNvSpPr txBox="1">
            <a:spLocks noChangeArrowheads="1"/>
          </p:cNvSpPr>
          <p:nvPr/>
        </p:nvSpPr>
        <p:spPr bwMode="auto">
          <a:xfrm>
            <a:off x="4945063" y="3930650"/>
            <a:ext cx="1065212" cy="6905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5037" tIns="52519" rIns="105037" bIns="52519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/>
              <a:buNone/>
              <a:defRPr/>
            </a:pPr>
            <a:r>
              <a:rPr kumimoji="0" lang="en-US" altLang="zh-CN" sz="3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6.72</a:t>
            </a:r>
            <a:endParaRPr kumimoji="0" lang="en-US" altLang="zh-CN" sz="3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7213" name="Group 39"/>
          <p:cNvGrpSpPr/>
          <p:nvPr/>
        </p:nvGrpSpPr>
        <p:grpSpPr>
          <a:xfrm>
            <a:off x="2474913" y="4878388"/>
            <a:ext cx="1316037" cy="977900"/>
            <a:chOff x="1222" y="2352"/>
            <a:chExt cx="658" cy="616"/>
          </a:xfrm>
        </p:grpSpPr>
        <p:graphicFrame>
          <p:nvGraphicFramePr>
            <p:cNvPr id="7224" name="Object 40"/>
            <p:cNvGraphicFramePr>
              <a:graphicFrameLocks noChangeAspect="1"/>
            </p:cNvGraphicFramePr>
            <p:nvPr/>
          </p:nvGraphicFramePr>
          <p:xfrm>
            <a:off x="1402" y="2352"/>
            <a:ext cx="47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公式" r:id="rId1" imgW="304800" imgH="393065" progId="Equation.3">
                    <p:embed/>
                  </p:oleObj>
                </mc:Choice>
                <mc:Fallback>
                  <p:oleObj name="公式" r:id="rId1" imgW="304800" imgH="3930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02" y="2352"/>
                          <a:ext cx="47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25" name="Text Box 41"/>
            <p:cNvSpPr/>
            <p:nvPr/>
          </p:nvSpPr>
          <p:spPr>
            <a:xfrm>
              <a:off x="1222" y="2443"/>
              <a:ext cx="203" cy="407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spcBef>
                  <a:spcPct val="50000"/>
                </a:spcBef>
                <a:buFont typeface="Arial" panose="020B0604020202020204"/>
              </a:pPr>
              <a:r>
                <a:rPr lang="el-GR" altLang="zh-CN" sz="3600" b="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ρ</a:t>
              </a:r>
              <a:endParaRPr lang="el-GR" altLang="zh-CN" sz="3600" b="0" i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aphicFrame>
        <p:nvGraphicFramePr>
          <p:cNvPr id="7214" name="Object 42"/>
          <p:cNvGraphicFramePr>
            <a:graphicFrameLocks noChangeAspect="1"/>
          </p:cNvGraphicFramePr>
          <p:nvPr/>
        </p:nvGraphicFramePr>
        <p:xfrm>
          <a:off x="3863975" y="4906963"/>
          <a:ext cx="13970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公式" r:id="rId3" imgW="444500" imgH="431800" progId="Equation.3">
                  <p:embed/>
                </p:oleObj>
              </mc:Choice>
              <mc:Fallback>
                <p:oleObj name="公式" r:id="rId3" imgW="4445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3975" y="4906963"/>
                        <a:ext cx="13970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5" name="Object 43"/>
          <p:cNvGraphicFramePr>
            <a:graphicFrameLocks noChangeAspect="1"/>
          </p:cNvGraphicFramePr>
          <p:nvPr/>
        </p:nvGraphicFramePr>
        <p:xfrm>
          <a:off x="5307013" y="4949825"/>
          <a:ext cx="11176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公式" r:id="rId5" imgW="355600" imgH="431800" progId="Equation.3">
                  <p:embed/>
                </p:oleObj>
              </mc:Choice>
              <mc:Fallback>
                <p:oleObj name="公式" r:id="rId5" imgW="3556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07013" y="4949825"/>
                        <a:ext cx="11176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16" name="Group 53"/>
          <p:cNvGrpSpPr/>
          <p:nvPr/>
        </p:nvGrpSpPr>
        <p:grpSpPr>
          <a:xfrm>
            <a:off x="7416800" y="4878388"/>
            <a:ext cx="1536700" cy="1071562"/>
            <a:chOff x="4602" y="3123"/>
            <a:chExt cx="768" cy="675"/>
          </a:xfrm>
        </p:grpSpPr>
        <p:sp>
          <p:nvSpPr>
            <p:cNvPr id="7222" name="Text Box 51"/>
            <p:cNvSpPr/>
            <p:nvPr/>
          </p:nvSpPr>
          <p:spPr>
            <a:xfrm>
              <a:off x="4602" y="3168"/>
              <a:ext cx="216" cy="446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spcBef>
                  <a:spcPct val="50000"/>
                </a:spcBef>
                <a:buFont typeface="Arial" panose="020B0604020202020204"/>
              </a:pPr>
              <a:r>
                <a:rPr lang="el-GR" altLang="zh-CN" sz="4000" b="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ρ</a:t>
              </a:r>
              <a:endParaRPr lang="el-GR" altLang="zh-CN" sz="4000" b="0" i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7223" name="Object 52"/>
            <p:cNvGraphicFramePr>
              <a:graphicFrameLocks noChangeAspect="1"/>
            </p:cNvGraphicFramePr>
            <p:nvPr/>
          </p:nvGraphicFramePr>
          <p:xfrm>
            <a:off x="4811" y="3123"/>
            <a:ext cx="559" cy="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公式" r:id="rId7" imgW="355600" imgH="431800" progId="Equation.3">
                    <p:embed/>
                  </p:oleObj>
                </mc:Choice>
                <mc:Fallback>
                  <p:oleObj name="公式" r:id="rId7" imgW="3556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11" y="3123"/>
                          <a:ext cx="559" cy="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17" name="Rectangle 87"/>
          <p:cNvSpPr/>
          <p:nvPr/>
        </p:nvSpPr>
        <p:spPr>
          <a:xfrm>
            <a:off x="8755063" y="1871663"/>
            <a:ext cx="1552575" cy="690562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0.0899</a:t>
            </a:r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18" name="Rectangle 88"/>
          <p:cNvSpPr/>
          <p:nvPr/>
        </p:nvSpPr>
        <p:spPr>
          <a:xfrm>
            <a:off x="8937625" y="2592388"/>
            <a:ext cx="1308100" cy="6921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1.429</a:t>
            </a:r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19" name="Rectangle 89"/>
          <p:cNvSpPr/>
          <p:nvPr/>
        </p:nvSpPr>
        <p:spPr>
          <a:xfrm>
            <a:off x="8937625" y="3240088"/>
            <a:ext cx="1308100" cy="692150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1.629</a:t>
            </a:r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20" name="Rectangle 90"/>
          <p:cNvSpPr/>
          <p:nvPr/>
        </p:nvSpPr>
        <p:spPr>
          <a:xfrm>
            <a:off x="8937625" y="3962400"/>
            <a:ext cx="1308100" cy="690563"/>
          </a:xfrm>
          <a:prstGeom prst="rect">
            <a:avLst/>
          </a:prstGeom>
          <a:noFill/>
          <a:ln>
            <a:noFill/>
            <a:miter lim="800000"/>
          </a:ln>
          <a:effectLst/>
        </p:spPr>
        <p:txBody>
          <a:bodyPr wrap="none"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lvl="0" eaLnBrk="1" hangingPunct="1">
              <a:buFont typeface="Arial" panose="020B0604020202020204"/>
            </a:pPr>
            <a:r>
              <a:rPr lang="en-US" altLang="zh-CN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1.977</a:t>
            </a:r>
            <a:endParaRPr lang="en-US" altLang="zh-CN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21" name="右箭头 23"/>
          <p:cNvSpPr/>
          <p:nvPr/>
        </p:nvSpPr>
        <p:spPr>
          <a:xfrm>
            <a:off x="6584950" y="5321300"/>
            <a:ext cx="576263" cy="273050"/>
          </a:xfrm>
          <a:prstGeom prst="rightArrow">
            <a:avLst>
              <a:gd name="adj1" fmla="val 50000"/>
              <a:gd name="adj2" fmla="val 49997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10" grpId="0"/>
      <p:bldP spid="7211" grpId="0"/>
      <p:bldP spid="7212" grpId="0"/>
      <p:bldP spid="7217" grpId="0"/>
      <p:bldP spid="7218" grpId="0"/>
      <p:bldP spid="7219" grpId="0"/>
      <p:bldP spid="7220" grpId="0"/>
      <p:bldP spid="72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39"/>
          <p:cNvGrpSpPr/>
          <p:nvPr/>
        </p:nvGrpSpPr>
        <p:grpSpPr>
          <a:xfrm>
            <a:off x="1963738" y="550863"/>
            <a:ext cx="1316037" cy="977900"/>
            <a:chOff x="1222" y="2352"/>
            <a:chExt cx="658" cy="616"/>
          </a:xfrm>
        </p:grpSpPr>
        <p:graphicFrame>
          <p:nvGraphicFramePr>
            <p:cNvPr id="8208" name="Object 40"/>
            <p:cNvGraphicFramePr>
              <a:graphicFrameLocks noChangeAspect="1"/>
            </p:cNvGraphicFramePr>
            <p:nvPr/>
          </p:nvGraphicFramePr>
          <p:xfrm>
            <a:off x="1402" y="2352"/>
            <a:ext cx="47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公式" r:id="rId1" imgW="304800" imgH="393065" progId="Equation.3">
                    <p:embed/>
                  </p:oleObj>
                </mc:Choice>
                <mc:Fallback>
                  <p:oleObj name="公式" r:id="rId1" imgW="304800" imgH="3930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402" y="2352"/>
                          <a:ext cx="47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9" name="Text Box 41"/>
            <p:cNvSpPr/>
            <p:nvPr/>
          </p:nvSpPr>
          <p:spPr>
            <a:xfrm>
              <a:off x="1222" y="2443"/>
              <a:ext cx="203" cy="407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spcBef>
                  <a:spcPct val="50000"/>
                </a:spcBef>
                <a:buFont typeface="Arial" panose="020B0604020202020204"/>
              </a:pPr>
              <a:r>
                <a:rPr lang="el-GR" altLang="zh-CN" sz="3600" b="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ρ</a:t>
              </a:r>
              <a:endParaRPr lang="el-GR" altLang="zh-CN" sz="3600" b="0" i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aphicFrame>
        <p:nvGraphicFramePr>
          <p:cNvPr id="8195" name="Object 42"/>
          <p:cNvGraphicFramePr>
            <a:graphicFrameLocks noChangeAspect="1"/>
          </p:cNvGraphicFramePr>
          <p:nvPr/>
        </p:nvGraphicFramePr>
        <p:xfrm>
          <a:off x="3352800" y="579438"/>
          <a:ext cx="13970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公式" r:id="rId3" imgW="444500" imgH="431800" progId="Equation.3">
                  <p:embed/>
                </p:oleObj>
              </mc:Choice>
              <mc:Fallback>
                <p:oleObj name="公式" r:id="rId3" imgW="4445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579438"/>
                        <a:ext cx="13970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3"/>
          <p:cNvGraphicFramePr>
            <a:graphicFrameLocks noChangeAspect="1"/>
          </p:cNvGraphicFramePr>
          <p:nvPr/>
        </p:nvGraphicFramePr>
        <p:xfrm>
          <a:off x="4795838" y="622300"/>
          <a:ext cx="11176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公式" r:id="rId5" imgW="355600" imgH="431800" progId="Equation.3">
                  <p:embed/>
                </p:oleObj>
              </mc:Choice>
              <mc:Fallback>
                <p:oleObj name="公式" r:id="rId5" imgW="3556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5838" y="622300"/>
                        <a:ext cx="11176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97" name="Group 54"/>
          <p:cNvGrpSpPr/>
          <p:nvPr/>
        </p:nvGrpSpPr>
        <p:grpSpPr>
          <a:xfrm>
            <a:off x="1439863" y="1803400"/>
            <a:ext cx="6697662" cy="977900"/>
            <a:chOff x="448" y="3675"/>
            <a:chExt cx="3348" cy="616"/>
          </a:xfrm>
        </p:grpSpPr>
        <p:sp>
          <p:nvSpPr>
            <p:cNvPr id="8206" name="Rectangle 45"/>
            <p:cNvSpPr>
              <a:spLocks noChangeArrowheads="1"/>
            </p:cNvSpPr>
            <p:nvPr/>
          </p:nvSpPr>
          <p:spPr bwMode="auto">
            <a:xfrm>
              <a:off x="448" y="3792"/>
              <a:ext cx="2397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marL="457200" marR="0" lvl="0" indent="-457200" eaLnBrk="1" hangingPunct="1">
                <a:buFont typeface="Arial" panose="020B0604020202020204"/>
                <a:buChar char="•"/>
              </a:pPr>
              <a:r>
                <a:rPr lang="zh-CN" altLang="en-US" sz="2800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黑体" panose="02010609060101010101" pitchFamily="49" charset="-122"/>
                </a:rPr>
                <a:t>推论</a:t>
              </a:r>
              <a:r>
                <a:rPr lang="en-US" altLang="zh-CN" sz="2800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黑体" panose="02010609060101010101" pitchFamily="49" charset="-122"/>
                </a:rPr>
                <a:t>2</a:t>
              </a:r>
              <a:r>
                <a:rPr lang="zh-CN" altLang="en-US" sz="2800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黑体" panose="02010609060101010101" pitchFamily="49" charset="-122"/>
                </a:rPr>
                <a:t>：同温同压下，气体</a:t>
              </a:r>
              <a:endParaRPr lang="zh-CN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anose="02010609060101010101" pitchFamily="49" charset="-122"/>
              </a:endParaRPr>
            </a:p>
          </p:txBody>
        </p:sp>
        <p:graphicFrame>
          <p:nvGraphicFramePr>
            <p:cNvPr id="8207" name="Object 46"/>
            <p:cNvGraphicFramePr>
              <a:graphicFrameLocks noChangeAspect="1"/>
            </p:cNvGraphicFramePr>
            <p:nvPr/>
          </p:nvGraphicFramePr>
          <p:xfrm>
            <a:off x="2908" y="3675"/>
            <a:ext cx="888" cy="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公式" r:id="rId7" imgW="622300" imgH="431800" progId="Equation.3">
                    <p:embed/>
                  </p:oleObj>
                </mc:Choice>
                <mc:Fallback>
                  <p:oleObj name="公式" r:id="rId7" imgW="6223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908" y="3675"/>
                          <a:ext cx="888" cy="6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198" name="Group 53"/>
          <p:cNvGrpSpPr/>
          <p:nvPr/>
        </p:nvGrpSpPr>
        <p:grpSpPr>
          <a:xfrm>
            <a:off x="6907213" y="549275"/>
            <a:ext cx="1535112" cy="1071563"/>
            <a:chOff x="4602" y="3123"/>
            <a:chExt cx="768" cy="675"/>
          </a:xfrm>
        </p:grpSpPr>
        <p:sp>
          <p:nvSpPr>
            <p:cNvPr id="8204" name="Text Box 51"/>
            <p:cNvSpPr/>
            <p:nvPr/>
          </p:nvSpPr>
          <p:spPr>
            <a:xfrm>
              <a:off x="4602" y="3168"/>
              <a:ext cx="216" cy="446"/>
            </a:xfrm>
            <a:prstGeom prst="rect">
              <a:avLst/>
            </a:prstGeom>
            <a:noFill/>
            <a:ln>
              <a:noFill/>
              <a:miter lim="800000"/>
            </a:ln>
            <a:effectLst/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535305" indent="-7810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071245" indent="-15684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8455" indent="-23685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144395" indent="-315595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zh-CN" altLang="en-US" sz="3800" b="1" i="0" u="none" baseline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</a:lstStyle>
            <a:p>
              <a:pPr lvl="0" eaLnBrk="1" hangingPunct="1">
                <a:spcBef>
                  <a:spcPct val="50000"/>
                </a:spcBef>
                <a:buFont typeface="Arial" panose="020B0604020202020204"/>
              </a:pPr>
              <a:r>
                <a:rPr lang="el-GR" altLang="zh-CN" sz="4000" b="0" i="1">
                  <a:latin typeface="Times New Roman" panose="02020603050405020304" pitchFamily="18" charset="0"/>
                  <a:ea typeface="Times New Roman" panose="02020603050405020304" pitchFamily="18" charset="0"/>
                </a:rPr>
                <a:t>ρ</a:t>
              </a:r>
              <a:endParaRPr lang="el-GR" altLang="zh-CN" sz="4000" b="0" i="1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8205" name="Object 52"/>
            <p:cNvGraphicFramePr>
              <a:graphicFrameLocks noChangeAspect="1"/>
            </p:cNvGraphicFramePr>
            <p:nvPr/>
          </p:nvGraphicFramePr>
          <p:xfrm>
            <a:off x="4811" y="3123"/>
            <a:ext cx="559" cy="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公式" r:id="rId9" imgW="355600" imgH="431800" progId="Equation.3">
                    <p:embed/>
                  </p:oleObj>
                </mc:Choice>
                <mc:Fallback>
                  <p:oleObj name="公式" r:id="rId9" imgW="3556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11" y="3123"/>
                          <a:ext cx="559" cy="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199" name="右箭头 23"/>
          <p:cNvSpPr/>
          <p:nvPr/>
        </p:nvSpPr>
        <p:spPr>
          <a:xfrm>
            <a:off x="6075363" y="993775"/>
            <a:ext cx="576262" cy="273050"/>
          </a:xfrm>
          <a:prstGeom prst="rightArrow">
            <a:avLst>
              <a:gd name="adj1" fmla="val 50000"/>
              <a:gd name="adj2" fmla="val 49996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535305" indent="-7810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071245" indent="-15684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8455" indent="-23685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144395" indent="-315595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zh-CN" altLang="en-US" sz="3800" b="1" i="0" u="none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</a:defRPr>
            </a:lvl5pPr>
          </a:lstStyle>
          <a:p>
            <a:pPr marL="0" marR="0" lvl="0" indent="0" algn="ctr" eaLnBrk="1" hangingPunct="1">
              <a:buFont typeface="Arial" panose="020B0604020202020204"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1439863" y="3070225"/>
            <a:ext cx="6911975" cy="5365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eaLnBrk="1" hangingPunct="1">
              <a:spcBef>
                <a:spcPct val="50000"/>
              </a:spcBef>
            </a:pPr>
            <a:r>
              <a:rPr kumimoji="1" lang="zh-CN" altLang="en-US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标况下，气体</a:t>
            </a:r>
            <a:r>
              <a:rPr kumimoji="1" lang="en-US" altLang="zh-CN" sz="2800" b="1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kumimoji="1" lang="en-US" altLang="zh-CN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kumimoji="1" lang="en-US" altLang="zh-CN" sz="2800" b="1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ρ</a:t>
            </a:r>
            <a:r>
              <a:rPr kumimoji="1" lang="en-US" altLang="zh-CN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·</a:t>
            </a:r>
            <a:r>
              <a:rPr kumimoji="1" lang="en-US" altLang="zh-CN" sz="2800" b="1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kumimoji="1" lang="en-US" altLang="zh-CN" sz="2800" b="1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endParaRPr kumimoji="1" lang="zh-CN" altLang="en-US" sz="2800" b="1" baseline="-25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1439863" y="3933825"/>
            <a:ext cx="9001125" cy="7524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d</a:t>
            </a:r>
            <a:r>
              <a:rPr lang="zh-CN" altLang="en-US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为气体</a:t>
            </a:r>
            <a:r>
              <a:rPr lang="en-US" altLang="zh-CN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相对于气体</a:t>
            </a:r>
            <a:r>
              <a:rPr lang="en-US" altLang="zh-CN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800" b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的相对密度</a:t>
            </a:r>
            <a:endParaRPr kumimoji="1"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8202" name="对象 26"/>
          <p:cNvGraphicFramePr>
            <a:graphicFrameLocks noChangeAspect="1"/>
          </p:cNvGraphicFramePr>
          <p:nvPr/>
        </p:nvGraphicFramePr>
        <p:xfrm>
          <a:off x="2166938" y="4692650"/>
          <a:ext cx="242570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AxMath" r:id="rId10" imgW="1022985" imgH="419100" progId="Equation.AxMath">
                  <p:embed/>
                </p:oleObj>
              </mc:Choice>
              <mc:Fallback>
                <p:oleObj name="AxMath" r:id="rId10" imgW="1022985" imgH="419100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66938" y="4692650"/>
                        <a:ext cx="2425700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对象 27"/>
          <p:cNvGraphicFramePr>
            <a:graphicFrameLocks noChangeAspect="1"/>
          </p:cNvGraphicFramePr>
          <p:nvPr/>
        </p:nvGraphicFramePr>
        <p:xfrm>
          <a:off x="4897438" y="4870450"/>
          <a:ext cx="25939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AxMath" r:id="rId12" imgW="1094740" imgH="227965" progId="Equation.AxMath">
                  <p:embed/>
                </p:oleObj>
              </mc:Choice>
              <mc:Fallback>
                <p:oleObj name="AxMath" r:id="rId12" imgW="1094740" imgH="227965" progId="Equation.AxMath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97438" y="4870450"/>
                        <a:ext cx="259397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89363" y="1485900"/>
            <a:ext cx="523875" cy="5810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prstShdw prst="shdw17" dist="17961" dir="2700000">
              <a:srgbClr val="708688"/>
            </a:prstShdw>
          </a:effectLst>
        </p:spPr>
      </p:pic>
      <p:sp>
        <p:nvSpPr>
          <p:cNvPr id="9219" name="TextBox 1"/>
          <p:cNvSpPr/>
          <p:nvPr/>
        </p:nvSpPr>
        <p:spPr>
          <a:xfrm>
            <a:off x="95250" y="-246062"/>
            <a:ext cx="10874375" cy="618648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fontAlgn="ctr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5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．现有</a:t>
            </a:r>
            <a:r>
              <a:rPr lang="en-US" altLang="zh-CN" sz="2400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m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 g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某气体，它由双原子分子构成，它的摩尔质量为</a:t>
            </a:r>
            <a:r>
              <a:rPr lang="en-US" altLang="zh-CN" sz="2400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M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g·mol</a:t>
            </a:r>
            <a:r>
              <a:rPr lang="zh-CN" altLang="en-US" sz="2400" b="1" baseline="30000">
                <a:latin typeface="Times New Roman" panose="02020603050405020304" pitchFamily="18" charset="0"/>
                <a:ea typeface="微软雅黑" panose="020B0503020204020204" pitchFamily="34" charset="-122"/>
              </a:rPr>
              <a:t>－</a:t>
            </a:r>
            <a:r>
              <a:rPr lang="en-US" altLang="zh-CN" sz="2400" b="1" baseline="30000">
                <a:latin typeface="Times New Roman" panose="02020603050405020304" pitchFamily="18" charset="0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。若阿伏加德罗常数的值用</a:t>
            </a:r>
            <a:r>
              <a:rPr lang="en-US" altLang="zh-CN" sz="2400" b="1" i="1">
                <a:latin typeface="Times New Roman" panose="02020603050405020304" pitchFamily="18" charset="0"/>
                <a:ea typeface="微软雅黑" panose="020B0503020204020204" pitchFamily="34" charset="-122"/>
              </a:rPr>
              <a:t>N</a:t>
            </a:r>
            <a:r>
              <a:rPr lang="en-US" altLang="zh-CN" sz="2400" b="1" baseline="-25000">
                <a:latin typeface="Times New Roman" panose="02020603050405020304" pitchFamily="18" charset="0"/>
                <a:ea typeface="微软雅黑" panose="020B0503020204020204" pitchFamily="34" charset="-122"/>
              </a:rPr>
              <a:t>A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表示，则：</a:t>
            </a: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(1)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该气体的物质的量为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(2)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该气体所含原子总数为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(3)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该气体在标准状况下的体积为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________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(4)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该气体在标准状况下的密度为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_______ _____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。</a:t>
            </a:r>
            <a:endParaRPr lang="zh-CN" altLang="en-US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24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(5)</a:t>
            </a:r>
            <a:r>
              <a:rPr lang="zh-CN" altLang="en-US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该气体一个分子的质量为</a:t>
            </a:r>
            <a:r>
              <a:rPr lang="en-US" altLang="zh-CN" sz="2400" b="1">
                <a:latin typeface="Times New Roman" panose="02020603050405020304" pitchFamily="18" charset="0"/>
                <a:ea typeface="微软雅黑" panose="020B0503020204020204" pitchFamily="34" charset="-122"/>
              </a:rPr>
              <a:t>________</a:t>
            </a:r>
            <a:r>
              <a:rPr lang="zh-CN" altLang="en-US" sz="2400" b="1"/>
              <a:t>。</a:t>
            </a:r>
            <a:endParaRPr lang="zh-CN" altLang="en-US" sz="2400" b="1"/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1800" b="1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zh-CN" altLang="en-US" sz="1800" b="1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300" y="2420938"/>
            <a:ext cx="476250" cy="52546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prstShdw prst="shdw17" dist="17961" dir="2700000">
              <a:srgbClr val="708688"/>
            </a:prstShdw>
          </a:effectLst>
        </p:spPr>
      </p:pic>
      <p:pic>
        <p:nvPicPr>
          <p:cNvPr id="9221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075" y="3881438"/>
            <a:ext cx="828675" cy="56356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prstShdw prst="shdw17" dist="17961" dir="2700000">
              <a:srgbClr val="708688"/>
            </a:prstShdw>
          </a:effectLst>
        </p:spPr>
      </p:pic>
      <p:pic>
        <p:nvPicPr>
          <p:cNvPr id="9222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013" y="3114675"/>
            <a:ext cx="742950" cy="63023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prstShdw prst="shdw17" dist="17961" dir="2700000">
              <a:srgbClr val="708688"/>
            </a:prstShdw>
          </a:effectLst>
        </p:spPr>
      </p:pic>
      <p:pic>
        <p:nvPicPr>
          <p:cNvPr id="9223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4350" y="4654550"/>
            <a:ext cx="533400" cy="6000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>
            <a:prstShdw prst="shdw17" dist="17961" dir="2700000">
              <a:srgbClr val="708688"/>
            </a:prst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52525" y="609600"/>
            <a:ext cx="9505950" cy="9683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2】448mL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某气体在标准状况下的质量为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1.28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克，求该气体的相对分子质量</a:t>
            </a:r>
            <a:r>
              <a:rPr kumimoji="1"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kumimoji="1"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kumimoji="1" lang="en-US" altLang="zh-CN" sz="2800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kumimoji="1"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14450" y="1844675"/>
            <a:ext cx="2420938" cy="5365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解法一：</a:t>
            </a:r>
            <a:endParaRPr kumimoji="1" lang="zh-CN" altLang="en-US" sz="2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808288" y="2349500"/>
          <a:ext cx="6121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公式" r:id="rId1" imgW="1981200" imgH="419100" progId="Equation.3">
                  <p:embed/>
                </p:oleObj>
              </mc:Choice>
              <mc:Fallback>
                <p:oleObj name="公式" r:id="rId1" imgW="1981200" imgH="419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08288" y="2349500"/>
                        <a:ext cx="6121400" cy="1028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843213" y="3573463"/>
          <a:ext cx="63341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公式" r:id="rId3" imgW="2019300" imgH="393700" progId="Equation.3">
                  <p:embed/>
                </p:oleObj>
              </mc:Choice>
              <mc:Fallback>
                <p:oleObj name="公式" r:id="rId3" imgW="20193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3213" y="3573463"/>
                        <a:ext cx="6334125" cy="9810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2808288" y="4941888"/>
          <a:ext cx="20431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公式" r:id="rId5" imgW="634365" imgH="177800" progId="Equation.3">
                  <p:embed/>
                </p:oleObj>
              </mc:Choice>
              <mc:Fallback>
                <p:oleObj name="公式" r:id="rId5" imgW="634365" imgH="177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8288" y="4941888"/>
                        <a:ext cx="2043112" cy="4540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3386138" y="2251075"/>
          <a:ext cx="53721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" imgW="2005965" imgH="393700" progId="Equation.3">
                  <p:embed/>
                </p:oleObj>
              </mc:Choice>
              <mc:Fallback>
                <p:oleObj name="Equation" r:id="rId1" imgW="200596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386138" y="2251075"/>
                        <a:ext cx="5372100" cy="9032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Text Box 4"/>
          <p:cNvSpPr/>
          <p:nvPr/>
        </p:nvSpPr>
        <p:spPr>
          <a:xfrm>
            <a:off x="3238500" y="1628775"/>
            <a:ext cx="7297738" cy="53657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105037" tIns="52519" rIns="105037" bIns="52519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在标准状况下该气体的密度为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11268" name="Text Box 5"/>
          <p:cNvSpPr/>
          <p:nvPr/>
        </p:nvSpPr>
        <p:spPr>
          <a:xfrm>
            <a:off x="1425575" y="3360738"/>
            <a:ext cx="6911975" cy="53657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lIns="105037" tIns="52519" rIns="105037" bIns="52519">
            <a:spAutoFit/>
          </a:bodyPr>
          <a:lstStyle>
            <a:lvl1pPr marL="401955" indent="-401955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3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855" lvl="1" indent="-33528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3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9850" lvl="2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kumimoji="0"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6425" lvl="3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000" lvl="4" indent="-2667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 kumimoji="0"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50845" lvl="5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7420" lvl="6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3360" lvl="7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9935" lvl="8" indent="-267970" algn="l" defTabSz="107315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3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kumimoji="1" lang="zh-CN" altLang="en-US" sz="2800" b="1">
                <a:latin typeface="Times New Roman" panose="02020603050405020304" pitchFamily="18" charset="0"/>
              </a:rPr>
              <a:t>该气体的摩尔质量为</a:t>
            </a:r>
            <a:endParaRPr kumimoji="1" lang="zh-CN" alt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1693863" y="4083050"/>
          <a:ext cx="82804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公式" r:id="rId3" imgW="3124200" imgH="203200" progId="Equation.3">
                  <p:embed/>
                </p:oleObj>
              </mc:Choice>
              <mc:Fallback>
                <p:oleObj name="公式" r:id="rId3" imgW="3124200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3863" y="4083050"/>
                        <a:ext cx="8280400" cy="4984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/>
        </p:nvGraphicFramePr>
        <p:xfrm>
          <a:off x="1677988" y="4775200"/>
          <a:ext cx="19399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公式" r:id="rId5" imgW="634365" imgH="177800" progId="Equation.3">
                  <p:embed/>
                </p:oleObj>
              </mc:Choice>
              <mc:Fallback>
                <p:oleObj name="公式" r:id="rId5" imgW="634365" imgH="177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7988" y="4775200"/>
                        <a:ext cx="1939925" cy="4540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Text Box 2"/>
          <p:cNvSpPr txBox="1">
            <a:spLocks noChangeArrowheads="1"/>
          </p:cNvSpPr>
          <p:nvPr/>
        </p:nvSpPr>
        <p:spPr bwMode="auto">
          <a:xfrm>
            <a:off x="1081088" y="404813"/>
            <a:ext cx="9505950" cy="9683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【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例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2】448mL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某气体在标准状况下的质量为</a:t>
            </a:r>
            <a:r>
              <a:rPr kumimoji="1" lang="en-US" altLang="zh-CN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1.28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克，求该气体的相对分子质量</a:t>
            </a:r>
            <a:r>
              <a:rPr kumimoji="1"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kumimoji="1" lang="en-US" altLang="zh-CN" sz="2800" i="1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kumimoji="1" lang="en-US" altLang="zh-CN" sz="2800" spc="0" baseline="-25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kumimoji="1" lang="en-US" altLang="zh-CN" sz="2800" spc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kumimoji="1" lang="zh-CN" altLang="en-US" sz="2800" spc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。</a:t>
            </a:r>
            <a:endParaRPr kumimoji="1" lang="zh-CN" altLang="en-US" sz="280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72" name="Text Box 3"/>
          <p:cNvSpPr txBox="1">
            <a:spLocks noChangeArrowheads="1"/>
          </p:cNvSpPr>
          <p:nvPr/>
        </p:nvSpPr>
        <p:spPr bwMode="auto">
          <a:xfrm>
            <a:off x="1370013" y="1635125"/>
            <a:ext cx="2420937" cy="536575"/>
          </a:xfrm>
          <a:prstGeom prst="rect">
            <a:avLst/>
          </a:prstGeom>
          <a:noFill/>
          <a:ln>
            <a:noFill/>
          </a:ln>
        </p:spPr>
        <p:txBody>
          <a:bodyPr lIns="105037" tIns="52519" rIns="105037" bIns="52519">
            <a:spAutoFit/>
          </a:bodyPr>
          <a:lstStyle>
            <a:defPPr>
              <a:defRPr lang="zh-CN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lang="zh-CN" altLang="en-US" sz="24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eaLnBrk="1" hangingPunct="1">
              <a:spcBef>
                <a:spcPct val="50000"/>
              </a:spcBef>
              <a:buFont typeface="Arial" panose="020B0604020202020204"/>
            </a:pPr>
            <a:r>
              <a:rPr kumimoji="1" lang="zh-CN" altLang="en-US" sz="2800" spc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解法二：</a:t>
            </a:r>
            <a:endParaRPr kumimoji="1" lang="zh-CN" altLang="en-US" sz="28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2"/>
          <p:cNvGrpSpPr/>
          <p:nvPr/>
        </p:nvGrpSpPr>
        <p:grpSpPr>
          <a:xfrm>
            <a:off x="1008063" y="663575"/>
            <a:ext cx="9505950" cy="2044700"/>
            <a:chOff x="1152525" y="609600"/>
            <a:chExt cx="9505950" cy="2045256"/>
          </a:xfrm>
        </p:grpSpPr>
        <p:sp>
          <p:nvSpPr>
            <p:cNvPr id="12291" name="Text Box 2"/>
            <p:cNvSpPr txBox="1">
              <a:spLocks noChangeArrowheads="1"/>
            </p:cNvSpPr>
            <p:nvPr/>
          </p:nvSpPr>
          <p:spPr bwMode="auto">
            <a:xfrm>
              <a:off x="1152525" y="609600"/>
              <a:ext cx="9505950" cy="2045256"/>
            </a:xfrm>
            <a:prstGeom prst="rect">
              <a:avLst/>
            </a:prstGeom>
            <a:noFill/>
            <a:ln>
              <a:noFill/>
            </a:ln>
          </p:spPr>
          <p:txBody>
            <a:bodyPr lIns="105037" tIns="52519" rIns="105037" bIns="52519">
              <a:spAutoFit/>
            </a:bodyPr>
            <a:lstStyle>
              <a:defPPr>
                <a:defRPr lang="zh-CN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1" lang="zh-CN" altLang="en-US" sz="24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lang="zh-CN" altLang="en-US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0" marR="0" lvl="0" indent="0" eaLnBrk="1" hangingPunct="1">
                <a:lnSpc>
                  <a:spcPct val="150000"/>
                </a:lnSpc>
                <a:spcBef>
                  <a:spcPct val="50000"/>
                </a:spcBef>
                <a:buFont typeface="Arial" panose="020B0604020202020204"/>
              </a:pP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【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例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3】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某固体物质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受热完全分解为三种气体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、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、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，反应方程式为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X(s)        A(g)+B(g)+2C(g) 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，反应后生成物混合气体相对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  <a:r>
                <a:rPr kumimoji="1" lang="en-US" altLang="zh-CN" sz="2800" spc="0" baseline="-25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的相对密度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r>
                <a:rPr kumimoji="1" lang="en-US" altLang="zh-CN" sz="2800" i="1" spc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为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0.75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，求固体</a:t>
              </a:r>
              <a:r>
                <a:rPr kumimoji="1" lang="en-US" altLang="zh-CN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  <a:r>
                <a:rPr kumimoji="1" lang="zh-CN" altLang="en-US" sz="2800" spc="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</a:rPr>
                <a:t>的摩尔质量。</a:t>
              </a:r>
              <a:endParaRPr kumimoji="1"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2292" name="Picture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104853" y="1405419"/>
              <a:ext cx="590550" cy="314325"/>
            </a:xfrm>
            <a:prstGeom prst="rect">
              <a:avLst/>
            </a:prstGeom>
            <a:noFill/>
            <a:ln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8ab5c684-cb6d-4299-89c3-4f74c21ca9df"/>
  <p:tag name="COMMONDATA" val="eyJoZGlkIjoiYjE0ODc2YTE5OTI4Yjc5YWM5YzIxYzEwZjllM2IyYz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1478</Words>
  <Application>WPS 演示</Application>
  <PresentationFormat/>
  <Paragraphs>192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33</vt:i4>
      </vt:variant>
      <vt:variant>
        <vt:lpstr>幻灯片标题</vt:lpstr>
      </vt:variant>
      <vt:variant>
        <vt:i4>17</vt:i4>
      </vt:variant>
    </vt:vector>
  </HeadingPairs>
  <TitlesOfParts>
    <vt:vector size="61" baseType="lpstr">
      <vt:lpstr>Arial</vt:lpstr>
      <vt:lpstr>宋体</vt:lpstr>
      <vt:lpstr>Wingdings</vt:lpstr>
      <vt:lpstr>黑体</vt:lpstr>
      <vt:lpstr>Arial</vt:lpstr>
      <vt:lpstr>Times New Roman</vt:lpstr>
      <vt:lpstr>楷体</vt:lpstr>
      <vt:lpstr>微软雅黑</vt:lpstr>
      <vt:lpstr>华文新魏</vt:lpstr>
      <vt:lpstr>Arial Unicode MS</vt:lpstr>
      <vt:lpstr>默认设计模板</vt:lpstr>
      <vt:lpstr>Equation.3</vt:lpstr>
      <vt:lpstr>Equation.3</vt:lpstr>
      <vt:lpstr>Equation.3</vt:lpstr>
      <vt:lpstr>Equation.AxMath</vt:lpstr>
      <vt:lpstr>Equation.AxMath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Equation.AxMath</vt:lpstr>
      <vt:lpstr>Equation.AxMath</vt:lpstr>
      <vt:lpstr>Equation.AxMath</vt:lpstr>
      <vt:lpstr>Equation.AxMath</vt:lpstr>
      <vt:lpstr>Equation.AxMath</vt:lpstr>
      <vt:lpstr>Equation.3</vt:lpstr>
      <vt:lpstr>Equation.3</vt:lpstr>
      <vt:lpstr>Equation.3</vt:lpstr>
      <vt:lpstr>Equation.3</vt:lpstr>
      <vt:lpstr>Equation.AxMath</vt:lpstr>
      <vt:lpstr>Equation.3</vt:lpstr>
      <vt:lpstr>Equation.3</vt:lpstr>
      <vt:lpstr>Equation.3</vt:lpstr>
      <vt:lpstr>Equation.3</vt:lpstr>
      <vt:lpstr>Equation.AxMath</vt:lpstr>
      <vt:lpstr>Equation.3</vt:lpstr>
      <vt:lpstr>Equation.3</vt:lpstr>
      <vt:lpstr>Equation.3</vt:lpstr>
      <vt:lpstr>Equation.3</vt:lpstr>
      <vt:lpstr>Equation.3</vt:lpstr>
      <vt:lpstr>Equation.3</vt:lpstr>
      <vt:lpstr>第三节   物质的量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2022-09-02T17:44:00Z</cp:lastPrinted>
  <dcterms:created xsi:type="dcterms:W3CDTF">2022-09-02T17:44:00Z</dcterms:created>
  <dcterms:modified xsi:type="dcterms:W3CDTF">2022-09-23T02:19:36Z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5CA0BB45E58441F3B082F6714DEE94D3</vt:lpwstr>
  </property>
  <property fmtid="{D5CDD505-2E9C-101B-9397-08002B2CF9AE}" pid="7" name="KSOProductBuildVer">
    <vt:lpwstr>2052-11.1.0.12358</vt:lpwstr>
  </property>
</Properties>
</file>