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emf" ContentType="image/x-e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8" r:id="rId3"/>
    <p:sldId id="342" r:id="rId4"/>
    <p:sldId id="343" r:id="rId5"/>
    <p:sldId id="344" r:id="rId6"/>
    <p:sldId id="345" r:id="rId7"/>
    <p:sldId id="346" r:id="rId8"/>
    <p:sldId id="341" r:id="rId9"/>
    <p:sldId id="347" r:id="rId10"/>
    <p:sldId id="348" r:id="rId11"/>
    <p:sldId id="350" r:id="rId12"/>
    <p:sldId id="351" r:id="rId13"/>
    <p:sldId id="352" r:id="rId14"/>
    <p:sldId id="353" r:id="rId15"/>
    <p:sldId id="349" r:id="rId16"/>
    <p:sldId id="356" r:id="rId17"/>
    <p:sldId id="354" r:id="rId18"/>
    <p:sldId id="355" r:id="rId19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刘云轩" initials="刘云轩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226"/>
        <p:guide pos="383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65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318" cy="6858318"/>
          </a:xfrm>
          <a:prstGeom prst="rect">
            <a:avLst/>
          </a:prstGeom>
          <a:blipFill dpi="0" rotWithShape="1">
            <a:blip r:embed="rId2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318" cy="6858318"/>
          </a:xfrm>
          <a:prstGeom prst="rect">
            <a:avLst/>
          </a:prstGeom>
          <a:blipFill dpi="0" rotWithShape="1">
            <a:blip r:embed="rId2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058651"/>
            <a:ext cx="12192318" cy="179966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file:///D:\qq&#25991;&#20214;\712321467\Image\C2C\Image2\%7b75232B38-A165-1FB7-499C-2E1C792CACB5%7d.png" TargetMode="External"/><Relationship Id="rId20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tags" Target="../tags/tag56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1073743875" descr="学科网 zxxk.com"/>
          <p:cNvPicPr>
            <a:picLocks noChangeAspect="1"/>
          </p:cNvPicPr>
          <p:nvPr/>
        </p:nvPicPr>
        <p:blipFill>
          <a:blip r:embed="rId20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emf"/><Relationship Id="rId3" Type="http://schemas.openxmlformats.org/officeDocument/2006/relationships/package" Target="../embeddings/Document4.docx"/><Relationship Id="rId2" Type="http://schemas.openxmlformats.org/officeDocument/2006/relationships/image" Target="../media/image9.emf"/><Relationship Id="rId1" Type="http://schemas.openxmlformats.org/officeDocument/2006/relationships/package" Target="../embeddings/Document3.docx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emf"/><Relationship Id="rId2" Type="http://schemas.openxmlformats.org/officeDocument/2006/relationships/package" Target="../embeddings/Document5.docx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1" Type="http://schemas.openxmlformats.org/officeDocument/2006/relationships/package" Target="../embeddings/Document1.doc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1" Type="http://schemas.openxmlformats.org/officeDocument/2006/relationships/package" Target="../embeddings/Document2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7" hidden="1"/>
          <p:cNvSpPr>
            <a:spLocks noChangeArrowheads="1"/>
          </p:cNvSpPr>
          <p:nvPr/>
        </p:nvSpPr>
        <p:spPr bwMode="auto">
          <a:xfrm>
            <a:off x="1428995" y="604987"/>
            <a:ext cx="269748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>
                <a:solidFill>
                  <a:srgbClr val="FFFFFF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 组织建设</a:t>
            </a:r>
            <a:endParaRPr lang="zh-CN" altLang="en-US" sz="4400">
              <a:solidFill>
                <a:srgbClr val="FFFFFF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99234" y="2032920"/>
            <a:ext cx="9992687" cy="8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  <a:tabLst>
                <a:tab pos="2250440" algn=""/>
              </a:tabLst>
            </a:pPr>
            <a:r>
              <a:rPr lang="zh-CN" sz="3815" noProof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第二节　</a:t>
            </a:r>
            <a:r>
              <a:rPr lang="zh-CN" sz="3815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物质的转化</a:t>
            </a:r>
            <a:endParaRPr lang="zh-CN" altLang="en-US" sz="3815" noProof="1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95023" y="1025333"/>
            <a:ext cx="9400685" cy="807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655" b="1" noProof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专题一</a:t>
            </a:r>
            <a:r>
              <a:rPr lang="en-US" altLang="zh-CN" sz="4655" b="1" noProof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</a:t>
            </a:r>
            <a:r>
              <a:rPr lang="zh-CN" altLang="en-US" sz="4655" b="1" noProof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第一单元</a:t>
            </a:r>
            <a:endParaRPr lang="zh-CN" altLang="en-US" sz="4655" b="1" noProof="1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8435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115" y="4140799"/>
            <a:ext cx="2914499" cy="23938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图片 30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295" y="4140798"/>
            <a:ext cx="8060905" cy="2346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914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0024" y="587560"/>
            <a:ext cx="5176565" cy="218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853440" y="2852420"/>
            <a:ext cx="988568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en-US" altLang="zh-CN" sz="2800" kern="1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28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en-US" altLang="zh-CN" sz="2800" kern="1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28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en-US" altLang="zh-CN" sz="2800" kern="1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  <a:r>
              <a:rPr lang="en-US" altLang="zh-CN" sz="2800" kern="1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</a:t>
            </a:r>
            <a:r>
              <a:rPr lang="en-US" altLang="zh-CN" sz="2800" kern="1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  <a:r>
              <a:rPr lang="en-US" altLang="zh-CN" sz="2800" kern="1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</a:t>
            </a:r>
            <a:r>
              <a:rPr lang="en-US" altLang="zh-CN" sz="2800" kern="1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28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en-US" altLang="zh-CN" sz="2800" kern="1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effectLst/>
                <a:latin typeface="黑体" panose="02010609060101010101" charset="-122"/>
                <a:ea typeface="黑体" panose="02010609060101010101" charset="-122"/>
                <a:cs typeface="Courier New" panose="02070309020205020404" pitchFamily="49" charset="0"/>
              </a:rPr>
              <a:t>⑤</a:t>
            </a:r>
            <a:r>
              <a:rPr lang="en-US" altLang="zh-CN" sz="2800" kern="1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______________________________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___________</a:t>
            </a:r>
            <a:r>
              <a:rPr lang="zh-CN" altLang="en-US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800" kern="100" smtClean="0">
              <a:effectLst/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479951" y="2994096"/>
            <a:ext cx="140716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化合反应</a:t>
            </a:r>
            <a:endParaRPr lang="zh-CN" altLang="zh-CN" sz="2400" b="1" kern="100">
              <a:solidFill>
                <a:srgbClr val="FF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74445" y="2807970"/>
            <a:ext cx="2425700" cy="661670"/>
            <a:chOff x="2007" y="4422"/>
            <a:chExt cx="3820" cy="1042"/>
          </a:xfrm>
        </p:grpSpPr>
        <p:sp>
          <p:nvSpPr>
            <p:cNvPr id="25" name="矩形 24"/>
            <p:cNvSpPr/>
            <p:nvPr/>
          </p:nvSpPr>
          <p:spPr>
            <a:xfrm>
              <a:off x="2007" y="4642"/>
              <a:ext cx="3820" cy="8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800" b="1" kern="100">
                  <a:solidFill>
                    <a:srgbClr val="FF0000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Courier New" panose="02070309020205020404" pitchFamily="49" charset="0"/>
                </a:rPr>
                <a:t>C</a:t>
              </a:r>
              <a:r>
                <a:rPr lang="zh-CN" altLang="zh-CN" sz="2800" b="1" kern="100">
                  <a:solidFill>
                    <a:srgbClr val="FF0000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800" b="1" kern="100">
                  <a:solidFill>
                    <a:srgbClr val="FF0000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Courier New" panose="02070309020205020404" pitchFamily="49" charset="0"/>
                </a:rPr>
                <a:t>O</a:t>
              </a:r>
              <a:r>
                <a:rPr lang="en-US" altLang="zh-CN" sz="2800" b="1" kern="100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Courier New" panose="02070309020205020404" pitchFamily="49" charset="0"/>
                </a:rPr>
                <a:t>2</a:t>
              </a:r>
              <a:r>
                <a:rPr lang="en-US" altLang="zh-CN" sz="2800" b="1" kern="100" spc="-80">
                  <a:solidFill>
                    <a:srgbClr val="FF0000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Courier New" panose="02070309020205020404" pitchFamily="49" charset="0"/>
                </a:rPr>
                <a:t>==</a:t>
              </a:r>
              <a:r>
                <a:rPr lang="en-US" altLang="zh-CN" sz="2800" b="1" kern="100">
                  <a:solidFill>
                    <a:srgbClr val="FF0000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Courier New" panose="02070309020205020404" pitchFamily="49" charset="0"/>
                </a:rPr>
                <a:t>=CO</a:t>
              </a:r>
              <a:r>
                <a:rPr lang="en-US" altLang="zh-CN" sz="2800" b="1" kern="100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Courier New" panose="02070309020205020404" pitchFamily="49" charset="0"/>
                  <a:sym typeface="+mn-ea"/>
                </a:rPr>
                <a:t>2</a:t>
              </a:r>
              <a:endPara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3685" y="4422"/>
              <a:ext cx="1012" cy="5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kern="1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点燃</a:t>
              </a:r>
              <a:endParaRPr lang="zh-CN" altLang="en-US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1274638" y="3655654"/>
            <a:ext cx="301180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CO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400" b="1" kern="100" spc="-8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==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=H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400" b="1" kern="100" err="1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CO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endParaRPr lang="en-US" altLang="zh-CN" sz="2400" b="1" kern="100" baseline="-25000">
              <a:solidFill>
                <a:srgbClr val="FF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153924" y="3667850"/>
            <a:ext cx="140716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化合反应</a:t>
            </a:r>
            <a:endParaRPr lang="zh-CN" altLang="zh-CN" sz="2400" b="1" kern="100">
              <a:solidFill>
                <a:srgbClr val="FF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25245" y="5589270"/>
            <a:ext cx="594106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kern="100" err="1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Ca(OH)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H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en-US" altLang="zh-CN" sz="2400" b="1" kern="100" err="1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CO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3</a:t>
            </a:r>
            <a:r>
              <a:rPr lang="en-US" altLang="zh-CN" sz="2400" b="1" kern="100" spc="-8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==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</a:t>
            </a:r>
            <a:r>
              <a:rPr lang="en-US" altLang="zh-CN" sz="2400" b="1" kern="100" err="1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CaCO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3</a:t>
            </a:r>
            <a:r>
              <a:rPr lang="en-US" altLang="zh-CN" sz="2400" b="1" kern="10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↓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H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O</a:t>
            </a:r>
            <a:endParaRPr lang="en-US" altLang="zh-CN" sz="2400" b="1" kern="100">
              <a:solidFill>
                <a:srgbClr val="FF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100210" y="5607828"/>
            <a:ext cx="171323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复分解反应</a:t>
            </a:r>
            <a:endParaRPr lang="zh-CN" altLang="zh-CN" sz="2400" b="1" kern="100">
              <a:solidFill>
                <a:srgbClr val="FF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265375" y="4251304"/>
            <a:ext cx="308546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400" b="1" kern="100" err="1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CaO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CO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en-US" altLang="zh-CN" sz="2400" b="1" kern="100" spc="-8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==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=Ca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CO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3</a:t>
            </a:r>
            <a:endParaRPr lang="en-US" altLang="zh-CN" sz="2400" b="1" kern="100" baseline="-25000">
              <a:solidFill>
                <a:srgbClr val="FF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53924" y="4252050"/>
            <a:ext cx="140716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化合反应</a:t>
            </a:r>
            <a:endParaRPr lang="zh-CN" altLang="zh-CN" sz="2400" b="1" kern="100">
              <a:solidFill>
                <a:srgbClr val="FF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25245" y="4904105"/>
            <a:ext cx="487426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altLang="zh-CN" sz="2400" b="1" kern="100" err="1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Ca(OH)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en-US" altLang="zh-CN" sz="2400" b="1" kern="100" spc="-8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==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=CaCO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400" b="1" kern="10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↓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H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O</a:t>
            </a:r>
            <a:endParaRPr lang="en-US" altLang="zh-CN" sz="2400" b="1" kern="100">
              <a:solidFill>
                <a:srgbClr val="FF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74810" y="5010928"/>
            <a:ext cx="171323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复分解反应</a:t>
            </a:r>
            <a:endParaRPr lang="zh-CN" altLang="zh-CN" sz="2400" b="1" kern="100">
              <a:solidFill>
                <a:srgbClr val="FF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5" grpId="0"/>
      <p:bldP spid="36" grpId="0"/>
      <p:bldP spid="32" grpId="0"/>
      <p:bldP spid="4" grpId="0"/>
      <p:bldP spid="5" grpId="0"/>
      <p:bldP spid="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342182" y="1350512"/>
          <a:ext cx="10025063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文档" r:id="rId1" imgW="10026650" imgH="1024255" progId="Word.Document.12">
                  <p:embed/>
                </p:oleObj>
              </mc:Choice>
              <mc:Fallback>
                <p:oleObj name="文档" r:id="rId1" imgW="10026650" imgH="102425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42182" y="1350512"/>
                        <a:ext cx="10025063" cy="102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342182" y="2205571"/>
          <a:ext cx="9807575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文档" r:id="rId3" imgW="9808210" imgH="926465" progId="Word.Document.12">
                  <p:embed/>
                </p:oleObj>
              </mc:Choice>
              <mc:Fallback>
                <p:oleObj name="文档" r:id="rId3" imgW="9808210" imgH="92646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2182" y="2205571"/>
                        <a:ext cx="9807575" cy="925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577215" y="927735"/>
            <a:ext cx="49606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r>
              <a:rPr lang="zh-CN" altLang="zh-CN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单质到盐的一般转化关系：</a:t>
            </a:r>
            <a:endParaRPr lang="zh-CN" altLang="en-US" sz="24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52525" y="3257550"/>
            <a:ext cx="988758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 spc="-5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工业生产中的其他因素：原料来源、成本高低、设备要求和环保要求等。</a:t>
            </a:r>
            <a:endParaRPr lang="zh-CN" altLang="zh-CN" sz="2400" kern="100" spc="-50">
              <a:effectLst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89206" y="320090"/>
            <a:ext cx="11412000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</a:t>
            </a:r>
            <a:r>
              <a:rPr lang="zh-CN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【小试牛刀】单质、氧化物、酸、碱和盐的相互关系，可以用下图简单表示。选择铁、碳、氧气、盐酸、氧化钙、二氧化碳、水、氢氧化钙</a:t>
            </a:r>
            <a:r>
              <a:rPr lang="en-US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种物质作为反应物，将图中指定序号的转化</a:t>
            </a:r>
            <a:endParaRPr lang="zh-CN" altLang="zh-CN" sz="2800" kern="100">
              <a:solidFill>
                <a:prstClr val="black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zh-CN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用化学</a:t>
            </a:r>
            <a:r>
              <a:rPr lang="zh-CN" altLang="zh-CN" sz="2800" kern="10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方程式</a:t>
            </a:r>
            <a:r>
              <a:rPr lang="zh-CN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</a:t>
            </a:r>
            <a:r>
              <a:rPr lang="en-US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所写化学方程式不得重复</a:t>
            </a:r>
            <a:r>
              <a:rPr lang="en-US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kern="1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52962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1862" y="1713945"/>
            <a:ext cx="3578705" cy="255748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89046" y="2944607"/>
          <a:ext cx="36004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文档" r:id="rId2" imgW="3601085" imgH="986155" progId="Word.Document.12">
                  <p:embed/>
                </p:oleObj>
              </mc:Choice>
              <mc:Fallback>
                <p:oleObj name="文档" r:id="rId2" imgW="3601085" imgH="98615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9046" y="2944607"/>
                        <a:ext cx="3600450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389206" y="3695674"/>
            <a:ext cx="1141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en-US" altLang="zh-CN" sz="2800" u="sng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            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2800" kern="10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en-US" altLang="zh-CN" sz="2800" u="sng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                                   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</a:t>
            </a:r>
            <a:r>
              <a:rPr lang="en-US" altLang="zh-CN" sz="2800" kern="10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en-US" altLang="zh-CN" sz="2800" u="sng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                    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28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⑤</a:t>
            </a:r>
            <a:r>
              <a:rPr lang="en-US" altLang="zh-CN" sz="2800" u="sng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    </a:t>
            </a:r>
            <a:r>
              <a:rPr lang="en-US" altLang="zh-CN" sz="2800" u="sng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r>
              <a:rPr lang="en-US" altLang="zh-CN" sz="2800" kern="10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⑥</a:t>
            </a:r>
            <a:r>
              <a:rPr lang="en-US" altLang="zh-CN" sz="2800" u="sng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                                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28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⑦</a:t>
            </a:r>
            <a:r>
              <a:rPr lang="en-US" altLang="zh-CN" sz="2800" u="sng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</a:t>
            </a:r>
            <a:r>
              <a:rPr lang="en-US" altLang="zh-CN" sz="2800" u="sng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05295" y="3799415"/>
            <a:ext cx="301180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CO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</a:t>
            </a:r>
            <a:r>
              <a:rPr lang="en-US" altLang="zh-CN" sz="2400" b="1" kern="100" spc="-8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==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=H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CO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endParaRPr lang="en-US" altLang="zh-CN" sz="2400" b="1" kern="100" baseline="-25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05295" y="4413101"/>
            <a:ext cx="465582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CO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Ca(OH)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kern="100" spc="-8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==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=CaCO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↓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</a:t>
            </a:r>
            <a:endParaRPr lang="en-US" altLang="zh-CN" sz="2400" b="1" kern="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28911" y="4463866"/>
            <a:ext cx="352552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Fe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2HCl</a:t>
            </a:r>
            <a:r>
              <a:rPr lang="en-US" altLang="zh-CN" sz="2400" b="1" kern="100" spc="-8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==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=FeCl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↑</a:t>
            </a:r>
            <a:endParaRPr lang="en-US" altLang="zh-CN" sz="2400" b="1" kern="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5295" y="5059581"/>
            <a:ext cx="39497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CaO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2HCl</a:t>
            </a:r>
            <a:r>
              <a:rPr lang="en-US" altLang="zh-CN" sz="2400" b="1" kern="100" spc="-8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==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=CaCl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</a:t>
            </a:r>
            <a:endParaRPr lang="en-US" altLang="zh-CN" sz="2400" b="1" kern="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879182" y="5065496"/>
            <a:ext cx="464121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Ca(OH)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2HCl</a:t>
            </a:r>
            <a:r>
              <a:rPr lang="en-US" altLang="zh-CN" sz="2400" b="1" kern="100" spc="-8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==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=CaCl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2H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</a:t>
            </a:r>
            <a:endParaRPr lang="en-US" altLang="zh-CN" sz="2400" b="1" kern="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05295" y="5703196"/>
            <a:ext cx="332168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CaO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</a:t>
            </a:r>
            <a:r>
              <a:rPr lang="en-US" altLang="zh-CN" sz="2400" b="1" kern="100" spc="-8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==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=Ca(OH)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endParaRPr lang="en-US" altLang="zh-CN" sz="2400" b="1" kern="100" baseline="-25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6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89206" y="909514"/>
            <a:ext cx="1141200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800" b="1" kern="10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单质、氧化物、酸、碱、盐之间的转化关系</a:t>
            </a:r>
            <a:endParaRPr lang="zh-CN" altLang="zh-CN" sz="2800" b="1" kern="10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1019365" y="539641"/>
            <a:ext cx="1619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610485" algn="l"/>
              </a:tabLst>
            </a:pPr>
            <a:r>
              <a:rPr lang="zh-CN" altLang="en-US" sz="2800" b="1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归纳总结</a:t>
            </a:r>
            <a:endParaRPr lang="zh-CN" altLang="zh-CN" sz="28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任意多边形: 形状 2"/>
          <p:cNvSpPr/>
          <p:nvPr/>
        </p:nvSpPr>
        <p:spPr>
          <a:xfrm>
            <a:off x="550590" y="608278"/>
            <a:ext cx="371720" cy="385947"/>
          </a:xfrm>
          <a:custGeom>
            <a:avLst/>
            <a:gdLst>
              <a:gd name="connsiteX0" fmla="*/ 155274 w 432037"/>
              <a:gd name="connsiteY0" fmla="*/ 0 h 448573"/>
              <a:gd name="connsiteX1" fmla="*/ 432037 w 432037"/>
              <a:gd name="connsiteY1" fmla="*/ 0 h 448573"/>
              <a:gd name="connsiteX2" fmla="*/ 276764 w 432037"/>
              <a:gd name="connsiteY2" fmla="*/ 448571 h 448573"/>
              <a:gd name="connsiteX3" fmla="*/ 310553 w 432037"/>
              <a:gd name="connsiteY3" fmla="*/ 448571 h 448573"/>
              <a:gd name="connsiteX4" fmla="*/ 310552 w 432037"/>
              <a:gd name="connsiteY4" fmla="*/ 448573 h 448573"/>
              <a:gd name="connsiteX5" fmla="*/ 0 w 432037"/>
              <a:gd name="connsiteY5" fmla="*/ 448573 h 44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036" h="448573">
                <a:moveTo>
                  <a:pt x="155274" y="0"/>
                </a:moveTo>
                <a:lnTo>
                  <a:pt x="432037" y="0"/>
                </a:lnTo>
                <a:lnTo>
                  <a:pt x="276764" y="448571"/>
                </a:lnTo>
                <a:lnTo>
                  <a:pt x="310553" y="448571"/>
                </a:lnTo>
                <a:lnTo>
                  <a:pt x="310552" y="448573"/>
                </a:lnTo>
                <a:lnTo>
                  <a:pt x="0" y="448573"/>
                </a:lnTo>
                <a:close/>
              </a:path>
            </a:pathLst>
          </a:custGeom>
          <a:solidFill>
            <a:srgbClr val="00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>
              <a:defRPr/>
            </a:pPr>
            <a:endParaRPr lang="zh-CN" altLang="en-US" sz="1800" kern="0" smtClean="0">
              <a:solidFill>
                <a:prstClr val="black">
                  <a:lumMod val="65000"/>
                  <a:lumOff val="35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5" name="任意多边形: 形状 3"/>
          <p:cNvSpPr/>
          <p:nvPr/>
        </p:nvSpPr>
        <p:spPr>
          <a:xfrm>
            <a:off x="848343" y="608278"/>
            <a:ext cx="196065" cy="385947"/>
          </a:xfrm>
          <a:custGeom>
            <a:avLst/>
            <a:gdLst>
              <a:gd name="connsiteX0" fmla="*/ 155274 w 227880"/>
              <a:gd name="connsiteY0" fmla="*/ 0 h 448573"/>
              <a:gd name="connsiteX1" fmla="*/ 227880 w 227880"/>
              <a:gd name="connsiteY1" fmla="*/ 0 h 448573"/>
              <a:gd name="connsiteX2" fmla="*/ 72606 w 227880"/>
              <a:gd name="connsiteY2" fmla="*/ 448573 h 448573"/>
              <a:gd name="connsiteX3" fmla="*/ 0 w 227880"/>
              <a:gd name="connsiteY3" fmla="*/ 448573 h 44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880" h="448573">
                <a:moveTo>
                  <a:pt x="155274" y="0"/>
                </a:moveTo>
                <a:lnTo>
                  <a:pt x="227880" y="0"/>
                </a:lnTo>
                <a:lnTo>
                  <a:pt x="72606" y="448573"/>
                </a:lnTo>
                <a:lnTo>
                  <a:pt x="0" y="448573"/>
                </a:lnTo>
                <a:close/>
              </a:path>
            </a:pathLst>
          </a:cu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>
              <a:defRPr/>
            </a:pPr>
            <a:endParaRPr lang="zh-CN" altLang="en-US" sz="1800" kern="0" smtClean="0">
              <a:solidFill>
                <a:prstClr val="black">
                  <a:lumMod val="65000"/>
                  <a:lumOff val="35000"/>
                </a:prstClr>
              </a:solidFill>
              <a:ea typeface="微软雅黑" panose="020B0503020204020204" charset="-122"/>
            </a:endParaRPr>
          </a:p>
        </p:txBody>
      </p:sp>
      <p:pic>
        <p:nvPicPr>
          <p:cNvPr id="555010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6378" y="1701602"/>
            <a:ext cx="7677656" cy="47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367030"/>
            <a:ext cx="2840355" cy="65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389206" y="899636"/>
            <a:ext cx="11412000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．</a:t>
            </a:r>
            <a:r>
              <a:rPr lang="zh-CN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碱溶液中都含有</a:t>
            </a:r>
            <a:r>
              <a:rPr lang="en-US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OH</a:t>
            </a:r>
            <a:r>
              <a:rPr lang="zh-CN" altLang="zh-CN" sz="2800" b="1" kern="100" baseline="30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zh-CN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，因此不同的碱表现出一些共同的性质。下列关于</a:t>
            </a:r>
            <a:r>
              <a:rPr lang="en-US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Ba(OH)</a:t>
            </a:r>
            <a:r>
              <a:rPr lang="en-US" altLang="zh-CN" sz="2800" b="1" kern="100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性质的描述中不属于碱的共同性质的</a:t>
            </a:r>
            <a:r>
              <a:rPr lang="zh-CN" altLang="zh-CN" sz="2800" b="1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是（</a:t>
            </a:r>
            <a:r>
              <a:rPr lang="en-US" altLang="zh-CN" sz="2800" b="1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</a:t>
            </a:r>
            <a:r>
              <a:rPr lang="zh-CN" altLang="zh-CN" sz="2800" b="1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endParaRPr lang="zh-CN" altLang="zh-CN" sz="2800" b="1" kern="1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．</a:t>
            </a:r>
            <a:r>
              <a:rPr lang="zh-CN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能使紫色石蕊溶液变</a:t>
            </a:r>
            <a:r>
              <a:rPr lang="zh-CN" altLang="zh-CN" sz="2800" b="1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蓝色</a:t>
            </a:r>
            <a:r>
              <a:rPr lang="en-US" altLang="zh-CN" sz="2800" b="1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		</a:t>
            </a:r>
            <a:endParaRPr lang="en-US" altLang="zh-CN" sz="2800" b="1" kern="100" smtClean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．</a:t>
            </a:r>
            <a:r>
              <a:rPr lang="zh-CN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能与盐酸反应生成水</a:t>
            </a:r>
            <a:endParaRPr lang="zh-CN" altLang="zh-CN" sz="2800" b="1" kern="1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．</a:t>
            </a:r>
            <a:r>
              <a:rPr lang="zh-CN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能与</a:t>
            </a:r>
            <a:r>
              <a:rPr lang="en-US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Na</a:t>
            </a:r>
            <a:r>
              <a:rPr lang="en-US" altLang="zh-CN" sz="2800" b="1" kern="100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SO</a:t>
            </a:r>
            <a:r>
              <a:rPr lang="en-US" altLang="zh-CN" sz="2800" b="1" kern="100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溶液反应生成</a:t>
            </a:r>
            <a:r>
              <a:rPr lang="en-US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BaSO</a:t>
            </a:r>
            <a:r>
              <a:rPr lang="en-US" altLang="zh-CN" sz="2800" b="1" kern="100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zh-CN" sz="2800" b="1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沉淀</a:t>
            </a:r>
            <a:r>
              <a:rPr lang="en-US" altLang="zh-CN" sz="2800" b="1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	</a:t>
            </a:r>
            <a:endParaRPr lang="en-US" altLang="zh-CN" sz="2800" b="1" kern="100" smtClean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．</a:t>
            </a:r>
            <a:r>
              <a:rPr lang="zh-CN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能与</a:t>
            </a:r>
            <a:r>
              <a:rPr lang="en-US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CO</a:t>
            </a:r>
            <a:r>
              <a:rPr lang="en-US" altLang="zh-CN" sz="2800" b="1" kern="100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反应生成水</a:t>
            </a:r>
            <a:endParaRPr lang="zh-CN" altLang="zh-CN" sz="2800" b="1" kern="100">
              <a:effectLst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011920" y="1697990"/>
            <a:ext cx="4394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C</a:t>
            </a:r>
            <a:endParaRPr lang="en-US" altLang="zh-CN" sz="2800" b="1" kern="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50590" y="2648997"/>
          <a:ext cx="7992889" cy="3200400"/>
        </p:xfrm>
        <a:graphic>
          <a:graphicData uri="http://schemas.openxmlformats.org/drawingml/2006/table">
            <a:tbl>
              <a:tblPr/>
              <a:tblGrid>
                <a:gridCol w="1415407"/>
                <a:gridCol w="1659981"/>
                <a:gridCol w="1821297"/>
                <a:gridCol w="1639167"/>
                <a:gridCol w="1457037"/>
              </a:tblGrid>
              <a:tr h="575996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选项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甲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乙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丙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丁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314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SO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Na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SO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NaOH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NaCl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314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KCl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CO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KOH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HCl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314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CO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CuO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314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D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Fe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CuCl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Zn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HCl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389206" y="477466"/>
            <a:ext cx="11412000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．</a:t>
            </a:r>
            <a:r>
              <a:rPr lang="zh-CN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如图所示，</a:t>
            </a:r>
            <a:r>
              <a:rPr lang="en-US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“——”</a:t>
            </a:r>
            <a:r>
              <a:rPr lang="zh-CN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表示相连的物质间在一定条件下可以反应，</a:t>
            </a:r>
            <a:r>
              <a:rPr lang="en-US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“</a:t>
            </a:r>
            <a:r>
              <a:rPr lang="en-US" altLang="zh-CN" sz="2800" b="1" kern="100" spc="-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―</a:t>
            </a:r>
            <a:r>
              <a:rPr lang="en-US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→”</a:t>
            </a:r>
            <a:r>
              <a:rPr lang="zh-CN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表示丁在一定条件下可以转化为乙。下面四组选项中，符合图示要求的是（</a:t>
            </a:r>
            <a:r>
              <a:rPr lang="en-US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</a:t>
            </a:r>
            <a:r>
              <a:rPr lang="zh-CN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endParaRPr lang="en-US" altLang="zh-CN" sz="2800" b="1" kern="100">
              <a:effectLst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5662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7534" y="2023002"/>
            <a:ext cx="2371719" cy="234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1242695" y="1927225"/>
            <a:ext cx="4394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100000"/>
              </a:lnSpc>
              <a:spcAft>
                <a:spcPct val="0"/>
              </a:spcAft>
            </a:pPr>
            <a:r>
              <a:rPr lang="en-US" sz="2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D</a:t>
            </a:r>
            <a:endParaRPr lang="en-US" altLang="en-US" sz="28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261442"/>
            <a:ext cx="11412000" cy="5908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．</a:t>
            </a:r>
            <a:r>
              <a:rPr lang="zh-CN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硫酸、碳酸钠、二氧化碳、铜片、氧氧化钡、氢氧化钠、铁片、生石灰和木炭粉</a:t>
            </a: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</a:t>
            </a:r>
            <a:r>
              <a:rPr lang="zh-CN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种物质中的几种存在如图所示关系，选择适当的物质，使连线的两种物质能发生反应</a:t>
            </a: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酸、碱、盐均</a:t>
            </a:r>
            <a:r>
              <a:rPr lang="zh-CN" altLang="zh-CN" sz="2800" b="1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配制成</a:t>
            </a:r>
            <a:r>
              <a:rPr lang="zh-CN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稀溶液</a:t>
            </a: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800" b="1" kern="10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endParaRPr lang="en-US" altLang="zh-CN" sz="2800" b="1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endParaRPr lang="en-US" altLang="zh-CN" sz="2800" b="1" kern="10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endParaRPr lang="en-US" altLang="zh-CN" sz="2800" b="1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endParaRPr lang="en-US" altLang="zh-CN" sz="2800" b="1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en-US" sz="2800" b="1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（</a:t>
            </a:r>
            <a:r>
              <a:rPr lang="en-US" altLang="zh-CN" sz="2800" b="1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en-US" sz="2800" b="1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）</a:t>
            </a:r>
            <a:r>
              <a:rPr lang="zh-CN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判断出它们的化学式分别为</a:t>
            </a:r>
            <a:endParaRPr lang="zh-CN" altLang="zh-CN" sz="2800" b="1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en-US" altLang="zh-CN" sz="2800" b="1" u="sng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</a:t>
            </a:r>
            <a:r>
              <a:rPr lang="zh-CN" altLang="zh-CN" sz="2800" b="1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r>
              <a:rPr lang="en-US" altLang="zh-CN" sz="2800" b="1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en-US" altLang="zh-CN" sz="2800" b="1" u="sng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b="1" u="sng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</a:t>
            </a:r>
            <a:r>
              <a:rPr lang="zh-CN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r>
              <a:rPr lang="en-US" altLang="zh-CN" sz="2800" b="1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en-US" altLang="zh-CN" sz="2800" b="1" u="sng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</a:t>
            </a:r>
            <a:r>
              <a:rPr lang="en-US" altLang="zh-CN" sz="2800" b="1" u="sng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</a:t>
            </a:r>
            <a:r>
              <a:rPr lang="zh-CN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r>
              <a:rPr lang="en-US" altLang="zh-CN" sz="2800" b="1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en-US" altLang="zh-CN" sz="2800" b="1" u="sng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</a:t>
            </a:r>
            <a:r>
              <a:rPr lang="en-US" altLang="zh-CN" sz="2800" b="1" u="sng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</a:t>
            </a:r>
            <a:r>
              <a:rPr lang="zh-CN" altLang="zh-CN" sz="2800" b="1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r>
              <a:rPr lang="en-US" altLang="zh-CN" sz="2800" b="1" kern="10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⑤</a:t>
            </a:r>
            <a:r>
              <a:rPr lang="en-US" altLang="zh-CN" sz="2800" b="1" u="sng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</a:t>
            </a:r>
            <a:r>
              <a:rPr lang="zh-CN" altLang="zh-CN" sz="2800" b="1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b="1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57058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5688" y="2349674"/>
            <a:ext cx="4099037" cy="236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901838" y="5553286"/>
            <a:ext cx="55816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Fe</a:t>
            </a:r>
            <a:endParaRPr lang="en-US" altLang="zh-CN" sz="2800" b="1" kern="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42029" y="5471610"/>
            <a:ext cx="116522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en-US" altLang="zh-CN" sz="28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SO</a:t>
            </a:r>
            <a:r>
              <a:rPr lang="en-US" altLang="zh-CN" sz="28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endParaRPr lang="en-US" altLang="zh-CN" sz="2800" b="1" kern="100" baseline="-25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97253" y="5480402"/>
            <a:ext cx="83185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CO</a:t>
            </a:r>
            <a:r>
              <a:rPr lang="en-US" altLang="zh-CN" sz="28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endParaRPr lang="en-US" altLang="zh-CN" sz="2800" b="1" kern="100" baseline="-25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53026" y="5479698"/>
            <a:ext cx="1503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Ba(OH)</a:t>
            </a:r>
            <a:r>
              <a:rPr lang="en-US" altLang="zh-CN" sz="28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endParaRPr lang="en-US" altLang="zh-CN" sz="2800" b="1" kern="100" baseline="-25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463358" y="5478093"/>
            <a:ext cx="13817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Na</a:t>
            </a:r>
            <a:r>
              <a:rPr lang="en-US" altLang="zh-CN" sz="28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CO</a:t>
            </a:r>
            <a:r>
              <a:rPr lang="en-US" altLang="zh-CN" sz="28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endParaRPr lang="en-US" altLang="zh-CN" sz="2800" b="1" kern="100" baseline="-25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4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48591" y="473532"/>
            <a:ext cx="1141200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en-US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r>
              <a:rPr lang="zh-CN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写出下列序号对应物质之间发生反应的化学方程式：</a:t>
            </a:r>
            <a:endParaRPr lang="zh-CN" altLang="zh-CN" sz="2800" b="1" kern="1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①</a:t>
            </a:r>
            <a:r>
              <a:rPr lang="zh-CN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和</a:t>
            </a:r>
            <a:r>
              <a:rPr lang="en-US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②</a:t>
            </a:r>
            <a:r>
              <a:rPr lang="zh-CN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u="sng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        </a:t>
            </a:r>
            <a:r>
              <a:rPr lang="en-US" altLang="zh-CN" sz="2800" b="1" u="sng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                   </a:t>
            </a:r>
            <a:r>
              <a:rPr lang="zh-CN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</a:t>
            </a:r>
            <a:endParaRPr lang="zh-CN" altLang="zh-CN" sz="2800" b="1" kern="1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②</a:t>
            </a:r>
            <a:r>
              <a:rPr lang="zh-CN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和</a:t>
            </a:r>
            <a:r>
              <a:rPr lang="en-US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④</a:t>
            </a:r>
            <a:r>
              <a:rPr lang="zh-CN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u="sng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         </a:t>
            </a:r>
            <a:r>
              <a:rPr lang="en-US" altLang="zh-CN" sz="2800" b="1" u="sng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                                  </a:t>
            </a:r>
            <a:r>
              <a:rPr lang="zh-CN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</a:t>
            </a:r>
            <a:endParaRPr lang="zh-CN" altLang="zh-CN" sz="2800" b="1" kern="1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②</a:t>
            </a:r>
            <a:r>
              <a:rPr lang="zh-CN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和</a:t>
            </a:r>
            <a:r>
              <a:rPr lang="en-US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⑤</a:t>
            </a:r>
            <a:r>
              <a:rPr lang="zh-CN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u="sng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            </a:t>
            </a:r>
            <a:r>
              <a:rPr lang="en-US" altLang="zh-CN" sz="2800" b="1" u="sng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                                      </a:t>
            </a:r>
            <a:r>
              <a:rPr lang="zh-CN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</a:t>
            </a:r>
            <a:endParaRPr lang="zh-CN" altLang="zh-CN" sz="2800" b="1" kern="1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④</a:t>
            </a:r>
            <a:r>
              <a:rPr lang="zh-CN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和</a:t>
            </a:r>
            <a:r>
              <a:rPr lang="en-US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⑤</a:t>
            </a:r>
            <a:r>
              <a:rPr lang="zh-CN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u="sng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          </a:t>
            </a:r>
            <a:r>
              <a:rPr lang="en-US" altLang="zh-CN" sz="2800" b="1" u="sng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                                        </a:t>
            </a:r>
            <a:r>
              <a:rPr lang="zh-CN" altLang="zh-CN" sz="28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zh-CN" sz="2800" b="1" kern="100">
              <a:effectLst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38683" y="1191376"/>
            <a:ext cx="392811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Fe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H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SO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</a:t>
            </a:r>
            <a:r>
              <a:rPr lang="en-US" altLang="zh-CN" sz="2400" b="1" kern="100" spc="-8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==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=FeSO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H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400" b="1" kern="10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↑</a:t>
            </a:r>
            <a:endParaRPr lang="en-US" altLang="zh-CN" sz="2400" b="1" kern="100">
              <a:solidFill>
                <a:srgbClr val="FF0000"/>
              </a:solidFill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38683" y="1839448"/>
            <a:ext cx="516191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H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SO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Ba(OH)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400" b="1" kern="100" spc="-8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==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=BaSO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</a:t>
            </a:r>
            <a:r>
              <a:rPr lang="en-US" altLang="zh-CN" sz="2400" b="1" kern="10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↓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2H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O</a:t>
            </a:r>
            <a:endParaRPr lang="en-US" altLang="zh-CN" sz="2400" b="1" kern="100">
              <a:solidFill>
                <a:srgbClr val="FF0000"/>
              </a:solidFill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38683" y="2462067"/>
            <a:ext cx="588454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H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SO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Na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CO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r>
              <a:rPr lang="en-US" altLang="zh-CN" sz="2400" b="1" kern="100" spc="-8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==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=Na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SO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H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O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CO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400" b="1" kern="10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↑</a:t>
            </a:r>
            <a:endParaRPr lang="en-US" altLang="zh-CN" sz="2400" b="1" kern="100">
              <a:solidFill>
                <a:srgbClr val="FF0000"/>
              </a:solidFill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38683" y="3119588"/>
            <a:ext cx="567309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Ba(OH)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Na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CO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r>
              <a:rPr lang="en-US" altLang="zh-CN" sz="2400" b="1" kern="100" spc="-8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==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=BaCO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r>
              <a:rPr lang="en-US" altLang="zh-CN" sz="2400" b="1" kern="10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↓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2NaOH</a:t>
            </a:r>
            <a:endParaRPr lang="en-US" altLang="zh-CN" sz="2400" b="1" kern="100">
              <a:solidFill>
                <a:srgbClr val="FF0000"/>
              </a:solidFill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1743" y="3793326"/>
            <a:ext cx="4099037" cy="236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3673613" y="3988011"/>
            <a:ext cx="55816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Fe</a:t>
            </a:r>
            <a:endParaRPr lang="en-US" altLang="zh-CN" sz="2800" b="1" kern="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66589" y="4855660"/>
            <a:ext cx="116522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en-US" altLang="zh-CN" sz="28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SO</a:t>
            </a:r>
            <a:r>
              <a:rPr lang="en-US" altLang="zh-CN" sz="28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endParaRPr lang="en-US" altLang="zh-CN" sz="2800" b="1" kern="100" baseline="-25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304153" y="3888457"/>
            <a:ext cx="83185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CO</a:t>
            </a:r>
            <a:r>
              <a:rPr lang="en-US" altLang="zh-CN" sz="28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endParaRPr lang="en-US" altLang="zh-CN" sz="2800" b="1" kern="100" baseline="-25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195286" y="4856128"/>
            <a:ext cx="1503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Ba(OH)</a:t>
            </a:r>
            <a:r>
              <a:rPr lang="en-US" altLang="zh-CN" sz="28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endParaRPr lang="en-US" altLang="zh-CN" sz="2800" b="1" kern="100" baseline="-25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675833" y="6161988"/>
            <a:ext cx="13817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Na</a:t>
            </a:r>
            <a:r>
              <a:rPr lang="en-US" altLang="zh-CN" sz="28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CO</a:t>
            </a:r>
            <a:r>
              <a:rPr lang="en-US" altLang="zh-CN" sz="28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endParaRPr lang="en-US" altLang="zh-CN" sz="2800" b="1" kern="100" baseline="-25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/>
          <p:nvPr/>
        </p:nvSpPr>
        <p:spPr>
          <a:xfrm>
            <a:off x="1954346" y="3062183"/>
            <a:ext cx="161933" cy="1752690"/>
          </a:xfrm>
          <a:prstGeom prst="leftBrace">
            <a:avLst>
              <a:gd name="adj1" fmla="val 90196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">
              <a:latin typeface="Arial" panose="020B0604020202020204" pitchFamily="34" charset="0"/>
            </a:endParaRPr>
          </a:p>
        </p:txBody>
      </p:sp>
      <p:sp>
        <p:nvSpPr>
          <p:cNvPr id="10243" name="Text Box 3"/>
          <p:cNvSpPr txBox="1"/>
          <p:nvPr/>
        </p:nvSpPr>
        <p:spPr>
          <a:xfrm>
            <a:off x="895430" y="3646414"/>
            <a:ext cx="99949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物质 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244" name="Text Box 4"/>
          <p:cNvSpPr txBox="1"/>
          <p:nvPr/>
        </p:nvSpPr>
        <p:spPr>
          <a:xfrm>
            <a:off x="2106754" y="2807224"/>
            <a:ext cx="140779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纯净物 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245" name="AutoShape 5"/>
          <p:cNvSpPr/>
          <p:nvPr/>
        </p:nvSpPr>
        <p:spPr>
          <a:xfrm>
            <a:off x="4836761" y="1231383"/>
            <a:ext cx="215911" cy="1781267"/>
          </a:xfrm>
          <a:prstGeom prst="leftBrace">
            <a:avLst>
              <a:gd name="adj1" fmla="val 68750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">
              <a:latin typeface="Arial" panose="020B0604020202020204" pitchFamily="34" charset="0"/>
            </a:endParaRPr>
          </a:p>
        </p:txBody>
      </p:sp>
      <p:sp>
        <p:nvSpPr>
          <p:cNvPr id="10246" name="Text Box 6"/>
          <p:cNvSpPr txBox="1"/>
          <p:nvPr/>
        </p:nvSpPr>
        <p:spPr>
          <a:xfrm>
            <a:off x="5059029" y="1071363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金属单质 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247" name="Text Box 7"/>
          <p:cNvSpPr txBox="1"/>
          <p:nvPr/>
        </p:nvSpPr>
        <p:spPr>
          <a:xfrm>
            <a:off x="5059029" y="1814344"/>
            <a:ext cx="222440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非金属单质 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248" name="Text Box 8"/>
          <p:cNvSpPr txBox="1"/>
          <p:nvPr/>
        </p:nvSpPr>
        <p:spPr>
          <a:xfrm>
            <a:off x="3783241" y="3824223"/>
            <a:ext cx="140779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化合物 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249" name="AutoShape 9"/>
          <p:cNvSpPr/>
          <p:nvPr/>
        </p:nvSpPr>
        <p:spPr>
          <a:xfrm>
            <a:off x="5378761" y="3214591"/>
            <a:ext cx="284177" cy="1760628"/>
          </a:xfrm>
          <a:prstGeom prst="leftBrace">
            <a:avLst>
              <a:gd name="adj1" fmla="val 51629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">
              <a:latin typeface="Arial" panose="020B0604020202020204" pitchFamily="34" charset="0"/>
            </a:endParaRPr>
          </a:p>
        </p:txBody>
      </p:sp>
      <p:sp>
        <p:nvSpPr>
          <p:cNvPr id="10250" name="Text Box 10"/>
          <p:cNvSpPr txBox="1"/>
          <p:nvPr/>
        </p:nvSpPr>
        <p:spPr>
          <a:xfrm>
            <a:off x="8072140" y="3633683"/>
            <a:ext cx="59118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酸 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251" name="Text Box 11"/>
          <p:cNvSpPr txBox="1"/>
          <p:nvPr/>
        </p:nvSpPr>
        <p:spPr>
          <a:xfrm>
            <a:off x="8085475" y="4167111"/>
            <a:ext cx="58105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碱 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252" name="Text Box 12"/>
          <p:cNvSpPr txBox="1"/>
          <p:nvPr/>
        </p:nvSpPr>
        <p:spPr>
          <a:xfrm>
            <a:off x="8085475" y="4776742"/>
            <a:ext cx="59118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盐 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253" name="Text Box 13"/>
          <p:cNvSpPr txBox="1"/>
          <p:nvPr/>
        </p:nvSpPr>
        <p:spPr>
          <a:xfrm>
            <a:off x="8101974" y="5322870"/>
            <a:ext cx="1582819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氧化物 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254" name="AutoShape 14"/>
          <p:cNvSpPr/>
          <p:nvPr/>
        </p:nvSpPr>
        <p:spPr>
          <a:xfrm>
            <a:off x="3554730" y="2150110"/>
            <a:ext cx="229870" cy="1902460"/>
          </a:xfrm>
          <a:prstGeom prst="leftBrace">
            <a:avLst>
              <a:gd name="adj1" fmla="val 54901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">
              <a:latin typeface="Arial" panose="020B0604020202020204" pitchFamily="34" charset="0"/>
            </a:endParaRPr>
          </a:p>
        </p:txBody>
      </p:sp>
      <p:sp>
        <p:nvSpPr>
          <p:cNvPr id="10255" name="Text Box 15"/>
          <p:cNvSpPr txBox="1"/>
          <p:nvPr/>
        </p:nvSpPr>
        <p:spPr>
          <a:xfrm>
            <a:off x="3783241" y="1828974"/>
            <a:ext cx="114782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单质 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256" name="Text Box 16"/>
          <p:cNvSpPr txBox="1"/>
          <p:nvPr/>
        </p:nvSpPr>
        <p:spPr>
          <a:xfrm>
            <a:off x="2106754" y="4451317"/>
            <a:ext cx="140779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混合物 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258" name="Text Box 18"/>
          <p:cNvSpPr txBox="1"/>
          <p:nvPr/>
        </p:nvSpPr>
        <p:spPr>
          <a:xfrm>
            <a:off x="5059029" y="2576383"/>
            <a:ext cx="281954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稀有气体单质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" name="Text Box 10"/>
          <p:cNvSpPr txBox="1"/>
          <p:nvPr/>
        </p:nvSpPr>
        <p:spPr>
          <a:xfrm>
            <a:off x="5647075" y="3086948"/>
            <a:ext cx="232600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有机化合物 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" name="Text Box 10"/>
          <p:cNvSpPr txBox="1"/>
          <p:nvPr/>
        </p:nvSpPr>
        <p:spPr>
          <a:xfrm>
            <a:off x="5662950" y="4471883"/>
            <a:ext cx="232600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无机化合物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" name="AutoShape 9"/>
          <p:cNvSpPr/>
          <p:nvPr/>
        </p:nvSpPr>
        <p:spPr>
          <a:xfrm>
            <a:off x="7845101" y="3861656"/>
            <a:ext cx="284177" cy="1760628"/>
          </a:xfrm>
          <a:prstGeom prst="leftBrace">
            <a:avLst>
              <a:gd name="adj1" fmla="val 51629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">
              <a:latin typeface="Arial" panose="020B0604020202020204" pitchFamily="34" charset="0"/>
            </a:endParaRPr>
          </a:p>
        </p:txBody>
      </p:sp>
      <p:pic>
        <p:nvPicPr>
          <p:cNvPr id="10259" name="New picture"/>
          <p:cNvPicPr/>
          <p:nvPr/>
        </p:nvPicPr>
        <p:blipFill>
          <a:blip r:embed="rId1"/>
          <a:stretch>
            <a:fillRect/>
          </a:stretch>
        </p:blipFill>
        <p:spPr>
          <a:xfrm>
            <a:off x="11684000" y="11557000"/>
            <a:ext cx="304800" cy="2286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6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4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10244" grpId="0"/>
      <p:bldP spid="10245" grpId="0"/>
      <p:bldP spid="10246" grpId="0"/>
      <p:bldP spid="10247" grpId="0"/>
      <p:bldP spid="10248" grpId="0"/>
      <p:bldP spid="10249" grpId="0"/>
      <p:bldP spid="10250" grpId="0"/>
      <p:bldP spid="10251" grpId="0"/>
      <p:bldP spid="10252" grpId="0"/>
      <p:bldP spid="10253" grpId="0"/>
      <p:bldP spid="10254" grpId="0"/>
      <p:bldP spid="10255" grpId="0"/>
      <p:bldP spid="10256" grpId="0"/>
      <p:bldP spid="10258" grpId="0"/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74750" y="481965"/>
            <a:ext cx="2852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</a:rPr>
              <a:t>二、物质的转化</a:t>
            </a:r>
            <a:endParaRPr lang="zh-CN" altLang="en-US" sz="28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95045" y="1016635"/>
            <a:ext cx="52406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、酸、碱、盐的性质</a:t>
            </a:r>
            <a:r>
              <a:rPr lang="zh-CN" altLang="en-US" sz="2400" b="1">
                <a:solidFill>
                  <a:srgbClr val="FF0000"/>
                </a:solidFill>
              </a:rPr>
              <a:t>【思考与讨论】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8370" y="1337310"/>
            <a:ext cx="33959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zh-CN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酸的主要化学性质</a:t>
            </a:r>
            <a:endParaRPr lang="zh-CN" altLang="en-US" sz="24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78583" y="1968673"/>
          <a:ext cx="11233249" cy="4371975"/>
        </p:xfrm>
        <a:graphic>
          <a:graphicData uri="http://schemas.openxmlformats.org/drawingml/2006/table">
            <a:tbl>
              <a:tblPr/>
              <a:tblGrid>
                <a:gridCol w="3494405"/>
                <a:gridCol w="5434587"/>
                <a:gridCol w="2304257"/>
              </a:tblGrid>
              <a:tr h="429260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酸的主要化学性质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现象或化学方程式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以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为例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基本反应类型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4730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与指示剂作用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紫色石蕊溶液遇酸</a:t>
                      </a:r>
                      <a:r>
                        <a:rPr lang="zh-CN" sz="2400" kern="100" smtClean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显</a:t>
                      </a:r>
                      <a:r>
                        <a:rPr lang="en-US" altLang="zh-CN" sz="2400" kern="100" smtClean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_____</a:t>
                      </a:r>
                      <a:r>
                        <a:rPr lang="zh-CN" sz="2400" kern="100" smtClean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酚酞溶液遇</a:t>
                      </a:r>
                      <a:r>
                        <a:rPr lang="zh-CN" sz="2400" kern="100" smtClean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酸</a:t>
                      </a:r>
                      <a:r>
                        <a:rPr lang="en-US" altLang="zh-CN" sz="2400" kern="100" smtClean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_______</a:t>
                      </a:r>
                      <a:endParaRPr lang="zh-CN" sz="2400" u="none" kern="10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  <a:tr h="621030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与活泼金属反应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(Mg)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kern="100" smtClean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__________________________</a:t>
                      </a:r>
                      <a:endParaRPr lang="en-US" altLang="zh-CN" sz="2400" kern="100" smtClean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kern="100" smtClean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____</a:t>
                      </a:r>
                      <a:r>
                        <a:rPr lang="zh-CN" sz="2400" kern="100" smtClean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反应</a:t>
                      </a:r>
                      <a:endParaRPr lang="zh-CN" sz="2400" kern="100" smtClean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675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与碱性氧化物反应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(CuO)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kern="100" smtClean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__________________________</a:t>
                      </a:r>
                      <a:endParaRPr lang="en-US" altLang="zh-CN" sz="2400" kern="100" smtClean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kern="100" smtClean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______</a:t>
                      </a:r>
                      <a:r>
                        <a:rPr lang="zh-CN" sz="2400" kern="100" smtClean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反应</a:t>
                      </a:r>
                      <a:endParaRPr lang="zh-CN" sz="2400" kern="100" smtClean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675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与碱反应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(NaOH)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buNone/>
                      </a:pPr>
                      <a:endParaRPr lang="en-US" altLang="zh-CN" sz="2400" kern="100" smtClean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 kern="100" smtClean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______</a:t>
                      </a:r>
                      <a:r>
                        <a:rPr lang="zh-CN" sz="2400" b="1" kern="100" smtClean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反应</a:t>
                      </a:r>
                      <a:endParaRPr lang="zh-CN" sz="2400" b="1" kern="100" smtClean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675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与某些盐</a:t>
                      </a:r>
                      <a:r>
                        <a:rPr lang="zh-CN" sz="2400" kern="100" smtClean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反应</a:t>
                      </a:r>
                      <a:r>
                        <a:rPr lang="en-US" sz="2400" kern="100" smtClean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buNone/>
                      </a:pPr>
                      <a:endParaRPr lang="en-US" altLang="zh-CN" sz="2400" kern="100" smtClean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 kern="100" smtClean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______</a:t>
                      </a:r>
                      <a:r>
                        <a:rPr lang="zh-CN" sz="2400" b="1" kern="100" smtClean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反应</a:t>
                      </a:r>
                      <a:endParaRPr lang="zh-CN" sz="2400" b="1" kern="100" smtClean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6855849" y="2606286"/>
            <a:ext cx="79502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红色</a:t>
            </a:r>
            <a:endParaRPr lang="zh-CN" altLang="en-US" sz="2400" b="1" kern="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22815" y="3147401"/>
            <a:ext cx="110109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不变色</a:t>
            </a:r>
            <a:endParaRPr lang="zh-CN" altLang="zh-CN" sz="2400" b="1" kern="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05062" y="3680435"/>
            <a:ext cx="380619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Mg</a:t>
            </a:r>
            <a:r>
              <a:rPr lang="zh-CN" altLang="en-US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SO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en-US" altLang="zh-CN" sz="2400" b="1" kern="100" spc="-8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MgSO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↑</a:t>
            </a:r>
            <a:endParaRPr lang="en-US" altLang="zh-CN" sz="2400" b="1" kern="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884015" y="3658713"/>
            <a:ext cx="79502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置换</a:t>
            </a:r>
            <a:endParaRPr lang="zh-CN" altLang="zh-CN" sz="2400" b="1" kern="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505214" y="4256218"/>
            <a:ext cx="402717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400" b="1" kern="10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CuO</a:t>
            </a:r>
            <a:r>
              <a:rPr lang="zh-CN" altLang="en-US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SO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en-US" altLang="zh-CN" sz="2400" b="1" kern="100" spc="-8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CuSO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</a:t>
            </a:r>
            <a:endParaRPr lang="en-US" altLang="zh-CN" sz="2400" b="1" kern="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731685" y="4398311"/>
            <a:ext cx="110109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复分解</a:t>
            </a:r>
            <a:endParaRPr lang="zh-CN" altLang="zh-CN" sz="2400" b="1" kern="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10050" y="5071794"/>
            <a:ext cx="463359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2NaOH</a:t>
            </a:r>
            <a:r>
              <a:rPr lang="zh-CN" altLang="en-US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SO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en-US" altLang="zh-CN" sz="2400" b="1" kern="100" spc="-8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Na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SO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2H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</a:t>
            </a:r>
            <a:endParaRPr lang="en-US" altLang="zh-CN" sz="2400" b="1" kern="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692266" y="5051597"/>
            <a:ext cx="110109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复分解</a:t>
            </a:r>
            <a:endParaRPr lang="zh-CN" altLang="zh-CN" sz="2400" b="1" kern="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50335" y="5670550"/>
            <a:ext cx="56445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Na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CO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SO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en-US" altLang="zh-CN" sz="2400" b="1" kern="100" spc="-8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b="1" kern="10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Na</a:t>
            </a:r>
            <a:r>
              <a:rPr lang="en-US" altLang="zh-CN" sz="2400" b="1" kern="100" baseline="-2500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kern="10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SO</a:t>
            </a:r>
            <a:r>
              <a:rPr lang="en-US" altLang="zh-CN" sz="2400" b="1" kern="100" baseline="-2500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kern="10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CO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kern="10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↑</a:t>
            </a:r>
            <a:r>
              <a:rPr lang="zh-CN" altLang="en-US" sz="2400" b="1" kern="10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</a:t>
            </a:r>
            <a:endParaRPr lang="en-US" altLang="zh-CN" sz="2400" b="1" kern="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693614" y="5769474"/>
            <a:ext cx="110109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复分解</a:t>
            </a:r>
            <a:endParaRPr lang="zh-CN" altLang="zh-CN" sz="2400" b="1" kern="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8" grpId="0"/>
      <p:bldP spid="19" grpId="0"/>
      <p:bldP spid="8" grpId="0"/>
      <p:bldP spid="9" grpId="0"/>
      <p:bldP spid="11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680720" y="608330"/>
            <a:ext cx="407797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en-US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【归纳总结】</a:t>
            </a:r>
            <a:r>
              <a:rPr lang="zh-CN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酸的通性</a:t>
            </a:r>
            <a:endParaRPr lang="zh-CN" altLang="zh-CN" sz="2800" b="1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0671" y="4498300"/>
            <a:ext cx="1141200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</a:t>
            </a:r>
            <a:r>
              <a:rPr lang="zh-CN" altLang="zh-CN" sz="2800" b="1" kern="10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酸具有相似化学性质的原因：从微观角度来看，不同的酸溶液中都</a:t>
            </a:r>
            <a:r>
              <a:rPr lang="zh-CN" altLang="zh-CN" sz="2800" b="1" kern="100" smtClean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含有</a:t>
            </a:r>
            <a:r>
              <a:rPr lang="en-US" altLang="zh-CN" sz="2800" b="1" kern="10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H</a:t>
            </a:r>
            <a:r>
              <a:rPr lang="zh-CN" altLang="zh-CN" sz="2800" b="1" kern="100" baseline="3000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zh-CN" altLang="zh-CN" sz="2800" b="1" kern="100" smtClean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b="1" kern="10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65636" y="1256219"/>
            <a:ext cx="80822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＋酸碱指示剂，如使紫色石蕊溶液变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红色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活泼金属</a:t>
            </a:r>
            <a:r>
              <a:rPr lang="en-US" altLang="zh-CN" sz="2800" kern="100" spc="-6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—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盐＋氢气</a:t>
            </a:r>
            <a:r>
              <a:rPr lang="en-US" altLang="zh-CN" sz="2800" kern="100">
                <a:latin typeface="Symbol" panose="05050102010706020507" pitchFamily="18" charset="2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置换反应</a:t>
            </a:r>
            <a:r>
              <a:rPr lang="en-US" altLang="zh-CN" sz="2800" kern="100" smtClean="0">
                <a:latin typeface="Symbol" panose="05050102010706020507" pitchFamily="18" charset="2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endParaRPr lang="en-US" altLang="zh-CN" sz="2800" kern="100" smtClean="0">
              <a:latin typeface="Symbol" panose="05050102010706020507" pitchFamily="18" charset="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zh-CN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＋碱性氧化物</a:t>
            </a:r>
            <a:r>
              <a:rPr lang="en-US" altLang="zh-CN" sz="2800" kern="100" spc="-600">
                <a:solidFill>
                  <a:prstClr val="black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—</a:t>
            </a:r>
            <a:r>
              <a:rPr lang="en-US" altLang="zh-CN" sz="2800" kern="100">
                <a:solidFill>
                  <a:prstClr val="black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zh-CN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盐＋水</a:t>
            </a:r>
            <a:endParaRPr lang="en-US" altLang="zh-CN" sz="2800" kern="100">
              <a:solidFill>
                <a:prstClr val="black"/>
              </a:solidFill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  <a:p>
            <a:pPr lvl="0" algn="just">
              <a:lnSpc>
                <a:spcPct val="150000"/>
              </a:lnSpc>
            </a:pPr>
            <a:r>
              <a:rPr lang="zh-CN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＋碱</a:t>
            </a:r>
            <a:r>
              <a:rPr lang="en-US" altLang="zh-CN" sz="2800" kern="100" spc="-600">
                <a:solidFill>
                  <a:prstClr val="black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—</a:t>
            </a:r>
            <a:r>
              <a:rPr lang="en-US" altLang="zh-CN" sz="2800" kern="100">
                <a:solidFill>
                  <a:prstClr val="black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zh-CN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盐＋水</a:t>
            </a:r>
            <a:endParaRPr lang="en-US" altLang="zh-CN" sz="2800" kern="100">
              <a:solidFill>
                <a:prstClr val="black"/>
              </a:solidFill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  <a:p>
            <a:pPr lvl="0" algn="just">
              <a:lnSpc>
                <a:spcPct val="150000"/>
              </a:lnSpc>
            </a:pPr>
            <a:r>
              <a:rPr lang="zh-CN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＋盐</a:t>
            </a:r>
            <a:r>
              <a:rPr lang="en-US" altLang="zh-CN" sz="2800" kern="100" spc="-600">
                <a:solidFill>
                  <a:prstClr val="black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—</a:t>
            </a:r>
            <a:r>
              <a:rPr lang="en-US" altLang="zh-CN" sz="2800" kern="100">
                <a:solidFill>
                  <a:prstClr val="black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zh-CN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新酸＋新</a:t>
            </a:r>
            <a:r>
              <a:rPr lang="zh-CN" altLang="zh-CN" sz="2800" kern="10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盐</a:t>
            </a:r>
            <a:endParaRPr lang="zh-CN" altLang="zh-CN" sz="2800" kern="1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0671" y="265660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酸</a:t>
            </a:r>
            <a:endParaRPr lang="zh-CN" altLang="en-US"/>
          </a:p>
        </p:txBody>
      </p:sp>
      <p:sp>
        <p:nvSpPr>
          <p:cNvPr id="17" name="左大括号 16"/>
          <p:cNvSpPr/>
          <p:nvPr/>
        </p:nvSpPr>
        <p:spPr>
          <a:xfrm>
            <a:off x="1155488" y="1505321"/>
            <a:ext cx="198003" cy="2866306"/>
          </a:xfrm>
          <a:prstGeom prst="leftBrace">
            <a:avLst>
              <a:gd name="adj1" fmla="val 22488"/>
              <a:gd name="adj2" fmla="val 50000"/>
            </a:avLst>
          </a:prstGeom>
          <a:noFill/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440155" y="3173384"/>
            <a:ext cx="198002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复分解反应</a:t>
            </a:r>
            <a:endParaRPr lang="zh-CN" altLang="zh-CN" sz="2800" kern="1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左大括号 19"/>
          <p:cNvSpPr/>
          <p:nvPr/>
        </p:nvSpPr>
        <p:spPr>
          <a:xfrm flipH="1">
            <a:off x="5217806" y="2816025"/>
            <a:ext cx="265778" cy="1566249"/>
          </a:xfrm>
          <a:prstGeom prst="leftBrace">
            <a:avLst>
              <a:gd name="adj1" fmla="val 22488"/>
              <a:gd name="adj2" fmla="val 50000"/>
            </a:avLst>
          </a:prstGeom>
          <a:noFill/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34621" y="396057"/>
            <a:ext cx="1141200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en-US" sz="2400" b="1" kern="1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kern="1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kern="1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r>
              <a:rPr lang="zh-CN" altLang="zh-CN" sz="2400" b="1" kern="1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碱和盐的通性</a:t>
            </a:r>
            <a:endParaRPr lang="zh-CN" altLang="zh-CN" sz="2400" b="1" kern="1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 ①</a:t>
            </a:r>
            <a:r>
              <a:rPr lang="zh-CN" altLang="en-US" sz="24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碱的通性</a:t>
            </a:r>
            <a:endParaRPr lang="en-US" altLang="zh-CN" sz="2400" kern="1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i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a</a:t>
            </a:r>
            <a:r>
              <a:rPr lang="en-US" altLang="zh-CN" sz="24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.</a:t>
            </a:r>
            <a:r>
              <a:rPr lang="zh-CN" altLang="zh-CN" sz="24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碱具有相似化学性质的原因：从微观角度来看，不同的碱溶液中都</a:t>
            </a:r>
            <a:r>
              <a:rPr lang="zh-CN" altLang="zh-CN" sz="2400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含有</a:t>
            </a:r>
            <a:r>
              <a:rPr lang="en-US" altLang="zh-CN" sz="2400" kern="10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OH</a:t>
            </a:r>
            <a:r>
              <a:rPr lang="zh-CN" altLang="zh-CN" sz="2400" kern="100" baseline="3000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zh-CN" altLang="zh-CN" sz="2400" kern="10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zh-CN" sz="2400" kern="1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i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b</a:t>
            </a:r>
            <a:r>
              <a:rPr lang="en-US" altLang="zh-CN" sz="24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.</a:t>
            </a:r>
            <a:r>
              <a:rPr lang="zh-CN" altLang="zh-CN" sz="24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碱的通性</a:t>
            </a:r>
            <a:endParaRPr lang="zh-CN" altLang="zh-CN" sz="2400" kern="100">
              <a:effectLst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04521" y="374450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碱</a:t>
            </a:r>
            <a:endParaRPr lang="zh-CN" altLang="en-US" sz="2800"/>
          </a:p>
        </p:txBody>
      </p:sp>
      <p:sp>
        <p:nvSpPr>
          <p:cNvPr id="7" name="矩形 6"/>
          <p:cNvSpPr/>
          <p:nvPr/>
        </p:nvSpPr>
        <p:spPr>
          <a:xfrm>
            <a:off x="1553168" y="2666611"/>
            <a:ext cx="5929828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＋酸碱指示剂，如使酚酞溶液变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红色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zh-CN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＋酸性氧化物</a:t>
            </a:r>
            <a:r>
              <a:rPr lang="en-US" altLang="zh-CN" sz="2800" kern="100" spc="-600">
                <a:solidFill>
                  <a:prstClr val="black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―</a:t>
            </a:r>
            <a:r>
              <a:rPr lang="en-US" altLang="zh-CN" sz="2800" kern="100">
                <a:solidFill>
                  <a:prstClr val="black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zh-CN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盐＋水</a:t>
            </a:r>
            <a:endParaRPr lang="en-US" altLang="zh-CN" sz="2800" kern="100">
              <a:solidFill>
                <a:prstClr val="black"/>
              </a:solidFill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＋酸</a:t>
            </a:r>
            <a:r>
              <a:rPr lang="en-US" altLang="zh-CN" sz="2800" kern="100" spc="-600">
                <a:solidFill>
                  <a:prstClr val="black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―</a:t>
            </a:r>
            <a:r>
              <a:rPr lang="en-US" altLang="zh-CN" sz="2800" kern="100">
                <a:solidFill>
                  <a:prstClr val="black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zh-CN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盐＋水</a:t>
            </a:r>
            <a:endParaRPr lang="en-US" altLang="zh-CN" sz="2800" kern="100">
              <a:solidFill>
                <a:prstClr val="black"/>
              </a:solidFill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＋盐</a:t>
            </a:r>
            <a:r>
              <a:rPr lang="en-US" altLang="zh-CN" sz="2800" kern="100" spc="-600">
                <a:solidFill>
                  <a:prstClr val="black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―</a:t>
            </a:r>
            <a:r>
              <a:rPr lang="en-US" altLang="zh-CN" sz="2800" kern="100">
                <a:solidFill>
                  <a:prstClr val="black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zh-CN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新碱＋新</a:t>
            </a:r>
            <a:r>
              <a:rPr lang="zh-CN" altLang="zh-CN" sz="2800" kern="10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盐</a:t>
            </a:r>
            <a:endParaRPr lang="zh-CN" altLang="en-US" sz="280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53290" y="3961105"/>
            <a:ext cx="198002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8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复分解反应</a:t>
            </a:r>
            <a:endParaRPr lang="zh-CN" altLang="en-US" sz="2800">
              <a:solidFill>
                <a:prstClr val="black"/>
              </a:solidFill>
            </a:endParaRPr>
          </a:p>
        </p:txBody>
      </p:sp>
      <p:sp>
        <p:nvSpPr>
          <p:cNvPr id="14" name="左大括号 13"/>
          <p:cNvSpPr/>
          <p:nvPr/>
        </p:nvSpPr>
        <p:spPr>
          <a:xfrm>
            <a:off x="1479338" y="2909674"/>
            <a:ext cx="198003" cy="2218756"/>
          </a:xfrm>
          <a:prstGeom prst="leftBrace">
            <a:avLst>
              <a:gd name="adj1" fmla="val 22488"/>
              <a:gd name="adj2" fmla="val 50000"/>
            </a:avLst>
          </a:prstGeom>
          <a:noFill/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16" name="左大括号 15"/>
          <p:cNvSpPr/>
          <p:nvPr/>
        </p:nvSpPr>
        <p:spPr>
          <a:xfrm flipH="1">
            <a:off x="5529846" y="3578307"/>
            <a:ext cx="265778" cy="1566249"/>
          </a:xfrm>
          <a:prstGeom prst="leftBrace">
            <a:avLst>
              <a:gd name="adj1" fmla="val 22488"/>
              <a:gd name="adj2" fmla="val 50000"/>
            </a:avLst>
          </a:prstGeom>
          <a:noFill/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95886" y="328112"/>
            <a:ext cx="1141200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②盐的通性</a:t>
            </a:r>
            <a:endParaRPr lang="en-US" altLang="zh-CN" sz="2400" kern="1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i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        a</a:t>
            </a:r>
            <a:r>
              <a:rPr lang="en-US" altLang="zh-CN" sz="24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.</a:t>
            </a:r>
            <a:r>
              <a:rPr lang="zh-CN" altLang="zh-CN" sz="24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同一类盐具有相似化学性质的原因：从微观角度来看，组成上含有相同阴离子或阳离子。</a:t>
            </a:r>
            <a:endParaRPr lang="zh-CN" altLang="zh-CN" sz="2400" kern="1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i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        b</a:t>
            </a:r>
            <a:r>
              <a:rPr lang="en-US" altLang="zh-CN" sz="24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.</a:t>
            </a:r>
            <a:r>
              <a:rPr lang="zh-CN" altLang="zh-CN" sz="24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盐的化学性质常涉及的化学反应</a:t>
            </a:r>
            <a:endParaRPr lang="zh-CN" altLang="zh-CN" sz="2400" kern="100">
              <a:effectLst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183323" y="2787968"/>
          <a:ext cx="5789612" cy="184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文档" r:id="rId1" imgW="5791200" imgH="1845310" progId="Word.Document.12">
                  <p:embed/>
                </p:oleObj>
              </mc:Choice>
              <mc:Fallback>
                <p:oleObj name="文档" r:id="rId1" imgW="5791200" imgH="184531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83323" y="2787968"/>
                        <a:ext cx="5789612" cy="184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1094691" y="4517970"/>
            <a:ext cx="1141200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b="1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【特别提醒】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盐与盐、盐与碱能反应的条件一般要求二者都可溶。</a:t>
            </a:r>
            <a:endParaRPr lang="zh-CN" altLang="zh-CN" sz="2800" kern="100">
              <a:effectLst/>
              <a:latin typeface="方正中等线简体" panose="03000509000000000000" pitchFamily="65" charset="-122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5935" y="5255260"/>
            <a:ext cx="10674985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）结合上述分析，初中所学酸与金属、盐与金属的反应都属于置换反应；酸与碱、盐与酸、盐与碱、盐与盐之间的反应都属于复分解反应。</a:t>
            </a:r>
            <a:endParaRPr lang="en-US" altLang="zh-CN" sz="24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89841" y="385240"/>
            <a:ext cx="11412000" cy="9772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Aft>
                <a:spcPct val="0"/>
              </a:spcAft>
            </a:pPr>
            <a:r>
              <a:rPr lang="zh-CN" altLang="en-US" sz="24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【小试牛刀】</a:t>
            </a:r>
            <a:r>
              <a:rPr lang="zh-CN" altLang="zh-CN" sz="24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根据碱的通性解答下列问题。</a:t>
            </a:r>
            <a:endParaRPr lang="zh-CN" altLang="zh-CN" sz="2400" kern="1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4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r>
              <a:rPr lang="zh-CN" altLang="zh-CN" sz="24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指出表中各物质的类别</a:t>
            </a:r>
            <a:endParaRPr lang="zh-CN" altLang="zh-CN" sz="2400" kern="1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95468" y="1362750"/>
          <a:ext cx="11106817" cy="1295967"/>
        </p:xfrm>
        <a:graphic>
          <a:graphicData uri="http://schemas.openxmlformats.org/drawingml/2006/table">
            <a:tbl>
              <a:tblPr/>
              <a:tblGrid>
                <a:gridCol w="1698308"/>
                <a:gridCol w="1217920"/>
                <a:gridCol w="1186837"/>
                <a:gridCol w="1698308"/>
                <a:gridCol w="1051198"/>
                <a:gridCol w="1383230"/>
                <a:gridCol w="1172708"/>
                <a:gridCol w="1698308"/>
              </a:tblGrid>
              <a:tr h="649605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物质</a:t>
                      </a:r>
                      <a:endParaRPr lang="zh-CN" sz="2400" b="1" kern="10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NaOH</a:t>
                      </a:r>
                      <a:endParaRPr lang="en-US" sz="2400" b="1" kern="10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HNO</a:t>
                      </a:r>
                      <a:r>
                        <a:rPr lang="en-US" sz="2400" b="1" kern="100" baseline="-250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1" kern="10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2400" b="1" kern="100" baseline="-250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 kern="10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400" b="1" kern="100" baseline="-250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b="1" kern="10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400" b="1" kern="100" baseline="-250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2400" b="1" kern="100" baseline="-250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1" kern="10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CuCl</a:t>
                      </a:r>
                      <a:r>
                        <a:rPr lang="en-US" sz="2400" b="1" kern="100" baseline="-250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 kern="10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MgO</a:t>
                      </a:r>
                      <a:endParaRPr lang="en-US" sz="2400" b="1" kern="10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362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类别</a:t>
                      </a:r>
                      <a:endParaRPr lang="zh-CN" sz="2400" b="1" kern="10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 u="none" kern="100" smtClean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___</a:t>
                      </a:r>
                      <a:endParaRPr lang="en-US" altLang="zh-CN" sz="2400" b="1" u="none" kern="100" smtClean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 u="none" kern="100" smtClean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___</a:t>
                      </a:r>
                      <a:endParaRPr lang="en-US" altLang="zh-CN" sz="2400" b="1" u="none" kern="100" smtClean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 kern="100" smtClean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_______</a:t>
                      </a:r>
                      <a:endParaRPr lang="en-US" altLang="zh-CN" sz="2400" b="1" kern="100" smtClean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 u="none" kern="100" smtClean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____</a:t>
                      </a:r>
                      <a:endParaRPr lang="en-US" altLang="zh-CN" sz="2400" b="1" u="none" kern="100" smtClean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 u="none" kern="100" smtClean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___</a:t>
                      </a:r>
                      <a:endParaRPr lang="en-US" altLang="zh-CN" sz="2400" b="1" u="none" kern="100" smtClean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 u="none" kern="100" smtClean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___</a:t>
                      </a:r>
                      <a:endParaRPr lang="en-US" altLang="zh-CN" sz="2400" b="1" u="none" kern="100" smtClean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 u="none" kern="100" smtClean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_______</a:t>
                      </a:r>
                      <a:endParaRPr lang="en-US" altLang="zh-CN" sz="2400" b="1" u="none" kern="100" smtClean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2685849" y="2075453"/>
            <a:ext cx="54038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碱</a:t>
            </a:r>
            <a:endParaRPr lang="zh-CN" altLang="zh-CN" sz="2800" b="1" kern="100">
              <a:solidFill>
                <a:srgbClr val="FF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28412" y="2075453"/>
            <a:ext cx="54038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酸</a:t>
            </a:r>
            <a:endParaRPr lang="zh-CN" altLang="zh-CN" sz="2800" b="1" kern="100">
              <a:solidFill>
                <a:srgbClr val="FF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07645" y="2075453"/>
            <a:ext cx="12553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氧化物</a:t>
            </a:r>
            <a:endParaRPr lang="zh-CN" altLang="zh-CN" sz="2800" b="1" kern="100">
              <a:solidFill>
                <a:srgbClr val="FF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45406" y="2075453"/>
            <a:ext cx="8978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单质</a:t>
            </a:r>
            <a:endParaRPr lang="zh-CN" altLang="zh-CN" sz="2800" b="1" kern="100">
              <a:solidFill>
                <a:srgbClr val="FF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950398" y="2075453"/>
            <a:ext cx="54038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盐</a:t>
            </a:r>
            <a:endParaRPr lang="zh-CN" altLang="zh-CN" sz="2800" b="1" kern="100">
              <a:solidFill>
                <a:srgbClr val="FF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246542" y="2075453"/>
            <a:ext cx="54038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盐</a:t>
            </a:r>
            <a:endParaRPr lang="zh-CN" altLang="zh-CN" sz="2800" b="1" kern="100">
              <a:solidFill>
                <a:srgbClr val="FF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297706" y="2075453"/>
            <a:ext cx="12553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氧化物</a:t>
            </a:r>
            <a:endParaRPr lang="zh-CN" altLang="zh-CN" sz="2800" b="1" kern="100">
              <a:solidFill>
                <a:srgbClr val="FF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9206" y="2670960"/>
            <a:ext cx="11412000" cy="3229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  <a:spcAft>
                <a:spcPct val="0"/>
              </a:spcAft>
            </a:pPr>
            <a:r>
              <a:rPr lang="zh-CN" altLang="zh-CN" sz="2400" kern="1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400" kern="1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2400" kern="1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）写出上述物质中能与氢氧化钡溶液反应的化学方程式：</a:t>
            </a:r>
            <a:endParaRPr lang="zh-CN" altLang="zh-CN" sz="2400" kern="1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Aft>
                <a:spcPct val="0"/>
              </a:spcAft>
            </a:pPr>
            <a:r>
              <a:rPr lang="en-US" altLang="zh-CN" sz="2400" kern="10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①__________________________________</a:t>
            </a:r>
            <a:r>
              <a:rPr lang="zh-CN" altLang="zh-CN" sz="2400" kern="10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</a:t>
            </a:r>
            <a:endParaRPr lang="zh-CN" altLang="zh-CN" sz="2400" kern="1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Aft>
                <a:spcPct val="0"/>
              </a:spcAft>
            </a:pPr>
            <a:r>
              <a:rPr lang="en-US" altLang="zh-CN" sz="2400" kern="10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②_____________________________________________________________</a:t>
            </a:r>
            <a:r>
              <a:rPr lang="zh-CN" altLang="zh-CN" sz="2400" kern="10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</a:t>
            </a:r>
            <a:endParaRPr lang="zh-CN" altLang="zh-CN" sz="2400" kern="1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Aft>
                <a:spcPct val="0"/>
              </a:spcAft>
            </a:pPr>
            <a:r>
              <a:rPr lang="en-US" altLang="zh-CN" sz="2400" kern="10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③____________________________________</a:t>
            </a:r>
            <a:r>
              <a:rPr lang="zh-CN" altLang="zh-CN" sz="2400" kern="10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</a:t>
            </a:r>
            <a:endParaRPr lang="zh-CN" altLang="zh-CN" sz="2400" kern="1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Aft>
                <a:spcPct val="0"/>
              </a:spcAft>
            </a:pPr>
            <a:r>
              <a:rPr lang="en-US" altLang="zh-CN" sz="2400" kern="10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④___________________________________</a:t>
            </a:r>
            <a:r>
              <a:rPr lang="zh-CN" altLang="zh-CN" sz="2400" kern="10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zh-CN" sz="2400" kern="10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3247" y="3443025"/>
            <a:ext cx="510730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2HNO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Ba(OH)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kern="100" spc="-8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Ba(NO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)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2H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</a:t>
            </a:r>
            <a:endParaRPr lang="en-US" altLang="zh-CN" sz="2400" b="1" kern="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00547" y="4018170"/>
            <a:ext cx="10585176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CO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Ba(OH)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kern="100" spc="-8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BaCO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↓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O[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或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2CO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Ba(OH)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kern="100" spc="-8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==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=Ba(HCO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)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]</a:t>
            </a:r>
            <a:endParaRPr lang="en-US" altLang="zh-CN" sz="2400" b="1" kern="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95560" y="4653919"/>
            <a:ext cx="6431582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Na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CO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Ba(OH)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kern="100" spc="-8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BaCO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↓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2NaOH</a:t>
            </a:r>
            <a:endParaRPr lang="en-US" altLang="zh-CN" sz="2400" b="1" kern="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94708" y="5295058"/>
            <a:ext cx="6215558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CuCl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Ba(OH)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kern="100" spc="-8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Cu(OH)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↓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BaCl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endParaRPr lang="en-US" altLang="zh-CN" sz="2400" b="1" kern="100" baseline="-25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  <p:bldP spid="15" grpId="0"/>
      <p:bldP spid="27" grpId="0"/>
      <p:bldP spid="28" grpId="0"/>
      <p:bldP spid="6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841" y="989480"/>
            <a:ext cx="11412000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</a:t>
            </a:r>
            <a:r>
              <a:rPr lang="zh-CN" altLang="en-US" sz="24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【再来一刀】</a:t>
            </a:r>
            <a:r>
              <a:rPr lang="zh-CN" altLang="zh-CN" sz="24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根据物质类别预测陌生物质的性质，</a:t>
            </a:r>
            <a:r>
              <a:rPr lang="en-US" altLang="zh-CN" sz="24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同为酸性氧化物，试根据</a:t>
            </a:r>
            <a:r>
              <a:rPr lang="en-US" altLang="zh-CN" sz="24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的性质推测二氧化硫的性质，用化学方程式表示并指出反应类型。</a:t>
            </a:r>
            <a:endParaRPr lang="zh-CN" altLang="zh-CN" sz="2400" kern="1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①SO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en-US" altLang="zh-CN" sz="2400" kern="100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</a:t>
            </a:r>
            <a:r>
              <a:rPr lang="en-US" altLang="zh-CN" sz="2400" kern="100" spc="-8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==</a:t>
            </a:r>
            <a:r>
              <a:rPr lang="en-US" altLang="zh-CN" sz="2400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=_______</a:t>
            </a:r>
            <a:r>
              <a:rPr lang="zh-CN" altLang="zh-CN" sz="2400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_________</a:t>
            </a:r>
            <a:r>
              <a:rPr lang="zh-CN" altLang="zh-CN" sz="2400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</a:t>
            </a:r>
            <a:endParaRPr lang="zh-CN" altLang="zh-CN" sz="2400" kern="1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②SO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err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CaO</a:t>
            </a:r>
            <a:r>
              <a:rPr lang="en-US" altLang="zh-CN" sz="2400" kern="100" spc="-8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==</a:t>
            </a:r>
            <a:r>
              <a:rPr lang="en-US" altLang="zh-CN" sz="2400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=_______</a:t>
            </a:r>
            <a:r>
              <a:rPr lang="zh-CN" altLang="zh-CN" sz="2400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_________</a:t>
            </a:r>
            <a:r>
              <a:rPr lang="zh-CN" altLang="zh-CN" sz="2400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</a:t>
            </a:r>
            <a:endParaRPr lang="zh-CN" altLang="zh-CN" sz="2400" kern="1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③</a:t>
            </a:r>
            <a:r>
              <a:rPr lang="zh-CN" altLang="zh-CN" sz="24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二氧化硫通入足量的澄清石灰水</a:t>
            </a:r>
            <a:r>
              <a:rPr lang="zh-CN" altLang="zh-CN" sz="2400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_______________________________</a:t>
            </a:r>
            <a:r>
              <a:rPr lang="zh-CN" altLang="zh-CN" sz="2400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en-US" altLang="zh-CN" sz="2400" kern="100" smtClean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___________</a:t>
            </a:r>
            <a:r>
              <a:rPr lang="zh-CN" altLang="zh-CN" sz="2400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zh-CN" sz="2400" kern="100">
              <a:effectLst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07581" y="2129680"/>
            <a:ext cx="102425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SO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endParaRPr lang="en-US" altLang="zh-CN" sz="2400" b="1" kern="100" baseline="-25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15289" y="2136851"/>
            <a:ext cx="140716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化合反应</a:t>
            </a:r>
            <a:endParaRPr lang="zh-CN" altLang="zh-CN" sz="2400" b="1" kern="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16373" y="2777856"/>
            <a:ext cx="106108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CaSO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endParaRPr lang="en-US" altLang="zh-CN" sz="2400" b="1" kern="100" baseline="-25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32873" y="2772584"/>
            <a:ext cx="140716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化合反应</a:t>
            </a:r>
            <a:endParaRPr lang="zh-CN" altLang="zh-CN" sz="2400" b="1" kern="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92814" y="3285924"/>
            <a:ext cx="4348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SO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Ca(OH)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kern="100" spc="-8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CaSO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↓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en-US" altLang="zh-CN" sz="24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</a:t>
            </a:r>
            <a:endParaRPr lang="en-US" altLang="zh-CN" sz="2400" b="1" kern="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9217" y="3846272"/>
            <a:ext cx="171323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复分解反应</a:t>
            </a:r>
            <a:endParaRPr lang="zh-CN" altLang="zh-CN" sz="2400" b="1" kern="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61365" y="609600"/>
            <a:ext cx="22421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、物质的转化</a:t>
            </a:r>
            <a:endParaRPr lang="zh-CN" altLang="en-US" sz="24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1020" y="1083310"/>
            <a:ext cx="11308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zh-CN" sz="24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基本依据：化学变化过程中</a:t>
            </a:r>
            <a:r>
              <a:rPr lang="zh-CN" altLang="zh-CN" sz="2400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2400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元素</a:t>
            </a:r>
            <a:r>
              <a:rPr lang="zh-CN" altLang="zh-CN" sz="2400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是</a:t>
            </a:r>
            <a:r>
              <a:rPr lang="zh-CN" altLang="zh-CN" sz="24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不会改变的。即化学反应中</a:t>
            </a:r>
            <a:r>
              <a:rPr lang="zh-CN" altLang="zh-CN" sz="2400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的</a:t>
            </a:r>
            <a:r>
              <a:rPr lang="zh-CN" altLang="en-US" sz="2400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质量</a:t>
            </a:r>
            <a:r>
              <a:rPr lang="zh-CN" altLang="zh-CN" sz="2400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守恒</a:t>
            </a:r>
            <a:r>
              <a:rPr lang="zh-CN" altLang="zh-CN" sz="24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4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0865" y="1564640"/>
            <a:ext cx="23755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【思考与讨论】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53391" y="2852408"/>
            <a:ext cx="11412000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en-US" altLang="zh-CN" sz="2800" kern="1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28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en-US" altLang="zh-CN" sz="2800" kern="1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28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en-US" altLang="zh-CN" sz="2800" kern="1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  <a:r>
              <a:rPr lang="en-US" altLang="zh-CN" sz="2800" kern="1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</a:t>
            </a:r>
            <a:r>
              <a:rPr lang="en-US" altLang="zh-CN" sz="2800" kern="1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  <a:r>
              <a:rPr lang="en-US" altLang="zh-CN" sz="2800" kern="1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</a:t>
            </a:r>
            <a:r>
              <a:rPr lang="en-US" altLang="zh-CN" sz="2800" kern="1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28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en-US" altLang="zh-CN" sz="2800" kern="1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710013" y="2061796"/>
          <a:ext cx="9277350" cy="807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文档" r:id="rId1" imgW="9277350" imgH="809625" progId="Word.Document.12">
                  <p:embed/>
                </p:oleObj>
              </mc:Choice>
              <mc:Fallback>
                <p:oleObj name="文档" r:id="rId1" imgW="9277350" imgH="80962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10013" y="2061796"/>
                        <a:ext cx="9277350" cy="807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直接连接符 15"/>
          <p:cNvCxnSpPr/>
          <p:nvPr/>
        </p:nvCxnSpPr>
        <p:spPr>
          <a:xfrm flipH="1" flipV="1">
            <a:off x="3314952" y="1850946"/>
            <a:ext cx="0" cy="43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>
            <a:off x="7348133" y="1850946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314952" y="1850946"/>
            <a:ext cx="40324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5003461" y="139973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274540" y="2960162"/>
            <a:ext cx="302133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2Ca</a:t>
            </a:r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b="1" kern="100" spc="-8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==</a:t>
            </a:r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=2CaO</a:t>
            </a:r>
            <a:endParaRPr lang="en-US" altLang="zh-CN" sz="2800" b="1" kern="100">
              <a:solidFill>
                <a:srgbClr val="FF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479951" y="3006796"/>
            <a:ext cx="161290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化合反应</a:t>
            </a:r>
            <a:endParaRPr lang="zh-CN" altLang="zh-CN" sz="2800" b="1" kern="100">
              <a:solidFill>
                <a:srgbClr val="FF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265748" y="3588979"/>
            <a:ext cx="384810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err="1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CaO</a:t>
            </a:r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b="1" kern="100" spc="-8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==</a:t>
            </a:r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=Ca(OH)</a:t>
            </a:r>
            <a:r>
              <a:rPr lang="en-US" altLang="zh-CN" sz="28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en-US" altLang="zh-CN" sz="2800" b="1" kern="100" baseline="-25000">
              <a:solidFill>
                <a:srgbClr val="FF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382524" y="3642450"/>
            <a:ext cx="161290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化合反应</a:t>
            </a:r>
            <a:endParaRPr lang="zh-CN" altLang="zh-CN" sz="2800" b="1" kern="100">
              <a:solidFill>
                <a:srgbClr val="FF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265375" y="4251304"/>
            <a:ext cx="487235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 b="1" kern="100" err="1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CaO</a:t>
            </a:r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H</a:t>
            </a:r>
            <a:r>
              <a:rPr lang="en-US" altLang="zh-CN" sz="28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SO</a:t>
            </a:r>
            <a:r>
              <a:rPr lang="en-US" altLang="zh-CN" sz="28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b="1" kern="100" spc="-8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==</a:t>
            </a:r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=Ca</a:t>
            </a:r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SO</a:t>
            </a:r>
            <a:r>
              <a:rPr lang="en-US" altLang="zh-CN" sz="28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4</a:t>
            </a:r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H</a:t>
            </a:r>
            <a:r>
              <a:rPr lang="en-US" altLang="zh-CN" sz="28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O</a:t>
            </a:r>
            <a:endParaRPr lang="en-US" altLang="zh-CN" sz="2800" b="1" kern="100" baseline="-25000">
              <a:solidFill>
                <a:srgbClr val="FF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399644" y="4278104"/>
            <a:ext cx="197040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复分解反应</a:t>
            </a:r>
            <a:endParaRPr lang="zh-CN" altLang="zh-CN" sz="2800" b="1" kern="100">
              <a:solidFill>
                <a:srgbClr val="FF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281430" y="4860290"/>
            <a:ext cx="663130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100" err="1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Ca(OH)</a:t>
            </a:r>
            <a:r>
              <a:rPr lang="en-US" altLang="zh-CN" sz="28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Na</a:t>
            </a:r>
            <a:r>
              <a:rPr lang="en-US" altLang="zh-CN" sz="28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SO</a:t>
            </a:r>
            <a:r>
              <a:rPr lang="en-US" altLang="zh-CN" sz="28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b="1" kern="100" spc="-8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==</a:t>
            </a:r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=Ca</a:t>
            </a:r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SO</a:t>
            </a:r>
            <a:r>
              <a:rPr lang="en-US" altLang="zh-CN" sz="28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4</a:t>
            </a:r>
            <a:r>
              <a:rPr lang="en-US" altLang="zh-CN" sz="2800" b="1" kern="10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↓</a:t>
            </a:r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2NaOH</a:t>
            </a:r>
            <a:endParaRPr lang="en-US" altLang="zh-CN" sz="2800" b="1" kern="100">
              <a:solidFill>
                <a:srgbClr val="FF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059695" y="4904248"/>
            <a:ext cx="197040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复分解反应</a:t>
            </a:r>
            <a:endParaRPr lang="zh-CN" altLang="zh-CN" sz="2800" b="1" kern="100">
              <a:solidFill>
                <a:srgbClr val="FF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0" grpId="0"/>
      <p:bldP spid="32" grpId="0"/>
      <p:bldP spid="33" grpId="0"/>
      <p:bldP spid="35" grpId="0"/>
      <p:bldP spid="36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TEMPLATE_SUBCATEGORY" val="0"/>
  <p:tag name="KSO_WM_TEMPLATE_THUMBS_INDEX" val="1"/>
</p:tagLst>
</file>

<file path=ppt/tags/tag62.xml><?xml version="1.0" encoding="utf-8"?>
<p:tagLst xmlns:p="http://schemas.openxmlformats.org/presentationml/2006/main">
  <p:tag name="KSO_WM_UNIT_TABLE_BEAUTIFY" val="smartTable{6ebf8b21-0385-48c0-af12-106740e2204b}"/>
</p:tagLst>
</file>

<file path=ppt/tags/tag63.xml><?xml version="1.0" encoding="utf-8"?>
<p:tagLst xmlns:p="http://schemas.openxmlformats.org/presentationml/2006/main">
  <p:tag name="KSO_WM_UNIT_TABLE_BEAUTIFY" val="smartTable{1cb5eb26-317f-4018-8fea-b45ec3a550ca}"/>
</p:tagLst>
</file>

<file path=ppt/tags/tag64.xml><?xml version="1.0" encoding="utf-8"?>
<p:tagLst xmlns:p="http://schemas.openxmlformats.org/presentationml/2006/main">
  <p:tag name="KSO_WM_UNIT_TABLE_BEAUTIFY" val="smartTable{2fca35ea-6e7e-49d7-930e-91c47ed59be2}"/>
</p:tagLst>
</file>

<file path=ppt/tags/tag65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YjE0ODc2YTE5OTI4Yjc5YWM5YzIxYzEwZjllM2IyYzAifQ=="/>
  <p:tag name="KSO_WPP_MARK_KEY" val="981495de-266e-464b-a2af-410aa9146a52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3641</Words>
  <Application>WPS 演示</Application>
  <PresentationFormat/>
  <Paragraphs>398</Paragraphs>
  <Slides>17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17</vt:i4>
      </vt:variant>
    </vt:vector>
  </HeadingPairs>
  <TitlesOfParts>
    <vt:vector size="38" baseType="lpstr">
      <vt:lpstr>Arial</vt:lpstr>
      <vt:lpstr>宋体</vt:lpstr>
      <vt:lpstr>Wingdings</vt:lpstr>
      <vt:lpstr>Wingdings</vt:lpstr>
      <vt:lpstr>微软雅黑</vt:lpstr>
      <vt:lpstr>Calibri</vt:lpstr>
      <vt:lpstr>叶根友毛笔行书</vt:lpstr>
      <vt:lpstr>Times New Roman</vt:lpstr>
      <vt:lpstr>楷体_GB2312</vt:lpstr>
      <vt:lpstr>新宋体</vt:lpstr>
      <vt:lpstr>黑体</vt:lpstr>
      <vt:lpstr>方正中等线简体</vt:lpstr>
      <vt:lpstr>Courier New</vt:lpstr>
      <vt:lpstr>Symbol</vt:lpstr>
      <vt:lpstr>Arial Unicode MS</vt:lpstr>
      <vt:lpstr>Office 主题​​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『星空』那一抹流光～</cp:lastModifiedBy>
  <cp:revision>2</cp:revision>
  <cp:lastPrinted>2022-07-06T17:12:00Z</cp:lastPrinted>
  <dcterms:created xsi:type="dcterms:W3CDTF">2022-07-06T17:12:00Z</dcterms:created>
  <dcterms:modified xsi:type="dcterms:W3CDTF">2022-09-14T12:32:55Z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4CEF370FA8B44FD49A0D20A4BA7CB5A8</vt:lpwstr>
  </property>
  <property fmtid="{D5CDD505-2E9C-101B-9397-08002B2CF9AE}" pid="7" name="KSOProductBuildVer">
    <vt:lpwstr>2052-11.1.0.12358</vt:lpwstr>
  </property>
</Properties>
</file>