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4" r:id="rId4"/>
    <p:sldId id="437" r:id="rId5"/>
    <p:sldId id="502" r:id="rId6"/>
    <p:sldId id="485" r:id="rId7"/>
    <p:sldId id="487" r:id="rId8"/>
    <p:sldId id="488" r:id="rId9"/>
    <p:sldId id="49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513" r:id="rId21"/>
    <p:sldId id="514" r:id="rId22"/>
    <p:sldId id="515" r:id="rId23"/>
    <p:sldId id="516" r:id="rId24"/>
    <p:sldId id="517" r:id="rId25"/>
    <p:sldId id="494" r:id="rId26"/>
    <p:sldId id="527" r:id="rId27"/>
    <p:sldId id="526" r:id="rId28"/>
    <p:sldId id="525" r:id="rId29"/>
    <p:sldId id="523" r:id="rId30"/>
    <p:sldId id="524" r:id="rId31"/>
    <p:sldId id="495" r:id="rId32"/>
    <p:sldId id="496" r:id="rId33"/>
    <p:sldId id="529" r:id="rId34"/>
    <p:sldId id="497" r:id="rId35"/>
    <p:sldId id="528" r:id="rId36"/>
    <p:sldId id="499" r:id="rId37"/>
    <p:sldId id="500" r:id="rId38"/>
    <p:sldId id="484" r:id="rId39"/>
  </p:sldIdLst>
  <p:sldSz cx="12190095" cy="6859270"/>
  <p:notesSz cx="9144000" cy="6858000"/>
  <p:custDataLst>
    <p:tags r:id="rId43"/>
  </p:custDataLst>
  <p:defaultTextStyle>
    <a:defPPr>
      <a:defRPr lang="zh-CN"/>
    </a:defPPr>
    <a:lvl1pPr marL="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600" b="0" i="0" u="none" baseline="0">
        <a:solidFill>
          <a:schemeClr val="tx1"/>
        </a:solidFill>
        <a:latin typeface="宋体" panose="02010600030101010101" pitchFamily="2" charset="-122"/>
        <a:ea typeface="Times New Roman" panose="02020603050405020304" pitchFamily="18" charset="0"/>
      </a:defRPr>
    </a:lvl1pPr>
    <a:lvl2pPr marL="4572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600" b="0" i="0" u="none" baseline="0">
        <a:solidFill>
          <a:schemeClr val="tx1"/>
        </a:solidFill>
        <a:latin typeface="宋体" panose="02010600030101010101" pitchFamily="2" charset="-122"/>
        <a:ea typeface="Times New Roman" panose="02020603050405020304" pitchFamily="18" charset="0"/>
      </a:defRPr>
    </a:lvl2pPr>
    <a:lvl3pPr marL="9144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600" b="0" i="0" u="none" baseline="0">
        <a:solidFill>
          <a:schemeClr val="tx1"/>
        </a:solidFill>
        <a:latin typeface="宋体" panose="02010600030101010101" pitchFamily="2" charset="-122"/>
        <a:ea typeface="Times New Roman" panose="02020603050405020304" pitchFamily="18" charset="0"/>
      </a:defRPr>
    </a:lvl3pPr>
    <a:lvl4pPr marL="13716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600" b="0" i="0" u="none" baseline="0">
        <a:solidFill>
          <a:schemeClr val="tx1"/>
        </a:solidFill>
        <a:latin typeface="宋体" panose="02010600030101010101" pitchFamily="2" charset="-122"/>
        <a:ea typeface="Times New Roman" panose="02020603050405020304" pitchFamily="18" charset="0"/>
      </a:defRPr>
    </a:lvl4pPr>
    <a:lvl5pPr marL="18288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600" b="0" i="0" u="none" baseline="0">
        <a:solidFill>
          <a:schemeClr val="tx1"/>
        </a:solidFill>
        <a:latin typeface="宋体" panose="02010600030101010101" pitchFamily="2" charset="-122"/>
        <a:ea typeface="Times New Roman" panose="02020603050405020304" pitchFamily="18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1" autoAdjust="0"/>
    <p:restoredTop sz="94660" autoAdjust="0"/>
  </p:normalViewPr>
  <p:slideViewPr>
    <p:cSldViewPr>
      <p:cViewPr varScale="1">
        <p:scale>
          <a:sx n="72" d="100"/>
          <a:sy n="72" d="100"/>
        </p:scale>
        <p:origin x="0" y="0"/>
      </p:cViewPr>
      <p:guideLst/>
    </p:cSldViewPr>
  </p:slideViewPr>
  <p:notesViewPr>
    <p:cSldViewPr>
      <p:cViewPr varScale="1"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gs" Target="tags/tag4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41" y="1122675"/>
            <a:ext cx="9143048" cy="23882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41" y="3603039"/>
            <a:ext cx="9143048" cy="16562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991" y="365226"/>
            <a:ext cx="2628626" cy="581345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13" y="365226"/>
            <a:ext cx="7733494" cy="581345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41" y="1122675"/>
            <a:ext cx="9143048" cy="23882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41" y="3603039"/>
            <a:ext cx="9143048" cy="16562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63" y="1710213"/>
            <a:ext cx="10514505" cy="285352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63" y="4590738"/>
            <a:ext cx="10514505" cy="1500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13" y="1826132"/>
            <a:ext cx="5181060" cy="435254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557" y="1826132"/>
            <a:ext cx="5181060" cy="435254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365226"/>
            <a:ext cx="10514505" cy="1325931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650" y="1778932"/>
            <a:ext cx="4873066" cy="82414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650" y="2666119"/>
            <a:ext cx="4873066" cy="35252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286" y="1778932"/>
            <a:ext cx="4897066" cy="82414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286" y="2666119"/>
            <a:ext cx="4897066" cy="35252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457327"/>
            <a:ext cx="3931827" cy="160064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648" y="987699"/>
            <a:ext cx="6171557" cy="48749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01" y="2057972"/>
            <a:ext cx="3931827" cy="381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457327"/>
            <a:ext cx="4164915" cy="160064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648" y="457328"/>
            <a:ext cx="6171557" cy="5405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01" y="2057972"/>
            <a:ext cx="4164915" cy="381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199765" indent="0">
              <a:buNone/>
              <a:defRPr sz="1400"/>
            </a:lvl8pPr>
            <a:lvl9pPr marL="365696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991" y="365226"/>
            <a:ext cx="2628626" cy="581345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13" y="365226"/>
            <a:ext cx="7733494" cy="581345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63" y="1710213"/>
            <a:ext cx="10514505" cy="285352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63" y="4590738"/>
            <a:ext cx="10514505" cy="1500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13" y="1826132"/>
            <a:ext cx="5181060" cy="435254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557" y="1826132"/>
            <a:ext cx="5181060" cy="435254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365226"/>
            <a:ext cx="10514505" cy="1325931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650" y="1778932"/>
            <a:ext cx="4873066" cy="82414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650" y="2666119"/>
            <a:ext cx="4873066" cy="35252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286" y="1778932"/>
            <a:ext cx="4897066" cy="82414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286" y="2666119"/>
            <a:ext cx="4897066" cy="35252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457327"/>
            <a:ext cx="3931827" cy="160064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648" y="987699"/>
            <a:ext cx="6171557" cy="48749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01" y="2057972"/>
            <a:ext cx="3931827" cy="381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01" y="457327"/>
            <a:ext cx="4164915" cy="160064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648" y="457328"/>
            <a:ext cx="6171557" cy="5405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01" y="2057972"/>
            <a:ext cx="4164915" cy="381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199765" indent="0">
              <a:buNone/>
              <a:defRPr sz="1400"/>
            </a:lvl8pPr>
            <a:lvl9pPr marL="365696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file:///D:\qq&#25991;&#20214;\712321467\Image\C2C\Image2\%7b75232B38-A165-1FB7-499C-2E1C792CACB5%7d.png" TargetMode="Externa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file:///D:\qq&#25991;&#20214;\712321467\Image\C2C\Image2\%7b75232B38-A165-1FB7-499C-2E1C792CACB5%7d.png" TargetMode="Externa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4400" b="0" i="0" u="none" kern="1200" baseline="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1pPr>
    </p:titleStyle>
    <p:bodyStyle>
      <a:lvl1pPr marL="341630" lvl="0" indent="-34163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sz="2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50000"/>
        </a:lnSpc>
        <a:spcBef>
          <a:spcPct val="0"/>
        </a:spcBef>
        <a:spcAft>
          <a:spcPct val="0"/>
        </a:spcAft>
        <a:buClrTx/>
        <a:buSzTx/>
        <a:buFontTx/>
        <a:buNone/>
        <a:defRPr sz="26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600" b="0" i="0" u="none" kern="1200" baseline="0">
          <a:solidFill>
            <a:schemeClr val="tx1"/>
          </a:solidFill>
          <a:latin typeface="宋体" panose="02010600030101010101" pitchFamily="2" charset="-122"/>
          <a:ea typeface="Times New Roman" panose="02020603050405020304" pitchFamily="18" charset="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600" b="0" i="0" u="none" kern="1200" baseline="0">
          <a:solidFill>
            <a:schemeClr val="tx1"/>
          </a:solidFill>
          <a:latin typeface="宋体" panose="02010600030101010101" pitchFamily="2" charset="-122"/>
          <a:ea typeface="Times New Roman" panose="02020603050405020304" pitchFamily="18" charset="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600" b="0" i="0" u="none" kern="1200" baseline="0">
          <a:solidFill>
            <a:schemeClr val="tx1"/>
          </a:solidFill>
          <a:latin typeface="宋体" panose="02010600030101010101" pitchFamily="2" charset="-122"/>
          <a:ea typeface="Times New Roman" panose="02020603050405020304" pitchFamily="18" charset="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600" b="0" i="0" u="none" kern="1200" baseline="0">
          <a:solidFill>
            <a:schemeClr val="tx1"/>
          </a:solidFill>
          <a:latin typeface="宋体" panose="02010600030101010101" pitchFamily="2" charset="-122"/>
          <a:ea typeface="Times New Roman" panose="02020603050405020304" pitchFamily="18" charset="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600" b="0" i="0" u="none" kern="1200" baseline="0">
          <a:solidFill>
            <a:schemeClr val="tx1"/>
          </a:solidFill>
          <a:latin typeface="宋体" panose="02010600030101010101" pitchFamily="2" charset="-122"/>
          <a:ea typeface="Times New Roman" panose="02020603050405020304" pitchFamily="18" charset="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600" b="0" i="0" u="none" kern="1200" baseline="0">
          <a:solidFill>
            <a:schemeClr val="tx1"/>
          </a:solidFill>
          <a:latin typeface="宋体" panose="02010600030101010101" pitchFamily="2" charset="-122"/>
          <a:ea typeface="Times New Roman" panose="02020603050405020304" pitchFamily="18" charset="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600" b="0" i="0" u="none" kern="1200" baseline="0">
          <a:solidFill>
            <a:schemeClr val="tx1"/>
          </a:solidFill>
          <a:latin typeface="宋体" panose="02010600030101010101" pitchFamily="2" charset="-122"/>
          <a:ea typeface="Times New Roman" panose="02020603050405020304" pitchFamily="18" charset="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600" b="0" i="0" u="none" kern="1200" baseline="0">
          <a:solidFill>
            <a:schemeClr val="tx1"/>
          </a:solidFill>
          <a:latin typeface="宋体" panose="02010600030101010101" pitchFamily="2" charset="-122"/>
          <a:ea typeface="Times New Roman" panose="02020603050405020304" pitchFamily="18" charset="0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4400" b="0" i="0" u="none" kern="1200" baseline="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1pPr>
    </p:titleStyle>
    <p:bodyStyle>
      <a:lvl1pPr marL="341630" lvl="0" indent="-34163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sz="2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50000"/>
        </a:lnSpc>
        <a:spcBef>
          <a:spcPct val="0"/>
        </a:spcBef>
        <a:spcAft>
          <a:spcPct val="0"/>
        </a:spcAft>
        <a:buClrTx/>
        <a:buSzTx/>
        <a:buFontTx/>
        <a:buNone/>
        <a:defRPr sz="26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600" b="0" i="0" u="none" kern="1200" baseline="0">
          <a:solidFill>
            <a:schemeClr val="tx1"/>
          </a:solidFill>
          <a:latin typeface="宋体" panose="02010600030101010101" pitchFamily="2" charset="-122"/>
          <a:ea typeface="Times New Roman" panose="02020603050405020304" pitchFamily="18" charset="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600" b="0" i="0" u="none" kern="1200" baseline="0">
          <a:solidFill>
            <a:schemeClr val="tx1"/>
          </a:solidFill>
          <a:latin typeface="宋体" panose="02010600030101010101" pitchFamily="2" charset="-122"/>
          <a:ea typeface="Times New Roman" panose="02020603050405020304" pitchFamily="18" charset="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600" b="0" i="0" u="none" kern="1200" baseline="0">
          <a:solidFill>
            <a:schemeClr val="tx1"/>
          </a:solidFill>
          <a:latin typeface="宋体" panose="02010600030101010101" pitchFamily="2" charset="-122"/>
          <a:ea typeface="Times New Roman" panose="02020603050405020304" pitchFamily="18" charset="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600" b="0" i="0" u="none" kern="1200" baseline="0">
          <a:solidFill>
            <a:schemeClr val="tx1"/>
          </a:solidFill>
          <a:latin typeface="宋体" panose="02010600030101010101" pitchFamily="2" charset="-122"/>
          <a:ea typeface="Times New Roman" panose="02020603050405020304" pitchFamily="18" charset="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600" b="0" i="0" u="none" kern="1200" baseline="0">
          <a:solidFill>
            <a:schemeClr val="tx1"/>
          </a:solidFill>
          <a:latin typeface="宋体" panose="02010600030101010101" pitchFamily="2" charset="-122"/>
          <a:ea typeface="Times New Roman" panose="02020603050405020304" pitchFamily="18" charset="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600" b="0" i="0" u="none" kern="1200" baseline="0">
          <a:solidFill>
            <a:schemeClr val="tx1"/>
          </a:solidFill>
          <a:latin typeface="宋体" panose="02010600030101010101" pitchFamily="2" charset="-122"/>
          <a:ea typeface="Times New Roman" panose="02020603050405020304" pitchFamily="18" charset="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600" b="0" i="0" u="none" kern="1200" baseline="0">
          <a:solidFill>
            <a:schemeClr val="tx1"/>
          </a:solidFill>
          <a:latin typeface="宋体" panose="02010600030101010101" pitchFamily="2" charset="-122"/>
          <a:ea typeface="Times New Roman" panose="02020603050405020304" pitchFamily="18" charset="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600" b="0" i="0" u="none" kern="1200" baseline="0">
          <a:solidFill>
            <a:schemeClr val="tx1"/>
          </a:solidFill>
          <a:latin typeface="宋体" panose="02010600030101010101" pitchFamily="2" charset="-122"/>
          <a:ea typeface="Times New Roman" panose="02020603050405020304" pitchFamily="18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hyperlink" Target="&#19969;&#36798;&#23572;&#25928;&#24212;&#24494;&#35266;&#21407;&#29702;&#35299;&#37322;.sw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3" Type="http://schemas.openxmlformats.org/officeDocument/2006/relationships/hyperlink" Target="&#19969;&#36798;&#23572;&#25928;&#24212;&#24494;&#35266;&#21407;&#29702;&#35299;&#37322;.swf" TargetMode="External"/><Relationship Id="rId2" Type="http://schemas.openxmlformats.org/officeDocument/2006/relationships/image" Target="../media/image24.png"/><Relationship Id="rId1" Type="http://schemas.openxmlformats.org/officeDocument/2006/relationships/hyperlink" Target="..\&#19969;&#36798;&#23572;&#25928;&#24212;&#24494;&#35266;&#21407;&#29702;&#35299;&#37322;.sw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tags" Target="../tags/tag3.xml"/><Relationship Id="rId4" Type="http://schemas.openxmlformats.org/officeDocument/2006/relationships/image" Target="../media/image18.jpeg"/><Relationship Id="rId3" Type="http://schemas.openxmlformats.org/officeDocument/2006/relationships/tags" Target="../tags/tag2.xml"/><Relationship Id="rId2" Type="http://schemas.openxmlformats.org/officeDocument/2006/relationships/image" Target="../media/image17.jpe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0"/>
          <p:cNvSpPr/>
          <p:nvPr/>
        </p:nvSpPr>
        <p:spPr>
          <a:xfrm>
            <a:off x="2489200" y="2533650"/>
            <a:ext cx="6751638" cy="819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lang="zh-CN" altLang="en-US" sz="4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物质的分散系</a:t>
            </a:r>
            <a:endParaRPr lang="en-US" altLang="zh-CN" sz="40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/>
          <p:nvPr/>
        </p:nvSpPr>
        <p:spPr>
          <a:xfrm>
            <a:off x="1906588" y="1273175"/>
            <a:ext cx="6605587" cy="687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eaLnBrk="0" hangingPunct="0">
              <a:lnSpc>
                <a:spcPct val="150000"/>
              </a:lnSpc>
            </a:pPr>
            <a:r>
              <a:rPr lang="zh-CN" altLang="en-US" b="1">
                <a:solidFill>
                  <a:srgbClr val="0000FF"/>
                </a:solidFill>
                <a:latin typeface="黑体" panose="02010609060101010101" pitchFamily="2" charset="-122"/>
                <a:ea typeface="宋体" panose="02010600030101010101" pitchFamily="2" charset="-122"/>
              </a:rPr>
              <a:t>如何正确的理解胶体这个概念呢？</a:t>
            </a:r>
            <a:endParaRPr lang="zh-CN" altLang="en-US" b="1">
              <a:solidFill>
                <a:srgbClr val="0000FF"/>
              </a:solidFill>
              <a:latin typeface="黑体" panose="0201060906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0" name="文本框 81922"/>
          <p:cNvSpPr/>
          <p:nvPr/>
        </p:nvSpPr>
        <p:spPr>
          <a:xfrm>
            <a:off x="1935163" y="1911350"/>
            <a:ext cx="8732837" cy="1343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  <a:spcBef>
                <a:spcPct val="15000"/>
              </a:spcBef>
            </a:pP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定义：</a:t>
            </a: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分散质微粒的直径大小在</a:t>
            </a:r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1 nm </a:t>
            </a: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～</a:t>
            </a:r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100 nm</a:t>
            </a:r>
            <a:endParaRPr lang="en-US" altLang="zh-CN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  <a:spcBef>
                <a:spcPct val="15000"/>
              </a:spcBef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10</a:t>
            </a:r>
            <a:r>
              <a:rPr lang="en-US" altLang="zh-CN" b="1" baseline="30000">
                <a:solidFill>
                  <a:srgbClr val="FF0000"/>
                </a:solidFill>
                <a:ea typeface="宋体" panose="02010600030101010101" pitchFamily="2" charset="-122"/>
              </a:rPr>
              <a:t>-9</a:t>
            </a: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～</a:t>
            </a:r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10</a:t>
            </a:r>
            <a:r>
              <a:rPr lang="en-US" altLang="zh-CN" b="1" baseline="30000">
                <a:solidFill>
                  <a:srgbClr val="FF0000"/>
                </a:solidFill>
                <a:ea typeface="宋体" panose="02010600030101010101" pitchFamily="2" charset="-122"/>
              </a:rPr>
              <a:t>-7</a:t>
            </a:r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m )</a:t>
            </a: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之间的分散系叫做胶体。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2291" name="文本框 81923"/>
          <p:cNvSpPr/>
          <p:nvPr/>
        </p:nvSpPr>
        <p:spPr>
          <a:xfrm>
            <a:off x="1935163" y="3416300"/>
            <a:ext cx="8732837" cy="1878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注意：</a:t>
            </a: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胶体不是一类物质，而是几乎任何物质都可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能形成的一种分散状态。例如：</a:t>
            </a:r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NaCl</a:t>
            </a: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溶于水形成溶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液，如果分散在酒精中则可形成胶体。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 fill="hold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/>
          <p:nvPr/>
        </p:nvSpPr>
        <p:spPr>
          <a:xfrm>
            <a:off x="2941638" y="682625"/>
            <a:ext cx="6213475" cy="687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Fe(OH)</a:t>
            </a:r>
            <a:r>
              <a:rPr lang="en-US" altLang="zh-CN" b="1" baseline="-25000">
                <a:solidFill>
                  <a:srgbClr val="FF0000"/>
                </a:solidFill>
                <a:ea typeface="宋体" panose="02010600030101010101" pitchFamily="2" charset="-122"/>
              </a:rPr>
              <a:t>3</a:t>
            </a: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胶体的制备和三种分散系的区别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3314" name="图片 12317" descr="图片1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525" y="1668463"/>
            <a:ext cx="7091363" cy="47434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/>
          <p:nvPr/>
        </p:nvSpPr>
        <p:spPr>
          <a:xfrm>
            <a:off x="1208088" y="857250"/>
            <a:ext cx="3975100" cy="687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5</a:t>
            </a: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.Fe(OH)</a:t>
            </a:r>
            <a:r>
              <a:rPr lang="zh-CN" altLang="en-US" b="1" baseline="-30000">
                <a:solidFill>
                  <a:srgbClr val="FF0000"/>
                </a:solidFill>
                <a:ea typeface="宋体" panose="02010600030101010101" pitchFamily="2" charset="-122"/>
              </a:rPr>
              <a:t>3</a:t>
            </a: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胶体的制备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4338" name="Text Box 3"/>
          <p:cNvSpPr/>
          <p:nvPr/>
        </p:nvSpPr>
        <p:spPr>
          <a:xfrm>
            <a:off x="1208088" y="1847850"/>
            <a:ext cx="5730875" cy="687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（1）沸水中滴入饱和FeCl</a:t>
            </a:r>
            <a:r>
              <a:rPr lang="zh-CN" altLang="en-US" b="1" baseline="-30000">
                <a:solidFill>
                  <a:srgbClr val="0000FF"/>
                </a:solidFill>
                <a:ea typeface="宋体" panose="02010600030101010101" pitchFamily="2" charset="-122"/>
              </a:rPr>
              <a:t>3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溶液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4339" name="Text Box 4"/>
          <p:cNvSpPr/>
          <p:nvPr/>
        </p:nvSpPr>
        <p:spPr>
          <a:xfrm>
            <a:off x="1208088" y="2455863"/>
            <a:ext cx="7661275" cy="6873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（2）方程式：</a:t>
            </a:r>
            <a:r>
              <a:rPr lang="zh-CN" altLang="en-US" sz="2400" b="1">
                <a:solidFill>
                  <a:srgbClr val="0000FF"/>
                </a:solidFill>
                <a:ea typeface="宋体" panose="02010600030101010101" pitchFamily="2" charset="-122"/>
              </a:rPr>
              <a:t>FeCl</a:t>
            </a:r>
            <a:r>
              <a:rPr lang="zh-CN" altLang="en-US" sz="2400" b="1" baseline="-30000">
                <a:solidFill>
                  <a:srgbClr val="0000FF"/>
                </a:solidFill>
                <a:ea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ea typeface="宋体" panose="02010600030101010101" pitchFamily="2" charset="-122"/>
              </a:rPr>
              <a:t>+3H</a:t>
            </a:r>
            <a:r>
              <a:rPr lang="zh-CN" altLang="en-US" sz="2400" b="1" baseline="-30000">
                <a:solidFill>
                  <a:srgbClr val="0000FF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ea typeface="宋体" panose="02010600030101010101" pitchFamily="2" charset="-122"/>
              </a:rPr>
              <a:t>O====Fe(OH)</a:t>
            </a:r>
            <a:r>
              <a:rPr lang="zh-CN" altLang="en-US" sz="2400" b="1" baseline="-30000">
                <a:solidFill>
                  <a:srgbClr val="0000FF"/>
                </a:solidFill>
                <a:ea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ea typeface="宋体" panose="02010600030101010101" pitchFamily="2" charset="-122"/>
              </a:rPr>
              <a:t>(胶体) +3HCl </a:t>
            </a:r>
            <a:endParaRPr lang="zh-CN" altLang="en-US" sz="24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4340" name="Text Box 5"/>
          <p:cNvSpPr/>
          <p:nvPr/>
        </p:nvSpPr>
        <p:spPr>
          <a:xfrm>
            <a:off x="5651500" y="2976563"/>
            <a:ext cx="1754188" cy="6873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红褐色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4341" name="Text Box 6"/>
          <p:cNvSpPr/>
          <p:nvPr/>
        </p:nvSpPr>
        <p:spPr>
          <a:xfrm>
            <a:off x="1250950" y="3967163"/>
            <a:ext cx="8421688" cy="18780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（1）方程式中HCl不用标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↑。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（2）方程式中Fe(OH)</a:t>
            </a:r>
            <a:r>
              <a:rPr lang="zh-CN" altLang="en-US" b="1" baseline="-25000">
                <a:solidFill>
                  <a:srgbClr val="0000FF"/>
                </a:solidFill>
                <a:ea typeface="宋体" panose="02010600030101010101" pitchFamily="2" charset="-122"/>
              </a:rPr>
              <a:t>3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不用加↓，但必须注明“胶体”。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4342" name="Text Box 7"/>
          <p:cNvSpPr/>
          <p:nvPr/>
        </p:nvSpPr>
        <p:spPr>
          <a:xfrm>
            <a:off x="5016500" y="2328863"/>
            <a:ext cx="7620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rgbClr val="0000FF"/>
                </a:solidFill>
                <a:ea typeface="宋体" panose="02010600030101010101" pitchFamily="2" charset="-122"/>
              </a:rPr>
              <a:t>△ </a:t>
            </a:r>
            <a:endParaRPr lang="zh-CN" altLang="en-US" sz="20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4343" name="Text Box 8"/>
          <p:cNvSpPr/>
          <p:nvPr/>
        </p:nvSpPr>
        <p:spPr>
          <a:xfrm>
            <a:off x="1473200" y="3441700"/>
            <a:ext cx="2365375" cy="687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特别提示：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pic>
        <p:nvPicPr>
          <p:cNvPr id="14344" name="Picture 2" descr="6_110558405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14" r="-3322" b="49670"/>
          <a:stretch>
            <a:fillRect/>
          </a:stretch>
        </p:blipFill>
        <p:spPr>
          <a:xfrm>
            <a:off x="8840788" y="866775"/>
            <a:ext cx="1541462" cy="20129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0" grpId="0"/>
      <p:bldP spid="14341" grpId="0"/>
      <p:bldP spid="14342" grpId="0"/>
      <p:bldP spid="143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5"/>
          <p:cNvSpPr/>
          <p:nvPr/>
        </p:nvSpPr>
        <p:spPr>
          <a:xfrm>
            <a:off x="782638" y="1446213"/>
            <a:ext cx="10247312" cy="3321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用下列方法制备胶体：①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0.5 mol·L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-1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BaCl</a:t>
            </a:r>
            <a:r>
              <a:rPr lang="en-US" altLang="zh-CN" sz="2800" b="1" baseline="-3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溶液和等体积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mol·L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-1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的硫酸混合振荡；②把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mL 1 mol·L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-1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的饱和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FeCl</a:t>
            </a:r>
            <a:r>
              <a:rPr lang="en-US" altLang="zh-CN" sz="2800" b="1" baseline="-3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溶液逐滴加入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 mL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沸水中，边加边振荡；③把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mol·L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-1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NaOH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溶液滴加到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mol·L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-1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FeCl</a:t>
            </a:r>
            <a:r>
              <a:rPr lang="en-US" altLang="zh-CN" sz="2800" b="1" baseline="-3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溶液中，可行的是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A.①②     	           B.①③                C.②  	                   D.①②③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2" name="Rectangle 2"/>
          <p:cNvSpPr/>
          <p:nvPr/>
        </p:nvSpPr>
        <p:spPr>
          <a:xfrm>
            <a:off x="598488" y="800100"/>
            <a:ext cx="3078162" cy="8239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【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练一练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】</a:t>
            </a:r>
            <a:endParaRPr lang="en-US" altLang="zh-CN" sz="32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63" name="Text Box 4"/>
          <p:cNvSpPr/>
          <p:nvPr/>
        </p:nvSpPr>
        <p:spPr>
          <a:xfrm>
            <a:off x="6969125" y="3273425"/>
            <a:ext cx="871538" cy="920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a typeface="宋体" panose="02010600030101010101" pitchFamily="2" charset="-122"/>
              </a:rPr>
              <a:t>C</a:t>
            </a:r>
            <a:endParaRPr lang="en-US" altLang="zh-CN" sz="36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/>
          <p:nvPr/>
        </p:nvSpPr>
        <p:spPr>
          <a:xfrm>
            <a:off x="1998663" y="984250"/>
            <a:ext cx="4137025" cy="8239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【思考与交流】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6" name="Text Box 3"/>
          <p:cNvSpPr/>
          <p:nvPr/>
        </p:nvSpPr>
        <p:spPr>
          <a:xfrm>
            <a:off x="1763713" y="3686175"/>
            <a:ext cx="9061450" cy="1878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2.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三种分散系的分散质粒子大小各不相同，物理性质上有哪些不同？请你结合刚才的视频以及生活常识，填写下面的表格。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6387" name="矩形 4"/>
          <p:cNvSpPr/>
          <p:nvPr/>
        </p:nvSpPr>
        <p:spPr>
          <a:xfrm>
            <a:off x="1763713" y="1689100"/>
            <a:ext cx="9061450" cy="1282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1.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鸡蛋壳表面有很小的孔，可以透过空气和水蒸气，使鸡蛋呼吸。为什么鸡蛋里的蛋清和蛋黄等不能流出蛋壳外呢？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表格 16436"/>
          <p:cNvGraphicFramePr>
            <a:graphicFrameLocks noGrp="1"/>
          </p:cNvGraphicFramePr>
          <p:nvPr/>
        </p:nvGraphicFramePr>
        <p:xfrm>
          <a:off x="1581150" y="1757362"/>
          <a:ext cx="8782050" cy="4552949"/>
        </p:xfrm>
        <a:graphic>
          <a:graphicData uri="http://schemas.openxmlformats.org/drawingml/2006/table">
            <a:tbl>
              <a:tblPr/>
              <a:tblGrid>
                <a:gridCol w="2530475"/>
                <a:gridCol w="1831975"/>
                <a:gridCol w="1982788"/>
                <a:gridCol w="2436812"/>
              </a:tblGrid>
              <a:tr h="766762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分散系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溶液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胶体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浊液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94932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外观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1096962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分散质微粒组成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642938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微粒直径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1096962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能否透过滤纸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endParaRPr lang="zh-CN" altLang="en-US" sz="2800" b="1">
                        <a:solidFill>
                          <a:srgbClr val="FF0000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   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441" name="Text Box 34"/>
          <p:cNvSpPr/>
          <p:nvPr/>
        </p:nvSpPr>
        <p:spPr>
          <a:xfrm flipV="1">
            <a:off x="4221163" y="2587625"/>
            <a:ext cx="1689100" cy="8921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10800000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均一、稳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lvl="0"/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定、透明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7442" name="Text Box 35"/>
          <p:cNvSpPr/>
          <p:nvPr/>
        </p:nvSpPr>
        <p:spPr>
          <a:xfrm flipV="1">
            <a:off x="6011863" y="2543175"/>
            <a:ext cx="1995487" cy="8905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rot="10800000" wrap="squar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均一、较稳定、透明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7443" name="Text Box 36"/>
          <p:cNvSpPr/>
          <p:nvPr/>
        </p:nvSpPr>
        <p:spPr>
          <a:xfrm>
            <a:off x="8050213" y="2566988"/>
            <a:ext cx="2473325" cy="893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不均一、不稳定、不透明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7444" name="Text Box 37"/>
          <p:cNvSpPr/>
          <p:nvPr/>
        </p:nvSpPr>
        <p:spPr>
          <a:xfrm>
            <a:off x="4252913" y="3609975"/>
            <a:ext cx="1719262" cy="8937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分子、离子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7445" name="Text Box 38"/>
          <p:cNvSpPr/>
          <p:nvPr/>
        </p:nvSpPr>
        <p:spPr>
          <a:xfrm>
            <a:off x="5988050" y="3651250"/>
            <a:ext cx="2284413" cy="8937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大分子、离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lvl="0"/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子的集合体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7446" name="Text Box 39"/>
          <p:cNvSpPr/>
          <p:nvPr/>
        </p:nvSpPr>
        <p:spPr>
          <a:xfrm>
            <a:off x="8183563" y="3489325"/>
            <a:ext cx="2057400" cy="1093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/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固体颗粒、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液体小液滴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7447" name="Text Box 40"/>
          <p:cNvSpPr/>
          <p:nvPr/>
        </p:nvSpPr>
        <p:spPr>
          <a:xfrm>
            <a:off x="4221163" y="4654550"/>
            <a:ext cx="1600200" cy="492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/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&lt;1 nm</a:t>
            </a:r>
            <a:endParaRPr lang="en-US" altLang="zh-CN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7448" name="Text Box 41"/>
          <p:cNvSpPr/>
          <p:nvPr/>
        </p:nvSpPr>
        <p:spPr>
          <a:xfrm>
            <a:off x="6069013" y="4664075"/>
            <a:ext cx="1822450" cy="493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～</a:t>
            </a:r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100 nm</a:t>
            </a:r>
            <a:endParaRPr lang="en-US" altLang="zh-CN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7449" name="Text Box 42"/>
          <p:cNvSpPr/>
          <p:nvPr/>
        </p:nvSpPr>
        <p:spPr>
          <a:xfrm>
            <a:off x="8445500" y="4630738"/>
            <a:ext cx="1524000" cy="492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&gt;100 nm</a:t>
            </a:r>
            <a:endParaRPr lang="en-US" altLang="zh-CN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7450" name="Text Box 43"/>
          <p:cNvSpPr/>
          <p:nvPr/>
        </p:nvSpPr>
        <p:spPr>
          <a:xfrm>
            <a:off x="4492625" y="5468938"/>
            <a:ext cx="917575" cy="493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/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能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7451" name="Text Box 44"/>
          <p:cNvSpPr/>
          <p:nvPr/>
        </p:nvSpPr>
        <p:spPr>
          <a:xfrm>
            <a:off x="6411913" y="5511800"/>
            <a:ext cx="915987" cy="493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/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能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7452" name="Text Box 45"/>
          <p:cNvSpPr/>
          <p:nvPr/>
        </p:nvSpPr>
        <p:spPr>
          <a:xfrm>
            <a:off x="8632825" y="5556250"/>
            <a:ext cx="900113" cy="493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/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不能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7453" name="Rectangle 2"/>
          <p:cNvSpPr/>
          <p:nvPr/>
        </p:nvSpPr>
        <p:spPr>
          <a:xfrm>
            <a:off x="4470400" y="981075"/>
            <a:ext cx="3802063" cy="520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sz="2800" b="1">
                <a:solidFill>
                  <a:srgbClr val="FF0000"/>
                </a:solidFill>
                <a:ea typeface="宋体" panose="02010600030101010101" pitchFamily="2" charset="-122"/>
              </a:rPr>
              <a:t>三种分散系的比较</a:t>
            </a:r>
            <a:endParaRPr lang="zh-CN" altLang="en-US" sz="28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fill="hold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fill="hold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fill="hold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fill="hold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fill="hold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fill="hold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fill="hold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fill="hold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fill="hold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fill="hold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fill="hold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1" grpId="0"/>
      <p:bldP spid="17442" grpId="0"/>
      <p:bldP spid="17443" grpId="0"/>
      <p:bldP spid="17444" grpId="0"/>
      <p:bldP spid="17445" grpId="0"/>
      <p:bldP spid="17446" grpId="0"/>
      <p:bldP spid="17447" grpId="0"/>
      <p:bldP spid="17448" grpId="0"/>
      <p:bldP spid="17449" grpId="0"/>
      <p:bldP spid="17450" grpId="0"/>
      <p:bldP spid="17451" grpId="0"/>
      <p:bldP spid="174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/>
          <p:nvPr/>
        </p:nvSpPr>
        <p:spPr>
          <a:xfrm>
            <a:off x="2105025" y="4243388"/>
            <a:ext cx="8067675" cy="1893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）丁达尔效应：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当可见光束通过胶体时，在入射光侧面可观察到明亮的“通路”，这种现象叫做丁达尔效应。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pic>
        <p:nvPicPr>
          <p:cNvPr id="18434" name="Picture 30" descr="2-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2363" y="1392238"/>
            <a:ext cx="3765550" cy="26844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8435" name="Text Box 4"/>
          <p:cNvSpPr/>
          <p:nvPr/>
        </p:nvSpPr>
        <p:spPr>
          <a:xfrm>
            <a:off x="996950" y="715963"/>
            <a:ext cx="2219325" cy="5921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25000"/>
              </a:lnSpc>
            </a:pPr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6</a:t>
            </a: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.胶体的性质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8436" name="Picture 5" descr="2-07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50" y="1392238"/>
            <a:ext cx="4184650" cy="268446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/>
          <p:nvPr/>
        </p:nvSpPr>
        <p:spPr>
          <a:xfrm>
            <a:off x="2368550" y="715963"/>
            <a:ext cx="5608638" cy="692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如何从微观的角度解释丁达尔效应？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9458" name="Picture 6" descr="点击画面播放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rcRect l="9194" t="-1827" r="10672" b="-1827"/>
          <a:stretch>
            <a:fillRect/>
          </a:stretch>
        </p:blipFill>
        <p:spPr>
          <a:xfrm>
            <a:off x="4052888" y="6097588"/>
            <a:ext cx="2835275" cy="63023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9459" name="Picture 5" descr="图片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113" y="1408113"/>
            <a:ext cx="7959725" cy="45085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/>
          <p:nvPr/>
        </p:nvSpPr>
        <p:spPr>
          <a:xfrm>
            <a:off x="1714500" y="2649538"/>
            <a:ext cx="9001125" cy="6731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45000"/>
              </a:lnSpc>
            </a:pP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  <a:sym typeface="Wingdings" panose="05000000000000000000" pitchFamily="2" charset="2"/>
              </a:rPr>
              <a:t>②主要应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用：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区分</a:t>
            </a: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胶体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与</a:t>
            </a: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溶液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的一种常用物理方法。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0482" name="Rectangle 3"/>
          <p:cNvSpPr/>
          <p:nvPr/>
        </p:nvSpPr>
        <p:spPr>
          <a:xfrm>
            <a:off x="1714500" y="1663700"/>
            <a:ext cx="9205913" cy="6524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</a:pP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①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形成原因：胶体粒子对光线</a:t>
            </a: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散射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而形成的光亮的“通路”。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0483" name="Rectangle 2"/>
          <p:cNvSpPr/>
          <p:nvPr/>
        </p:nvSpPr>
        <p:spPr>
          <a:xfrm>
            <a:off x="1714500" y="3322638"/>
            <a:ext cx="2965450" cy="831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【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想一想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】</a:t>
            </a:r>
            <a:endParaRPr lang="en-US" altLang="zh-CN" sz="32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84" name="Text Box 5"/>
          <p:cNvSpPr/>
          <p:nvPr/>
        </p:nvSpPr>
        <p:spPr>
          <a:xfrm>
            <a:off x="1714500" y="4154488"/>
            <a:ext cx="8810625" cy="12906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  <a:buClr>
                <a:schemeClr val="hlink"/>
              </a:buClr>
              <a:buFont typeface="Wingdings 2" panose="05020102010507070707" pitchFamily="18" charset="2"/>
            </a:pP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胶体不容易聚集成质量较大的颗粒，属于介稳体系，你知道它的原因吗？</a:t>
            </a:r>
            <a:endParaRPr lang="zh-CN" altLang="en-US" b="1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 fill="hold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/>
          <p:nvPr/>
        </p:nvSpPr>
        <p:spPr>
          <a:xfrm>
            <a:off x="868363" y="1550988"/>
            <a:ext cx="9747250" cy="183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45000"/>
              </a:lnSpc>
              <a:spcBef>
                <a:spcPct val="50000"/>
              </a:spcBef>
              <a:buClr>
                <a:schemeClr val="hlink"/>
              </a:buClr>
              <a:buFont typeface="Wingdings 2" panose="05020102010507070707" pitchFamily="18" charset="2"/>
            </a:pPr>
            <a:r>
              <a:rPr lang="en-US" altLang="zh-CN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【</a:t>
            </a:r>
            <a:r>
              <a:rPr lang="zh-CN" altLang="en-US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提示</a:t>
            </a:r>
            <a:r>
              <a:rPr lang="en-US" altLang="zh-CN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】</a:t>
            </a:r>
            <a:r>
              <a:rPr lang="zh-CN" altLang="en-US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胶体粒子由于做</a:t>
            </a:r>
            <a:r>
              <a:rPr lang="zh-CN" altLang="en-US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布朗运动</a:t>
            </a:r>
            <a:r>
              <a:rPr lang="en-US" altLang="zh-CN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悬浮在水中的花粉小颗粒做不停地、无秩序地运动的现象</a:t>
            </a:r>
            <a:r>
              <a:rPr lang="en-US" altLang="zh-CN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而使它们不容易聚集成质量较大的颗粒而沉降下来。这是胶体相对稳定的因素之一。</a:t>
            </a:r>
            <a:endParaRPr lang="zh-CN" altLang="en-US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06" name="Text Box 3"/>
          <p:cNvSpPr/>
          <p:nvPr/>
        </p:nvSpPr>
        <p:spPr>
          <a:xfrm>
            <a:off x="868363" y="3384550"/>
            <a:ext cx="9632950" cy="1800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  <a:buClr>
                <a:schemeClr val="hlink"/>
              </a:buClr>
              <a:buFont typeface="Wingdings 2" panose="05020102010507070707" pitchFamily="18" charset="2"/>
            </a:pP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其实最主要的因素是因为</a:t>
            </a:r>
            <a:r>
              <a:rPr lang="zh-CN" altLang="en-US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胶体粒子可以通过吸附而带有电荷。同种胶体粒子的电性相同，</a:t>
            </a:r>
            <a:r>
              <a:rPr lang="zh-CN" altLang="en-US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它们之间相互排斥阻碍胶体粒子变大，使它们不易聚沉。</a:t>
            </a:r>
            <a:endParaRPr lang="zh-CN" altLang="en-US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2324555" descr="qingjing1副本"/>
          <p:cNvPicPr>
            <a:picLocks noChangeAspect="1"/>
          </p:cNvPicPr>
          <p:nvPr/>
        </p:nvPicPr>
        <p:blipFill>
          <a:blip r:embed="rId1"/>
          <a:srcRect l="24764" t="33747" r="27166" b="50745"/>
          <a:stretch>
            <a:fillRect/>
          </a:stretch>
        </p:blipFill>
        <p:spPr>
          <a:xfrm>
            <a:off x="4244975" y="519113"/>
            <a:ext cx="4294188" cy="86518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409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89150" y="1384300"/>
            <a:ext cx="7913688" cy="4013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099" name="Rectangle 2"/>
          <p:cNvSpPr/>
          <p:nvPr/>
        </p:nvSpPr>
        <p:spPr>
          <a:xfrm>
            <a:off x="2468563" y="5397500"/>
            <a:ext cx="7100887" cy="492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森林中的光线，你知道是什么原因形成的吗？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/>
          <p:nvPr/>
        </p:nvSpPr>
        <p:spPr>
          <a:xfrm>
            <a:off x="3521075" y="1452563"/>
            <a:ext cx="5573713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如何实现胶体和溶液的分离？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2530" name="Text Box 3"/>
          <p:cNvSpPr/>
          <p:nvPr/>
        </p:nvSpPr>
        <p:spPr>
          <a:xfrm>
            <a:off x="1452563" y="2300288"/>
            <a:ext cx="7427912" cy="492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（半透膜：只能允许某些分子或离子通过的薄膜）</a:t>
            </a:r>
            <a:endParaRPr lang="zh-CN" altLang="en-US" b="1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sp>
        <p:nvSpPr>
          <p:cNvPr id="22531" name="Text Box 4"/>
          <p:cNvSpPr/>
          <p:nvPr/>
        </p:nvSpPr>
        <p:spPr>
          <a:xfrm>
            <a:off x="1995488" y="4797425"/>
            <a:ext cx="7283450" cy="169227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一定时间之后，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烧杯中能够检测出的是：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检测不出的是：</a:t>
            </a:r>
            <a:endParaRPr lang="zh-CN" altLang="en-US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532" name="Text Box 5"/>
          <p:cNvSpPr/>
          <p:nvPr/>
        </p:nvSpPr>
        <p:spPr>
          <a:xfrm>
            <a:off x="5734050" y="5397500"/>
            <a:ext cx="1304925" cy="492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氯化钠</a:t>
            </a:r>
            <a:endParaRPr lang="zh-CN" altLang="en-US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533" name="Text Box 6"/>
          <p:cNvSpPr/>
          <p:nvPr/>
        </p:nvSpPr>
        <p:spPr>
          <a:xfrm>
            <a:off x="4286250" y="5989638"/>
            <a:ext cx="1238250" cy="493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淀粉</a:t>
            </a:r>
            <a:endParaRPr lang="zh-CN" altLang="en-US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2534" name="Group 7"/>
          <p:cNvGrpSpPr/>
          <p:nvPr/>
        </p:nvGrpSpPr>
        <p:grpSpPr>
          <a:xfrm>
            <a:off x="2117725" y="2817813"/>
            <a:ext cx="6680200" cy="1738312"/>
            <a:chOff x="0" y="0"/>
            <a:chExt cx="5195" cy="1366"/>
          </a:xfrm>
        </p:grpSpPr>
        <p:sp>
          <p:nvSpPr>
            <p:cNvPr id="22535" name="Text Box 8"/>
            <p:cNvSpPr/>
            <p:nvPr/>
          </p:nvSpPr>
          <p:spPr>
            <a:xfrm>
              <a:off x="2098" y="361"/>
              <a:ext cx="3097" cy="7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1423" tIns="45711" rIns="91423" bIns="45711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b="1">
                  <a:solidFill>
                    <a:srgbClr val="FF0000"/>
                  </a:solidFill>
                  <a:ea typeface="宋体" panose="02010600030101010101" pitchFamily="2" charset="-122"/>
                </a:rPr>
                <a:t>盛有淀粉胶体和食盐溶液的半透膜浸在蒸馏水中</a:t>
              </a:r>
              <a:endParaRPr lang="zh-CN" altLang="en-US" b="1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  <p:pic>
          <p:nvPicPr>
            <p:cNvPr id="22536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103" cy="1366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22537" name="Rectangle 10"/>
          <p:cNvSpPr/>
          <p:nvPr/>
        </p:nvSpPr>
        <p:spPr>
          <a:xfrm>
            <a:off x="889000" y="1535113"/>
            <a:ext cx="2211388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en-US" altLang="zh-CN" sz="29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【</a:t>
            </a:r>
            <a:r>
              <a:rPr lang="zh-CN" altLang="en-US" sz="29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思考交流</a:t>
            </a:r>
            <a:r>
              <a:rPr lang="en-US" altLang="zh-CN" sz="29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】</a:t>
            </a:r>
            <a:endParaRPr lang="en-US" altLang="zh-CN" sz="29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  <p:bldP spid="225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/>
          <p:nvPr/>
        </p:nvSpPr>
        <p:spPr>
          <a:xfrm>
            <a:off x="1452563" y="2362200"/>
            <a:ext cx="9043987" cy="492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①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豆浆里加盐卤或石膏</a:t>
            </a: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(CaSO</a:t>
            </a:r>
            <a:r>
              <a:rPr lang="zh-CN" altLang="en-US" b="1" baseline="-25000">
                <a:solidFill>
                  <a:srgbClr val="FF0000"/>
                </a:solidFill>
                <a:ea typeface="宋体" panose="02010600030101010101" pitchFamily="2" charset="-122"/>
              </a:rPr>
              <a:t>4</a:t>
            </a: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·2H</a:t>
            </a:r>
            <a:r>
              <a:rPr lang="zh-CN" altLang="en-US" b="1" baseline="-2500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O)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溶液使之凝聚成豆腐。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3554" name="Rectangle 3"/>
          <p:cNvSpPr/>
          <p:nvPr/>
        </p:nvSpPr>
        <p:spPr>
          <a:xfrm>
            <a:off x="1452563" y="3652838"/>
            <a:ext cx="3235325" cy="492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③</a:t>
            </a:r>
            <a:r>
              <a:rPr lang="zh-CN" altLang="en-US" b="1"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用明矾可以净水。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3555" name="Rectangle 4"/>
          <p:cNvSpPr/>
          <p:nvPr/>
        </p:nvSpPr>
        <p:spPr>
          <a:xfrm>
            <a:off x="1452563" y="4991100"/>
            <a:ext cx="5700712" cy="493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⑤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淀粉溶液加热后凝聚成了浆糊凝胶。</a:t>
            </a:r>
            <a:endParaRPr lang="zh-CN" altLang="en-US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6" name="Rectangle 5"/>
          <p:cNvSpPr/>
          <p:nvPr/>
        </p:nvSpPr>
        <p:spPr>
          <a:xfrm>
            <a:off x="1585913" y="938213"/>
            <a:ext cx="5567362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【思考交流】</a:t>
            </a:r>
            <a:endParaRPr lang="en-US" altLang="zh-CN" sz="32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557" name="Rectangle 8"/>
          <p:cNvSpPr/>
          <p:nvPr/>
        </p:nvSpPr>
        <p:spPr>
          <a:xfrm>
            <a:off x="1452563" y="4298950"/>
            <a:ext cx="8029575" cy="492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④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不同种类的墨水混合使用时有沉淀产生使墨水失效。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3558" name="矩形 1"/>
          <p:cNvSpPr/>
          <p:nvPr/>
        </p:nvSpPr>
        <p:spPr>
          <a:xfrm>
            <a:off x="1452563" y="1808163"/>
            <a:ext cx="4875212" cy="492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你知道下列现象的本质原因吗？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3559" name="矩形 2"/>
          <p:cNvSpPr/>
          <p:nvPr/>
        </p:nvSpPr>
        <p:spPr>
          <a:xfrm>
            <a:off x="1452563" y="3054350"/>
            <a:ext cx="5210175" cy="492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②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在江河与海的交汇处形成沙洲。</a:t>
            </a:r>
            <a:endParaRPr lang="zh-CN" altLang="en-US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5"/>
          <p:cNvSpPr/>
          <p:nvPr/>
        </p:nvSpPr>
        <p:spPr>
          <a:xfrm>
            <a:off x="1312863" y="1527175"/>
            <a:ext cx="10134600" cy="3968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marL="33655" lvl="0" indent="-33655" defTabSz="909955">
              <a:lnSpc>
                <a:spcPct val="150000"/>
              </a:lnSpc>
            </a:pP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下列事实与胶体性质无关的是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(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　　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)</a:t>
            </a:r>
            <a:endParaRPr lang="en-US" altLang="zh-CN" sz="2900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marL="33655" lvl="0" indent="-33655" defTabSz="909955">
              <a:lnSpc>
                <a:spcPct val="150000"/>
              </a:lnSpc>
            </a:pP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A.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在豆浆里加入盐卤做豆腐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marL="33655" lvl="0" indent="-33655" defTabSz="909955">
              <a:lnSpc>
                <a:spcPct val="150000"/>
              </a:lnSpc>
            </a:pP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B.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在河流入海处易形成沙洲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marL="33655" lvl="0" indent="-33655" defTabSz="909955">
              <a:lnSpc>
                <a:spcPct val="150000"/>
              </a:lnSpc>
            </a:pP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C.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一束平行光线照射蛋白质溶液时，从侧面可以看到一束光亮的通路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marL="33655" lvl="0" indent="-33655" defTabSz="909955">
              <a:lnSpc>
                <a:spcPct val="150000"/>
              </a:lnSpc>
            </a:pP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D.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三氯化铁溶液中滴入氢氧化钠溶液时，出现红褐色沉淀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4578" name="Rectangle 2"/>
          <p:cNvSpPr/>
          <p:nvPr/>
        </p:nvSpPr>
        <p:spPr>
          <a:xfrm>
            <a:off x="1200150" y="879475"/>
            <a:ext cx="193675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en-US" altLang="zh-CN" sz="29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【</a:t>
            </a:r>
            <a:r>
              <a:rPr lang="zh-CN" altLang="en-US" sz="29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练一练</a:t>
            </a:r>
            <a:r>
              <a:rPr lang="en-US" altLang="zh-CN" sz="29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】</a:t>
            </a:r>
            <a:endParaRPr lang="en-US" altLang="zh-CN" sz="29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579" name="Text Box 3"/>
          <p:cNvSpPr/>
          <p:nvPr/>
        </p:nvSpPr>
        <p:spPr>
          <a:xfrm>
            <a:off x="6389688" y="1555750"/>
            <a:ext cx="1314450" cy="6937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D</a:t>
            </a:r>
            <a:endParaRPr lang="en-US" altLang="zh-CN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/>
          <p:nvPr/>
        </p:nvSpPr>
        <p:spPr>
          <a:xfrm>
            <a:off x="747713" y="2049463"/>
            <a:ext cx="1614487" cy="576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marL="340995" lvl="0" indent="-34099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</a:pP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电解质：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5602" name="Rectangle 5"/>
          <p:cNvSpPr/>
          <p:nvPr/>
        </p:nvSpPr>
        <p:spPr>
          <a:xfrm>
            <a:off x="2422525" y="2046288"/>
            <a:ext cx="7688263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marL="340995" lvl="0" indent="-34099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</a:pP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在水溶液里或熔融状态下能够导电的化合物。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5603" name="Rectangle 5"/>
          <p:cNvSpPr/>
          <p:nvPr/>
        </p:nvSpPr>
        <p:spPr>
          <a:xfrm>
            <a:off x="749300" y="2741613"/>
            <a:ext cx="2349500" cy="576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marL="340995" lvl="0" indent="-34099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</a:pP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非电解质：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5604" name="Rectangle 6"/>
          <p:cNvSpPr/>
          <p:nvPr/>
        </p:nvSpPr>
        <p:spPr>
          <a:xfrm>
            <a:off x="2422525" y="2735263"/>
            <a:ext cx="7478713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marL="340995" lvl="0" indent="-34099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</a:pP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在水溶液里和熔融状态下都不导电的化合物。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5605" name="Rectangle 4"/>
          <p:cNvSpPr/>
          <p:nvPr/>
        </p:nvSpPr>
        <p:spPr>
          <a:xfrm>
            <a:off x="687388" y="765175"/>
            <a:ext cx="284480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900" b="1">
                <a:solidFill>
                  <a:srgbClr val="FF0000"/>
                </a:solidFill>
                <a:ea typeface="宋体" panose="02010600030101010101" pitchFamily="2" charset="-122"/>
              </a:rPr>
              <a:t>三、电解质溶液</a:t>
            </a:r>
            <a:endParaRPr lang="zh-CN" altLang="en-US" sz="29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5606" name="Rectangle 4"/>
          <p:cNvSpPr/>
          <p:nvPr/>
        </p:nvSpPr>
        <p:spPr>
          <a:xfrm>
            <a:off x="687388" y="1490663"/>
            <a:ext cx="1528762" cy="576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marL="340995" lvl="0" indent="-34099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</a:pP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、概念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5607" name="Rectangle 6"/>
          <p:cNvSpPr/>
          <p:nvPr/>
        </p:nvSpPr>
        <p:spPr>
          <a:xfrm>
            <a:off x="747713" y="3435350"/>
            <a:ext cx="10523537" cy="903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buClr>
                <a:schemeClr val="accent1"/>
              </a:buClr>
              <a:buSzPct val="75000"/>
              <a:buFont typeface="Wingdings" panose="05000000000000000000" pitchFamily="2" charset="2"/>
            </a:pPr>
            <a:r>
              <a:rPr lang="en-US" altLang="zh-CN" sz="2900" b="1">
                <a:solidFill>
                  <a:srgbClr val="FF0000"/>
                </a:solidFill>
                <a:ea typeface="宋体" panose="02010600030101010101" pitchFamily="2" charset="-122"/>
              </a:rPr>
              <a:t>①</a:t>
            </a:r>
            <a:r>
              <a:rPr lang="zh-CN" altLang="en-US" sz="2900" b="1">
                <a:solidFill>
                  <a:srgbClr val="FF0000"/>
                </a:solidFill>
                <a:ea typeface="宋体" panose="02010600030101010101" pitchFamily="2" charset="-122"/>
              </a:rPr>
              <a:t>电解质和非电解质都是化合物。单质和混合物不管是否导电，既不是电解质，又不是非电解质。</a:t>
            </a:r>
            <a:endParaRPr lang="zh-CN" altLang="en-US" sz="29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5608" name="Rectangle 6"/>
          <p:cNvSpPr/>
          <p:nvPr/>
        </p:nvSpPr>
        <p:spPr>
          <a:xfrm>
            <a:off x="747713" y="4576763"/>
            <a:ext cx="8791575" cy="720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buClr>
                <a:schemeClr val="accent1"/>
              </a:buClr>
              <a:buSzPct val="75000"/>
              <a:buFont typeface="Wingdings" panose="05000000000000000000" pitchFamily="2" charset="2"/>
            </a:pPr>
            <a:r>
              <a:rPr lang="en-US" altLang="zh-CN" sz="2900" b="1">
                <a:solidFill>
                  <a:srgbClr val="FF0000"/>
                </a:solidFill>
                <a:ea typeface="宋体" panose="02010600030101010101" pitchFamily="2" charset="-122"/>
              </a:rPr>
              <a:t>②</a:t>
            </a:r>
            <a:r>
              <a:rPr lang="zh-CN" altLang="en-US" sz="2900" b="1">
                <a:solidFill>
                  <a:srgbClr val="FF0000"/>
                </a:solidFill>
                <a:ea typeface="宋体" panose="02010600030101010101" pitchFamily="2" charset="-122"/>
              </a:rPr>
              <a:t>电解质本身不导电，导电条件是溶于水或受热熔融。</a:t>
            </a:r>
            <a:endParaRPr lang="zh-CN" altLang="en-US" sz="29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5609" name="矩形 10"/>
          <p:cNvSpPr/>
          <p:nvPr/>
        </p:nvSpPr>
        <p:spPr>
          <a:xfrm>
            <a:off x="747713" y="5297488"/>
            <a:ext cx="10044112" cy="1016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en-US" altLang="zh-CN" sz="2900" b="1">
                <a:solidFill>
                  <a:srgbClr val="FF0000"/>
                </a:solidFill>
                <a:ea typeface="宋体" panose="02010600030101010101" pitchFamily="2" charset="-122"/>
              </a:rPr>
              <a:t>③</a:t>
            </a:r>
            <a:r>
              <a:rPr lang="zh-CN" altLang="en-US" sz="29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电解质必须是在水溶液或熔融状态下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自身发生电离而导电</a:t>
            </a:r>
            <a:r>
              <a:rPr lang="zh-CN" altLang="en-US" sz="29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的化合物。</a:t>
            </a:r>
            <a:endParaRPr lang="zh-CN" altLang="en-US" sz="29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25" name="Line 2"/>
          <p:cNvCxnSpPr/>
          <p:nvPr/>
        </p:nvCxnSpPr>
        <p:spPr>
          <a:xfrm flipH="1">
            <a:off x="3603625" y="3030538"/>
            <a:ext cx="0" cy="25939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/>
          </a:ln>
        </p:spPr>
      </p:cxnSp>
      <p:sp>
        <p:nvSpPr>
          <p:cNvPr id="26626" name="AutoShape 3"/>
          <p:cNvSpPr/>
          <p:nvPr/>
        </p:nvSpPr>
        <p:spPr>
          <a:xfrm>
            <a:off x="2667000" y="2460625"/>
            <a:ext cx="222250" cy="1662113"/>
          </a:xfrm>
          <a:prstGeom prst="leftBrace">
            <a:avLst>
              <a:gd name="adj1" fmla="val 133853"/>
              <a:gd name="adj2" fmla="val 50000"/>
            </a:avLst>
          </a:prstGeom>
          <a:noFill/>
          <a:ln w="38100">
            <a:solidFill>
              <a:srgbClr val="0000FF"/>
            </a:solidFill>
            <a:round/>
          </a:ln>
        </p:spPr>
        <p:txBody>
          <a:bodyPr lIns="91423" tIns="45711" rIns="91423" bIns="45711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>
              <a:lnSpc>
                <a:spcPct val="150000"/>
              </a:lnSpc>
            </a:pPr>
            <a:endParaRPr lang="zh-CN" altLang="en-US" sz="6000">
              <a:ea typeface="宋体" panose="02010600030101010101" pitchFamily="2" charset="-122"/>
            </a:endParaRPr>
          </a:p>
        </p:txBody>
      </p:sp>
      <p:sp>
        <p:nvSpPr>
          <p:cNvPr id="26627" name="Text Box 4"/>
          <p:cNvSpPr/>
          <p:nvPr/>
        </p:nvSpPr>
        <p:spPr>
          <a:xfrm>
            <a:off x="1776413" y="2933700"/>
            <a:ext cx="1006475" cy="739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物质</a:t>
            </a:r>
            <a:endParaRPr lang="zh-CN" altLang="en-US" sz="29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8" name="Text Box 5"/>
          <p:cNvSpPr/>
          <p:nvPr/>
        </p:nvSpPr>
        <p:spPr>
          <a:xfrm>
            <a:off x="3144838" y="2052638"/>
            <a:ext cx="1395412" cy="739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混合物</a:t>
            </a:r>
            <a:endParaRPr lang="zh-CN" altLang="en-US" sz="29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9" name="Text Box 6"/>
          <p:cNvSpPr/>
          <p:nvPr/>
        </p:nvSpPr>
        <p:spPr>
          <a:xfrm>
            <a:off x="3044825" y="3759200"/>
            <a:ext cx="1395413" cy="739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纯净物</a:t>
            </a:r>
            <a:endParaRPr lang="zh-CN" altLang="en-US" sz="29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0" name="AutoShape 7"/>
          <p:cNvSpPr/>
          <p:nvPr/>
        </p:nvSpPr>
        <p:spPr>
          <a:xfrm>
            <a:off x="4243388" y="3667125"/>
            <a:ext cx="220662" cy="760413"/>
          </a:xfrm>
          <a:prstGeom prst="leftBrace">
            <a:avLst>
              <a:gd name="adj1" fmla="val 54196"/>
              <a:gd name="adj2" fmla="val 50000"/>
            </a:avLst>
          </a:prstGeom>
          <a:noFill/>
          <a:ln w="38100">
            <a:solidFill>
              <a:srgbClr val="0000FF"/>
            </a:solidFill>
            <a:round/>
          </a:ln>
        </p:spPr>
        <p:txBody>
          <a:bodyPr lIns="91423" tIns="45711" rIns="91423" bIns="45711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>
              <a:lnSpc>
                <a:spcPct val="150000"/>
              </a:lnSpc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6631" name="Text Box 8"/>
          <p:cNvSpPr/>
          <p:nvPr/>
        </p:nvSpPr>
        <p:spPr>
          <a:xfrm>
            <a:off x="4403725" y="3033713"/>
            <a:ext cx="1393825" cy="739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化合物</a:t>
            </a:r>
            <a:endParaRPr lang="zh-CN" altLang="en-US" sz="29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2" name="Text Box 9"/>
          <p:cNvSpPr/>
          <p:nvPr/>
        </p:nvSpPr>
        <p:spPr>
          <a:xfrm>
            <a:off x="4405313" y="4221163"/>
            <a:ext cx="1006475" cy="7381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单质</a:t>
            </a:r>
            <a:endParaRPr lang="zh-CN" altLang="en-US" sz="29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3" name="Text Box 11"/>
          <p:cNvSpPr/>
          <p:nvPr/>
        </p:nvSpPr>
        <p:spPr>
          <a:xfrm>
            <a:off x="9577388" y="3336925"/>
            <a:ext cx="1844675" cy="733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电解质</a:t>
            </a:r>
            <a:endParaRPr lang="zh-CN" altLang="en-US" sz="29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4" name="Text Box 13"/>
          <p:cNvSpPr/>
          <p:nvPr/>
        </p:nvSpPr>
        <p:spPr>
          <a:xfrm>
            <a:off x="6016625" y="4854575"/>
            <a:ext cx="4276725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sz="29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乙醇、蔗糖等大部分有机物是化合物，但不能导电</a:t>
            </a:r>
            <a:endParaRPr lang="zh-CN" altLang="en-US" sz="29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5" name="Oval 14"/>
          <p:cNvSpPr/>
          <p:nvPr/>
        </p:nvSpPr>
        <p:spPr>
          <a:xfrm>
            <a:off x="2987675" y="1882775"/>
            <a:ext cx="1457325" cy="974725"/>
          </a:xfrm>
          <a:prstGeom prst="ellipse">
            <a:avLst/>
          </a:prstGeom>
          <a:noFill/>
          <a:ln w="57150">
            <a:solidFill>
              <a:srgbClr val="FF3300"/>
            </a:solidFill>
            <a:prstDash val="sysDot"/>
            <a:round/>
          </a:ln>
        </p:spPr>
        <p:txBody>
          <a:bodyPr lIns="91423" tIns="45711" rIns="91423" bIns="45711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>
              <a:lnSpc>
                <a:spcPct val="150000"/>
              </a:lnSpc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6636" name="Oval 15"/>
          <p:cNvSpPr/>
          <p:nvPr/>
        </p:nvSpPr>
        <p:spPr>
          <a:xfrm>
            <a:off x="4529138" y="4248150"/>
            <a:ext cx="881062" cy="973138"/>
          </a:xfrm>
          <a:prstGeom prst="ellipse">
            <a:avLst/>
          </a:prstGeom>
          <a:noFill/>
          <a:ln w="57150">
            <a:solidFill>
              <a:srgbClr val="FF3300"/>
            </a:solidFill>
            <a:prstDash val="sysDot"/>
            <a:round/>
          </a:ln>
        </p:spPr>
        <p:txBody>
          <a:bodyPr lIns="91423" tIns="45711" rIns="91423" bIns="45711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>
              <a:lnSpc>
                <a:spcPct val="150000"/>
              </a:lnSpc>
            </a:pPr>
            <a:endParaRPr lang="zh-CN" altLang="en-US">
              <a:ea typeface="宋体" panose="02010600030101010101" pitchFamily="2" charset="-122"/>
            </a:endParaRPr>
          </a:p>
        </p:txBody>
      </p:sp>
      <p:cxnSp>
        <p:nvCxnSpPr>
          <p:cNvPr id="26637" name="Line 16"/>
          <p:cNvCxnSpPr/>
          <p:nvPr/>
        </p:nvCxnSpPr>
        <p:spPr>
          <a:xfrm flipH="1">
            <a:off x="3876675" y="5192713"/>
            <a:ext cx="728663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/>
          </a:ln>
        </p:spPr>
      </p:cxnSp>
      <p:sp>
        <p:nvSpPr>
          <p:cNvPr id="26638" name="Text Box 17"/>
          <p:cNvSpPr/>
          <p:nvPr/>
        </p:nvSpPr>
        <p:spPr>
          <a:xfrm>
            <a:off x="646113" y="5632450"/>
            <a:ext cx="6940550" cy="733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能导电，既不是电解质，也不是非电解质</a:t>
            </a:r>
            <a:endParaRPr lang="zh-CN" altLang="en-US" sz="29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9" name="Text Box 19"/>
          <p:cNvSpPr/>
          <p:nvPr/>
        </p:nvSpPr>
        <p:spPr>
          <a:xfrm>
            <a:off x="4605338" y="1127125"/>
            <a:ext cx="3006725" cy="5349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900" b="1">
                <a:solidFill>
                  <a:srgbClr val="FF0000"/>
                </a:solidFill>
                <a:ea typeface="宋体" panose="02010600030101010101" pitchFamily="2" charset="-122"/>
              </a:rPr>
              <a:t>对电解质的理解</a:t>
            </a:r>
            <a:endParaRPr lang="zh-CN" altLang="en-US" sz="29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6640" name="Rectangle 20"/>
          <p:cNvSpPr/>
          <p:nvPr/>
        </p:nvSpPr>
        <p:spPr>
          <a:xfrm>
            <a:off x="6246813" y="3040063"/>
            <a:ext cx="3044825" cy="137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lang="zh-CN" altLang="en-US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酸、碱、盐、水、</a:t>
            </a:r>
            <a:endParaRPr lang="zh-CN" altLang="en-US" sz="29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活泼金属氧化物</a:t>
            </a:r>
            <a:endParaRPr lang="zh-CN" altLang="en-US" sz="29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41" name="矩形 8"/>
          <p:cNvSpPr/>
          <p:nvPr/>
        </p:nvSpPr>
        <p:spPr>
          <a:xfrm>
            <a:off x="1104900" y="758825"/>
            <a:ext cx="2346325" cy="739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900" b="1">
                <a:solidFill>
                  <a:srgbClr val="FF0000"/>
                </a:solidFill>
                <a:ea typeface="宋体" panose="02010600030101010101" pitchFamily="2" charset="-122"/>
              </a:rPr>
              <a:t>【</a:t>
            </a:r>
            <a:r>
              <a:rPr lang="zh-CN" altLang="en-US" sz="2900" b="1">
                <a:solidFill>
                  <a:srgbClr val="FF0000"/>
                </a:solidFill>
                <a:ea typeface="宋体" panose="02010600030101010101" pitchFamily="2" charset="-122"/>
              </a:rPr>
              <a:t>思考讨论</a:t>
            </a:r>
            <a:r>
              <a:rPr lang="en-US" altLang="zh-CN" sz="2900" b="1">
                <a:solidFill>
                  <a:srgbClr val="FF0000"/>
                </a:solidFill>
                <a:ea typeface="宋体" panose="02010600030101010101" pitchFamily="2" charset="-122"/>
              </a:rPr>
              <a:t>】</a:t>
            </a:r>
            <a:endParaRPr lang="en-US" altLang="zh-CN" sz="29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6642" name="AutoShape 3"/>
          <p:cNvSpPr/>
          <p:nvPr/>
        </p:nvSpPr>
        <p:spPr>
          <a:xfrm flipH="1">
            <a:off x="9269413" y="3402013"/>
            <a:ext cx="206375" cy="846137"/>
          </a:xfrm>
          <a:prstGeom prst="leftBrace">
            <a:avLst>
              <a:gd name="adj1" fmla="val 73382"/>
              <a:gd name="adj2" fmla="val 50000"/>
            </a:avLst>
          </a:prstGeom>
          <a:noFill/>
          <a:ln w="38100">
            <a:solidFill>
              <a:srgbClr val="0000FF"/>
            </a:solidFill>
            <a:round/>
          </a:ln>
        </p:spPr>
        <p:txBody>
          <a:bodyPr lIns="91423" tIns="45711" rIns="91423" bIns="45711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>
              <a:lnSpc>
                <a:spcPct val="150000"/>
              </a:lnSpc>
            </a:pPr>
            <a:endParaRPr lang="zh-CN" altLang="en-US" sz="2900">
              <a:ea typeface="宋体" panose="02010600030101010101" pitchFamily="2" charset="-122"/>
            </a:endParaRPr>
          </a:p>
        </p:txBody>
      </p:sp>
      <p:sp>
        <p:nvSpPr>
          <p:cNvPr id="26643" name="AutoShape 3"/>
          <p:cNvSpPr/>
          <p:nvPr/>
        </p:nvSpPr>
        <p:spPr>
          <a:xfrm flipH="1">
            <a:off x="10236200" y="4873625"/>
            <a:ext cx="206375" cy="846138"/>
          </a:xfrm>
          <a:prstGeom prst="leftBrace">
            <a:avLst>
              <a:gd name="adj1" fmla="val 73382"/>
              <a:gd name="adj2" fmla="val 50000"/>
            </a:avLst>
          </a:prstGeom>
          <a:noFill/>
          <a:ln w="38100">
            <a:solidFill>
              <a:srgbClr val="0000FF"/>
            </a:solidFill>
            <a:round/>
          </a:ln>
        </p:spPr>
        <p:txBody>
          <a:bodyPr lIns="91423" tIns="45711" rIns="91423" bIns="45711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>
              <a:lnSpc>
                <a:spcPct val="150000"/>
              </a:lnSpc>
            </a:pPr>
            <a:endParaRPr lang="zh-CN" altLang="en-US" sz="29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6644" name="Text Box 11"/>
          <p:cNvSpPr/>
          <p:nvPr/>
        </p:nvSpPr>
        <p:spPr>
          <a:xfrm>
            <a:off x="10569575" y="4543425"/>
            <a:ext cx="1023938" cy="137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非电</a:t>
            </a:r>
            <a:endParaRPr lang="zh-CN" altLang="en-US" sz="29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解质</a:t>
            </a:r>
            <a:endParaRPr lang="zh-CN" altLang="en-US" sz="29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6628" grpId="0"/>
      <p:bldP spid="26629" grpId="0"/>
      <p:bldP spid="26630" grpId="0"/>
      <p:bldP spid="26631" grpId="0"/>
      <p:bldP spid="26632" grpId="0"/>
      <p:bldP spid="26633" grpId="0"/>
      <p:bldP spid="26634" grpId="0"/>
      <p:bldP spid="26635" grpId="0"/>
      <p:bldP spid="26636" grpId="0"/>
      <p:bldP spid="26638" grpId="0"/>
      <p:bldP spid="26640" grpId="0"/>
      <p:bldP spid="26642" grpId="0"/>
      <p:bldP spid="26643" grpId="0"/>
      <p:bldP spid="266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7"/>
          <p:cNvSpPr/>
          <p:nvPr/>
        </p:nvSpPr>
        <p:spPr>
          <a:xfrm>
            <a:off x="373063" y="5580063"/>
            <a:ext cx="1073785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marL="340995" lvl="0" indent="-34099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</a:pP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3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）能导电的物质有</a:t>
            </a:r>
            <a:r>
              <a:rPr lang="zh-CN" altLang="en-US" sz="2900" b="1" u="sng">
                <a:solidFill>
                  <a:srgbClr val="0000FF"/>
                </a:solidFill>
                <a:ea typeface="宋体" panose="02010600030101010101" pitchFamily="2" charset="-122"/>
              </a:rPr>
              <a:t>                               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。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7650" name="Text Box 8"/>
          <p:cNvSpPr/>
          <p:nvPr/>
        </p:nvSpPr>
        <p:spPr>
          <a:xfrm>
            <a:off x="373063" y="4903788"/>
            <a:ext cx="792162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marL="340995" lvl="0" indent="-34099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</a:pP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）属于非电解质的有</a:t>
            </a:r>
            <a:r>
              <a:rPr lang="zh-CN" altLang="en-US" sz="2900" b="1" u="sng">
                <a:solidFill>
                  <a:srgbClr val="0000FF"/>
                </a:solidFill>
                <a:ea typeface="宋体" panose="02010600030101010101" pitchFamily="2" charset="-122"/>
              </a:rPr>
              <a:t>                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。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7651" name="Text Box 9"/>
          <p:cNvSpPr/>
          <p:nvPr/>
        </p:nvSpPr>
        <p:spPr>
          <a:xfrm>
            <a:off x="328613" y="4173538"/>
            <a:ext cx="11355387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marL="340995" lvl="0" indent="-34099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</a:pP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）属于电解质的有</a:t>
            </a:r>
            <a:r>
              <a:rPr lang="zh-CN" altLang="en-US" sz="2900" b="1" u="sng">
                <a:solidFill>
                  <a:srgbClr val="0000FF"/>
                </a:solidFill>
                <a:ea typeface="宋体" panose="02010600030101010101" pitchFamily="2" charset="-122"/>
              </a:rPr>
              <a:t>                                        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。  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7652" name="Rectangle 6"/>
          <p:cNvSpPr/>
          <p:nvPr/>
        </p:nvSpPr>
        <p:spPr>
          <a:xfrm>
            <a:off x="598488" y="1449388"/>
            <a:ext cx="9099550" cy="12938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buClr>
                <a:schemeClr val="accent1"/>
              </a:buClr>
              <a:buSzPct val="75000"/>
              <a:buFont typeface="Wingdings" panose="05000000000000000000" pitchFamily="2" charset="2"/>
            </a:pP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 电解质：酸、碱、盐、活泼金属氧化物和水</a:t>
            </a:r>
            <a:endParaRPr lang="en-US" altLang="zh-CN" sz="2900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lvl="0">
              <a:buClr>
                <a:schemeClr val="accent1"/>
              </a:buClr>
              <a:buSzPct val="75000"/>
              <a:buFont typeface="Wingdings" panose="05000000000000000000" pitchFamily="2" charset="2"/>
            </a:pP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非电解质：非金属氧化物、大部分有机物、非酸氢化物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7653" name="Rectangle 4"/>
          <p:cNvSpPr/>
          <p:nvPr/>
        </p:nvSpPr>
        <p:spPr>
          <a:xfrm>
            <a:off x="598488" y="809625"/>
            <a:ext cx="2754312" cy="576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marL="340995" lvl="0" indent="-34099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</a:pP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、物质范围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7654" name="矩形 6"/>
          <p:cNvSpPr/>
          <p:nvPr/>
        </p:nvSpPr>
        <p:spPr>
          <a:xfrm>
            <a:off x="446088" y="2579688"/>
            <a:ext cx="10996612" cy="13033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【</a:t>
            </a:r>
            <a:r>
              <a:rPr lang="zh-CN" altLang="en-US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想一想</a:t>
            </a:r>
            <a:r>
              <a:rPr lang="en-US" altLang="zh-CN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】Cu</a:t>
            </a:r>
            <a:r>
              <a:rPr lang="zh-CN" altLang="en-US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NaCl</a:t>
            </a:r>
            <a:r>
              <a:rPr lang="zh-CN" altLang="en-US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固体、</a:t>
            </a:r>
            <a:r>
              <a:rPr lang="en-US" altLang="zh-CN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</a:t>
            </a:r>
            <a:r>
              <a:rPr lang="en-US" altLang="zh-CN" sz="29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 氢氧化钠、蔗糖、</a:t>
            </a:r>
            <a:r>
              <a:rPr lang="en-US" altLang="zh-CN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NaCl</a:t>
            </a:r>
            <a:r>
              <a:rPr lang="zh-CN" altLang="en-US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溶液、酒精、稀硫酸 、熔融</a:t>
            </a:r>
            <a:r>
              <a:rPr lang="en-US" altLang="zh-CN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KNO</a:t>
            </a:r>
            <a:r>
              <a:rPr lang="en-US" altLang="zh-CN" sz="29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固体、液态氯化氢。</a:t>
            </a:r>
            <a:endParaRPr lang="zh-CN" altLang="en-US" sz="29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5" name="TextBox 4"/>
          <p:cNvSpPr/>
          <p:nvPr/>
        </p:nvSpPr>
        <p:spPr>
          <a:xfrm>
            <a:off x="3951288" y="4129088"/>
            <a:ext cx="740886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NaCl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固体、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氢氧化钠、熔融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KNO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固体、液态氯化氢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6" name="TextBox 5"/>
          <p:cNvSpPr/>
          <p:nvPr/>
        </p:nvSpPr>
        <p:spPr>
          <a:xfrm>
            <a:off x="4389438" y="4887913"/>
            <a:ext cx="2833687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、蔗糖、酒精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7" name="TextBox 5"/>
          <p:cNvSpPr/>
          <p:nvPr/>
        </p:nvSpPr>
        <p:spPr>
          <a:xfrm>
            <a:off x="4002088" y="5561013"/>
            <a:ext cx="5780087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Cu、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NaCl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溶液、稀硫酸、熔融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KNO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固体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 fill="hold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 fill="hold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 fill="hold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 fill="hold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27655" grpId="0"/>
      <p:bldP spid="27656" grpId="0"/>
      <p:bldP spid="27657" grpId="0"/>
      <p:bldP spid="27649" grpId="0"/>
      <p:bldP spid="27650" grpId="0"/>
      <p:bldP spid="276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/>
          <p:nvPr/>
        </p:nvSpPr>
        <p:spPr>
          <a:xfrm>
            <a:off x="1227138" y="2171700"/>
            <a:ext cx="9872662" cy="3298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  <a:spcBef>
                <a:spcPct val="10000"/>
              </a:spcBef>
            </a:pP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CO</a:t>
            </a:r>
            <a:r>
              <a:rPr lang="zh-CN" altLang="en-US" sz="2900" b="1" baseline="-25000">
                <a:solidFill>
                  <a:srgbClr val="0000FF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属于化合物，溶于水也能导电，那么CO</a:t>
            </a:r>
            <a:r>
              <a:rPr lang="zh-CN" altLang="en-US" sz="2900" b="1" baseline="-25000">
                <a:solidFill>
                  <a:srgbClr val="0000FF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属于电解质吗？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900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【提示】</a:t>
            </a:r>
            <a:r>
              <a:rPr lang="zh-CN" altLang="en-US" sz="29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电解质是指在水溶液中或熔融状态下能</a:t>
            </a:r>
            <a:r>
              <a:rPr lang="zh-CN" altLang="en-US" sz="29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自</a:t>
            </a:r>
            <a:endParaRPr lang="en-US" altLang="zh-CN" sz="29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9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身电离而导电</a:t>
            </a:r>
            <a:r>
              <a:rPr lang="zh-CN" altLang="en-US" sz="29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的化合物。CO</a:t>
            </a:r>
            <a:r>
              <a:rPr lang="zh-CN" altLang="en-US" sz="2900" b="1" baseline="-250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9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溶于水导电是因为生成</a:t>
            </a:r>
            <a:r>
              <a:rPr lang="zh-CN" altLang="en-US" sz="29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H</a:t>
            </a:r>
            <a:r>
              <a:rPr lang="zh-CN" altLang="en-US" sz="2900" b="1" baseline="-250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9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CO</a:t>
            </a:r>
            <a:r>
              <a:rPr lang="zh-CN" altLang="en-US" sz="2900" b="1" baseline="-250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9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，H</a:t>
            </a:r>
            <a:r>
              <a:rPr lang="zh-CN" altLang="en-US" sz="2900" b="1" baseline="-250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9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CO</a:t>
            </a:r>
            <a:r>
              <a:rPr lang="zh-CN" altLang="en-US" sz="2900" b="1" baseline="-250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9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电离产生自由移动的离子而导电，应该理解为</a:t>
            </a:r>
            <a:r>
              <a:rPr lang="zh-CN" altLang="en-US" sz="29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H</a:t>
            </a:r>
            <a:r>
              <a:rPr lang="zh-CN" altLang="en-US" sz="2900" b="1" baseline="-250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9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CO</a:t>
            </a:r>
            <a:r>
              <a:rPr lang="zh-CN" altLang="en-US" sz="2900" b="1" baseline="-250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9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是</a:t>
            </a:r>
            <a:r>
              <a:rPr lang="zh-CN" altLang="en-US" sz="29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电解质，</a:t>
            </a:r>
            <a:r>
              <a:rPr lang="zh-CN" altLang="en-US" sz="29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CO</a:t>
            </a:r>
            <a:r>
              <a:rPr lang="zh-CN" altLang="en-US" sz="2900" b="1" baseline="-250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9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不属于电解质。另外，SO</a:t>
            </a:r>
            <a:r>
              <a:rPr lang="zh-CN" altLang="en-US" sz="2900" b="1" baseline="-250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9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、NH</a:t>
            </a:r>
            <a:r>
              <a:rPr lang="zh-CN" altLang="en-US" sz="2900" b="1" baseline="-250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9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也都不属于电解质</a:t>
            </a:r>
            <a:r>
              <a:rPr lang="en-US" altLang="zh-CN" sz="29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9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674" name="Rectangle 2"/>
          <p:cNvSpPr/>
          <p:nvPr/>
        </p:nvSpPr>
        <p:spPr>
          <a:xfrm>
            <a:off x="906463" y="828675"/>
            <a:ext cx="4884737" cy="831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【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思考与交流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】</a:t>
            </a:r>
            <a:endParaRPr lang="en-US" altLang="zh-CN" sz="32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52225"/>
          <p:cNvSpPr/>
          <p:nvPr/>
        </p:nvSpPr>
        <p:spPr>
          <a:xfrm>
            <a:off x="652463" y="855663"/>
            <a:ext cx="351948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eaLnBrk="0" hangingPunct="0"/>
            <a:r>
              <a:rPr lang="en-US" altLang="zh-CN" sz="2900" b="1">
                <a:solidFill>
                  <a:srgbClr val="FF0000"/>
                </a:solidFill>
                <a:ea typeface="宋体" panose="02010600030101010101" pitchFamily="2" charset="-122"/>
              </a:rPr>
              <a:t>3.</a:t>
            </a:r>
            <a:r>
              <a:rPr lang="zh-CN" altLang="en-US" sz="2900" b="1">
                <a:solidFill>
                  <a:srgbClr val="FF0000"/>
                </a:solidFill>
                <a:ea typeface="宋体" panose="02010600030101010101" pitchFamily="2" charset="-122"/>
              </a:rPr>
              <a:t>酸、碱、盐的电离</a:t>
            </a:r>
            <a:endParaRPr lang="zh-CN" altLang="en-US" sz="29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9698" name="文本框 52226"/>
          <p:cNvSpPr/>
          <p:nvPr/>
        </p:nvSpPr>
        <p:spPr>
          <a:xfrm>
            <a:off x="652463" y="2003425"/>
            <a:ext cx="10193337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eaLnBrk="0" hangingPunct="0"/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电解质溶于水或受热熔化时，离解成自由移动的离子的过程。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9699" name="文本框 52227"/>
          <p:cNvSpPr/>
          <p:nvPr/>
        </p:nvSpPr>
        <p:spPr>
          <a:xfrm>
            <a:off x="652463" y="1435100"/>
            <a:ext cx="238442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eaLnBrk="0" hangingPunct="0"/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）电离：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9700" name="文本框 52232"/>
          <p:cNvSpPr/>
          <p:nvPr/>
        </p:nvSpPr>
        <p:spPr>
          <a:xfrm>
            <a:off x="754063" y="3351213"/>
            <a:ext cx="3430587" cy="5365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eaLnBrk="0" hangingPunct="0"/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）电离方程式：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9701" name="矩形 52233"/>
          <p:cNvSpPr/>
          <p:nvPr/>
        </p:nvSpPr>
        <p:spPr>
          <a:xfrm>
            <a:off x="636588" y="2659063"/>
            <a:ext cx="86868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eaLnBrk="0" hangingPunct="0"/>
            <a:r>
              <a:rPr lang="en-US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电离是电解质导电的前提，是一个</a:t>
            </a:r>
            <a:r>
              <a:rPr lang="en-US" altLang="en-US" sz="2900" b="1" u="sng">
                <a:solidFill>
                  <a:srgbClr val="0000FF"/>
                </a:solidFill>
                <a:ea typeface="宋体" panose="02010600030101010101" pitchFamily="2" charset="-122"/>
              </a:rPr>
              <a:t>        </a:t>
            </a:r>
            <a:r>
              <a:rPr lang="en-US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变化。</a:t>
            </a:r>
            <a:endParaRPr lang="en-US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9702" name="矩形 52234"/>
          <p:cNvSpPr/>
          <p:nvPr/>
        </p:nvSpPr>
        <p:spPr>
          <a:xfrm>
            <a:off x="6297613" y="2571750"/>
            <a:ext cx="96361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en-US" altLang="en-US" sz="2900" b="1">
                <a:solidFill>
                  <a:srgbClr val="FF0000"/>
                </a:solidFill>
                <a:ea typeface="宋体" panose="02010600030101010101" pitchFamily="2" charset="-122"/>
              </a:rPr>
              <a:t>物理</a:t>
            </a:r>
            <a:endParaRPr lang="en-US" altLang="en-US" sz="29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9703" name="矩形 1"/>
          <p:cNvSpPr/>
          <p:nvPr/>
        </p:nvSpPr>
        <p:spPr>
          <a:xfrm>
            <a:off x="3889375" y="3359150"/>
            <a:ext cx="7762875" cy="5365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eaLnBrk="0" hangingPunct="0"/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用化学式和离子符号来表示物质电离的式子。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9704" name="文本框 14"/>
          <p:cNvSpPr/>
          <p:nvPr/>
        </p:nvSpPr>
        <p:spPr>
          <a:xfrm>
            <a:off x="2047875" y="5356225"/>
            <a:ext cx="2232025" cy="738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②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电荷守恒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9705" name="文本框 15"/>
          <p:cNvSpPr/>
          <p:nvPr/>
        </p:nvSpPr>
        <p:spPr>
          <a:xfrm>
            <a:off x="2047875" y="4762500"/>
            <a:ext cx="2124075" cy="6365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①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质量守恒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9706" name="文本框 16"/>
          <p:cNvSpPr/>
          <p:nvPr/>
        </p:nvSpPr>
        <p:spPr>
          <a:xfrm>
            <a:off x="754063" y="4833938"/>
            <a:ext cx="1598612" cy="654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检查</a:t>
            </a:r>
            <a:r>
              <a:rPr lang="zh-CN" altLang="en-US" sz="29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</a:t>
            </a:r>
            <a:endParaRPr lang="zh-CN" altLang="en-US" sz="2900" b="1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9707" name="文本框 17"/>
          <p:cNvSpPr/>
          <p:nvPr/>
        </p:nvSpPr>
        <p:spPr>
          <a:xfrm>
            <a:off x="754063" y="4056063"/>
            <a:ext cx="2589212" cy="7381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电离方程式</a:t>
            </a:r>
            <a:r>
              <a:rPr lang="zh-CN" altLang="en-US" sz="2900">
                <a:solidFill>
                  <a:srgbClr val="000808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</a:t>
            </a:r>
            <a:endParaRPr lang="zh-CN" altLang="en-US" sz="2900">
              <a:solidFill>
                <a:srgbClr val="000808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9708" name="文本框 18"/>
          <p:cNvSpPr/>
          <p:nvPr/>
        </p:nvSpPr>
        <p:spPr>
          <a:xfrm>
            <a:off x="5121275" y="4572000"/>
            <a:ext cx="137160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sz="29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阳离子</a:t>
            </a:r>
            <a:endParaRPr lang="zh-CN" altLang="en-US" sz="2900" b="1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9709" name="文本框 19"/>
          <p:cNvSpPr/>
          <p:nvPr/>
        </p:nvSpPr>
        <p:spPr>
          <a:xfrm>
            <a:off x="6638925" y="4572000"/>
            <a:ext cx="1322388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sz="29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阴离子</a:t>
            </a:r>
            <a:endParaRPr lang="zh-CN" altLang="en-US" sz="2900" b="1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9710" name="文本框 27"/>
          <p:cNvSpPr/>
          <p:nvPr/>
        </p:nvSpPr>
        <p:spPr>
          <a:xfrm>
            <a:off x="4660900" y="5356225"/>
            <a:ext cx="556895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sz="29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注意：电离过程，原子团不能拆</a:t>
            </a:r>
            <a:endParaRPr lang="zh-CN" altLang="en-US" sz="29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9711" name="Text Box 16"/>
          <p:cNvSpPr/>
          <p:nvPr/>
        </p:nvSpPr>
        <p:spPr>
          <a:xfrm>
            <a:off x="3343275" y="3829050"/>
            <a:ext cx="4584700" cy="758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Na</a:t>
            </a:r>
            <a:r>
              <a:rPr lang="en-US" altLang="zh-CN" sz="2900" b="1" baseline="-25000">
                <a:solidFill>
                  <a:srgbClr val="0000FF"/>
                </a:solidFill>
                <a:ea typeface="宋体" panose="02010600030101010101" pitchFamily="2" charset="-122"/>
              </a:rPr>
              <a:t>2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SO</a:t>
            </a:r>
            <a:r>
              <a:rPr lang="en-US" altLang="zh-CN" sz="2900" b="1" baseline="-25000">
                <a:solidFill>
                  <a:srgbClr val="0000FF"/>
                </a:solidFill>
                <a:ea typeface="宋体" panose="02010600030101010101" pitchFamily="2" charset="-122"/>
              </a:rPr>
              <a:t>4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 ==== 2Na</a:t>
            </a:r>
            <a:r>
              <a:rPr lang="en-US" altLang="zh-CN" sz="2900" b="1" baseline="30000">
                <a:solidFill>
                  <a:srgbClr val="0000FF"/>
                </a:solidFill>
                <a:ea typeface="宋体" panose="02010600030101010101" pitchFamily="2" charset="-122"/>
              </a:rPr>
              <a:t>+ 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+ SO</a:t>
            </a:r>
            <a:r>
              <a:rPr lang="en-US" altLang="zh-CN" sz="2900" b="1" baseline="-25000">
                <a:solidFill>
                  <a:srgbClr val="0000FF"/>
                </a:solidFill>
                <a:ea typeface="宋体" panose="02010600030101010101" pitchFamily="2" charset="-122"/>
              </a:rPr>
              <a:t>4</a:t>
            </a:r>
            <a:r>
              <a:rPr lang="en-US" altLang="zh-CN" sz="2900" b="1" baseline="30000">
                <a:solidFill>
                  <a:srgbClr val="0000FF"/>
                </a:solidFill>
                <a:ea typeface="宋体" panose="02010600030101010101" pitchFamily="2" charset="-122"/>
              </a:rPr>
              <a:t>2-</a:t>
            </a:r>
            <a:endParaRPr lang="en-US" altLang="zh-CN" sz="2900" b="1" baseline="3000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 fill="hold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 fill="hold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 fill="hold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 fill="hold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 fill="hold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 fill="hold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allAtOnce"/>
      <p:bldP spid="29701" grpId="0"/>
      <p:bldP spid="29702" grpId="0"/>
      <p:bldP spid="29703" grpId="0"/>
      <p:bldP spid="29704" grpId="0"/>
      <p:bldP spid="29705" grpId="0"/>
      <p:bldP spid="29706" grpId="0"/>
      <p:bldP spid="29707" grpId="0"/>
      <p:bldP spid="29708" grpId="0"/>
      <p:bldP spid="29709" grpId="0"/>
      <p:bldP spid="29710" grpId="0"/>
      <p:bldP spid="297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>
            <a:hlinkClick r:id="rId1" action="ppaction://hlinksldjump"/>
          </p:cNvPr>
          <p:cNvSpPr/>
          <p:nvPr/>
        </p:nvSpPr>
        <p:spPr>
          <a:xfrm>
            <a:off x="1085850" y="2463800"/>
            <a:ext cx="10055225" cy="3324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just">
              <a:lnSpc>
                <a:spcPct val="150000"/>
              </a:lnSpc>
            </a:pP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　　在长距离或长时间运动中，身体大量出汗，随水分的丧失，也失去很多盐分，体内的电解质因此而失去平衡，因此运动后要喝</a:t>
            </a:r>
            <a:r>
              <a:rPr lang="zh-CN" altLang="en-US" sz="2900" b="1" u="sng">
                <a:solidFill>
                  <a:srgbClr val="FF0000"/>
                </a:solidFill>
                <a:ea typeface="宋体" panose="02010600030101010101" pitchFamily="2" charset="-122"/>
              </a:rPr>
              <a:t>电解质饮料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，又称矿物质饮料或运动饮料，最普通的是盐开水。饮料中除了水外还包括钠、钾、氯、镁、钙、磷等矿物质。 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30722" name="Text Box 3"/>
          <p:cNvSpPr/>
          <p:nvPr/>
        </p:nvSpPr>
        <p:spPr>
          <a:xfrm>
            <a:off x="2565400" y="1633538"/>
            <a:ext cx="6053138" cy="830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3200" b="1">
                <a:solidFill>
                  <a:srgbClr val="009900"/>
                </a:solidFill>
                <a:ea typeface="宋体" panose="02010600030101010101" pitchFamily="2" charset="-122"/>
              </a:rPr>
              <a:t>电解质饮料、电解质与细胞活动</a:t>
            </a:r>
            <a:endParaRPr lang="zh-CN" altLang="en-US" sz="3200" b="1">
              <a:solidFill>
                <a:srgbClr val="009900"/>
              </a:solidFill>
              <a:ea typeface="宋体" panose="02010600030101010101" pitchFamily="2" charset="-122"/>
            </a:endParaRPr>
          </a:p>
        </p:txBody>
      </p:sp>
      <p:sp>
        <p:nvSpPr>
          <p:cNvPr id="30723" name="Rectangle 2"/>
          <p:cNvSpPr/>
          <p:nvPr/>
        </p:nvSpPr>
        <p:spPr>
          <a:xfrm>
            <a:off x="4603750" y="773113"/>
            <a:ext cx="3019425" cy="655637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lIns="91423" tIns="45711" rIns="91423" bIns="45711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lang="zh-CN" altLang="en-US" sz="40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身边的化学</a:t>
            </a:r>
            <a:endParaRPr lang="zh-CN" altLang="en-US" sz="4000" b="1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2549762" descr="课堂副本"/>
          <p:cNvPicPr>
            <a:picLocks noChangeAspect="1"/>
          </p:cNvPicPr>
          <p:nvPr/>
        </p:nvPicPr>
        <p:blipFill>
          <a:blip r:embed="rId1"/>
          <a:srcRect l="25023" t="32932" r="27306" b="50091"/>
          <a:stretch>
            <a:fillRect/>
          </a:stretch>
        </p:blipFill>
        <p:spPr>
          <a:xfrm>
            <a:off x="4425950" y="781050"/>
            <a:ext cx="3894138" cy="8667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1746" name="Text Box 4"/>
          <p:cNvSpPr/>
          <p:nvPr/>
        </p:nvSpPr>
        <p:spPr>
          <a:xfrm>
            <a:off x="461963" y="2219325"/>
            <a:ext cx="3646487" cy="17716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40000"/>
              </a:lnSpc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一、常见的分散系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lvl="0">
              <a:lnSpc>
                <a:spcPct val="140000"/>
              </a:lnSpc>
            </a:pP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1.基本概念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lvl="0">
              <a:lnSpc>
                <a:spcPct val="140000"/>
              </a:lnSpc>
            </a:pP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2.分类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31747" name="Text Box 5"/>
          <p:cNvSpPr/>
          <p:nvPr/>
        </p:nvSpPr>
        <p:spPr>
          <a:xfrm>
            <a:off x="3590925" y="2778125"/>
            <a:ext cx="3536950" cy="2332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40000"/>
              </a:lnSpc>
            </a:pP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1.概念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lvl="0">
              <a:lnSpc>
                <a:spcPct val="140000"/>
              </a:lnSpc>
            </a:pP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2.氢氧化铁胶体的制备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lvl="0">
              <a:lnSpc>
                <a:spcPct val="140000"/>
              </a:lnSpc>
            </a:pP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3.三类分散系的比较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lvl="0">
              <a:lnSpc>
                <a:spcPct val="140000"/>
              </a:lnSpc>
            </a:pP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4.胶体的性质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cxnSp>
        <p:nvCxnSpPr>
          <p:cNvPr id="31748" name="Line 7"/>
          <p:cNvCxnSpPr/>
          <p:nvPr/>
        </p:nvCxnSpPr>
        <p:spPr>
          <a:xfrm>
            <a:off x="3368675" y="2120900"/>
            <a:ext cx="28575" cy="3382963"/>
          </a:xfrm>
          <a:prstGeom prst="line">
            <a:avLst/>
          </a:prstGeom>
          <a:noFill/>
          <a:ln w="19050">
            <a:solidFill>
              <a:srgbClr val="CC00CC"/>
            </a:solidFill>
            <a:round/>
          </a:ln>
        </p:spPr>
      </p:cxnSp>
      <p:cxnSp>
        <p:nvCxnSpPr>
          <p:cNvPr id="31749" name="Line 7"/>
          <p:cNvCxnSpPr/>
          <p:nvPr/>
        </p:nvCxnSpPr>
        <p:spPr>
          <a:xfrm>
            <a:off x="7178675" y="2120900"/>
            <a:ext cx="26988" cy="3382963"/>
          </a:xfrm>
          <a:prstGeom prst="line">
            <a:avLst/>
          </a:prstGeom>
          <a:noFill/>
          <a:ln w="19050">
            <a:solidFill>
              <a:srgbClr val="CC00CC"/>
            </a:solidFill>
            <a:round/>
          </a:ln>
        </p:spPr>
      </p:cxnSp>
      <p:sp>
        <p:nvSpPr>
          <p:cNvPr id="31750" name="文本框 7"/>
          <p:cNvSpPr/>
          <p:nvPr/>
        </p:nvSpPr>
        <p:spPr>
          <a:xfrm>
            <a:off x="9548813" y="5280025"/>
            <a:ext cx="2228850" cy="522288"/>
          </a:xfrm>
          <a:prstGeom prst="rect">
            <a:avLst/>
          </a:prstGeom>
          <a:solidFill>
            <a:srgbClr val="CCFFCC">
              <a:alpha val="50195"/>
            </a:srgbClr>
          </a:solidFill>
          <a:ln w="31750">
            <a:solidFill>
              <a:schemeClr val="accent1"/>
            </a:solidFill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/>
            <a:r>
              <a:rPr lang="zh-CN" altLang="en-US" sz="2900" b="1">
                <a:solidFill>
                  <a:srgbClr val="CC0000"/>
                </a:solidFill>
                <a:ea typeface="宋体" panose="02010600030101010101" pitchFamily="2" charset="-122"/>
              </a:rPr>
              <a:t>电离方程式</a:t>
            </a:r>
            <a:endParaRPr lang="zh-CN" altLang="en-US" sz="2900" b="1">
              <a:solidFill>
                <a:srgbClr val="CC0000"/>
              </a:solidFill>
              <a:ea typeface="宋体" panose="02010600030101010101" pitchFamily="2" charset="-122"/>
            </a:endParaRPr>
          </a:p>
        </p:txBody>
      </p:sp>
      <p:sp>
        <p:nvSpPr>
          <p:cNvPr id="31751" name="文本框 8"/>
          <p:cNvSpPr/>
          <p:nvPr/>
        </p:nvSpPr>
        <p:spPr>
          <a:xfrm>
            <a:off x="10661650" y="3630613"/>
            <a:ext cx="685800" cy="954087"/>
          </a:xfrm>
          <a:prstGeom prst="rect">
            <a:avLst/>
          </a:prstGeom>
          <a:solidFill>
            <a:srgbClr val="CCFFCC">
              <a:alpha val="50195"/>
            </a:srgbClr>
          </a:solidFill>
          <a:ln w="31750">
            <a:solidFill>
              <a:schemeClr val="accent1"/>
            </a:solidFill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/>
            <a:r>
              <a:rPr lang="zh-CN" altLang="en-US" sz="2900" b="1">
                <a:solidFill>
                  <a:srgbClr val="CC0000"/>
                </a:solidFill>
                <a:ea typeface="宋体" panose="02010600030101010101" pitchFamily="2" charset="-122"/>
              </a:rPr>
              <a:t>电离</a:t>
            </a:r>
            <a:endParaRPr lang="zh-CN" altLang="en-US" sz="2900" b="1">
              <a:solidFill>
                <a:srgbClr val="CC0000"/>
              </a:solidFill>
              <a:ea typeface="宋体" panose="02010600030101010101" pitchFamily="2" charset="-122"/>
            </a:endParaRPr>
          </a:p>
        </p:txBody>
      </p:sp>
      <p:sp>
        <p:nvSpPr>
          <p:cNvPr id="31752" name="左大括号 9"/>
          <p:cNvSpPr/>
          <p:nvPr/>
        </p:nvSpPr>
        <p:spPr>
          <a:xfrm>
            <a:off x="8334375" y="3198813"/>
            <a:ext cx="152400" cy="1112837"/>
          </a:xfrm>
          <a:prstGeom prst="leftBrace">
            <a:avLst>
              <a:gd name="adj1" fmla="val 66192"/>
              <a:gd name="adj2" fmla="val 50000"/>
            </a:avLst>
          </a:prstGeom>
          <a:noFill/>
          <a:ln>
            <a:solidFill>
              <a:srgbClr val="0000FF"/>
            </a:solidFill>
            <a:round/>
          </a:ln>
        </p:spPr>
        <p:txBody>
          <a:bodyPr lIns="91423" tIns="45711" rIns="91423" bIns="45711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31753" name="文本框 10"/>
          <p:cNvSpPr/>
          <p:nvPr/>
        </p:nvSpPr>
        <p:spPr>
          <a:xfrm>
            <a:off x="8486775" y="3778250"/>
            <a:ext cx="1509713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电解质 </a:t>
            </a:r>
            <a:endParaRPr lang="zh-CN" altLang="en-US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54" name="文本框 11"/>
          <p:cNvSpPr/>
          <p:nvPr/>
        </p:nvSpPr>
        <p:spPr>
          <a:xfrm>
            <a:off x="8486775" y="2863850"/>
            <a:ext cx="19177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非电解质 </a:t>
            </a:r>
            <a:endParaRPr lang="zh-CN" altLang="en-US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55" name="右箭头 12"/>
          <p:cNvSpPr/>
          <p:nvPr/>
        </p:nvSpPr>
        <p:spPr>
          <a:xfrm>
            <a:off x="9621838" y="4087813"/>
            <a:ext cx="989012" cy="69850"/>
          </a:xfrm>
          <a:prstGeom prst="rightArrow">
            <a:avLst>
              <a:gd name="adj1" fmla="val 50000"/>
              <a:gd name="adj2" fmla="val 322447"/>
            </a:avLst>
          </a:prstGeom>
          <a:solidFill>
            <a:schemeClr val="accent2"/>
          </a:solidFill>
          <a:ln w="3175" cap="sq">
            <a:solidFill>
              <a:schemeClr val="accent2"/>
            </a:solidFill>
            <a:miter lim="800000"/>
          </a:ln>
        </p:spPr>
        <p:txBody>
          <a:bodyPr lIns="91423" tIns="45711" rIns="91423" bIns="45711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endParaRPr lang="zh-CN" altLang="en-US" b="1">
              <a:ea typeface="宋体" panose="02010600030101010101" pitchFamily="2" charset="-122"/>
            </a:endParaRPr>
          </a:p>
        </p:txBody>
      </p:sp>
      <p:cxnSp>
        <p:nvCxnSpPr>
          <p:cNvPr id="31756" name="直接连接符 13"/>
          <p:cNvCxnSpPr/>
          <p:nvPr/>
        </p:nvCxnSpPr>
        <p:spPr>
          <a:xfrm rot="10800000" flipH="1" flipV="1">
            <a:off x="11007725" y="4664075"/>
            <a:ext cx="0" cy="5635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tailEnd type="triangle" w="sm" len="sm"/>
          </a:ln>
        </p:spPr>
      </p:cxnSp>
      <p:sp>
        <p:nvSpPr>
          <p:cNvPr id="31757" name="矩形 14"/>
          <p:cNvSpPr/>
          <p:nvPr/>
        </p:nvSpPr>
        <p:spPr>
          <a:xfrm>
            <a:off x="9571038" y="3630613"/>
            <a:ext cx="1217612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水溶液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58" name="矩形 15"/>
          <p:cNvSpPr/>
          <p:nvPr/>
        </p:nvSpPr>
        <p:spPr>
          <a:xfrm>
            <a:off x="9761538" y="4052888"/>
            <a:ext cx="695325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熔融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59" name="文本框 16"/>
          <p:cNvSpPr/>
          <p:nvPr/>
        </p:nvSpPr>
        <p:spPr>
          <a:xfrm>
            <a:off x="7205663" y="3409950"/>
            <a:ext cx="1216025" cy="692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化合物 </a:t>
            </a:r>
            <a:endParaRPr lang="zh-CN" altLang="en-US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60" name="矩形 1"/>
          <p:cNvSpPr/>
          <p:nvPr/>
        </p:nvSpPr>
        <p:spPr>
          <a:xfrm>
            <a:off x="3540125" y="2219325"/>
            <a:ext cx="1527175" cy="6524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40000"/>
              </a:lnSpc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二、胶体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1761" name="矩形 17"/>
          <p:cNvSpPr/>
          <p:nvPr/>
        </p:nvSpPr>
        <p:spPr>
          <a:xfrm>
            <a:off x="7453313" y="2125663"/>
            <a:ext cx="2532062" cy="652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40000"/>
              </a:lnSpc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三、电解质溶液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 fill="hold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 fill="hold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 fill="hold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 fill="hold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  <p:bldP spid="31750" grpId="0"/>
      <p:bldP spid="31751" grpId="0"/>
      <p:bldP spid="31753" grpId="0"/>
      <p:bldP spid="31754" grpId="0"/>
      <p:bldP spid="31757" grpId="0"/>
      <p:bldP spid="31758" grpId="0"/>
      <p:bldP spid="31759" grpId="0"/>
      <p:bldP spid="31760" grpId="0"/>
      <p:bldP spid="317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9" descr="20087175658580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0575" y="1166813"/>
            <a:ext cx="7942263" cy="40798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5122" name="Text Box 3"/>
          <p:cNvSpPr/>
          <p:nvPr/>
        </p:nvSpPr>
        <p:spPr>
          <a:xfrm>
            <a:off x="1903413" y="5529263"/>
            <a:ext cx="8750300" cy="492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夜晚城市中光怪陆离的霓虹灯，这又是什么原因呢？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2550786" descr="训练副本"/>
          <p:cNvPicPr>
            <a:picLocks noChangeAspect="1"/>
          </p:cNvPicPr>
          <p:nvPr/>
        </p:nvPicPr>
        <p:blipFill>
          <a:blip r:embed="rId1"/>
          <a:srcRect l="24764" t="32990" r="27520" b="50431"/>
          <a:stretch>
            <a:fillRect/>
          </a:stretch>
        </p:blipFill>
        <p:spPr>
          <a:xfrm>
            <a:off x="4381500" y="787400"/>
            <a:ext cx="4059238" cy="8826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2770" name="Rectangle 3"/>
          <p:cNvSpPr/>
          <p:nvPr/>
        </p:nvSpPr>
        <p:spPr>
          <a:xfrm>
            <a:off x="10440988" y="1671638"/>
            <a:ext cx="779462" cy="920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ea typeface="宋体" panose="02010600030101010101" pitchFamily="2" charset="-122"/>
              </a:rPr>
              <a:t>D</a:t>
            </a:r>
            <a:endParaRPr lang="en-US" altLang="zh-CN" sz="36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2771" name="文本框 99"/>
          <p:cNvSpPr/>
          <p:nvPr/>
        </p:nvSpPr>
        <p:spPr>
          <a:xfrm>
            <a:off x="1087438" y="1817688"/>
            <a:ext cx="9986962" cy="30908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1.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下列区分</a:t>
            </a: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Fe(OH)</a:t>
            </a:r>
            <a:r>
              <a:rPr lang="en-US" altLang="zh-CN" b="1" baseline="-25000">
                <a:solidFill>
                  <a:srgbClr val="0000FF"/>
                </a:solidFill>
                <a:ea typeface="宋体" panose="02010600030101010101" pitchFamily="2" charset="-122"/>
              </a:rPr>
              <a:t>3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悬浊液和</a:t>
            </a: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Fe(OH)</a:t>
            </a:r>
            <a:r>
              <a:rPr lang="en-US" altLang="zh-CN" b="1" baseline="-25000">
                <a:solidFill>
                  <a:srgbClr val="0000FF"/>
                </a:solidFill>
                <a:ea typeface="宋体" panose="02010600030101010101" pitchFamily="2" charset="-122"/>
              </a:rPr>
              <a:t>3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胶体的方法中，正确的是（   ）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A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．静置片刻出现分层现象的是</a:t>
            </a: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Fe(OH)</a:t>
            </a:r>
            <a:r>
              <a:rPr lang="en-US" altLang="zh-CN" b="1" baseline="-25000">
                <a:solidFill>
                  <a:srgbClr val="0000FF"/>
                </a:solidFill>
                <a:ea typeface="宋体" panose="02010600030101010101" pitchFamily="2" charset="-122"/>
              </a:rPr>
              <a:t>3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胶体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B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．用放大镜观察，颗粒大小为</a:t>
            </a: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～</a:t>
            </a: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100 nm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的是</a:t>
            </a: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Fe(OH)</a:t>
            </a:r>
            <a:r>
              <a:rPr lang="en-US" altLang="zh-CN" b="1" baseline="-25000">
                <a:solidFill>
                  <a:srgbClr val="0000FF"/>
                </a:solidFill>
                <a:ea typeface="宋体" panose="02010600030101010101" pitchFamily="2" charset="-122"/>
              </a:rPr>
              <a:t>3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胶体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C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．用光束照射，能产生丁达尔效应的是</a:t>
            </a: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Fe(OH)</a:t>
            </a:r>
            <a:r>
              <a:rPr lang="en-US" altLang="zh-CN" b="1" baseline="-25000">
                <a:solidFill>
                  <a:srgbClr val="0000FF"/>
                </a:solidFill>
                <a:ea typeface="宋体" panose="02010600030101010101" pitchFamily="2" charset="-122"/>
              </a:rPr>
              <a:t>3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胶体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D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．看颜色，有色的是</a:t>
            </a: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Fe(OH)</a:t>
            </a:r>
            <a:r>
              <a:rPr lang="en-US" altLang="zh-CN" b="1" baseline="-25000">
                <a:solidFill>
                  <a:srgbClr val="0000FF"/>
                </a:solidFill>
                <a:ea typeface="宋体" panose="02010600030101010101" pitchFamily="2" charset="-122"/>
              </a:rPr>
              <a:t>3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胶体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/>
          <p:nvPr/>
        </p:nvSpPr>
        <p:spPr>
          <a:xfrm>
            <a:off x="1593850" y="939800"/>
            <a:ext cx="9217025" cy="36909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2.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下列说法中不正确的是（   ）</a:t>
            </a:r>
            <a:b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</a:b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A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．淀粉溶胶具有丁达尔效应</a:t>
            </a:r>
            <a:b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</a:b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B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．光线通过胶体可以产生丁达尔效应的原因是光的散射</a:t>
            </a:r>
            <a:b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</a:b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C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．胶体的分散质粒子可以通过滤纸孔隙，所以可以通过过滤操作分离溶液和胶体</a:t>
            </a:r>
            <a:b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</a:b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D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．胶体属于介稳体系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33794" name="Rectangle 5"/>
          <p:cNvSpPr/>
          <p:nvPr/>
        </p:nvSpPr>
        <p:spPr>
          <a:xfrm>
            <a:off x="5711825" y="793750"/>
            <a:ext cx="677863" cy="920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ea typeface="宋体" panose="02010600030101010101" pitchFamily="2" charset="-122"/>
              </a:rPr>
              <a:t>C</a:t>
            </a:r>
            <a:endParaRPr lang="en-US" altLang="zh-CN" sz="36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5"/>
          <p:cNvSpPr/>
          <p:nvPr/>
        </p:nvSpPr>
        <p:spPr>
          <a:xfrm>
            <a:off x="908050" y="1050925"/>
            <a:ext cx="11163300" cy="3324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3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．下列与胶体性质无关的是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(     )</a:t>
            </a:r>
            <a:endParaRPr lang="en-US" altLang="zh-CN" sz="2900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A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．河流入海口处形成沙洲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B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．冶金厂常用高压电除去烟尘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C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．在饱和氯化铁溶液中滴加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NaOH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溶液，产生红褐色沉淀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D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．肾功能衰竭等疾病引起的血液中毒，可利用血液透析进行治疗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34818" name="Rectangle 5"/>
          <p:cNvSpPr/>
          <p:nvPr/>
        </p:nvSpPr>
        <p:spPr>
          <a:xfrm>
            <a:off x="6086475" y="933450"/>
            <a:ext cx="679450" cy="920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ea typeface="宋体" panose="02010600030101010101" pitchFamily="2" charset="-122"/>
              </a:rPr>
              <a:t>C</a:t>
            </a:r>
            <a:endParaRPr lang="en-US" altLang="zh-CN" sz="36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/>
          <p:nvPr/>
        </p:nvSpPr>
        <p:spPr>
          <a:xfrm>
            <a:off x="8477250" y="596900"/>
            <a:ext cx="720725" cy="920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ea typeface="宋体" panose="02010600030101010101" pitchFamily="2" charset="-122"/>
              </a:rPr>
              <a:t>C</a:t>
            </a:r>
            <a:endParaRPr lang="en-US" altLang="zh-CN" sz="36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5842" name="Rectangle 8"/>
          <p:cNvSpPr/>
          <p:nvPr/>
        </p:nvSpPr>
        <p:spPr>
          <a:xfrm>
            <a:off x="1301750" y="890588"/>
            <a:ext cx="7996238" cy="1428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4.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下列物质中，属于电解质且能导电的是（   ）</a:t>
            </a:r>
            <a:endParaRPr lang="en-US" altLang="zh-CN" sz="2900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lvl="0"/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A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．铜片　　　　　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B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．硫酸溶液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lvl="0"/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C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．熔融的氯化钠  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D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．固体氯化钾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35843" name="Rectangle 2"/>
          <p:cNvSpPr/>
          <p:nvPr/>
        </p:nvSpPr>
        <p:spPr>
          <a:xfrm>
            <a:off x="1301750" y="2592388"/>
            <a:ext cx="8510588" cy="2320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5.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下列说法正确的是（   ）</a:t>
            </a:r>
            <a:b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</a:b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A.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电解质都是易溶于水的物质</a:t>
            </a:r>
            <a:b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</a:b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B.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氧化物都是电解质</a:t>
            </a:r>
            <a:b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</a:b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C.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氢化物都不是电解质</a:t>
            </a:r>
            <a:b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</a:b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D.</a:t>
            </a:r>
            <a:r>
              <a:rPr lang="zh-CN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酸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、碱、盐都是电解质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35844" name="Rectangle 3"/>
          <p:cNvSpPr/>
          <p:nvPr/>
        </p:nvSpPr>
        <p:spPr>
          <a:xfrm>
            <a:off x="5154613" y="2312988"/>
            <a:ext cx="720725" cy="920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ea typeface="宋体" panose="02010600030101010101" pitchFamily="2" charset="-122"/>
              </a:rPr>
              <a:t>D</a:t>
            </a:r>
            <a:endParaRPr lang="en-US" altLang="zh-CN" sz="36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5845" name="Rectangle 2"/>
          <p:cNvSpPr/>
          <p:nvPr/>
        </p:nvSpPr>
        <p:spPr>
          <a:xfrm>
            <a:off x="1098550" y="4760913"/>
            <a:ext cx="10171113" cy="1828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30000"/>
              </a:lnSpc>
            </a:pPr>
            <a:r>
              <a:rPr lang="en-US" altLang="zh-CN" sz="2900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【</a:t>
            </a:r>
            <a:r>
              <a:rPr lang="zh-CN" altLang="en-US" sz="2900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提示</a:t>
            </a:r>
            <a:r>
              <a:rPr lang="en-US" altLang="zh-CN" sz="2900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】</a:t>
            </a:r>
            <a:r>
              <a:rPr lang="en-US" altLang="zh-CN" sz="29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en-US" sz="29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项，电解质也可以是难溶物，如硫酸钡难溶于水，溶液中离子浓度几乎是零，但硫酸钡熔融状态时能够导电，故为电解质。</a:t>
            </a:r>
            <a:endParaRPr lang="zh-CN" altLang="en-US" sz="29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4" grpId="0"/>
      <p:bldP spid="358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/>
          <p:nvPr/>
        </p:nvSpPr>
        <p:spPr>
          <a:xfrm>
            <a:off x="1941513" y="1141413"/>
            <a:ext cx="7000875" cy="3657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60000"/>
              </a:lnSpc>
            </a:pP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6.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下列电离方程式正确的是（   ）</a:t>
            </a:r>
            <a:b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</a:b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A.Na</a:t>
            </a:r>
            <a:r>
              <a:rPr lang="en-US" altLang="zh-CN" sz="2900" b="1" baseline="-25000">
                <a:solidFill>
                  <a:srgbClr val="0000FF"/>
                </a:solidFill>
                <a:ea typeface="宋体" panose="02010600030101010101" pitchFamily="2" charset="-122"/>
              </a:rPr>
              <a:t>2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CO</a:t>
            </a:r>
            <a:r>
              <a:rPr lang="en-US" altLang="zh-CN" sz="2900" b="1" baseline="-25000">
                <a:solidFill>
                  <a:srgbClr val="0000FF"/>
                </a:solidFill>
                <a:ea typeface="宋体" panose="02010600030101010101" pitchFamily="2" charset="-122"/>
              </a:rPr>
              <a:t>3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====Na</a:t>
            </a:r>
            <a:r>
              <a:rPr lang="en-US" altLang="zh-CN" sz="2900" b="1" baseline="30000">
                <a:solidFill>
                  <a:srgbClr val="0000FF"/>
                </a:solidFill>
                <a:ea typeface="宋体" panose="02010600030101010101" pitchFamily="2" charset="-122"/>
              </a:rPr>
              <a:t>+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 + CO</a:t>
            </a:r>
            <a:r>
              <a:rPr lang="en-US" altLang="zh-CN" sz="2900" b="1" baseline="-25000">
                <a:solidFill>
                  <a:srgbClr val="0000FF"/>
                </a:solidFill>
                <a:ea typeface="宋体" panose="02010600030101010101" pitchFamily="2" charset="-122"/>
              </a:rPr>
              <a:t>3</a:t>
            </a:r>
            <a:r>
              <a:rPr lang="en-US" altLang="zh-CN" sz="2900" b="1" baseline="30000">
                <a:solidFill>
                  <a:srgbClr val="0000FF"/>
                </a:solidFill>
                <a:ea typeface="宋体" panose="02010600030101010101" pitchFamily="2" charset="-122"/>
              </a:rPr>
              <a:t>2-</a:t>
            </a:r>
            <a:br>
              <a:rPr lang="en-US" altLang="zh-CN" sz="2900" b="1" baseline="30000">
                <a:solidFill>
                  <a:srgbClr val="0000FF"/>
                </a:solidFill>
                <a:ea typeface="宋体" panose="02010600030101010101" pitchFamily="2" charset="-122"/>
              </a:rPr>
            </a:b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B.Ca(NO</a:t>
            </a:r>
            <a:r>
              <a:rPr lang="en-US" altLang="zh-CN" sz="2900" b="1" baseline="-25000">
                <a:solidFill>
                  <a:srgbClr val="0000FF"/>
                </a:solidFill>
                <a:ea typeface="宋体" panose="02010600030101010101" pitchFamily="2" charset="-122"/>
              </a:rPr>
              <a:t>3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)</a:t>
            </a:r>
            <a:r>
              <a:rPr lang="en-US" altLang="zh-CN" sz="2900" b="1" baseline="-25000">
                <a:solidFill>
                  <a:srgbClr val="0000FF"/>
                </a:solidFill>
                <a:ea typeface="宋体" panose="02010600030101010101" pitchFamily="2" charset="-122"/>
              </a:rPr>
              <a:t>2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====Ca</a:t>
            </a:r>
            <a:r>
              <a:rPr lang="en-US" altLang="zh-CN" sz="2900" b="1" baseline="30000">
                <a:solidFill>
                  <a:srgbClr val="0000FF"/>
                </a:solidFill>
                <a:ea typeface="宋体" panose="02010600030101010101" pitchFamily="2" charset="-122"/>
              </a:rPr>
              <a:t>2+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 + NO</a:t>
            </a:r>
            <a:r>
              <a:rPr lang="en-US" altLang="zh-CN" sz="2900" b="1" baseline="-25000">
                <a:solidFill>
                  <a:srgbClr val="0000FF"/>
                </a:solidFill>
                <a:ea typeface="宋体" panose="02010600030101010101" pitchFamily="2" charset="-122"/>
              </a:rPr>
              <a:t>3</a:t>
            </a:r>
            <a:r>
              <a:rPr lang="en-US" altLang="zh-CN" sz="2900" b="1" baseline="30000">
                <a:solidFill>
                  <a:srgbClr val="0000FF"/>
                </a:solidFill>
                <a:ea typeface="宋体" panose="02010600030101010101" pitchFamily="2" charset="-122"/>
              </a:rPr>
              <a:t>2-</a:t>
            </a:r>
            <a:br>
              <a:rPr lang="en-US" altLang="zh-CN" sz="2900" b="1" baseline="30000">
                <a:solidFill>
                  <a:srgbClr val="0000FF"/>
                </a:solidFill>
                <a:ea typeface="宋体" panose="02010600030101010101" pitchFamily="2" charset="-122"/>
              </a:rPr>
            </a:b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C.KAl(SO</a:t>
            </a:r>
            <a:r>
              <a:rPr lang="en-US" altLang="zh-CN" sz="2900" b="1" baseline="-25000">
                <a:solidFill>
                  <a:srgbClr val="0000FF"/>
                </a:solidFill>
                <a:ea typeface="宋体" panose="02010600030101010101" pitchFamily="2" charset="-122"/>
              </a:rPr>
              <a:t>4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)</a:t>
            </a:r>
            <a:r>
              <a:rPr lang="en-US" altLang="zh-CN" sz="2900" b="1" baseline="-25000">
                <a:solidFill>
                  <a:srgbClr val="0000FF"/>
                </a:solidFill>
                <a:ea typeface="宋体" panose="02010600030101010101" pitchFamily="2" charset="-122"/>
              </a:rPr>
              <a:t>2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====K</a:t>
            </a:r>
            <a:r>
              <a:rPr lang="en-US" altLang="zh-CN" sz="2900" b="1" baseline="30000">
                <a:solidFill>
                  <a:srgbClr val="0000FF"/>
                </a:solidFill>
                <a:ea typeface="宋体" panose="02010600030101010101" pitchFamily="2" charset="-122"/>
              </a:rPr>
              <a:t>+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 + Al</a:t>
            </a:r>
            <a:r>
              <a:rPr lang="en-US" altLang="zh-CN" sz="2900" b="1" baseline="30000">
                <a:solidFill>
                  <a:srgbClr val="0000FF"/>
                </a:solidFill>
                <a:ea typeface="宋体" panose="02010600030101010101" pitchFamily="2" charset="-122"/>
              </a:rPr>
              <a:t>3+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 + 2SO</a:t>
            </a:r>
            <a:r>
              <a:rPr lang="en-US" altLang="zh-CN" sz="2900" b="1" baseline="-25000">
                <a:solidFill>
                  <a:srgbClr val="0000FF"/>
                </a:solidFill>
                <a:ea typeface="宋体" panose="02010600030101010101" pitchFamily="2" charset="-122"/>
              </a:rPr>
              <a:t>4</a:t>
            </a:r>
            <a:r>
              <a:rPr lang="en-US" altLang="zh-CN" sz="2900" b="1" baseline="30000">
                <a:solidFill>
                  <a:srgbClr val="0000FF"/>
                </a:solidFill>
                <a:ea typeface="宋体" panose="02010600030101010101" pitchFamily="2" charset="-122"/>
              </a:rPr>
              <a:t>2-</a:t>
            </a:r>
            <a:br>
              <a:rPr lang="en-US" altLang="zh-CN" sz="2900" b="1" baseline="30000">
                <a:solidFill>
                  <a:srgbClr val="0000FF"/>
                </a:solidFill>
                <a:ea typeface="宋体" panose="02010600030101010101" pitchFamily="2" charset="-122"/>
              </a:rPr>
            </a:b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D.H</a:t>
            </a:r>
            <a:r>
              <a:rPr lang="en-US" altLang="zh-CN" sz="2900" b="1" baseline="-25000">
                <a:solidFill>
                  <a:srgbClr val="0000FF"/>
                </a:solidFill>
                <a:ea typeface="宋体" panose="02010600030101010101" pitchFamily="2" charset="-122"/>
              </a:rPr>
              <a:t>2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SO</a:t>
            </a:r>
            <a:r>
              <a:rPr lang="en-US" altLang="zh-CN" sz="2900" b="1" baseline="-25000">
                <a:solidFill>
                  <a:srgbClr val="0000FF"/>
                </a:solidFill>
                <a:ea typeface="宋体" panose="02010600030101010101" pitchFamily="2" charset="-122"/>
              </a:rPr>
              <a:t>4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====2H</a:t>
            </a:r>
            <a:r>
              <a:rPr lang="en-US" altLang="zh-CN" sz="2900" b="1" baseline="30000">
                <a:solidFill>
                  <a:srgbClr val="0000FF"/>
                </a:solidFill>
                <a:ea typeface="宋体" panose="02010600030101010101" pitchFamily="2" charset="-122"/>
              </a:rPr>
              <a:t>+ 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+ S</a:t>
            </a:r>
            <a:r>
              <a:rPr lang="en-US" altLang="zh-CN" sz="2900" b="1" baseline="30000">
                <a:solidFill>
                  <a:srgbClr val="0000FF"/>
                </a:solidFill>
                <a:ea typeface="宋体" panose="02010600030101010101" pitchFamily="2" charset="-122"/>
              </a:rPr>
              <a:t>6+ </a:t>
            </a:r>
            <a:r>
              <a:rPr lang="en-US" altLang="zh-CN" sz="2900" b="1">
                <a:solidFill>
                  <a:srgbClr val="0000FF"/>
                </a:solidFill>
                <a:ea typeface="宋体" panose="02010600030101010101" pitchFamily="2" charset="-122"/>
              </a:rPr>
              <a:t>+4O</a:t>
            </a:r>
            <a:r>
              <a:rPr lang="en-US" altLang="zh-CN" sz="2900" b="1" baseline="30000">
                <a:solidFill>
                  <a:srgbClr val="0000FF"/>
                </a:solidFill>
                <a:ea typeface="宋体" panose="02010600030101010101" pitchFamily="2" charset="-122"/>
              </a:rPr>
              <a:t>2-</a:t>
            </a:r>
            <a:endParaRPr lang="en-US" altLang="zh-CN" sz="2900" b="1" baseline="3000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36866" name="Rectangle 3"/>
          <p:cNvSpPr/>
          <p:nvPr/>
        </p:nvSpPr>
        <p:spPr>
          <a:xfrm>
            <a:off x="6907213" y="1082675"/>
            <a:ext cx="736600" cy="920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ea typeface="宋体" panose="02010600030101010101" pitchFamily="2" charset="-122"/>
              </a:rPr>
              <a:t>C</a:t>
            </a:r>
            <a:endParaRPr lang="en-US" altLang="zh-CN" sz="36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99"/>
          <p:cNvSpPr/>
          <p:nvPr/>
        </p:nvSpPr>
        <p:spPr>
          <a:xfrm>
            <a:off x="1554163" y="1171575"/>
            <a:ext cx="8035925" cy="2657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marL="177800" lvl="0" indent="-177800">
              <a:lnSpc>
                <a:spcPct val="150000"/>
              </a:lnSpc>
            </a:pPr>
            <a:r>
              <a:rPr lang="en-US" altLang="zh-CN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7.</a:t>
            </a:r>
            <a:r>
              <a:rPr lang="zh-CN" altLang="en-US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下列物质：</a:t>
            </a:r>
            <a:endParaRPr lang="zh-CN" altLang="en-US" sz="29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77800" lvl="0" indent="-177800">
              <a:lnSpc>
                <a:spcPct val="150000"/>
              </a:lnSpc>
            </a:pPr>
            <a:r>
              <a:rPr lang="zh-CN" altLang="en-US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⑴Na   ⑵ Br</a:t>
            </a:r>
            <a:r>
              <a:rPr lang="en-US" altLang="zh-CN" sz="29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⑶Na</a:t>
            </a:r>
            <a:r>
              <a:rPr lang="en-US" altLang="zh-CN" sz="29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  ⑷NO</a:t>
            </a:r>
            <a:r>
              <a:rPr lang="en-US" altLang="zh-CN" sz="29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en-US" altLang="zh-CN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⑸CO</a:t>
            </a:r>
            <a:r>
              <a:rPr lang="en-US" altLang="zh-CN" sz="29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⑹ SO</a:t>
            </a:r>
            <a:r>
              <a:rPr lang="en-US" altLang="zh-CN" sz="29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⑺NH</a:t>
            </a:r>
            <a:r>
              <a:rPr lang="en-US" altLang="zh-CN" sz="29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   </a:t>
            </a:r>
            <a:r>
              <a:rPr lang="en-US" altLang="zh-CN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⑻H</a:t>
            </a:r>
            <a:r>
              <a:rPr lang="en-US" altLang="zh-CN" sz="29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   ⑼HCl   ⑽ H</a:t>
            </a:r>
            <a:r>
              <a:rPr lang="en-US" altLang="zh-CN" sz="29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SO</a:t>
            </a:r>
            <a:r>
              <a:rPr lang="en-US" altLang="zh-CN" sz="29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  </a:t>
            </a:r>
            <a:r>
              <a:rPr lang="en-US" altLang="zh-CN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⑾Ba(OH)</a:t>
            </a:r>
            <a:r>
              <a:rPr lang="en-US" altLang="zh-CN" sz="29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⑿NaCl  ⒀</a:t>
            </a:r>
            <a:r>
              <a:rPr lang="zh-CN" altLang="en-US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蔗糖  </a:t>
            </a:r>
            <a:r>
              <a:rPr lang="en-US" altLang="zh-CN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⒁NaCl</a:t>
            </a:r>
            <a:r>
              <a:rPr lang="zh-CN" altLang="en-US" sz="29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溶液。</a:t>
            </a:r>
            <a:endParaRPr lang="zh-CN" altLang="en-US" sz="29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0" name="文本框 3"/>
          <p:cNvSpPr/>
          <p:nvPr/>
        </p:nvSpPr>
        <p:spPr>
          <a:xfrm>
            <a:off x="1746250" y="4122738"/>
            <a:ext cx="784066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属于电解质的是</a:t>
            </a:r>
            <a:r>
              <a:rPr lang="zh-CN" altLang="en-US" sz="2900" b="1" u="sng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，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37891" name="文本框 4"/>
          <p:cNvSpPr/>
          <p:nvPr/>
        </p:nvSpPr>
        <p:spPr>
          <a:xfrm>
            <a:off x="1427163" y="5351463"/>
            <a:ext cx="794067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marL="0" lvl="0" indent="269875">
              <a:lnSpc>
                <a:spcPct val="150000"/>
              </a:lnSpc>
            </a:pP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能导电的是</a:t>
            </a:r>
            <a:r>
              <a:rPr lang="zh-CN" altLang="en-US" sz="2900" b="1" u="sng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   </a:t>
            </a: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。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37892" name="文本框 5"/>
          <p:cNvSpPr/>
          <p:nvPr/>
        </p:nvSpPr>
        <p:spPr>
          <a:xfrm>
            <a:off x="4459288" y="4029075"/>
            <a:ext cx="46736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900" b="1">
                <a:solidFill>
                  <a:srgbClr val="FF0000"/>
                </a:solidFill>
                <a:ea typeface="宋体" panose="02010600030101010101" pitchFamily="2" charset="-122"/>
              </a:rPr>
              <a:t>(3</a:t>
            </a:r>
            <a:r>
              <a:rPr lang="zh-CN" altLang="en-US" sz="2900" b="1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altLang="zh-CN" sz="2900" b="1">
                <a:solidFill>
                  <a:srgbClr val="FF0000"/>
                </a:solidFill>
                <a:ea typeface="宋体" panose="02010600030101010101" pitchFamily="2" charset="-122"/>
              </a:rPr>
              <a:t>(8)</a:t>
            </a:r>
            <a:r>
              <a:rPr lang="zh-CN" altLang="en-US" sz="2900" b="1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2900" b="1">
                <a:solidFill>
                  <a:srgbClr val="FF0000"/>
                </a:solidFill>
                <a:ea typeface="宋体" panose="02010600030101010101" pitchFamily="2" charset="-122"/>
              </a:rPr>
              <a:t>9)(10)(11)(12)</a:t>
            </a:r>
            <a:endParaRPr lang="en-US" altLang="zh-CN" sz="29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7893" name="文本框 6"/>
          <p:cNvSpPr/>
          <p:nvPr/>
        </p:nvSpPr>
        <p:spPr>
          <a:xfrm>
            <a:off x="4133850" y="5311775"/>
            <a:ext cx="324961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marL="0" lvl="0" indent="135255">
              <a:lnSpc>
                <a:spcPct val="150000"/>
              </a:lnSpc>
            </a:pPr>
            <a:r>
              <a:rPr lang="zh-CN" altLang="en-US" sz="2900" b="1">
                <a:solidFill>
                  <a:srgbClr val="FF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2900" b="1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900" b="1">
                <a:solidFill>
                  <a:srgbClr val="FF0000"/>
                </a:solidFill>
                <a:ea typeface="宋体" panose="02010600030101010101" pitchFamily="2" charset="-122"/>
              </a:rPr>
              <a:t>）</a:t>
            </a:r>
            <a:r>
              <a:rPr lang="en-US" altLang="zh-CN" sz="2900" b="1">
                <a:solidFill>
                  <a:srgbClr val="FF0000"/>
                </a:solidFill>
                <a:ea typeface="宋体" panose="02010600030101010101" pitchFamily="2" charset="-122"/>
              </a:rPr>
              <a:t>(14)</a:t>
            </a:r>
            <a:endParaRPr lang="zh-CN" altLang="en-US" sz="29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  <p:bldP spid="37892" grpId="0"/>
      <p:bldP spid="3789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5"/>
          <p:cNvSpPr/>
          <p:nvPr/>
        </p:nvSpPr>
        <p:spPr>
          <a:xfrm>
            <a:off x="1312863" y="2149475"/>
            <a:ext cx="9564687" cy="29702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要铭记在心：每天都是一生中最美好的日子。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再长的路，一步步也能走完；再短的路，不迈开双脚也无法到达。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>
              <a:lnSpc>
                <a:spcPct val="140000"/>
              </a:lnSpc>
              <a:buFont typeface="Arial" panose="020B0604020202020204" pitchFamily="34" charset="0"/>
            </a:pPr>
            <a:endParaRPr lang="zh-CN" altLang="en-US" sz="320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2539521" descr="kebiao副本"/>
          <p:cNvPicPr>
            <a:picLocks noChangeAspect="1"/>
          </p:cNvPicPr>
          <p:nvPr/>
        </p:nvPicPr>
        <p:blipFill>
          <a:blip r:embed="rId1"/>
          <a:srcRect t="11301" b="13802"/>
          <a:stretch>
            <a:fillRect/>
          </a:stretch>
        </p:blipFill>
        <p:spPr>
          <a:xfrm>
            <a:off x="239713" y="1038225"/>
            <a:ext cx="2706687" cy="6762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6146" name="图片 2539522" descr="suyang副本"/>
          <p:cNvPicPr>
            <a:picLocks noChangeAspect="1"/>
          </p:cNvPicPr>
          <p:nvPr/>
        </p:nvPicPr>
        <p:blipFill>
          <a:blip r:embed="rId2"/>
          <a:srcRect l="1100" t="13001" r="3967" b="14601"/>
          <a:stretch>
            <a:fillRect/>
          </a:stretch>
        </p:blipFill>
        <p:spPr>
          <a:xfrm>
            <a:off x="239713" y="3370263"/>
            <a:ext cx="2601912" cy="66198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6147" name="矩形 1"/>
          <p:cNvSpPr/>
          <p:nvPr/>
        </p:nvSpPr>
        <p:spPr>
          <a:xfrm>
            <a:off x="687388" y="1714500"/>
            <a:ext cx="10233025" cy="1417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eaLnBrk="0" hangingPunct="0"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1.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了解分散系的含义及分类。掌握胶体的特性及其应用。</a:t>
            </a:r>
            <a:endParaRPr lang="en-US" altLang="zh-CN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lvl="0"/>
            <a:r>
              <a:rPr lang="en-US" altLang="zh-CN" sz="2400" b="1">
                <a:solidFill>
                  <a:srgbClr val="0000FF"/>
                </a:solidFill>
                <a:ea typeface="宋体" panose="02010600030101010101" pitchFamily="2" charset="-122"/>
              </a:rPr>
              <a:t>2.</a:t>
            </a:r>
            <a:r>
              <a:rPr lang="zh-CN" altLang="en-US" sz="2400" b="1">
                <a:solidFill>
                  <a:srgbClr val="0000FF"/>
                </a:solidFill>
                <a:ea typeface="宋体" panose="02010600030101010101" pitchFamily="2" charset="-122"/>
              </a:rPr>
              <a:t>了解电解质和电离的概念。</a:t>
            </a:r>
            <a:endParaRPr lang="en-US" altLang="zh-CN" sz="2400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lvl="0"/>
            <a:r>
              <a:rPr lang="en-US" altLang="zh-CN" sz="2400" b="1">
                <a:solidFill>
                  <a:srgbClr val="0000FF"/>
                </a:solidFill>
                <a:ea typeface="宋体" panose="02010600030101010101" pitchFamily="2" charset="-122"/>
              </a:rPr>
              <a:t>3.</a:t>
            </a:r>
            <a:r>
              <a:rPr lang="zh-CN" altLang="en-US" sz="2400" b="1">
                <a:solidFill>
                  <a:srgbClr val="0000FF"/>
                </a:solidFill>
                <a:ea typeface="宋体" panose="02010600030101010101" pitchFamily="2" charset="-122"/>
              </a:rPr>
              <a:t>会正确书写电离方程式。</a:t>
            </a:r>
            <a:endParaRPr lang="zh-CN" altLang="en-US" sz="24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148" name="矩形 2"/>
          <p:cNvSpPr/>
          <p:nvPr/>
        </p:nvSpPr>
        <p:spPr>
          <a:xfrm>
            <a:off x="527050" y="5688013"/>
            <a:ext cx="10960100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just"/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通过实验事实认识酸碱盐溶液的导电性，初步建立电离过程的认知模型，并用电离方程式进行符号表征。 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（证据推理与模型认知）</a:t>
            </a:r>
            <a:endParaRPr lang="zh-CN" altLang="en-US" sz="24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149" name="矩形 4"/>
          <p:cNvSpPr/>
          <p:nvPr/>
        </p:nvSpPr>
        <p:spPr>
          <a:xfrm>
            <a:off x="527050" y="3970338"/>
            <a:ext cx="10960100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en-US" altLang="zh-CN" sz="2400" b="1">
                <a:solidFill>
                  <a:srgbClr val="0000FF"/>
                </a:solidFill>
                <a:ea typeface="宋体" panose="02010600030101010101" pitchFamily="2" charset="-122"/>
              </a:rPr>
              <a:t>1.</a:t>
            </a:r>
            <a:r>
              <a:rPr lang="zh-CN" altLang="zh-CN" sz="2400" b="1">
                <a:solidFill>
                  <a:srgbClr val="0000FF"/>
                </a:solidFill>
                <a:ea typeface="宋体" panose="02010600030101010101" pitchFamily="2" charset="-122"/>
              </a:rPr>
              <a:t>从宏观现象认识胶体的性质，从物质分类角度判断胶体，能从宏观和微观相结合的视角分析和解决实际问题。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（宏观辨识与微观探析）</a:t>
            </a:r>
            <a:endParaRPr lang="zh-CN" altLang="en-US" sz="24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150" name="矩形 5"/>
          <p:cNvSpPr/>
          <p:nvPr/>
        </p:nvSpPr>
        <p:spPr>
          <a:xfrm>
            <a:off x="527050" y="4802188"/>
            <a:ext cx="11034713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通过胶体在生产生活中的应用，认识化学对社会发展的作用，能对与化学有关的社会热点问题做出正确的价值判断。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（科学态度与社会责任）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151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204700" y="107823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7"/>
          <p:cNvGrpSpPr/>
          <p:nvPr/>
        </p:nvGrpSpPr>
        <p:grpSpPr>
          <a:xfrm>
            <a:off x="2654300" y="2482850"/>
            <a:ext cx="7324725" cy="2825750"/>
            <a:chOff x="0" y="0"/>
            <a:chExt cx="4614" cy="1780"/>
          </a:xfrm>
        </p:grpSpPr>
        <p:sp>
          <p:nvSpPr>
            <p:cNvPr id="7170" name="AutoShape 8"/>
            <p:cNvSpPr/>
            <p:nvPr/>
          </p:nvSpPr>
          <p:spPr>
            <a:xfrm>
              <a:off x="0" y="0"/>
              <a:ext cx="4614" cy="1780"/>
            </a:xfrm>
            <a:prstGeom prst="roundRect">
              <a:avLst>
                <a:gd name="adj" fmla="val 11921"/>
              </a:avLst>
            </a:prstGeom>
            <a:solidFill>
              <a:srgbClr val="CCFFFF"/>
            </a:solidFill>
            <a:ln w="38100">
              <a:solidFill>
                <a:srgbClr val="FFFFFF"/>
              </a:solidFill>
              <a:round/>
            </a:ln>
          </p:spPr>
          <p:txBody>
            <a:bodyPr wrap="none" lIns="91423" tIns="45711" rIns="91423" bIns="45711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5pPr>
            </a:lstStyle>
            <a:p>
              <a:pPr lvl="0" algn="ctr">
                <a:buFont typeface="Arial" panose="020B0604020202020204" pitchFamily="34" charset="0"/>
              </a:pPr>
              <a:endParaRPr lang="zh-CN" altLang="zh-CN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1" name="Rectangle 9"/>
            <p:cNvSpPr/>
            <p:nvPr/>
          </p:nvSpPr>
          <p:spPr>
            <a:xfrm>
              <a:off x="259" y="131"/>
              <a:ext cx="4297" cy="14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1423" tIns="45711" rIns="91423" bIns="45711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5pPr>
            </a:lstStyle>
            <a:p>
              <a:pPr marL="340995" lvl="0" indent="-340995" algn="ctr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</a:t>
              </a:r>
              <a:r>
                <a:rPr lang="zh-CN" altLang="en-US" sz="3600" b="1">
                  <a:solidFill>
                    <a:srgbClr val="CC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体会课堂探究的乐趣，</a:t>
              </a:r>
              <a:endParaRPr lang="zh-CN" altLang="en-US" sz="3600" b="1">
                <a:solidFill>
                  <a:srgbClr val="CC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marL="340995" lvl="0" indent="-340995" algn="ctr"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3600" b="1">
                  <a:solidFill>
                    <a:srgbClr val="CC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汲取新知识的营养，</a:t>
              </a:r>
              <a:endParaRPr lang="zh-CN" altLang="en-US" sz="3600" b="1">
                <a:solidFill>
                  <a:srgbClr val="CC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marL="340995" lvl="0" indent="-340995" algn="ctr"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3600" b="1">
                  <a:solidFill>
                    <a:srgbClr val="CC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让我们一起                             吧！</a:t>
              </a:r>
              <a:endParaRPr lang="zh-CN" altLang="en-US" sz="3600" b="1">
                <a:solidFill>
                  <a:srgbClr val="CC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7172" name="Group 10"/>
            <p:cNvGrpSpPr/>
            <p:nvPr/>
          </p:nvGrpSpPr>
          <p:grpSpPr>
            <a:xfrm>
              <a:off x="2289" y="1152"/>
              <a:ext cx="468" cy="443"/>
              <a:chOff x="0" y="0"/>
              <a:chExt cx="1210" cy="1278"/>
            </a:xfrm>
          </p:grpSpPr>
          <p:pic>
            <p:nvPicPr>
              <p:cNvPr id="7173" name="Picture 11" descr="light_shadow"/>
              <p:cNvPicPr>
                <a:picLocks noChangeAspect="1"/>
              </p:cNvPicPr>
              <p:nvPr/>
            </p:nvPicPr>
            <p:blipFill>
              <a:blip r:embed="rId1">
                <a:lum bright="-78000" contrast="-78000"/>
              </a:blip>
              <a:stretch>
                <a:fillRect/>
              </a:stretch>
            </p:blipFill>
            <p:spPr>
              <a:xfrm>
                <a:off x="115" y="1002"/>
                <a:ext cx="996" cy="276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  <p:pic>
            <p:nvPicPr>
              <p:cNvPr id="7174" name="Picture 12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10" cy="1178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  <p:sp>
            <p:nvSpPr>
              <p:cNvPr id="7175" name="Oval 13"/>
              <p:cNvSpPr/>
              <p:nvPr/>
            </p:nvSpPr>
            <p:spPr>
              <a:xfrm>
                <a:off x="0" y="0"/>
                <a:ext cx="1202" cy="1182"/>
              </a:xfrm>
              <a:prstGeom prst="ellipse">
                <a:avLst/>
              </a:prstGeom>
              <a:solidFill>
                <a:schemeClr val="accent2">
                  <a:alpha val="54901"/>
                </a:schemeClr>
              </a:solidFill>
              <a:ln>
                <a:noFill/>
                <a:miter lim="800000"/>
              </a:ln>
            </p:spPr>
            <p:txBody>
              <a:bodyPr wrap="none" lIns="91423" tIns="45711" rIns="91423" bIns="45711"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5pPr>
              </a:lstStyle>
              <a:p>
                <a:pPr lvl="0" algn="ctr">
                  <a:buFont typeface="Arial" panose="020B0604020202020204" pitchFamily="34" charset="0"/>
                </a:pP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76" name="Freeform 14"/>
              <p:cNvSpPr/>
              <p:nvPr/>
            </p:nvSpPr>
            <p:spPr>
              <a:xfrm>
                <a:off x="124" y="24"/>
                <a:ext cx="945" cy="409"/>
              </a:xfrm>
              <a:custGeom>
                <a:avLst/>
                <a:gdLst/>
                <a:ahLst/>
                <a:cxnLst>
                  <a:cxn ang="0">
                    <a:pos x="931" y="230"/>
                  </a:cxn>
                  <a:cxn ang="0">
                    <a:pos x="942" y="254"/>
                  </a:cxn>
                  <a:cxn ang="0">
                    <a:pos x="945" y="276"/>
                  </a:cxn>
                  <a:cxn ang="0">
                    <a:pos x="941" y="296"/>
                  </a:cxn>
                  <a:cxn ang="0">
                    <a:pos x="929" y="316"/>
                  </a:cxn>
                  <a:cxn ang="0">
                    <a:pos x="910" y="333"/>
                  </a:cxn>
                  <a:cxn ang="0">
                    <a:pos x="886" y="347"/>
                  </a:cxn>
                  <a:cxn ang="0">
                    <a:pos x="856" y="361"/>
                  </a:cxn>
                  <a:cxn ang="0">
                    <a:pos x="821" y="373"/>
                  </a:cxn>
                  <a:cxn ang="0">
                    <a:pos x="781" y="383"/>
                  </a:cxn>
                  <a:cxn ang="0">
                    <a:pos x="738" y="392"/>
                  </a:cxn>
                  <a:cxn ang="0">
                    <a:pos x="692" y="399"/>
                  </a:cxn>
                  <a:cxn ang="0">
                    <a:pos x="641" y="404"/>
                  </a:cxn>
                  <a:cxn ang="0">
                    <a:pos x="589" y="408"/>
                  </a:cxn>
                  <a:cxn ang="0">
                    <a:pos x="569" y="409"/>
                  </a:cxn>
                  <a:cxn ang="0">
                    <a:pos x="341" y="409"/>
                  </a:cxn>
                  <a:cxn ang="0">
                    <a:pos x="338" y="409"/>
                  </a:cxn>
                  <a:cxn ang="0">
                    <a:pos x="293" y="407"/>
                  </a:cxn>
                  <a:cxn ang="0">
                    <a:pos x="249" y="404"/>
                  </a:cxn>
                  <a:cxn ang="0">
                    <a:pos x="207" y="400"/>
                  </a:cxn>
                  <a:cxn ang="0">
                    <a:pos x="168" y="396"/>
                  </a:cxn>
                  <a:cxn ang="0">
                    <a:pos x="133" y="389"/>
                  </a:cxn>
                  <a:cxn ang="0">
                    <a:pos x="101" y="381"/>
                  </a:cxn>
                  <a:cxn ang="0">
                    <a:pos x="73" y="372"/>
                  </a:cxn>
                  <a:cxn ang="0">
                    <a:pos x="48" y="362"/>
                  </a:cxn>
                  <a:cxn ang="0">
                    <a:pos x="28" y="349"/>
                  </a:cxn>
                  <a:cxn ang="0">
                    <a:pos x="13" y="335"/>
                  </a:cxn>
                  <a:cxn ang="0">
                    <a:pos x="4" y="318"/>
                  </a:cxn>
                  <a:cxn ang="0">
                    <a:pos x="0" y="301"/>
                  </a:cxn>
                  <a:cxn ang="0">
                    <a:pos x="0" y="299"/>
                  </a:cxn>
                  <a:cxn ang="0">
                    <a:pos x="3" y="280"/>
                  </a:cxn>
                  <a:cxn ang="0">
                    <a:pos x="11" y="256"/>
                  </a:cxn>
                  <a:cxn ang="0">
                    <a:pos x="36" y="213"/>
                  </a:cxn>
                  <a:cxn ang="0">
                    <a:pos x="67" y="172"/>
                  </a:cxn>
                  <a:cxn ang="0">
                    <a:pos x="105" y="135"/>
                  </a:cxn>
                  <a:cxn ang="0">
                    <a:pos x="146" y="101"/>
                  </a:cxn>
                  <a:cxn ang="0">
                    <a:pos x="193" y="72"/>
                  </a:cxn>
                  <a:cxn ang="0">
                    <a:pos x="244" y="47"/>
                  </a:cxn>
                  <a:cxn ang="0">
                    <a:pos x="297" y="27"/>
                  </a:cxn>
                  <a:cxn ang="0">
                    <a:pos x="356" y="12"/>
                  </a:cxn>
                  <a:cxn ang="0">
                    <a:pos x="416" y="3"/>
                  </a:cxn>
                  <a:cxn ang="0">
                    <a:pos x="477" y="0"/>
                  </a:cxn>
                  <a:cxn ang="0">
                    <a:pos x="543" y="3"/>
                  </a:cxn>
                  <a:cxn ang="0">
                    <a:pos x="606" y="13"/>
                  </a:cxn>
                  <a:cxn ang="0">
                    <a:pos x="667" y="30"/>
                  </a:cxn>
                  <a:cxn ang="0">
                    <a:pos x="723" y="52"/>
                  </a:cxn>
                  <a:cxn ang="0">
                    <a:pos x="774" y="79"/>
                  </a:cxn>
                  <a:cxn ang="0">
                    <a:pos x="822" y="111"/>
                  </a:cxn>
                  <a:cxn ang="0">
                    <a:pos x="864" y="147"/>
                  </a:cxn>
                  <a:cxn ang="0">
                    <a:pos x="900" y="187"/>
                  </a:cxn>
                  <a:cxn ang="0">
                    <a:pos x="931" y="230"/>
                  </a:cxn>
                </a:cxnLst>
                <a:rect l="l" t="t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CBFE0">
                      <a:alpha val="0"/>
                    </a:srgbClr>
                  </a:gs>
                </a:gsLst>
                <a:lin ang="5400000" scaled="1"/>
              </a:gradFill>
              <a:ln>
                <a:noFill/>
                <a:round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5pPr>
              </a:lstStyle>
              <a:p>
                <a:pPr lvl="0"/>
                <a:endParaRPr lang="zh-CN" altLang="en-US"/>
              </a:p>
            </p:txBody>
          </p:sp>
        </p:grpSp>
        <p:grpSp>
          <p:nvGrpSpPr>
            <p:cNvPr id="7177" name="Group 15"/>
            <p:cNvGrpSpPr/>
            <p:nvPr/>
          </p:nvGrpSpPr>
          <p:grpSpPr>
            <a:xfrm>
              <a:off x="2775" y="1157"/>
              <a:ext cx="478" cy="443"/>
              <a:chOff x="0" y="0"/>
              <a:chExt cx="1210" cy="1278"/>
            </a:xfrm>
          </p:grpSpPr>
          <p:pic>
            <p:nvPicPr>
              <p:cNvPr id="7178" name="Picture 16" descr="light_shadow"/>
              <p:cNvPicPr>
                <a:picLocks noChangeAspect="1"/>
              </p:cNvPicPr>
              <p:nvPr/>
            </p:nvPicPr>
            <p:blipFill>
              <a:blip r:embed="rId3">
                <a:lum bright="-78000" contrast="-78000"/>
              </a:blip>
              <a:stretch>
                <a:fillRect/>
              </a:stretch>
            </p:blipFill>
            <p:spPr>
              <a:xfrm>
                <a:off x="115" y="1002"/>
                <a:ext cx="996" cy="276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  <p:pic>
            <p:nvPicPr>
              <p:cNvPr id="7179" name="Picture 17" descr="circuler_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0" cy="1178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  <p:sp>
            <p:nvSpPr>
              <p:cNvPr id="7180" name="Oval 18"/>
              <p:cNvSpPr/>
              <p:nvPr/>
            </p:nvSpPr>
            <p:spPr>
              <a:xfrm>
                <a:off x="0" y="0"/>
                <a:ext cx="1202" cy="1182"/>
              </a:xfrm>
              <a:prstGeom prst="ellipse">
                <a:avLst/>
              </a:prstGeom>
              <a:solidFill>
                <a:schemeClr val="hlink">
                  <a:alpha val="54901"/>
                </a:schemeClr>
              </a:solidFill>
              <a:ln>
                <a:noFill/>
                <a:miter lim="800000"/>
              </a:ln>
            </p:spPr>
            <p:txBody>
              <a:bodyPr wrap="none" lIns="91423" tIns="45711" rIns="91423" bIns="45711"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5pPr>
              </a:lstStyle>
              <a:p>
                <a:pPr lvl="0" algn="ctr">
                  <a:buFont typeface="Arial" panose="020B0604020202020204" pitchFamily="34" charset="0"/>
                </a:pP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81" name="Freeform 19"/>
              <p:cNvSpPr/>
              <p:nvPr/>
            </p:nvSpPr>
            <p:spPr>
              <a:xfrm>
                <a:off x="124" y="24"/>
                <a:ext cx="945" cy="409"/>
              </a:xfrm>
              <a:custGeom>
                <a:avLst/>
                <a:gdLst/>
                <a:ahLst/>
                <a:cxnLst>
                  <a:cxn ang="0">
                    <a:pos x="931" y="230"/>
                  </a:cxn>
                  <a:cxn ang="0">
                    <a:pos x="942" y="254"/>
                  </a:cxn>
                  <a:cxn ang="0">
                    <a:pos x="945" y="276"/>
                  </a:cxn>
                  <a:cxn ang="0">
                    <a:pos x="941" y="296"/>
                  </a:cxn>
                  <a:cxn ang="0">
                    <a:pos x="929" y="316"/>
                  </a:cxn>
                  <a:cxn ang="0">
                    <a:pos x="910" y="333"/>
                  </a:cxn>
                  <a:cxn ang="0">
                    <a:pos x="886" y="347"/>
                  </a:cxn>
                  <a:cxn ang="0">
                    <a:pos x="856" y="361"/>
                  </a:cxn>
                  <a:cxn ang="0">
                    <a:pos x="821" y="373"/>
                  </a:cxn>
                  <a:cxn ang="0">
                    <a:pos x="781" y="383"/>
                  </a:cxn>
                  <a:cxn ang="0">
                    <a:pos x="738" y="392"/>
                  </a:cxn>
                  <a:cxn ang="0">
                    <a:pos x="692" y="399"/>
                  </a:cxn>
                  <a:cxn ang="0">
                    <a:pos x="641" y="404"/>
                  </a:cxn>
                  <a:cxn ang="0">
                    <a:pos x="589" y="408"/>
                  </a:cxn>
                  <a:cxn ang="0">
                    <a:pos x="569" y="409"/>
                  </a:cxn>
                  <a:cxn ang="0">
                    <a:pos x="341" y="409"/>
                  </a:cxn>
                  <a:cxn ang="0">
                    <a:pos x="338" y="409"/>
                  </a:cxn>
                  <a:cxn ang="0">
                    <a:pos x="293" y="407"/>
                  </a:cxn>
                  <a:cxn ang="0">
                    <a:pos x="249" y="404"/>
                  </a:cxn>
                  <a:cxn ang="0">
                    <a:pos x="207" y="400"/>
                  </a:cxn>
                  <a:cxn ang="0">
                    <a:pos x="168" y="396"/>
                  </a:cxn>
                  <a:cxn ang="0">
                    <a:pos x="133" y="389"/>
                  </a:cxn>
                  <a:cxn ang="0">
                    <a:pos x="101" y="381"/>
                  </a:cxn>
                  <a:cxn ang="0">
                    <a:pos x="73" y="372"/>
                  </a:cxn>
                  <a:cxn ang="0">
                    <a:pos x="48" y="362"/>
                  </a:cxn>
                  <a:cxn ang="0">
                    <a:pos x="28" y="349"/>
                  </a:cxn>
                  <a:cxn ang="0">
                    <a:pos x="13" y="335"/>
                  </a:cxn>
                  <a:cxn ang="0">
                    <a:pos x="4" y="318"/>
                  </a:cxn>
                  <a:cxn ang="0">
                    <a:pos x="0" y="301"/>
                  </a:cxn>
                  <a:cxn ang="0">
                    <a:pos x="0" y="299"/>
                  </a:cxn>
                  <a:cxn ang="0">
                    <a:pos x="3" y="280"/>
                  </a:cxn>
                  <a:cxn ang="0">
                    <a:pos x="11" y="256"/>
                  </a:cxn>
                  <a:cxn ang="0">
                    <a:pos x="36" y="213"/>
                  </a:cxn>
                  <a:cxn ang="0">
                    <a:pos x="67" y="172"/>
                  </a:cxn>
                  <a:cxn ang="0">
                    <a:pos x="105" y="135"/>
                  </a:cxn>
                  <a:cxn ang="0">
                    <a:pos x="146" y="101"/>
                  </a:cxn>
                  <a:cxn ang="0">
                    <a:pos x="193" y="72"/>
                  </a:cxn>
                  <a:cxn ang="0">
                    <a:pos x="244" y="47"/>
                  </a:cxn>
                  <a:cxn ang="0">
                    <a:pos x="297" y="27"/>
                  </a:cxn>
                  <a:cxn ang="0">
                    <a:pos x="356" y="12"/>
                  </a:cxn>
                  <a:cxn ang="0">
                    <a:pos x="416" y="3"/>
                  </a:cxn>
                  <a:cxn ang="0">
                    <a:pos x="477" y="0"/>
                  </a:cxn>
                  <a:cxn ang="0">
                    <a:pos x="543" y="3"/>
                  </a:cxn>
                  <a:cxn ang="0">
                    <a:pos x="606" y="13"/>
                  </a:cxn>
                  <a:cxn ang="0">
                    <a:pos x="667" y="30"/>
                  </a:cxn>
                  <a:cxn ang="0">
                    <a:pos x="723" y="52"/>
                  </a:cxn>
                  <a:cxn ang="0">
                    <a:pos x="774" y="79"/>
                  </a:cxn>
                  <a:cxn ang="0">
                    <a:pos x="822" y="111"/>
                  </a:cxn>
                  <a:cxn ang="0">
                    <a:pos x="864" y="147"/>
                  </a:cxn>
                  <a:cxn ang="0">
                    <a:pos x="900" y="187"/>
                  </a:cxn>
                  <a:cxn ang="0">
                    <a:pos x="931" y="230"/>
                  </a:cxn>
                </a:cxnLst>
                <a:rect l="l" t="t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CBFE0">
                      <a:alpha val="0"/>
                    </a:srgbClr>
                  </a:gs>
                </a:gsLst>
                <a:lin ang="5400000" scaled="1"/>
              </a:gradFill>
              <a:ln>
                <a:noFill/>
                <a:round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5pPr>
              </a:lstStyle>
              <a:p>
                <a:pPr lvl="0"/>
                <a:endParaRPr lang="zh-CN" altLang="en-US"/>
              </a:p>
            </p:txBody>
          </p:sp>
        </p:grpSp>
        <p:grpSp>
          <p:nvGrpSpPr>
            <p:cNvPr id="7182" name="Group 20"/>
            <p:cNvGrpSpPr/>
            <p:nvPr/>
          </p:nvGrpSpPr>
          <p:grpSpPr>
            <a:xfrm>
              <a:off x="3246" y="1162"/>
              <a:ext cx="469" cy="425"/>
              <a:chOff x="0" y="0"/>
              <a:chExt cx="1210" cy="1278"/>
            </a:xfrm>
          </p:grpSpPr>
          <p:pic>
            <p:nvPicPr>
              <p:cNvPr id="7183" name="Picture 21" descr="light_shadow"/>
              <p:cNvPicPr>
                <a:picLocks noChangeAspect="1"/>
              </p:cNvPicPr>
              <p:nvPr/>
            </p:nvPicPr>
            <p:blipFill>
              <a:blip r:embed="rId5">
                <a:lum bright="-78000" contrast="-78000"/>
              </a:blip>
              <a:stretch>
                <a:fillRect/>
              </a:stretch>
            </p:blipFill>
            <p:spPr>
              <a:xfrm>
                <a:off x="115" y="1002"/>
                <a:ext cx="996" cy="276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  <p:pic>
            <p:nvPicPr>
              <p:cNvPr id="7184" name="Picture 22" descr="circuler_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1210" cy="1178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  <p:sp>
            <p:nvSpPr>
              <p:cNvPr id="7185" name="Oval 23"/>
              <p:cNvSpPr/>
              <p:nvPr/>
            </p:nvSpPr>
            <p:spPr>
              <a:xfrm>
                <a:off x="0" y="0"/>
                <a:ext cx="1202" cy="1182"/>
              </a:xfrm>
              <a:prstGeom prst="ellipse">
                <a:avLst/>
              </a:prstGeom>
              <a:solidFill>
                <a:schemeClr val="folHlink">
                  <a:alpha val="54901"/>
                </a:schemeClr>
              </a:solidFill>
              <a:ln>
                <a:noFill/>
                <a:miter lim="800000"/>
              </a:ln>
            </p:spPr>
            <p:txBody>
              <a:bodyPr wrap="none" lIns="91423" tIns="45711" rIns="91423" bIns="45711"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5pPr>
              </a:lstStyle>
              <a:p>
                <a:pPr lvl="0" algn="ctr">
                  <a:buFont typeface="Arial" panose="020B0604020202020204" pitchFamily="34" charset="0"/>
                </a:pP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86" name="Freeform 24"/>
              <p:cNvSpPr/>
              <p:nvPr/>
            </p:nvSpPr>
            <p:spPr>
              <a:xfrm>
                <a:off x="124" y="24"/>
                <a:ext cx="945" cy="409"/>
              </a:xfrm>
              <a:custGeom>
                <a:avLst/>
                <a:gdLst/>
                <a:ahLst/>
                <a:cxnLst>
                  <a:cxn ang="0">
                    <a:pos x="931" y="230"/>
                  </a:cxn>
                  <a:cxn ang="0">
                    <a:pos x="942" y="254"/>
                  </a:cxn>
                  <a:cxn ang="0">
                    <a:pos x="945" y="276"/>
                  </a:cxn>
                  <a:cxn ang="0">
                    <a:pos x="941" y="296"/>
                  </a:cxn>
                  <a:cxn ang="0">
                    <a:pos x="929" y="316"/>
                  </a:cxn>
                  <a:cxn ang="0">
                    <a:pos x="910" y="333"/>
                  </a:cxn>
                  <a:cxn ang="0">
                    <a:pos x="886" y="347"/>
                  </a:cxn>
                  <a:cxn ang="0">
                    <a:pos x="856" y="361"/>
                  </a:cxn>
                  <a:cxn ang="0">
                    <a:pos x="821" y="373"/>
                  </a:cxn>
                  <a:cxn ang="0">
                    <a:pos x="781" y="383"/>
                  </a:cxn>
                  <a:cxn ang="0">
                    <a:pos x="738" y="392"/>
                  </a:cxn>
                  <a:cxn ang="0">
                    <a:pos x="692" y="399"/>
                  </a:cxn>
                  <a:cxn ang="0">
                    <a:pos x="641" y="404"/>
                  </a:cxn>
                  <a:cxn ang="0">
                    <a:pos x="589" y="408"/>
                  </a:cxn>
                  <a:cxn ang="0">
                    <a:pos x="569" y="409"/>
                  </a:cxn>
                  <a:cxn ang="0">
                    <a:pos x="341" y="409"/>
                  </a:cxn>
                  <a:cxn ang="0">
                    <a:pos x="338" y="409"/>
                  </a:cxn>
                  <a:cxn ang="0">
                    <a:pos x="293" y="407"/>
                  </a:cxn>
                  <a:cxn ang="0">
                    <a:pos x="249" y="404"/>
                  </a:cxn>
                  <a:cxn ang="0">
                    <a:pos x="207" y="400"/>
                  </a:cxn>
                  <a:cxn ang="0">
                    <a:pos x="168" y="396"/>
                  </a:cxn>
                  <a:cxn ang="0">
                    <a:pos x="133" y="389"/>
                  </a:cxn>
                  <a:cxn ang="0">
                    <a:pos x="101" y="381"/>
                  </a:cxn>
                  <a:cxn ang="0">
                    <a:pos x="73" y="372"/>
                  </a:cxn>
                  <a:cxn ang="0">
                    <a:pos x="48" y="362"/>
                  </a:cxn>
                  <a:cxn ang="0">
                    <a:pos x="28" y="349"/>
                  </a:cxn>
                  <a:cxn ang="0">
                    <a:pos x="13" y="335"/>
                  </a:cxn>
                  <a:cxn ang="0">
                    <a:pos x="4" y="318"/>
                  </a:cxn>
                  <a:cxn ang="0">
                    <a:pos x="0" y="301"/>
                  </a:cxn>
                  <a:cxn ang="0">
                    <a:pos x="0" y="299"/>
                  </a:cxn>
                  <a:cxn ang="0">
                    <a:pos x="3" y="280"/>
                  </a:cxn>
                  <a:cxn ang="0">
                    <a:pos x="11" y="256"/>
                  </a:cxn>
                  <a:cxn ang="0">
                    <a:pos x="36" y="213"/>
                  </a:cxn>
                  <a:cxn ang="0">
                    <a:pos x="67" y="172"/>
                  </a:cxn>
                  <a:cxn ang="0">
                    <a:pos x="105" y="135"/>
                  </a:cxn>
                  <a:cxn ang="0">
                    <a:pos x="146" y="101"/>
                  </a:cxn>
                  <a:cxn ang="0">
                    <a:pos x="193" y="72"/>
                  </a:cxn>
                  <a:cxn ang="0">
                    <a:pos x="244" y="47"/>
                  </a:cxn>
                  <a:cxn ang="0">
                    <a:pos x="297" y="27"/>
                  </a:cxn>
                  <a:cxn ang="0">
                    <a:pos x="356" y="12"/>
                  </a:cxn>
                  <a:cxn ang="0">
                    <a:pos x="416" y="3"/>
                  </a:cxn>
                  <a:cxn ang="0">
                    <a:pos x="477" y="0"/>
                  </a:cxn>
                  <a:cxn ang="0">
                    <a:pos x="543" y="3"/>
                  </a:cxn>
                  <a:cxn ang="0">
                    <a:pos x="606" y="13"/>
                  </a:cxn>
                  <a:cxn ang="0">
                    <a:pos x="667" y="30"/>
                  </a:cxn>
                  <a:cxn ang="0">
                    <a:pos x="723" y="52"/>
                  </a:cxn>
                  <a:cxn ang="0">
                    <a:pos x="774" y="79"/>
                  </a:cxn>
                  <a:cxn ang="0">
                    <a:pos x="822" y="111"/>
                  </a:cxn>
                  <a:cxn ang="0">
                    <a:pos x="864" y="147"/>
                  </a:cxn>
                  <a:cxn ang="0">
                    <a:pos x="900" y="187"/>
                  </a:cxn>
                  <a:cxn ang="0">
                    <a:pos x="931" y="230"/>
                  </a:cxn>
                </a:cxnLst>
                <a:rect l="l" t="t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CBFE0">
                      <a:alpha val="0"/>
                    </a:srgbClr>
                  </a:gs>
                </a:gsLst>
                <a:lin ang="5400000" scaled="1"/>
              </a:gradFill>
              <a:ln>
                <a:noFill/>
                <a:round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5pPr>
              </a:lstStyle>
              <a:p>
                <a:pPr lvl="0"/>
                <a:endParaRPr lang="zh-CN" altLang="en-US"/>
              </a:p>
            </p:txBody>
          </p:sp>
        </p:grpSp>
        <p:grpSp>
          <p:nvGrpSpPr>
            <p:cNvPr id="7187" name="Group 25"/>
            <p:cNvGrpSpPr/>
            <p:nvPr/>
          </p:nvGrpSpPr>
          <p:grpSpPr>
            <a:xfrm>
              <a:off x="1785" y="1169"/>
              <a:ext cx="481" cy="442"/>
              <a:chOff x="0" y="0"/>
              <a:chExt cx="1210" cy="1278"/>
            </a:xfrm>
          </p:grpSpPr>
          <p:pic>
            <p:nvPicPr>
              <p:cNvPr id="7188" name="Picture 26" descr="light_shadow"/>
              <p:cNvPicPr>
                <a:picLocks noChangeAspect="1"/>
              </p:cNvPicPr>
              <p:nvPr/>
            </p:nvPicPr>
            <p:blipFill>
              <a:blip r:embed="rId7">
                <a:lum bright="-78000" contrast="-78000"/>
              </a:blip>
              <a:stretch>
                <a:fillRect/>
              </a:stretch>
            </p:blipFill>
            <p:spPr>
              <a:xfrm>
                <a:off x="115" y="1002"/>
                <a:ext cx="996" cy="276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  <p:pic>
            <p:nvPicPr>
              <p:cNvPr id="7189" name="Picture 27" descr="circuler_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0"/>
                <a:ext cx="1210" cy="1178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  <p:sp>
            <p:nvSpPr>
              <p:cNvPr id="7190" name="Oval 28"/>
              <p:cNvSpPr/>
              <p:nvPr/>
            </p:nvSpPr>
            <p:spPr>
              <a:xfrm>
                <a:off x="0" y="0"/>
                <a:ext cx="1202" cy="1182"/>
              </a:xfrm>
              <a:prstGeom prst="ellipse">
                <a:avLst/>
              </a:prstGeom>
              <a:solidFill>
                <a:schemeClr val="accent1">
                  <a:alpha val="54901"/>
                </a:schemeClr>
              </a:solidFill>
              <a:ln>
                <a:noFill/>
                <a:miter lim="800000"/>
              </a:ln>
            </p:spPr>
            <p:txBody>
              <a:bodyPr wrap="none" lIns="91423" tIns="45711" rIns="91423" bIns="45711"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5pPr>
              </a:lstStyle>
              <a:p>
                <a:pPr lvl="0" algn="ctr">
                  <a:buFont typeface="Arial" panose="020B0604020202020204" pitchFamily="34" charset="0"/>
                </a:pPr>
                <a:endParaRPr lang="zh-CN" altLang="zh-CN" sz="18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91" name="Freeform 29"/>
              <p:cNvSpPr/>
              <p:nvPr/>
            </p:nvSpPr>
            <p:spPr>
              <a:xfrm>
                <a:off x="124" y="24"/>
                <a:ext cx="945" cy="409"/>
              </a:xfrm>
              <a:custGeom>
                <a:avLst/>
                <a:gdLst/>
                <a:ahLst/>
                <a:cxnLst>
                  <a:cxn ang="0">
                    <a:pos x="931" y="230"/>
                  </a:cxn>
                  <a:cxn ang="0">
                    <a:pos x="942" y="254"/>
                  </a:cxn>
                  <a:cxn ang="0">
                    <a:pos x="945" y="276"/>
                  </a:cxn>
                  <a:cxn ang="0">
                    <a:pos x="941" y="296"/>
                  </a:cxn>
                  <a:cxn ang="0">
                    <a:pos x="929" y="316"/>
                  </a:cxn>
                  <a:cxn ang="0">
                    <a:pos x="910" y="333"/>
                  </a:cxn>
                  <a:cxn ang="0">
                    <a:pos x="886" y="347"/>
                  </a:cxn>
                  <a:cxn ang="0">
                    <a:pos x="856" y="361"/>
                  </a:cxn>
                  <a:cxn ang="0">
                    <a:pos x="821" y="373"/>
                  </a:cxn>
                  <a:cxn ang="0">
                    <a:pos x="781" y="383"/>
                  </a:cxn>
                  <a:cxn ang="0">
                    <a:pos x="738" y="392"/>
                  </a:cxn>
                  <a:cxn ang="0">
                    <a:pos x="692" y="399"/>
                  </a:cxn>
                  <a:cxn ang="0">
                    <a:pos x="641" y="404"/>
                  </a:cxn>
                  <a:cxn ang="0">
                    <a:pos x="589" y="408"/>
                  </a:cxn>
                  <a:cxn ang="0">
                    <a:pos x="569" y="409"/>
                  </a:cxn>
                  <a:cxn ang="0">
                    <a:pos x="341" y="409"/>
                  </a:cxn>
                  <a:cxn ang="0">
                    <a:pos x="338" y="409"/>
                  </a:cxn>
                  <a:cxn ang="0">
                    <a:pos x="293" y="407"/>
                  </a:cxn>
                  <a:cxn ang="0">
                    <a:pos x="249" y="404"/>
                  </a:cxn>
                  <a:cxn ang="0">
                    <a:pos x="207" y="400"/>
                  </a:cxn>
                  <a:cxn ang="0">
                    <a:pos x="168" y="396"/>
                  </a:cxn>
                  <a:cxn ang="0">
                    <a:pos x="133" y="389"/>
                  </a:cxn>
                  <a:cxn ang="0">
                    <a:pos x="101" y="381"/>
                  </a:cxn>
                  <a:cxn ang="0">
                    <a:pos x="73" y="372"/>
                  </a:cxn>
                  <a:cxn ang="0">
                    <a:pos x="48" y="362"/>
                  </a:cxn>
                  <a:cxn ang="0">
                    <a:pos x="28" y="349"/>
                  </a:cxn>
                  <a:cxn ang="0">
                    <a:pos x="13" y="335"/>
                  </a:cxn>
                  <a:cxn ang="0">
                    <a:pos x="4" y="318"/>
                  </a:cxn>
                  <a:cxn ang="0">
                    <a:pos x="0" y="301"/>
                  </a:cxn>
                  <a:cxn ang="0">
                    <a:pos x="0" y="299"/>
                  </a:cxn>
                  <a:cxn ang="0">
                    <a:pos x="3" y="280"/>
                  </a:cxn>
                  <a:cxn ang="0">
                    <a:pos x="11" y="256"/>
                  </a:cxn>
                  <a:cxn ang="0">
                    <a:pos x="36" y="213"/>
                  </a:cxn>
                  <a:cxn ang="0">
                    <a:pos x="67" y="172"/>
                  </a:cxn>
                  <a:cxn ang="0">
                    <a:pos x="105" y="135"/>
                  </a:cxn>
                  <a:cxn ang="0">
                    <a:pos x="146" y="101"/>
                  </a:cxn>
                  <a:cxn ang="0">
                    <a:pos x="193" y="72"/>
                  </a:cxn>
                  <a:cxn ang="0">
                    <a:pos x="244" y="47"/>
                  </a:cxn>
                  <a:cxn ang="0">
                    <a:pos x="297" y="27"/>
                  </a:cxn>
                  <a:cxn ang="0">
                    <a:pos x="356" y="12"/>
                  </a:cxn>
                  <a:cxn ang="0">
                    <a:pos x="416" y="3"/>
                  </a:cxn>
                  <a:cxn ang="0">
                    <a:pos x="477" y="0"/>
                  </a:cxn>
                  <a:cxn ang="0">
                    <a:pos x="543" y="3"/>
                  </a:cxn>
                  <a:cxn ang="0">
                    <a:pos x="606" y="13"/>
                  </a:cxn>
                  <a:cxn ang="0">
                    <a:pos x="667" y="30"/>
                  </a:cxn>
                  <a:cxn ang="0">
                    <a:pos x="723" y="52"/>
                  </a:cxn>
                  <a:cxn ang="0">
                    <a:pos x="774" y="79"/>
                  </a:cxn>
                  <a:cxn ang="0">
                    <a:pos x="822" y="111"/>
                  </a:cxn>
                  <a:cxn ang="0">
                    <a:pos x="864" y="147"/>
                  </a:cxn>
                  <a:cxn ang="0">
                    <a:pos x="900" y="187"/>
                  </a:cxn>
                  <a:cxn ang="0">
                    <a:pos x="931" y="230"/>
                  </a:cxn>
                </a:cxnLst>
                <a:rect l="l" t="t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CBFE0">
                      <a:alpha val="0"/>
                    </a:srgbClr>
                  </a:gs>
                </a:gsLst>
                <a:lin ang="5400000" scaled="1"/>
              </a:gradFill>
              <a:ln>
                <a:noFill/>
                <a:round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2600" b="0" i="0" u="none" baseline="0">
                    <a:solidFill>
                      <a:schemeClr val="tx1"/>
                    </a:solidFill>
                    <a:latin typeface="宋体" panose="02010600030101010101" pitchFamily="2" charset="-122"/>
                    <a:ea typeface="Times New Roman" panose="02020603050405020304" pitchFamily="18" charset="0"/>
                  </a:defRPr>
                </a:lvl5pPr>
              </a:lstStyle>
              <a:p>
                <a:pPr lvl="0"/>
                <a:endParaRPr lang="zh-CN" altLang="en-US"/>
              </a:p>
            </p:txBody>
          </p:sp>
        </p:grpSp>
        <p:sp>
          <p:nvSpPr>
            <p:cNvPr id="7192" name="Rectangle 30"/>
            <p:cNvSpPr/>
            <p:nvPr/>
          </p:nvSpPr>
          <p:spPr>
            <a:xfrm>
              <a:off x="2229" y="1155"/>
              <a:ext cx="581" cy="38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1423" tIns="45711" rIns="91423" bIns="45711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5pPr>
            </a:lstStyle>
            <a:p>
              <a:pPr lvl="0" algn="ctr">
                <a:buFont typeface="Arial" panose="020B0604020202020204" pitchFamily="34" charset="0"/>
              </a:pPr>
              <a:r>
                <a:rPr lang="zh-CN" altLang="en-US" sz="3200" b="1">
                  <a:latin typeface="Arial" panose="020B0604020202020204" pitchFamily="34" charset="0"/>
                  <a:ea typeface="宋体" panose="02010600030101010101" pitchFamily="2" charset="-122"/>
                </a:rPr>
                <a:t>进</a:t>
              </a:r>
              <a:endParaRPr lang="zh-CN" altLang="en-US" sz="32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93" name="Rectangle 31"/>
            <p:cNvSpPr/>
            <p:nvPr/>
          </p:nvSpPr>
          <p:spPr>
            <a:xfrm>
              <a:off x="1720" y="1147"/>
              <a:ext cx="650" cy="38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1423" tIns="45711" rIns="91423" bIns="45711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5pPr>
            </a:lstStyle>
            <a:p>
              <a:pPr lvl="0" algn="ctr">
                <a:buFont typeface="Arial" panose="020B0604020202020204" pitchFamily="34" charset="0"/>
              </a:pPr>
              <a:r>
                <a:rPr lang="zh-CN" altLang="en-US" sz="3200" b="1">
                  <a:latin typeface="Arial" panose="020B0604020202020204" pitchFamily="34" charset="0"/>
                  <a:ea typeface="宋体" panose="02010600030101010101" pitchFamily="2" charset="-122"/>
                </a:rPr>
                <a:t>走</a:t>
              </a:r>
              <a:endParaRPr lang="zh-CN" altLang="en-US" sz="32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94" name="Rectangle 32"/>
            <p:cNvSpPr/>
            <p:nvPr/>
          </p:nvSpPr>
          <p:spPr>
            <a:xfrm>
              <a:off x="2771" y="1156"/>
              <a:ext cx="501" cy="38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1423" tIns="45711" rIns="91423" bIns="45711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5pPr>
            </a:lstStyle>
            <a:p>
              <a:pPr lvl="0" algn="ctr">
                <a:buFont typeface="Arial" panose="020B0604020202020204" pitchFamily="34" charset="0"/>
              </a:pPr>
              <a:r>
                <a:rPr lang="zh-CN" altLang="en-US" sz="3200" b="1">
                  <a:latin typeface="Arial" panose="020B0604020202020204" pitchFamily="34" charset="0"/>
                  <a:ea typeface="宋体" panose="02010600030101010101" pitchFamily="2" charset="-122"/>
                </a:rPr>
                <a:t>课</a:t>
              </a:r>
              <a:endParaRPr lang="zh-CN" altLang="en-US" sz="32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95" name="Rectangle 33"/>
            <p:cNvSpPr/>
            <p:nvPr/>
          </p:nvSpPr>
          <p:spPr>
            <a:xfrm>
              <a:off x="3065" y="1146"/>
              <a:ext cx="848" cy="38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1423" tIns="45711" rIns="91423" bIns="45711"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600" b="0" i="0" u="none" baseline="0">
                  <a:solidFill>
                    <a:schemeClr val="tx1"/>
                  </a:solidFill>
                  <a:latin typeface="宋体" panose="02010600030101010101" pitchFamily="2" charset="-122"/>
                  <a:ea typeface="Times New Roman" panose="02020603050405020304" pitchFamily="18" charset="0"/>
                </a:defRPr>
              </a:lvl5pPr>
            </a:lstStyle>
            <a:p>
              <a:pPr lvl="0" algn="ctr">
                <a:buFont typeface="Arial" panose="020B0604020202020204" pitchFamily="34" charset="0"/>
              </a:pPr>
              <a:r>
                <a:rPr lang="zh-CN" altLang="en-US" sz="3200" b="1">
                  <a:latin typeface="Arial" panose="020B0604020202020204" pitchFamily="34" charset="0"/>
                  <a:ea typeface="宋体" panose="02010600030101010101" pitchFamily="2" charset="-122"/>
                </a:rPr>
                <a:t>堂</a:t>
              </a:r>
              <a:endParaRPr lang="zh-CN" altLang="en-US" sz="32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7196" name="图片 2541596" descr="探究副本"/>
          <p:cNvPicPr>
            <a:picLocks noChangeAspect="1"/>
          </p:cNvPicPr>
          <p:nvPr/>
        </p:nvPicPr>
        <p:blipFill>
          <a:blip r:embed="rId9"/>
          <a:srcRect l="24450" t="33179" r="27086" b="50556"/>
          <a:stretch>
            <a:fillRect/>
          </a:stretch>
        </p:blipFill>
        <p:spPr>
          <a:xfrm>
            <a:off x="4365625" y="777875"/>
            <a:ext cx="4368800" cy="9175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悬浊液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38650" y="1592263"/>
            <a:ext cx="2919413" cy="2130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194" name="图片 4" descr="硫酸铜溶液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059738" y="1592263"/>
            <a:ext cx="3763962" cy="214153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195" name="图片 5" descr="油水混合物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87350" y="1592263"/>
            <a:ext cx="3098800" cy="2130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8196" name="文本框 6"/>
          <p:cNvSpPr/>
          <p:nvPr/>
        </p:nvSpPr>
        <p:spPr>
          <a:xfrm>
            <a:off x="890588" y="4165600"/>
            <a:ext cx="7581900" cy="7540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  <a:sym typeface="+mn-ea"/>
              </a:rPr>
              <a:t>仔细观察，说说这三份物质有什么区别和联系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8197" name="Rectangle 7"/>
          <p:cNvSpPr/>
          <p:nvPr/>
        </p:nvSpPr>
        <p:spPr>
          <a:xfrm>
            <a:off x="4365625" y="741363"/>
            <a:ext cx="3411538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【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思考交流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】</a:t>
            </a:r>
            <a:endParaRPr lang="en-US" altLang="zh-CN" sz="32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198" name="矩形 8"/>
          <p:cNvSpPr/>
          <p:nvPr/>
        </p:nvSpPr>
        <p:spPr>
          <a:xfrm>
            <a:off x="982663" y="5130800"/>
            <a:ext cx="8950325" cy="974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sz="2900" b="1">
                <a:solidFill>
                  <a:srgbClr val="FF0000"/>
                </a:solidFill>
                <a:ea typeface="宋体" panose="02010600030101010101" pitchFamily="2" charset="-122"/>
              </a:rPr>
              <a:t>三份物质均是混合物，但分别是乳浊液、悬浊液和溶液</a:t>
            </a:r>
            <a:endParaRPr lang="zh-CN" altLang="en-US" sz="29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1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2"/>
          <p:cNvSpPr/>
          <p:nvPr/>
        </p:nvSpPr>
        <p:spPr>
          <a:xfrm>
            <a:off x="793750" y="827088"/>
            <a:ext cx="3284538" cy="533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900" b="1">
                <a:solidFill>
                  <a:srgbClr val="FF0000"/>
                </a:solidFill>
                <a:ea typeface="宋体" panose="02010600030101010101" pitchFamily="2" charset="-122"/>
              </a:rPr>
              <a:t>一、常见的分散系</a:t>
            </a:r>
            <a:endParaRPr lang="zh-CN" altLang="en-US" sz="29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9218" name="文本框 3"/>
          <p:cNvSpPr/>
          <p:nvPr/>
        </p:nvSpPr>
        <p:spPr>
          <a:xfrm>
            <a:off x="793750" y="2071688"/>
            <a:ext cx="1371600" cy="974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en-US" altLang="zh-CN" sz="2900" b="1">
                <a:solidFill>
                  <a:srgbClr val="FF0000"/>
                </a:solidFill>
                <a:ea typeface="宋体" panose="02010600030101010101" pitchFamily="2" charset="-122"/>
              </a:rPr>
              <a:t>2.</a:t>
            </a:r>
            <a:r>
              <a:rPr lang="zh-CN" altLang="en-US" sz="2900" b="1">
                <a:solidFill>
                  <a:srgbClr val="FF0000"/>
                </a:solidFill>
                <a:ea typeface="宋体" panose="02010600030101010101" pitchFamily="2" charset="-122"/>
              </a:rPr>
              <a:t>组成：</a:t>
            </a:r>
            <a:endParaRPr lang="zh-CN" altLang="en-US" sz="29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9219" name="文本框 4"/>
          <p:cNvSpPr/>
          <p:nvPr/>
        </p:nvSpPr>
        <p:spPr>
          <a:xfrm>
            <a:off x="2254250" y="1431925"/>
            <a:ext cx="9936163" cy="533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由一种或几种物质分散到另一物质中形成的混合体系。</a:t>
            </a:r>
            <a:endParaRPr lang="zh-CN" altLang="en-US" sz="2900" b="1" u="sng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9220" name="文本框 44"/>
          <p:cNvSpPr/>
          <p:nvPr/>
        </p:nvSpPr>
        <p:spPr>
          <a:xfrm>
            <a:off x="793750" y="2876550"/>
            <a:ext cx="1519238" cy="974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en-US" altLang="zh-CN" sz="2900" b="1">
                <a:solidFill>
                  <a:srgbClr val="FF0000"/>
                </a:solidFill>
                <a:ea typeface="宋体" panose="02010600030101010101" pitchFamily="2" charset="-122"/>
              </a:rPr>
              <a:t>3.</a:t>
            </a:r>
            <a:r>
              <a:rPr lang="zh-CN" altLang="en-US" sz="2900" b="1">
                <a:solidFill>
                  <a:srgbClr val="FF0000"/>
                </a:solidFill>
                <a:ea typeface="宋体" panose="02010600030101010101" pitchFamily="2" charset="-122"/>
              </a:rPr>
              <a:t>分类：</a:t>
            </a:r>
            <a:endParaRPr lang="en-US" altLang="zh-CN" sz="29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9221" name="文本框 45"/>
          <p:cNvSpPr/>
          <p:nvPr/>
        </p:nvSpPr>
        <p:spPr>
          <a:xfrm>
            <a:off x="6327775" y="2065338"/>
            <a:ext cx="1370013" cy="533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分散剂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9222" name="文本框 46"/>
          <p:cNvSpPr/>
          <p:nvPr/>
        </p:nvSpPr>
        <p:spPr>
          <a:xfrm>
            <a:off x="3241675" y="2071688"/>
            <a:ext cx="1371600" cy="533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sz="2900" b="1">
                <a:solidFill>
                  <a:srgbClr val="0000FF"/>
                </a:solidFill>
                <a:ea typeface="宋体" panose="02010600030101010101" pitchFamily="2" charset="-122"/>
              </a:rPr>
              <a:t>分散质</a:t>
            </a:r>
            <a:endParaRPr lang="zh-CN" altLang="en-US" sz="29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9223" name="Oval 6"/>
          <p:cNvSpPr/>
          <p:nvPr/>
        </p:nvSpPr>
        <p:spPr>
          <a:xfrm>
            <a:off x="7529513" y="3316288"/>
            <a:ext cx="650875" cy="647700"/>
          </a:xfrm>
          <a:prstGeom prst="ellipse">
            <a:avLst/>
          </a:prstGeom>
          <a:solidFill>
            <a:srgbClr val="00CCFF"/>
          </a:solidFill>
          <a:ln>
            <a:solidFill>
              <a:schemeClr val="tx1"/>
            </a:solidFill>
            <a:round/>
          </a:ln>
        </p:spPr>
        <p:txBody>
          <a:bodyPr wrap="none" lIns="91423" tIns="45711" rIns="91423" bIns="45711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lang="zh-CN" altLang="en-US" b="1">
                <a:ea typeface="宋体" panose="02010600030101010101" pitchFamily="2" charset="-122"/>
              </a:rPr>
              <a:t>气</a:t>
            </a: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9224" name="Oval 7"/>
          <p:cNvSpPr/>
          <p:nvPr/>
        </p:nvSpPr>
        <p:spPr>
          <a:xfrm>
            <a:off x="10407650" y="3325813"/>
            <a:ext cx="647700" cy="647700"/>
          </a:xfrm>
          <a:prstGeom prst="ellipse">
            <a:avLst/>
          </a:prstGeom>
          <a:solidFill>
            <a:srgbClr val="00CCFF"/>
          </a:solidFill>
          <a:ln>
            <a:solidFill>
              <a:schemeClr val="tx1"/>
            </a:solidFill>
            <a:round/>
          </a:ln>
        </p:spPr>
        <p:txBody>
          <a:bodyPr wrap="none" lIns="91423" tIns="45711" rIns="91423" bIns="45711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lang="zh-CN" altLang="en-US" b="1">
                <a:ea typeface="宋体" panose="02010600030101010101" pitchFamily="2" charset="-122"/>
              </a:rPr>
              <a:t>气</a:t>
            </a: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9225" name="Rectangle 76"/>
          <p:cNvSpPr/>
          <p:nvPr/>
        </p:nvSpPr>
        <p:spPr>
          <a:xfrm>
            <a:off x="7313613" y="2551113"/>
            <a:ext cx="4037012" cy="639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eaLnBrk="0" hangingPunct="0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分散质                       分散剂 </a:t>
            </a:r>
            <a:endParaRPr lang="zh-CN" altLang="zh-CN" sz="24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6" name="Oval 9"/>
          <p:cNvSpPr/>
          <p:nvPr/>
        </p:nvSpPr>
        <p:spPr>
          <a:xfrm>
            <a:off x="7529513" y="4613275"/>
            <a:ext cx="650875" cy="647700"/>
          </a:xfrm>
          <a:prstGeom prst="ellipse">
            <a:avLst/>
          </a:prstGeom>
          <a:solidFill>
            <a:srgbClr val="008000">
              <a:alpha val="79999"/>
            </a:srgbClr>
          </a:solidFill>
          <a:ln>
            <a:solidFill>
              <a:schemeClr val="tx1"/>
            </a:solidFill>
            <a:round/>
          </a:ln>
        </p:spPr>
        <p:txBody>
          <a:bodyPr wrap="none" lIns="91423" tIns="45711" rIns="91423" bIns="45711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lang="zh-CN" altLang="en-US" b="1">
                <a:ea typeface="宋体" panose="02010600030101010101" pitchFamily="2" charset="-122"/>
              </a:rPr>
              <a:t>液</a:t>
            </a: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9227" name="Oval 11"/>
          <p:cNvSpPr/>
          <p:nvPr/>
        </p:nvSpPr>
        <p:spPr>
          <a:xfrm>
            <a:off x="10418763" y="4613275"/>
            <a:ext cx="647700" cy="647700"/>
          </a:xfrm>
          <a:prstGeom prst="ellipse">
            <a:avLst/>
          </a:prstGeom>
          <a:solidFill>
            <a:srgbClr val="008000">
              <a:alpha val="79999"/>
            </a:srgbClr>
          </a:solidFill>
          <a:ln>
            <a:solidFill>
              <a:schemeClr val="tx1"/>
            </a:solidFill>
            <a:round/>
          </a:ln>
        </p:spPr>
        <p:txBody>
          <a:bodyPr wrap="none" lIns="91423" tIns="45711" rIns="91423" bIns="45711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lang="zh-CN" altLang="en-US" b="1">
                <a:ea typeface="宋体" panose="02010600030101010101" pitchFamily="2" charset="-122"/>
              </a:rPr>
              <a:t>液</a:t>
            </a: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9228" name="Oval 12"/>
          <p:cNvSpPr/>
          <p:nvPr/>
        </p:nvSpPr>
        <p:spPr>
          <a:xfrm>
            <a:off x="7529513" y="5908675"/>
            <a:ext cx="650875" cy="647700"/>
          </a:xfrm>
          <a:prstGeom prst="ellipse">
            <a:avLst/>
          </a:prstGeom>
          <a:solidFill>
            <a:srgbClr val="FF6600">
              <a:alpha val="79999"/>
            </a:srgbClr>
          </a:solidFill>
          <a:ln>
            <a:solidFill>
              <a:schemeClr val="tx1"/>
            </a:solidFill>
            <a:round/>
          </a:ln>
        </p:spPr>
        <p:txBody>
          <a:bodyPr wrap="none" lIns="91423" tIns="45711" rIns="91423" bIns="45711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lang="zh-CN" altLang="en-US" b="1">
                <a:ea typeface="宋体" panose="02010600030101010101" pitchFamily="2" charset="-122"/>
              </a:rPr>
              <a:t>固</a:t>
            </a: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9229" name="Oval 13"/>
          <p:cNvSpPr/>
          <p:nvPr/>
        </p:nvSpPr>
        <p:spPr>
          <a:xfrm>
            <a:off x="10412413" y="5908675"/>
            <a:ext cx="647700" cy="647700"/>
          </a:xfrm>
          <a:prstGeom prst="ellipse">
            <a:avLst/>
          </a:prstGeom>
          <a:solidFill>
            <a:srgbClr val="FF6600">
              <a:alpha val="79999"/>
            </a:srgbClr>
          </a:solidFill>
          <a:ln>
            <a:solidFill>
              <a:schemeClr val="tx1"/>
            </a:solidFill>
            <a:round/>
          </a:ln>
        </p:spPr>
        <p:txBody>
          <a:bodyPr wrap="none" lIns="91423" tIns="45711" rIns="91423" bIns="45711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lang="zh-CN" altLang="en-US" b="1">
                <a:ea typeface="宋体" panose="02010600030101010101" pitchFamily="2" charset="-122"/>
              </a:rPr>
              <a:t>固</a:t>
            </a:r>
            <a:endParaRPr lang="zh-CN" altLang="en-US" b="1">
              <a:ea typeface="宋体" panose="02010600030101010101" pitchFamily="2" charset="-122"/>
            </a:endParaRPr>
          </a:p>
        </p:txBody>
      </p:sp>
      <p:cxnSp>
        <p:nvCxnSpPr>
          <p:cNvPr id="9230" name="Line 14"/>
          <p:cNvCxnSpPr/>
          <p:nvPr/>
        </p:nvCxnSpPr>
        <p:spPr>
          <a:xfrm>
            <a:off x="8180388" y="3676650"/>
            <a:ext cx="2232025" cy="2592388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</a:ln>
        </p:spPr>
      </p:cxnSp>
      <p:cxnSp>
        <p:nvCxnSpPr>
          <p:cNvPr id="9231" name="Line 17"/>
          <p:cNvCxnSpPr/>
          <p:nvPr/>
        </p:nvCxnSpPr>
        <p:spPr>
          <a:xfrm>
            <a:off x="8180388" y="3630613"/>
            <a:ext cx="2232025" cy="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</a:ln>
        </p:spPr>
      </p:cxnSp>
      <p:cxnSp>
        <p:nvCxnSpPr>
          <p:cNvPr id="9232" name="Line 18"/>
          <p:cNvCxnSpPr/>
          <p:nvPr/>
        </p:nvCxnSpPr>
        <p:spPr>
          <a:xfrm>
            <a:off x="8180388" y="3643313"/>
            <a:ext cx="2232025" cy="1330325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</a:ln>
        </p:spPr>
      </p:cxnSp>
      <p:cxnSp>
        <p:nvCxnSpPr>
          <p:cNvPr id="9233" name="Line 19"/>
          <p:cNvCxnSpPr/>
          <p:nvPr/>
        </p:nvCxnSpPr>
        <p:spPr>
          <a:xfrm flipV="1">
            <a:off x="8180388" y="3632200"/>
            <a:ext cx="2232025" cy="134143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</a:ln>
        </p:spPr>
      </p:cxnSp>
      <p:cxnSp>
        <p:nvCxnSpPr>
          <p:cNvPr id="9234" name="Line 20"/>
          <p:cNvCxnSpPr/>
          <p:nvPr/>
        </p:nvCxnSpPr>
        <p:spPr>
          <a:xfrm>
            <a:off x="8180388" y="4973638"/>
            <a:ext cx="2232025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</a:ln>
        </p:spPr>
      </p:cxnSp>
      <p:cxnSp>
        <p:nvCxnSpPr>
          <p:cNvPr id="9235" name="Line 21"/>
          <p:cNvCxnSpPr/>
          <p:nvPr/>
        </p:nvCxnSpPr>
        <p:spPr>
          <a:xfrm>
            <a:off x="8180388" y="4973638"/>
            <a:ext cx="2232025" cy="1295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</a:ln>
        </p:spPr>
      </p:cxnSp>
      <p:cxnSp>
        <p:nvCxnSpPr>
          <p:cNvPr id="9236" name="Line 22"/>
          <p:cNvCxnSpPr/>
          <p:nvPr/>
        </p:nvCxnSpPr>
        <p:spPr>
          <a:xfrm flipV="1">
            <a:off x="8180388" y="3676650"/>
            <a:ext cx="2232025" cy="2592388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</a:ln>
        </p:spPr>
      </p:cxnSp>
      <p:cxnSp>
        <p:nvCxnSpPr>
          <p:cNvPr id="9237" name="Line 23"/>
          <p:cNvCxnSpPr/>
          <p:nvPr/>
        </p:nvCxnSpPr>
        <p:spPr>
          <a:xfrm flipV="1">
            <a:off x="8180388" y="4973638"/>
            <a:ext cx="2232025" cy="126365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</a:ln>
        </p:spPr>
      </p:cxnSp>
      <p:cxnSp>
        <p:nvCxnSpPr>
          <p:cNvPr id="9238" name="Line 24"/>
          <p:cNvCxnSpPr/>
          <p:nvPr/>
        </p:nvCxnSpPr>
        <p:spPr>
          <a:xfrm>
            <a:off x="8180388" y="6269038"/>
            <a:ext cx="2232025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</a:ln>
        </p:spPr>
      </p:cxnSp>
      <p:sp>
        <p:nvSpPr>
          <p:cNvPr id="9239" name="矩形 1"/>
          <p:cNvSpPr/>
          <p:nvPr/>
        </p:nvSpPr>
        <p:spPr>
          <a:xfrm>
            <a:off x="685800" y="3349625"/>
            <a:ext cx="5410200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zh-CN" sz="2400" b="1">
                <a:solidFill>
                  <a:srgbClr val="0000FF"/>
                </a:solidFill>
                <a:ea typeface="宋体" panose="02010600030101010101" pitchFamily="2" charset="-122"/>
              </a:rPr>
              <a:t>①按照分散质或分散剂的聚集状态对分散系分类</a:t>
            </a:r>
            <a:endParaRPr lang="zh-CN" altLang="zh-CN" sz="24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9240" name="圆角矩形 66"/>
          <p:cNvSpPr/>
          <p:nvPr/>
        </p:nvSpPr>
        <p:spPr>
          <a:xfrm>
            <a:off x="2759075" y="1325563"/>
            <a:ext cx="2484438" cy="7397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miter lim="800000"/>
          </a:ln>
        </p:spPr>
        <p:txBody>
          <a:bodyPr lIns="91423" tIns="45711" rIns="91423" bIns="45711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>
              <a:lnSpc>
                <a:spcPct val="150000"/>
              </a:lnSpc>
            </a:pPr>
            <a:endParaRPr lang="zh-CN" altLang="en-US" b="1">
              <a:solidFill>
                <a:srgbClr val="FFFFFF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sp>
        <p:nvSpPr>
          <p:cNvPr id="9241" name="圆角矩形 69"/>
          <p:cNvSpPr/>
          <p:nvPr/>
        </p:nvSpPr>
        <p:spPr>
          <a:xfrm>
            <a:off x="6413500" y="1270000"/>
            <a:ext cx="1444625" cy="7397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miter lim="800000"/>
          </a:ln>
        </p:spPr>
        <p:txBody>
          <a:bodyPr lIns="91423" tIns="45711" rIns="91423" bIns="45711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>
              <a:lnSpc>
                <a:spcPct val="150000"/>
              </a:lnSpc>
            </a:pPr>
            <a:endParaRPr lang="zh-CN" altLang="en-US" b="1">
              <a:solidFill>
                <a:srgbClr val="FFFFFF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sp>
        <p:nvSpPr>
          <p:cNvPr id="9242" name="矩形 70"/>
          <p:cNvSpPr/>
          <p:nvPr/>
        </p:nvSpPr>
        <p:spPr>
          <a:xfrm>
            <a:off x="679450" y="4414838"/>
            <a:ext cx="5410200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sz="2400" b="1">
                <a:solidFill>
                  <a:srgbClr val="0000FF"/>
                </a:solidFill>
                <a:ea typeface="宋体" panose="02010600030101010101" pitchFamily="2" charset="-122"/>
              </a:rPr>
              <a:t>②</a:t>
            </a:r>
            <a:r>
              <a:rPr lang="zh-CN" altLang="zh-CN" sz="2400" b="1">
                <a:solidFill>
                  <a:srgbClr val="0000FF"/>
                </a:solidFill>
                <a:ea typeface="宋体" panose="02010600030101010101" pitchFamily="2" charset="-122"/>
              </a:rPr>
              <a:t>按照分散质</a:t>
            </a:r>
            <a:r>
              <a:rPr lang="zh-CN" altLang="en-US" sz="2400" b="1">
                <a:solidFill>
                  <a:srgbClr val="0000FF"/>
                </a:solidFill>
                <a:ea typeface="宋体" panose="02010600030101010101" pitchFamily="2" charset="-122"/>
              </a:rPr>
              <a:t>粒子的直径大小对分散系分类</a:t>
            </a:r>
            <a:endParaRPr lang="zh-CN" altLang="zh-CN" sz="24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9243" name="右箭头 63"/>
          <p:cNvSpPr/>
          <p:nvPr/>
        </p:nvSpPr>
        <p:spPr>
          <a:xfrm>
            <a:off x="900113" y="6097588"/>
            <a:ext cx="5046662" cy="127000"/>
          </a:xfrm>
          <a:prstGeom prst="rightArrow">
            <a:avLst>
              <a:gd name="adj1" fmla="val 50000"/>
              <a:gd name="adj2" fmla="val 49120"/>
            </a:avLst>
          </a:prstGeom>
          <a:solidFill>
            <a:schemeClr val="accent1"/>
          </a:solidFill>
          <a:ln w="12700">
            <a:solidFill>
              <a:srgbClr val="41719C"/>
            </a:solidFill>
            <a:miter lim="800000"/>
          </a:ln>
        </p:spPr>
        <p:txBody>
          <a:bodyPr lIns="91423" tIns="45711" rIns="91423" bIns="45711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>
              <a:lnSpc>
                <a:spcPct val="150000"/>
              </a:lnSpc>
            </a:pPr>
            <a:endParaRPr lang="zh-CN" altLang="en-US" b="1">
              <a:solidFill>
                <a:srgbClr val="FFFFFF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sp>
        <p:nvSpPr>
          <p:cNvPr id="9244" name="直角上箭头 71"/>
          <p:cNvSpPr/>
          <p:nvPr/>
        </p:nvSpPr>
        <p:spPr>
          <a:xfrm rot="5400000" flipH="1">
            <a:off x="5180807" y="5457031"/>
            <a:ext cx="287338" cy="930275"/>
          </a:xfrm>
          <a:custGeom>
            <a:avLst/>
            <a:gdLst/>
            <a:ahLst/>
            <a:cxnLst>
              <a:cxn ang="0">
                <a:pos x="207403" y="0"/>
              </a:cxn>
              <a:cxn ang="0">
                <a:pos x="126273" y="72133"/>
              </a:cxn>
              <a:cxn ang="0">
                <a:pos x="0" y="892052"/>
              </a:cxn>
              <a:cxn ang="0">
                <a:pos x="121735" y="928119"/>
              </a:cxn>
              <a:cxn ang="0">
                <a:pos x="243469" y="500126"/>
              </a:cxn>
              <a:cxn ang="0">
                <a:pos x="288532" y="72133"/>
              </a:cxn>
            </a:cxnLst>
            <a:rect l="l" t="t" r="r" b="b"/>
            <a:pathLst>
              <a:path w="288532" h="928119">
                <a:moveTo>
                  <a:pt x="0" y="855986"/>
                </a:moveTo>
                <a:lnTo>
                  <a:pt x="171336" y="855986"/>
                </a:lnTo>
                <a:lnTo>
                  <a:pt x="171336" y="72133"/>
                </a:lnTo>
                <a:lnTo>
                  <a:pt x="126273" y="72133"/>
                </a:lnTo>
                <a:lnTo>
                  <a:pt x="207403" y="0"/>
                </a:lnTo>
                <a:lnTo>
                  <a:pt x="288532" y="72133"/>
                </a:lnTo>
                <a:lnTo>
                  <a:pt x="243469" y="72133"/>
                </a:lnTo>
                <a:lnTo>
                  <a:pt x="243469" y="928119"/>
                </a:lnTo>
                <a:lnTo>
                  <a:pt x="0" y="928119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9245" name="直角上箭头 73"/>
          <p:cNvSpPr/>
          <p:nvPr/>
        </p:nvSpPr>
        <p:spPr>
          <a:xfrm rot="5400000" flipH="1" flipV="1">
            <a:off x="1674019" y="5530057"/>
            <a:ext cx="287337" cy="812800"/>
          </a:xfrm>
          <a:custGeom>
            <a:avLst/>
            <a:gdLst/>
            <a:ahLst/>
            <a:cxnLst>
              <a:cxn ang="0">
                <a:pos x="207403" y="0"/>
              </a:cxn>
              <a:cxn ang="0">
                <a:pos x="126273" y="72133"/>
              </a:cxn>
              <a:cxn ang="0">
                <a:pos x="0" y="776552"/>
              </a:cxn>
              <a:cxn ang="0">
                <a:pos x="121735" y="812619"/>
              </a:cxn>
              <a:cxn ang="0">
                <a:pos x="243469" y="442376"/>
              </a:cxn>
              <a:cxn ang="0">
                <a:pos x="288532" y="72133"/>
              </a:cxn>
            </a:cxnLst>
            <a:rect l="l" t="t" r="r" b="b"/>
            <a:pathLst>
              <a:path w="288532" h="812619">
                <a:moveTo>
                  <a:pt x="0" y="740486"/>
                </a:moveTo>
                <a:lnTo>
                  <a:pt x="171336" y="740486"/>
                </a:lnTo>
                <a:lnTo>
                  <a:pt x="171336" y="72133"/>
                </a:lnTo>
                <a:lnTo>
                  <a:pt x="126273" y="72133"/>
                </a:lnTo>
                <a:lnTo>
                  <a:pt x="207403" y="0"/>
                </a:lnTo>
                <a:lnTo>
                  <a:pt x="288532" y="72133"/>
                </a:lnTo>
                <a:lnTo>
                  <a:pt x="243469" y="72133"/>
                </a:lnTo>
                <a:lnTo>
                  <a:pt x="243469" y="812619"/>
                </a:lnTo>
                <a:lnTo>
                  <a:pt x="0" y="812619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9246" name="文本框 72"/>
          <p:cNvSpPr/>
          <p:nvPr/>
        </p:nvSpPr>
        <p:spPr>
          <a:xfrm>
            <a:off x="1757363" y="6054725"/>
            <a:ext cx="879475" cy="533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en-US" altLang="zh-CN" sz="29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1nm</a:t>
            </a:r>
            <a:endParaRPr lang="zh-CN" altLang="en-US" sz="29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47" name="文本框 75"/>
          <p:cNvSpPr/>
          <p:nvPr/>
        </p:nvSpPr>
        <p:spPr>
          <a:xfrm>
            <a:off x="4302125" y="6081713"/>
            <a:ext cx="1247775" cy="533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en-US" altLang="zh-CN" sz="29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100nm</a:t>
            </a:r>
            <a:endParaRPr lang="zh-CN" altLang="en-US" sz="29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48" name="文本框 76"/>
          <p:cNvSpPr/>
          <p:nvPr/>
        </p:nvSpPr>
        <p:spPr>
          <a:xfrm>
            <a:off x="1487488" y="5418138"/>
            <a:ext cx="9509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sz="2400" b="1">
                <a:solidFill>
                  <a:srgbClr val="0000FF"/>
                </a:solidFill>
                <a:ea typeface="宋体" panose="02010600030101010101" pitchFamily="2" charset="-122"/>
              </a:rPr>
              <a:t>溶液</a:t>
            </a:r>
            <a:endParaRPr lang="zh-CN" altLang="en-US" sz="24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9249" name="文本框 77"/>
          <p:cNvSpPr/>
          <p:nvPr/>
        </p:nvSpPr>
        <p:spPr>
          <a:xfrm>
            <a:off x="4694238" y="5424488"/>
            <a:ext cx="9509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sz="2400" b="1">
                <a:solidFill>
                  <a:srgbClr val="0000FF"/>
                </a:solidFill>
                <a:ea typeface="宋体" panose="02010600030101010101" pitchFamily="2" charset="-122"/>
              </a:rPr>
              <a:t>浊液</a:t>
            </a:r>
            <a:endParaRPr lang="zh-CN" altLang="en-US" sz="24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9250" name="文本框 78"/>
          <p:cNvSpPr/>
          <p:nvPr/>
        </p:nvSpPr>
        <p:spPr>
          <a:xfrm>
            <a:off x="3143250" y="5708650"/>
            <a:ext cx="85883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zh-CN" altLang="en-US" sz="2400" b="1">
                <a:solidFill>
                  <a:srgbClr val="0000FF"/>
                </a:solidFill>
                <a:ea typeface="宋体" panose="02010600030101010101" pitchFamily="2" charset="-122"/>
              </a:rPr>
              <a:t>胶体</a:t>
            </a:r>
            <a:endParaRPr lang="zh-CN" altLang="en-US" sz="2400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9251" name="减号 74"/>
          <p:cNvSpPr/>
          <p:nvPr/>
        </p:nvSpPr>
        <p:spPr>
          <a:xfrm rot="5520000">
            <a:off x="2065338" y="5910263"/>
            <a:ext cx="242887" cy="369887"/>
          </a:xfrm>
          <a:custGeom>
            <a:avLst/>
            <a:gdLst/>
            <a:ahLst/>
            <a:cxnLst>
              <a:cxn ang="0">
                <a:pos x="210580" y="184862"/>
              </a:cxn>
              <a:cxn ang="0">
                <a:pos x="121379" y="221341"/>
              </a:cxn>
              <a:cxn ang="0">
                <a:pos x="32178" y="184862"/>
              </a:cxn>
              <a:cxn ang="0">
                <a:pos x="121379" y="148383"/>
              </a:cxn>
            </a:cxnLst>
            <a:rect l="l" t="t" r="r" b="b"/>
            <a:pathLst>
              <a:path w="242758" h="369724">
                <a:moveTo>
                  <a:pt x="32178" y="148383"/>
                </a:moveTo>
                <a:lnTo>
                  <a:pt x="210580" y="148383"/>
                </a:lnTo>
                <a:lnTo>
                  <a:pt x="210580" y="221341"/>
                </a:lnTo>
                <a:lnTo>
                  <a:pt x="32178" y="221341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1719C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9252" name="减号 81"/>
          <p:cNvSpPr/>
          <p:nvPr/>
        </p:nvSpPr>
        <p:spPr>
          <a:xfrm rot="5520000">
            <a:off x="4789488" y="5918200"/>
            <a:ext cx="242888" cy="369887"/>
          </a:xfrm>
          <a:custGeom>
            <a:avLst/>
            <a:gdLst/>
            <a:ahLst/>
            <a:cxnLst>
              <a:cxn ang="0">
                <a:pos x="210580" y="184862"/>
              </a:cxn>
              <a:cxn ang="0">
                <a:pos x="121379" y="221341"/>
              </a:cxn>
              <a:cxn ang="0">
                <a:pos x="32178" y="184862"/>
              </a:cxn>
              <a:cxn ang="0">
                <a:pos x="121379" y="148383"/>
              </a:cxn>
            </a:cxnLst>
            <a:rect l="l" t="t" r="r" b="b"/>
            <a:pathLst>
              <a:path w="242758" h="369724">
                <a:moveTo>
                  <a:pt x="32178" y="148383"/>
                </a:moveTo>
                <a:lnTo>
                  <a:pt x="210580" y="148383"/>
                </a:lnTo>
                <a:lnTo>
                  <a:pt x="210580" y="221341"/>
                </a:lnTo>
                <a:lnTo>
                  <a:pt x="32178" y="221341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41719C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9253" name="矩形 79"/>
          <p:cNvSpPr/>
          <p:nvPr/>
        </p:nvSpPr>
        <p:spPr>
          <a:xfrm>
            <a:off x="762000" y="1371600"/>
            <a:ext cx="1628775" cy="974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en-US" altLang="zh-CN" sz="2900" b="1">
                <a:solidFill>
                  <a:srgbClr val="FF0000"/>
                </a:solidFill>
                <a:ea typeface="宋体" panose="02010600030101010101" pitchFamily="2" charset="-122"/>
              </a:rPr>
              <a:t>1.</a:t>
            </a:r>
            <a:r>
              <a:rPr lang="zh-CN" altLang="en-US" sz="2900" b="1">
                <a:solidFill>
                  <a:srgbClr val="FF0000"/>
                </a:solidFill>
                <a:ea typeface="宋体" panose="02010600030101010101" pitchFamily="2" charset="-122"/>
              </a:rPr>
              <a:t>定义：</a:t>
            </a:r>
            <a:endParaRPr lang="zh-CN" altLang="en-US" sz="29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fill="hold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 fill="hold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 fill="hold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 fill="hold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 fill="hold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 fill="hold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 fill="hold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 fill="hold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 fill="hold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 fill="hold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 fill="hold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 fill="hold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 fill="hold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 fill="hold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 fill="hold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 fill="hold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0" grpId="0"/>
      <p:bldP spid="9221" grpId="0"/>
      <p:bldP spid="9222" grpId="0"/>
      <p:bldP spid="9223" grpId="0"/>
      <p:bldP spid="9224" grpId="0"/>
      <p:bldP spid="9225" grpId="0"/>
      <p:bldP spid="9226" grpId="0"/>
      <p:bldP spid="9227" grpId="0"/>
      <p:bldP spid="9228" grpId="0"/>
      <p:bldP spid="9229" grpId="0"/>
      <p:bldP spid="9239" grpId="0"/>
      <p:bldP spid="9240" grpId="0"/>
      <p:bldP spid="9241" grpId="0"/>
      <p:bldP spid="9242" grpId="0"/>
      <p:bldP spid="9243" grpId="0"/>
      <p:bldP spid="9244" grpId="0"/>
      <p:bldP spid="9245" grpId="0"/>
      <p:bldP spid="9246" grpId="0"/>
      <p:bldP spid="9247" grpId="0"/>
      <p:bldP spid="9248" grpId="0"/>
      <p:bldP spid="9249" grpId="0"/>
      <p:bldP spid="9250" grpId="0"/>
      <p:bldP spid="9251" grpId="0"/>
      <p:bldP spid="92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/>
          <p:nvPr/>
        </p:nvSpPr>
        <p:spPr>
          <a:xfrm>
            <a:off x="1924050" y="793750"/>
            <a:ext cx="7962900" cy="5937250"/>
          </a:xfrm>
          <a:prstGeom prst="rect">
            <a:avLst/>
          </a:prstGeom>
          <a:solidFill>
            <a:srgbClr val="33CCCC"/>
          </a:solidFill>
          <a:ln w="38100">
            <a:solidFill>
              <a:srgbClr val="FFFF00"/>
            </a:solidFill>
            <a:miter lim="800000"/>
          </a:ln>
        </p:spPr>
        <p:txBody>
          <a:bodyPr wrap="none" lIns="91423" tIns="45711" rIns="91423" bIns="45711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 algn="ctr">
              <a:lnSpc>
                <a:spcPct val="150000"/>
              </a:lnSpc>
            </a:pPr>
            <a:endParaRPr lang="zh-CN" altLang="en-US" b="1">
              <a:ea typeface="宋体" panose="02010600030101010101" pitchFamily="2" charset="-122"/>
            </a:endParaRPr>
          </a:p>
        </p:txBody>
      </p:sp>
      <p:graphicFrame>
        <p:nvGraphicFramePr>
          <p:cNvPr id="10242" name="表格 9281"/>
          <p:cNvGraphicFramePr>
            <a:graphicFrameLocks noGrp="1"/>
          </p:cNvGraphicFramePr>
          <p:nvPr/>
        </p:nvGraphicFramePr>
        <p:xfrm>
          <a:off x="1958975" y="793750"/>
          <a:ext cx="7926387" cy="5937250"/>
        </p:xfrm>
        <a:graphic>
          <a:graphicData uri="http://schemas.openxmlformats.org/drawingml/2006/table">
            <a:tbl>
              <a:tblPr/>
              <a:tblGrid>
                <a:gridCol w="1581150"/>
                <a:gridCol w="1685925"/>
                <a:gridCol w="4659312"/>
              </a:tblGrid>
              <a:tr h="59372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分散质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分散剂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实  例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59372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气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气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endParaRPr lang="zh-CN" altLang="en-US" sz="2800"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59372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液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气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endParaRPr lang="zh-CN" altLang="en-US" sz="2800" b="1"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59372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固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气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endParaRPr lang="zh-CN" altLang="en-US" sz="2800"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59372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气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液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endParaRPr lang="zh-CN" altLang="en-US" sz="2800"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59372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液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液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endParaRPr lang="zh-CN" altLang="en-US" sz="2800"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59372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固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液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endParaRPr lang="zh-CN" altLang="en-US" sz="2800"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59372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气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固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endParaRPr lang="zh-CN" altLang="en-US" sz="2800"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59372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液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固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endParaRPr lang="zh-CN" altLang="en-US" sz="2800"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59372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固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ea typeface="宋体" panose="02010600030101010101" pitchFamily="2" charset="-122"/>
                        </a:rPr>
                        <a:t>固</a:t>
                      </a:r>
                      <a:endParaRPr lang="zh-CN" altLang="en-US" sz="2800" b="1">
                        <a:solidFill>
                          <a:srgbClr val="0000FF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2600" b="0" i="0" u="none" baseline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Tx/>
                        <a:buFontTx/>
                      </a:pPr>
                      <a:endParaRPr lang="zh-CN" altLang="en-US" sz="2800">
                        <a:ea typeface="宋体" panose="02010600030101010101" pitchFamily="2" charset="-122"/>
                      </a:endParaRPr>
                    </a:p>
                  </a:txBody>
                  <a:tcPr marL="91443" marR="91443" marT="45723" marB="45723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288" name="Text Box 49"/>
          <p:cNvSpPr/>
          <p:nvPr/>
        </p:nvSpPr>
        <p:spPr>
          <a:xfrm>
            <a:off x="6872288" y="1258888"/>
            <a:ext cx="1439862" cy="6873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空气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0289" name="Text Box 50"/>
          <p:cNvSpPr/>
          <p:nvPr/>
        </p:nvSpPr>
        <p:spPr>
          <a:xfrm>
            <a:off x="6705600" y="1873250"/>
            <a:ext cx="2316163" cy="687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云、雾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0290" name="Text Box 51"/>
          <p:cNvSpPr/>
          <p:nvPr/>
        </p:nvSpPr>
        <p:spPr>
          <a:xfrm>
            <a:off x="6669088" y="2487613"/>
            <a:ext cx="2244725" cy="6873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烟、灰尘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0291" name="Text Box 52"/>
          <p:cNvSpPr/>
          <p:nvPr/>
        </p:nvSpPr>
        <p:spPr>
          <a:xfrm>
            <a:off x="6657975" y="3055938"/>
            <a:ext cx="2938463" cy="6873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汽水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0292" name="Text Box 53"/>
          <p:cNvSpPr/>
          <p:nvPr/>
        </p:nvSpPr>
        <p:spPr>
          <a:xfrm>
            <a:off x="5759450" y="3656013"/>
            <a:ext cx="3170238" cy="6873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牛奶、酒精的水溶液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0293" name="Text Box 54"/>
          <p:cNvSpPr/>
          <p:nvPr/>
        </p:nvSpPr>
        <p:spPr>
          <a:xfrm>
            <a:off x="5994400" y="4343400"/>
            <a:ext cx="2838450" cy="687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糖水、油漆、泥水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0294" name="Text Box 55"/>
          <p:cNvSpPr/>
          <p:nvPr/>
        </p:nvSpPr>
        <p:spPr>
          <a:xfrm>
            <a:off x="6521450" y="4929188"/>
            <a:ext cx="3559175" cy="6873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泡沫塑料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0295" name="Text Box 56"/>
          <p:cNvSpPr/>
          <p:nvPr/>
        </p:nvSpPr>
        <p:spPr>
          <a:xfrm>
            <a:off x="5340350" y="5491163"/>
            <a:ext cx="4795838" cy="6873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珍珠（包藏着水的碳酸钙）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0296" name="Text Box 57"/>
          <p:cNvSpPr/>
          <p:nvPr/>
        </p:nvSpPr>
        <p:spPr>
          <a:xfrm>
            <a:off x="5924550" y="5973763"/>
            <a:ext cx="3652838" cy="6873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有色玻璃、合金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0297" name="Text Box 58"/>
          <p:cNvSpPr/>
          <p:nvPr/>
        </p:nvSpPr>
        <p:spPr>
          <a:xfrm>
            <a:off x="4492625" y="295275"/>
            <a:ext cx="4056063" cy="520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en-US" alt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4.</a:t>
            </a:r>
            <a:r>
              <a:rPr lang="zh-CN" altLang="en-US" sz="2800" b="1">
                <a:solidFill>
                  <a:srgbClr val="FF0000"/>
                </a:solidFill>
                <a:ea typeface="宋体" panose="02010600030101010101" pitchFamily="2" charset="-122"/>
              </a:rPr>
              <a:t>常见的一些分散系</a:t>
            </a:r>
            <a:endParaRPr lang="zh-CN" altLang="en-US" sz="28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88" grpId="0"/>
      <p:bldP spid="10289" grpId="0"/>
      <p:bldP spid="10290" grpId="0"/>
      <p:bldP spid="10291" grpId="0"/>
      <p:bldP spid="10292" grpId="0"/>
      <p:bldP spid="10293" grpId="0"/>
      <p:bldP spid="10294" grpId="0"/>
      <p:bldP spid="10295" grpId="0"/>
      <p:bldP spid="102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/>
          <p:nvPr/>
        </p:nvSpPr>
        <p:spPr>
          <a:xfrm>
            <a:off x="1630363" y="1460500"/>
            <a:ext cx="9266237" cy="1208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25000"/>
              </a:lnSpc>
            </a:pP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1.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下列哪些属于溶液、浊液或胶体？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lvl="0">
              <a:lnSpc>
                <a:spcPct val="125000"/>
              </a:lnSpc>
            </a:pP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泥浆水、</a:t>
            </a: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Ca(OH)</a:t>
            </a:r>
            <a:r>
              <a:rPr lang="en-US" altLang="zh-CN" b="1" baseline="-25000">
                <a:solidFill>
                  <a:srgbClr val="0000FF"/>
                </a:solidFill>
                <a:ea typeface="宋体" panose="02010600030101010101" pitchFamily="2" charset="-122"/>
              </a:rPr>
              <a:t>2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悬浊液、澄清石灰水、牛奶、 海水、豆浆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1266" name="Rectangle 3"/>
          <p:cNvSpPr/>
          <p:nvPr/>
        </p:nvSpPr>
        <p:spPr>
          <a:xfrm>
            <a:off x="1403350" y="750888"/>
            <a:ext cx="3536950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/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【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思考交流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】</a:t>
            </a:r>
            <a:endParaRPr lang="en-US" altLang="zh-CN" sz="32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67" name="Rectangle 4"/>
          <p:cNvSpPr/>
          <p:nvPr/>
        </p:nvSpPr>
        <p:spPr>
          <a:xfrm>
            <a:off x="1524000" y="2668588"/>
            <a:ext cx="9267825" cy="11255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25000"/>
              </a:lnSpc>
            </a:pPr>
            <a:r>
              <a:rPr lang="en-US" altLang="zh-CN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【</a:t>
            </a:r>
            <a:r>
              <a:rPr lang="zh-CN" altLang="en-US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提示</a:t>
            </a:r>
            <a:r>
              <a:rPr lang="en-US" altLang="zh-CN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】</a:t>
            </a:r>
            <a:r>
              <a:rPr lang="zh-CN" altLang="en-US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泥浆水和</a:t>
            </a:r>
            <a:r>
              <a:rPr lang="en-US" altLang="zh-CN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Ca(OH)</a:t>
            </a:r>
            <a:r>
              <a:rPr lang="en-US" altLang="zh-CN" b="1" baseline="-250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悬浊液属于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浊液</a:t>
            </a:r>
            <a:r>
              <a:rPr lang="zh-CN" altLang="en-US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。澄清石灰水和海水属于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溶液</a:t>
            </a:r>
            <a:r>
              <a:rPr lang="zh-CN" altLang="en-US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，牛奶和豆浆属于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胶体</a:t>
            </a: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。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1268" name="矩形 5"/>
          <p:cNvSpPr/>
          <p:nvPr/>
        </p:nvSpPr>
        <p:spPr>
          <a:xfrm>
            <a:off x="1630363" y="4148138"/>
            <a:ext cx="8270875" cy="6873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b="1">
                <a:solidFill>
                  <a:srgbClr val="0000FF"/>
                </a:solidFill>
                <a:ea typeface="宋体" panose="02010600030101010101" pitchFamily="2" charset="-122"/>
              </a:rPr>
              <a:t>2.PM2.5</a:t>
            </a: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分散在空气中形成的混合物属于胶体吗？</a:t>
            </a:r>
            <a:endParaRPr lang="zh-CN" altLang="en-US" b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1269" name="矩形 6"/>
          <p:cNvSpPr/>
          <p:nvPr/>
        </p:nvSpPr>
        <p:spPr>
          <a:xfrm>
            <a:off x="1630363" y="4891088"/>
            <a:ext cx="9266237" cy="18780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3" tIns="45711" rIns="91423" bIns="4571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600" b="0" i="0" u="none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【</a:t>
            </a:r>
            <a:r>
              <a:rPr lang="zh-CN" altLang="en-US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提示</a:t>
            </a:r>
            <a:r>
              <a:rPr lang="en-US" altLang="zh-CN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】</a:t>
            </a:r>
            <a:r>
              <a:rPr lang="en-US" altLang="zh-CN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PM2.5</a:t>
            </a:r>
            <a:r>
              <a:rPr lang="zh-CN" altLang="en-US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是指直径小于</a:t>
            </a:r>
            <a:r>
              <a:rPr lang="en-US" altLang="zh-CN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2.5pm</a:t>
            </a:r>
            <a:r>
              <a:rPr lang="zh-CN" altLang="en-US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的颗粒，</a:t>
            </a:r>
            <a:r>
              <a:rPr lang="en-US" altLang="zh-CN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1pm=1000</a:t>
            </a:r>
            <a:r>
              <a:rPr lang="zh-CN" altLang="en-US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纳米，而胶体的范围在</a:t>
            </a:r>
            <a:r>
              <a:rPr lang="en-US" altLang="zh-CN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到</a:t>
            </a:r>
            <a:r>
              <a:rPr lang="en-US" altLang="zh-CN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100</a:t>
            </a:r>
            <a:r>
              <a:rPr lang="zh-CN" altLang="en-US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纳米之间。所以一般来说不是胶体，而是浊液。</a:t>
            </a:r>
            <a:endParaRPr lang="zh-CN" altLang="en-US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733,&quot;width&quot;:4752}"/>
</p:tagLst>
</file>

<file path=ppt/tags/tag2.xml><?xml version="1.0" encoding="utf-8"?>
<p:tagLst xmlns:p="http://schemas.openxmlformats.org/presentationml/2006/main">
  <p:tag name="KSO_WM_UNIT_PLACING_PICTURE_USER_VIEWPORT" val="{&quot;height&quot;:6540,&quot;width&quot;:11600}"/>
</p:tagLst>
</file>

<file path=ppt/tags/tag3.xml><?xml version="1.0" encoding="utf-8"?>
<p:tagLst xmlns:p="http://schemas.openxmlformats.org/presentationml/2006/main">
  <p:tag name="KSO_WM_UNIT_PLACING_PICTURE_USER_VIEWPORT" val="{&quot;height&quot;:7200,&quot;width&quot;:12800}"/>
</p:tagLst>
</file>

<file path=ppt/tags/tag4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PP_MARK_KEY" val="59ca1fdc-9376-4fef-899f-c9cded6e2aed"/>
  <p:tag name="COMMONDATA" val="eyJoZGlkIjoiYjE0ODc2YTE5OTI4Yjc5YWM5YzIxYzEwZjllM2IyYzAifQ=="/>
</p:tagLst>
</file>

<file path=ppt/theme/theme1.xml><?xml version="1.0" encoding="utf-8"?>
<a:theme xmlns:a="http://schemas.openxmlformats.org/drawingml/2006/main" name="5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4238</Words>
  <Application>WPS 演示</Application>
  <PresentationFormat/>
  <Paragraphs>476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1" baseType="lpstr">
      <vt:lpstr>Arial</vt:lpstr>
      <vt:lpstr>宋体</vt:lpstr>
      <vt:lpstr>Wingdings</vt:lpstr>
      <vt:lpstr>Times New Roman</vt:lpstr>
      <vt:lpstr>黑体</vt:lpstr>
      <vt:lpstr>等线</vt:lpstr>
      <vt:lpstr>楷体_GB2312</vt:lpstr>
      <vt:lpstr>新宋体</vt:lpstr>
      <vt:lpstr>微软雅黑</vt:lpstr>
      <vt:lpstr>Arial Unicode MS</vt:lpstr>
      <vt:lpstr>Calibri</vt:lpstr>
      <vt:lpstr>Wingdings 2</vt:lpstr>
      <vt:lpstr>华文新魏</vt:lpstr>
      <vt:lpstr>5_默认设计模板</vt:lpstr>
      <vt:lpstr>6_默认设计模板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『星空』那一抹流光～</cp:lastModifiedBy>
  <cp:revision>2</cp:revision>
  <cp:lastPrinted>2022-08-12T10:23:00Z</cp:lastPrinted>
  <dcterms:created xsi:type="dcterms:W3CDTF">2022-08-12T10:23:00Z</dcterms:created>
  <dcterms:modified xsi:type="dcterms:W3CDTF">2022-09-29T07:35:18Z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EDBA1775F2D543B29E749E7E11D5943A</vt:lpwstr>
  </property>
  <property fmtid="{D5CDD505-2E9C-101B-9397-08002B2CF9AE}" pid="7" name="KSOProductBuildVer">
    <vt:lpwstr>2052-11.1.0.12358</vt:lpwstr>
  </property>
</Properties>
</file>