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67" r:id="rId18"/>
    <p:sldId id="272" r:id="rId19"/>
    <p:sldId id="273" r:id="rId20"/>
    <p:sldId id="274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svg"/><Relationship Id="rId4" Type="http://schemas.openxmlformats.org/officeDocument/2006/relationships/image" Target="../media/image1.png"/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svg"/><Relationship Id="rId3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svg"/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2157647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615" y="2553335"/>
            <a:ext cx="914400" cy="914400"/>
          </a:xfrm>
          <a:prstGeom prst="rect">
            <a:avLst/>
          </a:prstGeom>
        </p:spPr>
      </p:pic>
      <p:pic>
        <p:nvPicPr>
          <p:cNvPr id="4" name="图片 3" descr="2158365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3620" y="2553335"/>
            <a:ext cx="914400" cy="914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8698" y="2553335"/>
            <a:ext cx="10174605" cy="9220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t">
            <a:spAutoFit/>
          </a:bodyPr>
          <a:p>
            <a:pPr algn="ctr" fontAlgn="ctr"/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第三单元</a:t>
            </a:r>
            <a:r>
              <a:rPr lang="en-US" altLang="zh-CN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金属材料的性能及应用</a:t>
            </a:r>
            <a:endParaRPr lang="zh-CN" altLang="en-US" sz="5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5875" y="913765"/>
            <a:ext cx="121761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学生活动：拓展视野</a:t>
            </a:r>
            <a:r>
              <a:rPr lang="en-US" altLang="zh-CN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——“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钛的应用</a:t>
            </a:r>
            <a:r>
              <a:rPr lang="en-US" altLang="zh-CN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”</a:t>
            </a:r>
            <a:endParaRPr lang="en-US" altLang="zh-CN" sz="32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6000" contrast="42000"/>
          </a:blip>
          <a:stretch>
            <a:fillRect/>
          </a:stretch>
        </p:blipFill>
        <p:spPr>
          <a:xfrm>
            <a:off x="1527810" y="1356995"/>
            <a:ext cx="8210550" cy="51530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2158365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6" name="图片 5" descr="2157647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11" name="图片 10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无机非金属材料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5080" y="843915"/>
            <a:ext cx="11090910" cy="586105"/>
            <a:chOff x="-8" y="1329"/>
            <a:chExt cx="17466" cy="923"/>
          </a:xfrm>
        </p:grpSpPr>
        <p:sp>
          <p:nvSpPr>
            <p:cNvPr id="7" name="文本框 6"/>
            <p:cNvSpPr txBox="1"/>
            <p:nvPr/>
          </p:nvSpPr>
          <p:spPr>
            <a:xfrm>
              <a:off x="-8" y="1329"/>
              <a:ext cx="5318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lang="zh-CN" altLang="en-US" sz="2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、无机非金属材料：</a:t>
              </a:r>
              <a:endParaRPr lang="zh-CN" altLang="en-US" sz="2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885" y="1333"/>
              <a:ext cx="12573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sz="3200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水泥、玻璃、陶瓷</a:t>
              </a:r>
              <a:r>
                <a:rPr lang="en-US" altLang="zh-CN" sz="3200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     (</a:t>
              </a:r>
              <a:r>
                <a:rPr lang="zh-CN" altLang="zh-CN" sz="3200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都是硅酸盐材料</a:t>
              </a:r>
              <a:r>
                <a:rPr lang="en-US" altLang="zh-CN" sz="3200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)</a:t>
              </a:r>
              <a:endParaRPr lang="en-US" altLang="zh-CN" sz="32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605" y="1587500"/>
            <a:ext cx="1216279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、半导体材料：</a:t>
            </a:r>
            <a:r>
              <a:rPr lang="zh-CN" altLang="en-US" sz="2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硅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的导电性介于导体和绝缘体之间，是一种重要的半导体材料。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605" y="2331085"/>
            <a:ext cx="1205547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、光导纤维的主要成分是</a:t>
            </a:r>
            <a:r>
              <a:rPr lang="zh-CN" altLang="en-US" sz="2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二氧化硅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，可用来制造通讯光缆，用于光纤通信或传送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高强度的激光等。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285" y="3222625"/>
            <a:ext cx="731647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6" name="图片 5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拓展视野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180" y="521970"/>
            <a:ext cx="7146925" cy="625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6" name="图片 5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12000"/>
          </a:blip>
          <a:stretch>
            <a:fillRect/>
          </a:stretch>
        </p:blipFill>
        <p:spPr>
          <a:xfrm>
            <a:off x="1504950" y="1138555"/>
            <a:ext cx="8880475" cy="40557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课堂小结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8" name="图片 7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685" y="885190"/>
            <a:ext cx="1210310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1.下列物质中，不属于合金的是（    ）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A.硬铝   B.黄铜  C.钢铁  D.铁锈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2.下列金属材料中，最适合用于制造飞机部件的是（   ）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A.镁铝合金  B.铜合金   C.不锈钢   D.铅锡合金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33720" y="1042035"/>
            <a:ext cx="362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51520" y="2996565"/>
            <a:ext cx="362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课堂检测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8" name="图片 7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课堂检测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5080" y="747395"/>
            <a:ext cx="1217612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3.下列物质中，属于纯金属的是（   ）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A.水银  B.生铁   C.钢    D.保险丝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4.生铁的熔点是1100～1200℃，纯铁的熔点可能是（   ）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A.1055℃   B.1100℃   C.1200℃  D.高于1200℃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60365" y="906145"/>
            <a:ext cx="362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7715" y="2844165"/>
            <a:ext cx="362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3" name="图片 2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3" name="图片 2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3" name="图片 2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2158386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7" name="图片 6" descr="2014151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2650" y="584898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23" name="图片 22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40005" y="913765"/>
            <a:ext cx="1227709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们已经发现的金属元素有90余种，形成了丰富多样的金属材料。金属材料因其优良的性能，在改善人类生活、促进生产力发展的过程中发挥了巨大的作用，有力地推动了人类文明的进程。人们在金属材料的开发和应用实践中，也拓展了化学科学研究的新领域。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新课导入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5795" y="2472055"/>
            <a:ext cx="3306445" cy="2091709"/>
            <a:chOff x="1004" y="1252"/>
            <a:chExt cx="5207" cy="344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rcRect l="7235" t="17424" r="6251" b="9975"/>
            <a:stretch>
              <a:fillRect/>
            </a:stretch>
          </p:blipFill>
          <p:spPr>
            <a:xfrm>
              <a:off x="1021" y="1252"/>
              <a:ext cx="5190" cy="287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04" y="4092"/>
              <a:ext cx="5204" cy="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铁</a:t>
              </a:r>
              <a:endPara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58765" y="2432050"/>
            <a:ext cx="2519045" cy="2142850"/>
            <a:chOff x="7075" y="1252"/>
            <a:chExt cx="3967" cy="465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5" y="1252"/>
              <a:ext cx="3966" cy="384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075" y="5110"/>
              <a:ext cx="3967" cy="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铜</a:t>
              </a:r>
              <a:endPara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257665" y="2318385"/>
            <a:ext cx="2390775" cy="1768827"/>
            <a:chOff x="11603" y="1252"/>
            <a:chExt cx="3765" cy="4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rcRect l="11573" t="274" r="4850" b="6250"/>
            <a:stretch>
              <a:fillRect/>
            </a:stretch>
          </p:blipFill>
          <p:spPr>
            <a:xfrm>
              <a:off x="11603" y="1252"/>
              <a:ext cx="3765" cy="399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1603" y="5167"/>
              <a:ext cx="3765" cy="1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铝</a:t>
              </a:r>
              <a:endPara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194165" y="4216400"/>
            <a:ext cx="2518410" cy="2441082"/>
            <a:chOff x="7075" y="5419"/>
            <a:chExt cx="3966" cy="40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rcRect l="6897" t="6453" r="9212" b="12883"/>
            <a:stretch>
              <a:fillRect/>
            </a:stretch>
          </p:blipFill>
          <p:spPr>
            <a:xfrm>
              <a:off x="7075" y="5419"/>
              <a:ext cx="3966" cy="345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075" y="8869"/>
              <a:ext cx="3965" cy="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不锈钢</a:t>
              </a:r>
              <a:endPara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59400" y="4530090"/>
            <a:ext cx="2518410" cy="2357185"/>
            <a:chOff x="7075" y="5690"/>
            <a:chExt cx="3966" cy="425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rcRect l="47409" t="14068" r="18882" b="29104"/>
            <a:stretch>
              <a:fillRect/>
            </a:stretch>
          </p:blipFill>
          <p:spPr>
            <a:xfrm>
              <a:off x="7075" y="5690"/>
              <a:ext cx="3966" cy="3593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075" y="9283"/>
              <a:ext cx="39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焊锡</a:t>
              </a:r>
              <a:endPara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rcRect t="25572" b="8884"/>
          <a:stretch>
            <a:fillRect/>
          </a:stretch>
        </p:blipFill>
        <p:spPr>
          <a:xfrm>
            <a:off x="678815" y="4530090"/>
            <a:ext cx="3306445" cy="2309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3970" y="1145540"/>
            <a:ext cx="12164695" cy="3230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阅读教材第</a:t>
            </a:r>
            <a:r>
              <a:rPr lang="en-US" altLang="zh-CN" sz="32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106-110</a:t>
            </a:r>
            <a:r>
              <a:rPr lang="zh-CN" altLang="en-US" sz="32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页内容，思考下列问题：</a:t>
            </a:r>
            <a:endParaRPr lang="zh-CN" altLang="en-US" sz="32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、金属材料有哪些性能？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、生活中常见的金属是纯金属吗？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、生活、生产和科技中常用的合金你知道哪些？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合金有哪些特性？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课堂活动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3" name="图片 2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13" name="图片 12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金属材料的性能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9050" y="1207770"/>
            <a:ext cx="6417310" cy="582930"/>
            <a:chOff x="30" y="1579"/>
            <a:chExt cx="10106" cy="918"/>
          </a:xfrm>
        </p:grpSpPr>
        <p:sp>
          <p:nvSpPr>
            <p:cNvPr id="2" name="文本框 1"/>
            <p:cNvSpPr txBox="1"/>
            <p:nvPr/>
          </p:nvSpPr>
          <p:spPr>
            <a:xfrm>
              <a:off x="30" y="1579"/>
              <a:ext cx="416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、力学性能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56" y="1579"/>
              <a:ext cx="6680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延展性、硬度、塑性</a:t>
              </a:r>
              <a:endPara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625" y="2383155"/>
            <a:ext cx="8439785" cy="582930"/>
            <a:chOff x="75" y="3753"/>
            <a:chExt cx="13291" cy="918"/>
          </a:xfrm>
        </p:grpSpPr>
        <p:sp>
          <p:nvSpPr>
            <p:cNvPr id="4" name="文本框 3"/>
            <p:cNvSpPr txBox="1"/>
            <p:nvPr/>
          </p:nvSpPr>
          <p:spPr>
            <a:xfrm>
              <a:off x="75" y="3753"/>
              <a:ext cx="416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、物理性能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12" y="3753"/>
              <a:ext cx="9854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密度、熔点、导电性、导热性等</a:t>
              </a:r>
              <a:endPara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9210" y="3575685"/>
            <a:ext cx="8438515" cy="582930"/>
            <a:chOff x="46" y="5650"/>
            <a:chExt cx="13289" cy="918"/>
          </a:xfrm>
        </p:grpSpPr>
        <p:sp>
          <p:nvSpPr>
            <p:cNvPr id="5" name="文本框 4"/>
            <p:cNvSpPr txBox="1"/>
            <p:nvPr/>
          </p:nvSpPr>
          <p:spPr>
            <a:xfrm>
              <a:off x="46" y="5698"/>
              <a:ext cx="416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3</a:t>
              </a: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、化学性能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1" y="5650"/>
              <a:ext cx="9854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抗氧化性、耐酸碱性等</a:t>
              </a:r>
              <a:endPara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625" y="4879340"/>
            <a:ext cx="8253095" cy="582930"/>
            <a:chOff x="75" y="8007"/>
            <a:chExt cx="12997" cy="918"/>
          </a:xfrm>
        </p:grpSpPr>
        <p:sp>
          <p:nvSpPr>
            <p:cNvPr id="6" name="文本框 5"/>
            <p:cNvSpPr txBox="1"/>
            <p:nvPr/>
          </p:nvSpPr>
          <p:spPr>
            <a:xfrm>
              <a:off x="75" y="8007"/>
              <a:ext cx="416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、工艺性能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54" y="8007"/>
              <a:ext cx="9518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铸性、可锻性、切削加工性等</a:t>
              </a:r>
              <a:endPara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05750" y="1102995"/>
            <a:ext cx="3924300" cy="4455160"/>
            <a:chOff x="12450" y="1737"/>
            <a:chExt cx="6180" cy="7016"/>
          </a:xfrm>
        </p:grpSpPr>
        <p:sp>
          <p:nvSpPr>
            <p:cNvPr id="20" name="右大括号 19"/>
            <p:cNvSpPr/>
            <p:nvPr/>
          </p:nvSpPr>
          <p:spPr>
            <a:xfrm>
              <a:off x="12450" y="1737"/>
              <a:ext cx="1123" cy="7017"/>
            </a:xfrm>
            <a:prstGeom prst="rightBrace">
              <a:avLst>
                <a:gd name="adj1" fmla="val 47463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860" y="4000"/>
              <a:ext cx="4770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导电性、导热性、光泽、延展性、化学稳定性等</a:t>
              </a:r>
              <a:endParaRPr lang="zh-CN" altLang="en-US" sz="32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10" name="图片 9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合金及其应用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" y="864870"/>
            <a:ext cx="2191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一、定义：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15" y="1614805"/>
            <a:ext cx="1210437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两种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lang="zh-CN" altLang="en-US" sz="2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两种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以上的金属（或金属与非金属）共熔，制得的特殊的金属材料。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5080" y="2531110"/>
            <a:ext cx="1214056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000">
                <a:latin typeface="华文行楷" panose="02010800040101010101" charset="-122"/>
                <a:ea typeface="华文行楷" panose="02010800040101010101" charset="-122"/>
              </a:rPr>
              <a:t>合金是</a:t>
            </a:r>
            <a:r>
              <a:rPr lang="zh-CN" altLang="en-US" sz="30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混合物</a:t>
            </a:r>
            <a:r>
              <a:rPr lang="zh-CN" altLang="en-US" sz="3000">
                <a:latin typeface="华文行楷" panose="02010800040101010101" charset="-122"/>
                <a:ea typeface="华文行楷" panose="02010800040101010101" charset="-122"/>
              </a:rPr>
              <a:t>，</a:t>
            </a:r>
            <a:r>
              <a:rPr lang="zh-CN" altLang="en-US" sz="30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没有固定的熔点</a:t>
            </a:r>
            <a:r>
              <a:rPr lang="zh-CN" altLang="en-US" sz="3000">
                <a:latin typeface="华文行楷" panose="02010800040101010101" charset="-122"/>
                <a:ea typeface="华文行楷" panose="02010800040101010101" charset="-122"/>
              </a:rPr>
              <a:t>。合金中各成分金属的</a:t>
            </a:r>
            <a:r>
              <a:rPr lang="zh-CN" altLang="en-US" sz="30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化学性质不变</a:t>
            </a:r>
            <a:r>
              <a:rPr lang="zh-CN" altLang="en-US" sz="3000">
                <a:latin typeface="华文行楷" panose="02010800040101010101" charset="-122"/>
                <a:ea typeface="华文行楷" panose="02010800040101010101" charset="-122"/>
              </a:rPr>
              <a:t>。</a:t>
            </a:r>
            <a:endParaRPr lang="zh-CN" altLang="en-US" sz="30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400" y="3471545"/>
            <a:ext cx="121405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举例：   焊锡：锡和铅的合金。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         生铁和钢：铁和碳的合金。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144145" y="4537710"/>
            <a:ext cx="11842115" cy="17862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6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      </a:t>
            </a:r>
            <a:r>
              <a:rPr lang="zh-CN" altLang="en-US" sz="26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合金与纯金属在组成和结构上的不同，使得它们的性质存在较大的差异，人们恰好利用这一点制备出了性能更强、用途更广的合金材料。</a:t>
            </a:r>
            <a:endParaRPr lang="zh-CN" altLang="en-US" sz="26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5080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5715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76305" y="5925185"/>
            <a:ext cx="914400" cy="914400"/>
          </a:xfrm>
          <a:prstGeom prst="rect">
            <a:avLst/>
          </a:prstGeom>
        </p:spPr>
      </p:pic>
      <p:pic>
        <p:nvPicPr>
          <p:cNvPr id="23" name="图片 22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525" y="0"/>
            <a:ext cx="914400" cy="914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580" y="807085"/>
            <a:ext cx="2841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二、合金的特性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合金及基应用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810" y="1227455"/>
            <a:ext cx="12174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合金具有许多优良的物理、化学或机械性能，在许多方面不同于各成分金属。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580" y="2093595"/>
            <a:ext cx="9850120" cy="592455"/>
            <a:chOff x="108" y="3297"/>
            <a:chExt cx="15512" cy="933"/>
          </a:xfrm>
        </p:grpSpPr>
        <p:sp>
          <p:nvSpPr>
            <p:cNvPr id="4" name="文本框 3"/>
            <p:cNvSpPr txBox="1"/>
            <p:nvPr/>
          </p:nvSpPr>
          <p:spPr>
            <a:xfrm>
              <a:off x="108" y="3297"/>
              <a:ext cx="2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1</a:t>
              </a:r>
              <a:r>
                <a:rPr lang="zh-CN" altLang="en-US" sz="3200" b="1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、硬度：</a:t>
              </a:r>
              <a:endPara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908" y="3311"/>
              <a:ext cx="12712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charset="-122"/>
                  <a:ea typeface="华文行楷" panose="02010800040101010101" charset="-122"/>
                </a:rPr>
                <a:t>合金的硬度一般都比组成它的纯金属大。</a:t>
              </a:r>
              <a:endParaRPr lang="zh-CN" altLang="en-US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8580" y="3943985"/>
            <a:ext cx="1491615" cy="491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铝合金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21485" y="3943985"/>
            <a:ext cx="1666240" cy="491490"/>
            <a:chOff x="2654" y="6211"/>
            <a:chExt cx="2624" cy="774"/>
          </a:xfrm>
        </p:grpSpPr>
        <p:sp>
          <p:nvSpPr>
            <p:cNvPr id="11" name="文本框 10"/>
            <p:cNvSpPr txBox="1"/>
            <p:nvPr/>
          </p:nvSpPr>
          <p:spPr>
            <a:xfrm>
              <a:off x="3698" y="6211"/>
              <a:ext cx="1581" cy="77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</a:rPr>
                <a:t>硬铝</a:t>
              </a:r>
              <a:endParaRPr lang="zh-CN" altLang="en-US" sz="2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2654" y="6500"/>
              <a:ext cx="847" cy="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89430" y="4596765"/>
            <a:ext cx="2129790" cy="1610360"/>
            <a:chOff x="2818" y="7239"/>
            <a:chExt cx="3354" cy="2536"/>
          </a:xfrm>
        </p:grpSpPr>
        <p:sp>
          <p:nvSpPr>
            <p:cNvPr id="14" name="右箭头 13"/>
            <p:cNvSpPr/>
            <p:nvPr/>
          </p:nvSpPr>
          <p:spPr>
            <a:xfrm rot="16200000">
              <a:off x="4061" y="7564"/>
              <a:ext cx="847" cy="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18" y="8371"/>
              <a:ext cx="3355" cy="14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>
                  <a:latin typeface="宋体" panose="02010600030101010101" pitchFamily="2" charset="-122"/>
                  <a:ea typeface="宋体" panose="02010600030101010101" pitchFamily="2" charset="-122"/>
                </a:rPr>
                <a:t>Al</a:t>
              </a:r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en-US" altLang="zh-CN" sz="2600">
                  <a:latin typeface="宋体" panose="02010600030101010101" pitchFamily="2" charset="-122"/>
                  <a:ea typeface="宋体" panose="02010600030101010101" pitchFamily="2" charset="-122"/>
                </a:rPr>
                <a:t>Cu</a:t>
              </a:r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en-US" altLang="zh-CN" sz="2600">
                  <a:latin typeface="宋体" panose="02010600030101010101" pitchFamily="2" charset="-122"/>
                  <a:ea typeface="宋体" panose="02010600030101010101" pitchFamily="2" charset="-122"/>
                </a:rPr>
                <a:t>Mn</a:t>
              </a:r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en-US" altLang="zh-CN" sz="2600">
                  <a:latin typeface="宋体" panose="02010600030101010101" pitchFamily="2" charset="-122"/>
                  <a:ea typeface="宋体" panose="02010600030101010101" pitchFamily="2" charset="-122"/>
                </a:rPr>
                <a:t>Mg</a:t>
              </a:r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</a:rPr>
                <a:t>等元素</a:t>
              </a:r>
              <a:endParaRPr lang="zh-CN" altLang="en-US" sz="2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7" name="右箭头 16"/>
          <p:cNvSpPr/>
          <p:nvPr/>
        </p:nvSpPr>
        <p:spPr>
          <a:xfrm>
            <a:off x="3513455" y="4127500"/>
            <a:ext cx="537845" cy="125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126230" y="3956050"/>
            <a:ext cx="1028065" cy="491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性能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240655" y="3136265"/>
            <a:ext cx="6118860" cy="2491740"/>
            <a:chOff x="8253" y="4939"/>
            <a:chExt cx="9636" cy="3924"/>
          </a:xfrm>
        </p:grpSpPr>
        <p:sp>
          <p:nvSpPr>
            <p:cNvPr id="20" name="右箭头 19"/>
            <p:cNvSpPr/>
            <p:nvPr/>
          </p:nvSpPr>
          <p:spPr>
            <a:xfrm>
              <a:off x="8253" y="6519"/>
              <a:ext cx="847" cy="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179" y="4939"/>
              <a:ext cx="8711" cy="39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</a:rPr>
                <a:t>铝合金成本低，性能优异，密度小、强度大、塑性好，可加工成各种型材，具有优良的导电性、导热性，抗腐蚀能力强，装饰效果好，在航空、航天、汽车、机械制造、船舶及化学工业中都得到广泛的应用。</a:t>
              </a:r>
              <a:endParaRPr lang="zh-CN" altLang="en-US" sz="2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  <p:bldP spid="18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8" name="图片 7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合金及基应用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355" y="582295"/>
            <a:ext cx="11658600" cy="5821680"/>
            <a:chOff x="473" y="917"/>
            <a:chExt cx="18360" cy="916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" y="917"/>
              <a:ext cx="9331" cy="916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0025" y="4552"/>
              <a:ext cx="8808" cy="16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铝合金的使用量仅次于钢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charset="-122"/>
                  <a:ea typeface="华文行楷" panose="02010800040101010101" charset="-122"/>
                </a:rPr>
                <a:t>，发展前景广阔。</a:t>
              </a:r>
              <a:endParaRPr lang="zh-CN" altLang="en-US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23" name="图片 22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合金及基应用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5725" y="956310"/>
            <a:ext cx="10888345" cy="654050"/>
            <a:chOff x="108" y="3297"/>
            <a:chExt cx="17147" cy="1030"/>
          </a:xfrm>
        </p:grpSpPr>
        <p:sp>
          <p:nvSpPr>
            <p:cNvPr id="4" name="文本框 3"/>
            <p:cNvSpPr txBox="1"/>
            <p:nvPr/>
          </p:nvSpPr>
          <p:spPr>
            <a:xfrm>
              <a:off x="108" y="3297"/>
              <a:ext cx="2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2</a:t>
              </a:r>
              <a:r>
                <a:rPr lang="zh-CN" altLang="en-US" sz="3200" b="1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、熔点</a:t>
              </a:r>
              <a:r>
                <a:rPr lang="zh-CN" altLang="en-US" sz="3200" b="1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：</a:t>
              </a:r>
              <a:endParaRPr lang="zh-CN" altLang="en-US" sz="3200" b="1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908" y="3311"/>
              <a:ext cx="1434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charset="-122"/>
                  <a:ea typeface="华文行楷" panose="02010800040101010101" charset="-122"/>
                </a:rPr>
                <a:t>多数合金的熔点</a:t>
              </a:r>
              <a:r>
                <a:rPr lang="zh-CN" altLang="en-US" sz="3600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低于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charset="-122"/>
                  <a:ea typeface="华文行楷" panose="02010800040101010101" charset="-122"/>
                </a:rPr>
                <a:t>组成它的任何一种组分金属。</a:t>
              </a:r>
              <a:endParaRPr lang="zh-CN" altLang="en-US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23900" y="1651635"/>
            <a:ext cx="1233170" cy="491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保险丝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49780" y="1651635"/>
            <a:ext cx="2266950" cy="491490"/>
            <a:chOff x="3228" y="2601"/>
            <a:chExt cx="3570" cy="774"/>
          </a:xfrm>
        </p:grpSpPr>
        <p:sp>
          <p:nvSpPr>
            <p:cNvPr id="11" name="文本框 10"/>
            <p:cNvSpPr txBox="1"/>
            <p:nvPr/>
          </p:nvSpPr>
          <p:spPr>
            <a:xfrm>
              <a:off x="4256" y="2601"/>
              <a:ext cx="2543" cy="77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</a:rPr>
                <a:t>武德合金</a:t>
              </a:r>
              <a:endParaRPr lang="zh-CN" altLang="en-US" sz="2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3228" y="2890"/>
              <a:ext cx="1028" cy="197"/>
            </a:xfrm>
            <a:prstGeom prst="rightArrow">
              <a:avLst>
                <a:gd name="adj1" fmla="val 50000"/>
                <a:gd name="adj2" fmla="val 2502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92680" y="2304415"/>
            <a:ext cx="2130425" cy="1610360"/>
            <a:chOff x="2818" y="7239"/>
            <a:chExt cx="3355" cy="2536"/>
          </a:xfrm>
        </p:grpSpPr>
        <p:sp>
          <p:nvSpPr>
            <p:cNvPr id="14" name="右箭头 13"/>
            <p:cNvSpPr/>
            <p:nvPr/>
          </p:nvSpPr>
          <p:spPr>
            <a:xfrm rot="16200000">
              <a:off x="4061" y="7564"/>
              <a:ext cx="847" cy="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18" y="8371"/>
              <a:ext cx="3355" cy="14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</a:rPr>
                <a:t>锡、铋、镉、铅等元素</a:t>
              </a:r>
              <a:endParaRPr lang="zh-CN" altLang="en-US" sz="2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7" name="右箭头 16"/>
          <p:cNvSpPr/>
          <p:nvPr/>
        </p:nvSpPr>
        <p:spPr>
          <a:xfrm>
            <a:off x="4523105" y="1834515"/>
            <a:ext cx="537845" cy="125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097145" y="1651635"/>
            <a:ext cx="1028065" cy="491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性能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97295" y="1651000"/>
            <a:ext cx="1821180" cy="491490"/>
            <a:chOff x="9176" y="4481"/>
            <a:chExt cx="2868" cy="774"/>
          </a:xfrm>
        </p:grpSpPr>
        <p:sp>
          <p:nvSpPr>
            <p:cNvPr id="20" name="右箭头 19"/>
            <p:cNvSpPr/>
            <p:nvPr/>
          </p:nvSpPr>
          <p:spPr>
            <a:xfrm>
              <a:off x="9176" y="4771"/>
              <a:ext cx="847" cy="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114" y="4481"/>
              <a:ext cx="1930" cy="7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</a:rPr>
                <a:t>熔点低</a:t>
              </a:r>
              <a:endParaRPr lang="zh-CN" altLang="en-US" sz="2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255" y="4264660"/>
            <a:ext cx="121761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思考：合金硬度大、熔点低的原因是什么？</a:t>
            </a:r>
            <a:endParaRPr lang="zh-CN" altLang="en-US" sz="32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55" y="5180330"/>
            <a:ext cx="121761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学生活动：</a:t>
            </a:r>
            <a:r>
              <a:rPr lang="en-US" altLang="zh-CN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P108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拓展视野</a:t>
            </a:r>
            <a:r>
              <a:rPr lang="en-US" altLang="zh-CN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——“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合金硬度大、熔点低的秘密</a:t>
            </a:r>
            <a:r>
              <a:rPr lang="en-US" altLang="zh-CN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”</a:t>
            </a:r>
            <a:endParaRPr lang="en-US" altLang="zh-CN" sz="32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8" grpId="0" bldLvl="0" animBg="1"/>
      <p:bldP spid="17" grpId="0" bldLvl="0" animBg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45" y="0"/>
            <a:ext cx="12187555" cy="913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10" y="6484620"/>
            <a:ext cx="12187555" cy="35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215836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5830" y="5925185"/>
            <a:ext cx="914400" cy="914400"/>
          </a:xfrm>
          <a:prstGeom prst="rect">
            <a:avLst/>
          </a:prstGeom>
        </p:spPr>
      </p:pic>
      <p:pic>
        <p:nvPicPr>
          <p:cNvPr id="22" name="图片 21" descr="215764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5080" y="-1270"/>
            <a:ext cx="12176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合金及基应用</a:t>
            </a:r>
            <a:endParaRPr lang="zh-CN" altLang="en-US" sz="32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445" y="882015"/>
            <a:ext cx="3680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、导电性和导热性</a:t>
            </a:r>
            <a:endParaRPr lang="zh-CN" altLang="en-US" sz="3200" b="1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060" y="1456690"/>
            <a:ext cx="91103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合金的导电性和导热性一般</a:t>
            </a:r>
            <a:r>
              <a:rPr lang="zh-CN" altLang="en-US" sz="36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低于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任一种组分金属。</a:t>
            </a:r>
            <a:endParaRPr lang="zh-CN" altLang="en-US" sz="32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190" y="2252980"/>
            <a:ext cx="2409190" cy="491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镍铬铝铁合金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7190" y="2943225"/>
            <a:ext cx="2409190" cy="491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镍铬铝铜合金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25115" y="2019300"/>
            <a:ext cx="8721090" cy="1752600"/>
            <a:chOff x="5038" y="3180"/>
            <a:chExt cx="13734" cy="2760"/>
          </a:xfrm>
        </p:grpSpPr>
        <p:sp>
          <p:nvSpPr>
            <p:cNvPr id="20" name="右大括号 19"/>
            <p:cNvSpPr/>
            <p:nvPr/>
          </p:nvSpPr>
          <p:spPr>
            <a:xfrm>
              <a:off x="5038" y="3180"/>
              <a:ext cx="374" cy="2760"/>
            </a:xfrm>
            <a:prstGeom prst="rightBrace">
              <a:avLst>
                <a:gd name="adj1" fmla="val 47463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568" y="4100"/>
              <a:ext cx="13204" cy="9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有很高的电阻率，用于制备电路中的精密元件</a:t>
              </a:r>
              <a:endParaRPr lang="zh-CN" altLang="en-US" sz="32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77190" y="3919220"/>
            <a:ext cx="1671320" cy="49149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铝锂合金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25115" y="3919855"/>
            <a:ext cx="2409190" cy="49149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镍铬铝铜合金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19165" y="3726180"/>
            <a:ext cx="1614805" cy="8915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低密度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高强度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172335" y="4102735"/>
            <a:ext cx="652780" cy="125095"/>
          </a:xfrm>
          <a:prstGeom prst="rightArrow">
            <a:avLst>
              <a:gd name="adj1" fmla="val 50000"/>
              <a:gd name="adj2" fmla="val 250253"/>
            </a:avLst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354320" y="4103370"/>
            <a:ext cx="652780" cy="125095"/>
          </a:xfrm>
          <a:prstGeom prst="rightArrow">
            <a:avLst>
              <a:gd name="adj1" fmla="val 50000"/>
              <a:gd name="adj2" fmla="val 250253"/>
            </a:avLst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7694295" y="4109720"/>
            <a:ext cx="652780" cy="125095"/>
          </a:xfrm>
          <a:prstGeom prst="rightArrow">
            <a:avLst>
              <a:gd name="adj1" fmla="val 50000"/>
              <a:gd name="adj2" fmla="val 250253"/>
            </a:avLst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359140" y="3733800"/>
            <a:ext cx="2414905" cy="8915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航空飞行器理想的结构材料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7190" y="4912360"/>
            <a:ext cx="1671320" cy="49149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不锈钠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2133600" y="5095875"/>
            <a:ext cx="652780" cy="125095"/>
          </a:xfrm>
          <a:prstGeom prst="rightArrow">
            <a:avLst>
              <a:gd name="adj1" fmla="val 50000"/>
              <a:gd name="adj2" fmla="val 25025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825115" y="4912995"/>
            <a:ext cx="1671320" cy="49149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铁铬合金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4581525" y="5096510"/>
            <a:ext cx="652780" cy="125095"/>
          </a:xfrm>
          <a:prstGeom prst="rightArrow">
            <a:avLst>
              <a:gd name="adj1" fmla="val 50000"/>
              <a:gd name="adj2" fmla="val 25025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284470" y="4924425"/>
            <a:ext cx="4024630" cy="49149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强抗氧化性，强耐腐蚀性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7345" y="5775325"/>
            <a:ext cx="1671320" cy="49149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钛合金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2103755" y="5958840"/>
            <a:ext cx="652780" cy="125095"/>
          </a:xfrm>
          <a:prstGeom prst="rightArrow">
            <a:avLst>
              <a:gd name="adj1" fmla="val 50000"/>
              <a:gd name="adj2" fmla="val 25025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756535" y="5630545"/>
            <a:ext cx="9257030" cy="8915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600">
                <a:latin typeface="宋体" panose="02010600030101010101" pitchFamily="2" charset="-122"/>
                <a:ea typeface="宋体" panose="02010600030101010101" pitchFamily="2" charset="-122"/>
              </a:rPr>
              <a:t>强度高，密度小，耐热性好，易于加工，抗腐蚀性强，远优于不锈钢。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2" grpId="0" bldLvl="0" animBg="1"/>
      <p:bldP spid="9" grpId="0" bldLvl="0" animBg="1"/>
      <p:bldP spid="10" grpId="0" bldLvl="0" animBg="1"/>
      <p:bldP spid="13" grpId="0" bldLvl="0" animBg="1"/>
      <p:bldP spid="14" grpId="0" bldLvl="0" animBg="1"/>
      <p:bldP spid="15" grpId="0" bldLvl="0" animBg="1"/>
      <p:bldP spid="12" grpId="0" bldLvl="0" animBg="1"/>
      <p:bldP spid="16" grpId="0" bldLvl="0" animBg="1"/>
      <p:bldP spid="17" grpId="0" bldLvl="0" animBg="1"/>
      <p:bldP spid="18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30" grpId="0" bldLvl="0" animBg="1"/>
    </p:bldLst>
  </p:timing>
</p:sld>
</file>

<file path=ppt/tags/tag1.xml><?xml version="1.0" encoding="utf-8"?>
<p:tagLst xmlns:p="http://schemas.openxmlformats.org/presentationml/2006/main">
  <p:tag name="COMMONDATA" val="eyJoZGlkIjoiNGM4MTcxYzdkNGFhZDI3ZGE5NTEwMzIwMDVhNjA0M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WPS 演示</Application>
  <PresentationFormat>宽屏</PresentationFormat>
  <Paragraphs>173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楷体</vt:lpstr>
      <vt:lpstr>华文行楷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魔女</cp:lastModifiedBy>
  <cp:revision>7</cp:revision>
  <dcterms:created xsi:type="dcterms:W3CDTF">2021-09-05T03:17:00Z</dcterms:created>
  <dcterms:modified xsi:type="dcterms:W3CDTF">2022-05-27T07:36:31Z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2735305ACFD043F6A5E9A7D069625D41</vt:lpwstr>
  </property>
</Properties>
</file>