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Default Extension="tiff" ContentType="image/tif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78ACA7-A5C5-4EEF-B785-E78B13277A8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78ACA7-A5C5-4EEF-B785-E78B13277A8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tif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4.emf"/><Relationship Id="rId1" Type="http://schemas.openxmlformats.org/officeDocument/2006/relationships/package" Target="../embeddings/Document1.docx"/></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160" y="5368925"/>
            <a:ext cx="12108180" cy="1489075"/>
            <a:chOff x="-460228" y="4964882"/>
            <a:chExt cx="16582544" cy="1921192"/>
          </a:xfrm>
        </p:grpSpPr>
        <p:sp>
          <p:nvSpPr>
            <p:cNvPr id="6"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1"/>
          <a:stretch>
            <a:fillRect/>
          </a:stretch>
        </p:blipFill>
        <p:spPr>
          <a:xfrm>
            <a:off x="10160" y="0"/>
            <a:ext cx="3424555" cy="776605"/>
          </a:xfrm>
          <a:prstGeom prst="rect">
            <a:avLst/>
          </a:prstGeom>
        </p:spPr>
      </p:pic>
      <p:sp>
        <p:nvSpPr>
          <p:cNvPr id="100" name="文本框 99"/>
          <p:cNvSpPr txBox="1"/>
          <p:nvPr/>
        </p:nvSpPr>
        <p:spPr>
          <a:xfrm>
            <a:off x="1440815" y="2957195"/>
            <a:ext cx="9143365" cy="1014730"/>
          </a:xfrm>
          <a:prstGeom prst="rect">
            <a:avLst/>
          </a:prstGeom>
          <a:noFill/>
          <a:ln w="9525">
            <a:noFill/>
          </a:ln>
        </p:spPr>
        <p:txBody>
          <a:bodyPr wrap="square">
            <a:spAutoFit/>
            <a:scene3d>
              <a:camera prst="orthographicFront"/>
              <a:lightRig rig="threePt" dir="t"/>
            </a:scene3d>
          </a:bodyPr>
          <a:lstStyle/>
          <a:p>
            <a:r>
              <a:rPr lang="zh-CN" sz="6000" b="1" smtClean="0">
                <a:solidFill>
                  <a:srgbClr val="0070C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8.1.3   煤的综合利用  苯</a:t>
            </a:r>
            <a:endParaRPr lang="zh-CN" sz="6000" b="1" smtClean="0">
              <a:solidFill>
                <a:srgbClr val="0070C0"/>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50" y="666115"/>
            <a:ext cx="12028170" cy="521970"/>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二、苯</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81915" y="1388745"/>
            <a:ext cx="12028170" cy="521970"/>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1</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）物理性质</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58115" y="2226945"/>
            <a:ext cx="11951970" cy="2030095"/>
          </a:xfrm>
          <a:prstGeom prst="rect">
            <a:avLst/>
          </a:prstGeom>
          <a:noFill/>
        </p:spPr>
        <p:txBody>
          <a:bodyPr wrap="square" rtlCol="0" anchor="t">
            <a:spAutoFit/>
          </a:bodyPr>
          <a:lstStyle/>
          <a:p>
            <a:pPr fontAlgn="auto">
              <a:lnSpc>
                <a:spcPct val="150000"/>
              </a:lnSpc>
            </a:pPr>
            <a:r>
              <a:rPr lang="zh-CN" altLang="en-US" sz="2800">
                <a:solidFill>
                  <a:srgbClr val="FF0000"/>
                </a:solidFill>
                <a:latin typeface="华文行楷" panose="02010800040101010101" charset="-122"/>
                <a:ea typeface="华文行楷" panose="02010800040101010101" charset="-122"/>
                <a:cs typeface="华文行楷" panose="02010800040101010101" charset="-122"/>
              </a:rPr>
              <a:t>是一种无色、有特殊气味的液态烃。苯具有较强的挥发性，有毒；</a:t>
            </a:r>
            <a:r>
              <a:rPr lang="zh-CN" altLang="en-US" sz="2800">
                <a:solidFill>
                  <a:srgbClr val="FF0000"/>
                </a:solidFill>
                <a:latin typeface="华文行楷" panose="02010800040101010101" charset="-122"/>
                <a:ea typeface="华文行楷" panose="02010800040101010101" charset="-122"/>
                <a:cs typeface="华文行楷" panose="02010800040101010101" charset="-122"/>
                <a:sym typeface="+mn-ea"/>
              </a:rPr>
              <a:t>熔点：</a:t>
            </a:r>
            <a:r>
              <a:rPr lang="en-US" altLang="zh-CN" sz="2800">
                <a:solidFill>
                  <a:srgbClr val="FF0000"/>
                </a:solidFill>
                <a:latin typeface="华文行楷" panose="02010800040101010101" charset="-122"/>
                <a:ea typeface="华文行楷" panose="02010800040101010101" charset="-122"/>
                <a:cs typeface="华文行楷" panose="02010800040101010101" charset="-122"/>
                <a:sym typeface="+mn-ea"/>
              </a:rPr>
              <a:t>5.5℃</a:t>
            </a:r>
            <a:r>
              <a:rPr lang="zh-CN" altLang="en-US" sz="2800">
                <a:solidFill>
                  <a:srgbClr val="FF0000"/>
                </a:solidFill>
                <a:latin typeface="华文行楷" panose="02010800040101010101" charset="-122"/>
                <a:ea typeface="华文行楷" panose="02010800040101010101" charset="-122"/>
                <a:cs typeface="华文行楷" panose="02010800040101010101" charset="-122"/>
                <a:sym typeface="+mn-ea"/>
              </a:rPr>
              <a:t>；沸点：</a:t>
            </a:r>
            <a:r>
              <a:rPr lang="en-US" altLang="zh-CN" sz="2800">
                <a:solidFill>
                  <a:srgbClr val="FF0000"/>
                </a:solidFill>
                <a:latin typeface="华文行楷" panose="02010800040101010101" charset="-122"/>
                <a:ea typeface="华文行楷" panose="02010800040101010101" charset="-122"/>
                <a:cs typeface="华文行楷" panose="02010800040101010101" charset="-122"/>
                <a:sym typeface="+mn-ea"/>
              </a:rPr>
              <a:t>80.1℃</a:t>
            </a:r>
            <a:r>
              <a:rPr lang="zh-CN" altLang="en-US" sz="2800">
                <a:solidFill>
                  <a:srgbClr val="FF0000"/>
                </a:solidFill>
                <a:latin typeface="华文行楷" panose="02010800040101010101" charset="-122"/>
                <a:ea typeface="华文行楷" panose="02010800040101010101" charset="-122"/>
                <a:cs typeface="华文行楷" panose="02010800040101010101" charset="-122"/>
                <a:sym typeface="+mn-ea"/>
              </a:rPr>
              <a:t>；密度</a:t>
            </a:r>
            <a:r>
              <a:rPr kumimoji="1" lang="zh-CN" altLang="en-US" sz="2800">
                <a:solidFill>
                  <a:srgbClr val="FF0000"/>
                </a:solidFill>
                <a:latin typeface="华文行楷" panose="02010800040101010101" charset="-122"/>
                <a:ea typeface="华文行楷" panose="02010800040101010101" charset="-122"/>
                <a:cs typeface="华文行楷" panose="02010800040101010101" charset="-122"/>
                <a:sym typeface="+mn-ea"/>
              </a:rPr>
              <a:t>比水小，不溶于水，易溶于有机溶剂，本身也能溶解其他一些物质。</a:t>
            </a:r>
            <a:endParaRPr kumimoji="1" lang="zh-CN" altLang="en-US" sz="2800">
              <a:solidFill>
                <a:srgbClr val="FF0000"/>
              </a:solidFill>
              <a:latin typeface="华文行楷" panose="02010800040101010101" charset="-122"/>
              <a:ea typeface="华文行楷" panose="02010800040101010101" charset="-122"/>
              <a:cs typeface="华文行楷" panose="020108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15" y="675005"/>
            <a:ext cx="12028170" cy="521970"/>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2</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）分子结构</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2"/>
          <p:cNvGraphicFramePr>
            <a:graphicFrameLocks noGrp="1"/>
          </p:cNvGraphicFramePr>
          <p:nvPr/>
        </p:nvGraphicFramePr>
        <p:xfrm>
          <a:off x="698416" y="1466394"/>
          <a:ext cx="10585175" cy="4546881"/>
        </p:xfrm>
        <a:graphic>
          <a:graphicData uri="http://schemas.openxmlformats.org/drawingml/2006/table">
            <a:tbl>
              <a:tblPr/>
              <a:tblGrid>
                <a:gridCol w="1604645"/>
                <a:gridCol w="1310005"/>
                <a:gridCol w="2389418"/>
                <a:gridCol w="2640554"/>
                <a:gridCol w="2640553"/>
              </a:tblGrid>
              <a:tr h="878205">
                <a:tc>
                  <a:txBody>
                    <a:bodyPr wrap="square"/>
                    <a:lstStyle/>
                    <a:p>
                      <a:pPr algn="ctr">
                        <a:lnSpc>
                          <a:spcPct val="150000"/>
                        </a:lnSpc>
                        <a:spcAft>
                          <a:spcPct val="0"/>
                        </a:spcAft>
                      </a:pPr>
                      <a:r>
                        <a:rPr lang="zh-CN" sz="2800" kern="100">
                          <a:effectLst/>
                          <a:latin typeface="Times New Roman" panose="02020603050405020304" charset="0"/>
                          <a:ea typeface="华文细黑" panose="02010600040101010101" charset="-122"/>
                          <a:cs typeface="Times New Roman" panose="02020603050405020304" charset="0"/>
                        </a:rPr>
                        <a:t>比例模型</a:t>
                      </a:r>
                      <a:endParaRPr lang="zh-CN"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800" kern="100">
                          <a:effectLst/>
                          <a:latin typeface="Times New Roman" panose="02020603050405020304" charset="0"/>
                          <a:ea typeface="华文细黑" panose="02010600040101010101" charset="-122"/>
                          <a:cs typeface="Times New Roman" panose="02020603050405020304" charset="0"/>
                        </a:rPr>
                        <a:t>分子式</a:t>
                      </a:r>
                      <a:endParaRPr lang="zh-CN"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800" kern="100">
                          <a:effectLst/>
                          <a:latin typeface="Times New Roman" panose="02020603050405020304" charset="0"/>
                          <a:ea typeface="华文细黑" panose="02010600040101010101" charset="-122"/>
                          <a:cs typeface="Times New Roman" panose="02020603050405020304" charset="0"/>
                        </a:rPr>
                        <a:t>结构式</a:t>
                      </a:r>
                      <a:endParaRPr lang="zh-CN"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800" kern="100">
                          <a:effectLst/>
                          <a:latin typeface="Times New Roman" panose="02020603050405020304" charset="0"/>
                          <a:ea typeface="华文细黑" panose="02010600040101010101" charset="-122"/>
                          <a:cs typeface="Times New Roman" panose="02020603050405020304" charset="0"/>
                        </a:rPr>
                        <a:t>结构简式</a:t>
                      </a:r>
                      <a:endParaRPr lang="zh-CN"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buNone/>
                      </a:pPr>
                      <a:r>
                        <a:rPr lang="zh-CN" sz="2800" kern="100">
                          <a:effectLst/>
                          <a:latin typeface="Times New Roman" panose="02020603050405020304" charset="0"/>
                          <a:ea typeface="华文细黑" panose="02010600040101010101" charset="-122"/>
                          <a:cs typeface="Times New Roman" panose="02020603050405020304" charset="0"/>
                          <a:sym typeface="+mn-ea"/>
                        </a:rPr>
                        <a:t>比例模型</a:t>
                      </a:r>
                      <a:endParaRPr lang="zh-CN" altLang="en-US"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8676">
                <a:tc>
                  <a:txBody>
                    <a:bodyPr wrap="square"/>
                    <a:lstStyle/>
                    <a:p>
                      <a:pPr algn="ctr">
                        <a:lnSpc>
                          <a:spcPct val="150000"/>
                        </a:lnSpc>
                        <a:spcAft>
                          <a:spcPct val="0"/>
                        </a:spcAft>
                      </a:pPr>
                      <a:endParaRPr lang="en-US" sz="2800" kern="100">
                        <a:effectLst/>
                        <a:latin typeface="Times New Roman" panose="02020603050405020304" charset="0"/>
                        <a:ea typeface="华文细黑" panose="02010600040101010101"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endParaRPr lang="zh-CN"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endParaRPr lang="zh-CN"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sz="2800" u="sng" kern="100" smtClean="0">
                          <a:effectLst/>
                          <a:latin typeface="宋体" panose="02010600030101010101" pitchFamily="2" charset="-122"/>
                          <a:ea typeface="华文细黑" panose="02010600040101010101" charset="-122"/>
                          <a:cs typeface="Courier New" panose="02070309020205020404"/>
                        </a:rPr>
                        <a:t> </a:t>
                      </a:r>
                      <a:endParaRPr lang="zh-CN"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buNone/>
                      </a:pPr>
                      <a:endParaRPr lang="zh-CN" altLang="en-US" sz="2800" kern="100">
                        <a:effectLst/>
                        <a:latin typeface="宋体" panose="02010600030101010101" pitchFamily="2" charset="-122"/>
                        <a:cs typeface="Courier New" panose="02070309020205020404"/>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2509912" y="3262144"/>
            <a:ext cx="923651" cy="656846"/>
          </a:xfrm>
          <a:prstGeom prst="rect">
            <a:avLst/>
          </a:prstGeom>
        </p:spPr>
        <p:txBody>
          <a:bodyPr wrap="none">
            <a:spAutoFit/>
          </a:bodyPr>
          <a:lstStyle/>
          <a:p>
            <a:pPr lvl="0" algn="ctr">
              <a:lnSpc>
                <a:spcPct val="150000"/>
              </a:lnSpc>
            </a:pPr>
            <a:r>
              <a:rPr lang="en-US" altLang="zh-CN" sz="2800" kern="100">
                <a:solidFill>
                  <a:srgbClr val="C00000"/>
                </a:solidFill>
                <a:latin typeface="Times New Roman" panose="02020603050405020304" charset="0"/>
                <a:ea typeface="华文细黑" panose="02010600040101010101" charset="-122"/>
                <a:cs typeface="Courier New" panose="02070309020205020404"/>
              </a:rPr>
              <a:t>C</a:t>
            </a:r>
            <a:r>
              <a:rPr lang="en-US" altLang="zh-CN" sz="2800" kern="100" baseline="-25000">
                <a:solidFill>
                  <a:srgbClr val="C00000"/>
                </a:solidFill>
                <a:latin typeface="Times New Roman" panose="02020603050405020304" charset="0"/>
                <a:ea typeface="华文细黑" panose="02010600040101010101" charset="-122"/>
                <a:cs typeface="Courier New" panose="02070309020205020404"/>
              </a:rPr>
              <a:t>6</a:t>
            </a:r>
            <a:r>
              <a:rPr lang="en-US" altLang="zh-CN" sz="2800" kern="100">
                <a:solidFill>
                  <a:srgbClr val="C00000"/>
                </a:solidFill>
                <a:latin typeface="Times New Roman" panose="02020603050405020304" charset="0"/>
                <a:ea typeface="华文细黑" panose="02010600040101010101" charset="-122"/>
                <a:cs typeface="Courier New" panose="02070309020205020404"/>
              </a:rPr>
              <a:t>H</a:t>
            </a:r>
            <a:r>
              <a:rPr lang="en-US" altLang="zh-CN" sz="2800" kern="100" baseline="-25000">
                <a:solidFill>
                  <a:srgbClr val="C00000"/>
                </a:solidFill>
                <a:latin typeface="Times New Roman" panose="02020603050405020304" charset="0"/>
                <a:ea typeface="华文细黑" panose="02010600040101010101" charset="-122"/>
                <a:cs typeface="Courier New" panose="02070309020205020404"/>
              </a:rPr>
              <a:t>6</a:t>
            </a:r>
            <a:endParaRPr lang="zh-CN" altLang="en-US" sz="2800" kern="100">
              <a:solidFill>
                <a:srgbClr val="C00000"/>
              </a:solidFill>
              <a:latin typeface="宋体" panose="02010600030101010101" pitchFamily="2" charset="-122"/>
              <a:cs typeface="Courier New" panose="02070309020205020404"/>
            </a:endParaRPr>
          </a:p>
        </p:txBody>
      </p:sp>
      <p:sp>
        <p:nvSpPr>
          <p:cNvPr id="12" name="矩形 11"/>
          <p:cNvSpPr/>
          <p:nvPr/>
        </p:nvSpPr>
        <p:spPr>
          <a:xfrm>
            <a:off x="6932924" y="3581941"/>
            <a:ext cx="543739" cy="523220"/>
          </a:xfrm>
          <a:prstGeom prst="rect">
            <a:avLst/>
          </a:prstGeom>
        </p:spPr>
        <p:txBody>
          <a:bodyPr wrap="none">
            <a:spAutoFit/>
          </a:bodyPr>
          <a:lstStyle/>
          <a:p>
            <a:pPr algn="ctr"/>
            <a:r>
              <a:rPr lang="zh-CN" altLang="en-US" sz="2800" kern="100">
                <a:solidFill>
                  <a:srgbClr val="C00000"/>
                </a:solidFill>
                <a:latin typeface="Times New Roman" panose="02020603050405020304" charset="0"/>
                <a:ea typeface="华文细黑" panose="02010600040101010101" charset="-122"/>
                <a:cs typeface="Times New Roman" panose="02020603050405020304" charset="0"/>
              </a:rPr>
              <a:t>或</a:t>
            </a:r>
            <a:endParaRPr lang="zh-CN" altLang="en-US" sz="2800" kern="100">
              <a:solidFill>
                <a:srgbClr val="C00000"/>
              </a:solidFill>
              <a:latin typeface="Times New Roman" panose="02020603050405020304" charset="0"/>
              <a:ea typeface="华文细黑" panose="02010600040101010101" charset="-122"/>
              <a:cs typeface="Times New Roman" panose="02020603050405020304" charset="0"/>
            </a:endParaRPr>
          </a:p>
        </p:txBody>
      </p:sp>
      <p:pic>
        <p:nvPicPr>
          <p:cNvPr id="6152" name="Picture 8" descr="E:\张红\2017\同步\化学\苏教  必修2\WORD\3-32.TIF"/>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6450" y="3385820"/>
            <a:ext cx="1426845" cy="1386205"/>
          </a:xfrm>
          <a:prstGeom prst="rect">
            <a:avLst/>
          </a:prstGeom>
          <a:noFill/>
          <a:extLst>
            <a:ext uri="{909E8E84-426E-40DD-AFC4-6F175D3DCCD1}">
              <a14:hiddenFill xmlns:a14="http://schemas.microsoft.com/office/drawing/2010/main">
                <a:solidFill>
                  <a:srgbClr val="FFFFFF"/>
                </a:solidFill>
              </a14:hiddenFill>
            </a:ext>
          </a:extLst>
        </p:spPr>
      </p:pic>
      <p:pic>
        <p:nvPicPr>
          <p:cNvPr id="6151" name="图片 1"/>
          <p:cNvPicPr>
            <a:picLocks noChangeAspect="1" noChangeArrowheads="1"/>
          </p:cNvPicPr>
          <p:nvPr/>
        </p:nvPicPr>
        <p:blipFill>
          <a:blip r:embed="rId2">
            <a:clrChange>
              <a:clrFrom>
                <a:srgbClr val="FFFFFF"/>
              </a:clrFrom>
              <a:clrTo>
                <a:srgbClr val="FFFFFF">
                  <a:alpha val="0"/>
                </a:srgbClr>
              </a:clrTo>
            </a:clrChange>
            <a:duotone>
              <a:schemeClr val="accent2">
                <a:shade val="45000"/>
                <a:satMod val="135000"/>
              </a:schemeClr>
              <a:prstClr val="white"/>
            </a:duotone>
            <a:lum bright="-18000" contrast="18000"/>
            <a:extLst>
              <a:ext uri="{28A0092B-C50C-407E-A947-70E740481C1C}">
                <a14:useLocalDpi xmlns:a14="http://schemas.microsoft.com/office/drawing/2010/main" val="0"/>
              </a:ext>
            </a:extLst>
          </a:blip>
          <a:stretch>
            <a:fillRect/>
          </a:stretch>
        </p:blipFill>
        <p:spPr bwMode="auto">
          <a:xfrm>
            <a:off x="3775075" y="2512695"/>
            <a:ext cx="2054860" cy="30613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lum bright="-18000" contrast="30000"/>
            <a:extLst>
              <a:ext uri="{28A0092B-C50C-407E-A947-70E740481C1C}">
                <a14:useLocalDpi xmlns:a14="http://schemas.microsoft.com/office/drawing/2010/main" val="0"/>
              </a:ext>
            </a:extLst>
          </a:blip>
          <a:stretch>
            <a:fillRect/>
          </a:stretch>
        </p:blipFill>
        <p:spPr bwMode="auto">
          <a:xfrm>
            <a:off x="6683950" y="2831151"/>
            <a:ext cx="1042331" cy="64541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lum bright="-24000" contrast="36000"/>
            <a:extLst>
              <a:ext uri="{28A0092B-C50C-407E-A947-70E740481C1C}">
                <a14:useLocalDpi xmlns:a14="http://schemas.microsoft.com/office/drawing/2010/main" val="0"/>
              </a:ext>
            </a:extLst>
          </a:blip>
          <a:stretch>
            <a:fillRect/>
          </a:stretch>
        </p:blipFill>
        <p:spPr bwMode="auto">
          <a:xfrm>
            <a:off x="6632495" y="4072657"/>
            <a:ext cx="1144628" cy="699151"/>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a:stretch>
            <a:fillRect/>
          </a:stretch>
        </p:blipFill>
        <p:spPr>
          <a:xfrm rot="16200000">
            <a:off x="8555355" y="3285490"/>
            <a:ext cx="2514600" cy="151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815" y="-26035"/>
            <a:ext cx="12028170" cy="583565"/>
          </a:xfrm>
          <a:prstGeom prst="rect">
            <a:avLst/>
          </a:prstGeom>
          <a:noFill/>
        </p:spPr>
        <p:txBody>
          <a:bodyPr wrap="square" rtlCol="0" anchor="t">
            <a:spAutoFit/>
          </a:bodyPr>
          <a:lstStyle/>
          <a:p>
            <a:pPr algn="ctr"/>
            <a:r>
              <a:rPr lang="zh-CN" sz="3200" b="1">
                <a:solidFill>
                  <a:srgbClr val="FF0000"/>
                </a:solidFill>
                <a:latin typeface="华文行楷" panose="02010800040101010101" charset="-122"/>
                <a:ea typeface="华文行楷" panose="02010800040101010101" charset="-122"/>
                <a:cs typeface="宋体" panose="02010600030101010101" pitchFamily="2" charset="-122"/>
              </a:rPr>
              <a:t>实验探究</a:t>
            </a:r>
            <a:endParaRPr lang="zh-CN" sz="3200" b="1">
              <a:solidFill>
                <a:srgbClr val="FF0000"/>
              </a:solidFill>
              <a:latin typeface="华文行楷" panose="02010800040101010101" charset="-122"/>
              <a:ea typeface="华文行楷" panose="02010800040101010101" charset="-122"/>
              <a:cs typeface="宋体" panose="02010600030101010101" pitchFamily="2" charset="-122"/>
            </a:endParaRPr>
          </a:p>
        </p:txBody>
      </p:sp>
      <p:sp>
        <p:nvSpPr>
          <p:cNvPr id="3" name="文本框 2"/>
          <p:cNvSpPr txBox="1"/>
          <p:nvPr/>
        </p:nvSpPr>
        <p:spPr>
          <a:xfrm>
            <a:off x="31750" y="607060"/>
            <a:ext cx="12089765" cy="953135"/>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苯分子中有6个碳原子，是一种环状有机化合物，请你设计实验探究苯分子中是否存在碳碳双键。</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表格 3"/>
          <p:cNvGraphicFramePr>
            <a:graphicFrameLocks noGrp="1"/>
          </p:cNvGraphicFramePr>
          <p:nvPr/>
        </p:nvGraphicFramePr>
        <p:xfrm>
          <a:off x="31750" y="1715135"/>
          <a:ext cx="12089130" cy="4911725"/>
        </p:xfrm>
        <a:graphic>
          <a:graphicData uri="http://schemas.openxmlformats.org/drawingml/2006/table">
            <a:tbl>
              <a:tblPr firstRow="1" bandRow="1">
                <a:tableStyleId>{5C22544A-7EE6-4342-B048-85BDC9FD1C3A}</a:tableStyleId>
              </a:tblPr>
              <a:tblGrid>
                <a:gridCol w="4029710"/>
                <a:gridCol w="4029710"/>
                <a:gridCol w="4029710"/>
              </a:tblGrid>
              <a:tr h="648335">
                <a:tc>
                  <a:txBody>
                    <a:bodyPr wrap="square"/>
                    <a:lstStyle/>
                    <a:p>
                      <a:pPr algn="ctr">
                        <a:buNone/>
                      </a:pPr>
                      <a:r>
                        <a:rPr lang="zh-CN" altLang="en-US"/>
                        <a:t>实验过程</a:t>
                      </a: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a:t>现象</a:t>
                      </a: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a:t>结论</a:t>
                      </a: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131695">
                <a:tc>
                  <a:txBody>
                    <a:bodyPr wrap="square"/>
                    <a:lstStyle/>
                    <a:p>
                      <a:pPr algn="ctr">
                        <a:buNone/>
                      </a:pP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131695">
                <a:tc>
                  <a:txBody>
                    <a:bodyPr wrap="square"/>
                    <a:lstStyle/>
                    <a:p>
                      <a:pPr algn="ctr">
                        <a:buNone/>
                      </a:pP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endParaRPr lang="zh-CN" altLang="en-US"/>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nvSpPr>
        <p:spPr>
          <a:xfrm>
            <a:off x="31750" y="2609850"/>
            <a:ext cx="3966210" cy="1383665"/>
          </a:xfrm>
          <a:prstGeom prst="rect">
            <a:avLst/>
          </a:prstGeom>
          <a:noFill/>
        </p:spPr>
        <p:txBody>
          <a:bodyPr wrap="square" rtlCol="0" anchor="t">
            <a:spAutoFit/>
          </a:bodyPr>
          <a:lstStyle/>
          <a:p>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取一支试管，向其中加入溴的四氯化碳溶液，再滴入苯，振荡</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4093845" y="3040380"/>
            <a:ext cx="3966210" cy="521970"/>
          </a:xfrm>
          <a:prstGeom prst="rect">
            <a:avLst/>
          </a:prstGeom>
          <a:noFill/>
        </p:spPr>
        <p:txBody>
          <a:bodyPr wrap="square" rtlCol="0" anchor="t">
            <a:spAutoFit/>
          </a:bodyPr>
          <a:lstStyle/>
          <a:p>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溴的四氯化碳无现象</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8155305" y="3041015"/>
            <a:ext cx="3966210" cy="521970"/>
          </a:xfrm>
          <a:prstGeom prst="rect">
            <a:avLst/>
          </a:prstGeom>
          <a:noFill/>
        </p:spPr>
        <p:txBody>
          <a:bodyPr wrap="square" rtlCol="0" anchor="t">
            <a:spAutoFit/>
          </a:bodyPr>
          <a:lstStyle/>
          <a:p>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苯分子中不含碳碳双键</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31750" y="4740275"/>
            <a:ext cx="3966210" cy="1383665"/>
          </a:xfrm>
          <a:prstGeom prst="rect">
            <a:avLst/>
          </a:prstGeom>
          <a:noFill/>
        </p:spPr>
        <p:txBody>
          <a:bodyPr wrap="square" rtlCol="0" anchor="t">
            <a:spAutoFit/>
          </a:bodyPr>
          <a:lstStyle/>
          <a:p>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取一支试管，向其中加入酸性</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KMnO</a:t>
            </a:r>
            <a:r>
              <a:rPr lang="en-US" altLang="zh-CN" sz="2800" b="1" baseline="-25000">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溶液，再滴入苯，振荡</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4112895" y="5057140"/>
            <a:ext cx="3966210" cy="521970"/>
          </a:xfrm>
          <a:prstGeom prst="rect">
            <a:avLst/>
          </a:prstGeom>
          <a:noFill/>
        </p:spPr>
        <p:txBody>
          <a:bodyPr wrap="square" rtlCol="0" anchor="t">
            <a:spAutoFit/>
          </a:bodyPr>
          <a:lstStyle/>
          <a:p>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酸性</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KMnO</a:t>
            </a:r>
            <a:r>
              <a:rPr lang="en-US" altLang="zh-CN" sz="2800" b="1" baseline="-25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溶液无现象</a:t>
            </a:r>
            <a:endPar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 name="文本框 9"/>
          <p:cNvSpPr txBox="1"/>
          <p:nvPr/>
        </p:nvSpPr>
        <p:spPr>
          <a:xfrm>
            <a:off x="8155305" y="5057140"/>
            <a:ext cx="3966210" cy="521970"/>
          </a:xfrm>
          <a:prstGeom prst="rect">
            <a:avLst/>
          </a:prstGeom>
          <a:noFill/>
        </p:spPr>
        <p:txBody>
          <a:bodyPr wrap="square" rtlCol="0" anchor="t">
            <a:spAutoFit/>
          </a:bodyPr>
          <a:lstStyle/>
          <a:p>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苯分子中不含碳碳双键</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11" name="New picture"/>
          <p:cNvPicPr/>
          <p:nvPr/>
        </p:nvPicPr>
        <p:blipFill>
          <a:blip r:embed="rId1"/>
          <a:stretch>
            <a:fillRect/>
          </a:stretch>
        </p:blipFill>
        <p:spPr>
          <a:xfrm>
            <a:off x="11938000" y="12179300"/>
            <a:ext cx="317500" cy="2413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500"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365" y="-33020"/>
            <a:ext cx="12115165" cy="2656205"/>
          </a:xfrm>
          <a:prstGeom prst="rect">
            <a:avLst/>
          </a:prstGeom>
          <a:noFill/>
        </p:spPr>
        <p:txBody>
          <a:bodyPr wrap="square" rtlCol="0" anchor="t">
            <a:spAutoFit/>
          </a:bodyPr>
          <a:lstStyle/>
          <a:p>
            <a:pPr algn="ctr" fontAlgn="auto">
              <a:lnSpc>
                <a:spcPts val="4000"/>
              </a:lnSpc>
            </a:pPr>
            <a:r>
              <a:rPr lang="zh-CN" altLang="en-US" sz="3200">
                <a:solidFill>
                  <a:srgbClr val="FF0000"/>
                </a:solidFill>
                <a:latin typeface="华文行楷" panose="02010800040101010101" charset="-122"/>
                <a:ea typeface="华文行楷" panose="02010800040101010101" charset="-122"/>
                <a:cs typeface="宋体" panose="02010600030101010101" pitchFamily="2" charset="-122"/>
              </a:rPr>
              <a:t>结构特点</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fontAlgn="auto">
              <a:lnSpc>
                <a:spcPts val="4000"/>
              </a:lnSpc>
            </a:pPr>
            <a:r>
              <a:rPr lang="zh-CN" altLang="en-US" sz="2800">
                <a:latin typeface="宋体" panose="02010600030101010101" pitchFamily="2" charset="-122"/>
                <a:ea typeface="宋体" panose="02010600030101010101" pitchFamily="2" charset="-122"/>
                <a:cs typeface="宋体" panose="02010600030101010101" pitchFamily="2" charset="-122"/>
              </a:rPr>
              <a:t>   苯分子中不存在碳碳双键，也</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不具有碳碳单键和碳碳双键</a:t>
            </a:r>
            <a:r>
              <a:rPr lang="zh-CN" altLang="en-US" sz="2800">
                <a:latin typeface="宋体" panose="02010600030101010101" pitchFamily="2" charset="-122"/>
                <a:ea typeface="宋体" panose="02010600030101010101" pitchFamily="2" charset="-122"/>
                <a:cs typeface="宋体" panose="02010600030101010101" pitchFamily="2" charset="-122"/>
              </a:rPr>
              <a:t>交替出现的结构。研究表明，</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苯分子的碳碳键是一种介于碳碳单键和碳碳双键之间的特殊共价键。</a:t>
            </a:r>
            <a:r>
              <a:rPr lang="zh-CN" altLang="en-US" sz="2800">
                <a:latin typeface="宋体" panose="02010600030101010101" pitchFamily="2" charset="-122"/>
                <a:ea typeface="宋体" panose="02010600030101010101" pitchFamily="2" charset="-122"/>
                <a:cs typeface="宋体" panose="02010600030101010101" pitchFamily="2" charset="-122"/>
              </a:rPr>
              <a:t>苯分子中6个碳原子连接成</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平面正六边形</a:t>
            </a:r>
            <a:r>
              <a:rPr lang="zh-CN" altLang="en-US" sz="2800">
                <a:latin typeface="宋体" panose="02010600030101010101" pitchFamily="2" charset="-122"/>
                <a:ea typeface="宋体" panose="02010600030101010101" pitchFamily="2" charset="-122"/>
                <a:cs typeface="宋体" panose="02010600030101010101" pitchFamily="2" charset="-122"/>
              </a:rPr>
              <a:t>，每个碳原子分别结合1个氢原子，分子中6个碳原子和6个氢原子完全等价。</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26365" y="2868930"/>
            <a:ext cx="11977370" cy="1291590"/>
          </a:xfrm>
          <a:prstGeom prst="rect">
            <a:avLst/>
          </a:prstGeom>
          <a:noFill/>
        </p:spPr>
        <p:txBody>
          <a:bodyPr wrap="square" rtlCol="0" anchor="t">
            <a:spAutoFit/>
          </a:bodyPr>
          <a:lstStyle/>
          <a:p>
            <a:r>
              <a:rPr lang="zh-CN" altLang="en-US" sz="2600">
                <a:latin typeface="宋体" panose="02010600030101010101" pitchFamily="2" charset="-122"/>
                <a:ea typeface="宋体" panose="02010600030101010101" pitchFamily="2" charset="-122"/>
              </a:rPr>
              <a:t>学以致用：</a:t>
            </a:r>
            <a:endParaRPr lang="zh-CN" altLang="en-US" sz="2600">
              <a:latin typeface="宋体" panose="02010600030101010101" pitchFamily="2" charset="-122"/>
              <a:ea typeface="宋体" panose="02010600030101010101" pitchFamily="2" charset="-122"/>
            </a:endParaRPr>
          </a:p>
          <a:p>
            <a:r>
              <a:rPr lang="zh-CN" altLang="en-US" sz="2600">
                <a:latin typeface="宋体" panose="02010600030101010101" pitchFamily="2" charset="-122"/>
                <a:ea typeface="宋体" panose="02010600030101010101" pitchFamily="2" charset="-122"/>
              </a:rPr>
              <a:t>下面两个结构简式所表示的有机化合物是同一种物质，还是同分异构体？请说明判断的理由。</a:t>
            </a:r>
            <a:endParaRPr lang="zh-CN" altLang="en-US" sz="260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2576195" y="4160520"/>
            <a:ext cx="6270625" cy="1972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85" y="612775"/>
            <a:ext cx="12028170" cy="521970"/>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）化学性质</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6985" y="1340485"/>
            <a:ext cx="12028170" cy="521970"/>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①可燃性</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pSp>
        <p:nvGrpSpPr>
          <p:cNvPr id="8" name="组合 7"/>
          <p:cNvGrpSpPr/>
          <p:nvPr/>
        </p:nvGrpSpPr>
        <p:grpSpPr>
          <a:xfrm>
            <a:off x="507365" y="1951990"/>
            <a:ext cx="7109460" cy="600710"/>
            <a:chOff x="129" y="3310"/>
            <a:chExt cx="11196" cy="946"/>
          </a:xfrm>
        </p:grpSpPr>
        <p:sp>
          <p:nvSpPr>
            <p:cNvPr id="6" name="文本框 5"/>
            <p:cNvSpPr txBox="1"/>
            <p:nvPr/>
          </p:nvSpPr>
          <p:spPr>
            <a:xfrm>
              <a:off x="129" y="3434"/>
              <a:ext cx="11196" cy="822"/>
            </a:xfrm>
            <a:prstGeom prst="rect">
              <a:avLst/>
            </a:prstGeom>
            <a:noFill/>
          </p:spPr>
          <p:txBody>
            <a:bodyPr wrap="square" rtlCol="0" anchor="t">
              <a:spAutoFit/>
            </a:bodyPr>
            <a:lstStyle/>
            <a:p>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2C</a:t>
              </a:r>
              <a:r>
                <a:rPr lang="en-US" altLang="zh-CN" sz="2800" b="1" baseline="-25000">
                  <a:solidFill>
                    <a:srgbClr val="FF0000"/>
                  </a:solidFill>
                  <a:latin typeface="Times New Roman" panose="02020603050405020304" charset="0"/>
                  <a:ea typeface="宋体" panose="02010600030101010101" pitchFamily="2" charset="-122"/>
                  <a:cs typeface="Times New Roman" panose="02020603050405020304" charset="0"/>
                </a:rPr>
                <a:t>6</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H</a:t>
              </a:r>
              <a:r>
                <a:rPr lang="en-US" altLang="zh-CN" sz="2800" b="1" baseline="-25000">
                  <a:solidFill>
                    <a:srgbClr val="FF0000"/>
                  </a:solidFill>
                  <a:latin typeface="Times New Roman" panose="02020603050405020304" charset="0"/>
                  <a:ea typeface="宋体" panose="02010600030101010101" pitchFamily="2" charset="-122"/>
                  <a:cs typeface="Times New Roman" panose="02020603050405020304" charset="0"/>
                </a:rPr>
                <a:t>6</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 + 15O</a:t>
              </a:r>
              <a:r>
                <a:rPr lang="en-US" altLang="zh-CN" sz="2800" b="1" baseline="-25000">
                  <a:solidFill>
                    <a:srgbClr val="FF0000"/>
                  </a:solidFill>
                  <a:latin typeface="Times New Roman" panose="02020603050405020304" charset="0"/>
                  <a:ea typeface="宋体" panose="02010600030101010101" pitchFamily="2" charset="-122"/>
                  <a:cs typeface="Times New Roman" panose="02020603050405020304" charset="0"/>
                </a:rPr>
                <a:t>2</a:t>
              </a: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   </a:t>
              </a:r>
              <a:r>
                <a:rPr lang="en-US" altLang="zh-CN" sz="2800" b="1">
                  <a:solidFill>
                    <a:srgbClr val="FF0000"/>
                  </a:solidFill>
                  <a:latin typeface="Times New Roman" panose="02020603050405020304" charset="0"/>
                  <a:ea typeface="微软雅黑" panose="020B0503020204020204" charset="-122"/>
                  <a:cs typeface="Times New Roman" panose="02020603050405020304" charset="0"/>
                </a:rPr>
                <a:t>→   12CO</a:t>
              </a:r>
              <a:r>
                <a:rPr lang="en-US" altLang="zh-CN" sz="2800" b="1" baseline="-25000">
                  <a:solidFill>
                    <a:srgbClr val="FF0000"/>
                  </a:solidFill>
                  <a:latin typeface="Times New Roman" panose="02020603050405020304" charset="0"/>
                  <a:ea typeface="微软雅黑" panose="020B0503020204020204" charset="-122"/>
                  <a:cs typeface="Times New Roman" panose="02020603050405020304" charset="0"/>
                </a:rPr>
                <a:t>2</a:t>
              </a:r>
              <a:r>
                <a:rPr lang="en-US" altLang="zh-CN" sz="2800" b="1">
                  <a:solidFill>
                    <a:srgbClr val="FF0000"/>
                  </a:solidFill>
                  <a:latin typeface="Times New Roman" panose="02020603050405020304" charset="0"/>
                  <a:ea typeface="微软雅黑" panose="020B0503020204020204" charset="-122"/>
                  <a:cs typeface="Times New Roman" panose="02020603050405020304" charset="0"/>
                </a:rPr>
                <a:t> + 6H</a:t>
              </a:r>
              <a:r>
                <a:rPr lang="en-US" altLang="zh-CN" sz="2800" b="1" baseline="-25000">
                  <a:solidFill>
                    <a:srgbClr val="FF0000"/>
                  </a:solidFill>
                  <a:latin typeface="Times New Roman" panose="02020603050405020304" charset="0"/>
                  <a:ea typeface="微软雅黑" panose="020B0503020204020204" charset="-122"/>
                  <a:cs typeface="Times New Roman" panose="02020603050405020304" charset="0"/>
                </a:rPr>
                <a:t>2</a:t>
              </a:r>
              <a:r>
                <a:rPr lang="en-US" altLang="zh-CN" sz="2800" b="1">
                  <a:solidFill>
                    <a:srgbClr val="FF0000"/>
                  </a:solidFill>
                  <a:latin typeface="Times New Roman" panose="02020603050405020304" charset="0"/>
                  <a:ea typeface="微软雅黑" panose="020B0503020204020204" charset="-122"/>
                  <a:cs typeface="Times New Roman" panose="02020603050405020304" charset="0"/>
                </a:rPr>
                <a:t>O</a:t>
              </a:r>
              <a:endParaRPr lang="en-US" altLang="zh-CN" sz="2800" b="1">
                <a:solidFill>
                  <a:srgbClr val="FF0000"/>
                </a:solidFill>
                <a:latin typeface="Times New Roman" panose="02020603050405020304" charset="0"/>
                <a:ea typeface="微软雅黑" panose="020B0503020204020204" charset="-122"/>
                <a:cs typeface="Times New Roman" panose="02020603050405020304" charset="0"/>
              </a:endParaRPr>
            </a:p>
          </p:txBody>
        </p:sp>
        <p:sp>
          <p:nvSpPr>
            <p:cNvPr id="7" name="文本框 6"/>
            <p:cNvSpPr txBox="1"/>
            <p:nvPr/>
          </p:nvSpPr>
          <p:spPr>
            <a:xfrm>
              <a:off x="3724" y="3310"/>
              <a:ext cx="1084" cy="580"/>
            </a:xfrm>
            <a:prstGeom prst="rect">
              <a:avLst/>
            </a:prstGeom>
            <a:noFill/>
          </p:spPr>
          <p:txBody>
            <a:bodyPr wrap="square" rtlCol="0">
              <a:spAutoFit/>
            </a:bodyPr>
            <a:lstStyle/>
            <a:p>
              <a:r>
                <a:rPr lang="zh-CN" altLang="en-US" b="1">
                  <a:solidFill>
                    <a:srgbClr val="FF0000"/>
                  </a:solidFill>
                </a:rPr>
                <a:t>点燃</a:t>
              </a:r>
              <a:endParaRPr lang="zh-CN" altLang="en-US" b="1">
                <a:solidFill>
                  <a:srgbClr val="FF0000"/>
                </a:solidFill>
              </a:endParaRPr>
            </a:p>
          </p:txBody>
        </p:sp>
      </p:grpSp>
      <p:sp>
        <p:nvSpPr>
          <p:cNvPr id="9" name="文本框 8"/>
          <p:cNvSpPr txBox="1"/>
          <p:nvPr/>
        </p:nvSpPr>
        <p:spPr>
          <a:xfrm>
            <a:off x="81915" y="2769235"/>
            <a:ext cx="12028170" cy="521970"/>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因含碳量高，在空气中不易完全燃烧，燃烧时火焰明亮，并伴有浓烟。</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grpSp>
        <p:nvGrpSpPr>
          <p:cNvPr id="16" name="组合 15"/>
          <p:cNvGrpSpPr/>
          <p:nvPr/>
        </p:nvGrpSpPr>
        <p:grpSpPr>
          <a:xfrm>
            <a:off x="81915" y="3683000"/>
            <a:ext cx="12028170" cy="2479040"/>
            <a:chOff x="129" y="5800"/>
            <a:chExt cx="18942" cy="3904"/>
          </a:xfrm>
        </p:grpSpPr>
        <p:sp>
          <p:nvSpPr>
            <p:cNvPr id="14" name="文本框 13"/>
            <p:cNvSpPr txBox="1"/>
            <p:nvPr/>
          </p:nvSpPr>
          <p:spPr>
            <a:xfrm>
              <a:off x="129" y="5800"/>
              <a:ext cx="18942" cy="822"/>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②取代反应</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5" name="文本框 14"/>
            <p:cNvSpPr txBox="1"/>
            <p:nvPr/>
          </p:nvSpPr>
          <p:spPr>
            <a:xfrm>
              <a:off x="129" y="6622"/>
              <a:ext cx="18824" cy="1404"/>
            </a:xfrm>
            <a:prstGeom prst="rect">
              <a:avLst/>
            </a:prstGeom>
            <a:noFill/>
          </p:spPr>
          <p:txBody>
            <a:bodyPr wrap="square" rtlCol="0" anchor="t">
              <a:spAutoFit/>
            </a:bodyPr>
            <a:lstStyle/>
            <a:p>
              <a:r>
                <a:rPr lang="zh-CN" altLang="en-US" sz="2600">
                  <a:latin typeface="宋体" panose="02010600030101010101" pitchFamily="2" charset="-122"/>
                  <a:ea typeface="宋体" panose="02010600030101010101" pitchFamily="2" charset="-122"/>
                  <a:cs typeface="宋体" panose="02010600030101010101" pitchFamily="2" charset="-122"/>
                </a:rPr>
                <a:t>苯与混合酸（浓HNO</a:t>
              </a:r>
              <a:r>
                <a:rPr lang="zh-CN" altLang="en-US" sz="2600" baseline="-25000">
                  <a:latin typeface="宋体" panose="02010600030101010101" pitchFamily="2" charset="-122"/>
                  <a:ea typeface="宋体" panose="02010600030101010101" pitchFamily="2" charset="-122"/>
                  <a:cs typeface="宋体" panose="02010600030101010101" pitchFamily="2" charset="-122"/>
                </a:rPr>
                <a:t>3</a:t>
              </a:r>
              <a:r>
                <a:rPr lang="zh-CN" altLang="en-US" sz="2600">
                  <a:latin typeface="宋体" panose="02010600030101010101" pitchFamily="2" charset="-122"/>
                  <a:ea typeface="宋体" panose="02010600030101010101" pitchFamily="2" charset="-122"/>
                  <a:cs typeface="宋体" panose="02010600030101010101" pitchFamily="2" charset="-122"/>
                </a:rPr>
                <a:t>、浓H</a:t>
              </a:r>
              <a:r>
                <a:rPr lang="zh-CN" altLang="en-US" sz="2600" baseline="-25000">
                  <a:latin typeface="宋体" panose="02010600030101010101" pitchFamily="2" charset="-122"/>
                  <a:ea typeface="宋体" panose="02010600030101010101" pitchFamily="2" charset="-122"/>
                  <a:cs typeface="宋体" panose="02010600030101010101" pitchFamily="2" charset="-122"/>
                </a:rPr>
                <a:t>2</a:t>
              </a:r>
              <a:r>
                <a:rPr lang="zh-CN" altLang="en-US" sz="2600">
                  <a:latin typeface="宋体" panose="02010600030101010101" pitchFamily="2" charset="-122"/>
                  <a:ea typeface="宋体" panose="02010600030101010101" pitchFamily="2" charset="-122"/>
                  <a:cs typeface="宋体" panose="02010600030101010101" pitchFamily="2" charset="-122"/>
                </a:rPr>
                <a:t>SO</a:t>
              </a:r>
              <a:r>
                <a:rPr lang="en-US" altLang="zh-CN" sz="2600" baseline="-25000">
                  <a:latin typeface="宋体" panose="02010600030101010101" pitchFamily="2" charset="-122"/>
                  <a:ea typeface="宋体" panose="02010600030101010101" pitchFamily="2" charset="-122"/>
                  <a:cs typeface="宋体" panose="02010600030101010101" pitchFamily="2" charset="-122"/>
                </a:rPr>
                <a:t>4</a:t>
              </a:r>
              <a:r>
                <a:rPr lang="zh-CN" altLang="en-US" sz="2600">
                  <a:latin typeface="宋体" panose="02010600030101010101" pitchFamily="2" charset="-122"/>
                  <a:ea typeface="宋体" panose="02010600030101010101" pitchFamily="2" charset="-122"/>
                  <a:cs typeface="宋体" panose="02010600030101010101" pitchFamily="2" charset="-122"/>
                </a:rPr>
                <a:t>）在50～60℃的水浴条件下发生取代反应生成</a:t>
              </a:r>
              <a:r>
                <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rPr>
                <a:t>硝基苯。</a:t>
              </a:r>
              <a:endPar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605189" name="Picture 5"/>
            <p:cNvPicPr>
              <a:picLocks noChangeAspect="1"/>
            </p:cNvPicPr>
            <p:nvPr/>
          </p:nvPicPr>
          <p:blipFill>
            <a:blip r:embed="rId1">
              <a:clrChange>
                <a:clrFrom>
                  <a:srgbClr val="FFFEFE"/>
                </a:clrFrom>
                <a:clrTo>
                  <a:srgbClr val="FFFEFE">
                    <a:alpha val="0"/>
                  </a:srgbClr>
                </a:clrTo>
              </a:clrChange>
            </a:blip>
            <a:stretch>
              <a:fillRect/>
            </a:stretch>
          </p:blipFill>
          <p:spPr>
            <a:xfrm>
              <a:off x="2005" y="8160"/>
              <a:ext cx="9990" cy="1545"/>
            </a:xfrm>
            <a:prstGeom prst="rect">
              <a:avLst/>
            </a:prstGeom>
            <a:noFill/>
            <a:ln w="12700">
              <a:noFill/>
            </a:ln>
          </p:spPr>
        </p:pic>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80" y="651510"/>
            <a:ext cx="12165965" cy="953135"/>
          </a:xfrm>
          <a:prstGeom prst="rect">
            <a:avLst/>
          </a:prstGeom>
          <a:noFill/>
        </p:spPr>
        <p:txBody>
          <a:bodyPr wrap="square" rtlCol="0" anchor="t">
            <a:spAutoFit/>
          </a:bodyPr>
          <a:lstStyle/>
          <a:p>
            <a:r>
              <a:rPr lang="zh-CN" altLang="en-US" sz="2800">
                <a:latin typeface="宋体" panose="02010600030101010101" pitchFamily="2" charset="-122"/>
                <a:ea typeface="宋体" panose="02010600030101010101" pitchFamily="2" charset="-122"/>
                <a:cs typeface="宋体" panose="02010600030101010101" pitchFamily="2" charset="-122"/>
              </a:rPr>
              <a:t>在有催化剂FeBr</a:t>
            </a:r>
            <a:r>
              <a:rPr lang="zh-CN" altLang="en-US" sz="2800" baseline="-25000">
                <a:latin typeface="宋体" panose="02010600030101010101" pitchFamily="2" charset="-122"/>
                <a:ea typeface="宋体" panose="02010600030101010101" pitchFamily="2" charset="-122"/>
                <a:cs typeface="宋体" panose="02010600030101010101" pitchFamily="2" charset="-122"/>
              </a:rPr>
              <a:t>3</a:t>
            </a:r>
            <a:r>
              <a:rPr lang="zh-CN" altLang="en-US" sz="2800">
                <a:latin typeface="宋体" panose="02010600030101010101" pitchFamily="2" charset="-122"/>
                <a:ea typeface="宋体" panose="02010600030101010101" pitchFamily="2" charset="-122"/>
                <a:cs typeface="宋体" panose="02010600030101010101" pitchFamily="2" charset="-122"/>
              </a:rPr>
              <a:t>存在时，苯与液溴发生反应，苯环上的氢原子被溴原子取代，生成溴苯。</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606212" name="Picture 4"/>
          <p:cNvPicPr>
            <a:picLocks noChangeAspect="1"/>
          </p:cNvPicPr>
          <p:nvPr/>
        </p:nvPicPr>
        <p:blipFill>
          <a:blip r:embed="rId1"/>
          <a:stretch>
            <a:fillRect/>
          </a:stretch>
        </p:blipFill>
        <p:spPr>
          <a:xfrm>
            <a:off x="2028508" y="1401128"/>
            <a:ext cx="5019675" cy="933450"/>
          </a:xfrm>
          <a:prstGeom prst="rect">
            <a:avLst/>
          </a:prstGeom>
          <a:noFill/>
          <a:ln w="9525">
            <a:noFill/>
          </a:ln>
        </p:spPr>
      </p:pic>
      <p:sp>
        <p:nvSpPr>
          <p:cNvPr id="15" name="文本框 14"/>
          <p:cNvSpPr txBox="1"/>
          <p:nvPr/>
        </p:nvSpPr>
        <p:spPr>
          <a:xfrm>
            <a:off x="-17780" y="2552700"/>
            <a:ext cx="11953240" cy="491490"/>
          </a:xfrm>
          <a:prstGeom prst="rect">
            <a:avLst/>
          </a:prstGeom>
          <a:noFill/>
        </p:spPr>
        <p:txBody>
          <a:bodyPr wrap="square" rtlCol="0" anchor="t">
            <a:spAutoFit/>
          </a:bodyPr>
          <a:lstStyle/>
          <a:p>
            <a:r>
              <a:rPr lang="zh-CN" altLang="en-US" sz="2600">
                <a:latin typeface="宋体" panose="02010600030101010101" pitchFamily="2" charset="-122"/>
                <a:ea typeface="宋体" panose="02010600030101010101" pitchFamily="2" charset="-122"/>
                <a:cs typeface="宋体" panose="02010600030101010101" pitchFamily="2" charset="-122"/>
              </a:rPr>
              <a:t>苯与浓H</a:t>
            </a:r>
            <a:r>
              <a:rPr lang="zh-CN" altLang="en-US" sz="2600" baseline="-25000">
                <a:latin typeface="宋体" panose="02010600030101010101" pitchFamily="2" charset="-122"/>
                <a:ea typeface="宋体" panose="02010600030101010101" pitchFamily="2" charset="-122"/>
                <a:cs typeface="宋体" panose="02010600030101010101" pitchFamily="2" charset="-122"/>
              </a:rPr>
              <a:t>2</a:t>
            </a:r>
            <a:r>
              <a:rPr lang="zh-CN" altLang="en-US" sz="2600">
                <a:latin typeface="宋体" panose="02010600030101010101" pitchFamily="2" charset="-122"/>
                <a:ea typeface="宋体" panose="02010600030101010101" pitchFamily="2" charset="-122"/>
                <a:cs typeface="宋体" panose="02010600030101010101" pitchFamily="2" charset="-122"/>
              </a:rPr>
              <a:t>SO</a:t>
            </a:r>
            <a:r>
              <a:rPr lang="en-US" altLang="zh-CN" sz="2600" baseline="-25000">
                <a:latin typeface="宋体" panose="02010600030101010101" pitchFamily="2" charset="-122"/>
                <a:ea typeface="宋体" panose="02010600030101010101" pitchFamily="2" charset="-122"/>
                <a:cs typeface="宋体" panose="02010600030101010101" pitchFamily="2" charset="-122"/>
              </a:rPr>
              <a:t>4</a:t>
            </a:r>
            <a:r>
              <a:rPr lang="zh-CN" altLang="en-US" sz="2600">
                <a:latin typeface="宋体" panose="02010600030101010101" pitchFamily="2" charset="-122"/>
                <a:ea typeface="宋体" panose="02010600030101010101" pitchFamily="2" charset="-122"/>
                <a:cs typeface="宋体" panose="02010600030101010101" pitchFamily="2" charset="-122"/>
              </a:rPr>
              <a:t>在</a:t>
            </a:r>
            <a:r>
              <a:rPr lang="en-US" altLang="zh-CN" sz="2600">
                <a:latin typeface="宋体" panose="02010600030101010101" pitchFamily="2" charset="-122"/>
                <a:ea typeface="宋体" panose="02010600030101010101" pitchFamily="2" charset="-122"/>
                <a:cs typeface="宋体" panose="02010600030101010101" pitchFamily="2" charset="-122"/>
              </a:rPr>
              <a:t>7</a:t>
            </a:r>
            <a:r>
              <a:rPr lang="zh-CN" altLang="en-US" sz="2600">
                <a:latin typeface="宋体" panose="02010600030101010101" pitchFamily="2" charset="-122"/>
                <a:ea typeface="宋体" panose="02010600030101010101" pitchFamily="2" charset="-122"/>
                <a:cs typeface="宋体" panose="02010600030101010101" pitchFamily="2" charset="-122"/>
              </a:rPr>
              <a:t>0～</a:t>
            </a:r>
            <a:r>
              <a:rPr lang="en-US" altLang="zh-CN" sz="2600">
                <a:latin typeface="宋体" panose="02010600030101010101" pitchFamily="2" charset="-122"/>
                <a:ea typeface="宋体" panose="02010600030101010101" pitchFamily="2" charset="-122"/>
                <a:cs typeface="宋体" panose="02010600030101010101" pitchFamily="2" charset="-122"/>
              </a:rPr>
              <a:t>8</a:t>
            </a:r>
            <a:r>
              <a:rPr lang="zh-CN" altLang="en-US" sz="2600">
                <a:latin typeface="宋体" panose="02010600030101010101" pitchFamily="2" charset="-122"/>
                <a:ea typeface="宋体" panose="02010600030101010101" pitchFamily="2" charset="-122"/>
                <a:cs typeface="宋体" panose="02010600030101010101" pitchFamily="2" charset="-122"/>
              </a:rPr>
              <a:t>0℃的水浴条件下发生取代反应生成</a:t>
            </a:r>
            <a:r>
              <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rPr>
              <a:t>苯磺酸。</a:t>
            </a:r>
            <a:endPar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nvGrpSpPr>
          <p:cNvPr id="71685" name="Group 5"/>
          <p:cNvGrpSpPr/>
          <p:nvPr/>
        </p:nvGrpSpPr>
        <p:grpSpPr>
          <a:xfrm>
            <a:off x="671195" y="3145790"/>
            <a:ext cx="8432800" cy="1349896"/>
            <a:chOff x="240" y="720"/>
            <a:chExt cx="5312" cy="1104"/>
          </a:xfrm>
        </p:grpSpPr>
        <p:pic>
          <p:nvPicPr>
            <p:cNvPr id="29703" name="Picture 6" descr="jgjs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 y="912"/>
              <a:ext cx="48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7"/>
            <p:cNvSpPr txBox="1">
              <a:spLocks noChangeArrowheads="1"/>
            </p:cNvSpPr>
            <p:nvPr/>
          </p:nvSpPr>
          <p:spPr bwMode="auto">
            <a:xfrm>
              <a:off x="800" y="1007"/>
              <a:ext cx="21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2800" b="1">
                  <a:solidFill>
                    <a:srgbClr val="FF0000"/>
                  </a:solidFill>
                  <a:latin typeface="Times New Roman" panose="02020603050405020304" charset="0"/>
                </a:rPr>
                <a:t>+ HO</a:t>
              </a:r>
              <a:r>
                <a:rPr lang="zh-CN" altLang="en-US" sz="2800" b="1">
                  <a:solidFill>
                    <a:srgbClr val="FF0000"/>
                  </a:solidFill>
                  <a:latin typeface="Times New Roman" panose="02020603050405020304" charset="0"/>
                </a:rPr>
                <a:t>－</a:t>
              </a:r>
              <a:r>
                <a:rPr lang="en-US" altLang="zh-CN" sz="2800" b="1">
                  <a:solidFill>
                    <a:srgbClr val="FF0000"/>
                  </a:solidFill>
                  <a:latin typeface="Times New Roman" panose="02020603050405020304" charset="0"/>
                </a:rPr>
                <a:t>SO</a:t>
              </a:r>
              <a:r>
                <a:rPr lang="en-US" altLang="zh-CN" sz="2800" b="1" baseline="-25000">
                  <a:solidFill>
                    <a:srgbClr val="FF0000"/>
                  </a:solidFill>
                  <a:latin typeface="Times New Roman" panose="02020603050405020304" charset="0"/>
                </a:rPr>
                <a:t>3</a:t>
              </a:r>
              <a:r>
                <a:rPr lang="en-US" altLang="zh-CN" sz="2800" b="1">
                  <a:solidFill>
                    <a:srgbClr val="FF0000"/>
                  </a:solidFill>
                  <a:latin typeface="Times New Roman" panose="02020603050405020304" charset="0"/>
                </a:rPr>
                <a:t>H</a:t>
              </a:r>
              <a:endParaRPr lang="en-US" altLang="zh-CN" sz="2800" b="1">
                <a:solidFill>
                  <a:srgbClr val="FF0000"/>
                </a:solidFill>
                <a:latin typeface="Times New Roman" panose="02020603050405020304" charset="0"/>
              </a:endParaRPr>
            </a:p>
          </p:txBody>
        </p:sp>
        <p:grpSp>
          <p:nvGrpSpPr>
            <p:cNvPr id="29705" name="Group 8"/>
            <p:cNvGrpSpPr/>
            <p:nvPr/>
          </p:nvGrpSpPr>
          <p:grpSpPr>
            <a:xfrm>
              <a:off x="2400" y="720"/>
              <a:ext cx="1369" cy="504"/>
              <a:chOff x="2336" y="840"/>
              <a:chExt cx="862" cy="190"/>
            </a:xfrm>
          </p:grpSpPr>
          <p:sp>
            <p:nvSpPr>
              <p:cNvPr id="29709" name="Line 9"/>
              <p:cNvSpPr>
                <a:spLocks noChangeShapeType="1"/>
              </p:cNvSpPr>
              <p:nvPr/>
            </p:nvSpPr>
            <p:spPr bwMode="auto">
              <a:xfrm>
                <a:off x="2336" y="1030"/>
                <a:ext cx="816" cy="0"/>
              </a:xfrm>
              <a:prstGeom prst="line">
                <a:avLst/>
              </a:prstGeom>
              <a:noFill/>
              <a:ln w="1905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10" name="Text Box 10"/>
              <p:cNvSpPr txBox="1">
                <a:spLocks noChangeArrowheads="1"/>
              </p:cNvSpPr>
              <p:nvPr/>
            </p:nvSpPr>
            <p:spPr bwMode="auto">
              <a:xfrm>
                <a:off x="2336" y="840"/>
                <a:ext cx="862"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ClrTx/>
                  <a:buSzTx/>
                  <a:buFontTx/>
                  <a:buNone/>
                </a:pPr>
                <a:r>
                  <a:rPr lang="en-US" altLang="zh-CN" sz="2800" b="1">
                    <a:solidFill>
                      <a:srgbClr val="FF0000"/>
                    </a:solidFill>
                    <a:latin typeface="Times New Roman" panose="02020603050405020304" charset="0"/>
                    <a:ea typeface="楷体_GB2312" pitchFamily="49" charset="-122"/>
                  </a:rPr>
                  <a:t>70℃~80℃</a:t>
                </a:r>
                <a:endParaRPr lang="en-US" altLang="zh-CN" sz="2800" b="1">
                  <a:solidFill>
                    <a:srgbClr val="FF0000"/>
                  </a:solidFill>
                  <a:latin typeface="Times New Roman" panose="02020603050405020304" charset="0"/>
                  <a:ea typeface="楷体_GB2312" pitchFamily="49" charset="-122"/>
                </a:endParaRPr>
              </a:p>
            </p:txBody>
          </p:sp>
        </p:grpSp>
        <p:pic>
          <p:nvPicPr>
            <p:cNvPr id="29706" name="Picture 11" descr="jgjs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0" y="864"/>
              <a:ext cx="417" cy="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Rectangle 12"/>
            <p:cNvSpPr>
              <a:spLocks noChangeArrowheads="1"/>
            </p:cNvSpPr>
            <p:nvPr/>
          </p:nvSpPr>
          <p:spPr bwMode="auto">
            <a:xfrm>
              <a:off x="4128" y="1008"/>
              <a:ext cx="6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1800" b="1">
                  <a:solidFill>
                    <a:srgbClr val="FF0000"/>
                  </a:solidFill>
                  <a:latin typeface="Times New Roman" panose="02020603050405020304" charset="0"/>
                </a:rPr>
                <a:t>－</a:t>
              </a:r>
              <a:r>
                <a:rPr lang="en-US" altLang="zh-CN" sz="1800" b="1">
                  <a:solidFill>
                    <a:srgbClr val="FF0000"/>
                  </a:solidFill>
                  <a:latin typeface="Times New Roman" panose="02020603050405020304" charset="0"/>
                </a:rPr>
                <a:t>SO</a:t>
              </a:r>
              <a:r>
                <a:rPr lang="en-US" altLang="zh-CN" sz="1800" b="1" baseline="-25000">
                  <a:solidFill>
                    <a:srgbClr val="FF0000"/>
                  </a:solidFill>
                  <a:latin typeface="Times New Roman" panose="02020603050405020304" charset="0"/>
                </a:rPr>
                <a:t>3</a:t>
              </a:r>
              <a:r>
                <a:rPr lang="en-US" altLang="zh-CN" sz="1800" b="1">
                  <a:solidFill>
                    <a:srgbClr val="FF0000"/>
                  </a:solidFill>
                  <a:latin typeface="Times New Roman" panose="02020603050405020304" charset="0"/>
                </a:rPr>
                <a:t>H</a:t>
              </a:r>
              <a:endParaRPr lang="en-US" altLang="zh-CN" sz="1800" b="1" baseline="-25000">
                <a:solidFill>
                  <a:srgbClr val="FF0000"/>
                </a:solidFill>
                <a:latin typeface="Times New Roman" panose="02020603050405020304" charset="0"/>
              </a:endParaRPr>
            </a:p>
          </p:txBody>
        </p:sp>
        <p:sp>
          <p:nvSpPr>
            <p:cNvPr id="29708" name="Rectangle 13"/>
            <p:cNvSpPr>
              <a:spLocks noChangeArrowheads="1"/>
            </p:cNvSpPr>
            <p:nvPr/>
          </p:nvSpPr>
          <p:spPr bwMode="auto">
            <a:xfrm>
              <a:off x="4828" y="944"/>
              <a:ext cx="7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800" b="1">
                  <a:solidFill>
                    <a:srgbClr val="FF0000"/>
                  </a:solidFill>
                  <a:latin typeface="Times New Roman" panose="02020603050405020304" charset="0"/>
                </a:rPr>
                <a:t>+ H</a:t>
              </a:r>
              <a:r>
                <a:rPr lang="en-US" altLang="zh-CN" sz="2800" b="1" baseline="-25000">
                  <a:solidFill>
                    <a:srgbClr val="FF0000"/>
                  </a:solidFill>
                  <a:latin typeface="Times New Roman" panose="02020603050405020304" charset="0"/>
                </a:rPr>
                <a:t>2</a:t>
              </a:r>
              <a:r>
                <a:rPr lang="en-US" altLang="zh-CN" sz="2800" b="1">
                  <a:solidFill>
                    <a:srgbClr val="FF0000"/>
                  </a:solidFill>
                  <a:latin typeface="Times New Roman" panose="02020603050405020304" charset="0"/>
                </a:rPr>
                <a:t>O</a:t>
              </a:r>
              <a:endParaRPr lang="en-US" altLang="zh-CN" sz="2800" b="1">
                <a:solidFill>
                  <a:srgbClr val="FF0000"/>
                </a:solidFill>
                <a:latin typeface="Times New Roman" panose="020206030504050203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06212"/>
                                        </p:tgtEl>
                                        <p:attrNameLst>
                                          <p:attrName>style.visibility</p:attrName>
                                        </p:attrNameLst>
                                      </p:cBhvr>
                                      <p:to>
                                        <p:strVal val="visible"/>
                                      </p:to>
                                    </p:set>
                                    <p:animEffect transition="in" filter="blinds(horizontal)">
                                      <p:cBhvr>
                                        <p:cTn id="11" dur="500"/>
                                        <p:tgtEl>
                                          <p:spTgt spid="6062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1685"/>
                                        </p:tgtEl>
                                        <p:attrNameLst>
                                          <p:attrName>style.visibility</p:attrName>
                                        </p:attrNameLst>
                                      </p:cBhvr>
                                      <p:to>
                                        <p:strVal val="visible"/>
                                      </p:to>
                                    </p:set>
                                    <p:animEffect transition="in" filter="blinds(horizontal)">
                                      <p:cBhvr>
                                        <p:cTn id="20"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1915" y="628650"/>
            <a:ext cx="12028170" cy="521970"/>
          </a:xfrm>
          <a:prstGeom prst="rect">
            <a:avLst/>
          </a:prstGeom>
          <a:noFill/>
        </p:spPr>
        <p:txBody>
          <a:bodyPr wrap="square" rtlCol="0" anchor="t">
            <a:spAutoFit/>
          </a:bodyPr>
          <a:lstStyle/>
          <a:p>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③加成反应</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81915" y="1379220"/>
            <a:ext cx="12028170" cy="1291590"/>
          </a:xfrm>
          <a:prstGeom prst="rect">
            <a:avLst/>
          </a:prstGeom>
          <a:noFill/>
        </p:spPr>
        <p:txBody>
          <a:bodyPr wrap="square" rtlCol="0" anchor="t">
            <a:spAutoFit/>
          </a:bodyPr>
          <a:lstStyle/>
          <a:p>
            <a:pPr fontAlgn="auto">
              <a:lnSpc>
                <a:spcPct val="150000"/>
              </a:lnSpc>
            </a:pPr>
            <a:r>
              <a:rPr lang="zh-CN" altLang="en-US" sz="2600">
                <a:latin typeface="宋体" panose="02010600030101010101" pitchFamily="2" charset="-122"/>
                <a:ea typeface="宋体" panose="02010600030101010101" pitchFamily="2" charset="-122"/>
              </a:rPr>
              <a:t>苯虽然不具有像烯烃一样典型的碳碳双键，但在特定条件下，仍能发生加成反应，在镍作催化剂的条件下，苯可以与氢气发生加成反应。</a:t>
            </a:r>
            <a:endParaRPr lang="zh-CN" altLang="en-US" sz="2600">
              <a:latin typeface="宋体" panose="02010600030101010101" pitchFamily="2" charset="-122"/>
              <a:ea typeface="宋体" panose="02010600030101010101" pitchFamily="2" charset="-122"/>
            </a:endParaRPr>
          </a:p>
        </p:txBody>
      </p:sp>
      <p:grpSp>
        <p:nvGrpSpPr>
          <p:cNvPr id="4" name="组合 3"/>
          <p:cNvGrpSpPr/>
          <p:nvPr/>
        </p:nvGrpSpPr>
        <p:grpSpPr>
          <a:xfrm>
            <a:off x="2075180" y="3151505"/>
            <a:ext cx="3441700" cy="1192530"/>
            <a:chOff x="3111" y="5109"/>
            <a:chExt cx="5420" cy="1878"/>
          </a:xfrm>
        </p:grpSpPr>
        <p:pic>
          <p:nvPicPr>
            <p:cNvPr id="15362" name="图片 1"/>
            <p:cNvPicPr>
              <a:picLocks noChangeAspect="1" noChangeArrowheads="1"/>
            </p:cNvPicPr>
            <p:nvPr/>
          </p:nvPicPr>
          <p:blipFill>
            <a:blip r:embed="rId1">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111" y="5243"/>
              <a:ext cx="1278"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156" y="5568"/>
              <a:ext cx="1737" cy="824"/>
            </a:xfrm>
            <a:prstGeom prst="rect">
              <a:avLst/>
            </a:prstGeom>
          </p:spPr>
          <p:txBody>
            <a:bodyPr wrap="none">
              <a:spAutoFit/>
            </a:bodyPr>
            <a:lstStyle/>
            <a:p>
              <a:pPr algn="ctr"/>
              <a:r>
                <a:rPr lang="zh-CN" altLang="zh-CN" sz="2800" kern="100">
                  <a:solidFill>
                    <a:srgbClr val="C00000"/>
                  </a:solidFill>
                  <a:latin typeface="Times New Roman" panose="02020603050405020304" charset="0"/>
                  <a:ea typeface="华文细黑" panose="02010600040101010101" charset="-122"/>
                  <a:cs typeface="Times New Roman" panose="02020603050405020304" charset="0"/>
                </a:rPr>
                <a:t>＋</a:t>
              </a:r>
              <a:r>
                <a:rPr lang="en-US" altLang="zh-CN" sz="2800" kern="100">
                  <a:solidFill>
                    <a:srgbClr val="C00000"/>
                  </a:solidFill>
                  <a:latin typeface="Times New Roman" panose="02020603050405020304" charset="0"/>
                  <a:ea typeface="华文细黑" panose="02010600040101010101" charset="-122"/>
                </a:rPr>
                <a:t>3H</a:t>
              </a:r>
              <a:r>
                <a:rPr lang="en-US" altLang="zh-CN" sz="2800" kern="100" baseline="-25000">
                  <a:solidFill>
                    <a:srgbClr val="C00000"/>
                  </a:solidFill>
                  <a:latin typeface="Times New Roman" panose="02020603050405020304" charset="0"/>
                  <a:ea typeface="华文细黑" panose="02010600040101010101" charset="-122"/>
                </a:rPr>
                <a:t>2</a:t>
              </a:r>
              <a:endParaRPr lang="zh-CN" altLang="en-US" sz="2800" kern="100">
                <a:solidFill>
                  <a:srgbClr val="C00000"/>
                </a:solidFill>
                <a:latin typeface="Times New Roman" panose="02020603050405020304" charset="0"/>
                <a:ea typeface="华文细黑" panose="02010600040101010101" charset="-122"/>
                <a:cs typeface="Times New Roman" panose="02020603050405020304" charset="0"/>
              </a:endParaRPr>
            </a:p>
          </p:txBody>
        </p:sp>
        <p:graphicFrame>
          <p:nvGraphicFramePr>
            <p:cNvPr id="3" name="对象 2"/>
            <p:cNvGraphicFramePr>
              <a:graphicFrameLocks noChangeAspect="1"/>
            </p:cNvGraphicFramePr>
            <p:nvPr/>
          </p:nvGraphicFramePr>
          <p:xfrm>
            <a:off x="5861" y="5200"/>
            <a:ext cx="1955" cy="1560"/>
          </p:xfrm>
          <a:graphic>
            <a:graphicData uri="http://schemas.openxmlformats.org/presentationml/2006/ole">
              <mc:AlternateContent xmlns:mc="http://schemas.openxmlformats.org/markup-compatibility/2006">
                <mc:Choice xmlns:v="urn:schemas-microsoft-com:vml" Requires="v">
                  <p:oleObj spid="_x0000_s1039" name="文档" r:id="rId2" imgW="7762875" imgH="6200775" progId="Word.OpenDocumentText.12">
                    <p:embed/>
                  </p:oleObj>
                </mc:Choice>
                <mc:Fallback>
                  <p:oleObj name="文档" r:id="rId2" imgW="7762875" imgH="6200775" progId="Word.OpenDocumentText.12">
                    <p:embed/>
                    <p:pic>
                      <p:nvPicPr>
                        <p:cNvPr id="0" name="OLE substitute image"/>
                        <p:cNvPicPr/>
                        <p:nvPr/>
                      </p:nvPicPr>
                      <p:blipFill>
                        <a:blip r:embed="rId3"/>
                        <a:stretch>
                          <a:fillRect/>
                        </a:stretch>
                      </p:blipFill>
                      <p:spPr>
                        <a:xfrm>
                          <a:off x="5861" y="5200"/>
                          <a:ext cx="1955" cy="1560"/>
                        </a:xfrm>
                        <a:prstGeom prst="rect">
                          <a:avLst/>
                        </a:prstGeom>
                      </p:spPr>
                    </p:pic>
                  </p:oleObj>
                </mc:Fallback>
              </mc:AlternateContent>
            </a:graphicData>
          </a:graphic>
        </p:graphicFrame>
        <p:pic>
          <p:nvPicPr>
            <p:cNvPr id="15363" name="图片 1"/>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217" y="5109"/>
              <a:ext cx="1314" cy="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0804" t="27420" r="2624" b="27420"/>
          <a:stretch>
            <a:fillRect/>
          </a:stretch>
        </p:blipFill>
        <p:spPr>
          <a:xfrm>
            <a:off x="1337945" y="1263650"/>
            <a:ext cx="9111615" cy="3943350"/>
          </a:xfrm>
          <a:prstGeom prst="rect">
            <a:avLst/>
          </a:prstGeom>
        </p:spPr>
      </p:pic>
      <p:sp>
        <p:nvSpPr>
          <p:cNvPr id="3" name="文本框 2"/>
          <p:cNvSpPr txBox="1"/>
          <p:nvPr/>
        </p:nvSpPr>
        <p:spPr>
          <a:xfrm>
            <a:off x="0" y="15240"/>
            <a:ext cx="12150090" cy="583565"/>
          </a:xfrm>
          <a:prstGeom prst="rect">
            <a:avLst/>
          </a:prstGeom>
          <a:noFill/>
        </p:spPr>
        <p:txBody>
          <a:bodyPr wrap="square" rtlCol="0" anchor="t">
            <a:spAutoFit/>
          </a:bodyPr>
          <a:lstStyle/>
          <a:p>
            <a:pPr algn="ctr"/>
            <a:r>
              <a:rPr lang="zh-CN" altLang="en-US" sz="3200">
                <a:solidFill>
                  <a:srgbClr val="FF0000"/>
                </a:solidFill>
                <a:latin typeface="华文行楷" panose="02010800040101010101" charset="-122"/>
                <a:ea typeface="华文行楷" panose="02010800040101010101" charset="-122"/>
                <a:cs typeface="宋体" panose="02010600030101010101" pitchFamily="2" charset="-122"/>
                <a:sym typeface="+mn-ea"/>
              </a:rPr>
              <a:t>课堂小结</a:t>
            </a:r>
            <a:endParaRPr lang="zh-CN" altLang="en-US" sz="3200">
              <a:solidFill>
                <a:srgbClr val="FF0000"/>
              </a:solidFill>
              <a:latin typeface="华文行楷" panose="02010800040101010101" charset="-122"/>
              <a:ea typeface="华文行楷" panose="02010800040101010101"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5240"/>
            <a:ext cx="12150090" cy="583565"/>
          </a:xfrm>
          <a:prstGeom prst="rect">
            <a:avLst/>
          </a:prstGeom>
          <a:noFill/>
        </p:spPr>
        <p:txBody>
          <a:bodyPr wrap="square" rtlCol="0" anchor="t">
            <a:spAutoFit/>
          </a:bodyPr>
          <a:lstStyle/>
          <a:p>
            <a:pPr algn="ctr"/>
            <a:r>
              <a:rPr lang="zh-CN" altLang="en-US" sz="3200">
                <a:solidFill>
                  <a:srgbClr val="FF0000"/>
                </a:solidFill>
                <a:latin typeface="华文行楷" panose="02010800040101010101" charset="-122"/>
                <a:ea typeface="华文行楷" panose="02010800040101010101" charset="-122"/>
                <a:cs typeface="宋体" panose="02010600030101010101" pitchFamily="2" charset="-122"/>
                <a:sym typeface="+mn-ea"/>
              </a:rPr>
              <a:t>课堂检测</a:t>
            </a:r>
            <a:endParaRPr lang="zh-CN" altLang="en-US" sz="3200">
              <a:solidFill>
                <a:srgbClr val="FF0000"/>
              </a:solidFill>
              <a:latin typeface="华文行楷" panose="02010800040101010101" charset="-122"/>
              <a:ea typeface="华文行楷" panose="02010800040101010101" charset="-122"/>
              <a:cs typeface="宋体" panose="02010600030101010101" pitchFamily="2" charset="-122"/>
              <a:sym typeface="+mn-ea"/>
            </a:endParaRPr>
          </a:p>
        </p:txBody>
      </p:sp>
      <p:sp>
        <p:nvSpPr>
          <p:cNvPr id="4" name="矩形 3"/>
          <p:cNvSpPr/>
          <p:nvPr/>
        </p:nvSpPr>
        <p:spPr>
          <a:xfrm>
            <a:off x="80010" y="477520"/>
            <a:ext cx="12070715" cy="5857240"/>
          </a:xfrm>
          <a:prstGeom prst="rect">
            <a:avLst/>
          </a:prstGeom>
        </p:spPr>
        <p:txBody>
          <a:bodyPr wrap="square">
            <a:spAutoFit/>
          </a:bodyPr>
          <a:lstStyle/>
          <a:p>
            <a:pPr algn="just">
              <a:lnSpc>
                <a:spcPct val="150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1.</a:t>
            </a:r>
            <a:r>
              <a:rPr lang="zh-CN" altLang="zh-CN" sz="2800" kern="100">
                <a:latin typeface="宋体" panose="02010600030101010101" pitchFamily="2" charset="-122"/>
                <a:ea typeface="宋体" panose="02010600030101010101" pitchFamily="2" charset="-122"/>
                <a:cs typeface="宋体" panose="02010600030101010101" pitchFamily="2" charset="-122"/>
              </a:rPr>
              <a:t>能说明苯分子的平面正六边形结构中，碳碳键不是单、双键交替排布，而是</a:t>
            </a:r>
            <a:r>
              <a:rPr lang="en-US" altLang="zh-CN" sz="2800" kern="100">
                <a:latin typeface="宋体" panose="02010600030101010101" pitchFamily="2" charset="-122"/>
                <a:ea typeface="宋体" panose="02010600030101010101" pitchFamily="2" charset="-122"/>
                <a:cs typeface="宋体" panose="02010600030101010101" pitchFamily="2" charset="-122"/>
              </a:rPr>
              <a:t>6</a:t>
            </a:r>
            <a:r>
              <a:rPr lang="zh-CN" altLang="zh-CN" sz="2800" kern="100">
                <a:latin typeface="宋体" panose="02010600030101010101" pitchFamily="2" charset="-122"/>
                <a:ea typeface="宋体" panose="02010600030101010101" pitchFamily="2" charset="-122"/>
                <a:cs typeface="宋体" panose="02010600030101010101" pitchFamily="2" charset="-122"/>
              </a:rPr>
              <a:t>个碳原子之间的键完全相同的事实</a:t>
            </a:r>
            <a:r>
              <a:rPr lang="zh-CN" altLang="zh-CN" sz="2800" kern="100" smtClean="0">
                <a:latin typeface="宋体" panose="02010600030101010101" pitchFamily="2" charset="-122"/>
                <a:ea typeface="宋体" panose="02010600030101010101" pitchFamily="2" charset="-122"/>
                <a:cs typeface="宋体" panose="02010600030101010101" pitchFamily="2" charset="-122"/>
              </a:rPr>
              <a:t>是（      ）</a:t>
            </a:r>
            <a:endParaRPr lang="zh-CN" altLang="zh-CN" sz="1050" kern="100">
              <a:latin typeface="宋体" panose="02010600030101010101" pitchFamily="2" charset="-122"/>
              <a:ea typeface="宋体" panose="02010600030101010101" pitchFamily="2" charset="-122"/>
              <a:cs typeface="宋体" panose="02010600030101010101" pitchFamily="2" charset="-122"/>
            </a:endParaRPr>
          </a:p>
          <a:p>
            <a:pPr algn="just">
              <a:lnSpc>
                <a:spcPct val="229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A.</a:t>
            </a:r>
            <a:r>
              <a:rPr lang="zh-CN" altLang="zh-CN" sz="2800" kern="100">
                <a:latin typeface="宋体" panose="02010600030101010101" pitchFamily="2" charset="-122"/>
                <a:ea typeface="宋体" panose="02010600030101010101" pitchFamily="2" charset="-122"/>
                <a:cs typeface="宋体" panose="02010600030101010101" pitchFamily="2" charset="-122"/>
              </a:rPr>
              <a:t>苯的一氯取代物</a:t>
            </a:r>
            <a:r>
              <a:rPr lang="en-US" altLang="zh-CN" sz="2800" kern="100">
                <a:latin typeface="宋体" panose="02010600030101010101" pitchFamily="2" charset="-122"/>
                <a:ea typeface="宋体" panose="02010600030101010101" pitchFamily="2" charset="-122"/>
                <a:cs typeface="宋体" panose="02010600030101010101" pitchFamily="2" charset="-122"/>
              </a:rPr>
              <a:t>( </a:t>
            </a:r>
            <a:r>
              <a:rPr lang="en-US" altLang="zh-CN" sz="2800" kern="100" smtClean="0">
                <a:latin typeface="宋体" panose="02010600030101010101" pitchFamily="2" charset="-122"/>
                <a:ea typeface="宋体" panose="02010600030101010101" pitchFamily="2" charset="-122"/>
                <a:cs typeface="宋体" panose="02010600030101010101" pitchFamily="2" charset="-122"/>
              </a:rPr>
              <a:t>	     )</a:t>
            </a:r>
            <a:r>
              <a:rPr lang="zh-CN" altLang="zh-CN" sz="2800" kern="100">
                <a:latin typeface="宋体" panose="02010600030101010101" pitchFamily="2" charset="-122"/>
                <a:ea typeface="宋体" panose="02010600030101010101" pitchFamily="2" charset="-122"/>
                <a:cs typeface="宋体" panose="02010600030101010101" pitchFamily="2" charset="-122"/>
              </a:rPr>
              <a:t>只有</a:t>
            </a:r>
            <a:r>
              <a:rPr lang="en-US" altLang="zh-CN" sz="2800" kern="100">
                <a:latin typeface="宋体" panose="02010600030101010101" pitchFamily="2" charset="-122"/>
                <a:ea typeface="宋体" panose="02010600030101010101" pitchFamily="2" charset="-122"/>
                <a:cs typeface="宋体" panose="02010600030101010101" pitchFamily="2" charset="-122"/>
              </a:rPr>
              <a:t>1</a:t>
            </a:r>
            <a:r>
              <a:rPr lang="zh-CN" altLang="zh-CN" sz="2800" kern="100">
                <a:latin typeface="宋体" panose="02010600030101010101" pitchFamily="2" charset="-122"/>
                <a:ea typeface="宋体" panose="02010600030101010101" pitchFamily="2" charset="-122"/>
                <a:cs typeface="宋体" panose="02010600030101010101" pitchFamily="2" charset="-122"/>
              </a:rPr>
              <a:t>种</a:t>
            </a:r>
            <a:endParaRPr lang="zh-CN" altLang="zh-CN" sz="1050" kern="100">
              <a:latin typeface="宋体" panose="02010600030101010101" pitchFamily="2" charset="-122"/>
              <a:ea typeface="宋体" panose="02010600030101010101" pitchFamily="2" charset="-122"/>
              <a:cs typeface="宋体" panose="02010600030101010101" pitchFamily="2" charset="-122"/>
            </a:endParaRPr>
          </a:p>
          <a:p>
            <a:pPr algn="just">
              <a:lnSpc>
                <a:spcPct val="229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B.</a:t>
            </a:r>
            <a:r>
              <a:rPr lang="zh-CN" altLang="zh-CN" sz="2800" kern="100">
                <a:latin typeface="宋体" panose="02010600030101010101" pitchFamily="2" charset="-122"/>
                <a:ea typeface="宋体" panose="02010600030101010101" pitchFamily="2" charset="-122"/>
                <a:cs typeface="宋体" panose="02010600030101010101" pitchFamily="2" charset="-122"/>
              </a:rPr>
              <a:t>苯的邻位二氯取代物</a:t>
            </a:r>
            <a:r>
              <a:rPr lang="en-US" altLang="zh-CN" sz="2800" kern="100">
                <a:latin typeface="宋体" panose="02010600030101010101" pitchFamily="2" charset="-122"/>
                <a:ea typeface="宋体" panose="02010600030101010101" pitchFamily="2" charset="-122"/>
                <a:cs typeface="宋体" panose="02010600030101010101" pitchFamily="2" charset="-122"/>
              </a:rPr>
              <a:t>( </a:t>
            </a:r>
            <a:r>
              <a:rPr lang="en-US" altLang="zh-CN" sz="2800" kern="100" smtClean="0">
                <a:latin typeface="宋体" panose="02010600030101010101" pitchFamily="2" charset="-122"/>
                <a:ea typeface="宋体" panose="02010600030101010101" pitchFamily="2" charset="-122"/>
                <a:cs typeface="宋体" panose="02010600030101010101" pitchFamily="2" charset="-122"/>
              </a:rPr>
              <a:t>	    )</a:t>
            </a:r>
            <a:r>
              <a:rPr lang="zh-CN" altLang="zh-CN" sz="2800" kern="100">
                <a:latin typeface="宋体" panose="02010600030101010101" pitchFamily="2" charset="-122"/>
                <a:ea typeface="宋体" panose="02010600030101010101" pitchFamily="2" charset="-122"/>
                <a:cs typeface="宋体" panose="02010600030101010101" pitchFamily="2" charset="-122"/>
              </a:rPr>
              <a:t>只有</a:t>
            </a:r>
            <a:r>
              <a:rPr lang="en-US" altLang="zh-CN" sz="2800" kern="100">
                <a:latin typeface="宋体" panose="02010600030101010101" pitchFamily="2" charset="-122"/>
                <a:ea typeface="宋体" panose="02010600030101010101" pitchFamily="2" charset="-122"/>
                <a:cs typeface="宋体" panose="02010600030101010101" pitchFamily="2" charset="-122"/>
              </a:rPr>
              <a:t>1</a:t>
            </a:r>
            <a:r>
              <a:rPr lang="zh-CN" altLang="zh-CN" sz="2800" kern="100">
                <a:latin typeface="宋体" panose="02010600030101010101" pitchFamily="2" charset="-122"/>
                <a:ea typeface="宋体" panose="02010600030101010101" pitchFamily="2" charset="-122"/>
                <a:cs typeface="宋体" panose="02010600030101010101" pitchFamily="2" charset="-122"/>
              </a:rPr>
              <a:t>种</a:t>
            </a:r>
            <a:endParaRPr lang="zh-CN" altLang="zh-CN" sz="1050" kern="100">
              <a:latin typeface="宋体" panose="02010600030101010101" pitchFamily="2" charset="-122"/>
              <a:ea typeface="宋体" panose="02010600030101010101" pitchFamily="2" charset="-122"/>
              <a:cs typeface="宋体" panose="02010600030101010101" pitchFamily="2" charset="-122"/>
            </a:endParaRPr>
          </a:p>
          <a:p>
            <a:pPr algn="just">
              <a:lnSpc>
                <a:spcPct val="229000"/>
              </a:lnSpc>
              <a:spcAft>
                <a:spcPct val="0"/>
              </a:spcAft>
            </a:pPr>
            <a:endParaRPr lang="en-US" altLang="zh-CN" sz="1500" kern="100" smtClean="0">
              <a:latin typeface="宋体" panose="02010600030101010101" pitchFamily="2" charset="-122"/>
              <a:ea typeface="宋体" panose="02010600030101010101" pitchFamily="2" charset="-122"/>
              <a:cs typeface="宋体" panose="02010600030101010101" pitchFamily="2" charset="-122"/>
            </a:endParaRPr>
          </a:p>
          <a:p>
            <a:pPr algn="just">
              <a:lnSpc>
                <a:spcPct val="229000"/>
              </a:lnSpc>
              <a:spcAft>
                <a:spcPct val="0"/>
              </a:spcAft>
            </a:pPr>
            <a:r>
              <a:rPr lang="en-US" altLang="zh-CN" sz="2800" kern="100" smtClean="0">
                <a:latin typeface="宋体" panose="02010600030101010101" pitchFamily="2" charset="-122"/>
                <a:ea typeface="宋体" panose="02010600030101010101" pitchFamily="2" charset="-122"/>
                <a:cs typeface="宋体" panose="02010600030101010101" pitchFamily="2" charset="-122"/>
              </a:rPr>
              <a:t>C</a:t>
            </a:r>
            <a:r>
              <a:rPr lang="en-US" altLang="zh-CN" sz="2800" kern="100">
                <a:latin typeface="宋体" panose="02010600030101010101" pitchFamily="2" charset="-122"/>
                <a:ea typeface="宋体" panose="02010600030101010101" pitchFamily="2" charset="-122"/>
                <a:cs typeface="宋体" panose="02010600030101010101" pitchFamily="2" charset="-122"/>
              </a:rPr>
              <a:t>.</a:t>
            </a:r>
            <a:r>
              <a:rPr lang="zh-CN" altLang="zh-CN" sz="2800" kern="100">
                <a:latin typeface="宋体" panose="02010600030101010101" pitchFamily="2" charset="-122"/>
                <a:ea typeface="宋体" panose="02010600030101010101" pitchFamily="2" charset="-122"/>
                <a:cs typeface="宋体" panose="02010600030101010101" pitchFamily="2" charset="-122"/>
              </a:rPr>
              <a:t>苯的间位二氯取代物</a:t>
            </a:r>
            <a:r>
              <a:rPr lang="en-US" altLang="zh-CN" sz="2800" kern="100">
                <a:latin typeface="宋体" panose="02010600030101010101" pitchFamily="2" charset="-122"/>
                <a:ea typeface="宋体" panose="02010600030101010101" pitchFamily="2" charset="-122"/>
                <a:cs typeface="宋体" panose="02010600030101010101" pitchFamily="2" charset="-122"/>
              </a:rPr>
              <a:t>( </a:t>
            </a:r>
            <a:r>
              <a:rPr lang="en-US" altLang="zh-CN" sz="2800" kern="100" smtClean="0">
                <a:latin typeface="宋体" panose="02010600030101010101" pitchFamily="2" charset="-122"/>
                <a:ea typeface="宋体" panose="02010600030101010101" pitchFamily="2" charset="-122"/>
                <a:cs typeface="宋体" panose="02010600030101010101" pitchFamily="2" charset="-122"/>
              </a:rPr>
              <a:t>	       )</a:t>
            </a:r>
            <a:r>
              <a:rPr lang="zh-CN" altLang="zh-CN" sz="2800" kern="100">
                <a:latin typeface="宋体" panose="02010600030101010101" pitchFamily="2" charset="-122"/>
                <a:ea typeface="宋体" panose="02010600030101010101" pitchFamily="2" charset="-122"/>
                <a:cs typeface="宋体" panose="02010600030101010101" pitchFamily="2" charset="-122"/>
              </a:rPr>
              <a:t>只有</a:t>
            </a:r>
            <a:r>
              <a:rPr lang="en-US" altLang="zh-CN" sz="2800" kern="100">
                <a:latin typeface="宋体" panose="02010600030101010101" pitchFamily="2" charset="-122"/>
                <a:ea typeface="宋体" panose="02010600030101010101" pitchFamily="2" charset="-122"/>
                <a:cs typeface="宋体" panose="02010600030101010101" pitchFamily="2" charset="-122"/>
              </a:rPr>
              <a:t>1</a:t>
            </a:r>
            <a:r>
              <a:rPr lang="zh-CN" altLang="zh-CN" sz="2800" kern="100">
                <a:latin typeface="宋体" panose="02010600030101010101" pitchFamily="2" charset="-122"/>
                <a:ea typeface="宋体" panose="02010600030101010101" pitchFamily="2" charset="-122"/>
                <a:cs typeface="宋体" panose="02010600030101010101" pitchFamily="2" charset="-122"/>
              </a:rPr>
              <a:t>种</a:t>
            </a:r>
            <a:endParaRPr lang="zh-CN" altLang="zh-CN" sz="1050" kern="100">
              <a:latin typeface="宋体" panose="02010600030101010101" pitchFamily="2" charset="-122"/>
              <a:ea typeface="宋体" panose="02010600030101010101" pitchFamily="2" charset="-122"/>
              <a:cs typeface="宋体" panose="02010600030101010101" pitchFamily="2" charset="-122"/>
            </a:endParaRPr>
          </a:p>
          <a:p>
            <a:pPr algn="just">
              <a:lnSpc>
                <a:spcPct val="229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D.</a:t>
            </a:r>
            <a:r>
              <a:rPr lang="zh-CN" altLang="zh-CN" sz="2800" kern="100">
                <a:latin typeface="宋体" panose="02010600030101010101" pitchFamily="2" charset="-122"/>
                <a:ea typeface="宋体" panose="02010600030101010101" pitchFamily="2" charset="-122"/>
                <a:cs typeface="宋体" panose="02010600030101010101" pitchFamily="2" charset="-122"/>
              </a:rPr>
              <a:t>苯的对位二氯取代物</a:t>
            </a:r>
            <a:r>
              <a:rPr lang="en-US" altLang="zh-CN" sz="2800" kern="100">
                <a:latin typeface="宋体" panose="02010600030101010101" pitchFamily="2" charset="-122"/>
                <a:ea typeface="宋体" panose="02010600030101010101" pitchFamily="2" charset="-122"/>
                <a:cs typeface="宋体" panose="02010600030101010101" pitchFamily="2" charset="-122"/>
              </a:rPr>
              <a:t>( </a:t>
            </a:r>
            <a:r>
              <a:rPr lang="en-US" altLang="zh-CN" sz="2800" kern="100" smtClean="0">
                <a:latin typeface="宋体" panose="02010600030101010101" pitchFamily="2" charset="-122"/>
                <a:ea typeface="宋体" panose="02010600030101010101" pitchFamily="2" charset="-122"/>
                <a:cs typeface="宋体" panose="02010600030101010101" pitchFamily="2" charset="-122"/>
              </a:rPr>
              <a:t>	         )</a:t>
            </a:r>
            <a:r>
              <a:rPr lang="zh-CN" altLang="zh-CN" sz="2800" kern="100">
                <a:latin typeface="宋体" panose="02010600030101010101" pitchFamily="2" charset="-122"/>
                <a:ea typeface="宋体" panose="02010600030101010101" pitchFamily="2" charset="-122"/>
                <a:cs typeface="宋体" panose="02010600030101010101" pitchFamily="2" charset="-122"/>
              </a:rPr>
              <a:t>只有</a:t>
            </a:r>
            <a:r>
              <a:rPr lang="en-US" altLang="zh-CN" sz="2800" kern="100">
                <a:latin typeface="宋体" panose="02010600030101010101" pitchFamily="2" charset="-122"/>
                <a:ea typeface="宋体" panose="02010600030101010101" pitchFamily="2" charset="-122"/>
                <a:cs typeface="宋体" panose="02010600030101010101" pitchFamily="2" charset="-122"/>
              </a:rPr>
              <a:t>1</a:t>
            </a:r>
            <a:r>
              <a:rPr lang="zh-CN" altLang="zh-CN" sz="2800" kern="100">
                <a:latin typeface="宋体" panose="02010600030101010101" pitchFamily="2" charset="-122"/>
                <a:ea typeface="宋体" panose="02010600030101010101" pitchFamily="2" charset="-122"/>
                <a:cs typeface="宋体" panose="02010600030101010101" pitchFamily="2" charset="-122"/>
              </a:rPr>
              <a:t>种</a:t>
            </a:r>
            <a:endParaRPr lang="zh-CN" altLang="zh-CN" sz="1050" kern="100">
              <a:effectLst/>
              <a:latin typeface="宋体" panose="02010600030101010101" pitchFamily="2" charset="-122"/>
              <a:ea typeface="宋体" panose="02010600030101010101" pitchFamily="2" charset="-122"/>
              <a:cs typeface="宋体" panose="02010600030101010101" pitchFamily="2" charset="-122"/>
            </a:endParaRPr>
          </a:p>
        </p:txBody>
      </p:sp>
      <p:pic>
        <p:nvPicPr>
          <p:cNvPr id="7170" name="图片 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153143" y="1896050"/>
            <a:ext cx="1415358" cy="111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50690" y="2889905"/>
            <a:ext cx="1411491" cy="103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33432" y="4019765"/>
            <a:ext cx="1668474" cy="128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264383" y="5426160"/>
            <a:ext cx="1963194" cy="102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124700" y="1334770"/>
            <a:ext cx="387985" cy="583565"/>
          </a:xfrm>
          <a:prstGeom prst="rect">
            <a:avLst/>
          </a:prstGeom>
          <a:noFill/>
        </p:spPr>
        <p:txBody>
          <a:bodyPr wrap="none" rtlCol="0" anchor="t">
            <a:spAutoFit/>
          </a:bodyPr>
          <a:lstStyle/>
          <a:p>
            <a:r>
              <a:rPr lang="en-US" altLang="zh-CN" sz="3200" b="1" kern="1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B</a:t>
            </a:r>
            <a:endParaRPr lang="en-US" altLang="zh-CN" sz="3200" b="1" kern="1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1915" y="633095"/>
            <a:ext cx="12028170" cy="3322955"/>
          </a:xfrm>
          <a:prstGeom prst="rect">
            <a:avLst/>
          </a:prstGeom>
          <a:noFill/>
        </p:spPr>
        <p:txBody>
          <a:bodyPr wrap="square" rtlCol="0" anchor="t">
            <a:spAutoFit/>
          </a:bodyPr>
          <a:lstStyle/>
          <a:p>
            <a:pPr algn="l" fontAlgn="auto">
              <a:lnSpc>
                <a:spcPct val="150000"/>
              </a:lnSpc>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、下列不属于煤的综合利用的是</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A</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．将煤干馏制得煤焦油和焦炭</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B</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．在一定条件下将煤与氢气转化为液体燃料</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C</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．将煤变为煤饼作燃料</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l" fontAlgn="auto">
              <a:lnSpc>
                <a:spcPct val="150000"/>
              </a:lnSpc>
            </a:pPr>
            <a:r>
              <a:rPr lang="en-US" altLang="zh-CN" sz="2800">
                <a:latin typeface="宋体" panose="02010600030101010101" pitchFamily="2" charset="-122"/>
                <a:ea typeface="宋体" panose="02010600030101010101" pitchFamily="2" charset="-122"/>
                <a:cs typeface="宋体" panose="02010600030101010101" pitchFamily="2" charset="-122"/>
                <a:sym typeface="+mn-ea"/>
              </a:rPr>
              <a:t>D</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．将煤干馏制得甲苯和乙烯</a:t>
            </a:r>
            <a:endParaRPr lang="zh-CN" altLang="en-US" sz="2800">
              <a:latin typeface="宋体" panose="02010600030101010101" pitchFamily="2" charset="-122"/>
              <a:cs typeface="宋体" panose="02010600030101010101" pitchFamily="2" charset="-122"/>
            </a:endParaRPr>
          </a:p>
        </p:txBody>
      </p:sp>
      <p:sp>
        <p:nvSpPr>
          <p:cNvPr id="3" name="文本框 2"/>
          <p:cNvSpPr txBox="1"/>
          <p:nvPr/>
        </p:nvSpPr>
        <p:spPr>
          <a:xfrm>
            <a:off x="5615940" y="741680"/>
            <a:ext cx="476250" cy="583565"/>
          </a:xfrm>
          <a:prstGeom prst="rect">
            <a:avLst/>
          </a:prstGeom>
          <a:noFill/>
        </p:spPr>
        <p:txBody>
          <a:bodyPr wrap="none" rtlCol="0" anchor="t">
            <a:spAutoFit/>
          </a:bodyPr>
          <a:lstStyle/>
          <a:p>
            <a:r>
              <a:rPr lang="en-US" altLang="zh-CN" sz="3200" b="1">
                <a:solidFill>
                  <a:srgbClr val="FF0000"/>
                </a:solidFill>
                <a:latin typeface="Times New Roman" panose="02020603050405020304" charset="0"/>
                <a:ea typeface="宋体" panose="02010600030101010101" pitchFamily="2" charset="-122"/>
                <a:sym typeface="+mn-ea"/>
              </a:rPr>
              <a:t>C</a:t>
            </a:r>
            <a:endParaRPr lang="en-US" altLang="zh-CN" sz="3200" b="1">
              <a:solidFill>
                <a:srgbClr val="FF0000"/>
              </a:solidFill>
              <a:latin typeface="Times New Roman" panose="02020603050405020304" charset="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1360" y="1084580"/>
            <a:ext cx="3853815" cy="5015865"/>
          </a:xfrm>
          <a:prstGeom prst="rect">
            <a:avLst/>
          </a:prstGeom>
          <a:noFill/>
        </p:spPr>
        <p:txBody>
          <a:bodyPr wrap="square" rtlCol="0" anchor="t">
            <a:spAutoFit/>
          </a:bodyPr>
          <a:lstStyle/>
          <a:p>
            <a:pPr algn="ctr"/>
            <a:r>
              <a:rPr lang="zh-CN" altLang="en-US" sz="3200">
                <a:solidFill>
                  <a:srgbClr val="FF0000"/>
                </a:solidFill>
                <a:latin typeface="华文行楷" panose="02010800040101010101" charset="-122"/>
                <a:ea typeface="华文行楷" panose="02010800040101010101" charset="-122"/>
              </a:rPr>
              <a:t>《咏煤炭》</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明</a:t>
            </a:r>
            <a:r>
              <a:rPr lang="zh-CN" altLang="en-US" sz="3200">
                <a:solidFill>
                  <a:srgbClr val="FF0000"/>
                </a:solidFill>
                <a:latin typeface="Arial" panose="020B0604020202020204" pitchFamily="34" charset="0"/>
                <a:ea typeface="华文行楷" panose="02010800040101010101" charset="-122"/>
                <a:cs typeface="Arial" panose="020B0604020202020204" pitchFamily="34" charset="0"/>
              </a:rPr>
              <a:t>·</a:t>
            </a:r>
            <a:r>
              <a:rPr lang="zh-CN" altLang="en-US" sz="3200">
                <a:solidFill>
                  <a:srgbClr val="FF0000"/>
                </a:solidFill>
                <a:latin typeface="华文行楷" panose="02010800040101010101" charset="-122"/>
                <a:ea typeface="华文行楷" panose="02010800040101010101" charset="-122"/>
              </a:rPr>
              <a:t>于谦</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凿开混沌得乌金，</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藏蓄阳和意最深。</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烯火燃回春浩浩，</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洪炉照破夜沉沉。</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鼎暴元赖生成力，</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铁石犹存死后心。</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但愿苍生俱饱暖，</a:t>
            </a:r>
            <a:endParaRPr lang="zh-CN" altLang="en-US" sz="3200">
              <a:solidFill>
                <a:srgbClr val="FF0000"/>
              </a:solidFill>
              <a:latin typeface="华文行楷" panose="02010800040101010101" charset="-122"/>
              <a:ea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rPr>
              <a:t>不辞辛苦出山林。</a:t>
            </a:r>
            <a:endParaRPr lang="zh-CN" altLang="en-US" sz="3200">
              <a:solidFill>
                <a:srgbClr val="FF0000"/>
              </a:solidFill>
              <a:latin typeface="华文行楷" panose="02010800040101010101" charset="-122"/>
              <a:ea typeface="华文行楷" panose="02010800040101010101" charset="-122"/>
            </a:endParaRPr>
          </a:p>
        </p:txBody>
      </p:sp>
      <p:sp>
        <p:nvSpPr>
          <p:cNvPr id="3" name="文本框 2"/>
          <p:cNvSpPr txBox="1"/>
          <p:nvPr/>
        </p:nvSpPr>
        <p:spPr>
          <a:xfrm>
            <a:off x="4975225" y="758825"/>
            <a:ext cx="6795135" cy="5507990"/>
          </a:xfrm>
          <a:prstGeom prst="rect">
            <a:avLst/>
          </a:prstGeom>
          <a:noFill/>
        </p:spPr>
        <p:txBody>
          <a:bodyPr wrap="square" rtlCol="0" anchor="t">
            <a:spAutoFit/>
          </a:bodyPr>
          <a:lstStyle/>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《煤》</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朱自清</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你在地下睡着，好腌糙，黑暗！</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看着的人，怎样地憎你，怕你！</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他们说：“谁也不要靠近呵.…</a:t>
            </a:r>
            <a:r>
              <a:rPr lang="en-US" altLang="zh-CN" sz="3200">
                <a:solidFill>
                  <a:srgbClr val="FF0000"/>
                </a:solidFill>
                <a:latin typeface="华文行楷" panose="02010800040101010101" charset="-122"/>
                <a:ea typeface="华文行楷" panose="02010800040101010101" charset="-122"/>
                <a:cs typeface="华文行楷" panose="02010800040101010101" charset="-122"/>
              </a:rPr>
              <a:t>…</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一会你在火园中跳舞起来，</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黑裸裸的身体里，一阵阵透出赤和热；</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啊！全是赤和热了，美丽而光明！</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他们忘记刚才的事，都大张着笑口，唱赞美你的歌；</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a:p>
            <a:pPr algn="ctr"/>
            <a:r>
              <a:rPr lang="zh-CN" altLang="en-US" sz="3200">
                <a:solidFill>
                  <a:srgbClr val="FF0000"/>
                </a:solidFill>
                <a:latin typeface="华文行楷" panose="02010800040101010101" charset="-122"/>
                <a:ea typeface="华文行楷" panose="02010800040101010101" charset="-122"/>
                <a:cs typeface="华文行楷" panose="02010800040101010101" charset="-122"/>
              </a:rPr>
              <a:t>又颠簸身子，凑合你跳舞的节。</a:t>
            </a:r>
            <a:endParaRPr lang="zh-CN" altLang="en-US" sz="3200">
              <a:solidFill>
                <a:srgbClr val="FF0000"/>
              </a:solidFill>
              <a:latin typeface="华文行楷" panose="02010800040101010101" charset="-122"/>
              <a:ea typeface="华文行楷" panose="02010800040101010101" charset="-122"/>
              <a:cs typeface="华文行楷" panose="02010800040101010101" charset="-122"/>
            </a:endParaRPr>
          </a:p>
        </p:txBody>
      </p:sp>
      <p:sp>
        <p:nvSpPr>
          <p:cNvPr id="4" name="文本框 3"/>
          <p:cNvSpPr txBox="1"/>
          <p:nvPr/>
        </p:nvSpPr>
        <p:spPr>
          <a:xfrm>
            <a:off x="-37465" y="13970"/>
            <a:ext cx="12216130" cy="583565"/>
          </a:xfrm>
          <a:prstGeom prst="rect">
            <a:avLst/>
          </a:prstGeom>
          <a:noFill/>
        </p:spPr>
        <p:txBody>
          <a:bodyPr wrap="square" rtlCol="0">
            <a:spAutoFit/>
          </a:bodyPr>
          <a:lstStyle/>
          <a:p>
            <a:pPr algn="ctr"/>
            <a:r>
              <a:rPr lang="zh-CN" altLang="en-US" sz="3200">
                <a:latin typeface="华文行楷" panose="02010800040101010101" charset="-122"/>
                <a:ea typeface="华文行楷" panose="02010800040101010101" charset="-122"/>
              </a:rPr>
              <a:t>新课导入</a:t>
            </a:r>
            <a:endParaRPr lang="zh-CN" altLang="en-US" sz="3200">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comb dir="vert"/>
      </p:transition>
    </mc:Choice>
    <mc:Fallback>
      <p:transition spd="slow" advTm="3000">
        <p:comb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5197" y="815782"/>
            <a:ext cx="11098838" cy="3322955"/>
          </a:xfrm>
          <a:prstGeom prst="rect">
            <a:avLst/>
          </a:prstGeom>
        </p:spPr>
        <p:txBody>
          <a:bodyPr wrap="square">
            <a:spAutoFit/>
          </a:bodyPr>
          <a:lstStyle/>
          <a:p>
            <a:pPr algn="just">
              <a:lnSpc>
                <a:spcPct val="150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3.</a:t>
            </a:r>
            <a:r>
              <a:rPr lang="zh-CN" altLang="zh-CN" sz="2800" kern="100">
                <a:latin typeface="宋体" panose="02010600030101010101" pitchFamily="2" charset="-122"/>
                <a:ea typeface="宋体" panose="02010600030101010101" pitchFamily="2" charset="-122"/>
                <a:cs typeface="宋体" panose="02010600030101010101" pitchFamily="2" charset="-122"/>
              </a:rPr>
              <a:t>下列有关苯的叙述中，错误的</a:t>
            </a:r>
            <a:r>
              <a:rPr lang="zh-CN" altLang="zh-CN" sz="2800" kern="100" smtClean="0">
                <a:latin typeface="宋体" panose="02010600030101010101" pitchFamily="2" charset="-122"/>
                <a:ea typeface="宋体" panose="02010600030101010101" pitchFamily="2" charset="-122"/>
                <a:cs typeface="宋体" panose="02010600030101010101" pitchFamily="2" charset="-122"/>
              </a:rPr>
              <a:t>是（    ）</a:t>
            </a:r>
            <a:endParaRPr lang="zh-CN" altLang="zh-CN" sz="1050" kern="1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A.</a:t>
            </a:r>
            <a:r>
              <a:rPr lang="zh-CN" altLang="zh-CN" sz="2800" kern="100">
                <a:latin typeface="宋体" panose="02010600030101010101" pitchFamily="2" charset="-122"/>
                <a:ea typeface="宋体" panose="02010600030101010101" pitchFamily="2" charset="-122"/>
                <a:cs typeface="宋体" panose="02010600030101010101" pitchFamily="2" charset="-122"/>
              </a:rPr>
              <a:t>苯在催化剂作用下能与液溴发生取代反应</a:t>
            </a:r>
            <a:endParaRPr lang="zh-CN" altLang="zh-CN" sz="1050" kern="1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B.</a:t>
            </a:r>
            <a:r>
              <a:rPr lang="zh-CN" altLang="zh-CN" sz="2800" kern="100">
                <a:latin typeface="宋体" panose="02010600030101010101" pitchFamily="2" charset="-122"/>
                <a:ea typeface="宋体" panose="02010600030101010101" pitchFamily="2" charset="-122"/>
                <a:cs typeface="宋体" panose="02010600030101010101" pitchFamily="2" charset="-122"/>
              </a:rPr>
              <a:t>在一定条件下，苯能与氢气发生加成反应</a:t>
            </a:r>
            <a:endParaRPr lang="zh-CN" altLang="zh-CN" sz="1050" kern="1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C.</a:t>
            </a:r>
            <a:r>
              <a:rPr lang="zh-CN" altLang="zh-CN" sz="2800" kern="100">
                <a:latin typeface="宋体" panose="02010600030101010101" pitchFamily="2" charset="-122"/>
                <a:ea typeface="宋体" panose="02010600030101010101" pitchFamily="2" charset="-122"/>
                <a:cs typeface="宋体" panose="02010600030101010101" pitchFamily="2" charset="-122"/>
              </a:rPr>
              <a:t>在苯中加入酸性高锰酸钾溶液，振荡并静置后下层液体为紫红色</a:t>
            </a:r>
            <a:endParaRPr lang="zh-CN" altLang="zh-CN" sz="1050" kern="100">
              <a:latin typeface="宋体" panose="02010600030101010101" pitchFamily="2" charset="-122"/>
              <a:ea typeface="宋体" panose="02010600030101010101" pitchFamily="2" charset="-122"/>
              <a:cs typeface="宋体" panose="02010600030101010101" pitchFamily="2" charset="-122"/>
            </a:endParaRPr>
          </a:p>
          <a:p>
            <a:pPr algn="just">
              <a:lnSpc>
                <a:spcPct val="150000"/>
              </a:lnSpc>
              <a:spcAft>
                <a:spcPct val="0"/>
              </a:spcAft>
            </a:pPr>
            <a:r>
              <a:rPr lang="en-US" altLang="zh-CN" sz="2800" kern="100">
                <a:latin typeface="宋体" panose="02010600030101010101" pitchFamily="2" charset="-122"/>
                <a:ea typeface="宋体" panose="02010600030101010101" pitchFamily="2" charset="-122"/>
                <a:cs typeface="宋体" panose="02010600030101010101" pitchFamily="2" charset="-122"/>
              </a:rPr>
              <a:t>D.</a:t>
            </a:r>
            <a:r>
              <a:rPr lang="zh-CN" altLang="zh-CN" sz="2800" kern="100">
                <a:latin typeface="宋体" panose="02010600030101010101" pitchFamily="2" charset="-122"/>
                <a:ea typeface="宋体" panose="02010600030101010101" pitchFamily="2" charset="-122"/>
                <a:cs typeface="宋体" panose="02010600030101010101" pitchFamily="2" charset="-122"/>
              </a:rPr>
              <a:t>在苯中加入溴水，振荡并静置后下层液体为红棕色</a:t>
            </a:r>
            <a:endParaRPr lang="zh-CN" altLang="zh-CN" sz="1050" kern="100">
              <a:effectLst/>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5947410" y="923290"/>
            <a:ext cx="387985" cy="583565"/>
          </a:xfrm>
          <a:prstGeom prst="rect">
            <a:avLst/>
          </a:prstGeom>
          <a:noFill/>
        </p:spPr>
        <p:txBody>
          <a:bodyPr wrap="none" rtlCol="0" anchor="t">
            <a:spAutoFit/>
          </a:bodyPr>
          <a:lstStyle/>
          <a:p>
            <a:r>
              <a:rPr lang="en-US" altLang="zh-CN" sz="3200" b="1" kern="1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D</a:t>
            </a:r>
            <a:endParaRPr lang="en-US" altLang="zh-CN" sz="3200" b="1" kern="1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911014" y="723424"/>
            <a:ext cx="2161673"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2971491" y="2665046"/>
            <a:ext cx="6020418" cy="923330"/>
          </a:xfrm>
          <a:prstGeom prst="rect">
            <a:avLst/>
          </a:prstGeom>
          <a:noFill/>
        </p:spPr>
        <p:txBody>
          <a:bodyPr wrap="square" lIns="91440" tIns="45720" rIns="91440" bIns="45720">
            <a:spAutoFit/>
          </a:bodyPr>
          <a:lstStyle/>
          <a:p>
            <a:pPr algn="dist"/>
            <a:r>
              <a:rPr lang="zh-CN" alt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感谢您的观看</a:t>
            </a:r>
            <a:endParaRPr lang="zh-CN" alt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5" name="图片 4"/>
          <p:cNvPicPr>
            <a:picLocks noChangeAspect="1"/>
          </p:cNvPicPr>
          <p:nvPr/>
        </p:nvPicPr>
        <p:blipFill>
          <a:blip r:embed="rId1"/>
          <a:stretch>
            <a:fillRect/>
          </a:stretch>
        </p:blipFill>
        <p:spPr>
          <a:xfrm>
            <a:off x="0" y="6985"/>
            <a:ext cx="3158490" cy="716280"/>
          </a:xfrm>
          <a:prstGeom prst="rect">
            <a:avLst/>
          </a:prstGeom>
        </p:spPr>
      </p:pic>
      <p:grpSp>
        <p:nvGrpSpPr>
          <p:cNvPr id="7" name="组合 6"/>
          <p:cNvGrpSpPr/>
          <p:nvPr/>
        </p:nvGrpSpPr>
        <p:grpSpPr>
          <a:xfrm>
            <a:off x="10160" y="5368925"/>
            <a:ext cx="12108180" cy="1489075"/>
            <a:chOff x="-460228" y="4964882"/>
            <a:chExt cx="16582544" cy="1921192"/>
          </a:xfrm>
        </p:grpSpPr>
        <p:sp>
          <p:nvSpPr>
            <p:cNvPr id="14"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845" y="797560"/>
            <a:ext cx="12132310" cy="5262245"/>
          </a:xfrm>
          <a:prstGeom prst="rect">
            <a:avLst/>
          </a:prstGeom>
          <a:noFill/>
        </p:spPr>
        <p:txBody>
          <a:bodyPr wrap="square" rtlCol="0" anchor="t">
            <a:spAutoFit/>
          </a:bodyPr>
          <a:lstStyle/>
          <a:p>
            <a:pPr algn="l" fontAlgn="auto">
              <a:lnSpc>
                <a:spcPct val="150000"/>
              </a:lnSpc>
            </a:pPr>
            <a:r>
              <a:rPr lang="en-US" altLang="zh-CN" sz="3200">
                <a:solidFill>
                  <a:schemeClr val="tx1"/>
                </a:solidFill>
                <a:latin typeface="华文行楷" panose="02010800040101010101" charset="-122"/>
                <a:ea typeface="华文行楷" panose="02010800040101010101" charset="-122"/>
              </a:rPr>
              <a:t>        </a:t>
            </a:r>
            <a:r>
              <a:rPr lang="zh-CN" altLang="en-US" sz="3200">
                <a:solidFill>
                  <a:schemeClr val="tx1"/>
                </a:solidFill>
                <a:latin typeface="华文行楷" panose="02010800040101010101" charset="-122"/>
                <a:ea typeface="华文行楷" panose="02010800040101010101" charset="-122"/>
              </a:rPr>
              <a:t>煤不仅是非常重要的能源，也是文人墨客借以</a:t>
            </a:r>
            <a:r>
              <a:rPr lang="en-US" altLang="zh-CN" sz="3200">
                <a:solidFill>
                  <a:schemeClr val="tx1"/>
                </a:solidFill>
                <a:latin typeface="华文行楷" panose="02010800040101010101" charset="-122"/>
                <a:ea typeface="华文行楷" panose="02010800040101010101" charset="-122"/>
              </a:rPr>
              <a:t>“</a:t>
            </a:r>
            <a:r>
              <a:rPr lang="zh-CN" altLang="en-US" sz="3200">
                <a:solidFill>
                  <a:schemeClr val="tx1"/>
                </a:solidFill>
                <a:latin typeface="华文行楷" panose="02010800040101010101" charset="-122"/>
                <a:ea typeface="华文行楷" panose="02010800040101010101" charset="-122"/>
              </a:rPr>
              <a:t>咏志</a:t>
            </a:r>
            <a:r>
              <a:rPr lang="en-US" altLang="zh-CN" sz="3200">
                <a:solidFill>
                  <a:schemeClr val="tx1"/>
                </a:solidFill>
                <a:latin typeface="华文行楷" panose="02010800040101010101" charset="-122"/>
                <a:ea typeface="华文行楷" panose="02010800040101010101" charset="-122"/>
              </a:rPr>
              <a:t>”</a:t>
            </a:r>
            <a:r>
              <a:rPr lang="zh-CN" altLang="en-US" sz="3200">
                <a:solidFill>
                  <a:schemeClr val="tx1"/>
                </a:solidFill>
                <a:latin typeface="华文行楷" panose="02010800040101010101" charset="-122"/>
                <a:ea typeface="华文行楷" panose="02010800040101010101" charset="-122"/>
              </a:rPr>
              <a:t>，借以</a:t>
            </a:r>
            <a:r>
              <a:rPr lang="en-US" altLang="zh-CN" sz="3200">
                <a:solidFill>
                  <a:schemeClr val="tx1"/>
                </a:solidFill>
                <a:latin typeface="华文行楷" panose="02010800040101010101" charset="-122"/>
                <a:ea typeface="华文行楷" panose="02010800040101010101" charset="-122"/>
              </a:rPr>
              <a:t>“</a:t>
            </a:r>
            <a:r>
              <a:rPr lang="zh-CN" altLang="en-US" sz="3200">
                <a:solidFill>
                  <a:schemeClr val="tx1"/>
                </a:solidFill>
                <a:latin typeface="华文行楷" panose="02010800040101010101" charset="-122"/>
                <a:ea typeface="华文行楷" panose="02010800040101010101" charset="-122"/>
              </a:rPr>
              <a:t>抒情</a:t>
            </a:r>
            <a:r>
              <a:rPr lang="en-US" altLang="zh-CN" sz="3200">
                <a:solidFill>
                  <a:schemeClr val="tx1"/>
                </a:solidFill>
                <a:latin typeface="华文行楷" panose="02010800040101010101" charset="-122"/>
                <a:ea typeface="华文行楷" panose="02010800040101010101" charset="-122"/>
              </a:rPr>
              <a:t>”</a:t>
            </a:r>
            <a:r>
              <a:rPr lang="zh-CN" altLang="en-US" sz="3200">
                <a:solidFill>
                  <a:schemeClr val="tx1"/>
                </a:solidFill>
                <a:latin typeface="华文行楷" panose="02010800040101010101" charset="-122"/>
                <a:ea typeface="华文行楷" panose="02010800040101010101" charset="-122"/>
              </a:rPr>
              <a:t>之物。煤在现代生活和生产中更是重要的能源和化工原料。</a:t>
            </a:r>
            <a:endParaRPr lang="zh-CN" altLang="en-US" sz="3200">
              <a:solidFill>
                <a:schemeClr val="tx1"/>
              </a:solidFill>
              <a:latin typeface="华文行楷" panose="02010800040101010101" charset="-122"/>
              <a:ea typeface="华文行楷" panose="02010800040101010101" charset="-122"/>
            </a:endParaRPr>
          </a:p>
          <a:p>
            <a:pPr algn="l" fontAlgn="auto">
              <a:lnSpc>
                <a:spcPct val="150000"/>
              </a:lnSpc>
            </a:pPr>
            <a:r>
              <a:rPr lang="zh-CN" altLang="en-US" sz="3200">
                <a:solidFill>
                  <a:schemeClr val="tx1"/>
                </a:solidFill>
                <a:latin typeface="华文行楷" panose="02010800040101010101" charset="-122"/>
                <a:ea typeface="华文行楷" panose="02010800040101010101" charset="-122"/>
              </a:rPr>
              <a:t>       煤为不可再生的资源。煤是古代植物埋藏在地下经历了复杂的生物化学和物理化学变化逐渐形成的固体可燃性矿产，一种固体可燃有机岩，主要由植物遗体经生物化学作用，埋藏后再经地质作用转变而成。俗称煤炭。中国是世界上最早利用煤的国家。明代李时珍的《本草纲目》首次使用煤这一名称。</a:t>
            </a:r>
            <a:endParaRPr lang="zh-CN" altLang="en-US" sz="3200">
              <a:solidFill>
                <a:schemeClr val="tx1"/>
              </a:solidFill>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Bar dir="vert"/>
      </p:transition>
    </mc:Choice>
    <mc:Fallback>
      <p:transition spd="slow" advTm="3000">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50" y="3578860"/>
            <a:ext cx="12028805" cy="1210945"/>
          </a:xfrm>
          <a:prstGeom prst="rect">
            <a:avLst/>
          </a:prstGeom>
          <a:noFill/>
        </p:spPr>
        <p:txBody>
          <a:bodyPr wrap="square" rtlCol="0" anchor="t">
            <a:spAutoFit/>
          </a:bodyPr>
          <a:lstStyle/>
          <a:p>
            <a:pPr algn="l" eaLnBrk="1">
              <a:lnSpc>
                <a:spcPct val="13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我国大约</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70%</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的煤是直接用于燃烧，以获得我们所需的能量，但同时会带来大量的污染物。那么，怎样对煤进行综合利用呢？有哪些主要的方法呢？</a:t>
            </a:r>
            <a:endParaRPr lang="zh-CN" altLang="en-US" sz="2800">
              <a:latin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673100" y="956310"/>
            <a:ext cx="4484370" cy="2518410"/>
          </a:xfrm>
          <a:prstGeom prst="rect">
            <a:avLst/>
          </a:prstGeom>
        </p:spPr>
      </p:pic>
      <p:pic>
        <p:nvPicPr>
          <p:cNvPr id="4" name="图片 3"/>
          <p:cNvPicPr>
            <a:picLocks noChangeAspect="1"/>
          </p:cNvPicPr>
          <p:nvPr/>
        </p:nvPicPr>
        <p:blipFill>
          <a:blip r:embed="rId2"/>
          <a:stretch>
            <a:fillRect/>
          </a:stretch>
        </p:blipFill>
        <p:spPr>
          <a:xfrm>
            <a:off x="7003415" y="869315"/>
            <a:ext cx="3980180" cy="2553335"/>
          </a:xfrm>
          <a:prstGeom prst="rect">
            <a:avLst/>
          </a:prstGeom>
        </p:spPr>
      </p:pic>
      <p:sp>
        <p:nvSpPr>
          <p:cNvPr id="5" name="文本框 4"/>
          <p:cNvSpPr txBox="1"/>
          <p:nvPr/>
        </p:nvSpPr>
        <p:spPr>
          <a:xfrm>
            <a:off x="81915" y="4982210"/>
            <a:ext cx="12028805" cy="650875"/>
          </a:xfrm>
          <a:prstGeom prst="rect">
            <a:avLst/>
          </a:prstGeom>
          <a:noFill/>
        </p:spPr>
        <p:txBody>
          <a:bodyPr wrap="square" rtlCol="0" anchor="t">
            <a:spAutoFit/>
          </a:bodyPr>
          <a:lstStyle/>
          <a:p>
            <a:pPr algn="l" eaLnBrk="1">
              <a:lnSpc>
                <a:spcPct val="130000"/>
              </a:lnSpc>
            </a:pPr>
            <a:r>
              <a:rPr lang="zh-CN" sz="2800">
                <a:latin typeface="宋体" panose="02010600030101010101" pitchFamily="2" charset="-122"/>
                <a:ea typeface="宋体" panose="02010600030101010101" pitchFamily="2" charset="-122"/>
                <a:cs typeface="宋体" panose="02010600030101010101" pitchFamily="2" charset="-122"/>
                <a:sym typeface="+mn-ea"/>
              </a:rPr>
              <a:t>课堂活动：请阅读教材第</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64-65</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页内容。</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845" y="584835"/>
            <a:ext cx="12132310" cy="829945"/>
          </a:xfrm>
          <a:prstGeom prst="rect">
            <a:avLst/>
          </a:prstGeom>
          <a:noFill/>
        </p:spPr>
        <p:txBody>
          <a:bodyPr wrap="square" rtlCol="0" anchor="t">
            <a:spAutoFit/>
          </a:bodyPr>
          <a:lstStyle/>
          <a:p>
            <a:pPr algn="l" fontAlgn="auto">
              <a:lnSpc>
                <a:spcPct val="150000"/>
              </a:lnSpc>
            </a:pPr>
            <a:r>
              <a:rPr lang="zh-CN" altLang="en-US" sz="3200">
                <a:solidFill>
                  <a:schemeClr val="tx1"/>
                </a:solidFill>
                <a:latin typeface="华文行楷" panose="02010800040101010101" charset="-122"/>
                <a:ea typeface="华文行楷" panose="02010800040101010101" charset="-122"/>
              </a:rPr>
              <a:t>一、煤的综合利用</a:t>
            </a:r>
            <a:endParaRPr lang="zh-CN" altLang="en-US" sz="3200">
              <a:solidFill>
                <a:schemeClr val="tx1"/>
              </a:solidFill>
              <a:latin typeface="华文行楷" panose="02010800040101010101" charset="-122"/>
              <a:ea typeface="华文行楷" panose="02010800040101010101" charset="-122"/>
            </a:endParaRPr>
          </a:p>
        </p:txBody>
      </p:sp>
      <p:sp>
        <p:nvSpPr>
          <p:cNvPr id="6148" name="Text Box 4"/>
          <p:cNvSpPr txBox="1">
            <a:spLocks noChangeArrowheads="1"/>
          </p:cNvSpPr>
          <p:nvPr/>
        </p:nvSpPr>
        <p:spPr bwMode="auto">
          <a:xfrm>
            <a:off x="215900" y="1617345"/>
            <a:ext cx="24942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800">
                <a:solidFill>
                  <a:schemeClr val="tx1"/>
                </a:solidFill>
                <a:latin typeface="宋体" panose="02010600030101010101" pitchFamily="2" charset="-122"/>
                <a:cs typeface="宋体" panose="02010600030101010101" pitchFamily="2" charset="-122"/>
              </a:rPr>
              <a:t>1</a:t>
            </a:r>
            <a:r>
              <a:rPr kumimoji="1" lang="zh-CN" altLang="en-US" sz="2800">
                <a:solidFill>
                  <a:schemeClr val="tx1"/>
                </a:solidFill>
                <a:latin typeface="宋体" panose="02010600030101010101" pitchFamily="2" charset="-122"/>
                <a:cs typeface="宋体" panose="02010600030101010101" pitchFamily="2" charset="-122"/>
              </a:rPr>
              <a:t>、组成元素：</a:t>
            </a:r>
            <a:endParaRPr kumimoji="1" lang="zh-CN" altLang="en-US" sz="2800">
              <a:solidFill>
                <a:schemeClr val="tx1"/>
              </a:solidFill>
              <a:latin typeface="宋体" panose="02010600030101010101" pitchFamily="2" charset="-122"/>
              <a:cs typeface="宋体" panose="02010600030101010101" pitchFamily="2" charset="-122"/>
            </a:endParaRPr>
          </a:p>
        </p:txBody>
      </p:sp>
      <p:sp>
        <p:nvSpPr>
          <p:cNvPr id="3" name="文本框 2"/>
          <p:cNvSpPr txBox="1"/>
          <p:nvPr/>
        </p:nvSpPr>
        <p:spPr>
          <a:xfrm>
            <a:off x="2867025" y="1617345"/>
            <a:ext cx="3551555" cy="491490"/>
          </a:xfrm>
          <a:prstGeom prst="rect">
            <a:avLst/>
          </a:prstGeom>
          <a:noFill/>
        </p:spPr>
        <p:txBody>
          <a:bodyPr wrap="none" rtlCol="0" anchor="t">
            <a:spAutoFit/>
          </a:bodyPr>
          <a:lstStyle/>
          <a:p>
            <a:pPr eaLnBrk="1" hangingPunct="1">
              <a:spcBef>
                <a:spcPct val="0"/>
              </a:spcBef>
              <a:buClrTx/>
              <a:buSzTx/>
              <a:buFontTx/>
              <a:buNone/>
            </a:pPr>
            <a:r>
              <a:rPr kumimoji="1" lang="en-US" altLang="zh-CN" sz="2600" b="1">
                <a:solidFill>
                  <a:srgbClr val="FF0000"/>
                </a:solidFill>
                <a:latin typeface="Times New Roman" panose="02020603050405020304" charset="0"/>
                <a:ea typeface="宋体" panose="02010600030101010101" pitchFamily="2" charset="-122"/>
                <a:cs typeface="Times New Roman" panose="02020603050405020304" charset="0"/>
                <a:sym typeface="+mn-ea"/>
              </a:rPr>
              <a:t>C</a:t>
            </a:r>
            <a:r>
              <a:rPr kumimoji="1" lang="zh-CN" altLang="en-US" sz="2600" b="1">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kumimoji="1" lang="en-US" altLang="zh-CN" sz="2600" b="1">
                <a:solidFill>
                  <a:srgbClr val="FF0000"/>
                </a:solidFill>
                <a:latin typeface="Times New Roman" panose="02020603050405020304" charset="0"/>
                <a:ea typeface="宋体" panose="02010600030101010101" pitchFamily="2" charset="-122"/>
                <a:cs typeface="Times New Roman" panose="02020603050405020304" charset="0"/>
                <a:sym typeface="+mn-ea"/>
              </a:rPr>
              <a:t>H</a:t>
            </a:r>
            <a:r>
              <a:rPr kumimoji="1" lang="zh-CN" altLang="en-US" sz="2600" b="1">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kumimoji="1" lang="en-US" altLang="zh-CN" sz="2600" b="1">
                <a:solidFill>
                  <a:srgbClr val="FF0000"/>
                </a:solidFill>
                <a:latin typeface="Times New Roman" panose="02020603050405020304" charset="0"/>
                <a:ea typeface="宋体" panose="02010600030101010101" pitchFamily="2" charset="-122"/>
                <a:cs typeface="Times New Roman" panose="02020603050405020304" charset="0"/>
                <a:sym typeface="+mn-ea"/>
              </a:rPr>
              <a:t>O</a:t>
            </a:r>
            <a:r>
              <a:rPr kumimoji="1" lang="zh-CN" altLang="en-US" sz="2600" b="1">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kumimoji="1" lang="en-US" altLang="zh-CN" sz="2600" b="1">
                <a:solidFill>
                  <a:srgbClr val="FF0000"/>
                </a:solidFill>
                <a:latin typeface="Times New Roman" panose="02020603050405020304" charset="0"/>
                <a:ea typeface="宋体" panose="02010600030101010101" pitchFamily="2" charset="-122"/>
                <a:cs typeface="Times New Roman" panose="02020603050405020304" charset="0"/>
                <a:sym typeface="+mn-ea"/>
              </a:rPr>
              <a:t>S</a:t>
            </a:r>
            <a:r>
              <a:rPr kumimoji="1" lang="zh-CN" altLang="en-US" sz="2600" b="1">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kumimoji="1" lang="en-US" altLang="zh-CN" sz="2600" b="1">
                <a:solidFill>
                  <a:srgbClr val="FF0000"/>
                </a:solidFill>
                <a:latin typeface="Times New Roman" panose="02020603050405020304" charset="0"/>
                <a:ea typeface="宋体" panose="02010600030101010101" pitchFamily="2" charset="-122"/>
                <a:cs typeface="Times New Roman" panose="02020603050405020304" charset="0"/>
                <a:sym typeface="+mn-ea"/>
              </a:rPr>
              <a:t>P</a:t>
            </a:r>
            <a:r>
              <a:rPr kumimoji="1" lang="zh-CN" altLang="en-US" sz="2600" b="1">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kumimoji="1" lang="en-US" altLang="zh-CN" sz="2600" b="1">
                <a:solidFill>
                  <a:srgbClr val="FF0000"/>
                </a:solidFill>
                <a:latin typeface="Times New Roman" panose="02020603050405020304" charset="0"/>
                <a:ea typeface="宋体" panose="02010600030101010101" pitchFamily="2" charset="-122"/>
                <a:cs typeface="Times New Roman" panose="02020603050405020304" charset="0"/>
                <a:sym typeface="+mn-ea"/>
              </a:rPr>
              <a:t>N</a:t>
            </a:r>
            <a:r>
              <a:rPr kumimoji="1" lang="zh-CN" altLang="en-US" sz="2600" b="1">
                <a:solidFill>
                  <a:srgbClr val="FF0000"/>
                </a:solidFill>
                <a:latin typeface="Times New Roman" panose="02020603050405020304" charset="0"/>
                <a:ea typeface="宋体" panose="02010600030101010101" pitchFamily="2" charset="-122"/>
                <a:cs typeface="Times New Roman" panose="02020603050405020304" charset="0"/>
                <a:sym typeface="+mn-ea"/>
              </a:rPr>
              <a:t>、</a:t>
            </a:r>
            <a:endParaRPr kumimoji="1" lang="zh-CN" altLang="en-US" sz="26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Text Box 4"/>
          <p:cNvSpPr txBox="1">
            <a:spLocks noChangeArrowheads="1"/>
          </p:cNvSpPr>
          <p:nvPr/>
        </p:nvSpPr>
        <p:spPr bwMode="auto">
          <a:xfrm>
            <a:off x="227965" y="2326005"/>
            <a:ext cx="24942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800">
                <a:solidFill>
                  <a:schemeClr val="tx1"/>
                </a:solidFill>
                <a:latin typeface="宋体" panose="02010600030101010101" pitchFamily="2" charset="-122"/>
                <a:cs typeface="宋体" panose="02010600030101010101" pitchFamily="2" charset="-122"/>
              </a:rPr>
              <a:t>2</a:t>
            </a:r>
            <a:r>
              <a:rPr kumimoji="1" lang="zh-CN" altLang="en-US" sz="2800">
                <a:solidFill>
                  <a:schemeClr val="tx1"/>
                </a:solidFill>
                <a:latin typeface="宋体" panose="02010600030101010101" pitchFamily="2" charset="-122"/>
                <a:cs typeface="宋体" panose="02010600030101010101" pitchFamily="2" charset="-122"/>
              </a:rPr>
              <a:t>、组成物质：</a:t>
            </a:r>
            <a:endParaRPr kumimoji="1" lang="zh-CN" altLang="en-US" sz="2800">
              <a:solidFill>
                <a:schemeClr val="tx1"/>
              </a:solidFill>
              <a:latin typeface="宋体" panose="02010600030101010101" pitchFamily="2" charset="-122"/>
              <a:cs typeface="宋体" panose="02010600030101010101" pitchFamily="2" charset="-122"/>
            </a:endParaRPr>
          </a:p>
        </p:txBody>
      </p:sp>
      <p:sp>
        <p:nvSpPr>
          <p:cNvPr id="5" name="文本框 4"/>
          <p:cNvSpPr txBox="1"/>
          <p:nvPr/>
        </p:nvSpPr>
        <p:spPr>
          <a:xfrm>
            <a:off x="2722245" y="2326005"/>
            <a:ext cx="5496560" cy="491490"/>
          </a:xfrm>
          <a:prstGeom prst="rect">
            <a:avLst/>
          </a:prstGeom>
          <a:noFill/>
        </p:spPr>
        <p:txBody>
          <a:bodyPr wrap="none" rtlCol="0" anchor="t">
            <a:spAutoFit/>
          </a:bodyPr>
          <a:lstStyle/>
          <a:p>
            <a:r>
              <a:rPr kumimoji="1" lang="zh-CN" altLang="en-US" sz="2600" b="1">
                <a:solidFill>
                  <a:srgbClr val="FF0000"/>
                </a:solidFill>
                <a:latin typeface="宋体" panose="02010600030101010101" pitchFamily="2" charset="-122"/>
                <a:ea typeface="宋体" panose="02010600030101010101" pitchFamily="2" charset="-122"/>
                <a:cs typeface="Times New Roman" panose="02020603050405020304" charset="0"/>
                <a:sym typeface="+mn-ea"/>
              </a:rPr>
              <a:t>由有机物和无机物组成的复杂混合物</a:t>
            </a:r>
            <a:endParaRPr kumimoji="1" lang="zh-CN" altLang="en-US" sz="2600" b="1">
              <a:solidFill>
                <a:srgbClr val="FF0000"/>
              </a:solidFill>
              <a:latin typeface="宋体" panose="02010600030101010101" pitchFamily="2" charset="-122"/>
              <a:ea typeface="宋体" panose="02010600030101010101" pitchFamily="2" charset="-122"/>
              <a:cs typeface="Times New Roman" panose="02020603050405020304" charset="0"/>
              <a:sym typeface="+mn-ea"/>
            </a:endParaRPr>
          </a:p>
        </p:txBody>
      </p:sp>
      <p:sp>
        <p:nvSpPr>
          <p:cNvPr id="6" name="Text Box 4"/>
          <p:cNvSpPr txBox="1">
            <a:spLocks noChangeArrowheads="1"/>
          </p:cNvSpPr>
          <p:nvPr/>
        </p:nvSpPr>
        <p:spPr bwMode="auto">
          <a:xfrm>
            <a:off x="252095" y="3013075"/>
            <a:ext cx="24942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en-US" altLang="zh-CN" sz="2800">
                <a:solidFill>
                  <a:schemeClr val="tx1"/>
                </a:solidFill>
                <a:latin typeface="宋体" panose="02010600030101010101" pitchFamily="2" charset="-122"/>
                <a:cs typeface="宋体" panose="02010600030101010101" pitchFamily="2" charset="-122"/>
              </a:rPr>
              <a:t>3</a:t>
            </a:r>
            <a:r>
              <a:rPr kumimoji="1" lang="zh-CN" altLang="en-US" sz="2800">
                <a:solidFill>
                  <a:schemeClr val="tx1"/>
                </a:solidFill>
                <a:latin typeface="宋体" panose="02010600030101010101" pitchFamily="2" charset="-122"/>
                <a:cs typeface="宋体" panose="02010600030101010101" pitchFamily="2" charset="-122"/>
              </a:rPr>
              <a:t>、利用方法：</a:t>
            </a:r>
            <a:endParaRPr kumimoji="1" lang="zh-CN" altLang="en-US" sz="2800">
              <a:solidFill>
                <a:schemeClr val="tx1"/>
              </a:solidFill>
              <a:latin typeface="宋体" panose="02010600030101010101" pitchFamily="2" charset="-122"/>
              <a:cs typeface="宋体" panose="02010600030101010101" pitchFamily="2" charset="-122"/>
            </a:endParaRPr>
          </a:p>
        </p:txBody>
      </p:sp>
      <p:sp>
        <p:nvSpPr>
          <p:cNvPr id="7" name="Text Box 4"/>
          <p:cNvSpPr txBox="1">
            <a:spLocks noChangeArrowheads="1"/>
          </p:cNvSpPr>
          <p:nvPr/>
        </p:nvSpPr>
        <p:spPr bwMode="auto">
          <a:xfrm>
            <a:off x="1656080" y="3677920"/>
            <a:ext cx="16129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sz="2800" b="1">
                <a:solidFill>
                  <a:srgbClr val="FF0000"/>
                </a:solidFill>
                <a:latin typeface="宋体" panose="02010600030101010101" pitchFamily="2" charset="-122"/>
                <a:cs typeface="宋体" panose="02010600030101010101" pitchFamily="2" charset="-122"/>
              </a:rPr>
              <a:t>煤的干馏</a:t>
            </a:r>
            <a:endParaRPr kumimoji="1" lang="zh-CN" altLang="en-US" sz="2800" b="1">
              <a:solidFill>
                <a:srgbClr val="FF0000"/>
              </a:solidFill>
              <a:latin typeface="宋体" panose="02010600030101010101" pitchFamily="2" charset="-122"/>
              <a:cs typeface="宋体" panose="02010600030101010101" pitchFamily="2" charset="-122"/>
            </a:endParaRPr>
          </a:p>
        </p:txBody>
      </p:sp>
      <p:sp>
        <p:nvSpPr>
          <p:cNvPr id="8" name="Text Box 4"/>
          <p:cNvSpPr txBox="1">
            <a:spLocks noChangeArrowheads="1"/>
          </p:cNvSpPr>
          <p:nvPr/>
        </p:nvSpPr>
        <p:spPr bwMode="auto">
          <a:xfrm>
            <a:off x="1656080" y="4222115"/>
            <a:ext cx="16129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sz="2800" b="1">
                <a:solidFill>
                  <a:srgbClr val="FF0000"/>
                </a:solidFill>
                <a:latin typeface="宋体" panose="02010600030101010101" pitchFamily="2" charset="-122"/>
                <a:cs typeface="宋体" panose="02010600030101010101" pitchFamily="2" charset="-122"/>
              </a:rPr>
              <a:t>煤的气化</a:t>
            </a:r>
            <a:endParaRPr kumimoji="1" lang="zh-CN" sz="2800" b="1">
              <a:solidFill>
                <a:srgbClr val="FF0000"/>
              </a:solidFill>
              <a:latin typeface="宋体" panose="02010600030101010101" pitchFamily="2" charset="-122"/>
              <a:cs typeface="宋体" panose="02010600030101010101" pitchFamily="2" charset="-122"/>
            </a:endParaRPr>
          </a:p>
        </p:txBody>
      </p:sp>
      <p:sp>
        <p:nvSpPr>
          <p:cNvPr id="9" name="Text Box 4"/>
          <p:cNvSpPr txBox="1">
            <a:spLocks noChangeArrowheads="1"/>
          </p:cNvSpPr>
          <p:nvPr/>
        </p:nvSpPr>
        <p:spPr bwMode="auto">
          <a:xfrm>
            <a:off x="1692275" y="4768215"/>
            <a:ext cx="16129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sz="2800" b="1">
                <a:solidFill>
                  <a:srgbClr val="FF0000"/>
                </a:solidFill>
                <a:latin typeface="宋体" panose="02010600030101010101" pitchFamily="2" charset="-122"/>
                <a:cs typeface="宋体" panose="02010600030101010101" pitchFamily="2" charset="-122"/>
              </a:rPr>
              <a:t>煤的液化</a:t>
            </a:r>
            <a:endParaRPr kumimoji="1" lang="zh-CN" sz="2800" b="1">
              <a:solidFill>
                <a:srgbClr val="FF0000"/>
              </a:solidFill>
              <a:latin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bldLvl="0" animBg="1"/>
      <p:bldP spid="8"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6040" y="678815"/>
            <a:ext cx="268541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sz="2800" b="1">
                <a:solidFill>
                  <a:schemeClr val="tx1"/>
                </a:solidFill>
                <a:latin typeface="宋体" panose="02010600030101010101" pitchFamily="2" charset="-122"/>
                <a:cs typeface="宋体" panose="02010600030101010101" pitchFamily="2" charset="-122"/>
              </a:rPr>
              <a:t>（一）煤的气化</a:t>
            </a:r>
            <a:endParaRPr kumimoji="1" lang="zh-CN" sz="2800" b="1">
              <a:solidFill>
                <a:schemeClr val="tx1"/>
              </a:solidFill>
              <a:latin typeface="宋体" panose="02010600030101010101" pitchFamily="2" charset="-122"/>
              <a:cs typeface="宋体" panose="02010600030101010101" pitchFamily="2" charset="-122"/>
            </a:endParaRPr>
          </a:p>
        </p:txBody>
      </p:sp>
      <p:sp>
        <p:nvSpPr>
          <p:cNvPr id="3" name="文本框 2"/>
          <p:cNvSpPr txBox="1"/>
          <p:nvPr/>
        </p:nvSpPr>
        <p:spPr>
          <a:xfrm>
            <a:off x="132080" y="1167130"/>
            <a:ext cx="11927840" cy="1291590"/>
          </a:xfrm>
          <a:prstGeom prst="rect">
            <a:avLst/>
          </a:prstGeom>
          <a:noFill/>
        </p:spPr>
        <p:txBody>
          <a:bodyPr wrap="square" rtlCol="0" anchor="t">
            <a:spAutoFit/>
          </a:bodyPr>
          <a:lstStyle/>
          <a:p>
            <a:pPr fontAlgn="auto">
              <a:lnSpc>
                <a:spcPct val="150000"/>
              </a:lnSpc>
            </a:pPr>
            <a:r>
              <a:rPr lang="zh-CN" altLang="en-US" sz="2600" b="1">
                <a:solidFill>
                  <a:srgbClr val="FF0000"/>
                </a:solidFill>
                <a:latin typeface="宋体" panose="02010600030101010101" pitchFamily="2" charset="-122"/>
                <a:ea typeface="宋体" panose="02010600030101010101" pitchFamily="2" charset="-122"/>
                <a:cs typeface="宋体" panose="02010600030101010101" pitchFamily="2" charset="-122"/>
              </a:rPr>
              <a:t>煤的气化就是把煤转化为可燃性气体的过程</a:t>
            </a:r>
            <a:r>
              <a:rPr lang="zh-CN" altLang="en-US" sz="2600">
                <a:latin typeface="宋体" panose="02010600030101010101" pitchFamily="2" charset="-122"/>
                <a:ea typeface="宋体" panose="02010600030101010101" pitchFamily="2" charset="-122"/>
                <a:cs typeface="宋体" panose="02010600030101010101" pitchFamily="2" charset="-122"/>
              </a:rPr>
              <a:t>。在高温下，煤和水蒸气作用得到CO、H</a:t>
            </a:r>
            <a:r>
              <a:rPr lang="zh-CN" altLang="en-US" sz="2600" baseline="-25000">
                <a:latin typeface="宋体" panose="02010600030101010101" pitchFamily="2" charset="-122"/>
                <a:ea typeface="宋体" panose="02010600030101010101" pitchFamily="2" charset="-122"/>
                <a:cs typeface="宋体" panose="02010600030101010101" pitchFamily="2" charset="-122"/>
              </a:rPr>
              <a:t>2</a:t>
            </a:r>
            <a:r>
              <a:rPr lang="zh-CN" altLang="en-US" sz="2600">
                <a:latin typeface="宋体" panose="02010600030101010101" pitchFamily="2" charset="-122"/>
                <a:ea typeface="宋体" panose="02010600030101010101" pitchFamily="2" charset="-122"/>
                <a:cs typeface="宋体" panose="02010600030101010101" pitchFamily="2" charset="-122"/>
              </a:rPr>
              <a:t>等气体，可作为燃料或化工原料气。</a:t>
            </a:r>
            <a:endParaRPr lang="zh-CN" altLang="en-US" sz="2600">
              <a:latin typeface="宋体" panose="02010600030101010101" pitchFamily="2" charset="-122"/>
              <a:ea typeface="宋体" panose="02010600030101010101" pitchFamily="2" charset="-122"/>
              <a:cs typeface="宋体" panose="02010600030101010101" pitchFamily="2" charset="-122"/>
            </a:endParaRPr>
          </a:p>
        </p:txBody>
      </p:sp>
      <p:grpSp>
        <p:nvGrpSpPr>
          <p:cNvPr id="6" name="组合 5"/>
          <p:cNvGrpSpPr/>
          <p:nvPr/>
        </p:nvGrpSpPr>
        <p:grpSpPr>
          <a:xfrm>
            <a:off x="787400" y="2412365"/>
            <a:ext cx="3886200" cy="934720"/>
            <a:chOff x="1240" y="3915"/>
            <a:chExt cx="6120" cy="1472"/>
          </a:xfrm>
        </p:grpSpPr>
        <p:sp>
          <p:nvSpPr>
            <p:cNvPr id="4" name="矩形 3"/>
            <p:cNvSpPr/>
            <p:nvPr/>
          </p:nvSpPr>
          <p:spPr>
            <a:xfrm>
              <a:off x="1240" y="4240"/>
              <a:ext cx="6120" cy="822"/>
            </a:xfrm>
            <a:prstGeom prst="rect">
              <a:avLst/>
            </a:prstGeom>
          </p:spPr>
          <p:txBody>
            <a:bodyPr wrap="none">
              <a:spAutoFit/>
            </a:bodyPr>
            <a:lstStyle/>
            <a:p>
              <a:pPr algn="ctr"/>
              <a:r>
                <a:rPr lang="en-US" altLang="zh-CN" sz="2800" kern="100" smtClean="0">
                  <a:solidFill>
                    <a:srgbClr val="FF0000"/>
                  </a:solidFill>
                  <a:effectLst/>
                  <a:latin typeface="Times New Roman" panose="02020603050405020304" charset="0"/>
                  <a:ea typeface="华文细黑" panose="02010600040101010101" charset="-122"/>
                  <a:cs typeface="Times New Roman" panose="02020603050405020304" charset="0"/>
                </a:rPr>
                <a:t>C+H</a:t>
              </a:r>
              <a:r>
                <a:rPr lang="en-US" altLang="zh-CN" sz="2800" kern="100" baseline="-25000" smtClean="0">
                  <a:solidFill>
                    <a:srgbClr val="FF0000"/>
                  </a:solidFill>
                  <a:effectLst/>
                  <a:latin typeface="Times New Roman" panose="02020603050405020304" charset="0"/>
                  <a:ea typeface="华文细黑" panose="02010600040101010101" charset="-122"/>
                  <a:cs typeface="Times New Roman" panose="02020603050405020304" charset="0"/>
                </a:rPr>
                <a:t>2</a:t>
              </a:r>
              <a:r>
                <a:rPr lang="en-US" altLang="zh-CN" sz="2800" kern="100" smtClean="0">
                  <a:solidFill>
                    <a:srgbClr val="FF0000"/>
                  </a:solidFill>
                  <a:effectLst/>
                  <a:latin typeface="Times New Roman" panose="02020603050405020304" charset="0"/>
                  <a:ea typeface="华文细黑" panose="02010600040101010101" charset="-122"/>
                  <a:cs typeface="Times New Roman" panose="02020603050405020304" charset="0"/>
                </a:rPr>
                <a:t>O(g)             CO+H</a:t>
              </a:r>
              <a:r>
                <a:rPr lang="en-US" altLang="zh-CN" sz="2800" kern="100" baseline="-25000" smtClean="0">
                  <a:solidFill>
                    <a:srgbClr val="FF0000"/>
                  </a:solidFill>
                  <a:effectLst/>
                  <a:latin typeface="Times New Roman" panose="02020603050405020304" charset="0"/>
                  <a:ea typeface="华文细黑" panose="02010600040101010101" charset="-122"/>
                  <a:cs typeface="Times New Roman" panose="02020603050405020304" charset="0"/>
                </a:rPr>
                <a:t>2</a:t>
              </a:r>
              <a:endParaRPr lang="en-US" altLang="zh-CN" sz="2800" kern="100" baseline="-25000" smtClean="0">
                <a:solidFill>
                  <a:srgbClr val="FF0000"/>
                </a:solidFill>
                <a:effectLst/>
                <a:latin typeface="Times New Roman" panose="02020603050405020304" charset="0"/>
                <a:ea typeface="华文细黑" panose="02010600040101010101" charset="-122"/>
                <a:cs typeface="Times New Roman" panose="02020603050405020304" charset="0"/>
              </a:endParaRPr>
            </a:p>
          </p:txBody>
        </p:sp>
        <p:graphicFrame>
          <p:nvGraphicFramePr>
            <p:cNvPr id="5" name="对象 4"/>
            <p:cNvGraphicFramePr>
              <a:graphicFrameLocks noChangeAspect="1"/>
            </p:cNvGraphicFramePr>
            <p:nvPr/>
          </p:nvGraphicFramePr>
          <p:xfrm>
            <a:off x="3908" y="3915"/>
            <a:ext cx="1618" cy="1473"/>
          </p:xfrm>
          <a:graphic>
            <a:graphicData uri="http://schemas.openxmlformats.org/presentationml/2006/ole">
              <mc:AlternateContent xmlns:mc="http://schemas.openxmlformats.org/markup-compatibility/2006">
                <mc:Choice xmlns:v="urn:schemas-microsoft-com:vml" Requires="v">
                  <p:oleObj spid="_x0000_s1038" name="文档" r:id="rId1" imgW="1028700" imgH="935990" progId="Word.Document.12">
                    <p:embed/>
                  </p:oleObj>
                </mc:Choice>
                <mc:Fallback>
                  <p:oleObj name="文档" r:id="rId1" imgW="1028700" imgH="935990" progId="Word.Document.12">
                    <p:embed/>
                    <p:pic>
                      <p:nvPicPr>
                        <p:cNvPr id="0" name="OLE substitute image"/>
                        <p:cNvPicPr/>
                        <p:nvPr/>
                      </p:nvPicPr>
                      <p:blipFill>
                        <a:blip r:embed="rId2"/>
                        <a:stretch>
                          <a:fillRect/>
                        </a:stretch>
                      </p:blipFill>
                      <p:spPr>
                        <a:xfrm>
                          <a:off x="3908" y="3915"/>
                          <a:ext cx="1618" cy="1473"/>
                        </a:xfrm>
                        <a:prstGeom prst="rect">
                          <a:avLst/>
                        </a:prstGeom>
                      </p:spPr>
                    </p:pic>
                  </p:oleObj>
                </mc:Fallback>
              </mc:AlternateContent>
            </a:graphicData>
          </a:graphic>
        </p:graphicFrame>
      </p:grpSp>
      <p:sp>
        <p:nvSpPr>
          <p:cNvPr id="9" name="Text Box 4"/>
          <p:cNvSpPr txBox="1">
            <a:spLocks noChangeArrowheads="1"/>
          </p:cNvSpPr>
          <p:nvPr/>
        </p:nvSpPr>
        <p:spPr bwMode="auto">
          <a:xfrm>
            <a:off x="132080" y="3521710"/>
            <a:ext cx="268541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sz="2800" b="1">
                <a:solidFill>
                  <a:schemeClr val="tx1"/>
                </a:solidFill>
                <a:latin typeface="宋体" panose="02010600030101010101" pitchFamily="2" charset="-122"/>
                <a:cs typeface="宋体" panose="02010600030101010101" pitchFamily="2" charset="-122"/>
              </a:rPr>
              <a:t>（二）煤的液化</a:t>
            </a:r>
            <a:endParaRPr kumimoji="1" lang="zh-CN" sz="2800" b="1">
              <a:solidFill>
                <a:schemeClr val="tx1"/>
              </a:solidFill>
              <a:latin typeface="宋体" panose="02010600030101010101" pitchFamily="2" charset="-122"/>
              <a:cs typeface="宋体" panose="02010600030101010101" pitchFamily="2" charset="-122"/>
            </a:endParaRPr>
          </a:p>
        </p:txBody>
      </p:sp>
      <p:sp>
        <p:nvSpPr>
          <p:cNvPr id="11" name="文本框 10"/>
          <p:cNvSpPr txBox="1"/>
          <p:nvPr/>
        </p:nvSpPr>
        <p:spPr>
          <a:xfrm>
            <a:off x="132080" y="4277995"/>
            <a:ext cx="11928475" cy="1891665"/>
          </a:xfrm>
          <a:prstGeom prst="rect">
            <a:avLst/>
          </a:prstGeom>
          <a:noFill/>
        </p:spPr>
        <p:txBody>
          <a:bodyPr wrap="square" rtlCol="0" anchor="t">
            <a:spAutoFit/>
          </a:bodyPr>
          <a:lstStyle/>
          <a:p>
            <a:pPr fontAlgn="auto">
              <a:lnSpc>
                <a:spcPct val="150000"/>
              </a:lnSpc>
            </a:pPr>
            <a:r>
              <a:rPr lang="zh-CN" altLang="en-US" sz="2600" b="1">
                <a:solidFill>
                  <a:srgbClr val="FF0000"/>
                </a:solidFill>
                <a:latin typeface="宋体" panose="02010600030101010101" pitchFamily="2" charset="-122"/>
                <a:ea typeface="宋体" panose="02010600030101010101" pitchFamily="2" charset="-122"/>
              </a:rPr>
              <a:t>煤的液化是把煤转化为液体燃料的过程。</a:t>
            </a:r>
            <a:r>
              <a:rPr lang="zh-CN" altLang="en-US" sz="2600">
                <a:latin typeface="宋体" panose="02010600030101010101" pitchFamily="2" charset="-122"/>
                <a:ea typeface="宋体" panose="02010600030101010101" pitchFamily="2" charset="-122"/>
              </a:rPr>
              <a:t>在高温、催化剂存在条件下，煤和氢气作用可以得到液体燃料，也可以获得洁净的</a:t>
            </a:r>
            <a:r>
              <a:rPr lang="zh-CN" altLang="en-US" sz="2600" b="1">
                <a:solidFill>
                  <a:srgbClr val="FF0000"/>
                </a:solidFill>
                <a:latin typeface="宋体" panose="02010600030101010101" pitchFamily="2" charset="-122"/>
                <a:ea typeface="宋体" panose="02010600030101010101" pitchFamily="2" charset="-122"/>
              </a:rPr>
              <a:t>燃料油（汽油、煤油、柴油等）和化工原料。</a:t>
            </a:r>
            <a:endParaRPr lang="zh-CN" altLang="en-US" sz="2600" b="1">
              <a:solidFill>
                <a:srgbClr val="FF0000"/>
              </a:solidFill>
              <a:latin typeface="宋体" panose="02010600030101010101" pitchFamily="2" charset="-122"/>
              <a:ea typeface="宋体" panose="02010600030101010101" pitchFamily="2" charset="-122"/>
            </a:endParaRPr>
          </a:p>
        </p:txBody>
      </p:sp>
      <p:sp>
        <p:nvSpPr>
          <p:cNvPr id="12" name="云形标注 11"/>
          <p:cNvSpPr/>
          <p:nvPr/>
        </p:nvSpPr>
        <p:spPr>
          <a:xfrm>
            <a:off x="3279140" y="389255"/>
            <a:ext cx="8311515" cy="3317240"/>
          </a:xfrm>
          <a:prstGeom prst="cloudCallout">
            <a:avLst>
              <a:gd name="adj1" fmla="val -59985"/>
              <a:gd name="adj2" fmla="val 48162"/>
            </a:avLst>
          </a:prstGeom>
          <a:solidFill>
            <a:srgbClr val="ED9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800">
                <a:latin typeface="华文行楷" panose="02010800040101010101" charset="-122"/>
                <a:ea typeface="华文行楷" panose="02010800040101010101" charset="-122"/>
              </a:rPr>
              <a:t>煤的气化、煤的液化属于化学变化</a:t>
            </a:r>
            <a:endParaRPr lang="en-US" altLang="zh-CN" sz="3800">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11" grpId="0"/>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44450" y="643255"/>
            <a:ext cx="268541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kumimoji="1" lang="zh-CN" sz="2800" b="1">
                <a:solidFill>
                  <a:schemeClr val="tx1"/>
                </a:solidFill>
                <a:latin typeface="宋体" panose="02010600030101010101" pitchFamily="2" charset="-122"/>
                <a:cs typeface="宋体" panose="02010600030101010101" pitchFamily="2" charset="-122"/>
              </a:rPr>
              <a:t>（三）煤的干馏</a:t>
            </a:r>
            <a:endParaRPr kumimoji="1" lang="zh-CN" sz="2800" b="1">
              <a:solidFill>
                <a:schemeClr val="tx1"/>
              </a:solidFill>
              <a:latin typeface="宋体" panose="02010600030101010101" pitchFamily="2" charset="-122"/>
              <a:cs typeface="宋体" panose="02010600030101010101" pitchFamily="2" charset="-122"/>
            </a:endParaRPr>
          </a:p>
        </p:txBody>
      </p:sp>
      <p:sp>
        <p:nvSpPr>
          <p:cNvPr id="2" name="文本框 1"/>
          <p:cNvSpPr txBox="1"/>
          <p:nvPr/>
        </p:nvSpPr>
        <p:spPr>
          <a:xfrm>
            <a:off x="69850" y="1295400"/>
            <a:ext cx="12052300" cy="1291590"/>
          </a:xfrm>
          <a:prstGeom prst="rect">
            <a:avLst/>
          </a:prstGeom>
          <a:noFill/>
        </p:spPr>
        <p:txBody>
          <a:bodyPr wrap="square" rtlCol="0" anchor="t">
            <a:spAutoFit/>
          </a:bodyPr>
          <a:lstStyle/>
          <a:p>
            <a:pPr fontAlgn="auto">
              <a:lnSpc>
                <a:spcPct val="150000"/>
              </a:lnSpc>
            </a:pPr>
            <a:r>
              <a:rPr lang="en-US" altLang="zh-CN" sz="2600">
                <a:latin typeface="宋体" panose="02010600030101010101" pitchFamily="2" charset="-122"/>
                <a:ea typeface="宋体" panose="02010600030101010101" pitchFamily="2" charset="-122"/>
              </a:rPr>
              <a:t>    </a:t>
            </a:r>
            <a:r>
              <a:rPr lang="zh-CN" altLang="en-US" sz="2600">
                <a:latin typeface="宋体" panose="02010600030101010101" pitchFamily="2" charset="-122"/>
                <a:ea typeface="宋体" panose="02010600030101010101" pitchFamily="2" charset="-122"/>
              </a:rPr>
              <a:t>煤的干馏是将煤隔绝空气加强热，使其发生复杂的变化，得到焦炭、煤焦油、焦炉煤气、粗苯和粗氨水等。</a:t>
            </a:r>
            <a:endParaRPr lang="zh-CN" altLang="en-US" sz="260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2816860" y="2717165"/>
            <a:ext cx="5953125" cy="38595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4935" y="683895"/>
            <a:ext cx="11962130" cy="5951855"/>
          </a:xfrm>
          <a:prstGeom prst="rect">
            <a:avLst/>
          </a:prstGeom>
        </p:spPr>
      </p:pic>
      <p:sp>
        <p:nvSpPr>
          <p:cNvPr id="12" name="云形标注 11"/>
          <p:cNvSpPr/>
          <p:nvPr/>
        </p:nvSpPr>
        <p:spPr>
          <a:xfrm>
            <a:off x="3279140" y="389255"/>
            <a:ext cx="8311515" cy="3317240"/>
          </a:xfrm>
          <a:prstGeom prst="cloudCallout">
            <a:avLst>
              <a:gd name="adj1" fmla="val -59985"/>
              <a:gd name="adj2" fmla="val 48162"/>
            </a:avLst>
          </a:prstGeom>
          <a:solidFill>
            <a:srgbClr val="ED93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latin typeface="华文行楷" panose="02010800040101010101" charset="-122"/>
                <a:ea typeface="华文行楷" panose="02010800040101010101" charset="-122"/>
              </a:rPr>
              <a:t>煤的干馏</a:t>
            </a:r>
            <a:r>
              <a:rPr lang="zh-CN" altLang="zh-CN" sz="3200" kern="100">
                <a:latin typeface="华文行楷" panose="02010800040101010101" charset="-122"/>
                <a:ea typeface="华文行楷" panose="02010800040101010101" charset="-122"/>
                <a:cs typeface="Times New Roman" panose="02020603050405020304" charset="0"/>
                <a:sym typeface="+mn-ea"/>
              </a:rPr>
              <a:t>的过程中发生复杂的物理化学变化，其中主要是化学变化。</a:t>
            </a:r>
            <a:endParaRPr lang="en-US" altLang="zh-CN" sz="3200">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450" y="761365"/>
            <a:ext cx="12115165" cy="2030095"/>
          </a:xfrm>
          <a:prstGeom prst="rect">
            <a:avLst/>
          </a:prstGeom>
          <a:noFill/>
        </p:spPr>
        <p:txBody>
          <a:bodyPr wrap="square" rtlCol="0" anchor="t">
            <a:spAutoFit/>
          </a:bodyPr>
          <a:lstStyle/>
          <a:p>
            <a:pPr fontAlgn="auto">
              <a:lnSpc>
                <a:spcPct val="150000"/>
              </a:lnSpc>
            </a:pPr>
            <a:r>
              <a:rPr lang="zh-CN" altLang="en-US" sz="2800">
                <a:latin typeface="宋体" panose="02010600030101010101" pitchFamily="2" charset="-122"/>
                <a:ea typeface="宋体" panose="02010600030101010101" pitchFamily="2" charset="-122"/>
              </a:rPr>
              <a:t>从煤干馏得到的煤焦油、粗苯中均可分离出苯、甲苯和二甲苯等有机化合物，利用这些有机化合物可以制得染料、化肥、农药、洗涤剂、溶剂和多种合成材料。</a:t>
            </a:r>
            <a:endParaRPr lang="zh-CN" altLang="en-US" sz="2800">
              <a:latin typeface="宋体" panose="02010600030101010101" pitchFamily="2" charset="-122"/>
              <a:ea typeface="宋体" panose="02010600030101010101" pitchFamily="2" charset="-122"/>
            </a:endParaRPr>
          </a:p>
        </p:txBody>
      </p:sp>
      <p:sp>
        <p:nvSpPr>
          <p:cNvPr id="3" name="文本框 2"/>
          <p:cNvSpPr txBox="1"/>
          <p:nvPr/>
        </p:nvSpPr>
        <p:spPr>
          <a:xfrm>
            <a:off x="81915" y="3244850"/>
            <a:ext cx="12028170" cy="521970"/>
          </a:xfrm>
          <a:prstGeom prst="rect">
            <a:avLst/>
          </a:prstGeom>
          <a:noFill/>
        </p:spPr>
        <p:txBody>
          <a:bodyPr wrap="square" rtlCol="0" anchor="t">
            <a:spAutoFit/>
          </a:bodyPr>
          <a:lstStyle/>
          <a:p>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苯是一种重要的化工原料。</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pic>
        <p:nvPicPr>
          <p:cNvPr id="11266" name="Picture 2" descr="苯"/>
          <p:cNvPicPr>
            <a:picLocks noChangeAspect="1" noChangeArrowheads="1"/>
          </p:cNvPicPr>
          <p:nvPr/>
        </p:nvPicPr>
        <p:blipFill>
          <a:blip r:embed="rId1">
            <a:extLst>
              <a:ext uri="{28A0092B-C50C-407E-A947-70E740481C1C}">
                <a14:useLocalDpi xmlns:a14="http://schemas.microsoft.com/office/drawing/2010/main" val="0"/>
              </a:ext>
            </a:extLst>
          </a:blip>
          <a:srcRect l="14268" t="4346" r="16702" b="4346"/>
          <a:stretch>
            <a:fillRect/>
          </a:stretch>
        </p:blipFill>
        <p:spPr bwMode="auto">
          <a:xfrm>
            <a:off x="6865620" y="2687955"/>
            <a:ext cx="2516505" cy="407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2045</Words>
  <Application>WPS 演示</Application>
  <PresentationFormat>宽屏</PresentationFormat>
  <Paragraphs>188</Paragraphs>
  <Slides>21</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21</vt:i4>
      </vt:variant>
    </vt:vector>
  </HeadingPairs>
  <TitlesOfParts>
    <vt:vector size="36" baseType="lpstr">
      <vt:lpstr>Arial</vt:lpstr>
      <vt:lpstr>宋体</vt:lpstr>
      <vt:lpstr>Wingdings</vt:lpstr>
      <vt:lpstr>Arial Unicode MS</vt:lpstr>
      <vt:lpstr>Calibri</vt:lpstr>
      <vt:lpstr>微软雅黑</vt:lpstr>
      <vt:lpstr>Times New Roman</vt:lpstr>
      <vt:lpstr>华文行楷</vt:lpstr>
      <vt:lpstr>华文细黑</vt:lpstr>
      <vt:lpstr>Courier New</vt:lpstr>
      <vt:lpstr>楷体_GB2312</vt:lpstr>
      <vt:lpstr>新宋体</vt:lpstr>
      <vt:lpstr>Office 主题</vt:lpstr>
      <vt:lpstr>Word.Document.12</vt:lpstr>
      <vt:lpstr>Word.OpenDocumentText.12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魔女</cp:lastModifiedBy>
  <cp:revision>2</cp:revision>
  <dcterms:created xsi:type="dcterms:W3CDTF">2022-04-19T00:02:00Z</dcterms:created>
  <dcterms:modified xsi:type="dcterms:W3CDTF">2022-04-19T00:02:52Z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C598BC003CF0450E8F5B8149A3523AE4</vt:lpwstr>
  </property>
  <property fmtid="{D5CDD505-2E9C-101B-9397-08002B2CF9AE}" pid="3" name="KSOProductBuildVer">
    <vt:lpwstr>2052-11.1.0.11365</vt:lpwstr>
  </property>
</Properties>
</file>