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4" r:id="rId3"/>
    <p:sldId id="265" r:id="rId4"/>
    <p:sldId id="2976" r:id="rId5"/>
    <p:sldId id="2960" r:id="rId6"/>
    <p:sldId id="2977" r:id="rId7"/>
    <p:sldId id="2979" r:id="rId8"/>
    <p:sldId id="2980" r:id="rId9"/>
    <p:sldId id="2978" r:id="rId10"/>
    <p:sldId id="542" r:id="rId11"/>
    <p:sldId id="535" r:id="rId12"/>
    <p:sldId id="447" r:id="rId13"/>
    <p:sldId id="448" r:id="rId14"/>
    <p:sldId id="2983" r:id="rId15"/>
    <p:sldId id="2984" r:id="rId16"/>
    <p:sldId id="2985" r:id="rId17"/>
    <p:sldId id="2987" r:id="rId18"/>
    <p:sldId id="2986" r:id="rId19"/>
    <p:sldId id="2988" r:id="rId20"/>
    <p:sldId id="2991" r:id="rId21"/>
    <p:sldId id="2959" r:id="rId22"/>
    <p:sldId id="293" r:id="rId23"/>
    <p:sldId id="291" r:id="rId24"/>
    <p:sldId id="27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tags" Target="../tags/tag2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图片 12" descr="C:/Users/Lenovo/Desktop/file:/F:/Lets_Create/pic_temp/0_pic_quater_righ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300" y="6062663"/>
            <a:ext cx="1047750" cy="7286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53252" name="图片 13" descr="C:/Users/Lenovo/Desktop/file:/F:/Lets_Create/pic_temp/1_pic_quater_left_down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11210925" y="5653088"/>
            <a:ext cx="923925" cy="113823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8" name="标题 7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53255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rtl="0"/>
            <a:fld id="{309C7155-55C5-4E91-B8E8-8FC21182E345}" type="datetime1">
              <a:rPr lang="zh-CN" altLang="en-US"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6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rtl="0"/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7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 rtl="0"/>
            <a:fld id="{5B74B9EF-85B8-47F6-AF85-9426F5D31DA4}" type="slidenum">
              <a:rPr lang="zh-CN" altLang="en-US"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.svg"/><Relationship Id="rId3" Type="http://schemas.openxmlformats.org/officeDocument/2006/relationships/image" Target="../media/image4.png"/><Relationship Id="rId2" Type="http://schemas.openxmlformats.org/officeDocument/2006/relationships/image" Target="../media/image1.sv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8" Type="http://schemas.openxmlformats.org/officeDocument/2006/relationships/slideLayout" Target="../slideLayouts/slideLayout14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image" Target="../media/image23.png"/><Relationship Id="rId14" Type="http://schemas.openxmlformats.org/officeDocument/2006/relationships/tags" Target="../tags/tag40.xml"/><Relationship Id="rId13" Type="http://schemas.openxmlformats.org/officeDocument/2006/relationships/image" Target="../media/image22.png"/><Relationship Id="rId12" Type="http://schemas.openxmlformats.org/officeDocument/2006/relationships/tags" Target="../tags/tag39.xml"/><Relationship Id="rId11" Type="http://schemas.openxmlformats.org/officeDocument/2006/relationships/image" Target="../media/image21.png"/><Relationship Id="rId10" Type="http://schemas.openxmlformats.org/officeDocument/2006/relationships/tags" Target="../tags/tag38.xml"/><Relationship Id="rId1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image" Target="../media/image25.png"/><Relationship Id="rId4" Type="http://schemas.openxmlformats.org/officeDocument/2006/relationships/tags" Target="../tags/tag45.xml"/><Relationship Id="rId3" Type="http://schemas.openxmlformats.org/officeDocument/2006/relationships/image" Target="../media/image24.jpeg"/><Relationship Id="rId26" Type="http://schemas.openxmlformats.org/officeDocument/2006/relationships/vmlDrawing" Target="../drawings/vmlDrawing1.vml"/><Relationship Id="rId25" Type="http://schemas.openxmlformats.org/officeDocument/2006/relationships/slideLayout" Target="../slideLayouts/slideLayout14.xml"/><Relationship Id="rId24" Type="http://schemas.openxmlformats.org/officeDocument/2006/relationships/tags" Target="../tags/tag61.xml"/><Relationship Id="rId23" Type="http://schemas.openxmlformats.org/officeDocument/2006/relationships/tags" Target="../tags/tag60.xml"/><Relationship Id="rId22" Type="http://schemas.openxmlformats.org/officeDocument/2006/relationships/tags" Target="../tags/tag59.xml"/><Relationship Id="rId21" Type="http://schemas.openxmlformats.org/officeDocument/2006/relationships/tags" Target="../tags/tag58.xml"/><Relationship Id="rId20" Type="http://schemas.openxmlformats.org/officeDocument/2006/relationships/image" Target="../media/image27.wmf"/><Relationship Id="rId2" Type="http://schemas.openxmlformats.org/officeDocument/2006/relationships/tags" Target="../tags/tag44.xml"/><Relationship Id="rId19" Type="http://schemas.openxmlformats.org/officeDocument/2006/relationships/oleObject" Target="../embeddings/oleObject1.bin"/><Relationship Id="rId18" Type="http://schemas.openxmlformats.org/officeDocument/2006/relationships/tags" Target="../tags/tag57.xml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image" Target="../media/image26.png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tags" Target="../tags/tag4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image" Target="../media/image28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14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31.png"/><Relationship Id="rId7" Type="http://schemas.openxmlformats.org/officeDocument/2006/relationships/image" Target="../media/image30.emf"/><Relationship Id="rId6" Type="http://schemas.openxmlformats.org/officeDocument/2006/relationships/package" Target="../embeddings/Document2.docx"/><Relationship Id="rId5" Type="http://schemas.openxmlformats.org/officeDocument/2006/relationships/image" Target="../media/image29.emf"/><Relationship Id="rId4" Type="http://schemas.openxmlformats.org/officeDocument/2006/relationships/package" Target="../embeddings/Document1.docx"/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0" Type="http://schemas.openxmlformats.org/officeDocument/2006/relationships/vmlDrawing" Target="../drawings/vmlDrawing2.v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32.emf"/><Relationship Id="rId4" Type="http://schemas.openxmlformats.org/officeDocument/2006/relationships/package" Target="../embeddings/Document3.docx"/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png"/><Relationship Id="rId3" Type="http://schemas.openxmlformats.org/officeDocument/2006/relationships/image" Target="../media/image9.pn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package" Target="../embeddings/Document4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2.svg"/><Relationship Id="rId4" Type="http://schemas.openxmlformats.org/officeDocument/2006/relationships/image" Target="../media/image4.png"/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svg"/><Relationship Id="rId3" Type="http://schemas.openxmlformats.org/officeDocument/2006/relationships/image" Target="../media/image9.png"/><Relationship Id="rId2" Type="http://schemas.openxmlformats.org/officeDocument/2006/relationships/image" Target="../media/image3.sv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svg"/><Relationship Id="rId3" Type="http://schemas.openxmlformats.org/officeDocument/2006/relationships/image" Target="../media/image8.png"/><Relationship Id="rId2" Type="http://schemas.openxmlformats.org/officeDocument/2006/relationships/image" Target="../media/image4.sv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image" Target="../media/image15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svg"/><Relationship Id="rId3" Type="http://schemas.openxmlformats.org/officeDocument/2006/relationships/image" Target="../media/image8.png"/><Relationship Id="rId2" Type="http://schemas.openxmlformats.org/officeDocument/2006/relationships/image" Target="../media/image4.svg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9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svg"/><Relationship Id="rId3" Type="http://schemas.openxmlformats.org/officeDocument/2006/relationships/image" Target="../media/image8.png"/><Relationship Id="rId2" Type="http://schemas.openxmlformats.org/officeDocument/2006/relationships/image" Target="../media/image4.sv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3.svg"/><Relationship Id="rId3" Type="http://schemas.openxmlformats.org/officeDocument/2006/relationships/image" Target="../media/image8.png"/><Relationship Id="rId2" Type="http://schemas.openxmlformats.org/officeDocument/2006/relationships/image" Target="../media/image4.sv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image" Target="../media/image3.svg"/><Relationship Id="rId3" Type="http://schemas.openxmlformats.org/officeDocument/2006/relationships/image" Target="../media/image8.png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28.xml"/><Relationship Id="rId21" Type="http://schemas.openxmlformats.org/officeDocument/2006/relationships/tags" Target="../tags/tag27.xml"/><Relationship Id="rId20" Type="http://schemas.openxmlformats.org/officeDocument/2006/relationships/tags" Target="../tags/tag26.xml"/><Relationship Id="rId2" Type="http://schemas.openxmlformats.org/officeDocument/2006/relationships/image" Target="../media/image4.svg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157647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553335"/>
            <a:ext cx="914400" cy="914400"/>
          </a:xfrm>
          <a:prstGeom prst="rect">
            <a:avLst/>
          </a:prstGeom>
        </p:spPr>
      </p:pic>
      <p:pic>
        <p:nvPicPr>
          <p:cNvPr id="4" name="图片 3" descr="2158365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12" y="2553335"/>
            <a:ext cx="914400" cy="914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59023" y="2553335"/>
            <a:ext cx="10273966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 anchor="t">
            <a:spAutoFit/>
          </a:bodyPr>
          <a:lstStyle/>
          <a:p>
            <a:pPr algn="ctr" fontAlgn="ctr"/>
            <a:r>
              <a:rPr lang="zh-CN" altLang="en-US" sz="5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第三单元</a:t>
            </a:r>
            <a:r>
              <a:rPr lang="en-US" altLang="zh-CN" sz="5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5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含氮化合物的合理使用</a:t>
            </a:r>
            <a:endParaRPr lang="zh-CN" altLang="en-US" sz="5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331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16205"/>
            <a:ext cx="3492500" cy="594995"/>
          </a:xfr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l" fontAlgn="base"/>
            <a:r>
              <a:rPr lang="en-US" altLang="zh-CN" sz="3200" b="1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3200" b="1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实验室制</a:t>
            </a:r>
            <a:r>
              <a:rPr lang="en-US" altLang="zh-CN" sz="3200" b="1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NH</a:t>
            </a:r>
            <a:r>
              <a:rPr lang="en-US" altLang="zh-CN" sz="3200" b="1" baseline="-25000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endParaRPr lang="en-US" altLang="zh-CN" sz="3200" b="1" baseline="-25000" noProof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315" name="矩形 13314"/>
          <p:cNvSpPr/>
          <p:nvPr>
            <p:custDataLst>
              <p:tags r:id="rId2"/>
            </p:custDataLst>
          </p:nvPr>
        </p:nvSpPr>
        <p:spPr>
          <a:xfrm>
            <a:off x="200025" y="895435"/>
            <a:ext cx="2514600" cy="533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/>
              <a:t>1</a:t>
            </a:r>
            <a:r>
              <a:rPr lang="zh-CN" altLang="en-US" sz="2800" b="1"/>
              <a:t>、原理：</a:t>
            </a:r>
            <a:endParaRPr lang="zh-CN" altLang="en-US" sz="2800" b="1"/>
          </a:p>
        </p:txBody>
      </p:sp>
      <p:sp>
        <p:nvSpPr>
          <p:cNvPr id="13317" name="矩形 13316"/>
          <p:cNvSpPr/>
          <p:nvPr>
            <p:custDataLst>
              <p:tags r:id="rId3"/>
            </p:custDataLst>
          </p:nvPr>
        </p:nvSpPr>
        <p:spPr>
          <a:xfrm>
            <a:off x="200025" y="1600200"/>
            <a:ext cx="2514600" cy="533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/>
              <a:t>2</a:t>
            </a:r>
            <a:r>
              <a:rPr lang="zh-CN" altLang="en-US" sz="2800" b="1"/>
              <a:t>、注意事项</a:t>
            </a:r>
            <a:endParaRPr lang="zh-CN" altLang="en-US" sz="2800" b="1"/>
          </a:p>
        </p:txBody>
      </p:sp>
      <p:sp>
        <p:nvSpPr>
          <p:cNvPr id="13328" name="矩形 13327"/>
          <p:cNvSpPr/>
          <p:nvPr>
            <p:custDataLst>
              <p:tags r:id="rId4"/>
            </p:custDataLst>
          </p:nvPr>
        </p:nvSpPr>
        <p:spPr>
          <a:xfrm>
            <a:off x="1752599" y="876300"/>
            <a:ext cx="9149179" cy="7747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b="1" dirty="0"/>
              <a:t>2</a:t>
            </a:r>
            <a:r>
              <a:rPr lang="en-US" altLang="zh-CN" sz="3200" b="1" dirty="0">
                <a:solidFill>
                  <a:srgbClr val="FF0000"/>
                </a:solidFill>
              </a:rPr>
              <a:t>NH</a:t>
            </a:r>
            <a:r>
              <a:rPr lang="en-US" altLang="zh-CN" sz="3200" b="1" baseline="-25000" dirty="0">
                <a:solidFill>
                  <a:srgbClr val="FF0000"/>
                </a:solidFill>
              </a:rPr>
              <a:t>4</a:t>
            </a:r>
            <a:r>
              <a:rPr lang="en-US" altLang="zh-CN" sz="3200" b="1" dirty="0"/>
              <a:t>Cl    + Ca(OH)</a:t>
            </a:r>
            <a:r>
              <a:rPr lang="en-US" altLang="zh-CN" sz="3200" b="1" baseline="-25000" dirty="0"/>
              <a:t>2 </a:t>
            </a:r>
            <a:r>
              <a:rPr lang="en-US" altLang="zh-CN" sz="3200" b="1" dirty="0"/>
              <a:t>==  CaCl</a:t>
            </a:r>
            <a:r>
              <a:rPr lang="en-US" altLang="zh-CN" sz="3200" b="1" baseline="-25000" dirty="0"/>
              <a:t>2 </a:t>
            </a:r>
            <a:r>
              <a:rPr lang="en-US" altLang="zh-CN" sz="3200" b="1" dirty="0"/>
              <a:t>+ 2NH</a:t>
            </a:r>
            <a:r>
              <a:rPr lang="en-US" altLang="zh-CN" sz="3200" b="1" baseline="-25000" dirty="0"/>
              <a:t>3</a:t>
            </a:r>
            <a:r>
              <a:rPr lang="en-US" altLang="zh-CN" sz="3200" b="1" dirty="0"/>
              <a:t>↑ + 2H</a:t>
            </a:r>
            <a:r>
              <a:rPr lang="en-US" altLang="zh-CN" sz="3200" b="1" baseline="-25000" dirty="0"/>
              <a:t>2</a:t>
            </a:r>
            <a:r>
              <a:rPr lang="en-US" altLang="zh-CN" sz="3200" b="1" dirty="0"/>
              <a:t>O</a:t>
            </a:r>
            <a:endParaRPr lang="en-US" altLang="zh-CN" sz="3200" b="1" dirty="0"/>
          </a:p>
        </p:txBody>
      </p:sp>
      <p:sp>
        <p:nvSpPr>
          <p:cNvPr id="13329" name="文本框 13328"/>
          <p:cNvSpPr txBox="1"/>
          <p:nvPr>
            <p:custDataLst>
              <p:tags r:id="rId5"/>
            </p:custDataLst>
          </p:nvPr>
        </p:nvSpPr>
        <p:spPr>
          <a:xfrm>
            <a:off x="4870913" y="492180"/>
            <a:ext cx="87293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baseline="-2500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△</a:t>
            </a:r>
            <a:endParaRPr lang="en-US" altLang="zh-CN" sz="5400" b="1" baseline="-25000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13331" name="矩形 13330"/>
          <p:cNvSpPr/>
          <p:nvPr>
            <p:custDataLst>
              <p:tags r:id="rId6"/>
            </p:custDataLst>
          </p:nvPr>
        </p:nvSpPr>
        <p:spPr>
          <a:xfrm>
            <a:off x="733425" y="3941340"/>
            <a:ext cx="2514600" cy="533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 dirty="0"/>
              <a:t>(3)</a:t>
            </a:r>
            <a:r>
              <a:rPr lang="zh-CN" altLang="en-US" sz="2800" b="1" dirty="0"/>
              <a:t>、收集方法：</a:t>
            </a:r>
            <a:endParaRPr lang="zh-CN" altLang="en-US" sz="2800" b="1" dirty="0"/>
          </a:p>
        </p:txBody>
      </p:sp>
      <p:sp>
        <p:nvSpPr>
          <p:cNvPr id="13332" name="矩形 13331"/>
          <p:cNvSpPr/>
          <p:nvPr>
            <p:custDataLst>
              <p:tags r:id="rId7"/>
            </p:custDataLst>
          </p:nvPr>
        </p:nvSpPr>
        <p:spPr>
          <a:xfrm>
            <a:off x="3428908" y="3979282"/>
            <a:ext cx="2514600" cy="533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向下</a:t>
            </a:r>
            <a:r>
              <a:rPr lang="zh-CN" altLang="en-US" sz="2800" b="1" dirty="0"/>
              <a:t>排空气法</a:t>
            </a:r>
            <a:endParaRPr lang="zh-CN" altLang="en-US" sz="2800" b="1" dirty="0"/>
          </a:p>
        </p:txBody>
      </p:sp>
      <p:sp>
        <p:nvSpPr>
          <p:cNvPr id="13333" name="矩形 13332"/>
          <p:cNvSpPr/>
          <p:nvPr>
            <p:custDataLst>
              <p:tags r:id="rId8"/>
            </p:custDataLst>
          </p:nvPr>
        </p:nvSpPr>
        <p:spPr>
          <a:xfrm>
            <a:off x="733424" y="4683760"/>
            <a:ext cx="5924827" cy="533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 dirty="0"/>
              <a:t>(4)</a:t>
            </a:r>
            <a:r>
              <a:rPr lang="zh-CN" altLang="en-US" sz="2800" b="1" dirty="0"/>
              <a:t>、棉花作用：防止</a:t>
            </a:r>
            <a:r>
              <a:rPr lang="en-US" altLang="zh-CN" sz="2800" b="1" dirty="0"/>
              <a:t>NH</a:t>
            </a:r>
            <a:r>
              <a:rPr lang="en-US" altLang="zh-CN" sz="2800" b="1" baseline="-25000" dirty="0"/>
              <a:t>3</a:t>
            </a:r>
            <a:r>
              <a:rPr lang="zh-CN" altLang="en-US" sz="2800" b="1" dirty="0"/>
              <a:t>与空气对流</a:t>
            </a:r>
            <a:endParaRPr lang="zh-CN" altLang="en-US" sz="2800" b="1" dirty="0"/>
          </a:p>
        </p:txBody>
      </p:sp>
      <p:sp>
        <p:nvSpPr>
          <p:cNvPr id="13338" name="矩形 13337"/>
          <p:cNvSpPr/>
          <p:nvPr>
            <p:custDataLst>
              <p:tags r:id="rId9"/>
            </p:custDataLst>
          </p:nvPr>
        </p:nvSpPr>
        <p:spPr>
          <a:xfrm>
            <a:off x="733425" y="3253740"/>
            <a:ext cx="6286500" cy="533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 dirty="0"/>
              <a:t>(2)</a:t>
            </a:r>
            <a:r>
              <a:rPr lang="zh-CN" altLang="en-US" sz="2800" b="1" dirty="0"/>
              <a:t>、</a:t>
            </a:r>
            <a:r>
              <a:rPr lang="en-US" altLang="zh-CN" sz="2800" b="1" dirty="0"/>
              <a:t>NH</a:t>
            </a:r>
            <a:r>
              <a:rPr lang="en-US" altLang="zh-CN" sz="2800" b="1" baseline="-25000" dirty="0"/>
              <a:t>3</a:t>
            </a:r>
            <a:r>
              <a:rPr lang="zh-CN" altLang="en-US" sz="2800" b="1" dirty="0"/>
              <a:t>干燥：碱石灰或固体氢氧化钠</a:t>
            </a:r>
            <a:endParaRPr lang="zh-CN" altLang="en-US" sz="2800" b="1" dirty="0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l="4766" t="4377" r="8357" b="3646"/>
          <a:stretch>
            <a:fillRect/>
          </a:stretch>
        </p:blipFill>
        <p:spPr>
          <a:xfrm>
            <a:off x="7720521" y="1524692"/>
            <a:ext cx="3429093" cy="3093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577733" y="4895220"/>
            <a:ext cx="1855065" cy="9477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876041" y="4683760"/>
            <a:ext cx="1805469" cy="129794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6"/>
            </p:custDataLst>
          </p:nvPr>
        </p:nvSpPr>
        <p:spPr>
          <a:xfrm>
            <a:off x="200025" y="5843270"/>
            <a:ext cx="10748645" cy="95313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注意：氨气不能用浓硫酸、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</a:t>
            </a:r>
            <a:r>
              <a:rPr lang="en-US" altLang="zh-CN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</a:t>
            </a:r>
            <a:r>
              <a:rPr lang="en-US" altLang="zh-CN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、无水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CaCl</a:t>
            </a:r>
            <a:r>
              <a:rPr lang="en-US" altLang="zh-CN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（生成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CaCl</a:t>
            </a:r>
            <a:r>
              <a:rPr lang="en-US" altLang="zh-CN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•8NH</a:t>
            </a:r>
            <a:r>
              <a:rPr lang="en-US" altLang="zh-CN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作</a:t>
            </a: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干燥剂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17"/>
            </p:custDataLst>
          </p:nvPr>
        </p:nvSpPr>
        <p:spPr>
          <a:xfrm>
            <a:off x="733425" y="2540730"/>
            <a:ext cx="6096000" cy="533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 dirty="0"/>
              <a:t>(1)</a:t>
            </a:r>
            <a:r>
              <a:rPr lang="zh-CN" altLang="en-US" sz="2800" b="1" dirty="0"/>
              <a:t>、发生装置：固 </a:t>
            </a:r>
            <a:r>
              <a:rPr lang="en-US" altLang="zh-CN" sz="2800" b="1" dirty="0"/>
              <a:t>+ </a:t>
            </a:r>
            <a:r>
              <a:rPr lang="zh-CN" altLang="en-US" sz="2800" b="1" dirty="0"/>
              <a:t>固、加热型</a:t>
            </a:r>
            <a:endParaRPr lang="zh-CN" alt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7" grpId="0" build="p"/>
      <p:bldP spid="13328" grpId="0" build="p"/>
      <p:bldP spid="13329" grpId="0"/>
      <p:bldP spid="13331" grpId="0" build="p"/>
      <p:bldP spid="13332" grpId="0" build="p"/>
      <p:bldP spid="13333" grpId="0" build="p"/>
      <p:bldP spid="13338" grpId="0" build="p"/>
      <p:bldP spid="2" grpId="0" bldLvl="0" animBg="1"/>
      <p:bldP spid="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34817"/>
          <p:cNvSpPr txBox="1"/>
          <p:nvPr>
            <p:custDataLst>
              <p:tags r:id="rId1"/>
            </p:custDataLst>
          </p:nvPr>
        </p:nvSpPr>
        <p:spPr>
          <a:xfrm>
            <a:off x="152399" y="279400"/>
            <a:ext cx="43278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</a:rPr>
              <a:t>（6）尾气处理</a:t>
            </a:r>
            <a:r>
              <a:rPr lang="zh-CN" altLang="en-US" sz="2800" b="1" dirty="0"/>
              <a:t>（防倒吸）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4822" name="图片 34821" descr="LC1M_TMC)QKK7[U8PJ50UE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25945" y="710852"/>
            <a:ext cx="6703695" cy="22331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88750" y="871514"/>
            <a:ext cx="2528671" cy="1709761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5940" y="1633855"/>
            <a:ext cx="3260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装置：倒扣漏斗</a:t>
            </a:r>
            <a:endParaRPr lang="zh-CN" sz="24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5605" y="998017"/>
            <a:ext cx="394462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用水</a:t>
            </a:r>
            <a:r>
              <a:rPr 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吸收多余的氨气</a:t>
            </a:r>
            <a:endParaRPr lang="zh-CN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2202180" y="2753360"/>
            <a:ext cx="6703695" cy="612775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实验室还可以采用哪些方法快速制取氨气？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9"/>
            </p:custDataLst>
          </p:nvPr>
        </p:nvSpPr>
        <p:spPr>
          <a:xfrm>
            <a:off x="72390" y="2581275"/>
            <a:ext cx="1986280" cy="668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思考与讨论</a:t>
            </a:r>
            <a:endParaRPr lang="zh-CN" altLang="en-US" sz="2400" b="1"/>
          </a:p>
        </p:txBody>
      </p:sp>
      <p:grpSp>
        <p:nvGrpSpPr>
          <p:cNvPr id="5" name="组合 4"/>
          <p:cNvGrpSpPr/>
          <p:nvPr>
            <p:custDataLst>
              <p:tags r:id="rId10"/>
            </p:custDataLst>
          </p:nvPr>
        </p:nvGrpSpPr>
        <p:grpSpPr>
          <a:xfrm>
            <a:off x="2910101" y="3269833"/>
            <a:ext cx="3330775" cy="2948807"/>
            <a:chOff x="6332809" y="2216800"/>
            <a:chExt cx="3242761" cy="3475108"/>
          </a:xfrm>
        </p:grpSpPr>
        <p:grpSp>
          <p:nvGrpSpPr>
            <p:cNvPr id="14" name="组合 13"/>
            <p:cNvGrpSpPr/>
            <p:nvPr>
              <p:custDataLst>
                <p:tags r:id="rId11"/>
              </p:custDataLst>
            </p:nvPr>
          </p:nvGrpSpPr>
          <p:grpSpPr>
            <a:xfrm>
              <a:off x="6332809" y="2216800"/>
              <a:ext cx="3242761" cy="3170032"/>
              <a:chOff x="4290571" y="3347153"/>
              <a:chExt cx="3242761" cy="3170032"/>
            </a:xfrm>
          </p:grpSpPr>
          <p:pic>
            <p:nvPicPr>
              <p:cNvPr id="16" name="图片 15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4290571" y="3347153"/>
                <a:ext cx="2081654" cy="3170032"/>
              </a:xfrm>
              <a:prstGeom prst="rect">
                <a:avLst/>
              </a:prstGeom>
            </p:spPr>
          </p:pic>
          <p:sp>
            <p:nvSpPr>
              <p:cNvPr id="6" name="Text Box 6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6372225" y="4582514"/>
                <a:ext cx="1161107" cy="49228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795" b="1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浓氨水</a:t>
                </a:r>
                <a:endParaRPr kumimoji="0" lang="zh-CN" altLang="en-US" sz="1795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文本框 14"/>
            <p:cNvSpPr txBox="1"/>
            <p:nvPr>
              <p:custDataLst>
                <p:tags r:id="rId15"/>
              </p:custDataLst>
            </p:nvPr>
          </p:nvSpPr>
          <p:spPr>
            <a:xfrm>
              <a:off x="7102763" y="5549316"/>
              <a:ext cx="295369" cy="142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方法一</a:t>
              </a:r>
              <a:endParaRPr lang="zh-CN" altLang="en-US" sz="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16"/>
            </p:custDataLst>
          </p:nvPr>
        </p:nvGrpSpPr>
        <p:grpSpPr>
          <a:xfrm>
            <a:off x="7734300" y="3249930"/>
            <a:ext cx="2634818" cy="2897218"/>
            <a:chOff x="9111976" y="1847972"/>
            <a:chExt cx="3127346" cy="3851491"/>
          </a:xfrm>
        </p:grpSpPr>
        <p:grpSp>
          <p:nvGrpSpPr>
            <p:cNvPr id="19" name="Group 3"/>
            <p:cNvGrpSpPr/>
            <p:nvPr>
              <p:custDataLst>
                <p:tags r:id="rId17"/>
              </p:custDataLst>
            </p:nvPr>
          </p:nvGrpSpPr>
          <p:grpSpPr>
            <a:xfrm>
              <a:off x="9111976" y="1847972"/>
              <a:ext cx="3127346" cy="3767896"/>
              <a:chOff x="-257" y="-299"/>
              <a:chExt cx="2903" cy="2998"/>
            </a:xfrm>
          </p:grpSpPr>
          <p:graphicFrame>
            <p:nvGraphicFramePr>
              <p:cNvPr id="21" name="Object 4"/>
              <p:cNvGraphicFramePr>
                <a:graphicFrameLocks noChangeAspect="1"/>
              </p:cNvGraphicFramePr>
              <p:nvPr>
                <p:custDataLst>
                  <p:tags r:id="rId18"/>
                </p:custDataLst>
              </p:nvPr>
            </p:nvGraphicFramePr>
            <p:xfrm>
              <a:off x="-154" y="-299"/>
              <a:ext cx="1454" cy="26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580" name="BMP 图像" r:id="rId19" imgW="714375" imgH="1543050" progId="Paint.Picture">
                      <p:embed/>
                    </p:oleObj>
                  </mc:Choice>
                  <mc:Fallback>
                    <p:oleObj name="BMP 图像" r:id="rId19" imgW="714375" imgH="1543050" progId="Paint.Picture">
                      <p:embed/>
                      <p:pic>
                        <p:nvPicPr>
                          <p:cNvPr id="0" name="Object 4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-154" y="-299"/>
                            <a:ext cx="1454" cy="26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Text Box 5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-257" y="2287"/>
                <a:ext cx="2594" cy="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1795" b="1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CaO</a:t>
                </a:r>
                <a:r>
                  <a:rPr kumimoji="0" lang="zh-CN" altLang="en-US" sz="1795" b="1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或</a:t>
                </a:r>
                <a:r>
                  <a:rPr kumimoji="0" lang="zh-CN" altLang="zh-CN" sz="1795" b="1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NaOH</a:t>
                </a:r>
                <a:endParaRPr kumimoji="0" lang="zh-CN" altLang="zh-CN" sz="1795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 Box 6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300" y="150"/>
                <a:ext cx="1346" cy="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795" b="1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浓氨水</a:t>
                </a:r>
                <a:endParaRPr kumimoji="0" lang="zh-CN" altLang="en-US" sz="1795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文本框 19"/>
            <p:cNvSpPr txBox="1"/>
            <p:nvPr>
              <p:custDataLst>
                <p:tags r:id="rId23"/>
              </p:custDataLst>
            </p:nvPr>
          </p:nvSpPr>
          <p:spPr>
            <a:xfrm>
              <a:off x="9739747" y="5549316"/>
              <a:ext cx="295369" cy="150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方法二</a:t>
              </a:r>
              <a:endParaRPr lang="zh-CN" altLang="en-US" sz="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Rectangle 18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21411" y="6054611"/>
            <a:ext cx="57229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</a:t>
            </a:r>
            <a:r>
              <a:rPr kumimoji="0" lang="zh-CN" altLang="en-US" sz="2800" b="1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·H</a:t>
            </a:r>
            <a:r>
              <a:rPr kumimoji="0" lang="zh-CN" altLang="en-US" sz="2800" b="1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≜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NH</a:t>
            </a:r>
            <a:r>
              <a:rPr kumimoji="0" lang="zh-CN" altLang="en-US" sz="2800" b="1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↑+H</a:t>
            </a:r>
            <a:r>
              <a:rPr kumimoji="0" lang="zh-CN" altLang="en-US" sz="2800" b="1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 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677792" y="6084265"/>
            <a:ext cx="4934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ea typeface="楷体_GB2312" pitchFamily="49" charset="-122"/>
              </a:rPr>
              <a:t>（生石灰吸水、溶解时放热）</a:t>
            </a:r>
            <a:endParaRPr lang="zh-CN" altLang="en-US" sz="2800" b="1" dirty="0"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3" grpId="0"/>
      <p:bldP spid="11" grpId="0"/>
      <p:bldP spid="3" grpId="0" build="p"/>
      <p:bldP spid="7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6" descr="201415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2650" y="5848985"/>
            <a:ext cx="914400" cy="9144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80" y="-21731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5" descr="215838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21731"/>
            <a:ext cx="914400" cy="914400"/>
          </a:xfrm>
          <a:prstGeom prst="rect">
            <a:avLst/>
          </a:prstGeom>
        </p:spPr>
      </p:pic>
      <p:sp>
        <p:nvSpPr>
          <p:cNvPr id="22531" name="内容占位符 22530"/>
          <p:cNvSpPr>
            <a:spLocks noGrp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99695" y="958850"/>
            <a:ext cx="10301605" cy="1282700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下面是实验室制取氨气的装置和选用的试剂，其中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错误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的是：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2532" name="内容占位符 22531"/>
          <p:cNvPicPr>
            <a:picLocks noGrp="1" noChangeAspect="1"/>
          </p:cNvPicPr>
          <p:nvPr>
            <p:ph sz="half" idx="4294967295"/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28395" y="1748155"/>
            <a:ext cx="7645400" cy="1982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文本框 22532"/>
          <p:cNvSpPr txBox="1"/>
          <p:nvPr>
            <p:custDataLst>
              <p:tags r:id="rId6"/>
            </p:custDataLst>
          </p:nvPr>
        </p:nvSpPr>
        <p:spPr>
          <a:xfrm>
            <a:off x="10401300" y="1069340"/>
            <a:ext cx="13773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 Rounded MT Bold" panose="020F0704030504030204" pitchFamily="2" charset="0"/>
                <a:ea typeface="黑体" panose="02010609060101010101" charset="-122"/>
              </a:rPr>
              <a:t>AC</a:t>
            </a:r>
            <a:endParaRPr lang="en-US" altLang="zh-CN" sz="2800" b="1">
              <a:solidFill>
                <a:srgbClr val="FF0000"/>
              </a:solidFill>
              <a:latin typeface="Arial Rounded MT Bold" panose="020F0704030504030204" pitchFamily="2" charset="0"/>
              <a:ea typeface="黑体" panose="02010609060101010101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7"/>
            </p:custDataLst>
          </p:nvPr>
        </p:nvSpPr>
        <p:spPr>
          <a:xfrm>
            <a:off x="1128395" y="223379"/>
            <a:ext cx="1616710" cy="668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练习</a:t>
            </a:r>
            <a:endParaRPr lang="zh-CN" altLang="en-US" sz="2400" b="1"/>
          </a:p>
        </p:txBody>
      </p:sp>
      <p:sp>
        <p:nvSpPr>
          <p:cNvPr id="185347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6225" y="3730308"/>
            <a:ext cx="11423650" cy="241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．下列反应适宜用于实验室制取氨气的是（    ）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．氯化铵溶液和烧碱溶液共热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B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．氯化铵固体和烧碱固体共热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．氯化铵固体和消石灰固体共热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D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．碳酸氢铵固体和消石灰固体共热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5349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19481" y="4040216"/>
            <a:ext cx="83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C</a:t>
            </a:r>
            <a:endParaRPr lang="en-US" altLang="zh-CN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83385" y="1928812"/>
            <a:ext cx="3408920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反应有水生成，氢氧化钠易吸水潮解，结块。氨气极易溶于水，液相反应不利于氨气的逸出。</a:t>
            </a:r>
            <a:endParaRPr lang="zh-CN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25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1853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6" descr="201415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2650" y="5848985"/>
            <a:ext cx="914400" cy="9144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080" y="-21731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5" descr="215838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21731"/>
            <a:ext cx="914400" cy="914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13032" y="253428"/>
            <a:ext cx="4465494" cy="74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常见氮肥及其使用</a:t>
            </a:r>
            <a:endParaRPr lang="zh-CN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9514" y="1090642"/>
            <a:ext cx="1199367" cy="662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分类</a:t>
            </a:r>
            <a:endParaRPr lang="zh-CN" altLang="zh-CN" sz="1050" kern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3232" y="2242640"/>
            <a:ext cx="902602" cy="657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氮肥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46887" y="1596652"/>
            <a:ext cx="8229877" cy="1949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铵态氮肥：主要成分含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硝态氮肥：主要成分含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有机态氮肥：主要成分含有尿素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[CO</a:t>
            </a:r>
            <a:r>
              <a:rPr lang="en-US" altLang="zh-CN" sz="2800" kern="100" dirty="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2081533" y="1891771"/>
            <a:ext cx="268589" cy="1537229"/>
          </a:xfrm>
          <a:prstGeom prst="leftBrace">
            <a:avLst>
              <a:gd name="adj1" fmla="val 27706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对象 7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6456725" y="1657927"/>
          <a:ext cx="1114166" cy="701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Document" r:id="rId4" imgW="1231265" imgH="793750" progId="Word.Document.12">
                  <p:embed/>
                </p:oleObj>
              </mc:Choice>
              <mc:Fallback>
                <p:oleObj name="Document" r:id="rId4" imgW="1231265" imgH="793750" progId="Word.Document.12">
                  <p:embed/>
                  <p:pic>
                    <p:nvPicPr>
                      <p:cNvPr id="0" name="对象 7">
                        <a:hlinkClick r:id="" action="ppaction://noaction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56725" y="1657927"/>
                        <a:ext cx="1114166" cy="701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6456725" y="2344055"/>
          <a:ext cx="1114167" cy="64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文档" r:id="rId6" imgW="1115695" imgH="648970" progId="Word.Document.12">
                  <p:embed/>
                </p:oleObj>
              </mc:Choice>
              <mc:Fallback>
                <p:oleObj name="文档" r:id="rId6" imgW="1115695" imgH="648970" progId="Word.Document.12">
                  <p:embed/>
                  <p:pic>
                    <p:nvPicPr>
                      <p:cNvPr id="0" name="对象 8">
                        <a:hlinkClick r:id="" action="ppaction://noaction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56725" y="2344055"/>
                        <a:ext cx="1114167" cy="64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85" y="3739008"/>
            <a:ext cx="6803366" cy="2816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6" descr="201415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2650" y="5848985"/>
            <a:ext cx="914400" cy="9144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80" y="-21731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5" descr="215838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21731"/>
            <a:ext cx="914400" cy="914400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58323" y="899780"/>
          <a:ext cx="11075355" cy="5440680"/>
        </p:xfrm>
        <a:graphic>
          <a:graphicData uri="http://schemas.openxmlformats.org/drawingml/2006/table">
            <a:tbl>
              <a:tblPr/>
              <a:tblGrid>
                <a:gridCol w="1654685"/>
                <a:gridCol w="9420670"/>
              </a:tblGrid>
              <a:tr h="559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氮肥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8" marR="27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注意事项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8" marR="27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8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铵态氮肥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8" marR="27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低温保存，深施盖土，避免受热；不可以跟碱性物质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如草木灰等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混合使用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8" marR="27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8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硝态氮肥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8" marR="27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不易被以带</a:t>
                      </a:r>
                      <a:r>
                        <a:rPr lang="en-US" altLang="zh-CN" sz="2800" u="sng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为主的土壤胶粒所吸附，在潮湿的土壤中</a:t>
                      </a:r>
                      <a:r>
                        <a:rPr lang="en-US" altLang="zh-CN" sz="2800" u="sng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，容易被植物吸收。但土壤湿度大时，易发生反</a:t>
                      </a:r>
                      <a:r>
                        <a:rPr lang="en-US" altLang="zh-CN" sz="2800" u="sng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导致硝态氮肥流失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8" marR="27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8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尿素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8" marR="27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在农作物需肥前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天施用。由于尿素肥效高、易保存、使用方便、长期使用对土壤的破坏作用小，是目前使用量最大的一种氮肥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8" marR="27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对象 3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2352451" y="2886970"/>
          <a:ext cx="1114167" cy="64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文档" r:id="rId4" imgW="1115695" imgH="648970" progId="Word.Document.12">
                  <p:embed/>
                </p:oleObj>
              </mc:Choice>
              <mc:Fallback>
                <p:oleObj name="文档" r:id="rId4" imgW="1115695" imgH="648970" progId="Word.Document.12">
                  <p:embed/>
                  <p:pic>
                    <p:nvPicPr>
                      <p:cNvPr id="0" name="对象 3">
                        <a:hlinkClick r:id="" action="ppaction://noaction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2451" y="2886970"/>
                        <a:ext cx="1114167" cy="64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834408" y="2687646"/>
            <a:ext cx="1261592" cy="523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负电荷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37440" y="3337662"/>
            <a:ext cx="1261592" cy="523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流动大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78450" y="3985212"/>
            <a:ext cx="1620582" cy="523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硝化作用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6" descr="201415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2650" y="5848985"/>
            <a:ext cx="914400" cy="9144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080" y="-21731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5" descr="215838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21731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71741" y="210858"/>
            <a:ext cx="4465494" cy="66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氮氧化物的无害化处理</a:t>
            </a:r>
            <a:endParaRPr lang="zh-CN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4416" y="1122906"/>
            <a:ext cx="1129901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氮氧化物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(NO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是大气污染物，主要包括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47733" y="1213468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NO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44900" y="121549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12" name="Group 120"/>
          <p:cNvGrpSpPr/>
          <p:nvPr/>
        </p:nvGrpSpPr>
        <p:grpSpPr>
          <a:xfrm rot="1203774">
            <a:off x="5283066" y="3628109"/>
            <a:ext cx="321407" cy="1549014"/>
            <a:chOff x="2971802" y="2190750"/>
            <a:chExt cx="228598" cy="1101725"/>
          </a:xfrm>
        </p:grpSpPr>
        <p:cxnSp>
          <p:nvCxnSpPr>
            <p:cNvPr id="13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17"/>
          <p:cNvSpPr/>
          <p:nvPr/>
        </p:nvSpPr>
        <p:spPr>
          <a:xfrm>
            <a:off x="3556088" y="2545626"/>
            <a:ext cx="1178502" cy="1178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Group 63"/>
          <p:cNvGrpSpPr/>
          <p:nvPr/>
        </p:nvGrpSpPr>
        <p:grpSpPr>
          <a:xfrm>
            <a:off x="6103570" y="3704252"/>
            <a:ext cx="321407" cy="1549014"/>
            <a:chOff x="2971801" y="2190750"/>
            <a:chExt cx="228599" cy="1101725"/>
          </a:xfrm>
        </p:grpSpPr>
        <p:cxnSp>
          <p:nvCxnSpPr>
            <p:cNvPr id="19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42"/>
          <p:cNvSpPr/>
          <p:nvPr/>
        </p:nvSpPr>
        <p:spPr>
          <a:xfrm>
            <a:off x="5430976" y="2545626"/>
            <a:ext cx="1178502" cy="1178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Right Arrow 160"/>
          <p:cNvSpPr/>
          <p:nvPr/>
        </p:nvSpPr>
        <p:spPr>
          <a:xfrm>
            <a:off x="4841728" y="2876819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4477551" y="5149445"/>
            <a:ext cx="953425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酸雨</a:t>
            </a:r>
            <a:endParaRPr lang="es-ES_tradnl" sz="2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5709465" y="5216853"/>
            <a:ext cx="2108912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光化学烟雾</a:t>
            </a:r>
            <a:endParaRPr lang="es-ES_tradnl" sz="2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701647" y="2856076"/>
            <a:ext cx="887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NO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611870" y="2866815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NO</a:t>
            </a:r>
            <a:r>
              <a:rPr lang="en-US" altLang="zh-CN" sz="2800" b="1" kern="100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62224" y="4899451"/>
            <a:ext cx="4713943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z="2800" b="1" kern="10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原理：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2NO</a:t>
            </a:r>
            <a:r>
              <a:rPr lang="zh-CN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en-US" altLang="zh-CN" sz="2800" b="1" kern="100" baseline="-2500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b="1" kern="100" spc="-8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==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=2NO</a:t>
            </a:r>
            <a:r>
              <a:rPr lang="en-US" altLang="zh-CN" sz="2800" b="1" kern="100" baseline="-2500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endParaRPr lang="en-US" altLang="zh-CN" sz="2800" b="1" kern="1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3NO</a:t>
            </a:r>
            <a:r>
              <a:rPr lang="en-US" altLang="zh-CN" sz="2800" b="1" kern="100" baseline="-2500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en-US" altLang="zh-CN" sz="2800" b="1" kern="100" baseline="-2500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en-US" altLang="zh-CN" sz="2800" b="1" kern="100" spc="-8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==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=2HNO</a:t>
            </a:r>
            <a:r>
              <a:rPr lang="en-US" altLang="zh-CN" sz="2800" b="1" kern="100" baseline="-2500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NO</a:t>
            </a:r>
            <a:endParaRPr lang="zh-CN" altLang="zh-CN" sz="1050" b="1" kern="10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4" name="Picture 2" descr="A+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9478" y="2455361"/>
            <a:ext cx="5569183" cy="249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 animBg="1"/>
      <p:bldP spid="22" grpId="0" animBg="1"/>
      <p:bldP spid="24" grpId="0" animBg="1"/>
      <p:bldP spid="26" grpId="0" build="p"/>
      <p:bldP spid="28" grpId="0" build="p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6" descr="201415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2650" y="5848985"/>
            <a:ext cx="914400" cy="9144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80" y="-21731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5" descr="215838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21731"/>
            <a:ext cx="914400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14" y="505211"/>
            <a:ext cx="7688061" cy="59565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8273" y="1234740"/>
            <a:ext cx="2967479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氮氧化物的来源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33648" y="691759"/>
            <a:ext cx="60928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dirty="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化石燃料的燃烧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dirty="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硝酸生产等排放的废气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dirty="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机动车辆排放的尾气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3469868" y="892034"/>
            <a:ext cx="213628" cy="1831050"/>
          </a:xfrm>
          <a:prstGeom prst="leftBrace">
            <a:avLst>
              <a:gd name="adj1" fmla="val 3016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6248" y="2607674"/>
            <a:ext cx="5200650" cy="36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118" y="2880116"/>
            <a:ext cx="4381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6" descr="201415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650" y="5848985"/>
            <a:ext cx="914400" cy="9144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080" y="-21731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5" descr="215838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-2173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94879" y="802469"/>
            <a:ext cx="6094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、氮氧化物处理的原理及方法</a:t>
            </a:r>
            <a:endParaRPr lang="zh-CN" altLang="zh-CN" sz="28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3352" y="1514435"/>
            <a:ext cx="11665296" cy="4766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、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应用化学反应将汽车尾气中的氮氧化物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(NO</a:t>
            </a:r>
            <a:r>
              <a:rPr lang="en-US" altLang="zh-CN" sz="2800" i="1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转化为无污染的氮气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如，汽车排气管上安装催化转化装置，反应的化学方程式为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1000" kern="10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、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根据氮氧化物可与碱反应的性质，用碱液吸收工厂排放废气中的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NO</a:t>
            </a:r>
            <a:r>
              <a:rPr lang="en-US" altLang="zh-CN" sz="2800" i="1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，反应原理如下：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NO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2NaOH</a:t>
            </a:r>
            <a:r>
              <a:rPr lang="en-US" altLang="zh-CN" sz="2800" kern="100" spc="-8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=2NaNO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2NO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2NaOH</a:t>
            </a:r>
            <a:r>
              <a:rPr lang="en-US" altLang="zh-CN" sz="2800" kern="100" spc="-8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=NaNO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NaNO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24392" y="2265269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2NO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2CO</a:t>
            </a:r>
            <a:endParaRPr lang="zh-CN" altLang="en-US">
              <a:solidFill>
                <a:srgbClr val="C00000"/>
              </a:solidFill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79376" y="2897337"/>
          <a:ext cx="32702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文档" r:id="rId1" imgW="3266440" imgH="870585" progId="Word.Document.12">
                  <p:embed/>
                </p:oleObj>
              </mc:Choice>
              <mc:Fallback>
                <p:oleObj name="文档" r:id="rId1" imgW="3266440" imgH="870585" progId="Word.Document.12">
                  <p:embed/>
                  <p:pic>
                    <p:nvPicPr>
                      <p:cNvPr id="0" name="对象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9376" y="2897337"/>
                        <a:ext cx="3270250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04" y="4230593"/>
            <a:ext cx="4848343" cy="23468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6" descr="201415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2650" y="5848985"/>
            <a:ext cx="914400" cy="9144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80" y="-21731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5" descr="215838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" y="-2173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2558" y="1119580"/>
            <a:ext cx="11665296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、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使用洁净能源减少尾气的排放，如为减少汽车有害气体的排放，可采用以下三种措施：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</a:t>
            </a:r>
            <a:r>
              <a:rPr lang="en-US" altLang="zh-CN" sz="2800" u="sng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代替汽油。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安装汽车尾气净化装置，将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NO</a:t>
            </a:r>
            <a:r>
              <a:rPr lang="en-US" altLang="zh-CN" sz="2800" i="1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转化为中性的，无污染的氮气。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使用以液化天然气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(LNG)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或高效燃料</a:t>
            </a:r>
            <a:r>
              <a:rPr lang="en-US" altLang="zh-CN" sz="2800" u="sng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作为动力的新型环保汽车。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9947" y="25209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甲醇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57058" y="251795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液化气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49330" y="378983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电池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201415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2650" y="5848985"/>
            <a:ext cx="914400" cy="9144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80" y="-21731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5" descr="215838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2173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 铵盐 的图像结果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30" y="2409363"/>
            <a:ext cx="4044796" cy="41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2157647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4" name="图片 3" descr="21583653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5830" y="5848985"/>
            <a:ext cx="914400" cy="914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76426" y="1525905"/>
            <a:ext cx="8229600" cy="10077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</a:rPr>
              <a:t>  一、铵盐的性质</a:t>
            </a: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3556" name="Picture 4" descr=" 铵盐 的图像结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11" y="2732196"/>
            <a:ext cx="4387834" cy="33811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445" y="6508605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215838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7" name="图片 6" descr="201415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650" y="5848985"/>
            <a:ext cx="914400" cy="914400"/>
          </a:xfrm>
          <a:prstGeom prst="rect">
            <a:avLst/>
          </a:prstGeom>
        </p:spPr>
      </p:pic>
      <p:sp>
        <p:nvSpPr>
          <p:cNvPr id="8" name="Rectangle 26"/>
          <p:cNvSpPr/>
          <p:nvPr/>
        </p:nvSpPr>
        <p:spPr>
          <a:xfrm>
            <a:off x="1263239" y="171912"/>
            <a:ext cx="3710890" cy="569939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二、铵盐的化学性质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80" y="-21731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5" descr="215838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2173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215838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7" name="图片 6" descr="201415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650" y="584898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215838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7" name="图片 6" descr="201415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650" y="584898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215838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7" name="图片 6" descr="201415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650" y="584898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25"/>
          <p:cNvSpPr/>
          <p:nvPr/>
        </p:nvSpPr>
        <p:spPr>
          <a:xfrm>
            <a:off x="1282045" y="857839"/>
            <a:ext cx="1047187" cy="597341"/>
          </a:xfrm>
          <a:prstGeom prst="homePlate">
            <a:avLst/>
          </a:prstGeom>
          <a:solidFill>
            <a:schemeClr val="accent1"/>
          </a:solidFill>
          <a:ln w="28575">
            <a:noFill/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思考</a:t>
            </a:r>
            <a:endParaRPr lang="en-GB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26"/>
          <p:cNvSpPr/>
          <p:nvPr/>
        </p:nvSpPr>
        <p:spPr>
          <a:xfrm>
            <a:off x="2479380" y="905331"/>
            <a:ext cx="3710890" cy="569939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铵盐是什么？有哪些？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" name="Straight Connector 63"/>
          <p:cNvCxnSpPr/>
          <p:nvPr/>
        </p:nvCxnSpPr>
        <p:spPr>
          <a:xfrm>
            <a:off x="2431852" y="3365745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2"/>
          <p:cNvCxnSpPr/>
          <p:nvPr/>
        </p:nvCxnSpPr>
        <p:spPr>
          <a:xfrm>
            <a:off x="1808743" y="2167929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0"/>
          <p:cNvGrpSpPr/>
          <p:nvPr/>
        </p:nvGrpSpPr>
        <p:grpSpPr>
          <a:xfrm>
            <a:off x="1488226" y="2875818"/>
            <a:ext cx="1194815" cy="1124573"/>
            <a:chOff x="5999190" y="2626865"/>
            <a:chExt cx="1192668" cy="1122553"/>
          </a:xfrm>
          <a:effectLst/>
        </p:grpSpPr>
        <p:sp>
          <p:nvSpPr>
            <p:cNvPr id="9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23"/>
            <p:cNvSpPr txBox="1">
              <a:spLocks noChangeArrowheads="1"/>
            </p:cNvSpPr>
            <p:nvPr/>
          </p:nvSpPr>
          <p:spPr bwMode="auto">
            <a:xfrm>
              <a:off x="6231728" y="2773332"/>
              <a:ext cx="771727" cy="829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包含</a:t>
              </a:r>
              <a:endParaRPr lang="nb-NO" altLang="id-ID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890825" y="1813912"/>
            <a:ext cx="1194815" cy="1124575"/>
            <a:chOff x="5402860" y="1566869"/>
            <a:chExt cx="1192668" cy="1122553"/>
          </a:xfrm>
          <a:effectLst/>
        </p:grpSpPr>
        <p:sp>
          <p:nvSpPr>
            <p:cNvPr id="12" name="Rounded Rectangle 14"/>
            <p:cNvSpPr>
              <a:spLocks noChangeArrowheads="1"/>
            </p:cNvSpPr>
            <p:nvPr/>
          </p:nvSpPr>
          <p:spPr bwMode="auto">
            <a:xfrm rot="20684148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24"/>
            <p:cNvSpPr txBox="1">
              <a:spLocks noChangeArrowheads="1"/>
            </p:cNvSpPr>
            <p:nvPr/>
          </p:nvSpPr>
          <p:spPr bwMode="auto">
            <a:xfrm rot="20681240">
              <a:off x="5613324" y="1666228"/>
              <a:ext cx="771727" cy="829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定义</a:t>
              </a:r>
              <a:endParaRPr lang="nb-NO" altLang="id-ID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38"/>
          <p:cNvGrpSpPr>
            <a:grpSpLocks noChangeAspect="1"/>
          </p:cNvGrpSpPr>
          <p:nvPr/>
        </p:nvGrpSpPr>
        <p:grpSpPr>
          <a:xfrm>
            <a:off x="3234094" y="1971549"/>
            <a:ext cx="488379" cy="488379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13"/>
          <p:cNvSpPr>
            <a:spLocks noChangeAspect="1" noEditPoints="1"/>
          </p:cNvSpPr>
          <p:nvPr/>
        </p:nvSpPr>
        <p:spPr bwMode="auto">
          <a:xfrm>
            <a:off x="4081305" y="3070897"/>
            <a:ext cx="424142" cy="413042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56"/>
          <p:cNvSpPr txBox="1"/>
          <p:nvPr/>
        </p:nvSpPr>
        <p:spPr>
          <a:xfrm>
            <a:off x="4235089" y="3068630"/>
            <a:ext cx="7400040" cy="4730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NH</a:t>
            </a:r>
            <a:r>
              <a:rPr kumimoji="1" lang="en-US" altLang="zh-CN" sz="2800" b="1" baseline="-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4</a:t>
            </a:r>
            <a:r>
              <a:rPr kumimoji="1"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Cl </a:t>
            </a:r>
            <a:r>
              <a:rPr kumimoji="1" lang="zh-C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、</a:t>
            </a:r>
            <a:r>
              <a:rPr kumimoji="1"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(NH</a:t>
            </a:r>
            <a:r>
              <a:rPr kumimoji="1" lang="en-US" altLang="zh-CN" sz="2800" b="1" baseline="-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4</a:t>
            </a:r>
            <a:r>
              <a:rPr kumimoji="1"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)</a:t>
            </a:r>
            <a:r>
              <a:rPr kumimoji="1" lang="en-US" altLang="zh-CN" sz="2800" b="1" baseline="-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SO</a:t>
            </a:r>
            <a:r>
              <a:rPr kumimoji="1" lang="en-US" altLang="zh-CN" sz="2800" b="1" baseline="-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4</a:t>
            </a:r>
            <a:r>
              <a:rPr kumimoji="1"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kumimoji="1" lang="zh-C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、 </a:t>
            </a:r>
            <a:r>
              <a:rPr kumimoji="1"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NH</a:t>
            </a:r>
            <a:r>
              <a:rPr kumimoji="1" lang="en-US" altLang="zh-CN" sz="2800" b="1" baseline="-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4</a:t>
            </a:r>
            <a:r>
              <a:rPr kumimoji="1"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NO</a:t>
            </a:r>
            <a:r>
              <a:rPr kumimoji="1" lang="en-US" altLang="zh-CN" sz="2800" b="1" baseline="-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</a:t>
            </a:r>
            <a:r>
              <a:rPr kumimoji="1"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kumimoji="1" lang="zh-C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、</a:t>
            </a:r>
            <a:r>
              <a:rPr kumimoji="1"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NH</a:t>
            </a:r>
            <a:r>
              <a:rPr kumimoji="1" lang="en-US" altLang="zh-CN" sz="2800" b="1" baseline="-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4</a:t>
            </a:r>
            <a:r>
              <a:rPr kumimoji="1"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HCO</a:t>
            </a:r>
            <a:r>
              <a:rPr kumimoji="1" lang="en-US" altLang="zh-CN" sz="2800" b="1" baseline="-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</a:t>
            </a:r>
            <a:endParaRPr kumimoji="1" lang="en-US" altLang="zh-CN" sz="2800" b="1" baseline="-30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Box 57"/>
          <p:cNvSpPr txBox="1"/>
          <p:nvPr/>
        </p:nvSpPr>
        <p:spPr>
          <a:xfrm>
            <a:off x="3333470" y="1991151"/>
            <a:ext cx="7594942" cy="472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由铵根离子和酸根离子构成的化合物叫做铵盐。</a:t>
            </a:r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2329232" y="4906208"/>
          <a:ext cx="7111541" cy="96799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60463"/>
                <a:gridCol w="2081635"/>
                <a:gridCol w="296944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</a:t>
                      </a:r>
                      <a:endParaRPr lang="zh-CN" sz="24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溶解性</a:t>
                      </a:r>
                      <a:endParaRPr lang="zh-CN" sz="24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状态</a:t>
                      </a:r>
                      <a:endParaRPr lang="zh-CN" sz="24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1" u="sng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无色</a:t>
                      </a:r>
                      <a:endParaRPr lang="zh-CN" sz="24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易溶于水</a:t>
                      </a:r>
                      <a:endParaRPr lang="zh-CN" sz="24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400" b="1" u="sng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晶体</a:t>
                      </a:r>
                      <a:endParaRPr lang="zh-CN" sz="24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0" name="Rectangle 26"/>
          <p:cNvSpPr/>
          <p:nvPr/>
        </p:nvSpPr>
        <p:spPr>
          <a:xfrm>
            <a:off x="1378649" y="4170530"/>
            <a:ext cx="3710890" cy="569939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一、铵盐物理性质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rcRect b="49699"/>
          <a:stretch>
            <a:fillRect/>
          </a:stretch>
        </p:blipFill>
        <p:spPr>
          <a:xfrm>
            <a:off x="9802412" y="3787631"/>
            <a:ext cx="2252000" cy="190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4" grpId="0" animBg="1"/>
      <p:bldP spid="25" grpId="0"/>
      <p:bldP spid="26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2158386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7" name="图片 6" descr="2014151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42650" y="5848985"/>
            <a:ext cx="914400" cy="914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 l="5276" t="4560" r="7744" b="3528"/>
          <a:stretch>
            <a:fillRect/>
          </a:stretch>
        </p:blipFill>
        <p:spPr>
          <a:xfrm>
            <a:off x="1188745" y="1064260"/>
            <a:ext cx="3709035" cy="52704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r="41044"/>
          <a:stretch>
            <a:fillRect/>
          </a:stretch>
        </p:blipFill>
        <p:spPr>
          <a:xfrm>
            <a:off x="6330950" y="4260850"/>
            <a:ext cx="1613535" cy="152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rcRect l="54104"/>
          <a:stretch>
            <a:fillRect/>
          </a:stretch>
        </p:blipFill>
        <p:spPr>
          <a:xfrm>
            <a:off x="7612380" y="4260850"/>
            <a:ext cx="1289050" cy="156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箭头: 右 2"/>
          <p:cNvSpPr/>
          <p:nvPr/>
        </p:nvSpPr>
        <p:spPr>
          <a:xfrm>
            <a:off x="5175682" y="4820575"/>
            <a:ext cx="920318" cy="248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874059" y="2029133"/>
            <a:ext cx="5258540" cy="206210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想一想：铵盐为何能取代氨水作氮肥？</a:t>
            </a:r>
            <a:endParaRPr lang="en-US" altLang="zh-CN" sz="3200" dirty="0"/>
          </a:p>
          <a:p>
            <a:r>
              <a:rPr lang="zh-CN" altLang="en-US" sz="3200" dirty="0"/>
              <a:t>为什么铵态氮肥包装袋上要有如下图案？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6" descr="2014151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42650" y="5848985"/>
            <a:ext cx="914400" cy="91440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080" y="-21731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5" descr="2158386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" y="-21731"/>
            <a:ext cx="914400" cy="914400"/>
          </a:xfrm>
          <a:prstGeom prst="rect">
            <a:avLst/>
          </a:prstGeom>
        </p:spPr>
      </p:pic>
      <p:sp>
        <p:nvSpPr>
          <p:cNvPr id="2" name="Rectangle 26"/>
          <p:cNvSpPr/>
          <p:nvPr/>
        </p:nvSpPr>
        <p:spPr>
          <a:xfrm>
            <a:off x="1184015" y="222399"/>
            <a:ext cx="3710890" cy="569939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二、铵盐化学性质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4" name="Straight Connector 65"/>
          <p:cNvCxnSpPr/>
          <p:nvPr/>
        </p:nvCxnSpPr>
        <p:spPr>
          <a:xfrm>
            <a:off x="1358792" y="1850278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4"/>
          <p:cNvGrpSpPr/>
          <p:nvPr/>
        </p:nvGrpSpPr>
        <p:grpSpPr>
          <a:xfrm>
            <a:off x="655475" y="1394130"/>
            <a:ext cx="1194815" cy="1124575"/>
            <a:chOff x="6139503" y="4871969"/>
            <a:chExt cx="1192668" cy="1122553"/>
          </a:xfrm>
          <a:solidFill>
            <a:schemeClr val="accent1">
              <a:lumMod val="40000"/>
              <a:lumOff val="60000"/>
            </a:schemeClr>
          </a:solidFill>
          <a:effectLst/>
        </p:grpSpPr>
        <p:sp>
          <p:nvSpPr>
            <p:cNvPr id="16" name="Rounded Rectangle 5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grpFill/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21"/>
            <p:cNvSpPr txBox="1">
              <a:spLocks noChangeArrowheads="1"/>
            </p:cNvSpPr>
            <p:nvPr/>
          </p:nvSpPr>
          <p:spPr bwMode="auto">
            <a:xfrm>
              <a:off x="6162887" y="4915273"/>
              <a:ext cx="1033738" cy="9388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探究实验</a:t>
              </a:r>
              <a:r>
                <a:rPr lang="en-US" altLang="zh-CN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endParaRPr lang="nb-NO" altLang="id-ID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9"/>
          <p:cNvGrpSpPr>
            <a:grpSpLocks noChangeAspect="1"/>
          </p:cNvGrpSpPr>
          <p:nvPr/>
        </p:nvGrpSpPr>
        <p:grpSpPr>
          <a:xfrm>
            <a:off x="3039460" y="1381161"/>
            <a:ext cx="901619" cy="901620"/>
            <a:chOff x="5385173" y="1917525"/>
            <a:chExt cx="1440000" cy="1440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" name="Oval 30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Oval 31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Oval 3725"/>
          <p:cNvSpPr>
            <a:spLocks noChangeArrowheads="1"/>
          </p:cNvSpPr>
          <p:nvPr/>
        </p:nvSpPr>
        <p:spPr bwMode="auto">
          <a:xfrm>
            <a:off x="6301638" y="1639370"/>
            <a:ext cx="586135" cy="586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97201" y="1535613"/>
            <a:ext cx="586135" cy="586135"/>
            <a:chOff x="4261556" y="2688368"/>
            <a:chExt cx="586135" cy="586135"/>
          </a:xfrm>
        </p:grpSpPr>
        <p:sp>
          <p:nvSpPr>
            <p:cNvPr id="8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1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367" y="2709944"/>
            <a:ext cx="2516645" cy="306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文本框 32"/>
          <p:cNvSpPr txBox="1"/>
          <p:nvPr/>
        </p:nvSpPr>
        <p:spPr>
          <a:xfrm>
            <a:off x="4139625" y="2737372"/>
            <a:ext cx="1646406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b="1" kern="10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实验现象</a:t>
            </a:r>
            <a:r>
              <a:rPr lang="zh-CN" altLang="en-US" sz="2800" b="1" kern="10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sz="2800" b="1" kern="100"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139625" y="3667417"/>
            <a:ext cx="1646406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b="1" kern="10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实验</a:t>
            </a:r>
            <a:r>
              <a:rPr lang="zh-CN" altLang="en-US" sz="2800" b="1" kern="10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结论：</a:t>
            </a:r>
            <a:endParaRPr lang="zh-CN" altLang="zh-CN" sz="2800" b="1" kern="100"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944465" y="2644561"/>
            <a:ext cx="5966299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试管中固体逐渐减少，试纸变蓝</a:t>
            </a:r>
            <a:endParaRPr lang="zh-CN"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865249" y="3705939"/>
            <a:ext cx="4248608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HCO</a:t>
            </a:r>
            <a:r>
              <a:rPr lang="en-US" altLang="zh-CN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8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分解产生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zh-CN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2800" b="1" kern="1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Object 15"/>
              <p:cNvSpPr txBox="1"/>
              <p:nvPr/>
            </p:nvSpPr>
            <p:spPr bwMode="auto">
              <a:xfrm>
                <a:off x="4065770" y="4597462"/>
                <a:ext cx="7208871" cy="108424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32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sSub>
                        <m:sSubPr>
                          <m:ctrlPr>
                            <a:rPr lang="zh-CN" alt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𝐇𝐂</m:t>
                      </m:r>
                      <m:sSub>
                        <m:sSubPr>
                          <m:ctrlPr>
                            <a:rPr lang="zh-CN" alt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𝐎</m:t>
                          </m:r>
                        </m:e>
                        <m:sub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32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sSub>
                        <m:sSubPr>
                          <m:ctrlPr>
                            <a:rPr lang="zh-CN" alt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↑+</m:t>
                      </m:r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  <m:sSub>
                        <m:sSubPr>
                          <m:ctrlPr>
                            <a:rPr lang="zh-CN" alt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𝐎</m:t>
                          </m:r>
                        </m:e>
                        <m:sub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↑+</m:t>
                      </m:r>
                      <m:sSub>
                        <m:sSubPr>
                          <m:ctrlPr>
                            <a:rPr lang="zh-CN" alt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</m:oMath>
                  </m:oMathPara>
                </a14:m>
                <a:endParaRPr lang="zh-C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5770" y="4597462"/>
                <a:ext cx="7208871" cy="1084247"/>
              </a:xfrm>
              <a:prstGeom prst="rect">
                <a:avLst/>
              </a:prstGeom>
              <a:blipFill rotWithShape="1">
                <a:blip r:embed="rId6"/>
                <a:stretch>
                  <a:fillRect l="-7" t="-6" r="3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图片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59931"/>
            <a:ext cx="661187" cy="485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6" descr="2014151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42650" y="5848985"/>
            <a:ext cx="914400" cy="9144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5080" y="-21731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5" descr="2158386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" y="-21731"/>
            <a:ext cx="914400" cy="914400"/>
          </a:xfrm>
          <a:prstGeom prst="rect">
            <a:avLst/>
          </a:prstGeom>
        </p:spPr>
      </p:pic>
      <p:sp>
        <p:nvSpPr>
          <p:cNvPr id="2" name="Rectangle 26"/>
          <p:cNvSpPr/>
          <p:nvPr/>
        </p:nvSpPr>
        <p:spPr>
          <a:xfrm>
            <a:off x="987500" y="204812"/>
            <a:ext cx="3710890" cy="569939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二、铵盐化学性质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4" name="Straight Connector 65"/>
          <p:cNvCxnSpPr/>
          <p:nvPr/>
        </p:nvCxnSpPr>
        <p:spPr>
          <a:xfrm>
            <a:off x="1358792" y="1850278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4"/>
          <p:cNvGrpSpPr/>
          <p:nvPr/>
        </p:nvGrpSpPr>
        <p:grpSpPr>
          <a:xfrm>
            <a:off x="655475" y="1394130"/>
            <a:ext cx="1194815" cy="1124575"/>
            <a:chOff x="6139503" y="4871969"/>
            <a:chExt cx="1192668" cy="1122553"/>
          </a:xfrm>
          <a:solidFill>
            <a:schemeClr val="accent1">
              <a:lumMod val="40000"/>
              <a:lumOff val="60000"/>
            </a:schemeClr>
          </a:solidFill>
          <a:effectLst/>
        </p:grpSpPr>
        <p:sp>
          <p:nvSpPr>
            <p:cNvPr id="16" name="Rounded Rectangle 5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grpFill/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21"/>
            <p:cNvSpPr txBox="1">
              <a:spLocks noChangeArrowheads="1"/>
            </p:cNvSpPr>
            <p:nvPr/>
          </p:nvSpPr>
          <p:spPr bwMode="auto">
            <a:xfrm>
              <a:off x="6162887" y="4915273"/>
              <a:ext cx="1033738" cy="9388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探究实验</a:t>
              </a:r>
              <a:r>
                <a:rPr lang="en-US" altLang="zh-CN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lang="nb-NO" altLang="id-ID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9"/>
          <p:cNvGrpSpPr>
            <a:grpSpLocks noChangeAspect="1"/>
          </p:cNvGrpSpPr>
          <p:nvPr/>
        </p:nvGrpSpPr>
        <p:grpSpPr>
          <a:xfrm>
            <a:off x="3039460" y="1381161"/>
            <a:ext cx="901619" cy="901620"/>
            <a:chOff x="5385173" y="1917525"/>
            <a:chExt cx="1440000" cy="1440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" name="Oval 30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Oval 31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Oval 3725"/>
          <p:cNvSpPr>
            <a:spLocks noChangeArrowheads="1"/>
          </p:cNvSpPr>
          <p:nvPr/>
        </p:nvSpPr>
        <p:spPr bwMode="auto">
          <a:xfrm>
            <a:off x="6301638" y="1639370"/>
            <a:ext cx="586135" cy="586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97201" y="1535613"/>
            <a:ext cx="586135" cy="586135"/>
            <a:chOff x="4261556" y="2688368"/>
            <a:chExt cx="586135" cy="586135"/>
          </a:xfrm>
        </p:grpSpPr>
        <p:sp>
          <p:nvSpPr>
            <p:cNvPr id="8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1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4351199" y="1619257"/>
            <a:ext cx="1646406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实验现象</a:t>
            </a:r>
            <a:r>
              <a:rPr lang="zh-CN" altLang="en-US" sz="2800" b="1" kern="100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sz="2800" b="1" kern="100" dirty="0"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084329" y="2745258"/>
            <a:ext cx="1646406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实验</a:t>
            </a:r>
            <a:r>
              <a:rPr lang="zh-CN" altLang="en-US" sz="2800" b="1" kern="100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结论：</a:t>
            </a:r>
            <a:endParaRPr lang="zh-CN" altLang="zh-CN" sz="2800" b="1" kern="100" dirty="0"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096000" y="1718737"/>
            <a:ext cx="59662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固体逐渐减少，产生有刺激性气味气体，试管口有白色固体生成</a:t>
            </a:r>
            <a:endParaRPr lang="zh-CN"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865248" y="2801021"/>
            <a:ext cx="4248608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zh-CN" altLang="en-US" sz="2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受热</a:t>
            </a:r>
            <a:r>
              <a:rPr lang="zh-CN" altLang="zh-CN" sz="2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分解产生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28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8792" y="2611550"/>
            <a:ext cx="2178916" cy="217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bject 12"/>
              <p:cNvSpPr txBox="1"/>
              <p:nvPr/>
            </p:nvSpPr>
            <p:spPr bwMode="auto">
              <a:xfrm>
                <a:off x="4145069" y="3599638"/>
                <a:ext cx="6302700" cy="83567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32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sSub>
                        <m:sSubPr>
                          <m:ctrlPr>
                            <a:rPr lang="zh-CN" alt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𝐂𝐥</m:t>
                      </m:r>
                      <m:r>
                        <a:rPr lang="en-US" altLang="zh-CN" sz="32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sSub>
                        <m:sSubPr>
                          <m:ctrlPr>
                            <a:rPr lang="zh-CN" alt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↑+</m:t>
                      </m:r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𝐇𝐂𝐥</m:t>
                      </m:r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zh-C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5069" y="3599638"/>
                <a:ext cx="6302700" cy="835672"/>
              </a:xfrm>
              <a:prstGeom prst="rect">
                <a:avLst/>
              </a:prstGeom>
              <a:blipFill rotWithShape="1">
                <a:blip r:embed="rId6"/>
                <a:stretch>
                  <a:fillRect l="-7" t="-55" r="2" b="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1" y="3614027"/>
            <a:ext cx="661187" cy="485771"/>
          </a:xfrm>
          <a:prstGeom prst="rect">
            <a:avLst/>
          </a:prstGeom>
        </p:spPr>
      </p:pic>
      <p:grpSp>
        <p:nvGrpSpPr>
          <p:cNvPr id="26" name="组合 25"/>
          <p:cNvGrpSpPr/>
          <p:nvPr>
            <p:custDataLst>
              <p:tags r:id="rId8"/>
            </p:custDataLst>
          </p:nvPr>
        </p:nvGrpSpPr>
        <p:grpSpPr>
          <a:xfrm>
            <a:off x="337248" y="4883311"/>
            <a:ext cx="10606405" cy="1290955"/>
            <a:chOff x="1248" y="7371"/>
            <a:chExt cx="16703" cy="2033"/>
          </a:xfrm>
        </p:grpSpPr>
        <p:sp>
          <p:nvSpPr>
            <p:cNvPr id="27" name="Text Box 16"/>
            <p:cNvSpPr txBox="1"/>
            <p:nvPr>
              <p:custDataLst>
                <p:tags r:id="rId9"/>
              </p:custDataLst>
            </p:nvPr>
          </p:nvSpPr>
          <p:spPr>
            <a:xfrm>
              <a:off x="1248" y="7371"/>
              <a:ext cx="16703" cy="2033"/>
            </a:xfrm>
            <a:prstGeom prst="rect">
              <a:avLst/>
            </a:prstGeom>
            <a:noFill/>
            <a:ln w="28575" cap="flat" cmpd="sng">
              <a:solidFill>
                <a:schemeClr val="accent1">
                  <a:shade val="5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注意：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并非所有的铵盐受热分解都能产生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NH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的，例如</a:t>
              </a: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NH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4</a:t>
              </a: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NO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的分解：</a:t>
              </a:r>
              <a:r>
                <a:rPr lang="en-US" altLang="zh-CN" sz="32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2NH</a:t>
              </a:r>
              <a:r>
                <a:rPr lang="en-US" altLang="zh-CN" sz="3200" b="1" baseline="-25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r>
                <a:rPr lang="en-US" altLang="zh-CN" sz="32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NO</a:t>
              </a:r>
              <a:r>
                <a:rPr lang="en-US" altLang="zh-CN" sz="3200" b="1" baseline="-25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r>
                <a:rPr lang="en-US" altLang="zh-CN" sz="32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== 4H</a:t>
              </a:r>
              <a:r>
                <a:rPr lang="en-US" altLang="zh-CN" sz="3200" b="1" baseline="-25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r>
                <a:rPr lang="en-US" altLang="zh-CN" sz="32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O+2N</a:t>
              </a:r>
              <a:r>
                <a:rPr lang="en-US" altLang="zh-CN" sz="3200" b="1" baseline="-25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r>
                <a:rPr lang="en-US" altLang="zh-CN" sz="32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↑+O</a:t>
              </a:r>
              <a:r>
                <a:rPr lang="en-US" altLang="zh-CN" sz="3200" b="1" baseline="-25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r>
                <a:rPr lang="en-US" altLang="zh-CN" sz="32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↑</a:t>
              </a:r>
              <a:endPara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Text Box 17"/>
            <p:cNvSpPr txBox="1"/>
            <p:nvPr>
              <p:custDataLst>
                <p:tags r:id="rId10"/>
              </p:custDataLst>
            </p:nvPr>
          </p:nvSpPr>
          <p:spPr>
            <a:xfrm>
              <a:off x="5768" y="8275"/>
              <a:ext cx="94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b="1">
                  <a:latin typeface="Arial" panose="020B0604020202020204" pitchFamily="34" charset="0"/>
                  <a:ea typeface="宋体" panose="02010600030101010101" pitchFamily="2" charset="-122"/>
                </a:rPr>
                <a:t>△</a:t>
              </a:r>
              <a:endParaRPr lang="en-US" altLang="zh-CN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4" grpId="0"/>
      <p:bldP spid="35" grpId="0"/>
      <p:bldP spid="36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6" descr="2014151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42650" y="5848985"/>
            <a:ext cx="914400" cy="9144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5080" y="-21731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5" descr="2158386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" y="-21731"/>
            <a:ext cx="914400" cy="914400"/>
          </a:xfrm>
          <a:prstGeom prst="rect">
            <a:avLst/>
          </a:prstGeom>
        </p:spPr>
      </p:pic>
      <p:sp>
        <p:nvSpPr>
          <p:cNvPr id="2" name="Rectangle 26"/>
          <p:cNvSpPr/>
          <p:nvPr/>
        </p:nvSpPr>
        <p:spPr>
          <a:xfrm>
            <a:off x="987500" y="275205"/>
            <a:ext cx="3710890" cy="569939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二、铵盐化学性质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4" name="Straight Connector 65"/>
          <p:cNvCxnSpPr/>
          <p:nvPr/>
        </p:nvCxnSpPr>
        <p:spPr>
          <a:xfrm>
            <a:off x="1358792" y="1850278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4"/>
          <p:cNvGrpSpPr/>
          <p:nvPr/>
        </p:nvGrpSpPr>
        <p:grpSpPr>
          <a:xfrm>
            <a:off x="655475" y="1394130"/>
            <a:ext cx="1194815" cy="1124575"/>
            <a:chOff x="6139503" y="4871969"/>
            <a:chExt cx="1192668" cy="1122553"/>
          </a:xfrm>
          <a:solidFill>
            <a:schemeClr val="accent1">
              <a:lumMod val="40000"/>
              <a:lumOff val="60000"/>
            </a:schemeClr>
          </a:solidFill>
          <a:effectLst/>
        </p:grpSpPr>
        <p:sp>
          <p:nvSpPr>
            <p:cNvPr id="16" name="Rounded Rectangle 5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grpFill/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21"/>
            <p:cNvSpPr txBox="1">
              <a:spLocks noChangeArrowheads="1"/>
            </p:cNvSpPr>
            <p:nvPr/>
          </p:nvSpPr>
          <p:spPr bwMode="auto">
            <a:xfrm>
              <a:off x="6162887" y="4915273"/>
              <a:ext cx="1033738" cy="9388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探究实验</a:t>
              </a:r>
              <a:r>
                <a:rPr lang="en-US" altLang="zh-CN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lang="nb-NO" altLang="id-ID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9"/>
          <p:cNvGrpSpPr>
            <a:grpSpLocks noChangeAspect="1"/>
          </p:cNvGrpSpPr>
          <p:nvPr/>
        </p:nvGrpSpPr>
        <p:grpSpPr>
          <a:xfrm>
            <a:off x="3039460" y="1381161"/>
            <a:ext cx="901619" cy="901620"/>
            <a:chOff x="5385173" y="1917525"/>
            <a:chExt cx="1440000" cy="1440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" name="Oval 30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Oval 31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Oval 3725"/>
          <p:cNvSpPr>
            <a:spLocks noChangeArrowheads="1"/>
          </p:cNvSpPr>
          <p:nvPr/>
        </p:nvSpPr>
        <p:spPr bwMode="auto">
          <a:xfrm>
            <a:off x="6301638" y="1639370"/>
            <a:ext cx="586135" cy="586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97201" y="1535613"/>
            <a:ext cx="586135" cy="586135"/>
            <a:chOff x="4261556" y="2688368"/>
            <a:chExt cx="586135" cy="586135"/>
          </a:xfrm>
        </p:grpSpPr>
        <p:sp>
          <p:nvSpPr>
            <p:cNvPr id="8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1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4139625" y="2737372"/>
            <a:ext cx="1646406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b="1" kern="10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实验现象</a:t>
            </a:r>
            <a:r>
              <a:rPr lang="zh-CN" altLang="en-US" sz="2800" b="1" kern="10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sz="2800" b="1" kern="100"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139625" y="3667417"/>
            <a:ext cx="1646406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b="1" kern="10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实验</a:t>
            </a:r>
            <a:r>
              <a:rPr lang="zh-CN" altLang="en-US" sz="2800" b="1" kern="10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结论：</a:t>
            </a:r>
            <a:endParaRPr lang="zh-CN" altLang="zh-CN" sz="2800" b="1" kern="100"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865249" y="2675007"/>
            <a:ext cx="59662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试管中有刺激性气味气体产生，试纸变蓝</a:t>
            </a:r>
            <a:endParaRPr lang="zh-CN" altLang="zh-CN" sz="28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865249" y="3705939"/>
            <a:ext cx="5159506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+mn-ea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zh-CN" sz="2800" baseline="-25000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Cl</a:t>
            </a:r>
            <a:r>
              <a:rPr lang="zh-CN" altLang="en-US" sz="2800" kern="100" dirty="0">
                <a:latin typeface="+mn-ea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NaOH</a:t>
            </a:r>
            <a:r>
              <a:rPr lang="zh-CN" altLang="en-US" sz="2800" kern="100" dirty="0">
                <a:latin typeface="+mn-ea"/>
                <a:cs typeface="Times New Roman" panose="02020603050405020304" pitchFamily="18" charset="0"/>
              </a:rPr>
              <a:t>热反应生成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NH</a:t>
            </a:r>
            <a:r>
              <a:rPr lang="en-US" altLang="zh-CN" sz="2800" baseline="-25000" dirty="0">
                <a:latin typeface="+mn-ea"/>
                <a:cs typeface="Times New Roman" panose="02020603050405020304" pitchFamily="18" charset="0"/>
              </a:rPr>
              <a:t>3</a:t>
            </a:r>
            <a:endParaRPr lang="zh-CN" altLang="zh-CN" sz="28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368" y="2868221"/>
            <a:ext cx="2390444" cy="267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Object 7"/>
              <p:cNvSpPr txBox="1"/>
              <p:nvPr/>
            </p:nvSpPr>
            <p:spPr bwMode="auto">
              <a:xfrm>
                <a:off x="3095812" y="4752032"/>
                <a:ext cx="7822190" cy="50323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32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sSub>
                        <m:sSubPr>
                          <m:ctrlPr>
                            <a:rPr lang="zh-CN" alt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𝐂𝐥</m:t>
                      </m:r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𝐍𝐚𝐎𝐇</m:t>
                      </m:r>
                      <m:r>
                        <a:rPr lang="en-US" altLang="zh-CN" sz="32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𝐍𝐚𝐂𝐥</m:t>
                      </m:r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sSub>
                        <m:sSubPr>
                          <m:ctrlPr>
                            <a:rPr lang="zh-CN" alt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↑+</m:t>
                      </m:r>
                      <m:sSub>
                        <m:sSubPr>
                          <m:ctrlPr>
                            <a:rPr lang="zh-CN" alt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</m:oMath>
                  </m:oMathPara>
                </a14:m>
                <a:endParaRPr lang="zh-C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5812" y="4752032"/>
                <a:ext cx="7822190" cy="503237"/>
              </a:xfrm>
              <a:prstGeom prst="rect">
                <a:avLst/>
              </a:prstGeom>
              <a:blipFill rotWithShape="1">
                <a:blip r:embed="rId6"/>
                <a:stretch>
                  <a:fillRect l="-2" t="-65" r="6" b="-5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81" y="4654536"/>
            <a:ext cx="817663" cy="600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6" descr="2014151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42650" y="5848985"/>
            <a:ext cx="914400" cy="9144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080" y="-21731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5" descr="2158386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" y="-2173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13"/>
              <p:cNvSpPr txBox="1"/>
              <p:nvPr/>
            </p:nvSpPr>
            <p:spPr bwMode="auto">
              <a:xfrm>
                <a:off x="4808537" y="3500438"/>
                <a:ext cx="6457225" cy="86719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32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sSubSup>
                        <m:sSubSupPr>
                          <m:ctrlPr>
                            <a:rPr lang="zh-CN" alt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sSup>
                        <m:sSupPr>
                          <m:ctrlPr>
                            <a:rPr lang="zh-CN" alt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32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sSub>
                        <m:sSubPr>
                          <m:ctrlPr>
                            <a:rPr lang="zh-CN" alt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↑+</m:t>
                      </m:r>
                      <m:sSub>
                        <m:sSubPr>
                          <m:ctrlPr>
                            <a:rPr lang="zh-CN" alt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zh-CN" alt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zh-CN" alt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</m:oMath>
                  </m:oMathPara>
                </a14:m>
                <a:endParaRPr lang="zh-C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8537" y="3500438"/>
                <a:ext cx="6457225" cy="867198"/>
              </a:xfrm>
              <a:prstGeom prst="rect">
                <a:avLst/>
              </a:prstGeom>
              <a:blipFill rotWithShape="1">
                <a:blip r:embed="rId5"/>
                <a:stretch>
                  <a:fillRect l="-5" t="-37" r="4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3816656" y="3459236"/>
            <a:ext cx="525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实质：</a:t>
            </a:r>
            <a:endParaRPr kumimoji="1"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6"/>
          <p:cNvSpPr/>
          <p:nvPr/>
        </p:nvSpPr>
        <p:spPr>
          <a:xfrm>
            <a:off x="930603" y="257304"/>
            <a:ext cx="3710890" cy="569939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二、铵盐化学性质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" name="Straight Connector 65"/>
          <p:cNvCxnSpPr/>
          <p:nvPr/>
        </p:nvCxnSpPr>
        <p:spPr>
          <a:xfrm>
            <a:off x="2013419" y="3074055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4"/>
          <p:cNvCxnSpPr/>
          <p:nvPr/>
        </p:nvCxnSpPr>
        <p:spPr>
          <a:xfrm>
            <a:off x="2644889" y="1956568"/>
            <a:ext cx="2163886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/>
          <p:cNvGrpSpPr/>
          <p:nvPr/>
        </p:nvGrpSpPr>
        <p:grpSpPr>
          <a:xfrm>
            <a:off x="1310102" y="2617907"/>
            <a:ext cx="1194815" cy="1124575"/>
            <a:chOff x="6139503" y="4871969"/>
            <a:chExt cx="1192668" cy="1122553"/>
          </a:xfrm>
          <a:effectLst/>
        </p:grpSpPr>
        <p:sp>
          <p:nvSpPr>
            <p:cNvPr id="9" name="Rounded Rectangle 5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21"/>
            <p:cNvSpPr txBox="1">
              <a:spLocks noChangeArrowheads="1"/>
            </p:cNvSpPr>
            <p:nvPr/>
          </p:nvSpPr>
          <p:spPr bwMode="auto">
            <a:xfrm>
              <a:off x="6205644" y="4910882"/>
              <a:ext cx="975434" cy="945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zh-CN" altLang="en-US" sz="278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与碱反应</a:t>
              </a:r>
              <a:endParaRPr lang="nb-NO" altLang="id-ID" sz="278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1591233" y="1493341"/>
            <a:ext cx="1194815" cy="1124576"/>
            <a:chOff x="6420131" y="3749417"/>
            <a:chExt cx="1192668" cy="1122553"/>
          </a:xfrm>
          <a:effectLst/>
        </p:grpSpPr>
        <p:sp>
          <p:nvSpPr>
            <p:cNvPr id="12" name="Rounded Rectangle 8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3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22"/>
            <p:cNvSpPr txBox="1">
              <a:spLocks noChangeArrowheads="1"/>
            </p:cNvSpPr>
            <p:nvPr/>
          </p:nvSpPr>
          <p:spPr bwMode="auto">
            <a:xfrm>
              <a:off x="6535364" y="3811651"/>
              <a:ext cx="908404" cy="945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zh-CN" altLang="en-US" sz="278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不稳定性</a:t>
              </a:r>
              <a:endParaRPr lang="nb-NO" altLang="id-ID" sz="278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TextBox 54"/>
          <p:cNvSpPr txBox="1"/>
          <p:nvPr/>
        </p:nvSpPr>
        <p:spPr>
          <a:xfrm>
            <a:off x="3954481" y="2760565"/>
            <a:ext cx="6927417" cy="540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所有铵盐遇碱共热都可以生成氨气。</a:t>
            </a:r>
            <a:endParaRPr lang="id-ID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55"/>
          <p:cNvSpPr txBox="1"/>
          <p:nvPr/>
        </p:nvSpPr>
        <p:spPr>
          <a:xfrm>
            <a:off x="4808855" y="1682115"/>
            <a:ext cx="5538470" cy="516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铵盐受热生成氨气</a:t>
            </a:r>
            <a:r>
              <a:rPr kumimoji="1"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kumimoji="1" lang="zh-C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并非所有</a:t>
            </a:r>
            <a:r>
              <a:rPr kumimoji="1"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kumimoji="1"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id-ID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75" y="3500438"/>
            <a:ext cx="661187" cy="485771"/>
          </a:xfrm>
          <a:prstGeom prst="rect">
            <a:avLst/>
          </a:prstGeom>
        </p:spPr>
      </p:pic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2353552" y="4408580"/>
            <a:ext cx="9232777" cy="727487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latin typeface="+mj-ea"/>
                <a:ea typeface="+mj-ea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</a:rPr>
              <a:t>NH</a:t>
            </a:r>
            <a:r>
              <a:rPr lang="en-US" altLang="zh-CN" sz="2800" b="1" baseline="-25000" dirty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lang="en-US" altLang="zh-CN" sz="2800" b="1" dirty="0">
                <a:latin typeface="+mj-ea"/>
                <a:ea typeface="+mj-ea"/>
              </a:rPr>
              <a:t>Cl    + Ca(OH)</a:t>
            </a:r>
            <a:r>
              <a:rPr lang="en-US" altLang="zh-CN" sz="2800" b="1" baseline="-25000" dirty="0">
                <a:latin typeface="+mj-ea"/>
                <a:ea typeface="+mj-ea"/>
              </a:rPr>
              <a:t>2 </a:t>
            </a:r>
            <a:r>
              <a:rPr lang="en-US" altLang="zh-CN" sz="2800" b="1" dirty="0">
                <a:latin typeface="+mj-ea"/>
                <a:ea typeface="+mj-ea"/>
              </a:rPr>
              <a:t>          CaCl</a:t>
            </a:r>
            <a:r>
              <a:rPr lang="en-US" altLang="zh-CN" sz="2800" b="1" baseline="-25000" dirty="0">
                <a:latin typeface="+mj-ea"/>
                <a:ea typeface="+mj-ea"/>
              </a:rPr>
              <a:t>2 </a:t>
            </a:r>
            <a:r>
              <a:rPr lang="en-US" altLang="zh-CN" sz="2800" b="1" dirty="0">
                <a:latin typeface="+mj-ea"/>
                <a:ea typeface="+mj-ea"/>
              </a:rPr>
              <a:t>+ 2NH</a:t>
            </a:r>
            <a:r>
              <a:rPr lang="en-US" altLang="zh-CN" sz="2800" b="1" baseline="-25000" dirty="0">
                <a:latin typeface="+mj-ea"/>
                <a:ea typeface="+mj-ea"/>
              </a:rPr>
              <a:t>3</a:t>
            </a:r>
            <a:r>
              <a:rPr lang="en-US" altLang="zh-CN" sz="2800" b="1" dirty="0">
                <a:latin typeface="+mj-ea"/>
                <a:ea typeface="+mj-ea"/>
              </a:rPr>
              <a:t>↑ + 2H</a:t>
            </a:r>
            <a:r>
              <a:rPr lang="en-US" altLang="zh-CN" sz="2800" b="1" baseline="-25000" dirty="0">
                <a:latin typeface="+mj-ea"/>
                <a:ea typeface="+mj-ea"/>
              </a:rPr>
              <a:t>2</a:t>
            </a:r>
            <a:r>
              <a:rPr lang="en-US" altLang="zh-CN" sz="2800" b="1" dirty="0">
                <a:latin typeface="+mj-ea"/>
                <a:ea typeface="+mj-ea"/>
              </a:rPr>
              <a:t>O</a:t>
            </a:r>
            <a:endParaRPr lang="en-US" altLang="zh-CN" sz="2800" b="1" dirty="0">
              <a:latin typeface="+mj-ea"/>
              <a:ea typeface="+mj-ea"/>
            </a:endParaRPr>
          </a:p>
        </p:txBody>
      </p:sp>
      <p:cxnSp>
        <p:nvCxnSpPr>
          <p:cNvPr id="17" name="直接箭头连接符 16"/>
          <p:cNvCxnSpPr>
            <a:stCxn id="16" idx="1"/>
          </p:cNvCxnSpPr>
          <p:nvPr/>
        </p:nvCxnSpPr>
        <p:spPr>
          <a:xfrm flipH="1">
            <a:off x="1758748" y="4772324"/>
            <a:ext cx="594804" cy="239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78462" y="5238201"/>
            <a:ext cx="192645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制备氨气</a:t>
            </a:r>
            <a:endParaRPr lang="zh-CN" altLang="en-US" sz="28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87" y="4481440"/>
            <a:ext cx="817663" cy="600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6" descr="2014151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42650" y="5848985"/>
            <a:ext cx="914400" cy="91440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080" y="-21731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5" descr="2158386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" y="-21731"/>
            <a:ext cx="914400" cy="914400"/>
          </a:xfrm>
          <a:prstGeom prst="rect">
            <a:avLst/>
          </a:prstGeom>
        </p:spPr>
      </p:pic>
      <p:sp>
        <p:nvSpPr>
          <p:cNvPr id="3" name="圆角矩形 2"/>
          <p:cNvSpPr/>
          <p:nvPr>
            <p:custDataLst>
              <p:tags r:id="rId5"/>
            </p:custDataLst>
          </p:nvPr>
        </p:nvSpPr>
        <p:spPr>
          <a:xfrm>
            <a:off x="1180730" y="168854"/>
            <a:ext cx="245491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铵盐与碱反应</a:t>
            </a:r>
            <a:endParaRPr lang="zh-CN" altLang="en-US" sz="2400" b="1"/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111760" y="812800"/>
            <a:ext cx="3253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</a:rPr>
              <a:t>铵根离子的检验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grpSp>
        <p:nvGrpSpPr>
          <p:cNvPr id="11" name="组合 10"/>
          <p:cNvGrpSpPr/>
          <p:nvPr>
            <p:custDataLst>
              <p:tags r:id="rId7"/>
            </p:custDataLst>
          </p:nvPr>
        </p:nvGrpSpPr>
        <p:grpSpPr>
          <a:xfrm>
            <a:off x="3364650" y="792867"/>
            <a:ext cx="4774787" cy="603049"/>
            <a:chOff x="1931101" y="5592643"/>
            <a:chExt cx="3707098" cy="506891"/>
          </a:xfrm>
          <a:noFill/>
        </p:grpSpPr>
        <p:sp>
          <p:nvSpPr>
            <p:cNvPr id="12" name="矩形 11"/>
            <p:cNvSpPr/>
            <p:nvPr>
              <p:custDataLst>
                <p:tags r:id="rId8"/>
              </p:custDataLst>
            </p:nvPr>
          </p:nvSpPr>
          <p:spPr>
            <a:xfrm>
              <a:off x="1931101" y="5660794"/>
              <a:ext cx="3707098" cy="43874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>
                <a:spcAft>
                  <a:spcPct val="0"/>
                </a:spcAft>
              </a:pPr>
              <a:r>
                <a:rPr lang="en-US" altLang="zh-CN" sz="2795" b="1" kern="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OH </a:t>
              </a:r>
              <a:r>
                <a:rPr lang="en-US" altLang="zh-CN" sz="2795" b="1" kern="1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zh-CN" sz="2795" b="1" kern="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zh-CN" sz="2795" b="1" kern="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＋</a:t>
              </a:r>
              <a:r>
                <a:rPr lang="en-US" altLang="zh-CN" sz="2795" b="1" kern="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zh-CN" sz="2795" b="1" kern="1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zh-CN" sz="2795" b="1" kern="1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795" b="1" kern="100" spc="-8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==</a:t>
              </a:r>
              <a:r>
                <a:rPr lang="en-US" altLang="zh-CN" sz="2795" b="1" kern="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H</a:t>
              </a:r>
              <a:r>
                <a:rPr lang="en-US" altLang="zh-CN" sz="2795" b="1" kern="1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795" b="1" kern="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zh-CN" altLang="zh-CN" sz="2795" b="1" kern="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＋</a:t>
              </a:r>
              <a:r>
                <a:rPr lang="en-US" altLang="zh-CN" sz="2795" b="1" kern="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zh-CN" sz="2795" b="1" kern="1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795" b="1" kern="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↑</a:t>
              </a:r>
              <a:endParaRPr lang="zh-CN" altLang="zh-CN" sz="2795" b="1" kern="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AutoShape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605508" y="5592643"/>
              <a:ext cx="225572" cy="195257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795" b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315379" y="1470038"/>
            <a:ext cx="1402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>
                <a:solidFill>
                  <a:srgbClr val="1552D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检验方法</a:t>
            </a:r>
            <a:endParaRPr lang="zh-CN" altLang="zh-CN" sz="2400" b="1" kern="100">
              <a:solidFill>
                <a:srgbClr val="1552D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217170" y="2189480"/>
            <a:ext cx="11557000" cy="105029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）取少许样品于试管中，加入碱后加热，将湿润的红色石蕊试纸靠近管口，若试纸变蓝，则证明样品中含有NH</a:t>
            </a:r>
            <a:r>
              <a:rPr lang="zh-CN" altLang="en-US" sz="2400" b="1" baseline="-25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4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197485" y="3580765"/>
            <a:ext cx="11596370" cy="105029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）取少许样品于试管中，加入碱后加热，用蘸有浓盐酸的玻璃棒靠近试管口，若有白烟产生，则证明样品中含有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NH</a:t>
            </a:r>
            <a:r>
              <a:rPr lang="zh-CN" altLang="en-US" sz="2400" b="1" baseline="-25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4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Group 57"/>
          <p:cNvGrpSpPr/>
          <p:nvPr>
            <p:custDataLst>
              <p:tags r:id="rId13"/>
            </p:custDataLst>
          </p:nvPr>
        </p:nvGrpSpPr>
        <p:grpSpPr>
          <a:xfrm>
            <a:off x="2112669" y="4969752"/>
            <a:ext cx="7031138" cy="1371600"/>
            <a:chOff x="1771" y="3057"/>
            <a:chExt cx="3418" cy="864"/>
          </a:xfrm>
        </p:grpSpPr>
        <p:sp>
          <p:nvSpPr>
            <p:cNvPr id="16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771" y="3303"/>
              <a:ext cx="7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32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样品</a:t>
              </a:r>
              <a:endParaRPr kumimoji="1"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Group 56"/>
            <p:cNvGrpSpPr/>
            <p:nvPr>
              <p:custDataLst>
                <p:tags r:id="rId15"/>
              </p:custDataLst>
            </p:nvPr>
          </p:nvGrpSpPr>
          <p:grpSpPr>
            <a:xfrm>
              <a:off x="2198" y="3115"/>
              <a:ext cx="966" cy="802"/>
              <a:chOff x="2198" y="2912"/>
              <a:chExt cx="966" cy="802"/>
            </a:xfrm>
          </p:grpSpPr>
          <p:sp>
            <p:nvSpPr>
              <p:cNvPr id="23" name="Text Box 18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198" y="2912"/>
                <a:ext cx="966" cy="8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CN" altLang="en-US" sz="3200" b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强碱</a:t>
                </a:r>
                <a:br>
                  <a:rPr kumimoji="1" lang="zh-CN" altLang="en-US" sz="3200" b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</a:br>
                <a:r>
                  <a:rPr kumimoji="1" lang="zh-CN" altLang="en-US" sz="32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△</a:t>
                </a:r>
                <a:endParaRPr kumimoji="1"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4" name="Line 19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302" y="3313"/>
                <a:ext cx="742" cy="0"/>
              </a:xfrm>
              <a:prstGeom prst="line">
                <a:avLst/>
              </a:prstGeom>
              <a:noFill/>
              <a:ln w="47625" cmpd="sng">
                <a:solidFill>
                  <a:schemeClr val="accent1">
                    <a:shade val="50000"/>
                  </a:schemeClr>
                </a:solidFill>
                <a:prstDash val="solid"/>
                <a:rou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200" b="1">
                  <a:solidFill>
                    <a:srgbClr val="000000"/>
                  </a:solidFill>
                  <a:ea typeface="楷体_GB2312" pitchFamily="49" charset="-122"/>
                </a:endParaRPr>
              </a:p>
            </p:txBody>
          </p:sp>
        </p:grpSp>
        <p:sp>
          <p:nvSpPr>
            <p:cNvPr id="18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044" y="3303"/>
              <a:ext cx="62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气体</a:t>
              </a:r>
              <a:endPara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9" name="Group 55"/>
            <p:cNvGrpSpPr/>
            <p:nvPr>
              <p:custDataLst>
                <p:tags r:id="rId19"/>
              </p:custDataLst>
            </p:nvPr>
          </p:nvGrpSpPr>
          <p:grpSpPr>
            <a:xfrm>
              <a:off x="3396" y="3057"/>
              <a:ext cx="1166" cy="864"/>
              <a:chOff x="3396" y="2854"/>
              <a:chExt cx="1166" cy="864"/>
            </a:xfrm>
          </p:grpSpPr>
          <p:sp>
            <p:nvSpPr>
              <p:cNvPr id="21" name="Text Box 22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396" y="2854"/>
                <a:ext cx="1166" cy="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CN" altLang="en-US" sz="32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湿润</a:t>
                </a:r>
                <a:br>
                  <a:rPr kumimoji="1" lang="zh-CN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</a:br>
                <a:r>
                  <a:rPr kumimoji="1" lang="zh-CN" altLang="en-US" sz="32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红色石蕊</a:t>
                </a:r>
                <a:endParaRPr kumimoji="1"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Line 23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569" y="3282"/>
                <a:ext cx="905" cy="4"/>
              </a:xfrm>
              <a:prstGeom prst="line">
                <a:avLst/>
              </a:prstGeom>
              <a:noFill/>
              <a:ln w="47625" cmpd="sng">
                <a:solidFill>
                  <a:schemeClr val="accent1">
                    <a:shade val="50000"/>
                  </a:schemeClr>
                </a:solidFill>
                <a:prstDash val="solid"/>
                <a:rou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200" b="1">
                  <a:solidFill>
                    <a:srgbClr val="000000"/>
                  </a:solidFill>
                  <a:ea typeface="楷体_GB2312" pitchFamily="49" charset="-122"/>
                </a:endParaRPr>
              </a:p>
            </p:txBody>
          </p:sp>
        </p:grpSp>
        <p:sp>
          <p:nvSpPr>
            <p:cNvPr id="20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470" y="3303"/>
              <a:ext cx="71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蓝色</a:t>
              </a:r>
              <a:endPara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tags/tag1.xml><?xml version="1.0" encoding="utf-8"?>
<p:tagLst xmlns:p="http://schemas.openxmlformats.org/presentationml/2006/main">
  <p:tag name="AS_UNIQUEID" val="162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0.xml><?xml version="1.0" encoding="utf-8"?>
<p:tagLst xmlns:p="http://schemas.openxmlformats.org/presentationml/2006/main">
  <p:tag name="AS_UNIQUEID" val="2055"/>
</p:tagLst>
</file>

<file path=ppt/tags/tag11.xml><?xml version="1.0" encoding="utf-8"?>
<p:tagLst xmlns:p="http://schemas.openxmlformats.org/presentationml/2006/main">
  <p:tag name="AS_UNIQUEID" val="2031"/>
</p:tagLst>
</file>

<file path=ppt/tags/tag12.xml><?xml version="1.0" encoding="utf-8"?>
<p:tagLst xmlns:p="http://schemas.openxmlformats.org/presentationml/2006/main">
  <p:tag name="AS_UNIQUEID" val="2032"/>
</p:tagLst>
</file>

<file path=ppt/tags/tag13.xml><?xml version="1.0" encoding="utf-8"?>
<p:tagLst xmlns:p="http://schemas.openxmlformats.org/presentationml/2006/main">
  <p:tag name="AS_UNIQUEID" val="189"/>
</p:tagLst>
</file>

<file path=ppt/tags/tag14.xml><?xml version="1.0" encoding="utf-8"?>
<p:tagLst xmlns:p="http://schemas.openxmlformats.org/presentationml/2006/main">
  <p:tag name="AS_UNIQUEID" val="190"/>
</p:tagLst>
</file>

<file path=ppt/tags/tag15.xml><?xml version="1.0" encoding="utf-8"?>
<p:tagLst xmlns:p="http://schemas.openxmlformats.org/presentationml/2006/main">
  <p:tag name="AS_UNIQUEID" val="191"/>
</p:tagLst>
</file>

<file path=ppt/tags/tag16.xml><?xml version="1.0" encoding="utf-8"?>
<p:tagLst xmlns:p="http://schemas.openxmlformats.org/presentationml/2006/main">
  <p:tag name="AS_UNIQUEID" val="865"/>
</p:tagLst>
</file>

<file path=ppt/tags/tag17.xml><?xml version="1.0" encoding="utf-8"?>
<p:tagLst xmlns:p="http://schemas.openxmlformats.org/presentationml/2006/main">
  <p:tag name="AS_UNIQUEID" val="870"/>
</p:tagLst>
</file>

<file path=ppt/tags/tag18.xml><?xml version="1.0" encoding="utf-8"?>
<p:tagLst xmlns:p="http://schemas.openxmlformats.org/presentationml/2006/main">
  <p:tag name="AS_UNIQUEID" val="871"/>
</p:tagLst>
</file>

<file path=ppt/tags/tag19.xml><?xml version="1.0" encoding="utf-8"?>
<p:tagLst xmlns:p="http://schemas.openxmlformats.org/presentationml/2006/main">
  <p:tag name="AS_UNIQUEID" val="2033"/>
</p:tagLst>
</file>

<file path=ppt/tags/tag2.xml><?xml version="1.0" encoding="utf-8"?>
<p:tagLst xmlns:p="http://schemas.openxmlformats.org/presentationml/2006/main">
  <p:tag name="AS_UNIQUEID" val="162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0.xml><?xml version="1.0" encoding="utf-8"?>
<p:tagLst xmlns:p="http://schemas.openxmlformats.org/presentationml/2006/main">
  <p:tag name="AS_UNIQUEID" val="2034"/>
</p:tagLst>
</file>

<file path=ppt/tags/tag21.xml><?xml version="1.0" encoding="utf-8"?>
<p:tagLst xmlns:p="http://schemas.openxmlformats.org/presentationml/2006/main">
  <p:tag name="AS_UNIQUEID" val="2035"/>
</p:tagLst>
</file>

<file path=ppt/tags/tag22.xml><?xml version="1.0" encoding="utf-8"?>
<p:tagLst xmlns:p="http://schemas.openxmlformats.org/presentationml/2006/main">
  <p:tag name="AS_UNIQUEID" val="2036"/>
</p:tagLst>
</file>

<file path=ppt/tags/tag23.xml><?xml version="1.0" encoding="utf-8"?>
<p:tagLst xmlns:p="http://schemas.openxmlformats.org/presentationml/2006/main">
  <p:tag name="AS_UNIQUEID" val="2037"/>
</p:tagLst>
</file>

<file path=ppt/tags/tag24.xml><?xml version="1.0" encoding="utf-8"?>
<p:tagLst xmlns:p="http://schemas.openxmlformats.org/presentationml/2006/main">
  <p:tag name="AS_UNIQUEID" val="2038"/>
</p:tagLst>
</file>

<file path=ppt/tags/tag25.xml><?xml version="1.0" encoding="utf-8"?>
<p:tagLst xmlns:p="http://schemas.openxmlformats.org/presentationml/2006/main">
  <p:tag name="AS_UNIQUEID" val="2039"/>
</p:tagLst>
</file>

<file path=ppt/tags/tag26.xml><?xml version="1.0" encoding="utf-8"?>
<p:tagLst xmlns:p="http://schemas.openxmlformats.org/presentationml/2006/main">
  <p:tag name="AS_UNIQUEID" val="2040"/>
</p:tagLst>
</file>

<file path=ppt/tags/tag27.xml><?xml version="1.0" encoding="utf-8"?>
<p:tagLst xmlns:p="http://schemas.openxmlformats.org/presentationml/2006/main">
  <p:tag name="AS_UNIQUEID" val="2041"/>
</p:tagLst>
</file>

<file path=ppt/tags/tag28.xml><?xml version="1.0" encoding="utf-8"?>
<p:tagLst xmlns:p="http://schemas.openxmlformats.org/presentationml/2006/main">
  <p:tag name="AS_UNIQUEID" val="2042"/>
</p:tagLst>
</file>

<file path=ppt/tags/tag29.xml><?xml version="1.0" encoding="utf-8"?>
<p:tagLst xmlns:p="http://schemas.openxmlformats.org/presentationml/2006/main">
  <p:tag name="AS_UNIQUEID" val="2052"/>
</p:tagLst>
</file>

<file path=ppt/tags/tag3.xml><?xml version="1.0" encoding="utf-8"?>
<p:tagLst xmlns:p="http://schemas.openxmlformats.org/presentationml/2006/main">
  <p:tag name="AS_UNIQUEID" val="1623"/>
</p:tagLst>
</file>

<file path=ppt/tags/tag30.xml><?xml version="1.0" encoding="utf-8"?>
<p:tagLst xmlns:p="http://schemas.openxmlformats.org/presentationml/2006/main">
  <p:tag name="AS_UNIQUEID" val="2053"/>
</p:tagLst>
</file>

<file path=ppt/tags/tag31.xml><?xml version="1.0" encoding="utf-8"?>
<p:tagLst xmlns:p="http://schemas.openxmlformats.org/presentationml/2006/main">
  <p:tag name="AS_UNIQUEID" val="2054"/>
</p:tagLst>
</file>

<file path=ppt/tags/tag32.xml><?xml version="1.0" encoding="utf-8"?>
<p:tagLst xmlns:p="http://schemas.openxmlformats.org/presentationml/2006/main">
  <p:tag name="AS_UNIQUEID" val="2055"/>
</p:tagLst>
</file>

<file path=ppt/tags/tag33.xml><?xml version="1.0" encoding="utf-8"?>
<p:tagLst xmlns:p="http://schemas.openxmlformats.org/presentationml/2006/main">
  <p:tag name="AS_UNIQUEID" val="2056"/>
</p:tagLst>
</file>

<file path=ppt/tags/tag34.xml><?xml version="1.0" encoding="utf-8"?>
<p:tagLst xmlns:p="http://schemas.openxmlformats.org/presentationml/2006/main">
  <p:tag name="AS_UNIQUEID" val="2057"/>
</p:tagLst>
</file>

<file path=ppt/tags/tag35.xml><?xml version="1.0" encoding="utf-8"?>
<p:tagLst xmlns:p="http://schemas.openxmlformats.org/presentationml/2006/main">
  <p:tag name="AS_UNIQUEID" val="2058"/>
</p:tagLst>
</file>

<file path=ppt/tags/tag36.xml><?xml version="1.0" encoding="utf-8"?>
<p:tagLst xmlns:p="http://schemas.openxmlformats.org/presentationml/2006/main">
  <p:tag name="AS_UNIQUEID" val="2059"/>
</p:tagLst>
</file>

<file path=ppt/tags/tag37.xml><?xml version="1.0" encoding="utf-8"?>
<p:tagLst xmlns:p="http://schemas.openxmlformats.org/presentationml/2006/main">
  <p:tag name="AS_UNIQUEID" val="2064"/>
</p:tagLst>
</file>

<file path=ppt/tags/tag38.xml><?xml version="1.0" encoding="utf-8"?>
<p:tagLst xmlns:p="http://schemas.openxmlformats.org/presentationml/2006/main">
  <p:tag name="AS_UNIQUEID" val="897"/>
</p:tagLst>
</file>

<file path=ppt/tags/tag39.xml><?xml version="1.0" encoding="utf-8"?>
<p:tagLst xmlns:p="http://schemas.openxmlformats.org/presentationml/2006/main">
  <p:tag name="AS_UNIQUEID" val="919"/>
</p:tagLst>
</file>

<file path=ppt/tags/tag4.xml><?xml version="1.0" encoding="utf-8"?>
<p:tagLst xmlns:p="http://schemas.openxmlformats.org/presentationml/2006/main">
  <p:tag name="AS_UNIQUEID" val="162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40.xml><?xml version="1.0" encoding="utf-8"?>
<p:tagLst xmlns:p="http://schemas.openxmlformats.org/presentationml/2006/main">
  <p:tag name="AS_UNIQUEID" val="906"/>
</p:tagLst>
</file>

<file path=ppt/tags/tag41.xml><?xml version="1.0" encoding="utf-8"?>
<p:tagLst xmlns:p="http://schemas.openxmlformats.org/presentationml/2006/main">
  <p:tag name="AS_UNIQUEID" val="2066"/>
</p:tagLst>
</file>

<file path=ppt/tags/tag42.xml><?xml version="1.0" encoding="utf-8"?>
<p:tagLst xmlns:p="http://schemas.openxmlformats.org/presentationml/2006/main">
  <p:tag name="AS_UNIQUEID" val="2065"/>
</p:tagLst>
</file>

<file path=ppt/tags/tag43.xml><?xml version="1.0" encoding="utf-8"?>
<p:tagLst xmlns:p="http://schemas.openxmlformats.org/presentationml/2006/main">
  <p:tag name="AS_UNIQUEID" val="2068"/>
</p:tagLst>
</file>

<file path=ppt/tags/tag44.xml><?xml version="1.0" encoding="utf-8"?>
<p:tagLst xmlns:p="http://schemas.openxmlformats.org/presentationml/2006/main">
  <p:tag name="AS_UNIQUEID" val="2069"/>
  <p:tag name="KSO_WM_UNIT_PLACING_PICTURE_USER_VIEWPORT" val="{&quot;height&quot;:3336,&quot;width&quot;:10014}"/>
</p:tagLst>
</file>

<file path=ppt/tags/tag45.xml><?xml version="1.0" encoding="utf-8"?>
<p:tagLst xmlns:p="http://schemas.openxmlformats.org/presentationml/2006/main">
  <p:tag name="AS_UNIQUEID" val="918"/>
  <p:tag name="KSO_WM_UNIT_PLACING_PICTURE_USER_VIEWPORT" val="{&quot;height&quot;:1851.436220472441,&quot;width&quot;:2738.0377952755907}"/>
</p:tagLst>
</file>

<file path=ppt/tags/tag46.xml><?xml version="1.0" encoding="utf-8"?>
<p:tagLst xmlns:p="http://schemas.openxmlformats.org/presentationml/2006/main">
  <p:tag name="AS_UNIQUEID" val="914"/>
</p:tagLst>
</file>

<file path=ppt/tags/tag47.xml><?xml version="1.0" encoding="utf-8"?>
<p:tagLst xmlns:p="http://schemas.openxmlformats.org/presentationml/2006/main">
  <p:tag name="AS_UNIQUEID" val="912"/>
</p:tagLst>
</file>

<file path=ppt/tags/tag48.xml><?xml version="1.0" encoding="utf-8"?>
<p:tagLst xmlns:p="http://schemas.openxmlformats.org/presentationml/2006/main">
  <p:tag name="AS_UNIQUEID" val="2070"/>
</p:tagLst>
</file>

<file path=ppt/tags/tag49.xml><?xml version="1.0" encoding="utf-8"?>
<p:tagLst xmlns:p="http://schemas.openxmlformats.org/presentationml/2006/main">
  <p:tag name="AS_UNIQUEID" val="2071"/>
</p:tagLst>
</file>

<file path=ppt/tags/tag5.xml><?xml version="1.0" encoding="utf-8"?>
<p:tagLst xmlns:p="http://schemas.openxmlformats.org/presentationml/2006/main">
  <p:tag name="AS_UNIQUEID" val="162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50.xml><?xml version="1.0" encoding="utf-8"?>
<p:tagLst xmlns:p="http://schemas.openxmlformats.org/presentationml/2006/main">
  <p:tag name="AS_UNIQUEID" val="933"/>
</p:tagLst>
</file>

<file path=ppt/tags/tag51.xml><?xml version="1.0" encoding="utf-8"?>
<p:tagLst xmlns:p="http://schemas.openxmlformats.org/presentationml/2006/main">
  <p:tag name="AS_UNIQUEID" val="934"/>
</p:tagLst>
</file>

<file path=ppt/tags/tag52.xml><?xml version="1.0" encoding="utf-8"?>
<p:tagLst xmlns:p="http://schemas.openxmlformats.org/presentationml/2006/main">
  <p:tag name="AS_UNIQUEID" val="935"/>
</p:tagLst>
</file>

<file path=ppt/tags/tag53.xml><?xml version="1.0" encoding="utf-8"?>
<p:tagLst xmlns:p="http://schemas.openxmlformats.org/presentationml/2006/main">
  <p:tag name="AS_UNIQUEID" val="936"/>
</p:tagLst>
</file>

<file path=ppt/tags/tag54.xml><?xml version="1.0" encoding="utf-8"?>
<p:tagLst xmlns:p="http://schemas.openxmlformats.org/presentationml/2006/main">
  <p:tag name="AS_UNIQUEID" val="937"/>
</p:tagLst>
</file>

<file path=ppt/tags/tag55.xml><?xml version="1.0" encoding="utf-8"?>
<p:tagLst xmlns:p="http://schemas.openxmlformats.org/presentationml/2006/main">
  <p:tag name="AS_UNIQUEID" val="938"/>
</p:tagLst>
</file>

<file path=ppt/tags/tag56.xml><?xml version="1.0" encoding="utf-8"?>
<p:tagLst xmlns:p="http://schemas.openxmlformats.org/presentationml/2006/main">
  <p:tag name="AS_UNIQUEID" val="939"/>
</p:tagLst>
</file>

<file path=ppt/tags/tag57.xml><?xml version="1.0" encoding="utf-8"?>
<p:tagLst xmlns:p="http://schemas.openxmlformats.org/presentationml/2006/main">
  <p:tag name="AS_UNIQUEID" val="940"/>
</p:tagLst>
</file>

<file path=ppt/tags/tag58.xml><?xml version="1.0" encoding="utf-8"?>
<p:tagLst xmlns:p="http://schemas.openxmlformats.org/presentationml/2006/main">
  <p:tag name="AS_UNIQUEID" val="941"/>
</p:tagLst>
</file>

<file path=ppt/tags/tag59.xml><?xml version="1.0" encoding="utf-8"?>
<p:tagLst xmlns:p="http://schemas.openxmlformats.org/presentationml/2006/main">
  <p:tag name="AS_UNIQUEID" val="942"/>
</p:tagLst>
</file>

<file path=ppt/tags/tag6.xml><?xml version="1.0" encoding="utf-8"?>
<p:tagLst xmlns:p="http://schemas.openxmlformats.org/presentationml/2006/main">
  <p:tag name="AS_UNIQUEID" val="162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0.xml><?xml version="1.0" encoding="utf-8"?>
<p:tagLst xmlns:p="http://schemas.openxmlformats.org/presentationml/2006/main">
  <p:tag name="AS_UNIQUEID" val="943"/>
</p:tagLst>
</file>

<file path=ppt/tags/tag61.xml><?xml version="1.0" encoding="utf-8"?>
<p:tagLst xmlns:p="http://schemas.openxmlformats.org/presentationml/2006/main">
  <p:tag name="AS_UNIQUEID" val="928"/>
</p:tagLst>
</file>

<file path=ppt/tags/tag62.xml><?xml version="1.0" encoding="utf-8"?>
<p:tagLst xmlns:p="http://schemas.openxmlformats.org/presentationml/2006/main">
  <p:tag name="AS_UNIQUEID" val="2073"/>
</p:tagLst>
</file>

<file path=ppt/tags/tag63.xml><?xml version="1.0" encoding="utf-8"?>
<p:tagLst xmlns:p="http://schemas.openxmlformats.org/presentationml/2006/main">
  <p:tag name="AS_UNIQUEID" val="2074"/>
</p:tagLst>
</file>

<file path=ppt/tags/tag64.xml><?xml version="1.0" encoding="utf-8"?>
<p:tagLst xmlns:p="http://schemas.openxmlformats.org/presentationml/2006/main">
  <p:tag name="AS_UNIQUEID" val="2075"/>
</p:tagLst>
</file>

<file path=ppt/tags/tag65.xml><?xml version="1.0" encoding="utf-8"?>
<p:tagLst xmlns:p="http://schemas.openxmlformats.org/presentationml/2006/main">
  <p:tag name="AS_UNIQUEID" val="2076"/>
</p:tagLst>
</file>

<file path=ppt/tags/tag66.xml><?xml version="1.0" encoding="utf-8"?>
<p:tagLst xmlns:p="http://schemas.openxmlformats.org/presentationml/2006/main">
  <p:tag name="AS_UNIQUEID" val="2077"/>
</p:tagLst>
</file>

<file path=ppt/tags/tag67.xml><?xml version="1.0" encoding="utf-8"?>
<p:tagLst xmlns:p="http://schemas.openxmlformats.org/presentationml/2006/main">
  <p:tag name="AS_UNIQUEID" val="2078"/>
</p:tagLst>
</file>

<file path=ppt/tags/tag7.xml><?xml version="1.0" encoding="utf-8"?>
<p:tagLst xmlns:p="http://schemas.openxmlformats.org/presentationml/2006/main">
  <p:tag name="AS_UNIQUEID" val="2016"/>
</p:tagLst>
</file>

<file path=ppt/tags/tag8.xml><?xml version="1.0" encoding="utf-8"?>
<p:tagLst xmlns:p="http://schemas.openxmlformats.org/presentationml/2006/main">
  <p:tag name="AS_UNIQUEID" val="2017"/>
</p:tagLst>
</file>

<file path=ppt/tags/tag9.xml><?xml version="1.0" encoding="utf-8"?>
<p:tagLst xmlns:p="http://schemas.openxmlformats.org/presentationml/2006/main">
  <p:tag name="AS_UNIQUEID" val="201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2151</Words>
  <Application>WPS 演示</Application>
  <PresentationFormat>宽屏</PresentationFormat>
  <Paragraphs>262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23</vt:i4>
      </vt:variant>
    </vt:vector>
  </HeadingPairs>
  <TitlesOfParts>
    <vt:vector size="48" baseType="lpstr">
      <vt:lpstr>Arial</vt:lpstr>
      <vt:lpstr>宋体</vt:lpstr>
      <vt:lpstr>Wingdings</vt:lpstr>
      <vt:lpstr>楷体</vt:lpstr>
      <vt:lpstr>微软雅黑</vt:lpstr>
      <vt:lpstr>Calibri</vt:lpstr>
      <vt:lpstr>MS PGothic</vt:lpstr>
      <vt:lpstr>Times New Roman</vt:lpstr>
      <vt:lpstr>Courier New</vt:lpstr>
      <vt:lpstr>Cambria Math</vt:lpstr>
      <vt:lpstr>楷体_GB2312</vt:lpstr>
      <vt:lpstr>Arial Unicode MS</vt:lpstr>
      <vt:lpstr>新宋体</vt:lpstr>
      <vt:lpstr>Arial Rounded MT Bold</vt:lpstr>
      <vt:lpstr>黑体</vt:lpstr>
      <vt:lpstr>方正中等线简体</vt:lpstr>
      <vt:lpstr>Symbol</vt:lpstr>
      <vt:lpstr>League Gothic Regular</vt:lpstr>
      <vt:lpstr>Segoe Print</vt:lpstr>
      <vt:lpstr>Office 主题</vt:lpstr>
      <vt:lpstr>Word.Document.12</vt:lpstr>
      <vt:lpstr>Word.Document.12</vt:lpstr>
      <vt:lpstr>Word.Document.12</vt:lpstr>
      <vt:lpstr>Word.Document.12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实验室制NH3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魔女</cp:lastModifiedBy>
  <cp:revision>29</cp:revision>
  <dcterms:created xsi:type="dcterms:W3CDTF">2021-09-05T03:17:00Z</dcterms:created>
  <dcterms:modified xsi:type="dcterms:W3CDTF">2022-04-04T00:22:53Z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55D48D0D2E754C19A2A5E745D6629015</vt:lpwstr>
  </property>
</Properties>
</file>