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vml" ContentType="application/vnd.openxmlformats-officedocument.vmlDrawing"/>
  <Default Extension="doc" ContentType="application/msword"/>
  <Default Extension="docx" ContentType="application/msword"/>
  <Default Extension="bin" ContentType="application/vnd.openxmlformats-officedocument.oleObject"/>
  <Default Extension="png" ContentType="image/png"/>
  <Default Extension="emf" ContentType="image/x-emf"/>
  <Default Extension="gif" ContentType="image/gif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0.1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60" r:id="rId2"/>
  </p:sldMasterIdLst>
  <p:notesMasterIdLst>
    <p:notesMasterId r:id="rId3"/>
  </p:notesMasterIdLst>
  <p:sldIdLst>
    <p:sldId id="256" r:id="rId4"/>
    <p:sldId id="258" r:id="rId5"/>
    <p:sldId id="259" r:id="rId6"/>
    <p:sldId id="267" r:id="rId7"/>
    <p:sldId id="268" r:id="rId8"/>
    <p:sldId id="273" r:id="rId9"/>
    <p:sldId id="274" r:id="rId10"/>
    <p:sldId id="275" r:id="rId11"/>
    <p:sldId id="276" r:id="rId12"/>
    <p:sldId id="278" r:id="rId13"/>
    <p:sldId id="279" r:id="rId14"/>
    <p:sldId id="280" r:id="rId15"/>
    <p:sldId id="281" r:id="rId16"/>
    <p:sldId id="282" r:id="rId17"/>
    <p:sldId id="277" r:id="rId18"/>
    <p:sldId id="269" r:id="rId19"/>
    <p:sldId id="284" r:id="rId20"/>
    <p:sldId id="293" r:id="rId21"/>
    <p:sldId id="287" r:id="rId22"/>
    <p:sldId id="288" r:id="rId23"/>
    <p:sldId id="289" r:id="rId24"/>
    <p:sldId id="291" r:id="rId25"/>
    <p:sldId id="294" r:id="rId26"/>
    <p:sldId id="295" r:id="rId27"/>
    <p:sldId id="283" r:id="rId28"/>
  </p:sldIdLst>
  <p:sldSz cx="9144000" cy="6858000" type="screen4x3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4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tags" Target="tags/tag148.xml" /><Relationship Id="rId3" Type="http://schemas.openxmlformats.org/officeDocument/2006/relationships/notesMaster" Target="notesMasters/notesMaster1.xml" /><Relationship Id="rId30" Type="http://schemas.openxmlformats.org/officeDocument/2006/relationships/presProps" Target="presProps.xml" /><Relationship Id="rId31" Type="http://schemas.openxmlformats.org/officeDocument/2006/relationships/viewProps" Target="viewProps.xml" /><Relationship Id="rId32" Type="http://schemas.openxmlformats.org/officeDocument/2006/relationships/theme" Target="theme/theme1.xml" /><Relationship Id="rId33" Type="http://schemas.openxmlformats.org/officeDocument/2006/relationships/tableStyles" Target="tableStyles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drawings/_rels/vmlDrawing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0.emf" /><Relationship Id="rId2" Type="http://schemas.openxmlformats.org/officeDocument/2006/relationships/image" Target="../media/image21.emf" /><Relationship Id="rId3" Type="http://schemas.openxmlformats.org/officeDocument/2006/relationships/image" Target="../media/image22.emf" /><Relationship Id="rId4" Type="http://schemas.openxmlformats.org/officeDocument/2006/relationships/image" Target="../media/image23.emf" /></Relationships>
</file>

<file path=ppt/drawings/_rels/vmlDrawing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1.emf" /></Relationships>
</file>

<file path=ppt/drawings/_rels/vmlDrawing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7.emf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2021/4/29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8186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776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3303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6349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4223135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emf" /><Relationship Id="rId10" Type="http://schemas.openxmlformats.org/officeDocument/2006/relationships/tags" Target="../tags/tag7.xml" /><Relationship Id="rId11" Type="http://schemas.openxmlformats.org/officeDocument/2006/relationships/tags" Target="../tags/tag8.xml" /><Relationship Id="rId12" Type="http://schemas.openxmlformats.org/officeDocument/2006/relationships/slideMaster" Target="../slideMasters/slideMaster2.xml" /><Relationship Id="rId2" Type="http://schemas.openxmlformats.org/officeDocument/2006/relationships/tags" Target="../tags/tag1.xml" /><Relationship Id="rId3" Type="http://schemas.openxmlformats.org/officeDocument/2006/relationships/image" Target="../media/image3.png" /><Relationship Id="rId4" Type="http://schemas.openxmlformats.org/officeDocument/2006/relationships/tags" Target="../tags/tag2.xml" /><Relationship Id="rId5" Type="http://schemas.openxmlformats.org/officeDocument/2006/relationships/image" Target="../media/image4.png" /><Relationship Id="rId6" Type="http://schemas.openxmlformats.org/officeDocument/2006/relationships/tags" Target="../tags/tag3.xml" /><Relationship Id="rId7" Type="http://schemas.openxmlformats.org/officeDocument/2006/relationships/tags" Target="../tags/tag4.xml" /><Relationship Id="rId8" Type="http://schemas.openxmlformats.org/officeDocument/2006/relationships/tags" Target="../tags/tag5.xml" /><Relationship Id="rId9" Type="http://schemas.openxmlformats.org/officeDocument/2006/relationships/tags" Target="../tags/tag6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.png" /><Relationship Id="rId2" Type="http://schemas.openxmlformats.org/officeDocument/2006/relationships/tags" Target="../tags/tag9.xml" /><Relationship Id="rId3" Type="http://schemas.openxmlformats.org/officeDocument/2006/relationships/tags" Target="../tags/tag10.xml" /><Relationship Id="rId4" Type="http://schemas.openxmlformats.org/officeDocument/2006/relationships/tags" Target="../tags/tag11.xml" /><Relationship Id="rId5" Type="http://schemas.openxmlformats.org/officeDocument/2006/relationships/tags" Target="../tags/tag12.xml" /><Relationship Id="rId6" Type="http://schemas.openxmlformats.org/officeDocument/2006/relationships/tags" Target="../tags/tag13.xml" /><Relationship Id="rId7" Type="http://schemas.openxmlformats.org/officeDocument/2006/relationships/tags" Target="../tags/tag14.xml" /><Relationship Id="rId8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.png" /><Relationship Id="rId2" Type="http://schemas.openxmlformats.org/officeDocument/2006/relationships/tags" Target="../tags/tag15.xml" /><Relationship Id="rId3" Type="http://schemas.openxmlformats.org/officeDocument/2006/relationships/image" Target="../media/image2.emf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tags" Target="../tags/tag18.xml" /><Relationship Id="rId7" Type="http://schemas.openxmlformats.org/officeDocument/2006/relationships/tags" Target="../tags/tag19.xml" /><Relationship Id="rId8" Type="http://schemas.openxmlformats.org/officeDocument/2006/relationships/tags" Target="../tags/tag20.xml" /><Relationship Id="rId9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.png" /><Relationship Id="rId2" Type="http://schemas.openxmlformats.org/officeDocument/2006/relationships/tags" Target="../tags/tag21.xml" /><Relationship Id="rId3" Type="http://schemas.openxmlformats.org/officeDocument/2006/relationships/tags" Target="../tags/tag22.xml" /><Relationship Id="rId4" Type="http://schemas.openxmlformats.org/officeDocument/2006/relationships/tags" Target="../tags/tag23.xml" /><Relationship Id="rId5" Type="http://schemas.openxmlformats.org/officeDocument/2006/relationships/tags" Target="../tags/tag24.xml" /><Relationship Id="rId6" Type="http://schemas.openxmlformats.org/officeDocument/2006/relationships/tags" Target="../tags/tag25.xml" /><Relationship Id="rId7" Type="http://schemas.openxmlformats.org/officeDocument/2006/relationships/tags" Target="../tags/tag26.xml" /><Relationship Id="rId8" Type="http://schemas.openxmlformats.org/officeDocument/2006/relationships/tags" Target="../tags/tag27.xml" /><Relationship Id="rId9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.png" /><Relationship Id="rId10" Type="http://schemas.openxmlformats.org/officeDocument/2006/relationships/tags" Target="../tags/tag36.xml" /><Relationship Id="rId11" Type="http://schemas.openxmlformats.org/officeDocument/2006/relationships/slideMaster" Target="../slideMasters/slideMaster2.xml" /><Relationship Id="rId2" Type="http://schemas.openxmlformats.org/officeDocument/2006/relationships/tags" Target="../tags/tag28.xml" /><Relationship Id="rId3" Type="http://schemas.openxmlformats.org/officeDocument/2006/relationships/tags" Target="../tags/tag29.xml" /><Relationship Id="rId4" Type="http://schemas.openxmlformats.org/officeDocument/2006/relationships/tags" Target="../tags/tag30.xml" /><Relationship Id="rId5" Type="http://schemas.openxmlformats.org/officeDocument/2006/relationships/tags" Target="../tags/tag31.xml" /><Relationship Id="rId6" Type="http://schemas.openxmlformats.org/officeDocument/2006/relationships/tags" Target="../tags/tag32.xml" /><Relationship Id="rId7" Type="http://schemas.openxmlformats.org/officeDocument/2006/relationships/tags" Target="../tags/tag33.xml" /><Relationship Id="rId8" Type="http://schemas.openxmlformats.org/officeDocument/2006/relationships/tags" Target="../tags/tag34.xml" /><Relationship Id="rId9" Type="http://schemas.openxmlformats.org/officeDocument/2006/relationships/tags" Target="../tags/tag35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image" Target="../media/image7.png" /><Relationship Id="rId3" Type="http://schemas.openxmlformats.org/officeDocument/2006/relationships/tags" Target="../tags/tag38.xml" /><Relationship Id="rId4" Type="http://schemas.openxmlformats.org/officeDocument/2006/relationships/tags" Target="../tags/tag39.xml" /><Relationship Id="rId5" Type="http://schemas.openxmlformats.org/officeDocument/2006/relationships/tags" Target="../tags/tag40.xml" /><Relationship Id="rId6" Type="http://schemas.openxmlformats.org/officeDocument/2006/relationships/tags" Target="../tags/tag41.xml" /><Relationship Id="rId7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2.xml" /><Relationship Id="rId2" Type="http://schemas.openxmlformats.org/officeDocument/2006/relationships/tags" Target="../tags/tag43.xml" /><Relationship Id="rId3" Type="http://schemas.openxmlformats.org/officeDocument/2006/relationships/tags" Target="../tags/tag44.xml" /><Relationship Id="rId4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5.xml" /><Relationship Id="rId2" Type="http://schemas.openxmlformats.org/officeDocument/2006/relationships/image" Target="../media/image8.png" /><Relationship Id="rId3" Type="http://schemas.openxmlformats.org/officeDocument/2006/relationships/tags" Target="../tags/tag46.xml" /><Relationship Id="rId4" Type="http://schemas.openxmlformats.org/officeDocument/2006/relationships/tags" Target="../tags/tag47.xml" /><Relationship Id="rId5" Type="http://schemas.openxmlformats.org/officeDocument/2006/relationships/tags" Target="../tags/tag48.xml" /><Relationship Id="rId6" Type="http://schemas.openxmlformats.org/officeDocument/2006/relationships/tags" Target="../tags/tag49.xml" /><Relationship Id="rId7" Type="http://schemas.openxmlformats.org/officeDocument/2006/relationships/tags" Target="../tags/tag50.xml" /><Relationship Id="rId8" Type="http://schemas.openxmlformats.org/officeDocument/2006/relationships/tags" Target="../tags/tag51.xml" /><Relationship Id="rId9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.png" /><Relationship Id="rId2" Type="http://schemas.openxmlformats.org/officeDocument/2006/relationships/tags" Target="../tags/tag52.xml" /><Relationship Id="rId3" Type="http://schemas.openxmlformats.org/officeDocument/2006/relationships/tags" Target="../tags/tag53.xml" /><Relationship Id="rId4" Type="http://schemas.openxmlformats.org/officeDocument/2006/relationships/tags" Target="../tags/tag54.xml" /><Relationship Id="rId5" Type="http://schemas.openxmlformats.org/officeDocument/2006/relationships/tags" Target="../tags/tag55.xml" /><Relationship Id="rId6" Type="http://schemas.openxmlformats.org/officeDocument/2006/relationships/tags" Target="../tags/tag56.xml" /><Relationship Id="rId7" Type="http://schemas.openxmlformats.org/officeDocument/2006/relationships/tags" Target="../tags/tag57.xml" /><Relationship Id="rId8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.png" /><Relationship Id="rId2" Type="http://schemas.openxmlformats.org/officeDocument/2006/relationships/tags" Target="../tags/tag58.xml" /><Relationship Id="rId3" Type="http://schemas.openxmlformats.org/officeDocument/2006/relationships/tags" Target="../tags/tag59.xml" /><Relationship Id="rId4" Type="http://schemas.openxmlformats.org/officeDocument/2006/relationships/tags" Target="../tags/tag60.xml" /><Relationship Id="rId5" Type="http://schemas.openxmlformats.org/officeDocument/2006/relationships/tags" Target="../tags/tag61.xml" /><Relationship Id="rId6" Type="http://schemas.openxmlformats.org/officeDocument/2006/relationships/tags" Target="../tags/tag62.xml" /><Relationship Id="rId7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emf" /><Relationship Id="rId10" Type="http://schemas.openxmlformats.org/officeDocument/2006/relationships/tags" Target="../tags/tag69.xml" /><Relationship Id="rId11" Type="http://schemas.openxmlformats.org/officeDocument/2006/relationships/slideMaster" Target="../slideMasters/slideMaster2.xml" /><Relationship Id="rId2" Type="http://schemas.openxmlformats.org/officeDocument/2006/relationships/tags" Target="../tags/tag63.xml" /><Relationship Id="rId3" Type="http://schemas.openxmlformats.org/officeDocument/2006/relationships/image" Target="../media/image3.png" /><Relationship Id="rId4" Type="http://schemas.openxmlformats.org/officeDocument/2006/relationships/tags" Target="../tags/tag64.xml" /><Relationship Id="rId5" Type="http://schemas.openxmlformats.org/officeDocument/2006/relationships/image" Target="../media/image4.png" /><Relationship Id="rId6" Type="http://schemas.openxmlformats.org/officeDocument/2006/relationships/tags" Target="../tags/tag65.xml" /><Relationship Id="rId7" Type="http://schemas.openxmlformats.org/officeDocument/2006/relationships/tags" Target="../tags/tag66.xml" /><Relationship Id="rId8" Type="http://schemas.openxmlformats.org/officeDocument/2006/relationships/tags" Target="../tags/tag67.xml" /><Relationship Id="rId9" Type="http://schemas.openxmlformats.org/officeDocument/2006/relationships/tags" Target="../tags/tag68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9.png" /><Relationship Id="rId2" Type="http://schemas.openxmlformats.org/officeDocument/2006/relationships/tags" Target="../tags/tag70.xml" /><Relationship Id="rId3" Type="http://schemas.openxmlformats.org/officeDocument/2006/relationships/image" Target="../media/image10.png" /><Relationship Id="rId4" Type="http://schemas.openxmlformats.org/officeDocument/2006/relationships/tags" Target="../tags/tag71.xml" /><Relationship Id="rId5" Type="http://schemas.openxmlformats.org/officeDocument/2006/relationships/tags" Target="../tags/tag72.xml" /><Relationship Id="rId6" Type="http://schemas.openxmlformats.org/officeDocument/2006/relationships/tags" Target="../tags/tag73.xml" /><Relationship Id="rId7" Type="http://schemas.openxmlformats.org/officeDocument/2006/relationships/tags" Target="../tags/tag74.xml" /><Relationship Id="rId8" Type="http://schemas.openxmlformats.org/officeDocument/2006/relationships/tags" Target="../tags/tag75.xml" /><Relationship Id="rId9" Type="http://schemas.openxmlformats.org/officeDocument/2006/relationships/slideMaster" Target="../slideMasters/slideMaster2.xml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6.xml" /><Relationship Id="rId2" Type="http://schemas.openxmlformats.org/officeDocument/2006/relationships/image" Target="../media/image11.png" /><Relationship Id="rId3" Type="http://schemas.openxmlformats.org/officeDocument/2006/relationships/tags" Target="../tags/tag77.xml" /><Relationship Id="rId4" Type="http://schemas.openxmlformats.org/officeDocument/2006/relationships/tags" Target="../tags/tag78.xml" /><Relationship Id="rId5" Type="http://schemas.openxmlformats.org/officeDocument/2006/relationships/tags" Target="../tags/tag79.xml" /><Relationship Id="rId6" Type="http://schemas.openxmlformats.org/officeDocument/2006/relationships/tags" Target="../tags/tag80.xml" /><Relationship Id="rId7" Type="http://schemas.openxmlformats.org/officeDocument/2006/relationships/tags" Target="../tags/tag81.xml" /><Relationship Id="rId8" Type="http://schemas.openxmlformats.org/officeDocument/2006/relationships/tags" Target="../tags/tag82.xml" /><Relationship Id="rId9" Type="http://schemas.openxmlformats.org/officeDocument/2006/relationships/slideMaster" Target="../slideMasters/slideMaster2.xml" /></Relationships>
</file>

<file path=ppt/slideLayouts/_rels/slideLayout2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2.png" /><Relationship Id="rId10" Type="http://schemas.openxmlformats.org/officeDocument/2006/relationships/slideMaster" Target="../slideMasters/slideMaster2.xml" /><Relationship Id="rId2" Type="http://schemas.openxmlformats.org/officeDocument/2006/relationships/tags" Target="../tags/tag83.xml" /><Relationship Id="rId3" Type="http://schemas.openxmlformats.org/officeDocument/2006/relationships/tags" Target="../tags/tag84.xml" /><Relationship Id="rId4" Type="http://schemas.openxmlformats.org/officeDocument/2006/relationships/tags" Target="../tags/tag85.xml" /><Relationship Id="rId5" Type="http://schemas.openxmlformats.org/officeDocument/2006/relationships/tags" Target="../tags/tag86.xml" /><Relationship Id="rId6" Type="http://schemas.openxmlformats.org/officeDocument/2006/relationships/tags" Target="../tags/tag87.xml" /><Relationship Id="rId7" Type="http://schemas.openxmlformats.org/officeDocument/2006/relationships/tags" Target="../tags/tag88.xml" /><Relationship Id="rId8" Type="http://schemas.openxmlformats.org/officeDocument/2006/relationships/tags" Target="../tags/tag89.xml" /><Relationship Id="rId9" Type="http://schemas.openxmlformats.org/officeDocument/2006/relationships/tags" Target="../tags/tag90.xml" /></Relationships>
</file>

<file path=ppt/slideLayouts/_rels/slideLayout2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3.png" /><Relationship Id="rId10" Type="http://schemas.openxmlformats.org/officeDocument/2006/relationships/slideMaster" Target="../slideMasters/slideMaster2.xml" /><Relationship Id="rId2" Type="http://schemas.openxmlformats.org/officeDocument/2006/relationships/tags" Target="../tags/tag91.xml" /><Relationship Id="rId3" Type="http://schemas.openxmlformats.org/officeDocument/2006/relationships/tags" Target="../tags/tag92.xml" /><Relationship Id="rId4" Type="http://schemas.openxmlformats.org/officeDocument/2006/relationships/tags" Target="../tags/tag93.xml" /><Relationship Id="rId5" Type="http://schemas.openxmlformats.org/officeDocument/2006/relationships/tags" Target="../tags/tag94.xml" /><Relationship Id="rId6" Type="http://schemas.openxmlformats.org/officeDocument/2006/relationships/tags" Target="../tags/tag95.xml" /><Relationship Id="rId7" Type="http://schemas.openxmlformats.org/officeDocument/2006/relationships/tags" Target="../tags/tag96.xml" /><Relationship Id="rId8" Type="http://schemas.openxmlformats.org/officeDocument/2006/relationships/tags" Target="../tags/tag97.xml" /><Relationship Id="rId9" Type="http://schemas.openxmlformats.org/officeDocument/2006/relationships/tags" Target="../tags/tag98.xml" /></Relationships>
</file>

<file path=ppt/slideLayouts/_rels/slideLayout2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4.png" /><Relationship Id="rId10" Type="http://schemas.openxmlformats.org/officeDocument/2006/relationships/slideMaster" Target="../slideMasters/slideMaster2.xml" /><Relationship Id="rId2" Type="http://schemas.openxmlformats.org/officeDocument/2006/relationships/tags" Target="../tags/tag99.xml" /><Relationship Id="rId3" Type="http://schemas.openxmlformats.org/officeDocument/2006/relationships/tags" Target="../tags/tag100.xml" /><Relationship Id="rId4" Type="http://schemas.openxmlformats.org/officeDocument/2006/relationships/tags" Target="../tags/tag101.xml" /><Relationship Id="rId5" Type="http://schemas.openxmlformats.org/officeDocument/2006/relationships/tags" Target="../tags/tag102.xml" /><Relationship Id="rId6" Type="http://schemas.openxmlformats.org/officeDocument/2006/relationships/tags" Target="../tags/tag103.xml" /><Relationship Id="rId7" Type="http://schemas.openxmlformats.org/officeDocument/2006/relationships/tags" Target="../tags/tag104.xml" /><Relationship Id="rId8" Type="http://schemas.openxmlformats.org/officeDocument/2006/relationships/tags" Target="../tags/tag105.xml" /><Relationship Id="rId9" Type="http://schemas.openxmlformats.org/officeDocument/2006/relationships/tags" Target="../tags/tag106.xml" /></Relationships>
</file>

<file path=ppt/slideLayouts/_rels/slideLayout2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5.png" /><Relationship Id="rId10" Type="http://schemas.openxmlformats.org/officeDocument/2006/relationships/tags" Target="../tags/tag115.xml" /><Relationship Id="rId11" Type="http://schemas.openxmlformats.org/officeDocument/2006/relationships/tags" Target="../tags/tag116.xml" /><Relationship Id="rId12" Type="http://schemas.openxmlformats.org/officeDocument/2006/relationships/slideMaster" Target="../slideMasters/slideMaster2.xml" /><Relationship Id="rId2" Type="http://schemas.openxmlformats.org/officeDocument/2006/relationships/tags" Target="../tags/tag107.xml" /><Relationship Id="rId3" Type="http://schemas.openxmlformats.org/officeDocument/2006/relationships/tags" Target="../tags/tag108.xml" /><Relationship Id="rId4" Type="http://schemas.openxmlformats.org/officeDocument/2006/relationships/tags" Target="../tags/tag109.xml" /><Relationship Id="rId5" Type="http://schemas.openxmlformats.org/officeDocument/2006/relationships/tags" Target="../tags/tag110.xml" /><Relationship Id="rId6" Type="http://schemas.openxmlformats.org/officeDocument/2006/relationships/tags" Target="../tags/tag111.xml" /><Relationship Id="rId7" Type="http://schemas.openxmlformats.org/officeDocument/2006/relationships/tags" Target="../tags/tag112.xml" /><Relationship Id="rId8" Type="http://schemas.openxmlformats.org/officeDocument/2006/relationships/tags" Target="../tags/tag113.xml" /><Relationship Id="rId9" Type="http://schemas.openxmlformats.org/officeDocument/2006/relationships/tags" Target="../tags/tag114.xml" /></Relationships>
</file>

<file path=ppt/slideLayouts/_rels/slideLayout2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7.xml" /><Relationship Id="rId2" Type="http://schemas.openxmlformats.org/officeDocument/2006/relationships/image" Target="../media/image5.png" /><Relationship Id="rId3" Type="http://schemas.openxmlformats.org/officeDocument/2006/relationships/tags" Target="../tags/tag118.xml" /><Relationship Id="rId4" Type="http://schemas.openxmlformats.org/officeDocument/2006/relationships/tags" Target="../tags/tag119.xml" /><Relationship Id="rId5" Type="http://schemas.openxmlformats.org/officeDocument/2006/relationships/tags" Target="../tags/tag120.xml" /><Relationship Id="rId6" Type="http://schemas.openxmlformats.org/officeDocument/2006/relationships/tags" Target="../tags/tag121.xml" /><Relationship Id="rId7" Type="http://schemas.openxmlformats.org/officeDocument/2006/relationships/tags" Target="../tags/tag122.xml" /><Relationship Id="rId8" Type="http://schemas.openxmlformats.org/officeDocument/2006/relationships/tags" Target="../tags/tag123.xml" /><Relationship Id="rId9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"/>
          <a:stretch>
            <a:fillRect/>
          </a:stretch>
        </p:blipFill>
        <p:spPr bwMode="auto">
          <a:xfrm>
            <a:off x="5453898" y="4178535"/>
            <a:ext cx="1136825" cy="1818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850" y="549166"/>
            <a:ext cx="5454748" cy="63129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 flipH="1">
            <a:off x="6446378" y="3689137"/>
            <a:ext cx="2697620" cy="316715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orient="vert" hasCustomPrompt="1"/>
            <p:custDataLst>
              <p:tags r:id="rId7"/>
            </p:custDataLst>
          </p:nvPr>
        </p:nvSpPr>
        <p:spPr>
          <a:xfrm>
            <a:off x="5453899" y="374469"/>
            <a:ext cx="986504" cy="4067627"/>
          </a:xfrm>
        </p:spPr>
        <p:txBody>
          <a:bodyPr vert="eaVert" anchor="t">
            <a:normAutofit/>
          </a:bodyPr>
          <a:lstStyle>
            <a:lvl1pPr algn="r">
              <a:defRPr sz="4950" b="0" baseline="0">
                <a:solidFill>
                  <a:schemeClr val="accent1"/>
                </a:solidFill>
                <a:latin typeface="Arial" panose="020b0604020202020204" pitchFamily="34" charset="0"/>
                <a:ea typeface="汉仪尚巍手书W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EFB6065E-33D9-453A-9430-0813788CF266}" type="datetimeFigureOut">
              <a:rPr lang="zh-CN" altLang="en-US" smtClean="0"/>
              <a:t>2021/4/29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E39B6D77-0F56-4BA9-8A5B-119B03AF422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4" hasCustomPrompt="1"/>
            <p:custDataLst>
              <p:tags r:id="rId11"/>
            </p:custDataLst>
          </p:nvPr>
        </p:nvSpPr>
        <p:spPr>
          <a:xfrm>
            <a:off x="6511835" y="374650"/>
            <a:ext cx="819150" cy="4067175"/>
          </a:xfrm>
        </p:spPr>
        <p:txBody>
          <a:bodyPr vert="eaVert" anchor="b">
            <a:normAutofit/>
          </a:bodyPr>
          <a:lstStyle>
            <a:lvl1pPr marL="0" indent="0" algn="r">
              <a:buNone/>
              <a:defRPr sz="1350"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/>
              <a:t>单击此处编辑文本</a:t>
            </a:r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"/>
          <a:stretch>
            <a:fillRect/>
          </a:stretch>
        </p:blipFill>
        <p:spPr>
          <a:xfrm flipH="1">
            <a:off x="7578804" y="5187351"/>
            <a:ext cx="1561367" cy="166666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443234"/>
            <a:ext cx="8139178" cy="441964"/>
          </a:xfrm>
        </p:spPr>
        <p:txBody>
          <a:bodyPr vert="horz" lIns="100800" tIns="39600" rIns="75600" bIns="3960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502412" y="952508"/>
            <a:ext cx="8139178" cy="5388907"/>
          </a:xfrm>
        </p:spPr>
        <p:txBody>
          <a:bodyPr vert="horz" lIns="100800" tIns="0" rIns="8280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/>
              </a:tabLst>
              <a:defRPr kumimoji="0" lang="zh-CN" altLang="en-US" sz="12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  <a:t>2021/4/29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"/>
          <a:stretch>
            <a:fillRect/>
          </a:stretch>
        </p:blipFill>
        <p:spPr>
          <a:xfrm>
            <a:off x="2297" y="1643892"/>
            <a:ext cx="4508056" cy="5217318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 bwMode="auto">
          <a:xfrm>
            <a:off x="2272158" y="2030132"/>
            <a:ext cx="1734599" cy="2775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3919970" y="2814781"/>
            <a:ext cx="4590617" cy="1099854"/>
          </a:xfrm>
        </p:spPr>
        <p:txBody>
          <a:bodyPr anchor="ctr">
            <a:normAutofit/>
          </a:bodyPr>
          <a:lstStyle>
            <a:lvl1pPr algn="l"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尚巍手书W" panose="00020600040101010101" pitchFamily="18" charset="-122"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  <a:t>2021/4/29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"/>
          <a:stretch>
            <a:fillRect/>
          </a:stretch>
        </p:blipFill>
        <p:spPr>
          <a:xfrm flipH="1">
            <a:off x="7578804" y="5187351"/>
            <a:ext cx="1561367" cy="166666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443234"/>
            <a:ext cx="8139178" cy="441964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4"/>
            </p:custDataLst>
          </p:nvPr>
        </p:nvSpPr>
        <p:spPr>
          <a:xfrm>
            <a:off x="502448" y="952508"/>
            <a:ext cx="3962432" cy="5388907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/>
              </a:tabLst>
              <a:defRPr kumimoji="0" lang="zh-CN" altLang="en-US" sz="12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5"/>
            </p:custDataLst>
          </p:nvPr>
        </p:nvSpPr>
        <p:spPr>
          <a:xfrm>
            <a:off x="4679158" y="952508"/>
            <a:ext cx="3962432" cy="5388907"/>
          </a:xfrm>
        </p:spPr>
        <p:txBody>
          <a:bodyPr>
            <a:normAutofit/>
          </a:bodyPr>
          <a:lstStyle>
            <a:lvl1pPr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  <a:t>2021/4/29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" name="图片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"/>
          <a:stretch>
            <a:fillRect/>
          </a:stretch>
        </p:blipFill>
        <p:spPr>
          <a:xfrm flipH="1">
            <a:off x="7578804" y="5187351"/>
            <a:ext cx="1561367" cy="166666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443234"/>
            <a:ext cx="8139178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4"/>
            </p:custDataLst>
          </p:nvPr>
        </p:nvSpPr>
        <p:spPr>
          <a:xfrm>
            <a:off x="502448" y="952508"/>
            <a:ext cx="396243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sz="1500" b="0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5"/>
            </p:custDataLst>
          </p:nvPr>
        </p:nvSpPr>
        <p:spPr>
          <a:xfrm>
            <a:off x="502444" y="1406525"/>
            <a:ext cx="3962400" cy="4934752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/>
              </a:tabLst>
              <a:defRPr kumimoji="0" lang="zh-CN" altLang="en-US" sz="12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6"/>
            </p:custDataLst>
          </p:nvPr>
        </p:nvSpPr>
        <p:spPr>
          <a:xfrm>
            <a:off x="4676813" y="952508"/>
            <a:ext cx="396243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7"/>
            </p:custDataLst>
          </p:nvPr>
        </p:nvSpPr>
        <p:spPr>
          <a:xfrm>
            <a:off x="4676813" y="1406525"/>
            <a:ext cx="3962432" cy="4934752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/>
              </a:tabLst>
              <a:defRPr kumimoji="0" lang="zh-CN" altLang="en-US" sz="12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  <a:t>2021/4/29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2725783"/>
            <a:ext cx="3612812" cy="4196800"/>
          </a:xfrm>
          <a:prstGeom prst="rect">
            <a:avLst/>
          </a:prstGeom>
          <a:blipFill dpi="0" rotWithShape="1">
            <a:blip r:embed="rId2">
              <a:alphaModFix amt="7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baseline="0"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443230"/>
            <a:ext cx="8139178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  <a:t>2021/4/29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2021/4/29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noFill/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6766562" y="4562326"/>
            <a:ext cx="2210024" cy="2095376"/>
          </a:xfrm>
          <a:prstGeom prst="rect">
            <a:avLst/>
          </a:prstGeom>
          <a:blipFill dpi="0" rotWithShape="1">
            <a:blip r:embed="rId2">
              <a:alphaModFix amt="4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baseline="0"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48" y="443234"/>
            <a:ext cx="8139178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4"/>
            </p:custDataLst>
          </p:nvPr>
        </p:nvSpPr>
        <p:spPr>
          <a:xfrm>
            <a:off x="502448" y="952508"/>
            <a:ext cx="396243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/>
              </a:tabLst>
              <a:defRPr kumimoji="0" lang="zh-CN" altLang="en-US" sz="1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5"/>
            </p:custDataLst>
          </p:nvPr>
        </p:nvSpPr>
        <p:spPr>
          <a:xfrm>
            <a:off x="4679194" y="952508"/>
            <a:ext cx="3962432" cy="5388907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9EFD9D74-47D9-4702-A33C-335B63B48DBF}" type="datetimeFigureOut">
              <a:rPr lang="zh-CN" altLang="en-US" smtClean="0"/>
              <a:t>2021/4/29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"/>
          <a:stretch>
            <a:fillRect/>
          </a:stretch>
        </p:blipFill>
        <p:spPr>
          <a:xfrm flipH="1">
            <a:off x="7578804" y="5187351"/>
            <a:ext cx="1561367" cy="1666661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3"/>
            </p:custDataLst>
          </p:nvPr>
        </p:nvSpPr>
        <p:spPr>
          <a:xfrm>
            <a:off x="7928351" y="952508"/>
            <a:ext cx="713238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kumimoji="0" lang="zh-CN" altLang="en-US" sz="1800" b="1" i="0" u="none" strike="noStrike" kern="1200" cap="none" spc="20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4"/>
            </p:custDataLst>
          </p:nvPr>
        </p:nvSpPr>
        <p:spPr>
          <a:xfrm>
            <a:off x="502444" y="952500"/>
            <a:ext cx="7371076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  <a:t>2021/4/29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"/>
          <a:stretch>
            <a:fillRect/>
          </a:stretch>
        </p:blipFill>
        <p:spPr>
          <a:xfrm rot="1021228">
            <a:off x="7591868" y="5326690"/>
            <a:ext cx="1561367" cy="1666661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  <a:t>2021/4/29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502448" y="952508"/>
            <a:ext cx="8139178" cy="5388907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titleOnly" preserve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"/>
          <a:stretch>
            <a:fillRect/>
          </a:stretch>
        </p:blipFill>
        <p:spPr bwMode="auto">
          <a:xfrm>
            <a:off x="5453898" y="4178535"/>
            <a:ext cx="1136825" cy="1818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850" y="549166"/>
            <a:ext cx="5454748" cy="631295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 flipH="1">
            <a:off x="6446378" y="3689137"/>
            <a:ext cx="2697620" cy="316715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orient="vert" hasCustomPrompt="1"/>
            <p:custDataLst>
              <p:tags r:id="rId7"/>
            </p:custDataLst>
          </p:nvPr>
        </p:nvSpPr>
        <p:spPr>
          <a:xfrm>
            <a:off x="5528353" y="521173"/>
            <a:ext cx="1011782" cy="3969564"/>
          </a:xfrm>
        </p:spPr>
        <p:txBody>
          <a:bodyPr vert="eaVert" anchor="ctr">
            <a:normAutofit/>
          </a:bodyPr>
          <a:lstStyle>
            <a:lvl1pPr algn="r">
              <a:defRPr sz="3600" b="0" baseline="0">
                <a:latin typeface="Arial" panose="020b0604020202020204" pitchFamily="34" charset="0"/>
                <a:ea typeface="汉仪尚巍手书W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  <a:t>2021/4/29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"/>
          <a:stretch>
            <a:fillRect/>
          </a:stretch>
        </p:blipFill>
        <p:spPr>
          <a:xfrm flipH="1">
            <a:off x="7886700" y="5516245"/>
            <a:ext cx="1253490" cy="13379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952" y="0"/>
            <a:ext cx="1774984" cy="1494155"/>
          </a:xfrm>
          <a:custGeom>
            <a:gdLst>
              <a:gd name="connsiteX0" fmla="*/ 0 w 2366448"/>
              <a:gd name="connsiteY0" fmla="*/ 0 h 1494238"/>
              <a:gd name="connsiteX1" fmla="*/ 2366448 w 2366448"/>
              <a:gd name="connsiteY1" fmla="*/ 0 h 1494238"/>
              <a:gd name="connsiteX2" fmla="*/ 2366448 w 2366448"/>
              <a:gd name="connsiteY2" fmla="*/ 1494238 h 1494238"/>
              <a:gd name="connsiteX3" fmla="*/ 0 w 2366448"/>
              <a:gd name="connsiteY3" fmla="*/ 1494238 h 149423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6448" h="1494238">
                <a:moveTo>
                  <a:pt x="0" y="0"/>
                </a:moveTo>
                <a:lnTo>
                  <a:pt x="2366448" y="0"/>
                </a:lnTo>
                <a:lnTo>
                  <a:pt x="2366448" y="1494238"/>
                </a:lnTo>
                <a:lnTo>
                  <a:pt x="0" y="1494238"/>
                </a:lnTo>
                <a:close/>
              </a:path>
            </a:pathLst>
          </a:cu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02411" y="443230"/>
            <a:ext cx="8139178" cy="441964"/>
          </a:xfrm>
        </p:spPr>
        <p:txBody>
          <a:bodyPr/>
          <a:lstStyle>
            <a:lvl1pPr algn="ctr"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2021/4/29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219551" y="304165"/>
            <a:ext cx="8704898" cy="62496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baseline="0"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731443" y="5448935"/>
            <a:ext cx="1412558" cy="1409065"/>
          </a:xfrm>
          <a:custGeom>
            <a:gdLst>
              <a:gd name="connsiteX0" fmla="*/ 0 w 1883104"/>
              <a:gd name="connsiteY0" fmla="*/ 0 h 1408922"/>
              <a:gd name="connsiteX1" fmla="*/ 1883104 w 1883104"/>
              <a:gd name="connsiteY1" fmla="*/ 0 h 1408922"/>
              <a:gd name="connsiteX2" fmla="*/ 1883104 w 1883104"/>
              <a:gd name="connsiteY2" fmla="*/ 1408922 h 1408922"/>
              <a:gd name="connsiteX3" fmla="*/ 0 w 1883104"/>
              <a:gd name="connsiteY3" fmla="*/ 1408922 h 140892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3104" h="1408922">
                <a:moveTo>
                  <a:pt x="0" y="0"/>
                </a:moveTo>
                <a:lnTo>
                  <a:pt x="1883104" y="0"/>
                </a:lnTo>
                <a:lnTo>
                  <a:pt x="1883104" y="1408922"/>
                </a:lnTo>
                <a:lnTo>
                  <a:pt x="0" y="1408922"/>
                </a:lnTo>
                <a:close/>
              </a:path>
            </a:pathLst>
          </a:cu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961200" y="1249200"/>
            <a:ext cx="7219800" cy="723600"/>
          </a:xfrm>
        </p:spPr>
        <p:txBody>
          <a:bodyPr anchor="ctr"/>
          <a:lstStyle>
            <a:lvl1pPr>
              <a:defRPr sz="2400"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960835" y="2163600"/>
            <a:ext cx="7219950" cy="3445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2021/4/29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"/>
          <a:stretch>
            <a:fillRect/>
          </a:stretch>
        </p:blipFill>
        <p:spPr>
          <a:xfrm flipH="1">
            <a:off x="6900203" y="4262527"/>
            <a:ext cx="2243797" cy="2595473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3"/>
            </p:custDataLst>
          </p:nvPr>
        </p:nvSpPr>
        <p:spPr>
          <a:xfrm>
            <a:off x="0" y="0"/>
            <a:ext cx="3617595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 baseline="0">
              <a:latin typeface="Arial" panose="020b0604020202020204" pitchFamily="34" charset="0"/>
              <a:ea typeface="隶书" panose="02010509060101010101" pitchFamily="49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437400" y="770400"/>
            <a:ext cx="2970000" cy="882000"/>
          </a:xfrm>
        </p:spPr>
        <p:txBody>
          <a:bodyPr anchor="ctr"/>
          <a:lstStyle>
            <a:lvl1pPr>
              <a:defRPr sz="27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2021/4/29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440100" y="1764000"/>
            <a:ext cx="2967300" cy="40932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3825900" y="769938"/>
            <a:ext cx="4860000" cy="5087937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图片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"/>
          <a:stretch>
            <a:fillRect/>
          </a:stretch>
        </p:blipFill>
        <p:spPr>
          <a:xfrm flipH="1">
            <a:off x="7844712" y="5355070"/>
            <a:ext cx="1299288" cy="1502929"/>
          </a:xfrm>
          <a:prstGeom prst="rect">
            <a:avLst/>
          </a:prstGeom>
        </p:spPr>
      </p:pic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0" y="0"/>
            <a:ext cx="9144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 baseline="0">
              <a:latin typeface="Arial" panose="020b0604020202020204" pitchFamily="34" charset="0"/>
              <a:ea typeface="隶书" panose="02010509060101010101" pitchFamily="49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59000" y="781200"/>
            <a:ext cx="8232300" cy="626400"/>
          </a:xfrm>
        </p:spPr>
        <p:txBody>
          <a:bodyPr anchor="ctr"/>
          <a:lstStyle>
            <a:lvl1pPr algn="ctr">
              <a:defRPr sz="27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2021/4/29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459000" y="1659600"/>
            <a:ext cx="8231981" cy="828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459581" y="2808000"/>
            <a:ext cx="8224200" cy="34308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69330" cy="1082351"/>
          </a:xfrm>
          <a:custGeom>
            <a:gdLst>
              <a:gd name="connsiteX0" fmla="*/ 0 w 2618792"/>
              <a:gd name="connsiteY0" fmla="*/ 0 h 1674773"/>
              <a:gd name="connsiteX1" fmla="*/ 2618792 w 2618792"/>
              <a:gd name="connsiteY1" fmla="*/ 0 h 1674773"/>
              <a:gd name="connsiteX2" fmla="*/ 2618792 w 2618792"/>
              <a:gd name="connsiteY2" fmla="*/ 1674773 h 1674773"/>
              <a:gd name="connsiteX3" fmla="*/ 0 w 2618792"/>
              <a:gd name="connsiteY3" fmla="*/ 1674773 h 167477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8792" h="1674773">
                <a:moveTo>
                  <a:pt x="0" y="0"/>
                </a:moveTo>
                <a:lnTo>
                  <a:pt x="2618792" y="0"/>
                </a:lnTo>
                <a:lnTo>
                  <a:pt x="2618792" y="1674773"/>
                </a:lnTo>
                <a:lnTo>
                  <a:pt x="0" y="1674773"/>
                </a:lnTo>
                <a:close/>
              </a:path>
            </a:pathLst>
          </a:custGeom>
        </p:spPr>
      </p:pic>
      <p:sp>
        <p:nvSpPr>
          <p:cNvPr id="8" name="矩形 7"/>
          <p:cNvSpPr/>
          <p:nvPr>
            <p:custDataLst>
              <p:tags r:id="rId3"/>
            </p:custDataLst>
          </p:nvPr>
        </p:nvSpPr>
        <p:spPr>
          <a:xfrm>
            <a:off x="0" y="5029201"/>
            <a:ext cx="9144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 baseline="0">
              <a:latin typeface="Arial" panose="020b0604020202020204" pitchFamily="34" charset="0"/>
              <a:ea typeface="隶书" panose="02010509060101010101" pitchFamily="49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53600" y="669600"/>
            <a:ext cx="8232300" cy="565200"/>
          </a:xfrm>
        </p:spPr>
        <p:txBody>
          <a:bodyPr anchor="ctr"/>
          <a:lstStyle>
            <a:lvl1pPr algn="ctr">
              <a:defRPr sz="2400"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2021/4/29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453628" y="1681200"/>
            <a:ext cx="8243100" cy="3211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9"/>
            </p:custDataLst>
          </p:nvPr>
        </p:nvSpPr>
        <p:spPr>
          <a:xfrm>
            <a:off x="445500" y="5180400"/>
            <a:ext cx="8251200" cy="10116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5" name="图片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4800"/>
            <a:ext cx="1690242" cy="1663200"/>
          </a:xfrm>
          <a:custGeom>
            <a:gdLst>
              <a:gd name="connsiteX0" fmla="*/ 0 w 2253656"/>
              <a:gd name="connsiteY0" fmla="*/ 0 h 1663200"/>
              <a:gd name="connsiteX1" fmla="*/ 2253656 w 2253656"/>
              <a:gd name="connsiteY1" fmla="*/ 0 h 1663200"/>
              <a:gd name="connsiteX2" fmla="*/ 2253656 w 2253656"/>
              <a:gd name="connsiteY2" fmla="*/ 1663200 h 1663200"/>
              <a:gd name="connsiteX3" fmla="*/ 0 w 2253656"/>
              <a:gd name="connsiteY3" fmla="*/ 1663200 h 16632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3656" h="1663200">
                <a:moveTo>
                  <a:pt x="0" y="0"/>
                </a:moveTo>
                <a:lnTo>
                  <a:pt x="2253656" y="0"/>
                </a:lnTo>
                <a:lnTo>
                  <a:pt x="2253656" y="1663200"/>
                </a:lnTo>
                <a:lnTo>
                  <a:pt x="0" y="1663200"/>
                </a:lnTo>
                <a:close/>
              </a:path>
            </a:pathLst>
          </a:custGeom>
        </p:spPr>
      </p:pic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 baseline="0">
              <a:latin typeface="Arial" panose="020b0604020202020204" pitchFamily="34" charset="0"/>
              <a:ea typeface="隶书" panose="02010509060101010101" pitchFamily="49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34700" y="237600"/>
            <a:ext cx="8278200" cy="441964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2021/4/29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434700" y="1663200"/>
            <a:ext cx="4006800" cy="28944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4681800" y="1663200"/>
            <a:ext cx="4025700" cy="28944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0"/>
            </p:custDataLst>
          </p:nvPr>
        </p:nvSpPr>
        <p:spPr>
          <a:xfrm>
            <a:off x="429300" y="4816800"/>
            <a:ext cx="4006800" cy="781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1"/>
            </p:custDataLst>
          </p:nvPr>
        </p:nvSpPr>
        <p:spPr>
          <a:xfrm>
            <a:off x="4689900" y="4813200"/>
            <a:ext cx="4025700" cy="781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959224"/>
            <a:ext cx="9144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 baseline="0">
              <a:latin typeface="Arial" panose="020b0604020202020204" pitchFamily="34" charset="0"/>
              <a:ea typeface="隶书" panose="02010509060101010101" pitchFamily="49" charset="-122"/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0" y="5191339"/>
            <a:ext cx="1561367" cy="166666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42100" y="1339200"/>
            <a:ext cx="6858000" cy="2386800"/>
          </a:xfrm>
        </p:spPr>
        <p:txBody>
          <a:bodyPr anchor="b"/>
          <a:lstStyle>
            <a:lvl1pPr algn="ctr">
              <a:defRPr sz="4500"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2021/4/29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1141810" y="3862800"/>
            <a:ext cx="6858000" cy="1656000"/>
          </a:xfrm>
        </p:spPr>
        <p:txBody>
          <a:bodyPr/>
          <a:lstStyle>
            <a:lvl1pPr algn="ctr"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2021/4/29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2021/4/29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2021/4/29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2021/4/29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2021/4/29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2021/4/29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2021/4/29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image" Target="../media/image1.jpeg" /><Relationship Id="rId13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slideLayout" Target="../slideLayouts/slideLayout21.xml" /><Relationship Id="rId11" Type="http://schemas.openxmlformats.org/officeDocument/2006/relationships/slideLayout" Target="../slideLayouts/slideLayout22.xml" /><Relationship Id="rId12" Type="http://schemas.openxmlformats.org/officeDocument/2006/relationships/slideLayout" Target="../slideLayouts/slideLayout23.xml" /><Relationship Id="rId13" Type="http://schemas.openxmlformats.org/officeDocument/2006/relationships/slideLayout" Target="../slideLayouts/slideLayout24.xml" /><Relationship Id="rId14" Type="http://schemas.openxmlformats.org/officeDocument/2006/relationships/slideLayout" Target="../slideLayouts/slideLayout25.xml" /><Relationship Id="rId15" Type="http://schemas.openxmlformats.org/officeDocument/2006/relationships/slideLayout" Target="../slideLayouts/slideLayout26.xml" /><Relationship Id="rId16" Type="http://schemas.openxmlformats.org/officeDocument/2006/relationships/slideLayout" Target="../slideLayouts/slideLayout27.xml" /><Relationship Id="rId17" Type="http://schemas.openxmlformats.org/officeDocument/2006/relationships/slideLayout" Target="../slideLayouts/slideLayout28.xml" /><Relationship Id="rId18" Type="http://schemas.openxmlformats.org/officeDocument/2006/relationships/slideLayout" Target="../slideLayouts/slideLayout29.xml" /><Relationship Id="rId19" Type="http://schemas.openxmlformats.org/officeDocument/2006/relationships/slideLayout" Target="../slideLayouts/slideLayout30.xml" /><Relationship Id="rId2" Type="http://schemas.openxmlformats.org/officeDocument/2006/relationships/slideLayout" Target="../slideLayouts/slideLayout13.xml" /><Relationship Id="rId20" Type="http://schemas.openxmlformats.org/officeDocument/2006/relationships/tags" Target="../tags/tag124.xml" /><Relationship Id="rId21" Type="http://schemas.openxmlformats.org/officeDocument/2006/relationships/tags" Target="../tags/tag125.xml" /><Relationship Id="rId22" Type="http://schemas.openxmlformats.org/officeDocument/2006/relationships/tags" Target="../tags/tag126.xml" /><Relationship Id="rId23" Type="http://schemas.openxmlformats.org/officeDocument/2006/relationships/tags" Target="../tags/tag127.xml" /><Relationship Id="rId24" Type="http://schemas.openxmlformats.org/officeDocument/2006/relationships/tags" Target="../tags/tag128.xml" /><Relationship Id="rId25" Type="http://schemas.openxmlformats.org/officeDocument/2006/relationships/tags" Target="../tags/tag129.xml" /><Relationship Id="rId26" Type="http://schemas.openxmlformats.org/officeDocument/2006/relationships/image" Target="../media/image1.jpeg" /><Relationship Id="rId27" Type="http://schemas.openxmlformats.org/officeDocument/2006/relationships/theme" Target="../theme/theme2.xml" /><Relationship Id="rId3" Type="http://schemas.openxmlformats.org/officeDocument/2006/relationships/slideLayout" Target="../slideLayouts/slideLayout14.xml" /><Relationship Id="rId4" Type="http://schemas.openxmlformats.org/officeDocument/2006/relationships/slideLayout" Target="../slideLayouts/slideLayout15.xml" /><Relationship Id="rId5" Type="http://schemas.openxmlformats.org/officeDocument/2006/relationships/slideLayout" Target="../slideLayouts/slideLayout16.xml" /><Relationship Id="rId6" Type="http://schemas.openxmlformats.org/officeDocument/2006/relationships/slideLayout" Target="../slideLayouts/slideLayout17.xml" /><Relationship Id="rId7" Type="http://schemas.openxmlformats.org/officeDocument/2006/relationships/slideLayout" Target="../slideLayouts/slideLayout18.xml" /><Relationship Id="rId8" Type="http://schemas.openxmlformats.org/officeDocument/2006/relationships/slideLayout" Target="../slideLayouts/slideLayout19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rotWithShape="0">
          <a:blip r:embed="rId2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02412" y="443230"/>
            <a:ext cx="8139178" cy="441964"/>
          </a:xfrm>
          <a:prstGeom prst="rect">
            <a:avLst/>
          </a:prstGeom>
        </p:spPr>
        <p:txBody>
          <a:bodyPr vert="horz" lIns="100800" tIns="39600" rIns="75600" bIns="39600" rtlCol="0" anchor="t" anchorCtr="0">
            <a:no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502412" y="952508"/>
            <a:ext cx="8139178" cy="5388907"/>
          </a:xfrm>
          <a:prstGeom prst="rect">
            <a:avLst/>
          </a:prstGeom>
        </p:spPr>
        <p:txBody>
          <a:bodyPr vert="horz" lIns="100800" tIns="0" rIns="8280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659807" y="6349833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  <a:t>2021/4/29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3087000" y="6349833"/>
            <a:ext cx="297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6457950" y="6349833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25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ransition/>
  <p:timing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隶书" panose="02010509060101010101" pitchFamily="49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207135"/>
        </a:tabLst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16.jpeg" /><Relationship Id="rId3" Type="http://schemas.openxmlformats.org/officeDocument/2006/relationships/tags" Target="../tags/tag130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image" Target="file:///D:\&#33519;&#30340;&#21457;&#29616;&#21644;&#33519;&#20998;&#23376;&#32467;&#26500;&#23398;&#35828;.files\she.gif" TargetMode="External" /><Relationship Id="rId3" Type="http://schemas.openxmlformats.org/officeDocument/2006/relationships/image" Target="../media/image24.png" /><Relationship Id="rId4" Type="http://schemas.openxmlformats.org/officeDocument/2006/relationships/tags" Target="../tags/tag139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tags" Target="../tags/tag140.xml" /><Relationship Id="rId3" Type="http://schemas.openxmlformats.org/officeDocument/2006/relationships/image" Target="../media/image25.png" /><Relationship Id="rId4" Type="http://schemas.openxmlformats.org/officeDocument/2006/relationships/image" Target="../media/image26.png" /><Relationship Id="rId5" Type="http://schemas.openxmlformats.org/officeDocument/2006/relationships/image" Target="../media/image27.png" /><Relationship Id="rId6" Type="http://schemas.openxmlformats.org/officeDocument/2006/relationships/image" Target="../media/image28.png" /><Relationship Id="rId7" Type="http://schemas.openxmlformats.org/officeDocument/2006/relationships/image" Target="../media/image29.png" /><Relationship Id="rId8" Type="http://schemas.openxmlformats.org/officeDocument/2006/relationships/tags" Target="../tags/tag141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image" Target="../media/image30.jpeg" /><Relationship Id="rId3" Type="http://schemas.openxmlformats.org/officeDocument/2006/relationships/tags" Target="../tags/tag142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notesSlide" Target="../notesSlides/notesSlide2.xml" /><Relationship Id="rId3" Type="http://schemas.openxmlformats.org/officeDocument/2006/relationships/tags" Target="../tags/tag143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tags" Target="../tags/tag144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oleObject" Target="../embeddings/Microsoft_Word_97_-_2003___1.doc" TargetMode="Internal" /><Relationship Id="rId3" Type="http://schemas.openxmlformats.org/officeDocument/2006/relationships/image" Target="../media/image31.emf" /><Relationship Id="rId4" Type="http://schemas.openxmlformats.org/officeDocument/2006/relationships/tags" Target="../tags/tag145.xml" /><Relationship Id="rId5" Type="http://schemas.openxmlformats.org/officeDocument/2006/relationships/oleObject" Target="../embeddings/oleObject5.bin" /><Relationship Id="rId6" Type="http://schemas.openxmlformats.org/officeDocument/2006/relationships/tags" Target="../tags/tag146.xml" /><Relationship Id="rId7" Type="http://schemas.openxmlformats.org/officeDocument/2006/relationships/vmlDrawing" Target="../drawings/vmlDrawing2.v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hyperlink" Target="&#33519;&#30340;&#29123;&#28903;.f4v" TargetMode="External" /><Relationship Id="rId3" Type="http://schemas.openxmlformats.org/officeDocument/2006/relationships/image" Target="../media/image32.png" /><Relationship Id="rId4" Type="http://schemas.openxmlformats.org/officeDocument/2006/relationships/tags" Target="../tags/tag147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image" Target="../media/image33.png" /><Relationship Id="rId3" Type="http://schemas.openxmlformats.org/officeDocument/2006/relationships/hyperlink" Target="&#23454;&#39564;&#23460;&#21046;&#21462;&#28340;&#33519;.asf" TargetMode="Externa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notesSlide" Target="../notesSlides/notesSlide3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tags" Target="../tags/tag131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34.png" /><Relationship Id="rId4" Type="http://schemas.openxmlformats.org/officeDocument/2006/relationships/image" Target="../media/image35.png" /><Relationship Id="rId5" Type="http://schemas.openxmlformats.org/officeDocument/2006/relationships/image" Target="../media/image36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oleObject" Target="../embeddings/Microsoft_Word___1.docx" TargetMode="Internal" /><Relationship Id="rId3" Type="http://schemas.openxmlformats.org/officeDocument/2006/relationships/oleObject" Target="../embeddings/oleObject6.bin" /><Relationship Id="rId4" Type="http://schemas.openxmlformats.org/officeDocument/2006/relationships/image" Target="../media/image37.emf" /><Relationship Id="rId5" Type="http://schemas.openxmlformats.org/officeDocument/2006/relationships/vmlDrawing" Target="../drawings/vmlDrawing3.v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2" Type="http://schemas.openxmlformats.org/officeDocument/2006/relationships/image" Target="../media/image38.jpeg" /><Relationship Id="rId3" Type="http://schemas.openxmlformats.org/officeDocument/2006/relationships/image" Target="../media/image39.gif" /><Relationship Id="rId4" Type="http://schemas.openxmlformats.org/officeDocument/2006/relationships/image" Target="../media/image40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tags" Target="../tags/tag132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image" Target="../media/image17.png" /><Relationship Id="rId3" Type="http://schemas.openxmlformats.org/officeDocument/2006/relationships/tags" Target="../tags/tag133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image" Target="../media/image18.jpeg" /><Relationship Id="rId3" Type="http://schemas.openxmlformats.org/officeDocument/2006/relationships/image" Target="../media/image19.png" /><Relationship Id="rId4" Type="http://schemas.openxmlformats.org/officeDocument/2006/relationships/tags" Target="../tags/tag134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tags" Target="../tags/tag135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10" Type="http://schemas.openxmlformats.org/officeDocument/2006/relationships/tags" Target="../tags/tag136.xml" /><Relationship Id="rId11" Type="http://schemas.openxmlformats.org/officeDocument/2006/relationships/vmlDrawing" Target="../drawings/vmlDrawing1.vml" /><Relationship Id="rId2" Type="http://schemas.openxmlformats.org/officeDocument/2006/relationships/oleObject" Target="../embeddings/oleObject1.bin" TargetMode="Internal" /><Relationship Id="rId3" Type="http://schemas.openxmlformats.org/officeDocument/2006/relationships/image" Target="../media/image20.emf" /><Relationship Id="rId4" Type="http://schemas.openxmlformats.org/officeDocument/2006/relationships/oleObject" Target="../embeddings/oleObject2.bin" TargetMode="Internal" /><Relationship Id="rId5" Type="http://schemas.openxmlformats.org/officeDocument/2006/relationships/image" Target="../media/image21.emf" /><Relationship Id="rId6" Type="http://schemas.openxmlformats.org/officeDocument/2006/relationships/oleObject" Target="../embeddings/oleObject3.bin" TargetMode="Internal" /><Relationship Id="rId7" Type="http://schemas.openxmlformats.org/officeDocument/2006/relationships/image" Target="../media/image22.emf" /><Relationship Id="rId8" Type="http://schemas.openxmlformats.org/officeDocument/2006/relationships/oleObject" Target="../embeddings/oleObject4.bin" TargetMode="Internal" /><Relationship Id="rId9" Type="http://schemas.openxmlformats.org/officeDocument/2006/relationships/image" Target="../media/image23.emf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notesSlide" Target="../notesSlides/notesSlide1.xml" /><Relationship Id="rId3" Type="http://schemas.openxmlformats.org/officeDocument/2006/relationships/hyperlink" Target="&#33519;&#19982;&#28340;&#27700;&#12289;&#37240;&#24615;&#39640;&#38192;&#37240;&#38078;.flv" TargetMode="External" /><Relationship Id="rId4" Type="http://schemas.openxmlformats.org/officeDocument/2006/relationships/tags" Target="../tags/tag137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tags" Target="../tags/tag138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6" name="文本框 35"/>
          <p:cNvSpPr txBox="1"/>
          <p:nvPr/>
        </p:nvSpPr>
        <p:spPr>
          <a:xfrm>
            <a:off x="2130135" y="2865010"/>
            <a:ext cx="4091305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4000" b="1">
                <a:solidFill>
                  <a:schemeClr val="tx1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黑体" panose="02010609060101010101" charset="-122"/>
              </a:rPr>
              <a:t>第</a:t>
            </a:r>
            <a:r>
              <a:rPr lang="en-US" altLang="zh-CN" sz="4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charset="-122"/>
                <a:cs typeface="Arial" panose="020b0604020202020204" pitchFamily="34" charset="0"/>
                <a:sym typeface="黑体" panose="02010609060101010101" charset="-122"/>
              </a:rPr>
              <a:t>3</a:t>
            </a:r>
            <a:r>
              <a:rPr lang="zh-CN" altLang="en-US" sz="4000" b="1">
                <a:solidFill>
                  <a:schemeClr val="tx1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黑体" panose="02010609060101010101" charset="-122"/>
              </a:rPr>
              <a:t>课时</a:t>
            </a:r>
            <a:r>
              <a:rPr lang="en-US" altLang="zh-CN" sz="4000" b="1">
                <a:solidFill>
                  <a:schemeClr val="tx1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黑体" panose="02010609060101010101" charset="-122"/>
              </a:rPr>
              <a:t>  </a:t>
            </a:r>
          </a:p>
          <a:p>
            <a:pPr algn="ctr"/>
            <a:r>
              <a:rPr lang="zh-CN" altLang="en-US" sz="4000" b="1">
                <a:solidFill>
                  <a:schemeClr val="tx1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黑体" panose="02010609060101010101" charset="-122"/>
              </a:rPr>
              <a:t>苯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6835" y="153035"/>
            <a:ext cx="6645910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3200" b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anose="020b0503020204020204" charset="-122"/>
                <a:ea typeface="微软雅黑"/>
                <a:sym typeface="+mn-ea"/>
              </a:rPr>
              <a:t>专题八  有机化合物的获得与应用</a:t>
            </a:r>
            <a:endParaRPr lang="zh-CN" altLang="en-US" sz="3200" b="1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软雅黑" panose="020b0503020204020204" charset="-122"/>
              <a:ea typeface="微软雅黑"/>
            </a:endParaRPr>
          </a:p>
          <a:p>
            <a:pPr>
              <a:buFont typeface="Arial" panose="020b0604020202020204" pitchFamily="34" charset="0"/>
            </a:pPr>
            <a:r>
              <a:rPr lang="en-US" altLang="zh-CN" sz="3200" b="1">
                <a:solidFill>
                  <a:schemeClr val="tx1"/>
                </a:solidFill>
                <a:latin typeface="微软雅黑" panose="020b0503020204020204" charset="-122"/>
                <a:ea typeface="微软雅黑"/>
                <a:sym typeface="+mn-ea"/>
              </a:rPr>
              <a:t>—</a:t>
            </a:r>
            <a:r>
              <a:rPr lang="zh-CN" altLang="en-US" sz="3200" b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anose="020b0503020204020204" charset="-122"/>
                <a:ea typeface="微软雅黑"/>
                <a:sym typeface="+mn-ea"/>
              </a:rPr>
              <a:t>化石燃料与有机化合物</a:t>
            </a:r>
            <a:endParaRPr lang="zh-CN" altLang="en-US" sz="3200" b="1">
              <a:solidFill>
                <a:schemeClr val="tx1"/>
              </a:solidFill>
              <a:latin typeface="华文行楷" panose="02010800040101010101" charset="-122"/>
              <a:ea typeface="华文行楷" panose="02010800040101010101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2827" name="Text Box 11"/>
          <p:cNvSpPr txBox="1">
            <a:spLocks noChangeArrowheads="1"/>
          </p:cNvSpPr>
          <p:nvPr/>
        </p:nvSpPr>
        <p:spPr bwMode="auto">
          <a:xfrm>
            <a:off x="2057168" y="720000"/>
            <a:ext cx="5029200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Tx/>
              <a:buSzTx/>
              <a:buFont typeface="Wingdings" panose="05000000000000000000" pitchFamily="2" charset="2"/>
            </a:pPr>
            <a:r>
              <a:rPr lang="zh-CN" altLang="en-US" sz="4000" b="1">
                <a:solidFill>
                  <a:srgbClr val="FF0000"/>
                </a:solidFill>
                <a:latin typeface="微软雅黑" panose="020b0503020204020204" charset="-122"/>
                <a:ea typeface="微软雅黑"/>
              </a:rPr>
              <a:t>凯库勒发现苯环结构</a:t>
            </a:r>
          </a:p>
        </p:txBody>
      </p:sp>
      <p:sp>
        <p:nvSpPr>
          <p:cNvPr id="162826" name="Text Box 10"/>
          <p:cNvSpPr txBox="1">
            <a:spLocks noChangeArrowheads="1"/>
          </p:cNvSpPr>
          <p:nvPr/>
        </p:nvSpPr>
        <p:spPr bwMode="auto">
          <a:xfrm>
            <a:off x="287968" y="1620000"/>
            <a:ext cx="8568952" cy="4592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Bef>
                <a:spcPct val="0"/>
              </a:spcBef>
            </a:pPr>
            <a:r>
              <a:rPr lang="en-US" altLang="zh-CN" sz="26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   </a:t>
            </a:r>
            <a:r>
              <a:rPr lang="zh-CN" altLang="en-US" sz="26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凯库勒</a:t>
            </a:r>
            <a:r>
              <a:rPr lang="zh-CN" altLang="en-US" sz="26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一直在想着怎样在教材中写苯的结构这一难题，然而百思不得其解，只好停笔，偎炉休息。他面对炉中飘忽不定的火苗陷入了沉思，不知不觉进入了梦乡。朦胧之中，凯库勒仿佛觉得有一些碳原子在自己的面前跳起舞来，它们</a:t>
            </a:r>
            <a:r>
              <a:rPr lang="zh-CN" altLang="en-US" sz="26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排成蛇的形状</a:t>
            </a:r>
            <a:r>
              <a:rPr lang="zh-CN" altLang="en-US" sz="26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，一会儿在火焰中翻滚，一会儿卷曲起来，突然，原子“蛇”的头咬住了自己的尾巴，</a:t>
            </a:r>
            <a:r>
              <a:rPr lang="zh-CN" altLang="en-US" sz="26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形成一个环状</a:t>
            </a:r>
            <a:r>
              <a:rPr lang="zh-CN" altLang="en-US" sz="26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，不停地旋转起来。凯库勒猛然惊醒，根据梦中受到的启示，他迅速画起苯的封闭式结构式来。经过若干次的修正，最后他决定用六角环状结构来描述苯的分子结构。 </a:t>
            </a:r>
          </a:p>
        </p:txBody>
      </p:sp>
      <p:pic>
        <p:nvPicPr>
          <p:cNvPr id="164869" name="Picture 5" descr="D:\苯的发现和苯分子结构学说.files\she.gif"/>
          <p:cNvPicPr>
            <a:picLocks noChangeAspect="1" noChangeArrowheads="1"/>
          </p:cNvPicPr>
          <p:nvPr/>
        </p:nvPicPr>
        <p:blipFill>
          <a:blip r:embed="rId3"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37320" y="180340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2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2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2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2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  <p:cond evt="onBegin" delay="0">
                          <p:tn val="12"/>
                        </p:cond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4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7" grpId="0"/>
      <p:bldP spid="1628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4883" name="Text Box 19"/>
          <p:cNvSpPr txBox="1">
            <a:spLocks noChangeArrowheads="1"/>
          </p:cNvSpPr>
          <p:nvPr/>
        </p:nvSpPr>
        <p:spPr bwMode="auto">
          <a:xfrm>
            <a:off x="540000" y="720000"/>
            <a:ext cx="2995930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kumimoji="1"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一</a:t>
            </a:r>
            <a:r>
              <a:rPr kumimoji="1" lang="en-US" altLang="zh-CN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. </a:t>
            </a:r>
            <a:r>
              <a:rPr kumimoji="1"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苯的结构</a:t>
            </a:r>
          </a:p>
        </p:txBody>
      </p:sp>
      <p:graphicFrame>
        <p:nvGraphicFramePr>
          <p:cNvPr id="63580" name="Group 92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360045" y="1685290"/>
          <a:ext cx="8423910" cy="3657600"/>
        </p:xfrm>
        <a:graphic>
          <a:graphicData uri="http://schemas.openxmlformats.org/drawingml/2006/table">
            <a:tbl>
              <a:tblPr/>
              <a:tblGrid>
                <a:gridCol w="1151890"/>
                <a:gridCol w="2520315"/>
                <a:gridCol w="1583690"/>
                <a:gridCol w="1584325"/>
                <a:gridCol w="1583690"/>
              </a:tblGrid>
              <a:tr h="822960"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/>
                          <a:cs typeface="Times New Roman" panose="02020603050405020304" pitchFamily="18" charset="0"/>
                        </a:rPr>
                        <a:t>化学式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/>
                          <a:cs typeface="Times New Roman" panose="02020603050405020304" pitchFamily="18" charset="0"/>
                        </a:rPr>
                        <a:t>结构式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/>
                          <a:cs typeface="Times New Roman" panose="02020603050405020304" pitchFamily="18" charset="0"/>
                        </a:rPr>
                        <a:t>结构简式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/>
                          <a:cs typeface="Times New Roman" panose="02020603050405020304" pitchFamily="18" charset="0"/>
                        </a:rPr>
                        <a:t>球棍模型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/>
                          <a:cs typeface="Times New Roman" panose="02020603050405020304" pitchFamily="18" charset="0"/>
                        </a:rPr>
                        <a:t>空间填充模型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4640"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kumimoji="0" lang="en-US" altLang="zh-CN" sz="2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kumimoji="0" lang="en-US" altLang="zh-CN" sz="2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146" name="Picture 8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7775" y="2678995"/>
            <a:ext cx="2147570" cy="23806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48" name="Picture 84" descr="H1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9775" y="3545205"/>
            <a:ext cx="1440000" cy="64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49" name="Picture 93" descr="H1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5775" y="3328353"/>
            <a:ext cx="1233487" cy="1081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50" name="Picture 94" descr="H1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5030" y="3157855"/>
            <a:ext cx="1524000" cy="1422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3584" name="Rectangle 96"/>
          <p:cNvSpPr/>
          <p:nvPr/>
        </p:nvSpPr>
        <p:spPr>
          <a:xfrm>
            <a:off x="393775" y="3794995"/>
            <a:ext cx="1080000" cy="432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 anchorCtr="0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3585" name="Rectangle 97"/>
          <p:cNvSpPr/>
          <p:nvPr/>
        </p:nvSpPr>
        <p:spPr>
          <a:xfrm>
            <a:off x="1708150" y="2679065"/>
            <a:ext cx="2146935" cy="238061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 anchorCtr="0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pic>
        <p:nvPicPr>
          <p:cNvPr id="3" name="Picture 5"/>
          <p:cNvPicPr>
            <a:picLocks noChangeAspect="1"/>
          </p:cNvPicPr>
          <p:nvPr/>
        </p:nvPicPr>
        <p:blipFill>
          <a:blip r:embed="rId7"/>
          <a:srcRect r="60089"/>
          <a:stretch>
            <a:fillRect/>
          </a:stretch>
        </p:blipFill>
        <p:spPr>
          <a:xfrm>
            <a:off x="3332345" y="5483725"/>
            <a:ext cx="825500" cy="9817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4157980" y="5713730"/>
            <a:ext cx="14020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sym typeface="+mn-ea"/>
              </a:rPr>
              <a:t>凯库勒式</a:t>
            </a:r>
            <a:endParaRPr lang="zh-CN" altLang="en-US"/>
          </a:p>
        </p:txBody>
      </p:sp>
    </p:spTree>
    <p:custDataLst>
      <p:tags r:id="rId8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35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35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84" grpId="0"/>
      <p:bldP spid="63585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9205" name="Text Box 5"/>
          <p:cNvSpPr txBox="1">
            <a:spLocks noChangeArrowheads="1"/>
          </p:cNvSpPr>
          <p:nvPr/>
        </p:nvSpPr>
        <p:spPr bwMode="auto">
          <a:xfrm>
            <a:off x="540000" y="2340000"/>
            <a:ext cx="7993380" cy="2306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b="1">
                <a:latin typeface="黑体" panose="02010609060101010101" charset="-122"/>
                <a:ea typeface="黑体" panose="02010609060101010101" charset="-122"/>
              </a:rPr>
              <a:t> 1</a:t>
            </a:r>
            <a:r>
              <a:rPr kumimoji="1" lang="zh-CN" altLang="en-US" sz="3200" b="1"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kumimoji="1" lang="en-US" altLang="zh-CN" sz="3200" b="1">
                <a:latin typeface="黑体" panose="02010609060101010101" charset="-122"/>
                <a:ea typeface="黑体" panose="02010609060101010101" charset="-122"/>
              </a:rPr>
              <a:t>6</a:t>
            </a:r>
            <a:r>
              <a:rPr kumimoji="1" lang="zh-CN" altLang="en-US" sz="3200" b="1">
                <a:latin typeface="黑体" panose="02010609060101010101" charset="-122"/>
                <a:ea typeface="黑体" panose="02010609060101010101" charset="-122"/>
              </a:rPr>
              <a:t>个碳原子、</a:t>
            </a:r>
            <a:r>
              <a:rPr kumimoji="1" lang="en-US" altLang="zh-CN" sz="3200" b="1">
                <a:latin typeface="黑体" panose="02010609060101010101" charset="-122"/>
                <a:ea typeface="黑体" panose="02010609060101010101" charset="-122"/>
              </a:rPr>
              <a:t>6</a:t>
            </a:r>
            <a:r>
              <a:rPr kumimoji="1" lang="zh-CN" altLang="en-US" sz="3200" b="1">
                <a:latin typeface="黑体" panose="02010609060101010101" charset="-122"/>
                <a:ea typeface="黑体" panose="02010609060101010101" charset="-122"/>
              </a:rPr>
              <a:t>个氢原子均在</a:t>
            </a:r>
            <a:r>
              <a:rPr kumimoji="1" lang="zh-CN" altLang="en-US" sz="3200" b="1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同一平面上</a:t>
            </a:r>
            <a:r>
              <a:rPr kumimoji="1" lang="zh-CN" altLang="en-US" sz="3200" b="1">
                <a:latin typeface="黑体" panose="02010609060101010101" charset="-122"/>
                <a:ea typeface="黑体" panose="02010609060101010101" charset="-122"/>
              </a:rPr>
              <a:t>形成平面正六边形</a:t>
            </a:r>
            <a:r>
              <a:rPr kumimoji="1" lang="zh-CN" altLang="en-US" sz="3200" b="1">
                <a:ea typeface="黑体" panose="02010609060101010101" charset="-122"/>
              </a:rPr>
              <a:t>结构；</a:t>
            </a:r>
            <a:endParaRPr lang="zh-CN" altLang="en-US" sz="3600" b="1">
              <a:ea typeface="黑体" panose="02010609060101010101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>
                <a:ea typeface="黑体" panose="02010609060101010101" charset="-122"/>
              </a:rPr>
              <a:t>  </a:t>
            </a:r>
            <a:r>
              <a:rPr kumimoji="1" lang="en-US" altLang="zh-CN" sz="3200" b="1">
                <a:latin typeface="黑体" panose="02010609060101010101" charset="-122"/>
                <a:ea typeface="黑体" panose="02010609060101010101" charset="-122"/>
              </a:rPr>
              <a:t>2</a:t>
            </a:r>
            <a:r>
              <a:rPr kumimoji="1" lang="zh-CN" altLang="en-US" sz="3200" b="1"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kumimoji="1" lang="en-US" altLang="zh-CN" sz="3200" b="1">
                <a:latin typeface="黑体" panose="02010609060101010101" charset="-122"/>
                <a:ea typeface="黑体" panose="02010609060101010101" charset="-122"/>
                <a:sym typeface="Wingdings" panose="05000000000000000000" pitchFamily="2" charset="2"/>
              </a:rPr>
              <a:t>6</a:t>
            </a:r>
            <a:r>
              <a:rPr kumimoji="1" lang="zh-CN" altLang="en-US" sz="3200" b="1">
                <a:latin typeface="黑体" panose="02010609060101010101" charset="-122"/>
                <a:ea typeface="黑体" panose="02010609060101010101" charset="-122"/>
                <a:sym typeface="Wingdings" panose="05000000000000000000" pitchFamily="2" charset="2"/>
              </a:rPr>
              <a:t>个</a:t>
            </a:r>
            <a:r>
              <a:rPr kumimoji="1" lang="en-US" altLang="zh-CN" sz="3200" b="1">
                <a:latin typeface="黑体" panose="02010609060101010101" charset="-122"/>
                <a:ea typeface="黑体" panose="02010609060101010101" charset="-122"/>
                <a:sym typeface="Wingdings" panose="05000000000000000000" pitchFamily="2" charset="2"/>
              </a:rPr>
              <a:t>C</a:t>
            </a:r>
            <a:r>
              <a:rPr kumimoji="1" lang="zh-CN" altLang="en-US" sz="3200" b="1">
                <a:latin typeface="黑体" panose="02010609060101010101" charset="-122"/>
                <a:ea typeface="黑体" panose="02010609060101010101" charset="-122"/>
                <a:sym typeface="Wingdings" panose="05000000000000000000" pitchFamily="2" charset="2"/>
              </a:rPr>
              <a:t>原子之间的键完全相同，是一种</a:t>
            </a:r>
            <a:r>
              <a:rPr kumimoji="1" lang="zh-CN" altLang="en-US" sz="3200" b="1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  <a:sym typeface="Wingdings" panose="05000000000000000000" pitchFamily="2" charset="2"/>
              </a:rPr>
              <a:t>介于单键和双键之间的特殊的键</a:t>
            </a:r>
            <a:r>
              <a:rPr kumimoji="1" lang="zh-CN" altLang="en-US" sz="32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Wingdings" panose="05000000000000000000" pitchFamily="2" charset="2"/>
              </a:rPr>
              <a:t>。</a:t>
            </a:r>
          </a:p>
        </p:txBody>
      </p:sp>
      <p:pic>
        <p:nvPicPr>
          <p:cNvPr id="164881" name="Picture 17" descr="苯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0720" y="502285"/>
            <a:ext cx="162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2160000" y="900000"/>
            <a:ext cx="32308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Tx/>
              <a:buSzTx/>
              <a:buFont typeface="Wingdings" panose="05000000000000000000" pitchFamily="2" charset="2"/>
            </a:pPr>
            <a:r>
              <a:rPr lang="zh-CN" altLang="en-US" sz="4000" b="1">
                <a:solidFill>
                  <a:srgbClr val="FF0000"/>
                </a:solidFill>
                <a:latin typeface="微软雅黑" panose="020b0503020204020204" charset="-122"/>
                <a:ea typeface="微软雅黑"/>
                <a:sym typeface="+mn-ea"/>
              </a:rPr>
              <a:t>苯的结构特点</a:t>
            </a:r>
            <a:endParaRPr lang="zh-CN" altLang="en-US" sz="4000" b="1">
              <a:solidFill>
                <a:srgbClr val="FF0000"/>
              </a:solidFill>
              <a:latin typeface="微软雅黑" panose="020b0503020204020204" charset="-122"/>
              <a:ea typeface="微软雅黑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3028315" y="5040000"/>
            <a:ext cx="3088005" cy="1061720"/>
            <a:chOff x="7803" y="5011"/>
            <a:chExt cx="4863" cy="1672"/>
          </a:xfrm>
        </p:grpSpPr>
        <p:grpSp>
          <p:nvGrpSpPr>
            <p:cNvPr id="9" name="组合 8"/>
            <p:cNvGrpSpPr/>
            <p:nvPr/>
          </p:nvGrpSpPr>
          <p:grpSpPr>
            <a:xfrm>
              <a:off x="7803" y="5011"/>
              <a:ext cx="1440" cy="1672"/>
              <a:chOff x="4204" y="5505"/>
              <a:chExt cx="1440" cy="1672"/>
            </a:xfrm>
          </p:grpSpPr>
          <p:sp>
            <p:nvSpPr>
              <p:cNvPr id="10" name="六边形 9"/>
              <p:cNvSpPr/>
              <p:nvPr/>
            </p:nvSpPr>
            <p:spPr>
              <a:xfrm rot="5400000">
                <a:off x="4088" y="5621"/>
                <a:ext cx="1672" cy="1440"/>
              </a:xfrm>
              <a:prstGeom prst="hexagon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Line 26"/>
              <p:cNvSpPr>
                <a:spLocks noChangeShapeType="1"/>
              </p:cNvSpPr>
              <p:nvPr/>
            </p:nvSpPr>
            <p:spPr bwMode="auto">
              <a:xfrm rot="12600000">
                <a:off x="4281" y="6087"/>
                <a:ext cx="283" cy="510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7" name="六边形 16"/>
            <p:cNvSpPr/>
            <p:nvPr/>
          </p:nvSpPr>
          <p:spPr>
            <a:xfrm rot="5400000">
              <a:off x="11110" y="5127"/>
              <a:ext cx="1672" cy="1440"/>
            </a:xfrm>
            <a:prstGeom prst="hexagon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Line 26"/>
            <p:cNvSpPr>
              <a:spLocks noChangeShapeType="1"/>
            </p:cNvSpPr>
            <p:nvPr/>
          </p:nvSpPr>
          <p:spPr bwMode="auto">
            <a:xfrm rot="19560000">
              <a:off x="8674" y="5124"/>
              <a:ext cx="283" cy="510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" name="Line 26"/>
            <p:cNvSpPr>
              <a:spLocks noChangeShapeType="1"/>
            </p:cNvSpPr>
            <p:nvPr/>
          </p:nvSpPr>
          <p:spPr bwMode="auto">
            <a:xfrm rot="16200000">
              <a:off x="8647" y="6031"/>
              <a:ext cx="283" cy="510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54" name="文本框 53"/>
          <p:cNvSpPr txBox="1"/>
          <p:nvPr/>
        </p:nvSpPr>
        <p:spPr>
          <a:xfrm>
            <a:off x="3241675" y="6101920"/>
            <a:ext cx="4876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sym typeface="+mn-ea"/>
              </a:rPr>
              <a:t>苯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110480" y="6101920"/>
            <a:ext cx="10972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sym typeface="+mn-ea"/>
              </a:rPr>
              <a:t>环己烷</a:t>
            </a:r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9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5" grpId="0"/>
      <p:bldP spid="54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7348" name="Text Box 5"/>
          <p:cNvSpPr txBox="1"/>
          <p:nvPr/>
        </p:nvSpPr>
        <p:spPr>
          <a:xfrm>
            <a:off x="3276600" y="540000"/>
            <a:ext cx="2592388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000" b="1">
                <a:solidFill>
                  <a:srgbClr val="008C3E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[</a:t>
            </a:r>
            <a:r>
              <a:rPr lang="zh-CN" altLang="en-US" sz="4000" b="1">
                <a:solidFill>
                  <a:srgbClr val="008C3E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问题讨论</a:t>
            </a:r>
            <a:r>
              <a:rPr lang="en-US" altLang="zh-CN" sz="4000" b="1">
                <a:solidFill>
                  <a:srgbClr val="008C3E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]</a:t>
            </a:r>
          </a:p>
        </p:txBody>
      </p:sp>
      <p:grpSp>
        <p:nvGrpSpPr>
          <p:cNvPr id="180227" name="Group 3"/>
          <p:cNvGrpSpPr/>
          <p:nvPr/>
        </p:nvGrpSpPr>
        <p:grpSpPr>
          <a:xfrm>
            <a:off x="1874520" y="2433638"/>
            <a:ext cx="5397500" cy="3368675"/>
            <a:chOff x="445" y="1433"/>
            <a:chExt cx="3400" cy="2122"/>
          </a:xfrm>
        </p:grpSpPr>
        <p:grpSp>
          <p:nvGrpSpPr>
            <p:cNvPr id="180228" name="Group 4"/>
            <p:cNvGrpSpPr/>
            <p:nvPr/>
          </p:nvGrpSpPr>
          <p:grpSpPr>
            <a:xfrm>
              <a:off x="445" y="1433"/>
              <a:ext cx="3400" cy="2122"/>
              <a:chOff x="781" y="1433"/>
              <a:chExt cx="3400" cy="2122"/>
            </a:xfrm>
          </p:grpSpPr>
          <p:grpSp>
            <p:nvGrpSpPr>
              <p:cNvPr id="180229" name="Group 5"/>
              <p:cNvGrpSpPr/>
              <p:nvPr/>
            </p:nvGrpSpPr>
            <p:grpSpPr>
              <a:xfrm>
                <a:off x="3063" y="1443"/>
                <a:ext cx="1118" cy="957"/>
                <a:chOff x="3063" y="1443"/>
                <a:chExt cx="1118" cy="957"/>
              </a:xfrm>
            </p:grpSpPr>
            <p:grpSp>
              <p:nvGrpSpPr>
                <p:cNvPr id="180230" name="Group 6"/>
                <p:cNvGrpSpPr/>
                <p:nvPr/>
              </p:nvGrpSpPr>
              <p:grpSpPr>
                <a:xfrm>
                  <a:off x="3063" y="1443"/>
                  <a:ext cx="895" cy="957"/>
                  <a:chOff x="3063" y="1443"/>
                  <a:chExt cx="895" cy="957"/>
                </a:xfrm>
              </p:grpSpPr>
              <p:sp>
                <p:nvSpPr>
                  <p:cNvPr id="180231" name="AutoShape 7"/>
                  <p:cNvSpPr>
                    <a:spLocks noChangeArrowheads="1"/>
                  </p:cNvSpPr>
                  <p:nvPr/>
                </p:nvSpPr>
                <p:spPr bwMode="auto">
                  <a:xfrm>
                    <a:off x="3063" y="1824"/>
                    <a:ext cx="624" cy="576"/>
                  </a:xfrm>
                  <a:prstGeom prst="hexagon">
                    <a:avLst>
                      <a:gd name="adj" fmla="val 27083"/>
                      <a:gd name="vf" fmla="val 115470"/>
                    </a:avLst>
                  </a:prstGeom>
                  <a:solidFill>
                    <a:schemeClr val="bg1"/>
                  </a:solidFill>
                  <a:ln w="50800">
                    <a:solidFill>
                      <a:schemeClr val="tx1"/>
                    </a:solidFill>
                    <a:miter lim="800000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kumimoji="1" lang="zh-CN" altLang="zh-CN" sz="2400">
                      <a:latin typeface="Tahoma" panose="020b0604030504040204" pitchFamily="34" charset="0"/>
                    </a:endParaRPr>
                  </a:p>
                </p:txBody>
              </p:sp>
              <p:sp>
                <p:nvSpPr>
                  <p:cNvPr id="180232" name="AutoShape 8"/>
                  <p:cNvSpPr>
                    <a:spLocks noChangeArrowheads="1"/>
                  </p:cNvSpPr>
                  <p:nvPr/>
                </p:nvSpPr>
                <p:spPr bwMode="auto">
                  <a:xfrm>
                    <a:off x="3273" y="2011"/>
                    <a:ext cx="204" cy="204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 w="44450">
                    <a:solidFill>
                      <a:schemeClr val="tx1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0233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3680" y="2103"/>
                    <a:ext cx="192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0234" name="Line 10"/>
                  <p:cNvSpPr>
                    <a:spLocks noChangeShapeType="1"/>
                  </p:cNvSpPr>
                  <p:nvPr/>
                </p:nvSpPr>
                <p:spPr bwMode="auto">
                  <a:xfrm rot="1800000" flipH="1">
                    <a:off x="3581" y="1600"/>
                    <a:ext cx="0" cy="24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0235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95" y="1443"/>
                    <a:ext cx="363" cy="29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bg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kumimoji="1" lang="en-US" altLang="zh-CN" sz="2400" b="1">
                        <a:latin typeface="Tahoma" panose="020b0604030504040204" pitchFamily="34" charset="0"/>
                      </a:rPr>
                      <a:t>Cl</a:t>
                    </a:r>
                  </a:p>
                </p:txBody>
              </p:sp>
            </p:grpSp>
            <p:sp>
              <p:nvSpPr>
                <p:cNvPr id="180236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818" y="1968"/>
                  <a:ext cx="363" cy="2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kumimoji="1" lang="en-US" altLang="zh-CN" sz="2400" b="1">
                      <a:latin typeface="Tahoma" panose="020b0604030504040204" pitchFamily="34" charset="0"/>
                    </a:rPr>
                    <a:t>Cl</a:t>
                  </a:r>
                </a:p>
              </p:txBody>
            </p:sp>
          </p:grpSp>
          <p:grpSp>
            <p:nvGrpSpPr>
              <p:cNvPr id="180237" name="Group 13"/>
              <p:cNvGrpSpPr/>
              <p:nvPr/>
            </p:nvGrpSpPr>
            <p:grpSpPr>
              <a:xfrm>
                <a:off x="3053" y="2498"/>
                <a:ext cx="649" cy="1057"/>
                <a:chOff x="2141" y="2450"/>
                <a:chExt cx="649" cy="1057"/>
              </a:xfrm>
            </p:grpSpPr>
            <p:sp>
              <p:nvSpPr>
                <p:cNvPr id="180238" name="AutoShape 14"/>
                <p:cNvSpPr>
                  <a:spLocks noChangeArrowheads="1"/>
                </p:cNvSpPr>
                <p:nvPr/>
              </p:nvSpPr>
              <p:spPr bwMode="auto">
                <a:xfrm>
                  <a:off x="2151" y="2931"/>
                  <a:ext cx="624" cy="576"/>
                </a:xfrm>
                <a:prstGeom prst="hexagon">
                  <a:avLst>
                    <a:gd name="adj" fmla="val 27083"/>
                    <a:gd name="vf" fmla="val 115470"/>
                  </a:avLst>
                </a:prstGeom>
                <a:solidFill>
                  <a:schemeClr val="bg1"/>
                </a:solidFill>
                <a:ln w="50800">
                  <a:solidFill>
                    <a:schemeClr val="tx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kumimoji="1" lang="zh-CN" altLang="zh-CN" sz="240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80239" name="AutoShape 15"/>
                <p:cNvSpPr>
                  <a:spLocks noChangeArrowheads="1"/>
                </p:cNvSpPr>
                <p:nvPr/>
              </p:nvSpPr>
              <p:spPr bwMode="auto">
                <a:xfrm>
                  <a:off x="2361" y="3117"/>
                  <a:ext cx="204" cy="204"/>
                </a:xfrm>
                <a:prstGeom prst="flowChartConnector">
                  <a:avLst/>
                </a:prstGeom>
                <a:solidFill>
                  <a:schemeClr val="bg1"/>
                </a:solidFill>
                <a:ln w="44450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0240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2609" y="2691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0241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427" y="245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kumimoji="1" lang="en-US" altLang="zh-CN" sz="2400" b="1">
                      <a:latin typeface="Tahoma" panose="020b0604030504040204" pitchFamily="34" charset="0"/>
                    </a:rPr>
                    <a:t>Cl</a:t>
                  </a:r>
                </a:p>
              </p:txBody>
            </p:sp>
            <p:sp>
              <p:nvSpPr>
                <p:cNvPr id="180242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2141" y="2450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kumimoji="1" lang="en-US" altLang="zh-CN" sz="2400" b="1">
                      <a:latin typeface="Tahoma" panose="020b0604030504040204" pitchFamily="34" charset="0"/>
                    </a:rPr>
                    <a:t>Cl</a:t>
                  </a:r>
                </a:p>
              </p:txBody>
            </p:sp>
            <p:sp>
              <p:nvSpPr>
                <p:cNvPr id="180243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2317" y="2691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80244" name="Group 20"/>
              <p:cNvGrpSpPr/>
              <p:nvPr/>
            </p:nvGrpSpPr>
            <p:grpSpPr>
              <a:xfrm>
                <a:off x="816" y="1433"/>
                <a:ext cx="903" cy="967"/>
                <a:chOff x="816" y="1433"/>
                <a:chExt cx="903" cy="967"/>
              </a:xfrm>
            </p:grpSpPr>
            <p:sp>
              <p:nvSpPr>
                <p:cNvPr id="180245" name="AutoShape 21"/>
                <p:cNvSpPr>
                  <a:spLocks noChangeArrowheads="1"/>
                </p:cNvSpPr>
                <p:nvPr/>
              </p:nvSpPr>
              <p:spPr bwMode="auto">
                <a:xfrm>
                  <a:off x="816" y="1824"/>
                  <a:ext cx="624" cy="576"/>
                </a:xfrm>
                <a:prstGeom prst="hexagon">
                  <a:avLst>
                    <a:gd name="adj" fmla="val 27083"/>
                    <a:gd name="vf" fmla="val 115470"/>
                  </a:avLst>
                </a:prstGeom>
                <a:solidFill>
                  <a:schemeClr val="bg1"/>
                </a:solidFill>
                <a:ln w="50800">
                  <a:solidFill>
                    <a:schemeClr val="tx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/>
                  <a:endParaRPr lang="zh-CN" altLang="zh-CN" sz="240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80246" name="Line 22"/>
                <p:cNvSpPr>
                  <a:spLocks noChangeShapeType="1"/>
                </p:cNvSpPr>
                <p:nvPr/>
              </p:nvSpPr>
              <p:spPr bwMode="auto">
                <a:xfrm>
                  <a:off x="1440" y="2112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0247" name="Line 23"/>
                <p:cNvSpPr>
                  <a:spLocks noChangeShapeType="1"/>
                </p:cNvSpPr>
                <p:nvPr/>
              </p:nvSpPr>
              <p:spPr bwMode="auto">
                <a:xfrm rot="1800000" flipH="1">
                  <a:off x="1356" y="1600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0248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1356" y="1433"/>
                  <a:ext cx="363" cy="2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ctr" eaLnBrk="0" hangingPunct="0"/>
                  <a:r>
                    <a:rPr lang="en-US" altLang="zh-CN" sz="2400" b="1">
                      <a:latin typeface="Tahoma" panose="020b0604030504040204" pitchFamily="34" charset="0"/>
                    </a:rPr>
                    <a:t>Cl</a:t>
                  </a:r>
                </a:p>
              </p:txBody>
            </p:sp>
            <p:sp>
              <p:nvSpPr>
                <p:cNvPr id="180249" name="Line 25"/>
                <p:cNvSpPr>
                  <a:spLocks noChangeShapeType="1"/>
                </p:cNvSpPr>
                <p:nvPr/>
              </p:nvSpPr>
              <p:spPr bwMode="auto">
                <a:xfrm>
                  <a:off x="1008" y="1905"/>
                  <a:ext cx="240" cy="0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0250" name="Line 26"/>
                <p:cNvSpPr>
                  <a:spLocks noChangeShapeType="1"/>
                </p:cNvSpPr>
                <p:nvPr/>
              </p:nvSpPr>
              <p:spPr bwMode="auto">
                <a:xfrm>
                  <a:off x="912" y="2112"/>
                  <a:ext cx="96" cy="192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0251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1248" y="2112"/>
                  <a:ext cx="96" cy="192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80252" name="Group 28"/>
              <p:cNvGrpSpPr/>
              <p:nvPr/>
            </p:nvGrpSpPr>
            <p:grpSpPr>
              <a:xfrm>
                <a:off x="781" y="2489"/>
                <a:ext cx="683" cy="1066"/>
                <a:chOff x="733" y="2537"/>
                <a:chExt cx="683" cy="1066"/>
              </a:xfrm>
            </p:grpSpPr>
            <p:grpSp>
              <p:nvGrpSpPr>
                <p:cNvPr id="180253" name="Group 29"/>
                <p:cNvGrpSpPr/>
                <p:nvPr/>
              </p:nvGrpSpPr>
              <p:grpSpPr>
                <a:xfrm>
                  <a:off x="733" y="2537"/>
                  <a:ext cx="683" cy="1066"/>
                  <a:chOff x="733" y="2537"/>
                  <a:chExt cx="683" cy="1066"/>
                </a:xfrm>
              </p:grpSpPr>
              <p:sp>
                <p:nvSpPr>
                  <p:cNvPr id="180254" name="AutoShape 30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3027"/>
                    <a:ext cx="624" cy="576"/>
                  </a:xfrm>
                  <a:prstGeom prst="hexagon">
                    <a:avLst>
                      <a:gd name="adj" fmla="val 27083"/>
                      <a:gd name="vf" fmla="val 115470"/>
                    </a:avLst>
                  </a:prstGeom>
                  <a:solidFill>
                    <a:schemeClr val="bg1"/>
                  </a:solidFill>
                  <a:ln w="50800">
                    <a:solidFill>
                      <a:schemeClr val="tx1"/>
                    </a:solidFill>
                    <a:miter lim="800000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kumimoji="1" lang="zh-CN" altLang="zh-CN" sz="2400">
                      <a:latin typeface="Tahoma" panose="020b0604030504040204" pitchFamily="34" charset="0"/>
                    </a:endParaRPr>
                  </a:p>
                </p:txBody>
              </p:sp>
              <p:sp>
                <p:nvSpPr>
                  <p:cNvPr id="180255" name="Line 3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48" y="2787"/>
                    <a:ext cx="0" cy="24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0256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80" y="2537"/>
                    <a:ext cx="336" cy="29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bg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kumimoji="1" lang="en-US" altLang="zh-CN" sz="2400" b="1">
                        <a:latin typeface="Tahoma" panose="020b0604030504040204" pitchFamily="34" charset="0"/>
                      </a:rPr>
                      <a:t>Cl</a:t>
                    </a:r>
                  </a:p>
                </p:txBody>
              </p:sp>
              <p:sp>
                <p:nvSpPr>
                  <p:cNvPr id="180257" name="Text Box 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3" y="2546"/>
                    <a:ext cx="384" cy="29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bg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kumimoji="1" lang="en-US" altLang="zh-CN" sz="2400" b="1">
                        <a:latin typeface="Tahoma" panose="020b0604030504040204" pitchFamily="34" charset="0"/>
                      </a:rPr>
                      <a:t>Cl</a:t>
                    </a:r>
                  </a:p>
                </p:txBody>
              </p:sp>
              <p:sp>
                <p:nvSpPr>
                  <p:cNvPr id="180258" name="Line 3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25" y="2787"/>
                    <a:ext cx="0" cy="24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180259" name="Line 35"/>
                <p:cNvSpPr>
                  <a:spLocks noChangeShapeType="1"/>
                </p:cNvSpPr>
                <p:nvPr/>
              </p:nvSpPr>
              <p:spPr bwMode="auto">
                <a:xfrm>
                  <a:off x="960" y="3112"/>
                  <a:ext cx="240" cy="0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0260" name="Line 36"/>
                <p:cNvSpPr>
                  <a:spLocks noChangeShapeType="1"/>
                </p:cNvSpPr>
                <p:nvPr/>
              </p:nvSpPr>
              <p:spPr bwMode="auto">
                <a:xfrm>
                  <a:off x="864" y="3316"/>
                  <a:ext cx="96" cy="192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0261" name="Line 37"/>
                <p:cNvSpPr>
                  <a:spLocks noChangeShapeType="1"/>
                </p:cNvSpPr>
                <p:nvPr/>
              </p:nvSpPr>
              <p:spPr bwMode="auto">
                <a:xfrm flipH="1">
                  <a:off x="1200" y="3315"/>
                  <a:ext cx="96" cy="192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80262" name="Text Box 38"/>
            <p:cNvSpPr txBox="1">
              <a:spLocks noChangeArrowheads="1"/>
            </p:cNvSpPr>
            <p:nvPr/>
          </p:nvSpPr>
          <p:spPr bwMode="auto">
            <a:xfrm>
              <a:off x="1248" y="1968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2400" b="1">
                  <a:latin typeface="Tahoma" panose="020b0604030504040204" pitchFamily="34" charset="0"/>
                </a:rPr>
                <a:t>Cl</a:t>
              </a:r>
            </a:p>
          </p:txBody>
        </p:sp>
      </p:grp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49960" y="1440000"/>
            <a:ext cx="7246620" cy="5835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algn="ctr"/>
            <a:r>
              <a:rPr lang="zh-CN" altLang="en-US" sz="32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charset="-122"/>
              </a:rPr>
              <a:t>比一比，它们是同一种物质吗？</a:t>
            </a:r>
          </a:p>
        </p:txBody>
      </p:sp>
    </p:spTree>
    <p:custDataLst>
      <p:tags r:id="rId3"/>
    </p:custData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 Box 5"/>
          <p:cNvSpPr txBox="1"/>
          <p:nvPr/>
        </p:nvSpPr>
        <p:spPr>
          <a:xfrm>
            <a:off x="3276600" y="540000"/>
            <a:ext cx="2592388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000" b="1">
                <a:solidFill>
                  <a:srgbClr val="008C3E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[</a:t>
            </a:r>
            <a:r>
              <a:rPr lang="zh-CN" altLang="en-US" sz="4000" b="1">
                <a:solidFill>
                  <a:srgbClr val="008C3E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问题讨论</a:t>
            </a:r>
            <a:r>
              <a:rPr lang="en-US" altLang="zh-CN" sz="4000" b="1">
                <a:solidFill>
                  <a:srgbClr val="008C3E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]</a:t>
            </a:r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49960" y="1440000"/>
            <a:ext cx="7246620" cy="5835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algn="ctr"/>
            <a:r>
              <a:rPr lang="zh-CN" altLang="en-US" sz="32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charset="-122"/>
              </a:rPr>
              <a:t>认一认，哪些是苯的同系物？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2125980" y="2248535"/>
            <a:ext cx="1017270" cy="1821180"/>
            <a:chOff x="4204" y="4309"/>
            <a:chExt cx="1602" cy="2868"/>
          </a:xfrm>
        </p:grpSpPr>
        <p:sp>
          <p:nvSpPr>
            <p:cNvPr id="4" name="六边形 3"/>
            <p:cNvSpPr/>
            <p:nvPr/>
          </p:nvSpPr>
          <p:spPr>
            <a:xfrm rot="5400000">
              <a:off x="4088" y="5621"/>
              <a:ext cx="1672" cy="1440"/>
            </a:xfrm>
            <a:prstGeom prst="hexagon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0250" name="Line 26"/>
            <p:cNvSpPr>
              <a:spLocks noChangeShapeType="1"/>
            </p:cNvSpPr>
            <p:nvPr/>
          </p:nvSpPr>
          <p:spPr bwMode="auto">
            <a:xfrm rot="19500000">
              <a:off x="4523" y="6576"/>
              <a:ext cx="283" cy="510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" name="Line 26"/>
            <p:cNvSpPr>
              <a:spLocks noChangeShapeType="1"/>
            </p:cNvSpPr>
            <p:nvPr/>
          </p:nvSpPr>
          <p:spPr bwMode="auto">
            <a:xfrm rot="16200000">
              <a:off x="4523" y="5590"/>
              <a:ext cx="283" cy="510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" name="Line 26"/>
            <p:cNvSpPr>
              <a:spLocks noChangeShapeType="1"/>
            </p:cNvSpPr>
            <p:nvPr/>
          </p:nvSpPr>
          <p:spPr bwMode="auto">
            <a:xfrm rot="12600000">
              <a:off x="5329" y="6066"/>
              <a:ext cx="283" cy="510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" name="Line 26"/>
            <p:cNvSpPr>
              <a:spLocks noChangeShapeType="1"/>
            </p:cNvSpPr>
            <p:nvPr/>
          </p:nvSpPr>
          <p:spPr bwMode="auto">
            <a:xfrm rot="12600000">
              <a:off x="4782" y="4958"/>
              <a:ext cx="283" cy="510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0262" name="Text Box 38"/>
            <p:cNvSpPr txBox="1">
              <a:spLocks noChangeArrowheads="1"/>
            </p:cNvSpPr>
            <p:nvPr/>
          </p:nvSpPr>
          <p:spPr bwMode="auto">
            <a:xfrm>
              <a:off x="4592" y="4309"/>
              <a:ext cx="1214" cy="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zh-CN" sz="2400" b="1">
                  <a:latin typeface="Tahoma" panose="020b0604030504040204" pitchFamily="34" charset="0"/>
                </a:rPr>
                <a:t>CH</a:t>
              </a:r>
              <a:r>
                <a:rPr lang="en-US" altLang="zh-CN" sz="2400" b="1" baseline="-25000">
                  <a:latin typeface="Tahoma" panose="020b0604030504040204" pitchFamily="34" charset="0"/>
                </a:rPr>
                <a:t>3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668780" y="4559300"/>
            <a:ext cx="1828800" cy="1061720"/>
            <a:chOff x="7803" y="5011"/>
            <a:chExt cx="2880" cy="1672"/>
          </a:xfrm>
        </p:grpSpPr>
        <p:grpSp>
          <p:nvGrpSpPr>
            <p:cNvPr id="9" name="组合 8"/>
            <p:cNvGrpSpPr/>
            <p:nvPr/>
          </p:nvGrpSpPr>
          <p:grpSpPr>
            <a:xfrm>
              <a:off x="7803" y="5011"/>
              <a:ext cx="1440" cy="1672"/>
              <a:chOff x="4204" y="5505"/>
              <a:chExt cx="1440" cy="1672"/>
            </a:xfrm>
          </p:grpSpPr>
          <p:sp>
            <p:nvSpPr>
              <p:cNvPr id="10" name="六边形 9"/>
              <p:cNvSpPr/>
              <p:nvPr/>
            </p:nvSpPr>
            <p:spPr>
              <a:xfrm rot="5400000">
                <a:off x="4088" y="5621"/>
                <a:ext cx="1672" cy="1440"/>
              </a:xfrm>
              <a:prstGeom prst="hexagon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Line 26"/>
              <p:cNvSpPr>
                <a:spLocks noChangeShapeType="1"/>
              </p:cNvSpPr>
              <p:nvPr/>
            </p:nvSpPr>
            <p:spPr bwMode="auto">
              <a:xfrm rot="12600000">
                <a:off x="4281" y="6087"/>
                <a:ext cx="283" cy="510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9243" y="5011"/>
              <a:ext cx="1440" cy="1672"/>
              <a:chOff x="4204" y="5505"/>
              <a:chExt cx="1440" cy="1672"/>
            </a:xfrm>
          </p:grpSpPr>
          <p:sp>
            <p:nvSpPr>
              <p:cNvPr id="17" name="六边形 16"/>
              <p:cNvSpPr/>
              <p:nvPr/>
            </p:nvSpPr>
            <p:spPr>
              <a:xfrm rot="5400000">
                <a:off x="4088" y="5621"/>
                <a:ext cx="1672" cy="1440"/>
              </a:xfrm>
              <a:prstGeom prst="hexagon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rot="16200000">
                <a:off x="5049" y="6575"/>
                <a:ext cx="283" cy="510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" name="Line 26"/>
              <p:cNvSpPr>
                <a:spLocks noChangeShapeType="1"/>
              </p:cNvSpPr>
              <p:nvPr/>
            </p:nvSpPr>
            <p:spPr bwMode="auto">
              <a:xfrm rot="19560000">
                <a:off x="5045" y="5597"/>
                <a:ext cx="283" cy="510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21" name="Line 26"/>
            <p:cNvSpPr>
              <a:spLocks noChangeShapeType="1"/>
            </p:cNvSpPr>
            <p:nvPr/>
          </p:nvSpPr>
          <p:spPr bwMode="auto">
            <a:xfrm rot="19560000">
              <a:off x="8674" y="5103"/>
              <a:ext cx="283" cy="510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" name="Line 26"/>
            <p:cNvSpPr>
              <a:spLocks noChangeShapeType="1"/>
            </p:cNvSpPr>
            <p:nvPr/>
          </p:nvSpPr>
          <p:spPr bwMode="auto">
            <a:xfrm rot="16200000">
              <a:off x="8678" y="6081"/>
              <a:ext cx="283" cy="510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221605" y="2217420"/>
            <a:ext cx="1592580" cy="1821180"/>
            <a:chOff x="4204" y="4309"/>
            <a:chExt cx="2508" cy="2868"/>
          </a:xfrm>
        </p:grpSpPr>
        <p:sp>
          <p:nvSpPr>
            <p:cNvPr id="25" name="六边形 24"/>
            <p:cNvSpPr/>
            <p:nvPr/>
          </p:nvSpPr>
          <p:spPr>
            <a:xfrm rot="5400000">
              <a:off x="4088" y="5621"/>
              <a:ext cx="1672" cy="1440"/>
            </a:xfrm>
            <a:prstGeom prst="hexagon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 rot="19500000">
              <a:off x="4523" y="6576"/>
              <a:ext cx="283" cy="510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" name="Line 26"/>
            <p:cNvSpPr>
              <a:spLocks noChangeShapeType="1"/>
            </p:cNvSpPr>
            <p:nvPr/>
          </p:nvSpPr>
          <p:spPr bwMode="auto">
            <a:xfrm rot="16200000">
              <a:off x="4523" y="5590"/>
              <a:ext cx="283" cy="510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 rot="12600000">
              <a:off x="5329" y="6066"/>
              <a:ext cx="283" cy="510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" name="Line 26"/>
            <p:cNvSpPr>
              <a:spLocks noChangeShapeType="1"/>
            </p:cNvSpPr>
            <p:nvPr/>
          </p:nvSpPr>
          <p:spPr bwMode="auto">
            <a:xfrm rot="12600000">
              <a:off x="4782" y="4958"/>
              <a:ext cx="283" cy="510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" name="Text Box 38"/>
            <p:cNvSpPr txBox="1">
              <a:spLocks noChangeArrowheads="1"/>
            </p:cNvSpPr>
            <p:nvPr/>
          </p:nvSpPr>
          <p:spPr bwMode="auto">
            <a:xfrm>
              <a:off x="4568" y="4309"/>
              <a:ext cx="2144" cy="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zh-CN" sz="2400" b="1">
                  <a:latin typeface="Tahoma" panose="020b0604030504040204" pitchFamily="34" charset="0"/>
                </a:rPr>
                <a:t>CH</a:t>
              </a:r>
              <a:r>
                <a:rPr lang="en-US" altLang="zh-CN" sz="2400" b="1" baseline="-25000">
                  <a:latin typeface="Tahoma" panose="020b0604030504040204" pitchFamily="34" charset="0"/>
                  <a:sym typeface="+mn-ea"/>
                </a:rPr>
                <a:t>2</a:t>
              </a:r>
              <a:r>
                <a:rPr lang="en-US" altLang="zh-CN" sz="2400" b="1">
                  <a:latin typeface="Tahoma" panose="020b0604030504040204" pitchFamily="34" charset="0"/>
                </a:rPr>
                <a:t>CH</a:t>
              </a:r>
              <a:r>
                <a:rPr lang="en-US" altLang="zh-CN" sz="2400" b="1" baseline="-25000">
                  <a:latin typeface="Tahoma" panose="020b0604030504040204" pitchFamily="34" charset="0"/>
                </a:rPr>
                <a:t>3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4307205" y="4558665"/>
            <a:ext cx="2743200" cy="1062355"/>
            <a:chOff x="7383" y="7180"/>
            <a:chExt cx="4320" cy="1673"/>
          </a:xfrm>
        </p:grpSpPr>
        <p:grpSp>
          <p:nvGrpSpPr>
            <p:cNvPr id="31" name="组合 30"/>
            <p:cNvGrpSpPr/>
            <p:nvPr/>
          </p:nvGrpSpPr>
          <p:grpSpPr>
            <a:xfrm>
              <a:off x="7383" y="7180"/>
              <a:ext cx="2880" cy="1672"/>
              <a:chOff x="7803" y="5011"/>
              <a:chExt cx="2880" cy="1672"/>
            </a:xfrm>
          </p:grpSpPr>
          <p:grpSp>
            <p:nvGrpSpPr>
              <p:cNvPr id="32" name="组合 31"/>
              <p:cNvGrpSpPr/>
              <p:nvPr/>
            </p:nvGrpSpPr>
            <p:grpSpPr>
              <a:xfrm>
                <a:off x="7803" y="5011"/>
                <a:ext cx="1440" cy="1672"/>
                <a:chOff x="4204" y="5505"/>
                <a:chExt cx="1440" cy="1672"/>
              </a:xfrm>
            </p:grpSpPr>
            <p:sp>
              <p:nvSpPr>
                <p:cNvPr id="33" name="六边形 32"/>
                <p:cNvSpPr/>
                <p:nvPr/>
              </p:nvSpPr>
              <p:spPr>
                <a:xfrm rot="5400000">
                  <a:off x="4088" y="5621"/>
                  <a:ext cx="1672" cy="1440"/>
                </a:xfrm>
                <a:prstGeom prst="hexagon">
                  <a:avLst/>
                </a:prstGeom>
                <a:noFill/>
                <a:ln w="508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" name="Line 26"/>
                <p:cNvSpPr>
                  <a:spLocks noChangeShapeType="1"/>
                </p:cNvSpPr>
                <p:nvPr/>
              </p:nvSpPr>
              <p:spPr bwMode="auto">
                <a:xfrm rot="12600000">
                  <a:off x="4281" y="6087"/>
                  <a:ext cx="283" cy="510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5" name="组合 34"/>
              <p:cNvGrpSpPr/>
              <p:nvPr/>
            </p:nvGrpSpPr>
            <p:grpSpPr>
              <a:xfrm>
                <a:off x="9243" y="5011"/>
                <a:ext cx="1440" cy="1672"/>
                <a:chOff x="4204" y="5505"/>
                <a:chExt cx="1440" cy="1672"/>
              </a:xfrm>
            </p:grpSpPr>
            <p:sp>
              <p:nvSpPr>
                <p:cNvPr id="36" name="六边形 35"/>
                <p:cNvSpPr/>
                <p:nvPr/>
              </p:nvSpPr>
              <p:spPr>
                <a:xfrm rot="5400000">
                  <a:off x="4088" y="5621"/>
                  <a:ext cx="1672" cy="1440"/>
                </a:xfrm>
                <a:prstGeom prst="hexagon">
                  <a:avLst/>
                </a:prstGeom>
                <a:noFill/>
                <a:ln w="508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" name="Line 26"/>
                <p:cNvSpPr>
                  <a:spLocks noChangeShapeType="1"/>
                </p:cNvSpPr>
                <p:nvPr/>
              </p:nvSpPr>
              <p:spPr bwMode="auto">
                <a:xfrm rot="16200000">
                  <a:off x="5049" y="6575"/>
                  <a:ext cx="283" cy="510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8" name="Line 26"/>
                <p:cNvSpPr>
                  <a:spLocks noChangeShapeType="1"/>
                </p:cNvSpPr>
                <p:nvPr/>
              </p:nvSpPr>
              <p:spPr bwMode="auto">
                <a:xfrm rot="19560000">
                  <a:off x="5045" y="5597"/>
                  <a:ext cx="283" cy="510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39" name="Line 26"/>
              <p:cNvSpPr>
                <a:spLocks noChangeShapeType="1"/>
              </p:cNvSpPr>
              <p:nvPr/>
            </p:nvSpPr>
            <p:spPr bwMode="auto">
              <a:xfrm rot="19560000">
                <a:off x="8674" y="5103"/>
                <a:ext cx="283" cy="510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0" name="Line 26"/>
              <p:cNvSpPr>
                <a:spLocks noChangeShapeType="1"/>
              </p:cNvSpPr>
              <p:nvPr/>
            </p:nvSpPr>
            <p:spPr bwMode="auto">
              <a:xfrm rot="16200000">
                <a:off x="8678" y="6081"/>
                <a:ext cx="283" cy="510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10263" y="7181"/>
              <a:ext cx="1440" cy="1672"/>
              <a:chOff x="4204" y="5505"/>
              <a:chExt cx="1440" cy="1672"/>
            </a:xfrm>
          </p:grpSpPr>
          <p:sp>
            <p:nvSpPr>
              <p:cNvPr id="46" name="六边形 45"/>
              <p:cNvSpPr/>
              <p:nvPr/>
            </p:nvSpPr>
            <p:spPr>
              <a:xfrm rot="5400000">
                <a:off x="4088" y="5621"/>
                <a:ext cx="1672" cy="1440"/>
              </a:xfrm>
              <a:prstGeom prst="hexagon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Line 26"/>
              <p:cNvSpPr>
                <a:spLocks noChangeShapeType="1"/>
              </p:cNvSpPr>
              <p:nvPr/>
            </p:nvSpPr>
            <p:spPr bwMode="auto">
              <a:xfrm rot="16200000">
                <a:off x="5049" y="6575"/>
                <a:ext cx="283" cy="510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8" name="Line 26"/>
              <p:cNvSpPr>
                <a:spLocks noChangeShapeType="1"/>
              </p:cNvSpPr>
              <p:nvPr/>
            </p:nvSpPr>
            <p:spPr bwMode="auto">
              <a:xfrm rot="19560000">
                <a:off x="5045" y="5597"/>
                <a:ext cx="283" cy="510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51" name="文本框 50"/>
          <p:cNvSpPr txBox="1"/>
          <p:nvPr/>
        </p:nvSpPr>
        <p:spPr>
          <a:xfrm>
            <a:off x="3049270" y="3259455"/>
            <a:ext cx="89535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8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甲苯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6136005" y="3168015"/>
            <a:ext cx="89535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8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乙苯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7593330" y="3199335"/>
            <a:ext cx="10972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sym typeface="+mn-ea"/>
              </a:rPr>
              <a:t>芳香烃</a:t>
            </a: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4883" name="Text Box 19"/>
          <p:cNvSpPr txBox="1">
            <a:spLocks noChangeArrowheads="1"/>
          </p:cNvSpPr>
          <p:nvPr/>
        </p:nvSpPr>
        <p:spPr bwMode="auto">
          <a:xfrm>
            <a:off x="540000" y="720000"/>
            <a:ext cx="4013200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kumimoji="1"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二</a:t>
            </a:r>
            <a:r>
              <a:rPr kumimoji="1" lang="en-US" altLang="zh-CN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. </a:t>
            </a:r>
            <a:r>
              <a:rPr kumimoji="1"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苯的物理性质</a:t>
            </a:r>
          </a:p>
        </p:txBody>
      </p:sp>
      <p:graphicFrame>
        <p:nvGraphicFramePr>
          <p:cNvPr id="6146" name="Object 3"/>
          <p:cNvGraphicFramePr>
            <a:graphicFrameLocks noChangeAspect="1"/>
          </p:cNvGraphicFramePr>
          <p:nvPr/>
        </p:nvGraphicFramePr>
        <p:xfrm>
          <a:off x="156845" y="2568893"/>
          <a:ext cx="8609013" cy="19685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2" r:id="rId2" imgW="8613775" imgH="201295" progId="Word.Document.8">
                  <p:embed/>
                </p:oleObj>
              </mc:Choice>
              <mc:Fallback>
                <p:oleObj r:id="rId2" imgW="8613775" imgH="20129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6845" y="2568893"/>
                        <a:ext cx="8609013" cy="1968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852" name="Group 100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196533" y="2187893"/>
          <a:ext cx="8712000" cy="1828800"/>
        </p:xfrm>
        <a:graphic>
          <a:graphicData uri="http://schemas.openxmlformats.org/drawingml/2006/table">
            <a:tbl>
              <a:tblPr/>
              <a:tblGrid>
                <a:gridCol w="900000"/>
                <a:gridCol w="1800000"/>
                <a:gridCol w="900000"/>
                <a:gridCol w="900000"/>
                <a:gridCol w="1260000"/>
                <a:gridCol w="1512000"/>
                <a:gridCol w="1440000"/>
              </a:tblGrid>
              <a:tr h="1188720">
                <a:tc>
                  <a:txBody>
                    <a:bodyPr vert="horz" wrap="square"/>
                    <a:lstStyle/>
                    <a:p>
                      <a:pPr marL="0" marR="0" lvl="0" indent="0" algn="ctr" defTabSz="914400" rtl="0" fontAlgn="base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/>
                          <a:cs typeface="微软雅黑" panose="020b0503020204020204" charset="-122"/>
                        </a:rPr>
                        <a:t>颜色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fontAlgn="base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/>
                          <a:cs typeface="微软雅黑" panose="020b0503020204020204" charset="-122"/>
                        </a:rPr>
                        <a:t>气味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fontAlgn="base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/>
                          <a:cs typeface="微软雅黑" panose="020b0503020204020204" charset="-122"/>
                        </a:rPr>
                        <a:t>状态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fontAlgn="base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/>
                          <a:cs typeface="微软雅黑" panose="020b0503020204020204" charset="-122"/>
                        </a:rPr>
                        <a:t>毒性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fontAlgn="base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/>
                          <a:cs typeface="微软雅黑" panose="020b0503020204020204" charset="-122"/>
                        </a:rPr>
                        <a:t>是否</a:t>
                      </a:r>
                    </a:p>
                    <a:p>
                      <a:pPr marL="0" marR="0" lvl="0" indent="0" algn="ctr" defTabSz="914400" rtl="0" fontAlgn="base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/>
                          <a:cs typeface="微软雅黑" panose="020b0503020204020204" charset="-122"/>
                        </a:rPr>
                        <a:t>易挥发 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/>
                        <a:cs typeface="微软雅黑" panose="020b050302020402020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fontAlgn="base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/>
                          <a:cs typeface="微软雅黑" panose="020b0503020204020204" charset="-122"/>
                        </a:rPr>
                        <a:t>密度</a:t>
                      </a:r>
                    </a:p>
                    <a:p>
                      <a:pPr marL="0" marR="0" lvl="0" indent="0" algn="ctr" defTabSz="914400" rtl="0" fontAlgn="base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/>
                          <a:cs typeface="微软雅黑" panose="020b0503020204020204" charset="-122"/>
                        </a:rPr>
                        <a:t>与水相比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/>
                          <a:cs typeface="微软雅黑" panose="020b0503020204020204" charset="-122"/>
                        </a:rPr>
                        <a:t> 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/>
                        <a:cs typeface="微软雅黑" panose="020b050302020402020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fontAlgn="base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/>
                          <a:cs typeface="微软雅黑" panose="020b0503020204020204" charset="-122"/>
                        </a:rPr>
                        <a:t>在水中的溶解度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080">
                <a:tc>
                  <a:txBody>
                    <a:bodyPr vert="horz" wrap="square"/>
                    <a:lstStyle/>
                    <a:p>
                      <a:pPr marL="0" marR="0" lvl="0" indent="0" algn="ctr" defTabSz="914400" rtl="0" fontAlgn="base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无色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fontAlgn="base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有特殊气味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fontAlgn="base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液体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fontAlgn="base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有毒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fontAlgn="base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易挥发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fontAlgn="base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小 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fontAlgn="base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难溶 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4860" name="Rectangle 108"/>
          <p:cNvSpPr/>
          <p:nvPr/>
        </p:nvSpPr>
        <p:spPr>
          <a:xfrm>
            <a:off x="288000" y="3478530"/>
            <a:ext cx="720000" cy="432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 anchorCtr="0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4861" name="Rectangle 109"/>
          <p:cNvSpPr/>
          <p:nvPr/>
        </p:nvSpPr>
        <p:spPr>
          <a:xfrm>
            <a:off x="1220153" y="3479165"/>
            <a:ext cx="1584000" cy="432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 anchorCtr="0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4862" name="Rectangle 110"/>
          <p:cNvSpPr/>
          <p:nvPr/>
        </p:nvSpPr>
        <p:spPr>
          <a:xfrm>
            <a:off x="3016575" y="3479165"/>
            <a:ext cx="720000" cy="432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 anchorCtr="0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4863" name="Rectangle 111"/>
          <p:cNvSpPr/>
          <p:nvPr/>
        </p:nvSpPr>
        <p:spPr>
          <a:xfrm>
            <a:off x="3888000" y="3479165"/>
            <a:ext cx="720000" cy="432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 anchorCtr="0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4864" name="Rectangle 112"/>
          <p:cNvSpPr/>
          <p:nvPr/>
        </p:nvSpPr>
        <p:spPr>
          <a:xfrm>
            <a:off x="4788000" y="3479165"/>
            <a:ext cx="1080000" cy="432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 anchorCtr="0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4865" name="Rectangle 113"/>
          <p:cNvSpPr/>
          <p:nvPr/>
        </p:nvSpPr>
        <p:spPr>
          <a:xfrm>
            <a:off x="6372000" y="3478530"/>
            <a:ext cx="720000" cy="432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 anchorCtr="0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4866" name="Rectangle 114"/>
          <p:cNvSpPr/>
          <p:nvPr/>
        </p:nvSpPr>
        <p:spPr>
          <a:xfrm>
            <a:off x="7740000" y="3478530"/>
            <a:ext cx="864000" cy="432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 anchorCtr="0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</p:spTree>
    <p:custDataLst>
      <p:tags r:id="rId6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48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748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748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748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748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748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748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860" grpId="0"/>
      <p:bldP spid="74861" grpId="0"/>
      <p:bldP spid="74862" grpId="0"/>
      <p:bldP spid="74863" grpId="0"/>
      <p:bldP spid="74864" grpId="0"/>
      <p:bldP spid="74865" grpId="0"/>
      <p:bldP spid="7486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4489" name="Rectangle 41"/>
          <p:cNvSpPr>
            <a:spLocks noChangeArrowheads="1"/>
          </p:cNvSpPr>
          <p:nvPr/>
        </p:nvSpPr>
        <p:spPr bwMode="auto">
          <a:xfrm>
            <a:off x="540000" y="720000"/>
            <a:ext cx="4013200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三</a:t>
            </a:r>
            <a:r>
              <a:rPr kumimoji="1" lang="en-US" altLang="zh-CN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. </a:t>
            </a:r>
            <a:r>
              <a:rPr kumimoji="1"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苯的化学性质</a:t>
            </a:r>
          </a:p>
        </p:txBody>
      </p:sp>
      <p:sp>
        <p:nvSpPr>
          <p:cNvPr id="104488" name="Text Box 40"/>
          <p:cNvSpPr txBox="1">
            <a:spLocks noChangeArrowheads="1"/>
          </p:cNvSpPr>
          <p:nvPr/>
        </p:nvSpPr>
        <p:spPr bwMode="auto">
          <a:xfrm>
            <a:off x="720090" y="1619885"/>
            <a:ext cx="775208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/>
              <a:t>通常情况下苯的</a:t>
            </a:r>
            <a:r>
              <a:rPr lang="zh-CN" altLang="en-US" sz="2400" b="1">
                <a:solidFill>
                  <a:srgbClr val="0000CC"/>
                </a:solidFill>
              </a:rPr>
              <a:t>性质稳定</a:t>
            </a:r>
            <a:r>
              <a:rPr lang="zh-CN" altLang="en-US" sz="2400" b="1"/>
              <a:t>，一定条件下能发生一些反应。</a:t>
            </a:r>
            <a:endParaRPr lang="en-US" altLang="zh-CN" sz="2400" b="1"/>
          </a:p>
        </p:txBody>
      </p:sp>
      <p:sp>
        <p:nvSpPr>
          <p:cNvPr id="107565" name="Text Box 45"/>
          <p:cNvSpPr txBox="1">
            <a:spLocks noChangeArrowheads="1"/>
          </p:cNvSpPr>
          <p:nvPr/>
        </p:nvSpPr>
        <p:spPr bwMode="auto">
          <a:xfrm>
            <a:off x="720090" y="2339975"/>
            <a:ext cx="4935855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b="1">
                <a:solidFill>
                  <a:srgbClr val="0000CC"/>
                </a:solidFill>
                <a:latin typeface="Times New Roman" panose="02020603050405020304" pitchFamily="18" charset="0"/>
              </a:rPr>
              <a:t>1. </a:t>
            </a:r>
            <a:r>
              <a:rPr kumimoji="1" lang="zh-CN" altLang="en-US" sz="3200" b="1">
                <a:solidFill>
                  <a:srgbClr val="0000CC"/>
                </a:solidFill>
                <a:latin typeface="Times New Roman" panose="02020603050405020304" pitchFamily="18" charset="0"/>
              </a:rPr>
              <a:t>氧化反应</a:t>
            </a:r>
            <a:r>
              <a:rPr kumimoji="1" lang="zh-CN" altLang="en-US" sz="3200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（难氧化）</a:t>
            </a:r>
            <a:endParaRPr kumimoji="1" lang="zh-CN" altLang="en-US" sz="3200" b="1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7566" name="Text Box 46">
            <a:hlinkClick r:id="rId2" action="ppaction://hlinkfile"/>
          </p:cNvPr>
          <p:cNvSpPr txBox="1">
            <a:spLocks noChangeArrowheads="1"/>
          </p:cNvSpPr>
          <p:nvPr/>
        </p:nvSpPr>
        <p:spPr bwMode="auto">
          <a:xfrm>
            <a:off x="720090" y="3060000"/>
            <a:ext cx="243840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en-US" altLang="zh-CN" sz="3200" b="1">
                <a:latin typeface="Times New Roman" panose="02020603050405020304" pitchFamily="18" charset="0"/>
              </a:rPr>
              <a:t>    1</a:t>
            </a:r>
            <a:r>
              <a:rPr kumimoji="1" lang="en-US" altLang="zh-CN" sz="3200" b="1">
                <a:latin typeface="微软雅黑" panose="020b0503020204020204" charset="-122"/>
                <a:ea typeface="微软雅黑"/>
                <a:cs typeface="Times New Roman" panose="02020603050405020304" pitchFamily="18" charset="0"/>
              </a:rPr>
              <a:t>) </a:t>
            </a:r>
            <a:r>
              <a:rPr kumimoji="1" lang="zh-CN" altLang="en-US" sz="3200" b="1">
                <a:latin typeface="Times New Roman" panose="02020603050405020304" pitchFamily="18" charset="0"/>
              </a:rPr>
              <a:t>燃烧</a:t>
            </a:r>
          </a:p>
        </p:txBody>
      </p:sp>
      <p:sp>
        <p:nvSpPr>
          <p:cNvPr id="107570" name="Text Box 50"/>
          <p:cNvSpPr txBox="1">
            <a:spLocks noChangeArrowheads="1"/>
          </p:cNvSpPr>
          <p:nvPr/>
        </p:nvSpPr>
        <p:spPr bwMode="auto">
          <a:xfrm>
            <a:off x="732790" y="5400000"/>
            <a:ext cx="773938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b="1">
                <a:latin typeface="Times New Roman" panose="02020603050405020304" pitchFamily="18" charset="0"/>
              </a:rPr>
              <a:t>    2</a:t>
            </a:r>
            <a:r>
              <a:rPr kumimoji="1" lang="en-US" altLang="zh-CN" sz="3200" b="1">
                <a:latin typeface="微软雅黑" panose="020b0503020204020204" charset="-122"/>
                <a:ea typeface="微软雅黑"/>
              </a:rPr>
              <a:t>) </a:t>
            </a:r>
            <a:r>
              <a:rPr kumimoji="1" lang="zh-CN" altLang="en-US" sz="3200" b="1">
                <a:latin typeface="Times New Roman" panose="02020603050405020304" pitchFamily="18" charset="0"/>
              </a:rPr>
              <a:t>不能使酸性</a:t>
            </a:r>
            <a:r>
              <a:rPr kumimoji="1" lang="en-US" altLang="zh-CN" sz="3200" b="1">
                <a:latin typeface="Arial" panose="020b0604020202020204" pitchFamily="34" charset="0"/>
                <a:cs typeface="Arial" panose="020b0604020202020204" pitchFamily="34" charset="0"/>
              </a:rPr>
              <a:t>KMnO</a:t>
            </a:r>
            <a:r>
              <a:rPr kumimoji="1" lang="en-US" altLang="zh-CN" sz="3200" b="1" baseline="-250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kumimoji="1" lang="zh-CN" altLang="en-US" sz="3200" b="1">
                <a:latin typeface="Times New Roman" panose="02020603050405020304" pitchFamily="18" charset="0"/>
              </a:rPr>
              <a:t>褪色</a:t>
            </a:r>
            <a:r>
              <a:rPr kumimoji="1" lang="en-US" altLang="zh-CN" sz="3200" b="1">
                <a:latin typeface="Times New Roman" panose="02020603050405020304" pitchFamily="18" charset="0"/>
              </a:rPr>
              <a:t> </a:t>
            </a:r>
            <a:r>
              <a:rPr kumimoji="1" lang="en-US" altLang="zh-CN" sz="3200" b="1">
                <a:latin typeface="Times New Roman" panose="02020603050405020304" pitchFamily="18" charset="0"/>
                <a:sym typeface="+mn-ea"/>
              </a:rPr>
              <a:t>(</a:t>
            </a:r>
            <a:r>
              <a:rPr kumimoji="1" lang="zh-CN" altLang="en-US" sz="2800" b="1">
                <a:latin typeface="Times New Roman" panose="02020603050405020304" pitchFamily="18" charset="0"/>
                <a:sym typeface="+mn-ea"/>
              </a:rPr>
              <a:t>特殊的键</a:t>
            </a:r>
            <a:r>
              <a:rPr kumimoji="1" lang="en-US" altLang="zh-CN" sz="3200" b="1">
                <a:latin typeface="Times New Roman" panose="02020603050405020304" pitchFamily="18" charset="0"/>
                <a:sym typeface="+mn-ea"/>
              </a:rPr>
              <a:t>)</a:t>
            </a:r>
            <a:endParaRPr kumimoji="1" lang="en-US" altLang="zh-CN" sz="3200" b="1"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107571" name="Text Box 51"/>
          <p:cNvSpPr txBox="1">
            <a:spLocks noChangeArrowheads="1"/>
          </p:cNvSpPr>
          <p:nvPr/>
        </p:nvSpPr>
        <p:spPr bwMode="auto">
          <a:xfrm>
            <a:off x="732790" y="3780000"/>
            <a:ext cx="7738745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b="1">
                <a:latin typeface="Times New Roman" panose="02020603050405020304" pitchFamily="18" charset="0"/>
              </a:rPr>
              <a:t>         </a:t>
            </a:r>
            <a:r>
              <a:rPr kumimoji="1" lang="zh-CN" altLang="en-US" sz="3200" b="1">
                <a:latin typeface="Times New Roman" panose="02020603050405020304" pitchFamily="18" charset="0"/>
              </a:rPr>
              <a:t>现象：火焰明亮  有</a:t>
            </a:r>
            <a:r>
              <a:rPr kumimoji="1" lang="zh-CN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大量浓烟</a:t>
            </a:r>
            <a:r>
              <a:rPr kumimoji="1"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zh-CN" sz="3200" b="1">
                <a:solidFill>
                  <a:schemeClr val="tx1"/>
                </a:solidFill>
                <a:latin typeface="Times New Roman" panose="02020603050405020304" pitchFamily="18" charset="0"/>
              </a:rPr>
              <a:t>(</a:t>
            </a:r>
            <a:r>
              <a:rPr kumimoji="1" lang="zh-CN" altLang="en-US" sz="2800" b="1">
                <a:solidFill>
                  <a:schemeClr val="tx1"/>
                </a:solidFill>
                <a:latin typeface="Times New Roman" panose="02020603050405020304" pitchFamily="18" charset="0"/>
              </a:rPr>
              <a:t>同乙炔</a:t>
            </a:r>
            <a:r>
              <a:rPr kumimoji="1" lang="en-US" altLang="zh-CN" sz="3200" b="1">
                <a:solidFill>
                  <a:schemeClr val="tx1"/>
                </a:solidFill>
                <a:latin typeface="Times New Roman" panose="02020603050405020304" pitchFamily="18" charset="0"/>
              </a:rPr>
              <a:t>)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l="38348" t="36193" r="6740" b="46932"/>
          <a:stretch>
            <a:fillRect/>
          </a:stretch>
        </p:blipFill>
        <p:spPr>
          <a:xfrm>
            <a:off x="2909570" y="4392000"/>
            <a:ext cx="5562600" cy="66548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32790" y="4500000"/>
            <a:ext cx="23164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en-US" altLang="zh-CN" sz="3200" b="1">
                <a:latin typeface="Times New Roman" panose="02020603050405020304" pitchFamily="18" charset="0"/>
                <a:sym typeface="+mn-ea"/>
              </a:rPr>
              <a:t>     </a:t>
            </a:r>
            <a:r>
              <a:rPr kumimoji="1" lang="zh-CN" altLang="en-US" sz="3200" b="1">
                <a:latin typeface="Times New Roman" panose="02020603050405020304" pitchFamily="18" charset="0"/>
                <a:sym typeface="+mn-ea"/>
              </a:rPr>
              <a:t>方程式：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  <p:cond evt="onBegin" delay="0">
                          <p:tn val="8"/>
                        </p:cond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7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  <p:cond evt="onBegin" delay="0">
                          <p:tn val="13"/>
                        </p:cond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7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  <p:cond evt="onBegin" delay="0">
                          <p:tn val="18"/>
                        </p:cond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7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7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7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7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  <p:cond evt="onBegin" delay="0">
                          <p:tn val="26"/>
                        </p:cond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  <p:cond evt="onBegin" delay="0">
                          <p:tn val="35"/>
                        </p:cond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107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88" grpId="0"/>
      <p:bldP spid="107565" grpId="0"/>
      <p:bldP spid="107566" grpId="0"/>
      <p:bldP spid="107570" grpId="0"/>
      <p:bldP spid="107571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4455" name="Text Box 7"/>
          <p:cNvSpPr txBox="1">
            <a:spLocks noChangeArrowheads="1"/>
          </p:cNvSpPr>
          <p:nvPr/>
        </p:nvSpPr>
        <p:spPr bwMode="auto">
          <a:xfrm>
            <a:off x="540000" y="540000"/>
            <a:ext cx="536448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1" lang="en-US" altLang="zh-CN" sz="3200" b="1">
                <a:solidFill>
                  <a:srgbClr val="0000CC"/>
                </a:solidFill>
                <a:latin typeface="Times New Roman" panose="02020603050405020304" pitchFamily="18" charset="0"/>
              </a:rPr>
              <a:t>2</a:t>
            </a:r>
            <a:r>
              <a:rPr kumimoji="1" lang="en-US" altLang="zh-CN" sz="3200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. </a:t>
            </a:r>
            <a:r>
              <a:rPr kumimoji="1" lang="zh-CN" altLang="en-US" sz="3200" b="1">
                <a:solidFill>
                  <a:srgbClr val="0000CC"/>
                </a:solidFill>
                <a:latin typeface="Times New Roman" panose="02020603050405020304" pitchFamily="18" charset="0"/>
              </a:rPr>
              <a:t>取代反应 （易取代）          </a:t>
            </a:r>
          </a:p>
        </p:txBody>
      </p:sp>
      <p:sp>
        <p:nvSpPr>
          <p:cNvPr id="104456" name="Text Box 8">
            <a:hlinkClick/>
          </p:cNvPr>
          <p:cNvSpPr txBox="1">
            <a:spLocks noChangeArrowheads="1"/>
          </p:cNvSpPr>
          <p:nvPr/>
        </p:nvSpPr>
        <p:spPr bwMode="auto">
          <a:xfrm>
            <a:off x="539750" y="1259840"/>
            <a:ext cx="805688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kumimoji="1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   1</a:t>
            </a:r>
            <a:r>
              <a:rPr kumimoji="1"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/>
              </a:rPr>
              <a:t>)</a:t>
            </a:r>
            <a:r>
              <a:rPr kumimoji="1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kumimoji="1"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卤代反应 （跟</a:t>
            </a:r>
            <a:r>
              <a:rPr kumimoji="1" lang="zh-CN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卤素单质</a:t>
            </a:r>
            <a:r>
              <a:rPr kumimoji="1"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的取代反应）                   </a:t>
            </a:r>
          </a:p>
        </p:txBody>
      </p:sp>
      <p:pic>
        <p:nvPicPr>
          <p:cNvPr id="32771" name="Picture 3" descr="苯与溴反应的装置">
            <a:hlinkClick r:id="rId3" action="ppaction://hlinkfil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3890" y="3618230"/>
            <a:ext cx="3420000" cy="3240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8613" name="Rectangle 5"/>
          <p:cNvSpPr/>
          <p:nvPr/>
        </p:nvSpPr>
        <p:spPr>
          <a:xfrm>
            <a:off x="720000" y="3240000"/>
            <a:ext cx="17068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>
              <a:buFont typeface="Arial" panose="020b0604020202020204" pitchFamily="34" charset="0"/>
              <a:buNone/>
            </a:pPr>
            <a:r>
              <a:rPr kumimoji="1" lang="zh-CN" altLang="en-US" sz="2400" b="1">
                <a:latin typeface="Times New Roman" panose="02020603050405020304" pitchFamily="18" charset="0"/>
              </a:rPr>
              <a:t>反应现象：</a:t>
            </a:r>
          </a:p>
        </p:txBody>
      </p:sp>
      <p:sp>
        <p:nvSpPr>
          <p:cNvPr id="22533" name="Text Box 6"/>
          <p:cNvSpPr txBox="1"/>
          <p:nvPr/>
        </p:nvSpPr>
        <p:spPr>
          <a:xfrm>
            <a:off x="722630" y="3672000"/>
            <a:ext cx="5373370" cy="902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lnSpc>
                <a:spcPct val="11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导管口有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白雾</a:t>
            </a:r>
            <a:r>
              <a:rPr lang="zh-CN" altLang="en-US" sz="2400" b="1">
                <a:solidFill>
                  <a:srgbClr val="00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，锥形瓶中滴入</a:t>
            </a:r>
            <a:r>
              <a:rPr lang="en-US" altLang="zh-CN" sz="2400" b="1">
                <a:solidFill>
                  <a:srgbClr val="00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AgNO</a:t>
            </a:r>
            <a:r>
              <a:rPr lang="en-US" altLang="zh-CN" sz="2400" b="1" baseline="-25000">
                <a:solidFill>
                  <a:srgbClr val="00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3</a:t>
            </a:r>
            <a:r>
              <a:rPr lang="zh-CN" altLang="en-US" sz="2400" b="1">
                <a:solidFill>
                  <a:srgbClr val="00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溶液，出现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浅黄色沉淀</a:t>
            </a:r>
            <a:r>
              <a:rPr lang="zh-CN" altLang="en-US" sz="2400" b="1">
                <a:solidFill>
                  <a:srgbClr val="00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；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9455" y="5446395"/>
            <a:ext cx="51371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CN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注意：苯与</a:t>
            </a:r>
            <a:r>
              <a:rPr kumimoji="1" lang="zh-CN" altLang="en-US" sz="3200" b="1">
                <a:solidFill>
                  <a:srgbClr val="0000CC"/>
                </a:solidFill>
                <a:latin typeface="Times New Roman" panose="02020603050405020304" pitchFamily="18" charset="0"/>
              </a:rPr>
              <a:t>溴水</a:t>
            </a:r>
            <a:r>
              <a:rPr kumimoji="1" lang="zh-CN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不反应</a:t>
            </a:r>
            <a:r>
              <a:rPr kumimoji="1" lang="zh-CN" altLang="en-US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!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19966" y="4680000"/>
            <a:ext cx="50596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400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溴苯：</a:t>
            </a:r>
            <a:r>
              <a:rPr lang="zh-CN" altLang="en-US" sz="2400" b="1">
                <a:solidFill>
                  <a:schemeClr val="tx1"/>
                </a:solidFill>
                <a:latin typeface="黑体" panose="02010609060101010101" charset="-122"/>
                <a:sym typeface="+mn-ea"/>
              </a:rPr>
              <a:t>无色油状液体，密度大于水。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1620000" y="2340000"/>
            <a:ext cx="5923915" cy="718185"/>
            <a:chOff x="1701" y="1930"/>
            <a:chExt cx="9329" cy="1131"/>
          </a:xfrm>
        </p:grpSpPr>
        <p:grpSp>
          <p:nvGrpSpPr>
            <p:cNvPr id="107550" name="Group 30"/>
            <p:cNvGrpSpPr/>
            <p:nvPr/>
          </p:nvGrpSpPr>
          <p:grpSpPr>
            <a:xfrm>
              <a:off x="3120" y="2043"/>
              <a:ext cx="7910" cy="918"/>
              <a:chOff x="1198" y="832"/>
              <a:chExt cx="3164" cy="367"/>
            </a:xfrm>
          </p:grpSpPr>
          <p:sp>
            <p:nvSpPr>
              <p:cNvPr id="107551" name="Text Box 31"/>
              <p:cNvSpPr txBox="1">
                <a:spLocks noChangeArrowheads="1"/>
              </p:cNvSpPr>
              <p:nvPr/>
            </p:nvSpPr>
            <p:spPr bwMode="auto">
              <a:xfrm>
                <a:off x="1198" y="832"/>
                <a:ext cx="3164" cy="3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 sz="3200" b="1">
                    <a:latin typeface="黑体" panose="02010609060101010101" charset="-122"/>
                    <a:ea typeface="黑体" panose="02010609060101010101" charset="-122"/>
                  </a:rPr>
                  <a:t>+</a:t>
                </a:r>
                <a:r>
                  <a:rPr kumimoji="1" lang="en-US" altLang="zh-CN" sz="2800" b="1">
                    <a:latin typeface="Times New Roman" panose="02020603050405020304" pitchFamily="18" charset="0"/>
                  </a:rPr>
                  <a:t>  Br</a:t>
                </a:r>
                <a:r>
                  <a:rPr kumimoji="1" lang="en-US" altLang="zh-CN" sz="2800" b="1" baseline="-25000">
                    <a:latin typeface="Times New Roman" panose="02020603050405020304" pitchFamily="18" charset="0"/>
                  </a:rPr>
                  <a:t>2</a:t>
                </a:r>
                <a:r>
                  <a:rPr kumimoji="1" lang="zh-CN" altLang="en-US" sz="2800" b="1" baseline="30000">
                    <a:latin typeface="Times New Roman" panose="02020603050405020304" pitchFamily="18" charset="0"/>
                  </a:rPr>
                  <a:t>     </a:t>
                </a:r>
                <a:r>
                  <a:rPr kumimoji="1" lang="en-US" altLang="zh-CN" sz="2800" b="1">
                    <a:latin typeface="Times New Roman" panose="02020603050405020304" pitchFamily="18" charset="0"/>
                  </a:rPr>
                  <a:t>                            </a:t>
                </a:r>
                <a:r>
                  <a:rPr kumimoji="1" lang="en-US" altLang="zh-CN" sz="3200" b="1">
                    <a:latin typeface="黑体" panose="02010609060101010101" charset="-122"/>
                    <a:ea typeface="黑体" panose="02010609060101010101" charset="-122"/>
                  </a:rPr>
                  <a:t>+</a:t>
                </a:r>
                <a:r>
                  <a:rPr kumimoji="1" lang="en-US" altLang="zh-CN" sz="2800" b="1">
                    <a:latin typeface="Times New Roman" panose="02020603050405020304" pitchFamily="18" charset="0"/>
                  </a:rPr>
                  <a:t>  HBr</a:t>
                </a:r>
              </a:p>
            </p:txBody>
          </p:sp>
          <p:sp>
            <p:nvSpPr>
              <p:cNvPr id="107552" name="Line 32"/>
              <p:cNvSpPr>
                <a:spLocks noChangeShapeType="1"/>
              </p:cNvSpPr>
              <p:nvPr/>
            </p:nvSpPr>
            <p:spPr bwMode="auto">
              <a:xfrm>
                <a:off x="1922" y="1019"/>
                <a:ext cx="56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" name="组合 1"/>
            <p:cNvGrpSpPr/>
            <p:nvPr/>
          </p:nvGrpSpPr>
          <p:grpSpPr>
            <a:xfrm>
              <a:off x="1701" y="1984"/>
              <a:ext cx="1191" cy="1077"/>
              <a:chOff x="3040" y="7698"/>
              <a:chExt cx="1638" cy="1440"/>
            </a:xfrm>
          </p:grpSpPr>
          <p:sp>
            <p:nvSpPr>
              <p:cNvPr id="180254" name="AutoShape 30"/>
              <p:cNvSpPr>
                <a:spLocks noChangeArrowheads="1"/>
              </p:cNvSpPr>
              <p:nvPr/>
            </p:nvSpPr>
            <p:spPr bwMode="auto">
              <a:xfrm>
                <a:off x="3040" y="7698"/>
                <a:ext cx="1638" cy="1440"/>
              </a:xfrm>
              <a:prstGeom prst="hexagon">
                <a:avLst>
                  <a:gd name="adj" fmla="val 27083"/>
                  <a:gd name="vf" fmla="val 115470"/>
                </a:avLst>
              </a:prstGeom>
              <a:solidFill>
                <a:schemeClr val="bg1"/>
              </a:solidFill>
              <a:ln w="50800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kumimoji="1" lang="zh-CN" altLang="zh-CN" sz="2400">
                  <a:latin typeface="Tahoma" panose="020b0604030504040204" pitchFamily="34" charset="0"/>
                </a:endParaRPr>
              </a:p>
            </p:txBody>
          </p:sp>
          <p:sp>
            <p:nvSpPr>
              <p:cNvPr id="180259" name="Line 35"/>
              <p:cNvSpPr>
                <a:spLocks noChangeShapeType="1"/>
              </p:cNvSpPr>
              <p:nvPr/>
            </p:nvSpPr>
            <p:spPr bwMode="auto">
              <a:xfrm>
                <a:off x="3550" y="7910"/>
                <a:ext cx="600" cy="0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0260" name="Line 36"/>
              <p:cNvSpPr>
                <a:spLocks noChangeShapeType="1"/>
              </p:cNvSpPr>
              <p:nvPr/>
            </p:nvSpPr>
            <p:spPr bwMode="auto">
              <a:xfrm>
                <a:off x="3310" y="8420"/>
                <a:ext cx="240" cy="480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0261" name="Line 37"/>
              <p:cNvSpPr>
                <a:spLocks noChangeShapeType="1"/>
              </p:cNvSpPr>
              <p:nvPr/>
            </p:nvSpPr>
            <p:spPr bwMode="auto">
              <a:xfrm flipH="1">
                <a:off x="4180" y="8418"/>
                <a:ext cx="240" cy="480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3" name="Rectangle 43"/>
            <p:cNvSpPr>
              <a:spLocks noChangeArrowheads="1"/>
            </p:cNvSpPr>
            <p:nvPr/>
          </p:nvSpPr>
          <p:spPr bwMode="auto">
            <a:xfrm>
              <a:off x="4667" y="1930"/>
              <a:ext cx="1658" cy="5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kumimoji="1" lang="en-US" altLang="zh-CN" b="1">
                  <a:latin typeface="Arial" panose="020b0604020202020204" pitchFamily="34" charset="0"/>
                  <a:cs typeface="Arial" panose="020b0604020202020204" pitchFamily="34" charset="0"/>
                </a:rPr>
                <a:t>Fe</a:t>
              </a: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6604" y="1972"/>
              <a:ext cx="1191" cy="1077"/>
              <a:chOff x="981" y="7678"/>
              <a:chExt cx="1638" cy="1440"/>
            </a:xfrm>
          </p:grpSpPr>
          <p:sp>
            <p:nvSpPr>
              <p:cNvPr id="6" name="AutoShape 30"/>
              <p:cNvSpPr>
                <a:spLocks noChangeArrowheads="1"/>
              </p:cNvSpPr>
              <p:nvPr/>
            </p:nvSpPr>
            <p:spPr bwMode="auto">
              <a:xfrm>
                <a:off x="981" y="7678"/>
                <a:ext cx="1638" cy="1440"/>
              </a:xfrm>
              <a:prstGeom prst="hexagon">
                <a:avLst>
                  <a:gd name="adj" fmla="val 27083"/>
                  <a:gd name="vf" fmla="val 115470"/>
                </a:avLst>
              </a:prstGeom>
              <a:solidFill>
                <a:schemeClr val="bg1"/>
              </a:solidFill>
              <a:ln w="50800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kumimoji="1" lang="zh-CN" altLang="zh-CN" sz="2400">
                  <a:latin typeface="Tahoma" panose="020b0604030504040204" pitchFamily="34" charset="0"/>
                </a:endParaRPr>
              </a:p>
            </p:txBody>
          </p:sp>
          <p:sp>
            <p:nvSpPr>
              <p:cNvPr id="7" name="Line 35"/>
              <p:cNvSpPr>
                <a:spLocks noChangeShapeType="1"/>
              </p:cNvSpPr>
              <p:nvPr/>
            </p:nvSpPr>
            <p:spPr bwMode="auto">
              <a:xfrm>
                <a:off x="1491" y="7890"/>
                <a:ext cx="600" cy="0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" name="Line 36"/>
              <p:cNvSpPr>
                <a:spLocks noChangeShapeType="1"/>
              </p:cNvSpPr>
              <p:nvPr/>
            </p:nvSpPr>
            <p:spPr bwMode="auto">
              <a:xfrm>
                <a:off x="1251" y="8400"/>
                <a:ext cx="240" cy="480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" name="Line 37"/>
              <p:cNvSpPr>
                <a:spLocks noChangeShapeType="1"/>
              </p:cNvSpPr>
              <p:nvPr/>
            </p:nvSpPr>
            <p:spPr bwMode="auto">
              <a:xfrm flipH="1">
                <a:off x="2121" y="8398"/>
                <a:ext cx="240" cy="480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2" name="文本框 11"/>
            <p:cNvSpPr txBox="1"/>
            <p:nvPr/>
          </p:nvSpPr>
          <p:spPr>
            <a:xfrm>
              <a:off x="7624" y="2142"/>
              <a:ext cx="1275" cy="822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kumimoji="1" lang="en-US" altLang="zh-CN" sz="2800" b="1" baseline="30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—</a:t>
              </a:r>
              <a:r>
                <a:rPr kumimoji="1" lang="en-US" altLang="zh-CN" sz="2800" b="1">
                  <a:latin typeface="Times New Roman" panose="02020603050405020304" pitchFamily="18" charset="0"/>
                  <a:sym typeface="+mn-ea"/>
                </a:rPr>
                <a:t>Br</a:t>
              </a:r>
              <a:endParaRPr lang="zh-CN" altLang="en-US"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4711065" y="1872000"/>
            <a:ext cx="7924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sym typeface="+mn-ea"/>
              </a:rPr>
              <a:t>溴苯</a:t>
            </a: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4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4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5" grpId="0"/>
      <p:bldP spid="104456" grpId="0"/>
      <p:bldP spid="68613" grpId="0"/>
      <p:bldP spid="22533" grpId="0" build="p"/>
      <p:bldP spid="4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 Box 5"/>
          <p:cNvSpPr txBox="1"/>
          <p:nvPr/>
        </p:nvSpPr>
        <p:spPr>
          <a:xfrm>
            <a:off x="3276600" y="180000"/>
            <a:ext cx="2592388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000" b="1">
                <a:solidFill>
                  <a:srgbClr val="008C3E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[</a:t>
            </a:r>
            <a:r>
              <a:rPr lang="zh-CN" altLang="en-US" sz="4000" b="1">
                <a:solidFill>
                  <a:srgbClr val="008C3E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问题讨论</a:t>
            </a:r>
            <a:r>
              <a:rPr lang="en-US" altLang="zh-CN" sz="4000" b="1">
                <a:solidFill>
                  <a:srgbClr val="008C3E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]</a:t>
            </a:r>
          </a:p>
        </p:txBody>
      </p:sp>
      <p:sp>
        <p:nvSpPr>
          <p:cNvPr id="23556" name="Text Box 3"/>
          <p:cNvSpPr txBox="1"/>
          <p:nvPr/>
        </p:nvSpPr>
        <p:spPr>
          <a:xfrm>
            <a:off x="360045" y="900000"/>
            <a:ext cx="838009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lvl="0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0000"/>
                </a:solidFill>
                <a:latin typeface="Arial" panose="020b0604020202020204" pitchFamily="34" charset="0"/>
                <a:ea typeface="华文中宋" panose="02010600040101010101" charset="-122"/>
                <a:cs typeface="Arial" panose="020b0604020202020204" pitchFamily="34" charset="0"/>
              </a:rPr>
              <a:t>1. Fe</a:t>
            </a:r>
            <a:r>
              <a:rPr lang="zh-CN" altLang="zh-CN" sz="3200" b="1">
                <a:solidFill>
                  <a:srgbClr val="000000"/>
                </a:solidFill>
                <a:latin typeface="Arial" panose="020b0604020202020204" pitchFamily="34" charset="0"/>
                <a:ea typeface="华文中宋" panose="02010600040101010101" charset="-122"/>
                <a:cs typeface="Arial" panose="020b0604020202020204" pitchFamily="34" charset="0"/>
              </a:rPr>
              <a:t>屑的作用是什么？</a:t>
            </a:r>
            <a:endParaRPr lang="en-US" altLang="zh-CN" sz="3200" b="1">
              <a:solidFill>
                <a:srgbClr val="000000"/>
              </a:solidFill>
              <a:latin typeface="Arial" panose="020b0604020202020204" pitchFamily="34" charset="0"/>
              <a:ea typeface="华文中宋" panose="02010600040101010101" charset="-122"/>
              <a:cs typeface="Arial" panose="020b0604020202020204" pitchFamily="34" charset="0"/>
            </a:endParaRPr>
          </a:p>
        </p:txBody>
      </p:sp>
      <p:sp>
        <p:nvSpPr>
          <p:cNvPr id="23562" name="Rectangle 20"/>
          <p:cNvSpPr/>
          <p:nvPr/>
        </p:nvSpPr>
        <p:spPr>
          <a:xfrm>
            <a:off x="720090" y="1440000"/>
            <a:ext cx="802068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铁粉起</a:t>
            </a:r>
            <a:r>
              <a:rPr lang="zh-CN" altLang="en-US" sz="2400" b="1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催化剂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的作用（实际上是</a:t>
            </a:r>
            <a:r>
              <a:rPr lang="en-US" altLang="zh-CN" sz="2400" b="1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FeBr</a:t>
            </a:r>
            <a:r>
              <a:rPr lang="en-US" altLang="zh-CN" sz="2400" b="1" baseline="-2500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3</a:t>
            </a:r>
            <a:r>
              <a:rPr lang="en-US" altLang="zh-CN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)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，如果没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有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催化剂，则苯与溴水混合发生的是萃取。</a:t>
            </a:r>
          </a:p>
        </p:txBody>
      </p:sp>
      <p:sp>
        <p:nvSpPr>
          <p:cNvPr id="91142" name="Text Box 6"/>
          <p:cNvSpPr txBox="1"/>
          <p:nvPr/>
        </p:nvSpPr>
        <p:spPr>
          <a:xfrm>
            <a:off x="360045" y="2340000"/>
            <a:ext cx="838073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lvl="0" algn="l"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>
                <a:solidFill>
                  <a:srgbClr val="000000"/>
                </a:solidFill>
                <a:latin typeface="Arial" panose="020b0604020202020204" pitchFamily="34" charset="0"/>
                <a:ea typeface="华文中宋" panose="02010600040101010101" charset="-122"/>
                <a:cs typeface="Arial" panose="020b0604020202020204" pitchFamily="34" charset="0"/>
              </a:rPr>
              <a:t>2.</a:t>
            </a:r>
            <a:r>
              <a:rPr lang="en-US" altLang="zh-CN" sz="3200" b="1">
                <a:solidFill>
                  <a:srgbClr val="000000"/>
                </a:solidFill>
                <a:latin typeface="Arial" panose="020b0604020202020204" pitchFamily="34" charset="0"/>
                <a:ea typeface="华文中宋" panose="02010600040101010101" charset="-122"/>
                <a:cs typeface="Arial" panose="020b0604020202020204" pitchFamily="34" charset="0"/>
              </a:rPr>
              <a:t> </a:t>
            </a:r>
            <a:r>
              <a:rPr lang="zh-CN" altLang="zh-CN" sz="3200" b="1">
                <a:solidFill>
                  <a:srgbClr val="000000"/>
                </a:solidFill>
                <a:latin typeface="Arial" panose="020b0604020202020204" pitchFamily="34" charset="0"/>
                <a:ea typeface="华文中宋" panose="02010600040101010101" charset="-122"/>
                <a:cs typeface="Arial" panose="020b0604020202020204" pitchFamily="34" charset="0"/>
              </a:rPr>
              <a:t>长导管的作用是什么？</a:t>
            </a:r>
          </a:p>
        </p:txBody>
      </p:sp>
      <p:sp>
        <p:nvSpPr>
          <p:cNvPr id="91157" name="Rectangle 21"/>
          <p:cNvSpPr/>
          <p:nvPr/>
        </p:nvSpPr>
        <p:spPr>
          <a:xfrm>
            <a:off x="720725" y="2880000"/>
            <a:ext cx="802132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一是导气，二是冷凝回流。</a:t>
            </a:r>
          </a:p>
        </p:txBody>
      </p:sp>
      <p:sp>
        <p:nvSpPr>
          <p:cNvPr id="91143" name="Text Box 7"/>
          <p:cNvSpPr txBox="1"/>
          <p:nvPr/>
        </p:nvSpPr>
        <p:spPr>
          <a:xfrm>
            <a:off x="360045" y="3420000"/>
            <a:ext cx="838073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lvl="0" algn="l"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0000"/>
                </a:solidFill>
                <a:latin typeface="Arial" panose="020b0604020202020204" pitchFamily="34" charset="0"/>
                <a:ea typeface="华文中宋" panose="02010600040101010101" charset="-122"/>
                <a:cs typeface="Arial" panose="020b0604020202020204" pitchFamily="34" charset="0"/>
              </a:rPr>
              <a:t>3</a:t>
            </a:r>
            <a:r>
              <a:rPr lang="zh-CN" altLang="zh-CN" sz="3200" b="1">
                <a:solidFill>
                  <a:srgbClr val="000000"/>
                </a:solidFill>
                <a:latin typeface="Arial" panose="020b0604020202020204" pitchFamily="34" charset="0"/>
                <a:ea typeface="华文中宋" panose="02010600040101010101" charset="-122"/>
                <a:cs typeface="Arial" panose="020b0604020202020204" pitchFamily="34" charset="0"/>
              </a:rPr>
              <a:t>.</a:t>
            </a:r>
            <a:r>
              <a:rPr lang="en-US" altLang="zh-CN" sz="3200" b="1">
                <a:solidFill>
                  <a:srgbClr val="000000"/>
                </a:solidFill>
                <a:latin typeface="Arial" panose="020b0604020202020204" pitchFamily="34" charset="0"/>
                <a:ea typeface="华文中宋" panose="02010600040101010101" charset="-122"/>
                <a:cs typeface="Arial" panose="020b0604020202020204" pitchFamily="34" charset="0"/>
              </a:rPr>
              <a:t> </a:t>
            </a:r>
            <a:r>
              <a:rPr lang="zh-CN" altLang="zh-CN" sz="3200" b="1">
                <a:solidFill>
                  <a:srgbClr val="000000"/>
                </a:solidFill>
                <a:latin typeface="Arial" panose="020b0604020202020204" pitchFamily="34" charset="0"/>
                <a:ea typeface="华文中宋" panose="02010600040101010101" charset="-122"/>
                <a:cs typeface="Arial" panose="020b0604020202020204" pitchFamily="34" charset="0"/>
              </a:rPr>
              <a:t>为什么导管末端不插入液面下？</a:t>
            </a:r>
          </a:p>
        </p:txBody>
      </p:sp>
      <p:sp>
        <p:nvSpPr>
          <p:cNvPr id="91153" name="Text Box 17"/>
          <p:cNvSpPr txBox="1"/>
          <p:nvPr/>
        </p:nvSpPr>
        <p:spPr>
          <a:xfrm>
            <a:off x="721038" y="3960000"/>
            <a:ext cx="416179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lvl="0" algn="l"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溴化氢易溶于水，</a:t>
            </a:r>
            <a:r>
              <a:rPr lang="zh-CN" altLang="en-US" sz="2400" b="1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防止倒吸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。</a:t>
            </a:r>
          </a:p>
        </p:txBody>
      </p:sp>
      <p:sp>
        <p:nvSpPr>
          <p:cNvPr id="92176" name="Text Box 16"/>
          <p:cNvSpPr txBox="1"/>
          <p:nvPr/>
        </p:nvSpPr>
        <p:spPr>
          <a:xfrm>
            <a:off x="360045" y="4500095"/>
            <a:ext cx="838009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0000"/>
                </a:solidFill>
                <a:latin typeface="Arial" panose="020b0604020202020204" pitchFamily="34" charset="0"/>
                <a:ea typeface="华文中宋" panose="02010600040101010101" charset="-122"/>
                <a:cs typeface="Arial" panose="020b0604020202020204" pitchFamily="34" charset="0"/>
              </a:rPr>
              <a:t>4</a:t>
            </a:r>
            <a:r>
              <a:rPr lang="zh-CN" altLang="zh-CN" sz="3200" b="1">
                <a:solidFill>
                  <a:srgbClr val="000000"/>
                </a:solidFill>
                <a:latin typeface="Arial" panose="020b0604020202020204" pitchFamily="34" charset="0"/>
                <a:ea typeface="华文中宋" panose="02010600040101010101" charset="-122"/>
                <a:cs typeface="Arial" panose="020b0604020202020204" pitchFamily="34" charset="0"/>
              </a:rPr>
              <a:t>.</a:t>
            </a:r>
            <a:r>
              <a:rPr lang="en-US" altLang="zh-CN" sz="3200" b="1">
                <a:solidFill>
                  <a:srgbClr val="000000"/>
                </a:solidFill>
                <a:latin typeface="Arial" panose="020b0604020202020204" pitchFamily="34" charset="0"/>
                <a:ea typeface="华文中宋" panose="02010600040101010101" charset="-122"/>
                <a:cs typeface="Arial" panose="020b0604020202020204" pitchFamily="34" charset="0"/>
              </a:rPr>
              <a:t> </a:t>
            </a:r>
            <a:r>
              <a:rPr lang="zh-CN" altLang="zh-CN" sz="3200" b="1">
                <a:solidFill>
                  <a:srgbClr val="000000"/>
                </a:solidFill>
                <a:latin typeface="Arial" panose="020b0604020202020204" pitchFamily="34" charset="0"/>
                <a:ea typeface="华文中宋" panose="02010600040101010101" charset="-122"/>
                <a:cs typeface="Arial" panose="020b0604020202020204" pitchFamily="34" charset="0"/>
              </a:rPr>
              <a:t>为什么导管口会出现白雾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charset="-122"/>
                <a:ea typeface="宋体" panose="02010600030101010101" pitchFamily="2" charset="-122"/>
              </a:rPr>
              <a:t>？</a:t>
            </a:r>
          </a:p>
        </p:txBody>
      </p:sp>
      <p:sp>
        <p:nvSpPr>
          <p:cNvPr id="92177" name="Text Box 17"/>
          <p:cNvSpPr txBox="1"/>
          <p:nvPr/>
        </p:nvSpPr>
        <p:spPr>
          <a:xfrm>
            <a:off x="720090" y="5040000"/>
            <a:ext cx="802195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l"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溴化氢结合了空气中的水分，生成氢</a:t>
            </a:r>
            <a:r>
              <a:rPr lang="zh-CN" altLang="en-US" sz="2400" b="1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溴酸小液滴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。</a:t>
            </a:r>
          </a:p>
        </p:txBody>
      </p:sp>
      <p:sp>
        <p:nvSpPr>
          <p:cNvPr id="92170" name="Text Box 10"/>
          <p:cNvSpPr txBox="1"/>
          <p:nvPr/>
        </p:nvSpPr>
        <p:spPr>
          <a:xfrm>
            <a:off x="360045" y="5580000"/>
            <a:ext cx="8610600" cy="58356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lvl="0" algn="l"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>
                <a:solidFill>
                  <a:srgbClr val="000000"/>
                </a:solidFill>
                <a:latin typeface="Arial" panose="020b0604020202020204" pitchFamily="34" charset="0"/>
                <a:ea typeface="华文中宋" panose="02010600040101010101" charset="-122"/>
                <a:cs typeface="Arial" panose="020b0604020202020204" pitchFamily="34" charset="0"/>
              </a:rPr>
              <a:t>5. 纯净的溴苯为无色，为什么所得溴苯为褐色？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20725" y="6120000"/>
            <a:ext cx="793750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因为未反应的</a:t>
            </a:r>
            <a:r>
              <a:rPr lang="zh-CN" altLang="en-US" sz="2400" b="1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溴单质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和催化剂</a:t>
            </a:r>
            <a:r>
              <a:rPr lang="zh-CN" altLang="en-US" sz="2400" b="1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FeBr</a:t>
            </a:r>
            <a:r>
              <a:rPr lang="zh-CN" altLang="en-US" sz="2400" b="1" baseline="-2500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3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溶解在生成的溴苯中。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  <p:cond evt="onBegin" delay="0">
                          <p:tn val="15"/>
                        </p:cond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1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  <p:cond evt="onBegin" delay="0">
                          <p:tn val="24"/>
                        </p:cond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91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921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921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921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  <p:cond evt="onBegin" delay="0">
                          <p:tn val="34"/>
                        </p:cond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921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921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921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92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  <p:cond evt="onBegin" delay="0">
                          <p:tn val="44"/>
                        </p:cond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  <p:bldP spid="23562" grpId="0"/>
      <p:bldP spid="91142" grpId="0"/>
      <p:bldP spid="91157" grpId="0"/>
      <p:bldP spid="91143" grpId="0"/>
      <p:bldP spid="91153" grpId="0"/>
      <p:bldP spid="92176" grpId="0"/>
      <p:bldP spid="92177" grpId="0"/>
      <p:bldP spid="92170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720090" y="539750"/>
            <a:ext cx="759968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ClrTx/>
              <a:buSzTx/>
              <a:buFontTx/>
            </a:pPr>
            <a:r>
              <a:rPr kumimoji="1"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kumimoji="1"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/>
              </a:rPr>
              <a:t>)</a:t>
            </a:r>
            <a:r>
              <a:rPr kumimoji="1"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/>
              </a:rPr>
              <a:t> </a:t>
            </a:r>
            <a:r>
              <a:rPr kumimoji="1"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硝化反应</a:t>
            </a:r>
            <a:r>
              <a:rPr kumimoji="1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kumimoji="1"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（跟硝酸的取代反应）</a:t>
            </a:r>
            <a:endParaRPr kumimoji="1" lang="zh-CN" altLang="en-US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7525" name="Text Box 5"/>
          <p:cNvSpPr txBox="1">
            <a:spLocks noChangeArrowheads="1"/>
          </p:cNvSpPr>
          <p:nvPr/>
        </p:nvSpPr>
        <p:spPr bwMode="auto">
          <a:xfrm>
            <a:off x="720090" y="2520000"/>
            <a:ext cx="7598410" cy="1038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>
                <a:latin typeface="Times New Roman" panose="02020603050405020304" pitchFamily="18" charset="0"/>
              </a:rPr>
              <a:t>浓</a:t>
            </a:r>
            <a:r>
              <a:rPr kumimoji="1" lang="en-US" altLang="zh-CN" sz="2800" b="1">
                <a:latin typeface="Times New Roman" panose="02020603050405020304" pitchFamily="18" charset="0"/>
              </a:rPr>
              <a:t>H</a:t>
            </a:r>
            <a:r>
              <a:rPr kumimoji="1" lang="en-US" altLang="zh-CN" sz="2800" b="1" baseline="-25000">
                <a:latin typeface="Times New Roman" panose="02020603050405020304" pitchFamily="18" charset="0"/>
              </a:rPr>
              <a:t>2</a:t>
            </a:r>
            <a:r>
              <a:rPr kumimoji="1" lang="en-US" altLang="zh-CN" sz="2800" b="1">
                <a:latin typeface="Times New Roman" panose="02020603050405020304" pitchFamily="18" charset="0"/>
              </a:rPr>
              <a:t>SO</a:t>
            </a:r>
            <a:r>
              <a:rPr kumimoji="1" lang="en-US" altLang="zh-CN" sz="2800" b="1" baseline="-25000">
                <a:latin typeface="Times New Roman" panose="02020603050405020304" pitchFamily="18" charset="0"/>
              </a:rPr>
              <a:t>4</a:t>
            </a:r>
            <a:r>
              <a:rPr kumimoji="1" lang="zh-CN" altLang="en-US" sz="2800" b="1">
                <a:latin typeface="Times New Roman" panose="02020603050405020304" pitchFamily="18" charset="0"/>
              </a:rPr>
              <a:t>作用：</a:t>
            </a:r>
            <a:r>
              <a:rPr kumimoji="1"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吸水剂、催化剂</a:t>
            </a:r>
          </a:p>
          <a:p>
            <a:pPr algn="l" fontAlgn="auto">
              <a:lnSpc>
                <a:spcPct val="120000"/>
              </a:lnSpc>
              <a:spcBef>
                <a:spcPct val="0"/>
              </a:spcBef>
              <a:buClrTx/>
              <a:buSzTx/>
              <a:buFontTx/>
            </a:pPr>
            <a:r>
              <a:rPr kumimoji="1" lang="zh-CN" altLang="en-US" sz="2800" b="1">
                <a:latin typeface="Times New Roman" panose="02020603050405020304" pitchFamily="18" charset="0"/>
              </a:rPr>
              <a:t>温度控制：</a:t>
            </a:r>
            <a:r>
              <a:rPr kumimoji="1"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50~60℃水浴加热</a:t>
            </a:r>
          </a:p>
        </p:txBody>
      </p:sp>
      <p:sp>
        <p:nvSpPr>
          <p:cNvPr id="107526" name="Text Box 6"/>
          <p:cNvSpPr txBox="1">
            <a:spLocks noChangeArrowheads="1"/>
          </p:cNvSpPr>
          <p:nvPr/>
        </p:nvSpPr>
        <p:spPr bwMode="auto">
          <a:xfrm>
            <a:off x="720090" y="3780000"/>
            <a:ext cx="7598410" cy="95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硝基苯：</a:t>
            </a:r>
            <a:r>
              <a:rPr kumimoji="1" lang="zh-CN" altLang="en-US" sz="2800" b="1">
                <a:latin typeface="Times New Roman" panose="02020603050405020304" pitchFamily="18" charset="0"/>
              </a:rPr>
              <a:t>无色油状液体，</a:t>
            </a:r>
            <a:r>
              <a:rPr kumimoji="1"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苦杏仁味</a:t>
            </a:r>
            <a:r>
              <a:rPr kumimoji="1" lang="zh-CN" altLang="en-US" sz="2800" b="1">
                <a:latin typeface="Times New Roman" panose="02020603050405020304" pitchFamily="18" charset="0"/>
              </a:rPr>
              <a:t>，</a:t>
            </a:r>
            <a:r>
              <a:rPr kumimoji="1" lang="zh-CN" altLang="en-US" sz="2800" b="1">
                <a:latin typeface="Times New Roman" panose="02020603050405020304" pitchFamily="18" charset="0"/>
                <a:sym typeface="+mn-ea"/>
              </a:rPr>
              <a:t>比水重，</a:t>
            </a:r>
            <a:endParaRPr kumimoji="1" lang="zh-CN" altLang="en-US" sz="2800" b="1">
              <a:latin typeface="Times New Roman" panose="02020603050405020304" pitchFamily="18" charset="0"/>
            </a:endParaRPr>
          </a:p>
          <a:p>
            <a:pPr fontAlgn="auto">
              <a:spcBef>
                <a:spcPct val="0"/>
              </a:spcBef>
            </a:pPr>
            <a:r>
              <a:rPr kumimoji="1" lang="en-US" altLang="zh-CN" sz="2800" b="1">
                <a:latin typeface="Times New Roman" panose="02020603050405020304" pitchFamily="18" charset="0"/>
              </a:rPr>
              <a:t>                </a:t>
            </a:r>
            <a:r>
              <a:rPr kumimoji="1" lang="zh-CN" altLang="en-US" sz="2800" b="1">
                <a:latin typeface="Times New Roman" panose="02020603050405020304" pitchFamily="18" charset="0"/>
              </a:rPr>
              <a:t>难溶于水，</a:t>
            </a:r>
            <a:r>
              <a:rPr kumimoji="1"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有毒</a:t>
            </a:r>
            <a:r>
              <a:rPr kumimoji="1" lang="zh-CN" altLang="en-US" sz="28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。</a:t>
            </a:r>
          </a:p>
        </p:txBody>
      </p:sp>
      <p:sp>
        <p:nvSpPr>
          <p:cNvPr id="107527" name="Text Box 7"/>
          <p:cNvSpPr txBox="1">
            <a:spLocks noChangeArrowheads="1"/>
          </p:cNvSpPr>
          <p:nvPr/>
        </p:nvSpPr>
        <p:spPr bwMode="auto">
          <a:xfrm>
            <a:off x="720090" y="4860000"/>
            <a:ext cx="7599045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注意：</a:t>
            </a:r>
            <a:r>
              <a:rPr kumimoji="1" lang="zh-CN" altLang="en-US" sz="2800" b="1">
                <a:latin typeface="Times New Roman" panose="02020603050405020304" pitchFamily="18" charset="0"/>
              </a:rPr>
              <a:t>硝基</a:t>
            </a:r>
            <a:r>
              <a:rPr kumimoji="1" lang="zh-CN" altLang="en-US" sz="3200" b="1">
                <a:latin typeface="Times New Roman" panose="02020603050405020304" pitchFamily="18" charset="0"/>
              </a:rPr>
              <a:t>                   </a:t>
            </a:r>
            <a:r>
              <a:rPr kumimoji="1" lang="en-US" altLang="zh-CN" sz="3200" b="1">
                <a:latin typeface="Times New Roman" panose="02020603050405020304" pitchFamily="18" charset="0"/>
              </a:rPr>
              <a:t>  </a:t>
            </a:r>
            <a:r>
              <a:rPr kumimoji="1" lang="zh-CN" altLang="en-US" sz="3200" b="1">
                <a:latin typeface="Times New Roman" panose="02020603050405020304" pitchFamily="18" charset="0"/>
              </a:rPr>
              <a:t> </a:t>
            </a:r>
            <a:r>
              <a:rPr kumimoji="1" lang="en-US" altLang="zh-CN" sz="3200" b="1">
                <a:latin typeface="Times New Roman" panose="02020603050405020304" pitchFamily="18" charset="0"/>
              </a:rPr>
              <a:t> </a:t>
            </a:r>
            <a:r>
              <a:rPr kumimoji="1" lang="zh-CN" altLang="en-US" sz="2800" b="1">
                <a:latin typeface="Times New Roman" panose="02020603050405020304" pitchFamily="18" charset="0"/>
              </a:rPr>
              <a:t>亚硝酸根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1080135" y="1548000"/>
            <a:ext cx="7238365" cy="774700"/>
            <a:chOff x="1701" y="1915"/>
            <a:chExt cx="11399" cy="1220"/>
          </a:xfrm>
        </p:grpSpPr>
        <p:grpSp>
          <p:nvGrpSpPr>
            <p:cNvPr id="107550" name="Group 30"/>
            <p:cNvGrpSpPr/>
            <p:nvPr/>
          </p:nvGrpSpPr>
          <p:grpSpPr>
            <a:xfrm>
              <a:off x="3120" y="2043"/>
              <a:ext cx="9980" cy="1093"/>
              <a:chOff x="1198" y="832"/>
              <a:chExt cx="3992" cy="437"/>
            </a:xfrm>
          </p:grpSpPr>
          <p:sp>
            <p:nvSpPr>
              <p:cNvPr id="107551" name="Text Box 31"/>
              <p:cNvSpPr txBox="1">
                <a:spLocks noChangeArrowheads="1"/>
              </p:cNvSpPr>
              <p:nvPr/>
            </p:nvSpPr>
            <p:spPr bwMode="auto">
              <a:xfrm>
                <a:off x="1198" y="832"/>
                <a:ext cx="3992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 sz="3200" b="1">
                    <a:latin typeface="黑体" panose="02010609060101010101" charset="-122"/>
                    <a:ea typeface="黑体" panose="02010609060101010101" charset="-122"/>
                  </a:rPr>
                  <a:t>+</a:t>
                </a:r>
                <a:r>
                  <a:rPr kumimoji="1" lang="en-US" altLang="zh-CN" sz="2800" b="1">
                    <a:latin typeface="Times New Roman" panose="02020603050405020304" pitchFamily="18" charset="0"/>
                  </a:rPr>
                  <a:t>  HO</a:t>
                </a:r>
                <a:r>
                  <a:rPr kumimoji="1" lang="en-US" altLang="zh-CN" sz="2800" b="1" baseline="300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—</a:t>
                </a:r>
                <a:r>
                  <a:rPr kumimoji="1" lang="en-US" altLang="zh-CN" sz="2800" b="1">
                    <a:latin typeface="Times New Roman" panose="02020603050405020304" pitchFamily="18" charset="0"/>
                  </a:rPr>
                  <a:t>NO</a:t>
                </a:r>
                <a:r>
                  <a:rPr kumimoji="1" lang="en-US" altLang="zh-CN" sz="2800" b="1" baseline="-25000">
                    <a:latin typeface="Times New Roman" panose="02020603050405020304" pitchFamily="18" charset="0"/>
                  </a:rPr>
                  <a:t>2</a:t>
                </a:r>
                <a:r>
                  <a:rPr kumimoji="1" lang="en-US" altLang="zh-CN" sz="2800" b="1">
                    <a:latin typeface="Times New Roman" panose="02020603050405020304" pitchFamily="18" charset="0"/>
                  </a:rPr>
                  <a:t>    </a:t>
                </a:r>
                <a:r>
                  <a:rPr kumimoji="1" lang="zh-CN" altLang="en-US" sz="2800" b="1" baseline="30000">
                    <a:latin typeface="Times New Roman" panose="02020603050405020304" pitchFamily="18" charset="0"/>
                  </a:rPr>
                  <a:t>                </a:t>
                </a:r>
                <a:r>
                  <a:rPr kumimoji="1" lang="en-US" altLang="zh-CN" sz="2800" b="1">
                    <a:latin typeface="Times New Roman" panose="02020603050405020304" pitchFamily="18" charset="0"/>
                  </a:rPr>
                  <a:t>                     </a:t>
                </a:r>
                <a:r>
                  <a:rPr kumimoji="1" lang="en-US" altLang="zh-CN" sz="3200" b="1">
                    <a:latin typeface="黑体" panose="02010609060101010101" charset="-122"/>
                    <a:ea typeface="黑体" panose="02010609060101010101" charset="-122"/>
                  </a:rPr>
                  <a:t>+</a:t>
                </a:r>
                <a:r>
                  <a:rPr kumimoji="1" lang="en-US" altLang="zh-CN" sz="2800" b="1">
                    <a:latin typeface="Times New Roman" panose="02020603050405020304" pitchFamily="18" charset="0"/>
                  </a:rPr>
                  <a:t>  H</a:t>
                </a:r>
                <a:r>
                  <a:rPr kumimoji="1" lang="en-US" altLang="zh-CN" sz="2800" b="1" baseline="-25000">
                    <a:latin typeface="Times New Roman" panose="02020603050405020304" pitchFamily="18" charset="0"/>
                  </a:rPr>
                  <a:t>2</a:t>
                </a:r>
                <a:r>
                  <a:rPr kumimoji="1" lang="en-US" altLang="zh-CN" sz="2800" b="1">
                    <a:latin typeface="Times New Roman" panose="02020603050405020304" pitchFamily="18" charset="0"/>
                  </a:rPr>
                  <a:t>O</a:t>
                </a:r>
              </a:p>
            </p:txBody>
          </p:sp>
          <p:sp>
            <p:nvSpPr>
              <p:cNvPr id="107552" name="Line 32"/>
              <p:cNvSpPr>
                <a:spLocks noChangeShapeType="1"/>
              </p:cNvSpPr>
              <p:nvPr/>
            </p:nvSpPr>
            <p:spPr bwMode="auto">
              <a:xfrm>
                <a:off x="2489" y="1025"/>
                <a:ext cx="56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7563" name="Rectangle 43"/>
              <p:cNvSpPr>
                <a:spLocks noChangeArrowheads="1"/>
              </p:cNvSpPr>
              <p:nvPr/>
            </p:nvSpPr>
            <p:spPr bwMode="auto">
              <a:xfrm>
                <a:off x="2441" y="1037"/>
                <a:ext cx="663" cy="2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kumimoji="1" lang="en-US" altLang="zh-CN" b="1">
                    <a:latin typeface="Arial" panose="020b0604020202020204" pitchFamily="34" charset="0"/>
                    <a:cs typeface="Arial" panose="020b0604020202020204" pitchFamily="34" charset="0"/>
                  </a:rPr>
                  <a:t>50~60</a:t>
                </a:r>
                <a:r>
                  <a:rPr kumimoji="1" lang="en-US" altLang="zh-CN" b="1">
                    <a:latin typeface="微软雅黑" panose="020b0503020204020204" charset="-122"/>
                    <a:ea typeface="微软雅黑"/>
                    <a:cs typeface="Arial" panose="020b0604020202020204" pitchFamily="34" charset="0"/>
                  </a:rPr>
                  <a:t>℃</a:t>
                </a:r>
              </a:p>
            </p:txBody>
          </p:sp>
        </p:grpSp>
        <p:grpSp>
          <p:nvGrpSpPr>
            <p:cNvPr id="2" name="组合 1"/>
            <p:cNvGrpSpPr/>
            <p:nvPr/>
          </p:nvGrpSpPr>
          <p:grpSpPr>
            <a:xfrm>
              <a:off x="1701" y="1984"/>
              <a:ext cx="1191" cy="1077"/>
              <a:chOff x="3040" y="7698"/>
              <a:chExt cx="1638" cy="1440"/>
            </a:xfrm>
          </p:grpSpPr>
          <p:sp>
            <p:nvSpPr>
              <p:cNvPr id="180254" name="AutoShape 30"/>
              <p:cNvSpPr>
                <a:spLocks noChangeArrowheads="1"/>
              </p:cNvSpPr>
              <p:nvPr/>
            </p:nvSpPr>
            <p:spPr bwMode="auto">
              <a:xfrm>
                <a:off x="3040" y="7698"/>
                <a:ext cx="1638" cy="1440"/>
              </a:xfrm>
              <a:prstGeom prst="hexagon">
                <a:avLst>
                  <a:gd name="adj" fmla="val 27083"/>
                  <a:gd name="vf" fmla="val 115470"/>
                </a:avLst>
              </a:prstGeom>
              <a:solidFill>
                <a:schemeClr val="bg1"/>
              </a:solidFill>
              <a:ln w="50800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kumimoji="1" lang="zh-CN" altLang="zh-CN" sz="2400">
                  <a:latin typeface="Tahoma" panose="020b0604030504040204" pitchFamily="34" charset="0"/>
                </a:endParaRPr>
              </a:p>
            </p:txBody>
          </p:sp>
          <p:sp>
            <p:nvSpPr>
              <p:cNvPr id="180259" name="Line 35"/>
              <p:cNvSpPr>
                <a:spLocks noChangeShapeType="1"/>
              </p:cNvSpPr>
              <p:nvPr/>
            </p:nvSpPr>
            <p:spPr bwMode="auto">
              <a:xfrm>
                <a:off x="3550" y="7910"/>
                <a:ext cx="600" cy="0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0260" name="Line 36"/>
              <p:cNvSpPr>
                <a:spLocks noChangeShapeType="1"/>
              </p:cNvSpPr>
              <p:nvPr/>
            </p:nvSpPr>
            <p:spPr bwMode="auto">
              <a:xfrm>
                <a:off x="3310" y="8420"/>
                <a:ext cx="240" cy="480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0261" name="Line 37"/>
              <p:cNvSpPr>
                <a:spLocks noChangeShapeType="1"/>
              </p:cNvSpPr>
              <p:nvPr/>
            </p:nvSpPr>
            <p:spPr bwMode="auto">
              <a:xfrm flipH="1">
                <a:off x="4180" y="8418"/>
                <a:ext cx="240" cy="480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3" name="Rectangle 43"/>
            <p:cNvSpPr>
              <a:spLocks noChangeArrowheads="1"/>
            </p:cNvSpPr>
            <p:nvPr/>
          </p:nvSpPr>
          <p:spPr bwMode="auto">
            <a:xfrm>
              <a:off x="6228" y="1915"/>
              <a:ext cx="1658" cy="5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kumimoji="1" lang="zh-CN" altLang="en-US" b="1">
                  <a:latin typeface="Arial" panose="020b0604020202020204" pitchFamily="34" charset="0"/>
                  <a:cs typeface="Arial" panose="020b0604020202020204" pitchFamily="34" charset="0"/>
                </a:rPr>
                <a:t>浓硫酸</a:t>
              </a: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8101" y="1987"/>
              <a:ext cx="1191" cy="1077"/>
              <a:chOff x="3040" y="7698"/>
              <a:chExt cx="1638" cy="1440"/>
            </a:xfrm>
          </p:grpSpPr>
          <p:sp>
            <p:nvSpPr>
              <p:cNvPr id="5" name="AutoShape 30"/>
              <p:cNvSpPr>
                <a:spLocks noChangeArrowheads="1"/>
              </p:cNvSpPr>
              <p:nvPr/>
            </p:nvSpPr>
            <p:spPr bwMode="auto">
              <a:xfrm>
                <a:off x="3040" y="7698"/>
                <a:ext cx="1638" cy="1440"/>
              </a:xfrm>
              <a:prstGeom prst="hexagon">
                <a:avLst>
                  <a:gd name="adj" fmla="val 27083"/>
                  <a:gd name="vf" fmla="val 115470"/>
                </a:avLst>
              </a:prstGeom>
              <a:solidFill>
                <a:schemeClr val="bg1"/>
              </a:solidFill>
              <a:ln w="50800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kumimoji="1" lang="zh-CN" altLang="zh-CN" sz="2400">
                  <a:latin typeface="Tahoma" panose="020b0604030504040204" pitchFamily="34" charset="0"/>
                </a:endParaRPr>
              </a:p>
            </p:txBody>
          </p:sp>
          <p:sp>
            <p:nvSpPr>
              <p:cNvPr id="6" name="Line 35"/>
              <p:cNvSpPr>
                <a:spLocks noChangeShapeType="1"/>
              </p:cNvSpPr>
              <p:nvPr/>
            </p:nvSpPr>
            <p:spPr bwMode="auto">
              <a:xfrm>
                <a:off x="3550" y="7910"/>
                <a:ext cx="600" cy="0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" name="Line 36"/>
              <p:cNvSpPr>
                <a:spLocks noChangeShapeType="1"/>
              </p:cNvSpPr>
              <p:nvPr/>
            </p:nvSpPr>
            <p:spPr bwMode="auto">
              <a:xfrm>
                <a:off x="3310" y="8420"/>
                <a:ext cx="240" cy="480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" name="Line 37"/>
              <p:cNvSpPr>
                <a:spLocks noChangeShapeType="1"/>
              </p:cNvSpPr>
              <p:nvPr/>
            </p:nvSpPr>
            <p:spPr bwMode="auto">
              <a:xfrm flipH="1">
                <a:off x="4180" y="8418"/>
                <a:ext cx="240" cy="480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>
              <a:off x="9181" y="2146"/>
              <a:ext cx="1674" cy="822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kumimoji="1" lang="en-US" altLang="zh-CN" sz="2800" b="1" baseline="30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—</a:t>
              </a:r>
              <a:r>
                <a:rPr kumimoji="1" lang="en-US" altLang="zh-CN" sz="2800" b="1">
                  <a:latin typeface="Times New Roman" panose="02020603050405020304" pitchFamily="18" charset="0"/>
                  <a:sym typeface="+mn-ea"/>
                </a:rPr>
                <a:t>NO</a:t>
              </a:r>
              <a:r>
                <a:rPr kumimoji="1" lang="en-US" altLang="zh-CN" sz="2800" b="1" baseline="-25000">
                  <a:latin typeface="Times New Roman" panose="02020603050405020304" pitchFamily="18" charset="0"/>
                  <a:sym typeface="+mn-ea"/>
                </a:rPr>
                <a:t>2</a:t>
              </a:r>
              <a:endParaRPr lang="zh-CN" altLang="en-US"/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4968875" y="1080000"/>
            <a:ext cx="10972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sym typeface="+mn-ea"/>
              </a:rPr>
              <a:t>硝基苯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268345" y="4882665"/>
            <a:ext cx="107569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en-US" altLang="zh-CN" sz="2800" b="1" baseline="30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—</a:t>
            </a:r>
            <a:r>
              <a:rPr kumimoji="1" lang="en-US" altLang="zh-CN" sz="28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NO</a:t>
            </a:r>
            <a:r>
              <a:rPr kumimoji="1" lang="en-US" altLang="zh-CN" sz="2800" b="1" baseline="-250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2</a:t>
            </a:r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906895" y="4874895"/>
            <a:ext cx="107569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zh-CN" sz="28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NO</a:t>
            </a:r>
            <a:r>
              <a:rPr kumimoji="1" lang="en-US" altLang="zh-CN" sz="2800" b="1" baseline="-250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2</a:t>
            </a:r>
            <a:r>
              <a:rPr kumimoji="1" lang="en-US" altLang="zh-CN" sz="3200" b="1" baseline="30000">
                <a:latin typeface="微软雅黑" panose="020b0503020204020204" charset="-122"/>
                <a:ea typeface="微软雅黑"/>
                <a:cs typeface="Arial" panose="020b0604020202020204" pitchFamily="34" charset="0"/>
                <a:sym typeface="+mn-ea"/>
              </a:rPr>
              <a:t>-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981200" y="5627370"/>
            <a:ext cx="44500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800" b="1">
                <a:latin typeface="Times New Roman" panose="02020603050405020304" pitchFamily="18" charset="0"/>
                <a:sym typeface="+mn-ea"/>
              </a:rPr>
              <a:t>先加浓硝酸，后加浓硫酸。</a:t>
            </a:r>
            <a:endParaRPr kumimoji="1" lang="en-US" altLang="zh-CN" sz="2800" b="1" baseline="-25000">
              <a:latin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  <p:cond evt="onBegin" delay="0">
                          <p:tn val="6"/>
                        </p:cond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  <p:cond evt="onBegin" delay="0">
                          <p:tn val="11"/>
                        </p:cond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  <p:cond evt="onBegin" delay="0">
                          <p:tn val="16"/>
                        </p:cond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7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  <p:cond evt="onBegin" delay="0">
                          <p:tn val="21"/>
                        </p:cond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  <p:cond evt="onBegin" delay="0">
                          <p:tn val="26"/>
                        </p:cond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  <p:cond evt="onBegin" delay="0">
                          <p:tn val="31"/>
                        </p:cond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  <p:cond evt="onBegin" delay="0">
                          <p:tn val="36"/>
                        </p:cond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  <p:cond evt="onBegin" delay="0">
                          <p:tn val="41"/>
                        </p:cond>
                      </p:stCondLst>
                      <p:childTnLst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/>
      <p:bldP spid="107525" grpId="0"/>
      <p:bldP spid="107526" grpId="0"/>
      <p:bldP spid="107527" grpId="0"/>
      <p:bldP spid="11" grpId="0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组合 4"/>
          <p:cNvGrpSpPr/>
          <p:nvPr/>
        </p:nvGrpSpPr>
        <p:grpSpPr>
          <a:xfrm>
            <a:off x="108000" y="1620000"/>
            <a:ext cx="9023350" cy="900000"/>
            <a:chOff x="2324100" y="2193698"/>
            <a:chExt cx="4835050" cy="847725"/>
          </a:xfrm>
          <a:solidFill>
            <a:srgbClr val="BBD2E9"/>
          </a:solidFill>
        </p:grpSpPr>
        <p:sp>
          <p:nvSpPr>
            <p:cNvPr id="6" name="圆角矩形 5"/>
            <p:cNvSpPr/>
            <p:nvPr/>
          </p:nvSpPr>
          <p:spPr>
            <a:xfrm>
              <a:off x="2733590" y="2193698"/>
              <a:ext cx="4425560" cy="847725"/>
            </a:xfrm>
            <a:prstGeom prst="roundRect">
              <a:avLst>
                <a:gd name="adj" fmla="val 842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76000" tIns="36000" rIns="36000" bIns="36000" anchor="ctr">
              <a:normAutofit/>
            </a:bodyPr>
            <a:lstStyle/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400" strike="noStrike" noProof="1">
                  <a:solidFill>
                    <a:schemeClr val="tx2">
                      <a:lumMod val="25000"/>
                    </a:schemeClr>
                  </a:solidFill>
                </a:rPr>
                <a:t>   </a:t>
              </a:r>
              <a:r>
                <a:rPr lang="zh-CN" altLang="en-US" sz="2400" b="1" strike="noStrike" noProof="1">
                  <a:solidFill>
                    <a:schemeClr val="tx2">
                      <a:lumMod val="25000"/>
                    </a:schemeClr>
                  </a:solidFill>
                </a:rPr>
                <a:t> </a:t>
              </a:r>
              <a:r>
                <a:rPr lang="zh-CN" altLang="en-US" sz="2400" b="1" strike="noStrike" noProof="1">
                  <a:solidFill>
                    <a:schemeClr val="tx1"/>
                  </a:solidFill>
                </a:rPr>
                <a:t>掌握苯的组成和结构；</a:t>
              </a:r>
            </a:p>
          </p:txBody>
        </p:sp>
        <p:sp>
          <p:nvSpPr>
            <p:cNvPr id="15" name="椭圆 14"/>
            <p:cNvSpPr/>
            <p:nvPr/>
          </p:nvSpPr>
          <p:spPr>
            <a:xfrm>
              <a:off x="2324100" y="2193698"/>
              <a:ext cx="849313" cy="847725"/>
            </a:xfrm>
            <a:prstGeom prst="ellipse">
              <a:avLst/>
            </a:prstGeom>
            <a:grpFill/>
            <a:ln w="762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anchor="ctr">
              <a:normAutofit/>
            </a:bodyPr>
            <a:lstStyle/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defRPr/>
              </a:pPr>
              <a:r>
                <a:rPr lang="en-US" altLang="zh-CN" sz="3600" b="1" strike="noStrike" kern="0" noProof="1" smtClean="0">
                  <a:solidFill>
                    <a:schemeClr val="tx1"/>
                  </a:solidFill>
                  <a:latin typeface="+mn-lt"/>
                  <a:ea typeface="+mn-ea"/>
                  <a:cs typeface="+mn-ea"/>
                </a:rPr>
                <a:t>01</a:t>
              </a:r>
            </a:p>
          </p:txBody>
        </p:sp>
      </p:grpSp>
      <p:sp>
        <p:nvSpPr>
          <p:cNvPr id="23554" name="文本框 7"/>
          <p:cNvSpPr txBox="1"/>
          <p:nvPr/>
        </p:nvSpPr>
        <p:spPr>
          <a:xfrm>
            <a:off x="3197860" y="346030"/>
            <a:ext cx="2748280" cy="90233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71755" rIns="0" bIns="0" anchor="ctr" anchorCtr="0">
            <a:spAutoFit/>
          </a:bodyPr>
          <a:lstStyle/>
          <a:p>
            <a:pPr algn="ctr" fontAlgn="auto">
              <a:lnSpc>
                <a:spcPct val="100000"/>
              </a:lnSpc>
            </a:pPr>
            <a:r>
              <a:rPr lang="zh-CN" altLang="en-US" sz="5400" b="1">
                <a:solidFill>
                  <a:srgbClr val="00B050"/>
                </a:solidFill>
                <a:latin typeface="华文行楷" panose="02010800040101010101" charset="-122"/>
                <a:ea typeface="华文行楷" panose="02010800040101010101" charset="-122"/>
              </a:rPr>
              <a:t>学习目标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08000" y="2880000"/>
            <a:ext cx="9023350" cy="900000"/>
            <a:chOff x="2324100" y="2193698"/>
            <a:chExt cx="4835050" cy="847725"/>
          </a:xfrm>
          <a:solidFill>
            <a:srgbClr val="BBD2E9"/>
          </a:solidFill>
        </p:grpSpPr>
        <p:sp>
          <p:nvSpPr>
            <p:cNvPr id="8" name="圆角矩形 7"/>
            <p:cNvSpPr/>
            <p:nvPr/>
          </p:nvSpPr>
          <p:spPr>
            <a:xfrm>
              <a:off x="2733590" y="2193698"/>
              <a:ext cx="4425560" cy="847725"/>
            </a:xfrm>
            <a:prstGeom prst="roundRect">
              <a:avLst>
                <a:gd name="adj" fmla="val 842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76000" tIns="36000" rIns="36000" bIns="36000" anchor="ctr">
              <a:normAutofit/>
            </a:bodyPr>
            <a:lstStyle/>
            <a:p>
              <a:pPr algn="l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defRPr/>
              </a:pPr>
              <a:r>
                <a:rPr lang="en-US" altLang="zh-CN" sz="2400" strike="noStrike" noProof="1">
                  <a:solidFill>
                    <a:schemeClr val="tx2">
                      <a:lumMod val="25000"/>
                    </a:schemeClr>
                  </a:solidFill>
                </a:rPr>
                <a:t>   </a:t>
              </a:r>
              <a:r>
                <a:rPr lang="zh-CN" altLang="en-US" sz="2400" b="1" strike="noStrike" noProof="1">
                  <a:solidFill>
                    <a:schemeClr val="tx2">
                      <a:lumMod val="25000"/>
                    </a:schemeClr>
                  </a:solidFill>
                </a:rPr>
                <a:t> </a:t>
              </a:r>
              <a:r>
                <a:rPr lang="zh-CN" altLang="en-US" sz="2400" b="1" strike="noStrike" noProof="1">
                  <a:solidFill>
                    <a:schemeClr val="tx1"/>
                  </a:solidFill>
                </a:rPr>
                <a:t>掌握苯的物理性质和</a:t>
              </a:r>
              <a:r>
                <a:rPr lang="zh-CN" altLang="en-US" sz="2400" b="1">
                  <a:solidFill>
                    <a:schemeClr val="tx1"/>
                  </a:solidFill>
                  <a:sym typeface="+mn-ea"/>
                </a:rPr>
                <a:t>化学性质</a:t>
              </a:r>
              <a:r>
                <a:rPr lang="zh-CN" altLang="en-US" sz="2400" b="1" strike="noStrike" noProof="1">
                  <a:solidFill>
                    <a:schemeClr val="tx1"/>
                  </a:solidFill>
                </a:rPr>
                <a:t>；</a:t>
              </a:r>
            </a:p>
          </p:txBody>
        </p:sp>
        <p:sp>
          <p:nvSpPr>
            <p:cNvPr id="9" name="椭圆 8"/>
            <p:cNvSpPr/>
            <p:nvPr/>
          </p:nvSpPr>
          <p:spPr>
            <a:xfrm>
              <a:off x="2324100" y="2193698"/>
              <a:ext cx="849313" cy="847725"/>
            </a:xfrm>
            <a:prstGeom prst="ellipse">
              <a:avLst/>
            </a:prstGeom>
            <a:grpFill/>
            <a:ln w="762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anchor="ctr">
              <a:normAutofit/>
            </a:bodyPr>
            <a:lstStyle/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600" b="1" strike="noStrike" kern="0" noProof="1" smtClean="0">
                  <a:solidFill>
                    <a:schemeClr val="tx1"/>
                  </a:solidFill>
                  <a:latin typeface="+mn-lt"/>
                  <a:ea typeface="+mn-ea"/>
                  <a:cs typeface="+mn-ea"/>
                </a:rPr>
                <a:t>02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21285" y="4140000"/>
            <a:ext cx="9022715" cy="900000"/>
            <a:chOff x="2324100" y="2193698"/>
            <a:chExt cx="4834710" cy="847725"/>
          </a:xfrm>
          <a:solidFill>
            <a:srgbClr val="BBD2E9"/>
          </a:solidFill>
        </p:grpSpPr>
        <p:sp>
          <p:nvSpPr>
            <p:cNvPr id="11" name="圆角矩形 10"/>
            <p:cNvSpPr/>
            <p:nvPr/>
          </p:nvSpPr>
          <p:spPr>
            <a:xfrm>
              <a:off x="2733250" y="2193698"/>
              <a:ext cx="4425560" cy="847725"/>
            </a:xfrm>
            <a:prstGeom prst="roundRect">
              <a:avLst>
                <a:gd name="adj" fmla="val 842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76000" tIns="36000" rIns="36000" bIns="36000" anchor="ctr">
              <a:normAutofit/>
            </a:bodyPr>
            <a:lstStyle/>
            <a:p>
              <a:pPr algn="l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defRPr/>
              </a:pPr>
              <a:r>
                <a:rPr lang="en-US" altLang="zh-CN" sz="2400" strike="noStrike" noProof="1">
                  <a:solidFill>
                    <a:schemeClr val="tx2">
                      <a:lumMod val="25000"/>
                    </a:schemeClr>
                  </a:solidFill>
                </a:rPr>
                <a:t>   </a:t>
              </a:r>
              <a:r>
                <a:rPr lang="zh-CN" altLang="en-US" sz="2400" b="1" strike="noStrike" noProof="1">
                  <a:solidFill>
                    <a:schemeClr val="tx2">
                      <a:lumMod val="25000"/>
                    </a:schemeClr>
                  </a:solidFill>
                </a:rPr>
                <a:t> </a:t>
              </a:r>
              <a:r>
                <a:rPr lang="zh-CN" altLang="en-US" sz="2400" b="1" strike="noStrike" noProof="1">
                  <a:solidFill>
                    <a:schemeClr val="tx1"/>
                  </a:solidFill>
                </a:rPr>
                <a:t>了解苯的用途的；</a:t>
              </a:r>
            </a:p>
          </p:txBody>
        </p:sp>
        <p:sp>
          <p:nvSpPr>
            <p:cNvPr id="12" name="椭圆 11"/>
            <p:cNvSpPr/>
            <p:nvPr/>
          </p:nvSpPr>
          <p:spPr>
            <a:xfrm>
              <a:off x="2324100" y="2193698"/>
              <a:ext cx="849313" cy="847725"/>
            </a:xfrm>
            <a:prstGeom prst="ellipse">
              <a:avLst/>
            </a:prstGeom>
            <a:grpFill/>
            <a:ln w="762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anchor="ctr">
              <a:normAutofit/>
            </a:bodyPr>
            <a:lstStyle/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600" b="1" strike="noStrike" kern="0" noProof="1" smtClean="0">
                  <a:solidFill>
                    <a:schemeClr val="tx1"/>
                  </a:solidFill>
                  <a:latin typeface="+mn-lt"/>
                  <a:ea typeface="+mn-ea"/>
                  <a:cs typeface="+mn-ea"/>
                </a:rPr>
                <a:t>0</a:t>
              </a:r>
              <a:r>
                <a:rPr lang="en-US" sz="3600" b="1" strike="noStrike" kern="0" noProof="1" smtClean="0">
                  <a:solidFill>
                    <a:schemeClr val="tx1"/>
                  </a:solidFill>
                  <a:latin typeface="+mn-lt"/>
                  <a:ea typeface="+mn-ea"/>
                  <a:cs typeface="+mn-ea"/>
                </a:rPr>
                <a:t>3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08000" y="5400000"/>
            <a:ext cx="9022715" cy="900000"/>
            <a:chOff x="2324100" y="2193698"/>
            <a:chExt cx="4834710" cy="847725"/>
          </a:xfrm>
          <a:solidFill>
            <a:srgbClr val="BBD2E9"/>
          </a:solidFill>
        </p:grpSpPr>
        <p:sp>
          <p:nvSpPr>
            <p:cNvPr id="13" name="圆角矩形 12"/>
            <p:cNvSpPr/>
            <p:nvPr/>
          </p:nvSpPr>
          <p:spPr>
            <a:xfrm>
              <a:off x="2733250" y="2193698"/>
              <a:ext cx="4425560" cy="847725"/>
            </a:xfrm>
            <a:prstGeom prst="roundRect">
              <a:avLst>
                <a:gd name="adj" fmla="val 842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76000" tIns="36000" rIns="36000" bIns="36000" anchor="ctr">
              <a:normAutofit/>
            </a:bodyPr>
            <a:lstStyle/>
            <a:p>
              <a:pPr algn="l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defRPr/>
              </a:pPr>
              <a:r>
                <a:rPr lang="en-US" altLang="zh-CN" sz="2400" strike="noStrike" noProof="1">
                  <a:solidFill>
                    <a:schemeClr val="tx2">
                      <a:lumMod val="25000"/>
                    </a:schemeClr>
                  </a:solidFill>
                </a:rPr>
                <a:t>    </a:t>
              </a:r>
              <a:r>
                <a:rPr lang="zh-CN" altLang="en-US" sz="2400" b="1" strike="noStrike" noProof="1">
                  <a:solidFill>
                    <a:schemeClr val="tx1"/>
                  </a:solidFill>
                </a:rPr>
                <a:t>了解有机化合物分子中常见的基团；</a:t>
              </a:r>
            </a:p>
          </p:txBody>
        </p:sp>
        <p:sp>
          <p:nvSpPr>
            <p:cNvPr id="14" name="椭圆 13"/>
            <p:cNvSpPr/>
            <p:nvPr/>
          </p:nvSpPr>
          <p:spPr>
            <a:xfrm>
              <a:off x="2324100" y="2193698"/>
              <a:ext cx="849313" cy="847725"/>
            </a:xfrm>
            <a:prstGeom prst="ellipse">
              <a:avLst/>
            </a:prstGeom>
            <a:grpFill/>
            <a:ln w="762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anchor="ctr">
              <a:normAutofit/>
            </a:bodyPr>
            <a:lstStyle/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600" b="1" strike="noStrike" kern="0" noProof="1" smtClean="0">
                  <a:solidFill>
                    <a:schemeClr val="tx1"/>
                  </a:solidFill>
                  <a:latin typeface="+mn-lt"/>
                  <a:ea typeface="+mn-ea"/>
                  <a:cs typeface="+mn-ea"/>
                </a:rPr>
                <a:t>0</a:t>
              </a:r>
              <a:r>
                <a:rPr lang="en-US" sz="3600" b="1" strike="noStrike" kern="0" noProof="1" smtClean="0">
                  <a:solidFill>
                    <a:schemeClr val="tx1"/>
                  </a:solidFill>
                  <a:latin typeface="+mn-lt"/>
                  <a:ea typeface="+mn-ea"/>
                  <a:cs typeface="+mn-ea"/>
                </a:rPr>
                <a:t>4</a:t>
              </a:r>
            </a:p>
          </p:txBody>
        </p:sp>
      </p:grpSp>
    </p:spTree>
    <p:custDataLst>
      <p:tags r:id="rId2"/>
    </p:custData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5106" name="Text Box 2"/>
          <p:cNvSpPr txBox="1">
            <a:spLocks noChangeArrowheads="1"/>
          </p:cNvSpPr>
          <p:nvPr/>
        </p:nvSpPr>
        <p:spPr bwMode="auto">
          <a:xfrm>
            <a:off x="540000" y="1800000"/>
            <a:ext cx="8131338" cy="15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kumimoji="1" lang="zh-CN" altLang="en-US" sz="3200" b="1">
                <a:solidFill>
                  <a:srgbClr val="000000"/>
                </a:solidFill>
                <a:latin typeface="Times New Roman" panose="02020603050405020304" pitchFamily="18" charset="0"/>
              </a:rPr>
              <a:t>虽然苯不具有典型的碳碳双键所应有的加成反应的性质，但是在</a:t>
            </a:r>
            <a:r>
              <a:rPr kumimoji="1" lang="zh-CN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特定条件</a:t>
            </a:r>
            <a:r>
              <a:rPr kumimoji="1" lang="zh-CN" altLang="en-US" sz="3200" b="1">
                <a:solidFill>
                  <a:srgbClr val="000000"/>
                </a:solidFill>
                <a:latin typeface="Times New Roman" panose="02020603050405020304" pitchFamily="18" charset="0"/>
              </a:rPr>
              <a:t>下，苯仍然能发生加成反应 。</a:t>
            </a:r>
          </a:p>
        </p:txBody>
      </p:sp>
      <p:sp>
        <p:nvSpPr>
          <p:cNvPr id="104455" name="Text Box 7"/>
          <p:cNvSpPr txBox="1">
            <a:spLocks noChangeArrowheads="1"/>
          </p:cNvSpPr>
          <p:nvPr/>
        </p:nvSpPr>
        <p:spPr bwMode="auto">
          <a:xfrm>
            <a:off x="540000" y="900000"/>
            <a:ext cx="536448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1" lang="en-US" altLang="zh-CN" sz="3200" b="1">
                <a:solidFill>
                  <a:srgbClr val="0000CC"/>
                </a:solidFill>
                <a:latin typeface="Times New Roman" panose="02020603050405020304" pitchFamily="18" charset="0"/>
              </a:rPr>
              <a:t>3</a:t>
            </a:r>
            <a:r>
              <a:rPr kumimoji="1" lang="en-US" altLang="zh-CN" sz="3200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. </a:t>
            </a:r>
            <a:r>
              <a:rPr kumimoji="1" lang="zh-CN" altLang="en-US" sz="3200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加成</a:t>
            </a:r>
            <a:r>
              <a:rPr kumimoji="1" lang="zh-CN" altLang="en-US" sz="3200" b="1">
                <a:solidFill>
                  <a:srgbClr val="0000CC"/>
                </a:solidFill>
                <a:latin typeface="Times New Roman" panose="02020603050405020304" pitchFamily="18" charset="0"/>
              </a:rPr>
              <a:t>反应 （能加成）          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2338070" y="3860800"/>
            <a:ext cx="4467225" cy="920750"/>
            <a:chOff x="2680" y="7413"/>
            <a:chExt cx="7035" cy="1450"/>
          </a:xfrm>
        </p:grpSpPr>
        <p:grpSp>
          <p:nvGrpSpPr>
            <p:cNvPr id="99333" name="Group 5"/>
            <p:cNvGrpSpPr/>
            <p:nvPr/>
          </p:nvGrpSpPr>
          <p:grpSpPr>
            <a:xfrm>
              <a:off x="4090" y="7413"/>
              <a:ext cx="4063" cy="1450"/>
              <a:chOff x="1350" y="2965"/>
              <a:chExt cx="1625" cy="580"/>
            </a:xfrm>
          </p:grpSpPr>
          <p:sp>
            <p:nvSpPr>
              <p:cNvPr id="35864" name="Text Box 24"/>
              <p:cNvSpPr txBox="1"/>
              <p:nvPr/>
            </p:nvSpPr>
            <p:spPr>
              <a:xfrm>
                <a:off x="1350" y="3038"/>
                <a:ext cx="1033" cy="40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lvl="0" eaLnBrk="1" hangingPunct="1"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zh-CN" altLang="en-US" sz="36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charset="-122"/>
                  </a:rPr>
                  <a:t>＋</a:t>
                </a:r>
                <a:r>
                  <a:rPr lang="en-US" altLang="zh-CN" sz="36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charset="-122"/>
                  </a:rPr>
                  <a:t> 3H</a:t>
                </a:r>
                <a:r>
                  <a:rPr lang="en-US" altLang="zh-CN" sz="3600" b="1" baseline="-3000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charset="-122"/>
                  </a:rPr>
                  <a:t>2</a:t>
                </a:r>
                <a:r>
                  <a:rPr lang="en-US" altLang="zh-CN" sz="36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charset="-122"/>
                  </a:rPr>
                  <a:t> </a:t>
                </a:r>
              </a:p>
            </p:txBody>
          </p:sp>
          <p:sp>
            <p:nvSpPr>
              <p:cNvPr id="35865" name="Line 25"/>
              <p:cNvSpPr/>
              <p:nvPr/>
            </p:nvSpPr>
            <p:spPr>
              <a:xfrm flipV="1">
                <a:off x="2295" y="3216"/>
                <a:ext cx="680" cy="0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headEnd type="none" w="med" len="med"/>
                <a:tailEnd type="triangle" w="med" len="med"/>
              </a:ln>
            </p:spPr>
            <p:txBody>
              <a:bodyPr/>
              <a:lstStyle/>
              <a:p/>
            </p:txBody>
          </p:sp>
          <p:sp>
            <p:nvSpPr>
              <p:cNvPr id="35866" name="Text Box 26"/>
              <p:cNvSpPr txBox="1"/>
              <p:nvPr/>
            </p:nvSpPr>
            <p:spPr>
              <a:xfrm>
                <a:off x="2303" y="2965"/>
                <a:ext cx="664" cy="25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lvl="0" algn="ctr" eaLnBrk="0" hangingPunct="0">
                  <a:buFont typeface="Arial" panose="020b0604020202020204" pitchFamily="34" charset="0"/>
                  <a:buNone/>
                </a:pPr>
                <a:r>
                  <a:rPr lang="zh-CN" altLang="en-US" sz="20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charset="-122"/>
                  </a:rPr>
                  <a:t>催化剂</a:t>
                </a:r>
                <a:endParaRPr lang="zh-CN" altLang="en-US" sz="2000" b="1" i="1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charset="-122"/>
                </a:endParaRPr>
              </a:p>
            </p:txBody>
          </p:sp>
          <p:sp>
            <p:nvSpPr>
              <p:cNvPr id="35867" name="Text Box 27"/>
              <p:cNvSpPr txBox="1"/>
              <p:nvPr/>
            </p:nvSpPr>
            <p:spPr>
              <a:xfrm>
                <a:off x="2306" y="3216"/>
                <a:ext cx="661" cy="3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lvl="0" algn="ctr" eaLnBrk="0" fontAlgn="auto" hangingPunct="0">
                  <a:buFont typeface="Arial" panose="020b0604020202020204" pitchFamily="34" charset="0"/>
                  <a:buNone/>
                </a:pPr>
                <a:r>
                  <a:rPr lang="en-US" altLang="zh-CN" sz="4000" b="1" baseline="30000">
                    <a:solidFill>
                      <a:srgbClr val="000000"/>
                    </a:solidFill>
                    <a:latin typeface="黑体" panose="02010609060101010101" charset="-122"/>
                    <a:ea typeface="黑体" panose="02010609060101010101" charset="-122"/>
                  </a:rPr>
                  <a:t>△</a:t>
                </a:r>
                <a:r>
                  <a:rPr lang="zh-CN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charset="-122"/>
                  </a:rPr>
                  <a:t>　</a:t>
                </a: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2680" y="7563"/>
              <a:ext cx="1190" cy="1076"/>
              <a:chOff x="1701" y="2054"/>
              <a:chExt cx="1190" cy="1076"/>
            </a:xfrm>
          </p:grpSpPr>
          <p:sp>
            <p:nvSpPr>
              <p:cNvPr id="180254" name="AutoShape 30"/>
              <p:cNvSpPr>
                <a:spLocks noChangeArrowheads="1"/>
              </p:cNvSpPr>
              <p:nvPr/>
            </p:nvSpPr>
            <p:spPr bwMode="auto">
              <a:xfrm>
                <a:off x="1701" y="2054"/>
                <a:ext cx="1191" cy="1077"/>
              </a:xfrm>
              <a:prstGeom prst="hexagon">
                <a:avLst>
                  <a:gd name="adj" fmla="val 27083"/>
                  <a:gd name="vf" fmla="val 115470"/>
                </a:avLst>
              </a:prstGeom>
              <a:solidFill>
                <a:schemeClr val="bg1"/>
              </a:solidFill>
              <a:ln w="50800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kumimoji="1" lang="zh-CN" altLang="zh-CN" sz="2400">
                  <a:latin typeface="Tahoma" panose="020b0604030504040204" pitchFamily="34" charset="0"/>
                </a:endParaRPr>
              </a:p>
            </p:txBody>
          </p:sp>
          <p:sp>
            <p:nvSpPr>
              <p:cNvPr id="180259" name="Line 35"/>
              <p:cNvSpPr>
                <a:spLocks noChangeShapeType="1"/>
              </p:cNvSpPr>
              <p:nvPr/>
            </p:nvSpPr>
            <p:spPr bwMode="auto">
              <a:xfrm>
                <a:off x="2071" y="2212"/>
                <a:ext cx="436" cy="0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0260" name="Line 36"/>
              <p:cNvSpPr>
                <a:spLocks noChangeShapeType="1"/>
              </p:cNvSpPr>
              <p:nvPr/>
            </p:nvSpPr>
            <p:spPr bwMode="auto">
              <a:xfrm>
                <a:off x="1897" y="2594"/>
                <a:ext cx="174" cy="359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0261" name="Line 37"/>
              <p:cNvSpPr>
                <a:spLocks noChangeShapeType="1"/>
              </p:cNvSpPr>
              <p:nvPr/>
            </p:nvSpPr>
            <p:spPr bwMode="auto">
              <a:xfrm flipH="1">
                <a:off x="2529" y="2592"/>
                <a:ext cx="174" cy="359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5" name="AutoShape 30"/>
            <p:cNvSpPr>
              <a:spLocks noChangeArrowheads="1"/>
            </p:cNvSpPr>
            <p:nvPr/>
          </p:nvSpPr>
          <p:spPr bwMode="auto">
            <a:xfrm>
              <a:off x="8525" y="7563"/>
              <a:ext cx="1191" cy="1077"/>
            </a:xfrm>
            <a:prstGeom prst="hexagon">
              <a:avLst>
                <a:gd name="adj" fmla="val 27083"/>
                <a:gd name="vf" fmla="val 115470"/>
              </a:avLst>
            </a:prstGeom>
            <a:solidFill>
              <a:schemeClr val="bg1"/>
            </a:solidFill>
            <a:ln w="50800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zh-CN" altLang="zh-CN" sz="2400">
                <a:latin typeface="Tahoma" panose="020b0604030504040204" pitchFamily="34" charset="0"/>
              </a:endParaRPr>
            </a:p>
          </p:txBody>
        </p:sp>
      </p:grpSp>
      <p:sp>
        <p:nvSpPr>
          <p:cNvPr id="6" name="Text Box 16"/>
          <p:cNvSpPr txBox="1"/>
          <p:nvPr/>
        </p:nvSpPr>
        <p:spPr>
          <a:xfrm>
            <a:off x="5725795" y="4781550"/>
            <a:ext cx="14033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0" hangingPunct="0">
              <a:buFont typeface="Arial" panose="020b0604020202020204" pitchFamily="34" charset="0"/>
              <a:buNone/>
            </a:pPr>
            <a:r>
              <a:rPr kumimoji="1" lang="zh-CN" altLang="en-US" sz="2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环己烷</a:t>
            </a:r>
            <a:endParaRPr kumimoji="1" lang="zh-CN" altLang="en-US" sz="2400" b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  <p:cond evt="onBegin" delay="0">
                          <p:tn val="8"/>
                        </p:cond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  <p:cond evt="onBegin" delay="0">
                          <p:tn val="13"/>
                        </p:cond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6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6130" name="Rectangle 2"/>
          <p:cNvSpPr>
            <a:spLocks noChangeArrowheads="1"/>
          </p:cNvSpPr>
          <p:nvPr/>
        </p:nvSpPr>
        <p:spPr bwMode="auto">
          <a:xfrm>
            <a:off x="540000" y="720000"/>
            <a:ext cx="3234690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kumimoji="1"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四、苯的用途</a:t>
            </a:r>
          </a:p>
        </p:txBody>
      </p:sp>
      <p:sp>
        <p:nvSpPr>
          <p:cNvPr id="176131" name="Text Box 3"/>
          <p:cNvSpPr txBox="1">
            <a:spLocks noChangeArrowheads="1"/>
          </p:cNvSpPr>
          <p:nvPr/>
        </p:nvSpPr>
        <p:spPr bwMode="auto">
          <a:xfrm>
            <a:off x="583565" y="1620000"/>
            <a:ext cx="7977505" cy="15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kumimoji="1" lang="en-US" altLang="zh-CN" sz="3200" b="1">
                <a:latin typeface="Times New Roman" panose="02020603050405020304" pitchFamily="18" charset="0"/>
              </a:rPr>
              <a:t>        </a:t>
            </a:r>
            <a:r>
              <a:rPr kumimoji="1" lang="zh-CN" altLang="en-US" sz="3200" b="1">
                <a:latin typeface="Times New Roman" panose="02020603050405020304" pitchFamily="18" charset="0"/>
              </a:rPr>
              <a:t>苯是一种重要的化工原料，它广泛应用于生产</a:t>
            </a:r>
            <a:r>
              <a:rPr kumimoji="1" lang="zh-CN" altLang="en-US" sz="32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合成纤维</a:t>
            </a:r>
            <a:r>
              <a:rPr kumimoji="1" lang="zh-CN" altLang="en-US" sz="3200" b="1">
                <a:latin typeface="Times New Roman" panose="02020603050405020304" pitchFamily="18" charset="0"/>
              </a:rPr>
              <a:t>、</a:t>
            </a:r>
            <a:r>
              <a:rPr kumimoji="1" lang="zh-CN" altLang="en-US" sz="32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合成橡胶</a:t>
            </a:r>
            <a:r>
              <a:rPr kumimoji="1" lang="zh-CN" altLang="en-US" sz="3200" b="1">
                <a:latin typeface="Times New Roman" panose="02020603050405020304" pitchFamily="18" charset="0"/>
              </a:rPr>
              <a:t>、</a:t>
            </a:r>
            <a:r>
              <a:rPr kumimoji="1" lang="zh-CN" altLang="en-US" sz="32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塑料</a:t>
            </a:r>
            <a:r>
              <a:rPr kumimoji="1" lang="zh-CN" altLang="en-US" sz="3200" b="1">
                <a:latin typeface="Times New Roman" panose="02020603050405020304" pitchFamily="18" charset="0"/>
              </a:rPr>
              <a:t>、农药、医药、染料和香料等。苯也常用作</a:t>
            </a:r>
            <a:r>
              <a:rPr kumimoji="1" lang="zh-CN" altLang="en-US" sz="3200" b="1">
                <a:solidFill>
                  <a:srgbClr val="FF00FF"/>
                </a:solidFill>
                <a:latin typeface="Times New Roman" panose="02020603050405020304" pitchFamily="18" charset="0"/>
              </a:rPr>
              <a:t>有机溶剂</a:t>
            </a:r>
            <a:r>
              <a:rPr kumimoji="1" lang="zh-CN" altLang="en-US" sz="3200" b="1">
                <a:latin typeface="Times New Roman" panose="02020603050405020304" pitchFamily="18" charset="0"/>
              </a:rPr>
              <a:t>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18151" r="15290"/>
          <a:stretch>
            <a:fillRect/>
          </a:stretch>
        </p:blipFill>
        <p:spPr>
          <a:xfrm>
            <a:off x="897255" y="3759200"/>
            <a:ext cx="2160000" cy="2160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7525" y="3759200"/>
            <a:ext cx="2880000" cy="2160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7250" y="3759200"/>
            <a:ext cx="2340000" cy="2160000"/>
          </a:xfrm>
          <a:prstGeom prst="rect">
            <a:avLst/>
          </a:prstGeom>
        </p:spPr>
      </p:pic>
      <p:sp>
        <p:nvSpPr>
          <p:cNvPr id="6" name="Text Box 16"/>
          <p:cNvSpPr txBox="1"/>
          <p:nvPr/>
        </p:nvSpPr>
        <p:spPr>
          <a:xfrm>
            <a:off x="910590" y="3298825"/>
            <a:ext cx="214693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 eaLnBrk="0" hangingPunct="0">
              <a:buFont typeface="Arial" panose="020b0604020202020204" pitchFamily="34" charset="0"/>
              <a:buNone/>
            </a:pPr>
            <a:r>
              <a:rPr kumimoji="1" lang="zh-CN" altLang="en-US" sz="2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合成纤维</a:t>
            </a:r>
          </a:p>
        </p:txBody>
      </p:sp>
      <p:sp>
        <p:nvSpPr>
          <p:cNvPr id="7" name="Text Box 16"/>
          <p:cNvSpPr txBox="1"/>
          <p:nvPr/>
        </p:nvSpPr>
        <p:spPr>
          <a:xfrm>
            <a:off x="3063240" y="3298825"/>
            <a:ext cx="287464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 eaLnBrk="0" hangingPunct="0">
              <a:buFont typeface="Arial" panose="020b0604020202020204" pitchFamily="34" charset="0"/>
              <a:buNone/>
            </a:pPr>
            <a:r>
              <a:rPr kumimoji="1" lang="zh-CN" altLang="en-US" sz="2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合成橡胶</a:t>
            </a:r>
          </a:p>
        </p:txBody>
      </p:sp>
      <p:sp>
        <p:nvSpPr>
          <p:cNvPr id="8" name="Text Box 16"/>
          <p:cNvSpPr txBox="1"/>
          <p:nvPr/>
        </p:nvSpPr>
        <p:spPr>
          <a:xfrm>
            <a:off x="5937885" y="3298825"/>
            <a:ext cx="234823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 eaLnBrk="0" hangingPunct="0">
              <a:buFont typeface="Arial" panose="020b0604020202020204" pitchFamily="34" charset="0"/>
              <a:buNone/>
            </a:pPr>
            <a:r>
              <a:rPr kumimoji="1" lang="zh-CN" altLang="en-US" sz="2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塑料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057525" y="5919470"/>
            <a:ext cx="28746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三大有机合成材料</a:t>
            </a: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 Box 5"/>
          <p:cNvSpPr txBox="1"/>
          <p:nvPr/>
        </p:nvSpPr>
        <p:spPr>
          <a:xfrm>
            <a:off x="3277235" y="540000"/>
            <a:ext cx="2592388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000" b="1">
                <a:solidFill>
                  <a:srgbClr val="0070C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[</a:t>
            </a:r>
            <a:r>
              <a:rPr lang="zh-CN" altLang="en-US" sz="4000" b="1">
                <a:solidFill>
                  <a:srgbClr val="0070C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知识拓展</a:t>
            </a:r>
            <a:r>
              <a:rPr lang="en-US" altLang="zh-CN" sz="4000" b="1">
                <a:solidFill>
                  <a:srgbClr val="0070C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]</a:t>
            </a:r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49960" y="1440000"/>
            <a:ext cx="7246620" cy="5835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algn="ctr"/>
            <a:r>
              <a:rPr lang="zh-CN" altLang="en-US" sz="32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charset="-122"/>
              </a:rPr>
              <a:t>有机化合物分子中常见的基团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179955" y="2168525"/>
            <a:ext cx="334200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lang="en-US" altLang="zh-CN" sz="2800" b="1" baseline="30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—</a:t>
            </a:r>
            <a:r>
              <a:rPr kumimoji="1" lang="en-US" altLang="zh-CN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CH</a:t>
            </a:r>
            <a:r>
              <a:rPr kumimoji="1" lang="en-US" altLang="zh-CN" sz="2800" b="1" baseline="-250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3</a:t>
            </a:r>
            <a:r>
              <a:rPr kumimoji="1" lang="en-US" altLang="zh-CN" sz="28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            </a:t>
            </a:r>
            <a:endParaRPr kumimoji="1" lang="zh-CN" altLang="en-US" sz="2800" b="1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169795" y="3608705"/>
            <a:ext cx="335153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lang="en-US" altLang="zh-CN" sz="2800" b="1" baseline="30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—</a:t>
            </a:r>
            <a:r>
              <a:rPr kumimoji="1" lang="en-US" altLang="zh-CN" sz="28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NO</a:t>
            </a:r>
            <a:r>
              <a:rPr kumimoji="1" lang="en-US" altLang="zh-CN" sz="2800" b="1" baseline="-250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2</a:t>
            </a:r>
            <a:r>
              <a:rPr kumimoji="1" lang="en-US" altLang="zh-CN" sz="28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           </a:t>
            </a:r>
            <a:endParaRPr kumimoji="1" lang="zh-CN" altLang="en-US" sz="2800" b="1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179955" y="2888615"/>
            <a:ext cx="334073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lang="en-US" altLang="zh-CN" sz="2800" b="1" baseline="30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—</a:t>
            </a:r>
            <a:r>
              <a:rPr kumimoji="1" lang="en-US" altLang="zh-CN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CH</a:t>
            </a:r>
            <a:r>
              <a:rPr kumimoji="1" lang="en-US" altLang="zh-CN" sz="2800" b="1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2</a:t>
            </a:r>
            <a:r>
              <a:rPr kumimoji="1" lang="en-US" altLang="zh-CN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CH</a:t>
            </a:r>
            <a:r>
              <a:rPr kumimoji="1" lang="en-US" altLang="zh-CN" sz="2800" b="1" baseline="-250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3</a:t>
            </a:r>
            <a:r>
              <a:rPr kumimoji="1" lang="en-US" altLang="zh-CN" sz="28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     </a:t>
            </a:r>
            <a:endParaRPr kumimoji="1" lang="zh-CN" altLang="en-US" sz="2800" b="1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169795" y="4328795"/>
            <a:ext cx="335153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lang="en-US" altLang="zh-CN" sz="2800" b="1" baseline="30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—</a:t>
            </a:r>
            <a:r>
              <a:rPr kumimoji="1" lang="en-US" altLang="zh-CN" sz="28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OH             </a:t>
            </a:r>
            <a:endParaRPr kumimoji="1" lang="zh-CN" altLang="en-US" sz="2800" b="1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79955" y="5048885"/>
            <a:ext cx="334073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lang="en-US" altLang="zh-CN" sz="2800" b="1" baseline="30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—</a:t>
            </a:r>
            <a:r>
              <a:rPr kumimoji="1" lang="en-US" altLang="zh-CN" sz="28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CH=CH</a:t>
            </a:r>
            <a:r>
              <a:rPr kumimoji="1" lang="en-US" altLang="zh-CN" sz="2800" b="1" baseline="-250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2</a:t>
            </a:r>
            <a:r>
              <a:rPr kumimoji="1" lang="en-US" altLang="zh-CN" sz="28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   </a:t>
            </a:r>
            <a:endParaRPr kumimoji="1" lang="zh-CN" altLang="en-US" sz="2800" b="1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169795" y="5768975"/>
            <a:ext cx="334073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lang="en-US" altLang="zh-CN" sz="2800" b="1" baseline="30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—</a:t>
            </a:r>
            <a:r>
              <a:rPr kumimoji="1" lang="en-US" altLang="zh-CN" sz="28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COOH       </a:t>
            </a:r>
            <a:endParaRPr kumimoji="1" lang="zh-CN" altLang="en-US" sz="2800" b="1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520565" y="2168525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sz="28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甲基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520565" y="2888615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sz="28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乙基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520565" y="3608705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sz="28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硝基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520565" y="4328795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sz="28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羟基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342765" y="5052695"/>
            <a:ext cx="1249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sz="28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乙烯基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520565" y="5768975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sz="28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羧基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6188075" y="3508375"/>
            <a:ext cx="1748790" cy="683260"/>
            <a:chOff x="8101" y="2057"/>
            <a:chExt cx="2754" cy="1076"/>
          </a:xfrm>
        </p:grpSpPr>
        <p:sp>
          <p:nvSpPr>
            <p:cNvPr id="19" name="AutoShape 30"/>
            <p:cNvSpPr>
              <a:spLocks noChangeArrowheads="1"/>
            </p:cNvSpPr>
            <p:nvPr/>
          </p:nvSpPr>
          <p:spPr bwMode="auto">
            <a:xfrm>
              <a:off x="8101" y="2057"/>
              <a:ext cx="1191" cy="1077"/>
            </a:xfrm>
            <a:prstGeom prst="hexagon">
              <a:avLst>
                <a:gd name="adj" fmla="val 27083"/>
                <a:gd name="vf" fmla="val 115470"/>
              </a:avLst>
            </a:prstGeom>
            <a:solidFill>
              <a:schemeClr val="bg1"/>
            </a:solidFill>
            <a:ln w="50800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zh-CN" altLang="zh-CN" sz="2400">
                <a:latin typeface="Tahoma" panose="020b0604030504040204" pitchFamily="34" charset="0"/>
              </a:endParaRPr>
            </a:p>
          </p:txBody>
        </p:sp>
        <p:sp>
          <p:nvSpPr>
            <p:cNvPr id="20" name="Line 35"/>
            <p:cNvSpPr>
              <a:spLocks noChangeShapeType="1"/>
            </p:cNvSpPr>
            <p:nvPr/>
          </p:nvSpPr>
          <p:spPr bwMode="auto">
            <a:xfrm>
              <a:off x="8471" y="2215"/>
              <a:ext cx="436" cy="0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" name="Line 36"/>
            <p:cNvSpPr>
              <a:spLocks noChangeShapeType="1"/>
            </p:cNvSpPr>
            <p:nvPr/>
          </p:nvSpPr>
          <p:spPr bwMode="auto">
            <a:xfrm>
              <a:off x="8297" y="2597"/>
              <a:ext cx="174" cy="359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" name="Line 37"/>
            <p:cNvSpPr>
              <a:spLocks noChangeShapeType="1"/>
            </p:cNvSpPr>
            <p:nvPr/>
          </p:nvSpPr>
          <p:spPr bwMode="auto">
            <a:xfrm flipH="1">
              <a:off x="8929" y="2595"/>
              <a:ext cx="174" cy="359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181" y="2215"/>
              <a:ext cx="1674" cy="822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kumimoji="1" lang="en-US" altLang="zh-CN" sz="2800" b="1" baseline="30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—</a:t>
              </a:r>
              <a:r>
                <a:rPr kumimoji="1" lang="en-US" altLang="zh-CN" sz="2800" b="1">
                  <a:latin typeface="Times New Roman" panose="02020603050405020304" pitchFamily="18" charset="0"/>
                  <a:sym typeface="+mn-ea"/>
                </a:rPr>
                <a:t>NO</a:t>
              </a:r>
              <a:r>
                <a:rPr kumimoji="1" lang="en-US" altLang="zh-CN" sz="2800" b="1" baseline="-25000">
                  <a:latin typeface="Times New Roman" panose="02020603050405020304" pitchFamily="18" charset="0"/>
                  <a:sym typeface="+mn-ea"/>
                </a:rPr>
                <a:t>2</a:t>
              </a:r>
              <a:endParaRPr lang="zh-CN" altLang="en-US"/>
            </a:p>
          </p:txBody>
        </p:sp>
      </p:grpSp>
      <p:sp>
        <p:nvSpPr>
          <p:cNvPr id="25" name="矩形 24"/>
          <p:cNvSpPr/>
          <p:nvPr/>
        </p:nvSpPr>
        <p:spPr>
          <a:xfrm>
            <a:off x="5996940" y="3336925"/>
            <a:ext cx="1129030" cy="10274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7054850" y="3336290"/>
            <a:ext cx="917575" cy="10274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6" grpId="0"/>
      <p:bldP spid="26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 Box 5"/>
          <p:cNvSpPr txBox="1"/>
          <p:nvPr/>
        </p:nvSpPr>
        <p:spPr>
          <a:xfrm>
            <a:off x="3277235" y="540000"/>
            <a:ext cx="2592388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000" b="1">
                <a:solidFill>
                  <a:srgbClr val="7030A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[</a:t>
            </a:r>
            <a:r>
              <a:rPr lang="zh-CN" altLang="en-US" sz="4000" b="1">
                <a:solidFill>
                  <a:srgbClr val="7030A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巩固练习</a:t>
            </a:r>
            <a:r>
              <a:rPr lang="en-US" altLang="zh-CN" sz="4000" b="1">
                <a:solidFill>
                  <a:srgbClr val="7030A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]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39750" y="1475740"/>
            <a:ext cx="8042275" cy="2445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spcAft>
                <a:spcPts val="600"/>
              </a:spcAft>
            </a:pPr>
            <a:r>
              <a:rPr kumimoji="1"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1.</a:t>
            </a:r>
            <a:r>
              <a:rPr kumimoji="1"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下列关于苯分子结构叙述错误的是 </a:t>
            </a:r>
            <a:endParaRPr kumimoji="1" lang="zh-CN" altLang="en-US" sz="2800" b="1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>
              <a:buClrTx/>
              <a:buSzTx/>
              <a:buFontTx/>
            </a:pPr>
            <a:r>
              <a:rPr kumimoji="1" lang="zh-CN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</a:t>
            </a:r>
            <a:r>
              <a:rPr kumimoji="1" lang="en-US" altLang="zh-CN" sz="2400" b="1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kumimoji="1" lang="zh-CN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A、苯的碳原子间的键是一种介于单双键之间的</a:t>
            </a:r>
            <a:endParaRPr kumimoji="1" lang="zh-CN" altLang="en-US" sz="2400" b="1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>
              <a:buClrTx/>
              <a:buSzTx/>
              <a:buFontTx/>
            </a:pPr>
            <a:r>
              <a:rPr kumimoji="1" lang="zh-CN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kumimoji="1" lang="en-US" altLang="zh-CN" sz="2400" b="1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kumimoji="1" lang="zh-CN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特殊化学键</a:t>
            </a:r>
            <a:br>
              <a:rPr kumimoji="1" lang="zh-CN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</a:br>
            <a:r>
              <a:rPr kumimoji="1" lang="zh-CN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</a:t>
            </a:r>
            <a:r>
              <a:rPr kumimoji="1" lang="en-US" altLang="zh-CN" sz="2400" b="1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kumimoji="1" lang="zh-CN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B、苯分子的12个原子共平面</a:t>
            </a:r>
            <a:br>
              <a:rPr kumimoji="1" lang="zh-CN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</a:br>
            <a:r>
              <a:rPr kumimoji="1" lang="zh-CN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kumimoji="1" lang="en-US" altLang="zh-CN" sz="2400" b="1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kumimoji="1" lang="zh-CN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C、苯环是一个单双键交替形成的六元环</a:t>
            </a:r>
            <a:br>
              <a:rPr kumimoji="1" lang="zh-CN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</a:br>
            <a:r>
              <a:rPr kumimoji="1" lang="zh-CN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kumimoji="1" lang="en-US" altLang="zh-CN" sz="2400" b="1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kumimoji="1" lang="zh-CN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D、苯分子为一个正六边形 </a:t>
            </a:r>
          </a:p>
        </p:txBody>
      </p:sp>
      <p:sp>
        <p:nvSpPr>
          <p:cNvPr id="182275" name="Text Box 3"/>
          <p:cNvSpPr txBox="1">
            <a:spLocks noChangeArrowheads="1"/>
          </p:cNvSpPr>
          <p:nvPr/>
        </p:nvSpPr>
        <p:spPr bwMode="auto">
          <a:xfrm>
            <a:off x="6840000" y="1332000"/>
            <a:ext cx="792163" cy="82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4800" b="1">
                <a:solidFill>
                  <a:srgbClr val="FF0000"/>
                </a:solidFill>
                <a:cs typeface="+mn-lt"/>
              </a:rPr>
              <a:t>C</a:t>
            </a:r>
          </a:p>
        </p:txBody>
      </p:sp>
      <p:sp>
        <p:nvSpPr>
          <p:cNvPr id="182276" name="Rectangle 4"/>
          <p:cNvSpPr>
            <a:spLocks noChangeArrowheads="1"/>
          </p:cNvSpPr>
          <p:nvPr/>
        </p:nvSpPr>
        <p:spPr bwMode="auto">
          <a:xfrm>
            <a:off x="539562" y="3960000"/>
            <a:ext cx="8136383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fontAlgn="auto">
              <a:spcAft>
                <a:spcPts val="600"/>
              </a:spcAft>
              <a:buClrTx/>
              <a:buSzTx/>
              <a:buFontTx/>
            </a:pPr>
            <a:r>
              <a:rPr kumimoji="1"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2.</a:t>
            </a:r>
            <a:r>
              <a:rPr kumimoji="1" lang="en-US" altLang="zh-CN" sz="2000" b="1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(</a:t>
            </a:r>
            <a:r>
              <a:rPr kumimoji="1" lang="zh-CN" alt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双选</a:t>
            </a:r>
            <a:r>
              <a:rPr kumimoji="1" lang="en-US" altLang="zh-CN" sz="2000" b="1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)</a:t>
            </a:r>
            <a:r>
              <a:rPr kumimoji="1"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下列事实能证明苯分子中没有碳碳双键的是 </a:t>
            </a:r>
          </a:p>
          <a:p>
            <a:pPr algn="l">
              <a:buClrTx/>
              <a:buSzTx/>
              <a:buFontTx/>
            </a:pPr>
            <a:r>
              <a:rPr kumimoji="1" lang="en-US" altLang="zh-CN" sz="2400" b="1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kumimoji="1" lang="zh-CN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A、苯不能使酸性高锰酸钾褪色</a:t>
            </a:r>
            <a:br>
              <a:rPr kumimoji="1" lang="zh-CN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</a:br>
            <a:r>
              <a:rPr kumimoji="1" lang="zh-CN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kumimoji="1" lang="en-US" altLang="zh-CN" sz="2400" b="1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kumimoji="1" lang="zh-CN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B、苯不能与溴水发生反应</a:t>
            </a:r>
            <a:br>
              <a:rPr kumimoji="1" lang="zh-CN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</a:br>
            <a:r>
              <a:rPr kumimoji="1" lang="zh-CN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kumimoji="1" lang="en-US" altLang="zh-CN" sz="2400" b="1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kumimoji="1" lang="zh-CN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C、苯环为正六边形的环  </a:t>
            </a:r>
          </a:p>
          <a:p>
            <a:pPr algn="l">
              <a:buClrTx/>
              <a:buSzTx/>
              <a:buFontTx/>
            </a:pPr>
            <a:r>
              <a:rPr kumimoji="1" lang="zh-CN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kumimoji="1" lang="en-US" altLang="zh-CN" sz="2400" b="1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kumimoji="1" lang="zh-CN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D、苯燃烧时产生大量浓烟</a:t>
            </a:r>
          </a:p>
        </p:txBody>
      </p:sp>
      <p:sp>
        <p:nvSpPr>
          <p:cNvPr id="182277" name="Text Box 5"/>
          <p:cNvSpPr txBox="1">
            <a:spLocks noChangeArrowheads="1"/>
          </p:cNvSpPr>
          <p:nvPr/>
        </p:nvSpPr>
        <p:spPr bwMode="auto">
          <a:xfrm>
            <a:off x="7380605" y="4320000"/>
            <a:ext cx="1295400" cy="82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ClrTx/>
              <a:buSzTx/>
              <a:buFontTx/>
            </a:pPr>
            <a:r>
              <a:rPr kumimoji="1" lang="en-US" altLang="zh-CN" sz="4800" b="1">
                <a:solidFill>
                  <a:srgbClr val="FF0000"/>
                </a:solidFill>
                <a:cs typeface="+mn-lt"/>
              </a:rPr>
              <a:t>AB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5" grpId="0"/>
      <p:bldP spid="18227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 Box 5"/>
          <p:cNvSpPr txBox="1"/>
          <p:nvPr/>
        </p:nvSpPr>
        <p:spPr>
          <a:xfrm>
            <a:off x="3277235" y="540000"/>
            <a:ext cx="2592388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000" b="1">
                <a:solidFill>
                  <a:srgbClr val="7030A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[</a:t>
            </a:r>
            <a:r>
              <a:rPr lang="zh-CN" altLang="en-US" sz="4000" b="1">
                <a:solidFill>
                  <a:srgbClr val="7030A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巩固练习</a:t>
            </a:r>
            <a:r>
              <a:rPr lang="en-US" altLang="zh-CN" sz="4000" b="1">
                <a:solidFill>
                  <a:srgbClr val="7030A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]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39750" y="1260000"/>
            <a:ext cx="811466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spcAft>
                <a:spcPts val="600"/>
              </a:spcAft>
              <a:buClrTx/>
              <a:buSzTx/>
              <a:buFontTx/>
            </a:pPr>
            <a:r>
              <a:rPr kumimoji="1" lang="zh-CN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3.根据芳香族化合物类别关系图，判断下列有机物中为芳香族化合物的是</a:t>
            </a:r>
            <a:r>
              <a:rPr kumimoji="1" lang="zh-CN" altLang="en-US" sz="2400" b="1" u="sng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 </a:t>
            </a:r>
            <a:r>
              <a:rPr kumimoji="1" lang="en-US" altLang="zh-CN" sz="2400" b="1" u="sng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kumimoji="1" lang="zh-CN" altLang="en-US" sz="2400" b="1" u="sng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</a:t>
            </a:r>
            <a:r>
              <a:rPr kumimoji="1" lang="zh-CN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，芳香烃的是</a:t>
            </a:r>
            <a:r>
              <a:rPr kumimoji="1" lang="zh-CN" altLang="en-US" sz="2400" b="1" u="sng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kumimoji="1" lang="en-US" altLang="zh-CN" sz="2400" b="1" u="sng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kumimoji="1" lang="zh-CN" altLang="en-US" sz="2400" b="1" u="sng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kumimoji="1" lang="en-US" altLang="zh-CN" sz="2400" b="1" u="sng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kumimoji="1" lang="zh-CN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，苯的同系物的是</a:t>
            </a:r>
            <a:r>
              <a:rPr kumimoji="1" lang="zh-CN" altLang="en-US" sz="2400" b="1" u="sng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kumimoji="1" lang="en-US" altLang="zh-CN" sz="2400" b="1" u="sng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kumimoji="1" lang="zh-CN" altLang="en-US" sz="2400" b="1" u="sng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kumimoji="1" lang="zh-CN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</a:t>
            </a: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1272540" y="2458720"/>
          <a:ext cx="6648450" cy="226885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3" r:id="rId2" imgW="5140325" imgH="2293620" progId="Word.Document.8">
                  <p:embed/>
                </p:oleObj>
              </mc:Choice>
              <mc:Fallback>
                <p:oleObj r:id="rId2" imgW="5140325" imgH="229362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rcRect b="18245"/>
                      <a:stretch>
                        <a:fillRect/>
                      </a:stretch>
                    </p:blipFill>
                    <p:spPr>
                      <a:xfrm>
                        <a:off x="1272540" y="2458720"/>
                        <a:ext cx="6648450" cy="22688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组合 9"/>
          <p:cNvGrpSpPr/>
          <p:nvPr/>
        </p:nvGrpSpPr>
        <p:grpSpPr>
          <a:xfrm>
            <a:off x="692150" y="4678390"/>
            <a:ext cx="779639" cy="1230239"/>
            <a:chOff x="4452" y="4249"/>
            <a:chExt cx="1700" cy="2619"/>
          </a:xfrm>
        </p:grpSpPr>
        <p:sp>
          <p:nvSpPr>
            <p:cNvPr id="11" name="六边形 10"/>
            <p:cNvSpPr/>
            <p:nvPr/>
          </p:nvSpPr>
          <p:spPr>
            <a:xfrm rot="5400000">
              <a:off x="4367" y="5592"/>
              <a:ext cx="1361" cy="1191"/>
            </a:xfrm>
            <a:prstGeom prst="hexagon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Line 26"/>
            <p:cNvSpPr>
              <a:spLocks noChangeShapeType="1"/>
            </p:cNvSpPr>
            <p:nvPr/>
          </p:nvSpPr>
          <p:spPr bwMode="auto">
            <a:xfrm rot="19500000">
              <a:off x="4712" y="6289"/>
              <a:ext cx="283" cy="510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" name="Line 26"/>
            <p:cNvSpPr>
              <a:spLocks noChangeShapeType="1"/>
            </p:cNvSpPr>
            <p:nvPr/>
          </p:nvSpPr>
          <p:spPr bwMode="auto">
            <a:xfrm rot="16200000">
              <a:off x="4694" y="5590"/>
              <a:ext cx="283" cy="510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" name="Line 26"/>
            <p:cNvSpPr>
              <a:spLocks noChangeShapeType="1"/>
            </p:cNvSpPr>
            <p:nvPr/>
          </p:nvSpPr>
          <p:spPr bwMode="auto">
            <a:xfrm rot="12600000">
              <a:off x="5317" y="5933"/>
              <a:ext cx="283" cy="510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" name="Line 26"/>
            <p:cNvSpPr>
              <a:spLocks noChangeShapeType="1"/>
            </p:cNvSpPr>
            <p:nvPr/>
          </p:nvSpPr>
          <p:spPr bwMode="auto">
            <a:xfrm rot="12600000">
              <a:off x="4905" y="4928"/>
              <a:ext cx="283" cy="510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" name="Text Box 38"/>
            <p:cNvSpPr txBox="1">
              <a:spLocks noChangeArrowheads="1"/>
            </p:cNvSpPr>
            <p:nvPr/>
          </p:nvSpPr>
          <p:spPr bwMode="auto">
            <a:xfrm>
              <a:off x="4474" y="4249"/>
              <a:ext cx="1678" cy="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zh-CN" sz="2000" b="1">
                  <a:latin typeface="Tahoma" panose="020b0604030504040204" pitchFamily="34" charset="0"/>
                </a:rPr>
                <a:t>CH</a:t>
              </a:r>
              <a:r>
                <a:rPr lang="en-US" altLang="zh-CN" sz="2000" b="1" baseline="-25000">
                  <a:latin typeface="Tahoma" panose="020b0604030504040204" pitchFamily="34" charset="0"/>
                </a:rPr>
                <a:t>3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725295" y="4678390"/>
            <a:ext cx="709013" cy="1230239"/>
            <a:chOff x="4452" y="4249"/>
            <a:chExt cx="1546" cy="2619"/>
          </a:xfrm>
        </p:grpSpPr>
        <p:sp>
          <p:nvSpPr>
            <p:cNvPr id="9" name="六边形 8"/>
            <p:cNvSpPr/>
            <p:nvPr/>
          </p:nvSpPr>
          <p:spPr>
            <a:xfrm rot="5400000">
              <a:off x="4367" y="5592"/>
              <a:ext cx="1361" cy="1191"/>
            </a:xfrm>
            <a:prstGeom prst="hexagon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Line 26"/>
            <p:cNvSpPr>
              <a:spLocks noChangeShapeType="1"/>
            </p:cNvSpPr>
            <p:nvPr/>
          </p:nvSpPr>
          <p:spPr bwMode="auto">
            <a:xfrm rot="19500000">
              <a:off x="4712" y="6289"/>
              <a:ext cx="283" cy="510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" name="Line 26"/>
            <p:cNvSpPr>
              <a:spLocks noChangeShapeType="1"/>
            </p:cNvSpPr>
            <p:nvPr/>
          </p:nvSpPr>
          <p:spPr bwMode="auto">
            <a:xfrm rot="16200000">
              <a:off x="4694" y="5590"/>
              <a:ext cx="283" cy="510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" name="Line 26"/>
            <p:cNvSpPr>
              <a:spLocks noChangeShapeType="1"/>
            </p:cNvSpPr>
            <p:nvPr/>
          </p:nvSpPr>
          <p:spPr bwMode="auto">
            <a:xfrm rot="12600000">
              <a:off x="5317" y="5933"/>
              <a:ext cx="283" cy="510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" name="Line 26"/>
            <p:cNvSpPr>
              <a:spLocks noChangeShapeType="1"/>
            </p:cNvSpPr>
            <p:nvPr/>
          </p:nvSpPr>
          <p:spPr bwMode="auto">
            <a:xfrm rot="12600000">
              <a:off x="4905" y="4928"/>
              <a:ext cx="283" cy="510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" name="Text Box 38"/>
            <p:cNvSpPr txBox="1">
              <a:spLocks noChangeArrowheads="1"/>
            </p:cNvSpPr>
            <p:nvPr/>
          </p:nvSpPr>
          <p:spPr bwMode="auto">
            <a:xfrm>
              <a:off x="4474" y="4249"/>
              <a:ext cx="1524" cy="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zh-CN" sz="2000" b="1">
                  <a:latin typeface="Tahoma" panose="020b0604030504040204" pitchFamily="34" charset="0"/>
                </a:rPr>
                <a:t>OH</a:t>
              </a:r>
              <a:endParaRPr lang="en-US" altLang="zh-CN" sz="2000" b="1" baseline="-25000">
                <a:latin typeface="Tahoma" panose="020b0604030504040204" pitchFamily="34" charset="0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2700000" y="5326390"/>
            <a:ext cx="1512000" cy="576000"/>
            <a:chOff x="4562" y="9317"/>
            <a:chExt cx="2796" cy="1077"/>
          </a:xfrm>
        </p:grpSpPr>
        <p:grpSp>
          <p:nvGrpSpPr>
            <p:cNvPr id="24" name="组合 23"/>
            <p:cNvGrpSpPr/>
            <p:nvPr/>
          </p:nvGrpSpPr>
          <p:grpSpPr>
            <a:xfrm>
              <a:off x="6167" y="9317"/>
              <a:ext cx="1191" cy="1077"/>
              <a:chOff x="8101" y="2057"/>
              <a:chExt cx="1191" cy="1077"/>
            </a:xfrm>
          </p:grpSpPr>
          <p:sp>
            <p:nvSpPr>
              <p:cNvPr id="22" name="AutoShape 30"/>
              <p:cNvSpPr>
                <a:spLocks noChangeArrowheads="1"/>
              </p:cNvSpPr>
              <p:nvPr/>
            </p:nvSpPr>
            <p:spPr bwMode="auto">
              <a:xfrm>
                <a:off x="8101" y="2057"/>
                <a:ext cx="1191" cy="1077"/>
              </a:xfrm>
              <a:prstGeom prst="hexagon">
                <a:avLst>
                  <a:gd name="adj" fmla="val 27083"/>
                  <a:gd name="vf" fmla="val 115470"/>
                </a:avLst>
              </a:prstGeom>
              <a:solidFill>
                <a:schemeClr val="bg1"/>
              </a:solidFill>
              <a:ln w="50800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kumimoji="1" lang="zh-CN" altLang="zh-CN" sz="2400">
                  <a:latin typeface="Tahoma" panose="020b0604030504040204" pitchFamily="34" charset="0"/>
                </a:endParaRPr>
              </a:p>
            </p:txBody>
          </p:sp>
          <p:sp>
            <p:nvSpPr>
              <p:cNvPr id="23" name="Line 35"/>
              <p:cNvSpPr>
                <a:spLocks noChangeShapeType="1"/>
              </p:cNvSpPr>
              <p:nvPr/>
            </p:nvSpPr>
            <p:spPr bwMode="auto">
              <a:xfrm>
                <a:off x="8471" y="2215"/>
                <a:ext cx="436" cy="0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5" name="Line 36"/>
              <p:cNvSpPr>
                <a:spLocks noChangeShapeType="1"/>
              </p:cNvSpPr>
              <p:nvPr/>
            </p:nvSpPr>
            <p:spPr bwMode="auto">
              <a:xfrm>
                <a:off x="8297" y="2597"/>
                <a:ext cx="174" cy="359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6" name="Line 37"/>
              <p:cNvSpPr>
                <a:spLocks noChangeShapeType="1"/>
              </p:cNvSpPr>
              <p:nvPr/>
            </p:nvSpPr>
            <p:spPr bwMode="auto">
              <a:xfrm flipH="1">
                <a:off x="8929" y="2595"/>
                <a:ext cx="174" cy="359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4562" y="9317"/>
              <a:ext cx="1720" cy="1077"/>
              <a:chOff x="8101" y="2057"/>
              <a:chExt cx="1720" cy="1077"/>
            </a:xfrm>
          </p:grpSpPr>
          <p:sp>
            <p:nvSpPr>
              <p:cNvPr id="29" name="AutoShape 30"/>
              <p:cNvSpPr>
                <a:spLocks noChangeArrowheads="1"/>
              </p:cNvSpPr>
              <p:nvPr/>
            </p:nvSpPr>
            <p:spPr bwMode="auto">
              <a:xfrm>
                <a:off x="8101" y="2057"/>
                <a:ext cx="1191" cy="1077"/>
              </a:xfrm>
              <a:prstGeom prst="hexagon">
                <a:avLst>
                  <a:gd name="adj" fmla="val 27083"/>
                  <a:gd name="vf" fmla="val 115470"/>
                </a:avLst>
              </a:prstGeom>
              <a:solidFill>
                <a:schemeClr val="bg1"/>
              </a:solidFill>
              <a:ln w="50800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kumimoji="1" lang="zh-CN" altLang="zh-CN" sz="2400">
                  <a:latin typeface="Tahoma" panose="020b0604030504040204" pitchFamily="34" charset="0"/>
                </a:endParaRPr>
              </a:p>
            </p:txBody>
          </p:sp>
          <p:sp>
            <p:nvSpPr>
              <p:cNvPr id="30" name="Line 35"/>
              <p:cNvSpPr>
                <a:spLocks noChangeShapeType="1"/>
              </p:cNvSpPr>
              <p:nvPr/>
            </p:nvSpPr>
            <p:spPr bwMode="auto">
              <a:xfrm>
                <a:off x="8471" y="2215"/>
                <a:ext cx="436" cy="0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1" name="Line 36"/>
              <p:cNvSpPr>
                <a:spLocks noChangeShapeType="1"/>
              </p:cNvSpPr>
              <p:nvPr/>
            </p:nvSpPr>
            <p:spPr bwMode="auto">
              <a:xfrm>
                <a:off x="8297" y="2597"/>
                <a:ext cx="174" cy="359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2" name="Line 37"/>
              <p:cNvSpPr>
                <a:spLocks noChangeShapeType="1"/>
              </p:cNvSpPr>
              <p:nvPr/>
            </p:nvSpPr>
            <p:spPr bwMode="auto">
              <a:xfrm flipH="1">
                <a:off x="8929" y="2595"/>
                <a:ext cx="174" cy="359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>
                <a:off x="9169" y="2409"/>
                <a:ext cx="652" cy="642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kumimoji="1" lang="en-US" altLang="zh-CN" sz="2800" b="1" baseline="300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—</a:t>
                </a:r>
                <a:endParaRPr lang="zh-CN" altLang="en-US"/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4572000" y="4678390"/>
            <a:ext cx="577391" cy="1230239"/>
            <a:chOff x="4452" y="4249"/>
            <a:chExt cx="1259" cy="2619"/>
          </a:xfrm>
        </p:grpSpPr>
        <p:sp>
          <p:nvSpPr>
            <p:cNvPr id="36" name="六边形 35"/>
            <p:cNvSpPr/>
            <p:nvPr/>
          </p:nvSpPr>
          <p:spPr>
            <a:xfrm rot="5400000">
              <a:off x="4367" y="5592"/>
              <a:ext cx="1361" cy="1191"/>
            </a:xfrm>
            <a:prstGeom prst="hexagon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Line 26"/>
            <p:cNvSpPr>
              <a:spLocks noChangeShapeType="1"/>
            </p:cNvSpPr>
            <p:nvPr/>
          </p:nvSpPr>
          <p:spPr bwMode="auto">
            <a:xfrm rot="19500000">
              <a:off x="4712" y="6289"/>
              <a:ext cx="283" cy="510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" name="Line 26"/>
            <p:cNvSpPr>
              <a:spLocks noChangeShapeType="1"/>
            </p:cNvSpPr>
            <p:nvPr/>
          </p:nvSpPr>
          <p:spPr bwMode="auto">
            <a:xfrm rot="16200000">
              <a:off x="4694" y="5590"/>
              <a:ext cx="283" cy="510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" name="Line 26"/>
            <p:cNvSpPr>
              <a:spLocks noChangeShapeType="1"/>
            </p:cNvSpPr>
            <p:nvPr/>
          </p:nvSpPr>
          <p:spPr bwMode="auto">
            <a:xfrm rot="12600000">
              <a:off x="5317" y="5933"/>
              <a:ext cx="283" cy="510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" name="Line 26"/>
            <p:cNvSpPr>
              <a:spLocks noChangeShapeType="1"/>
            </p:cNvSpPr>
            <p:nvPr/>
          </p:nvSpPr>
          <p:spPr bwMode="auto">
            <a:xfrm rot="12600000">
              <a:off x="4905" y="4928"/>
              <a:ext cx="283" cy="510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" name="Text Box 38"/>
            <p:cNvSpPr txBox="1">
              <a:spLocks noChangeArrowheads="1"/>
            </p:cNvSpPr>
            <p:nvPr/>
          </p:nvSpPr>
          <p:spPr bwMode="auto">
            <a:xfrm>
              <a:off x="4452" y="4249"/>
              <a:ext cx="1259" cy="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zh-CN" sz="2000" b="1">
                  <a:latin typeface="Tahoma" panose="020b0604030504040204" pitchFamily="34" charset="0"/>
                </a:rPr>
                <a:t>Br</a:t>
              </a:r>
              <a:endParaRPr lang="en-US" altLang="zh-CN" sz="2000" b="1" baseline="-25000">
                <a:latin typeface="Tahoma" panose="020b0604030504040204" pitchFamily="34" charset="0"/>
              </a:endParaRPr>
            </a:p>
          </p:txBody>
        </p:sp>
      </p:grpSp>
      <p:sp>
        <p:nvSpPr>
          <p:cNvPr id="43" name="六边形 42"/>
          <p:cNvSpPr/>
          <p:nvPr/>
        </p:nvSpPr>
        <p:spPr>
          <a:xfrm rot="5400000">
            <a:off x="5472000" y="5326390"/>
            <a:ext cx="653415" cy="552450"/>
          </a:xfrm>
          <a:prstGeom prst="hexagon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4" name="组合 53"/>
          <p:cNvGrpSpPr/>
          <p:nvPr/>
        </p:nvGrpSpPr>
        <p:grpSpPr>
          <a:xfrm>
            <a:off x="6480000" y="5218430"/>
            <a:ext cx="1456690" cy="737235"/>
            <a:chOff x="10545" y="8504"/>
            <a:chExt cx="2294" cy="1161"/>
          </a:xfrm>
        </p:grpSpPr>
        <p:grpSp>
          <p:nvGrpSpPr>
            <p:cNvPr id="45" name="组合 44"/>
            <p:cNvGrpSpPr/>
            <p:nvPr/>
          </p:nvGrpSpPr>
          <p:grpSpPr>
            <a:xfrm>
              <a:off x="10545" y="8504"/>
              <a:ext cx="2289" cy="1087"/>
              <a:chOff x="4452" y="5399"/>
              <a:chExt cx="3169" cy="1469"/>
            </a:xfrm>
          </p:grpSpPr>
          <p:sp>
            <p:nvSpPr>
              <p:cNvPr id="46" name="六边形 45"/>
              <p:cNvSpPr/>
              <p:nvPr/>
            </p:nvSpPr>
            <p:spPr>
              <a:xfrm rot="5400000">
                <a:off x="4367" y="5592"/>
                <a:ext cx="1361" cy="1191"/>
              </a:xfrm>
              <a:prstGeom prst="hexagon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Line 26"/>
              <p:cNvSpPr>
                <a:spLocks noChangeShapeType="1"/>
              </p:cNvSpPr>
              <p:nvPr/>
            </p:nvSpPr>
            <p:spPr bwMode="auto">
              <a:xfrm rot="19500000">
                <a:off x="4712" y="6289"/>
                <a:ext cx="283" cy="510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8" name="Line 26"/>
              <p:cNvSpPr>
                <a:spLocks noChangeShapeType="1"/>
              </p:cNvSpPr>
              <p:nvPr/>
            </p:nvSpPr>
            <p:spPr bwMode="auto">
              <a:xfrm rot="16200000">
                <a:off x="4694" y="5590"/>
                <a:ext cx="283" cy="510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9" name="Line 26"/>
              <p:cNvSpPr>
                <a:spLocks noChangeShapeType="1"/>
              </p:cNvSpPr>
              <p:nvPr/>
            </p:nvSpPr>
            <p:spPr bwMode="auto">
              <a:xfrm rot="12600000">
                <a:off x="5317" y="5933"/>
                <a:ext cx="283" cy="510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0" name="Line 26"/>
              <p:cNvSpPr>
                <a:spLocks noChangeShapeType="1"/>
              </p:cNvSpPr>
              <p:nvPr/>
            </p:nvSpPr>
            <p:spPr bwMode="auto">
              <a:xfrm rot="18000000">
                <a:off x="5802" y="5548"/>
                <a:ext cx="276" cy="522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1" name="Text Box 38"/>
              <p:cNvSpPr txBox="1">
                <a:spLocks noChangeArrowheads="1"/>
              </p:cNvSpPr>
              <p:nvPr/>
            </p:nvSpPr>
            <p:spPr bwMode="auto">
              <a:xfrm>
                <a:off x="5943" y="5399"/>
                <a:ext cx="1678" cy="8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en-US" altLang="zh-CN" sz="2000" b="1">
                    <a:latin typeface="Tahoma" panose="020b0604030504040204" pitchFamily="34" charset="0"/>
                  </a:rPr>
                  <a:t>CH</a:t>
                </a:r>
                <a:r>
                  <a:rPr lang="en-US" altLang="zh-CN" sz="2000" b="1" baseline="-25000">
                    <a:latin typeface="Tahoma" panose="020b0604030504040204" pitchFamily="34" charset="0"/>
                  </a:rPr>
                  <a:t>3</a:t>
                </a:r>
              </a:p>
            </p:txBody>
          </p:sp>
        </p:grpSp>
        <p:sp>
          <p:nvSpPr>
            <p:cNvPr id="52" name="Text Box 38"/>
            <p:cNvSpPr txBox="1">
              <a:spLocks noChangeArrowheads="1"/>
            </p:cNvSpPr>
            <p:nvPr/>
          </p:nvSpPr>
          <p:spPr bwMode="auto">
            <a:xfrm>
              <a:off x="11627" y="9037"/>
              <a:ext cx="1212" cy="6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zh-CN" sz="2000" b="1">
                  <a:latin typeface="Tahoma" panose="020b0604030504040204" pitchFamily="34" charset="0"/>
                </a:rPr>
                <a:t>CH</a:t>
              </a:r>
              <a:r>
                <a:rPr lang="en-US" altLang="zh-CN" sz="2000" b="1" baseline="-25000">
                  <a:latin typeface="Tahoma" panose="020b0604030504040204" pitchFamily="34" charset="0"/>
                </a:rPr>
                <a:t>3</a:t>
              </a:r>
            </a:p>
          </p:txBody>
        </p:sp>
        <p:sp>
          <p:nvSpPr>
            <p:cNvPr id="53" name="Line 26"/>
            <p:cNvSpPr>
              <a:spLocks noChangeShapeType="1"/>
            </p:cNvSpPr>
            <p:nvPr/>
          </p:nvSpPr>
          <p:spPr bwMode="auto">
            <a:xfrm rot="18000000">
              <a:off x="11517" y="9162"/>
              <a:ext cx="204" cy="377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55" name="文本框 54"/>
          <p:cNvSpPr txBox="1"/>
          <p:nvPr/>
        </p:nvSpPr>
        <p:spPr>
          <a:xfrm>
            <a:off x="720725" y="5924550"/>
            <a:ext cx="48895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①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1753235" y="5924550"/>
            <a:ext cx="48895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②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3209290" y="5955665"/>
            <a:ext cx="48895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③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4615815" y="5955665"/>
            <a:ext cx="48895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④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5554345" y="5955665"/>
            <a:ext cx="48895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⑤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6917690" y="5955665"/>
            <a:ext cx="48895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⑥</a:t>
            </a:r>
          </a:p>
        </p:txBody>
      </p:sp>
      <p:sp>
        <p:nvSpPr>
          <p:cNvPr id="27651" name="矩形 27650"/>
          <p:cNvSpPr/>
          <p:nvPr/>
        </p:nvSpPr>
        <p:spPr>
          <a:xfrm>
            <a:off x="2988000" y="1548000"/>
            <a:ext cx="179133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①②③④⑥ </a:t>
            </a:r>
          </a:p>
        </p:txBody>
      </p:sp>
      <p:sp>
        <p:nvSpPr>
          <p:cNvPr id="27652" name="矩形 27651"/>
          <p:cNvSpPr/>
          <p:nvPr/>
        </p:nvSpPr>
        <p:spPr>
          <a:xfrm>
            <a:off x="6917690" y="1547813"/>
            <a:ext cx="11734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①③⑥ </a:t>
            </a:r>
          </a:p>
        </p:txBody>
      </p:sp>
      <p:sp>
        <p:nvSpPr>
          <p:cNvPr id="27653" name="矩形 27652"/>
          <p:cNvSpPr/>
          <p:nvPr/>
        </p:nvSpPr>
        <p:spPr>
          <a:xfrm>
            <a:off x="2952000" y="1908000"/>
            <a:ext cx="8686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①⑥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  <p:bldP spid="27652" grpId="0"/>
      <p:bldP spid="2765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85348" name="Picture 4" descr="1f8e8901f64f7b1f728da56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5" y="-1270"/>
            <a:ext cx="9144635" cy="685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0" name="Text Box 8"/>
          <p:cNvSpPr txBox="1"/>
          <p:nvPr/>
        </p:nvSpPr>
        <p:spPr>
          <a:xfrm>
            <a:off x="612140" y="4320000"/>
            <a:ext cx="7918450" cy="206121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lvl="0" algn="just" eaLnBrk="1" latinLnBrk="1" hangingPunct="1">
              <a:spcBef>
                <a:spcPct val="0"/>
              </a:spcBef>
            </a:pPr>
            <a:r>
              <a:rPr lang="en-US" altLang="zh-CN" sz="3200" b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   </a:t>
            </a:r>
            <a:r>
              <a:rPr lang="zh-CN" altLang="en-US" sz="3200" b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我们应该会做梦！那么我们就可以发现真理</a:t>
            </a:r>
            <a:r>
              <a:rPr lang="en-US" altLang="zh-CN" sz="3200" b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……</a:t>
            </a:r>
            <a:r>
              <a:rPr lang="zh-CN" altLang="en-US" sz="3200" b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但不要在清醒的理智检验之前，就宣布我们的梦。</a:t>
            </a:r>
          </a:p>
          <a:p>
            <a:pPr lvl="0" algn="r" eaLnBrk="1" latinLnBrk="1" hangingPunct="1">
              <a:spcBef>
                <a:spcPct val="0"/>
              </a:spcBef>
            </a:pPr>
            <a:r>
              <a:rPr lang="zh-CN" altLang="en-US" sz="3200" b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                             </a:t>
            </a:r>
            <a:r>
              <a:rPr lang="en-US" altLang="zh-CN" sz="3200" b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       </a:t>
            </a:r>
            <a:r>
              <a:rPr lang="zh-CN" altLang="en-US" sz="3200" b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</a:t>
            </a:r>
            <a:r>
              <a:rPr lang="en-US" altLang="zh-CN" sz="3200" b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——</a:t>
            </a:r>
            <a:r>
              <a:rPr lang="zh-CN" altLang="en-US" sz="3200" b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凯库勒</a:t>
            </a:r>
          </a:p>
        </p:txBody>
      </p:sp>
      <p:pic>
        <p:nvPicPr>
          <p:cNvPr id="50" name="图片 49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5670" y="-380365"/>
            <a:ext cx="3148330" cy="3148330"/>
          </a:xfrm>
          <a:prstGeom prst="rect">
            <a:avLst/>
          </a:prstGeom>
        </p:spPr>
      </p:pic>
      <p:pic>
        <p:nvPicPr>
          <p:cNvPr id="185349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922000" y="11823700"/>
            <a:ext cx="342900" cy="241300"/>
          </a:xfrm>
          <a:prstGeom prst="cube">
            <a:avLst/>
          </a:prstGeom>
        </p:spPr>
      </p:pic>
    </p:spTree>
  </p:cSld>
  <p:clrMapOvr>
    <a:masterClrMapping/>
  </p:clrMapOvr>
  <mc:AlternateContent>
    <mc:Choice xmlns:p15="http://schemas.microsoft.com/office/powerpoint/2012/main" Requires="p15">
      <p:transition spd="slow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7348" name="Text Box 5"/>
          <p:cNvSpPr txBox="1"/>
          <p:nvPr/>
        </p:nvSpPr>
        <p:spPr>
          <a:xfrm>
            <a:off x="3276600" y="540000"/>
            <a:ext cx="2592388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000" b="1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[</a:t>
            </a:r>
            <a:r>
              <a:rPr lang="zh-CN" altLang="en-US" sz="4000" b="1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知识回顾</a:t>
            </a:r>
            <a:r>
              <a:rPr lang="en-US" altLang="zh-CN" sz="4000" b="1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]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00000" y="1681800"/>
            <a:ext cx="532130" cy="24149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zh-CN" altLang="en-US" sz="2800" b="1">
                <a:solidFill>
                  <a:srgbClr val="0000CC"/>
                </a:solidFill>
                <a:latin typeface="微软雅黑" panose="020b0503020204020204" charset="-122"/>
                <a:ea typeface="微软雅黑"/>
                <a:sym typeface="+mn-ea"/>
              </a:rPr>
              <a:t>煤的综合利用</a:t>
            </a:r>
          </a:p>
        </p:txBody>
      </p:sp>
      <p:sp>
        <p:nvSpPr>
          <p:cNvPr id="158732" name="AutoShape 12"/>
          <p:cNvSpPr/>
          <p:nvPr/>
        </p:nvSpPr>
        <p:spPr bwMode="auto">
          <a:xfrm>
            <a:off x="1440000" y="1449398"/>
            <a:ext cx="360000" cy="2880000"/>
          </a:xfrm>
          <a:prstGeom prst="leftBrace">
            <a:avLst>
              <a:gd name="adj1" fmla="val 88241"/>
              <a:gd name="adj2" fmla="val 50000"/>
            </a:avLst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980000" y="3806825"/>
            <a:ext cx="16078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煤的干馏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979670" y="1492250"/>
            <a:ext cx="16078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煤的气化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979930" y="2628265"/>
            <a:ext cx="1620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煤的液化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587750" y="1511300"/>
            <a:ext cx="508063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把煤转化为可燃性气体的过程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587750" y="2680335"/>
            <a:ext cx="508063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4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把煤转化为液体燃料的过程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587750" y="3849370"/>
            <a:ext cx="508063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把煤</a:t>
            </a:r>
            <a:r>
              <a:rPr lang="zh-CN" altLang="en-US" sz="24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隔绝空气加强热</a:t>
            </a:r>
            <a:r>
              <a:rPr lang="zh-CN" altLang="en-US" sz="24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使它</a:t>
            </a:r>
            <a:r>
              <a:rPr lang="zh-CN" altLang="en-US" sz="24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分解</a:t>
            </a:r>
            <a:r>
              <a:rPr lang="zh-CN" altLang="en-US" sz="24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的过程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99795" y="4994910"/>
            <a:ext cx="646938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煤的干馏产物：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99795" y="5516880"/>
            <a:ext cx="647001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+mn-ea"/>
              </a:rPr>
              <a:t>焦炭、煤焦油、焦炉煤气、粗苯和粗氨水等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979930" y="4328795"/>
            <a:ext cx="161988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b="1">
                <a:solidFill>
                  <a:srgbClr val="0000CC"/>
                </a:solidFill>
              </a:rPr>
              <a:t>化学变化</a:t>
            </a: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58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  <p:cond evt="onBegin" delay="0">
                          <p:tn val="18"/>
                        </p:cond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  <p:cond evt="onBegin" delay="0">
                          <p:tn val="23"/>
                        </p:cond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  <p:cond evt="onBegin" delay="0">
                          <p:tn val="28"/>
                        </p:cond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  <p:cond evt="onBegin" delay="0">
                          <p:tn val="33"/>
                        </p:cond>
                      </p:stCondLst>
                      <p:childTnLst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  <p:cond evt="onBegin" delay="0">
                          <p:tn val="38"/>
                        </p:cond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  <p:cond evt="onBegin" delay="0">
                          <p:tn val="43"/>
                        </p:cond>
                      </p:stCondLst>
                      <p:childTnLst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32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7700" name="WordArt 4"/>
          <p:cNvSpPr>
            <a:spLocks noChangeArrowheads="1" noChangeShapeType="1" noTextEdit="1"/>
          </p:cNvSpPr>
          <p:nvPr/>
        </p:nvSpPr>
        <p:spPr bwMode="auto">
          <a:xfrm>
            <a:off x="3402330" y="360000"/>
            <a:ext cx="2340000" cy="720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华文行楷" panose="02010800040101010101" charset="-122"/>
                <a:ea typeface="华文行楷" panose="02010800040101010101" charset="-122"/>
              </a:rPr>
              <a:t>猜一猜</a:t>
            </a:r>
          </a:p>
        </p:txBody>
      </p:sp>
      <p:pic>
        <p:nvPicPr>
          <p:cNvPr id="157698" name="Picture 2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8030" y="1108710"/>
            <a:ext cx="7647940" cy="564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7699" name="Text Box 3"/>
          <p:cNvSpPr txBox="1">
            <a:spLocks noChangeArrowheads="1"/>
          </p:cNvSpPr>
          <p:nvPr/>
        </p:nvSpPr>
        <p:spPr bwMode="auto">
          <a:xfrm>
            <a:off x="1800000" y="1886268"/>
            <a:ext cx="3240087" cy="3107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zh-CN" sz="2800" b="1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   </a:t>
            </a:r>
            <a:r>
              <a:rPr lang="zh-CN" alt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有人说我笨，</a:t>
            </a:r>
          </a:p>
          <a:p>
            <a:pPr algn="just"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   其实我不笨，</a:t>
            </a:r>
          </a:p>
          <a:p>
            <a:pPr algn="just"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脱去竹笠戴草帽，</a:t>
            </a:r>
          </a:p>
          <a:p>
            <a:pPr algn="just"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化工生产是英豪。</a:t>
            </a:r>
          </a:p>
          <a:p>
            <a:pPr algn="just"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     （打一字）                                                              </a:t>
            </a:r>
          </a:p>
        </p:txBody>
      </p:sp>
    </p:spTree>
    <p:custDataLst>
      <p:tags r:id="rId3"/>
    </p:custData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7348" name="Text Box 5"/>
          <p:cNvSpPr txBox="1"/>
          <p:nvPr/>
        </p:nvSpPr>
        <p:spPr>
          <a:xfrm>
            <a:off x="3276600" y="540000"/>
            <a:ext cx="2592388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000" b="1">
                <a:solidFill>
                  <a:srgbClr val="FFC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[</a:t>
            </a:r>
            <a:r>
              <a:rPr lang="zh-CN" altLang="en-US" sz="4000" b="1">
                <a:solidFill>
                  <a:srgbClr val="FFC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化学史实</a:t>
            </a:r>
            <a:r>
              <a:rPr lang="en-US" altLang="zh-CN" sz="4000" b="1">
                <a:solidFill>
                  <a:srgbClr val="FFC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]</a:t>
            </a:r>
          </a:p>
        </p:txBody>
      </p:sp>
      <p:sp>
        <p:nvSpPr>
          <p:cNvPr id="156675" name="Text Box 3"/>
          <p:cNvSpPr txBox="1">
            <a:spLocks noChangeArrowheads="1"/>
          </p:cNvSpPr>
          <p:nvPr/>
        </p:nvSpPr>
        <p:spPr bwMode="auto">
          <a:xfrm>
            <a:off x="1620000" y="1620000"/>
            <a:ext cx="4851400" cy="4030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latin typeface="Arial" panose="020b0604020202020204" pitchFamily="34" charset="0"/>
                <a:ea typeface="华文中宋" panose="02010600040101010101" charset="-122"/>
                <a:cs typeface="Arial" panose="020b0604020202020204" pitchFamily="34" charset="0"/>
              </a:rPr>
              <a:t>       19</a:t>
            </a:r>
            <a:r>
              <a:rPr lang="zh-CN" altLang="en-US" sz="2800" b="1">
                <a:latin typeface="Arial" panose="020b0604020202020204" pitchFamily="34" charset="0"/>
                <a:ea typeface="华文中宋" panose="02010600040101010101" charset="-122"/>
                <a:cs typeface="Arial" panose="020b0604020202020204" pitchFamily="34" charset="0"/>
              </a:rPr>
              <a:t>世纪，欧洲许多国家都使用煤气照明。煤气通常压缩在桶里贮运的，人们发现这种桶里总有一种油状液体，但长时间无人问津。英国的科学家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华文中宋" panose="02010600040101010101" charset="-122"/>
                <a:cs typeface="Arial" panose="020b0604020202020204" pitchFamily="34" charset="0"/>
              </a:rPr>
              <a:t>法拉第</a:t>
            </a:r>
            <a:r>
              <a:rPr lang="zh-CN" altLang="en-US" sz="2800" b="1">
                <a:latin typeface="Arial" panose="020b0604020202020204" pitchFamily="34" charset="0"/>
                <a:ea typeface="华文中宋" panose="02010600040101010101" charset="-122"/>
                <a:cs typeface="Arial" panose="020b0604020202020204" pitchFamily="34" charset="0"/>
              </a:rPr>
              <a:t>对这种液体产生浓厚的兴趣，他花了整整五年的时间提取这种液体，从中得到了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华文中宋" panose="02010600040101010101" charset="-122"/>
                <a:cs typeface="Arial" panose="020b0604020202020204" pitchFamily="34" charset="0"/>
              </a:rPr>
              <a:t>苯</a:t>
            </a:r>
            <a:r>
              <a:rPr lang="zh-CN" altLang="en-US" sz="2800" b="1">
                <a:latin typeface="Arial" panose="020b0604020202020204" pitchFamily="34" charset="0"/>
                <a:ea typeface="华文中宋" panose="02010600040101010101" charset="-122"/>
                <a:cs typeface="Arial" panose="020b0604020202020204" pitchFamily="34" charset="0"/>
              </a:rPr>
              <a:t>：一种无色油状液体。</a:t>
            </a:r>
            <a:r>
              <a:rPr lang="zh-CN" altLang="en-US" sz="3200" b="1">
                <a:latin typeface="Arial" panose="020b0604020202020204" pitchFamily="34" charset="0"/>
                <a:ea typeface="华文中宋" panose="02010600040101010101" charset="-122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56699" name="Picture 27" descr="法拉第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0000" y="1246457"/>
            <a:ext cx="1980000" cy="23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3"/>
          <p:cNvGrpSpPr/>
          <p:nvPr/>
        </p:nvGrpSpPr>
        <p:grpSpPr>
          <a:xfrm>
            <a:off x="6659880" y="3586480"/>
            <a:ext cx="1979930" cy="2519680"/>
            <a:chOff x="9638" y="5781"/>
            <a:chExt cx="3118" cy="3968"/>
          </a:xfrm>
        </p:grpSpPr>
        <p:pic>
          <p:nvPicPr>
            <p:cNvPr id="156674" name="Picture 2" descr="苯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638" y="5781"/>
              <a:ext cx="3118" cy="39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苯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888" t="57600" r="46455" b="37633"/>
            <a:stretch>
              <a:fillRect/>
            </a:stretch>
          </p:blipFill>
          <p:spPr bwMode="auto">
            <a:xfrm>
              <a:off x="10959" y="7924"/>
              <a:ext cx="476" cy="4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文本框 4"/>
          <p:cNvSpPr txBox="1"/>
          <p:nvPr/>
        </p:nvSpPr>
        <p:spPr>
          <a:xfrm>
            <a:off x="747395" y="2482215"/>
            <a:ext cx="68400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zh-CN" altLang="en-US" sz="4000" b="1">
                <a:solidFill>
                  <a:srgbClr val="FF0000"/>
                </a:solidFill>
                <a:latin typeface="微软雅黑" panose="020b0503020204020204" charset="-122"/>
                <a:ea typeface="微软雅黑"/>
                <a:sym typeface="+mn-ea"/>
              </a:rPr>
              <a:t>苯的发现</a:t>
            </a:r>
          </a:p>
        </p:txBody>
      </p:sp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6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6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6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8183" name="Text Box 7"/>
          <p:cNvSpPr txBox="1">
            <a:spLocks noChangeArrowheads="1"/>
          </p:cNvSpPr>
          <p:nvPr/>
        </p:nvSpPr>
        <p:spPr bwMode="auto">
          <a:xfrm>
            <a:off x="1728000" y="900000"/>
            <a:ext cx="7141845" cy="2061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 b="1">
                <a:solidFill>
                  <a:srgbClr val="000000"/>
                </a:solidFill>
                <a:latin typeface="Arial" panose="020b0604020202020204" pitchFamily="34" charset="0"/>
                <a:ea typeface="华文新魏" panose="02010800040101010101" charset="-122"/>
                <a:cs typeface="Arial" panose="020b0604020202020204" pitchFamily="34" charset="0"/>
              </a:rPr>
              <a:t>法拉第发现</a:t>
            </a:r>
            <a:r>
              <a:rPr kumimoji="1" lang="zh-CN" altLang="en-US" sz="3200" b="1">
                <a:solidFill>
                  <a:srgbClr val="000000"/>
                </a:solidFill>
                <a:latin typeface="Arial" panose="020b0604020202020204" pitchFamily="34" charset="0"/>
                <a:ea typeface="华文新魏" panose="02010800040101010101" charset="-122"/>
                <a:cs typeface="Arial" panose="020b0604020202020204" pitchFamily="34" charset="0"/>
                <a:sym typeface="+mn-ea"/>
              </a:rPr>
              <a:t>的这</a:t>
            </a:r>
            <a:r>
              <a:rPr kumimoji="1" lang="zh-CN" altLang="en-US" sz="3200" b="1">
                <a:solidFill>
                  <a:srgbClr val="000000"/>
                </a:solidFill>
                <a:latin typeface="Arial" panose="020b0604020202020204" pitchFamily="34" charset="0"/>
                <a:ea typeface="华文新魏" panose="02010800040101010101" charset="-122"/>
                <a:cs typeface="Arial" panose="020b0604020202020204" pitchFamily="34" charset="0"/>
              </a:rPr>
              <a:t>种新有机物</a:t>
            </a:r>
            <a:r>
              <a:rPr kumimoji="1" lang="en-US" altLang="zh-CN" sz="3200" b="1">
                <a:solidFill>
                  <a:srgbClr val="000000"/>
                </a:solidFill>
                <a:latin typeface="Arial" panose="020b0604020202020204" pitchFamily="34" charset="0"/>
                <a:ea typeface="华文新魏" panose="02010800040101010101" charset="-122"/>
                <a:cs typeface="Arial" panose="020b0604020202020204" pitchFamily="34" charset="0"/>
              </a:rPr>
              <a:t> — </a:t>
            </a:r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华文新魏" panose="02010800040101010101" charset="-122"/>
                <a:cs typeface="Arial" panose="020b0604020202020204" pitchFamily="34" charset="0"/>
              </a:rPr>
              <a:t>苯</a:t>
            </a:r>
            <a:r>
              <a:rPr lang="zh-CN" altLang="en-US" sz="3200" b="1">
                <a:solidFill>
                  <a:srgbClr val="000000"/>
                </a:solidFill>
                <a:latin typeface="Arial" panose="020b0604020202020204" pitchFamily="34" charset="0"/>
                <a:ea typeface="华文新魏" panose="02010800040101010101" charset="-122"/>
                <a:cs typeface="Arial" panose="020b0604020202020204" pitchFamily="34" charset="0"/>
              </a:rPr>
              <a:t>，</a:t>
            </a:r>
          </a:p>
          <a:p>
            <a:pPr fontAlgn="auto">
              <a:spcBef>
                <a:spcPct val="0"/>
              </a:spcBef>
            </a:pPr>
            <a:r>
              <a:rPr lang="zh-CN" altLang="en-US" sz="3200" b="1">
                <a:solidFill>
                  <a:srgbClr val="000000"/>
                </a:solidFill>
                <a:latin typeface="Arial" panose="020b0604020202020204" pitchFamily="34" charset="0"/>
                <a:ea typeface="华文新魏" panose="02010800040101010101" charset="-122"/>
                <a:cs typeface="Arial" panose="020b0604020202020204" pitchFamily="34" charset="0"/>
                <a:sym typeface="+mn-ea"/>
              </a:rPr>
              <a:t>它由</a:t>
            </a:r>
            <a:r>
              <a:rPr lang="en-US" altLang="zh-CN" sz="2800" b="1">
                <a:solidFill>
                  <a:srgbClr val="FF0000"/>
                </a:solidFill>
                <a:ea typeface="华文新魏" panose="02010800040101010101" charset="-122"/>
                <a:cs typeface="+mn-lt"/>
              </a:rPr>
              <a:t>C</a:t>
            </a:r>
            <a:r>
              <a:rPr lang="zh-CN" altLang="en-US" sz="2800" b="1">
                <a:solidFill>
                  <a:srgbClr val="000000"/>
                </a:solidFill>
                <a:ea typeface="华文新魏" panose="02010800040101010101" charset="-122"/>
                <a:cs typeface="+mn-lt"/>
              </a:rPr>
              <a:t>、</a:t>
            </a:r>
            <a:r>
              <a:rPr lang="en-US" altLang="zh-CN" sz="2800" b="1">
                <a:solidFill>
                  <a:srgbClr val="FF0000"/>
                </a:solidFill>
                <a:ea typeface="华文新魏" panose="02010800040101010101" charset="-122"/>
                <a:cs typeface="+mn-lt"/>
              </a:rPr>
              <a:t>H</a:t>
            </a:r>
            <a:r>
              <a:rPr lang="zh-CN" altLang="en-US" sz="3200" b="1">
                <a:solidFill>
                  <a:srgbClr val="000000"/>
                </a:solidFill>
                <a:latin typeface="Arial" panose="020b0604020202020204" pitchFamily="34" charset="0"/>
                <a:ea typeface="华文新魏" panose="02010800040101010101" charset="-122"/>
                <a:cs typeface="Arial" panose="020b0604020202020204" pitchFamily="34" charset="0"/>
              </a:rPr>
              <a:t>两种元素组成，</a:t>
            </a:r>
            <a:r>
              <a:rPr lang="en-US" altLang="zh-CN" sz="2800" b="1">
                <a:solidFill>
                  <a:srgbClr val="000000"/>
                </a:solidFill>
                <a:latin typeface="Arial" panose="020b0604020202020204" pitchFamily="34" charset="0"/>
                <a:ea typeface="华文新魏" panose="02010800040101010101" charset="-122"/>
                <a:cs typeface="Arial" panose="020b0604020202020204" pitchFamily="34" charset="0"/>
              </a:rPr>
              <a:t>C%=92.3%</a:t>
            </a:r>
            <a:r>
              <a:rPr lang="zh-CN" altLang="en-US" sz="3200" b="1">
                <a:solidFill>
                  <a:srgbClr val="000000"/>
                </a:solidFill>
                <a:latin typeface="Arial" panose="020b0604020202020204" pitchFamily="34" charset="0"/>
                <a:ea typeface="华文新魏" panose="02010800040101010101" charset="-122"/>
                <a:cs typeface="Arial" panose="020b0604020202020204" pitchFamily="34" charset="0"/>
              </a:rPr>
              <a:t>，</a:t>
            </a:r>
          </a:p>
          <a:p>
            <a:pPr fontAlgn="auto">
              <a:spcBef>
                <a:spcPct val="0"/>
              </a:spcBef>
            </a:pPr>
            <a:r>
              <a:rPr lang="zh-CN" altLang="en-US" sz="3200" b="1">
                <a:solidFill>
                  <a:srgbClr val="000000"/>
                </a:solidFill>
                <a:latin typeface="Arial" panose="020b0604020202020204" pitchFamily="34" charset="0"/>
                <a:ea typeface="华文新魏" panose="02010800040101010101" charset="-122"/>
                <a:cs typeface="Arial" panose="020b0604020202020204" pitchFamily="34" charset="0"/>
              </a:rPr>
              <a:t>其相对分子质量为</a:t>
            </a:r>
            <a:r>
              <a:rPr lang="en-US" altLang="zh-CN" sz="2800" b="1">
                <a:solidFill>
                  <a:srgbClr val="000000"/>
                </a:solidFill>
                <a:latin typeface="Arial" panose="020b0604020202020204" pitchFamily="34" charset="0"/>
                <a:ea typeface="华文新魏" panose="02010800040101010101" charset="-122"/>
                <a:cs typeface="Arial" panose="020b0604020202020204" pitchFamily="34" charset="0"/>
              </a:rPr>
              <a:t>78</a:t>
            </a:r>
            <a:r>
              <a:rPr lang="zh-CN" altLang="en-US" sz="3200" b="1">
                <a:solidFill>
                  <a:srgbClr val="000000"/>
                </a:solidFill>
                <a:latin typeface="Arial" panose="020b0604020202020204" pitchFamily="34" charset="0"/>
                <a:ea typeface="华文新魏" panose="02010800040101010101" charset="-122"/>
                <a:cs typeface="Arial" panose="020b0604020202020204" pitchFamily="34" charset="0"/>
              </a:rPr>
              <a:t>，你能通过计算</a:t>
            </a:r>
          </a:p>
          <a:p>
            <a:pPr fontAlgn="auto">
              <a:spcBef>
                <a:spcPct val="0"/>
              </a:spcBef>
            </a:pPr>
            <a:r>
              <a:rPr lang="zh-CN" altLang="en-US" sz="3200" b="1">
                <a:solidFill>
                  <a:srgbClr val="000000"/>
                </a:solidFill>
                <a:latin typeface="Arial" panose="020b0604020202020204" pitchFamily="34" charset="0"/>
                <a:ea typeface="华文新魏" panose="02010800040101010101" charset="-122"/>
                <a:cs typeface="Arial" panose="020b0604020202020204" pitchFamily="34" charset="0"/>
              </a:rPr>
              <a:t>确定其分子式吗？</a:t>
            </a:r>
          </a:p>
        </p:txBody>
      </p:sp>
      <p:sp>
        <p:nvSpPr>
          <p:cNvPr id="25602" name="WordArt 2"/>
          <p:cNvSpPr/>
          <p:nvPr/>
        </p:nvSpPr>
        <p:spPr>
          <a:xfrm>
            <a:off x="180000" y="900000"/>
            <a:ext cx="1440000" cy="900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Flat3" dir="r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zh-CN" altLang="en-US" sz="3600"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思考：</a:t>
            </a:r>
          </a:p>
        </p:txBody>
      </p:sp>
      <p:sp>
        <p:nvSpPr>
          <p:cNvPr id="178184" name="Text Box 8"/>
          <p:cNvSpPr txBox="1">
            <a:spLocks noChangeArrowheads="1"/>
          </p:cNvSpPr>
          <p:nvPr/>
        </p:nvSpPr>
        <p:spPr bwMode="auto">
          <a:xfrm>
            <a:off x="1728000" y="3240000"/>
            <a:ext cx="6096000" cy="221488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FFFF">
                <a:alpha val="0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Aft>
                <a:spcPts val="600"/>
              </a:spcAft>
            </a:pPr>
            <a:r>
              <a:rPr lang="zh-CN" altLang="en-US" sz="3200" b="1">
                <a:solidFill>
                  <a:srgbClr val="0000FF"/>
                </a:solidFill>
                <a:latin typeface="华文新魏" panose="02010800040101010101" charset="-122"/>
                <a:ea typeface="华文新魏" panose="02010800040101010101" charset="-122"/>
              </a:rPr>
              <a:t>解：设苯的分子式为</a:t>
            </a:r>
            <a:r>
              <a:rPr lang="en-US" altLang="zh-CN" sz="3200" b="1" err="1">
                <a:solidFill>
                  <a:srgbClr val="0000FF"/>
                </a:solidFill>
                <a:latin typeface="华文新魏" panose="02010800040101010101" charset="-122"/>
                <a:ea typeface="华文新魏" panose="02010800040101010101" charset="-122"/>
              </a:rPr>
              <a:t>CxHy</a:t>
            </a:r>
            <a:r>
              <a:rPr lang="zh-CN" altLang="en-US" sz="3200" b="1" err="1">
                <a:solidFill>
                  <a:srgbClr val="0000FF"/>
                </a:solidFill>
                <a:latin typeface="华文新魏" panose="02010800040101010101" charset="-122"/>
                <a:ea typeface="华文新魏" panose="02010800040101010101" charset="-122"/>
              </a:rPr>
              <a:t>，则</a:t>
            </a:r>
          </a:p>
          <a:p>
            <a:r>
              <a:rPr lang="zh-CN" altLang="en-US" sz="32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     </a:t>
            </a:r>
            <a:r>
              <a:rPr lang="en-US" altLang="zh-CN" sz="32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   x </a:t>
            </a:r>
            <a:r>
              <a:rPr lang="en-US" altLang="ko-KR" sz="32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= (78</a:t>
            </a:r>
            <a:r>
              <a:rPr lang="en-US" altLang="zh-CN" sz="32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×</a:t>
            </a:r>
            <a:r>
              <a:rPr lang="en-US" altLang="ko-KR" sz="32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92.3%)</a:t>
            </a:r>
            <a:r>
              <a:rPr lang="en-US" altLang="ko-KR" sz="3200" b="1" baseline="-250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 </a:t>
            </a:r>
            <a:r>
              <a:rPr lang="en-US" altLang="zh-CN" sz="32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/</a:t>
            </a:r>
            <a:r>
              <a:rPr lang="en-US" altLang="zh-CN" sz="3200" b="1" baseline="-250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 </a:t>
            </a:r>
            <a:r>
              <a:rPr lang="en-US" altLang="zh-CN" sz="32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12 </a:t>
            </a:r>
            <a:r>
              <a:rPr lang="en-US" altLang="ko-KR" sz="32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= 6   </a:t>
            </a:r>
            <a:endParaRPr lang="en-US" altLang="zh-CN" sz="3200" b="1">
              <a:solidFill>
                <a:srgbClr val="FF0000"/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r>
              <a:rPr lang="en-US" altLang="zh-CN" sz="32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        y = [</a:t>
            </a:r>
            <a:r>
              <a:rPr lang="en-US" altLang="ko-KR" sz="32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78</a:t>
            </a:r>
            <a:r>
              <a:rPr lang="en-US" altLang="zh-CN" sz="32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×</a:t>
            </a:r>
            <a:r>
              <a:rPr lang="en-US" altLang="zh-CN" sz="3200" b="1">
                <a:latin typeface="华文新魏" panose="02010800040101010101" charset="-122"/>
                <a:ea typeface="华文新魏" panose="02010800040101010101" charset="-122"/>
              </a:rPr>
              <a:t>(1-92.3%)</a:t>
            </a:r>
            <a:r>
              <a:rPr lang="en-US" altLang="zh-CN" sz="32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]</a:t>
            </a:r>
            <a:r>
              <a:rPr lang="en-US" altLang="zh-CN" sz="3200" b="1" baseline="-250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 </a:t>
            </a:r>
            <a:r>
              <a:rPr lang="en-US" altLang="zh-CN" sz="32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/</a:t>
            </a:r>
            <a:r>
              <a:rPr lang="en-US" altLang="zh-CN" sz="3200" b="1" baseline="-250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 </a:t>
            </a:r>
            <a:r>
              <a:rPr lang="en-US" altLang="zh-CN" sz="32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1</a:t>
            </a:r>
            <a:r>
              <a:rPr lang="en-US" altLang="ko-KR" sz="32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= 6</a:t>
            </a:r>
            <a:endParaRPr lang="en-US" altLang="zh-CN" sz="3200" b="1">
              <a:solidFill>
                <a:srgbClr val="FF0000"/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spcBef>
                <a:spcPts val="600"/>
              </a:spcBef>
            </a:pPr>
            <a:r>
              <a:rPr lang="zh-CN" altLang="en-US" sz="3200" b="1">
                <a:solidFill>
                  <a:srgbClr val="0000FF"/>
                </a:solidFill>
                <a:latin typeface="华文新魏" panose="02010800040101010101" charset="-122"/>
                <a:ea typeface="华文新魏" panose="02010800040101010101" charset="-122"/>
              </a:rPr>
              <a:t>所以，苯的分子式</a:t>
            </a:r>
            <a:r>
              <a:rPr lang="en-US" altLang="zh-CN" sz="3200" b="1">
                <a:solidFill>
                  <a:srgbClr val="0000FF"/>
                </a:solidFill>
                <a:latin typeface="华文新魏" panose="02010800040101010101" charset="-122"/>
                <a:ea typeface="华文新魏" panose="02010800040101010101" charset="-122"/>
              </a:rPr>
              <a:t> </a:t>
            </a:r>
            <a:r>
              <a:rPr lang="en-US" altLang="zh-CN" sz="32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C</a:t>
            </a:r>
            <a:r>
              <a:rPr lang="en-US" altLang="ko-KR" sz="3200" b="1" baseline="-250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6</a:t>
            </a:r>
            <a:r>
              <a:rPr lang="en-US" altLang="zh-CN" sz="32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H</a:t>
            </a:r>
            <a:r>
              <a:rPr lang="en-US" altLang="zh-CN" sz="3200" b="1" baseline="-250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6 </a:t>
            </a:r>
            <a:r>
              <a:rPr lang="zh-CN" altLang="en-US" sz="3200" b="1">
                <a:solidFill>
                  <a:srgbClr val="0000CC"/>
                </a:solidFill>
                <a:latin typeface="华文新魏" panose="02010800040101010101" charset="-122"/>
                <a:ea typeface="华文新魏" panose="02010800040101010101" charset="-122"/>
              </a:rPr>
              <a:t>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730750" y="5454650"/>
            <a:ext cx="19608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+mn-ea"/>
              </a:rPr>
              <a:t>不饱和度为</a:t>
            </a:r>
            <a:r>
              <a:rPr lang="en-US" altLang="zh-CN" sz="24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+mn-ea"/>
              </a:rPr>
              <a:t> 4</a:t>
            </a: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78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78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3" grpId="0"/>
      <p:bldP spid="178184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0776" name="Rectangle 8"/>
          <p:cNvSpPr>
            <a:spLocks noChangeArrowheads="1"/>
          </p:cNvSpPr>
          <p:nvPr/>
        </p:nvSpPr>
        <p:spPr bwMode="auto">
          <a:xfrm>
            <a:off x="1150417" y="720000"/>
            <a:ext cx="6842125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>
                <a:solidFill>
                  <a:srgbClr val="0000CC"/>
                </a:solidFill>
              </a:rPr>
              <a:t>根据苯的分子式预测一下苯的结构</a:t>
            </a:r>
          </a:p>
        </p:txBody>
      </p:sp>
      <p:graphicFrame>
        <p:nvGraphicFramePr>
          <p:cNvPr id="160770" name="Object 2"/>
          <p:cNvGraphicFramePr>
            <a:graphicFrameLocks noChangeAspect="1"/>
          </p:cNvGraphicFramePr>
          <p:nvPr/>
        </p:nvGraphicFramePr>
        <p:xfrm>
          <a:off x="1801495" y="1800000"/>
          <a:ext cx="5543550" cy="57594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8" name="CS ChemDraw Drawing" r:id="rId2" imgW="2914650" imgH="285750" progId="ChemDraw.Document.6.0">
                  <p:embed/>
                </p:oleObj>
              </mc:Choice>
              <mc:Fallback>
                <p:oleObj name="CS ChemDraw Drawing" r:id="rId2" imgW="2914650" imgH="285750" progId="ChemDraw.Document.6.0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801495" y="1800000"/>
                        <a:ext cx="5543550" cy="5759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0771" name="Object 3"/>
          <p:cNvGraphicFramePr>
            <a:graphicFrameLocks noChangeAspect="1"/>
          </p:cNvGraphicFramePr>
          <p:nvPr/>
        </p:nvGraphicFramePr>
        <p:xfrm>
          <a:off x="1968518" y="2520000"/>
          <a:ext cx="5210175" cy="57594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9" name="CS ChemDraw Drawing" r:id="rId4" imgW="3594100" imgH="419100" progId="ChemDraw.Document.6.0">
                  <p:embed/>
                </p:oleObj>
              </mc:Choice>
              <mc:Fallback>
                <p:oleObj name="CS ChemDraw Drawing" r:id="rId4" imgW="3594100" imgH="419100" progId="ChemDraw.Document.6.0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68518" y="2520000"/>
                        <a:ext cx="5210175" cy="5759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0772" name="Object 4"/>
          <p:cNvGraphicFramePr>
            <a:graphicFrameLocks noChangeAspect="1"/>
          </p:cNvGraphicFramePr>
          <p:nvPr/>
        </p:nvGraphicFramePr>
        <p:xfrm>
          <a:off x="1799590" y="3240000"/>
          <a:ext cx="5544185" cy="5760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0" name="CS ChemDraw Drawing" r:id="rId6" imgW="3721100" imgH="419100" progId="ChemDraw.Document.6.0">
                  <p:embed/>
                </p:oleObj>
              </mc:Choice>
              <mc:Fallback>
                <p:oleObj name="CS ChemDraw Drawing" r:id="rId6" imgW="3721100" imgH="419100" progId="ChemDraw.Document.6.0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99590" y="3240000"/>
                        <a:ext cx="5544185" cy="57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0773" name="Object 5"/>
          <p:cNvGraphicFramePr>
            <a:graphicFrameLocks noChangeAspect="1"/>
          </p:cNvGraphicFramePr>
          <p:nvPr/>
        </p:nvGraphicFramePr>
        <p:xfrm>
          <a:off x="1693228" y="3959365"/>
          <a:ext cx="5760000" cy="5760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1" name="CS ChemDraw Drawing" r:id="rId8" imgW="2857500" imgH="285750" progId="ChemDraw.Document.6.0">
                  <p:embed/>
                </p:oleObj>
              </mc:Choice>
              <mc:Fallback>
                <p:oleObj name="CS ChemDraw Drawing" r:id="rId8" imgW="2857500" imgH="285750" progId="ChemDraw.Document.6.0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693228" y="3959365"/>
                        <a:ext cx="5760000" cy="57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0775" name="Text Box 7"/>
          <p:cNvSpPr txBox="1">
            <a:spLocks noChangeArrowheads="1"/>
          </p:cNvSpPr>
          <p:nvPr/>
        </p:nvSpPr>
        <p:spPr bwMode="auto">
          <a:xfrm>
            <a:off x="1381443" y="5220000"/>
            <a:ext cx="63849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54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</a:rPr>
              <a:t>如何验证你的猜想？</a:t>
            </a:r>
          </a:p>
        </p:txBody>
      </p:sp>
      <p:sp>
        <p:nvSpPr>
          <p:cNvPr id="160774" name="Text Box 6"/>
          <p:cNvSpPr txBox="1">
            <a:spLocks noChangeArrowheads="1"/>
          </p:cNvSpPr>
          <p:nvPr/>
        </p:nvSpPr>
        <p:spPr bwMode="auto">
          <a:xfrm>
            <a:off x="3170153" y="3720941"/>
            <a:ext cx="2808287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8800">
                <a:latin typeface="Arial" panose="020b0604020202020204" pitchFamily="34" charset="0"/>
                <a:ea typeface="黑体" panose="02010609060101010101" charset="-122"/>
              </a:rPr>
              <a:t>……</a:t>
            </a:r>
          </a:p>
        </p:txBody>
      </p:sp>
    </p:spTree>
    <p:custDataLst>
      <p:tags r:id="rId10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0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0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0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0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1607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16077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077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0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5" grpId="0"/>
      <p:bldP spid="16077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602" name="WordArt 2"/>
          <p:cNvSpPr/>
          <p:nvPr/>
        </p:nvSpPr>
        <p:spPr>
          <a:xfrm>
            <a:off x="360000" y="900000"/>
            <a:ext cx="1440000" cy="900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Flat3" dir="r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zh-CN" altLang="en-US" sz="3600"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思考：</a:t>
            </a:r>
          </a:p>
        </p:txBody>
      </p:sp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1980000" y="900000"/>
            <a:ext cx="6318885" cy="1296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 fontAlgn="auto">
              <a:lnSpc>
                <a:spcPct val="100000"/>
              </a:lnSpc>
              <a:buClrTx/>
              <a:buSzTx/>
              <a:buFontTx/>
            </a:pPr>
            <a:r>
              <a:rPr kumimoji="1" lang="zh-CN" altLang="en-US" sz="3200" b="1">
                <a:solidFill>
                  <a:srgbClr val="000000"/>
                </a:solidFill>
                <a:latin typeface="Arial" panose="020b0604020202020204" pitchFamily="34" charset="0"/>
                <a:ea typeface="华文新魏" panose="02010800040101010101" charset="-122"/>
                <a:cs typeface="Arial" panose="020b0604020202020204" pitchFamily="34" charset="0"/>
              </a:rPr>
              <a:t>苯是否具有烯烃类似的化学性质？</a:t>
            </a:r>
          </a:p>
          <a:p>
            <a:pPr algn="l" fontAlgn="auto">
              <a:lnSpc>
                <a:spcPct val="100000"/>
              </a:lnSpc>
              <a:buClrTx/>
              <a:buSzTx/>
              <a:buFontTx/>
            </a:pPr>
            <a:r>
              <a:rPr kumimoji="1" lang="zh-CN" altLang="en-US" sz="3200" b="1">
                <a:solidFill>
                  <a:srgbClr val="000000"/>
                </a:solidFill>
                <a:latin typeface="Arial" panose="020b0604020202020204" pitchFamily="34" charset="0"/>
                <a:ea typeface="华文新魏" panose="02010800040101010101" charset="-122"/>
                <a:cs typeface="Arial" panose="020b0604020202020204" pitchFamily="34" charset="0"/>
              </a:rPr>
              <a:t>可以设计怎样的实验来证明？</a:t>
            </a:r>
          </a:p>
        </p:txBody>
      </p:sp>
      <p:grpSp>
        <p:nvGrpSpPr>
          <p:cNvPr id="102407" name="Group 7"/>
          <p:cNvGrpSpPr/>
          <p:nvPr/>
        </p:nvGrpSpPr>
        <p:grpSpPr>
          <a:xfrm>
            <a:off x="541129" y="2133600"/>
            <a:ext cx="7843043" cy="3572139"/>
            <a:chOff x="282" y="912"/>
            <a:chExt cx="4940" cy="2250"/>
          </a:xfrm>
        </p:grpSpPr>
        <p:sp>
          <p:nvSpPr>
            <p:cNvPr id="102408" name="Line 8"/>
            <p:cNvSpPr>
              <a:spLocks noChangeShapeType="1"/>
            </p:cNvSpPr>
            <p:nvPr/>
          </p:nvSpPr>
          <p:spPr bwMode="auto">
            <a:xfrm>
              <a:off x="1121" y="2688"/>
              <a:ext cx="11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102409" name="Group 9"/>
            <p:cNvGrpSpPr/>
            <p:nvPr/>
          </p:nvGrpSpPr>
          <p:grpSpPr>
            <a:xfrm>
              <a:off x="282" y="912"/>
              <a:ext cx="4940" cy="2250"/>
              <a:chOff x="283" y="-376"/>
              <a:chExt cx="5165" cy="2894"/>
            </a:xfrm>
          </p:grpSpPr>
          <p:sp>
            <p:nvSpPr>
              <p:cNvPr id="102410" name="Line 10"/>
              <p:cNvSpPr>
                <a:spLocks noChangeShapeType="1"/>
              </p:cNvSpPr>
              <p:nvPr/>
            </p:nvSpPr>
            <p:spPr bwMode="auto">
              <a:xfrm>
                <a:off x="1153" y="516"/>
                <a:ext cx="2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grpSp>
            <p:nvGrpSpPr>
              <p:cNvPr id="102411" name="Group 11"/>
              <p:cNvGrpSpPr/>
              <p:nvPr/>
            </p:nvGrpSpPr>
            <p:grpSpPr>
              <a:xfrm>
                <a:off x="283" y="-376"/>
                <a:ext cx="5165" cy="2894"/>
                <a:chOff x="429" y="342"/>
                <a:chExt cx="4847" cy="2942"/>
              </a:xfrm>
            </p:grpSpPr>
            <p:sp>
              <p:nvSpPr>
                <p:cNvPr id="102412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1318" y="2284"/>
                  <a:ext cx="977" cy="3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kumimoji="1" lang="en-US" altLang="zh-CN" sz="2400" b="1">
                      <a:solidFill>
                        <a:srgbClr val="0000CC"/>
                      </a:solidFill>
                      <a:latin typeface="幼圆" panose="02010509060101010101" pitchFamily="49" charset="-122"/>
                      <a:ea typeface="幼圆" panose="02010509060101010101" pitchFamily="49" charset="-122"/>
                    </a:rPr>
                    <a:t>0.5ml</a:t>
                  </a:r>
                  <a:r>
                    <a:rPr kumimoji="1" lang="zh-CN" altLang="zh-CN" sz="2400" b="1">
                      <a:solidFill>
                        <a:srgbClr val="0000CC"/>
                      </a:solidFill>
                      <a:latin typeface="幼圆" panose="02010509060101010101" pitchFamily="49" charset="-122"/>
                      <a:ea typeface="幼圆" panose="02010509060101010101" pitchFamily="49" charset="-122"/>
                    </a:rPr>
                    <a:t>溴水</a:t>
                  </a:r>
                  <a:endParaRPr kumimoji="1" lang="zh-CN" altLang="en-US" sz="2400" b="1">
                    <a:solidFill>
                      <a:srgbClr val="0000CC"/>
                    </a:solidFill>
                    <a:latin typeface="幼圆" panose="02010509060101010101" pitchFamily="49" charset="-122"/>
                    <a:ea typeface="幼圆" panose="02010509060101010101" pitchFamily="49" charset="-122"/>
                  </a:endParaRPr>
                </a:p>
              </p:txBody>
            </p:sp>
            <p:grpSp>
              <p:nvGrpSpPr>
                <p:cNvPr id="102413" name="Group 13"/>
                <p:cNvGrpSpPr/>
                <p:nvPr/>
              </p:nvGrpSpPr>
              <p:grpSpPr>
                <a:xfrm>
                  <a:off x="429" y="342"/>
                  <a:ext cx="4847" cy="2942"/>
                  <a:chOff x="429" y="342"/>
                  <a:chExt cx="4847" cy="2942"/>
                </a:xfrm>
              </p:grpSpPr>
              <p:sp>
                <p:nvSpPr>
                  <p:cNvPr id="102414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50" y="342"/>
                    <a:ext cx="113" cy="37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endParaRPr kumimoji="1" lang="zh-CN" altLang="zh-CN" sz="2400" b="1">
                      <a:latin typeface="幼圆" panose="02010509060101010101" pitchFamily="49" charset="-122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02415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429" y="1059"/>
                    <a:ext cx="625" cy="37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anchor="ctr"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kumimoji="1" lang="en-US" altLang="zh-CN" sz="2400" b="1">
                        <a:solidFill>
                          <a:srgbClr val="0000CC"/>
                        </a:solidFill>
                        <a:latin typeface="幼圆" panose="02010509060101010101" pitchFamily="49" charset="-122"/>
                        <a:ea typeface="幼圆" panose="02010509060101010101" pitchFamily="49" charset="-122"/>
                      </a:rPr>
                      <a:t>1ml</a:t>
                    </a:r>
                    <a:r>
                      <a:rPr kumimoji="1" lang="zh-CN" altLang="en-US" sz="2400" b="1">
                        <a:solidFill>
                          <a:srgbClr val="0000CC"/>
                        </a:solidFill>
                        <a:latin typeface="幼圆" panose="02010509060101010101" pitchFamily="49" charset="-122"/>
                        <a:ea typeface="幼圆" panose="02010509060101010101" pitchFamily="49" charset="-122"/>
                      </a:rPr>
                      <a:t>苯</a:t>
                    </a:r>
                  </a:p>
                </p:txBody>
              </p:sp>
              <p:sp>
                <p:nvSpPr>
                  <p:cNvPr id="102416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439" y="2475"/>
                    <a:ext cx="624" cy="37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anchor="ctr"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kumimoji="1" lang="en-US" altLang="zh-CN" sz="2400" b="1">
                        <a:solidFill>
                          <a:srgbClr val="0000CC"/>
                        </a:solidFill>
                        <a:latin typeface="幼圆" panose="02010509060101010101" pitchFamily="49" charset="-122"/>
                        <a:ea typeface="幼圆" panose="02010509060101010101" pitchFamily="49" charset="-122"/>
                      </a:rPr>
                      <a:t>1ml</a:t>
                    </a:r>
                    <a:r>
                      <a:rPr kumimoji="1" lang="zh-CN" altLang="en-US" sz="2400" b="1">
                        <a:solidFill>
                          <a:srgbClr val="0000CC"/>
                        </a:solidFill>
                        <a:latin typeface="幼圆" panose="02010509060101010101" pitchFamily="49" charset="-122"/>
                        <a:ea typeface="幼圆" panose="02010509060101010101" pitchFamily="49" charset="-122"/>
                      </a:rPr>
                      <a:t>苯</a:t>
                    </a:r>
                  </a:p>
                </p:txBody>
              </p:sp>
              <p:grpSp>
                <p:nvGrpSpPr>
                  <p:cNvPr id="102417" name="Group 17"/>
                  <p:cNvGrpSpPr/>
                  <p:nvPr/>
                </p:nvGrpSpPr>
                <p:grpSpPr>
                  <a:xfrm>
                    <a:off x="1056" y="816"/>
                    <a:ext cx="159" cy="1009"/>
                    <a:chOff x="960" y="144"/>
                    <a:chExt cx="159" cy="1009"/>
                  </a:xfrm>
                </p:grpSpPr>
                <p:sp>
                  <p:nvSpPr>
                    <p:cNvPr id="102418" name="AutoShape 18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937" y="971"/>
                      <a:ext cx="208" cy="156"/>
                    </a:xfrm>
                    <a:prstGeom prst="flowChartDelay">
                      <a:avLst/>
                    </a:prstGeom>
                    <a:gradFill rotWithShape="0">
                      <a:gsLst>
                        <a:gs pos="0">
                          <a:srgbClr val="99CCFF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CCFF"/>
                        </a:gs>
                        <a:gs pos="100000">
                          <a:srgbClr val="99CCFF">
                            <a:gamma/>
                            <a:shade val="46275"/>
                            <a:invGamma/>
                          </a:srgbClr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02419" name="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60" y="144"/>
                      <a:ext cx="156" cy="801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CCFF">
                            <a:gamma/>
                            <a:shade val="70980"/>
                            <a:invGamma/>
                          </a:srgbClr>
                        </a:gs>
                        <a:gs pos="50000">
                          <a:srgbClr val="99CCFF"/>
                        </a:gs>
                        <a:gs pos="100000">
                          <a:srgbClr val="99CCFF">
                            <a:gamma/>
                            <a:shade val="70980"/>
                            <a:invGamma/>
                          </a:srgbClr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02420" name="Group 20"/>
                  <p:cNvGrpSpPr/>
                  <p:nvPr/>
                </p:nvGrpSpPr>
                <p:grpSpPr>
                  <a:xfrm>
                    <a:off x="1055" y="2220"/>
                    <a:ext cx="159" cy="1009"/>
                    <a:chOff x="959" y="108"/>
                    <a:chExt cx="159" cy="1009"/>
                  </a:xfrm>
                </p:grpSpPr>
                <p:sp>
                  <p:nvSpPr>
                    <p:cNvPr id="102421" name="AutoShape 21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936" y="935"/>
                      <a:ext cx="208" cy="156"/>
                    </a:xfrm>
                    <a:prstGeom prst="flowChartDelay">
                      <a:avLst/>
                    </a:prstGeom>
                    <a:gradFill rotWithShape="0">
                      <a:gsLst>
                        <a:gs pos="0">
                          <a:srgbClr val="99CCFF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CCFF"/>
                        </a:gs>
                        <a:gs pos="100000">
                          <a:srgbClr val="99CCFF">
                            <a:gamma/>
                            <a:shade val="46275"/>
                            <a:invGamma/>
                          </a:srgbClr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02422" name="Rectangle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59" y="108"/>
                      <a:ext cx="156" cy="801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CCFF">
                            <a:gamma/>
                            <a:shade val="70980"/>
                            <a:invGamma/>
                          </a:srgbClr>
                        </a:gs>
                        <a:gs pos="50000">
                          <a:srgbClr val="99CCFF"/>
                        </a:gs>
                        <a:gs pos="100000">
                          <a:srgbClr val="99CCFF">
                            <a:gamma/>
                            <a:shade val="70980"/>
                            <a:invGamma/>
                          </a:srgbClr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102423" name="Text Box 23">
                    <a:hlinkClick r:id="rId3" action="ppaction://hlinkfile"/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85" y="859"/>
                    <a:ext cx="1768" cy="38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kumimoji="1" lang="en-US" altLang="zh-CN" sz="2400" b="1">
                        <a:solidFill>
                          <a:srgbClr val="0000CC"/>
                        </a:solidFill>
                        <a:latin typeface="幼圆" panose="02010509060101010101" pitchFamily="49" charset="-122"/>
                        <a:ea typeface="幼圆" panose="02010509060101010101" pitchFamily="49" charset="-122"/>
                      </a:rPr>
                      <a:t>0.5mlKMnO</a:t>
                    </a:r>
                    <a:r>
                      <a:rPr kumimoji="1" lang="en-US" altLang="zh-CN" sz="2400" b="1" baseline="-25000">
                        <a:solidFill>
                          <a:srgbClr val="0000CC"/>
                        </a:solidFill>
                        <a:latin typeface="幼圆" panose="02010509060101010101" pitchFamily="49" charset="-122"/>
                        <a:ea typeface="幼圆" panose="02010509060101010101" pitchFamily="49" charset="-122"/>
                      </a:rPr>
                      <a:t>4</a:t>
                    </a:r>
                    <a:r>
                      <a:rPr kumimoji="1" lang="en-US" altLang="zh-CN" sz="2400" b="1">
                        <a:solidFill>
                          <a:srgbClr val="0000CC"/>
                        </a:solidFill>
                        <a:latin typeface="幼圆" panose="02010509060101010101" pitchFamily="49" charset="-122"/>
                        <a:ea typeface="幼圆" panose="02010509060101010101" pitchFamily="49" charset="-122"/>
                      </a:rPr>
                      <a:t>(H</a:t>
                    </a:r>
                    <a:r>
                      <a:rPr kumimoji="1" lang="en-US" altLang="zh-CN" sz="2000" b="1" baseline="30000">
                        <a:solidFill>
                          <a:srgbClr val="0000CC"/>
                        </a:solidFill>
                        <a:latin typeface="幼圆" panose="02010509060101010101" pitchFamily="49" charset="-122"/>
                        <a:ea typeface="幼圆" panose="02010509060101010101" pitchFamily="49" charset="-122"/>
                      </a:rPr>
                      <a:t>+</a:t>
                    </a:r>
                    <a:r>
                      <a:rPr kumimoji="1" lang="en-US" altLang="zh-CN" sz="2400" b="1">
                        <a:solidFill>
                          <a:srgbClr val="0000CC"/>
                        </a:solidFill>
                        <a:latin typeface="幼圆" panose="02010509060101010101" pitchFamily="49" charset="-122"/>
                        <a:ea typeface="幼圆" panose="02010509060101010101" pitchFamily="49" charset="-122"/>
                      </a:rPr>
                      <a:t>)</a:t>
                    </a:r>
                    <a:r>
                      <a:rPr kumimoji="1" lang="zh-CN" altLang="zh-CN" sz="2400" b="1">
                        <a:solidFill>
                          <a:srgbClr val="0000CC"/>
                        </a:solidFill>
                        <a:latin typeface="幼圆" panose="02010509060101010101" pitchFamily="49" charset="-122"/>
                        <a:ea typeface="幼圆" panose="02010509060101010101" pitchFamily="49" charset="-122"/>
                      </a:rPr>
                      <a:t>溶液</a:t>
                    </a:r>
                    <a:endParaRPr kumimoji="1" lang="zh-CN" altLang="en-US" sz="2400" b="1">
                      <a:solidFill>
                        <a:srgbClr val="0000CC"/>
                      </a:solidFill>
                      <a:latin typeface="幼圆" panose="02010509060101010101" pitchFamily="49" charset="-122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102424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54" y="1049"/>
                    <a:ext cx="2022" cy="37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anchor="ctr"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kumimoji="1" lang="zh-CN" altLang="en-US" sz="2400" b="1">
                        <a:latin typeface="幼圆" panose="02010509060101010101" pitchFamily="49" charset="-122"/>
                        <a:ea typeface="幼圆" panose="02010509060101010101" pitchFamily="49" charset="-122"/>
                      </a:rPr>
                      <a:t>（              ）</a:t>
                    </a:r>
                  </a:p>
                </p:txBody>
              </p:sp>
              <p:sp>
                <p:nvSpPr>
                  <p:cNvPr id="102425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2358" y="2477"/>
                    <a:ext cx="536" cy="37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anchor="ctr"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kumimoji="1" lang="zh-CN" altLang="en-US" sz="2400" b="1">
                        <a:latin typeface="幼圆" panose="02010509060101010101" pitchFamily="49" charset="-122"/>
                        <a:ea typeface="幼圆" panose="02010509060101010101" pitchFamily="49" charset="-122"/>
                      </a:rPr>
                      <a:t>分层  </a:t>
                    </a:r>
                  </a:p>
                </p:txBody>
              </p:sp>
              <p:sp>
                <p:nvSpPr>
                  <p:cNvPr id="102426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1552" y="2664"/>
                    <a:ext cx="504" cy="38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kumimoji="1" lang="zh-CN" altLang="en-US" sz="2400" b="1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幼圆" panose="02010509060101010101" pitchFamily="49" charset="-122"/>
                      </a:rPr>
                      <a:t>振荡</a:t>
                    </a:r>
                  </a:p>
                </p:txBody>
              </p:sp>
              <p:sp>
                <p:nvSpPr>
                  <p:cNvPr id="102427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2023" y="1259"/>
                    <a:ext cx="504" cy="37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kumimoji="1" lang="zh-CN" altLang="en-US" sz="2400" b="1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幼圆" panose="02010509060101010101" pitchFamily="49" charset="-122"/>
                      </a:rPr>
                      <a:t>振荡</a:t>
                    </a:r>
                  </a:p>
                </p:txBody>
              </p:sp>
              <p:sp>
                <p:nvSpPr>
                  <p:cNvPr id="102428" name="Line 2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94" y="2220"/>
                    <a:ext cx="432" cy="43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02429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2896" y="2664"/>
                    <a:ext cx="432" cy="43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02430" name="Text Box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54" y="2014"/>
                    <a:ext cx="2022" cy="37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anchor="ctr"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kumimoji="1" lang="zh-CN" altLang="en-US" sz="2400" b="1">
                        <a:latin typeface="幼圆" panose="02010509060101010101" pitchFamily="49" charset="-122"/>
                        <a:ea typeface="幼圆" panose="02010509060101010101" pitchFamily="49" charset="-122"/>
                      </a:rPr>
                      <a:t>（          </a:t>
                    </a:r>
                    <a:r>
                      <a:rPr kumimoji="1" lang="en-US" altLang="zh-CN" sz="2400" b="1">
                        <a:latin typeface="幼圆" panose="02010509060101010101" pitchFamily="49" charset="-122"/>
                        <a:ea typeface="幼圆" panose="02010509060101010101" pitchFamily="49" charset="-122"/>
                      </a:rPr>
                      <a:t> </a:t>
                    </a:r>
                    <a:r>
                      <a:rPr kumimoji="1" lang="zh-CN" altLang="en-US" sz="2400" b="1">
                        <a:latin typeface="幼圆" panose="02010509060101010101" pitchFamily="49" charset="-122"/>
                        <a:ea typeface="幼圆" panose="02010509060101010101" pitchFamily="49" charset="-122"/>
                      </a:rPr>
                      <a:t>   ）</a:t>
                    </a:r>
                  </a:p>
                </p:txBody>
              </p:sp>
              <p:sp>
                <p:nvSpPr>
                  <p:cNvPr id="102431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3254" y="2905"/>
                    <a:ext cx="2022" cy="37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anchor="ctr"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kumimoji="1" lang="zh-CN" altLang="en-US" sz="2400" b="1">
                        <a:latin typeface="幼圆" panose="02010509060101010101" pitchFamily="49" charset="-122"/>
                        <a:ea typeface="幼圆" panose="02010509060101010101" pitchFamily="49" charset="-122"/>
                      </a:rPr>
                      <a:t>（ </a:t>
                    </a:r>
                    <a:r>
                      <a:rPr kumimoji="1" lang="en-US" altLang="zh-CN" sz="2400" b="1">
                        <a:latin typeface="幼圆" panose="02010509060101010101" pitchFamily="49" charset="-122"/>
                        <a:ea typeface="幼圆" panose="02010509060101010101" pitchFamily="49" charset="-122"/>
                      </a:rPr>
                      <a:t> </a:t>
                    </a:r>
                    <a:r>
                      <a:rPr kumimoji="1" lang="zh-CN" altLang="en-US" sz="2400" b="1">
                        <a:latin typeface="幼圆" panose="02010509060101010101" pitchFamily="49" charset="-122"/>
                        <a:ea typeface="幼圆" panose="02010509060101010101" pitchFamily="49" charset="-122"/>
                      </a:rPr>
                      <a:t>    </a:t>
                    </a:r>
                    <a:r>
                      <a:rPr kumimoji="1" lang="en-US" altLang="zh-CN" sz="2400" b="1">
                        <a:latin typeface="幼圆" panose="02010509060101010101" pitchFamily="49" charset="-122"/>
                        <a:ea typeface="幼圆" panose="02010509060101010101" pitchFamily="49" charset="-122"/>
                      </a:rPr>
                      <a:t> </a:t>
                    </a:r>
                    <a:r>
                      <a:rPr kumimoji="1" lang="zh-CN" altLang="en-US" sz="2400" b="1">
                        <a:latin typeface="幼圆" panose="02010509060101010101" pitchFamily="49" charset="-122"/>
                        <a:ea typeface="幼圆" panose="02010509060101010101" pitchFamily="49" charset="-122"/>
                      </a:rPr>
                      <a:t> </a:t>
                    </a:r>
                    <a:r>
                      <a:rPr kumimoji="1" lang="en-US" altLang="zh-CN" sz="2400" b="1">
                        <a:latin typeface="幼圆" panose="02010509060101010101" pitchFamily="49" charset="-122"/>
                        <a:ea typeface="幼圆" panose="02010509060101010101" pitchFamily="49" charset="-122"/>
                      </a:rPr>
                      <a:t>  </a:t>
                    </a:r>
                    <a:r>
                      <a:rPr kumimoji="1" lang="zh-CN" altLang="en-US" sz="2400" b="1">
                        <a:latin typeface="幼圆" panose="02010509060101010101" pitchFamily="49" charset="-122"/>
                        <a:ea typeface="幼圆" panose="02010509060101010101" pitchFamily="49" charset="-122"/>
                      </a:rPr>
                      <a:t>       ）  </a:t>
                    </a:r>
                  </a:p>
                </p:txBody>
              </p:sp>
            </p:grpSp>
          </p:grpSp>
        </p:grpSp>
      </p:grpSp>
      <p:sp>
        <p:nvSpPr>
          <p:cNvPr id="102433" name="Text Box 33"/>
          <p:cNvSpPr txBox="1">
            <a:spLocks noChangeArrowheads="1"/>
          </p:cNvSpPr>
          <p:nvPr/>
        </p:nvSpPr>
        <p:spPr bwMode="auto">
          <a:xfrm>
            <a:off x="5472000" y="2916000"/>
            <a:ext cx="256794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3200" b="1">
                <a:solidFill>
                  <a:srgbClr val="CC0099"/>
                </a:solidFill>
                <a:latin typeface="华文中宋" panose="02010600040101010101" charset="-122"/>
                <a:ea typeface="华文中宋" panose="02010600040101010101" charset="-122"/>
              </a:rPr>
              <a:t>紫红色不褪</a:t>
            </a:r>
          </a:p>
        </p:txBody>
      </p:sp>
      <p:sp>
        <p:nvSpPr>
          <p:cNvPr id="102434" name="Text Box 34"/>
          <p:cNvSpPr txBox="1">
            <a:spLocks noChangeArrowheads="1"/>
          </p:cNvSpPr>
          <p:nvPr/>
        </p:nvSpPr>
        <p:spPr bwMode="auto">
          <a:xfrm>
            <a:off x="5464810" y="4104000"/>
            <a:ext cx="256667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fontAlgn="auto">
              <a:spcBef>
                <a:spcPct val="0"/>
              </a:spcBef>
            </a:pPr>
            <a:r>
              <a:rPr kumimoji="1" lang="zh-CN" altLang="en-US" sz="3200" b="1">
                <a:solidFill>
                  <a:srgbClr val="FF6600"/>
                </a:solidFill>
                <a:latin typeface="华文中宋" panose="02010600040101010101" charset="-122"/>
                <a:ea typeface="华文中宋" panose="02010600040101010101" charset="-122"/>
              </a:rPr>
              <a:t>上层橙黄色</a:t>
            </a:r>
          </a:p>
        </p:txBody>
      </p:sp>
      <p:sp>
        <p:nvSpPr>
          <p:cNvPr id="102435" name="Text Box 35"/>
          <p:cNvSpPr txBox="1">
            <a:spLocks noChangeArrowheads="1"/>
          </p:cNvSpPr>
          <p:nvPr/>
        </p:nvSpPr>
        <p:spPr bwMode="auto">
          <a:xfrm>
            <a:off x="5272405" y="5184000"/>
            <a:ext cx="2931795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3200" b="1">
                <a:latin typeface="华文中宋" panose="02010600040101010101" charset="-122"/>
                <a:ea typeface="华文中宋" panose="02010600040101010101" charset="-122"/>
              </a:rPr>
              <a:t>下层几乎无色</a:t>
            </a:r>
          </a:p>
        </p:txBody>
      </p:sp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02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102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02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3" grpId="0"/>
      <p:bldP spid="102434" grpId="0"/>
      <p:bldP spid="1024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1823" name="Text Box 31"/>
          <p:cNvSpPr txBox="1">
            <a:spLocks noChangeArrowheads="1"/>
          </p:cNvSpPr>
          <p:nvPr/>
        </p:nvSpPr>
        <p:spPr bwMode="auto">
          <a:xfrm>
            <a:off x="1979930" y="899795"/>
            <a:ext cx="6704965" cy="15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kumimoji="1" lang="zh-CN" altLang="en-US" sz="3200" b="1">
                <a:solidFill>
                  <a:srgbClr val="000000"/>
                </a:solidFill>
                <a:latin typeface="Arial" panose="020b0604020202020204" pitchFamily="34" charset="0"/>
                <a:ea typeface="华文新魏" panose="02010800040101010101" charset="-122"/>
                <a:cs typeface="Arial" panose="020b0604020202020204" pitchFamily="34" charset="0"/>
              </a:rPr>
              <a:t>苯与酸性高锰酸钾溶液、溴水都不反应，由此说明苯中</a:t>
            </a:r>
            <a:r>
              <a:rPr kumimoji="1"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华文新魏" panose="02010800040101010101" charset="-122"/>
                <a:cs typeface="Arial" panose="020b0604020202020204" pitchFamily="34" charset="0"/>
              </a:rPr>
              <a:t>不存在</a:t>
            </a:r>
            <a:r>
              <a:rPr kumimoji="1" lang="en-US" altLang="zh-CN" sz="3200" b="1">
                <a:solidFill>
                  <a:srgbClr val="FF0000"/>
                </a:solidFill>
                <a:latin typeface="Arial" panose="020b0604020202020204" pitchFamily="34" charset="0"/>
                <a:ea typeface="华文新魏" panose="02010800040101010101" charset="-122"/>
                <a:cs typeface="Arial" panose="020b0604020202020204" pitchFamily="34" charset="0"/>
                <a:sym typeface="+mn-ea"/>
              </a:rPr>
              <a:t> </a:t>
            </a:r>
            <a:r>
              <a:rPr kumimoji="1" lang="zh-CN" altLang="en-US" sz="2800" b="1" u="sng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</a:rPr>
              <a:t>碳碳双键</a:t>
            </a:r>
            <a:r>
              <a:rPr kumimoji="1" lang="zh-CN" altLang="en-US" sz="3200" b="1">
                <a:solidFill>
                  <a:srgbClr val="000000"/>
                </a:solidFill>
                <a:latin typeface="Arial" panose="020b0604020202020204" pitchFamily="34" charset="0"/>
                <a:ea typeface="华文新魏" panose="02010800040101010101" charset="-122"/>
                <a:cs typeface="Arial" panose="020b0604020202020204" pitchFamily="34" charset="0"/>
              </a:rPr>
              <a:t>、</a:t>
            </a:r>
            <a:r>
              <a:rPr kumimoji="1" lang="zh-CN" altLang="en-US" sz="2800" b="1" u="sng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</a:rPr>
              <a:t>碳碳叁键</a:t>
            </a:r>
            <a:r>
              <a:rPr kumimoji="1" lang="zh-CN" altLang="en-US" sz="3200" b="1">
                <a:solidFill>
                  <a:srgbClr val="000000"/>
                </a:solidFill>
                <a:latin typeface="Arial" panose="020b0604020202020204" pitchFamily="34" charset="0"/>
                <a:ea typeface="华文新魏" panose="02010800040101010101" charset="-122"/>
                <a:cs typeface="Arial" panose="020b0604020202020204" pitchFamily="34" charset="0"/>
              </a:rPr>
              <a:t>。</a:t>
            </a:r>
            <a:endParaRPr lang="zh-CN" altLang="en-US" sz="4000" b="1">
              <a:solidFill>
                <a:schemeClr val="tx1"/>
              </a:solidFill>
              <a:ea typeface="华文楷体" panose="02010600040101010101" pitchFamily="2" charset="-122"/>
            </a:endParaRPr>
          </a:p>
        </p:txBody>
      </p:sp>
      <p:sp>
        <p:nvSpPr>
          <p:cNvPr id="161795" name="WordArt 3"/>
          <p:cNvSpPr>
            <a:spLocks noChangeArrowheads="1" noChangeShapeType="1" noTextEdit="1"/>
          </p:cNvSpPr>
          <p:nvPr/>
        </p:nvSpPr>
        <p:spPr bwMode="auto">
          <a:xfrm rot="5400000">
            <a:off x="360000" y="3324860"/>
            <a:ext cx="1599565" cy="9969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eaVert" wrap="none" fromWordArt="1">
            <a:prstTxWarp prst="textWave4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auto"/>
            <a:r>
              <a:rPr lang="zh-CN" altLang="en-US" sz="3600" b="1" kern="10">
                <a:gradFill rotWithShape="0">
                  <a:gsLst>
                    <a:gs pos="0">
                      <a:srgbClr val="00FF00"/>
                    </a:gs>
                    <a:gs pos="100000">
                      <a:srgbClr val="00CCFF"/>
                    </a:gs>
                  </a:gsLst>
                  <a:lin ang="0" scaled="1"/>
                </a:gradFill>
                <a:effectLst>
                  <a:outerShdw dist="99190" dir="7788334" algn="ctr" rotWithShape="0">
                    <a:srgbClr val="000080"/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结论</a:t>
            </a:r>
          </a:p>
        </p:txBody>
      </p:sp>
      <p:sp>
        <p:nvSpPr>
          <p:cNvPr id="161796" name="Text Box 4"/>
          <p:cNvSpPr txBox="1">
            <a:spLocks noChangeArrowheads="1"/>
          </p:cNvSpPr>
          <p:nvPr/>
        </p:nvSpPr>
        <p:spPr bwMode="auto">
          <a:xfrm>
            <a:off x="1657985" y="2946400"/>
            <a:ext cx="7140575" cy="1753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苯分子中的碳碳键既不是纯粹的单键，也没有双键、叁键，而是比较</a:t>
            </a:r>
            <a:r>
              <a:rPr lang="zh-CN" altLang="en-US" sz="3600" b="1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特殊的一种键</a:t>
            </a:r>
            <a:r>
              <a:rPr lang="zh-CN" altLang="en-US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。</a:t>
            </a:r>
            <a:r>
              <a:rPr lang="zh-CN" altLang="en-US" sz="20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61822" name="Text Box 30"/>
          <p:cNvSpPr txBox="1">
            <a:spLocks noChangeArrowheads="1"/>
          </p:cNvSpPr>
          <p:nvPr/>
        </p:nvSpPr>
        <p:spPr bwMode="auto">
          <a:xfrm>
            <a:off x="791465" y="5040000"/>
            <a:ext cx="756133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4000" b="1">
                <a:solidFill>
                  <a:srgbClr val="0000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苯的分子结构到底是怎样的呢？</a:t>
            </a:r>
          </a:p>
        </p:txBody>
      </p:sp>
      <p:sp>
        <p:nvSpPr>
          <p:cNvPr id="25602" name="WordArt 2"/>
          <p:cNvSpPr/>
          <p:nvPr/>
        </p:nvSpPr>
        <p:spPr>
          <a:xfrm>
            <a:off x="360000" y="900000"/>
            <a:ext cx="1440000" cy="900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Flat3" dir="r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zh-CN" altLang="en-US" sz="3600"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总结：</a:t>
            </a: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1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1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1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1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823" grpId="0"/>
      <p:bldP spid="161795" grpId="0"/>
      <p:bldP spid="161796" grpId="0"/>
      <p:bldP spid="161822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00.xml><?xml version="1.0" encoding="utf-8"?>
<p:tagLst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6*i*1"/>
  <p:tag name="KSO_WM_UNIT_INDEX" val="1"/>
  <p:tag name="KSO_WM_UNIT_LAYERLEVEL" val="1"/>
  <p:tag name="KSO_WM_UNIT_SUBTYPE" val="h"/>
  <p:tag name="KSO_WM_UNIT_TYPE" val="i"/>
</p:tagLst>
</file>

<file path=ppt/tags/tag101.xml><?xml version="1.0" encoding="utf-8"?>
<p:tagLst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02.xml><?xml version="1.0" encoding="utf-8"?>
<p:tagLst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03.xml><?xml version="1.0" encoding="utf-8"?>
<p:tagLst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04.xml><?xml version="1.0" encoding="utf-8"?>
<p:tagLst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05.xml><?xml version="1.0" encoding="utf-8"?>
<p:tagLst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06.xml><?xml version="1.0" encoding="utf-8"?>
<p:tagLst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07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i*1"/>
  <p:tag name="KSO_WM_UNIT_INDEX" val="1"/>
  <p:tag name="KSO_WM_UNIT_LAYERLEVEL" val="1"/>
  <p:tag name="KSO_WM_UNIT_TYPE" val="i"/>
</p:tagLst>
</file>

<file path=ppt/tags/tag108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7*i*1"/>
  <p:tag name="KSO_WM_UNIT_INDEX" val="1"/>
  <p:tag name="KSO_WM_UNIT_LAYERLEVEL" val="1"/>
  <p:tag name="KSO_WM_UNIT_SUBTYPE" val="h"/>
  <p:tag name="KSO_WM_UNIT_TYPE" val="i"/>
</p:tagLst>
</file>

<file path=ppt/tags/tag109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0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11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12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13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14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15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16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17.xml><?xml version="1.0" encoding="utf-8"?>
<p:tagLst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8*i*1"/>
  <p:tag name="KSO_WM_UNIT_INDEX" val="1"/>
  <p:tag name="KSO_WM_UNIT_LAYERLEVEL" val="1"/>
  <p:tag name="KSO_WM_UNIT_SUBTYPE" val="h"/>
  <p:tag name="KSO_WM_UNIT_TYPE" val="i"/>
</p:tagLst>
</file>

<file path=ppt/tags/tag118.xml><?xml version="1.0" encoding="utf-8"?>
<p:tagLst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i*1"/>
  <p:tag name="KSO_WM_UNIT_INDEX" val="1"/>
  <p:tag name="KSO_WM_UNIT_LAYERLEVEL" val="1"/>
  <p:tag name="KSO_WM_UNIT_TYPE" val="i"/>
</p:tagLst>
</file>

<file path=ppt/tags/tag119.xml><?xml version="1.0" encoding="utf-8"?>
<p:tagLst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20.xml><?xml version="1.0" encoding="utf-8"?>
<p:tagLst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21.xml><?xml version="1.0" encoding="utf-8"?>
<p:tagLst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22.xml><?xml version="1.0" encoding="utf-8"?>
<p:tagLst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23.xml><?xml version="1.0" encoding="utf-8"?>
<p:tagLst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24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177135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25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177135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29.xml><?xml version="1.0" encoding="utf-8"?>
<p:tagLst xmlns:p="http://schemas.openxmlformats.org/presentationml/2006/main">
  <p:tag name="KSO_WM_BEAUTIFY_FLAG" val="#wm#"/>
  <p:tag name="KSO_WM_COMBINE_RELATE_SLIDE_ID" val="background20176432_1"/>
  <p:tag name="KSO_WM_TAG_VERSION" val="1.0"/>
  <p:tag name="KSO_WM_TEMPLATE_CATEGORY" val="custom"/>
  <p:tag name="KSO_WM_TEMPLATE_COLOR_TYPE" val="1"/>
  <p:tag name="KSO_WM_TEMPLATE_INDEX" val="20177135"/>
  <p:tag name="KSO_WM_TEMPLATE_JOB_ID" val="2"/>
  <p:tag name="KSO_WM_TEMPLATE_MASTER_THUMB_INDEX" val="12"/>
  <p:tag name="KSO_WM_TEMPLATE_MASTER_TYPE" val="1"/>
  <p:tag name="KSO_WM_TEMPLATE_OUTLINE_ID" val="15"/>
  <p:tag name="KSO_WM_TEMPLATE_SCENE_ID" val="1"/>
  <p:tag name="KSO_WM_TEMPLATE_SUBCATEGORY" val="0"/>
  <p:tag name="KSO_WM_TEMPLATE_THUMBS_INDEX" val="1、2、3、4、5、6、7、12、17、18、22、23、28、29、31"/>
  <p:tag name="KSO_WM_TEMPLATE_TOPIC_DEFAULT" val="1"/>
  <p:tag name="KSO_WM_TEMPLATE_TOPIC_ID" val="2869567"/>
  <p:tag name="KSO_WM_UNIT_SHOW_EDIT_AREA_INDICATION" val="0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30.xml><?xml version="1.0" encoding="utf-8"?>
<p:tagLst xmlns:p="http://schemas.openxmlformats.org/presentationml/2006/main">
  <p:tag name="KSO_WM_TEMPLATE_CATEGORY" val="custom"/>
  <p:tag name="KSO_WM_TEMPLATE_INDEX" val="20177135"/>
</p:tagLst>
</file>

<file path=ppt/tags/tag131.xml><?xml version="1.0" encoding="utf-8"?>
<p:tagLst xmlns:p="http://schemas.openxmlformats.org/presentationml/2006/main">
  <p:tag name="KSO_WM_BEAUTIFY_FLAG" val="#wm#"/>
  <p:tag name="KSO_WM_TEMPLATE_CATEGORY" val="custom"/>
  <p:tag name="KSO_WM_TEMPLATE_INDEX" val="20177135"/>
</p:tagLst>
</file>

<file path=ppt/tags/tag132.xml><?xml version="1.0" encoding="utf-8"?>
<p:tagLst xmlns:p="http://schemas.openxmlformats.org/presentationml/2006/main">
  <p:tag name="KSO_WM_BEAUTIFY_FLAG" val="#wm#"/>
  <p:tag name="KSO_WM_TEMPLATE_CATEGORY" val="custom"/>
  <p:tag name="KSO_WM_TEMPLATE_INDEX" val="20177135"/>
</p:tagLst>
</file>

<file path=ppt/tags/tag133.xml><?xml version="1.0" encoding="utf-8"?>
<p:tagLst xmlns:p="http://schemas.openxmlformats.org/presentationml/2006/main">
  <p:tag name="KSO_WM_BEAUTIFY_FLAG" val="#wm#"/>
  <p:tag name="KSO_WM_TEMPLATE_CATEGORY" val="custom"/>
  <p:tag name="KSO_WM_TEMPLATE_INDEX" val="20177135"/>
</p:tagLst>
</file>

<file path=ppt/tags/tag134.xml><?xml version="1.0" encoding="utf-8"?>
<p:tagLst xmlns:p="http://schemas.openxmlformats.org/presentationml/2006/main">
  <p:tag name="KSO_WM_BEAUTIFY_FLAG" val="#wm#"/>
  <p:tag name="KSO_WM_TEMPLATE_CATEGORY" val="custom"/>
  <p:tag name="KSO_WM_TEMPLATE_INDEX" val="20177135"/>
</p:tagLst>
</file>

<file path=ppt/tags/tag135.xml><?xml version="1.0" encoding="utf-8"?>
<p:tagLst xmlns:p="http://schemas.openxmlformats.org/presentationml/2006/main">
  <p:tag name="KSO_WM_BEAUTIFY_FLAG" val="#wm#"/>
  <p:tag name="KSO_WM_TEMPLATE_CATEGORY" val="custom"/>
  <p:tag name="KSO_WM_TEMPLATE_INDEX" val="20177135"/>
</p:tagLst>
</file>

<file path=ppt/tags/tag136.xml><?xml version="1.0" encoding="utf-8"?>
<p:tagLst xmlns:p="http://schemas.openxmlformats.org/presentationml/2006/main">
  <p:tag name="KSO_WM_BEAUTIFY_FLAG" val="#wm#"/>
  <p:tag name="KSO_WM_TEMPLATE_CATEGORY" val="custom"/>
  <p:tag name="KSO_WM_TEMPLATE_INDEX" val="20177135"/>
</p:tagLst>
</file>

<file path=ppt/tags/tag137.xml><?xml version="1.0" encoding="utf-8"?>
<p:tagLst xmlns:p="http://schemas.openxmlformats.org/presentationml/2006/main">
  <p:tag name="KSO_WM_BEAUTIFY_FLAG" val="#wm#"/>
  <p:tag name="KSO_WM_TEMPLATE_CATEGORY" val="custom"/>
  <p:tag name="KSO_WM_TEMPLATE_INDEX" val="20177135"/>
</p:tagLst>
</file>

<file path=ppt/tags/tag138.xml><?xml version="1.0" encoding="utf-8"?>
<p:tagLst xmlns:p="http://schemas.openxmlformats.org/presentationml/2006/main">
  <p:tag name="KSO_WM_BEAUTIFY_FLAG" val="#wm#"/>
  <p:tag name="KSO_WM_TEMPLATE_CATEGORY" val="custom"/>
  <p:tag name="KSO_WM_TEMPLATE_INDEX" val="20177135"/>
</p:tagLst>
</file>

<file path=ppt/tags/tag139.xml><?xml version="1.0" encoding="utf-8"?>
<p:tagLst xmlns:p="http://schemas.openxmlformats.org/presentationml/2006/main">
  <p:tag name="KSO_WM_BEAUTIFY_FLAG" val="#wm#"/>
  <p:tag name="KSO_WM_TEMPLATE_CATEGORY" val="custom"/>
  <p:tag name="KSO_WM_TEMPLATE_INDEX" val="20177135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40.xml><?xml version="1.0" encoding="utf-8"?>
<p:tagLst xmlns:p="http://schemas.openxmlformats.org/presentationml/2006/main">
  <p:tag name="KSO_WM_UNIT_TABLE_BEAUTIFY" val="smartTable{b8225895-0736-4e5f-8ae7-034c5f624ccd}"/>
  <p:tag name="TABLE_ENDDRAG_ORIGIN_RECT" val="663*331"/>
  <p:tag name="TABLE_ENDDRAG_RECT" val="10*125*663*288"/>
</p:tagLst>
</file>

<file path=ppt/tags/tag141.xml><?xml version="1.0" encoding="utf-8"?>
<p:tagLst xmlns:p="http://schemas.openxmlformats.org/presentationml/2006/main">
  <p:tag name="KSO_WM_BEAUTIFY_FLAG" val="#wm#"/>
  <p:tag name="KSO_WM_TEMPLATE_CATEGORY" val="custom"/>
  <p:tag name="KSO_WM_TEMPLATE_INDEX" val="20177135"/>
</p:tagLst>
</file>

<file path=ppt/tags/tag142.xml><?xml version="1.0" encoding="utf-8"?>
<p:tagLst xmlns:p="http://schemas.openxmlformats.org/presentationml/2006/main">
  <p:tag name="KSO_WM_BEAUTIFY_FLAG" val="#wm#"/>
  <p:tag name="KSO_WM_TEMPLATE_CATEGORY" val="custom"/>
  <p:tag name="KSO_WM_TEMPLATE_INDEX" val="20177135"/>
</p:tagLst>
</file>

<file path=ppt/tags/tag143.xml><?xml version="1.0" encoding="utf-8"?>
<p:tagLst xmlns:p="http://schemas.openxmlformats.org/presentationml/2006/main">
  <p:tag name="KSO_WM_BEAUTIFY_FLAG" val="#wm#"/>
  <p:tag name="KSO_WM_TEMPLATE_CATEGORY" val="custom"/>
  <p:tag name="KSO_WM_TEMPLATE_INDEX" val="20177135"/>
</p:tagLst>
</file>

<file path=ppt/tags/tag144.xml><?xml version="1.0" encoding="utf-8"?>
<p:tagLst xmlns:p="http://schemas.openxmlformats.org/presentationml/2006/main">
  <p:tag name="KSO_WM_BEAUTIFY_FLAG" val="#wm#"/>
  <p:tag name="KSO_WM_TEMPLATE_CATEGORY" val="custom"/>
  <p:tag name="KSO_WM_TEMPLATE_INDEX" val="20177135"/>
</p:tagLst>
</file>

<file path=ppt/tags/tag145.xml><?xml version="1.0" encoding="utf-8"?>
<p:tagLst xmlns:p="http://schemas.openxmlformats.org/presentationml/2006/main">
  <p:tag name="KSO_WM_UNIT_TABLE_BEAUTIFY" val="smartTable{073cc2ce-5e15-4c6b-82e3-de3b6e3d2eb0}"/>
  <p:tag name="TABLE_ENDDRAG_ORIGIN_RECT" val="688*144"/>
  <p:tag name="TABLE_ENDDRAG_RECT" val="15*172*686*144"/>
</p:tagLst>
</file>

<file path=ppt/tags/tag146.xml><?xml version="1.0" encoding="utf-8"?>
<p:tagLst xmlns:p="http://schemas.openxmlformats.org/presentationml/2006/main">
  <p:tag name="KSO_WM_BEAUTIFY_FLAG" val="#wm#"/>
  <p:tag name="KSO_WM_TEMPLATE_CATEGORY" val="custom"/>
  <p:tag name="KSO_WM_TEMPLATE_INDEX" val="20177135"/>
</p:tagLst>
</file>

<file path=ppt/tags/tag147.xml><?xml version="1.0" encoding="utf-8"?>
<p:tagLst xmlns:p="http://schemas.openxmlformats.org/presentationml/2006/main">
  <p:tag name="KSO_WM_BEAUTIFY_FLAG" val="#wm#"/>
  <p:tag name="KSO_WM_TEMPLATE_CATEGORY" val="custom"/>
  <p:tag name="KSO_WM_TEMPLATE_INDEX" val="20177135"/>
</p:tagLst>
</file>

<file path=ppt/tags/tag148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6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6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6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7.xml><?xml version="1.0" encoding="utf-8"?>
<p:tagLst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70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71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72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73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74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75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76.xml><?xml version="1.0" encoding="utf-8"?>
<p:tagLst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3*i*1"/>
  <p:tag name="KSO_WM_UNIT_INDEX" val="1"/>
  <p:tag name="KSO_WM_UNIT_LAYERLEVEL" val="1"/>
  <p:tag name="KSO_WM_UNIT_SUBTYPE" val="h"/>
  <p:tag name="KSO_WM_UNIT_TYPE" val="i"/>
</p:tagLst>
</file>

<file path=ppt/tags/tag77.xml><?xml version="1.0" encoding="utf-8"?>
<p:tagLst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d*1"/>
  <p:tag name="KSO_WM_UNIT_INDEX" val="1"/>
  <p:tag name="KSO_WM_UNIT_LAYERLEVEL" val="1"/>
  <p:tag name="KSO_WM_UNIT_SUPPORT_UNIT_TYPE" val="[&quot;all&quot;]"/>
  <p:tag name="KSO_WM_UNIT_TYPE" val="d"/>
  <p:tag name="KSO_WM_UNIT_VALUE" val="391*523"/>
</p:tagLst>
</file>

<file path=ppt/tags/tag78.xml><?xml version="1.0" encoding="utf-8"?>
<p:tagLst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79.xml><?xml version="1.0" encoding="utf-8"?>
<p:tagLst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80.xml><?xml version="1.0" encoding="utf-8"?>
<p:tagLst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81.xml><?xml version="1.0" encoding="utf-8"?>
<p:tagLst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82.xml><?xml version="1.0" encoding="utf-8"?>
<p:tagLst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83.xml><?xml version="1.0" encoding="utf-8"?>
<p:tagLst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i*1"/>
  <p:tag name="KSO_WM_UNIT_INDEX" val="1"/>
  <p:tag name="KSO_WM_UNIT_LAYERLEVEL" val="1"/>
  <p:tag name="KSO_WM_UNIT_TYPE" val="i"/>
</p:tagLst>
</file>

<file path=ppt/tags/tag84.xml><?xml version="1.0" encoding="utf-8"?>
<p:tagLst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4*i*1"/>
  <p:tag name="KSO_WM_UNIT_INDEX" val="1"/>
  <p:tag name="KSO_WM_UNIT_LAYERLEVEL" val="1"/>
  <p:tag name="KSO_WM_UNIT_SUBTYPE" val="h"/>
  <p:tag name="KSO_WM_UNIT_TYPE" val="i"/>
</p:tagLst>
</file>

<file path=ppt/tags/tag85.xml><?xml version="1.0" encoding="utf-8"?>
<p:tagLst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86.xml><?xml version="1.0" encoding="utf-8"?>
<p:tagLst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87.xml><?xml version="1.0" encoding="utf-8"?>
<p:tagLst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88.xml><?xml version="1.0" encoding="utf-8"?>
<p:tagLst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89.xml><?xml version="1.0" encoding="utf-8"?>
<p:tagLst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0.xml><?xml version="1.0" encoding="utf-8"?>
<p:tagLst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91.xml><?xml version="1.0" encoding="utf-8"?>
<p:tagLst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i*1"/>
  <p:tag name="KSO_WM_UNIT_INDEX" val="1"/>
  <p:tag name="KSO_WM_UNIT_LAYERLEVEL" val="1"/>
  <p:tag name="KSO_WM_UNIT_TYPE" val="i"/>
</p:tagLst>
</file>

<file path=ppt/tags/tag92.xml><?xml version="1.0" encoding="utf-8"?>
<p:tagLst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5*i*1"/>
  <p:tag name="KSO_WM_UNIT_INDEX" val="1"/>
  <p:tag name="KSO_WM_UNIT_LAYERLEVEL" val="1"/>
  <p:tag name="KSO_WM_UNIT_SUBTYPE" val="h"/>
  <p:tag name="KSO_WM_UNIT_TYPE" val="i"/>
</p:tagLst>
</file>

<file path=ppt/tags/tag93.xml><?xml version="1.0" encoding="utf-8"?>
<p:tagLst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94.xml><?xml version="1.0" encoding="utf-8"?>
<p:tagLst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95.xml><?xml version="1.0" encoding="utf-8"?>
<p:tagLst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96.xml><?xml version="1.0" encoding="utf-8"?>
<p:tagLst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97.xml><?xml version="1.0" encoding="utf-8"?>
<p:tagLst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98.xml><?xml version="1.0" encoding="utf-8"?>
<p:tagLst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99.xml><?xml version="1.0" encoding="utf-8"?>
<p:tagLst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i*1"/>
  <p:tag name="KSO_WM_UNIT_INDEX" val="1"/>
  <p:tag name="KSO_WM_UNIT_LAYERLEVEL" val="1"/>
  <p:tag name="KSO_WM_UNIT_TYPE" val="i"/>
</p:tagLst>
</file>

<file path=ppt/theme/theme1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1_Office 主题​​">
  <a:themeElements>
    <a:clrScheme name="自定义 2">
      <a:dk1>
        <a:srgbClr val="000000"/>
      </a:dk1>
      <a:lt1>
        <a:srgbClr val="FFFFFF"/>
      </a:lt1>
      <a:dk2>
        <a:srgbClr val="E8D5D8"/>
      </a:dk2>
      <a:lt2>
        <a:srgbClr val="FFFFFF"/>
      </a:lt2>
      <a:accent1>
        <a:srgbClr val="BD888F"/>
      </a:accent1>
      <a:accent2>
        <a:srgbClr val="BD9789"/>
      </a:accent2>
      <a:accent3>
        <a:srgbClr val="BDAC89"/>
      </a:accent3>
      <a:accent4>
        <a:srgbClr val="B9BD89"/>
      </a:accent4>
      <a:accent5>
        <a:srgbClr val="A4BD89"/>
      </a:accent5>
      <a:accent6>
        <a:srgbClr val="90BD89"/>
      </a:accent6>
      <a:hlink>
        <a:srgbClr val="4B5CC4"/>
      </a:hlink>
      <a:folHlink>
        <a:srgbClr val="6F618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学科网</Company>
  <PresentationFormat>On-screen Show (4:3)</PresentationFormat>
  <Paragraphs>191</Paragraphs>
  <Slides>25</Slides>
  <Notes>4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baseType="lpstr" size="42">
      <vt:lpstr>Arial</vt:lpstr>
      <vt:lpstr>Calibri</vt:lpstr>
      <vt:lpstr>隶书</vt:lpstr>
      <vt:lpstr>汉仪尚巍手书W</vt:lpstr>
      <vt:lpstr>微软雅黑</vt:lpstr>
      <vt:lpstr>Calibri Light</vt:lpstr>
      <vt:lpstr>华文行楷</vt:lpstr>
      <vt:lpstr>黑体</vt:lpstr>
      <vt:lpstr>Wingdings</vt:lpstr>
      <vt:lpstr>华文中宋</vt:lpstr>
      <vt:lpstr>华文新魏</vt:lpstr>
      <vt:lpstr>宋体</vt:lpstr>
      <vt:lpstr>幼圆</vt:lpstr>
      <vt:lpstr>Times New Roman</vt:lpstr>
      <vt:lpstr>华文楷体</vt:lpstr>
      <vt:lpstr>Tahoma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比一比，它们是同一种物质吗？</vt:lpstr>
      <vt:lpstr>认一认，哪些是苯的同系物？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有机化合物分子中常见的基团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Java</Application>
  <AppVersion>20.1100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rbm.xkw.com</dc:creator>
  <cp:revision>1</cp:revision>
  <cp:lastPrinted>2021-04-29T20:41:46.312</cp:lastPrinted>
  <dcterms:created xsi:type="dcterms:W3CDTF">2021-04-29T20:41:46Z</dcterms:created>
  <dcterms:modified xsi:type="dcterms:W3CDTF">2021-04-29T12:41:52Z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