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98" r:id="rId1"/>
  </p:sldMasterIdLst>
  <p:notesMasterIdLst>
    <p:notesMasterId r:id="rId2"/>
  </p:notesMasterIdLst>
  <p:sldIdLst>
    <p:sldId id="753" r:id="rId3"/>
    <p:sldId id="744" r:id="rId4"/>
    <p:sldId id="736" r:id="rId5"/>
    <p:sldId id="746" r:id="rId6"/>
    <p:sldId id="761" r:id="rId7"/>
    <p:sldId id="765" r:id="rId8"/>
    <p:sldId id="766" r:id="rId9"/>
    <p:sldId id="767" r:id="rId10"/>
    <p:sldId id="768" r:id="rId11"/>
    <p:sldId id="769" r:id="rId12"/>
    <p:sldId id="770" r:id="rId13"/>
    <p:sldId id="771" r:id="rId14"/>
    <p:sldId id="772" r:id="rId15"/>
    <p:sldId id="773" r:id="rId16"/>
    <p:sldId id="774" r:id="rId17"/>
    <p:sldId id="775" r:id="rId18"/>
    <p:sldId id="776" r:id="rId19"/>
    <p:sldId id="737" r:id="rId20"/>
    <p:sldId id="750" r:id="rId21"/>
    <p:sldId id="784" r:id="rId22"/>
    <p:sldId id="785" r:id="rId23"/>
    <p:sldId id="786" r:id="rId24"/>
    <p:sldId id="787" r:id="rId25"/>
    <p:sldId id="788" r:id="rId26"/>
    <p:sldId id="789" r:id="rId27"/>
    <p:sldId id="790" r:id="rId28"/>
    <p:sldId id="791" r:id="rId29"/>
    <p:sldId id="792" r:id="rId30"/>
    <p:sldId id="793" r:id="rId31"/>
    <p:sldId id="821" r:id="rId32"/>
    <p:sldId id="747" r:id="rId33"/>
    <p:sldId id="751" r:id="rId34"/>
    <p:sldId id="735" r:id="rId35"/>
  </p:sldIdLst>
  <p:sldSz cx="11522075" cy="6480175"/>
  <p:notesSz cx="6858000" cy="9144000"/>
  <p:custDataLst>
    <p:tags r:id="rId3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32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72" userDrawn="1">
          <p15:clr>
            <a:srgbClr val="A4A3A4"/>
          </p15:clr>
        </p15:guide>
        <p15:guide id="3" orient="horz" pos="907" userDrawn="1">
          <p15:clr>
            <a:srgbClr val="A4A3A4"/>
          </p15:clr>
        </p15:guide>
        <p15:guide id="4" orient="horz" pos="408" userDrawn="1">
          <p15:clr>
            <a:srgbClr val="A4A3A4"/>
          </p15:clr>
        </p15:guide>
        <p15:guide id="5" orient="horz" pos="4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591" autoAdjust="0"/>
  </p:normalViewPr>
  <p:slideViewPr>
    <p:cSldViewPr>
      <p:cViewPr varScale="1">
        <p:scale>
          <a:sx n="45" d="100"/>
          <a:sy n="45" d="100"/>
        </p:scale>
        <p:origin x="-126" y="-666"/>
      </p:cViewPr>
      <p:guideLst>
        <p:guide orient="horz" pos="907"/>
        <p:guide orient="horz" pos="408"/>
        <p:guide orient="horz" pos="453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tags" Target="tags/tag1.xml" /><Relationship Id="rId37" Type="http://schemas.openxmlformats.org/officeDocument/2006/relationships/presProps" Target="presProps.xml" /><Relationship Id="rId38" Type="http://schemas.openxmlformats.org/officeDocument/2006/relationships/viewProps" Target="viewProps.xml" /><Relationship Id="rId39" Type="http://schemas.openxmlformats.org/officeDocument/2006/relationships/theme" Target="theme/theme1.xml" /><Relationship Id="rId4" Type="http://schemas.openxmlformats.org/officeDocument/2006/relationships/slide" Target="slides/slide2.xml" /><Relationship Id="rId40" Type="http://schemas.openxmlformats.org/officeDocument/2006/relationships/tableStyles" Target="tableStyles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Relationship Id="rId2" Type="http://schemas.openxmlformats.org/officeDocument/2006/relationships/image" Target="../media/image7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4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noProof="1">
                <a:ea typeface="黑体" panose="02010609060101010101" pitchFamily="49" charset="-122"/>
              </a:defRPr>
            </a:lvl1pPr>
          </a:lstStyle>
          <a:p>
            <a:fld id="{A64CA497-71E0-4184-919F-D45F39379D11}" type="slidenum">
              <a:rPr lang="zh-CN" altLang="en-US"/>
              <a:t>‹#›</a:t>
            </a:fld>
            <a:endParaRPr lang="zh-CN" altLang="en-US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822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CA497-71E0-4184-919F-D45F39379D11}" type="slidenum">
              <a:rPr lang="zh-CN" altLang="en-US" smtClean="0"/>
              <a:t>33</a:t>
            </a:fld>
            <a:endParaRPr lang="zh-CN" altLang="en-US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814764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3_标题幻灯片">
    <p:bg>
      <p:bgPr>
        <a:pattFill prst="pct90">
          <a:fgClr>
            <a:schemeClr val="tx1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xmlns="" val="2830626676"/>
      </p:ext>
    </p:extLst>
  </p:cSld>
  <p:clrMapOvr>
    <a:masterClrMapping/>
  </p:clrMapOvr>
  <p:transition>
    <p:fad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xmlns="" val="276979240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27116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-9728" y="6404527"/>
            <a:ext cx="11522074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25502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垂直排列标题与&#10;文本">
    <p:bg>
      <p:bgPr>
        <a:gradFill>
          <a:gsLst>
            <a:gs pos="63000">
              <a:schemeClr val="bg2">
                <a:lumMod val="60000"/>
                <a:lumOff val="40000"/>
              </a:schemeClr>
            </a:gs>
            <a:gs pos="14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801617" y="1129203"/>
            <a:ext cx="1007198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9600" smtClean="0">
                <a:solidFill>
                  <a:srgbClr val="FFFF00"/>
                </a:solidFill>
                <a:effectLst>
                  <a:outerShdw dist="50800" dir="5400000" algn="ctr" rotWithShape="0">
                    <a:srgbClr val="000000">
                      <a:alpha val="6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十年寒窗磨利剑，</a:t>
            </a:r>
            <a:endParaRPr lang="en-US" altLang="zh-CN" sz="9600" smtClean="0">
              <a:solidFill>
                <a:srgbClr val="FFFF00"/>
              </a:solidFill>
              <a:effectLst>
                <a:outerShdw dist="50800" dir="5400000" algn="ctr" rotWithShape="0">
                  <a:srgbClr val="000000">
                    <a:alpha val="6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9600" smtClean="0">
                <a:solidFill>
                  <a:srgbClr val="FFFF00"/>
                </a:solidFill>
                <a:effectLst>
                  <a:outerShdw dist="50800" dir="5400000" algn="ctr" rotWithShape="0">
                    <a:srgbClr val="000000">
                      <a:alpha val="60000"/>
                    </a:srgb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一朝折桂展宏图！</a:t>
            </a:r>
            <a:endParaRPr lang="en-US" altLang="zh-CN" sz="9600" smtClean="0">
              <a:solidFill>
                <a:srgbClr val="FFFF00"/>
              </a:solidFill>
              <a:effectLst>
                <a:outerShdw dist="50800" dir="5400000" algn="ctr" rotWithShape="0">
                  <a:srgbClr val="000000">
                    <a:alpha val="60000"/>
                  </a:srgb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88658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oup 6"/>
          <p:cNvGrpSpPr/>
          <p:nvPr/>
        </p:nvGrpSpPr>
        <p:grpSpPr>
          <a:xfrm>
            <a:off x="8701065" y="2800076"/>
            <a:ext cx="2818011" cy="3032082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616" y="4240114"/>
            <a:ext cx="8065453" cy="14240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616" y="648018"/>
            <a:ext cx="8065453" cy="3416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60185" y="5832158"/>
            <a:ext cx="1512272" cy="34500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6616" y="5832158"/>
            <a:ext cx="7129284" cy="34500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93764" y="5271143"/>
            <a:ext cx="1079481" cy="6330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02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995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8" r:id="rId2"/>
    <p:sldLayoutId id="2147483705" r:id="rId3"/>
    <p:sldLayoutId id="2147483700" r:id="rId4"/>
    <p:sldLayoutId id="2147483715" r:id="rId5"/>
  </p:sldLayoutIdLst>
  <p:transition/>
  <p:timing/>
  <p:txStyles>
    <p:titleStyle>
      <a:lvl1pPr algn="l" defTabSz="432008" rtl="0" eaLnBrk="1" latinLnBrk="0" hangingPunct="1">
        <a:spcBef>
          <a:spcPct val="0"/>
        </a:spcBef>
        <a:buNone/>
        <a:defRPr sz="3402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0005" indent="-270005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9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02013" indent="-270005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0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134022" indent="-270005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1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458028" indent="-162003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890036" indent="-162003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376046" indent="-216004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808054" indent="-216004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240062" indent="-216004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672070" indent="-216004" algn="l" defTabSz="432008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4320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5.docx" TargetMode="Internal" /><Relationship Id="rId3" Type="http://schemas.openxmlformats.org/officeDocument/2006/relationships/image" Target="../media/image5.emf" /><Relationship Id="rId4" Type="http://schemas.openxmlformats.org/officeDocument/2006/relationships/vmlDrawing" Target="../drawings/vmlDrawing5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6.docx" TargetMode="Internal" /><Relationship Id="rId3" Type="http://schemas.openxmlformats.org/officeDocument/2006/relationships/image" Target="../media/image6.emf" /><Relationship Id="rId4" Type="http://schemas.openxmlformats.org/officeDocument/2006/relationships/package" Target="../embeddings/Microsoft_Office_Word___7.docx" TargetMode="Internal" /><Relationship Id="rId5" Type="http://schemas.openxmlformats.org/officeDocument/2006/relationships/image" Target="../media/image7.emf" /><Relationship Id="rId6" Type="http://schemas.openxmlformats.org/officeDocument/2006/relationships/vmlDrawing" Target="../drawings/vmlDrawing6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8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8.docx" TargetMode="Internal" /><Relationship Id="rId3" Type="http://schemas.openxmlformats.org/officeDocument/2006/relationships/image" Target="../media/image9.emf" /><Relationship Id="rId4" Type="http://schemas.openxmlformats.org/officeDocument/2006/relationships/vmlDrawing" Target="../drawings/vmlDrawing7.v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9.docx" TargetMode="Internal" /><Relationship Id="rId3" Type="http://schemas.openxmlformats.org/officeDocument/2006/relationships/image" Target="../media/image10.emf" /><Relationship Id="rId4" Type="http://schemas.openxmlformats.org/officeDocument/2006/relationships/vmlDrawing" Target="../drawings/vmlDrawing8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10.docx" TargetMode="Internal" /><Relationship Id="rId3" Type="http://schemas.openxmlformats.org/officeDocument/2006/relationships/image" Target="../media/image10.emf" /><Relationship Id="rId4" Type="http://schemas.openxmlformats.org/officeDocument/2006/relationships/vmlDrawing" Target="../drawings/vmlDrawing9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19.xml" TargetMode="In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4.xml" TargetMode="Internal" /><Relationship Id="rId3" Type="http://schemas.openxmlformats.org/officeDocument/2006/relationships/slide" Target="slide18.xml" TargetMode="Internal" /><Relationship Id="rId4" Type="http://schemas.openxmlformats.org/officeDocument/2006/relationships/slide" Target="slide31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11.docx" TargetMode="Internal" /><Relationship Id="rId3" Type="http://schemas.openxmlformats.org/officeDocument/2006/relationships/image" Target="../media/image12.emf" /><Relationship Id="rId4" Type="http://schemas.openxmlformats.org/officeDocument/2006/relationships/vmlDrawing" Target="../drawings/vmlDrawing10.v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3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5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1.docx" TargetMode="Internal" /><Relationship Id="rId3" Type="http://schemas.openxmlformats.org/officeDocument/2006/relationships/image" Target="../media/image1.emf" /><Relationship Id="rId4" Type="http://schemas.openxmlformats.org/officeDocument/2006/relationships/vmlDrawing" Target="../drawings/vmlDrawing1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2.docx" TargetMode="Internal" /><Relationship Id="rId3" Type="http://schemas.openxmlformats.org/officeDocument/2006/relationships/image" Target="../media/image2.emf" /><Relationship Id="rId4" Type="http://schemas.openxmlformats.org/officeDocument/2006/relationships/vmlDrawing" Target="../drawings/vmlDrawing2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3.docx" TargetMode="Internal" /><Relationship Id="rId3" Type="http://schemas.openxmlformats.org/officeDocument/2006/relationships/image" Target="../media/image3.emf" /><Relationship Id="rId4" Type="http://schemas.openxmlformats.org/officeDocument/2006/relationships/vmlDrawing" Target="../drawings/vmlDrawing3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package" Target="../embeddings/Microsoft_Office_Word___4.docx" TargetMode="Internal" /><Relationship Id="rId3" Type="http://schemas.openxmlformats.org/officeDocument/2006/relationships/image" Target="../media/image4.emf" /><Relationship Id="rId4" Type="http://schemas.openxmlformats.org/officeDocument/2006/relationships/vmlDrawing" Target="../drawings/vmlDrawing4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>
            <a:spLocks noChangeAspect="1"/>
          </p:cNvSpPr>
          <p:nvPr/>
        </p:nvSpPr>
        <p:spPr>
          <a:xfrm>
            <a:off x="361950" y="1449719"/>
            <a:ext cx="10807700" cy="20128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520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第三单元　化学能与电能的</a:t>
            </a:r>
            <a:r>
              <a:rPr lang="zh-CN" altLang="en-US" sz="520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转化</a:t>
            </a:r>
            <a:endParaRPr lang="en-US" altLang="zh-CN" sz="5200" smtClean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en-US" sz="520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第</a:t>
            </a:r>
            <a:r>
              <a:rPr lang="en-US" altLang="zh-CN" sz="520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520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课时　化学电源　电解池</a:t>
            </a:r>
            <a:endParaRPr lang="zh-CN" altLang="zh-CN" sz="5200">
              <a:solidFill>
                <a:srgbClr val="00206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23352"/>
      </p:ext>
    </p:extLst>
  </p:cSld>
  <p:clrMapOvr>
    <a:masterClrMapping/>
  </p:clrMapOvr>
  <mc:AlternateContent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727919"/>
            <a:ext cx="10807700" cy="29904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【自主思考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】</a:t>
            </a:r>
            <a:r>
              <a:rPr lang="zh-CN" altLang="zh-CN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燃料电池两电极反应有何特点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提示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两个电极均为惰性电极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本身不参与反应。燃料电池常用的燃料有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等可燃性物质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在反应中燃料一般表现为失去电子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在电源负极通入。常用的氧化剂是氧气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在反应中表现为得到电子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在电源正极通入。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410635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214031"/>
            <a:ext cx="10807700" cy="180857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方正正中黑简体"/>
                <a:cs typeface="Times New Roman" panose="02020603050405020304" pitchFamily="18" charset="0"/>
              </a:rPr>
              <a:t>二、电解池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定义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电解池是将</a:t>
            </a:r>
            <a:r>
              <a:rPr lang="zh-CN" altLang="zh-CN">
                <a:ea typeface="宋体" panose="02010600030101010101" pitchFamily="2" charset="-122"/>
                <a:cs typeface="Times New Roman" panose="02020603050405020304" pitchFamily="18" charset="0"/>
              </a:rPr>
              <a:t>电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能转化为</a:t>
            </a:r>
            <a:r>
              <a:rPr lang="zh-CN" altLang="zh-CN">
                <a:ea typeface="宋体" panose="02010600030101010101" pitchFamily="2" charset="-122"/>
                <a:cs typeface="Times New Roman" panose="02020603050405020304" pitchFamily="18" charset="0"/>
              </a:rPr>
              <a:t>化学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能的装置。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应用。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3707326"/>
              </p:ext>
            </p:extLst>
          </p:nvPr>
        </p:nvGraphicFramePr>
        <p:xfrm>
          <a:off x="497953" y="2989727"/>
          <a:ext cx="10807700" cy="2172391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2" imgW="3826154" imgH="769072" progId="Word.Document.12">
                  <p:embed/>
                </p:oleObj>
              </mc:Choice>
              <mc:Fallback>
                <p:oleObj name="文档" r:id="rId2" imgW="3826154" imgH="76907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7953" y="2989727"/>
                        <a:ext cx="10807700" cy="2172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045201" y="1865432"/>
            <a:ext cx="374658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94F29B7E-74BF-4821-88B9-C8400B1817B7}"/>
              </a:ext>
            </a:extLst>
          </p:cNvPr>
          <p:cNvCxnSpPr/>
          <p:nvPr/>
        </p:nvCxnSpPr>
        <p:spPr>
          <a:xfrm>
            <a:off x="4045200" y="2342607"/>
            <a:ext cx="37465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6059768" y="1865432"/>
            <a:ext cx="803370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xmlns="" id="{94F29B7E-74BF-4821-88B9-C8400B1817B7}"/>
              </a:ext>
            </a:extLst>
          </p:cNvPr>
          <p:cNvCxnSpPr/>
          <p:nvPr/>
        </p:nvCxnSpPr>
        <p:spPr>
          <a:xfrm>
            <a:off x="6059767" y="2342607"/>
            <a:ext cx="80337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6180308" y="3073793"/>
            <a:ext cx="1655426" cy="53564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17925" y="4510827"/>
            <a:ext cx="3168352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xmlns="" val="829488608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965327"/>
            <a:ext cx="10807700" cy="6267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电冶金制活泼金属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(Na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Mg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Ca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等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49711672"/>
              </p:ext>
            </p:extLst>
          </p:nvPr>
        </p:nvGraphicFramePr>
        <p:xfrm>
          <a:off x="-88749" y="1597915"/>
          <a:ext cx="11669770" cy="85715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2" imgW="3826154" imgH="281035" progId="Word.Document.12">
                  <p:embed/>
                </p:oleObj>
              </mc:Choice>
              <mc:Fallback>
                <p:oleObj name="文档" r:id="rId2" imgW="3826154" imgH="2810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8749" y="1597915"/>
                        <a:ext cx="11669770" cy="857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361950" y="2405912"/>
            <a:ext cx="10807700" cy="237757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阳极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发生氧化反应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):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2O</a:t>
            </a:r>
            <a:r>
              <a:rPr lang="en-US" altLang="zh-CN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-4e</a:t>
            </a:r>
            <a:r>
              <a:rPr lang="en-US" altLang="zh-CN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阴极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发生还原反应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):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lang="en-US" altLang="zh-CN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3+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+3e</a:t>
            </a:r>
            <a:r>
              <a:rPr lang="en-US" altLang="zh-CN" baseline="3000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Al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电解熔融的氯化钠、氯化镁、氯化钙可分别得到钠、镁、钙的单质和氯气。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6120368"/>
              </p:ext>
            </p:extLst>
          </p:nvPr>
        </p:nvGraphicFramePr>
        <p:xfrm>
          <a:off x="-88749" y="4782042"/>
          <a:ext cx="11669770" cy="85715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4" imgW="3826154" imgH="281035" progId="Word.Document.12">
                  <p:embed/>
                </p:oleObj>
              </mc:Choice>
              <mc:Fallback>
                <p:oleObj name="文档" r:id="rId4" imgW="3826154" imgH="2810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88749" y="4782042"/>
                        <a:ext cx="11669770" cy="857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7648116" y="1774432"/>
            <a:ext cx="1698451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383053" y="2504324"/>
            <a:ext cx="2818144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xmlns="" id="{94F29B7E-74BF-4821-88B9-C8400B1817B7}"/>
              </a:ext>
            </a:extLst>
          </p:cNvPr>
          <p:cNvCxnSpPr/>
          <p:nvPr/>
        </p:nvCxnSpPr>
        <p:spPr>
          <a:xfrm>
            <a:off x="4383053" y="2981499"/>
            <a:ext cx="281814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396292" y="3049091"/>
            <a:ext cx="2647651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xmlns="" id="{94F29B7E-74BF-4821-88B9-C8400B1817B7}"/>
              </a:ext>
            </a:extLst>
          </p:cNvPr>
          <p:cNvCxnSpPr/>
          <p:nvPr/>
        </p:nvCxnSpPr>
        <p:spPr>
          <a:xfrm>
            <a:off x="4396292" y="3516434"/>
            <a:ext cx="264765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118386" y="4950273"/>
            <a:ext cx="1573569" cy="49181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xmlns="" val="3891930350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10807700" cy="541071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【效果自测】</a:t>
            </a:r>
            <a:r>
              <a:rPr lang="zh-CN" altLang="zh-CN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判断正误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正确的画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错误的画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“×”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锌锰干电池工作一段时间后石墨棒变细。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氢氧燃料电池是将热能直接转变为电能。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充电电池可以无限制地反复充电、放电。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(4)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氢氧燃料电池比氢气直接燃烧发电能量利用率高。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)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(5)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电解池是将电能转化为化学能的装置。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(6)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电解池与原电池一样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都需要自发进行的氧化还原反应。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85373" y="1986455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×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785373" y="2590894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×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785373" y="3172103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×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0379381" y="3737214"/>
            <a:ext cx="4491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423061" y="4321989"/>
            <a:ext cx="4491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√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90981" y="5524147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ea typeface="宋体" panose="02010600030101010101" pitchFamily="2" charset="-122"/>
              </a:rPr>
              <a:t>×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28537227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10807700" cy="541071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2.1800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年伏打用锌片与铜片夹以盐水浸湿的纸片叠成电堆产生了电流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这个装置后来称为伏打电池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也叫伏打电堆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如下图所示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mtClean="0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观察示意图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思考回答下列问题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负极是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电极反应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　　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正极是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猜测得电子发生还原反应的物质可能是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答案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(1)Zn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Zn-2e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Zn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baseline="30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    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(2)Cu    (3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氧气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WHG2TSX69.eps" descr="id:214749450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985173" y="2087959"/>
            <a:ext cx="329244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4216535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2082790"/>
            <a:ext cx="10807700" cy="12176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金属钠通过电解熔融的氯化钠制备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其电解反应方程式为</a:t>
            </a:r>
            <a:r>
              <a:rPr lang="zh-CN" altLang="zh-CN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　　　　　　　　　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9803265"/>
              </p:ext>
            </p:extLst>
          </p:nvPr>
        </p:nvGraphicFramePr>
        <p:xfrm>
          <a:off x="-88749" y="3309202"/>
          <a:ext cx="11669770" cy="85715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2" imgW="3826154" imgH="281035" progId="Word.Document.12">
                  <p:embed/>
                </p:oleObj>
              </mc:Choice>
              <mc:Fallback>
                <p:oleObj name="文档" r:id="rId2" imgW="3826154" imgH="2810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8749" y="3309202"/>
                        <a:ext cx="11669770" cy="8571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xmlns="" val="2080883297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657631"/>
            <a:ext cx="10807700" cy="55792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铅酸蓄电池是常用的化学电源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其电极材料分别是</a:t>
            </a:r>
            <a:r>
              <a:rPr lang="en-US" altLang="zh-CN" sz="3000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PbO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电解质溶液为稀硫酸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该电池工作时发生的总反应为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Pb+PbO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30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2PbSO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。试回答下列问题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 sz="3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铅酸蓄电池的负极材料是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　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正极材料是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　　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电池工作时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zh-CN" altLang="zh-CN" sz="3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sz="3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zh-CN" altLang="zh-CN" sz="3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移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向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极。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电池工作时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电解质溶液的</a:t>
            </a:r>
            <a:r>
              <a:rPr lang="en-US" altLang="zh-CN" sz="3000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en-US" altLang="zh-CN" sz="3000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　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填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增大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”“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不变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”)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(4)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若有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 mol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电子从某电极流出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则参加反应的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3000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3000" u="sng" smtClean="0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3000" err="1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mol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负极的质量变化是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　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填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增大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”)</a:t>
            </a:r>
            <a:r>
              <a:rPr lang="zh-CN" altLang="zh-CN" sz="3000" u="sng">
                <a:uFill>
                  <a:solidFill>
                    <a:srgbClr val="000000"/>
                  </a:solidFill>
                </a:u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g</a:t>
            </a:r>
            <a:r>
              <a:rPr lang="zh-CN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3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9200812"/>
              </p:ext>
            </p:extLst>
          </p:nvPr>
        </p:nvGraphicFramePr>
        <p:xfrm>
          <a:off x="4484557" y="3466937"/>
          <a:ext cx="1211262" cy="5032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2" imgW="439484" imgH="178252" progId="Word.Document.12">
                  <p:embed/>
                </p:oleObj>
              </mc:Choice>
              <mc:Fallback>
                <p:oleObj name="文档" r:id="rId2" imgW="439484" imgH="17825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84557" y="3466937"/>
                        <a:ext cx="1211262" cy="503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xmlns="" val="4206768344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935831"/>
            <a:ext cx="10807700" cy="48563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答案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(1)Pb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PbO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 (2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负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  (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3)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  (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4)1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增大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48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解析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铅酸蓄电池放电时是原电池。根据电池总反应及原电池原理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负极发生氧化反应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,Pb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为负极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正极发生还原反应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,PbO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为正极。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原电池工作时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溶液中阴离子移向负极。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由电池总反应可知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参加反应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且生成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所以溶液中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减小。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(4)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根据总反应式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若从负极流出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mol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电子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参加反应的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mol,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负极有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0.5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mol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转化为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PbSO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负极增大质量即为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0.5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mol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zh-CN" smtClean="0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的质量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48</a:t>
            </a:r>
            <a:r>
              <a:rPr lang="en-US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0641279"/>
              </p:ext>
            </p:extLst>
          </p:nvPr>
        </p:nvGraphicFramePr>
        <p:xfrm>
          <a:off x="4291381" y="5112295"/>
          <a:ext cx="1211262" cy="5032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2" imgW="439484" imgH="178252" progId="Word.Document.12">
                  <p:embed/>
                </p:oleObj>
              </mc:Choice>
              <mc:Fallback>
                <p:oleObj name="文档" r:id="rId2" imgW="439484" imgH="17825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91381" y="5112295"/>
                        <a:ext cx="1211262" cy="503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xmlns="" val="2778749915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57000">
              <a:srgbClr val="3596BF"/>
            </a:gs>
            <a:gs pos="3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虚尾箭头 2"/>
          <p:cNvSpPr/>
          <p:nvPr/>
        </p:nvSpPr>
        <p:spPr>
          <a:xfrm>
            <a:off x="-287635" y="719807"/>
            <a:ext cx="10657184" cy="3528392"/>
          </a:xfrm>
          <a:prstGeom prst="stripedRightArrow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>
              <a:rot lat="20376000" lon="1938000" rev="20112000"/>
            </a:camera>
            <a:lightRig rig="soft" dir="t"/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zh-CN" altLang="zh-CN" sz="66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合作探究</a:t>
            </a:r>
            <a:r>
              <a:rPr lang="en-US" altLang="zh-CN" sz="66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释疑解惑</a:t>
            </a:r>
          </a:p>
        </p:txBody>
      </p:sp>
      <p:sp>
        <p:nvSpPr>
          <p:cNvPr id="2" name="圆角矩形 1">
            <a:hlinkClick r:id="rId2" action="ppaction://hlinksldjump"/>
          </p:cNvPr>
          <p:cNvSpPr/>
          <p:nvPr/>
        </p:nvSpPr>
        <p:spPr>
          <a:xfrm>
            <a:off x="916195" y="4248703"/>
            <a:ext cx="2108538" cy="57505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smtClean="0">
                <a:solidFill>
                  <a:schemeClr val="bg1"/>
                </a:solidFill>
              </a:rPr>
              <a:t>探究任务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960461"/>
      </p:ext>
    </p:extLst>
  </p:cSld>
  <p:clrMapOvr>
    <a:masterClrMapping/>
  </p:clrMapOvr>
  <mc:AlternateContent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1239655" y="641291"/>
            <a:ext cx="8625838" cy="792088"/>
            <a:chOff x="1239655" y="641291"/>
            <a:chExt cx="8625838" cy="792088"/>
          </a:xfrm>
        </p:grpSpPr>
        <p:sp>
          <p:nvSpPr>
            <p:cNvPr id="12" name="燕尾形 11"/>
            <p:cNvSpPr/>
            <p:nvPr/>
          </p:nvSpPr>
          <p:spPr>
            <a:xfrm>
              <a:off x="1239655" y="719807"/>
              <a:ext cx="8625838" cy="576064"/>
            </a:xfrm>
            <a:prstGeom prst="chevron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mtClean="0"/>
                <a:t>   </a:t>
              </a:r>
              <a:r>
                <a:rPr lang="zh-CN" altLang="zh-CN" smtClean="0"/>
                <a:t>探究任务</a:t>
              </a:r>
              <a:r>
                <a:rPr lang="en-US" altLang="zh-CN" smtClean="0"/>
                <a:t>  </a:t>
              </a:r>
              <a:r>
                <a:rPr lang="zh-CN" altLang="zh-CN" smtClean="0"/>
                <a:t>化学电源</a:t>
              </a:r>
              <a:r>
                <a:rPr lang="zh-CN" altLang="zh-CN"/>
                <a:t>电极反应式的</a:t>
              </a:r>
              <a:r>
                <a:rPr lang="zh-CN" altLang="zh-CN" smtClean="0"/>
                <a:t>书写</a:t>
              </a:r>
              <a:endParaRPr lang="zh-CN" altLang="zh-CN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584573" y="641291"/>
              <a:ext cx="509714" cy="792088"/>
              <a:chOff x="3024733" y="1799927"/>
              <a:chExt cx="509714" cy="792088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菱形 12"/>
              <p:cNvSpPr/>
              <p:nvPr/>
            </p:nvSpPr>
            <p:spPr>
              <a:xfrm>
                <a:off x="3024733" y="1799927"/>
                <a:ext cx="504056" cy="648072"/>
              </a:xfrm>
              <a:prstGeom prst="diamond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菱形 13"/>
              <p:cNvSpPr/>
              <p:nvPr/>
            </p:nvSpPr>
            <p:spPr>
              <a:xfrm>
                <a:off x="3030391" y="1943943"/>
                <a:ext cx="504056" cy="648072"/>
              </a:xfrm>
              <a:prstGeom prst="diamond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矩形 1"/>
          <p:cNvSpPr>
            <a:spLocks noChangeAspect="1"/>
          </p:cNvSpPr>
          <p:nvPr/>
        </p:nvSpPr>
        <p:spPr>
          <a:xfrm>
            <a:off x="361950" y="1665743"/>
            <a:ext cx="5471095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cs typeface="Times New Roman" panose="02020603050405020304" pitchFamily="18" charset="0"/>
              </a:rPr>
              <a:t>问题引领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如图所示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可形成氢氧燃料电池。通常氢氧燃料电池有酸式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当电解质溶液为硫酸时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和碱式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当电解质溶液为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NaOH(aq)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KOH(aq)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时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两种。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165459" y="1672251"/>
            <a:ext cx="4852162" cy="4211656"/>
            <a:chOff x="6165459" y="1672251"/>
            <a:chExt cx="4852162" cy="4211656"/>
          </a:xfrm>
        </p:grpSpPr>
        <p:pic>
          <p:nvPicPr>
            <p:cNvPr id="8" name="WHG2TSX70.eps" descr="id:2147494530;FounderCES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165459" y="1672251"/>
              <a:ext cx="4852162" cy="3384376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>
            <a:xfrm>
              <a:off x="6645334" y="5200643"/>
              <a:ext cx="3892411" cy="6832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  <a:spcAft>
                  <a:spcPct val="0"/>
                </a:spcAft>
                <a:tabLst>
                  <a:tab pos="1029335"/>
                  <a:tab pos="1850390"/>
                  <a:tab pos="2538095"/>
                  <a:tab pos="3221990"/>
                </a:tabLst>
              </a:pP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氢氧燃料电池示意图</a:t>
              </a:r>
              <a:endParaRPr lang="zh-CN" altLang="zh-CN">
                <a:solidFill>
                  <a:srgbClr val="000000"/>
                </a:solidFill>
                <a:effectLst/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26412995"/>
      </p:ext>
    </p:extLst>
  </p:cSld>
  <p:clrMapOvr>
    <a:masterClrMapping/>
  </p:clrMapOvr>
  <p:transition spd="slow">
    <p:comb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文框 2">
            <a:hlinkClick r:id="rId2" action="ppaction://hlinksldjump"/>
          </p:cNvPr>
          <p:cNvSpPr/>
          <p:nvPr/>
        </p:nvSpPr>
        <p:spPr>
          <a:xfrm>
            <a:off x="1728589" y="1079847"/>
            <a:ext cx="8136904" cy="1008112"/>
          </a:xfrm>
          <a:prstGeom prst="frame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sz="44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自主</a:t>
            </a:r>
            <a:r>
              <a:rPr lang="zh-CN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预习</a:t>
            </a:r>
            <a:r>
              <a:rPr lang="en-US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新知</a:t>
            </a:r>
            <a:r>
              <a:rPr lang="zh-CN" altLang="zh-CN" sz="44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导学</a:t>
            </a:r>
          </a:p>
        </p:txBody>
      </p:sp>
      <p:sp>
        <p:nvSpPr>
          <p:cNvPr id="4" name="图文框 3">
            <a:hlinkClick r:id="rId3" action="ppaction://hlinksldjump"/>
          </p:cNvPr>
          <p:cNvSpPr/>
          <p:nvPr/>
        </p:nvSpPr>
        <p:spPr>
          <a:xfrm>
            <a:off x="1728589" y="2447999"/>
            <a:ext cx="8136904" cy="1008112"/>
          </a:xfrm>
          <a:prstGeom prst="frame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合作探究</a:t>
            </a:r>
            <a:r>
              <a:rPr lang="en-US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zh-CN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释疑</a:t>
            </a:r>
            <a:r>
              <a:rPr lang="zh-CN" altLang="zh-CN" sz="44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解惑</a:t>
            </a:r>
          </a:p>
        </p:txBody>
      </p:sp>
      <p:sp>
        <p:nvSpPr>
          <p:cNvPr id="7" name="图文框 6">
            <a:hlinkClick r:id="rId4" action="ppaction://hlinksldjump"/>
          </p:cNvPr>
          <p:cNvSpPr/>
          <p:nvPr/>
        </p:nvSpPr>
        <p:spPr>
          <a:xfrm>
            <a:off x="1728589" y="3855501"/>
            <a:ext cx="8136904" cy="1008112"/>
          </a:xfrm>
          <a:prstGeom prst="frame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44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  堂  小  结</a:t>
            </a:r>
            <a:endParaRPr lang="zh-CN" altLang="zh-CN" sz="440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409961"/>
      </p:ext>
    </p:extLst>
  </p:cSld>
  <p:clrMapOvr>
    <a:masterClrMapping/>
  </p:clrMapOvr>
  <p:transition spd="med">
    <p:pull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903151"/>
            <a:ext cx="10807700" cy="47632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酸式氢氧燃料电池的电极反应和总反应方程式如何书写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电解质溶液中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如何变化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提示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总反应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电解质溶液的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变大。正极上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得电子变为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溶液中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不能单独存在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酸性条件下与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结合成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。负极上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失电子变为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进入电解质溶液。电池总反应相当于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中燃烧的反应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由于有水生成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溶液将逐渐变稀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变小。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26105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935831"/>
            <a:ext cx="10807700" cy="47632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碱式氢氧燃料电池的电极反应和总反应方程式如何书写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电解质溶液中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如何变化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提示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总反应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电解质溶液的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变小。正极上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得电子变为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溶液中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不能单独存在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碱性条件下与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结合成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。负极上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失电子变为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碱性条件下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不能大量存在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结合成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。电池总反应相当于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中燃烧的反应。同样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由于有水生成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变小。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13100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2520007"/>
            <a:ext cx="10807700" cy="121552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二次电池放电和充电时的反应互为可逆反应吗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提示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不是。因为反应条件不同。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9904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655911"/>
            <a:ext cx="10807700" cy="29904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cs typeface="Times New Roman" panose="02020603050405020304" pitchFamily="18" charset="0"/>
              </a:rPr>
              <a:t>归纳提升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书写电极反应式的原则。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电极反应式遵循质量守恒、得失电子守恒及电荷守恒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遵循离子方程式的书写规则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两电极反应式相加得电池总化学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或离子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方程式。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236556"/>
      </p:ext>
    </p:extLst>
  </p:cSld>
  <p:clrMapOvr>
    <a:masterClrMapping/>
  </p:clrMapOvr>
  <p:transition spd="slow">
    <p:comb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151855"/>
            <a:ext cx="10807700" cy="41503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充电电池电极反应式的书写方法。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先标出原电池总反应式电子转移的方向和数目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指出参与负极和正极反应的物质。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写出一个比较容易书写的电极反应式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书写时一定要注意电极产物是否与电解质溶液共存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在电子守恒的基础上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总反应式减去写出的电极反应式即得另一电极反应式。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50828"/>
      </p:ext>
    </p:extLst>
  </p:cSld>
  <p:clrMapOvr>
    <a:masterClrMapping/>
  </p:clrMapOvr>
  <p:transition spd="slow">
    <p:comb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10807700" cy="53541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燃料电池电极反应式的书写方法。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写出电池总反应式。燃料电池的总反应与燃料的燃烧反应一致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若产物能与电解质反应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则总反应为加合后的反应。甲烷燃料电池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电解质溶液为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NaOH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的总反应为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+2NaOH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Na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+3H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写出电池的正极反应式。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根据燃料电池的特点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一般在正极上发生还原反应的物质都是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随着电解质溶液的不同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其电极反应有所不同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其实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我们只要熟记以下几种情况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945158"/>
      </p:ext>
    </p:extLst>
  </p:cSld>
  <p:clrMapOvr>
    <a:masterClrMapping/>
  </p:clrMapOvr>
  <p:transition spd="slow">
    <p:comb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8970"/>
            <a:ext cx="10807700" cy="539519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酸性电解质溶液环境下的电极反应式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碱性电解质溶液环境下的电极反应式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熔融态的氧化物作电解质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高温下能传导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):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2O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2-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熔融碳酸盐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如熔融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环境下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+2CO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+4e</a:t>
            </a:r>
            <a:r>
              <a:rPr lang="en-US" altLang="zh-CN" baseline="30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mtClean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         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根据电池总反应式和正极反应式写出电池的负极反应式。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4785884"/>
              </p:ext>
            </p:extLst>
          </p:nvPr>
        </p:nvGraphicFramePr>
        <p:xfrm>
          <a:off x="4134349" y="4906103"/>
          <a:ext cx="1243012" cy="5032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2" imgW="445637" imgH="178611" progId="Word.Document.12">
                  <p:embed/>
                </p:oleObj>
              </mc:Choice>
              <mc:Fallback>
                <p:oleObj name="文档" r:id="rId2" imgW="445637" imgH="178611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34349" y="4906103"/>
                        <a:ext cx="1243012" cy="503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xmlns="" val="4031869571"/>
      </p:ext>
    </p:extLst>
  </p:cSld>
  <p:clrMapOvr>
    <a:masterClrMapping/>
  </p:clrMapOvr>
  <p:transition spd="slow">
    <p:comb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10807700" cy="5410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cs typeface="Times New Roman" panose="02020603050405020304" pitchFamily="18" charset="0"/>
              </a:rPr>
              <a:t>典型例题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【例题】</a:t>
            </a:r>
            <a:r>
              <a:rPr lang="zh-CN" altLang="zh-CN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燃料电池是目前电池研究的热点之一。现有某课外小组自制的氢氧燃料电池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如图所示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,a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均为惰性电极。下列叙述不正确的是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endParaRPr lang="en-US" altLang="zh-CN" smtClean="0">
              <a:solidFill>
                <a:srgbClr val="000000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err="1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A.a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极是负极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该电极上发生氧化反应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B.b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极反应是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总反应的化学方程式为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氢氧燃料电池是一种具有应用前景的绿色电源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WHG2TSX71.eps" descr="id:214749455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460042" y="2741623"/>
            <a:ext cx="2731091" cy="25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4788152"/>
      </p:ext>
    </p:extLst>
  </p:cSld>
  <p:clrMapOvr>
    <a:masterClrMapping/>
  </p:clrMapOvr>
  <p:transition spd="slow">
    <p:comb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151855"/>
            <a:ext cx="10807700" cy="417229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答案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解析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极通入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为负极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电极反应式为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mtClean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 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4H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发生氧化反应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,A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项正确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;b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极通入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为正极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电极反应式为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O+4e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,B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项错误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正、负极电极反应式相加得总反应为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O,C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项正确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氢氧燃料电池的能量转化率高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且产物为水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对环境无污染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是具有应用前景的绿色电源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,D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项正确。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09360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10807700" cy="53541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【变式训练】</a:t>
            </a:r>
            <a:r>
              <a:rPr lang="zh-CN" altLang="zh-CN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镍镉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(Ni-Cd)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可充电电池在现代生活中有广泛应用。已知某镍镉电池的电解质溶液为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KOH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溶液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其充、放电按下式进行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:Cd+2NiO(OH)+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2H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      Cd(OH)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+ 2Ni(OH)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有关该电池的说法正确的是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放电时该电池正极上的反应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:NiO(OH)+H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O+e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mtClean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 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Ni(OH)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+OH</a:t>
            </a:r>
            <a:r>
              <a:rPr lang="en-US" altLang="zh-CN" baseline="30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放电过程是化学能全部转化为电能的过程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放电时负极附近溶液中</a:t>
            </a:r>
            <a:r>
              <a:rPr lang="en-US" altLang="zh-CN" i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不变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放电时电解质溶液中的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向电池正极移动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7315717" y="1924279"/>
            <a:ext cx="470651" cy="57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6732814"/>
      </p:ext>
    </p:extLst>
  </p:cSld>
  <p:clrMapOvr>
    <a:masterClrMapping/>
  </p:clrMapOvr>
  <p:transition spd="slow">
    <p:comb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46000">
              <a:schemeClr val="bg2">
                <a:tint val="97000"/>
                <a:hueMod val="92000"/>
                <a:satMod val="169000"/>
                <a:lumMod val="164000"/>
              </a:schemeClr>
            </a:gs>
            <a:gs pos="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60437" y="647799"/>
            <a:ext cx="10729192" cy="5060491"/>
            <a:chOff x="360437" y="791815"/>
            <a:chExt cx="10729192" cy="5060491"/>
          </a:xfrm>
        </p:grpSpPr>
        <p:grpSp>
          <p:nvGrpSpPr>
            <p:cNvPr id="13" name="组合 12"/>
            <p:cNvGrpSpPr/>
            <p:nvPr/>
          </p:nvGrpSpPr>
          <p:grpSpPr>
            <a:xfrm>
              <a:off x="360437" y="791815"/>
              <a:ext cx="10729192" cy="5060491"/>
              <a:chOff x="360437" y="1511895"/>
              <a:chExt cx="10729192" cy="3456384"/>
            </a:xfrm>
          </p:grpSpPr>
          <p:sp>
            <p:nvSpPr>
              <p:cNvPr id="2" name="圆角矩形 1"/>
              <p:cNvSpPr/>
              <p:nvPr/>
            </p:nvSpPr>
            <p:spPr>
              <a:xfrm>
                <a:off x="360437" y="1511895"/>
                <a:ext cx="10729192" cy="3456384"/>
              </a:xfrm>
              <a:prstGeom prst="roundRect">
                <a:avLst/>
              </a:prstGeom>
              <a:no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/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 flipH="1">
                <a:off x="2448669" y="1573017"/>
                <a:ext cx="0" cy="3312368"/>
              </a:xfrm>
              <a:prstGeom prst="line">
                <a:avLst/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4" name="矩形 13"/>
            <p:cNvSpPr>
              <a:spLocks noChangeAspect="1"/>
            </p:cNvSpPr>
            <p:nvPr/>
          </p:nvSpPr>
          <p:spPr>
            <a:xfrm>
              <a:off x="360437" y="2447999"/>
              <a:ext cx="2086719" cy="11957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  <a:spcAft>
                  <a:spcPct val="0"/>
                </a:spcAft>
                <a:tabLst>
                  <a:tab pos="1188085"/>
                  <a:tab pos="2163445"/>
                  <a:tab pos="3142615"/>
                  <a:tab pos="4190365"/>
                </a:tabLst>
              </a:pPr>
              <a:r>
                <a:rPr lang="zh-CN" altLang="zh-CN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课标定位</a:t>
              </a:r>
              <a:endParaRPr lang="zh-CN" altLang="zh-CN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algn="ctr">
                <a:lnSpc>
                  <a:spcPct val="120000"/>
                </a:lnSpc>
                <a:spcAft>
                  <a:spcPct val="0"/>
                </a:spcAft>
                <a:tabLst>
                  <a:tab pos="1188085"/>
                  <a:tab pos="2163445"/>
                  <a:tab pos="3142615"/>
                  <a:tab pos="4190365"/>
                </a:tabLst>
              </a:pPr>
              <a:r>
                <a:rPr lang="zh-CN" altLang="zh-CN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素养阐释</a:t>
              </a:r>
              <a:endParaRPr lang="zh-CN" altLang="zh-CN">
                <a:solidFill>
                  <a:srgbClr val="000000"/>
                </a:solidFill>
                <a:effectLst/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/>
            <p:cNvSpPr>
              <a:spLocks noChangeAspect="1"/>
            </p:cNvSpPr>
            <p:nvPr/>
          </p:nvSpPr>
          <p:spPr>
            <a:xfrm>
              <a:off x="2552207" y="1298426"/>
              <a:ext cx="8496944" cy="35813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spcAft>
                  <a:spcPct val="0"/>
                </a:spcAft>
                <a:tabLst>
                  <a:tab pos="1029335"/>
                  <a:tab pos="1850390"/>
                  <a:tab pos="2538095"/>
                  <a:tab pos="3221990"/>
                </a:tabLst>
              </a:pP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1.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认识生活中常用的各类电池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能用原电池原理解释各类化学电源的工作原理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体会化学学科的社会价值。</a:t>
              </a:r>
              <a:endParaRPr lang="zh-CN" altLang="zh-CN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ct val="0"/>
                </a:spcAft>
                <a:tabLst>
                  <a:tab pos="1029335"/>
                  <a:tab pos="1850390"/>
                  <a:tab pos="2538095"/>
                  <a:tab pos="3221990"/>
                </a:tabLst>
              </a:pP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2.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能依据原电池原理正确书写简单化学电源的电极反应式</a:t>
              </a: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提高模型认知的能力。</a:t>
              </a:r>
              <a:endParaRPr lang="zh-CN" altLang="zh-CN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3.</a:t>
              </a:r>
              <a:r>
                <a:rPr lang="zh-CN" altLang="zh-CN">
                  <a:solidFill>
                    <a:srgbClr val="000000"/>
                  </a:solidFill>
                  <a:ea typeface="楷体" panose="02010609060101010101" pitchFamily="49" charset="-122"/>
                  <a:cs typeface="Times New Roman" panose="02020603050405020304" pitchFamily="18" charset="0"/>
                </a:rPr>
                <a:t>能说出电解池的能量转化形式以及简单应用。</a:t>
              </a:r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30740809"/>
      </p:ext>
    </p:extLst>
  </p:cSld>
  <p:clrMapOvr>
    <a:masterClrMapping/>
  </p:clrMapOvr>
  <mc:AlternateContent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361950" y="1151855"/>
            <a:ext cx="10807700" cy="417229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答案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latin typeface="Arial" panose="020b0604020202020204" pitchFamily="34" charset="0"/>
                <a:cs typeface="Times New Roman" panose="02020603050405020304" pitchFamily="18" charset="0"/>
              </a:rPr>
              <a:t>解析</a:t>
            </a:r>
            <a:r>
              <a:rPr lang="en-US" altLang="zh-CN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放电时是原电池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,Cd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的化合价升高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,Cd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作负极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,Ni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的化合价降低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,NiO(OH)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作正极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正极的电极反应式为</a:t>
            </a:r>
            <a:r>
              <a:rPr lang="en-US" altLang="zh-CN" err="1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NiO(OH)+H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O+e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Ni(OH)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,A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项正确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放电过程是化学能转化为电能的过程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但不可能全部转化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,B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项错误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放电时负极电极反应式为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Cd+2OH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-2e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Cd(OH)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负极周围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的浓度减小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,C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项错误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放电时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OH</a:t>
            </a:r>
            <a:r>
              <a:rPr lang="en-US" altLang="zh-CN" baseline="30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向电源负极移动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,D</a:t>
            </a:r>
            <a:r>
              <a:rPr lang="zh-CN" altLang="zh-CN">
                <a:solidFill>
                  <a:srgbClr val="00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项错误。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88618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60000">
              <a:srgbClr val="3596BF"/>
            </a:gs>
            <a:gs pos="3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虚尾箭头 2"/>
          <p:cNvSpPr/>
          <p:nvPr/>
        </p:nvSpPr>
        <p:spPr>
          <a:xfrm>
            <a:off x="-287635" y="719807"/>
            <a:ext cx="10657184" cy="3528392"/>
          </a:xfrm>
          <a:prstGeom prst="stripedRightArrow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>
              <a:rot lat="20376000" lon="1938000" rev="20112000"/>
            </a:camera>
            <a:lightRig rig="soft" dir="t"/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6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  堂  小  结</a:t>
            </a:r>
            <a:endParaRPr lang="zh-CN" altLang="zh-CN" sz="660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990442"/>
      </p:ext>
    </p:extLst>
  </p:cSld>
  <p:clrMapOvr>
    <a:masterClrMapping/>
  </p:clrMapOvr>
  <mc:AlternateContent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VHG2TSX01.eps" descr="id:214749456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871935"/>
            <a:ext cx="10807700" cy="265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3944478"/>
      </p:ext>
    </p:extLst>
  </p:cSld>
  <p:clrMapOvr>
    <a:masterClrMapping/>
  </p:clrMapOvr>
  <mc:AlternateContent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887200" y="12230100"/>
            <a:ext cx="3175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9081906"/>
      </p:ext>
    </p:extLst>
  </p:cSld>
  <p:clrMapOvr>
    <a:masterClrMapping/>
  </p:clrMapOvr>
  <mc:AlternateContent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57000">
              <a:srgbClr val="3596BF"/>
            </a:gs>
            <a:gs pos="3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虚尾箭头 2"/>
          <p:cNvSpPr/>
          <p:nvPr/>
        </p:nvSpPr>
        <p:spPr>
          <a:xfrm>
            <a:off x="-287635" y="719807"/>
            <a:ext cx="10657184" cy="3528392"/>
          </a:xfrm>
          <a:prstGeom prst="stripedRightArrow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>
              <a:rot lat="20376000" lon="1938000" rev="20112000"/>
            </a:camera>
            <a:lightRig rig="soft" dir="t"/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zh-CN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自主预习</a:t>
            </a:r>
            <a:r>
              <a:rPr lang="en-US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·</a:t>
            </a:r>
            <a:r>
              <a:rPr lang="zh-CN" altLang="zh-CN" sz="660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新知导学</a:t>
            </a:r>
          </a:p>
        </p:txBody>
      </p:sp>
    </p:spTree>
    <p:extLst>
      <p:ext uri="{BB962C8B-B14F-4D97-AF65-F5344CB8AC3E}">
        <p14:creationId xmlns:p14="http://schemas.microsoft.com/office/powerpoint/2010/main" xmlns="" val="2722224656"/>
      </p:ext>
    </p:extLst>
  </p:cSld>
  <p:clrMapOvr>
    <a:masterClrMapping/>
  </p:clrMapOvr>
  <mc:AlternateContent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727919"/>
            <a:ext cx="10807700" cy="29904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NEU-BZ-S92"/>
                <a:ea typeface="方正正中黑简体"/>
                <a:cs typeface="Times New Roman" panose="02020603050405020304" pitchFamily="18" charset="0"/>
              </a:rPr>
              <a:t>一、化学电源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分类。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一次电池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不能充电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用过之后不能复原。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二次电池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可充电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可多次重复使用。</a:t>
            </a:r>
            <a:endParaRPr lang="zh-CN" altLang="zh-CN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燃料电池。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441446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729639"/>
            <a:ext cx="4161396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常见的化学电源</a:t>
            </a:r>
            <a:r>
              <a:rPr lang="zh-CN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0516331"/>
              </p:ext>
            </p:extLst>
          </p:nvPr>
        </p:nvGraphicFramePr>
        <p:xfrm>
          <a:off x="361950" y="1402907"/>
          <a:ext cx="10807700" cy="49843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3826154" imgH="1764552" progId="Word.Document.12">
                  <p:embed/>
                </p:oleObj>
              </mc:Choice>
              <mc:Fallback>
                <p:oleObj name="文档" r:id="rId2" imgW="3826154" imgH="176455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1950" y="1402907"/>
                        <a:ext cx="10807700" cy="4984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23962" y="2155156"/>
            <a:ext cx="338379" cy="36585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5696976" y="2155156"/>
            <a:ext cx="496109" cy="36585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137533" y="3258951"/>
            <a:ext cx="1701770" cy="4426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15175" y="3947457"/>
            <a:ext cx="359196" cy="36585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5303703" y="3947457"/>
            <a:ext cx="1129648" cy="36585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843821" y="4464223"/>
            <a:ext cx="1589530" cy="4426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xmlns="" val="481659830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2120315"/>
              </p:ext>
            </p:extLst>
          </p:nvPr>
        </p:nvGraphicFramePr>
        <p:xfrm>
          <a:off x="361950" y="882739"/>
          <a:ext cx="10807700" cy="553553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3826154" imgH="1959695" progId="Word.Document.12">
                  <p:embed/>
                </p:oleObj>
              </mc:Choice>
              <mc:Fallback>
                <p:oleObj name="文档" r:id="rId2" imgW="3826154" imgH="195969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1950" y="882739"/>
                        <a:ext cx="10807700" cy="5535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84142" y="1620675"/>
            <a:ext cx="432048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5539943" y="1630507"/>
            <a:ext cx="859333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843341" y="2219587"/>
            <a:ext cx="859333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09710" y="3416863"/>
            <a:ext cx="1497350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2546158" y="4006771"/>
            <a:ext cx="1905079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018594" y="4604021"/>
            <a:ext cx="938504" cy="4496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xmlns="" val="2318525274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2810161"/>
              </p:ext>
            </p:extLst>
          </p:nvPr>
        </p:nvGraphicFramePr>
        <p:xfrm>
          <a:off x="361950" y="1514457"/>
          <a:ext cx="10807700" cy="38138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3826154" imgH="1350188" progId="Word.Document.12">
                  <p:embed/>
                </p:oleObj>
              </mc:Choice>
              <mc:Fallback>
                <p:oleObj name="文档" r:id="rId2" imgW="3826154" imgH="135018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1950" y="1514457"/>
                        <a:ext cx="10807700" cy="3813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08250" y="2231719"/>
            <a:ext cx="743126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5695677" y="2231719"/>
            <a:ext cx="743126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6537273" y="2221887"/>
            <a:ext cx="899183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3718082" y="3435589"/>
            <a:ext cx="743126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5695102" y="3435589"/>
            <a:ext cx="743126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4119141" y="3999182"/>
            <a:ext cx="951312" cy="4024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8A90BD6A-DAC1-4175-BADE-A70FD2E31095}"/>
              </a:ext>
            </a:extLst>
          </p:cNvPr>
          <p:cNvSpPr/>
          <p:nvPr/>
        </p:nvSpPr>
        <p:spPr>
          <a:xfrm>
            <a:off x="7574253" y="2437323"/>
            <a:ext cx="2943595" cy="4869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xmlns="" val="1818138990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61950" y="1642741"/>
            <a:ext cx="10807700" cy="178664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【自主思考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】</a:t>
            </a:r>
            <a:r>
              <a:rPr lang="zh-CN" altLang="zh-CN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铅蓄电池的电池反应式为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Pb+PbO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+ 2H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baseline="-25000" smtClean="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mtClean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══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2PbSO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+2H</a:t>
            </a:r>
            <a:r>
              <a:rPr lang="en-US" altLang="zh-CN" baseline="-25000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zh-CN" alt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。请写出负极、正极的电极反应式。</a:t>
            </a:r>
            <a:endParaRPr lang="zh-CN" altLang="zh-CN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3098089"/>
              </p:ext>
            </p:extLst>
          </p:nvPr>
        </p:nvGraphicFramePr>
        <p:xfrm>
          <a:off x="-88749" y="3487315"/>
          <a:ext cx="11669770" cy="127477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3826154" imgH="417958" progId="Word.Document.12">
                  <p:embed/>
                </p:oleObj>
              </mc:Choice>
              <mc:Fallback>
                <p:oleObj name="文档" r:id="rId2" imgW="3826154" imgH="41795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8749" y="3487315"/>
                        <a:ext cx="11669770" cy="1274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xmlns="" val="4067709828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切片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新教材 高中同步.potx" id="{3CE1777B-F136-4317-83FE-4293B2B2CE4E}" vid="{D252A9AD-4D20-461B-9B26-AFC8D64180BC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104</Paragraphs>
  <Slides>33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baseType="lpstr" size="48">
      <vt:lpstr>Arial</vt:lpstr>
      <vt:lpstr>Century Gothic</vt:lpstr>
      <vt:lpstr>Wingdings 3</vt:lpstr>
      <vt:lpstr>隶书</vt:lpstr>
      <vt:lpstr>黑体</vt:lpstr>
      <vt:lpstr>Calibri</vt:lpstr>
      <vt:lpstr>Times New Roman</vt:lpstr>
      <vt:lpstr>NEU-BZ-S92</vt:lpstr>
      <vt:lpstr>方正书宋_GBK</vt:lpstr>
      <vt:lpstr>华文新魏</vt:lpstr>
      <vt:lpstr>宋体</vt:lpstr>
      <vt:lpstr>楷体</vt:lpstr>
      <vt:lpstr>方正正中黑简体</vt:lpstr>
      <vt:lpstr>Cambria Math</vt:lpstr>
      <vt:lpstr>切片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2021-05-18T22:28:49.186</cp:lastPrinted>
  <dcterms:created xsi:type="dcterms:W3CDTF">2021-05-18T22:28:49Z</dcterms:created>
  <dcterms:modified xsi:type="dcterms:W3CDTF">2021-05-18T14:28:49Z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