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wav" ContentType="audio/x-wav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0" r:id="rId19"/>
    <p:sldId id="269" r:id="rId20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tags" Target="tags/tag17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png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emf" /><Relationship Id="rId2" Type="http://schemas.openxmlformats.org/officeDocument/2006/relationships/image" Target="../media/image10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1.emf" /><Relationship Id="rId2" Type="http://schemas.openxmlformats.org/officeDocument/2006/relationships/image" Target="../media/image12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emf" /><Relationship Id="rId2" Type="http://schemas.openxmlformats.org/officeDocument/2006/relationships/image" Target="../media/image15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emf" /><Relationship Id="rId2" Type="http://schemas.openxmlformats.org/officeDocument/2006/relationships/image" Target="../media/image17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8.emf" /><Relationship Id="rId2" Type="http://schemas.openxmlformats.org/officeDocument/2006/relationships/image" Target="../media/image19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0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Relationship Id="rId3" Type="http://schemas.openxmlformats.org/officeDocument/2006/relationships/tags" Target="../tags/tag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4.xml" /><Relationship Id="rId3" Type="http://schemas.openxmlformats.org/officeDocument/2006/relationships/audio" Target="../media/audio11.wav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5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Relationship Id="rId3" Type="http://schemas.openxmlformats.org/officeDocument/2006/relationships/tags" Target="../tags/tag16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oleObject" Target="../embeddings/Microsoft_Word_97_-_2003___1.doc" TargetMode="Internal" /><Relationship Id="rId3" Type="http://schemas.openxmlformats.org/officeDocument/2006/relationships/oleObject" Target="../embeddings/oleObject2.bin" /><Relationship Id="rId4" Type="http://schemas.openxmlformats.org/officeDocument/2006/relationships/image" Target="../media/image9.emf" /><Relationship Id="rId5" Type="http://schemas.openxmlformats.org/officeDocument/2006/relationships/oleObject" Target="../embeddings/Microsoft_Word_97_-_2003___2.doc" TargetMode="Internal" /><Relationship Id="rId6" Type="http://schemas.openxmlformats.org/officeDocument/2006/relationships/oleObject" Target="../embeddings/oleObject3.bin" /><Relationship Id="rId7" Type="http://schemas.openxmlformats.org/officeDocument/2006/relationships/image" Target="../media/image10.emf" /><Relationship Id="rId8" Type="http://schemas.openxmlformats.org/officeDocument/2006/relationships/vmlDrawing" Target="../drawings/vmlDrawing2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oleObject" Target="../embeddings/Microsoft_Word_97_-_2003___3.doc" TargetMode="Internal" /><Relationship Id="rId3" Type="http://schemas.openxmlformats.org/officeDocument/2006/relationships/oleObject" Target="../embeddings/oleObject4.bin" /><Relationship Id="rId4" Type="http://schemas.openxmlformats.org/officeDocument/2006/relationships/image" Target="../media/image11.emf" /><Relationship Id="rId5" Type="http://schemas.openxmlformats.org/officeDocument/2006/relationships/oleObject" Target="../embeddings/Microsoft_Word_97_-_2003___4.doc" TargetMode="Internal" /><Relationship Id="rId6" Type="http://schemas.openxmlformats.org/officeDocument/2006/relationships/oleObject" Target="../embeddings/oleObject5.bin" /><Relationship Id="rId7" Type="http://schemas.openxmlformats.org/officeDocument/2006/relationships/image" Target="../media/image12.emf" /><Relationship Id="rId8" Type="http://schemas.openxmlformats.org/officeDocument/2006/relationships/image" Target="../media/image13.png" /><Relationship Id="rId9" Type="http://schemas.openxmlformats.org/officeDocument/2006/relationships/vmlDrawing" Target="../drawings/vmlDrawing3.v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oleObject" Target="../embeddings/Microsoft_Word_97_-_2003___5.doc" TargetMode="Internal" /><Relationship Id="rId3" Type="http://schemas.openxmlformats.org/officeDocument/2006/relationships/oleObject" Target="../embeddings/oleObject6.bin" /><Relationship Id="rId4" Type="http://schemas.openxmlformats.org/officeDocument/2006/relationships/image" Target="../media/image14.emf" /><Relationship Id="rId5" Type="http://schemas.openxmlformats.org/officeDocument/2006/relationships/oleObject" Target="../embeddings/Microsoft_Word_97_-_2003___6.doc" TargetMode="Internal" /><Relationship Id="rId6" Type="http://schemas.openxmlformats.org/officeDocument/2006/relationships/oleObject" Target="../embeddings/oleObject7.bin" /><Relationship Id="rId7" Type="http://schemas.openxmlformats.org/officeDocument/2006/relationships/image" Target="../media/image15.emf" /><Relationship Id="rId8" Type="http://schemas.openxmlformats.org/officeDocument/2006/relationships/vmlDrawing" Target="../drawings/vmlDrawing4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oleObject" Target="../embeddings/Microsoft_Word_97_-_2003___7.doc" TargetMode="Internal" /><Relationship Id="rId3" Type="http://schemas.openxmlformats.org/officeDocument/2006/relationships/oleObject" Target="../embeddings/oleObject8.bin" /><Relationship Id="rId4" Type="http://schemas.openxmlformats.org/officeDocument/2006/relationships/image" Target="../media/image16.emf" /><Relationship Id="rId5" Type="http://schemas.openxmlformats.org/officeDocument/2006/relationships/oleObject" Target="../embeddings/Microsoft_Word_97_-_2003___8.doc" TargetMode="Internal" /><Relationship Id="rId6" Type="http://schemas.openxmlformats.org/officeDocument/2006/relationships/oleObject" Target="../embeddings/oleObject9.bin" /><Relationship Id="rId7" Type="http://schemas.openxmlformats.org/officeDocument/2006/relationships/image" Target="../media/image17.emf" /><Relationship Id="rId8" Type="http://schemas.openxmlformats.org/officeDocument/2006/relationships/vmlDrawing" Target="../drawings/vmlDrawing5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22.png" /><Relationship Id="rId11" Type="http://schemas.openxmlformats.org/officeDocument/2006/relationships/vmlDrawing" Target="../drawings/vmlDrawing6.vml" /><Relationship Id="rId2" Type="http://schemas.openxmlformats.org/officeDocument/2006/relationships/oleObject" Target="../embeddings/Microsoft_Word_97_-_2003___9.doc" TargetMode="Internal" /><Relationship Id="rId3" Type="http://schemas.openxmlformats.org/officeDocument/2006/relationships/oleObject" Target="../embeddings/oleObject10.bin" /><Relationship Id="rId4" Type="http://schemas.openxmlformats.org/officeDocument/2006/relationships/image" Target="../media/image18.emf" /><Relationship Id="rId5" Type="http://schemas.openxmlformats.org/officeDocument/2006/relationships/oleObject" Target="../embeddings/Microsoft_Word_97_-_2003___10.doc" TargetMode="Internal" /><Relationship Id="rId6" Type="http://schemas.openxmlformats.org/officeDocument/2006/relationships/oleObject" Target="../embeddings/oleObject11.bin" /><Relationship Id="rId7" Type="http://schemas.openxmlformats.org/officeDocument/2006/relationships/image" Target="../media/image19.emf" /><Relationship Id="rId8" Type="http://schemas.openxmlformats.org/officeDocument/2006/relationships/image" Target="../media/image20.png" /><Relationship Id="rId9" Type="http://schemas.openxmlformats.org/officeDocument/2006/relationships/image" Target="../media/image2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Relationship Id="rId3" Type="http://schemas.openxmlformats.org/officeDocument/2006/relationships/tags" Target="../tags/tag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3.xml" /><Relationship Id="rId3" Type="http://schemas.openxmlformats.org/officeDocument/2006/relationships/tags" Target="../tags/tag4.xml" /><Relationship Id="rId4" Type="http://schemas.openxmlformats.org/officeDocument/2006/relationships/tags" Target="../tags/tag5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tags" Target="../tags/tag6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5.png" /><Relationship Id="rId4" Type="http://schemas.openxmlformats.org/officeDocument/2006/relationships/tags" Target="../tags/tag7.xml" /><Relationship Id="rId5" Type="http://schemas.openxmlformats.org/officeDocument/2006/relationships/vmlDrawing" Target="../drawings/vmlDrawing1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png" /><Relationship Id="rId3" Type="http://schemas.openxmlformats.org/officeDocument/2006/relationships/tags" Target="../tags/tag8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9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0.xml" /><Relationship Id="rId3" Type="http://schemas.openxmlformats.org/officeDocument/2006/relationships/tags" Target="../tags/tag1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jpeg" /><Relationship Id="rId3" Type="http://schemas.openxmlformats.org/officeDocument/2006/relationships/tags" Target="../tags/tag1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4050665" y="2961100"/>
            <a:ext cx="409130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200" b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第1课时  </a:t>
            </a:r>
          </a:p>
          <a:p>
            <a:pPr algn="ctr"/>
            <a:endParaRPr lang="zh-CN" altLang="en-US" sz="3200" b="1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微软雅黑" panose="020b0503020204020204" charset="-122"/>
              <a:ea typeface="微软雅黑" panose="020b0503020204020204" charset="-122"/>
              <a:sym typeface="黑体" panose="02010609060101010101" charset="-122"/>
            </a:endParaRPr>
          </a:p>
          <a:p>
            <a:pPr algn="ctr"/>
            <a:r>
              <a:rPr lang="zh-CN" altLang="en-US" sz="3200" b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黑体" panose="02010609060101010101" charset="-122"/>
              </a:rPr>
              <a:t>氨气</a:t>
            </a:r>
            <a:endParaRPr lang="zh-CN" altLang="en-US" sz="4000" b="1">
              <a:gradFill>
                <a:gsLst>
                  <a:gs pos="0">
                    <a:srgbClr val="014DD7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925" y="189230"/>
            <a:ext cx="550481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32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专题七  </a:t>
            </a:r>
            <a:r>
              <a:rPr lang="zh-CN" altLang="en-US" sz="3200" b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氮与社会可持续发展</a:t>
            </a:r>
            <a:endParaRPr lang="zh-CN" altLang="en-US" sz="3200" b="1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buFont typeface="Arial" panose="020b0604020202020204" pitchFamily="34" charset="0"/>
            </a:pPr>
            <a:r>
              <a:rPr lang="en-US" altLang="zh-CN" sz="32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—</a:t>
            </a:r>
            <a:r>
              <a:rPr lang="zh-CN" altLang="en-US" sz="3200" b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重要的含氮化工原料</a:t>
            </a:r>
            <a:endParaRPr lang="zh-CN" altLang="en-US" sz="3200" b="1">
              <a:solidFill>
                <a:schemeClr val="tx1"/>
              </a:solidFill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8" name="Text Box 5"/>
          <p:cNvSpPr txBox="1"/>
          <p:nvPr/>
        </p:nvSpPr>
        <p:spPr>
          <a:xfrm>
            <a:off x="4800600" y="540000"/>
            <a:ext cx="2592388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[</a:t>
            </a:r>
            <a:r>
              <a:rPr lang="zh-CN" altLang="en-US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课堂练习</a:t>
            </a: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]</a:t>
            </a:r>
          </a:p>
        </p:txBody>
      </p:sp>
      <p:sp>
        <p:nvSpPr>
          <p:cNvPr id="2222" name="Text Box 8"/>
          <p:cNvSpPr/>
          <p:nvPr/>
        </p:nvSpPr>
        <p:spPr>
          <a:xfrm>
            <a:off x="2244000" y="1260000"/>
            <a:ext cx="7137400" cy="9531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fontAlgn="auto">
              <a:lnSpc>
                <a:spcPct val="100000"/>
              </a:lnSpc>
              <a:spcBef>
                <a:spcPct val="0"/>
              </a:spcBef>
            </a:pPr>
            <a:r>
              <a:rPr lang="zh-CN" altLang="en-US" sz="2800" b="1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</a:rPr>
              <a:t>浓氨水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遇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</a:rPr>
              <a:t>浓硫酸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</a:rPr>
              <a:t>浓硝酸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也都会产生白烟吗？写出分别与硫酸和硝酸反应的化学方程式。</a:t>
            </a:r>
          </a:p>
        </p:txBody>
      </p:sp>
      <p:sp>
        <p:nvSpPr>
          <p:cNvPr id="2224" name="Text Box 4">
            <a:hlinkClick/>
          </p:cNvPr>
          <p:cNvSpPr/>
          <p:nvPr/>
        </p:nvSpPr>
        <p:spPr>
          <a:xfrm>
            <a:off x="2244000" y="2339975"/>
            <a:ext cx="82435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与浓硝酸：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+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HNO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=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NO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 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   (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产生白烟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</a:p>
        </p:txBody>
      </p:sp>
      <p:sp>
        <p:nvSpPr>
          <p:cNvPr id="2225" name="Text Box 5"/>
          <p:cNvSpPr/>
          <p:nvPr/>
        </p:nvSpPr>
        <p:spPr>
          <a:xfrm>
            <a:off x="2244000" y="2879725"/>
            <a:ext cx="82429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与浓硫酸：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2NH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+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H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SO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4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=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(NH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SO</a:t>
            </a:r>
            <a:r>
              <a:rPr lang="en-US" altLang="zh-CN" sz="2800" baseline="-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(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不产生白烟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</a:p>
        </p:txBody>
      </p:sp>
      <p:sp>
        <p:nvSpPr>
          <p:cNvPr id="2226" name="Text Box 2"/>
          <p:cNvSpPr/>
          <p:nvPr/>
        </p:nvSpPr>
        <p:spPr>
          <a:xfrm>
            <a:off x="2244090" y="4140200"/>
            <a:ext cx="8242935" cy="1106805"/>
          </a:xfrm>
          <a:prstGeom prst="rect">
            <a:avLst/>
          </a:prstGeom>
          <a:noFill/>
          <a:ln w="76200" cap="flat" cmpd="tri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2.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易挥发性酸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(HCl</a:t>
            </a:r>
            <a:r>
              <a:rPr lang="zh-CN" altLang="en-US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HNO</a:t>
            </a:r>
            <a:r>
              <a:rPr lang="en-US" altLang="zh-CN" sz="2800" baseline="-300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等</a:t>
            </a:r>
            <a:r>
              <a:rPr lang="en-US" altLang="zh-CN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)</a:t>
            </a:r>
            <a:r>
              <a:rPr lang="zh-CN" altLang="en-US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遇氨气均有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白烟</a:t>
            </a:r>
            <a:r>
              <a:rPr lang="zh-CN" altLang="en-US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生成；</a:t>
            </a:r>
          </a:p>
          <a:p>
            <a:pPr algn="just">
              <a:spcBef>
                <a:spcPts val="1200"/>
              </a:spcBef>
            </a:pP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难挥发性酸 </a:t>
            </a:r>
            <a:r>
              <a:rPr lang="en-US" altLang="zh-CN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(H</a:t>
            </a:r>
            <a:r>
              <a:rPr lang="en-US" altLang="zh-CN" sz="2800" baseline="-300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SO</a:t>
            </a:r>
            <a:r>
              <a:rPr lang="en-US" altLang="zh-CN" sz="2800" baseline="-300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zh-CN" altLang="en-US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H</a:t>
            </a:r>
            <a:r>
              <a:rPr lang="en-US" altLang="zh-CN" sz="2800" baseline="-250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en-US" altLang="zh-CN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PO</a:t>
            </a:r>
            <a:r>
              <a:rPr lang="en-US" altLang="zh-CN" sz="2800" baseline="-250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en-US" altLang="zh-CN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  <a:r>
              <a:rPr lang="zh-CN" altLang="en-US" sz="2800">
                <a:solidFill>
                  <a:srgbClr val="009900"/>
                </a:solidFill>
                <a:latin typeface="黑体" panose="02010609060101010101" charset="-122"/>
                <a:ea typeface="黑体" panose="02010609060101010101" charset="-122"/>
              </a:rPr>
              <a:t>无此现象。</a:t>
            </a:r>
          </a:p>
        </p:txBody>
      </p:sp>
      <p:sp>
        <p:nvSpPr>
          <p:cNvPr id="2227" name="Rectangle 8"/>
          <p:cNvSpPr/>
          <p:nvPr/>
        </p:nvSpPr>
        <p:spPr>
          <a:xfrm>
            <a:off x="3336925" y="5911215"/>
            <a:ext cx="55175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  <a:sym typeface="Wingdings" panose="05000000000000000000" pitchFamily="2" charset="2"/>
              </a:rPr>
              <a:t> NH</a:t>
            </a:r>
            <a:r>
              <a:rPr lang="en-US" altLang="zh-CN" sz="2800" baseline="-25000">
                <a:latin typeface="黑体" panose="02010609060101010101" charset="-122"/>
                <a:ea typeface="黑体" panose="02010609060101010101" charset="-122"/>
                <a:sym typeface="Wingdings" panose="05000000000000000000" pitchFamily="2" charset="2"/>
              </a:rPr>
              <a:t>3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能不能用浓硫酸干燥？          </a:t>
            </a:r>
          </a:p>
        </p:txBody>
      </p:sp>
      <p:sp>
        <p:nvSpPr>
          <p:cNvPr id="2228" name="TextBox 8"/>
          <p:cNvSpPr/>
          <p:nvPr/>
        </p:nvSpPr>
        <p:spPr>
          <a:xfrm>
            <a:off x="7581265" y="5934710"/>
            <a:ext cx="12731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不能</a:t>
            </a:r>
          </a:p>
        </p:txBody>
      </p:sp>
      <p:sp>
        <p:nvSpPr>
          <p:cNvPr id="2229" name="Text Box 10"/>
          <p:cNvSpPr/>
          <p:nvPr/>
        </p:nvSpPr>
        <p:spPr>
          <a:xfrm>
            <a:off x="2244000" y="3600000"/>
            <a:ext cx="6772275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1.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</a:rPr>
              <a:t>氨气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与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</a:rPr>
              <a:t>酸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反应一般生成相应的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charset="-122"/>
                <a:ea typeface="黑体" panose="02010609060101010101" charset="-122"/>
              </a:rPr>
              <a:t>铵盐</a:t>
            </a:r>
            <a:r>
              <a:rPr lang="zh-CN" altLang="en-US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</a:p>
        </p:txBody>
      </p:sp>
      <p:sp>
        <p:nvSpPr>
          <p:cNvPr id="2231" name="Rectangle 13"/>
          <p:cNvSpPr/>
          <p:nvPr/>
        </p:nvSpPr>
        <p:spPr>
          <a:xfrm>
            <a:off x="3336925" y="5400000"/>
            <a:ext cx="5517515" cy="521970"/>
          </a:xfrm>
          <a:prstGeom prst="rect">
            <a:avLst/>
          </a:prstGeom>
          <a:noFill/>
          <a:ln w="9525" cap="flat" cmpd="sng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250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3 </a:t>
            </a:r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+</a:t>
            </a:r>
            <a:r>
              <a:rPr lang="en-US" altLang="zh-CN" sz="2800" baseline="-250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H</a:t>
            </a:r>
            <a:r>
              <a:rPr lang="en-US" altLang="zh-CN" sz="2800" baseline="300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+ </a:t>
            </a:r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=</a:t>
            </a:r>
            <a:r>
              <a:rPr lang="en-US" altLang="zh-CN" sz="2800" baseline="-250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250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en-US" altLang="zh-CN" sz="2800" baseline="300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+ </a:t>
            </a:r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</a:t>
            </a:r>
            <a:r>
              <a:rPr lang="zh-CN" altLang="en-US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与酸反应的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本质</a:t>
            </a:r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31" dur="1000"/>
                                        <p:tgtEl>
                                          <p:spTgt spid="2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4" grpId="1"/>
      <p:bldP spid="2225" grpId="2"/>
      <p:bldP spid="2226" grpId="3"/>
      <p:bldP spid="2227" grpId="4"/>
      <p:bldP spid="2228" grpId="5"/>
      <p:bldP spid="2229" grpId="6"/>
      <p:bldP spid="2231" grpId="7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064000" y="900000"/>
            <a:ext cx="5319395" cy="4781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ClrTx/>
              <a:buSzTx/>
              <a:buFontTx/>
            </a:pP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(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3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)与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Calibri"/>
              </a:rPr>
              <a:t>氧气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反应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sym typeface="Calibri"/>
              </a:rPr>
              <a:t> 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—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sym typeface="Calibri"/>
              </a:rPr>
              <a:t> 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氨气的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Calibri"/>
              </a:rPr>
              <a:t>还原性</a:t>
            </a:r>
          </a:p>
        </p:txBody>
      </p:sp>
      <p:grpSp>
        <p:nvGrpSpPr>
          <p:cNvPr id="15363" name="Group 3"/>
          <p:cNvGrpSpPr/>
          <p:nvPr/>
        </p:nvGrpSpPr>
        <p:grpSpPr>
          <a:xfrm>
            <a:off x="2360295" y="1620000"/>
            <a:ext cx="5797551" cy="982662"/>
            <a:chOff x="730" y="1731"/>
            <a:chExt cx="3652" cy="619"/>
          </a:xfrm>
        </p:grpSpPr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730" y="1805"/>
              <a:ext cx="36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4NH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3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+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  <a:sym typeface="+mn-ea"/>
                </a:rPr>
                <a:t>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5O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2  </a:t>
              </a:r>
              <a:r>
                <a:rPr kumimoji="1" lang="en-US" altLang="zh-CN" sz="3200">
                  <a:solidFill>
                    <a:srgbClr val="FF0000"/>
                  </a:solidFill>
                  <a:latin typeface="Tahoma" panose="020b0604030504040204" pitchFamily="34" charset="0"/>
                </a:rPr>
                <a:t>==</a:t>
              </a:r>
              <a:r>
                <a:rPr kumimoji="1" lang="en-US" altLang="zh-CN" sz="3200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 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4NO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+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6H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2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O</a:t>
              </a:r>
            </a:p>
          </p:txBody>
        </p:sp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>
              <a:off x="2227" y="1731"/>
              <a:ext cx="54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b="1">
                  <a:solidFill>
                    <a:srgbClr val="FF0000"/>
                  </a:solidFill>
                  <a:latin typeface="Tahoma" panose="020b0604030504040204" pitchFamily="34" charset="0"/>
                </a:rPr>
                <a:t>催化剂</a:t>
              </a: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2346" y="1962"/>
              <a:ext cx="309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tIns="0" bIns="0">
              <a:spAutoFit/>
            </a:bodyPr>
            <a:lstStyle/>
            <a:p>
              <a:pPr algn="ctr"/>
              <a:r>
                <a:rPr kumimoji="1" lang="en-US" altLang="zh-CN" sz="4000" b="1">
                  <a:solidFill>
                    <a:srgbClr val="FF0000"/>
                  </a:solidFill>
                  <a:latin typeface="Tahoma" panose="020b0604030504040204" pitchFamily="34" charset="0"/>
                </a:rPr>
                <a:t>△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157845" y="1799590"/>
            <a:ext cx="20662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sym typeface="+mn-ea"/>
              </a:rPr>
              <a:t>氨的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催化氧化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60295" y="2700000"/>
            <a:ext cx="5653088" cy="701675"/>
            <a:chOff x="730" y="1731"/>
            <a:chExt cx="3561" cy="442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30" y="1805"/>
              <a:ext cx="35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4NH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3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+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  <a:sym typeface="+mn-ea"/>
                </a:rPr>
                <a:t>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3O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2  </a:t>
              </a:r>
              <a:r>
                <a:rPr kumimoji="1" lang="en-US" altLang="zh-CN" sz="3200">
                  <a:solidFill>
                    <a:srgbClr val="FF0000"/>
                  </a:solidFill>
                  <a:latin typeface="Tahoma" panose="020b0604030504040204" pitchFamily="34" charset="0"/>
                </a:rPr>
                <a:t>==</a:t>
              </a:r>
              <a:r>
                <a:rPr kumimoji="1" lang="en-US" altLang="zh-CN" sz="3200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 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2N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2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+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 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6H</a:t>
              </a:r>
              <a:r>
                <a:rPr kumimoji="1" lang="en-US" altLang="zh-CN" sz="32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2</a:t>
              </a:r>
              <a:r>
                <a:rPr kumimoji="1" lang="en-US" altLang="zh-CN" sz="3200" b="1">
                  <a:solidFill>
                    <a:srgbClr val="FF0000"/>
                  </a:solidFill>
                  <a:latin typeface="Tahoma" panose="020b0604030504040204" pitchFamily="34" charset="0"/>
                </a:rPr>
                <a:t>O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312" y="1731"/>
              <a:ext cx="403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b="1">
                  <a:solidFill>
                    <a:srgbClr val="FF0000"/>
                  </a:solidFill>
                  <a:latin typeface="Tahoma" panose="020b0604030504040204" pitchFamily="34" charset="0"/>
                </a:rPr>
                <a:t>点燃</a:t>
              </a:r>
            </a:p>
          </p:txBody>
        </p:sp>
      </p:grpSp>
      <p:sp>
        <p:nvSpPr>
          <p:cNvPr id="2244" name="文本框 1"/>
          <p:cNvSpPr/>
          <p:nvPr/>
        </p:nvSpPr>
        <p:spPr>
          <a:xfrm>
            <a:off x="1786890" y="4680000"/>
            <a:ext cx="8618855" cy="7308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3NH</a:t>
            </a:r>
            <a:r>
              <a:rPr kumimoji="1" lang="en-US" altLang="zh-CN" sz="32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3</a:t>
            </a: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·H</a:t>
            </a:r>
            <a:r>
              <a:rPr kumimoji="1" lang="en-US" altLang="zh-CN" sz="32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2</a:t>
            </a: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O  +  AlCl</a:t>
            </a:r>
            <a:r>
              <a:rPr kumimoji="1" lang="en-US" altLang="zh-CN" sz="32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3</a:t>
            </a: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 = Al(OH)</a:t>
            </a:r>
            <a:r>
              <a:rPr kumimoji="1" lang="en-US" altLang="zh-CN" sz="32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3</a:t>
            </a:r>
            <a:r>
              <a:rPr kumimoji="1" lang="en-US" altLang="zh-CN" sz="32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↓</a:t>
            </a: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+ 3NH</a:t>
            </a:r>
            <a:r>
              <a:rPr kumimoji="1" lang="en-US" altLang="zh-CN" sz="32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4</a:t>
            </a: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Cl</a:t>
            </a:r>
            <a:endParaRPr lang="en-US" altLang="zh-CN" sz="32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63750" y="3960000"/>
            <a:ext cx="71589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(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4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)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与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某些盐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反应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 — 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符合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复分解反应的条件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44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1"/>
          <p:cNvSpPr/>
          <p:nvPr/>
        </p:nvSpPr>
        <p:spPr>
          <a:xfrm>
            <a:off x="1523365" y="3060065"/>
            <a:ext cx="9144635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NH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3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 + CO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2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 + NaCl + 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2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O </a:t>
            </a:r>
            <a:r>
              <a:rPr kumimoji="1"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NaHCO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3</a:t>
            </a:r>
            <a:r>
              <a:rPr kumimoji="1"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↓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+ NH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4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Cl</a:t>
            </a:r>
            <a:endParaRPr kumimoji="1" lang="en-US" altLang="zh-CN" sz="2800" b="1">
              <a:solidFill>
                <a:srgbClr val="FF0000"/>
              </a:solidFill>
              <a:latin typeface="Tahoma" panose="020b0604030504040204" pitchFamily="34" charset="0"/>
              <a:ea typeface="黑体" panose="02010609060101010101" charset="-122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696835" y="1620000"/>
            <a:ext cx="463486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2NH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3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+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3Cl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2  </a:t>
            </a:r>
            <a:r>
              <a:rPr kumimoji="1"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==</a:t>
            </a:r>
            <a:r>
              <a:rPr kumimoji="1" lang="en-US" altLang="zh-CN" sz="2800" baseline="-25000">
                <a:solidFill>
                  <a:srgbClr val="FF0000"/>
                </a:solidFill>
                <a:latin typeface="Tahoma" panose="020b0604030504040204" pitchFamily="34" charset="0"/>
              </a:rPr>
              <a:t> 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N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2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+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6HCl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486650" y="2160000"/>
            <a:ext cx="5055870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8NH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3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+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3Cl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2  </a:t>
            </a:r>
            <a:r>
              <a:rPr kumimoji="1"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==</a:t>
            </a:r>
            <a:r>
              <a:rPr kumimoji="1" lang="en-US" altLang="zh-CN" sz="2800" baseline="-25000">
                <a:solidFill>
                  <a:srgbClr val="FF0000"/>
                </a:solidFill>
                <a:latin typeface="Tahoma" panose="020b0604030504040204" pitchFamily="34" charset="0"/>
              </a:rPr>
              <a:t> 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N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2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+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6NH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4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Cl</a:t>
            </a:r>
          </a:p>
        </p:txBody>
      </p:sp>
      <p:sp>
        <p:nvSpPr>
          <p:cNvPr id="6" name="Text Box 5"/>
          <p:cNvSpPr txBox="1"/>
          <p:nvPr/>
        </p:nvSpPr>
        <p:spPr>
          <a:xfrm>
            <a:off x="4800600" y="540000"/>
            <a:ext cx="2592388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[</a:t>
            </a:r>
            <a:r>
              <a:rPr lang="zh-CN" altLang="en-US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知识拓展</a:t>
            </a: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]</a:t>
            </a:r>
          </a:p>
        </p:txBody>
      </p:sp>
      <p:sp>
        <p:nvSpPr>
          <p:cNvPr id="7" name="文本框 1"/>
          <p:cNvSpPr/>
          <p:nvPr/>
        </p:nvSpPr>
        <p:spPr>
          <a:xfrm>
            <a:off x="1523365" y="3959860"/>
            <a:ext cx="9144635" cy="650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4NH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3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 + CO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Cl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2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kumimoji="1"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==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CO(NH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2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)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2</a:t>
            </a:r>
            <a:r>
              <a:rPr kumimoji="1"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 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+ 2NH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4</a:t>
            </a:r>
            <a:r>
              <a: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</a:rPr>
              <a:t>Cl</a:t>
            </a:r>
            <a:endParaRPr kumimoji="1" lang="en-US" altLang="zh-CN" sz="2800" b="1">
              <a:solidFill>
                <a:srgbClr val="FF0000"/>
              </a:solidFill>
              <a:latin typeface="Tahoma" panose="020b0604030504040204" pitchFamily="34" charset="0"/>
              <a:ea typeface="黑体" panose="02010609060101010101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1523365" y="4668317"/>
            <a:ext cx="9144635" cy="842213"/>
            <a:chOff x="-1" y="7352"/>
            <a:chExt cx="14401" cy="1326"/>
          </a:xfrm>
        </p:grpSpPr>
        <p:sp>
          <p:nvSpPr>
            <p:cNvPr id="9" name="文本框 1"/>
            <p:cNvSpPr/>
            <p:nvPr/>
          </p:nvSpPr>
          <p:spPr>
            <a:xfrm>
              <a:off x="-1" y="7653"/>
              <a:ext cx="14401" cy="102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kumimoji="1" lang="en-US" altLang="zh-CN" sz="2800" b="1">
                  <a:solidFill>
                    <a:srgbClr val="FF0000"/>
                  </a:solidFill>
                  <a:latin typeface="Tahoma" panose="020b0604030504040204" pitchFamily="34" charset="0"/>
                </a:rPr>
                <a:t>2NH</a:t>
              </a:r>
              <a:r>
                <a:rPr kumimoji="1" lang="en-US" altLang="zh-CN" sz="28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3</a:t>
              </a:r>
              <a:r>
                <a:rPr kumimoji="1" lang="en-US" altLang="zh-CN" sz="2800" b="1">
                  <a:solidFill>
                    <a:srgbClr val="FF0000"/>
                  </a:solidFill>
                  <a:latin typeface="Tahoma" panose="020b0604030504040204" pitchFamily="34" charset="0"/>
                </a:rPr>
                <a:t> + 3CuO</a:t>
              </a:r>
              <a:r>
                <a:rPr kumimoji="1" lang="en-US" altLang="zh-CN" sz="28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== </a:t>
              </a:r>
              <a:r>
                <a:rPr kumimoji="1" lang="en-US" altLang="zh-CN" sz="2800" b="1">
                  <a:solidFill>
                    <a:srgbClr val="FF0000"/>
                  </a:solidFill>
                  <a:latin typeface="Tahoma" panose="020b0604030504040204" pitchFamily="34" charset="0"/>
                  <a:sym typeface="+mn-ea"/>
                </a:rPr>
                <a:t>3Cu + 3H</a:t>
              </a:r>
              <a:r>
                <a:rPr kumimoji="1" lang="en-US" altLang="zh-CN" sz="2800" b="1" baseline="-25000">
                  <a:solidFill>
                    <a:srgbClr val="FF0000"/>
                  </a:solidFill>
                  <a:latin typeface="Tahoma" panose="020b0604030504040204" pitchFamily="34" charset="0"/>
                  <a:sym typeface="+mn-ea"/>
                </a:rPr>
                <a:t>2</a:t>
              </a:r>
              <a:r>
                <a:rPr kumimoji="1" lang="en-US" altLang="zh-CN" sz="2800" b="1">
                  <a:solidFill>
                    <a:srgbClr val="FF0000"/>
                  </a:solidFill>
                  <a:latin typeface="Tahoma" panose="020b0604030504040204" pitchFamily="34" charset="0"/>
                  <a:sym typeface="+mn-ea"/>
                </a:rPr>
                <a:t>O </a:t>
              </a:r>
              <a:r>
                <a:rPr kumimoji="1" lang="en-US" altLang="zh-CN" sz="2800" b="1">
                  <a:solidFill>
                    <a:srgbClr val="FF0000"/>
                  </a:solidFill>
                  <a:latin typeface="Tahoma" panose="020b0604030504040204" pitchFamily="34" charset="0"/>
                </a:rPr>
                <a:t>+ N</a:t>
              </a:r>
              <a:r>
                <a:rPr kumimoji="1" lang="en-US" altLang="zh-CN" sz="2800" b="1" baseline="-25000">
                  <a:solidFill>
                    <a:srgbClr val="FF0000"/>
                  </a:solidFill>
                  <a:latin typeface="Tahoma" panose="020b0604030504040204" pitchFamily="34" charset="0"/>
                </a:rPr>
                <a:t>2</a:t>
              </a:r>
              <a:endParaRPr kumimoji="1" lang="en-US" altLang="zh-CN" sz="2800" b="1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charset="-122"/>
              </a:endParaRP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6303" y="7352"/>
              <a:ext cx="773" cy="1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tIns="0" bIns="0">
              <a:spAutoFit/>
            </a:bodyPr>
            <a:lstStyle/>
            <a:p>
              <a:pPr algn="ctr"/>
              <a:r>
                <a:rPr kumimoji="1" lang="en-US" altLang="zh-CN" sz="4800" b="1">
                  <a:solidFill>
                    <a:srgbClr val="FF0000"/>
                  </a:solidFill>
                  <a:latin typeface="Tahoma" panose="020b0604030504040204" pitchFamily="34" charset="0"/>
                </a:rPr>
                <a:t>△</a:t>
              </a: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4285615" y="4447540"/>
            <a:ext cx="9271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  <a:sym typeface="+mn-ea"/>
              </a:rPr>
              <a:t>光气</a:t>
            </a: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" name="文本框 47"/>
          <p:cNvSpPr txBox="1"/>
          <p:nvPr/>
        </p:nvSpPr>
        <p:spPr>
          <a:xfrm>
            <a:off x="2063750" y="1369695"/>
            <a:ext cx="24968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002060"/>
                </a:solidFill>
                <a:sym typeface="+mn-ea"/>
              </a:rPr>
              <a:t>3</a:t>
            </a:r>
            <a:r>
              <a:rPr lang="zh-CN" altLang="en-US" sz="2800" b="1">
                <a:solidFill>
                  <a:srgbClr val="002060"/>
                </a:solidFill>
                <a:sym typeface="+mn-ea"/>
              </a:rPr>
              <a:t>、氨气的</a:t>
            </a:r>
            <a:r>
              <a:rPr lang="zh-CN" altLang="en-US" sz="2800" b="1" u="sng">
                <a:solidFill>
                  <a:srgbClr val="002060"/>
                </a:solidFill>
                <a:sym typeface="+mn-ea"/>
              </a:rPr>
              <a:t>用途</a:t>
            </a:r>
          </a:p>
        </p:txBody>
      </p:sp>
      <p:sp>
        <p:nvSpPr>
          <p:cNvPr id="2318" name="Rectangle 8"/>
          <p:cNvSpPr/>
          <p:nvPr/>
        </p:nvSpPr>
        <p:spPr>
          <a:xfrm>
            <a:off x="2531745" y="2339975"/>
            <a:ext cx="4148455" cy="252793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Calibri"/>
              </a:rPr>
              <a:t>(a) </a:t>
            </a:r>
            <a:r>
              <a:rPr lang="zh-CN" altLang="en-US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  <a:sym typeface="Calibri"/>
              </a:rPr>
              <a:t>制冷剂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sym typeface="Calibri"/>
              </a:rPr>
              <a:t>(b)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sym typeface="Calibri"/>
              </a:rPr>
              <a:t>制氮肥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sym typeface="Calibri"/>
              </a:rPr>
              <a:t>(c)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sym typeface="Calibri"/>
              </a:rPr>
              <a:t>制硝酸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sym typeface="Calibri"/>
              </a:rPr>
              <a:t>(d)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sym typeface="Calibri"/>
              </a:rPr>
              <a:t>制纯碱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sym typeface="Calibri"/>
              </a:rPr>
              <a:t>(e)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sym typeface="Calibri"/>
              </a:rPr>
              <a:t> 有机合成的工业原料</a:t>
            </a:r>
          </a:p>
        </p:txBody>
      </p:sp>
      <p:pic>
        <p:nvPicPr>
          <p:cNvPr id="2320" name="Picture 12" descr="09bb4f3df1ec1ffd3d6d97b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828" y="2253298"/>
            <a:ext cx="2700000" cy="2700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base">
                                        <p:cTn id="7" dur="500"/>
                                        <p:tgtEl>
                                          <p:spTgt spid="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3555" name="对象 23554"/>
          <p:cNvGraphicFramePr>
            <a:graphicFrameLocks noChangeAspect="1"/>
          </p:cNvGraphicFramePr>
          <p:nvPr/>
        </p:nvGraphicFramePr>
        <p:xfrm>
          <a:off x="2026603" y="1101725"/>
          <a:ext cx="8137525" cy="29638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2" imgW="8142605" imgH="2967355" progId="Word.Document.8">
                  <p:embed/>
                </p:oleObj>
              </mc:Choice>
              <mc:Fallback>
                <p:oleObj r:id="rId2" imgW="8142605" imgH="29673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6603" y="1101725"/>
                        <a:ext cx="8137525" cy="2963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矩形 23555"/>
          <p:cNvSpPr/>
          <p:nvPr/>
        </p:nvSpPr>
        <p:spPr>
          <a:xfrm>
            <a:off x="8832850" y="702786"/>
            <a:ext cx="45402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pPr defTabSz="914400">
              <a:buNone/>
              <a:tabLst>
                <a:tab pos="800100"/>
                <a:tab pos="3429000"/>
                <a:tab pos="6629400"/>
              </a:tabLst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</a:p>
        </p:txBody>
      </p:sp>
      <p:graphicFrame>
        <p:nvGraphicFramePr>
          <p:cNvPr id="23557" name="对象 23556"/>
          <p:cNvGraphicFramePr>
            <a:graphicFrameLocks noChangeAspect="1"/>
          </p:cNvGraphicFramePr>
          <p:nvPr/>
        </p:nvGraphicFramePr>
        <p:xfrm>
          <a:off x="2135188" y="4221163"/>
          <a:ext cx="7562850" cy="11811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5" imgW="7571105" imgH="1188720" progId="Word.Document.8">
                  <p:embed/>
                </p:oleObj>
              </mc:Choice>
              <mc:Fallback>
                <p:oleObj r:id="rId5" imgW="7571105" imgH="1188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35188" y="4221163"/>
                        <a:ext cx="7562850" cy="1181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AutoShape 5"/>
          <p:cNvSpPr>
            <a:spLocks noChangeArrowheads="1"/>
          </p:cNvSpPr>
          <p:nvPr/>
        </p:nvSpPr>
        <p:spPr bwMode="gray">
          <a:xfrm>
            <a:off x="4762500" y="93028"/>
            <a:ext cx="2667000" cy="609600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 w="38100" algn="ctr">
            <a:solidFill>
              <a:srgbClr val="FFFFFF"/>
            </a:solidFill>
            <a:rou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 panose="020b0604030504040204" pitchFamily="34" charset="0"/>
                <a:ea typeface="黑体" panose="02010609060101010101" charset="-122"/>
                <a:cs typeface="+mn-cs"/>
              </a:rPr>
              <a:t>随堂演练</a:t>
            </a:r>
            <a:endParaRPr kumimoji="0" lang="zh-CN" altLang="zh-CN" sz="36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黑体" panose="02010609060101010101" charset="-122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4579" name="对象 24578"/>
          <p:cNvGraphicFramePr>
            <a:graphicFrameLocks noChangeAspect="1"/>
          </p:cNvGraphicFramePr>
          <p:nvPr/>
        </p:nvGraphicFramePr>
        <p:xfrm>
          <a:off x="2135188" y="1125538"/>
          <a:ext cx="8137525" cy="1778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2" imgW="6858000" imgH="1508125" progId="Word.Document.8">
                  <p:embed/>
                </p:oleObj>
              </mc:Choice>
              <mc:Fallback>
                <p:oleObj r:id="rId2" imgW="6858000" imgH="15081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5188" y="1125538"/>
                        <a:ext cx="8137525" cy="177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矩形 24579"/>
          <p:cNvSpPr/>
          <p:nvPr/>
        </p:nvSpPr>
        <p:spPr>
          <a:xfrm>
            <a:off x="8624888" y="1169988"/>
            <a:ext cx="563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pPr defTabSz="914400">
              <a:buNone/>
              <a:tabLst>
                <a:tab pos="800100"/>
                <a:tab pos="3429000"/>
                <a:tab pos="6629400"/>
              </a:tabLst>
            </a:pPr>
            <a:r>
              <a:rPr lang="zh-CN" altLang="en-US">
                <a:latin typeface="Times New Roman" panose="02020603050405020304" pitchFamily="18" charset="0"/>
                <a:ea typeface="宋体" panose="02010600030101010101" pitchFamily="2" charset="-122"/>
              </a:rPr>
              <a:t>　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</a:p>
        </p:txBody>
      </p:sp>
      <p:graphicFrame>
        <p:nvGraphicFramePr>
          <p:cNvPr id="24581" name="对象 24580"/>
          <p:cNvGraphicFramePr>
            <a:graphicFrameLocks noChangeAspect="1"/>
          </p:cNvGraphicFramePr>
          <p:nvPr/>
        </p:nvGraphicFramePr>
        <p:xfrm>
          <a:off x="2019300" y="3162300"/>
          <a:ext cx="8134350" cy="17716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5" imgW="8142605" imgH="1783080" progId="Word.Document.8">
                  <p:embed/>
                </p:oleObj>
              </mc:Choice>
              <mc:Fallback>
                <p:oleObj r:id="rId5" imgW="814260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19300" y="3162300"/>
                        <a:ext cx="8134350" cy="1771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582" name="图片 24581" descr="可逆红"/>
          <p:cNvPicPr>
            <a:picLocks noChangeAspect="1"/>
          </p:cNvPicPr>
          <p:nvPr/>
        </p:nvPicPr>
        <p:blipFill>
          <a:blip r:embed="rId8">
            <a:lum bright="-6000"/>
          </a:blip>
          <a:stretch>
            <a:fillRect/>
          </a:stretch>
        </p:blipFill>
        <p:spPr>
          <a:xfrm>
            <a:off x="8688388" y="3860800"/>
            <a:ext cx="450850" cy="1603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5603" name="对象 25602"/>
          <p:cNvGraphicFramePr>
            <a:graphicFrameLocks noChangeAspect="1"/>
          </p:cNvGraphicFramePr>
          <p:nvPr/>
        </p:nvGraphicFramePr>
        <p:xfrm>
          <a:off x="2063750" y="981075"/>
          <a:ext cx="8137525" cy="29638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2" imgW="6858000" imgH="2502535" progId="Word.Document.8">
                  <p:embed/>
                </p:oleObj>
              </mc:Choice>
              <mc:Fallback>
                <p:oleObj r:id="rId2" imgW="6858000" imgH="250253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63750" y="981075"/>
                        <a:ext cx="8137525" cy="2963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矩形 25603"/>
          <p:cNvSpPr/>
          <p:nvPr/>
        </p:nvSpPr>
        <p:spPr>
          <a:xfrm>
            <a:off x="8832850" y="1025525"/>
            <a:ext cx="3352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pPr defTabSz="914400">
              <a:buNone/>
              <a:tabLst>
                <a:tab pos="800100"/>
                <a:tab pos="3429000"/>
                <a:tab pos="6629400"/>
              </a:tabLst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</a:p>
        </p:txBody>
      </p:sp>
      <p:graphicFrame>
        <p:nvGraphicFramePr>
          <p:cNvPr id="25605" name="对象 25604"/>
          <p:cNvGraphicFramePr>
            <a:graphicFrameLocks noChangeAspect="1"/>
          </p:cNvGraphicFramePr>
          <p:nvPr/>
        </p:nvGraphicFramePr>
        <p:xfrm>
          <a:off x="2019300" y="4119563"/>
          <a:ext cx="8134350" cy="11811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5" imgW="8142605" imgH="1188720" progId="Word.Document.8">
                  <p:embed/>
                </p:oleObj>
              </mc:Choice>
              <mc:Fallback>
                <p:oleObj r:id="rId5" imgW="8142605" imgH="1188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19300" y="4119563"/>
                        <a:ext cx="8134350" cy="1181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4339" name="对象 14338"/>
          <p:cNvGraphicFramePr>
            <a:graphicFrameLocks noChangeAspect="1"/>
          </p:cNvGraphicFramePr>
          <p:nvPr/>
        </p:nvGraphicFramePr>
        <p:xfrm>
          <a:off x="1892301" y="1155065"/>
          <a:ext cx="8147050" cy="306260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2" imgW="8153400" imgH="3571875" progId="Word.Document.8">
                  <p:embed/>
                </p:oleObj>
              </mc:Choice>
              <mc:Fallback>
                <p:oleObj r:id="rId2" imgW="8153400" imgH="35718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rcRect t="14145"/>
                      <a:stretch>
                        <a:fillRect/>
                      </a:stretch>
                    </p:blipFill>
                    <p:spPr>
                      <a:xfrm>
                        <a:off x="1892301" y="1155065"/>
                        <a:ext cx="8147050" cy="30626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矩形 14339"/>
          <p:cNvSpPr/>
          <p:nvPr/>
        </p:nvSpPr>
        <p:spPr>
          <a:xfrm>
            <a:off x="9027478" y="1154907"/>
            <a:ext cx="45402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pPr>
              <a:buNone/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</a:p>
        </p:txBody>
      </p:sp>
      <p:graphicFrame>
        <p:nvGraphicFramePr>
          <p:cNvPr id="14341" name="对象 14340"/>
          <p:cNvGraphicFramePr>
            <a:graphicFrameLocks noChangeAspect="1"/>
          </p:cNvGraphicFramePr>
          <p:nvPr/>
        </p:nvGraphicFramePr>
        <p:xfrm>
          <a:off x="2206625" y="4530725"/>
          <a:ext cx="8137525" cy="1778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5" imgW="8142605" imgH="1783080" progId="Word.Document.8">
                  <p:embed/>
                </p:oleObj>
              </mc:Choice>
              <mc:Fallback>
                <p:oleObj r:id="rId5" imgW="814260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06625" y="4530725"/>
                        <a:ext cx="8137525" cy="177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5363" name="对象 15362"/>
          <p:cNvGraphicFramePr>
            <a:graphicFrameLocks noChangeAspect="1"/>
          </p:cNvGraphicFramePr>
          <p:nvPr/>
        </p:nvGraphicFramePr>
        <p:xfrm>
          <a:off x="2130426" y="832009"/>
          <a:ext cx="8147050" cy="297307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2" imgW="8153400" imgH="2981325" progId="Word.Document.8">
                  <p:embed/>
                </p:oleObj>
              </mc:Choice>
              <mc:Fallback>
                <p:oleObj r:id="rId2" imgW="8153400" imgH="29813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0426" y="832009"/>
                        <a:ext cx="8147050" cy="29730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矩形 15363"/>
          <p:cNvSpPr/>
          <p:nvPr/>
        </p:nvSpPr>
        <p:spPr>
          <a:xfrm>
            <a:off x="8931275" y="763111"/>
            <a:ext cx="47625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pPr defTabSz="914400">
              <a:buNone/>
              <a:tabLst>
                <a:tab pos="800100"/>
                <a:tab pos="3429000"/>
                <a:tab pos="6629400"/>
              </a:tabLst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</a:p>
        </p:txBody>
      </p:sp>
      <p:graphicFrame>
        <p:nvGraphicFramePr>
          <p:cNvPr id="15365" name="对象 15364"/>
          <p:cNvGraphicFramePr>
            <a:graphicFrameLocks noChangeAspect="1"/>
          </p:cNvGraphicFramePr>
          <p:nvPr/>
        </p:nvGraphicFramePr>
        <p:xfrm>
          <a:off x="2133600" y="3860800"/>
          <a:ext cx="8134350" cy="2952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5" imgW="8142605" imgH="2967355" progId="Word.Document.8">
                  <p:embed/>
                </p:oleObj>
              </mc:Choice>
              <mc:Fallback>
                <p:oleObj r:id="rId5" imgW="8142605" imgH="29673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33600" y="3860800"/>
                        <a:ext cx="8134350" cy="2952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77" name="图片 1537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00375" y="5667375"/>
            <a:ext cx="485775" cy="276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8" name="图片 1537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11713" y="5661025"/>
            <a:ext cx="485775" cy="276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9" name="New picture"/>
          <p:cNvPicPr/>
          <p:nvPr/>
        </p:nvPicPr>
        <p:blipFill>
          <a:blip r:embed="rId10"/>
          <a:stretch>
            <a:fillRect/>
          </a:stretch>
        </p:blipFill>
        <p:spPr>
          <a:xfrm>
            <a:off x="11912600" y="11061700"/>
            <a:ext cx="317500" cy="241300"/>
          </a:xfrm>
          <a:prstGeom prst="cube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440" y="1976825"/>
            <a:ext cx="2028825" cy="2905125"/>
          </a:xfrm>
          <a:prstGeom prst="rect">
            <a:avLst/>
          </a:prstGeom>
        </p:spPr>
      </p:pic>
      <p:sp>
        <p:nvSpPr>
          <p:cNvPr id="57348" name="Text Box 5"/>
          <p:cNvSpPr txBox="1"/>
          <p:nvPr/>
        </p:nvSpPr>
        <p:spPr>
          <a:xfrm>
            <a:off x="4800600" y="540000"/>
            <a:ext cx="2592388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[</a:t>
            </a:r>
            <a:r>
              <a:rPr lang="zh-CN" altLang="en-US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化学史实</a:t>
            </a: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]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4045" y="1440000"/>
            <a:ext cx="6264000" cy="4356000"/>
          </a:xfrm>
          <a:extLst>
            <a:ext uri="{91240B29-F687-4F45-9708-019B960494DF}">
              <a14:hiddenLine xmlns:a14="http://schemas.microsoft.com/office/drawing/2010/main" w="19050">
                <a:solidFill>
                  <a:srgbClr val="FF0066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0" indent="0" algn="just">
              <a:buFontTx/>
              <a:buNone/>
            </a:pPr>
            <a:r>
              <a:rPr lang="en-US" altLang="zh-CN" sz="2000" b="1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</a:rPr>
              <a:t>弗里茨</a:t>
            </a:r>
            <a:r>
              <a:rPr lang="en-US" altLang="zh-CN" sz="2000" b="1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</a:rPr>
              <a:t>·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</a:rPr>
              <a:t>哈伯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：德国化学家，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1900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年获得博士学位，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1908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年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月首次合成氨气，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1918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年因为在合成氨方面的巨大贡献而获得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</a:rPr>
              <a:t>诺贝尔化学奖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000" b="1">
              <a:solidFill>
                <a:schemeClr val="accent2"/>
              </a:solidFill>
              <a:latin typeface="微软雅黑" panose="020b0503020204020204" charset="-122"/>
              <a:cs typeface="微软雅黑" panose="020b0503020204020204" charset="-122"/>
            </a:endParaRPr>
          </a:p>
          <a:p>
            <a:pPr marL="0" indent="0" algn="just">
              <a:buFontTx/>
              <a:buNone/>
            </a:pPr>
            <a:r>
              <a:rPr lang="en-US" altLang="zh-CN" sz="2000" b="1">
                <a:solidFill>
                  <a:schemeClr val="accent2"/>
                </a:solidFill>
                <a:latin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氨气的合成一方面使氮肥大量的工业化生产，提高了粮食的产量；另一方面氨气氧化制得硝酸及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TNT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炸药。由于以上原因，德国才能将第一次世界大战延续了几年。</a:t>
            </a:r>
          </a:p>
          <a:p>
            <a:pPr marL="0" indent="0" algn="just">
              <a:buFontTx/>
              <a:buNone/>
            </a:pP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哈伯首创了使用化学毒剂的化学战，在第一次世界大战中有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130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万人受到化学战的伤害，其中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rPr>
              <a:t>万人死亡。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50765" y="5760000"/>
            <a:ext cx="249047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天使</a:t>
            </a:r>
            <a:r>
              <a:rPr lang="en-US" altLang="zh-CN" sz="3200" b="1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 or </a:t>
            </a:r>
            <a:r>
              <a:rPr lang="zh-CN" altLang="en-US" sz="3200" b="1">
                <a:solidFill>
                  <a:srgbClr val="C00000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恶魔</a:t>
            </a: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2064000" y="540000"/>
            <a:ext cx="4516755" cy="8299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buClrTx/>
              <a:buSzTx/>
              <a:buFont typeface="Arial" panose="020b0604020202020204" pitchFamily="34" charset="0"/>
              <a:buNone/>
            </a:pPr>
            <a:r>
              <a:rPr lang="zh-CN" altLang="en-US" sz="4800" b="1" i="0" u="none" strike="noStrike" kern="1200" cap="none" spc="0" normalizeH="0" baseline="0">
                <a:solidFill>
                  <a:srgbClr val="0070C0"/>
                </a:solidFill>
                <a:latin typeface="华文行楷" panose="02010800040101010101" charset="-122"/>
                <a:ea typeface="华文行楷" panose="02010800040101010101" charset="-122"/>
                <a:cs typeface="+mn-cs"/>
              </a:rPr>
              <a:t>一、氨气的性质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63750" y="1369695"/>
            <a:ext cx="33832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sym typeface="+mn-ea"/>
              </a:rPr>
              <a:t>１、氨气的</a:t>
            </a:r>
            <a:r>
              <a:rPr lang="zh-CN" altLang="en-US" sz="2800" b="1" u="sng">
                <a:solidFill>
                  <a:srgbClr val="002060"/>
                </a:solidFill>
                <a:sym typeface="+mn-ea"/>
              </a:rPr>
              <a:t>物理性质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045970" y="2160000"/>
          <a:ext cx="8099425" cy="86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885"/>
                <a:gridCol w="1619885"/>
                <a:gridCol w="1619885"/>
                <a:gridCol w="1619885"/>
                <a:gridCol w="1619885"/>
              </a:tblGrid>
              <a:tr h="43180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chemeClr val="tx1"/>
                          </a:solidFill>
                        </a:rPr>
                        <a:t>颜色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chemeClr val="tx1"/>
                          </a:solidFill>
                        </a:rPr>
                        <a:t>气味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chemeClr val="tx1"/>
                          </a:solidFill>
                        </a:rPr>
                        <a:t>密度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chemeClr val="tx1"/>
                          </a:solidFill>
                        </a:rPr>
                        <a:t>熔沸点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chemeClr val="tx1"/>
                          </a:solidFill>
                        </a:rPr>
                        <a:t>溶解性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2035810" y="2592070"/>
            <a:ext cx="162941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 b="1">
                <a:solidFill>
                  <a:srgbClr val="FF0000"/>
                </a:solidFill>
              </a:rPr>
              <a:t>无色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665220" y="2592070"/>
            <a:ext cx="16154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 b="1">
                <a:solidFill>
                  <a:srgbClr val="FF0000"/>
                </a:solidFill>
              </a:rPr>
              <a:t>刺激性气味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280660" y="2592070"/>
            <a:ext cx="16281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 b="1">
                <a:solidFill>
                  <a:srgbClr val="FF0000"/>
                </a:solidFill>
              </a:rPr>
              <a:t>比空气小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908800" y="2592070"/>
            <a:ext cx="16154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 b="1">
                <a:solidFill>
                  <a:srgbClr val="FF0000"/>
                </a:solidFill>
              </a:rPr>
              <a:t>较低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524240" y="2592070"/>
            <a:ext cx="16154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 b="1">
                <a:solidFill>
                  <a:srgbClr val="FF0000"/>
                </a:solidFill>
              </a:rPr>
              <a:t>极易溶于水</a:t>
            </a:r>
          </a:p>
        </p:txBody>
      </p:sp>
      <p:sp>
        <p:nvSpPr>
          <p:cNvPr id="25602" name="WordArt 2"/>
          <p:cNvSpPr/>
          <p:nvPr/>
        </p:nvSpPr>
        <p:spPr>
          <a:xfrm>
            <a:off x="2244000" y="3600000"/>
            <a:ext cx="1440000" cy="900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Flat3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思考：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524240" y="3023870"/>
            <a:ext cx="16154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" b="1">
                <a:solidFill>
                  <a:srgbClr val="FF0000"/>
                </a:solidFill>
              </a:rPr>
              <a:t>1</a:t>
            </a:r>
            <a:r>
              <a:rPr lang="zh-CN" altLang="en-US" sz="2000" b="1">
                <a:solidFill>
                  <a:srgbClr val="FF0000"/>
                </a:solidFill>
              </a:rPr>
              <a:t>：</a:t>
            </a:r>
            <a:r>
              <a:rPr lang="en-US" altLang="zh-CN" sz="2000" b="1">
                <a:solidFill>
                  <a:srgbClr val="FF0000"/>
                </a:solidFill>
              </a:rPr>
              <a:t>700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684270" y="3775710"/>
            <a:ext cx="64554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2800" b="1">
                <a:solidFill>
                  <a:srgbClr val="002060"/>
                </a:solidFill>
              </a:rPr>
              <a:t>  </a:t>
            </a:r>
            <a:r>
              <a:rPr lang="zh-CN" altLang="en-US" sz="2800" b="1">
                <a:solidFill>
                  <a:srgbClr val="002060"/>
                </a:solidFill>
              </a:rPr>
              <a:t>你还见过哪些易或能溶于水的气体？</a:t>
            </a: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216275" y="4500000"/>
          <a:ext cx="6400800" cy="17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43200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rgbClr val="002060"/>
                          </a:solidFill>
                        </a:rPr>
                        <a:t>HCl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en-US" altLang="zh-CN" sz="2000" b="1">
                          <a:solidFill>
                            <a:srgbClr val="FF0000"/>
                          </a:solidFill>
                        </a:rPr>
                        <a:t>500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3200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rgbClr val="002060"/>
                          </a:solidFill>
                        </a:rPr>
                        <a:t>SO</a:t>
                      </a:r>
                      <a:r>
                        <a:rPr lang="en-US" altLang="zh-CN" sz="2000" b="1" baseline="-25000">
                          <a:solidFill>
                            <a:srgbClr val="00206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en-US" altLang="zh-CN" sz="2000" b="1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3200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rgbClr val="002060"/>
                          </a:solidFill>
                        </a:rPr>
                        <a:t>H</a:t>
                      </a:r>
                      <a:r>
                        <a:rPr lang="en-US" altLang="zh-CN" sz="2000" b="1" baseline="-25000">
                          <a:solidFill>
                            <a:srgbClr val="002060"/>
                          </a:solidFill>
                        </a:rPr>
                        <a:t>2</a:t>
                      </a:r>
                      <a:r>
                        <a:rPr lang="en-US" altLang="zh-CN" sz="2000" b="1">
                          <a:solidFill>
                            <a:srgbClr val="002060"/>
                          </a:solidFill>
                        </a:rPr>
                        <a:t>S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en-US" altLang="zh-CN" sz="2000" b="1">
                          <a:solidFill>
                            <a:srgbClr val="FF0000"/>
                          </a:solidFill>
                        </a:rPr>
                        <a:t>2.6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432000"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rgbClr val="002060"/>
                          </a:solidFill>
                          <a:sym typeface="+mn-ea"/>
                        </a:rPr>
                        <a:t>Cl</a:t>
                      </a:r>
                      <a:r>
                        <a:rPr lang="en-US" altLang="zh-CN" sz="2000" b="1" baseline="-25000">
                          <a:solidFill>
                            <a:srgbClr val="002060"/>
                          </a:solidFill>
                          <a:sym typeface="+mn-ea"/>
                        </a:rPr>
                        <a:t>2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buNone/>
                      </a:pPr>
                      <a:r>
                        <a:rPr lang="en-US" altLang="zh-CN" sz="2000" b="1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en-US" altLang="zh-CN" sz="2000" b="1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25602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TextBox 2"/>
          <p:cNvSpPr/>
          <p:nvPr/>
        </p:nvSpPr>
        <p:spPr>
          <a:xfrm>
            <a:off x="3567748" y="360000"/>
            <a:ext cx="5056187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/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★</a:t>
            </a:r>
            <a:r>
              <a:rPr lang="en-US" altLang="zh-CN" sz="3200" b="1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zh-CN" altLang="en-US" sz="3200" b="1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</a:rPr>
              <a:t>喷泉实验</a:t>
            </a:r>
            <a:r>
              <a:rPr lang="en-US" altLang="zh-CN" sz="3200" b="1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★</a:t>
            </a:r>
          </a:p>
        </p:txBody>
      </p:sp>
      <p:pic>
        <p:nvPicPr>
          <p:cNvPr id="2097" name="Picture 11" descr="图 4-31 氨溶于水的喷泉实验"/>
          <p:cNvPicPr/>
          <p:nvPr/>
        </p:nvPicPr>
        <p:blipFill>
          <a:blip r:embed="rId2"/>
          <a:stretch>
            <a:fillRect/>
          </a:stretch>
        </p:blipFill>
        <p:spPr>
          <a:xfrm>
            <a:off x="8507730" y="1089025"/>
            <a:ext cx="2160000" cy="468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02" name="TextBox 10"/>
          <p:cNvSpPr/>
          <p:nvPr/>
        </p:nvSpPr>
        <p:spPr>
          <a:xfrm>
            <a:off x="2423795" y="1080135"/>
            <a:ext cx="58058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</a:rPr>
              <a:t>观察实验并讨论问题：</a:t>
            </a:r>
            <a:endParaRPr lang="zh-CN" altLang="en-US" sz="2800" b="1">
              <a:solidFill>
                <a:srgbClr val="00206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099" name="Text Box 6"/>
          <p:cNvSpPr/>
          <p:nvPr/>
        </p:nvSpPr>
        <p:spPr>
          <a:xfrm>
            <a:off x="2423795" y="1619885"/>
            <a:ext cx="58051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  <a:sym typeface="Wingdings" panose="05000000000000000000" pitchFamily="2" charset="2"/>
              </a:rPr>
              <a:t>(1)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引发喷泉的操作是什么？</a:t>
            </a:r>
          </a:p>
        </p:txBody>
      </p:sp>
      <p:sp>
        <p:nvSpPr>
          <p:cNvPr id="2100" name="矩形 5"/>
          <p:cNvSpPr/>
          <p:nvPr/>
        </p:nvSpPr>
        <p:spPr>
          <a:xfrm>
            <a:off x="2423795" y="2700020"/>
            <a:ext cx="58051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(3)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喷泉实验成功的关键？</a:t>
            </a:r>
          </a:p>
        </p:txBody>
      </p:sp>
      <p:sp>
        <p:nvSpPr>
          <p:cNvPr id="2101" name="矩形 9"/>
          <p:cNvSpPr/>
          <p:nvPr/>
        </p:nvSpPr>
        <p:spPr>
          <a:xfrm>
            <a:off x="2423795" y="2160000"/>
            <a:ext cx="58058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(2)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形成喷泉的原理是什么？</a:t>
            </a:r>
          </a:p>
        </p:txBody>
      </p:sp>
      <p:sp>
        <p:nvSpPr>
          <p:cNvPr id="2103" name="Text Box 2"/>
          <p:cNvSpPr/>
          <p:nvPr/>
        </p:nvSpPr>
        <p:spPr>
          <a:xfrm>
            <a:off x="2423795" y="3420110"/>
            <a:ext cx="18014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实验现象：</a:t>
            </a:r>
          </a:p>
        </p:txBody>
      </p:sp>
      <p:sp>
        <p:nvSpPr>
          <p:cNvPr id="2104" name="Text Box 3"/>
          <p:cNvSpPr/>
          <p:nvPr/>
        </p:nvSpPr>
        <p:spPr>
          <a:xfrm>
            <a:off x="4224655" y="3430270"/>
            <a:ext cx="419544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a.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烧杯内的水由玻璃管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sym typeface="+mn-ea"/>
              </a:rPr>
              <a:t>进</a:t>
            </a: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sym typeface="+mn-ea"/>
              </a:rPr>
              <a:t>入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烧瓶内形成喷泉；</a:t>
            </a:r>
          </a:p>
        </p:txBody>
      </p:sp>
      <p:sp>
        <p:nvSpPr>
          <p:cNvPr id="2105" name="Rectangle 10"/>
          <p:cNvSpPr/>
          <p:nvPr/>
        </p:nvSpPr>
        <p:spPr>
          <a:xfrm>
            <a:off x="4225290" y="4384040"/>
            <a:ext cx="41954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b.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烧瓶内溶液呈红色。</a:t>
            </a:r>
          </a:p>
        </p:txBody>
      </p:sp>
      <p:sp>
        <p:nvSpPr>
          <p:cNvPr id="2106" name="Text Box 7"/>
          <p:cNvSpPr/>
          <p:nvPr/>
        </p:nvSpPr>
        <p:spPr>
          <a:xfrm>
            <a:off x="4224020" y="5034280"/>
            <a:ext cx="41954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a.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氨极易溶于水。</a:t>
            </a:r>
          </a:p>
        </p:txBody>
      </p:sp>
      <p:sp>
        <p:nvSpPr>
          <p:cNvPr id="2107" name="Text Box 8"/>
          <p:cNvSpPr/>
          <p:nvPr/>
        </p:nvSpPr>
        <p:spPr>
          <a:xfrm>
            <a:off x="4239260" y="5556250"/>
            <a:ext cx="41948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b.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氨水显碱性。</a:t>
            </a:r>
          </a:p>
        </p:txBody>
      </p:sp>
      <p:sp>
        <p:nvSpPr>
          <p:cNvPr id="2108" name="Rectangle 9"/>
          <p:cNvSpPr/>
          <p:nvPr/>
        </p:nvSpPr>
        <p:spPr>
          <a:xfrm>
            <a:off x="2423795" y="5040000"/>
            <a:ext cx="18014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实验结论：</a:t>
            </a:r>
            <a:endParaRPr lang="en-US" altLang="zh-CN" sz="28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7" dur="10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12" dur="1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19" dur="1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24" dur="1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29" dur="1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base">
                                        <p:cTn id="36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base">
                                        <p:cTn id="49" dur="5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2" grpId="3"/>
      <p:bldP spid="2099" grpId="0"/>
      <p:bldP spid="2100" grpId="1"/>
      <p:bldP spid="2101" grpId="2"/>
      <p:bldP spid="2103" grpId="4"/>
      <p:bldP spid="2104" grpId="5"/>
      <p:bldP spid="2105" grpId="6"/>
      <p:bldP spid="2106" grpId="7"/>
      <p:bldP spid="2107" grpId="8"/>
      <p:bldP spid="2108" grpId="9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217" name="Object 4"/>
          <p:cNvGraphicFramePr>
            <a:graphicFrameLocks noChangeAspect="1"/>
          </p:cNvGraphicFramePr>
          <p:nvPr/>
        </p:nvGraphicFramePr>
        <p:xfrm>
          <a:off x="7427595" y="3969385"/>
          <a:ext cx="3240000" cy="28800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2590800" imgH="2352675" progId="MSPhotoEd.3">
                  <p:embed/>
                </p:oleObj>
              </mc:Choice>
              <mc:Fallback>
                <p:oleObj r:id="rId2" imgW="2590800" imgH="2352675" progId="MSPhotoEd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427595" y="3969385"/>
                        <a:ext cx="3240000" cy="2880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" name="Text Box 6"/>
          <p:cNvSpPr/>
          <p:nvPr/>
        </p:nvSpPr>
        <p:spPr>
          <a:xfrm>
            <a:off x="2244090" y="1440000"/>
            <a:ext cx="48240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Wingdings" panose="05000000000000000000" pitchFamily="2" charset="2"/>
              </a:rPr>
              <a:t>(1)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引发喷泉的操作是什么？</a:t>
            </a:r>
          </a:p>
        </p:txBody>
      </p:sp>
      <p:sp>
        <p:nvSpPr>
          <p:cNvPr id="2100" name="矩形 5"/>
          <p:cNvSpPr/>
          <p:nvPr/>
        </p:nvSpPr>
        <p:spPr>
          <a:xfrm>
            <a:off x="2244000" y="4860000"/>
            <a:ext cx="58051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 b="1">
                <a:latin typeface="黑体" panose="02010609060101010101" charset="-122"/>
                <a:ea typeface="黑体" panose="02010609060101010101" charset="-122"/>
              </a:rPr>
              <a:t>(3)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喷泉实验成功的关键？</a:t>
            </a:r>
          </a:p>
        </p:txBody>
      </p:sp>
      <p:sp>
        <p:nvSpPr>
          <p:cNvPr id="2101" name="矩形 9"/>
          <p:cNvSpPr/>
          <p:nvPr/>
        </p:nvSpPr>
        <p:spPr>
          <a:xfrm>
            <a:off x="2244090" y="3780000"/>
            <a:ext cx="48240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 b="1">
                <a:latin typeface="黑体" panose="02010609060101010101" charset="-122"/>
                <a:ea typeface="黑体" panose="02010609060101010101" charset="-122"/>
              </a:rPr>
              <a:t>(2)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形成喷泉的原理是什么？</a:t>
            </a:r>
          </a:p>
        </p:txBody>
      </p:sp>
      <p:sp>
        <p:nvSpPr>
          <p:cNvPr id="2102" name="TextBox 10"/>
          <p:cNvSpPr/>
          <p:nvPr/>
        </p:nvSpPr>
        <p:spPr>
          <a:xfrm>
            <a:off x="2244090" y="900000"/>
            <a:ext cx="48247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</a:rPr>
              <a:t>回答问题：</a:t>
            </a:r>
            <a:endParaRPr lang="zh-CN" altLang="en-US" sz="2800" b="1">
              <a:solidFill>
                <a:srgbClr val="00206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114" name="Text Box 6"/>
          <p:cNvSpPr/>
          <p:nvPr/>
        </p:nvSpPr>
        <p:spPr>
          <a:xfrm>
            <a:off x="2244090" y="1980000"/>
            <a:ext cx="842391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800" b="1"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图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en-US" altLang="zh-CN" sz="2800" b="1" baseline="-2500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>
                <a:solidFill>
                  <a:srgbClr val="0015FE"/>
                </a:solidFill>
                <a:latin typeface="黑体" panose="02010609060101010101" charset="-122"/>
                <a:ea typeface="黑体" panose="02010609060101010101" charset="-122"/>
              </a:rPr>
              <a:t>引发喷泉操作包括：</a:t>
            </a: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  <a:p>
            <a:pPr fontAlgn="auto">
              <a:spcBef>
                <a:spcPct val="0"/>
              </a:spcBef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        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打开止水夹，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挤压胶头滴管。</a:t>
            </a:r>
          </a:p>
        </p:txBody>
      </p:sp>
      <p:sp>
        <p:nvSpPr>
          <p:cNvPr id="2115" name="Text Box 7"/>
          <p:cNvSpPr/>
          <p:nvPr/>
        </p:nvSpPr>
        <p:spPr>
          <a:xfrm>
            <a:off x="2244090" y="2880000"/>
            <a:ext cx="842454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800" b="1"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图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2800" b="1" baseline="-2500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>
                <a:solidFill>
                  <a:srgbClr val="0015FE"/>
                </a:solidFill>
                <a:latin typeface="黑体" panose="02010609060101010101" charset="-122"/>
                <a:ea typeface="黑体" panose="02010609060101010101" charset="-122"/>
              </a:rPr>
              <a:t>引发喷泉操作包括：</a:t>
            </a: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  <a:p>
            <a:pPr fontAlgn="auto">
              <a:spcBef>
                <a:spcPct val="0"/>
              </a:spcBef>
            </a:pP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        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打开止水夹，用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热毛巾捂住烧瓶外壁。</a:t>
            </a:r>
          </a:p>
        </p:txBody>
      </p:sp>
      <p:sp>
        <p:nvSpPr>
          <p:cNvPr id="2119" name="Text Box 8"/>
          <p:cNvSpPr/>
          <p:nvPr/>
        </p:nvSpPr>
        <p:spPr>
          <a:xfrm>
            <a:off x="2244725" y="4320000"/>
            <a:ext cx="8422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lang="zh-CN" altLang="en-US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烧瓶内外形成压强差。</a:t>
            </a:r>
          </a:p>
        </p:txBody>
      </p:sp>
      <p:sp>
        <p:nvSpPr>
          <p:cNvPr id="2121" name="Text Box 10"/>
          <p:cNvSpPr/>
          <p:nvPr/>
        </p:nvSpPr>
        <p:spPr>
          <a:xfrm>
            <a:off x="2244090" y="5400040"/>
            <a:ext cx="501713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  a.</a:t>
            </a:r>
            <a:r>
              <a:rPr lang="zh-CN" altLang="en-US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装置的气密性好；</a:t>
            </a:r>
          </a:p>
          <a:p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  b.</a:t>
            </a:r>
            <a:r>
              <a:rPr lang="zh-CN" altLang="en-US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气体的纯度高；</a:t>
            </a:r>
          </a:p>
          <a:p>
            <a:r>
              <a:rPr lang="en-US" altLang="zh-CN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  c.</a:t>
            </a:r>
            <a:r>
              <a:rPr lang="zh-CN" altLang="en-US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烧瓶必须干燥。</a:t>
            </a:r>
          </a:p>
        </p:txBody>
      </p:sp>
      <p:sp>
        <p:nvSpPr>
          <p:cNvPr id="2" name="TextBox 2"/>
          <p:cNvSpPr/>
          <p:nvPr/>
        </p:nvSpPr>
        <p:spPr>
          <a:xfrm>
            <a:off x="3567748" y="360000"/>
            <a:ext cx="5056187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/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★</a:t>
            </a:r>
            <a:r>
              <a:rPr lang="en-US" altLang="zh-CN" sz="3200" b="1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zh-CN" altLang="en-US" sz="3200" b="1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</a:rPr>
              <a:t>喷泉实验</a:t>
            </a:r>
            <a:r>
              <a:rPr lang="en-US" altLang="zh-CN" sz="3200" b="1">
                <a:solidFill>
                  <a:srgbClr val="0070C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★</a:t>
            </a:r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7" dur="1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12" dur="1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17" dur="1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22" dur="10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base">
                                        <p:cTn id="44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" grpId="0"/>
      <p:bldP spid="2100" grpId="1"/>
      <p:bldP spid="2101" grpId="2"/>
      <p:bldP spid="2102" grpId="3"/>
      <p:bldP spid="2114" grpId="0"/>
      <p:bldP spid="2115" grpId="0"/>
      <p:bldP spid="2119" grpId="0"/>
      <p:bldP spid="2121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8" name="Text Box 5"/>
          <p:cNvSpPr txBox="1"/>
          <p:nvPr/>
        </p:nvSpPr>
        <p:spPr>
          <a:xfrm>
            <a:off x="4800600" y="540000"/>
            <a:ext cx="2592388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[</a:t>
            </a:r>
            <a:r>
              <a:rPr lang="zh-CN" altLang="en-US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课堂练习</a:t>
            </a: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]</a:t>
            </a:r>
          </a:p>
        </p:txBody>
      </p:sp>
      <p:pic>
        <p:nvPicPr>
          <p:cNvPr id="10243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00" y="1629410"/>
            <a:ext cx="2160000" cy="360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4"/>
          <p:cNvSpPr/>
          <p:nvPr/>
        </p:nvSpPr>
        <p:spPr>
          <a:xfrm>
            <a:off x="3863975" y="1619885"/>
            <a:ext cx="680339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zh-CN" altLang="en-US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1、通过氨气的喷泉实验得到启发，</a:t>
            </a:r>
            <a:r>
              <a:rPr lang="zh-CN" altLang="en-US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哪些</a:t>
            </a:r>
            <a:endParaRPr lang="zh-CN" altLang="en-US" sz="28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zh-CN" altLang="en-US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溶液和气体之间也能形成喷泉？</a:t>
            </a:r>
          </a:p>
        </p:txBody>
      </p:sp>
      <p:sp>
        <p:nvSpPr>
          <p:cNvPr id="2128" name="TextBox 5"/>
          <p:cNvSpPr/>
          <p:nvPr/>
        </p:nvSpPr>
        <p:spPr>
          <a:xfrm>
            <a:off x="3864610" y="2700020"/>
            <a:ext cx="680402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 fontAlgn="auto">
              <a:lnSpc>
                <a:spcPct val="100000"/>
              </a:lnSpc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水与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SO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/HCl/NH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endParaRPr lang="en-US" altLang="zh-CN" sz="2800" b="1" baseline="-250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algn="just" fontAlgn="auto">
              <a:lnSpc>
                <a:spcPct val="100000"/>
              </a:lnSpc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NaOH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溶液与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Cl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/SO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/CO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63975" y="3960000"/>
            <a:ext cx="68040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ClrTx/>
              <a:buSzTx/>
              <a:buFontTx/>
            </a:pPr>
            <a:r>
              <a:rPr lang="en-US" altLang="zh-CN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、你能设计出一个蓝色的喷泉实验来吗？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63975" y="4679950"/>
            <a:ext cx="680275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  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水与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NH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，烧杯里滴加石蕊试液。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8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WordArt 2"/>
          <p:cNvSpPr/>
          <p:nvPr/>
        </p:nvSpPr>
        <p:spPr>
          <a:xfrm>
            <a:off x="2244000" y="360000"/>
            <a:ext cx="1440000" cy="900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Flat3" dir="r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思考：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684270" y="549275"/>
            <a:ext cx="425577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800" b="1">
                <a:solidFill>
                  <a:srgbClr val="002060"/>
                </a:solidFill>
                <a:sym typeface="+mn-ea"/>
              </a:rPr>
              <a:t>  </a:t>
            </a:r>
            <a:r>
              <a:rPr lang="zh-CN" altLang="en-US" sz="2800" b="1">
                <a:solidFill>
                  <a:srgbClr val="002060"/>
                </a:solidFill>
                <a:sym typeface="+mn-ea"/>
              </a:rPr>
              <a:t>氨水为什么会显碱性呢？</a:t>
            </a:r>
            <a:endParaRPr lang="zh-CN" altLang="en-US" sz="2800" b="1">
              <a:solidFill>
                <a:srgbClr val="002060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2063750" y="1980000"/>
            <a:ext cx="2509520" cy="4781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(1)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与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Calibri"/>
              </a:rPr>
              <a:t>水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反应：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2708275" y="2524125"/>
            <a:ext cx="67754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600" b="1">
                <a:latin typeface="黑体" panose="02010609060101010101" charset="-122"/>
                <a:ea typeface="黑体" panose="02010609060101010101" charset="-122"/>
                <a:sym typeface="+mn-ea"/>
              </a:rPr>
              <a:t>NH</a:t>
            </a:r>
            <a:r>
              <a:rPr lang="en-US" altLang="zh-CN" sz="36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3 </a:t>
            </a:r>
            <a:r>
              <a:rPr lang="en-US" altLang="zh-CN" sz="3600" b="1">
                <a:latin typeface="黑体" panose="02010609060101010101" charset="-122"/>
                <a:ea typeface="黑体" panose="02010609060101010101" charset="-122"/>
                <a:sym typeface="+mn-ea"/>
              </a:rPr>
              <a:t>+</a:t>
            </a:r>
            <a:r>
              <a:rPr lang="en-US" altLang="zh-CN" sz="36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3600" b="1">
                <a:latin typeface="黑体" panose="02010609060101010101" charset="-122"/>
                <a:ea typeface="黑体" panose="02010609060101010101" charset="-122"/>
                <a:sym typeface="+mn-ea"/>
              </a:rPr>
              <a:t>H</a:t>
            </a:r>
            <a:r>
              <a:rPr lang="en-US" altLang="zh-CN" sz="36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2</a:t>
            </a:r>
            <a:r>
              <a:rPr lang="en-US" altLang="zh-CN" sz="3600" b="1">
                <a:latin typeface="黑体" panose="02010609060101010101" charset="-122"/>
                <a:ea typeface="黑体" panose="02010609060101010101" charset="-122"/>
                <a:sym typeface="+mn-ea"/>
              </a:rPr>
              <a:t>O</a:t>
            </a:r>
            <a:r>
              <a:rPr lang="en-US" altLang="zh-CN" sz="36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⇌</a:t>
            </a:r>
            <a:r>
              <a:rPr lang="en-US" altLang="zh-CN" sz="3600" b="1" baseline="-25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NH</a:t>
            </a:r>
            <a:r>
              <a:rPr lang="en-US" altLang="zh-CN" sz="36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·</a:t>
            </a:r>
            <a:r>
              <a:rPr lang="en-US" altLang="zh-CN" sz="36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H</a:t>
            </a:r>
            <a:r>
              <a:rPr lang="en-US" altLang="zh-CN" sz="36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2</a:t>
            </a:r>
            <a:r>
              <a:rPr lang="en-US" altLang="zh-CN" sz="36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O</a:t>
            </a:r>
            <a:r>
              <a:rPr lang="en-US" altLang="zh-CN" sz="36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⇌</a:t>
            </a:r>
            <a:r>
              <a:rPr lang="en-US" altLang="zh-CN" sz="3600" b="1" baseline="-25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NH</a:t>
            </a:r>
            <a:r>
              <a:rPr lang="en-US" altLang="zh-CN" sz="36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4</a:t>
            </a:r>
            <a:r>
              <a:rPr lang="en-US" altLang="zh-CN" sz="3600" b="1" baseline="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+</a:t>
            </a:r>
            <a:r>
              <a:rPr lang="en-US" altLang="zh-CN" sz="36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3600" b="1">
                <a:latin typeface="黑体" panose="02010609060101010101" charset="-122"/>
                <a:ea typeface="黑体" panose="02010609060101010101" charset="-122"/>
                <a:sym typeface="+mn-ea"/>
              </a:rPr>
              <a:t>+</a:t>
            </a:r>
            <a:r>
              <a:rPr lang="en-US" altLang="zh-CN" sz="36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36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OH</a:t>
            </a:r>
            <a:r>
              <a:rPr lang="en-US" altLang="zh-CN" sz="3600" b="1" baseline="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-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2063750" y="1369695"/>
            <a:ext cx="32080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800" b="1">
                <a:solidFill>
                  <a:srgbClr val="002060"/>
                </a:solidFill>
                <a:sym typeface="+mn-ea"/>
              </a:rPr>
              <a:t>2</a:t>
            </a:r>
            <a:r>
              <a:rPr lang="zh-CN" altLang="en-US" sz="2800" b="1">
                <a:solidFill>
                  <a:srgbClr val="002060"/>
                </a:solidFill>
                <a:sym typeface="+mn-ea"/>
              </a:rPr>
              <a:t>、氨气的</a:t>
            </a:r>
            <a:r>
              <a:rPr lang="zh-CN" altLang="en-US" sz="2800" b="1" u="sng">
                <a:solidFill>
                  <a:srgbClr val="002060"/>
                </a:solidFill>
                <a:sym typeface="+mn-ea"/>
              </a:rPr>
              <a:t>化学性质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5095875" y="3169285"/>
            <a:ext cx="17145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(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一水合氨</a:t>
            </a:r>
            <a:r>
              <a:rPr lang="en-US" altLang="zh-CN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)</a:t>
            </a:r>
          </a:p>
        </p:txBody>
      </p:sp>
      <p:sp>
        <p:nvSpPr>
          <p:cNvPr id="50" name="Text Box 3"/>
          <p:cNvSpPr/>
          <p:nvPr/>
        </p:nvSpPr>
        <p:spPr>
          <a:xfrm>
            <a:off x="2063750" y="3629660"/>
            <a:ext cx="83559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氨水中含少量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氢氧根离子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，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呈弱碱性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，故能使酚酞试液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变红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5784850" y="4288590"/>
            <a:ext cx="383603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NH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·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H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O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==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NH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↑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 + 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H</a:t>
            </a:r>
            <a:r>
              <a:rPr lang="en-US" altLang="zh-CN" sz="3200" b="1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2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O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2063750" y="4319905"/>
            <a:ext cx="37211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注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：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NH</a:t>
            </a:r>
            <a:r>
              <a:rPr lang="en-US" altLang="zh-CN" sz="28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3</a:t>
            </a:r>
            <a:r>
              <a:rPr lang="en-US" altLang="zh-CN" sz="2800" b="1">
                <a:cs typeface="+mn-lt"/>
                <a:sym typeface="+mn-ea"/>
              </a:rPr>
              <a:t>·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H</a:t>
            </a:r>
            <a:r>
              <a:rPr lang="en-US" altLang="zh-CN" sz="2800" b="1" baseline="-25000">
                <a:latin typeface="黑体" panose="02010609060101010101" charset="-122"/>
                <a:ea typeface="黑体" panose="02010609060101010101" charset="-122"/>
                <a:sym typeface="+mn-ea"/>
              </a:rPr>
              <a:t>2</a:t>
            </a:r>
            <a:r>
              <a:rPr lang="en-US" altLang="zh-CN" sz="2800" b="1">
                <a:latin typeface="黑体" panose="02010609060101010101" charset="-122"/>
                <a:ea typeface="黑体" panose="02010609060101010101" charset="-122"/>
                <a:sym typeface="+mn-ea"/>
              </a:rPr>
              <a:t>O 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不稳定</a:t>
            </a:r>
          </a:p>
        </p:txBody>
      </p:sp>
      <p:sp>
        <p:nvSpPr>
          <p:cNvPr id="53" name="TextBox 17"/>
          <p:cNvSpPr/>
          <p:nvPr/>
        </p:nvSpPr>
        <p:spPr>
          <a:xfrm>
            <a:off x="6233478" y="1273334"/>
            <a:ext cx="3951287" cy="737235"/>
          </a:xfrm>
          <a:prstGeom prst="rect">
            <a:avLst/>
          </a:prstGeom>
          <a:solidFill>
            <a:srgbClr val="00A600"/>
          </a:solidFill>
          <a:ln w="9525" cap="flat" cmpd="sng">
            <a:solidFill>
              <a:srgbClr val="00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250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8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唯一的碱性气体</a:t>
            </a:r>
          </a:p>
        </p:txBody>
      </p:sp>
      <p:sp>
        <p:nvSpPr>
          <p:cNvPr id="54" name="Text Box 38"/>
          <p:cNvSpPr/>
          <p:nvPr/>
        </p:nvSpPr>
        <p:spPr>
          <a:xfrm>
            <a:off x="2063750" y="5039995"/>
            <a:ext cx="835533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氨气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：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能使无色的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酚酞溶液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 u="sng">
                <a:latin typeface="黑体" panose="02010609060101010101" charset="-122"/>
                <a:ea typeface="黑体" panose="02010609060101010101" charset="-122"/>
              </a:rPr>
              <a:t>      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，</a:t>
            </a:r>
          </a:p>
          <a:p>
            <a:pPr fontAlgn="auto">
              <a:lnSpc>
                <a:spcPct val="100000"/>
              </a:lnSpc>
              <a:spcBef>
                <a:spcPct val="0"/>
              </a:spcBef>
              <a:buClr>
                <a:schemeClr val="folHlink"/>
              </a:buClr>
              <a:buSzPct val="60000"/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</a:rPr>
              <a:t>     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又能使湿润的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红色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的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石蕊试纸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2800" u="sng">
                <a:latin typeface="黑体" panose="02010609060101010101" charset="-122"/>
                <a:ea typeface="黑体" panose="02010609060101010101" charset="-122"/>
              </a:rPr>
              <a:t>       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。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8184000" y="5652000"/>
            <a:ext cx="9378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b="1">
                <a:solidFill>
                  <a:srgbClr val="FF0000"/>
                </a:solidFill>
              </a:rPr>
              <a:t>变蓝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6784355" y="5184000"/>
            <a:ext cx="9378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b="1">
                <a:solidFill>
                  <a:srgbClr val="FF0000"/>
                </a:solidFill>
              </a:rPr>
              <a:t>变红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3"/>
      <p:bldP spid="51" grpId="0"/>
      <p:bldP spid="52" grpId="0"/>
      <p:bldP spid="53" grpId="9"/>
      <p:bldP spid="54" grpId="6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348" name="Text Box 5"/>
          <p:cNvSpPr txBox="1"/>
          <p:nvPr/>
        </p:nvSpPr>
        <p:spPr>
          <a:xfrm>
            <a:off x="4800600" y="540000"/>
            <a:ext cx="2592388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[</a:t>
            </a:r>
            <a:r>
              <a:rPr lang="zh-CN" altLang="en-US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课堂练习</a:t>
            </a:r>
            <a:r>
              <a:rPr lang="en-US" altLang="zh-CN" sz="4000" b="1">
                <a:solidFill>
                  <a:srgbClr val="0070C0"/>
                </a:solidFill>
                <a:latin typeface="华文新魏" panose="02010800040101010101" charset="-122"/>
                <a:ea typeface="华文新魏" panose="02010800040101010101" charset="-122"/>
              </a:rPr>
              <a:t>]</a:t>
            </a:r>
          </a:p>
        </p:txBody>
      </p:sp>
      <p:sp>
        <p:nvSpPr>
          <p:cNvPr id="12289" name="Text Box 32"/>
          <p:cNvSpPr/>
          <p:nvPr/>
        </p:nvSpPr>
        <p:spPr>
          <a:xfrm>
            <a:off x="2423795" y="1259840"/>
            <a:ext cx="72745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>
              <a:spcBef>
                <a:spcPct val="0"/>
              </a:spcBef>
              <a:buClrTx/>
              <a:buSzTx/>
              <a:buFontTx/>
            </a:pPr>
            <a:r>
              <a:rPr lang="zh-CN" altLang="en-US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1、氨水中主要含有哪些微粒？</a:t>
            </a:r>
          </a:p>
        </p:txBody>
      </p:sp>
      <p:sp>
        <p:nvSpPr>
          <p:cNvPr id="12291" name="Text Box 35"/>
          <p:cNvSpPr/>
          <p:nvPr/>
        </p:nvSpPr>
        <p:spPr>
          <a:xfrm>
            <a:off x="2425065" y="1800225"/>
            <a:ext cx="15233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三分子：</a:t>
            </a:r>
          </a:p>
        </p:txBody>
      </p:sp>
      <p:sp>
        <p:nvSpPr>
          <p:cNvPr id="2177" name="Rectangle 48"/>
          <p:cNvSpPr/>
          <p:nvPr/>
        </p:nvSpPr>
        <p:spPr>
          <a:xfrm>
            <a:off x="4044315" y="1799590"/>
            <a:ext cx="7920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</a:p>
        </p:txBody>
      </p:sp>
      <p:sp>
        <p:nvSpPr>
          <p:cNvPr id="2178" name="Rectangle 55"/>
          <p:cNvSpPr/>
          <p:nvPr/>
        </p:nvSpPr>
        <p:spPr>
          <a:xfrm>
            <a:off x="4844415" y="1795145"/>
            <a:ext cx="7920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H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O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</a:p>
        </p:txBody>
      </p:sp>
      <p:sp>
        <p:nvSpPr>
          <p:cNvPr id="2179" name="Rectangle 54"/>
          <p:cNvSpPr/>
          <p:nvPr/>
        </p:nvSpPr>
        <p:spPr>
          <a:xfrm>
            <a:off x="5636260" y="1795145"/>
            <a:ext cx="14795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·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H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O</a:t>
            </a:r>
          </a:p>
        </p:txBody>
      </p:sp>
      <p:sp>
        <p:nvSpPr>
          <p:cNvPr id="12295" name="Text Box 36"/>
          <p:cNvSpPr/>
          <p:nvPr/>
        </p:nvSpPr>
        <p:spPr>
          <a:xfrm>
            <a:off x="2425065" y="2339975"/>
            <a:ext cx="15233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三离子：</a:t>
            </a:r>
          </a:p>
        </p:txBody>
      </p:sp>
      <p:sp>
        <p:nvSpPr>
          <p:cNvPr id="2181" name="Rectangle 49"/>
          <p:cNvSpPr/>
          <p:nvPr/>
        </p:nvSpPr>
        <p:spPr>
          <a:xfrm>
            <a:off x="4044315" y="2330450"/>
            <a:ext cx="30689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4</a:t>
            </a:r>
            <a:r>
              <a:rPr lang="en-US" altLang="zh-CN" sz="2800" baseline="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+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OH</a:t>
            </a:r>
            <a:r>
              <a:rPr lang="en-US" altLang="zh-CN" sz="2800" baseline="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-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、微量</a:t>
            </a:r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H</a:t>
            </a:r>
            <a:r>
              <a:rPr lang="en-US" altLang="zh-CN" sz="2800" baseline="30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+</a:t>
            </a:r>
          </a:p>
        </p:txBody>
      </p:sp>
      <p:sp>
        <p:nvSpPr>
          <p:cNvPr id="12297" name="矩形 2"/>
          <p:cNvSpPr/>
          <p:nvPr/>
        </p:nvSpPr>
        <p:spPr>
          <a:xfrm>
            <a:off x="2423795" y="2879725"/>
            <a:ext cx="72745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2、氨水与液氨有何区别？</a:t>
            </a:r>
            <a:endParaRPr lang="zh-CN" altLang="en-US" sz="2800">
              <a:latin typeface="黑体" panose="02010609060101010101" charset="-122"/>
              <a:ea typeface="黑体" panose="02010609060101010101" charset="-122"/>
            </a:endParaRPr>
          </a:p>
        </p:txBody>
      </p:sp>
      <p:graphicFrame>
        <p:nvGraphicFramePr>
          <p:cNvPr id="2183" name="表格 218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425065" y="3600000"/>
          <a:ext cx="7299325" cy="2775215"/>
        </p:xfrm>
        <a:graphic>
          <a:graphicData uri="http://schemas.openxmlformats.org/drawingml/2006/table">
            <a:tbl>
              <a:tblPr/>
              <a:tblGrid>
                <a:gridCol w="1917700"/>
                <a:gridCol w="1924050"/>
                <a:gridCol w="3457575"/>
              </a:tblGrid>
              <a:tr h="657225"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endParaRPr lang="zh-CN" altLang="zh-CN" sz="3200">
                        <a:latin typeface="Franklin Gothic Book" panose="020b0503020102020204" pitchFamily="34" charset="0"/>
                      </a:endParaRP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r>
                        <a:rPr lang="zh-CN" altLang="en-US" sz="2400">
                          <a:latin typeface="黑体" panose="02010609060101010101" charset="-122"/>
                          <a:ea typeface="黑体" panose="02010609060101010101" charset="-122"/>
                        </a:rPr>
                        <a:t>液氨</a:t>
                      </a: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r>
                        <a:rPr lang="zh-CN" altLang="en-US" sz="2400">
                          <a:latin typeface="黑体" panose="02010609060101010101" charset="-122"/>
                          <a:ea typeface="黑体" panose="02010609060101010101" charset="-122"/>
                        </a:rPr>
                        <a:t>氨水</a:t>
                      </a: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r>
                        <a:rPr lang="zh-CN" altLang="en-US" sz="2400">
                          <a:latin typeface="Franklin Gothic Book" panose="020b0503020102020204" pitchFamily="34" charset="0"/>
                          <a:ea typeface="黑体" panose="02010609060101010101" charset="-122"/>
                        </a:rPr>
                        <a:t>物质种类</a:t>
                      </a: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endParaRPr lang="zh-CN" altLang="zh-CN" sz="3200">
                        <a:latin typeface="Franklin Gothic Book" panose="020b0503020102020204" pitchFamily="34" charset="0"/>
                      </a:endParaRP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r>
                        <a:rPr lang="en-US" altLang="zh-CN" sz="3200">
                          <a:latin typeface="Franklin Gothic Book" panose="020b0503020102020204" pitchFamily="34" charset="0"/>
                        </a:rPr>
                        <a:t>                                                </a:t>
                      </a: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6700"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r>
                        <a:rPr lang="zh-CN" altLang="en-US" sz="2400">
                          <a:latin typeface="Franklin Gothic Book" panose="020b0503020102020204" pitchFamily="34" charset="0"/>
                          <a:ea typeface="黑体" panose="02010609060101010101" charset="-122"/>
                        </a:rPr>
                        <a:t>粒子种类</a:t>
                      </a: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endParaRPr lang="zh-CN" altLang="zh-CN" sz="3200">
                        <a:latin typeface="Franklin Gothic Book" panose="020b0503020102020204" pitchFamily="34" charset="0"/>
                      </a:endParaRP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marL="0" lvl="0" indent="0" algn="ctr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buNone/>
                      </a:pPr>
                      <a:endParaRPr lang="zh-CN" altLang="zh-CN" sz="3200" b="1">
                        <a:latin typeface="Franklin Gothic Book" panose="020b0503020102020204" pitchFamily="34" charset="0"/>
                      </a:endParaRPr>
                    </a:p>
                  </a:txBody>
                  <a:tcPr marL="90019" marR="90019" marT="46805" marB="46805" anchor="ctr" anchorCtr="1">
                    <a:lnL w="28575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03" name="Text Box 22"/>
          <p:cNvSpPr/>
          <p:nvPr/>
        </p:nvSpPr>
        <p:spPr>
          <a:xfrm>
            <a:off x="4584065" y="4288155"/>
            <a:ext cx="14966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纯净物</a:t>
            </a:r>
          </a:p>
        </p:txBody>
      </p:sp>
      <p:sp>
        <p:nvSpPr>
          <p:cNvPr id="2204" name="Text Box 23"/>
          <p:cNvSpPr/>
          <p:nvPr/>
        </p:nvSpPr>
        <p:spPr>
          <a:xfrm>
            <a:off x="7258368" y="4286250"/>
            <a:ext cx="1439862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/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混合物</a:t>
            </a:r>
          </a:p>
        </p:txBody>
      </p:sp>
      <p:sp>
        <p:nvSpPr>
          <p:cNvPr id="2205" name="Text Box 24"/>
          <p:cNvSpPr/>
          <p:nvPr/>
        </p:nvSpPr>
        <p:spPr>
          <a:xfrm>
            <a:off x="4940300" y="5343630"/>
            <a:ext cx="7848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en-US" alt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aseline="-250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/>
                                        <p:tgtEl>
                                          <p:spTgt spid="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2" dur="500"/>
                                        <p:tgtEl>
                                          <p:spTgt spid="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7" dur="500"/>
                                        <p:tgtEl>
                                          <p:spTgt spid="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22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base">
                                        <p:cTn id="27" dur="500"/>
                                        <p:tgtEl>
                                          <p:spTgt spid="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7" grpId="0"/>
      <p:bldP spid="2178" grpId="1"/>
      <p:bldP spid="2179" grpId="2"/>
      <p:bldP spid="2181" grpId="3"/>
      <p:bldP spid="2203" grpId="4"/>
      <p:bldP spid="2204" grpId="5"/>
      <p:bldP spid="2205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064000" y="1080000"/>
            <a:ext cx="2152015" cy="4781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ClrTx/>
              <a:buSzTx/>
              <a:buFontTx/>
            </a:pP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(2)与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Calibri"/>
              </a:rPr>
              <a:t>酸</a:t>
            </a:r>
            <a:r>
              <a:rPr lang="zh-CN" altLang="en-US" sz="2800" b="1">
                <a:latin typeface="黑体" panose="02010609060101010101" charset="-122"/>
                <a:ea typeface="黑体" panose="02010609060101010101" charset="-122"/>
                <a:sym typeface="Calibri"/>
              </a:rPr>
              <a:t>反应</a:t>
            </a:r>
            <a:endParaRPr lang="zh-CN" altLang="en-US" sz="28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210" name="Text Box 4"/>
          <p:cNvSpPr/>
          <p:nvPr/>
        </p:nvSpPr>
        <p:spPr>
          <a:xfrm>
            <a:off x="2063750" y="2160000"/>
            <a:ext cx="81000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步骤：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使两根分别蘸有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浓氨水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和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浓盐酸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的玻璃棒接近。</a:t>
            </a:r>
            <a:endParaRPr lang="zh-CN" alt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211" name="Text Box 5"/>
          <p:cNvSpPr/>
          <p:nvPr/>
        </p:nvSpPr>
        <p:spPr>
          <a:xfrm>
            <a:off x="2984818" y="2699703"/>
            <a:ext cx="6257925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两根玻璃棒靠近时产生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大量白烟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。</a:t>
            </a:r>
          </a:p>
        </p:txBody>
      </p:sp>
      <p:sp>
        <p:nvSpPr>
          <p:cNvPr id="2212" name="Rectangle 7"/>
          <p:cNvSpPr/>
          <p:nvPr/>
        </p:nvSpPr>
        <p:spPr>
          <a:xfrm>
            <a:off x="2063750" y="2700000"/>
            <a:ext cx="1825625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现象：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80525" y="2221865"/>
            <a:ext cx="138684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16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（不要接触）</a:t>
            </a:r>
          </a:p>
        </p:txBody>
      </p:sp>
      <p:pic>
        <p:nvPicPr>
          <p:cNvPr id="2218" name="Picture 3" descr="http://www.pep.com.cn/images/200503/pic_2217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7958" y="-317"/>
            <a:ext cx="2880000" cy="198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13" name="Text Box 8"/>
          <p:cNvSpPr/>
          <p:nvPr/>
        </p:nvSpPr>
        <p:spPr>
          <a:xfrm>
            <a:off x="2117725" y="3328353"/>
            <a:ext cx="7162800" cy="121094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结论：</a:t>
            </a:r>
            <a:r>
              <a:rPr lang="en-US" altLang="zh-CN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Wingdings" panose="05000000000000000000" pitchFamily="2" charset="2"/>
              </a:rPr>
              <a:t>(1)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盐酸</a:t>
            </a: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氨水</a:t>
            </a: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均具有挥发性， </a:t>
            </a:r>
          </a:p>
          <a:p>
            <a:pPr>
              <a:lnSpc>
                <a:spcPct val="130000"/>
              </a:lnSpc>
            </a:pP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lang="en-US" altLang="zh-CN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 (2)</a:t>
            </a:r>
            <a:r>
              <a:rPr lang="en-US" altLang="zh-CN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NH</a:t>
            </a:r>
            <a:r>
              <a:rPr lang="en-US" altLang="zh-CN" sz="2800" b="1" baseline="-300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800" b="1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HCl</a:t>
            </a:r>
            <a:r>
              <a:rPr lang="zh-CN" altLang="en-US" sz="28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</a:rPr>
              <a:t>不能共存。</a:t>
            </a:r>
            <a:r>
              <a:rPr lang="zh-CN" altLang="en-US" sz="280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</a:p>
        </p:txBody>
      </p:sp>
      <p:sp>
        <p:nvSpPr>
          <p:cNvPr id="13319" name="Text Box 6"/>
          <p:cNvSpPr/>
          <p:nvPr/>
        </p:nvSpPr>
        <p:spPr>
          <a:xfrm>
            <a:off x="3546475" y="4860000"/>
            <a:ext cx="50990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</a:pP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NH</a:t>
            </a:r>
            <a:r>
              <a:rPr kumimoji="1" lang="en-US" altLang="zh-CN" sz="32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3</a:t>
            </a: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  <a:sym typeface="+mn-ea"/>
              </a:rPr>
              <a:t> </a:t>
            </a: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+ HCl  ==  NH</a:t>
            </a:r>
            <a:r>
              <a:rPr kumimoji="1" lang="en-US" altLang="zh-CN" sz="3200" b="1" baseline="-25000">
                <a:solidFill>
                  <a:srgbClr val="FF0000"/>
                </a:solidFill>
                <a:latin typeface="Tahoma" panose="020b0604030504040204" pitchFamily="34" charset="0"/>
              </a:rPr>
              <a:t>4</a:t>
            </a:r>
            <a:r>
              <a:rPr kumimoji="1" lang="en-US" altLang="zh-CN" sz="3200" b="1">
                <a:solidFill>
                  <a:srgbClr val="FF0000"/>
                </a:solidFill>
                <a:latin typeface="Tahoma" panose="020b0604030504040204" pitchFamily="34" charset="0"/>
              </a:rPr>
              <a:t>Cl</a:t>
            </a: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7" dur="1000"/>
                                        <p:tgtEl>
                                          <p:spTgt spid="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0" grpId="0"/>
      <p:bldP spid="2211" grpId="1"/>
      <p:bldP spid="2212" grpId="2"/>
      <p:bldP spid="3" grpId="0"/>
      <p:bldP spid="2213" grpId="3"/>
      <p:bldP spid="13319" grpId="0"/>
    </p:bld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80"/>
</p:tagLst>
</file>

<file path=ppt/tags/tag10.xml><?xml version="1.0" encoding="utf-8"?>
<p:tagLst xmlns:p="http://schemas.openxmlformats.org/presentationml/2006/main">
  <p:tag name="KSO_WM_UNIT_TABLE_BEAUTIFY" val="smartTable{64a50230-a07c-41c5-9e03-09d35f863f08}"/>
  <p:tag name="TABLE_ENDDRAG_ORIGIN_RECT" val="579*218"/>
  <p:tag name="TABLE_ENDDRAG_RECT" val="70*277*574*218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17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3.xml><?xml version="1.0" encoding="utf-8"?>
<p:tagLst xmlns:p="http://schemas.openxmlformats.org/presentationml/2006/main">
  <p:tag name="KSO_WM_UNIT_TABLE_BEAUTIFY" val="smartTable{fc15ec39-a5e5-4d14-b243-82504d332811}"/>
  <p:tag name="TABLE_ENDDRAG_ORIGIN_RECT" val="615*68"/>
  <p:tag name="TABLE_ENDDRAG_RECT" val="52*170*637*68"/>
</p:tagLst>
</file>

<file path=ppt/tags/tag4.xml><?xml version="1.0" encoding="utf-8"?>
<p:tagLst xmlns:p="http://schemas.openxmlformats.org/presentationml/2006/main">
  <p:tag name="KSO_WM_UNIT_TABLE_BEAUTIFY" val="smartTable{1f6baf42-9b5a-4bee-af3d-f6c4a5949187}"/>
  <p:tag name="TABLE_ENDDRAG_ORIGIN_RECT" val="503*124"/>
  <p:tag name="TABLE_ENDDRAG_RECT" val="133*368*453*136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180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124</Paragraphs>
  <Slides>18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34">
      <vt:lpstr>Arial</vt:lpstr>
      <vt:lpstr>Calibri</vt:lpstr>
      <vt:lpstr>Calibri Light</vt:lpstr>
      <vt:lpstr>微软雅黑</vt:lpstr>
      <vt:lpstr>黑体</vt:lpstr>
      <vt:lpstr>华文行楷</vt:lpstr>
      <vt:lpstr>华文新魏</vt:lpstr>
      <vt:lpstr>宋体</vt:lpstr>
      <vt:lpstr>Wingdings</vt:lpstr>
      <vt:lpstr>Wingdings 2</vt:lpstr>
      <vt:lpstr>Franklin Gothic Book</vt:lpstr>
      <vt:lpstr>Tahoma</vt:lpstr>
      <vt:lpstr>华文中宋</vt:lpstr>
      <vt:lpstr>Times New Roman</vt:lpstr>
      <vt:lpstr>Verdana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2021-04-08T15:00:58.152</cp:lastPrinted>
  <dcterms:created xsi:type="dcterms:W3CDTF">2021-04-08T15:00:58Z</dcterms:created>
  <dcterms:modified xsi:type="dcterms:W3CDTF">2021-04-08T07:00:59Z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