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75" r:id="rId9"/>
    <p:sldId id="262" r:id="rId10"/>
    <p:sldId id="264" r:id="rId11"/>
    <p:sldId id="265" r:id="rId12"/>
    <p:sldId id="266" r:id="rId13"/>
    <p:sldId id="267" r:id="rId14"/>
    <p:sldId id="268" r:id="rId15"/>
    <p:sldId id="269" r:id="rId16"/>
    <p:sldId id="270" r:id="rId17"/>
    <p:sldId id="271" r:id="rId18"/>
    <p:sldId id="276" r:id="rId19"/>
    <p:sldId id="277" r:id="rId20"/>
    <p:sldId id="272" r:id="rId21"/>
    <p:sldId id="274"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svg"/><Relationship Id="rId3" Type="http://schemas.openxmlformats.org/officeDocument/2006/relationships/image" Target="../media/image2.png"/><Relationship Id="rId2" Type="http://schemas.openxmlformats.org/officeDocument/2006/relationships/image" Target="../media/image1.sv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0.xml"/><Relationship Id="rId2" Type="http://schemas.openxmlformats.org/officeDocument/2006/relationships/image" Target="../media/image2.sv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1.xml"/><Relationship Id="rId3" Type="http://schemas.openxmlformats.org/officeDocument/2006/relationships/image" Target="../media/image13.emf"/><Relationship Id="rId2" Type="http://schemas.openxmlformats.org/officeDocument/2006/relationships/image" Target="../media/image2.sv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2.xml"/><Relationship Id="rId4" Type="http://schemas.openxmlformats.org/officeDocument/2006/relationships/image" Target="S-59.TIF" TargetMode="External"/><Relationship Id="rId3" Type="http://schemas.openxmlformats.org/officeDocument/2006/relationships/image" Target="../media/image14.png"/><Relationship Id="rId2" Type="http://schemas.openxmlformats.org/officeDocument/2006/relationships/image" Target="../media/image2.sv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3.xml"/><Relationship Id="rId2" Type="http://schemas.openxmlformats.org/officeDocument/2006/relationships/image" Target="../media/image2.sv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4.xml"/><Relationship Id="rId3" Type="http://schemas.openxmlformats.org/officeDocument/2006/relationships/image" Target="../media/image15.emf"/><Relationship Id="rId2" Type="http://schemas.openxmlformats.org/officeDocument/2006/relationships/image" Target="../media/image2.sv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5.xml"/><Relationship Id="rId3" Type="http://schemas.openxmlformats.org/officeDocument/2006/relationships/image" Target="../media/image16.emf"/><Relationship Id="rId2" Type="http://schemas.openxmlformats.org/officeDocument/2006/relationships/image" Target="../media/image2.sv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image" Target="../media/image2.svg"/><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8.xml"/><Relationship Id="rId3" Type="http://schemas.openxmlformats.org/officeDocument/2006/relationships/image" Target="../media/image17.emf"/><Relationship Id="rId2" Type="http://schemas.openxmlformats.org/officeDocument/2006/relationships/image" Target="../media/image2.svg"/><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9.xml"/><Relationship Id="rId3" Type="http://schemas.openxmlformats.org/officeDocument/2006/relationships/image" Target="../media/image18.emf"/><Relationship Id="rId2" Type="http://schemas.openxmlformats.org/officeDocument/2006/relationships/image" Target="../media/image2.svg"/><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xml"/><Relationship Id="rId2" Type="http://schemas.openxmlformats.org/officeDocument/2006/relationships/image" Target="../media/image2.sv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2.xml"/><Relationship Id="rId4" Type="http://schemas.openxmlformats.org/officeDocument/2006/relationships/image" Target="S-55A.TIF" TargetMode="External"/><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3.xml"/><Relationship Id="rId4" Type="http://schemas.openxmlformats.org/officeDocument/2006/relationships/image" Target="S-55.TIF" TargetMode="External"/><Relationship Id="rId3"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5.xml"/><Relationship Id="rId5" Type="http://schemas.openxmlformats.org/officeDocument/2006/relationships/image" Target="../media/image6.jpeg"/><Relationship Id="rId4" Type="http://schemas.openxmlformats.org/officeDocument/2006/relationships/image" Target="../media/image5.jpeg"/><Relationship Id="rId3" Type="http://schemas.openxmlformats.org/officeDocument/2006/relationships/tags" Target="../tags/tag4.xml"/><Relationship Id="rId2" Type="http://schemas.openxmlformats.org/officeDocument/2006/relationships/image" Target="../media/image2.sv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xml"/><Relationship Id="rId3" Type="http://schemas.openxmlformats.org/officeDocument/2006/relationships/image" Target="../media/image7.emf"/><Relationship Id="rId2" Type="http://schemas.openxmlformats.org/officeDocument/2006/relationships/image" Target="../media/image2.sv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image" Target="../media/image8.emf"/><Relationship Id="rId2" Type="http://schemas.openxmlformats.org/officeDocument/2006/relationships/image" Target="../media/image2.sv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8.xml"/><Relationship Id="rId3" Type="http://schemas.openxmlformats.org/officeDocument/2006/relationships/image" Target="../media/image9.emf"/><Relationship Id="rId2" Type="http://schemas.openxmlformats.org/officeDocument/2006/relationships/image" Target="../media/image2.sv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image" Target="../media/image12.wmf"/><Relationship Id="rId7" Type="http://schemas.openxmlformats.org/officeDocument/2006/relationships/oleObject" Target="../embeddings/oleObject3.bin"/><Relationship Id="rId6" Type="http://schemas.openxmlformats.org/officeDocument/2006/relationships/image" Target="../media/image11.wmf"/><Relationship Id="rId5" Type="http://schemas.openxmlformats.org/officeDocument/2006/relationships/oleObject" Target="../embeddings/oleObject2.bin"/><Relationship Id="rId4" Type="http://schemas.openxmlformats.org/officeDocument/2006/relationships/image" Target="../media/image10.wmf"/><Relationship Id="rId3" Type="http://schemas.openxmlformats.org/officeDocument/2006/relationships/oleObject" Target="../embeddings/oleObject1.bin"/><Relationship Id="rId2" Type="http://schemas.openxmlformats.org/officeDocument/2006/relationships/image" Target="../media/image2.svg"/><Relationship Id="rId11" Type="http://schemas.openxmlformats.org/officeDocument/2006/relationships/vmlDrawing" Target="../drawings/vmlDrawing1.vml"/><Relationship Id="rId10" Type="http://schemas.openxmlformats.org/officeDocument/2006/relationships/slideLayout" Target="../slideLayouts/slideLayout6.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形 1"/>
          <p:cNvPicPr>
            <a:picLocks noChangeAspect="1"/>
          </p:cNvPicPr>
          <p:nvPr/>
        </p:nvPicPr>
        <p:blipFill rotWithShape="1">
          <a:blip r:embed="rId1">
            <a:extLst>
              <a:ext uri="{96DAC541-7B7A-43D3-8B79-37D633B846F1}">
                <asvg:svgBlip xmlns:asvg="http://schemas.microsoft.com/office/drawing/2016/SVG/main" r:embed="rId2"/>
              </a:ext>
            </a:extLst>
          </a:blip>
          <a:srcRect l="9145" t="12413" r="4497" b="22547"/>
          <a:stretch>
            <a:fillRect/>
          </a:stretch>
        </p:blipFill>
        <p:spPr>
          <a:xfrm>
            <a:off x="0" y="0"/>
            <a:ext cx="12192000" cy="6858000"/>
          </a:xfrm>
          <a:prstGeom prst="rect">
            <a:avLst/>
          </a:prstGeom>
        </p:spPr>
      </p:pic>
      <p:sp>
        <p:nvSpPr>
          <p:cNvPr id="3" name="iconfont-1191-801512"/>
          <p:cNvSpPr>
            <a:spLocks noChangeAspect="1"/>
          </p:cNvSpPr>
          <p:nvPr/>
        </p:nvSpPr>
        <p:spPr bwMode="auto">
          <a:xfrm>
            <a:off x="11327672" y="1010933"/>
            <a:ext cx="310872" cy="320766"/>
          </a:xfrm>
          <a:custGeom>
            <a:avLst/>
            <a:gdLst>
              <a:gd name="T0" fmla="*/ 40 w 7790"/>
              <a:gd name="T1" fmla="*/ 0 h 8036"/>
              <a:gd name="T2" fmla="*/ 3458 w 7790"/>
              <a:gd name="T3" fmla="*/ 0 h 8036"/>
              <a:gd name="T4" fmla="*/ 3458 w 7790"/>
              <a:gd name="T5" fmla="*/ 3418 h 8036"/>
              <a:gd name="T6" fmla="*/ 40 w 7790"/>
              <a:gd name="T7" fmla="*/ 3418 h 8036"/>
              <a:gd name="T8" fmla="*/ 40 w 7790"/>
              <a:gd name="T9" fmla="*/ 0 h 8036"/>
              <a:gd name="T10" fmla="*/ 7790 w 7790"/>
              <a:gd name="T11" fmla="*/ 1695 h 8036"/>
              <a:gd name="T12" fmla="*/ 6170 w 7790"/>
              <a:gd name="T13" fmla="*/ 103 h 8036"/>
              <a:gd name="T14" fmla="*/ 4577 w 7790"/>
              <a:gd name="T15" fmla="*/ 1723 h 8036"/>
              <a:gd name="T16" fmla="*/ 6198 w 7790"/>
              <a:gd name="T17" fmla="*/ 3316 h 8036"/>
              <a:gd name="T18" fmla="*/ 7790 w 7790"/>
              <a:gd name="T19" fmla="*/ 1695 h 8036"/>
              <a:gd name="T20" fmla="*/ 0 w 7790"/>
              <a:gd name="T21" fmla="*/ 4618 h 8036"/>
              <a:gd name="T22" fmla="*/ 3417 w 7790"/>
              <a:gd name="T23" fmla="*/ 4618 h 8036"/>
              <a:gd name="T24" fmla="*/ 3417 w 7790"/>
              <a:gd name="T25" fmla="*/ 8036 h 8036"/>
              <a:gd name="T26" fmla="*/ 0 w 7790"/>
              <a:gd name="T27" fmla="*/ 8036 h 8036"/>
              <a:gd name="T28" fmla="*/ 0 w 7790"/>
              <a:gd name="T29" fmla="*/ 4618 h 8036"/>
              <a:gd name="T30" fmla="*/ 4353 w 7790"/>
              <a:gd name="T31" fmla="*/ 4618 h 8036"/>
              <a:gd name="T32" fmla="*/ 7770 w 7790"/>
              <a:gd name="T33" fmla="*/ 4618 h 8036"/>
              <a:gd name="T34" fmla="*/ 7770 w 7790"/>
              <a:gd name="T35" fmla="*/ 8036 h 8036"/>
              <a:gd name="T36" fmla="*/ 4353 w 7790"/>
              <a:gd name="T37" fmla="*/ 8036 h 8036"/>
              <a:gd name="T38" fmla="*/ 4353 w 7790"/>
              <a:gd name="T39" fmla="*/ 4618 h 8036"/>
              <a:gd name="T40" fmla="*/ 4353 w 7790"/>
              <a:gd name="T41" fmla="*/ 4618 h 8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90" h="8036">
                <a:moveTo>
                  <a:pt x="40" y="0"/>
                </a:moveTo>
                <a:lnTo>
                  <a:pt x="3458" y="0"/>
                </a:lnTo>
                <a:lnTo>
                  <a:pt x="3458" y="3418"/>
                </a:lnTo>
                <a:lnTo>
                  <a:pt x="40" y="3418"/>
                </a:lnTo>
                <a:lnTo>
                  <a:pt x="40" y="0"/>
                </a:lnTo>
                <a:close/>
                <a:moveTo>
                  <a:pt x="7790" y="1695"/>
                </a:moveTo>
                <a:lnTo>
                  <a:pt x="6170" y="103"/>
                </a:lnTo>
                <a:lnTo>
                  <a:pt x="4577" y="1723"/>
                </a:lnTo>
                <a:lnTo>
                  <a:pt x="6198" y="3316"/>
                </a:lnTo>
                <a:lnTo>
                  <a:pt x="7790" y="1695"/>
                </a:lnTo>
                <a:close/>
                <a:moveTo>
                  <a:pt x="0" y="4618"/>
                </a:moveTo>
                <a:lnTo>
                  <a:pt x="3417" y="4618"/>
                </a:lnTo>
                <a:lnTo>
                  <a:pt x="3417" y="8036"/>
                </a:lnTo>
                <a:lnTo>
                  <a:pt x="0" y="8036"/>
                </a:lnTo>
                <a:lnTo>
                  <a:pt x="0" y="4618"/>
                </a:lnTo>
                <a:close/>
                <a:moveTo>
                  <a:pt x="4353" y="4618"/>
                </a:moveTo>
                <a:lnTo>
                  <a:pt x="7770" y="4618"/>
                </a:lnTo>
                <a:lnTo>
                  <a:pt x="7770" y="8036"/>
                </a:lnTo>
                <a:lnTo>
                  <a:pt x="4353" y="8036"/>
                </a:lnTo>
                <a:lnTo>
                  <a:pt x="4353" y="4618"/>
                </a:lnTo>
                <a:close/>
                <a:moveTo>
                  <a:pt x="4353" y="4618"/>
                </a:move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sp>
      <p:sp>
        <p:nvSpPr>
          <p:cNvPr id="4" name="iconfont-1054-809968"/>
          <p:cNvSpPr>
            <a:spLocks noChangeAspect="1"/>
          </p:cNvSpPr>
          <p:nvPr/>
        </p:nvSpPr>
        <p:spPr bwMode="auto">
          <a:xfrm>
            <a:off x="679716" y="5852023"/>
            <a:ext cx="304842" cy="304842"/>
          </a:xfrm>
          <a:custGeom>
            <a:avLst/>
            <a:gdLst>
              <a:gd name="T0" fmla="*/ 7991 w 12800"/>
              <a:gd name="T1" fmla="*/ 4785 h 12800"/>
              <a:gd name="T2" fmla="*/ 7237 w 12800"/>
              <a:gd name="T3" fmla="*/ 4281 h 12800"/>
              <a:gd name="T4" fmla="*/ 6348 w 12800"/>
              <a:gd name="T5" fmla="*/ 4105 h 12800"/>
              <a:gd name="T6" fmla="*/ 5458 w 12800"/>
              <a:gd name="T7" fmla="*/ 4281 h 12800"/>
              <a:gd name="T8" fmla="*/ 4704 w 12800"/>
              <a:gd name="T9" fmla="*/ 4785 h 12800"/>
              <a:gd name="T10" fmla="*/ 4200 w 12800"/>
              <a:gd name="T11" fmla="*/ 5538 h 12800"/>
              <a:gd name="T12" fmla="*/ 4023 w 12800"/>
              <a:gd name="T13" fmla="*/ 6426 h 12800"/>
              <a:gd name="T14" fmla="*/ 4200 w 12800"/>
              <a:gd name="T15" fmla="*/ 7314 h 12800"/>
              <a:gd name="T16" fmla="*/ 4704 w 12800"/>
              <a:gd name="T17" fmla="*/ 8067 h 12800"/>
              <a:gd name="T18" fmla="*/ 5458 w 12800"/>
              <a:gd name="T19" fmla="*/ 8571 h 12800"/>
              <a:gd name="T20" fmla="*/ 6348 w 12800"/>
              <a:gd name="T21" fmla="*/ 8747 h 12800"/>
              <a:gd name="T22" fmla="*/ 7237 w 12800"/>
              <a:gd name="T23" fmla="*/ 8571 h 12800"/>
              <a:gd name="T24" fmla="*/ 7991 w 12800"/>
              <a:gd name="T25" fmla="*/ 8067 h 12800"/>
              <a:gd name="T26" fmla="*/ 8495 w 12800"/>
              <a:gd name="T27" fmla="*/ 7314 h 12800"/>
              <a:gd name="T28" fmla="*/ 8672 w 12800"/>
              <a:gd name="T29" fmla="*/ 6426 h 12800"/>
              <a:gd name="T30" fmla="*/ 8495 w 12800"/>
              <a:gd name="T31" fmla="*/ 5538 h 12800"/>
              <a:gd name="T32" fmla="*/ 7991 w 12800"/>
              <a:gd name="T33" fmla="*/ 4785 h 12800"/>
              <a:gd name="T34" fmla="*/ 11482 w 12800"/>
              <a:gd name="T35" fmla="*/ 5844 h 12800"/>
              <a:gd name="T36" fmla="*/ 6947 w 12800"/>
              <a:gd name="T37" fmla="*/ 1317 h 12800"/>
              <a:gd name="T38" fmla="*/ 6947 w 12800"/>
              <a:gd name="T39" fmla="*/ 0 h 12800"/>
              <a:gd name="T40" fmla="*/ 5880 w 12800"/>
              <a:gd name="T41" fmla="*/ 0 h 12800"/>
              <a:gd name="T42" fmla="*/ 5880 w 12800"/>
              <a:gd name="T43" fmla="*/ 1334 h 12800"/>
              <a:gd name="T44" fmla="*/ 1318 w 12800"/>
              <a:gd name="T45" fmla="*/ 5844 h 12800"/>
              <a:gd name="T46" fmla="*/ 0 w 12800"/>
              <a:gd name="T47" fmla="*/ 5844 h 12800"/>
              <a:gd name="T48" fmla="*/ 0 w 12800"/>
              <a:gd name="T49" fmla="*/ 6933 h 12800"/>
              <a:gd name="T50" fmla="*/ 1318 w 12800"/>
              <a:gd name="T51" fmla="*/ 6933 h 12800"/>
              <a:gd name="T52" fmla="*/ 5857 w 12800"/>
              <a:gd name="T53" fmla="*/ 11466 h 12800"/>
              <a:gd name="T54" fmla="*/ 5857 w 12800"/>
              <a:gd name="T55" fmla="*/ 12800 h 12800"/>
              <a:gd name="T56" fmla="*/ 6947 w 12800"/>
              <a:gd name="T57" fmla="*/ 12800 h 12800"/>
              <a:gd name="T58" fmla="*/ 6947 w 12800"/>
              <a:gd name="T59" fmla="*/ 11483 h 12800"/>
              <a:gd name="T60" fmla="*/ 11482 w 12800"/>
              <a:gd name="T61" fmla="*/ 6933 h 12800"/>
              <a:gd name="T62" fmla="*/ 12800 w 12800"/>
              <a:gd name="T63" fmla="*/ 6933 h 12800"/>
              <a:gd name="T64" fmla="*/ 12800 w 12800"/>
              <a:gd name="T65" fmla="*/ 5844 h 12800"/>
              <a:gd name="T66" fmla="*/ 11482 w 12800"/>
              <a:gd name="T67" fmla="*/ 5844 h 12800"/>
              <a:gd name="T68" fmla="*/ 6400 w 12800"/>
              <a:gd name="T69" fmla="*/ 10589 h 12800"/>
              <a:gd name="T70" fmla="*/ 2214 w 12800"/>
              <a:gd name="T71" fmla="*/ 6409 h 12800"/>
              <a:gd name="T72" fmla="*/ 6400 w 12800"/>
              <a:gd name="T73" fmla="*/ 2206 h 12800"/>
              <a:gd name="T74" fmla="*/ 10586 w 12800"/>
              <a:gd name="T75" fmla="*/ 6409 h 12800"/>
              <a:gd name="T76" fmla="*/ 6400 w 12800"/>
              <a:gd name="T77" fmla="*/ 10589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00" h="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sp>
      <p:sp>
        <p:nvSpPr>
          <p:cNvPr id="5" name="文本框 4"/>
          <p:cNvSpPr txBox="1"/>
          <p:nvPr/>
        </p:nvSpPr>
        <p:spPr>
          <a:xfrm rot="5400000">
            <a:off x="10119873" y="3506552"/>
            <a:ext cx="2729565" cy="306705"/>
          </a:xfrm>
          <a:prstGeom prst="rect">
            <a:avLst/>
          </a:prstGeom>
          <a:solidFill>
            <a:srgbClr val="789FD9"/>
          </a:solidFill>
          <a:ln>
            <a:solidFill>
              <a:srgbClr val="789FD9"/>
            </a:solidFill>
          </a:ln>
        </p:spPr>
        <p:txBody>
          <a:bodyPr wrap="square" rtlCol="0">
            <a:spAutoFit/>
          </a:bodyPr>
          <a:lstStyle/>
          <a:p>
            <a:pPr algn="dist"/>
            <a:r>
              <a:rPr lang="zh-CN" altLang="zh-CN" sz="1400" b="1" dirty="0">
                <a:solidFill>
                  <a:schemeClr val="bg1"/>
                </a:solidFill>
                <a:latin typeface="仓耳玄三M W05" panose="02020400000000000000" pitchFamily="18" charset="-122"/>
                <a:ea typeface="仓耳玄三M W05" panose="02020400000000000000" pitchFamily="18" charset="-122"/>
              </a:rPr>
              <a:t>化学</a:t>
            </a:r>
            <a:endParaRPr lang="zh-CN" altLang="zh-CN" sz="1400" b="1" dirty="0">
              <a:solidFill>
                <a:schemeClr val="bg1"/>
              </a:solidFill>
              <a:latin typeface="仓耳玄三M W05" panose="02020400000000000000" pitchFamily="18" charset="-122"/>
              <a:ea typeface="仓耳玄三M W05" panose="02020400000000000000" pitchFamily="18" charset="-122"/>
            </a:endParaRPr>
          </a:p>
        </p:txBody>
      </p:sp>
      <p:sp>
        <p:nvSpPr>
          <p:cNvPr id="6" name="矩形: 圆角 5"/>
          <p:cNvSpPr/>
          <p:nvPr/>
        </p:nvSpPr>
        <p:spPr>
          <a:xfrm>
            <a:off x="2270760" y="2434555"/>
            <a:ext cx="8366759" cy="1262213"/>
          </a:xfrm>
          <a:prstGeom prst="roundRect">
            <a:avLst>
              <a:gd name="adj" fmla="val 50000"/>
            </a:avLst>
          </a:prstGeom>
          <a:solidFill>
            <a:srgbClr val="F7B77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仓耳玄三M W05" panose="02020400000000000000" pitchFamily="18" charset="-122"/>
              <a:ea typeface="仓耳青禾体-谷力 W04" panose="02020400000000000000" pitchFamily="18" charset="-122"/>
            </a:endParaRPr>
          </a:p>
        </p:txBody>
      </p:sp>
      <p:sp>
        <p:nvSpPr>
          <p:cNvPr id="7" name="文本框 6"/>
          <p:cNvSpPr txBox="1"/>
          <p:nvPr/>
        </p:nvSpPr>
        <p:spPr>
          <a:xfrm>
            <a:off x="2833008" y="2467453"/>
            <a:ext cx="7152059" cy="1198880"/>
          </a:xfrm>
          <a:prstGeom prst="rect">
            <a:avLst/>
          </a:prstGeom>
          <a:noFill/>
        </p:spPr>
        <p:txBody>
          <a:bodyPr wrap="square" rtlCol="0">
            <a:spAutoFit/>
          </a:bodyPr>
          <a:lstStyle/>
          <a:p>
            <a:pPr algn="ctr" defTabSz="914400">
              <a:defRPr/>
            </a:pPr>
            <a:r>
              <a:rPr lang="zh-CN" altLang="en-US" sz="3600" b="1" kern="0" dirty="0">
                <a:solidFill>
                  <a:schemeClr val="bg1"/>
                </a:solidFill>
                <a:latin typeface="仓耳青禾体-谷力 W04" panose="02020400000000000000" pitchFamily="18" charset="-122"/>
                <a:ea typeface="仓耳青禾体-谷力 W04" panose="02020400000000000000" pitchFamily="18" charset="-122"/>
              </a:rPr>
              <a:t>第二课时 化学反应中能量变化原因　燃料的选择和氢能的利用</a:t>
            </a:r>
            <a:endParaRPr lang="zh-CN" altLang="en-US" sz="3600" b="1" kern="0" dirty="0">
              <a:solidFill>
                <a:schemeClr val="bg1"/>
              </a:solidFill>
              <a:latin typeface="仓耳青禾体-谷力 W04" panose="02020400000000000000" pitchFamily="18" charset="-122"/>
              <a:ea typeface="仓耳青禾体-谷力 W04" panose="02020400000000000000" pitchFamily="18" charset="-122"/>
            </a:endParaRPr>
          </a:p>
        </p:txBody>
      </p:sp>
      <p:sp>
        <p:nvSpPr>
          <p:cNvPr id="8" name="íṥ1ídè"/>
          <p:cNvSpPr/>
          <p:nvPr/>
        </p:nvSpPr>
        <p:spPr bwMode="auto">
          <a:xfrm>
            <a:off x="10000833" y="3031715"/>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dirty="0">
              <a:solidFill>
                <a:schemeClr val="lt1"/>
              </a:solidFill>
              <a:ea typeface="仓耳青禾体-谷力 W04" panose="02020400000000000000" pitchFamily="18" charset="-122"/>
            </a:endParaRPr>
          </a:p>
        </p:txBody>
      </p:sp>
      <p:sp>
        <p:nvSpPr>
          <p:cNvPr id="9" name="íṥ1ídè"/>
          <p:cNvSpPr/>
          <p:nvPr/>
        </p:nvSpPr>
        <p:spPr bwMode="auto">
          <a:xfrm>
            <a:off x="2657322" y="2944189"/>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dirty="0">
              <a:solidFill>
                <a:schemeClr val="lt1"/>
              </a:solidFill>
              <a:ea typeface="仓耳青禾体-谷力 W04" panose="02020400000000000000" pitchFamily="18" charset="-122"/>
            </a:endParaRPr>
          </a:p>
        </p:txBody>
      </p:sp>
      <p:sp>
        <p:nvSpPr>
          <p:cNvPr id="10" name="矩形: 圆角 9"/>
          <p:cNvSpPr/>
          <p:nvPr/>
        </p:nvSpPr>
        <p:spPr>
          <a:xfrm>
            <a:off x="1932972" y="2141317"/>
            <a:ext cx="8844339" cy="1851950"/>
          </a:xfrm>
          <a:prstGeom prst="roundRect">
            <a:avLst>
              <a:gd name="adj" fmla="val 50000"/>
            </a:avLst>
          </a:prstGeom>
          <a:noFill/>
          <a:ln>
            <a:solidFill>
              <a:srgbClr val="F7B779"/>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仓耳玄三M W05" panose="02020400000000000000" pitchFamily="18" charset="-122"/>
              <a:ea typeface="仓耳青禾体-谷力 W04" panose="02020400000000000000" pitchFamily="18" charset="-122"/>
            </a:endParaRPr>
          </a:p>
        </p:txBody>
      </p:sp>
      <p:sp>
        <p:nvSpPr>
          <p:cNvPr id="11" name="Synergistically utilize technically sound portals with frictionless chains. Dramatically customize…"/>
          <p:cNvSpPr txBox="1"/>
          <p:nvPr/>
        </p:nvSpPr>
        <p:spPr>
          <a:xfrm>
            <a:off x="4177530" y="3993080"/>
            <a:ext cx="3884953" cy="923290"/>
          </a:xfrm>
          <a:prstGeom prst="rect">
            <a:avLst/>
          </a:prstGeom>
          <a:ln w="12700">
            <a:miter lim="400000"/>
          </a:ln>
        </p:spPr>
        <p:txBody>
          <a:bodyPr wrap="square" lIns="0" tIns="0" rIns="0" bIns="0">
            <a:spAutoFit/>
          </a:bodyPr>
          <a:lstStyle/>
          <a:p>
            <a:pPr algn="ctr" defTabSz="412750" hangingPunct="0">
              <a:lnSpc>
                <a:spcPct val="150000"/>
              </a:lnSpc>
              <a:defRPr sz="2000" b="0">
                <a:solidFill>
                  <a:srgbClr val="1C1F25"/>
                </a:solidFill>
                <a:latin typeface="Roboto Bold"/>
                <a:ea typeface="Roboto Bold"/>
                <a:cs typeface="Roboto Bold"/>
                <a:sym typeface="Roboto Bold"/>
              </a:defRPr>
            </a:pPr>
            <a:r>
              <a:rPr lang="zh-CN" altLang="en-US" sz="4000" b="1" kern="0" dirty="0">
                <a:solidFill>
                  <a:srgbClr val="789FD9"/>
                </a:solidFill>
                <a:latin typeface="仓耳今楷05-6763 W05" panose="02020400000000000000" pitchFamily="18" charset="-122"/>
                <a:ea typeface="仓耳今楷05-6763 W05" panose="02020400000000000000" pitchFamily="18" charset="-122"/>
                <a:cs typeface="+mn-cs"/>
                <a:sym typeface="Segoe UI Light" panose="020B0502040204020203" charset="0"/>
              </a:rPr>
              <a:t>专题6</a:t>
            </a:r>
            <a:endParaRPr lang="zh-CN" altLang="en-US" sz="4000" b="1" kern="0" dirty="0">
              <a:solidFill>
                <a:srgbClr val="789FD9"/>
              </a:solidFill>
              <a:latin typeface="仓耳今楷05-6763 W05" panose="02020400000000000000" pitchFamily="18" charset="-122"/>
              <a:ea typeface="仓耳今楷05-6763 W05" panose="02020400000000000000" pitchFamily="18" charset="-122"/>
              <a:cs typeface="+mn-cs"/>
              <a:sym typeface="Segoe UI Light" panose="020B0502040204020203" charset="0"/>
            </a:endParaRPr>
          </a:p>
        </p:txBody>
      </p:sp>
      <p:sp>
        <p:nvSpPr>
          <p:cNvPr id="12" name="矩形: 圆角 11"/>
          <p:cNvSpPr/>
          <p:nvPr/>
        </p:nvSpPr>
        <p:spPr>
          <a:xfrm>
            <a:off x="5158934" y="5157675"/>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19" name="文本框 18"/>
          <p:cNvSpPr txBox="1"/>
          <p:nvPr/>
        </p:nvSpPr>
        <p:spPr>
          <a:xfrm>
            <a:off x="5359658" y="5240967"/>
            <a:ext cx="1787956" cy="368300"/>
          </a:xfrm>
          <a:prstGeom prst="rect">
            <a:avLst/>
          </a:prstGeom>
          <a:noFill/>
        </p:spPr>
        <p:txBody>
          <a:bodyPr wrap="square" rtlCol="0">
            <a:spAutoFit/>
          </a:bodyPr>
          <a:lstStyle/>
          <a:p>
            <a:pPr algn="dist" defTabSz="914400">
              <a:defRPr/>
            </a:pPr>
            <a:r>
              <a:rPr lang="zh-CN" altLang="en-US" b="1" kern="0" dirty="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rPr>
              <a:t>第二单元</a:t>
            </a:r>
            <a:endParaRPr lang="zh-CN" altLang="en-US" b="1" kern="0" dirty="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endParaRPr>
          </a:p>
        </p:txBody>
      </p:sp>
      <p:pic>
        <p:nvPicPr>
          <p:cNvPr id="21" name="图形 20"/>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99959" y="4091840"/>
            <a:ext cx="1201687" cy="1851950"/>
          </a:xfrm>
          <a:prstGeom prst="rect">
            <a:avLst/>
          </a:prstGeom>
        </p:spPr>
      </p:pic>
      <p:pic>
        <p:nvPicPr>
          <p:cNvPr id="22" name="图形 21"/>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7901794" y="4145080"/>
            <a:ext cx="1101258" cy="1697176"/>
          </a:xfrm>
          <a:prstGeom prst="rect">
            <a:avLst/>
          </a:prstGeom>
        </p:spPr>
      </p:pic>
      <p:sp>
        <p:nvSpPr>
          <p:cNvPr id="24" name="椭圆 23"/>
          <p:cNvSpPr/>
          <p:nvPr/>
        </p:nvSpPr>
        <p:spPr>
          <a:xfrm>
            <a:off x="4177530"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5" name="椭圆 24"/>
          <p:cNvSpPr/>
          <p:nvPr/>
        </p:nvSpPr>
        <p:spPr>
          <a:xfrm>
            <a:off x="4373133"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6" name="椭圆 25"/>
          <p:cNvSpPr/>
          <p:nvPr/>
        </p:nvSpPr>
        <p:spPr>
          <a:xfrm>
            <a:off x="4568736"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8" name="椭圆 27"/>
          <p:cNvSpPr/>
          <p:nvPr/>
        </p:nvSpPr>
        <p:spPr>
          <a:xfrm>
            <a:off x="7671277"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9" name="椭圆 28"/>
          <p:cNvSpPr/>
          <p:nvPr/>
        </p:nvSpPr>
        <p:spPr>
          <a:xfrm>
            <a:off x="7866880"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30" name="椭圆 29"/>
          <p:cNvSpPr/>
          <p:nvPr/>
        </p:nvSpPr>
        <p:spPr>
          <a:xfrm>
            <a:off x="8062483"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15" name="文本框 14"/>
          <p:cNvSpPr txBox="1"/>
          <p:nvPr/>
        </p:nvSpPr>
        <p:spPr>
          <a:xfrm>
            <a:off x="5006340" y="1608455"/>
            <a:ext cx="2494280" cy="368300"/>
          </a:xfrm>
          <a:prstGeom prst="rect">
            <a:avLst/>
          </a:prstGeom>
          <a:noFill/>
        </p:spPr>
        <p:txBody>
          <a:bodyPr wrap="square" rtlCol="0">
            <a:spAutoFit/>
          </a:bodyPr>
          <a:p>
            <a:pPr algn="dist"/>
            <a:r>
              <a:rPr lang="zh-CN" altLang="en-US" b="1" kern="0" dirty="0">
                <a:solidFill>
                  <a:srgbClr val="789FD9"/>
                </a:solidFill>
                <a:latin typeface="仓耳今楷05-6763 W05" panose="02020400000000000000" pitchFamily="18" charset="-122"/>
                <a:ea typeface="仓耳今楷05-6763 W05" panose="02020400000000000000" pitchFamily="18" charset="-122"/>
              </a:rPr>
              <a:t>必修第二册</a:t>
            </a:r>
            <a:endParaRPr lang="zh-CN" altLang="en-US" b="1" kern="0" dirty="0">
              <a:solidFill>
                <a:srgbClr val="789FD9"/>
              </a:solidFill>
              <a:latin typeface="仓耳今楷05-6763 W05" panose="02020400000000000000" pitchFamily="18" charset="-122"/>
              <a:ea typeface="仓耳今楷05-6763 W05" panose="02020400000000000000" pitchFamily="18"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nodePh="1">
                                  <p:stCondLst>
                                    <p:cond delay="0"/>
                                  </p:stCondLst>
                                  <p:endCondLst>
                                    <p:cond evt="begin" delay="0">
                                      <p:tn val="27"/>
                                    </p:cond>
                                  </p:end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P spid="8" grpId="0" bldLvl="0" animBg="1"/>
      <p:bldP spid="9" grpId="0" bldLvl="0" animBg="1"/>
      <p:bldP spid="10" grpId="0" bldLvl="0" animBg="1"/>
      <p:bldP spid="11" grpId="0" animBg="1"/>
      <p:bldP spid="12" grpId="0" bldLvl="0" animBg="1"/>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226820"/>
            <a:ext cx="9867900" cy="563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（3）节能减排的措施</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1)燃料燃烧阶段提高燃料的燃烧效率。</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2)能量利用阶段提高能源的利用率。</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3)开发使用新能源</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（4）提高燃料燃烧效率的措施及意义</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1)提高燃料的燃烧效率的措施</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①尽可能使燃料充分燃烧，提高能量的转化率。关键是燃料与空气或氧气要尽可能充分接触，且空气要适当过量。</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②尽可能充分利用燃料燃烧所释放出的热能，提高热能的利用率。</a:t>
            </a:r>
            <a:endParaRPr lang="zh-CN" altLang="en-US" sz="2400" dirty="0">
              <a:latin typeface="仓耳青禾体-谷力 W04" panose="02020400000000000000" pitchFamily="18" charset="-122"/>
              <a:ea typeface="仓耳青禾体-谷力 W04" panose="02020400000000000000" pitchFamily="18" charset="-122"/>
            </a:endParaRPr>
          </a:p>
          <a:p>
            <a:pPr algn="l" fontAlgn="auto">
              <a:lnSpc>
                <a:spcPct val="150000"/>
              </a:lnSpc>
              <a:spcBef>
                <a:spcPts val="0"/>
              </a:spcBef>
              <a:buClrTx/>
              <a:buSzTx/>
              <a:buFontTx/>
            </a:pPr>
            <a:r>
              <a:rPr lang="zh-CN" altLang="en-US" sz="2400" dirty="0">
                <a:latin typeface="仓耳青禾体-谷力 W04" panose="02020400000000000000" pitchFamily="18" charset="-122"/>
                <a:ea typeface="仓耳青禾体-谷力 W04" panose="02020400000000000000" pitchFamily="18" charset="-122"/>
              </a:rPr>
              <a:t>2)提高燃料的燃烧效率的意义在于节约能源、节约资源、减少污染。</a:t>
            </a:r>
            <a:endParaRPr lang="zh-CN" altLang="en-US" sz="2400" dirty="0">
              <a:latin typeface="仓耳青禾体-谷力 W04" panose="02020400000000000000" pitchFamily="18" charset="-122"/>
              <a:ea typeface="仓耳青禾体-谷力 W04" panose="02020400000000000000" pitchFamily="18" charset="-122"/>
            </a:endParaRPr>
          </a:p>
        </p:txBody>
      </p:sp>
    </p:spTree>
    <p:custDataLst>
      <p:tags r:id="rId3"/>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pic>
        <p:nvPicPr>
          <p:cNvPr id="4" name="图片 3"/>
          <p:cNvPicPr>
            <a:picLocks noChangeAspect="1"/>
          </p:cNvPicPr>
          <p:nvPr/>
        </p:nvPicPr>
        <p:blipFill>
          <a:blip r:embed="rId3"/>
          <a:stretch>
            <a:fillRect/>
          </a:stretch>
        </p:blipFill>
        <p:spPr>
          <a:xfrm>
            <a:off x="1233170" y="1235710"/>
            <a:ext cx="10459085" cy="514477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5446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r>
              <a:rPr lang="zh-CN" altLang="en-US" sz="3600" dirty="0">
                <a:latin typeface="仓耳青禾体-谷力 W04" panose="02020400000000000000" pitchFamily="18" charset="-122"/>
                <a:ea typeface="仓耳青禾体-谷力 W04" panose="02020400000000000000" pitchFamily="18" charset="-122"/>
              </a:rPr>
              <a:t>3．氢燃料的应用前景</a:t>
            </a:r>
            <a:endParaRPr lang="zh-CN" altLang="en-US" sz="36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3600" dirty="0">
                <a:latin typeface="仓耳青禾体-谷力 W04" panose="02020400000000000000" pitchFamily="18" charset="-122"/>
                <a:ea typeface="仓耳青禾体-谷力 W04" panose="02020400000000000000" pitchFamily="18" charset="-122"/>
              </a:rPr>
              <a:t>(1)能源特点</a:t>
            </a:r>
            <a:endParaRPr lang="zh-CN" altLang="en-US" sz="36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p:txBody>
      </p:sp>
      <p:pic>
        <p:nvPicPr>
          <p:cNvPr id="9" name="图片 11" descr="S-59.TIF"/>
          <p:cNvPicPr>
            <a:picLocks noChangeAspect="1"/>
          </p:cNvPicPr>
          <p:nvPr/>
        </p:nvPicPr>
        <p:blipFill>
          <a:blip r:embed="rId3" r:link="rId4"/>
          <a:stretch>
            <a:fillRect/>
          </a:stretch>
        </p:blipFill>
        <p:spPr>
          <a:xfrm>
            <a:off x="1308100" y="2650490"/>
            <a:ext cx="8722995" cy="3505200"/>
          </a:xfrm>
          <a:prstGeom prst="rect">
            <a:avLst/>
          </a:prstGeom>
          <a:noFill/>
          <a:ln w="9525">
            <a:noFill/>
          </a:ln>
        </p:spPr>
      </p:pic>
    </p:spTree>
    <p:custDataLst>
      <p:tags r:id="rId5"/>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257300"/>
            <a:ext cx="9867900" cy="566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r>
              <a:rPr lang="zh-CN" altLang="en-US" sz="3200" dirty="0">
                <a:latin typeface="仓耳青禾体-谷力 W04" panose="02020400000000000000" pitchFamily="18" charset="-122"/>
                <a:ea typeface="仓耳青禾体-谷力 W04" panose="02020400000000000000" pitchFamily="18" charset="-122"/>
              </a:rPr>
              <a:t>(2)氢能开发利用的困难与解决方法</a:t>
            </a:r>
            <a:endParaRPr lang="zh-CN" altLang="en-US" sz="32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①困难：能耗高、储存和运输困难等。</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②方法：</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a．在光分解催化剂存在条件下，在特定的装置中，利用太阳能分解水制氢气。</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b．利用蓝绿藻等低等植物和微生物在阳光作用下分解水释放出氢气。</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c．发现和应用贮氢材料，解决氢气的储存和运输问题。</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(3)氢燃料的应用实例</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①作人造卫星和运载火箭的燃料。</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②作混合动力有轨电车的燃料。</a:t>
            </a:r>
            <a:endParaRPr lang="zh-CN" altLang="en-US" sz="2400" dirty="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r>
              <a:rPr lang="zh-CN" altLang="en-US" sz="2400" dirty="0">
                <a:latin typeface="仓耳青禾体-谷力 W04" panose="02020400000000000000" pitchFamily="18" charset="-122"/>
                <a:ea typeface="仓耳青禾体-谷力 W04" panose="02020400000000000000" pitchFamily="18" charset="-122"/>
              </a:rPr>
              <a:t>③氢燃料电池。</a:t>
            </a:r>
            <a:endParaRPr lang="zh-CN" altLang="en-US" sz="2400" dirty="0">
              <a:latin typeface="仓耳青禾体-谷力 W04" panose="02020400000000000000" pitchFamily="18" charset="-122"/>
              <a:ea typeface="仓耳青禾体-谷力 W04" panose="02020400000000000000" pitchFamily="18" charset="-122"/>
            </a:endParaRPr>
          </a:p>
        </p:txBody>
      </p:sp>
    </p:spTree>
    <p:custDataLst>
      <p:tags r:id="rId3"/>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pic>
        <p:nvPicPr>
          <p:cNvPr id="2" name="图片 1"/>
          <p:cNvPicPr>
            <a:picLocks noChangeAspect="1"/>
          </p:cNvPicPr>
          <p:nvPr/>
        </p:nvPicPr>
        <p:blipFill>
          <a:blip r:embed="rId3"/>
          <a:stretch>
            <a:fillRect/>
          </a:stretch>
        </p:blipFill>
        <p:spPr>
          <a:xfrm>
            <a:off x="1108075" y="1319530"/>
            <a:ext cx="10090785" cy="513715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292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p:txBody>
      </p:sp>
      <p:pic>
        <p:nvPicPr>
          <p:cNvPr id="2" name="图片 1"/>
          <p:cNvPicPr>
            <a:picLocks noChangeAspect="1"/>
          </p:cNvPicPr>
          <p:nvPr/>
        </p:nvPicPr>
        <p:blipFill>
          <a:blip r:embed="rId3"/>
          <a:stretch>
            <a:fillRect/>
          </a:stretch>
        </p:blipFill>
        <p:spPr>
          <a:xfrm>
            <a:off x="1107440" y="1319530"/>
            <a:ext cx="9643110" cy="4615815"/>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r>
              <a:rPr lang="zh-CN" altLang="en-US" sz="2800" dirty="0">
                <a:latin typeface="仓耳青禾体-谷力 W04" panose="02020400000000000000" pitchFamily="18" charset="-122"/>
                <a:ea typeface="仓耳青禾体-谷力 W04" panose="02020400000000000000" pitchFamily="18" charset="-122"/>
              </a:rPr>
              <a:t>(3)太阳能的利用</a:t>
            </a:r>
            <a:endParaRPr lang="zh-CN" altLang="en-US" sz="2800" dirty="0">
              <a:latin typeface="仓耳青禾体-谷力 W04" panose="02020400000000000000" pitchFamily="18" charset="-122"/>
              <a:ea typeface="仓耳青禾体-谷力 W04" panose="02020400000000000000" pitchFamily="18" charset="-122"/>
            </a:endParaRPr>
          </a:p>
        </p:txBody>
      </p:sp>
      <p:sp>
        <p:nvSpPr>
          <p:cNvPr id="100" name="文本框 99"/>
          <p:cNvSpPr txBox="1"/>
          <p:nvPr/>
        </p:nvSpPr>
        <p:spPr>
          <a:xfrm>
            <a:off x="3556000" y="2817813"/>
            <a:ext cx="5080000" cy="414020"/>
          </a:xfrm>
          <a:prstGeom prst="rect">
            <a:avLst/>
          </a:prstGeom>
          <a:noFill/>
          <a:ln w="9525">
            <a:noFill/>
          </a:ln>
        </p:spPr>
        <p:txBody>
          <a:bodyPr>
            <a:spAutoFit/>
          </a:bodyPr>
          <a:p>
            <a:pPr indent="0"/>
            <a:r>
              <a:rPr lang="en-US" sz="1050" b="0">
                <a:latin typeface="Times New Roman" panose="02020603050405020304" charset="0"/>
                <a:ea typeface="宋体" panose="02010600030101010101" pitchFamily="2" charset="-122"/>
              </a:rPr>
              <a:t> </a:t>
            </a:r>
            <a:endParaRPr lang="zh-CN" altLang="en-US"/>
          </a:p>
        </p:txBody>
      </p:sp>
      <p:graphicFrame>
        <p:nvGraphicFramePr>
          <p:cNvPr id="2" name="表格 1"/>
          <p:cNvGraphicFramePr/>
          <p:nvPr>
            <p:custDataLst>
              <p:tags r:id="rId3"/>
            </p:custDataLst>
          </p:nvPr>
        </p:nvGraphicFramePr>
        <p:xfrm>
          <a:off x="1505902" y="2114550"/>
          <a:ext cx="9179560" cy="3691890"/>
        </p:xfrm>
        <a:graphic>
          <a:graphicData uri="http://schemas.openxmlformats.org/drawingml/2006/table">
            <a:tbl>
              <a:tblPr firstRow="1" bandRow="1">
                <a:tableStyleId>{5940675A-B579-460E-94D1-54222C63F5DA}</a:tableStyleId>
              </a:tblPr>
              <a:tblGrid>
                <a:gridCol w="1650365"/>
                <a:gridCol w="3010535"/>
                <a:gridCol w="4518660"/>
              </a:tblGrid>
              <a:tr h="615315">
                <a:tc>
                  <a:txBody>
                    <a:bodyPr/>
                    <a:p>
                      <a:pPr indent="0" algn="ctr">
                        <a:buNone/>
                      </a:pPr>
                      <a:r>
                        <a:rPr lang="en-US" sz="2800" b="0">
                          <a:latin typeface="Times New Roman" panose="02020603050405020304" charset="0"/>
                          <a:cs typeface="Times New Roman" panose="02020603050405020304" charset="0"/>
                        </a:rPr>
                        <a:t> </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实例</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能量转化方式</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315">
                <a:tc rowSpan="4">
                  <a:txBody>
                    <a:bodyPr/>
                    <a:p>
                      <a:pPr indent="0" algn="ctr">
                        <a:buNone/>
                      </a:pPr>
                      <a:r>
                        <a:rPr lang="en-US" sz="2800" b="0">
                          <a:latin typeface="Times New Roman" panose="02020603050405020304" charset="0"/>
                          <a:cs typeface="Times New Roman" panose="02020603050405020304" charset="0"/>
                        </a:rPr>
                        <a:t>直接利用</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光合作用</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光能转化为化学能</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3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2800" b="0">
                          <a:latin typeface="Times New Roman" panose="02020603050405020304" charset="0"/>
                          <a:cs typeface="Times New Roman" panose="02020603050405020304" charset="0"/>
                        </a:rPr>
                        <a:t>太阳能热水器</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光能转化为热能</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3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2800" b="0">
                          <a:latin typeface="Times New Roman" panose="02020603050405020304" charset="0"/>
                          <a:cs typeface="Times New Roman" panose="02020603050405020304" charset="0"/>
                        </a:rPr>
                        <a:t>太阳能电池</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光能转化为电能</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3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2800" b="0">
                          <a:latin typeface="Times New Roman" panose="02020603050405020304" charset="0"/>
                          <a:cs typeface="Times New Roman" panose="02020603050405020304" charset="0"/>
                        </a:rPr>
                        <a:t>光解水制氢气</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光能转化为化学能</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315">
                <a:tc>
                  <a:txBody>
                    <a:bodyPr/>
                    <a:p>
                      <a:pPr indent="0" algn="ctr">
                        <a:buNone/>
                      </a:pPr>
                      <a:r>
                        <a:rPr lang="en-US" sz="2800" b="0">
                          <a:latin typeface="Times New Roman" panose="02020603050405020304" charset="0"/>
                          <a:cs typeface="Times New Roman" panose="02020603050405020304" charset="0"/>
                        </a:rPr>
                        <a:t>间接利用</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化石燃料</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charset="0"/>
                          <a:cs typeface="Times New Roman" panose="02020603050405020304" charset="0"/>
                        </a:rPr>
                        <a:t>太阳能间接转化为化学能</a:t>
                      </a:r>
                      <a:endParaRPr lang="en-US" altLang="en-US" sz="2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典型例题</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292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p:txBody>
      </p:sp>
      <p:sp>
        <p:nvSpPr>
          <p:cNvPr id="100" name="文本框 99"/>
          <p:cNvSpPr txBox="1"/>
          <p:nvPr/>
        </p:nvSpPr>
        <p:spPr>
          <a:xfrm>
            <a:off x="3556000" y="2817813"/>
            <a:ext cx="5080000" cy="414020"/>
          </a:xfrm>
          <a:prstGeom prst="rect">
            <a:avLst/>
          </a:prstGeom>
          <a:noFill/>
          <a:ln w="9525">
            <a:noFill/>
          </a:ln>
        </p:spPr>
        <p:txBody>
          <a:bodyPr>
            <a:spAutoFit/>
          </a:bodyPr>
          <a:p>
            <a:pPr indent="0"/>
            <a:r>
              <a:rPr lang="en-US" sz="1050" b="0">
                <a:latin typeface="Times New Roman" panose="02020603050405020304" charset="0"/>
                <a:ea typeface="宋体" panose="02010600030101010101" pitchFamily="2" charset="-122"/>
              </a:rPr>
              <a:t> </a:t>
            </a:r>
            <a:endParaRPr lang="zh-CN" altLang="en-US"/>
          </a:p>
        </p:txBody>
      </p:sp>
      <p:pic>
        <p:nvPicPr>
          <p:cNvPr id="3" name="图片 2"/>
          <p:cNvPicPr>
            <a:picLocks noChangeAspect="1"/>
          </p:cNvPicPr>
          <p:nvPr/>
        </p:nvPicPr>
        <p:blipFill>
          <a:blip r:embed="rId3"/>
          <a:stretch>
            <a:fillRect/>
          </a:stretch>
        </p:blipFill>
        <p:spPr>
          <a:xfrm>
            <a:off x="1107440" y="1319530"/>
            <a:ext cx="10231755" cy="442849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典型例题</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292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dirty="0">
              <a:latin typeface="仓耳青禾体-谷力 W04" panose="02020400000000000000" pitchFamily="18" charset="-122"/>
              <a:ea typeface="仓耳青禾体-谷力 W04" panose="02020400000000000000" pitchFamily="18" charset="-122"/>
            </a:endParaRPr>
          </a:p>
        </p:txBody>
      </p:sp>
      <p:sp>
        <p:nvSpPr>
          <p:cNvPr id="100" name="文本框 99"/>
          <p:cNvSpPr txBox="1"/>
          <p:nvPr/>
        </p:nvSpPr>
        <p:spPr>
          <a:xfrm>
            <a:off x="3556000" y="2817813"/>
            <a:ext cx="5080000" cy="414020"/>
          </a:xfrm>
          <a:prstGeom prst="rect">
            <a:avLst/>
          </a:prstGeom>
          <a:noFill/>
          <a:ln w="9525">
            <a:noFill/>
          </a:ln>
        </p:spPr>
        <p:txBody>
          <a:bodyPr>
            <a:spAutoFit/>
          </a:bodyPr>
          <a:p>
            <a:pPr indent="0"/>
            <a:r>
              <a:rPr lang="en-US" sz="1050" b="0">
                <a:latin typeface="Times New Roman" panose="02020603050405020304" charset="0"/>
                <a:ea typeface="宋体" panose="02010600030101010101" pitchFamily="2" charset="-122"/>
              </a:rPr>
              <a:t> </a:t>
            </a:r>
            <a:endParaRPr lang="zh-CN" altLang="en-US"/>
          </a:p>
        </p:txBody>
      </p:sp>
      <p:pic>
        <p:nvPicPr>
          <p:cNvPr id="2" name="图片 1"/>
          <p:cNvPicPr>
            <a:picLocks noChangeAspect="1"/>
          </p:cNvPicPr>
          <p:nvPr/>
        </p:nvPicPr>
        <p:blipFill>
          <a:blip r:embed="rId3"/>
          <a:stretch>
            <a:fillRect/>
          </a:stretch>
        </p:blipFill>
        <p:spPr>
          <a:xfrm>
            <a:off x="993775" y="1753870"/>
            <a:ext cx="10593705" cy="403987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6085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归纳总结</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1"/>
          <p:cNvSpPr txBox="1">
            <a:spLocks noChangeArrowheads="1"/>
          </p:cNvSpPr>
          <p:nvPr/>
        </p:nvSpPr>
        <p:spPr bwMode="auto">
          <a:xfrm>
            <a:off x="1108075" y="1319530"/>
            <a:ext cx="925195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b="1" dirty="0">
                <a:solidFill>
                  <a:srgbClr val="789FD9"/>
                </a:solidFill>
                <a:latin typeface="仓耳青禾体-谷力 W04" panose="02020400000000000000" pitchFamily="18" charset="-122"/>
                <a:ea typeface="仓耳青禾体-谷力 W04" panose="02020400000000000000" pitchFamily="18" charset="-122"/>
              </a:rPr>
              <a:t>重点归纳一</a:t>
            </a:r>
            <a:endParaRPr lang="zh-CN" altLang="en-US" sz="3200" b="1" dirty="0">
              <a:solidFill>
                <a:srgbClr val="789FD9"/>
              </a:solidFill>
              <a:latin typeface="仓耳青禾体-谷力 W04" panose="02020400000000000000" pitchFamily="18" charset="-122"/>
              <a:ea typeface="仓耳青禾体-谷力 W04" panose="02020400000000000000" pitchFamily="18" charset="-122"/>
            </a:endParaRPr>
          </a:p>
        </p:txBody>
      </p:sp>
      <p:sp>
        <p:nvSpPr>
          <p:cNvPr id="3" name="文本框 2"/>
          <p:cNvSpPr txBox="1"/>
          <p:nvPr/>
        </p:nvSpPr>
        <p:spPr>
          <a:xfrm>
            <a:off x="1296035" y="1964690"/>
            <a:ext cx="9599930" cy="3415030"/>
          </a:xfrm>
          <a:prstGeom prst="rect">
            <a:avLst/>
          </a:prstGeom>
          <a:noFill/>
        </p:spPr>
        <p:txBody>
          <a:bodyPr wrap="square" rtlCol="0">
            <a:spAutoFit/>
          </a:bodyPr>
          <a:p>
            <a:pPr fontAlgn="auto">
              <a:lnSpc>
                <a:spcPct val="200000"/>
              </a:lnSpc>
            </a:pPr>
            <a:r>
              <a:rPr lang="zh-CN" altLang="en-US" sz="3600" dirty="0">
                <a:latin typeface="仓耳青禾体-谷力 W04" panose="02020400000000000000" pitchFamily="18" charset="-122"/>
                <a:ea typeface="仓耳青禾体-谷力 W04" panose="02020400000000000000" pitchFamily="18" charset="-122"/>
              </a:rPr>
              <a:t>物质稳定性的因素：物质的化学键越牢固，断裂时需要吸收的能量越多，形成时释放的能量越多，物质具有的能量越低，物质越稳定。</a:t>
            </a:r>
            <a:endParaRPr lang="zh-CN" altLang="en-US" sz="3600" dirty="0">
              <a:latin typeface="仓耳青禾体-谷力 W04" panose="02020400000000000000" pitchFamily="18" charset="-122"/>
              <a:ea typeface="仓耳青禾体-谷力 W04" panose="02020400000000000000" pitchFamily="18" charset="-122"/>
            </a:endParaRPr>
          </a:p>
        </p:txBody>
      </p:sp>
    </p:spTree>
    <p:custDataLst>
      <p:tags r:id="rId2"/>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tx1"/>
                </a:solidFill>
                <a:latin typeface="仓耳玄三M W05" panose="02020400000000000000" pitchFamily="18" charset="-122"/>
                <a:ea typeface="仓耳青禾体-谷力 W04" panose="02020400000000000000" pitchFamily="18" charset="-122"/>
              </a:rPr>
              <a:t>学习目标</a:t>
            </a:r>
            <a:endParaRPr lang="zh-CN" altLang="en-US" sz="2800" dirty="0">
              <a:solidFill>
                <a:schemeClr val="tx1"/>
              </a:solidFill>
              <a:latin typeface="仓耳玄三M W05" panose="02020400000000000000" pitchFamily="18" charset="-122"/>
              <a:ea typeface="仓耳青禾体-谷力 W04" panose="02020400000000000000" pitchFamily="18" charset="-122"/>
            </a:endParaRPr>
          </a:p>
        </p:txBody>
      </p:sp>
      <p:sp>
        <p:nvSpPr>
          <p:cNvPr id="5" name="文本框 4"/>
          <p:cNvSpPr txBox="1">
            <a:spLocks noChangeArrowheads="1"/>
          </p:cNvSpPr>
          <p:nvPr/>
        </p:nvSpPr>
        <p:spPr bwMode="auto">
          <a:xfrm>
            <a:off x="1108075" y="1319530"/>
            <a:ext cx="946658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170000"/>
              </a:lnSpc>
            </a:pPr>
            <a:r>
              <a:rPr lang="zh-CN" altLang="en-US" sz="3200" dirty="0">
                <a:latin typeface="仓耳青禾体-谷力 W04" panose="02020400000000000000" pitchFamily="18" charset="-122"/>
                <a:ea typeface="仓耳青禾体-谷力 W04" panose="02020400000000000000" pitchFamily="18" charset="-122"/>
              </a:rPr>
              <a:t>1.能够利用化学键解释某些吸热反应和放热反应，可以进行一些简单的能量变化计算。</a:t>
            </a:r>
            <a:endParaRPr lang="zh-CN" altLang="en-US" sz="3200" dirty="0">
              <a:latin typeface="仓耳青禾体-谷力 W04" panose="02020400000000000000" pitchFamily="18" charset="-122"/>
              <a:ea typeface="仓耳青禾体-谷力 W04" panose="02020400000000000000" pitchFamily="18" charset="-122"/>
            </a:endParaRPr>
          </a:p>
          <a:p>
            <a:pPr fontAlgn="auto">
              <a:lnSpc>
                <a:spcPct val="170000"/>
              </a:lnSpc>
            </a:pPr>
            <a:r>
              <a:rPr lang="zh-CN" altLang="en-US" sz="3200" dirty="0">
                <a:latin typeface="仓耳青禾体-谷力 W04" panose="02020400000000000000" pitchFamily="18" charset="-122"/>
                <a:ea typeface="仓耳青禾体-谷力 W04" panose="02020400000000000000" pitchFamily="18" charset="-122"/>
              </a:rPr>
              <a:t>2.理解化学反应中能量的变化取决于反应物与生成物的总能量相对大小。</a:t>
            </a:r>
            <a:endParaRPr lang="zh-CN" altLang="en-US" sz="3200" dirty="0">
              <a:latin typeface="仓耳青禾体-谷力 W04" panose="02020400000000000000" pitchFamily="18" charset="-122"/>
              <a:ea typeface="仓耳青禾体-谷力 W04" panose="02020400000000000000" pitchFamily="18" charset="-122"/>
            </a:endParaRPr>
          </a:p>
          <a:p>
            <a:pPr fontAlgn="auto">
              <a:lnSpc>
                <a:spcPct val="170000"/>
              </a:lnSpc>
            </a:pPr>
            <a:r>
              <a:rPr lang="en-US" altLang="zh-CN" sz="3200" dirty="0">
                <a:latin typeface="仓耳青禾体-谷力 W04" panose="02020400000000000000" pitchFamily="18" charset="-122"/>
                <a:ea typeface="仓耳青禾体-谷力 W04" panose="02020400000000000000" pitchFamily="18" charset="-122"/>
              </a:rPr>
              <a:t>3.</a:t>
            </a:r>
            <a:r>
              <a:rPr lang="zh-CN" altLang="en-US" sz="3200" dirty="0">
                <a:latin typeface="仓耳青禾体-谷力 W04" panose="02020400000000000000" pitchFamily="18" charset="-122"/>
                <a:ea typeface="仓耳青禾体-谷力 W04" panose="02020400000000000000" pitchFamily="18" charset="-122"/>
              </a:rPr>
              <a:t>认识燃料的燃烧效率、保护环境、开发清洁燃料的必要性和重要性。</a:t>
            </a:r>
            <a:endParaRPr lang="zh-CN" altLang="en-US" sz="3200" dirty="0">
              <a:latin typeface="仓耳青禾体-谷力 W04" panose="02020400000000000000" pitchFamily="18" charset="-122"/>
              <a:ea typeface="仓耳青禾体-谷力 W04" panose="02020400000000000000" pitchFamily="18" charset="-122"/>
            </a:endParaRPr>
          </a:p>
        </p:txBody>
      </p:sp>
    </p:spTree>
    <p:custDataLst>
      <p:tags r:id="rId3"/>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形 1"/>
          <p:cNvPicPr>
            <a:picLocks noChangeAspect="1"/>
          </p:cNvPicPr>
          <p:nvPr/>
        </p:nvPicPr>
        <p:blipFill rotWithShape="1">
          <a:blip r:embed="rId1"/>
          <a:srcRect l="9145" t="12413" r="4497" b="22547"/>
          <a:stretch>
            <a:fillRect/>
          </a:stretch>
        </p:blipFill>
        <p:spPr>
          <a:xfrm>
            <a:off x="0" y="0"/>
            <a:ext cx="12192000" cy="6858000"/>
          </a:xfrm>
          <a:prstGeom prst="rect">
            <a:avLst/>
          </a:prstGeom>
        </p:spPr>
      </p:pic>
      <p:sp>
        <p:nvSpPr>
          <p:cNvPr id="3" name="iconfont-1191-801512"/>
          <p:cNvSpPr>
            <a:spLocks noChangeAspect="1"/>
          </p:cNvSpPr>
          <p:nvPr/>
        </p:nvSpPr>
        <p:spPr bwMode="auto">
          <a:xfrm>
            <a:off x="11327672" y="1010933"/>
            <a:ext cx="310872" cy="320766"/>
          </a:xfrm>
          <a:custGeom>
            <a:avLst/>
            <a:gdLst>
              <a:gd name="T0" fmla="*/ 40 w 7790"/>
              <a:gd name="T1" fmla="*/ 0 h 8036"/>
              <a:gd name="T2" fmla="*/ 3458 w 7790"/>
              <a:gd name="T3" fmla="*/ 0 h 8036"/>
              <a:gd name="T4" fmla="*/ 3458 w 7790"/>
              <a:gd name="T5" fmla="*/ 3418 h 8036"/>
              <a:gd name="T6" fmla="*/ 40 w 7790"/>
              <a:gd name="T7" fmla="*/ 3418 h 8036"/>
              <a:gd name="T8" fmla="*/ 40 w 7790"/>
              <a:gd name="T9" fmla="*/ 0 h 8036"/>
              <a:gd name="T10" fmla="*/ 7790 w 7790"/>
              <a:gd name="T11" fmla="*/ 1695 h 8036"/>
              <a:gd name="T12" fmla="*/ 6170 w 7790"/>
              <a:gd name="T13" fmla="*/ 103 h 8036"/>
              <a:gd name="T14" fmla="*/ 4577 w 7790"/>
              <a:gd name="T15" fmla="*/ 1723 h 8036"/>
              <a:gd name="T16" fmla="*/ 6198 w 7790"/>
              <a:gd name="T17" fmla="*/ 3316 h 8036"/>
              <a:gd name="T18" fmla="*/ 7790 w 7790"/>
              <a:gd name="T19" fmla="*/ 1695 h 8036"/>
              <a:gd name="T20" fmla="*/ 0 w 7790"/>
              <a:gd name="T21" fmla="*/ 4618 h 8036"/>
              <a:gd name="T22" fmla="*/ 3417 w 7790"/>
              <a:gd name="T23" fmla="*/ 4618 h 8036"/>
              <a:gd name="T24" fmla="*/ 3417 w 7790"/>
              <a:gd name="T25" fmla="*/ 8036 h 8036"/>
              <a:gd name="T26" fmla="*/ 0 w 7790"/>
              <a:gd name="T27" fmla="*/ 8036 h 8036"/>
              <a:gd name="T28" fmla="*/ 0 w 7790"/>
              <a:gd name="T29" fmla="*/ 4618 h 8036"/>
              <a:gd name="T30" fmla="*/ 4353 w 7790"/>
              <a:gd name="T31" fmla="*/ 4618 h 8036"/>
              <a:gd name="T32" fmla="*/ 7770 w 7790"/>
              <a:gd name="T33" fmla="*/ 4618 h 8036"/>
              <a:gd name="T34" fmla="*/ 7770 w 7790"/>
              <a:gd name="T35" fmla="*/ 8036 h 8036"/>
              <a:gd name="T36" fmla="*/ 4353 w 7790"/>
              <a:gd name="T37" fmla="*/ 8036 h 8036"/>
              <a:gd name="T38" fmla="*/ 4353 w 7790"/>
              <a:gd name="T39" fmla="*/ 4618 h 8036"/>
              <a:gd name="T40" fmla="*/ 4353 w 7790"/>
              <a:gd name="T41" fmla="*/ 4618 h 8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90" h="8036">
                <a:moveTo>
                  <a:pt x="40" y="0"/>
                </a:moveTo>
                <a:lnTo>
                  <a:pt x="3458" y="0"/>
                </a:lnTo>
                <a:lnTo>
                  <a:pt x="3458" y="3418"/>
                </a:lnTo>
                <a:lnTo>
                  <a:pt x="40" y="3418"/>
                </a:lnTo>
                <a:lnTo>
                  <a:pt x="40" y="0"/>
                </a:lnTo>
                <a:close/>
                <a:moveTo>
                  <a:pt x="7790" y="1695"/>
                </a:moveTo>
                <a:lnTo>
                  <a:pt x="6170" y="103"/>
                </a:lnTo>
                <a:lnTo>
                  <a:pt x="4577" y="1723"/>
                </a:lnTo>
                <a:lnTo>
                  <a:pt x="6198" y="3316"/>
                </a:lnTo>
                <a:lnTo>
                  <a:pt x="7790" y="1695"/>
                </a:lnTo>
                <a:close/>
                <a:moveTo>
                  <a:pt x="0" y="4618"/>
                </a:moveTo>
                <a:lnTo>
                  <a:pt x="3417" y="4618"/>
                </a:lnTo>
                <a:lnTo>
                  <a:pt x="3417" y="8036"/>
                </a:lnTo>
                <a:lnTo>
                  <a:pt x="0" y="8036"/>
                </a:lnTo>
                <a:lnTo>
                  <a:pt x="0" y="4618"/>
                </a:lnTo>
                <a:close/>
                <a:moveTo>
                  <a:pt x="4353" y="4618"/>
                </a:moveTo>
                <a:lnTo>
                  <a:pt x="7770" y="4618"/>
                </a:lnTo>
                <a:lnTo>
                  <a:pt x="7770" y="8036"/>
                </a:lnTo>
                <a:lnTo>
                  <a:pt x="4353" y="8036"/>
                </a:lnTo>
                <a:lnTo>
                  <a:pt x="4353" y="4618"/>
                </a:lnTo>
                <a:close/>
                <a:moveTo>
                  <a:pt x="4353" y="4618"/>
                </a:move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sp>
      <p:sp>
        <p:nvSpPr>
          <p:cNvPr id="4" name="iconfont-1054-809968"/>
          <p:cNvSpPr>
            <a:spLocks noChangeAspect="1"/>
          </p:cNvSpPr>
          <p:nvPr/>
        </p:nvSpPr>
        <p:spPr bwMode="auto">
          <a:xfrm>
            <a:off x="679716" y="5852023"/>
            <a:ext cx="304842" cy="304842"/>
          </a:xfrm>
          <a:custGeom>
            <a:avLst/>
            <a:gdLst>
              <a:gd name="T0" fmla="*/ 7991 w 12800"/>
              <a:gd name="T1" fmla="*/ 4785 h 12800"/>
              <a:gd name="T2" fmla="*/ 7237 w 12800"/>
              <a:gd name="T3" fmla="*/ 4281 h 12800"/>
              <a:gd name="T4" fmla="*/ 6348 w 12800"/>
              <a:gd name="T5" fmla="*/ 4105 h 12800"/>
              <a:gd name="T6" fmla="*/ 5458 w 12800"/>
              <a:gd name="T7" fmla="*/ 4281 h 12800"/>
              <a:gd name="T8" fmla="*/ 4704 w 12800"/>
              <a:gd name="T9" fmla="*/ 4785 h 12800"/>
              <a:gd name="T10" fmla="*/ 4200 w 12800"/>
              <a:gd name="T11" fmla="*/ 5538 h 12800"/>
              <a:gd name="T12" fmla="*/ 4023 w 12800"/>
              <a:gd name="T13" fmla="*/ 6426 h 12800"/>
              <a:gd name="T14" fmla="*/ 4200 w 12800"/>
              <a:gd name="T15" fmla="*/ 7314 h 12800"/>
              <a:gd name="T16" fmla="*/ 4704 w 12800"/>
              <a:gd name="T17" fmla="*/ 8067 h 12800"/>
              <a:gd name="T18" fmla="*/ 5458 w 12800"/>
              <a:gd name="T19" fmla="*/ 8571 h 12800"/>
              <a:gd name="T20" fmla="*/ 6348 w 12800"/>
              <a:gd name="T21" fmla="*/ 8747 h 12800"/>
              <a:gd name="T22" fmla="*/ 7237 w 12800"/>
              <a:gd name="T23" fmla="*/ 8571 h 12800"/>
              <a:gd name="T24" fmla="*/ 7991 w 12800"/>
              <a:gd name="T25" fmla="*/ 8067 h 12800"/>
              <a:gd name="T26" fmla="*/ 8495 w 12800"/>
              <a:gd name="T27" fmla="*/ 7314 h 12800"/>
              <a:gd name="T28" fmla="*/ 8672 w 12800"/>
              <a:gd name="T29" fmla="*/ 6426 h 12800"/>
              <a:gd name="T30" fmla="*/ 8495 w 12800"/>
              <a:gd name="T31" fmla="*/ 5538 h 12800"/>
              <a:gd name="T32" fmla="*/ 7991 w 12800"/>
              <a:gd name="T33" fmla="*/ 4785 h 12800"/>
              <a:gd name="T34" fmla="*/ 11482 w 12800"/>
              <a:gd name="T35" fmla="*/ 5844 h 12800"/>
              <a:gd name="T36" fmla="*/ 6947 w 12800"/>
              <a:gd name="T37" fmla="*/ 1317 h 12800"/>
              <a:gd name="T38" fmla="*/ 6947 w 12800"/>
              <a:gd name="T39" fmla="*/ 0 h 12800"/>
              <a:gd name="T40" fmla="*/ 5880 w 12800"/>
              <a:gd name="T41" fmla="*/ 0 h 12800"/>
              <a:gd name="T42" fmla="*/ 5880 w 12800"/>
              <a:gd name="T43" fmla="*/ 1334 h 12800"/>
              <a:gd name="T44" fmla="*/ 1318 w 12800"/>
              <a:gd name="T45" fmla="*/ 5844 h 12800"/>
              <a:gd name="T46" fmla="*/ 0 w 12800"/>
              <a:gd name="T47" fmla="*/ 5844 h 12800"/>
              <a:gd name="T48" fmla="*/ 0 w 12800"/>
              <a:gd name="T49" fmla="*/ 6933 h 12800"/>
              <a:gd name="T50" fmla="*/ 1318 w 12800"/>
              <a:gd name="T51" fmla="*/ 6933 h 12800"/>
              <a:gd name="T52" fmla="*/ 5857 w 12800"/>
              <a:gd name="T53" fmla="*/ 11466 h 12800"/>
              <a:gd name="T54" fmla="*/ 5857 w 12800"/>
              <a:gd name="T55" fmla="*/ 12800 h 12800"/>
              <a:gd name="T56" fmla="*/ 6947 w 12800"/>
              <a:gd name="T57" fmla="*/ 12800 h 12800"/>
              <a:gd name="T58" fmla="*/ 6947 w 12800"/>
              <a:gd name="T59" fmla="*/ 11483 h 12800"/>
              <a:gd name="T60" fmla="*/ 11482 w 12800"/>
              <a:gd name="T61" fmla="*/ 6933 h 12800"/>
              <a:gd name="T62" fmla="*/ 12800 w 12800"/>
              <a:gd name="T63" fmla="*/ 6933 h 12800"/>
              <a:gd name="T64" fmla="*/ 12800 w 12800"/>
              <a:gd name="T65" fmla="*/ 5844 h 12800"/>
              <a:gd name="T66" fmla="*/ 11482 w 12800"/>
              <a:gd name="T67" fmla="*/ 5844 h 12800"/>
              <a:gd name="T68" fmla="*/ 6400 w 12800"/>
              <a:gd name="T69" fmla="*/ 10589 h 12800"/>
              <a:gd name="T70" fmla="*/ 2214 w 12800"/>
              <a:gd name="T71" fmla="*/ 6409 h 12800"/>
              <a:gd name="T72" fmla="*/ 6400 w 12800"/>
              <a:gd name="T73" fmla="*/ 2206 h 12800"/>
              <a:gd name="T74" fmla="*/ 10586 w 12800"/>
              <a:gd name="T75" fmla="*/ 6409 h 12800"/>
              <a:gd name="T76" fmla="*/ 6400 w 12800"/>
              <a:gd name="T77" fmla="*/ 10589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00" h="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sp>
      <p:sp>
        <p:nvSpPr>
          <p:cNvPr id="5" name="文本框 4"/>
          <p:cNvSpPr txBox="1"/>
          <p:nvPr/>
        </p:nvSpPr>
        <p:spPr>
          <a:xfrm rot="5400000">
            <a:off x="10119873" y="3506552"/>
            <a:ext cx="2729565" cy="306705"/>
          </a:xfrm>
          <a:prstGeom prst="rect">
            <a:avLst/>
          </a:prstGeom>
          <a:solidFill>
            <a:srgbClr val="789FD9"/>
          </a:solidFill>
          <a:ln>
            <a:solidFill>
              <a:srgbClr val="789FD9"/>
            </a:solidFill>
          </a:ln>
        </p:spPr>
        <p:txBody>
          <a:bodyPr wrap="square" rtlCol="0">
            <a:spAutoFit/>
          </a:bodyPr>
          <a:lstStyle/>
          <a:p>
            <a:pPr algn="dist"/>
            <a:r>
              <a:rPr lang="zh-CN" altLang="en-US" sz="1400" b="1" dirty="0">
                <a:solidFill>
                  <a:schemeClr val="bg1"/>
                </a:solidFill>
                <a:latin typeface="仓耳玄三M W05" panose="02020400000000000000" pitchFamily="18" charset="-122"/>
                <a:ea typeface="仓耳玄三M W05" panose="02020400000000000000" pitchFamily="18" charset="-122"/>
              </a:rPr>
              <a:t>化学</a:t>
            </a:r>
            <a:endParaRPr lang="zh-CN" altLang="en-US" sz="1400" b="1" dirty="0">
              <a:solidFill>
                <a:schemeClr val="bg1"/>
              </a:solidFill>
              <a:latin typeface="仓耳玄三M W05" panose="02020400000000000000" pitchFamily="18" charset="-122"/>
              <a:ea typeface="仓耳玄三M W05" panose="02020400000000000000" pitchFamily="18" charset="-122"/>
            </a:endParaRPr>
          </a:p>
        </p:txBody>
      </p:sp>
      <p:sp>
        <p:nvSpPr>
          <p:cNvPr id="6" name="矩形: 圆角 5"/>
          <p:cNvSpPr/>
          <p:nvPr/>
        </p:nvSpPr>
        <p:spPr>
          <a:xfrm>
            <a:off x="2270760" y="2434555"/>
            <a:ext cx="8366759" cy="1262213"/>
          </a:xfrm>
          <a:prstGeom prst="roundRect">
            <a:avLst>
              <a:gd name="adj" fmla="val 50000"/>
            </a:avLst>
          </a:prstGeom>
          <a:solidFill>
            <a:srgbClr val="F7B77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仓耳玄三M W05" panose="02020400000000000000" pitchFamily="18" charset="-122"/>
              <a:ea typeface="仓耳青禾体-谷力 W04" panose="02020400000000000000" pitchFamily="18" charset="-122"/>
            </a:endParaRPr>
          </a:p>
        </p:txBody>
      </p:sp>
      <p:sp>
        <p:nvSpPr>
          <p:cNvPr id="7" name="文本框 6"/>
          <p:cNvSpPr txBox="1"/>
          <p:nvPr/>
        </p:nvSpPr>
        <p:spPr>
          <a:xfrm>
            <a:off x="2832373" y="2565243"/>
            <a:ext cx="7152059" cy="1107996"/>
          </a:xfrm>
          <a:prstGeom prst="rect">
            <a:avLst/>
          </a:prstGeom>
          <a:noFill/>
        </p:spPr>
        <p:txBody>
          <a:bodyPr wrap="square" rtlCol="0">
            <a:spAutoFit/>
          </a:bodyPr>
          <a:lstStyle/>
          <a:p>
            <a:pPr algn="ctr" defTabSz="914400">
              <a:defRPr/>
            </a:pPr>
            <a:r>
              <a:rPr lang="en-US" altLang="zh-CN" sz="6600" b="1" kern="0" dirty="0">
                <a:solidFill>
                  <a:schemeClr val="bg1"/>
                </a:solidFill>
                <a:latin typeface="仓耳青禾体-谷力 W04" panose="02020400000000000000" pitchFamily="18" charset="-122"/>
                <a:ea typeface="仓耳青禾体-谷力 W04" panose="02020400000000000000" pitchFamily="18" charset="-122"/>
              </a:rPr>
              <a:t>THANK YOU</a:t>
            </a:r>
            <a:endParaRPr lang="zh-CN" altLang="en-US" sz="6600" b="1" kern="0" dirty="0">
              <a:solidFill>
                <a:schemeClr val="bg1"/>
              </a:solidFill>
              <a:latin typeface="仓耳青禾体-谷力 W04" panose="02020400000000000000" pitchFamily="18" charset="-122"/>
              <a:ea typeface="仓耳青禾体-谷力 W04" panose="02020400000000000000" pitchFamily="18" charset="-122"/>
            </a:endParaRPr>
          </a:p>
        </p:txBody>
      </p:sp>
      <p:sp>
        <p:nvSpPr>
          <p:cNvPr id="8" name="íṥ1ídè"/>
          <p:cNvSpPr/>
          <p:nvPr/>
        </p:nvSpPr>
        <p:spPr bwMode="auto">
          <a:xfrm>
            <a:off x="10000833" y="3031715"/>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dirty="0">
              <a:solidFill>
                <a:schemeClr val="lt1"/>
              </a:solidFill>
              <a:ea typeface="仓耳青禾体-谷力 W04" panose="02020400000000000000" pitchFamily="18" charset="-122"/>
            </a:endParaRPr>
          </a:p>
        </p:txBody>
      </p:sp>
      <p:sp>
        <p:nvSpPr>
          <p:cNvPr id="9" name="íṥ1ídè"/>
          <p:cNvSpPr/>
          <p:nvPr/>
        </p:nvSpPr>
        <p:spPr bwMode="auto">
          <a:xfrm>
            <a:off x="2657322" y="2944189"/>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dirty="0">
              <a:solidFill>
                <a:schemeClr val="lt1"/>
              </a:solidFill>
              <a:ea typeface="仓耳青禾体-谷力 W04" panose="02020400000000000000" pitchFamily="18" charset="-122"/>
            </a:endParaRPr>
          </a:p>
        </p:txBody>
      </p:sp>
      <p:sp>
        <p:nvSpPr>
          <p:cNvPr id="10" name="矩形: 圆角 9"/>
          <p:cNvSpPr/>
          <p:nvPr/>
        </p:nvSpPr>
        <p:spPr>
          <a:xfrm>
            <a:off x="1932972" y="2141317"/>
            <a:ext cx="8844339" cy="1851950"/>
          </a:xfrm>
          <a:prstGeom prst="roundRect">
            <a:avLst>
              <a:gd name="adj" fmla="val 50000"/>
            </a:avLst>
          </a:prstGeom>
          <a:noFill/>
          <a:ln>
            <a:solidFill>
              <a:srgbClr val="F7B779"/>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仓耳玄三M W05" panose="02020400000000000000" pitchFamily="18" charset="-122"/>
              <a:ea typeface="仓耳青禾体-谷力 W04" panose="02020400000000000000" pitchFamily="18" charset="-122"/>
            </a:endParaRPr>
          </a:p>
        </p:txBody>
      </p:sp>
      <p:sp>
        <p:nvSpPr>
          <p:cNvPr id="11" name="Synergistically utilize technically sound portals with frictionless chains. Dramatically customize…"/>
          <p:cNvSpPr txBox="1"/>
          <p:nvPr/>
        </p:nvSpPr>
        <p:spPr>
          <a:xfrm>
            <a:off x="4177530" y="4332805"/>
            <a:ext cx="3884953" cy="645795"/>
          </a:xfrm>
          <a:prstGeom prst="rect">
            <a:avLst/>
          </a:prstGeom>
          <a:ln w="12700">
            <a:miter lim="400000"/>
          </a:ln>
        </p:spPr>
        <p:txBody>
          <a:bodyPr wrap="square" lIns="0" tIns="0" rIns="0" bIns="0">
            <a:spAutoFit/>
          </a:bodyPr>
          <a:lstStyle/>
          <a:p>
            <a:pPr algn="ctr" defTabSz="412750" hangingPunct="0">
              <a:lnSpc>
                <a:spcPct val="150000"/>
              </a:lnSpc>
              <a:defRPr sz="2000" b="0">
                <a:solidFill>
                  <a:srgbClr val="1C1F25"/>
                </a:solidFill>
                <a:latin typeface="Roboto Bold"/>
                <a:ea typeface="Roboto Bold"/>
                <a:cs typeface="Roboto Bold"/>
                <a:sym typeface="Roboto Bold"/>
              </a:defRPr>
            </a:pPr>
            <a:r>
              <a:rPr lang="zh-CN" sz="2800" kern="0" dirty="0">
                <a:solidFill>
                  <a:schemeClr val="tx1">
                    <a:lumMod val="50000"/>
                    <a:lumOff val="50000"/>
                  </a:schemeClr>
                </a:solidFill>
                <a:latin typeface="仓耳玄三M W05" panose="02020400000000000000" pitchFamily="18" charset="-122"/>
                <a:ea typeface="仓耳玄三M W05" panose="02020400000000000000" pitchFamily="18" charset="-122"/>
                <a:cs typeface="MV Boli" panose="02000500030200090000" charset="0"/>
                <a:sym typeface="Segoe UI Light" panose="020B0502040204020203" charset="0"/>
              </a:rPr>
              <a:t>苏教版 必修第二册</a:t>
            </a:r>
            <a:endParaRPr lang="zh-CN" sz="2800" kern="0" dirty="0">
              <a:solidFill>
                <a:schemeClr val="tx1">
                  <a:lumMod val="50000"/>
                  <a:lumOff val="50000"/>
                </a:schemeClr>
              </a:solidFill>
              <a:latin typeface="仓耳玄三M W05" panose="02020400000000000000" pitchFamily="18" charset="-122"/>
              <a:ea typeface="仓耳玄三M W05" panose="02020400000000000000" pitchFamily="18" charset="-122"/>
              <a:cs typeface="MV Boli" panose="02000500030200090000" charset="0"/>
              <a:sym typeface="Segoe UI Light" panose="020B0502040204020203" charset="0"/>
            </a:endParaRPr>
          </a:p>
        </p:txBody>
      </p:sp>
      <p:sp>
        <p:nvSpPr>
          <p:cNvPr id="12" name="矩形: 圆角 11"/>
          <p:cNvSpPr/>
          <p:nvPr/>
        </p:nvSpPr>
        <p:spPr>
          <a:xfrm>
            <a:off x="5158934" y="5157675"/>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19" name="文本框 18"/>
          <p:cNvSpPr txBox="1"/>
          <p:nvPr/>
        </p:nvSpPr>
        <p:spPr>
          <a:xfrm>
            <a:off x="5359658" y="5240967"/>
            <a:ext cx="1787956" cy="368300"/>
          </a:xfrm>
          <a:prstGeom prst="rect">
            <a:avLst/>
          </a:prstGeom>
          <a:noFill/>
        </p:spPr>
        <p:txBody>
          <a:bodyPr wrap="square" rtlCol="0">
            <a:spAutoFit/>
          </a:bodyPr>
          <a:lstStyle/>
          <a:p>
            <a:pPr algn="dist" defTabSz="914400">
              <a:defRPr/>
            </a:pPr>
            <a:r>
              <a:rPr lang="zh-CN" altLang="en-US" b="1" kern="0" dirty="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rPr>
              <a:t>高一化学课件</a:t>
            </a:r>
            <a:endParaRPr lang="zh-CN" altLang="en-US" b="1" kern="0" dirty="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endParaRPr>
          </a:p>
        </p:txBody>
      </p:sp>
      <p:pic>
        <p:nvPicPr>
          <p:cNvPr id="21" name="图形 20"/>
          <p:cNvPicPr>
            <a:picLocks noChangeAspect="1"/>
          </p:cNvPicPr>
          <p:nvPr/>
        </p:nvPicPr>
        <p:blipFill>
          <a:blip r:embed="rId2"/>
          <a:stretch>
            <a:fillRect/>
          </a:stretch>
        </p:blipFill>
        <p:spPr>
          <a:xfrm>
            <a:off x="3299959" y="4091840"/>
            <a:ext cx="1201687" cy="1851950"/>
          </a:xfrm>
          <a:prstGeom prst="rect">
            <a:avLst/>
          </a:prstGeom>
        </p:spPr>
      </p:pic>
      <p:pic>
        <p:nvPicPr>
          <p:cNvPr id="22" name="图形 21"/>
          <p:cNvPicPr>
            <a:picLocks noChangeAspect="1"/>
          </p:cNvPicPr>
          <p:nvPr/>
        </p:nvPicPr>
        <p:blipFill>
          <a:blip r:embed="rId2"/>
          <a:stretch>
            <a:fillRect/>
          </a:stretch>
        </p:blipFill>
        <p:spPr>
          <a:xfrm flipH="1">
            <a:off x="7901794" y="4145080"/>
            <a:ext cx="1101258" cy="1697176"/>
          </a:xfrm>
          <a:prstGeom prst="rect">
            <a:avLst/>
          </a:prstGeom>
        </p:spPr>
      </p:pic>
      <p:sp>
        <p:nvSpPr>
          <p:cNvPr id="24" name="椭圆 23"/>
          <p:cNvSpPr/>
          <p:nvPr/>
        </p:nvSpPr>
        <p:spPr>
          <a:xfrm>
            <a:off x="4177530"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5" name="椭圆 24"/>
          <p:cNvSpPr/>
          <p:nvPr/>
        </p:nvSpPr>
        <p:spPr>
          <a:xfrm>
            <a:off x="4373133"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6" name="椭圆 25"/>
          <p:cNvSpPr/>
          <p:nvPr/>
        </p:nvSpPr>
        <p:spPr>
          <a:xfrm>
            <a:off x="4568736"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7" name="文本框 26"/>
          <p:cNvSpPr txBox="1"/>
          <p:nvPr/>
        </p:nvSpPr>
        <p:spPr>
          <a:xfrm>
            <a:off x="4879313" y="1623736"/>
            <a:ext cx="2481386" cy="368300"/>
          </a:xfrm>
          <a:prstGeom prst="rect">
            <a:avLst/>
          </a:prstGeom>
          <a:noFill/>
        </p:spPr>
        <p:txBody>
          <a:bodyPr wrap="square" rtlCol="0">
            <a:spAutoFit/>
          </a:bodyPr>
          <a:lstStyle/>
          <a:p>
            <a:pPr algn="dist" defTabSz="914400">
              <a:defRPr/>
            </a:pPr>
            <a:r>
              <a:rPr lang="zh-CN" altLang="en-US" b="1" kern="0" dirty="0">
                <a:solidFill>
                  <a:srgbClr val="789FD9"/>
                </a:solidFill>
                <a:latin typeface="仓耳今楷05-6763 W05" panose="02020400000000000000" pitchFamily="18" charset="-122"/>
                <a:ea typeface="仓耳今楷05-6763 W05" panose="02020400000000000000" pitchFamily="18" charset="-122"/>
              </a:rPr>
              <a:t>专题六</a:t>
            </a:r>
            <a:endParaRPr lang="zh-CN" altLang="en-US" b="1" kern="0" dirty="0">
              <a:solidFill>
                <a:srgbClr val="789FD9"/>
              </a:solidFill>
              <a:latin typeface="仓耳今楷05-6763 W05" panose="02020400000000000000" pitchFamily="18" charset="-122"/>
              <a:ea typeface="仓耳今楷05-6763 W05" panose="02020400000000000000" pitchFamily="18" charset="-122"/>
            </a:endParaRPr>
          </a:p>
        </p:txBody>
      </p:sp>
      <p:sp>
        <p:nvSpPr>
          <p:cNvPr id="28" name="椭圆 27"/>
          <p:cNvSpPr/>
          <p:nvPr/>
        </p:nvSpPr>
        <p:spPr>
          <a:xfrm>
            <a:off x="7671277"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29" name="椭圆 28"/>
          <p:cNvSpPr/>
          <p:nvPr/>
        </p:nvSpPr>
        <p:spPr>
          <a:xfrm>
            <a:off x="7866880"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
        <p:nvSpPr>
          <p:cNvPr id="30" name="椭圆 29"/>
          <p:cNvSpPr/>
          <p:nvPr/>
        </p:nvSpPr>
        <p:spPr>
          <a:xfrm>
            <a:off x="8062483"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ea typeface="仓耳青禾体-谷力 W04" panose="02020400000000000000" pitchFamily="18"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nodePh="1">
                                  <p:stCondLst>
                                    <p:cond delay="0"/>
                                  </p:stCondLst>
                                  <p:endCondLst>
                                    <p:cond evt="begin" delay="0">
                                      <p:tn val="27"/>
                                    </p:cond>
                                  </p:end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left)">
                                      <p:cBhvr>
                                        <p:cTn id="4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P spid="8" grpId="0" bldLvl="0" animBg="1"/>
      <p:bldP spid="9" grpId="0" bldLvl="0" animBg="1"/>
      <p:bldP spid="10" grpId="0" bldLvl="0" animBg="1"/>
      <p:bldP spid="11" grpId="0" animBg="1"/>
      <p:bldP spid="12" grpId="0" bldLvl="0" animBg="1"/>
      <p:bldP spid="19"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2"/>
          <p:cNvSpPr txBox="1">
            <a:spLocks noChangeArrowheads="1"/>
          </p:cNvSpPr>
          <p:nvPr/>
        </p:nvSpPr>
        <p:spPr bwMode="auto">
          <a:xfrm>
            <a:off x="993775" y="1319530"/>
            <a:ext cx="868108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b="1" dirty="0">
                <a:solidFill>
                  <a:srgbClr val="789FD9"/>
                </a:solidFill>
                <a:latin typeface="仓耳青禾体-谷力 W04" panose="02020400000000000000" pitchFamily="18" charset="-122"/>
                <a:ea typeface="仓耳青禾体-谷力 W04" panose="02020400000000000000" pitchFamily="18" charset="-122"/>
              </a:rPr>
              <a:t>知识点一 化学反应中能量变化的原因 </a:t>
            </a:r>
            <a:endParaRPr lang="zh-CN" altLang="en-US" sz="3200" b="1" dirty="0">
              <a:solidFill>
                <a:srgbClr val="789FD9"/>
              </a:solidFill>
              <a:latin typeface="仓耳青禾体-谷力 W04" panose="02020400000000000000" pitchFamily="18" charset="-122"/>
              <a:ea typeface="仓耳青禾体-谷力 W04" panose="02020400000000000000" pitchFamily="18" charset="-122"/>
            </a:endParaRPr>
          </a:p>
        </p:txBody>
      </p:sp>
      <p:sp>
        <p:nvSpPr>
          <p:cNvPr id="6" name="文本框 5"/>
          <p:cNvSpPr txBox="1">
            <a:spLocks noChangeArrowheads="1"/>
          </p:cNvSpPr>
          <p:nvPr/>
        </p:nvSpPr>
        <p:spPr bwMode="auto">
          <a:xfrm>
            <a:off x="1108075" y="2065020"/>
            <a:ext cx="9793605" cy="406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50000"/>
              </a:lnSpc>
            </a:pPr>
            <a:r>
              <a:rPr lang="zh-CN" altLang="en-US" sz="3200" dirty="0">
                <a:latin typeface="仓耳青禾体-谷力 W04" panose="02020400000000000000" pitchFamily="18" charset="-122"/>
                <a:ea typeface="仓耳青禾体-谷力 W04" panose="02020400000000000000" pitchFamily="18" charset="-122"/>
              </a:rPr>
              <a:t>1．化学反应中能量变化与化学键的关系</a:t>
            </a:r>
            <a:endParaRPr lang="zh-CN" altLang="en-US" sz="3200" dirty="0">
              <a:latin typeface="仓耳青禾体-谷力 W04" panose="02020400000000000000" pitchFamily="18" charset="-122"/>
              <a:ea typeface="仓耳青禾体-谷力 W04" panose="02020400000000000000" pitchFamily="18" charset="-122"/>
            </a:endParaRPr>
          </a:p>
          <a:p>
            <a:pPr algn="l">
              <a:lnSpc>
                <a:spcPct val="150000"/>
              </a:lnSpc>
            </a:pPr>
            <a:r>
              <a:rPr lang="zh-CN" altLang="en-US" sz="3200" dirty="0">
                <a:latin typeface="仓耳青禾体-谷力 W04" panose="02020400000000000000" pitchFamily="18" charset="-122"/>
                <a:ea typeface="仓耳青禾体-谷力 W04" panose="02020400000000000000" pitchFamily="18" charset="-122"/>
              </a:rPr>
              <a:t>(1)化学反应过程</a:t>
            </a:r>
            <a:endParaRPr lang="zh-CN" altLang="en-US" sz="3200" dirty="0">
              <a:latin typeface="仓耳青禾体-谷力 W04" panose="02020400000000000000" pitchFamily="18" charset="-122"/>
              <a:ea typeface="仓耳青禾体-谷力 W04" panose="02020400000000000000" pitchFamily="18" charset="-122"/>
            </a:endParaRPr>
          </a:p>
          <a:p>
            <a:pPr algn="l">
              <a:lnSpc>
                <a:spcPct val="150000"/>
              </a:lnSpc>
            </a:pPr>
            <a:endParaRPr lang="zh-CN" altLang="en-US" sz="3600" dirty="0">
              <a:latin typeface="仓耳青禾体-谷力 W04" panose="02020400000000000000" pitchFamily="18" charset="-122"/>
              <a:ea typeface="仓耳青禾体-谷力 W04" panose="02020400000000000000" pitchFamily="18" charset="-122"/>
            </a:endParaRPr>
          </a:p>
          <a:p>
            <a:pPr algn="l">
              <a:lnSpc>
                <a:spcPct val="150000"/>
              </a:lnSpc>
            </a:pPr>
            <a:endParaRPr lang="zh-CN" altLang="en-US" sz="3600" dirty="0">
              <a:latin typeface="仓耳青禾体-谷力 W04" panose="02020400000000000000" pitchFamily="18" charset="-122"/>
              <a:ea typeface="仓耳青禾体-谷力 W04" panose="02020400000000000000" pitchFamily="18" charset="-122"/>
            </a:endParaRPr>
          </a:p>
          <a:p>
            <a:pPr algn="l">
              <a:lnSpc>
                <a:spcPct val="150000"/>
              </a:lnSpc>
            </a:pPr>
            <a:endParaRPr lang="zh-CN" altLang="en-US" sz="3600" dirty="0">
              <a:latin typeface="仓耳青禾体-谷力 W04" panose="02020400000000000000" pitchFamily="18" charset="-122"/>
              <a:ea typeface="仓耳青禾体-谷力 W04" panose="02020400000000000000" pitchFamily="18" charset="-122"/>
            </a:endParaRPr>
          </a:p>
        </p:txBody>
      </p:sp>
      <p:pic>
        <p:nvPicPr>
          <p:cNvPr id="3" name="图片 1" descr="S-55A.TIF"/>
          <p:cNvPicPr>
            <a:picLocks noChangeAspect="1"/>
          </p:cNvPicPr>
          <p:nvPr/>
        </p:nvPicPr>
        <p:blipFill>
          <a:blip r:embed="rId3" r:link="rId4"/>
          <a:stretch>
            <a:fillRect/>
          </a:stretch>
        </p:blipFill>
        <p:spPr>
          <a:xfrm>
            <a:off x="1308735" y="3738880"/>
            <a:ext cx="8366125" cy="2074545"/>
          </a:xfrm>
          <a:prstGeom prst="rect">
            <a:avLst/>
          </a:prstGeom>
          <a:noFill/>
          <a:ln w="9525">
            <a:noFill/>
          </a:ln>
        </p:spPr>
      </p:pic>
    </p:spTree>
    <p:custDataLst>
      <p:tags r:id="rId5"/>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7" name="文本框 6"/>
          <p:cNvSpPr txBox="1">
            <a:spLocks noChangeArrowheads="1"/>
          </p:cNvSpPr>
          <p:nvPr/>
        </p:nvSpPr>
        <p:spPr bwMode="auto">
          <a:xfrm>
            <a:off x="2686050" y="4707851"/>
            <a:ext cx="742950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dirty="0">
                <a:latin typeface="仓耳青禾体-谷力 W04" panose="02020400000000000000" pitchFamily="18" charset="-122"/>
                <a:ea typeface="仓耳青禾体-谷力 W04" panose="02020400000000000000" pitchFamily="18" charset="-122"/>
              </a:rPr>
              <a:t>     </a:t>
            </a:r>
            <a:endParaRPr lang="zh-CN" altLang="en-US" sz="3200" dirty="0">
              <a:latin typeface="仓耳青禾体-谷力 W04" panose="02020400000000000000" pitchFamily="18" charset="-122"/>
              <a:ea typeface="仓耳青禾体-谷力 W04" panose="02020400000000000000" pitchFamily="18" charset="-122"/>
            </a:endParaRPr>
          </a:p>
        </p:txBody>
      </p:sp>
      <p:sp>
        <p:nvSpPr>
          <p:cNvPr id="11" name="文本框 10"/>
          <p:cNvSpPr txBox="1"/>
          <p:nvPr/>
        </p:nvSpPr>
        <p:spPr>
          <a:xfrm>
            <a:off x="993775" y="1137285"/>
            <a:ext cx="8408035" cy="5015865"/>
          </a:xfrm>
          <a:prstGeom prst="rect">
            <a:avLst/>
          </a:prstGeom>
          <a:noFill/>
        </p:spPr>
        <p:txBody>
          <a:bodyPr wrap="square" rtlCol="0">
            <a:spAutoFit/>
          </a:bodyPr>
          <a:p>
            <a:r>
              <a:rPr lang="zh-CN" altLang="en-US" sz="3200" dirty="0">
                <a:latin typeface="仓耳青禾体-谷力 W04" panose="02020400000000000000" pitchFamily="18" charset="-122"/>
                <a:ea typeface="仓耳青禾体-谷力 W04" panose="02020400000000000000" pitchFamily="18" charset="-122"/>
                <a:sym typeface="+mn-ea"/>
              </a:rPr>
              <a:t>(2)化学反应中能量变化的原因</a:t>
            </a:r>
            <a:endParaRPr lang="zh-CN" altLang="en-US" sz="3200" dirty="0">
              <a:latin typeface="仓耳青禾体-谷力 W04" panose="02020400000000000000" pitchFamily="18" charset="-122"/>
              <a:ea typeface="仓耳青禾体-谷力 W04" panose="02020400000000000000" pitchFamily="18" charset="-122"/>
              <a:sym typeface="+mn-ea"/>
            </a:endParaRPr>
          </a:p>
          <a:p>
            <a:endParaRPr lang="zh-CN" altLang="en-US" sz="3200"/>
          </a:p>
          <a:p>
            <a:endParaRPr lang="zh-CN" altLang="en-US" sz="3200"/>
          </a:p>
          <a:p>
            <a:endParaRPr lang="zh-CN" altLang="en-US" sz="3200"/>
          </a:p>
          <a:p>
            <a:endParaRPr lang="zh-CN" altLang="en-US" sz="3200"/>
          </a:p>
          <a:p>
            <a:endParaRPr lang="zh-CN" altLang="en-US" sz="3200"/>
          </a:p>
          <a:p>
            <a:endParaRPr lang="zh-CN" altLang="en-US" sz="3200"/>
          </a:p>
          <a:p>
            <a:endParaRPr lang="zh-CN" altLang="en-US" sz="3200"/>
          </a:p>
          <a:p>
            <a:endParaRPr lang="zh-CN" altLang="en-US" sz="3200"/>
          </a:p>
          <a:p>
            <a:endParaRPr lang="zh-CN" altLang="en-US" sz="3200"/>
          </a:p>
        </p:txBody>
      </p:sp>
      <p:pic>
        <p:nvPicPr>
          <p:cNvPr id="2" name="图片 2" descr="S-55.TIF"/>
          <p:cNvPicPr>
            <a:picLocks noChangeAspect="1"/>
          </p:cNvPicPr>
          <p:nvPr/>
        </p:nvPicPr>
        <p:blipFill>
          <a:blip r:embed="rId3" r:link="rId4"/>
          <a:stretch>
            <a:fillRect/>
          </a:stretch>
        </p:blipFill>
        <p:spPr>
          <a:xfrm>
            <a:off x="1174750" y="1990725"/>
            <a:ext cx="8030210" cy="4086225"/>
          </a:xfrm>
          <a:prstGeom prst="rect">
            <a:avLst/>
          </a:prstGeom>
          <a:noFill/>
          <a:ln w="9525">
            <a:noFill/>
          </a:ln>
        </p:spPr>
      </p:pic>
    </p:spTree>
    <p:custDataLst>
      <p:tags r:id="rId5"/>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7" name="文本框 6"/>
          <p:cNvSpPr txBox="1">
            <a:spLocks noChangeArrowheads="1"/>
          </p:cNvSpPr>
          <p:nvPr/>
        </p:nvSpPr>
        <p:spPr bwMode="auto">
          <a:xfrm>
            <a:off x="1108075" y="1319530"/>
            <a:ext cx="9794875" cy="587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120000"/>
              </a:lnSpc>
            </a:pPr>
            <a:r>
              <a:rPr lang="zh-CN" altLang="en-US" sz="3200" dirty="0">
                <a:solidFill>
                  <a:schemeClr val="tx1"/>
                </a:solidFill>
                <a:latin typeface="仓耳青禾体-谷力 W04" panose="02020400000000000000" pitchFamily="18" charset="-122"/>
                <a:ea typeface="仓耳青禾体-谷力 W04" panose="02020400000000000000" pitchFamily="18" charset="-122"/>
              </a:rPr>
              <a:t>2．化学反应中能量的决定因素(宏观辨识)</a:t>
            </a: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32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00000"/>
              </a:lnSpc>
            </a:pPr>
            <a:r>
              <a:rPr lang="zh-CN" altLang="en-US" sz="2800" dirty="0">
                <a:solidFill>
                  <a:schemeClr val="tx1"/>
                </a:solidFill>
                <a:latin typeface="仓耳青禾体-谷力 W04" panose="02020400000000000000" pitchFamily="18" charset="-122"/>
                <a:ea typeface="仓耳青禾体-谷力 W04" panose="02020400000000000000" pitchFamily="18" charset="-122"/>
              </a:rPr>
              <a:t>(1)化学反应的两大基本特征：物质种类发生变化和能量发生变化。</a:t>
            </a:r>
            <a:endParaRPr lang="zh-CN" altLang="en-US" sz="28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00000"/>
              </a:lnSpc>
            </a:pPr>
            <a:r>
              <a:rPr lang="zh-CN" altLang="en-US" sz="2800" dirty="0">
                <a:solidFill>
                  <a:schemeClr val="tx1"/>
                </a:solidFill>
                <a:latin typeface="仓耳青禾体-谷力 W04" panose="02020400000000000000" pitchFamily="18" charset="-122"/>
                <a:ea typeface="仓耳青禾体-谷力 W04" panose="02020400000000000000" pitchFamily="18" charset="-122"/>
              </a:rPr>
              <a:t>(2)化学键的断裂和形成是物质在化学反应中发生能量变化的本质原因。</a:t>
            </a:r>
            <a:endParaRPr lang="zh-CN" altLang="en-US" sz="2800" dirty="0">
              <a:solidFill>
                <a:schemeClr val="tx1"/>
              </a:solidFill>
              <a:latin typeface="仓耳青禾体-谷力 W04" panose="02020400000000000000" pitchFamily="18" charset="-122"/>
              <a:ea typeface="仓耳青禾体-谷力 W04" panose="02020400000000000000" pitchFamily="18" charset="-122"/>
            </a:endParaRPr>
          </a:p>
          <a:p>
            <a:pPr fontAlgn="auto">
              <a:lnSpc>
                <a:spcPct val="120000"/>
              </a:lnSpc>
            </a:pPr>
            <a:endParaRPr lang="zh-CN" altLang="en-US" sz="2800" dirty="0">
              <a:solidFill>
                <a:schemeClr val="tx1"/>
              </a:solidFill>
              <a:latin typeface="仓耳青禾体-谷力 W04" panose="02020400000000000000" pitchFamily="18" charset="-122"/>
              <a:ea typeface="仓耳青禾体-谷力 W04" panose="02020400000000000000" pitchFamily="18" charset="-122"/>
            </a:endParaRPr>
          </a:p>
        </p:txBody>
      </p:sp>
      <p:graphicFrame>
        <p:nvGraphicFramePr>
          <p:cNvPr id="2" name="表格 1"/>
          <p:cNvGraphicFramePr/>
          <p:nvPr>
            <p:custDataLst>
              <p:tags r:id="rId3"/>
            </p:custDataLst>
          </p:nvPr>
        </p:nvGraphicFramePr>
        <p:xfrm>
          <a:off x="1278572" y="2219960"/>
          <a:ext cx="8919210" cy="2434590"/>
        </p:xfrm>
        <a:graphic>
          <a:graphicData uri="http://schemas.openxmlformats.org/drawingml/2006/table">
            <a:tbl>
              <a:tblPr firstRow="1" bandRow="1">
                <a:tableStyleId>{5940675A-B579-460E-94D1-54222C63F5DA}</a:tableStyleId>
              </a:tblPr>
              <a:tblGrid>
                <a:gridCol w="1809115"/>
                <a:gridCol w="3364865"/>
                <a:gridCol w="3745230"/>
              </a:tblGrid>
              <a:tr h="1217295">
                <a:tc>
                  <a:txBody>
                    <a:bodyPr/>
                    <a:p>
                      <a:pPr indent="0" algn="ctr">
                        <a:buNone/>
                      </a:pPr>
                      <a:r>
                        <a:rPr lang="en-US" sz="2400" b="0">
                          <a:latin typeface="宋体" panose="02010600030101010101" pitchFamily="2" charset="-122"/>
                          <a:ea typeface="宋体" panose="02010600030101010101" pitchFamily="2" charset="-122"/>
                          <a:cs typeface="宋体" panose="02010600030101010101" pitchFamily="2" charset="-122"/>
                        </a:rPr>
                        <a:t>图示</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7295">
                <a:tc>
                  <a:txBody>
                    <a:bodyPr/>
                    <a:p>
                      <a:pPr indent="0" algn="ctr">
                        <a:buNone/>
                      </a:pPr>
                      <a:r>
                        <a:rPr lang="en-US" sz="2400" b="0">
                          <a:latin typeface="宋体" panose="02010600030101010101" pitchFamily="2" charset="-122"/>
                          <a:ea typeface="宋体" panose="02010600030101010101" pitchFamily="2" charset="-122"/>
                          <a:cs typeface="宋体" panose="02010600030101010101" pitchFamily="2" charset="-122"/>
                        </a:rPr>
                        <a:t>能量相对大小</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反应物的总能量</a:t>
                      </a:r>
                      <a:r>
                        <a:rPr lang="en-US" sz="2400" b="0" u="sng">
                          <a:latin typeface="宋体" panose="02010600030101010101" pitchFamily="2" charset="-122"/>
                          <a:ea typeface="宋体" panose="02010600030101010101" pitchFamily="2" charset="-122"/>
                          <a:cs typeface="宋体" panose="02010600030101010101" pitchFamily="2" charset="-122"/>
                        </a:rPr>
                        <a:t>大于</a:t>
                      </a:r>
                      <a:r>
                        <a:rPr lang="en-US" sz="2400" b="0">
                          <a:latin typeface="宋体" panose="02010600030101010101" pitchFamily="2" charset="-122"/>
                          <a:ea typeface="宋体" panose="02010600030101010101" pitchFamily="2" charset="-122"/>
                          <a:cs typeface="宋体" panose="02010600030101010101" pitchFamily="2" charset="-122"/>
                        </a:rPr>
                        <a:t>生成物的总能量</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反应物的总能量</a:t>
                      </a:r>
                      <a:r>
                        <a:rPr lang="en-US" sz="2400" b="0" u="sng">
                          <a:latin typeface="宋体" panose="02010600030101010101" pitchFamily="2" charset="-122"/>
                          <a:ea typeface="宋体" panose="02010600030101010101" pitchFamily="2" charset="-122"/>
                          <a:cs typeface="宋体" panose="02010600030101010101" pitchFamily="2" charset="-122"/>
                        </a:rPr>
                        <a:t>小于</a:t>
                      </a:r>
                      <a:r>
                        <a:rPr lang="en-US" sz="2400" b="0">
                          <a:latin typeface="宋体" panose="02010600030101010101" pitchFamily="2" charset="-122"/>
                          <a:ea typeface="宋体" panose="02010600030101010101" pitchFamily="2" charset="-122"/>
                          <a:cs typeface="宋体" panose="02010600030101010101" pitchFamily="2" charset="-122"/>
                        </a:rPr>
                        <a:t>生成物的总能量</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pic>
        <p:nvPicPr>
          <p:cNvPr id="3" name="图片 2"/>
          <p:cNvPicPr/>
          <p:nvPr/>
        </p:nvPicPr>
        <p:blipFill>
          <a:blip r:embed="rId4"/>
          <a:stretch>
            <a:fillRect/>
          </a:stretch>
        </p:blipFill>
        <p:spPr>
          <a:xfrm>
            <a:off x="3862070" y="2283460"/>
            <a:ext cx="1755140" cy="1040130"/>
          </a:xfrm>
          <a:prstGeom prst="rect">
            <a:avLst/>
          </a:prstGeom>
          <a:noFill/>
          <a:ln w="9525">
            <a:noFill/>
          </a:ln>
        </p:spPr>
      </p:pic>
      <p:pic>
        <p:nvPicPr>
          <p:cNvPr id="4" name="图片 3"/>
          <p:cNvPicPr/>
          <p:nvPr/>
        </p:nvPicPr>
        <p:blipFill>
          <a:blip r:embed="rId5"/>
          <a:stretch>
            <a:fillRect/>
          </a:stretch>
        </p:blipFill>
        <p:spPr>
          <a:xfrm>
            <a:off x="7428230" y="2283460"/>
            <a:ext cx="1677035" cy="1102995"/>
          </a:xfrm>
          <a:prstGeom prst="rect">
            <a:avLst/>
          </a:prstGeom>
          <a:noFill/>
          <a:ln w="9525">
            <a:noFill/>
          </a:ln>
        </p:spPr>
      </p:pic>
    </p:spTree>
    <p:custDataLst>
      <p:tags r:id="rId6"/>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典型例题</a:t>
            </a:r>
            <a:endParaRPr lang="zh-CN" altLang="en-US" sz="2800" kern="0" dirty="0">
              <a:latin typeface="仓耳今楷05-6763 W05" panose="02020400000000000000" pitchFamily="18" charset="-122"/>
              <a:ea typeface="仓耳今楷05-6763 W05" panose="02020400000000000000" pitchFamily="18" charset="-122"/>
            </a:endParaRPr>
          </a:p>
        </p:txBody>
      </p:sp>
      <p:pic>
        <p:nvPicPr>
          <p:cNvPr id="2" name="图片 1"/>
          <p:cNvPicPr>
            <a:picLocks noChangeAspect="1"/>
          </p:cNvPicPr>
          <p:nvPr/>
        </p:nvPicPr>
        <p:blipFill>
          <a:blip r:embed="rId3"/>
          <a:stretch>
            <a:fillRect/>
          </a:stretch>
        </p:blipFill>
        <p:spPr>
          <a:xfrm>
            <a:off x="1107440" y="1319530"/>
            <a:ext cx="9601200" cy="4822825"/>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典型例题</a:t>
            </a:r>
            <a:endParaRPr lang="zh-CN" altLang="en-US" sz="2800" kern="0" dirty="0">
              <a:latin typeface="仓耳今楷05-6763 W05" panose="02020400000000000000" pitchFamily="18" charset="-122"/>
              <a:ea typeface="仓耳今楷05-6763 W05" panose="02020400000000000000" pitchFamily="18" charset="-122"/>
            </a:endParaRPr>
          </a:p>
        </p:txBody>
      </p:sp>
      <p:pic>
        <p:nvPicPr>
          <p:cNvPr id="2" name="图片 1"/>
          <p:cNvPicPr>
            <a:picLocks noChangeAspect="1"/>
          </p:cNvPicPr>
          <p:nvPr/>
        </p:nvPicPr>
        <p:blipFill>
          <a:blip r:embed="rId3"/>
          <a:stretch>
            <a:fillRect/>
          </a:stretch>
        </p:blipFill>
        <p:spPr>
          <a:xfrm>
            <a:off x="772160" y="1515745"/>
            <a:ext cx="10665460" cy="430022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solidFill>
                  <a:schemeClr val="tx1"/>
                </a:solidFill>
                <a:effectLst/>
                <a:latin typeface="仓耳今楷05-6763 W05" panose="02020400000000000000" pitchFamily="18" charset="-122"/>
                <a:ea typeface="仓耳今楷05-6763 W05" panose="02020400000000000000" pitchFamily="18" charset="-122"/>
              </a:rPr>
              <a:t>典型例题</a:t>
            </a:r>
            <a:endParaRPr lang="zh-CN" altLang="en-US" sz="2800" kern="0" dirty="0">
              <a:solidFill>
                <a:schemeClr val="tx1"/>
              </a:solidFill>
              <a:effectLst/>
              <a:latin typeface="仓耳今楷05-6763 W05" panose="02020400000000000000" pitchFamily="18" charset="-122"/>
              <a:ea typeface="仓耳今楷05-6763 W05" panose="02020400000000000000" pitchFamily="18" charset="-122"/>
            </a:endParaRPr>
          </a:p>
        </p:txBody>
      </p:sp>
      <p:pic>
        <p:nvPicPr>
          <p:cNvPr id="2" name="图片 1"/>
          <p:cNvPicPr>
            <a:picLocks noChangeAspect="1"/>
          </p:cNvPicPr>
          <p:nvPr/>
        </p:nvPicPr>
        <p:blipFill>
          <a:blip r:embed="rId3"/>
          <a:stretch>
            <a:fillRect/>
          </a:stretch>
        </p:blipFill>
        <p:spPr>
          <a:xfrm>
            <a:off x="1202055" y="1320165"/>
            <a:ext cx="9575800" cy="5332730"/>
          </a:xfrm>
          <a:prstGeom prst="rect">
            <a:avLst/>
          </a:prstGeom>
        </p:spPr>
      </p:pic>
    </p:spTree>
    <p:custDataLst>
      <p:tags r:id="rId4"/>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形 25"/>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dirty="0">
                <a:latin typeface="仓耳今楷05-6763 W05" panose="02020400000000000000" pitchFamily="18" charset="-122"/>
                <a:ea typeface="仓耳今楷05-6763 W05" panose="02020400000000000000" pitchFamily="18" charset="-122"/>
              </a:rPr>
              <a:t>知识解读</a:t>
            </a:r>
            <a:endParaRPr lang="zh-CN" altLang="en-US" sz="2800" kern="0" dirty="0">
              <a:latin typeface="仓耳今楷05-6763 W05" panose="02020400000000000000" pitchFamily="18" charset="-122"/>
              <a:ea typeface="仓耳今楷05-6763 W05" panose="02020400000000000000" pitchFamily="18" charset="-122"/>
            </a:endParaRPr>
          </a:p>
        </p:txBody>
      </p:sp>
      <p:sp>
        <p:nvSpPr>
          <p:cNvPr id="5" name="文本框 4"/>
          <p:cNvSpPr txBox="1">
            <a:spLocks noChangeArrowheads="1"/>
          </p:cNvSpPr>
          <p:nvPr/>
        </p:nvSpPr>
        <p:spPr bwMode="auto">
          <a:xfrm>
            <a:off x="1108075" y="1319530"/>
            <a:ext cx="98679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r>
              <a:rPr lang="zh-CN" altLang="en-US" sz="3200" b="1" dirty="0">
                <a:solidFill>
                  <a:srgbClr val="789FD9"/>
                </a:solidFill>
                <a:latin typeface="仓耳青禾体-谷力 W04" panose="02020400000000000000" pitchFamily="18" charset="-122"/>
                <a:ea typeface="仓耳青禾体-谷力 W04" panose="02020400000000000000" pitchFamily="18" charset="-122"/>
              </a:rPr>
              <a:t>知识点二 燃料燃烧释放的能量和氢燃料的应用前景 </a:t>
            </a:r>
            <a:endParaRPr lang="zh-CN" altLang="en-US" sz="3200" b="1" dirty="0">
              <a:solidFill>
                <a:srgbClr val="789FD9"/>
              </a:solidFill>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1.化石燃料</a:t>
            </a:r>
            <a:endParaRPr lang="zh-CN" altLang="en-US" sz="2800" dirty="0">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（1）现阶段人类获取热能的主要途径是：物质的燃烧</a:t>
            </a:r>
            <a:endParaRPr lang="zh-CN" altLang="en-US" sz="2800" dirty="0">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使用最多的常规能源是：化石燃料(煤、石油和天然气)</a:t>
            </a:r>
            <a:endParaRPr lang="zh-CN" altLang="en-US" sz="2800" dirty="0">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（2）化石燃料获取能量面临的问题</a:t>
            </a:r>
            <a:endParaRPr lang="zh-CN" altLang="en-US" sz="2800" dirty="0">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①　储量有限，短期内不可再生。</a:t>
            </a:r>
            <a:endParaRPr lang="zh-CN" altLang="en-US" sz="2800" dirty="0">
              <a:latin typeface="仓耳青禾体-谷力 W04" panose="02020400000000000000" pitchFamily="18" charset="-122"/>
              <a:ea typeface="仓耳青禾体-谷力 W04" panose="02020400000000000000" pitchFamily="18" charset="-122"/>
            </a:endParaRPr>
          </a:p>
          <a:p>
            <a:pPr fontAlgn="auto">
              <a:lnSpc>
                <a:spcPct val="120000"/>
              </a:lnSpc>
              <a:spcBef>
                <a:spcPts val="1200"/>
              </a:spcBef>
            </a:pPr>
            <a:r>
              <a:rPr lang="zh-CN" altLang="en-US" sz="2800" dirty="0">
                <a:latin typeface="仓耳青禾体-谷力 W04" panose="02020400000000000000" pitchFamily="18" charset="-122"/>
                <a:ea typeface="仓耳青禾体-谷力 W04" panose="02020400000000000000" pitchFamily="18" charset="-122"/>
              </a:rPr>
              <a:t>②　影响环境：煤、石油产品燃烧排放的粉尘    、   、   、等是大气污染物的主要来源。</a:t>
            </a:r>
            <a:endParaRPr lang="zh-CN" altLang="en-US" sz="2800" dirty="0">
              <a:latin typeface="仓耳青禾体-谷力 W04" panose="02020400000000000000" pitchFamily="18" charset="-122"/>
              <a:ea typeface="仓耳青禾体-谷力 W04" panose="02020400000000000000" pitchFamily="18" charset="-122"/>
            </a:endParaRPr>
          </a:p>
        </p:txBody>
      </p:sp>
      <p:graphicFrame>
        <p:nvGraphicFramePr>
          <p:cNvPr id="-2147482623" name="对象 -2147482624"/>
          <p:cNvGraphicFramePr>
            <a:graphicFrameLocks noChangeAspect="1"/>
          </p:cNvGraphicFramePr>
          <p:nvPr/>
        </p:nvGraphicFramePr>
        <p:xfrm>
          <a:off x="8378825" y="5394960"/>
          <a:ext cx="540000" cy="417273"/>
        </p:xfrm>
        <a:graphic>
          <a:graphicData uri="http://schemas.openxmlformats.org/presentationml/2006/ole">
            <mc:AlternateContent xmlns:mc="http://schemas.openxmlformats.org/markup-compatibility/2006">
              <mc:Choice xmlns:v="urn:schemas-microsoft-com:vml" Requires="v">
                <p:oleObj spid="_x0000_s3076" name="" r:id="rId3" imgW="279400" imgH="215900" progId="Equation.KSEE3">
                  <p:embed/>
                </p:oleObj>
              </mc:Choice>
              <mc:Fallback>
                <p:oleObj name="" r:id="rId3" imgW="279400" imgH="215900" progId="Equation.KSEE3">
                  <p:embed/>
                  <p:pic>
                    <p:nvPicPr>
                      <p:cNvPr id="0" name="图片 3075"/>
                      <p:cNvPicPr/>
                      <p:nvPr/>
                    </p:nvPicPr>
                    <p:blipFill>
                      <a:blip r:embed="rId4"/>
                      <a:stretch>
                        <a:fillRect/>
                      </a:stretch>
                    </p:blipFill>
                    <p:spPr>
                      <a:xfrm>
                        <a:off x="8378825" y="5394960"/>
                        <a:ext cx="540000" cy="417273"/>
                      </a:xfrm>
                      <a:prstGeom prst="rect">
                        <a:avLst/>
                      </a:prstGeom>
                      <a:noFill/>
                      <a:ln w="38100">
                        <a:noFill/>
                        <a:miter/>
                      </a:ln>
                    </p:spPr>
                  </p:pic>
                </p:oleObj>
              </mc:Fallback>
            </mc:AlternateContent>
          </a:graphicData>
        </a:graphic>
      </p:graphicFrame>
      <p:graphicFrame>
        <p:nvGraphicFramePr>
          <p:cNvPr id="-2147482622" name="对象 -2147482623"/>
          <p:cNvGraphicFramePr>
            <a:graphicFrameLocks noChangeAspect="1"/>
          </p:cNvGraphicFramePr>
          <p:nvPr/>
        </p:nvGraphicFramePr>
        <p:xfrm>
          <a:off x="9264333" y="5448935"/>
          <a:ext cx="576000" cy="415551"/>
        </p:xfrm>
        <a:graphic>
          <a:graphicData uri="http://schemas.openxmlformats.org/presentationml/2006/ole">
            <mc:AlternateContent xmlns:mc="http://schemas.openxmlformats.org/markup-compatibility/2006">
              <mc:Choice xmlns:v="urn:schemas-microsoft-com:vml" Requires="v">
                <p:oleObj spid="_x0000_s2" name="" r:id="rId5" imgW="316865" imgH="228600" progId="Equation.KSEE3">
                  <p:embed/>
                </p:oleObj>
              </mc:Choice>
              <mc:Fallback>
                <p:oleObj name="" r:id="rId5" imgW="316865" imgH="228600" progId="Equation.KSEE3">
                  <p:embed/>
                  <p:pic>
                    <p:nvPicPr>
                      <p:cNvPr id="0" name="图片 1"/>
                      <p:cNvPicPr/>
                      <p:nvPr/>
                    </p:nvPicPr>
                    <p:blipFill>
                      <a:blip r:embed="rId6"/>
                      <a:stretch>
                        <a:fillRect/>
                      </a:stretch>
                    </p:blipFill>
                    <p:spPr>
                      <a:xfrm>
                        <a:off x="9264333" y="5448935"/>
                        <a:ext cx="576000" cy="415551"/>
                      </a:xfrm>
                      <a:prstGeom prst="rect">
                        <a:avLst/>
                      </a:prstGeom>
                      <a:noFill/>
                      <a:ln w="38100">
                        <a:noFill/>
                        <a:miter/>
                      </a:ln>
                    </p:spPr>
                  </p:pic>
                </p:oleObj>
              </mc:Fallback>
            </mc:AlternateContent>
          </a:graphicData>
        </a:graphic>
      </p:graphicFrame>
      <p:graphicFrame>
        <p:nvGraphicFramePr>
          <p:cNvPr id="-2147482621" name="对象 -2147482622"/>
          <p:cNvGraphicFramePr>
            <a:graphicFrameLocks noChangeAspect="1"/>
          </p:cNvGraphicFramePr>
          <p:nvPr/>
        </p:nvGraphicFramePr>
        <p:xfrm>
          <a:off x="10186035" y="5448618"/>
          <a:ext cx="540000" cy="376650"/>
        </p:xfrm>
        <a:graphic>
          <a:graphicData uri="http://schemas.openxmlformats.org/presentationml/2006/ole">
            <mc:AlternateContent xmlns:mc="http://schemas.openxmlformats.org/markup-compatibility/2006">
              <mc:Choice xmlns:v="urn:schemas-microsoft-com:vml" Requires="v">
                <p:oleObj spid="_x0000_s3" name="" r:id="rId7" imgW="254000" imgH="177165" progId="Equation.KSEE3">
                  <p:embed/>
                </p:oleObj>
              </mc:Choice>
              <mc:Fallback>
                <p:oleObj name="" r:id="rId7" imgW="254000" imgH="177165" progId="Equation.KSEE3">
                  <p:embed/>
                  <p:pic>
                    <p:nvPicPr>
                      <p:cNvPr id="0" name="图片 2"/>
                      <p:cNvPicPr/>
                      <p:nvPr/>
                    </p:nvPicPr>
                    <p:blipFill>
                      <a:blip r:embed="rId8"/>
                      <a:stretch>
                        <a:fillRect/>
                      </a:stretch>
                    </p:blipFill>
                    <p:spPr>
                      <a:xfrm>
                        <a:off x="10186035" y="5448618"/>
                        <a:ext cx="540000" cy="376650"/>
                      </a:xfrm>
                      <a:prstGeom prst="rect">
                        <a:avLst/>
                      </a:prstGeom>
                      <a:noFill/>
                      <a:ln w="38100">
                        <a:noFill/>
                        <a:miter/>
                      </a:ln>
                    </p:spPr>
                  </p:pic>
                </p:oleObj>
              </mc:Fallback>
            </mc:AlternateContent>
          </a:graphicData>
        </a:graphic>
      </p:graphicFrame>
    </p:spTree>
    <p:custDataLst>
      <p:tags r:id="rId9"/>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p="http://schemas.openxmlformats.org/presentationml/2006/main">
  <p:tag name="ISLIDE.DIAGRAM" val="#331915;"/>
</p:tagLst>
</file>

<file path=ppt/tags/tag10.xml><?xml version="1.0" encoding="utf-8"?>
<p:tagLst xmlns:p="http://schemas.openxmlformats.org/presentationml/2006/main">
  <p:tag name="ISLIDE.DIAGRAM" val="#331915;"/>
</p:tagLst>
</file>

<file path=ppt/tags/tag11.xml><?xml version="1.0" encoding="utf-8"?>
<p:tagLst xmlns:p="http://schemas.openxmlformats.org/presentationml/2006/main">
  <p:tag name="ISLIDE.DIAGRAM" val="#331915;"/>
</p:tagLst>
</file>

<file path=ppt/tags/tag12.xml><?xml version="1.0" encoding="utf-8"?>
<p:tagLst xmlns:p="http://schemas.openxmlformats.org/presentationml/2006/main">
  <p:tag name="ISLIDE.DIAGRAM" val="#331915;"/>
</p:tagLst>
</file>

<file path=ppt/tags/tag13.xml><?xml version="1.0" encoding="utf-8"?>
<p:tagLst xmlns:p="http://schemas.openxmlformats.org/presentationml/2006/main">
  <p:tag name="ISLIDE.DIAGRAM" val="#331915;"/>
</p:tagLst>
</file>

<file path=ppt/tags/tag14.xml><?xml version="1.0" encoding="utf-8"?>
<p:tagLst xmlns:p="http://schemas.openxmlformats.org/presentationml/2006/main">
  <p:tag name="ISLIDE.DIAGRAM" val="#331915;"/>
</p:tagLst>
</file>

<file path=ppt/tags/tag15.xml><?xml version="1.0" encoding="utf-8"?>
<p:tagLst xmlns:p="http://schemas.openxmlformats.org/presentationml/2006/main">
  <p:tag name="ISLIDE.DIAGRAM" val="#331915;"/>
</p:tagLst>
</file>

<file path=ppt/tags/tag16.xml><?xml version="1.0" encoding="utf-8"?>
<p:tagLst xmlns:p="http://schemas.openxmlformats.org/presentationml/2006/main">
  <p:tag name="KSO_WM_UNIT_TABLE_BEAUTIFY" val="smartTable{a35f455d-5d4d-42a3-bf3b-fcd43de559a7}"/>
  <p:tag name="TABLE_ENDDRAG_ORIGIN_RECT" val="722*290"/>
  <p:tag name="TABLE_ENDDRAG_RECT" val="118*166*722*290"/>
</p:tagLst>
</file>

<file path=ppt/tags/tag17.xml><?xml version="1.0" encoding="utf-8"?>
<p:tagLst xmlns:p="http://schemas.openxmlformats.org/presentationml/2006/main">
  <p:tag name="ISLIDE.DIAGRAM" val="#331915;"/>
</p:tagLst>
</file>

<file path=ppt/tags/tag18.xml><?xml version="1.0" encoding="utf-8"?>
<p:tagLst xmlns:p="http://schemas.openxmlformats.org/presentationml/2006/main">
  <p:tag name="ISLIDE.DIAGRAM" val="#331915;"/>
</p:tagLst>
</file>

<file path=ppt/tags/tag19.xml><?xml version="1.0" encoding="utf-8"?>
<p:tagLst xmlns:p="http://schemas.openxmlformats.org/presentationml/2006/main">
  <p:tag name="ISLIDE.DIAGRAM" val="#331915;"/>
</p:tagLst>
</file>

<file path=ppt/tags/tag2.xml><?xml version="1.0" encoding="utf-8"?>
<p:tagLst xmlns:p="http://schemas.openxmlformats.org/presentationml/2006/main">
  <p:tag name="ISLIDE.DIAGRAM" val="#331915;"/>
</p:tagLst>
</file>

<file path=ppt/tags/tag20.xml><?xml version="1.0" encoding="utf-8"?>
<p:tagLst xmlns:p="http://schemas.openxmlformats.org/presentationml/2006/main">
  <p:tag name="ISLIDE.DIAGRAM" val="#331915;"/>
</p:tagLst>
</file>

<file path=ppt/tags/tag3.xml><?xml version="1.0" encoding="utf-8"?>
<p:tagLst xmlns:p="http://schemas.openxmlformats.org/presentationml/2006/main">
  <p:tag name="ISLIDE.DIAGRAM" val="#331915;"/>
</p:tagLst>
</file>

<file path=ppt/tags/tag4.xml><?xml version="1.0" encoding="utf-8"?>
<p:tagLst xmlns:p="http://schemas.openxmlformats.org/presentationml/2006/main">
  <p:tag name="KSO_WM_UNIT_TABLE_BEAUTIFY" val="smartTable{db6ba4cd-9873-44a6-9d4d-97276be54fc4}"/>
  <p:tag name="TABLE_ENDDRAG_ORIGIN_RECT" val="702*191"/>
  <p:tag name="TABLE_ENDDRAG_RECT" val="100*174*702*191"/>
</p:tagLst>
</file>

<file path=ppt/tags/tag5.xml><?xml version="1.0" encoding="utf-8"?>
<p:tagLst xmlns:p="http://schemas.openxmlformats.org/presentationml/2006/main">
  <p:tag name="ISLIDE.DIAGRAM" val="#331915;"/>
</p:tagLst>
</file>

<file path=ppt/tags/tag6.xml><?xml version="1.0" encoding="utf-8"?>
<p:tagLst xmlns:p="http://schemas.openxmlformats.org/presentationml/2006/main">
  <p:tag name="ISLIDE.DIAGRAM" val="#331915;"/>
</p:tagLst>
</file>

<file path=ppt/tags/tag7.xml><?xml version="1.0" encoding="utf-8"?>
<p:tagLst xmlns:p="http://schemas.openxmlformats.org/presentationml/2006/main">
  <p:tag name="ISLIDE.DIAGRAM" val="#331915;"/>
</p:tagLst>
</file>

<file path=ppt/tags/tag8.xml><?xml version="1.0" encoding="utf-8"?>
<p:tagLst xmlns:p="http://schemas.openxmlformats.org/presentationml/2006/main">
  <p:tag name="ISLIDE.DIAGRAM" val="#331915;"/>
</p:tagLst>
</file>

<file path=ppt/tags/tag9.xml><?xml version="1.0" encoding="utf-8"?>
<p:tagLst xmlns:p="http://schemas.openxmlformats.org/presentationml/2006/main">
  <p:tag name="ISLIDE.DIAGRAM" val="#33191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1157</Words>
  <PresentationFormat>宽屏</PresentationFormat>
  <Paragraphs>198</Paragraphs>
  <Slides>20</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3</vt:i4>
      </vt:variant>
      <vt:variant>
        <vt:lpstr>幻灯片标题</vt:lpstr>
      </vt:variant>
      <vt:variant>
        <vt:i4>20</vt:i4>
      </vt:variant>
    </vt:vector>
  </HeadingPairs>
  <TitlesOfParts>
    <vt:vector size="38" baseType="lpstr">
      <vt:lpstr>Arial</vt:lpstr>
      <vt:lpstr>宋体</vt:lpstr>
      <vt:lpstr>Wingdings</vt:lpstr>
      <vt:lpstr>Arial Unicode MS</vt:lpstr>
      <vt:lpstr>仓耳玄三M W05</vt:lpstr>
      <vt:lpstr>仓耳青禾体-谷力 W04</vt:lpstr>
      <vt:lpstr>Roboto Bold</vt:lpstr>
      <vt:lpstr>仓耳今楷05-6763 W05</vt:lpstr>
      <vt:lpstr>Segoe UI Light</vt:lpstr>
      <vt:lpstr>Times New Roman</vt:lpstr>
      <vt:lpstr>MV Boli</vt:lpstr>
      <vt:lpstr>Calibri</vt:lpstr>
      <vt:lpstr>微软雅黑</vt:lpstr>
      <vt:lpstr>Segoe Print</vt:lpstr>
      <vt:lpstr>Office 主题</vt:lpstr>
      <vt:lpstr>Equation.KSEE3</vt:lpstr>
      <vt:lpstr>Equation.KSEE3</vt:lpstr>
      <vt:lpstr>Equation.KSEE3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terms:created xsi:type="dcterms:W3CDTF">2021-04-15T06:07:15Z</dcterms:created>
  <dcterms:modified xsi:type="dcterms:W3CDTF">2021-04-15T06:57:20Z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