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98" r:id="rId1"/>
  </p:sldMasterIdLst>
  <p:notesMasterIdLst>
    <p:notesMasterId r:id="rId2"/>
  </p:notesMasterIdLst>
  <p:sldIdLst>
    <p:sldId id="753" r:id="rId3"/>
    <p:sldId id="744" r:id="rId4"/>
    <p:sldId id="736" r:id="rId5"/>
    <p:sldId id="746" r:id="rId6"/>
    <p:sldId id="761" r:id="rId7"/>
    <p:sldId id="765" r:id="rId8"/>
    <p:sldId id="766" r:id="rId9"/>
    <p:sldId id="767" r:id="rId10"/>
    <p:sldId id="768" r:id="rId11"/>
    <p:sldId id="769" r:id="rId12"/>
    <p:sldId id="770" r:id="rId13"/>
    <p:sldId id="771" r:id="rId14"/>
    <p:sldId id="772" r:id="rId15"/>
    <p:sldId id="773" r:id="rId16"/>
    <p:sldId id="774" r:id="rId17"/>
    <p:sldId id="775" r:id="rId18"/>
    <p:sldId id="776" r:id="rId19"/>
    <p:sldId id="777" r:id="rId20"/>
    <p:sldId id="778" r:id="rId21"/>
    <p:sldId id="779" r:id="rId22"/>
    <p:sldId id="780" r:id="rId23"/>
    <p:sldId id="781" r:id="rId24"/>
    <p:sldId id="737" r:id="rId25"/>
    <p:sldId id="750" r:id="rId26"/>
    <p:sldId id="784" r:id="rId27"/>
    <p:sldId id="785" r:id="rId28"/>
    <p:sldId id="786" r:id="rId29"/>
    <p:sldId id="787" r:id="rId30"/>
    <p:sldId id="788" r:id="rId31"/>
    <p:sldId id="789" r:id="rId32"/>
    <p:sldId id="790" r:id="rId33"/>
    <p:sldId id="791" r:id="rId34"/>
    <p:sldId id="763" r:id="rId35"/>
    <p:sldId id="794" r:id="rId36"/>
    <p:sldId id="795" r:id="rId37"/>
    <p:sldId id="796" r:id="rId38"/>
    <p:sldId id="797" r:id="rId39"/>
    <p:sldId id="798" r:id="rId40"/>
    <p:sldId id="799" r:id="rId41"/>
    <p:sldId id="800" r:id="rId42"/>
    <p:sldId id="801" r:id="rId43"/>
    <p:sldId id="802" r:id="rId44"/>
    <p:sldId id="803" r:id="rId45"/>
    <p:sldId id="804" r:id="rId46"/>
    <p:sldId id="805" r:id="rId47"/>
    <p:sldId id="806" r:id="rId48"/>
    <p:sldId id="821" r:id="rId49"/>
    <p:sldId id="747" r:id="rId50"/>
    <p:sldId id="751" r:id="rId51"/>
    <p:sldId id="735" r:id="rId52"/>
  </p:sldIdLst>
  <p:sldSz cx="11522075" cy="6480175"/>
  <p:notesSz cx="6858000" cy="9144000"/>
  <p:custDataLst>
    <p:tags r:id="rId53"/>
  </p:custDataLst>
  <p:defaultTextStyle>
    <a:defPPr>
      <a:defRPr lang="zh-CN"/>
    </a:defPPr>
    <a:lvl1pPr algn="l" rtl="0" fontAlgn="base">
      <a:spcBef>
        <a:spcPct val="0"/>
      </a:spcBef>
      <a:spcAft>
        <a:spcPct val="0"/>
      </a:spcAft>
      <a:buFont typeface="Arial" panose="020b0604020202020204"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anose="020b0604020202020204"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anose="020b0604020202020204"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anose="020b0604020202020204"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anose="020b0604020202020204"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xmlns="">
        <p15:guide id="2" pos="272" userDrawn="1">
          <p15:clr>
            <a:srgbClr val="A4A3A4"/>
          </p15:clr>
        </p15:guide>
        <p15:guide id="3" orient="horz" pos="907" userDrawn="1">
          <p15:clr>
            <a:srgbClr val="A4A3A4"/>
          </p15:clr>
        </p15:guide>
        <p15:guide id="4" orient="horz" pos="408" userDrawn="1">
          <p15:clr>
            <a:srgbClr val="A4A3A4"/>
          </p15:clr>
        </p15:guide>
        <p15:guide id="5" orient="horz" pos="45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591" autoAdjust="0"/>
  </p:normalViewPr>
  <p:slideViewPr>
    <p:cSldViewPr>
      <p:cViewPr varScale="1">
        <p:scale>
          <a:sx n="45" d="100"/>
          <a:sy n="45" d="100"/>
        </p:scale>
        <p:origin x="-126" y="-666"/>
      </p:cViewPr>
      <p:guideLst>
        <p:guide orient="horz" pos="907"/>
        <p:guide orient="horz" pos="408"/>
        <p:guide orient="horz" pos="453"/>
        <p:guide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tags" Target="tags/tag1.xml"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4.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5.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7.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7.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xmlns=""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50</a:t>
            </a:fld>
            <a:endParaRPr lang="zh-CN" altLang="en-US">
              <a:ea typeface="黑体" panose="02010609060101010101" pitchFamily="49" charset="-122"/>
            </a:endParaRPr>
          </a:p>
        </p:txBody>
      </p:sp>
    </p:spTree>
    <p:extLst>
      <p:ext uri="{BB962C8B-B14F-4D97-AF65-F5344CB8AC3E}">
        <p14:creationId xmlns:p14="http://schemas.microsoft.com/office/powerpoint/2010/main" xmlns=""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90">
          <a:fgClr>
            <a:schemeClr val="tx1"/>
          </a:fgClr>
          <a:bgClr>
            <a:srgbClr val="00B0F0"/>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xmlns="" val="2830626676"/>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xmlns="" val="27697924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B61BEF0D-F0BB-DE4B-95CE-6DB70DBA9567}" type="datetimeFigureOut">
              <a:rPr lang="en-US"/>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t>‹#›</a:t>
            </a:fld>
            <a:endParaRPr lang="en-US"/>
          </a:p>
        </p:txBody>
      </p:sp>
    </p:spTree>
    <p:extLst>
      <p:ext uri="{BB962C8B-B14F-4D97-AF65-F5344CB8AC3E}">
        <p14:creationId xmlns:p14="http://schemas.microsoft.com/office/powerpoint/2010/main" xmlns="" val="18427116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tx1"/>
        </a:solidFill>
        <a:effectLst/>
      </p:bgPr>
    </p:bg>
    <p:spTree>
      <p:nvGrpSpPr>
        <p:cNvPr id="1" name=""/>
        <p:cNvGrpSpPr/>
        <p:nvPr/>
      </p:nvGrpSpPr>
      <p:grpSpPr>
        <a:xfrm>
          <a:off x="0" y="0"/>
          <a:ext cx="0" cy="0"/>
        </a:xfrm>
      </p:grpSpPr>
      <p:sp>
        <p:nvSpPr>
          <p:cNvPr id="10" name="矩形 9"/>
          <p:cNvSpPr/>
          <p:nvPr userDrawn="1"/>
        </p:nvSpPr>
        <p:spPr>
          <a:xfrm>
            <a:off x="-9728" y="6404527"/>
            <a:ext cx="11522074"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Tree>
    <p:extLst>
      <p:ext uri="{BB962C8B-B14F-4D97-AF65-F5344CB8AC3E}">
        <p14:creationId xmlns:p14="http://schemas.microsoft.com/office/powerpoint/2010/main" xmlns="" val="42322550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10;文本">
    <p:bg>
      <p:bgPr>
        <a:gradFill>
          <a:gsLst>
            <a:gs pos="63000">
              <a:schemeClr val="bg2">
                <a:lumMod val="60000"/>
                <a:lumOff val="40000"/>
              </a:schemeClr>
            </a:gs>
            <a:gs pos="14000">
              <a:schemeClr val="bg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xfrm>
      </p:grpSpPr>
      <p:sp>
        <p:nvSpPr>
          <p:cNvPr id="7" name="矩形 6"/>
          <p:cNvSpPr/>
          <p:nvPr userDrawn="1"/>
        </p:nvSpPr>
        <p:spPr>
          <a:xfrm>
            <a:off x="801617" y="1129203"/>
            <a:ext cx="10071988" cy="3046988"/>
          </a:xfrm>
          <a:prstGeom prst="rect">
            <a:avLst/>
          </a:prstGeom>
          <a:noFill/>
        </p:spPr>
        <p:txBody>
          <a:bodyPr wrap="none" lIns="91440" tIns="45720" rIns="91440" bIns="45720">
            <a:spAutoFit/>
          </a:bodyPr>
          <a:lstStyle/>
          <a:p>
            <a:r>
              <a:rPr lang="zh-CN" altLang="en-US" sz="9600" smtClean="0">
                <a:solidFill>
                  <a:srgbClr val="FFFF00"/>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十年寒窗磨利剑，</a:t>
            </a:r>
            <a:endParaRPr lang="en-US" altLang="zh-CN" sz="9600" smtClean="0">
              <a:solidFill>
                <a:srgbClr val="FFFF00"/>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r>
              <a:rPr lang="zh-CN" altLang="en-US" sz="9600" smtClean="0">
                <a:solidFill>
                  <a:srgbClr val="FFFF00"/>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一朝折桂展宏图！</a:t>
            </a:r>
            <a:endParaRPr lang="en-US" altLang="zh-CN" sz="9600" smtClean="0">
              <a:solidFill>
                <a:srgbClr val="FFFF00"/>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xmlns="" val="878865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2">
        <a:schemeClr val="bg2"/>
      </p:bgRef>
    </p:bg>
    <p:spTree>
      <p:nvGrpSpPr>
        <p:cNvPr id="1" name=""/>
        <p:cNvGrpSpPr/>
        <p:nvPr/>
      </p:nvGrpSpPr>
      <p:grpSpPr>
        <a:xfrm>
          <a:off x="0" y="0"/>
          <a:ext cx="0" cy="0"/>
        </a:xfrm>
      </p:grpSpPr>
      <p:grpSp>
        <p:nvGrpSpPr>
          <p:cNvPr id="7" name="Group 6"/>
          <p:cNvGrpSpPr/>
          <p:nvPr/>
        </p:nvGrpSpPr>
        <p:grpSpPr>
          <a:xfrm>
            <a:off x="8701065" y="2800076"/>
            <a:ext cx="2818011" cy="3032082"/>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46616" y="4240114"/>
            <a:ext cx="8065453" cy="1424039"/>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46616" y="648018"/>
            <a:ext cx="8065453" cy="3416093"/>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9360185" y="5832158"/>
            <a:ext cx="1512272" cy="345009"/>
          </a:xfrm>
          <a:prstGeom prst="rect">
            <a:avLst/>
          </a:prstGeom>
        </p:spPr>
        <p:txBody>
          <a:bodyPr vert="horz" lIns="91440" tIns="45720" rIns="91440" bIns="45720" rtlCol="0" anchor="t"/>
          <a:lstStyle>
            <a:lvl1pPr algn="r">
              <a:defRPr sz="945" b="0" i="0">
                <a:solidFill>
                  <a:schemeClr val="bg2">
                    <a:lumMod val="50000"/>
                  </a:schemeClr>
                </a:solidFill>
                <a:effectLst/>
                <a:latin typeface="+mn-lt"/>
              </a:defRPr>
            </a:lvl1pPr>
          </a:lstStyle>
          <a:p>
            <a:fld id="{B61BEF0D-F0BB-DE4B-95CE-6DB70DBA9567}" type="datetimeFigureOut">
              <a:rPr lang="en-US"/>
              <a:t>5/14/2021</a:t>
            </a:fld>
            <a:endParaRPr lang="en-US"/>
          </a:p>
        </p:txBody>
      </p:sp>
      <p:sp>
        <p:nvSpPr>
          <p:cNvPr id="5" name="Footer Placeholder 4"/>
          <p:cNvSpPr>
            <a:spLocks noGrp="1"/>
          </p:cNvSpPr>
          <p:nvPr>
            <p:ph type="ftr" sz="quarter" idx="3"/>
          </p:nvPr>
        </p:nvSpPr>
        <p:spPr>
          <a:xfrm>
            <a:off x="646616" y="5832158"/>
            <a:ext cx="7129284" cy="345009"/>
          </a:xfrm>
          <a:prstGeom prst="rect">
            <a:avLst/>
          </a:prstGeom>
        </p:spPr>
        <p:txBody>
          <a:bodyPr vert="horz" lIns="91440" tIns="45720" rIns="91440" bIns="45720" rtlCol="0" anchor="t"/>
          <a:lstStyle>
            <a:lvl1pPr algn="l">
              <a:defRPr sz="945"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9793764" y="5271143"/>
            <a:ext cx="1079481" cy="633017"/>
          </a:xfrm>
          <a:prstGeom prst="rect">
            <a:avLst/>
          </a:prstGeom>
        </p:spPr>
        <p:txBody>
          <a:bodyPr vert="horz" lIns="91440" tIns="45720" rIns="91440" bIns="45720" rtlCol="0" anchor="b"/>
          <a:lstStyle>
            <a:lvl1pPr algn="r">
              <a:defRPr sz="3024" b="0" i="0">
                <a:solidFill>
                  <a:schemeClr val="bg2">
                    <a:lumMod val="50000"/>
                  </a:schemeClr>
                </a:solidFill>
                <a:effectLst/>
                <a:latin typeface="+mn-lt"/>
              </a:defRPr>
            </a:lvl1pPr>
          </a:lstStyle>
          <a:p>
            <a:fld id="{D57F1E4F-1CFF-5643-939E-217C01CDF565}" type="slidenum">
              <a:rPr lang="en-US"/>
              <a:t>‹#›</a:t>
            </a:fld>
            <a:endParaRPr lang="en-US"/>
          </a:p>
        </p:txBody>
      </p:sp>
    </p:spTree>
    <p:extLst>
      <p:ext uri="{BB962C8B-B14F-4D97-AF65-F5344CB8AC3E}">
        <p14:creationId xmlns:p14="http://schemas.microsoft.com/office/powerpoint/2010/main" xmlns="" val="3787995850"/>
      </p:ext>
    </p:extLst>
  </p:cSld>
  <p:clrMap bg1="dk1" tx1="lt1" bg2="dk2" tx2="lt2" accent1="accent1" accent2="accent2" accent3="accent3" accent4="accent4" accent5="accent5" accent6="accent6" hlink="hlink" folHlink="folHlink"/>
  <p:sldLayoutIdLst>
    <p:sldLayoutId id="2147483716" r:id="rId1"/>
    <p:sldLayoutId id="2147483718" r:id="rId2"/>
    <p:sldLayoutId id="2147483705" r:id="rId3"/>
    <p:sldLayoutId id="2147483700" r:id="rId4"/>
    <p:sldLayoutId id="2147483715" r:id="rId5"/>
  </p:sldLayoutIdLst>
  <p:transition/>
  <p:timing/>
  <p:txStyles>
    <p:titleStyle>
      <a:lvl1pPr algn="l" defTabSz="432008" rtl="0" eaLnBrk="1" latinLnBrk="0" hangingPunct="1">
        <a:spcBef>
          <a:spcPct val="0"/>
        </a:spcBef>
        <a:buNone/>
        <a:defRPr sz="3402"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0005" indent="-270005" algn="l" defTabSz="432008" rtl="0" eaLnBrk="1" latinLnBrk="0" hangingPunct="1">
        <a:spcBef>
          <a:spcPct val="20000"/>
        </a:spcBef>
        <a:spcAft>
          <a:spcPts val="567"/>
        </a:spcAft>
        <a:buClr>
          <a:schemeClr val="tx1"/>
        </a:buClr>
        <a:buSzPct val="80000"/>
        <a:buFont typeface="Wingdings 3" panose="05040102010807070707" pitchFamily="18" charset="2"/>
        <a:buChar char=""/>
        <a:defRPr sz="1890" kern="1200" cap="none">
          <a:solidFill>
            <a:schemeClr val="bg2">
              <a:lumMod val="75000"/>
            </a:schemeClr>
          </a:solidFill>
          <a:effectLst/>
          <a:latin typeface="+mn-lt"/>
          <a:ea typeface="+mn-ea"/>
          <a:cs typeface="+mn-cs"/>
        </a:defRPr>
      </a:lvl1pPr>
      <a:lvl2pPr marL="702013" indent="-270005" algn="l" defTabSz="432008" rtl="0" eaLnBrk="1" latinLnBrk="0" hangingPunct="1">
        <a:spcBef>
          <a:spcPct val="20000"/>
        </a:spcBef>
        <a:spcAft>
          <a:spcPts val="567"/>
        </a:spcAft>
        <a:buClr>
          <a:schemeClr val="tx1"/>
        </a:buClr>
        <a:buSzPct val="80000"/>
        <a:buFont typeface="Wingdings 3" panose="05040102010807070707" pitchFamily="18" charset="2"/>
        <a:buChar char=""/>
        <a:defRPr sz="1701" kern="1200" cap="none">
          <a:solidFill>
            <a:schemeClr val="bg2">
              <a:lumMod val="75000"/>
            </a:schemeClr>
          </a:solidFill>
          <a:effectLst/>
          <a:latin typeface="+mn-lt"/>
          <a:ea typeface="+mn-ea"/>
          <a:cs typeface="+mn-cs"/>
        </a:defRPr>
      </a:lvl2pPr>
      <a:lvl3pPr marL="1134022" indent="-270005" algn="l" defTabSz="432008" rtl="0" eaLnBrk="1" latinLnBrk="0" hangingPunct="1">
        <a:spcBef>
          <a:spcPct val="20000"/>
        </a:spcBef>
        <a:spcAft>
          <a:spcPts val="567"/>
        </a:spcAft>
        <a:buClr>
          <a:schemeClr val="tx1"/>
        </a:buClr>
        <a:buSzPct val="80000"/>
        <a:buFont typeface="Wingdings 3" panose="05040102010807070707" pitchFamily="18" charset="2"/>
        <a:buChar char=""/>
        <a:defRPr sz="1512" kern="1200" cap="none">
          <a:solidFill>
            <a:schemeClr val="bg2">
              <a:lumMod val="75000"/>
            </a:schemeClr>
          </a:solidFill>
          <a:effectLst/>
          <a:latin typeface="+mn-lt"/>
          <a:ea typeface="+mn-ea"/>
          <a:cs typeface="+mn-cs"/>
        </a:defRPr>
      </a:lvl3pPr>
      <a:lvl4pPr marL="1458028" indent="-162003"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4pPr>
      <a:lvl5pPr marL="1890036" indent="-162003"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5pPr>
      <a:lvl6pPr marL="2376046" indent="-216004"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6pPr>
      <a:lvl7pPr marL="2808054" indent="-216004"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7pPr>
      <a:lvl8pPr marL="3240062" indent="-216004"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8pPr>
      <a:lvl9pPr marL="3672070" indent="-216004" algn="l" defTabSz="432008" rtl="0" eaLnBrk="1" latinLnBrk="0" hangingPunct="1">
        <a:spcBef>
          <a:spcPct val="20000"/>
        </a:spcBef>
        <a:spcAft>
          <a:spcPts val="567"/>
        </a:spcAft>
        <a:buClr>
          <a:schemeClr val="tx1"/>
        </a:buClr>
        <a:buSzPct val="80000"/>
        <a:buFont typeface="Wingdings 3" panose="05040102010807070707" pitchFamily="18" charset="2"/>
        <a:buChar char=""/>
        <a:defRPr sz="1323" kern="1200" cap="none">
          <a:solidFill>
            <a:schemeClr val="bg2">
              <a:lumMod val="75000"/>
            </a:schemeClr>
          </a:solidFill>
          <a:effectLst/>
          <a:latin typeface="+mn-lt"/>
          <a:ea typeface="+mn-ea"/>
          <a:cs typeface="+mn-cs"/>
        </a:defRPr>
      </a:lvl9pPr>
    </p:bodyStyle>
    <p:otherStyle>
      <a:defPPr>
        <a:defRPr lang="en-US"/>
      </a:defPPr>
      <a:lvl1pPr marL="0" algn="l" defTabSz="432008" rtl="0" eaLnBrk="1" latinLnBrk="0" hangingPunct="1">
        <a:defRPr sz="1701" kern="1200">
          <a:solidFill>
            <a:schemeClr val="tx1"/>
          </a:solidFill>
          <a:latin typeface="+mn-lt"/>
          <a:ea typeface="+mn-ea"/>
          <a:cs typeface="+mn-cs"/>
        </a:defRPr>
      </a:lvl1pPr>
      <a:lvl2pPr marL="432008" algn="l" defTabSz="432008" rtl="0" eaLnBrk="1" latinLnBrk="0" hangingPunct="1">
        <a:defRPr sz="1701" kern="1200">
          <a:solidFill>
            <a:schemeClr val="tx1"/>
          </a:solidFill>
          <a:latin typeface="+mn-lt"/>
          <a:ea typeface="+mn-ea"/>
          <a:cs typeface="+mn-cs"/>
        </a:defRPr>
      </a:lvl2pPr>
      <a:lvl3pPr marL="864017" algn="l" defTabSz="432008" rtl="0" eaLnBrk="1" latinLnBrk="0" hangingPunct="1">
        <a:defRPr sz="1701" kern="1200">
          <a:solidFill>
            <a:schemeClr val="tx1"/>
          </a:solidFill>
          <a:latin typeface="+mn-lt"/>
          <a:ea typeface="+mn-ea"/>
          <a:cs typeface="+mn-cs"/>
        </a:defRPr>
      </a:lvl3pPr>
      <a:lvl4pPr marL="1296025" algn="l" defTabSz="432008" rtl="0" eaLnBrk="1" latinLnBrk="0" hangingPunct="1">
        <a:defRPr sz="1701" kern="1200">
          <a:solidFill>
            <a:schemeClr val="tx1"/>
          </a:solidFill>
          <a:latin typeface="+mn-lt"/>
          <a:ea typeface="+mn-ea"/>
          <a:cs typeface="+mn-cs"/>
        </a:defRPr>
      </a:lvl4pPr>
      <a:lvl5pPr marL="1728033" algn="l" defTabSz="432008" rtl="0" eaLnBrk="1" latinLnBrk="0" hangingPunct="1">
        <a:defRPr sz="1701" kern="1200">
          <a:solidFill>
            <a:schemeClr val="tx1"/>
          </a:solidFill>
          <a:latin typeface="+mn-lt"/>
          <a:ea typeface="+mn-ea"/>
          <a:cs typeface="+mn-cs"/>
        </a:defRPr>
      </a:lvl5pPr>
      <a:lvl6pPr marL="2160041" algn="l" defTabSz="432008" rtl="0" eaLnBrk="1" latinLnBrk="0" hangingPunct="1">
        <a:defRPr sz="1701" kern="1200">
          <a:solidFill>
            <a:schemeClr val="tx1"/>
          </a:solidFill>
          <a:latin typeface="+mn-lt"/>
          <a:ea typeface="+mn-ea"/>
          <a:cs typeface="+mn-cs"/>
        </a:defRPr>
      </a:lvl6pPr>
      <a:lvl7pPr marL="2592050" algn="l" defTabSz="432008" rtl="0" eaLnBrk="1" latinLnBrk="0" hangingPunct="1">
        <a:defRPr sz="1701" kern="1200">
          <a:solidFill>
            <a:schemeClr val="tx1"/>
          </a:solidFill>
          <a:latin typeface="+mn-lt"/>
          <a:ea typeface="+mn-ea"/>
          <a:cs typeface="+mn-cs"/>
        </a:defRPr>
      </a:lvl7pPr>
      <a:lvl8pPr marL="3024058" algn="l" defTabSz="432008" rtl="0" eaLnBrk="1" latinLnBrk="0" hangingPunct="1">
        <a:defRPr sz="1701" kern="1200">
          <a:solidFill>
            <a:schemeClr val="tx1"/>
          </a:solidFill>
          <a:latin typeface="+mn-lt"/>
          <a:ea typeface="+mn-ea"/>
          <a:cs typeface="+mn-cs"/>
        </a:defRPr>
      </a:lvl8pPr>
      <a:lvl9pPr marL="3456066" algn="l" defTabSz="432008"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5.docx" TargetMode="Internal" /><Relationship Id="rId3" Type="http://schemas.openxmlformats.org/officeDocument/2006/relationships/image" Target="../media/image5.emf" /><Relationship Id="rId4" Type="http://schemas.openxmlformats.org/officeDocument/2006/relationships/vmlDrawing" Target="../drawings/vmlDrawing5.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6.docx" TargetMode="Internal" /><Relationship Id="rId3" Type="http://schemas.openxmlformats.org/officeDocument/2006/relationships/image" Target="../media/image7.emf" /><Relationship Id="rId4" Type="http://schemas.openxmlformats.org/officeDocument/2006/relationships/vmlDrawing" Target="../drawings/vmlDrawing6.v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4.xml" TargetMode="Internal" /><Relationship Id="rId3" Type="http://schemas.openxmlformats.org/officeDocument/2006/relationships/slide" Target="slide23.xml" TargetMode="Internal" /><Relationship Id="rId4" Type="http://schemas.openxmlformats.org/officeDocument/2006/relationships/slide" Target="slide48.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slide" Target="slide24.xml" TargetMode="Internal" /><Relationship Id="rId3" Type="http://schemas.openxmlformats.org/officeDocument/2006/relationships/slide" Target="slide33.xml" TargetMode="In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7.docx" TargetMode="Internal" /><Relationship Id="rId3" Type="http://schemas.openxmlformats.org/officeDocument/2006/relationships/image" Target="../media/image17.emf" /><Relationship Id="rId4" Type="http://schemas.openxmlformats.org/officeDocument/2006/relationships/vmlDrawing" Target="../drawings/vmlDrawing7.v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2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package" Target="../embeddings/Microsoft_Office_Word___4.docx" TargetMode="Internal" /><Relationship Id="rId3" Type="http://schemas.openxmlformats.org/officeDocument/2006/relationships/image" Target="../media/image4.emf" /><Relationship Id="rId4" Type="http://schemas.openxmlformats.org/officeDocument/2006/relationships/vmlDrawing" Target="../drawings/vmlDrawing4.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10" name="矩形 9"/>
          <p:cNvSpPr>
            <a:spLocks noChangeAspect="1"/>
          </p:cNvSpPr>
          <p:nvPr/>
        </p:nvSpPr>
        <p:spPr>
          <a:xfrm>
            <a:off x="361950" y="1449719"/>
            <a:ext cx="10807700" cy="2012859"/>
          </a:xfrm>
          <a:prstGeom prst="rect">
            <a:avLst/>
          </a:prstGeom>
        </p:spPr>
        <p:txBody>
          <a:bodyPr>
            <a:spAutoFit/>
          </a:bodyPr>
          <a:lstStyle/>
          <a:p>
            <a:pPr algn="ctr">
              <a:lnSpc>
                <a:spcPct val="120000"/>
              </a:lnSpc>
              <a:spcAft>
                <a:spcPct val="0"/>
              </a:spcAft>
              <a:tabLst>
                <a:tab pos="1188085"/>
                <a:tab pos="2163445"/>
                <a:tab pos="3142615"/>
                <a:tab pos="4190365"/>
              </a:tabLst>
            </a:pPr>
            <a:r>
              <a:rPr lang="zh-CN" altLang="en-US" sz="5200">
                <a:solidFill>
                  <a:srgbClr val="002060"/>
                </a:solidFill>
                <a:latin typeface="Arial" panose="020b0604020202020204" pitchFamily="34" charset="0"/>
                <a:cs typeface="Times New Roman" panose="02020603050405020304" pitchFamily="18" charset="0"/>
              </a:rPr>
              <a:t>第三单元　化学能与电能的</a:t>
            </a:r>
            <a:r>
              <a:rPr lang="zh-CN" altLang="en-US" sz="5200" smtClean="0">
                <a:solidFill>
                  <a:srgbClr val="002060"/>
                </a:solidFill>
                <a:latin typeface="Arial" panose="020b0604020202020204" pitchFamily="34" charset="0"/>
                <a:cs typeface="Times New Roman" panose="02020603050405020304" pitchFamily="18" charset="0"/>
              </a:rPr>
              <a:t>转化</a:t>
            </a:r>
            <a:endParaRPr lang="en-US" altLang="zh-CN" sz="5200" smtClean="0">
              <a:solidFill>
                <a:srgbClr val="002060"/>
              </a:solidFill>
              <a:latin typeface="Arial" panose="020b0604020202020204" pitchFamily="34" charset="0"/>
              <a:cs typeface="Times New Roman" panose="02020603050405020304" pitchFamily="18" charset="0"/>
            </a:endParaRPr>
          </a:p>
          <a:p>
            <a:pPr algn="ctr">
              <a:lnSpc>
                <a:spcPct val="120000"/>
              </a:lnSpc>
              <a:spcAft>
                <a:spcPct val="0"/>
              </a:spcAft>
              <a:tabLst>
                <a:tab pos="1188085"/>
                <a:tab pos="2163445"/>
                <a:tab pos="3142615"/>
                <a:tab pos="4190365"/>
              </a:tabLst>
            </a:pPr>
            <a:r>
              <a:rPr lang="zh-CN" altLang="en-US" sz="5200">
                <a:solidFill>
                  <a:srgbClr val="002060"/>
                </a:solidFill>
                <a:latin typeface="Arial" panose="020b0604020202020204" pitchFamily="34" charset="0"/>
                <a:cs typeface="Times New Roman" panose="02020603050405020304" pitchFamily="18" charset="0"/>
              </a:rPr>
              <a:t>第</a:t>
            </a:r>
            <a:r>
              <a:rPr lang="en-US" altLang="zh-CN" sz="5200">
                <a:solidFill>
                  <a:srgbClr val="002060"/>
                </a:solidFill>
                <a:latin typeface="Arial" panose="020b0604020202020204" pitchFamily="34" charset="0"/>
                <a:cs typeface="Times New Roman" panose="02020603050405020304" pitchFamily="18" charset="0"/>
              </a:rPr>
              <a:t>1</a:t>
            </a:r>
            <a:r>
              <a:rPr lang="zh-CN" altLang="en-US" sz="5200">
                <a:solidFill>
                  <a:srgbClr val="002060"/>
                </a:solidFill>
                <a:latin typeface="Arial" panose="020b0604020202020204" pitchFamily="34" charset="0"/>
                <a:cs typeface="Times New Roman" panose="02020603050405020304" pitchFamily="18" charset="0"/>
              </a:rPr>
              <a:t>课时　化学能转化为电能</a:t>
            </a:r>
            <a:endParaRPr lang="zh-CN" altLang="zh-CN" sz="5200">
              <a:solidFill>
                <a:srgbClr val="00206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75423352"/>
      </p:ext>
    </p:extLst>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3191677113"/>
              </p:ext>
            </p:extLst>
          </p:nvPr>
        </p:nvGraphicFramePr>
        <p:xfrm>
          <a:off x="361950" y="1493072"/>
          <a:ext cx="10807700" cy="3907255"/>
        </p:xfrm>
        <a:graphic>
          <a:graphicData uri="http://schemas.openxmlformats.org/presentationml/2006/ole">
            <mc:AlternateContent>
              <mc:Choice xmlns:v="urn:schemas-microsoft-com:vml" Requires="v">
                <p:oleObj spid="_x0000_s1042" name="文档" r:id="rId2" imgW="3826154" imgH="1383251" progId="Word.Document.12">
                  <p:embed/>
                </p:oleObj>
              </mc:Choice>
              <mc:Fallback>
                <p:oleObj name="文档" r:id="rId2" imgW="3826154" imgH="1383251" progId="Word.Document.12">
                  <p:embed/>
                  <p:pic>
                    <p:nvPicPr>
                      <p:cNvPr id="0" name="OLE substitute image"/>
                      <p:cNvPicPr/>
                      <p:nvPr/>
                    </p:nvPicPr>
                    <p:blipFill>
                      <a:blip r:embed="rId3"/>
                      <a:stretch>
                        <a:fillRect/>
                      </a:stretch>
                    </p:blipFill>
                    <p:spPr>
                      <a:xfrm>
                        <a:off x="361950" y="1493072"/>
                        <a:ext cx="10807700" cy="3907255"/>
                      </a:xfrm>
                      <a:prstGeom prst="rect">
                        <a:avLst/>
                      </a:prstGeom>
                      <a:noFill/>
                    </p:spPr>
                  </p:pic>
                </p:oleObj>
              </mc:Fallback>
            </mc:AlternateContent>
          </a:graphicData>
        </a:graphic>
      </p:graphicFrame>
      <p:sp>
        <p:nvSpPr>
          <p:cNvPr id="3" name="矩形 2">
            <a:extLst>
              <a:ext uri="{FF2B5EF4-FFF2-40B4-BE49-F238E27FC236}">
                <a16:creationId xmlns:a16="http://schemas.microsoft.com/office/drawing/2014/main" xmlns="" id="{8A90BD6A-DAC1-4175-BADE-A70FD2E31095}"/>
              </a:ext>
            </a:extLst>
          </p:cNvPr>
          <p:cNvSpPr/>
          <p:nvPr/>
        </p:nvSpPr>
        <p:spPr>
          <a:xfrm>
            <a:off x="3221093" y="2736031"/>
            <a:ext cx="4320480"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a:extLst>
              <a:ext uri="{FF2B5EF4-FFF2-40B4-BE49-F238E27FC236}">
                <a16:creationId xmlns:a16="http://schemas.microsoft.com/office/drawing/2014/main" xmlns="" id="{8A90BD6A-DAC1-4175-BADE-A70FD2E31095}"/>
              </a:ext>
            </a:extLst>
          </p:cNvPr>
          <p:cNvSpPr/>
          <p:nvPr/>
        </p:nvSpPr>
        <p:spPr>
          <a:xfrm>
            <a:off x="7626355" y="2736031"/>
            <a:ext cx="3377843"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198341063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27919"/>
            <a:ext cx="10807700" cy="2990434"/>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理论上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自发的</a:t>
            </a:r>
            <a:r>
              <a:rPr lang="zh-CN" altLang="zh-CN">
                <a:ea typeface="宋体" panose="02010600030101010101" pitchFamily="2" charset="-122"/>
                <a:cs typeface="Times New Roman" panose="02020603050405020304" pitchFamily="18" charset="0"/>
              </a:rPr>
              <a:t>氧化还原</a:t>
            </a:r>
            <a:r>
              <a:rPr lang="zh-CN" altLang="zh-CN">
                <a:solidFill>
                  <a:srgbClr val="000000"/>
                </a:solidFill>
                <a:ea typeface="宋体" panose="02010600030101010101" pitchFamily="2" charset="-122"/>
                <a:cs typeface="Times New Roman" panose="02020603050405020304" pitchFamily="18" charset="0"/>
              </a:rPr>
              <a:t>反应均可构成原电池。</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具体条件是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具有</a:t>
            </a:r>
            <a:r>
              <a:rPr lang="zh-CN" altLang="zh-CN">
                <a:ea typeface="宋体" panose="02010600030101010101" pitchFamily="2" charset="-122"/>
                <a:cs typeface="Times New Roman" panose="02020603050405020304" pitchFamily="18" charset="0"/>
              </a:rPr>
              <a:t>活动性不同</a:t>
            </a:r>
            <a:r>
              <a:rPr lang="zh-CN" altLang="zh-CN">
                <a:solidFill>
                  <a:srgbClr val="000000"/>
                </a:solidFill>
                <a:ea typeface="宋体" panose="02010600030101010101" pitchFamily="2" charset="-122"/>
                <a:cs typeface="Times New Roman" panose="02020603050405020304" pitchFamily="18" charset="0"/>
              </a:rPr>
              <a:t>的两个电极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金属与金属或金属与能导电的非金属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两电极均插入</a:t>
            </a:r>
            <a:r>
              <a:rPr lang="zh-CN" altLang="zh-CN">
                <a:ea typeface="宋体" panose="02010600030101010101" pitchFamily="2" charset="-122"/>
                <a:cs typeface="Times New Roman" panose="02020603050405020304" pitchFamily="18" charset="0"/>
              </a:rPr>
              <a:t>电解质</a:t>
            </a:r>
            <a:r>
              <a:rPr lang="zh-CN" altLang="zh-CN">
                <a:solidFill>
                  <a:srgbClr val="000000"/>
                </a:solidFill>
                <a:ea typeface="宋体" panose="02010600030101010101" pitchFamily="2" charset="-122"/>
                <a:cs typeface="Times New Roman" panose="02020603050405020304" pitchFamily="18" charset="0"/>
              </a:rPr>
              <a:t>溶液中。</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两电极用导线相连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形成闭合回路。</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a:extLst>
              <a:ext uri="{FF2B5EF4-FFF2-40B4-BE49-F238E27FC236}">
                <a16:creationId xmlns:a16="http://schemas.microsoft.com/office/drawing/2014/main" xmlns="" id="{8A90BD6A-DAC1-4175-BADE-A70FD2E31095}"/>
              </a:ext>
            </a:extLst>
          </p:cNvPr>
          <p:cNvSpPr/>
          <p:nvPr/>
        </p:nvSpPr>
        <p:spPr>
          <a:xfrm>
            <a:off x="3270253" y="1796743"/>
            <a:ext cx="1626688"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 name="直接连接符 3">
            <a:extLst>
              <a:ext uri="{FF2B5EF4-FFF2-40B4-BE49-F238E27FC236}">
                <a16:creationId xmlns:a16="http://schemas.microsoft.com/office/drawing/2014/main" xmlns="" id="{94F29B7E-74BF-4821-88B9-C8400B1817B7}"/>
              </a:ext>
            </a:extLst>
          </p:cNvPr>
          <p:cNvCxnSpPr/>
          <p:nvPr/>
        </p:nvCxnSpPr>
        <p:spPr>
          <a:xfrm>
            <a:off x="3270253" y="2264086"/>
            <a:ext cx="16266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xmlns="" id="{8A90BD6A-DAC1-4175-BADE-A70FD2E31095}"/>
              </a:ext>
            </a:extLst>
          </p:cNvPr>
          <p:cNvSpPr/>
          <p:nvPr/>
        </p:nvSpPr>
        <p:spPr>
          <a:xfrm>
            <a:off x="4132439" y="2375699"/>
            <a:ext cx="2028285"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7" name="直接连接符 6">
            <a:extLst>
              <a:ext uri="{FF2B5EF4-FFF2-40B4-BE49-F238E27FC236}">
                <a16:creationId xmlns:a16="http://schemas.microsoft.com/office/drawing/2014/main" xmlns="" id="{94F29B7E-74BF-4821-88B9-C8400B1817B7}"/>
              </a:ext>
            </a:extLst>
          </p:cNvPr>
          <p:cNvCxnSpPr/>
          <p:nvPr/>
        </p:nvCxnSpPr>
        <p:spPr>
          <a:xfrm>
            <a:off x="4132439" y="2843042"/>
            <a:ext cx="20282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8A90BD6A-DAC1-4175-BADE-A70FD2E31095}"/>
              </a:ext>
            </a:extLst>
          </p:cNvPr>
          <p:cNvSpPr/>
          <p:nvPr/>
        </p:nvSpPr>
        <p:spPr>
          <a:xfrm>
            <a:off x="3604820" y="3546055"/>
            <a:ext cx="1173580"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a:extLst>
              <a:ext uri="{FF2B5EF4-FFF2-40B4-BE49-F238E27FC236}">
                <a16:creationId xmlns:a16="http://schemas.microsoft.com/office/drawing/2014/main" xmlns="" id="{94F29B7E-74BF-4821-88B9-C8400B1817B7}"/>
              </a:ext>
            </a:extLst>
          </p:cNvPr>
          <p:cNvCxnSpPr/>
          <p:nvPr/>
        </p:nvCxnSpPr>
        <p:spPr>
          <a:xfrm>
            <a:off x="3604819" y="4023230"/>
            <a:ext cx="11735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9488608"/>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27919"/>
            <a:ext cx="10807700" cy="2990434"/>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【自主思考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是否所有的化学反应理论上都可以设计成原电池</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不是。能自发进行的氧化还原反应才能设计成原电池。原电池是利用氧化还原反应原理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使还原反应与氧化反应分别在两极发生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电子在导线中定向移动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形成电流。</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89193035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1337"/>
            <a:ext cx="10807700" cy="121764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原电池的工作原理。</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分析下图并填空。</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46J.eps" descr="id:2147494187;FounderCES"/>
          <p:cNvPicPr>
            <a:picLocks noChangeAspect="1"/>
          </p:cNvPicPr>
          <p:nvPr/>
        </p:nvPicPr>
        <p:blipFill>
          <a:blip r:embed="rId2"/>
          <a:stretch>
            <a:fillRect/>
          </a:stretch>
        </p:blipFill>
        <p:spPr>
          <a:xfrm>
            <a:off x="361950" y="1979064"/>
            <a:ext cx="10807700" cy="3442625"/>
          </a:xfrm>
          <a:prstGeom prst="rect">
            <a:avLst/>
          </a:prstGeom>
        </p:spPr>
      </p:pic>
      <p:sp>
        <p:nvSpPr>
          <p:cNvPr id="4" name="矩形 3"/>
          <p:cNvSpPr>
            <a:spLocks noChangeAspect="1"/>
          </p:cNvSpPr>
          <p:nvPr/>
        </p:nvSpPr>
        <p:spPr>
          <a:xfrm>
            <a:off x="361950" y="5555873"/>
            <a:ext cx="10807700" cy="62671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原电池总反应式</a:t>
            </a:r>
            <a:r>
              <a:rPr lang="en-US" altLang="zh-CN">
                <a:solidFill>
                  <a:srgbClr val="000000"/>
                </a:solidFill>
                <a:ea typeface="宋体" panose="02010600030101010101" pitchFamily="2" charset="-122"/>
                <a:cs typeface="Times New Roman" panose="02020603050405020304" pitchFamily="18" charset="0"/>
              </a:rPr>
              <a:t>:Zn+2H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Zn</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a:extLst>
              <a:ext uri="{FF2B5EF4-FFF2-40B4-BE49-F238E27FC236}">
                <a16:creationId xmlns:a16="http://schemas.microsoft.com/office/drawing/2014/main" xmlns="" id="{8A90BD6A-DAC1-4175-BADE-A70FD2E31095}"/>
              </a:ext>
            </a:extLst>
          </p:cNvPr>
          <p:cNvSpPr/>
          <p:nvPr/>
        </p:nvSpPr>
        <p:spPr>
          <a:xfrm>
            <a:off x="2664693" y="2251639"/>
            <a:ext cx="1296144" cy="5589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a:extLst>
              <a:ext uri="{FF2B5EF4-FFF2-40B4-BE49-F238E27FC236}">
                <a16:creationId xmlns:a16="http://schemas.microsoft.com/office/drawing/2014/main" xmlns="" id="{8A90BD6A-DAC1-4175-BADE-A70FD2E31095}"/>
              </a:ext>
            </a:extLst>
          </p:cNvPr>
          <p:cNvSpPr/>
          <p:nvPr/>
        </p:nvSpPr>
        <p:spPr>
          <a:xfrm>
            <a:off x="2016621" y="3655033"/>
            <a:ext cx="1872208" cy="5081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a:extLst>
              <a:ext uri="{FF2B5EF4-FFF2-40B4-BE49-F238E27FC236}">
                <a16:creationId xmlns:a16="http://schemas.microsoft.com/office/drawing/2014/main" xmlns="" id="{8A90BD6A-DAC1-4175-BADE-A70FD2E31095}"/>
              </a:ext>
            </a:extLst>
          </p:cNvPr>
          <p:cNvSpPr/>
          <p:nvPr/>
        </p:nvSpPr>
        <p:spPr>
          <a:xfrm>
            <a:off x="820989" y="4862689"/>
            <a:ext cx="2923823" cy="5081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xmlns="" id="{8A90BD6A-DAC1-4175-BADE-A70FD2E31095}"/>
              </a:ext>
            </a:extLst>
          </p:cNvPr>
          <p:cNvSpPr/>
          <p:nvPr/>
        </p:nvSpPr>
        <p:spPr>
          <a:xfrm>
            <a:off x="9882347" y="2271303"/>
            <a:ext cx="1296144" cy="5589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xmlns="" id="{8A90BD6A-DAC1-4175-BADE-A70FD2E31095}"/>
              </a:ext>
            </a:extLst>
          </p:cNvPr>
          <p:cNvSpPr/>
          <p:nvPr/>
        </p:nvSpPr>
        <p:spPr>
          <a:xfrm>
            <a:off x="7705253" y="3557615"/>
            <a:ext cx="2664296" cy="4619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xmlns="" id="{8A90BD6A-DAC1-4175-BADE-A70FD2E31095}"/>
              </a:ext>
            </a:extLst>
          </p:cNvPr>
          <p:cNvSpPr/>
          <p:nvPr/>
        </p:nvSpPr>
        <p:spPr>
          <a:xfrm>
            <a:off x="7843261" y="4825574"/>
            <a:ext cx="2664296" cy="4619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3128537227"/>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9719"/>
            <a:ext cx="10807700" cy="35594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能量转化</a:t>
            </a:r>
            <a:r>
              <a:rPr lang="en-US" altLang="zh-CN">
                <a:solidFill>
                  <a:srgbClr val="000000"/>
                </a:solidFill>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化学</a:t>
            </a:r>
            <a:r>
              <a:rPr lang="zh-CN" altLang="zh-CN">
                <a:solidFill>
                  <a:srgbClr val="000000"/>
                </a:solidFill>
                <a:ea typeface="宋体" panose="02010600030101010101" pitchFamily="2" charset="-122"/>
                <a:cs typeface="Times New Roman" panose="02020603050405020304" pitchFamily="18" charset="0"/>
              </a:rPr>
              <a:t>能转变为</a:t>
            </a:r>
            <a:r>
              <a:rPr lang="zh-CN" altLang="zh-CN">
                <a:ea typeface="宋体" panose="02010600030101010101" pitchFamily="2" charset="-122"/>
                <a:cs typeface="Times New Roman" panose="02020603050405020304" pitchFamily="18" charset="0"/>
              </a:rPr>
              <a:t>电</a:t>
            </a:r>
            <a:r>
              <a:rPr lang="zh-CN" altLang="zh-CN">
                <a:solidFill>
                  <a:srgbClr val="000000"/>
                </a:solidFill>
                <a:ea typeface="宋体" panose="02010600030101010101" pitchFamily="2" charset="-122"/>
                <a:cs typeface="Times New Roman" panose="02020603050405020304" pitchFamily="18" charset="0"/>
              </a:rPr>
              <a:t>能。</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【自主思考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若将铜锌原电池中的</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电极换成石墨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可以形成原电池吗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为什么</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因为</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在该原电池中起到的是传递电子的作用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其本身并未参与电极反应。石墨也可以导电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把</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电极换成石墨也能形成原电池。</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a:extLst>
              <a:ext uri="{FF2B5EF4-FFF2-40B4-BE49-F238E27FC236}">
                <a16:creationId xmlns:a16="http://schemas.microsoft.com/office/drawing/2014/main" xmlns="" id="{8A90BD6A-DAC1-4175-BADE-A70FD2E31095}"/>
              </a:ext>
            </a:extLst>
          </p:cNvPr>
          <p:cNvSpPr/>
          <p:nvPr/>
        </p:nvSpPr>
        <p:spPr>
          <a:xfrm>
            <a:off x="2962557" y="1531039"/>
            <a:ext cx="814017"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 name="直接连接符 3">
            <a:extLst>
              <a:ext uri="{FF2B5EF4-FFF2-40B4-BE49-F238E27FC236}">
                <a16:creationId xmlns:a16="http://schemas.microsoft.com/office/drawing/2014/main" xmlns="" id="{94F29B7E-74BF-4821-88B9-C8400B1817B7}"/>
              </a:ext>
            </a:extLst>
          </p:cNvPr>
          <p:cNvCxnSpPr/>
          <p:nvPr/>
        </p:nvCxnSpPr>
        <p:spPr>
          <a:xfrm>
            <a:off x="2962557" y="1988550"/>
            <a:ext cx="814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xmlns="" id="{8A90BD6A-DAC1-4175-BADE-A70FD2E31095}"/>
              </a:ext>
            </a:extLst>
          </p:cNvPr>
          <p:cNvSpPr/>
          <p:nvPr/>
        </p:nvSpPr>
        <p:spPr>
          <a:xfrm>
            <a:off x="5427341" y="1531039"/>
            <a:ext cx="386011"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a:extLst>
              <a:ext uri="{FF2B5EF4-FFF2-40B4-BE49-F238E27FC236}">
                <a16:creationId xmlns:a16="http://schemas.microsoft.com/office/drawing/2014/main" xmlns="" id="{94F29B7E-74BF-4821-88B9-C8400B1817B7}"/>
              </a:ext>
            </a:extLst>
          </p:cNvPr>
          <p:cNvCxnSpPr/>
          <p:nvPr/>
        </p:nvCxnSpPr>
        <p:spPr>
          <a:xfrm>
            <a:off x="5427340" y="1988550"/>
            <a:ext cx="3860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421653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303983"/>
            <a:ext cx="10807700" cy="180857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NEU-BZ-S92"/>
                <a:ea typeface="方正正中黑简体"/>
                <a:cs typeface="Times New Roman" panose="02020603050405020304" pitchFamily="18" charset="0"/>
              </a:rPr>
              <a:t>二、钢铁的电化学腐蚀</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不纯的金属与</a:t>
            </a:r>
            <a:r>
              <a:rPr lang="zh-CN" altLang="zh-CN">
                <a:ea typeface="宋体" panose="02010600030101010101" pitchFamily="2" charset="-122"/>
                <a:cs typeface="Times New Roman" panose="02020603050405020304" pitchFamily="18" charset="0"/>
              </a:rPr>
              <a:t>电解质溶液</a:t>
            </a:r>
            <a:r>
              <a:rPr lang="zh-CN" altLang="zh-CN">
                <a:solidFill>
                  <a:srgbClr val="000000"/>
                </a:solidFill>
                <a:ea typeface="宋体" panose="02010600030101010101" pitchFamily="2" charset="-122"/>
                <a:cs typeface="Times New Roman" panose="02020603050405020304" pitchFamily="18" charset="0"/>
              </a:rPr>
              <a:t>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发生原电池反应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比较活泼的金属失去电子而被氧化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这种腐蚀叫作电化学腐蚀。</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a:extLst>
              <a:ext uri="{FF2B5EF4-FFF2-40B4-BE49-F238E27FC236}">
                <a16:creationId xmlns:a16="http://schemas.microsoft.com/office/drawing/2014/main" xmlns="" id="{8A90BD6A-DAC1-4175-BADE-A70FD2E31095}"/>
              </a:ext>
            </a:extLst>
          </p:cNvPr>
          <p:cNvSpPr/>
          <p:nvPr/>
        </p:nvSpPr>
        <p:spPr>
          <a:xfrm>
            <a:off x="3479260" y="2961887"/>
            <a:ext cx="2033443"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 name="直接连接符 3">
            <a:extLst>
              <a:ext uri="{FF2B5EF4-FFF2-40B4-BE49-F238E27FC236}">
                <a16:creationId xmlns:a16="http://schemas.microsoft.com/office/drawing/2014/main" xmlns="" id="{94F29B7E-74BF-4821-88B9-C8400B1817B7}"/>
              </a:ext>
            </a:extLst>
          </p:cNvPr>
          <p:cNvCxnSpPr/>
          <p:nvPr/>
        </p:nvCxnSpPr>
        <p:spPr>
          <a:xfrm>
            <a:off x="3479260" y="3429230"/>
            <a:ext cx="2033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0883297"/>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0694"/>
            <a:ext cx="4470776" cy="626710"/>
          </a:xfrm>
          <a:prstGeom prst="rect">
            <a:avLst/>
          </a:prstGeom>
        </p:spPr>
        <p:txBody>
          <a:bodyPr wrap="none">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钢铁的电化学腐蚀</a:t>
            </a:r>
            <a:r>
              <a:rPr lang="zh-CN" altLang="zh-CN" smtClean="0">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1598322312"/>
              </p:ext>
            </p:extLst>
          </p:nvPr>
        </p:nvGraphicFramePr>
        <p:xfrm>
          <a:off x="361950" y="1411446"/>
          <a:ext cx="10807700" cy="5019841"/>
        </p:xfrm>
        <a:graphic>
          <a:graphicData uri="http://schemas.openxmlformats.org/presentationml/2006/ole">
            <mc:AlternateContent>
              <mc:Choice xmlns:v="urn:schemas-microsoft-com:vml" Requires="v">
                <p:oleObj spid="_x0000_s1043" name="文档" r:id="rId2" imgW="3826154" imgH="1777130" progId="Word.Document.12">
                  <p:embed/>
                </p:oleObj>
              </mc:Choice>
              <mc:Fallback>
                <p:oleObj name="文档" r:id="rId2" imgW="3826154" imgH="1777130" progId="Word.Document.12">
                  <p:embed/>
                  <p:pic>
                    <p:nvPicPr>
                      <p:cNvPr id="0" name="OLE substitute image"/>
                      <p:cNvPicPr/>
                      <p:nvPr/>
                    </p:nvPicPr>
                    <p:blipFill>
                      <a:blip r:embed="rId3"/>
                      <a:stretch>
                        <a:fillRect/>
                      </a:stretch>
                    </p:blipFill>
                    <p:spPr>
                      <a:xfrm>
                        <a:off x="361950" y="1411446"/>
                        <a:ext cx="10807700" cy="5019841"/>
                      </a:xfrm>
                      <a:prstGeom prst="rect">
                        <a:avLst/>
                      </a:prstGeom>
                      <a:noFill/>
                    </p:spPr>
                  </p:pic>
                </p:oleObj>
              </mc:Fallback>
            </mc:AlternateContent>
          </a:graphicData>
        </a:graphic>
      </p:graphicFrame>
      <p:sp>
        <p:nvSpPr>
          <p:cNvPr id="4" name="矩形 3">
            <a:extLst>
              <a:ext uri="{FF2B5EF4-FFF2-40B4-BE49-F238E27FC236}">
                <a16:creationId xmlns:a16="http://schemas.microsoft.com/office/drawing/2014/main" xmlns="" id="{8A90BD6A-DAC1-4175-BADE-A70FD2E31095}"/>
              </a:ext>
            </a:extLst>
          </p:cNvPr>
          <p:cNvSpPr/>
          <p:nvPr/>
        </p:nvSpPr>
        <p:spPr>
          <a:xfrm>
            <a:off x="5488666" y="1712347"/>
            <a:ext cx="1605198"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a:extLst>
              <a:ext uri="{FF2B5EF4-FFF2-40B4-BE49-F238E27FC236}">
                <a16:creationId xmlns:a16="http://schemas.microsoft.com/office/drawing/2014/main" xmlns="" id="{8A90BD6A-DAC1-4175-BADE-A70FD2E31095}"/>
              </a:ext>
            </a:extLst>
          </p:cNvPr>
          <p:cNvSpPr/>
          <p:nvPr/>
        </p:nvSpPr>
        <p:spPr>
          <a:xfrm>
            <a:off x="2903180" y="2740052"/>
            <a:ext cx="393770" cy="3658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a:extLst>
              <a:ext uri="{FF2B5EF4-FFF2-40B4-BE49-F238E27FC236}">
                <a16:creationId xmlns:a16="http://schemas.microsoft.com/office/drawing/2014/main" xmlns="" id="{8A90BD6A-DAC1-4175-BADE-A70FD2E31095}"/>
              </a:ext>
            </a:extLst>
          </p:cNvPr>
          <p:cNvSpPr/>
          <p:nvPr/>
        </p:nvSpPr>
        <p:spPr>
          <a:xfrm>
            <a:off x="2913012" y="3351423"/>
            <a:ext cx="265569" cy="3658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a:extLst>
              <a:ext uri="{FF2B5EF4-FFF2-40B4-BE49-F238E27FC236}">
                <a16:creationId xmlns:a16="http://schemas.microsoft.com/office/drawing/2014/main" xmlns="" id="{8A90BD6A-DAC1-4175-BADE-A70FD2E31095}"/>
              </a:ext>
            </a:extLst>
          </p:cNvPr>
          <p:cNvSpPr/>
          <p:nvPr/>
        </p:nvSpPr>
        <p:spPr>
          <a:xfrm>
            <a:off x="2001673" y="4534736"/>
            <a:ext cx="5509152" cy="4081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4206768344"/>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27919"/>
            <a:ext cx="10807700" cy="296850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【自主思考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钢铁在干燥的空气中长时间不易生锈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但在潮湿的空气里很快就会生锈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这是什么原因呢</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钢铁腐蚀实质上是发生了原电池反应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钢铁在潮湿的空气中具备了形成原电池的条件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而干燥的空气中不具备与电解质溶液接触的条件。</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77874991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729639"/>
            <a:ext cx="10807700" cy="5354158"/>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【效果自测】</a:t>
            </a:r>
            <a:r>
              <a:rPr lang="zh-CN" altLang="zh-CN">
                <a:solidFill>
                  <a:srgbClr val="000000"/>
                </a:solidFill>
                <a:latin typeface="NEU-BZ-S92"/>
                <a:ea typeface="Arial" panose="020b0604020202020204" pitchFamily="34" charset="0"/>
                <a:cs typeface="Times New Roman" panose="02020603050405020304" pitchFamily="18" charset="0"/>
              </a:rPr>
              <a:t> </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判断正误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正确的画</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Cambria Math" panose="02040503050406030204" pitchFamily="18" charset="0"/>
                <a:ea typeface="NEU-BZ-S9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错误的画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原电池是一种电能转化为化学能的装置。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在原电池中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负极失去电子发生氧化反应。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在原电池中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正极是电子流出极。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用导线连接的铜片和锌片插入稀硫酸中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铜片上有大量气泡产生。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在铜、锌与稀硫酸形成的原电池中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电子由锌通过导线流向铜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再由铜通过电解质溶液到达锌。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p:nvPr/>
        </p:nvSpPr>
        <p:spPr>
          <a:xfrm>
            <a:off x="8775541" y="1996287"/>
            <a:ext cx="596638"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5" name="矩形 4"/>
          <p:cNvSpPr/>
          <p:nvPr/>
        </p:nvSpPr>
        <p:spPr>
          <a:xfrm>
            <a:off x="8942681" y="2559737"/>
            <a:ext cx="449162" cy="584775"/>
          </a:xfrm>
          <a:prstGeom prst="rect">
            <a:avLst/>
          </a:prstGeom>
        </p:spPr>
        <p:txBody>
          <a:bodyPr wrap="none">
            <a:spAutoFit/>
          </a:bodyPr>
          <a:lstStyle/>
          <a:p>
            <a:r>
              <a:rPr lang="en-US" altLang="zh-CN">
                <a:latin typeface="Cambria Math" panose="02040503050406030204" pitchFamily="18" charset="0"/>
                <a:ea typeface="NEU-BZ-S92"/>
                <a:cs typeface="Times New Roman" panose="02020603050405020304" pitchFamily="18" charset="0"/>
              </a:rPr>
              <a:t>√</a:t>
            </a:r>
            <a:endParaRPr lang="zh-CN" altLang="en-US"/>
          </a:p>
        </p:txBody>
      </p:sp>
      <p:sp>
        <p:nvSpPr>
          <p:cNvPr id="6" name="矩形 5"/>
          <p:cNvSpPr/>
          <p:nvPr/>
        </p:nvSpPr>
        <p:spPr>
          <a:xfrm>
            <a:off x="7253541" y="3174347"/>
            <a:ext cx="596638"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7" name="矩形 6"/>
          <p:cNvSpPr/>
          <p:nvPr/>
        </p:nvSpPr>
        <p:spPr>
          <a:xfrm>
            <a:off x="2789045" y="4330039"/>
            <a:ext cx="449162" cy="584775"/>
          </a:xfrm>
          <a:prstGeom prst="rect">
            <a:avLst/>
          </a:prstGeom>
        </p:spPr>
        <p:txBody>
          <a:bodyPr wrap="none">
            <a:spAutoFit/>
          </a:bodyPr>
          <a:lstStyle/>
          <a:p>
            <a:r>
              <a:rPr lang="en-US" altLang="zh-CN">
                <a:latin typeface="Cambria Math" panose="02040503050406030204" pitchFamily="18" charset="0"/>
                <a:ea typeface="NEU-BZ-S92"/>
                <a:cs typeface="Times New Roman" panose="02020603050405020304" pitchFamily="18" charset="0"/>
              </a:rPr>
              <a:t>√</a:t>
            </a:r>
            <a:endParaRPr lang="zh-CN" altLang="en-US"/>
          </a:p>
        </p:txBody>
      </p:sp>
      <p:sp>
        <p:nvSpPr>
          <p:cNvPr id="8" name="矩形 7"/>
          <p:cNvSpPr/>
          <p:nvPr/>
        </p:nvSpPr>
        <p:spPr>
          <a:xfrm>
            <a:off x="7728101" y="5519024"/>
            <a:ext cx="596638" cy="584775"/>
          </a:xfrm>
          <a:prstGeom prst="rect">
            <a:avLst/>
          </a:prstGeom>
        </p:spPr>
        <p:txBody>
          <a:bodyPr wrap="none">
            <a:spAutoFit/>
          </a:bodyPr>
          <a:lstStyle/>
          <a:p>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xmlns="" val="1797656586"/>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51855"/>
            <a:ext cx="10807700" cy="417229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原电池中阳离子向正极移动。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反应</a:t>
            </a:r>
            <a:r>
              <a:rPr lang="en-US" altLang="zh-CN">
                <a:solidFill>
                  <a:srgbClr val="000000"/>
                </a:solidFill>
                <a:ea typeface="宋体" panose="02010600030101010101" pitchFamily="2" charset="-122"/>
                <a:cs typeface="Times New Roman" panose="02020603050405020304" pitchFamily="18" charset="0"/>
              </a:rPr>
              <a:t>Cu+2Ag</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2Ag+Cu</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能以原电池的形式来实现。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(8)HCl+NaOH</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NaCl+H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是放热反应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可以设计成原电池。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将铜片和锌片用导线连接插入酒精中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电流计指针发生偏转。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p:nvPr/>
        </p:nvSpPr>
        <p:spPr>
          <a:xfrm>
            <a:off x="6791997" y="1233695"/>
            <a:ext cx="449162" cy="584775"/>
          </a:xfrm>
          <a:prstGeom prst="rect">
            <a:avLst/>
          </a:prstGeom>
        </p:spPr>
        <p:txBody>
          <a:bodyPr wrap="none">
            <a:spAutoFit/>
          </a:bodyPr>
          <a:lstStyle/>
          <a:p>
            <a:r>
              <a:rPr lang="en-US" altLang="zh-CN">
                <a:latin typeface="Cambria Math" panose="02040503050406030204" pitchFamily="18" charset="0"/>
                <a:ea typeface="NEU-BZ-S92"/>
                <a:cs typeface="Times New Roman" panose="02020603050405020304" pitchFamily="18" charset="0"/>
              </a:rPr>
              <a:t>√</a:t>
            </a:r>
            <a:endParaRPr lang="zh-CN" altLang="en-US"/>
          </a:p>
        </p:txBody>
      </p:sp>
      <p:sp>
        <p:nvSpPr>
          <p:cNvPr id="6" name="矩形 5"/>
          <p:cNvSpPr/>
          <p:nvPr/>
        </p:nvSpPr>
        <p:spPr>
          <a:xfrm>
            <a:off x="730309" y="2398840"/>
            <a:ext cx="449162" cy="584775"/>
          </a:xfrm>
          <a:prstGeom prst="rect">
            <a:avLst/>
          </a:prstGeom>
        </p:spPr>
        <p:txBody>
          <a:bodyPr wrap="none">
            <a:spAutoFit/>
          </a:bodyPr>
          <a:lstStyle/>
          <a:p>
            <a:r>
              <a:rPr lang="en-US" altLang="zh-CN">
                <a:latin typeface="Cambria Math" panose="02040503050406030204" pitchFamily="18" charset="0"/>
                <a:ea typeface="NEU-BZ-S92"/>
                <a:cs typeface="Times New Roman" panose="02020603050405020304" pitchFamily="18" charset="0"/>
              </a:rPr>
              <a:t>√</a:t>
            </a:r>
            <a:endParaRPr lang="zh-CN" altLang="en-US"/>
          </a:p>
        </p:txBody>
      </p:sp>
      <p:sp>
        <p:nvSpPr>
          <p:cNvPr id="7" name="矩形 6"/>
          <p:cNvSpPr/>
          <p:nvPr/>
        </p:nvSpPr>
        <p:spPr>
          <a:xfrm>
            <a:off x="1507683" y="3588054"/>
            <a:ext cx="596638"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10" name="矩形 9"/>
          <p:cNvSpPr/>
          <p:nvPr/>
        </p:nvSpPr>
        <p:spPr>
          <a:xfrm>
            <a:off x="1924949" y="4768152"/>
            <a:ext cx="596638" cy="584775"/>
          </a:xfrm>
          <a:prstGeom prst="rect">
            <a:avLst/>
          </a:prstGeom>
        </p:spPr>
        <p:txBody>
          <a:bodyPr wrap="none">
            <a:spAutoFit/>
          </a:bodyPr>
          <a:lstStyle/>
          <a:p>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xmlns="" val="29359806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1079847"/>
            <a:ext cx="8136904" cy="1008112"/>
          </a:xfrm>
          <a:prstGeom prst="frame">
            <a:avLst/>
          </a:prstGeom>
          <a:gradFill>
            <a:gsLst>
              <a:gs pos="0">
                <a:schemeClr val="accent1">
                  <a:lumMod val="20000"/>
                  <a:lumOff val="80000"/>
                </a:schemeClr>
              </a:gs>
              <a:gs pos="100000">
                <a:schemeClr val="accent1">
                  <a:lumMod val="60000"/>
                  <a:lumOff val="4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4400">
                <a:solidFill>
                  <a:srgbClr val="0070C0"/>
                </a:solidFill>
                <a:latin typeface="华文新魏" panose="02010800040101010101" pitchFamily="2" charset="-122"/>
                <a:ea typeface="华文新魏" panose="02010800040101010101" pitchFamily="2" charset="-122"/>
              </a:rPr>
              <a:t>自主</a:t>
            </a:r>
            <a:r>
              <a:rPr lang="zh-CN" altLang="zh-CN" sz="4400" smtClean="0">
                <a:solidFill>
                  <a:srgbClr val="0070C0"/>
                </a:solidFill>
                <a:latin typeface="华文新魏" panose="02010800040101010101" pitchFamily="2" charset="-122"/>
                <a:ea typeface="华文新魏" panose="02010800040101010101" pitchFamily="2" charset="-122"/>
              </a:rPr>
              <a:t>预习</a:t>
            </a:r>
            <a:r>
              <a:rPr lang="en-US" altLang="zh-CN" sz="4400" smtClean="0">
                <a:solidFill>
                  <a:srgbClr val="0070C0"/>
                </a:solidFill>
                <a:latin typeface="华文新魏" panose="02010800040101010101" pitchFamily="2" charset="-122"/>
                <a:ea typeface="华文新魏" panose="02010800040101010101" pitchFamily="2" charset="-122"/>
              </a:rPr>
              <a:t>·</a:t>
            </a:r>
            <a:r>
              <a:rPr lang="zh-CN" altLang="zh-CN" sz="4400" smtClean="0">
                <a:solidFill>
                  <a:srgbClr val="0070C0"/>
                </a:solidFill>
                <a:latin typeface="华文新魏" panose="02010800040101010101" pitchFamily="2" charset="-122"/>
                <a:ea typeface="华文新魏" panose="02010800040101010101" pitchFamily="2" charset="-122"/>
              </a:rPr>
              <a:t>新知</a:t>
            </a:r>
            <a:r>
              <a:rPr lang="zh-CN" altLang="zh-CN" sz="4400">
                <a:solidFill>
                  <a:srgbClr val="0070C0"/>
                </a:solidFill>
                <a:latin typeface="华文新魏" panose="02010800040101010101" pitchFamily="2" charset="-122"/>
                <a:ea typeface="华文新魏" panose="02010800040101010101" pitchFamily="2" charset="-122"/>
              </a:rPr>
              <a:t>导学</a:t>
            </a:r>
          </a:p>
        </p:txBody>
      </p:sp>
      <p:sp>
        <p:nvSpPr>
          <p:cNvPr id="4" name="图文框 3">
            <a:hlinkClick r:id="rId3" action="ppaction://hlinksldjump"/>
          </p:cNvPr>
          <p:cNvSpPr/>
          <p:nvPr/>
        </p:nvSpPr>
        <p:spPr>
          <a:xfrm>
            <a:off x="1728589" y="2447999"/>
            <a:ext cx="8136904" cy="1008112"/>
          </a:xfrm>
          <a:prstGeom prst="frame">
            <a:avLst/>
          </a:prstGeom>
          <a:gradFill>
            <a:gsLst>
              <a:gs pos="0">
                <a:schemeClr val="accent1">
                  <a:lumMod val="20000"/>
                  <a:lumOff val="80000"/>
                </a:schemeClr>
              </a:gs>
              <a:gs pos="100000">
                <a:schemeClr val="accent1">
                  <a:lumMod val="60000"/>
                  <a:lumOff val="4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4400" smtClean="0">
                <a:solidFill>
                  <a:srgbClr val="0070C0"/>
                </a:solidFill>
                <a:latin typeface="华文新魏" panose="02010800040101010101" pitchFamily="2" charset="-122"/>
                <a:ea typeface="华文新魏" panose="02010800040101010101" pitchFamily="2" charset="-122"/>
              </a:rPr>
              <a:t>合作探究</a:t>
            </a:r>
            <a:r>
              <a:rPr lang="en-US" altLang="zh-CN" sz="4400" smtClean="0">
                <a:solidFill>
                  <a:srgbClr val="0070C0"/>
                </a:solidFill>
                <a:latin typeface="华文新魏" panose="02010800040101010101" pitchFamily="2" charset="-122"/>
                <a:ea typeface="华文新魏" panose="02010800040101010101" pitchFamily="2" charset="-122"/>
              </a:rPr>
              <a:t>·</a:t>
            </a:r>
            <a:r>
              <a:rPr lang="zh-CN" altLang="zh-CN" sz="4400" smtClean="0">
                <a:solidFill>
                  <a:srgbClr val="0070C0"/>
                </a:solidFill>
                <a:latin typeface="华文新魏" panose="02010800040101010101" pitchFamily="2" charset="-122"/>
                <a:ea typeface="华文新魏" panose="02010800040101010101" pitchFamily="2" charset="-122"/>
              </a:rPr>
              <a:t>释疑</a:t>
            </a:r>
            <a:r>
              <a:rPr lang="zh-CN" altLang="zh-CN" sz="4400">
                <a:solidFill>
                  <a:srgbClr val="0070C0"/>
                </a:solidFill>
                <a:latin typeface="华文新魏" panose="02010800040101010101" pitchFamily="2" charset="-122"/>
                <a:ea typeface="华文新魏" panose="02010800040101010101" pitchFamily="2" charset="-122"/>
              </a:rPr>
              <a:t>解惑</a:t>
            </a:r>
          </a:p>
        </p:txBody>
      </p:sp>
      <p:sp>
        <p:nvSpPr>
          <p:cNvPr id="7" name="图文框 6">
            <a:hlinkClick r:id="rId4" action="ppaction://hlinksldjump"/>
          </p:cNvPr>
          <p:cNvSpPr/>
          <p:nvPr/>
        </p:nvSpPr>
        <p:spPr>
          <a:xfrm>
            <a:off x="1728589" y="3855501"/>
            <a:ext cx="8136904" cy="1008112"/>
          </a:xfrm>
          <a:prstGeom prst="frame">
            <a:avLst/>
          </a:prstGeom>
          <a:gradFill>
            <a:gsLst>
              <a:gs pos="0">
                <a:schemeClr val="accent1">
                  <a:lumMod val="20000"/>
                  <a:lumOff val="80000"/>
                </a:schemeClr>
              </a:gs>
              <a:gs pos="100000">
                <a:schemeClr val="accent1">
                  <a:lumMod val="60000"/>
                  <a:lumOff val="4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400" smtClean="0">
                <a:solidFill>
                  <a:srgbClr val="0070C0"/>
                </a:solidFill>
                <a:latin typeface="华文新魏" panose="02010800040101010101" pitchFamily="2" charset="-122"/>
                <a:ea typeface="华文新魏" panose="02010800040101010101" pitchFamily="2" charset="-122"/>
              </a:rPr>
              <a:t>课  堂  小  结</a:t>
            </a:r>
            <a:endParaRPr lang="zh-CN" altLang="zh-CN" sz="44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68511"/>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下列烧杯中盛放的都是稀硫酸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在铜电极上能产生气泡的是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a:t>
            </a: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47.eps" descr="id:2147494202;FounderCES"/>
          <p:cNvPicPr>
            <a:picLocks noChangeAspect="1"/>
          </p:cNvPicPr>
          <p:nvPr/>
        </p:nvPicPr>
        <p:blipFill>
          <a:blip r:embed="rId2"/>
          <a:stretch>
            <a:fillRect/>
          </a:stretch>
        </p:blipFill>
        <p:spPr>
          <a:xfrm>
            <a:off x="853209" y="2291630"/>
            <a:ext cx="9825182" cy="2662374"/>
          </a:xfrm>
          <a:prstGeom prst="rect">
            <a:avLst/>
          </a:prstGeom>
        </p:spPr>
      </p:pic>
    </p:spTree>
    <p:extLst>
      <p:ext uri="{BB962C8B-B14F-4D97-AF65-F5344CB8AC3E}">
        <p14:creationId xmlns:p14="http://schemas.microsoft.com/office/powerpoint/2010/main" xmlns="" val="1077268443"/>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8578"/>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根据原电池原理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结合装置图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按要求解答问题</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为</a:t>
            </a:r>
            <a:r>
              <a:rPr lang="en-US" altLang="zh-CN" err="1">
                <a:solidFill>
                  <a:srgbClr val="000000"/>
                </a:solidFill>
                <a:ea typeface="宋体" panose="02010600030101010101" pitchFamily="2" charset="-122"/>
                <a:cs typeface="Times New Roman" panose="02020603050405020304" pitchFamily="18" charset="0"/>
              </a:rPr>
              <a:t>Zn,Y</a:t>
            </a:r>
            <a:r>
              <a:rPr lang="zh-CN" altLang="zh-CN">
                <a:solidFill>
                  <a:srgbClr val="000000"/>
                </a:solidFill>
                <a:ea typeface="宋体" panose="02010600030101010101" pitchFamily="2" charset="-122"/>
                <a:cs typeface="Times New Roman" panose="02020603050405020304" pitchFamily="18" charset="0"/>
              </a:rPr>
              <a:t>为硫酸铜溶液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为</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zh-CN" altLang="zh-CN" smtClean="0">
                <a:solidFill>
                  <a:srgbClr val="000000"/>
                </a:solidFill>
                <a:ea typeface="宋体" panose="02010600030101010101" pitchFamily="2" charset="-122"/>
                <a:cs typeface="Times New Roman" panose="02020603050405020304" pitchFamily="18" charset="0"/>
              </a:rPr>
              <a:t>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极</a:t>
            </a:r>
            <a:r>
              <a:rPr lang="zh-CN" altLang="zh-CN">
                <a:solidFill>
                  <a:srgbClr val="000000"/>
                </a:solidFill>
                <a:ea typeface="宋体" panose="02010600030101010101" pitchFamily="2" charset="-122"/>
                <a:cs typeface="Times New Roman" panose="02020603050405020304" pitchFamily="18" charset="0"/>
              </a:rPr>
              <a:t>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判断依据</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铜电极的</a:t>
            </a:r>
            <a:r>
              <a:rPr lang="zh-CN" altLang="zh-CN" smtClean="0">
                <a:solidFill>
                  <a:srgbClr val="000000"/>
                </a:solidFill>
                <a:ea typeface="宋体" panose="02010600030101010101" pitchFamily="2" charset="-122"/>
                <a:cs typeface="Times New Roman" panose="02020603050405020304" pitchFamily="18" charset="0"/>
              </a:rPr>
              <a:t>名</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称</a:t>
            </a:r>
            <a:r>
              <a:rPr lang="zh-CN" altLang="zh-CN">
                <a:solidFill>
                  <a:srgbClr val="000000"/>
                </a:solidFill>
                <a:ea typeface="宋体" panose="02010600030101010101" pitchFamily="2" charset="-122"/>
                <a:cs typeface="Times New Roman" panose="02020603050405020304" pitchFamily="18" charset="0"/>
              </a:rPr>
              <a:t>是</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溶液中的</a:t>
            </a:r>
            <a:r>
              <a:rPr lang="en-US" altLang="zh-CN">
                <a:solidFill>
                  <a:srgbClr val="000000"/>
                </a:solidFill>
                <a:ea typeface="宋体" panose="02010600030101010101" pitchFamily="2" charset="-122"/>
                <a:cs typeface="Times New Roman" panose="02020603050405020304" pitchFamily="18" charset="0"/>
              </a:rPr>
              <a:t>Cu</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移向</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填</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电极。</a:t>
            </a:r>
            <a:r>
              <a:rPr lang="en-US" altLang="zh-CN">
                <a:solidFill>
                  <a:srgbClr val="000000"/>
                </a:solidFill>
                <a:ea typeface="宋体" panose="02010600030101010101" pitchFamily="2" charset="-122"/>
                <a:cs typeface="Times New Roman" panose="02020603050405020304" pitchFamily="18" charset="0"/>
              </a:rPr>
              <a:t> </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为银</a:t>
            </a:r>
            <a:r>
              <a:rPr lang="en-US" altLang="zh-CN">
                <a:solidFill>
                  <a:srgbClr val="000000"/>
                </a:solidFill>
                <a:ea typeface="宋体" panose="02010600030101010101" pitchFamily="2" charset="-122"/>
                <a:cs typeface="Times New Roman" panose="02020603050405020304" pitchFamily="18" charset="0"/>
              </a:rPr>
              <a:t>,Y</a:t>
            </a:r>
            <a:r>
              <a:rPr lang="zh-CN" altLang="zh-CN">
                <a:solidFill>
                  <a:srgbClr val="000000"/>
                </a:solidFill>
                <a:ea typeface="宋体" panose="02010600030101010101" pitchFamily="2" charset="-122"/>
                <a:cs typeface="Times New Roman" panose="02020603050405020304" pitchFamily="18" charset="0"/>
              </a:rPr>
              <a:t>为硝酸银溶液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为</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填电极名称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判断依据</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铜电极的名称是</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溶液中的</a:t>
            </a:r>
            <a:r>
              <a:rPr lang="en-US" altLang="zh-CN">
                <a:solidFill>
                  <a:srgbClr val="000000"/>
                </a:solidFill>
                <a:ea typeface="宋体" panose="02010600030101010101" pitchFamily="2" charset="-122"/>
                <a:cs typeface="Times New Roman" panose="02020603050405020304" pitchFamily="18" charset="0"/>
              </a:rPr>
              <a:t>Ag</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移向</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“X”)</a:t>
            </a:r>
            <a:r>
              <a:rPr lang="zh-CN" altLang="zh-CN">
                <a:solidFill>
                  <a:srgbClr val="000000"/>
                </a:solidFill>
                <a:ea typeface="宋体" panose="02010600030101010101" pitchFamily="2" charset="-122"/>
                <a:cs typeface="Times New Roman" panose="02020603050405020304" pitchFamily="18" charset="0"/>
              </a:rPr>
              <a:t>电极。</a:t>
            </a:r>
            <a:r>
              <a:rPr lang="en-US" altLang="zh-CN">
                <a:solidFill>
                  <a:srgbClr val="000000"/>
                </a:solidFill>
                <a:ea typeface="宋体" panose="02010600030101010101" pitchFamily="2" charset="-122"/>
                <a:cs typeface="Times New Roman" panose="02020603050405020304" pitchFamily="18" charset="0"/>
              </a:rPr>
              <a:t> </a:t>
            </a:r>
            <a:endParaRPr lang="zh-CN" altLang="zh-CN">
              <a:solidFill>
                <a:srgbClr val="000000"/>
              </a:solidFill>
              <a:latin typeface="NEU-BZ-S92"/>
              <a:ea typeface="方正书宋_GBK" panose="03000509000000000000" pitchFamily="65" charset="-122"/>
              <a:cs typeface="Times New Roman" panose="02020603050405020304" pitchFamily="18" charset="0"/>
            </a:endParaRPr>
          </a:p>
        </p:txBody>
      </p:sp>
      <p:pic>
        <p:nvPicPr>
          <p:cNvPr id="3" name="WHG2TSX48.eps" descr="id:2147494209;FounderCES"/>
          <p:cNvPicPr/>
          <p:nvPr/>
        </p:nvPicPr>
        <p:blipFill>
          <a:blip r:embed="rId2"/>
          <a:stretch>
            <a:fillRect/>
          </a:stretch>
        </p:blipFill>
        <p:spPr>
          <a:xfrm>
            <a:off x="9217421" y="1114098"/>
            <a:ext cx="1990107" cy="2551464"/>
          </a:xfrm>
          <a:prstGeom prst="rect">
            <a:avLst/>
          </a:prstGeom>
        </p:spPr>
      </p:pic>
    </p:spTree>
    <p:extLst>
      <p:ext uri="{BB962C8B-B14F-4D97-AF65-F5344CB8AC3E}">
        <p14:creationId xmlns:p14="http://schemas.microsoft.com/office/powerpoint/2010/main" xmlns="" val="295712728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15951"/>
            <a:ext cx="10807700" cy="239950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负极　锌的活动性比铜强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宋体" panose="02010600030101010101" pitchFamily="2" charset="-122"/>
                <a:cs typeface="Times New Roman" panose="02020603050405020304" pitchFamily="18" charset="0"/>
              </a:rPr>
              <a:t>的还原性比</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正极　</a:t>
            </a:r>
            <a:r>
              <a:rPr lang="en-US" altLang="zh-CN">
                <a:solidFill>
                  <a:srgbClr val="000000"/>
                </a:solidFill>
                <a:ea typeface="宋体" panose="02010600030101010101" pitchFamily="2" charset="-122"/>
                <a:cs typeface="Times New Roman" panose="02020603050405020304" pitchFamily="18" charset="0"/>
              </a:rPr>
              <a:t>Cu</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正极　铜的活动性比银强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的还原性比</a:t>
            </a:r>
            <a:r>
              <a:rPr lang="en-US" altLang="zh-CN">
                <a:solidFill>
                  <a:srgbClr val="000000"/>
                </a:solidFill>
                <a:ea typeface="宋体" panose="02010600030101010101" pitchFamily="2" charset="-122"/>
                <a:cs typeface="Times New Roman" panose="02020603050405020304" pitchFamily="18" charset="0"/>
              </a:rPr>
              <a:t>Ag</a:t>
            </a:r>
            <a:r>
              <a:rPr lang="zh-CN" altLang="zh-CN">
                <a:solidFill>
                  <a:srgbClr val="000000"/>
                </a:solidFill>
                <a:ea typeface="宋体" panose="02010600030101010101" pitchFamily="2" charset="-122"/>
                <a:cs typeface="Times New Roman" panose="02020603050405020304" pitchFamily="18" charset="0"/>
              </a:rPr>
              <a:t>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负极　</a:t>
            </a:r>
            <a:r>
              <a:rPr lang="en-US" altLang="zh-CN">
                <a:solidFill>
                  <a:srgbClr val="000000"/>
                </a:solidFill>
                <a:ea typeface="宋体" panose="02010600030101010101" pitchFamily="2" charset="-122"/>
                <a:cs typeface="Times New Roman" panose="02020603050405020304" pitchFamily="18" charset="0"/>
              </a:rPr>
              <a:t>X</a:t>
            </a:r>
            <a:endParaRPr lang="zh-CN" altLang="zh-CN">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826555523"/>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57000">
              <a:srgbClr val="3596BF"/>
            </a:gs>
            <a:gs pos="3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xfrm>
      </p:grpSpPr>
      <p:sp>
        <p:nvSpPr>
          <p:cNvPr id="3" name="虚尾箭头 2"/>
          <p:cNvSpPr/>
          <p:nvPr/>
        </p:nvSpPr>
        <p:spPr>
          <a:xfrm>
            <a:off x="-287635" y="719807"/>
            <a:ext cx="10657184" cy="3528392"/>
          </a:xfrm>
          <a:prstGeom prst="stripedRightArrow">
            <a:avLst/>
          </a:prstGeom>
          <a:ln>
            <a:noFill/>
          </a:ln>
          <a:effectLst>
            <a:outerShdw blurRad="127000" dist="38100" dir="2700000" algn="ctr">
              <a:srgbClr val="000000">
                <a:alpha val="45000"/>
              </a:srgbClr>
            </a:outerShdw>
          </a:effectLst>
          <a:scene3d>
            <a:camera prst="perspectiveFront">
              <a:rot lat="20376000" lon="1938000" rev="20112000"/>
            </a:camera>
            <a:lightRig rig="soft" dir="t"/>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6600">
                <a:solidFill>
                  <a:srgbClr val="0070C0"/>
                </a:solidFill>
                <a:latin typeface="华文新魏" panose="02010800040101010101" pitchFamily="2" charset="-122"/>
                <a:ea typeface="华文新魏" panose="02010800040101010101" pitchFamily="2" charset="-122"/>
              </a:rPr>
              <a:t> </a:t>
            </a:r>
            <a:r>
              <a:rPr lang="zh-CN" altLang="zh-CN" sz="6600" smtClean="0">
                <a:solidFill>
                  <a:srgbClr val="0070C0"/>
                </a:solidFill>
                <a:latin typeface="华文新魏" panose="02010800040101010101" pitchFamily="2" charset="-122"/>
                <a:ea typeface="华文新魏" panose="02010800040101010101" pitchFamily="2" charset="-122"/>
              </a:rPr>
              <a:t>合作探究</a:t>
            </a:r>
            <a:r>
              <a:rPr lang="en-US" altLang="zh-CN" sz="6600" smtClean="0">
                <a:solidFill>
                  <a:srgbClr val="0070C0"/>
                </a:solidFill>
                <a:latin typeface="华文新魏" panose="02010800040101010101" pitchFamily="2" charset="-122"/>
                <a:ea typeface="华文新魏" panose="02010800040101010101" pitchFamily="2" charset="-122"/>
              </a:rPr>
              <a:t>·</a:t>
            </a:r>
            <a:r>
              <a:rPr lang="zh-CN" altLang="zh-CN" sz="6600">
                <a:solidFill>
                  <a:srgbClr val="0070C0"/>
                </a:solidFill>
                <a:latin typeface="华文新魏" panose="02010800040101010101" pitchFamily="2" charset="-122"/>
                <a:ea typeface="华文新魏" panose="02010800040101010101" pitchFamily="2" charset="-122"/>
              </a:rPr>
              <a:t>释疑解惑</a:t>
            </a:r>
          </a:p>
        </p:txBody>
      </p:sp>
      <p:sp>
        <p:nvSpPr>
          <p:cNvPr id="2" name="圆角矩形 1">
            <a:hlinkClick r:id="rId2" action="ppaction://hlinksldjump"/>
          </p:cNvPr>
          <p:cNvSpPr/>
          <p:nvPr/>
        </p:nvSpPr>
        <p:spPr>
          <a:xfrm>
            <a:off x="916195" y="4248703"/>
            <a:ext cx="2108538" cy="575056"/>
          </a:xfrm>
          <a:prstGeom prst="round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mtClean="0">
                <a:solidFill>
                  <a:schemeClr val="bg1"/>
                </a:solidFill>
              </a:rPr>
              <a:t>探究任务</a:t>
            </a:r>
            <a:r>
              <a:rPr lang="en-US" altLang="zh-CN" sz="2800" smtClean="0">
                <a:solidFill>
                  <a:schemeClr val="bg1"/>
                </a:solidFill>
              </a:rPr>
              <a:t>1</a:t>
            </a:r>
            <a:endParaRPr lang="zh-CN" altLang="en-US" sz="2800">
              <a:solidFill>
                <a:schemeClr val="bg1"/>
              </a:solidFill>
            </a:endParaRPr>
          </a:p>
        </p:txBody>
      </p:sp>
      <p:sp>
        <p:nvSpPr>
          <p:cNvPr id="5" name="圆角矩形 4">
            <a:hlinkClick r:id="rId3" action="ppaction://hlinksldjump"/>
          </p:cNvPr>
          <p:cNvSpPr/>
          <p:nvPr/>
        </p:nvSpPr>
        <p:spPr>
          <a:xfrm>
            <a:off x="3148443" y="4248703"/>
            <a:ext cx="2108538" cy="575056"/>
          </a:xfrm>
          <a:prstGeom prst="round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mtClean="0">
                <a:solidFill>
                  <a:schemeClr val="bg1"/>
                </a:solidFill>
              </a:rPr>
              <a:t>探究任务</a:t>
            </a:r>
            <a:r>
              <a:rPr lang="en-US" altLang="zh-CN" sz="2800" smtClean="0">
                <a:solidFill>
                  <a:schemeClr val="bg1"/>
                </a:solidFill>
              </a:rPr>
              <a:t>2</a:t>
            </a:r>
            <a:endParaRPr lang="zh-CN" altLang="en-US" sz="2800">
              <a:solidFill>
                <a:schemeClr val="bg1"/>
              </a:solidFill>
            </a:endParaRPr>
          </a:p>
        </p:txBody>
      </p:sp>
    </p:spTree>
    <p:extLst>
      <p:ext uri="{BB962C8B-B14F-4D97-AF65-F5344CB8AC3E}">
        <p14:creationId xmlns:p14="http://schemas.microsoft.com/office/powerpoint/2010/main" xmlns="" val="916960461"/>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6" name="组合 15"/>
          <p:cNvGrpSpPr/>
          <p:nvPr/>
        </p:nvGrpSpPr>
        <p:grpSpPr>
          <a:xfrm>
            <a:off x="1239655" y="641291"/>
            <a:ext cx="8625838" cy="792088"/>
            <a:chOff x="1239655" y="641291"/>
            <a:chExt cx="8625838" cy="792088"/>
          </a:xfrm>
        </p:grpSpPr>
        <p:sp>
          <p:nvSpPr>
            <p:cNvPr id="12" name="燕尾形 11"/>
            <p:cNvSpPr/>
            <p:nvPr/>
          </p:nvSpPr>
          <p:spPr>
            <a:xfrm>
              <a:off x="1239655" y="719807"/>
              <a:ext cx="8625838" cy="576064"/>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a:t>探究任务</a:t>
              </a:r>
              <a:r>
                <a:rPr lang="en-US" altLang="zh-CN" smtClean="0"/>
                <a:t>1  </a:t>
              </a:r>
              <a:r>
                <a:rPr lang="zh-CN" altLang="zh-CN" smtClean="0"/>
                <a:t>原电池</a:t>
              </a:r>
              <a:r>
                <a:rPr lang="zh-CN" altLang="zh-CN"/>
                <a:t>工作</a:t>
              </a:r>
              <a:r>
                <a:rPr lang="zh-CN" altLang="zh-CN" smtClean="0"/>
                <a:t>原理</a:t>
              </a:r>
              <a:endParaRPr lang="zh-CN" altLang="zh-CN"/>
            </a:p>
          </p:txBody>
        </p:sp>
        <p:grpSp>
          <p:nvGrpSpPr>
            <p:cNvPr id="15" name="组合 14"/>
            <p:cNvGrpSpPr/>
            <p:nvPr/>
          </p:nvGrpSpPr>
          <p:grpSpPr>
            <a:xfrm>
              <a:off x="1584573" y="641291"/>
              <a:ext cx="509714" cy="792088"/>
              <a:chOff x="3024733" y="1799927"/>
              <a:chExt cx="509714" cy="792088"/>
            </a:xfrm>
            <a:effectLst>
              <a:outerShdw blurRad="50800" dist="38100" dir="5400000" algn="t" rotWithShape="0">
                <a:prstClr val="black">
                  <a:alpha val="40000"/>
                </a:prstClr>
              </a:outerShdw>
            </a:effectLst>
          </p:grpSpPr>
          <p:sp>
            <p:nvSpPr>
              <p:cNvPr id="13" name="菱形 12"/>
              <p:cNvSpPr/>
              <p:nvPr/>
            </p:nvSpPr>
            <p:spPr>
              <a:xfrm>
                <a:off x="3024733" y="1799927"/>
                <a:ext cx="504056" cy="648072"/>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4" name="菱形 13"/>
              <p:cNvSpPr/>
              <p:nvPr/>
            </p:nvSpPr>
            <p:spPr>
              <a:xfrm>
                <a:off x="3030391" y="1943943"/>
                <a:ext cx="504056" cy="648072"/>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sp>
        <p:nvSpPr>
          <p:cNvPr id="2" name="矩形 1"/>
          <p:cNvSpPr>
            <a:spLocks noChangeAspect="1"/>
          </p:cNvSpPr>
          <p:nvPr/>
        </p:nvSpPr>
        <p:spPr>
          <a:xfrm>
            <a:off x="361950" y="1585782"/>
            <a:ext cx="10807700" cy="3559436"/>
          </a:xfrm>
          <a:prstGeom prst="rect">
            <a:avLst/>
          </a:prstGeom>
        </p:spPr>
        <p:txBody>
          <a:bodyPr>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问题引领</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在铜锌原电池中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电子是怎样移动的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电子能否通过电解质溶液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原电池工作时电流是怎样形成的</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锌失去电子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电子通过导线流向铜片。电子不能通过电解质溶液。在溶液中阳离子移向正极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阴离子移向负极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阴、阳离子定向移动形成电流。</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0264129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29639"/>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下列装置能否形成原电池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其理由是什么</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endParaRPr lang="en-US" altLang="zh-CN">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latin typeface="NEU-BZ-S9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都不能。第一个装置没有形成闭合回路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第二个装置两个电极材料相同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第三个装置没有电解质溶液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乙醇是非电解质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49.eps" descr="id:2147494237;FounderCES"/>
          <p:cNvPicPr>
            <a:picLocks noChangeAspect="1"/>
          </p:cNvPicPr>
          <p:nvPr/>
        </p:nvPicPr>
        <p:blipFill>
          <a:blip r:embed="rId2"/>
          <a:stretch>
            <a:fillRect/>
          </a:stretch>
        </p:blipFill>
        <p:spPr>
          <a:xfrm>
            <a:off x="2410434" y="1422859"/>
            <a:ext cx="6710732" cy="2791070"/>
          </a:xfrm>
          <a:prstGeom prst="rect">
            <a:avLst/>
          </a:prstGeom>
        </p:spPr>
      </p:pic>
    </p:spTree>
    <p:extLst>
      <p:ext uri="{BB962C8B-B14F-4D97-AF65-F5344CB8AC3E}">
        <p14:creationId xmlns:p14="http://schemas.microsoft.com/office/powerpoint/2010/main" xmlns="" val="41682610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1217641"/>
          </a:xfrm>
          <a:prstGeom prst="rect">
            <a:avLst/>
          </a:prstGeom>
        </p:spPr>
        <p:txBody>
          <a:bodyPr>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归纳提升</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原电池正、负极的判断方法。</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51.eps" descr="id:2147494251;FounderCES"/>
          <p:cNvPicPr>
            <a:picLocks noChangeAspect="1"/>
          </p:cNvPicPr>
          <p:nvPr/>
        </p:nvPicPr>
        <p:blipFill>
          <a:blip r:embed="rId2"/>
          <a:stretch>
            <a:fillRect/>
          </a:stretch>
        </p:blipFill>
        <p:spPr>
          <a:xfrm>
            <a:off x="2476548" y="1918294"/>
            <a:ext cx="6578504" cy="4393645"/>
          </a:xfrm>
          <a:prstGeom prst="rect">
            <a:avLst/>
          </a:prstGeom>
        </p:spPr>
      </p:pic>
    </p:spTree>
    <p:extLst>
      <p:ext uri="{BB962C8B-B14F-4D97-AF65-F5344CB8AC3E}">
        <p14:creationId xmlns:p14="http://schemas.microsoft.com/office/powerpoint/2010/main" xmlns="" val="2827131002"/>
      </p:ext>
    </p:extLst>
  </p:cSld>
  <p:clrMapOvr>
    <a:masterClrMapping/>
  </p:clrMapOvr>
  <p:transition spd="slow">
    <p:comb/>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9719"/>
            <a:ext cx="10807700" cy="358136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mtClean="0">
                <a:solidFill>
                  <a:srgbClr val="000000"/>
                </a:solidFill>
                <a:ea typeface="仿宋" panose="02010609060101010101" pitchFamily="49" charset="-122"/>
                <a:cs typeface="Times New Roman" panose="02020603050405020304" pitchFamily="18" charset="0"/>
              </a:rPr>
              <a:t>			</a:t>
            </a:r>
            <a:r>
              <a:rPr lang="zh-CN" altLang="zh-CN" smtClean="0">
                <a:solidFill>
                  <a:srgbClr val="000000"/>
                </a:solidFill>
                <a:ea typeface="仿宋" panose="02010609060101010101" pitchFamily="49" charset="-122"/>
                <a:cs typeface="Times New Roman" panose="02020603050405020304" pitchFamily="18" charset="0"/>
              </a:rPr>
              <a:t>判断</a:t>
            </a:r>
            <a:r>
              <a:rPr lang="zh-CN" altLang="zh-CN">
                <a:solidFill>
                  <a:srgbClr val="000000"/>
                </a:solidFill>
                <a:ea typeface="仿宋" panose="02010609060101010101" pitchFamily="49" charset="-122"/>
                <a:cs typeface="Times New Roman" panose="02020603050405020304" pitchFamily="18" charset="0"/>
              </a:rPr>
              <a:t>原电池要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四看</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仿宋" panose="02010609060101010101" pitchFamily="49" charset="-122"/>
                <a:cs typeface="Times New Roman" panose="02020603050405020304" pitchFamily="18" charset="0"/>
              </a:rPr>
              <a:t>一看本质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反应是自发进行的氧化还原反应。</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仿宋" panose="02010609060101010101" pitchFamily="49" charset="-122"/>
                <a:cs typeface="Times New Roman" panose="02020603050405020304" pitchFamily="18" charset="0"/>
              </a:rPr>
              <a:t>二看电极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具有两个活动性不同的电极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燃料电池的电极一般是惰性电极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仿宋" panose="02010609060101010101" pitchFamily="49" charset="-122"/>
                <a:cs typeface="Times New Roman" panose="02020603050405020304" pitchFamily="18" charset="0"/>
              </a:rPr>
              <a:t>三看溶液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电解质溶液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一般负极材料与电解质溶液反应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仿宋" panose="02010609060101010101" pitchFamily="49" charset="-122"/>
                <a:cs typeface="Times New Roman" panose="02020603050405020304" pitchFamily="18" charset="0"/>
              </a:rPr>
              <a:t>四看回路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电极、电解质溶液形成闭合回路。</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素养提升H.eps" descr="id:2147492167;FounderCES"/>
          <p:cNvPicPr/>
          <p:nvPr/>
        </p:nvPicPr>
        <p:blipFill>
          <a:blip r:embed="rId2"/>
          <a:stretch>
            <a:fillRect/>
          </a:stretch>
        </p:blipFill>
        <p:spPr>
          <a:xfrm>
            <a:off x="709701" y="1492231"/>
            <a:ext cx="2143405" cy="504227"/>
          </a:xfrm>
          <a:prstGeom prst="rect">
            <a:avLst/>
          </a:prstGeom>
        </p:spPr>
      </p:pic>
    </p:spTree>
    <p:extLst>
      <p:ext uri="{BB962C8B-B14F-4D97-AF65-F5344CB8AC3E}">
        <p14:creationId xmlns:p14="http://schemas.microsoft.com/office/powerpoint/2010/main" xmlns="" val="81199042"/>
      </p:ext>
    </p:extLst>
  </p:cSld>
  <p:clrMapOvr>
    <a:masterClrMapping/>
  </p:clrMapOvr>
  <p:transition spd="slow">
    <p:comb/>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555876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2.</a:t>
            </a:r>
            <a:r>
              <a:rPr lang="zh-CN" altLang="zh-CN" sz="3000">
                <a:solidFill>
                  <a:srgbClr val="000000"/>
                </a:solidFill>
                <a:ea typeface="宋体" panose="02010600030101010101" pitchFamily="2" charset="-122"/>
                <a:cs typeface="Times New Roman" panose="02020603050405020304" pitchFamily="18" charset="0"/>
              </a:rPr>
              <a:t>原电池电极反应式的书写方法。</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z="3000">
                <a:solidFill>
                  <a:srgbClr val="000000"/>
                </a:solidFill>
                <a:ea typeface="宋体" panose="02010600030101010101" pitchFamily="2" charset="-122"/>
                <a:cs typeface="Times New Roman" panose="02020603050405020304" pitchFamily="18" charset="0"/>
              </a:rPr>
              <a:t>原电池反应所依托的化学反应原理是氧化还原反应</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书写电极反应的方法归纳如下</a:t>
            </a:r>
            <a:r>
              <a:rPr lang="en-US" altLang="zh-CN" sz="3000">
                <a:solidFill>
                  <a:srgbClr val="000000"/>
                </a:solidFill>
                <a:ea typeface="宋体" panose="02010600030101010101" pitchFamily="2" charset="-122"/>
                <a:cs typeface="Times New Roman" panose="02020603050405020304" pitchFamily="18" charset="0"/>
              </a:rPr>
              <a:t>:</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(1)</a:t>
            </a:r>
            <a:r>
              <a:rPr lang="zh-CN" altLang="zh-CN" sz="3000">
                <a:solidFill>
                  <a:srgbClr val="000000"/>
                </a:solidFill>
                <a:ea typeface="宋体" panose="02010600030101010101" pitchFamily="2" charset="-122"/>
                <a:cs typeface="Times New Roman" panose="02020603050405020304" pitchFamily="18" charset="0"/>
              </a:rPr>
              <a:t>写出总化学反应方程式</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即氧化还原反应方程式</a:t>
            </a:r>
            <a:r>
              <a:rPr lang="en-US" altLang="zh-CN" sz="3000">
                <a:solidFill>
                  <a:srgbClr val="000000"/>
                </a:solidFill>
                <a:ea typeface="宋体" panose="02010600030101010101" pitchFamily="2" charset="-122"/>
                <a:cs typeface="Times New Roman" panose="02020603050405020304" pitchFamily="18" charset="0"/>
              </a:rPr>
              <a:t>);</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(2)</a:t>
            </a:r>
            <a:r>
              <a:rPr lang="zh-CN" altLang="zh-CN" sz="3000">
                <a:solidFill>
                  <a:srgbClr val="000000"/>
                </a:solidFill>
                <a:ea typeface="宋体" panose="02010600030101010101" pitchFamily="2" charset="-122"/>
                <a:cs typeface="Times New Roman" panose="02020603050405020304" pitchFamily="18" charset="0"/>
              </a:rPr>
              <a:t>根据总反应方程式从电子得失</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或元素化合价升降</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的角度</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将总反应分成氧化反应和还原反应</a:t>
            </a:r>
            <a:r>
              <a:rPr lang="en-US" altLang="zh-CN" sz="3000">
                <a:solidFill>
                  <a:srgbClr val="000000"/>
                </a:solidFill>
                <a:ea typeface="宋体" panose="02010600030101010101" pitchFamily="2" charset="-122"/>
                <a:cs typeface="Times New Roman" panose="02020603050405020304" pitchFamily="18" charset="0"/>
              </a:rPr>
              <a:t>;</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(3)</a:t>
            </a:r>
            <a:r>
              <a:rPr lang="zh-CN" altLang="zh-CN" sz="3000">
                <a:solidFill>
                  <a:srgbClr val="000000"/>
                </a:solidFill>
                <a:ea typeface="宋体" panose="02010600030101010101" pitchFamily="2" charset="-122"/>
                <a:cs typeface="Times New Roman" panose="02020603050405020304" pitchFamily="18" charset="0"/>
              </a:rPr>
              <a:t>氧化反应在负极发生</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还原反应在正极发生</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注意介质可能参与电极反应</a:t>
            </a:r>
            <a:r>
              <a:rPr lang="en-US" altLang="zh-CN" sz="3000">
                <a:solidFill>
                  <a:srgbClr val="000000"/>
                </a:solidFill>
                <a:ea typeface="宋体" panose="02010600030101010101" pitchFamily="2" charset="-122"/>
                <a:cs typeface="Times New Roman" panose="02020603050405020304" pitchFamily="18" charset="0"/>
              </a:rPr>
              <a:t>;</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(4)</a:t>
            </a:r>
            <a:r>
              <a:rPr lang="zh-CN" altLang="zh-CN" sz="3000">
                <a:solidFill>
                  <a:srgbClr val="000000"/>
                </a:solidFill>
                <a:ea typeface="宋体" panose="02010600030101010101" pitchFamily="2" charset="-122"/>
                <a:cs typeface="Times New Roman" panose="02020603050405020304" pitchFamily="18" charset="0"/>
              </a:rPr>
              <a:t>验证</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两电极反应式相加所得的式子和原化学方程式相同</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则书写正确。</a:t>
            </a:r>
            <a:endParaRPr lang="zh-CN" altLang="zh-CN" sz="30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044236556"/>
      </p:ext>
    </p:extLst>
  </p:cSld>
  <p:clrMapOvr>
    <a:masterClrMapping/>
  </p:clrMapOvr>
  <p:transition spd="slow">
    <p:comb/>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114917" y="657631"/>
            <a:ext cx="4174951" cy="3637919"/>
          </a:xfrm>
          <a:prstGeom prst="rect">
            <a:avLst/>
          </a:prstGeom>
        </p:spPr>
        <p:txBody>
          <a:bodyPr wrap="square">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典型例题</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【例题</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如图是锌、铜和稀硫酸组成的原电池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化学社团的一位同学做完实验后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在读书卡片上记录如下</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4363389" y="778799"/>
            <a:ext cx="7056784" cy="5410712"/>
          </a:xfrm>
          <a:prstGeom prst="rect">
            <a:avLst/>
          </a:prstGeom>
          <a:ln>
            <a:solidFill>
              <a:schemeClr val="bg1"/>
            </a:solidFill>
          </a:ln>
        </p:spPr>
        <p:txBody>
          <a:bodyPr wrap="square">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卡片</a:t>
            </a:r>
            <a:r>
              <a:rPr lang="en-US" altLang="zh-CN">
                <a:solidFill>
                  <a:srgbClr val="000000"/>
                </a:solidFill>
                <a:ea typeface="宋体" panose="02010600030101010101" pitchFamily="2" charset="-122"/>
                <a:cs typeface="Times New Roman" panose="02020603050405020304" pitchFamily="18" charset="0"/>
              </a:rPr>
              <a:t>:No.28</a:t>
            </a:r>
            <a:r>
              <a:rPr lang="zh-CN" altLang="zh-CN">
                <a:solidFill>
                  <a:srgbClr val="000000"/>
                </a:solidFill>
                <a:ea typeface="宋体" panose="02010600030101010101" pitchFamily="2" charset="-122"/>
                <a:cs typeface="Times New Roman" panose="02020603050405020304" pitchFamily="18" charset="0"/>
              </a:rPr>
              <a:t>　时间</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实验后的记录</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①</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宋体" panose="02010600030101010101" pitchFamily="2" charset="-122"/>
                <a:cs typeface="Times New Roman" panose="02020603050405020304" pitchFamily="18" charset="0"/>
              </a:rPr>
              <a:t>为正极</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为负极</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②</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向负极移动</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电子流动方向为</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latin typeface="NEU-BZ-S92"/>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金属导线</a:t>
            </a:r>
            <a:r>
              <a:rPr lang="zh-CN" altLang="zh-CN">
                <a:solidFill>
                  <a:srgbClr val="000000"/>
                </a:solidFill>
                <a:latin typeface="NEU-BZ-S92"/>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Cu</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④</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极有</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产生</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⑤</a:t>
            </a:r>
            <a:r>
              <a:rPr lang="zh-CN" altLang="zh-CN">
                <a:solidFill>
                  <a:srgbClr val="000000"/>
                </a:solidFill>
                <a:ea typeface="宋体" panose="02010600030101010101" pitchFamily="2" charset="-122"/>
                <a:cs typeface="Times New Roman" panose="02020603050405020304" pitchFamily="18" charset="0"/>
              </a:rPr>
              <a:t>若有</a:t>
            </a:r>
            <a:r>
              <a:rPr lang="en-US" altLang="zh-CN">
                <a:solidFill>
                  <a:srgbClr val="000000"/>
                </a:solidFill>
                <a:ea typeface="宋体" panose="02010600030101010101" pitchFamily="2" charset="-122"/>
                <a:cs typeface="Times New Roman" panose="02020603050405020304" pitchFamily="18" charset="0"/>
              </a:rPr>
              <a:t>1 mol</a:t>
            </a:r>
            <a:r>
              <a:rPr lang="zh-CN" altLang="zh-CN">
                <a:solidFill>
                  <a:srgbClr val="000000"/>
                </a:solidFill>
                <a:ea typeface="宋体" panose="02010600030101010101" pitchFamily="2" charset="-122"/>
                <a:cs typeface="Times New Roman" panose="02020603050405020304" pitchFamily="18" charset="0"/>
              </a:rPr>
              <a:t>电子流过导线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则产生</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物质的量为</a:t>
            </a:r>
            <a:r>
              <a:rPr lang="en-US" altLang="zh-CN">
                <a:solidFill>
                  <a:srgbClr val="000000"/>
                </a:solidFill>
                <a:ea typeface="宋体" panose="02010600030101010101" pitchFamily="2" charset="-122"/>
                <a:cs typeface="Times New Roman" panose="02020603050405020304" pitchFamily="18" charset="0"/>
              </a:rPr>
              <a:t>0.5 mol</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⑥</a:t>
            </a:r>
            <a:r>
              <a:rPr lang="zh-CN" altLang="zh-CN">
                <a:solidFill>
                  <a:srgbClr val="000000"/>
                </a:solidFill>
                <a:ea typeface="宋体" panose="02010600030101010101" pitchFamily="2" charset="-122"/>
                <a:cs typeface="Times New Roman" panose="02020603050405020304" pitchFamily="18" charset="0"/>
              </a:rPr>
              <a:t>正极反应式</a:t>
            </a:r>
            <a:r>
              <a:rPr lang="en-US" altLang="zh-CN">
                <a:solidFill>
                  <a:srgbClr val="000000"/>
                </a:solidFill>
                <a:ea typeface="宋体" panose="02010600030101010101" pitchFamily="2" charset="-122"/>
                <a:cs typeface="Times New Roman" panose="02020603050405020304" pitchFamily="18" charset="0"/>
              </a:rPr>
              <a:t>:Zn-2e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Zn</a:t>
            </a:r>
            <a:r>
              <a:rPr lang="en-US" altLang="zh-CN" baseline="30000">
                <a:solidFill>
                  <a:srgbClr val="000000"/>
                </a:solidFill>
                <a:ea typeface="宋体" panose="02010600030101010101" pitchFamily="2" charset="-122"/>
                <a:cs typeface="Times New Roman" panose="02020603050405020304" pitchFamily="18" charset="0"/>
              </a:rPr>
              <a:t>2+</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5" name="WHG2TSX52.eps" descr="id:2147494272;FounderCES"/>
          <p:cNvPicPr/>
          <p:nvPr/>
        </p:nvPicPr>
        <p:blipFill>
          <a:blip r:embed="rId2"/>
          <a:stretch>
            <a:fillRect/>
          </a:stretch>
        </p:blipFill>
        <p:spPr>
          <a:xfrm>
            <a:off x="1440557" y="4214596"/>
            <a:ext cx="1152128" cy="2092339"/>
          </a:xfrm>
          <a:prstGeom prst="rect">
            <a:avLst/>
          </a:prstGeom>
        </p:spPr>
      </p:pic>
    </p:spTree>
    <p:extLst>
      <p:ext uri="{BB962C8B-B14F-4D97-AF65-F5344CB8AC3E}">
        <p14:creationId xmlns:p14="http://schemas.microsoft.com/office/powerpoint/2010/main" xmlns="" val="399750828"/>
      </p:ext>
    </p:extLst>
  </p:cSld>
  <p:clrMapOvr>
    <a:masterClrMapping/>
  </p:clrMapOvr>
  <p:transition spd="slow">
    <p:comb/>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46000">
              <a:schemeClr val="bg2">
                <a:tint val="97000"/>
                <a:hueMod val="92000"/>
                <a:satMod val="169000"/>
                <a:lumMod val="164000"/>
              </a:schemeClr>
            </a:gs>
            <a:gs pos="0">
              <a:schemeClr val="bg2">
                <a:shade val="96000"/>
                <a:satMod val="120000"/>
                <a:lumMod val="90000"/>
              </a:schemeClr>
            </a:gs>
          </a:gsLst>
          <a:lin ang="6120000" scaled="1"/>
        </a:gradFill>
        <a:effectLst/>
      </p:bgPr>
    </p:bg>
    <p:spTree>
      <p:nvGrpSpPr>
        <p:cNvPr id="1" name=""/>
        <p:cNvGrpSpPr/>
        <p:nvPr/>
      </p:nvGrpSpPr>
      <p:grpSpPr>
        <a:xfrm>
          <a:off x="0" y="0"/>
          <a:ext cx="0" cy="0"/>
        </a:xfrm>
      </p:grpSpPr>
      <p:grpSp>
        <p:nvGrpSpPr>
          <p:cNvPr id="3" name="组合 2"/>
          <p:cNvGrpSpPr/>
          <p:nvPr/>
        </p:nvGrpSpPr>
        <p:grpSpPr>
          <a:xfrm>
            <a:off x="360437" y="647799"/>
            <a:ext cx="10729192" cy="5060491"/>
            <a:chOff x="360437" y="791815"/>
            <a:chExt cx="10729192" cy="5060491"/>
          </a:xfrm>
        </p:grpSpPr>
        <p:grpSp>
          <p:nvGrpSpPr>
            <p:cNvPr id="13" name="组合 12"/>
            <p:cNvGrpSpPr/>
            <p:nvPr/>
          </p:nvGrpSpPr>
          <p:grpSpPr>
            <a:xfrm>
              <a:off x="360437" y="791815"/>
              <a:ext cx="10729192" cy="5060491"/>
              <a:chOff x="360437" y="1511895"/>
              <a:chExt cx="10729192" cy="3456384"/>
            </a:xfrm>
          </p:grpSpPr>
          <p:sp>
            <p:nvSpPr>
              <p:cNvPr id="2" name="圆角矩形 1"/>
              <p:cNvSpPr/>
              <p:nvPr/>
            </p:nvSpPr>
            <p:spPr>
              <a:xfrm>
                <a:off x="360437" y="1511895"/>
                <a:ext cx="10729192" cy="3456384"/>
              </a:xfrm>
              <a:prstGeom prst="roundRect">
                <a:avLst/>
              </a:prstGeom>
              <a:no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cxnSp>
            <p:nvCxnSpPr>
              <p:cNvPr id="12" name="直接连接符 11"/>
              <p:cNvCxnSpPr/>
              <p:nvPr/>
            </p:nvCxnSpPr>
            <p:spPr>
              <a:xfrm flipH="1">
                <a:off x="2448669" y="1573017"/>
                <a:ext cx="0" cy="3312368"/>
              </a:xfrm>
              <a:prstGeom prst="line">
                <a:avLst/>
              </a:prstGeom>
            </p:spPr>
            <p:style>
              <a:lnRef idx="3">
                <a:schemeClr val="accent4"/>
              </a:lnRef>
              <a:fillRef idx="0">
                <a:schemeClr val="accent4"/>
              </a:fillRef>
              <a:effectRef idx="2">
                <a:schemeClr val="accent4"/>
              </a:effectRef>
              <a:fontRef idx="minor">
                <a:schemeClr val="tx1"/>
              </a:fontRef>
            </p:style>
          </p:cxnSp>
        </p:grpSp>
        <p:sp>
          <p:nvSpPr>
            <p:cNvPr id="14" name="矩形 13"/>
            <p:cNvSpPr>
              <a:spLocks noChangeAspect="1"/>
            </p:cNvSpPr>
            <p:nvPr/>
          </p:nvSpPr>
          <p:spPr>
            <a:xfrm>
              <a:off x="360437" y="2447999"/>
              <a:ext cx="2086719" cy="1195712"/>
            </a:xfrm>
            <a:prstGeom prst="rect">
              <a:avLst/>
            </a:prstGeom>
          </p:spPr>
          <p:txBody>
            <a:bodyPr wrap="square">
              <a:spAutoFit/>
            </a:bodyPr>
            <a:lstStyle/>
            <a:p>
              <a:pPr algn="ctr">
                <a:lnSpc>
                  <a:spcPct val="120000"/>
                </a:lnSpc>
                <a:spcAft>
                  <a:spcPct val="0"/>
                </a:spcAft>
                <a:tabLst>
                  <a:tab pos="1188085"/>
                  <a:tab pos="2163445"/>
                  <a:tab pos="3142615"/>
                  <a:tab pos="4190365"/>
                </a:tabLst>
              </a:pPr>
              <a:r>
                <a:rPr lang="zh-CN" altLang="zh-CN">
                  <a:solidFill>
                    <a:srgbClr val="000000"/>
                  </a:solidFill>
                  <a:latin typeface="Arial" panose="020b0604020202020204" pitchFamily="34" charset="0"/>
                  <a:cs typeface="Times New Roman" panose="02020603050405020304" pitchFamily="18" charset="0"/>
                </a:rPr>
                <a:t>课标定位</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gn="ctr">
                <a:lnSpc>
                  <a:spcPct val="120000"/>
                </a:lnSpc>
                <a:spcAft>
                  <a:spcPct val="0"/>
                </a:spcAft>
                <a:tabLst>
                  <a:tab pos="1188085"/>
                  <a:tab pos="2163445"/>
                  <a:tab pos="3142615"/>
                  <a:tab pos="4190365"/>
                </a:tabLst>
              </a:pPr>
              <a:r>
                <a:rPr lang="zh-CN" altLang="zh-CN">
                  <a:solidFill>
                    <a:srgbClr val="000000"/>
                  </a:solidFill>
                  <a:latin typeface="Arial" panose="020b0604020202020204" pitchFamily="34" charset="0"/>
                  <a:cs typeface="Times New Roman" panose="02020603050405020304" pitchFamily="18" charset="0"/>
                </a:rPr>
                <a:t>素养阐释</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9" name="矩形 8"/>
            <p:cNvSpPr>
              <a:spLocks noChangeAspect="1"/>
            </p:cNvSpPr>
            <p:nvPr/>
          </p:nvSpPr>
          <p:spPr>
            <a:xfrm>
              <a:off x="2552207" y="1550638"/>
              <a:ext cx="8496944" cy="2990434"/>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通过探究实验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推理得出原电池的组成条件和工作原理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提高科学探究和模型认知的素养。</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从宏观辨识和微观探析的视角分析化学反应的能量变化与不同电极反应间的关系。</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a:solidFill>
                    <a:srgbClr val="000000"/>
                  </a:solidFill>
                  <a:ea typeface="宋体" panose="02010600030101010101" pitchFamily="2" charset="-122"/>
                </a:rPr>
                <a:t>3.</a:t>
              </a:r>
              <a:r>
                <a:rPr lang="zh-CN" altLang="zh-CN">
                  <a:solidFill>
                    <a:srgbClr val="000000"/>
                  </a:solidFill>
                  <a:ea typeface="楷体" panose="02010609060101010101" pitchFamily="49" charset="-122"/>
                  <a:cs typeface="Times New Roman" panose="02020603050405020304" pitchFamily="18" charset="0"/>
                </a:rPr>
                <a:t>能说出日常生活中常见钢铁腐蚀的原理。</a:t>
              </a:r>
              <a:endParaRPr lang="zh-CN" altLang="en-US"/>
            </a:p>
          </p:txBody>
        </p:sp>
      </p:grpSp>
    </p:spTree>
    <p:extLst>
      <p:ext uri="{BB962C8B-B14F-4D97-AF65-F5344CB8AC3E}">
        <p14:creationId xmlns:p14="http://schemas.microsoft.com/office/powerpoint/2010/main" xmlns="" val="3430740809"/>
      </p:ext>
    </p:extLst>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35831"/>
            <a:ext cx="10807700" cy="476322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请你根据所学知识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帮助这位同学找出卡片上记录有误的描述</a:t>
            </a:r>
            <a:r>
              <a:rPr lang="en-US" altLang="zh-CN">
                <a:solidFill>
                  <a:srgbClr val="000000"/>
                </a:solidFill>
                <a:ea typeface="宋体" panose="02010600030101010101" pitchFamily="2" charset="-122"/>
                <a:cs typeface="Times New Roman" panose="02020603050405020304" pitchFamily="18" charset="0"/>
              </a:rPr>
              <a:t>:</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填序号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①②⑥</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解析</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构成原电池的正极是</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负极是</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latin typeface="NEU-BZ-S92"/>
                <a:ea typeface="宋体" panose="02010600030101010101" pitchFamily="2" charset="-122"/>
                <a:cs typeface="宋体" panose="02010600030101010101" pitchFamily="2" charset="-122"/>
              </a:rPr>
              <a:t>①</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电子从负极</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流出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流向正极</a:t>
            </a:r>
            <a:r>
              <a:rPr lang="en-US" altLang="zh-CN" err="1">
                <a:solidFill>
                  <a:srgbClr val="000000"/>
                </a:solidFill>
                <a:ea typeface="宋体" panose="02010600030101010101" pitchFamily="2" charset="-122"/>
                <a:cs typeface="Times New Roman" panose="02020603050405020304" pitchFamily="18" charset="0"/>
              </a:rPr>
              <a:t>Cu,H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向正极移动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极上得电子</a:t>
            </a:r>
            <a:r>
              <a:rPr lang="en-US" altLang="zh-CN" smtClean="0">
                <a:solidFill>
                  <a:srgbClr val="000000"/>
                </a:solidFill>
                <a:ea typeface="宋体" panose="02010600030101010101" pitchFamily="2" charset="-122"/>
                <a:cs typeface="Times New Roman" panose="02020603050405020304" pitchFamily="18" charset="0"/>
              </a:rPr>
              <a:t>: 2H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②</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③④</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此原电池负极上发生的反应是</a:t>
            </a:r>
            <a:r>
              <a:rPr lang="en-US" altLang="zh-CN">
                <a:solidFill>
                  <a:srgbClr val="000000"/>
                </a:solidFill>
                <a:ea typeface="宋体" panose="02010600030101010101" pitchFamily="2" charset="-122"/>
                <a:cs typeface="Times New Roman" panose="02020603050405020304" pitchFamily="18" charset="0"/>
              </a:rPr>
              <a:t>Zn-2e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Zn</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⑥</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总反应方程式</a:t>
            </a:r>
            <a:r>
              <a:rPr lang="en-US" altLang="zh-CN">
                <a:solidFill>
                  <a:srgbClr val="000000"/>
                </a:solidFill>
                <a:ea typeface="宋体" panose="02010600030101010101" pitchFamily="2" charset="-122"/>
                <a:cs typeface="Times New Roman" panose="02020603050405020304" pitchFamily="18" charset="0"/>
              </a:rPr>
              <a:t>:Zn+2H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Zn</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当有</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err="1">
                <a:solidFill>
                  <a:srgbClr val="000000"/>
                </a:solidFill>
                <a:ea typeface="宋体" panose="02010600030101010101" pitchFamily="2" charset="-122"/>
                <a:cs typeface="Times New Roman" panose="02020603050405020304" pitchFamily="18" charset="0"/>
              </a:rPr>
              <a:t>mol</a:t>
            </a:r>
            <a:r>
              <a:rPr lang="zh-CN" altLang="zh-CN">
                <a:solidFill>
                  <a:srgbClr val="000000"/>
                </a:solidFill>
                <a:ea typeface="楷体" panose="02010609060101010101" pitchFamily="49" charset="-122"/>
                <a:cs typeface="Times New Roman" panose="02020603050405020304" pitchFamily="18" charset="0"/>
              </a:rPr>
              <a:t>电子通过时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产生</a:t>
            </a:r>
            <a:r>
              <a:rPr lang="en-US" altLang="zh-CN">
                <a:solidFill>
                  <a:srgbClr val="000000"/>
                </a:solidFill>
                <a:ea typeface="宋体" panose="02010600030101010101" pitchFamily="2" charset="-122"/>
                <a:cs typeface="Times New Roman" panose="02020603050405020304" pitchFamily="18" charset="0"/>
              </a:rPr>
              <a:t>0.5</a:t>
            </a:r>
            <a:r>
              <a:rPr lang="en-US" altLang="zh-CN">
                <a:solidFill>
                  <a:srgbClr val="000000"/>
                </a:solidFill>
                <a:ea typeface="楷体" panose="02010609060101010101" pitchFamily="49" charset="-122"/>
                <a:cs typeface="Times New Roman" panose="02020603050405020304" pitchFamily="18" charset="0"/>
              </a:rPr>
              <a:t> </a:t>
            </a:r>
            <a:r>
              <a:rPr lang="en-US" altLang="zh-CN" err="1">
                <a:solidFill>
                  <a:srgbClr val="000000"/>
                </a:solidFill>
                <a:ea typeface="宋体" panose="02010600030101010101" pitchFamily="2" charset="-122"/>
                <a:cs typeface="Times New Roman" panose="02020603050405020304" pitchFamily="18" charset="0"/>
              </a:rPr>
              <a:t>mol</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⑤</a:t>
            </a:r>
            <a:r>
              <a:rPr lang="zh-CN" altLang="zh-CN">
                <a:solidFill>
                  <a:srgbClr val="000000"/>
                </a:solidFill>
                <a:ea typeface="楷体" panose="02010609060101010101" pitchFamily="49" charset="-122"/>
                <a:cs typeface="Times New Roman" panose="02020603050405020304" pitchFamily="18" charset="0"/>
              </a:rPr>
              <a:t>正确。</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9349451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9719"/>
            <a:ext cx="10807700" cy="358136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将锌片和铜片按不同方式插入稀硫酸中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甲中电子经导线从铜片流向锌片</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两烧杯中锌片上均发生还原反应</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两烧杯中铜片表面均无气泡产生</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两烧杯中溶液的</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均减小</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53.eps" descr="id:2147494279;FounderCES"/>
          <p:cNvPicPr/>
          <p:nvPr/>
        </p:nvPicPr>
        <p:blipFill>
          <a:blip r:embed="rId2"/>
          <a:stretch>
            <a:fillRect/>
          </a:stretch>
        </p:blipFill>
        <p:spPr>
          <a:xfrm>
            <a:off x="6985173" y="2120639"/>
            <a:ext cx="4064380" cy="2290990"/>
          </a:xfrm>
          <a:prstGeom prst="rect">
            <a:avLst/>
          </a:prstGeom>
        </p:spPr>
      </p:pic>
    </p:spTree>
    <p:extLst>
      <p:ext uri="{BB962C8B-B14F-4D97-AF65-F5344CB8AC3E}">
        <p14:creationId xmlns:p14="http://schemas.microsoft.com/office/powerpoint/2010/main" xmlns="" val="4031869571"/>
      </p:ext>
    </p:extLst>
  </p:cSld>
  <p:clrMapOvr>
    <a:masterClrMapping/>
  </p:clrMapOvr>
  <p:transition spd="slow">
    <p:comb/>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51855"/>
            <a:ext cx="10807700" cy="4172296"/>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解析</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甲中形成铜锌原电池</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作负极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失电子</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作正极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电子由</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极流出经导线流向</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两烧杯中都是</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失电子发生氧化反应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甲中</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片上</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得电子生成</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乙中</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片不反应</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片上无气泡产生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甲中</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片上</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得电子生成</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乙中</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与稀硫酸发生置换反应生成</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所以两烧杯的溶液中</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浓度均减小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正确。</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5547881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6" name="组合 15"/>
          <p:cNvGrpSpPr/>
          <p:nvPr/>
        </p:nvGrpSpPr>
        <p:grpSpPr>
          <a:xfrm>
            <a:off x="1239655" y="641291"/>
            <a:ext cx="8625838" cy="792088"/>
            <a:chOff x="1239655" y="641291"/>
            <a:chExt cx="8625838" cy="792088"/>
          </a:xfrm>
        </p:grpSpPr>
        <p:sp>
          <p:nvSpPr>
            <p:cNvPr id="12" name="燕尾形 11"/>
            <p:cNvSpPr/>
            <p:nvPr/>
          </p:nvSpPr>
          <p:spPr>
            <a:xfrm>
              <a:off x="1239655" y="719807"/>
              <a:ext cx="8625838" cy="576064"/>
            </a:xfrm>
            <a:prstGeom prst="chevr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a:t>探究任务</a:t>
              </a:r>
              <a:r>
                <a:rPr lang="en-US" altLang="zh-CN" smtClean="0"/>
                <a:t>2  </a:t>
              </a:r>
              <a:r>
                <a:rPr lang="zh-CN" altLang="zh-CN" smtClean="0"/>
                <a:t>原电池</a:t>
              </a:r>
              <a:r>
                <a:rPr lang="zh-CN" altLang="zh-CN"/>
                <a:t>原理的</a:t>
              </a:r>
              <a:r>
                <a:rPr lang="zh-CN" altLang="zh-CN" smtClean="0"/>
                <a:t>应用</a:t>
              </a:r>
              <a:endParaRPr lang="zh-CN" altLang="zh-CN"/>
            </a:p>
          </p:txBody>
        </p:sp>
        <p:grpSp>
          <p:nvGrpSpPr>
            <p:cNvPr id="15" name="组合 14"/>
            <p:cNvGrpSpPr/>
            <p:nvPr/>
          </p:nvGrpSpPr>
          <p:grpSpPr>
            <a:xfrm>
              <a:off x="1584573" y="641291"/>
              <a:ext cx="509714" cy="792088"/>
              <a:chOff x="3024733" y="1799927"/>
              <a:chExt cx="509714" cy="792088"/>
            </a:xfrm>
            <a:effectLst>
              <a:outerShdw blurRad="50800" dist="38100" dir="5400000" algn="t" rotWithShape="0">
                <a:prstClr val="black">
                  <a:alpha val="40000"/>
                </a:prstClr>
              </a:outerShdw>
            </a:effectLst>
          </p:grpSpPr>
          <p:sp>
            <p:nvSpPr>
              <p:cNvPr id="13" name="菱形 12"/>
              <p:cNvSpPr/>
              <p:nvPr/>
            </p:nvSpPr>
            <p:spPr>
              <a:xfrm>
                <a:off x="3024733" y="1799927"/>
                <a:ext cx="504056" cy="648072"/>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4" name="菱形 13"/>
              <p:cNvSpPr/>
              <p:nvPr/>
            </p:nvSpPr>
            <p:spPr>
              <a:xfrm>
                <a:off x="3030391" y="1943943"/>
                <a:ext cx="504056" cy="648072"/>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sp>
        <p:nvSpPr>
          <p:cNvPr id="2" name="矩形 1"/>
          <p:cNvSpPr>
            <a:spLocks noChangeAspect="1"/>
          </p:cNvSpPr>
          <p:nvPr/>
        </p:nvSpPr>
        <p:spPr>
          <a:xfrm>
            <a:off x="361950" y="1449719"/>
            <a:ext cx="10807700" cy="2377574"/>
          </a:xfrm>
          <a:prstGeom prst="rect">
            <a:avLst/>
          </a:prstGeom>
        </p:spPr>
        <p:txBody>
          <a:bodyPr>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问题引领</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结合原电池构成的条件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思考怎样依据反应</a:t>
            </a:r>
            <a:r>
              <a:rPr lang="en-US" altLang="zh-CN">
                <a:solidFill>
                  <a:srgbClr val="000000"/>
                </a:solidFill>
                <a:ea typeface="宋体" panose="02010600030101010101" pitchFamily="2" charset="-122"/>
                <a:cs typeface="Times New Roman" panose="02020603050405020304" pitchFamily="18" charset="0"/>
              </a:rPr>
              <a:t>Cu+2Ag</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2Ag+Cu</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设计一个原电池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画出原电池装置图并标出正、负极。</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WHG2TSX54.eps" descr="id:2147494300;FounderCES"/>
          <p:cNvPicPr>
            <a:picLocks noChangeAspect="1"/>
          </p:cNvPicPr>
          <p:nvPr/>
        </p:nvPicPr>
        <p:blipFill>
          <a:blip r:embed="rId2"/>
          <a:stretch>
            <a:fillRect/>
          </a:stretch>
        </p:blipFill>
        <p:spPr>
          <a:xfrm>
            <a:off x="3474040" y="3282599"/>
            <a:ext cx="4583520" cy="3026452"/>
          </a:xfrm>
          <a:prstGeom prst="rect">
            <a:avLst/>
          </a:prstGeom>
        </p:spPr>
      </p:pic>
    </p:spTree>
    <p:extLst>
      <p:ext uri="{BB962C8B-B14F-4D97-AF65-F5344CB8AC3E}">
        <p14:creationId xmlns:p14="http://schemas.microsoft.com/office/powerpoint/2010/main" xmlns="" val="268192070"/>
      </p:ext>
    </p:extLst>
  </p:cSld>
  <p:clrMapOvr>
    <a:masterClrMapping/>
  </p:clrMapOvr>
  <p:transition spd="slow">
    <p:comb/>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35831"/>
            <a:ext cx="10807700" cy="239950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先确定两个电极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负极失电子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元素化合价升高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所以铜作负极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再找活动性比铜弱的石墨或银棒作正极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从反应中可以看出电解质溶液中必须含有银离子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所以用硝酸银作电解质。装置图</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55.eps" descr="id:2147494307;FounderCES"/>
          <p:cNvPicPr/>
          <p:nvPr/>
        </p:nvPicPr>
        <p:blipFill>
          <a:blip r:embed="rId2"/>
          <a:stretch>
            <a:fillRect/>
          </a:stretch>
        </p:blipFill>
        <p:spPr>
          <a:xfrm>
            <a:off x="3600830" y="3425945"/>
            <a:ext cx="4329939" cy="2376264"/>
          </a:xfrm>
          <a:prstGeom prst="rect">
            <a:avLst/>
          </a:prstGeom>
        </p:spPr>
      </p:pic>
    </p:spTree>
    <p:extLst>
      <p:ext uri="{BB962C8B-B14F-4D97-AF65-F5344CB8AC3E}">
        <p14:creationId xmlns:p14="http://schemas.microsoft.com/office/powerpoint/2010/main" xmlns="" val="3930260990"/>
      </p:ext>
    </p:extLst>
  </p:cSld>
  <p:clrMapOvr>
    <a:masterClrMapping/>
  </p:clrMapOvr>
  <p:transition spd="slow">
    <p:comb/>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15951"/>
            <a:ext cx="10807700" cy="2399503"/>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原电池中较活泼的金属电极一定是负极吗</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提示</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不一定。要注意电解质溶液对电极类型的影响。例如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镁铝电极在稀硫酸中构成原电池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镁为负极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铝为正极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但若以氢氧化钠溶液为电解质溶液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则铝为负极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镁为正极。</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9861292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9719"/>
            <a:ext cx="10807700" cy="3581365"/>
          </a:xfrm>
          <a:prstGeom prst="rect">
            <a:avLst/>
          </a:prstGeom>
        </p:spPr>
        <p:txBody>
          <a:bodyPr>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归纳提升</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增大氧化还原反应的速率。</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自发进行的氧化还原反应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形成原电池时反应速率增大。</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锌与稀硫酸反应时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滴加硫酸铜溶液后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会有少量锌与硫酸铜反应置换出铜。然后铜、锌分别作为原电池的两个电极而形成原电池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从而增大锌与稀硫酸的反应速率。</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488746360"/>
      </p:ext>
    </p:extLst>
  </p:cSld>
  <p:clrMapOvr>
    <a:masterClrMapping/>
  </p:clrMapOvr>
  <p:transition spd="slow">
    <p:comb/>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35831"/>
            <a:ext cx="10807700" cy="476322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比较金属的活动性强弱。</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两种金属分别作原电池的两极时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一般作负极的金属比作正极的金属活泼。</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有两种金属</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用导线连接插入稀硫酸中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极溶解</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极上有气泡产生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为负极</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为正极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a&gt;b</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用于金属腐蚀的防护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使金属制品作原电池的正极而得到保护。例如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将铁质输水管道与锌块相连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锌作原电池的负极失电子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保护铁不被腐蚀。</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43725050"/>
      </p:ext>
    </p:extLst>
  </p:cSld>
  <p:clrMapOvr>
    <a:masterClrMapping/>
  </p:clrMapOvr>
  <p:transition spd="slow">
    <p:comb/>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43943"/>
            <a:ext cx="10807700" cy="2399503"/>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设计原电池。</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理论上能自发进行的氧化还原反应都可以设计成原电池。</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a:t>
            </a:r>
            <a:r>
              <a:rPr lang="en-US" altLang="zh-CN">
                <a:solidFill>
                  <a:srgbClr val="000000"/>
                </a:solidFill>
                <a:ea typeface="宋体" panose="02010600030101010101" pitchFamily="2" charset="-122"/>
                <a:cs typeface="Times New Roman" panose="02020603050405020304" pitchFamily="18" charset="0"/>
              </a:rPr>
              <a:t>Fe+2Fe</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3Fe</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设计成原电池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可用</a:t>
            </a:r>
            <a:r>
              <a:rPr lang="en-US" altLang="zh-CN">
                <a:solidFill>
                  <a:srgbClr val="000000"/>
                </a:solidFill>
                <a:ea typeface="宋体" panose="02010600030101010101" pitchFamily="2" charset="-122"/>
                <a:cs typeface="Times New Roman" panose="02020603050405020304" pitchFamily="18" charset="0"/>
              </a:rPr>
              <a:t>Fe</a:t>
            </a:r>
            <a:r>
              <a:rPr lang="zh-CN" altLang="zh-CN">
                <a:solidFill>
                  <a:srgbClr val="000000"/>
                </a:solidFill>
                <a:ea typeface="宋体" panose="02010600030101010101" pitchFamily="2" charset="-122"/>
                <a:cs typeface="Times New Roman" panose="02020603050405020304" pitchFamily="18" charset="0"/>
              </a:rPr>
              <a:t>作负极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或石墨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作正极</a:t>
            </a:r>
            <a:r>
              <a:rPr lang="en-US" altLang="zh-CN">
                <a:solidFill>
                  <a:srgbClr val="000000"/>
                </a:solidFill>
                <a:ea typeface="宋体" panose="02010600030101010101" pitchFamily="2" charset="-122"/>
                <a:cs typeface="Times New Roman" panose="02020603050405020304" pitchFamily="18" charset="0"/>
              </a:rPr>
              <a:t>,FeCl</a:t>
            </a:r>
            <a:r>
              <a:rPr lang="en-US" altLang="zh-CN" baseline="-25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溶液作电解质溶液。</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241009698"/>
      </p:ext>
    </p:extLst>
  </p:cSld>
  <p:clrMapOvr>
    <a:masterClrMapping/>
  </p:clrMapOvr>
  <p:transition spd="slow">
    <p:comb/>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5955"/>
            <a:ext cx="10807700" cy="1808572"/>
          </a:xfrm>
          <a:prstGeom prst="rect">
            <a:avLst/>
          </a:prstGeom>
        </p:spPr>
        <p:txBody>
          <a:bodyPr>
            <a:spAutoFit/>
          </a:bodyPr>
          <a:lstStyle/>
          <a:p>
            <a:pPr algn="ctr">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典型例题</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【例题</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某原电池的离子方程式是</a:t>
            </a:r>
            <a:r>
              <a:rPr lang="en-US" altLang="zh-CN">
                <a:solidFill>
                  <a:srgbClr val="000000"/>
                </a:solidFill>
                <a:ea typeface="宋体" panose="02010600030101010101" pitchFamily="2" charset="-122"/>
                <a:cs typeface="Times New Roman" panose="02020603050405020304" pitchFamily="18" charset="0"/>
              </a:rPr>
              <a:t>Zn+Cu</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Zn</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宋体" panose="02010600030101010101" pitchFamily="2" charset="-122"/>
                <a:cs typeface="Times New Roman" panose="02020603050405020304" pitchFamily="18" charset="0"/>
              </a:rPr>
              <a:t>该原电池正确的组成是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2229804874"/>
              </p:ext>
            </p:extLst>
          </p:nvPr>
        </p:nvGraphicFramePr>
        <p:xfrm>
          <a:off x="361950" y="2686965"/>
          <a:ext cx="10807700" cy="3619970"/>
        </p:xfrm>
        <a:graphic>
          <a:graphicData uri="http://schemas.openxmlformats.org/presentationml/2006/ole">
            <mc:AlternateContent>
              <mc:Choice xmlns:v="urn:schemas-microsoft-com:vml" Requires="v">
                <p:oleObj spid="_x0000_s1044" name="文档" r:id="rId2" imgW="3826154" imgH="1281546" progId="Word.Document.12">
                  <p:embed/>
                </p:oleObj>
              </mc:Choice>
              <mc:Fallback>
                <p:oleObj name="文档" r:id="rId2" imgW="3826154" imgH="1281546" progId="Word.Document.12">
                  <p:embed/>
                  <p:pic>
                    <p:nvPicPr>
                      <p:cNvPr id="0" name="OLE substitute image"/>
                      <p:cNvPicPr/>
                      <p:nvPr/>
                    </p:nvPicPr>
                    <p:blipFill>
                      <a:blip r:embed="rId3"/>
                      <a:stretch>
                        <a:fillRect/>
                      </a:stretch>
                    </p:blipFill>
                    <p:spPr>
                      <a:xfrm>
                        <a:off x="361950" y="2686965"/>
                        <a:ext cx="10807700" cy="3619970"/>
                      </a:xfrm>
                      <a:prstGeom prst="rect">
                        <a:avLst/>
                      </a:prstGeom>
                      <a:noFill/>
                    </p:spPr>
                  </p:pic>
                </p:oleObj>
              </mc:Fallback>
            </mc:AlternateContent>
          </a:graphicData>
        </a:graphic>
      </p:graphicFrame>
    </p:spTree>
    <p:extLst>
      <p:ext uri="{BB962C8B-B14F-4D97-AF65-F5344CB8AC3E}">
        <p14:creationId xmlns:p14="http://schemas.microsoft.com/office/powerpoint/2010/main" xmlns="" val="3451935710"/>
      </p:ext>
    </p:extLst>
  </p:cSld>
  <p:clrMapOvr>
    <a:masterClrMapping/>
  </p:clrMapOvr>
  <p:transition spd="slow">
    <p:comb/>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57000">
              <a:srgbClr val="3596BF"/>
            </a:gs>
            <a:gs pos="3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xfrm>
      </p:grpSpPr>
      <p:sp>
        <p:nvSpPr>
          <p:cNvPr id="3" name="虚尾箭头 2"/>
          <p:cNvSpPr/>
          <p:nvPr/>
        </p:nvSpPr>
        <p:spPr>
          <a:xfrm>
            <a:off x="-287635" y="719807"/>
            <a:ext cx="10657184" cy="3528392"/>
          </a:xfrm>
          <a:prstGeom prst="stripedRightArrow">
            <a:avLst/>
          </a:prstGeom>
          <a:ln>
            <a:noFill/>
          </a:ln>
          <a:effectLst>
            <a:outerShdw blurRad="127000" dist="38100" dir="2700000" algn="ctr">
              <a:srgbClr val="000000">
                <a:alpha val="45000"/>
              </a:srgbClr>
            </a:outerShdw>
          </a:effectLst>
          <a:scene3d>
            <a:camera prst="perspectiveFront">
              <a:rot lat="20376000" lon="1938000" rev="20112000"/>
            </a:camera>
            <a:lightRig rig="soft" dir="t"/>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6600">
                <a:solidFill>
                  <a:srgbClr val="0070C0"/>
                </a:solidFill>
                <a:latin typeface="华文新魏" panose="02010800040101010101" pitchFamily="2" charset="-122"/>
                <a:ea typeface="华文新魏" panose="02010800040101010101" pitchFamily="2" charset="-122"/>
              </a:rPr>
              <a:t> </a:t>
            </a:r>
            <a:r>
              <a:rPr lang="zh-CN" altLang="zh-CN" sz="6600">
                <a:solidFill>
                  <a:srgbClr val="0070C0"/>
                </a:solidFill>
                <a:latin typeface="华文新魏" panose="02010800040101010101" pitchFamily="2" charset="-122"/>
                <a:ea typeface="华文新魏" panose="02010800040101010101" pitchFamily="2" charset="-122"/>
              </a:rPr>
              <a:t>自主预习</a:t>
            </a:r>
            <a:r>
              <a:rPr lang="en-US" altLang="zh-CN" sz="6600">
                <a:solidFill>
                  <a:srgbClr val="0070C0"/>
                </a:solidFill>
                <a:latin typeface="华文新魏" panose="02010800040101010101" pitchFamily="2" charset="-122"/>
                <a:ea typeface="华文新魏" panose="02010800040101010101" pitchFamily="2" charset="-122"/>
              </a:rPr>
              <a:t>·</a:t>
            </a:r>
            <a:r>
              <a:rPr lang="zh-CN" altLang="zh-CN" sz="6600">
                <a:solidFill>
                  <a:srgbClr val="0070C0"/>
                </a:solidFill>
                <a:latin typeface="华文新魏" panose="02010800040101010101" pitchFamily="2" charset="-122"/>
                <a:ea typeface="华文新魏" panose="02010800040101010101" pitchFamily="2" charset="-122"/>
              </a:rPr>
              <a:t>新知导学</a:t>
            </a:r>
          </a:p>
        </p:txBody>
      </p:sp>
    </p:spTree>
    <p:extLst>
      <p:ext uri="{BB962C8B-B14F-4D97-AF65-F5344CB8AC3E}">
        <p14:creationId xmlns:p14="http://schemas.microsoft.com/office/powerpoint/2010/main" xmlns="" val="272222465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49719"/>
            <a:ext cx="10807700" cy="358136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解析</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将</a:t>
            </a:r>
            <a:r>
              <a:rPr lang="en-US" altLang="zh-CN">
                <a:solidFill>
                  <a:srgbClr val="000000"/>
                </a:solidFill>
                <a:ea typeface="宋体" panose="02010600030101010101" pitchFamily="2" charset="-122"/>
                <a:cs typeface="Times New Roman" panose="02020603050405020304" pitchFamily="18" charset="0"/>
              </a:rPr>
              <a:t>Zn+Cu</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Zn</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拆成两个半反应。</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氧化反应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负极反应</a:t>
            </a:r>
            <a:r>
              <a:rPr lang="en-US" altLang="zh-CN">
                <a:solidFill>
                  <a:srgbClr val="000000"/>
                </a:solidFill>
                <a:ea typeface="宋体" panose="02010600030101010101" pitchFamily="2" charset="-122"/>
                <a:cs typeface="Times New Roman" panose="02020603050405020304" pitchFamily="18" charset="0"/>
              </a:rPr>
              <a:t>):Zn-2e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Zn</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还原反应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正极反应</a:t>
            </a:r>
            <a:r>
              <a:rPr lang="en-US" altLang="zh-CN">
                <a:solidFill>
                  <a:srgbClr val="000000"/>
                </a:solidFill>
                <a:ea typeface="宋体" panose="02010600030101010101" pitchFamily="2" charset="-122"/>
                <a:cs typeface="Times New Roman" panose="02020603050405020304" pitchFamily="18" charset="0"/>
              </a:rPr>
              <a:t>):Cu</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Cu</a:t>
            </a:r>
            <a:r>
              <a:rPr lang="zh-CN" altLang="zh-CN">
                <a:solidFill>
                  <a:srgbClr val="000000"/>
                </a:solidFill>
                <a:ea typeface="楷体" panose="02010609060101010101" pitchFamily="49"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则电池的负极是</a:t>
            </a:r>
            <a:r>
              <a:rPr lang="en-US" altLang="zh-CN">
                <a:solidFill>
                  <a:srgbClr val="000000"/>
                </a:solidFill>
                <a:ea typeface="宋体" panose="02010600030101010101" pitchFamily="2" charset="-122"/>
                <a:cs typeface="Times New Roman" panose="02020603050405020304" pitchFamily="18" charset="0"/>
              </a:rPr>
              <a:t>Zn,</a:t>
            </a:r>
            <a:r>
              <a:rPr lang="zh-CN" altLang="zh-CN">
                <a:solidFill>
                  <a:srgbClr val="000000"/>
                </a:solidFill>
                <a:ea typeface="楷体" panose="02010609060101010101" pitchFamily="49" charset="-122"/>
                <a:cs typeface="Times New Roman" panose="02020603050405020304" pitchFamily="18" charset="0"/>
              </a:rPr>
              <a:t>正极是比锌不活泼的金属或导电的非金属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电解质溶液中含</a:t>
            </a:r>
            <a:r>
              <a:rPr lang="en-US" altLang="zh-CN">
                <a:solidFill>
                  <a:srgbClr val="000000"/>
                </a:solidFill>
                <a:ea typeface="宋体" panose="02010600030101010101" pitchFamily="2" charset="-122"/>
                <a:cs typeface="Times New Roman" panose="02020603050405020304" pitchFamily="18" charset="0"/>
              </a:rPr>
              <a:t>Cu</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8627957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22359"/>
            <a:ext cx="7381829" cy="683264"/>
          </a:xfrm>
          <a:prstGeom prst="rect">
            <a:avLst/>
          </a:prstGeom>
        </p:spPr>
        <p:txBody>
          <a:bodyPr wrap="none">
            <a:spAutoFit/>
          </a:bodyPr>
          <a:lstStyle/>
          <a:p>
            <a:pPr indent="267970">
              <a:lnSpc>
                <a:spcPct val="120000"/>
              </a:lnSpc>
              <a:spcAft>
                <a:spcPct val="0"/>
              </a:spcAft>
              <a:tabLst>
                <a:tab pos="1029335"/>
                <a:tab pos="1850390"/>
                <a:tab pos="2538095"/>
                <a:tab pos="3221990"/>
              </a:tabLst>
            </a:pPr>
            <a:r>
              <a:rPr lang="en-US" altLang="zh-CN" smtClean="0">
                <a:solidFill>
                  <a:srgbClr val="000000"/>
                </a:solidFill>
                <a:ea typeface="仿宋" panose="02010609060101010101" pitchFamily="49" charset="-122"/>
                <a:cs typeface="Times New Roman" panose="02020603050405020304" pitchFamily="18" charset="0"/>
              </a:rPr>
              <a:t>			</a:t>
            </a:r>
            <a:r>
              <a:rPr lang="zh-CN" altLang="zh-CN" smtClean="0">
                <a:solidFill>
                  <a:srgbClr val="000000"/>
                </a:solidFill>
                <a:ea typeface="仿宋" panose="02010609060101010101" pitchFamily="49" charset="-122"/>
                <a:cs typeface="Times New Roman" panose="02020603050405020304" pitchFamily="18" charset="0"/>
              </a:rPr>
              <a:t>设计</a:t>
            </a:r>
            <a:r>
              <a:rPr lang="zh-CN" altLang="zh-CN">
                <a:solidFill>
                  <a:srgbClr val="000000"/>
                </a:solidFill>
                <a:ea typeface="仿宋" panose="02010609060101010101" pitchFamily="49" charset="-122"/>
                <a:cs typeface="Times New Roman" panose="02020603050405020304" pitchFamily="18" charset="0"/>
              </a:rPr>
              <a:t>制作化学电源的</a:t>
            </a:r>
            <a:r>
              <a:rPr lang="zh-CN" altLang="zh-CN" smtClean="0">
                <a:solidFill>
                  <a:srgbClr val="000000"/>
                </a:solidFill>
                <a:ea typeface="仿宋" panose="02010609060101010101" pitchFamily="49" charset="-122"/>
                <a:cs typeface="Times New Roman" panose="02020603050405020304" pitchFamily="18" charset="0"/>
              </a:rPr>
              <a:t>思路</a:t>
            </a:r>
            <a:r>
              <a:rPr lang="en-US" altLang="zh-CN" smtClean="0">
                <a:solidFill>
                  <a:srgbClr val="000000"/>
                </a:solidFill>
                <a:ea typeface="仿宋" panose="02010609060101010101" pitchFamily="49" charset="-122"/>
                <a:cs typeface="Times New Roman" panose="02020603050405020304" pitchFamily="18" charset="0"/>
              </a:rPr>
              <a:t> </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素养提升H.eps" descr="id:2147492167;FounderCES"/>
          <p:cNvPicPr/>
          <p:nvPr/>
        </p:nvPicPr>
        <p:blipFill>
          <a:blip r:embed="rId2"/>
          <a:stretch>
            <a:fillRect/>
          </a:stretch>
        </p:blipFill>
        <p:spPr>
          <a:xfrm>
            <a:off x="709701" y="1211877"/>
            <a:ext cx="2143405" cy="504227"/>
          </a:xfrm>
          <a:prstGeom prst="rect">
            <a:avLst/>
          </a:prstGeom>
        </p:spPr>
      </p:pic>
      <p:graphicFrame>
        <p:nvGraphicFramePr>
          <p:cNvPr id="4" name="表格 3"/>
          <p:cNvGraphicFramePr>
            <a:graphicFrameLocks noGrp="1" noChangeAspect="1"/>
          </p:cNvGraphicFramePr>
          <p:nvPr>
            <p:extLst>
              <p:ext uri="{D42A27DB-BD31-4B8C-83A1-F6EECF244321}">
                <p14:modId xmlns:p14="http://schemas.microsoft.com/office/powerpoint/2010/main" xmlns="" val="2328293516"/>
              </p:ext>
            </p:extLst>
          </p:nvPr>
        </p:nvGraphicFramePr>
        <p:xfrm>
          <a:off x="361950" y="1895878"/>
          <a:ext cx="10807700" cy="3511296"/>
        </p:xfrm>
        <a:graphic>
          <a:graphicData uri="http://schemas.openxmlformats.org/drawingml/2006/table">
            <a:tbl>
              <a:tblPr firstRow="1" firstCol="1" bandRow="1"/>
              <a:tblGrid>
                <a:gridCol w="5039047"/>
                <a:gridCol w="5768653"/>
              </a:tblGrid>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设计思路</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实例</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能自发地发生氧化还原反应</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Zn+H</a:t>
                      </a:r>
                      <a:r>
                        <a:rPr lang="en-US" sz="3200" b="1" baseline="-25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a:t>
                      </a:r>
                      <a:r>
                        <a:rPr lang="en-US" sz="3200" b="1" baseline="-25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sz="3200" b="1">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ZnSO</a:t>
                      </a:r>
                      <a:r>
                        <a:rPr lang="en-US" sz="3200" b="1" baseline="-25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t>
                      </a:r>
                      <a:r>
                        <a:rPr lang="en-US" sz="3200" b="1" baseline="-25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把氧化还原反应分为氧化反应和还原反应两个半反应</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由此确定电极反应式</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负极</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氧化反应</a:t>
                      </a:r>
                      <a:r>
                        <a:rPr lang="en-US" sz="32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sz="32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Zn-2e</a:t>
                      </a:r>
                      <a:r>
                        <a:rPr lang="en-US" sz="3200" b="1" baseline="300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a:t>
                      </a:r>
                      <a:r>
                        <a:rPr lang="en-US" sz="3200" b="1"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正极</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还原反应</a:t>
                      </a:r>
                      <a:r>
                        <a:rPr lang="en-US" sz="32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sz="3200" b="1"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2H</a:t>
                      </a:r>
                      <a:r>
                        <a:rPr lang="en-US" sz="3200" b="1"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+2e</a:t>
                      </a:r>
                      <a:r>
                        <a:rPr lang="en-US" sz="3200" b="1"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3200" b="1">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a:t>
                      </a:r>
                      <a:r>
                        <a:rPr lang="en-US" sz="3200" b="1" baseline="-25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33092587"/>
      </p:ext>
    </p:extLst>
  </p:cSld>
  <p:clrMapOvr>
    <a:masterClrMapping/>
  </p:clrMapOvr>
  <p:transition spd="slow">
    <p:comb/>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表格 1"/>
          <p:cNvGraphicFramePr>
            <a:graphicFrameLocks noGrp="1" noChangeAspect="1"/>
          </p:cNvGraphicFramePr>
          <p:nvPr>
            <p:extLst>
              <p:ext uri="{D42A27DB-BD31-4B8C-83A1-F6EECF244321}">
                <p14:modId xmlns:p14="http://schemas.microsoft.com/office/powerpoint/2010/main" xmlns="" val="633952798"/>
              </p:ext>
            </p:extLst>
          </p:nvPr>
        </p:nvGraphicFramePr>
        <p:xfrm>
          <a:off x="361950" y="804831"/>
          <a:ext cx="10807700" cy="5266944"/>
        </p:xfrm>
        <a:graphic>
          <a:graphicData uri="http://schemas.openxmlformats.org/drawingml/2006/table">
            <a:tbl>
              <a:tblPr firstRow="1" firstCol="1" bandRow="1"/>
              <a:tblGrid>
                <a:gridCol w="3166839"/>
                <a:gridCol w="7640861"/>
              </a:tblGrid>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设计思路</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实例</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确定电极材料和电解质溶液</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负极</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正极</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活动性比</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Zn</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差的金属</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如</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或石墨</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电解质溶液</a:t>
                      </a:r>
                      <a:r>
                        <a:rPr lang="en-US" sz="32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稀硫酸</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nSpc>
                          <a:spcPct val="120000"/>
                        </a:lnSpc>
                        <a:spcAft>
                          <a:spcPct val="0"/>
                        </a:spcAft>
                        <a:tabLst>
                          <a:tab pos="1029335"/>
                          <a:tab pos="1850390"/>
                          <a:tab pos="2538095"/>
                          <a:tab pos="3221990"/>
                        </a:tabLst>
                      </a:pPr>
                      <a:r>
                        <a:rPr lang="zh-CN" sz="3200" b="1">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装置示意图</a:t>
                      </a: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vert="horz" wrap="square"/>
                    <a:lstStyle/>
                    <a:p>
                      <a:pPr>
                        <a:lnSpc>
                          <a:spcPct val="120000"/>
                        </a:lnSpc>
                        <a:spcAft>
                          <a:spcPct val="0"/>
                        </a:spcAft>
                        <a:tabLst>
                          <a:tab pos="1029335"/>
                          <a:tab pos="1850390"/>
                          <a:tab pos="2538095"/>
                          <a:tab pos="3221990"/>
                        </a:tabLst>
                      </a:pPr>
                      <a:r>
                        <a:rPr lang="en-US" sz="3200" b="1">
                          <a:solidFill>
                            <a:srgbClr val="000000"/>
                          </a:solidFill>
                          <a:effectLst/>
                          <a:latin typeface="NEU-BZ-S92"/>
                          <a:ea typeface="方正书宋_GBK" panose="03000509000000000000" pitchFamily="65" charset="-122"/>
                          <a:cs typeface="Times New Roman" panose="02020603050405020304" pitchFamily="18" charset="0"/>
                        </a:rPr>
                        <a:t> </a:t>
                      </a:r>
                      <a:endParaRPr lang="en-US" sz="3200" b="1" smtClean="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z="3200" b="1" smtClean="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z="3200" b="1" smtClean="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z="3200" b="1" smtClean="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ct val="0"/>
                        </a:spcAft>
                        <a:tabLst>
                          <a:tab pos="1029335"/>
                          <a:tab pos="1850390"/>
                          <a:tab pos="2538095"/>
                          <a:tab pos="3221990"/>
                        </a:tabLst>
                      </a:pPr>
                      <a:endParaRPr lang="zh-CN" sz="32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3" name="WHG2TSX56.eps"/>
          <p:cNvPicPr/>
          <p:nvPr/>
        </p:nvPicPr>
        <p:blipFill>
          <a:blip r:embed="rId2"/>
          <a:stretch>
            <a:fillRect/>
          </a:stretch>
        </p:blipFill>
        <p:spPr>
          <a:xfrm>
            <a:off x="5184973" y="3344799"/>
            <a:ext cx="3655007" cy="2346424"/>
          </a:xfrm>
          <a:prstGeom prst="rect">
            <a:avLst/>
          </a:prstGeom>
        </p:spPr>
      </p:pic>
    </p:spTree>
    <p:extLst>
      <p:ext uri="{BB962C8B-B14F-4D97-AF65-F5344CB8AC3E}">
        <p14:creationId xmlns:p14="http://schemas.microsoft.com/office/powerpoint/2010/main" xmlns="" val="54677430"/>
      </p:ext>
    </p:extLst>
  </p:cSld>
  <p:clrMapOvr>
    <a:masterClrMapping/>
  </p:clrMapOvr>
  <p:transition spd="slow">
    <p:comb/>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35831"/>
            <a:ext cx="10807700" cy="476322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有</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四块金属片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进行如下实验</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NEU-BZ-S92"/>
                <a:ea typeface="宋体" panose="02010600030101010101" pitchFamily="2" charset="-122"/>
                <a:cs typeface="宋体" panose="02010600030101010101" pitchFamily="2" charset="-122"/>
              </a:rPr>
              <a:t>①</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用导线相连后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同时浸入稀硫酸中</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极为负极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②</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用导线相连后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同时浸入稀硫酸中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电流由</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流向</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latin typeface="NEU-BZ-S92"/>
                <a:ea typeface="宋体" panose="02010600030101010101" pitchFamily="2" charset="-122"/>
                <a:cs typeface="宋体" panose="02010600030101010101" pitchFamily="2" charset="-122"/>
              </a:rPr>
              <a:t>③</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相连后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同时浸入稀硫酸中</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极产生大量气泡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④</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相连后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同时浸入稀硫酸中</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极发生氧化反应。</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据此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判断四种金属的活动性顺序是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A.A&gt;B&gt;C&gt;D	</a:t>
            </a:r>
            <a:r>
              <a:rPr lang="en-US" altLang="zh-CN" smtClean="0">
                <a:solidFill>
                  <a:srgbClr val="000000"/>
                </a:solidFill>
                <a:ea typeface="宋体" panose="02010600030101010101" pitchFamily="2" charset="-122"/>
                <a:cs typeface="Times New Roman" panose="02020603050405020304" pitchFamily="18" charset="0"/>
              </a:rPr>
              <a:t>	B.A&gt;C&gt;D&gt;B</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C.C&gt;A&gt;B&gt;D	</a:t>
            </a:r>
            <a:r>
              <a:rPr lang="en-US" altLang="zh-CN" smtClean="0">
                <a:solidFill>
                  <a:srgbClr val="000000"/>
                </a:solidFill>
                <a:ea typeface="宋体" panose="02010600030101010101" pitchFamily="2" charset="-122"/>
                <a:cs typeface="Times New Roman" panose="02020603050405020304" pitchFamily="18" charset="0"/>
              </a:rPr>
              <a:t>	D.B&gt;D&gt;C&gt;A</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500862543"/>
      </p:ext>
    </p:extLst>
  </p:cSld>
  <p:clrMapOvr>
    <a:masterClrMapping/>
  </p:clrMapOvr>
  <p:transition spd="slow">
    <p:comb/>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51855"/>
            <a:ext cx="10807700" cy="4172296"/>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解析</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金属与稀硫酸组成原电池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活泼金属为负极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失去电子发生氧化反应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较不活泼的金属为正极</a:t>
            </a:r>
            <a:r>
              <a:rPr lang="en-US" altLang="zh-CN">
                <a:solidFill>
                  <a:srgbClr val="000000"/>
                </a:solidFill>
                <a:ea typeface="宋体" panose="02010600030101010101" pitchFamily="2" charset="-122"/>
                <a:cs typeface="Times New Roman" panose="02020603050405020304" pitchFamily="18" charset="0"/>
              </a:rPr>
              <a:t>,H</a:t>
            </a:r>
            <a:r>
              <a:rPr lang="en-US" altLang="zh-CN" baseline="3000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在正极表面得到电子生成</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电子运动方向由负极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电流方向则由正极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负极。根据题意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NEU-BZ-S92"/>
                <a:ea typeface="宋体" panose="02010600030101010101" pitchFamily="2" charset="-122"/>
                <a:cs typeface="宋体" panose="02010600030101010101" pitchFamily="2" charset="-122"/>
              </a:rPr>
              <a:t>①</a:t>
            </a:r>
            <a:r>
              <a:rPr lang="zh-CN" altLang="zh-CN">
                <a:solidFill>
                  <a:srgbClr val="000000"/>
                </a:solidFill>
                <a:ea typeface="楷体" panose="02010609060101010101" pitchFamily="49"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A&gt;B;</a:t>
            </a:r>
            <a:r>
              <a:rPr lang="zh-CN" altLang="zh-CN">
                <a:solidFill>
                  <a:srgbClr val="000000"/>
                </a:solidFill>
                <a:latin typeface="NEU-BZ-S92"/>
                <a:ea typeface="宋体" panose="02010600030101010101" pitchFamily="2" charset="-122"/>
                <a:cs typeface="宋体" panose="02010600030101010101" pitchFamily="2" charset="-122"/>
              </a:rPr>
              <a:t>②</a:t>
            </a:r>
            <a:r>
              <a:rPr lang="zh-CN" altLang="zh-CN">
                <a:solidFill>
                  <a:srgbClr val="000000"/>
                </a:solidFill>
                <a:ea typeface="楷体" panose="02010609060101010101" pitchFamily="49"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:C&gt;D;</a:t>
            </a:r>
            <a:r>
              <a:rPr lang="zh-CN" altLang="zh-CN">
                <a:solidFill>
                  <a:srgbClr val="000000"/>
                </a:solidFill>
                <a:latin typeface="NEU-BZ-S92"/>
                <a:ea typeface="宋体" panose="02010600030101010101" pitchFamily="2" charset="-122"/>
                <a:cs typeface="宋体" panose="02010600030101010101" pitchFamily="2" charset="-122"/>
              </a:rPr>
              <a:t>③</a:t>
            </a:r>
            <a:r>
              <a:rPr lang="zh-CN" altLang="zh-CN">
                <a:solidFill>
                  <a:srgbClr val="000000"/>
                </a:solidFill>
                <a:ea typeface="楷体" panose="02010609060101010101" pitchFamily="49"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:A&gt;C;</a:t>
            </a:r>
            <a:r>
              <a:rPr lang="zh-CN" altLang="zh-CN">
                <a:solidFill>
                  <a:srgbClr val="000000"/>
                </a:solidFill>
                <a:latin typeface="NEU-BZ-S92"/>
                <a:ea typeface="宋体" panose="02010600030101010101" pitchFamily="2" charset="-122"/>
                <a:cs typeface="宋体" panose="02010600030101010101" pitchFamily="2" charset="-122"/>
              </a:rPr>
              <a:t>④</a:t>
            </a:r>
            <a:r>
              <a:rPr lang="zh-CN" altLang="zh-CN">
                <a:solidFill>
                  <a:srgbClr val="000000"/>
                </a:solidFill>
                <a:ea typeface="楷体" panose="02010609060101010101" pitchFamily="49"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为负极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:D&gt;B</a:t>
            </a:r>
            <a:r>
              <a:rPr lang="zh-CN" altLang="zh-CN">
                <a:solidFill>
                  <a:srgbClr val="000000"/>
                </a:solidFill>
                <a:ea typeface="楷体" panose="02010609060101010101" pitchFamily="49" charset="-122"/>
                <a:cs typeface="Times New Roman" panose="02020603050405020304" pitchFamily="18" charset="0"/>
              </a:rPr>
              <a:t>。综上可知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金属活动性</a:t>
            </a:r>
            <a:r>
              <a:rPr lang="en-US" altLang="zh-CN">
                <a:solidFill>
                  <a:srgbClr val="000000"/>
                </a:solidFill>
                <a:ea typeface="宋体" panose="02010600030101010101" pitchFamily="2" charset="-122"/>
                <a:cs typeface="Times New Roman" panose="02020603050405020304" pitchFamily="18" charset="0"/>
              </a:rPr>
              <a:t>:A&gt;C&gt;D&gt;B</a:t>
            </a:r>
            <a:r>
              <a:rPr lang="zh-CN" altLang="zh-CN">
                <a:solidFill>
                  <a:srgbClr val="000000"/>
                </a:solidFill>
                <a:ea typeface="楷体" panose="02010609060101010101" pitchFamily="49" charset="-122"/>
                <a:cs typeface="Times New Roman" panose="02020603050405020304" pitchFamily="18" charset="0"/>
              </a:rPr>
              <a:t>。</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0122876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4172296"/>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Arial" panose="020b0604020202020204"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anose="020b0604020202020204" pitchFamily="34" charset="0"/>
                <a:cs typeface="Times New Roman" panose="02020603050405020304" pitchFamily="18" charset="0"/>
              </a:rPr>
              <a:t>】</a:t>
            </a:r>
            <a:r>
              <a:rPr lang="zh-CN" altLang="zh-CN">
                <a:solidFill>
                  <a:srgbClr val="000000"/>
                </a:solidFill>
                <a:latin typeface="NEU-BZ-S92"/>
                <a:ea typeface="Arial" panose="020b0604020202020204"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利用生活中或实验室中常用的物品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根据氧化还原反应知识和电化学知识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自己动手设计一个原电池。请回答下列问题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实验原理</a:t>
            </a:r>
            <a:r>
              <a:rPr lang="en-US" altLang="zh-CN">
                <a:solidFill>
                  <a:srgbClr val="000000"/>
                </a:solidFill>
                <a:ea typeface="宋体" panose="02010600030101010101" pitchFamily="2" charset="-122"/>
                <a:cs typeface="Times New Roman" panose="02020603050405020304" pitchFamily="18" charset="0"/>
              </a:rPr>
              <a:t>:Mg+2H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Mg</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实验用品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镁条、</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、稀硫酸</a:t>
            </a:r>
            <a:r>
              <a:rPr lang="zh-CN" altLang="zh-CN" smtClean="0">
                <a:solidFill>
                  <a:srgbClr val="000000"/>
                </a:solidFill>
                <a:ea typeface="宋体" panose="02010600030101010101" pitchFamily="2" charset="-122"/>
                <a:cs typeface="Times New Roman" panose="02020603050405020304" pitchFamily="18" charset="0"/>
              </a:rPr>
              <a:t>、</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u="sng" smtClean="0">
                <a:uFill>
                  <a:solidFill>
                    <a:srgbClr val="000000"/>
                  </a:solidFill>
                </a:uFill>
                <a:ea typeface="宋体" panose="02010600030101010101" pitchFamily="2" charset="-122"/>
                <a:cs typeface="Times New Roman" panose="02020603050405020304" pitchFamily="18" charset="0"/>
              </a:rPr>
              <a:t>   </a:t>
            </a:r>
            <a:r>
              <a:rPr lang="zh-CN" altLang="zh-CN" u="sng">
                <a:uFill>
                  <a:solidFill>
                    <a:srgbClr val="000000"/>
                  </a:solidFill>
                </a:u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填写所缺的实验用品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、耳机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或者电流计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WHG2TSX63.eps" descr="id:2147494351;FounderCES"/>
          <p:cNvPicPr/>
          <p:nvPr/>
        </p:nvPicPr>
        <p:blipFill>
          <a:blip r:embed="rId2"/>
          <a:stretch>
            <a:fillRect/>
          </a:stretch>
        </p:blipFill>
        <p:spPr>
          <a:xfrm>
            <a:off x="4896941" y="4339871"/>
            <a:ext cx="2825447" cy="1944216"/>
          </a:xfrm>
          <a:prstGeom prst="rect">
            <a:avLst/>
          </a:prstGeom>
        </p:spPr>
      </p:pic>
    </p:spTree>
    <p:extLst>
      <p:ext uri="{BB962C8B-B14F-4D97-AF65-F5344CB8AC3E}">
        <p14:creationId xmlns:p14="http://schemas.microsoft.com/office/powerpoint/2010/main" xmlns="" val="273459746"/>
      </p:ext>
    </p:extLst>
  </p:cSld>
  <p:clrMapOvr>
    <a:masterClrMapping/>
  </p:clrMapOvr>
  <p:transition spd="slow">
    <p:comb/>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3361"/>
            <a:ext cx="10807700" cy="5078313"/>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z="3000">
                <a:solidFill>
                  <a:srgbClr val="000000"/>
                </a:solidFill>
                <a:ea typeface="宋体" panose="02010600030101010101" pitchFamily="2" charset="-122"/>
                <a:cs typeface="Times New Roman" panose="02020603050405020304" pitchFamily="18" charset="0"/>
              </a:rPr>
              <a:t>(4)</a:t>
            </a:r>
            <a:r>
              <a:rPr lang="zh-CN" altLang="zh-CN" sz="3000">
                <a:solidFill>
                  <a:srgbClr val="000000"/>
                </a:solidFill>
                <a:ea typeface="宋体" panose="02010600030101010101" pitchFamily="2" charset="-122"/>
                <a:cs typeface="Times New Roman" panose="02020603050405020304" pitchFamily="18" charset="0"/>
              </a:rPr>
              <a:t>原电池设计及注意的问题。</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z="3000">
                <a:solidFill>
                  <a:srgbClr val="000000"/>
                </a:solidFill>
                <a:latin typeface="NEU-BZ-S92"/>
                <a:ea typeface="宋体" panose="02010600030101010101" pitchFamily="2" charset="-122"/>
                <a:cs typeface="宋体" panose="02010600030101010101" pitchFamily="2" charset="-122"/>
              </a:rPr>
              <a:t>①</a:t>
            </a:r>
            <a:r>
              <a:rPr lang="zh-CN" altLang="zh-CN" sz="3000">
                <a:solidFill>
                  <a:srgbClr val="000000"/>
                </a:solidFill>
                <a:ea typeface="宋体" panose="02010600030101010101" pitchFamily="2" charset="-122"/>
                <a:cs typeface="Times New Roman" panose="02020603050405020304" pitchFamily="18" charset="0"/>
              </a:rPr>
              <a:t>按如图所示连接好实验仪器</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注意观察</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耳朵听</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耳机是否有声音发出</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如果没有</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可将原电池的两个电极中的一极接触耳机插头上的一极</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注意</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接触的同时耳机的另一极是连接在原电池的另一个电极上的</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这时可以听见耳机发出</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嚓嚓嚓</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声音。其原因是</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在原电池中</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化学能转化为</a:t>
            </a:r>
            <a:r>
              <a:rPr lang="zh-CN" altLang="zh-CN" sz="3000" u="sng">
                <a:uFill>
                  <a:solidFill>
                    <a:srgbClr val="000000"/>
                  </a:solidFill>
                </a:uFill>
                <a:ea typeface="宋体" panose="02010600030101010101" pitchFamily="2" charset="-122"/>
                <a:cs typeface="Times New Roman" panose="02020603050405020304" pitchFamily="18" charset="0"/>
              </a:rPr>
              <a:t>　　　　　　</a:t>
            </a:r>
            <a:r>
              <a:rPr lang="zh-CN" altLang="zh-CN" sz="3000">
                <a:solidFill>
                  <a:srgbClr val="000000"/>
                </a:solidFill>
                <a:ea typeface="宋体" panose="02010600030101010101" pitchFamily="2" charset="-122"/>
                <a:cs typeface="Times New Roman" panose="02020603050405020304" pitchFamily="18" charset="0"/>
              </a:rPr>
              <a:t>。</a:t>
            </a:r>
            <a:r>
              <a:rPr lang="en-US" altLang="zh-CN" sz="3000">
                <a:solidFill>
                  <a:srgbClr val="000000"/>
                </a:solidFill>
                <a:ea typeface="宋体" panose="02010600030101010101" pitchFamily="2" charset="-122"/>
                <a:cs typeface="Times New Roman" panose="02020603050405020304" pitchFamily="18" charset="0"/>
              </a:rPr>
              <a:t> </a:t>
            </a:r>
            <a:endParaRPr lang="zh-CN" altLang="zh-CN" sz="30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z="3000">
                <a:solidFill>
                  <a:srgbClr val="000000"/>
                </a:solidFill>
                <a:latin typeface="NEU-BZ-S92"/>
                <a:ea typeface="宋体" panose="02010600030101010101" pitchFamily="2" charset="-122"/>
                <a:cs typeface="宋体" panose="02010600030101010101" pitchFamily="2" charset="-122"/>
              </a:rPr>
              <a:t>②</a:t>
            </a:r>
            <a:r>
              <a:rPr lang="zh-CN" altLang="zh-CN" sz="3000">
                <a:solidFill>
                  <a:srgbClr val="000000"/>
                </a:solidFill>
                <a:ea typeface="宋体" panose="02010600030101010101" pitchFamily="2" charset="-122"/>
                <a:cs typeface="Times New Roman" panose="02020603050405020304" pitchFamily="18" charset="0"/>
              </a:rPr>
              <a:t>如果将装置中的耳机改为电流计</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则镁条应该连接电流计</a:t>
            </a:r>
            <a:r>
              <a:rPr lang="zh-CN" altLang="zh-CN" sz="3000" smtClean="0">
                <a:solidFill>
                  <a:srgbClr val="000000"/>
                </a:solidFill>
                <a:ea typeface="宋体" panose="02010600030101010101" pitchFamily="2" charset="-122"/>
                <a:cs typeface="Times New Roman" panose="02020603050405020304" pitchFamily="18" charset="0"/>
              </a:rPr>
              <a:t>的</a:t>
            </a:r>
            <a:endParaRPr lang="en-US" altLang="zh-CN" sz="30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3000" u="sng">
                <a:uFill>
                  <a:solidFill>
                    <a:srgbClr val="000000"/>
                  </a:solidFill>
                </a:uFill>
                <a:ea typeface="宋体" panose="02010600030101010101" pitchFamily="2" charset="-122"/>
                <a:cs typeface="Times New Roman" panose="02020603050405020304" pitchFamily="18" charset="0"/>
              </a:rPr>
              <a:t>　　　　</a:t>
            </a:r>
            <a:r>
              <a:rPr lang="zh-CN" altLang="zh-CN" sz="3000">
                <a:solidFill>
                  <a:srgbClr val="000000"/>
                </a:solidFill>
                <a:ea typeface="宋体" panose="02010600030101010101" pitchFamily="2" charset="-122"/>
                <a:cs typeface="Times New Roman" panose="02020603050405020304" pitchFamily="18" charset="0"/>
              </a:rPr>
              <a:t>极</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电极反应式为</a:t>
            </a:r>
            <a:r>
              <a:rPr lang="zh-CN" altLang="zh-CN" sz="3000" u="sng">
                <a:uFill>
                  <a:solidFill>
                    <a:srgbClr val="000000"/>
                  </a:solidFill>
                </a:uFill>
                <a:ea typeface="宋体" panose="02010600030101010101" pitchFamily="2" charset="-122"/>
                <a:cs typeface="Times New Roman" panose="02020603050405020304" pitchFamily="18" charset="0"/>
              </a:rPr>
              <a:t>　　　　　　　　</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另一极应该接电流计的</a:t>
            </a:r>
            <a:r>
              <a:rPr lang="zh-CN" altLang="zh-CN" sz="3000" u="sng">
                <a:uFill>
                  <a:solidFill>
                    <a:srgbClr val="000000"/>
                  </a:solidFill>
                </a:uFill>
                <a:ea typeface="宋体" panose="02010600030101010101" pitchFamily="2" charset="-122"/>
                <a:cs typeface="Times New Roman" panose="02020603050405020304" pitchFamily="18" charset="0"/>
              </a:rPr>
              <a:t>　　　</a:t>
            </a:r>
            <a:r>
              <a:rPr lang="zh-CN" altLang="zh-CN" sz="3000">
                <a:solidFill>
                  <a:srgbClr val="000000"/>
                </a:solidFill>
                <a:ea typeface="宋体" panose="02010600030101010101" pitchFamily="2" charset="-122"/>
                <a:cs typeface="Times New Roman" panose="02020603050405020304" pitchFamily="18" charset="0"/>
              </a:rPr>
              <a:t>极</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该电极发生了</a:t>
            </a:r>
            <a:r>
              <a:rPr lang="zh-CN" altLang="zh-CN" sz="3000" u="sng">
                <a:uFill>
                  <a:solidFill>
                    <a:srgbClr val="000000"/>
                  </a:solidFill>
                </a:uFill>
                <a:ea typeface="宋体" panose="02010600030101010101" pitchFamily="2" charset="-122"/>
                <a:cs typeface="Times New Roman" panose="02020603050405020304" pitchFamily="18" charset="0"/>
              </a:rPr>
              <a:t>　　　　</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填</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氧化</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或</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还原</a:t>
            </a:r>
            <a:r>
              <a:rPr lang="en-US" altLang="zh-CN" sz="3000">
                <a:solidFill>
                  <a:srgbClr val="000000"/>
                </a:solidFill>
                <a:ea typeface="宋体" panose="02010600030101010101" pitchFamily="2" charset="-122"/>
                <a:cs typeface="Times New Roman" panose="02020603050405020304" pitchFamily="18" charset="0"/>
              </a:rPr>
              <a:t>”)</a:t>
            </a:r>
            <a:r>
              <a:rPr lang="zh-CN" altLang="zh-CN" sz="3000">
                <a:solidFill>
                  <a:srgbClr val="000000"/>
                </a:solidFill>
                <a:ea typeface="宋体" panose="02010600030101010101" pitchFamily="2" charset="-122"/>
                <a:cs typeface="Times New Roman" panose="02020603050405020304" pitchFamily="18" charset="0"/>
              </a:rPr>
              <a:t>反应</a:t>
            </a:r>
            <a:r>
              <a:rPr lang="zh-CN" altLang="zh-CN" sz="3000" smtClean="0">
                <a:solidFill>
                  <a:srgbClr val="000000"/>
                </a:solidFill>
                <a:ea typeface="宋体" panose="02010600030101010101" pitchFamily="2" charset="-122"/>
                <a:cs typeface="Times New Roman" panose="02020603050405020304" pitchFamily="18" charset="0"/>
              </a:rPr>
              <a:t>。</a:t>
            </a:r>
            <a:endParaRPr lang="zh-CN" altLang="zh-CN" sz="30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816441463"/>
      </p:ext>
    </p:extLst>
  </p:cSld>
  <p:clrMapOvr>
    <a:masterClrMapping/>
  </p:clrMapOvr>
  <p:transition spd="slow">
    <p:comb/>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727919"/>
            <a:ext cx="10807700" cy="296850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答案</a:t>
            </a:r>
            <a:r>
              <a:rPr lang="en-US" altLang="zh-CN">
                <a:latin typeface="Arial" panose="020b0604020202020204"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铜片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或铁钉、石墨等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烧杯、导线</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NEU-BZ-S92"/>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电能　</a:t>
            </a:r>
            <a:r>
              <a:rPr lang="zh-CN" altLang="zh-CN">
                <a:solidFill>
                  <a:srgbClr val="000000"/>
                </a:solidFill>
                <a:latin typeface="NEU-BZ-S92"/>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负　</a:t>
            </a:r>
            <a:r>
              <a:rPr lang="en-US" altLang="zh-CN">
                <a:solidFill>
                  <a:srgbClr val="000000"/>
                </a:solidFill>
                <a:ea typeface="宋体" panose="02010600030101010101" pitchFamily="2" charset="-122"/>
                <a:cs typeface="Times New Roman" panose="02020603050405020304" pitchFamily="18" charset="0"/>
              </a:rPr>
              <a:t>Mg-2e</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Mg</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　正　还原</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latin typeface="Arial" panose="020b0604020202020204" pitchFamily="34" charset="0"/>
                <a:cs typeface="Times New Roman" panose="02020603050405020304" pitchFamily="18" charset="0"/>
              </a:rPr>
              <a:t>解析</a:t>
            </a:r>
            <a:r>
              <a:rPr lang="en-US" altLang="zh-CN">
                <a:latin typeface="Arial" panose="020b0604020202020204" pitchFamily="34" charset="0"/>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由实验原理</a:t>
            </a:r>
            <a:r>
              <a:rPr lang="en-US" altLang="zh-CN">
                <a:solidFill>
                  <a:srgbClr val="000000"/>
                </a:solidFill>
                <a:ea typeface="宋体" panose="02010600030101010101" pitchFamily="2" charset="-122"/>
                <a:cs typeface="Times New Roman" panose="02020603050405020304" pitchFamily="18" charset="0"/>
              </a:rPr>
              <a:t>Mg+2H</a:t>
            </a:r>
            <a:r>
              <a:rPr lang="en-US" altLang="zh-CN" baseline="3000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Mg</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组成该原电池的负极为</a:t>
            </a:r>
            <a:r>
              <a:rPr lang="en-US" altLang="zh-CN">
                <a:solidFill>
                  <a:srgbClr val="000000"/>
                </a:solidFill>
                <a:ea typeface="宋体" panose="02010600030101010101" pitchFamily="2" charset="-122"/>
                <a:cs typeface="Times New Roman" panose="02020603050405020304" pitchFamily="18" charset="0"/>
              </a:rPr>
              <a:t>Mg,</a:t>
            </a:r>
            <a:r>
              <a:rPr lang="zh-CN" altLang="zh-CN">
                <a:solidFill>
                  <a:srgbClr val="000000"/>
                </a:solidFill>
                <a:ea typeface="楷体" panose="02010609060101010101" pitchFamily="49" charset="-122"/>
                <a:cs typeface="Times New Roman" panose="02020603050405020304" pitchFamily="18" charset="0"/>
              </a:rPr>
              <a:t>正极可选用金属活动性比</a:t>
            </a:r>
            <a:r>
              <a:rPr lang="en-US" altLang="zh-CN">
                <a:solidFill>
                  <a:srgbClr val="000000"/>
                </a:solidFill>
                <a:ea typeface="宋体" panose="02010600030101010101" pitchFamily="2" charset="-122"/>
                <a:cs typeface="Times New Roman" panose="02020603050405020304" pitchFamily="18" charset="0"/>
              </a:rPr>
              <a:t>Mg</a:t>
            </a:r>
            <a:r>
              <a:rPr lang="zh-CN" altLang="zh-CN">
                <a:solidFill>
                  <a:srgbClr val="000000"/>
                </a:solidFill>
                <a:ea typeface="楷体" panose="02010609060101010101" pitchFamily="49" charset="-122"/>
                <a:cs typeface="Times New Roman" panose="02020603050405020304" pitchFamily="18" charset="0"/>
              </a:rPr>
              <a:t>弱的金属或能导电的非金属。</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7174157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60000">
              <a:srgbClr val="3596BF"/>
            </a:gs>
            <a:gs pos="3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xfrm>
      </p:grpSpPr>
      <p:sp>
        <p:nvSpPr>
          <p:cNvPr id="3" name="虚尾箭头 2"/>
          <p:cNvSpPr/>
          <p:nvPr/>
        </p:nvSpPr>
        <p:spPr>
          <a:xfrm>
            <a:off x="-287635" y="719807"/>
            <a:ext cx="10657184" cy="3528392"/>
          </a:xfrm>
          <a:prstGeom prst="stripedRightArrow">
            <a:avLst/>
          </a:prstGeom>
          <a:ln>
            <a:noFill/>
          </a:ln>
          <a:effectLst>
            <a:outerShdw blurRad="127000" dist="38100" dir="2700000" algn="ctr">
              <a:srgbClr val="000000">
                <a:alpha val="45000"/>
              </a:srgbClr>
            </a:outerShdw>
          </a:effectLst>
          <a:scene3d>
            <a:camera prst="perspectiveFront">
              <a:rot lat="20376000" lon="1938000" rev="20112000"/>
            </a:camera>
            <a:lightRig rig="soft" dir="t"/>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6600" smtClean="0">
                <a:solidFill>
                  <a:srgbClr val="0070C0"/>
                </a:solidFill>
                <a:latin typeface="华文新魏" panose="02010800040101010101" pitchFamily="2" charset="-122"/>
                <a:ea typeface="华文新魏" panose="02010800040101010101" pitchFamily="2" charset="-122"/>
              </a:rPr>
              <a:t>课  堂  小  结</a:t>
            </a:r>
            <a:endParaRPr lang="zh-CN" altLang="zh-CN" sz="66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4161990442"/>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WHG2TSX57.eps" descr="id:2147494365;FounderCES"/>
          <p:cNvPicPr>
            <a:picLocks noChangeAspect="1"/>
          </p:cNvPicPr>
          <p:nvPr/>
        </p:nvPicPr>
        <p:blipFill>
          <a:blip r:embed="rId2"/>
          <a:stretch>
            <a:fillRect/>
          </a:stretch>
        </p:blipFill>
        <p:spPr>
          <a:xfrm>
            <a:off x="361950" y="1943943"/>
            <a:ext cx="10807700" cy="2527994"/>
          </a:xfrm>
          <a:prstGeom prst="rect">
            <a:avLst/>
          </a:prstGeom>
        </p:spPr>
      </p:pic>
    </p:spTree>
    <p:extLst>
      <p:ext uri="{BB962C8B-B14F-4D97-AF65-F5344CB8AC3E}">
        <p14:creationId xmlns:p14="http://schemas.microsoft.com/office/powerpoint/2010/main" xmlns="" val="2343944478"/>
      </p:ext>
    </p:extLst>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121764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latin typeface="NEU-BZ-S92"/>
                <a:ea typeface="方正正中黑简体"/>
                <a:cs typeface="Times New Roman" panose="02020603050405020304" pitchFamily="18" charset="0"/>
              </a:rPr>
              <a:t>一、原电池及其工作原理</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实验探究。</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238145376"/>
              </p:ext>
            </p:extLst>
          </p:nvPr>
        </p:nvGraphicFramePr>
        <p:xfrm>
          <a:off x="361950" y="2126112"/>
          <a:ext cx="10807700" cy="3954967"/>
        </p:xfrm>
        <a:graphic>
          <a:graphicData uri="http://schemas.openxmlformats.org/presentationml/2006/ole">
            <mc:AlternateContent>
              <mc:Choice xmlns:v="urn:schemas-microsoft-com:vml" Requires="v">
                <p:oleObj spid="_x0000_s1038" name="文档" r:id="rId2" imgW="3826154" imgH="1400142" progId="Word.Document.12">
                  <p:embed/>
                </p:oleObj>
              </mc:Choice>
              <mc:Fallback>
                <p:oleObj name="文档" r:id="rId2" imgW="3826154" imgH="1400142" progId="Word.Document.12">
                  <p:embed/>
                  <p:pic>
                    <p:nvPicPr>
                      <p:cNvPr id="0" name="OLE substitute image"/>
                      <p:cNvPicPr/>
                      <p:nvPr/>
                    </p:nvPicPr>
                    <p:blipFill>
                      <a:blip r:embed="rId3"/>
                      <a:stretch>
                        <a:fillRect/>
                      </a:stretch>
                    </p:blipFill>
                    <p:spPr>
                      <a:xfrm>
                        <a:off x="361950" y="2126112"/>
                        <a:ext cx="10807700" cy="3954967"/>
                      </a:xfrm>
                      <a:prstGeom prst="rect">
                        <a:avLst/>
                      </a:prstGeom>
                      <a:noFill/>
                    </p:spPr>
                  </p:pic>
                </p:oleObj>
              </mc:Fallback>
            </mc:AlternateContent>
          </a:graphicData>
        </a:graphic>
      </p:graphicFrame>
      <p:sp>
        <p:nvSpPr>
          <p:cNvPr id="4" name="矩形 3">
            <a:extLst>
              <a:ext uri="{FF2B5EF4-FFF2-40B4-BE49-F238E27FC236}">
                <a16:creationId xmlns:a16="http://schemas.microsoft.com/office/drawing/2014/main" xmlns="" id="{8A90BD6A-DAC1-4175-BADE-A70FD2E31095}"/>
              </a:ext>
            </a:extLst>
          </p:cNvPr>
          <p:cNvSpPr/>
          <p:nvPr/>
        </p:nvSpPr>
        <p:spPr>
          <a:xfrm>
            <a:off x="3295123" y="3240087"/>
            <a:ext cx="3563676" cy="1584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a:extLst>
              <a:ext uri="{FF2B5EF4-FFF2-40B4-BE49-F238E27FC236}">
                <a16:creationId xmlns:a16="http://schemas.microsoft.com/office/drawing/2014/main" xmlns="" id="{8A90BD6A-DAC1-4175-BADE-A70FD2E31095}"/>
              </a:ext>
            </a:extLst>
          </p:cNvPr>
          <p:cNvSpPr/>
          <p:nvPr/>
        </p:nvSpPr>
        <p:spPr>
          <a:xfrm>
            <a:off x="6953561" y="3240087"/>
            <a:ext cx="3992052" cy="1584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2819441446"/>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2471400" y="12128500"/>
            <a:ext cx="355600" cy="254000"/>
          </a:xfrm>
          <a:prstGeom prst="cube">
            <a:avLst/>
          </a:prstGeom>
        </p:spPr>
      </p:pic>
    </p:spTree>
    <p:extLst>
      <p:ext uri="{BB962C8B-B14F-4D97-AF65-F5344CB8AC3E}">
        <p14:creationId xmlns:p14="http://schemas.microsoft.com/office/powerpoint/2010/main" xmlns=""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xmlns="" val="3456854271"/>
              </p:ext>
            </p:extLst>
          </p:nvPr>
        </p:nvGraphicFramePr>
        <p:xfrm>
          <a:off x="361950" y="748475"/>
          <a:ext cx="10807700" cy="5957828"/>
        </p:xfrm>
        <a:graphic>
          <a:graphicData uri="http://schemas.openxmlformats.org/presentationml/2006/ole">
            <mc:AlternateContent>
              <mc:Choice xmlns:v="urn:schemas-microsoft-com:vml" Requires="v">
                <p:oleObj spid="_x0000_s1039" name="文档" r:id="rId2" imgW="3826154" imgH="2109197" progId="Word.Document.12">
                  <p:embed/>
                </p:oleObj>
              </mc:Choice>
              <mc:Fallback>
                <p:oleObj name="文档" r:id="rId2" imgW="3826154" imgH="2109197" progId="Word.Document.12">
                  <p:embed/>
                  <p:pic>
                    <p:nvPicPr>
                      <p:cNvPr id="0" name="OLE substitute image"/>
                      <p:cNvPicPr/>
                      <p:nvPr/>
                    </p:nvPicPr>
                    <p:blipFill>
                      <a:blip r:embed="rId3"/>
                      <a:stretch>
                        <a:fillRect/>
                      </a:stretch>
                    </p:blipFill>
                    <p:spPr>
                      <a:xfrm>
                        <a:off x="361950" y="748475"/>
                        <a:ext cx="10807700" cy="5957828"/>
                      </a:xfrm>
                      <a:prstGeom prst="rect">
                        <a:avLst/>
                      </a:prstGeom>
                      <a:noFill/>
                    </p:spPr>
                  </p:pic>
                </p:oleObj>
              </mc:Fallback>
            </mc:AlternateContent>
          </a:graphicData>
        </a:graphic>
      </p:graphicFrame>
      <p:sp>
        <p:nvSpPr>
          <p:cNvPr id="4" name="矩形 3">
            <a:extLst>
              <a:ext uri="{FF2B5EF4-FFF2-40B4-BE49-F238E27FC236}">
                <a16:creationId xmlns:a16="http://schemas.microsoft.com/office/drawing/2014/main" xmlns="" id="{8A90BD6A-DAC1-4175-BADE-A70FD2E31095}"/>
              </a:ext>
            </a:extLst>
          </p:cNvPr>
          <p:cNvSpPr/>
          <p:nvPr/>
        </p:nvSpPr>
        <p:spPr>
          <a:xfrm>
            <a:off x="3293101" y="1943943"/>
            <a:ext cx="3240360"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a:extLst>
              <a:ext uri="{FF2B5EF4-FFF2-40B4-BE49-F238E27FC236}">
                <a16:creationId xmlns:a16="http://schemas.microsoft.com/office/drawing/2014/main" xmlns="" id="{8A90BD6A-DAC1-4175-BADE-A70FD2E31095}"/>
              </a:ext>
            </a:extLst>
          </p:cNvPr>
          <p:cNvSpPr/>
          <p:nvPr/>
        </p:nvSpPr>
        <p:spPr>
          <a:xfrm>
            <a:off x="6952607" y="1943943"/>
            <a:ext cx="3305492"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a:extLst>
              <a:ext uri="{FF2B5EF4-FFF2-40B4-BE49-F238E27FC236}">
                <a16:creationId xmlns:a16="http://schemas.microsoft.com/office/drawing/2014/main" xmlns="" id="{8A90BD6A-DAC1-4175-BADE-A70FD2E31095}"/>
              </a:ext>
            </a:extLst>
          </p:cNvPr>
          <p:cNvSpPr/>
          <p:nvPr/>
        </p:nvSpPr>
        <p:spPr>
          <a:xfrm>
            <a:off x="3293101" y="3878327"/>
            <a:ext cx="3548056" cy="1738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a:extLst>
              <a:ext uri="{FF2B5EF4-FFF2-40B4-BE49-F238E27FC236}">
                <a16:creationId xmlns:a16="http://schemas.microsoft.com/office/drawing/2014/main" xmlns="" id="{8A90BD6A-DAC1-4175-BADE-A70FD2E31095}"/>
              </a:ext>
            </a:extLst>
          </p:cNvPr>
          <p:cNvSpPr/>
          <p:nvPr/>
        </p:nvSpPr>
        <p:spPr>
          <a:xfrm>
            <a:off x="6952306" y="3878327"/>
            <a:ext cx="4032936" cy="1738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48165983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3552518314"/>
              </p:ext>
            </p:extLst>
          </p:nvPr>
        </p:nvGraphicFramePr>
        <p:xfrm>
          <a:off x="361950" y="729639"/>
          <a:ext cx="10807700" cy="6215672"/>
        </p:xfrm>
        <a:graphic>
          <a:graphicData uri="http://schemas.openxmlformats.org/presentationml/2006/ole">
            <mc:AlternateContent>
              <mc:Choice xmlns:v="urn:schemas-microsoft-com:vml" Requires="v">
                <p:oleObj spid="_x0000_s1040" name="文档" r:id="rId2" imgW="3826154" imgH="2200479" progId="Word.Document.12">
                  <p:embed/>
                </p:oleObj>
              </mc:Choice>
              <mc:Fallback>
                <p:oleObj name="文档" r:id="rId2" imgW="3826154" imgH="2200479" progId="Word.Document.12">
                  <p:embed/>
                  <p:pic>
                    <p:nvPicPr>
                      <p:cNvPr id="0" name="OLE substitute image"/>
                      <p:cNvPicPr/>
                      <p:nvPr/>
                    </p:nvPicPr>
                    <p:blipFill>
                      <a:blip r:embed="rId3"/>
                      <a:stretch>
                        <a:fillRect/>
                      </a:stretch>
                    </p:blipFill>
                    <p:spPr>
                      <a:xfrm>
                        <a:off x="361950" y="729639"/>
                        <a:ext cx="10807700" cy="6215672"/>
                      </a:xfrm>
                      <a:prstGeom prst="rect">
                        <a:avLst/>
                      </a:prstGeom>
                      <a:noFill/>
                    </p:spPr>
                  </p:pic>
                </p:oleObj>
              </mc:Fallback>
            </mc:AlternateContent>
          </a:graphicData>
        </a:graphic>
      </p:graphicFrame>
      <p:sp>
        <p:nvSpPr>
          <p:cNvPr id="3" name="矩形 2">
            <a:extLst>
              <a:ext uri="{FF2B5EF4-FFF2-40B4-BE49-F238E27FC236}">
                <a16:creationId xmlns:a16="http://schemas.microsoft.com/office/drawing/2014/main" xmlns="" id="{8A90BD6A-DAC1-4175-BADE-A70FD2E31095}"/>
              </a:ext>
            </a:extLst>
          </p:cNvPr>
          <p:cNvSpPr/>
          <p:nvPr/>
        </p:nvSpPr>
        <p:spPr>
          <a:xfrm>
            <a:off x="3293101" y="1871935"/>
            <a:ext cx="3548056"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a:extLst>
              <a:ext uri="{FF2B5EF4-FFF2-40B4-BE49-F238E27FC236}">
                <a16:creationId xmlns:a16="http://schemas.microsoft.com/office/drawing/2014/main" xmlns="" id="{8A90BD6A-DAC1-4175-BADE-A70FD2E31095}"/>
              </a:ext>
            </a:extLst>
          </p:cNvPr>
          <p:cNvSpPr/>
          <p:nvPr/>
        </p:nvSpPr>
        <p:spPr>
          <a:xfrm>
            <a:off x="6952606" y="1871935"/>
            <a:ext cx="4032635"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a:extLst>
              <a:ext uri="{FF2B5EF4-FFF2-40B4-BE49-F238E27FC236}">
                <a16:creationId xmlns:a16="http://schemas.microsoft.com/office/drawing/2014/main" xmlns="" id="{8A90BD6A-DAC1-4175-BADE-A70FD2E31095}"/>
              </a:ext>
            </a:extLst>
          </p:cNvPr>
          <p:cNvSpPr/>
          <p:nvPr/>
        </p:nvSpPr>
        <p:spPr>
          <a:xfrm>
            <a:off x="3293101" y="3950335"/>
            <a:ext cx="3548056" cy="2026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a:extLst>
              <a:ext uri="{FF2B5EF4-FFF2-40B4-BE49-F238E27FC236}">
                <a16:creationId xmlns:a16="http://schemas.microsoft.com/office/drawing/2014/main" xmlns="" id="{8A90BD6A-DAC1-4175-BADE-A70FD2E31095}"/>
              </a:ext>
            </a:extLst>
          </p:cNvPr>
          <p:cNvSpPr/>
          <p:nvPr/>
        </p:nvSpPr>
        <p:spPr>
          <a:xfrm>
            <a:off x="6952306" y="3950335"/>
            <a:ext cx="4032936" cy="2170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2318525274"/>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303983"/>
            <a:ext cx="10807700" cy="1786643"/>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原电池的定义。</a:t>
            </a:r>
            <a:endParaRPr lang="zh-CN" altLang="zh-CN">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原电池是将</a:t>
            </a:r>
            <a:r>
              <a:rPr lang="zh-CN" altLang="zh-CN">
                <a:ea typeface="宋体" panose="02010600030101010101" pitchFamily="2" charset="-122"/>
                <a:cs typeface="Times New Roman" panose="02020603050405020304" pitchFamily="18" charset="0"/>
              </a:rPr>
              <a:t>化学</a:t>
            </a:r>
            <a:r>
              <a:rPr lang="zh-CN" altLang="zh-CN">
                <a:solidFill>
                  <a:srgbClr val="000000"/>
                </a:solidFill>
                <a:ea typeface="宋体" panose="02010600030101010101" pitchFamily="2" charset="-122"/>
                <a:cs typeface="Times New Roman" panose="02020603050405020304" pitchFamily="18" charset="0"/>
              </a:rPr>
              <a:t>能转变为</a:t>
            </a:r>
            <a:r>
              <a:rPr lang="zh-CN" altLang="zh-CN">
                <a:ea typeface="宋体" panose="02010600030101010101" pitchFamily="2" charset="-122"/>
                <a:cs typeface="Times New Roman" panose="02020603050405020304" pitchFamily="18" charset="0"/>
              </a:rPr>
              <a:t>电</a:t>
            </a:r>
            <a:r>
              <a:rPr lang="zh-CN" altLang="zh-CN">
                <a:solidFill>
                  <a:srgbClr val="000000"/>
                </a:solidFill>
                <a:ea typeface="宋体" panose="02010600030101010101" pitchFamily="2" charset="-122"/>
                <a:cs typeface="Times New Roman" panose="02020603050405020304" pitchFamily="18" charset="0"/>
              </a:rPr>
              <a:t>能的装置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原电池的反应本质是</a:t>
            </a:r>
            <a:r>
              <a:rPr lang="zh-CN" altLang="zh-CN">
                <a:ea typeface="宋体" panose="02010600030101010101" pitchFamily="2" charset="-122"/>
                <a:cs typeface="Times New Roman" panose="02020603050405020304" pitchFamily="18" charset="0"/>
              </a:rPr>
              <a:t>氧化还原</a:t>
            </a:r>
            <a:r>
              <a:rPr lang="zh-CN" altLang="zh-CN">
                <a:solidFill>
                  <a:srgbClr val="000000"/>
                </a:solidFill>
                <a:ea typeface="宋体" panose="02010600030101010101" pitchFamily="2" charset="-122"/>
                <a:cs typeface="Times New Roman" panose="02020603050405020304" pitchFamily="18" charset="0"/>
              </a:rPr>
              <a:t>反应。</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a:extLst>
              <a:ext uri="{FF2B5EF4-FFF2-40B4-BE49-F238E27FC236}">
                <a16:creationId xmlns:a16="http://schemas.microsoft.com/office/drawing/2014/main" xmlns="" id="{8A90BD6A-DAC1-4175-BADE-A70FD2E31095}"/>
              </a:ext>
            </a:extLst>
          </p:cNvPr>
          <p:cNvSpPr/>
          <p:nvPr/>
        </p:nvSpPr>
        <p:spPr>
          <a:xfrm>
            <a:off x="2776029" y="2961887"/>
            <a:ext cx="814017"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 name="直接连接符 3">
            <a:extLst>
              <a:ext uri="{FF2B5EF4-FFF2-40B4-BE49-F238E27FC236}">
                <a16:creationId xmlns:a16="http://schemas.microsoft.com/office/drawing/2014/main" xmlns="" id="{94F29B7E-74BF-4821-88B9-C8400B1817B7}"/>
              </a:ext>
            </a:extLst>
          </p:cNvPr>
          <p:cNvCxnSpPr/>
          <p:nvPr/>
        </p:nvCxnSpPr>
        <p:spPr>
          <a:xfrm>
            <a:off x="2776029" y="3429230"/>
            <a:ext cx="8140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xmlns="" id="{8A90BD6A-DAC1-4175-BADE-A70FD2E31095}"/>
              </a:ext>
            </a:extLst>
          </p:cNvPr>
          <p:cNvSpPr/>
          <p:nvPr/>
        </p:nvSpPr>
        <p:spPr>
          <a:xfrm>
            <a:off x="5236076" y="2961887"/>
            <a:ext cx="382189"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a:extLst>
              <a:ext uri="{FF2B5EF4-FFF2-40B4-BE49-F238E27FC236}">
                <a16:creationId xmlns:a16="http://schemas.microsoft.com/office/drawing/2014/main" xmlns="" id="{94F29B7E-74BF-4821-88B9-C8400B1817B7}"/>
              </a:ext>
            </a:extLst>
          </p:cNvPr>
          <p:cNvCxnSpPr/>
          <p:nvPr/>
        </p:nvCxnSpPr>
        <p:spPr>
          <a:xfrm>
            <a:off x="5236075" y="3429230"/>
            <a:ext cx="3821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8A90BD6A-DAC1-4175-BADE-A70FD2E31095}"/>
              </a:ext>
            </a:extLst>
          </p:cNvPr>
          <p:cNvSpPr/>
          <p:nvPr/>
        </p:nvSpPr>
        <p:spPr>
          <a:xfrm>
            <a:off x="392882" y="3540128"/>
            <a:ext cx="1682320" cy="4869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 name="直接连接符 8">
            <a:extLst>
              <a:ext uri="{FF2B5EF4-FFF2-40B4-BE49-F238E27FC236}">
                <a16:creationId xmlns:a16="http://schemas.microsoft.com/office/drawing/2014/main" xmlns="" id="{94F29B7E-74BF-4821-88B9-C8400B1817B7}"/>
              </a:ext>
            </a:extLst>
          </p:cNvPr>
          <p:cNvCxnSpPr/>
          <p:nvPr/>
        </p:nvCxnSpPr>
        <p:spPr>
          <a:xfrm>
            <a:off x="402713" y="4017303"/>
            <a:ext cx="16823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1813899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98231"/>
            <a:ext cx="4573368" cy="683264"/>
          </a:xfrm>
          <a:prstGeom prst="rect">
            <a:avLst/>
          </a:prstGeom>
        </p:spPr>
        <p:txBody>
          <a:bodyPr wrap="none">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原电池的构成条件</a:t>
            </a:r>
            <a:r>
              <a:rPr lang="zh-CN" altLang="zh-CN"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xmlns="" val="3990221671"/>
              </p:ext>
            </p:extLst>
          </p:nvPr>
        </p:nvGraphicFramePr>
        <p:xfrm>
          <a:off x="361950" y="1835724"/>
          <a:ext cx="10807700" cy="3940753"/>
        </p:xfrm>
        <a:graphic>
          <a:graphicData uri="http://schemas.openxmlformats.org/presentationml/2006/ole">
            <mc:AlternateContent>
              <mc:Choice xmlns:v="urn:schemas-microsoft-com:vml" Requires="v">
                <p:oleObj spid="_x0000_s1041" name="文档" r:id="rId2" imgW="3826154" imgH="1395110" progId="Word.Document.12">
                  <p:embed/>
                </p:oleObj>
              </mc:Choice>
              <mc:Fallback>
                <p:oleObj name="文档" r:id="rId2" imgW="3826154" imgH="1395110" progId="Word.Document.12">
                  <p:embed/>
                  <p:pic>
                    <p:nvPicPr>
                      <p:cNvPr id="0" name="OLE substitute image"/>
                      <p:cNvPicPr/>
                      <p:nvPr/>
                    </p:nvPicPr>
                    <p:blipFill>
                      <a:blip r:embed="rId3"/>
                      <a:stretch>
                        <a:fillRect/>
                      </a:stretch>
                    </p:blipFill>
                    <p:spPr>
                      <a:xfrm>
                        <a:off x="361950" y="1835724"/>
                        <a:ext cx="10807700" cy="3940753"/>
                      </a:xfrm>
                      <a:prstGeom prst="rect">
                        <a:avLst/>
                      </a:prstGeom>
                      <a:noFill/>
                    </p:spPr>
                  </p:pic>
                </p:oleObj>
              </mc:Fallback>
            </mc:AlternateContent>
          </a:graphicData>
        </a:graphic>
      </p:graphicFrame>
      <p:sp>
        <p:nvSpPr>
          <p:cNvPr id="5" name="矩形 4">
            <a:extLst>
              <a:ext uri="{FF2B5EF4-FFF2-40B4-BE49-F238E27FC236}">
                <a16:creationId xmlns:a16="http://schemas.microsoft.com/office/drawing/2014/main" xmlns="" id="{8A90BD6A-DAC1-4175-BADE-A70FD2E31095}"/>
              </a:ext>
            </a:extLst>
          </p:cNvPr>
          <p:cNvSpPr/>
          <p:nvPr/>
        </p:nvSpPr>
        <p:spPr>
          <a:xfrm>
            <a:off x="3221093" y="3024063"/>
            <a:ext cx="4320480"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a:extLst>
              <a:ext uri="{FF2B5EF4-FFF2-40B4-BE49-F238E27FC236}">
                <a16:creationId xmlns:a16="http://schemas.microsoft.com/office/drawing/2014/main" xmlns="" id="{8A90BD6A-DAC1-4175-BADE-A70FD2E31095}"/>
              </a:ext>
            </a:extLst>
          </p:cNvPr>
          <p:cNvSpPr/>
          <p:nvPr/>
        </p:nvSpPr>
        <p:spPr>
          <a:xfrm>
            <a:off x="7626355" y="3024063"/>
            <a:ext cx="3377843"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4067709828"/>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切片">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Arial"/>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Lst>
    <a:ext uri="{05A4C25C-085E-4340-85A3-A5531E510DB2}">
      <thm15:themeFamily xmlns:thm15="http://schemas.microsoft.com/office/thememl/2012/main" xmlns="" name="新教材 高中同步.potx" id="{3CE1777B-F136-4317-83FE-4293B2B2CE4E}" vid="{D252A9AD-4D20-461B-9B26-AFC8D64180BC}"/>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150</Paragraphs>
  <Slides>50</Slides>
  <Notes>1</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50</vt:i4>
      </vt:variant>
    </vt:vector>
  </HeadingPairs>
  <TitlesOfParts>
    <vt:vector baseType="lpstr" size="66">
      <vt:lpstr>Arial</vt:lpstr>
      <vt:lpstr>Century Gothic</vt:lpstr>
      <vt:lpstr>Wingdings 3</vt:lpstr>
      <vt:lpstr>隶书</vt:lpstr>
      <vt:lpstr>黑体</vt:lpstr>
      <vt:lpstr>Calibri</vt:lpstr>
      <vt:lpstr>Times New Roman</vt:lpstr>
      <vt:lpstr>NEU-BZ-S92</vt:lpstr>
      <vt:lpstr>方正书宋_GBK</vt:lpstr>
      <vt:lpstr>华文新魏</vt:lpstr>
      <vt:lpstr>宋体</vt:lpstr>
      <vt:lpstr>楷体</vt:lpstr>
      <vt:lpstr>方正正中黑简体</vt:lpstr>
      <vt:lpstr>Cambria Math</vt:lpstr>
      <vt:lpstr>仿宋</vt:lpstr>
      <vt:lpstr>切片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2021-05-18T22:28:37.798</cp:lastPrinted>
  <dcterms:created xsi:type="dcterms:W3CDTF">2021-05-18T22:28:37Z</dcterms:created>
  <dcterms:modified xsi:type="dcterms:W3CDTF">2021-05-18T14:28:38Z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