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Default Extension="wmf" ContentType="image/x-wmf"/>
  <Default Extension="svg" ContentType="image/svg"/>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Java 20.11-->
<p:presentation xmlns:r="http://schemas.openxmlformats.org/officeDocument/2006/relationships" xmlns:a="http://schemas.openxmlformats.org/drawingml/2006/main"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75" r:id="rId13"/>
    <p:sldId id="267" r:id="rId14"/>
    <p:sldId id="268" r:id="rId15"/>
    <p:sldId id="269" r:id="rId16"/>
    <p:sldId id="270" r:id="rId17"/>
    <p:sldId id="272" r:id="rId18"/>
    <p:sldId id="273" r:id="rId19"/>
    <p:sldId id="274" r:id="rId20"/>
  </p:sldIdLst>
  <p:sldSz cx="12192000" cy="6858000"/>
  <p:notesSz cx="6858000" cy="9144000"/>
  <p:custDataLst>
    <p:tags r:id="rId2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8" d="100"/>
          <a:sy n="78" d="100"/>
        </p:scale>
        <p:origin x="600" y="84"/>
      </p:cViewPr>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slide" Target="slides/slide13.xml" /><Relationship Id="rId15" Type="http://schemas.openxmlformats.org/officeDocument/2006/relationships/slide" Target="slides/slide14.xml" /><Relationship Id="rId16" Type="http://schemas.openxmlformats.org/officeDocument/2006/relationships/slide" Target="slides/slide15.xml" /><Relationship Id="rId17" Type="http://schemas.openxmlformats.org/officeDocument/2006/relationships/slide" Target="slides/slide16.xml" /><Relationship Id="rId18" Type="http://schemas.openxmlformats.org/officeDocument/2006/relationships/slide" Target="slides/slide17.xml" /><Relationship Id="rId19" Type="http://schemas.openxmlformats.org/officeDocument/2006/relationships/slide" Target="slides/slide18.xml" /><Relationship Id="rId2" Type="http://schemas.openxmlformats.org/officeDocument/2006/relationships/slide" Target="slides/slide1.xml" /><Relationship Id="rId20" Type="http://schemas.openxmlformats.org/officeDocument/2006/relationships/slide" Target="slides/slide19.xml" /><Relationship Id="rId21" Type="http://schemas.openxmlformats.org/officeDocument/2006/relationships/tags" Target="tags/tag20.xml" /><Relationship Id="rId22" Type="http://schemas.openxmlformats.org/officeDocument/2006/relationships/presProps" Target="presProps.xml" /><Relationship Id="rId23" Type="http://schemas.openxmlformats.org/officeDocument/2006/relationships/viewProps" Target="viewProps.xml" /><Relationship Id="rId24" Type="http://schemas.openxmlformats.org/officeDocument/2006/relationships/theme" Target="theme/theme1.xml" /><Relationship Id="rId25" Type="http://schemas.openxmlformats.org/officeDocument/2006/relationships/tableStyles" Target="tableStyles.xml" /><Relationship Id="rId3" Type="http://schemas.openxmlformats.org/officeDocument/2006/relationships/slide" Target="slides/slide2.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t>2021/4/20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t>2021/4/20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10;文本">
    <p:spTree>
      <p:nvGrpSpPr>
        <p:cNvPr id="1" name=""/>
        <p:cNvGrpSpPr/>
        <p:nvPr/>
      </p:nvGrpSpPr>
      <p:grpSpPr>
        <a:xfrm>
          <a:off x="0" y="0"/>
          <a: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t>2021/4/20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t>2021/4/20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2021/4/20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t>2021/4/20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t>2021/4/20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t>2021/4/20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t>2021/4/20</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2021/4/20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2021/4/20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t>2021/4/20</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png" /><Relationship Id="rId3" Type="http://schemas.openxmlformats.org/officeDocument/2006/relationships/image" Target="../media/image2.svg" /><Relationship Id="rId4" Type="http://schemas.openxmlformats.org/officeDocument/2006/relationships/image" Target="../media/image3.png" /><Relationship Id="rId5" Type="http://schemas.openxmlformats.org/officeDocument/2006/relationships/image" Target="../media/image4.svg"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image" Target="../media/image3.png" /><Relationship Id="rId3" Type="http://schemas.openxmlformats.org/officeDocument/2006/relationships/image" Target="../media/image4.svg" /><Relationship Id="rId4" Type="http://schemas.openxmlformats.org/officeDocument/2006/relationships/tags" Target="../tags/tag11.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image" Target="../media/image3.png" /><Relationship Id="rId3" Type="http://schemas.openxmlformats.org/officeDocument/2006/relationships/image" Target="../media/image4.svg" /><Relationship Id="rId4" Type="http://schemas.openxmlformats.org/officeDocument/2006/relationships/image" Target="../media/image9.wmf" /><Relationship Id="rId5" Type="http://schemas.openxmlformats.org/officeDocument/2006/relationships/tags" Target="../tags/tag12.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image" Target="../media/image3.png" /><Relationship Id="rId3" Type="http://schemas.openxmlformats.org/officeDocument/2006/relationships/image" Target="../media/image4.svg" /><Relationship Id="rId4" Type="http://schemas.openxmlformats.org/officeDocument/2006/relationships/image" Target="../media/image10.wmf" /><Relationship Id="rId5" Type="http://schemas.openxmlformats.org/officeDocument/2006/relationships/tags" Target="../tags/tag13.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image" Target="../media/image3.png" /><Relationship Id="rId3" Type="http://schemas.openxmlformats.org/officeDocument/2006/relationships/image" Target="../media/image4.svg" /><Relationship Id="rId4" Type="http://schemas.openxmlformats.org/officeDocument/2006/relationships/image" Target="../media/image11.wmf" /><Relationship Id="rId5" Type="http://schemas.openxmlformats.org/officeDocument/2006/relationships/tags" Target="../tags/tag14.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image" Target="../media/image3.png" /><Relationship Id="rId3" Type="http://schemas.openxmlformats.org/officeDocument/2006/relationships/image" Target="../media/image4.svg" /><Relationship Id="rId4" Type="http://schemas.openxmlformats.org/officeDocument/2006/relationships/image" Target="../media/image12.wmf" /><Relationship Id="rId5" Type="http://schemas.openxmlformats.org/officeDocument/2006/relationships/tags" Target="../tags/tag15.xm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image" Target="../media/image3.png" /><Relationship Id="rId3" Type="http://schemas.openxmlformats.org/officeDocument/2006/relationships/image" Target="../media/image4.svg" /><Relationship Id="rId4" Type="http://schemas.openxmlformats.org/officeDocument/2006/relationships/image" Target="../media/image13.wmf" /><Relationship Id="rId5" Type="http://schemas.openxmlformats.org/officeDocument/2006/relationships/tags" Target="../tags/tag16.x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image" Target="../media/image3.png" /><Relationship Id="rId3" Type="http://schemas.openxmlformats.org/officeDocument/2006/relationships/image" Target="../media/image4.svg" /><Relationship Id="rId4" Type="http://schemas.openxmlformats.org/officeDocument/2006/relationships/image" Target="../media/image14.wmf" /><Relationship Id="rId5" Type="http://schemas.openxmlformats.org/officeDocument/2006/relationships/tags" Target="../tags/tag17.xm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image" Target="../media/image3.png" /><Relationship Id="rId3" Type="http://schemas.openxmlformats.org/officeDocument/2006/relationships/image" Target="../media/image15.wmf" /><Relationship Id="rId4" Type="http://schemas.openxmlformats.org/officeDocument/2006/relationships/tags" Target="../tags/tag18.xm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image" Target="../media/image3.png" /><Relationship Id="rId3" Type="http://schemas.openxmlformats.org/officeDocument/2006/relationships/image" Target="../media/image4.svg" /><Relationship Id="rId4" Type="http://schemas.openxmlformats.org/officeDocument/2006/relationships/tags" Target="../tags/tag19.xml"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png" /><Relationship Id="rId3" Type="http://schemas.openxmlformats.org/officeDocument/2006/relationships/image" Target="../media/image3.png" /><Relationship Id="rId4" Type="http://schemas.openxmlformats.org/officeDocument/2006/relationships/image" Target="../media/image16.pn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image" Target="../media/image3.png" /><Relationship Id="rId3" Type="http://schemas.openxmlformats.org/officeDocument/2006/relationships/image" Target="../media/image4.svg" /><Relationship Id="rId4" Type="http://schemas.openxmlformats.org/officeDocument/2006/relationships/tags" Target="../tags/tag1.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image" Target="../media/image3.png" /><Relationship Id="rId3" Type="http://schemas.openxmlformats.org/officeDocument/2006/relationships/image" Target="../media/image4.svg" /><Relationship Id="rId4" Type="http://schemas.openxmlformats.org/officeDocument/2006/relationships/tags" Target="../tags/tag2.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image" Target="../media/image3.png" /><Relationship Id="rId3" Type="http://schemas.openxmlformats.org/officeDocument/2006/relationships/image" Target="../media/image4.svg" /><Relationship Id="rId4" Type="http://schemas.openxmlformats.org/officeDocument/2006/relationships/tags" Target="../tags/tag3.xml" /><Relationship Id="rId5" Type="http://schemas.openxmlformats.org/officeDocument/2006/relationships/image" Target="../media/image5.jpeg" /><Relationship Id="rId6" Type="http://schemas.openxmlformats.org/officeDocument/2006/relationships/image" Target="../media/image6.jpeg" /><Relationship Id="rId7" Type="http://schemas.openxmlformats.org/officeDocument/2006/relationships/tags" Target="../tags/tag4.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image" Target="../media/image3.png" /><Relationship Id="rId3" Type="http://schemas.openxmlformats.org/officeDocument/2006/relationships/image" Target="../media/image4.svg" /><Relationship Id="rId4" Type="http://schemas.openxmlformats.org/officeDocument/2006/relationships/tags" Target="../tags/tag5.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image" Target="../media/image3.png" /><Relationship Id="rId3" Type="http://schemas.openxmlformats.org/officeDocument/2006/relationships/image" Target="../media/image4.svg" /><Relationship Id="rId4" Type="http://schemas.openxmlformats.org/officeDocument/2006/relationships/tags" Target="../tags/tag6.xml" /><Relationship Id="rId5" Type="http://schemas.openxmlformats.org/officeDocument/2006/relationships/tags" Target="../tags/tag7.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image" Target="../media/image3.png" /><Relationship Id="rId3" Type="http://schemas.openxmlformats.org/officeDocument/2006/relationships/image" Target="../media/image4.svg" /><Relationship Id="rId4" Type="http://schemas.openxmlformats.org/officeDocument/2006/relationships/image" Target="../media/image7.wmf" /><Relationship Id="rId5" Type="http://schemas.openxmlformats.org/officeDocument/2006/relationships/tags" Target="../tags/tag8.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image" Target="../media/image3.png" /><Relationship Id="rId3" Type="http://schemas.openxmlformats.org/officeDocument/2006/relationships/image" Target="../media/image4.svg" /><Relationship Id="rId4" Type="http://schemas.openxmlformats.org/officeDocument/2006/relationships/image" Target="../media/image8.wmf" /><Relationship Id="rId5" Type="http://schemas.openxmlformats.org/officeDocument/2006/relationships/tags" Target="../tags/tag9.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image" Target="../media/image3.png" /><Relationship Id="rId3" Type="http://schemas.openxmlformats.org/officeDocument/2006/relationships/image" Target="../media/image4.svg" /><Relationship Id="rId4" Type="http://schemas.openxmlformats.org/officeDocument/2006/relationships/tags" Target="../tags/tag10.xml"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2" name="图形 1"/>
          <p:cNvPicPr>
            <a:picLocks noChangeAspect="1"/>
          </p:cNvPicPr>
          <p:nvPr/>
        </p:nvPicPr>
        <p:blipFill>
          <a:blip r:embed="rId2">
            <a:extLst>
              <a:ext uri="{96DAC541-7B7A-43D3-8B79-37D633B846F1}">
                <asvg:svgBlip xmlns:asvg="http://schemas.microsoft.com/office/drawing/2016/SVG/main" xmlns="" r:embed="rId3"/>
              </a:ext>
            </a:extLst>
          </a:blip>
          <a:srcRect l="9145" t="12413" r="4497" b="22547"/>
          <a:stretch>
            <a:fillRect/>
          </a:stretch>
        </p:blipFill>
        <p:spPr>
          <a:xfrm>
            <a:off x="0" y="0"/>
            <a:ext cx="12192000" cy="6858000"/>
          </a:xfrm>
          <a:prstGeom prst="rect">
            <a:avLst/>
          </a:prstGeom>
        </p:spPr>
      </p:pic>
      <p:sp>
        <p:nvSpPr>
          <p:cNvPr id="3" name="iconfont-1191-801512"/>
          <p:cNvSpPr>
            <a:spLocks noChangeAspect="1"/>
          </p:cNvSpPr>
          <p:nvPr/>
        </p:nvSpPr>
        <p:spPr bwMode="auto">
          <a:xfrm>
            <a:off x="11327672" y="1010933"/>
            <a:ext cx="310872" cy="320766"/>
          </a:xfrm>
          <a:custGeom>
            <a:gdLst>
              <a:gd name="T0" fmla="*/ 40 w 7790"/>
              <a:gd name="T1" fmla="*/ 0 h 8036"/>
              <a:gd name="T2" fmla="*/ 3458 w 7790"/>
              <a:gd name="T3" fmla="*/ 0 h 8036"/>
              <a:gd name="T4" fmla="*/ 3458 w 7790"/>
              <a:gd name="T5" fmla="*/ 3418 h 8036"/>
              <a:gd name="T6" fmla="*/ 40 w 7790"/>
              <a:gd name="T7" fmla="*/ 3418 h 8036"/>
              <a:gd name="T8" fmla="*/ 40 w 7790"/>
              <a:gd name="T9" fmla="*/ 0 h 8036"/>
              <a:gd name="T10" fmla="*/ 7790 w 7790"/>
              <a:gd name="T11" fmla="*/ 1695 h 8036"/>
              <a:gd name="T12" fmla="*/ 6170 w 7790"/>
              <a:gd name="T13" fmla="*/ 103 h 8036"/>
              <a:gd name="T14" fmla="*/ 4577 w 7790"/>
              <a:gd name="T15" fmla="*/ 1723 h 8036"/>
              <a:gd name="T16" fmla="*/ 6198 w 7790"/>
              <a:gd name="T17" fmla="*/ 3316 h 8036"/>
              <a:gd name="T18" fmla="*/ 7790 w 7790"/>
              <a:gd name="T19" fmla="*/ 1695 h 8036"/>
              <a:gd name="T20" fmla="*/ 0 w 7790"/>
              <a:gd name="T21" fmla="*/ 4618 h 8036"/>
              <a:gd name="T22" fmla="*/ 3417 w 7790"/>
              <a:gd name="T23" fmla="*/ 4618 h 8036"/>
              <a:gd name="T24" fmla="*/ 3417 w 7790"/>
              <a:gd name="T25" fmla="*/ 8036 h 8036"/>
              <a:gd name="T26" fmla="*/ 0 w 7790"/>
              <a:gd name="T27" fmla="*/ 8036 h 8036"/>
              <a:gd name="T28" fmla="*/ 0 w 7790"/>
              <a:gd name="T29" fmla="*/ 4618 h 8036"/>
              <a:gd name="T30" fmla="*/ 4353 w 7790"/>
              <a:gd name="T31" fmla="*/ 4618 h 8036"/>
              <a:gd name="T32" fmla="*/ 7770 w 7790"/>
              <a:gd name="T33" fmla="*/ 4618 h 8036"/>
              <a:gd name="T34" fmla="*/ 7770 w 7790"/>
              <a:gd name="T35" fmla="*/ 8036 h 8036"/>
              <a:gd name="T36" fmla="*/ 4353 w 7790"/>
              <a:gd name="T37" fmla="*/ 8036 h 8036"/>
              <a:gd name="T38" fmla="*/ 4353 w 7790"/>
              <a:gd name="T39" fmla="*/ 4618 h 8036"/>
              <a:gd name="T40" fmla="*/ 4353 w 7790"/>
              <a:gd name="T41" fmla="*/ 4618 h 8036"/>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790" h="8036">
                <a:moveTo>
                  <a:pt x="40" y="0"/>
                </a:moveTo>
                <a:lnTo>
                  <a:pt x="3458" y="0"/>
                </a:lnTo>
                <a:lnTo>
                  <a:pt x="3458" y="3418"/>
                </a:lnTo>
                <a:lnTo>
                  <a:pt x="40" y="3418"/>
                </a:lnTo>
                <a:lnTo>
                  <a:pt x="40" y="0"/>
                </a:lnTo>
                <a:close/>
                <a:moveTo>
                  <a:pt x="7790" y="1695"/>
                </a:moveTo>
                <a:lnTo>
                  <a:pt x="6170" y="103"/>
                </a:lnTo>
                <a:lnTo>
                  <a:pt x="4577" y="1723"/>
                </a:lnTo>
                <a:lnTo>
                  <a:pt x="6198" y="3316"/>
                </a:lnTo>
                <a:lnTo>
                  <a:pt x="7790" y="1695"/>
                </a:lnTo>
                <a:close/>
                <a:moveTo>
                  <a:pt x="0" y="4618"/>
                </a:moveTo>
                <a:lnTo>
                  <a:pt x="3417" y="4618"/>
                </a:lnTo>
                <a:lnTo>
                  <a:pt x="3417" y="8036"/>
                </a:lnTo>
                <a:lnTo>
                  <a:pt x="0" y="8036"/>
                </a:lnTo>
                <a:lnTo>
                  <a:pt x="0" y="4618"/>
                </a:lnTo>
                <a:close/>
                <a:moveTo>
                  <a:pt x="4353" y="4618"/>
                </a:moveTo>
                <a:lnTo>
                  <a:pt x="7770" y="4618"/>
                </a:lnTo>
                <a:lnTo>
                  <a:pt x="7770" y="8036"/>
                </a:lnTo>
                <a:lnTo>
                  <a:pt x="4353" y="8036"/>
                </a:lnTo>
                <a:lnTo>
                  <a:pt x="4353" y="4618"/>
                </a:lnTo>
                <a:close/>
                <a:moveTo>
                  <a:pt x="4353" y="4618"/>
                </a:moveTo>
                <a:close/>
              </a:path>
            </a:pathLst>
          </a:custGeom>
          <a:solidFill>
            <a:srgbClr val="789FD9"/>
          </a:solidFill>
          <a:ln>
            <a:solidFill>
              <a:srgbClr val="789FD9"/>
            </a:solidFill>
          </a:ln>
        </p:spPr>
        <p:style>
          <a:lnRef idx="2">
            <a:schemeClr val="accent1">
              <a:shade val="50000"/>
            </a:schemeClr>
          </a:lnRef>
          <a:fillRef idx="1">
            <a:schemeClr val="accent1"/>
          </a:fillRef>
          <a:effectRef idx="0">
            <a:schemeClr val="accent1"/>
          </a:effectRef>
          <a:fontRef idx="minor">
            <a:schemeClr val="lt1"/>
          </a:fontRef>
        </p:style>
        <p:txBody>
          <a:bodyPr/>
          <a:lstStyle/>
          <a:p/>
        </p:txBody>
      </p:sp>
      <p:sp>
        <p:nvSpPr>
          <p:cNvPr id="4" name="iconfont-1054-809968"/>
          <p:cNvSpPr>
            <a:spLocks noChangeAspect="1"/>
          </p:cNvSpPr>
          <p:nvPr/>
        </p:nvSpPr>
        <p:spPr bwMode="auto">
          <a:xfrm>
            <a:off x="679716" y="5852023"/>
            <a:ext cx="304842" cy="304842"/>
          </a:xfrm>
          <a:custGeom>
            <a:gdLst>
              <a:gd name="T0" fmla="*/ 7991 w 12800"/>
              <a:gd name="T1" fmla="*/ 4785 h 12800"/>
              <a:gd name="T2" fmla="*/ 7237 w 12800"/>
              <a:gd name="T3" fmla="*/ 4281 h 12800"/>
              <a:gd name="T4" fmla="*/ 6348 w 12800"/>
              <a:gd name="T5" fmla="*/ 4105 h 12800"/>
              <a:gd name="T6" fmla="*/ 5458 w 12800"/>
              <a:gd name="T7" fmla="*/ 4281 h 12800"/>
              <a:gd name="T8" fmla="*/ 4704 w 12800"/>
              <a:gd name="T9" fmla="*/ 4785 h 12800"/>
              <a:gd name="T10" fmla="*/ 4200 w 12800"/>
              <a:gd name="T11" fmla="*/ 5538 h 12800"/>
              <a:gd name="T12" fmla="*/ 4023 w 12800"/>
              <a:gd name="T13" fmla="*/ 6426 h 12800"/>
              <a:gd name="T14" fmla="*/ 4200 w 12800"/>
              <a:gd name="T15" fmla="*/ 7314 h 12800"/>
              <a:gd name="T16" fmla="*/ 4704 w 12800"/>
              <a:gd name="T17" fmla="*/ 8067 h 12800"/>
              <a:gd name="T18" fmla="*/ 5458 w 12800"/>
              <a:gd name="T19" fmla="*/ 8571 h 12800"/>
              <a:gd name="T20" fmla="*/ 6348 w 12800"/>
              <a:gd name="T21" fmla="*/ 8747 h 12800"/>
              <a:gd name="T22" fmla="*/ 7237 w 12800"/>
              <a:gd name="T23" fmla="*/ 8571 h 12800"/>
              <a:gd name="T24" fmla="*/ 7991 w 12800"/>
              <a:gd name="T25" fmla="*/ 8067 h 12800"/>
              <a:gd name="T26" fmla="*/ 8495 w 12800"/>
              <a:gd name="T27" fmla="*/ 7314 h 12800"/>
              <a:gd name="T28" fmla="*/ 8672 w 12800"/>
              <a:gd name="T29" fmla="*/ 6426 h 12800"/>
              <a:gd name="T30" fmla="*/ 8495 w 12800"/>
              <a:gd name="T31" fmla="*/ 5538 h 12800"/>
              <a:gd name="T32" fmla="*/ 7991 w 12800"/>
              <a:gd name="T33" fmla="*/ 4785 h 12800"/>
              <a:gd name="T34" fmla="*/ 11482 w 12800"/>
              <a:gd name="T35" fmla="*/ 5844 h 12800"/>
              <a:gd name="T36" fmla="*/ 6947 w 12800"/>
              <a:gd name="T37" fmla="*/ 1317 h 12800"/>
              <a:gd name="T38" fmla="*/ 6947 w 12800"/>
              <a:gd name="T39" fmla="*/ 0 h 12800"/>
              <a:gd name="T40" fmla="*/ 5880 w 12800"/>
              <a:gd name="T41" fmla="*/ 0 h 12800"/>
              <a:gd name="T42" fmla="*/ 5880 w 12800"/>
              <a:gd name="T43" fmla="*/ 1334 h 12800"/>
              <a:gd name="T44" fmla="*/ 1318 w 12800"/>
              <a:gd name="T45" fmla="*/ 5844 h 12800"/>
              <a:gd name="T46" fmla="*/ 0 w 12800"/>
              <a:gd name="T47" fmla="*/ 5844 h 12800"/>
              <a:gd name="T48" fmla="*/ 0 w 12800"/>
              <a:gd name="T49" fmla="*/ 6933 h 12800"/>
              <a:gd name="T50" fmla="*/ 1318 w 12800"/>
              <a:gd name="T51" fmla="*/ 6933 h 12800"/>
              <a:gd name="T52" fmla="*/ 5857 w 12800"/>
              <a:gd name="T53" fmla="*/ 11466 h 12800"/>
              <a:gd name="T54" fmla="*/ 5857 w 12800"/>
              <a:gd name="T55" fmla="*/ 12800 h 12800"/>
              <a:gd name="T56" fmla="*/ 6947 w 12800"/>
              <a:gd name="T57" fmla="*/ 12800 h 12800"/>
              <a:gd name="T58" fmla="*/ 6947 w 12800"/>
              <a:gd name="T59" fmla="*/ 11483 h 12800"/>
              <a:gd name="T60" fmla="*/ 11482 w 12800"/>
              <a:gd name="T61" fmla="*/ 6933 h 12800"/>
              <a:gd name="T62" fmla="*/ 12800 w 12800"/>
              <a:gd name="T63" fmla="*/ 6933 h 12800"/>
              <a:gd name="T64" fmla="*/ 12800 w 12800"/>
              <a:gd name="T65" fmla="*/ 5844 h 12800"/>
              <a:gd name="T66" fmla="*/ 11482 w 12800"/>
              <a:gd name="T67" fmla="*/ 5844 h 12800"/>
              <a:gd name="T68" fmla="*/ 6400 w 12800"/>
              <a:gd name="T69" fmla="*/ 10589 h 12800"/>
              <a:gd name="T70" fmla="*/ 2214 w 12800"/>
              <a:gd name="T71" fmla="*/ 6409 h 12800"/>
              <a:gd name="T72" fmla="*/ 6400 w 12800"/>
              <a:gd name="T73" fmla="*/ 2206 h 12800"/>
              <a:gd name="T74" fmla="*/ 10586 w 12800"/>
              <a:gd name="T75" fmla="*/ 6409 h 12800"/>
              <a:gd name="T76" fmla="*/ 6400 w 12800"/>
              <a:gd name="T77" fmla="*/ 10589 h 12800"/>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2800" h="12800">
                <a:moveTo>
                  <a:pt x="7991" y="4785"/>
                </a:moveTo>
                <a:cubicBezTo>
                  <a:pt x="7776" y="4570"/>
                  <a:pt x="7518" y="4398"/>
                  <a:pt x="7237" y="4281"/>
                </a:cubicBezTo>
                <a:cubicBezTo>
                  <a:pt x="6956" y="4165"/>
                  <a:pt x="6652" y="4105"/>
                  <a:pt x="6348" y="4105"/>
                </a:cubicBezTo>
                <a:cubicBezTo>
                  <a:pt x="6043" y="4105"/>
                  <a:pt x="5739" y="4165"/>
                  <a:pt x="5458" y="4281"/>
                </a:cubicBezTo>
                <a:cubicBezTo>
                  <a:pt x="5177" y="4398"/>
                  <a:pt x="4919" y="4570"/>
                  <a:pt x="4704" y="4785"/>
                </a:cubicBezTo>
                <a:cubicBezTo>
                  <a:pt x="4489" y="4999"/>
                  <a:pt x="4317" y="5257"/>
                  <a:pt x="4200" y="5538"/>
                </a:cubicBezTo>
                <a:cubicBezTo>
                  <a:pt x="4084" y="5819"/>
                  <a:pt x="4023" y="6122"/>
                  <a:pt x="4023" y="6426"/>
                </a:cubicBezTo>
                <a:cubicBezTo>
                  <a:pt x="4023" y="6730"/>
                  <a:pt x="4084" y="7033"/>
                  <a:pt x="4200" y="7314"/>
                </a:cubicBezTo>
                <a:cubicBezTo>
                  <a:pt x="4317" y="7595"/>
                  <a:pt x="4489" y="7853"/>
                  <a:pt x="4704" y="8067"/>
                </a:cubicBezTo>
                <a:cubicBezTo>
                  <a:pt x="4919" y="8282"/>
                  <a:pt x="5177" y="8454"/>
                  <a:pt x="5458" y="8571"/>
                </a:cubicBezTo>
                <a:cubicBezTo>
                  <a:pt x="5739" y="8687"/>
                  <a:pt x="6043" y="8747"/>
                  <a:pt x="6348" y="8747"/>
                </a:cubicBezTo>
                <a:cubicBezTo>
                  <a:pt x="6652" y="8747"/>
                  <a:pt x="6956" y="8687"/>
                  <a:pt x="7237" y="8571"/>
                </a:cubicBezTo>
                <a:cubicBezTo>
                  <a:pt x="7518" y="8454"/>
                  <a:pt x="7776" y="8282"/>
                  <a:pt x="7991" y="8067"/>
                </a:cubicBezTo>
                <a:cubicBezTo>
                  <a:pt x="8206" y="7853"/>
                  <a:pt x="8379" y="7595"/>
                  <a:pt x="8495" y="7314"/>
                </a:cubicBezTo>
                <a:cubicBezTo>
                  <a:pt x="8611" y="7034"/>
                  <a:pt x="8672" y="6730"/>
                  <a:pt x="8672" y="6426"/>
                </a:cubicBezTo>
                <a:cubicBezTo>
                  <a:pt x="8672" y="6122"/>
                  <a:pt x="8611" y="5819"/>
                  <a:pt x="8495" y="5538"/>
                </a:cubicBezTo>
                <a:cubicBezTo>
                  <a:pt x="8379" y="5257"/>
                  <a:pt x="8207" y="5000"/>
                  <a:pt x="7991" y="4785"/>
                </a:cubicBezTo>
                <a:close/>
                <a:moveTo>
                  <a:pt x="11482" y="5844"/>
                </a:moveTo>
                <a:cubicBezTo>
                  <a:pt x="11274" y="3350"/>
                  <a:pt x="9445" y="1490"/>
                  <a:pt x="6947" y="1317"/>
                </a:cubicBezTo>
                <a:lnTo>
                  <a:pt x="6947" y="0"/>
                </a:lnTo>
                <a:lnTo>
                  <a:pt x="5880" y="0"/>
                </a:lnTo>
                <a:lnTo>
                  <a:pt x="5880" y="1334"/>
                </a:lnTo>
                <a:cubicBezTo>
                  <a:pt x="3452" y="1559"/>
                  <a:pt x="1526" y="3402"/>
                  <a:pt x="1318" y="5844"/>
                </a:cubicBezTo>
                <a:lnTo>
                  <a:pt x="0" y="5844"/>
                </a:lnTo>
                <a:lnTo>
                  <a:pt x="0" y="6933"/>
                </a:lnTo>
                <a:lnTo>
                  <a:pt x="1318" y="6933"/>
                </a:lnTo>
                <a:cubicBezTo>
                  <a:pt x="1526" y="9375"/>
                  <a:pt x="3429" y="11224"/>
                  <a:pt x="5857" y="11466"/>
                </a:cubicBezTo>
                <a:lnTo>
                  <a:pt x="5857" y="12800"/>
                </a:lnTo>
                <a:lnTo>
                  <a:pt x="6947" y="12800"/>
                </a:lnTo>
                <a:lnTo>
                  <a:pt x="6947" y="11483"/>
                </a:lnTo>
                <a:cubicBezTo>
                  <a:pt x="9444" y="11310"/>
                  <a:pt x="11274" y="9427"/>
                  <a:pt x="11482" y="6933"/>
                </a:cubicBezTo>
                <a:lnTo>
                  <a:pt x="12800" y="6933"/>
                </a:lnTo>
                <a:lnTo>
                  <a:pt x="12800" y="5844"/>
                </a:lnTo>
                <a:lnTo>
                  <a:pt x="11482" y="5844"/>
                </a:lnTo>
                <a:close/>
                <a:moveTo>
                  <a:pt x="6400" y="10589"/>
                </a:moveTo>
                <a:cubicBezTo>
                  <a:pt x="4093" y="10589"/>
                  <a:pt x="2214" y="8695"/>
                  <a:pt x="2214" y="6409"/>
                </a:cubicBezTo>
                <a:cubicBezTo>
                  <a:pt x="2214" y="4122"/>
                  <a:pt x="4111" y="2206"/>
                  <a:pt x="6400" y="2206"/>
                </a:cubicBezTo>
                <a:cubicBezTo>
                  <a:pt x="8707" y="2206"/>
                  <a:pt x="10586" y="4122"/>
                  <a:pt x="10586" y="6409"/>
                </a:cubicBezTo>
                <a:cubicBezTo>
                  <a:pt x="10586" y="8695"/>
                  <a:pt x="8707" y="10589"/>
                  <a:pt x="6400" y="10589"/>
                </a:cubicBezTo>
                <a:close/>
              </a:path>
            </a:pathLst>
          </a:custGeom>
          <a:solidFill>
            <a:srgbClr val="789FD9"/>
          </a:solidFill>
          <a:ln>
            <a:solidFill>
              <a:srgbClr val="789FD9"/>
            </a:solidFill>
          </a:ln>
        </p:spPr>
        <p:style>
          <a:lnRef idx="2">
            <a:schemeClr val="accent1">
              <a:shade val="50000"/>
            </a:schemeClr>
          </a:lnRef>
          <a:fillRef idx="1">
            <a:schemeClr val="accent1"/>
          </a:fillRef>
          <a:effectRef idx="0">
            <a:schemeClr val="accent1"/>
          </a:effectRef>
          <a:fontRef idx="minor">
            <a:schemeClr val="lt1"/>
          </a:fontRef>
        </p:style>
        <p:txBody>
          <a:bodyPr/>
          <a:lstStyle/>
          <a:p/>
        </p:txBody>
      </p:sp>
      <p:sp>
        <p:nvSpPr>
          <p:cNvPr id="5" name="文本框 4"/>
          <p:cNvSpPr txBox="1"/>
          <p:nvPr/>
        </p:nvSpPr>
        <p:spPr>
          <a:xfrm rot="5400000">
            <a:off x="10119873" y="3506552"/>
            <a:ext cx="2729565" cy="306705"/>
          </a:xfrm>
          <a:prstGeom prst="rect">
            <a:avLst/>
          </a:prstGeom>
          <a:solidFill>
            <a:srgbClr val="789FD9"/>
          </a:solidFill>
          <a:ln>
            <a:solidFill>
              <a:srgbClr val="789FD9"/>
            </a:solidFill>
          </a:ln>
        </p:spPr>
        <p:txBody>
          <a:bodyPr wrap="square" rtlCol="0">
            <a:spAutoFit/>
          </a:bodyPr>
          <a:lstStyle/>
          <a:p>
            <a:pPr algn="dist"/>
            <a:r>
              <a:rPr lang="zh-CN" altLang="zh-CN" sz="1400" b="1">
                <a:solidFill>
                  <a:schemeClr val="bg1"/>
                </a:solidFill>
                <a:latin typeface="仓耳玄三M W05" panose="02020400000000000000" pitchFamily="18" charset="-122"/>
                <a:ea typeface="仓耳玄三M W05" panose="02020400000000000000" pitchFamily="18" charset="-122"/>
              </a:rPr>
              <a:t>化学</a:t>
            </a:r>
          </a:p>
        </p:txBody>
      </p:sp>
      <p:sp>
        <p:nvSpPr>
          <p:cNvPr id="6" name="矩形: 圆角 5"/>
          <p:cNvSpPr/>
          <p:nvPr/>
        </p:nvSpPr>
        <p:spPr>
          <a:xfrm>
            <a:off x="2270760" y="2434555"/>
            <a:ext cx="8366759" cy="1262213"/>
          </a:xfrm>
          <a:prstGeom prst="roundRect">
            <a:avLst>
              <a:gd name="adj" fmla="val 50000"/>
            </a:avLst>
          </a:prstGeom>
          <a:solidFill>
            <a:srgbClr val="F7B779"/>
          </a:soli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仓耳玄三M W05" panose="02020400000000000000" pitchFamily="18" charset="-122"/>
              <a:ea typeface="仓耳青禾体-谷力 W04" panose="02020400000000000000" pitchFamily="18" charset="-122"/>
            </a:endParaRPr>
          </a:p>
        </p:txBody>
      </p:sp>
      <p:sp>
        <p:nvSpPr>
          <p:cNvPr id="7" name="文本框 6"/>
          <p:cNvSpPr txBox="1"/>
          <p:nvPr/>
        </p:nvSpPr>
        <p:spPr>
          <a:xfrm>
            <a:off x="2833008" y="2494123"/>
            <a:ext cx="7152059" cy="1076325"/>
          </a:xfrm>
          <a:prstGeom prst="rect">
            <a:avLst/>
          </a:prstGeom>
          <a:noFill/>
        </p:spPr>
        <p:txBody>
          <a:bodyPr wrap="square" rtlCol="0">
            <a:spAutoFit/>
          </a:bodyPr>
          <a:lstStyle/>
          <a:p>
            <a:pPr algn="ctr" defTabSz="914400">
              <a:defRPr/>
            </a:pPr>
            <a:r>
              <a:rPr lang="zh-CN" altLang="en-US" sz="3200" b="1" kern="0">
                <a:solidFill>
                  <a:schemeClr val="bg1"/>
                </a:solidFill>
                <a:latin typeface="仓耳青禾体-谷力 W04" panose="02020400000000000000" pitchFamily="18" charset="-122"/>
                <a:ea typeface="仓耳青禾体-谷力 W04" panose="02020400000000000000" pitchFamily="18" charset="-122"/>
              </a:rPr>
              <a:t>第一课时　放热反应和吸热反应　热化学方程式 </a:t>
            </a:r>
            <a:endParaRPr lang="en-US" altLang="zh-CN" sz="3200" b="1" kern="0">
              <a:solidFill>
                <a:schemeClr val="bg1"/>
              </a:solidFill>
              <a:latin typeface="仓耳青禾体-谷力 W04" panose="02020400000000000000" pitchFamily="18" charset="-122"/>
              <a:ea typeface="仓耳青禾体-谷力 W04" panose="02020400000000000000" pitchFamily="18" charset="-122"/>
            </a:endParaRPr>
          </a:p>
        </p:txBody>
      </p:sp>
      <p:sp>
        <p:nvSpPr>
          <p:cNvPr id="8" name="íṥ1ídè"/>
          <p:cNvSpPr/>
          <p:nvPr/>
        </p:nvSpPr>
        <p:spPr bwMode="auto">
          <a:xfrm>
            <a:off x="10000833" y="3031715"/>
            <a:ext cx="175051" cy="175051"/>
          </a:xfrm>
          <a:prstGeom prst="ellipse">
            <a:avLst/>
          </a:prstGeom>
          <a:solidFill>
            <a:schemeClr val="bg1"/>
          </a:solidFill>
          <a:ln w="889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pPr algn="ctr"/>
            <a:endParaRPr lang="zh-CN" altLang="en-US">
              <a:solidFill>
                <a:schemeClr val="lt1"/>
              </a:solidFill>
              <a:ea typeface="仓耳青禾体-谷力 W04" panose="02020400000000000000" pitchFamily="18" charset="-122"/>
            </a:endParaRPr>
          </a:p>
        </p:txBody>
      </p:sp>
      <p:sp>
        <p:nvSpPr>
          <p:cNvPr id="9" name="íṥ1ídè"/>
          <p:cNvSpPr/>
          <p:nvPr/>
        </p:nvSpPr>
        <p:spPr bwMode="auto">
          <a:xfrm>
            <a:off x="2657322" y="2944189"/>
            <a:ext cx="175051" cy="175051"/>
          </a:xfrm>
          <a:prstGeom prst="ellipse">
            <a:avLst/>
          </a:prstGeom>
          <a:solidFill>
            <a:schemeClr val="bg1"/>
          </a:solidFill>
          <a:ln w="889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pPr algn="ctr"/>
            <a:endParaRPr lang="zh-CN" altLang="en-US">
              <a:solidFill>
                <a:schemeClr val="lt1"/>
              </a:solidFill>
              <a:ea typeface="仓耳青禾体-谷力 W04" panose="02020400000000000000" pitchFamily="18" charset="-122"/>
            </a:endParaRPr>
          </a:p>
        </p:txBody>
      </p:sp>
      <p:sp>
        <p:nvSpPr>
          <p:cNvPr id="10" name="矩形: 圆角 9"/>
          <p:cNvSpPr/>
          <p:nvPr/>
        </p:nvSpPr>
        <p:spPr>
          <a:xfrm>
            <a:off x="1932972" y="2141317"/>
            <a:ext cx="8844339" cy="1851950"/>
          </a:xfrm>
          <a:prstGeom prst="roundRect">
            <a:avLst>
              <a:gd name="adj" fmla="val 50000"/>
            </a:avLst>
          </a:prstGeom>
          <a:noFill/>
          <a:ln>
            <a:solidFill>
              <a:srgbClr val="F7B779"/>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仓耳玄三M W05" panose="02020400000000000000" pitchFamily="18" charset="-122"/>
              <a:ea typeface="仓耳青禾体-谷力 W04" panose="02020400000000000000" pitchFamily="18" charset="-122"/>
            </a:endParaRPr>
          </a:p>
        </p:txBody>
      </p:sp>
      <p:sp>
        <p:nvSpPr>
          <p:cNvPr id="11" name="Synergistically utilize technically sound portals with frictionless chains. Dramatically customize…"/>
          <p:cNvSpPr txBox="1"/>
          <p:nvPr/>
        </p:nvSpPr>
        <p:spPr>
          <a:xfrm>
            <a:off x="4177530" y="3993080"/>
            <a:ext cx="3884953" cy="923290"/>
          </a:xfrm>
          <a:prstGeom prst="rect">
            <a:avLst/>
          </a:prstGeom>
          <a:ln w="12700">
            <a:miter lim="400000"/>
          </a:ln>
        </p:spPr>
        <p:txBody>
          <a:bodyPr wrap="square" lIns="0" tIns="0" rIns="0" bIns="0">
            <a:spAutoFit/>
          </a:bodyPr>
          <a:lstStyle/>
          <a:p>
            <a:pPr algn="ctr" defTabSz="412750" hangingPunct="0">
              <a:lnSpc>
                <a:spcPct val="150000"/>
              </a:lnSpc>
              <a:defRPr sz="2000" b="0">
                <a:solidFill>
                  <a:srgbClr val="1C1F25"/>
                </a:solidFill>
                <a:latin typeface="Roboto Bold"/>
                <a:ea typeface="Roboto Bold"/>
                <a:cs typeface="Roboto Bold"/>
                <a:sym typeface="Roboto Bold"/>
              </a:defRPr>
            </a:pPr>
            <a:r>
              <a:rPr lang="zh-CN" altLang="en-US" sz="4000" b="1" kern="0">
                <a:solidFill>
                  <a:srgbClr val="789FD9"/>
                </a:solidFill>
                <a:latin typeface="仓耳今楷05-6763 W05" panose="02020400000000000000" pitchFamily="18" charset="-122"/>
                <a:ea typeface="仓耳今楷05-6763 W05" panose="02020400000000000000" pitchFamily="18" charset="-122"/>
                <a:cs typeface="+mn-cs"/>
                <a:sym typeface="Segoe UI Light" panose="020b0502040204020203" charset="0"/>
              </a:rPr>
              <a:t>专题6</a:t>
            </a:r>
          </a:p>
        </p:txBody>
      </p:sp>
      <p:sp>
        <p:nvSpPr>
          <p:cNvPr id="12" name="矩形: 圆角 11"/>
          <p:cNvSpPr/>
          <p:nvPr/>
        </p:nvSpPr>
        <p:spPr>
          <a:xfrm>
            <a:off x="5158934" y="5157675"/>
            <a:ext cx="2189404" cy="535916"/>
          </a:xfrm>
          <a:prstGeom prst="roundRect">
            <a:avLst>
              <a:gd name="adj" fmla="val 50000"/>
            </a:avLst>
          </a:prstGeom>
          <a:solidFill>
            <a:srgbClr val="789FD9"/>
          </a:soli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50000"/>
                  <a:lumOff val="50000"/>
                </a:schemeClr>
              </a:solidFill>
              <a:latin typeface="仓耳玄三M W05" panose="02020400000000000000" pitchFamily="18" charset="-122"/>
              <a:ea typeface="仓耳青禾体-谷力 W04" panose="02020400000000000000" pitchFamily="18" charset="-122"/>
            </a:endParaRPr>
          </a:p>
        </p:txBody>
      </p:sp>
      <p:sp>
        <p:nvSpPr>
          <p:cNvPr id="19" name="文本框 18"/>
          <p:cNvSpPr txBox="1"/>
          <p:nvPr/>
        </p:nvSpPr>
        <p:spPr>
          <a:xfrm>
            <a:off x="5359658" y="5240967"/>
            <a:ext cx="1787956" cy="368300"/>
          </a:xfrm>
          <a:prstGeom prst="rect">
            <a:avLst/>
          </a:prstGeom>
          <a:noFill/>
        </p:spPr>
        <p:txBody>
          <a:bodyPr wrap="square" rtlCol="0">
            <a:spAutoFit/>
          </a:bodyPr>
          <a:lstStyle/>
          <a:p>
            <a:pPr algn="dist" defTabSz="914400">
              <a:defRPr/>
            </a:pPr>
            <a:r>
              <a:rPr lang="zh-CN" altLang="en-US" b="1" kern="0">
                <a:solidFill>
                  <a:schemeClr val="bg1"/>
                </a:solidFill>
                <a:effectLst>
                  <a:outerShdw blurRad="38100" dist="38100" dir="2700000" algn="tl">
                    <a:srgbClr val="000000">
                      <a:alpha val="43137"/>
                    </a:srgbClr>
                  </a:outerShdw>
                </a:effectLst>
                <a:latin typeface="仓耳今楷05-6763 W05" panose="02020400000000000000" pitchFamily="18" charset="-122"/>
                <a:ea typeface="仓耳今楷05-6763 W05" panose="02020400000000000000" pitchFamily="18" charset="-122"/>
              </a:rPr>
              <a:t>第一单元</a:t>
            </a:r>
          </a:p>
        </p:txBody>
      </p:sp>
      <p:pic>
        <p:nvPicPr>
          <p:cNvPr id="21" name="图形 20"/>
          <p:cNvPicPr>
            <a:picLocks noChangeAspect="1"/>
          </p:cNvPicPr>
          <p:nvPr/>
        </p:nvPicPr>
        <p:blipFill>
          <a:blip r:embed="rId4">
            <a:extLst>
              <a:ext uri="{96DAC541-7B7A-43D3-8B79-37D633B846F1}">
                <asvg:svgBlip xmlns:asvg="http://schemas.microsoft.com/office/drawing/2016/SVG/main" xmlns="" r:embed="rId5"/>
              </a:ext>
            </a:extLst>
          </a:blip>
          <a:stretch>
            <a:fillRect/>
          </a:stretch>
        </p:blipFill>
        <p:spPr>
          <a:xfrm>
            <a:off x="3299959" y="4091840"/>
            <a:ext cx="1201687" cy="1851950"/>
          </a:xfrm>
          <a:prstGeom prst="rect">
            <a:avLst/>
          </a:prstGeom>
        </p:spPr>
      </p:pic>
      <p:pic>
        <p:nvPicPr>
          <p:cNvPr id="22" name="图形 21"/>
          <p:cNvPicPr>
            <a:picLocks noChangeAspect="1"/>
          </p:cNvPicPr>
          <p:nvPr/>
        </p:nvPicPr>
        <p:blipFill>
          <a:blip r:embed="rId4">
            <a:extLst>
              <a:ext uri="{96DAC541-7B7A-43D3-8B79-37D633B846F1}">
                <asvg:svgBlip xmlns:asvg="http://schemas.microsoft.com/office/drawing/2016/SVG/main" xmlns="" r:embed="rId5"/>
              </a:ext>
            </a:extLst>
          </a:blip>
          <a:stretch>
            <a:fillRect/>
          </a:stretch>
        </p:blipFill>
        <p:spPr>
          <a:xfrm flipH="1">
            <a:off x="7901794" y="4145080"/>
            <a:ext cx="1101258" cy="1697176"/>
          </a:xfrm>
          <a:prstGeom prst="rect">
            <a:avLst/>
          </a:prstGeom>
        </p:spPr>
      </p:pic>
      <p:sp>
        <p:nvSpPr>
          <p:cNvPr id="24" name="椭圆 23"/>
          <p:cNvSpPr/>
          <p:nvPr/>
        </p:nvSpPr>
        <p:spPr>
          <a:xfrm>
            <a:off x="4177530" y="1741395"/>
            <a:ext cx="103423" cy="103423"/>
          </a:xfrm>
          <a:prstGeom prst="ellipse">
            <a:avLst/>
          </a:prstGeom>
          <a:solidFill>
            <a:srgbClr val="789FD9"/>
          </a:solidFill>
          <a:ln>
            <a:solidFill>
              <a:srgbClr val="789FD9"/>
            </a:solidFill>
          </a:ln>
          <a:effectLst>
            <a:outerShdw blurRad="279400" dist="38100" dir="2700000" sx="101000" sy="101000" algn="tl"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ea typeface="仓耳青禾体-谷力 W04" panose="02020400000000000000" pitchFamily="18" charset="-122"/>
            </a:endParaRPr>
          </a:p>
        </p:txBody>
      </p:sp>
      <p:sp>
        <p:nvSpPr>
          <p:cNvPr id="25" name="椭圆 24"/>
          <p:cNvSpPr/>
          <p:nvPr/>
        </p:nvSpPr>
        <p:spPr>
          <a:xfrm>
            <a:off x="4373133" y="1741395"/>
            <a:ext cx="103423" cy="103423"/>
          </a:xfrm>
          <a:prstGeom prst="ellipse">
            <a:avLst/>
          </a:prstGeom>
          <a:solidFill>
            <a:srgbClr val="789FD9"/>
          </a:solidFill>
          <a:ln>
            <a:solidFill>
              <a:srgbClr val="789FD9"/>
            </a:solidFill>
          </a:ln>
          <a:effectLst>
            <a:outerShdw blurRad="279400" dist="38100" dir="2700000" sx="101000" sy="101000" algn="tl"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ea typeface="仓耳青禾体-谷力 W04" panose="02020400000000000000" pitchFamily="18" charset="-122"/>
            </a:endParaRPr>
          </a:p>
        </p:txBody>
      </p:sp>
      <p:sp>
        <p:nvSpPr>
          <p:cNvPr id="26" name="椭圆 25"/>
          <p:cNvSpPr/>
          <p:nvPr/>
        </p:nvSpPr>
        <p:spPr>
          <a:xfrm>
            <a:off x="4568736" y="1741395"/>
            <a:ext cx="103423" cy="103423"/>
          </a:xfrm>
          <a:prstGeom prst="ellipse">
            <a:avLst/>
          </a:prstGeom>
          <a:solidFill>
            <a:srgbClr val="789FD9"/>
          </a:solidFill>
          <a:ln>
            <a:solidFill>
              <a:srgbClr val="789FD9"/>
            </a:solidFill>
          </a:ln>
          <a:effectLst>
            <a:outerShdw blurRad="279400" dist="38100" dir="2700000" sx="101000" sy="101000" algn="tl"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ea typeface="仓耳青禾体-谷力 W04" panose="02020400000000000000" pitchFamily="18" charset="-122"/>
            </a:endParaRPr>
          </a:p>
        </p:txBody>
      </p:sp>
      <p:sp>
        <p:nvSpPr>
          <p:cNvPr id="28" name="椭圆 27"/>
          <p:cNvSpPr/>
          <p:nvPr/>
        </p:nvSpPr>
        <p:spPr>
          <a:xfrm>
            <a:off x="7671277" y="1750067"/>
            <a:ext cx="103423" cy="103423"/>
          </a:xfrm>
          <a:prstGeom prst="ellipse">
            <a:avLst/>
          </a:prstGeom>
          <a:solidFill>
            <a:srgbClr val="789FD9"/>
          </a:solidFill>
          <a:ln>
            <a:solidFill>
              <a:srgbClr val="789FD9"/>
            </a:solidFill>
          </a:ln>
          <a:effectLst>
            <a:outerShdw blurRad="279400" dist="38100" dir="2700000" sx="101000" sy="101000" algn="tl"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ea typeface="仓耳青禾体-谷力 W04" panose="02020400000000000000" pitchFamily="18" charset="-122"/>
            </a:endParaRPr>
          </a:p>
        </p:txBody>
      </p:sp>
      <p:sp>
        <p:nvSpPr>
          <p:cNvPr id="29" name="椭圆 28"/>
          <p:cNvSpPr/>
          <p:nvPr/>
        </p:nvSpPr>
        <p:spPr>
          <a:xfrm>
            <a:off x="7866880" y="1750067"/>
            <a:ext cx="103423" cy="103423"/>
          </a:xfrm>
          <a:prstGeom prst="ellipse">
            <a:avLst/>
          </a:prstGeom>
          <a:solidFill>
            <a:srgbClr val="789FD9"/>
          </a:solidFill>
          <a:ln>
            <a:solidFill>
              <a:srgbClr val="789FD9"/>
            </a:solidFill>
          </a:ln>
          <a:effectLst>
            <a:outerShdw blurRad="279400" dist="38100" dir="2700000" sx="101000" sy="101000" algn="tl"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ea typeface="仓耳青禾体-谷力 W04" panose="02020400000000000000" pitchFamily="18" charset="-122"/>
            </a:endParaRPr>
          </a:p>
        </p:txBody>
      </p:sp>
      <p:sp>
        <p:nvSpPr>
          <p:cNvPr id="30" name="椭圆 29"/>
          <p:cNvSpPr/>
          <p:nvPr/>
        </p:nvSpPr>
        <p:spPr>
          <a:xfrm>
            <a:off x="8062483" y="1750067"/>
            <a:ext cx="103423" cy="103423"/>
          </a:xfrm>
          <a:prstGeom prst="ellipse">
            <a:avLst/>
          </a:prstGeom>
          <a:solidFill>
            <a:srgbClr val="789FD9"/>
          </a:solidFill>
          <a:ln>
            <a:solidFill>
              <a:srgbClr val="789FD9"/>
            </a:solidFill>
          </a:ln>
          <a:effectLst>
            <a:outerShdw blurRad="279400" dist="38100" dir="2700000" sx="101000" sy="101000" algn="tl"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ea typeface="仓耳青禾体-谷力 W04" panose="02020400000000000000" pitchFamily="18" charset="-122"/>
            </a:endParaRPr>
          </a:p>
        </p:txBody>
      </p:sp>
      <p:sp>
        <p:nvSpPr>
          <p:cNvPr id="15" name="文本框 14"/>
          <p:cNvSpPr txBox="1"/>
          <p:nvPr/>
        </p:nvSpPr>
        <p:spPr>
          <a:xfrm>
            <a:off x="5006340" y="1608455"/>
            <a:ext cx="2494280" cy="368300"/>
          </a:xfrm>
          <a:prstGeom prst="rect">
            <a:avLst/>
          </a:prstGeom>
          <a:noFill/>
        </p:spPr>
        <p:txBody>
          <a:bodyPr wrap="square" rtlCol="0">
            <a:spAutoFit/>
          </a:bodyPr>
          <a:lstStyle/>
          <a:p>
            <a:pPr algn="dist"/>
            <a:r>
              <a:rPr lang="zh-CN" altLang="en-US" b="1" kern="0">
                <a:solidFill>
                  <a:srgbClr val="789FD9"/>
                </a:solidFill>
                <a:latin typeface="仓耳今楷05-6763 W05" panose="02020400000000000000" pitchFamily="18" charset="-122"/>
                <a:ea typeface="仓耳今楷05-6763 W05" panose="02020400000000000000" pitchFamily="18" charset="-122"/>
              </a:rPr>
              <a:t>必修第二册</a:t>
            </a:r>
          </a:p>
        </p:txBody>
      </p:sp>
    </p:spTree>
  </p:cSld>
  <p:clrMapOvr>
    <a:masterClrMapping/>
  </p:clrMapOvr>
  <mc:AlternateContent>
    <mc:Choice xmlns:p159="http://schemas.microsoft.com/office/powerpoint/2015/09/main" Requires="p159">
      <p:transition spd="slow" advClick="0" p14:dur="2000">
        <p159:morph option="byObject"/>
      </p:transition>
    </mc:Choice>
    <mc:Fallback>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31"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nodeType="clickPar">
                      <p:stCondLst>
                        <p:cond delay="indefinite"/>
                        <p:cond evt="onBegin" delay="0">
                          <p:tn val="10"/>
                        </p:cond>
                      </p:stCondLst>
                      <p:childTnLst>
                        <p:par>
                          <p:cTn id="12" fill="hold" nodeType="afterGroup">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left)">
                                      <p:cBhvr>
                                        <p:cTn id="15" dur="500"/>
                                        <p:tgtEl>
                                          <p:spTgt spid="6"/>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ipe(left)">
                                      <p:cBhvr>
                                        <p:cTn id="18" dur="500"/>
                                        <p:tgtEl>
                                          <p:spTgt spid="7"/>
                                        </p:tgtEl>
                                      </p:cBhvr>
                                    </p:animEffect>
                                  </p:childTnLst>
                                </p:cTn>
                              </p:par>
                              <p:par>
                                <p:cTn id="19" presetID="31"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p:cTn id="21" dur="1000" fill="hold"/>
                                        <p:tgtEl>
                                          <p:spTgt spid="8"/>
                                        </p:tgtEl>
                                        <p:attrNameLst>
                                          <p:attrName>ppt_w</p:attrName>
                                        </p:attrNameLst>
                                      </p:cBhvr>
                                      <p:tavLst>
                                        <p:tav tm="0">
                                          <p:val>
                                            <p:fltVal val="0"/>
                                          </p:val>
                                        </p:tav>
                                        <p:tav tm="100000">
                                          <p:val>
                                            <p:strVal val="#ppt_w"/>
                                          </p:val>
                                        </p:tav>
                                      </p:tavLst>
                                    </p:anim>
                                    <p:anim calcmode="lin" valueType="num">
                                      <p:cBhvr>
                                        <p:cTn id="22" dur="1000" fill="hold"/>
                                        <p:tgtEl>
                                          <p:spTgt spid="8"/>
                                        </p:tgtEl>
                                        <p:attrNameLst>
                                          <p:attrName>ppt_h</p:attrName>
                                        </p:attrNameLst>
                                      </p:cBhvr>
                                      <p:tavLst>
                                        <p:tav tm="0">
                                          <p:val>
                                            <p:fltVal val="0"/>
                                          </p:val>
                                        </p:tav>
                                        <p:tav tm="100000">
                                          <p:val>
                                            <p:strVal val="#ppt_h"/>
                                          </p:val>
                                        </p:tav>
                                      </p:tavLst>
                                    </p:anim>
                                    <p:anim calcmode="lin" valueType="num">
                                      <p:cBhvr>
                                        <p:cTn id="23" dur="1000" fill="hold"/>
                                        <p:tgtEl>
                                          <p:spTgt spid="8"/>
                                        </p:tgtEl>
                                        <p:attrNameLst>
                                          <p:attrName>style.rotation</p:attrName>
                                        </p:attrNameLst>
                                      </p:cBhvr>
                                      <p:tavLst>
                                        <p:tav tm="0">
                                          <p:val>
                                            <p:fltVal val="90"/>
                                          </p:val>
                                        </p:tav>
                                        <p:tav tm="100000">
                                          <p:val>
                                            <p:fltVal val="0"/>
                                          </p:val>
                                        </p:tav>
                                      </p:tavLst>
                                    </p:anim>
                                    <p:animEffect transition="in" filter="fade">
                                      <p:cBhvr>
                                        <p:cTn id="24" dur="1000"/>
                                        <p:tgtEl>
                                          <p:spTgt spid="8"/>
                                        </p:tgtEl>
                                      </p:cBhvr>
                                    </p:animEffect>
                                  </p:childTnLst>
                                </p:cTn>
                              </p:par>
                            </p:childTnLst>
                          </p:cTn>
                        </p:par>
                      </p:childTnLst>
                    </p:cTn>
                  </p:par>
                  <p:par>
                    <p:cTn id="25" fill="hold" nodeType="clickPar">
                      <p:stCondLst>
                        <p:cond delay="indefinite"/>
                        <p:cond evt="onBegin" delay="0">
                          <p:tn val="24"/>
                        </p:cond>
                      </p:stCondLst>
                      <p:childTnLst>
                        <p:par>
                          <p:cTn id="26" fill="hold" nodeType="afterGroup">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wipe(left)">
                                      <p:cBhvr>
                                        <p:cTn id="29" dur="500"/>
                                        <p:tgtEl>
                                          <p:spTgt spid="10"/>
                                        </p:tgtEl>
                                      </p:cBhvr>
                                    </p:animEffect>
                                  </p:childTnLst>
                                </p:cTn>
                              </p:par>
                            </p:childTnLst>
                          </p:cTn>
                        </p:par>
                      </p:childTnLst>
                    </p:cTn>
                  </p:par>
                  <p:par>
                    <p:cTn id="30" fill="hold" nodeType="clickPar">
                      <p:stCondLst>
                        <p:cond delay="indefinite"/>
                        <p:cond evt="onBegin" delay="0">
                          <p:tn val="29"/>
                        </p:cond>
                      </p:stCondLst>
                      <p:childTnLst>
                        <p:par>
                          <p:cTn id="31" fill="hold" nodeType="afterGroup">
                            <p:stCondLst>
                              <p:cond delay="0"/>
                            </p:stCondLst>
                            <p:childTnLst>
                              <p:par>
                                <p:cTn id="32" presetID="14" presetClass="entr" presetSubtype="10"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randombar(horizontal)">
                                      <p:cBhvr>
                                        <p:cTn id="34" dur="500"/>
                                        <p:tgtEl>
                                          <p:spTgt spid="11"/>
                                        </p:tgtEl>
                                      </p:cBhvr>
                                    </p:animEffect>
                                  </p:childTnLst>
                                </p:cTn>
                              </p:par>
                            </p:childTnLst>
                          </p:cTn>
                        </p:par>
                      </p:childTnLst>
                    </p:cTn>
                  </p:par>
                  <p:par>
                    <p:cTn id="35" fill="hold" nodeType="clickPar">
                      <p:stCondLst>
                        <p:cond delay="indefinite"/>
                        <p:cond evt="onBegin" delay="0">
                          <p:tn val="34"/>
                        </p:cond>
                      </p:stCondLst>
                      <p:childTnLst>
                        <p:par>
                          <p:cTn id="36" fill="hold" nodeType="afterGroup">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ipe(left)">
                                      <p:cBhvr>
                                        <p:cTn id="39" dur="500"/>
                                        <p:tgtEl>
                                          <p:spTgt spid="12"/>
                                        </p:tgtEl>
                                      </p:cBhvr>
                                    </p:animEffect>
                                  </p:childTnLst>
                                </p:cTn>
                              </p:par>
                              <p:par>
                                <p:cTn id="40" presetID="22" presetClass="entr" presetSubtype="8" fill="hold" grpId="0" nodeType="with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wipe(left)">
                                      <p:cBhvr>
                                        <p:cTn id="4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P spid="19" grpId="0"/>
    </p:bldLst>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26" name="图形 25"/>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a:xfrm flipH="1">
            <a:off x="250928" y="174963"/>
            <a:ext cx="742673" cy="1144551"/>
          </a:xfrm>
          <a:prstGeom prst="rect">
            <a:avLst/>
          </a:prstGeom>
        </p:spPr>
      </p:pic>
      <p:sp>
        <p:nvSpPr>
          <p:cNvPr id="27" name="矩形: 圆角 26"/>
          <p:cNvSpPr/>
          <p:nvPr/>
        </p:nvSpPr>
        <p:spPr>
          <a:xfrm>
            <a:off x="1107795" y="446779"/>
            <a:ext cx="2189404" cy="535916"/>
          </a:xfrm>
          <a:prstGeom prst="roundRect">
            <a:avLst>
              <a:gd name="adj" fmla="val 50000"/>
            </a:avLst>
          </a:prstGeom>
          <a:solidFill>
            <a:srgbClr val="789FD9"/>
          </a:soli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50000"/>
                  <a:lumOff val="50000"/>
                </a:schemeClr>
              </a:solidFill>
              <a:latin typeface="仓耳玄三M W05" panose="02020400000000000000" pitchFamily="18" charset="-122"/>
              <a:ea typeface="仓耳青禾体-谷力 W04" panose="02020400000000000000" pitchFamily="18" charset="-122"/>
            </a:endParaRPr>
          </a:p>
        </p:txBody>
      </p:sp>
      <p:sp>
        <p:nvSpPr>
          <p:cNvPr id="28" name="文本框 27"/>
          <p:cNvSpPr txBox="1"/>
          <p:nvPr/>
        </p:nvSpPr>
        <p:spPr>
          <a:xfrm>
            <a:off x="1307884" y="446886"/>
            <a:ext cx="1787956" cy="521970"/>
          </a:xfrm>
          <a:prstGeom prst="rect">
            <a:avLst/>
          </a:prstGeom>
          <a:noFill/>
        </p:spPr>
        <p:txBody>
          <a:bodyPr wrap="square" rtlCol="0">
            <a:spAutoFit/>
          </a:bodyPr>
          <a:lstStyle/>
          <a:p>
            <a:pPr algn="ctr" defTabSz="914400">
              <a:defRPr/>
            </a:pPr>
            <a:r>
              <a:rPr lang="zh-CN" altLang="en-US" sz="2800" kern="0">
                <a:latin typeface="仓耳今楷05-6763 W05" panose="02020400000000000000" pitchFamily="18" charset="-122"/>
                <a:ea typeface="仓耳今楷05-6763 W05" panose="02020400000000000000" pitchFamily="18" charset="-122"/>
              </a:rPr>
              <a:t>知识解读</a:t>
            </a:r>
          </a:p>
        </p:txBody>
      </p:sp>
      <p:sp>
        <p:nvSpPr>
          <p:cNvPr id="5" name="文本框 4"/>
          <p:cNvSpPr txBox="1">
            <a:spLocks noChangeArrowheads="1"/>
          </p:cNvSpPr>
          <p:nvPr/>
        </p:nvSpPr>
        <p:spPr bwMode="auto">
          <a:xfrm>
            <a:off x="1108075" y="1319530"/>
            <a:ext cx="9867900" cy="47078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l" fontAlgn="auto">
              <a:lnSpc>
                <a:spcPct val="150000"/>
              </a:lnSpc>
              <a:spcBef>
                <a:spcPts val="1200"/>
              </a:spcBef>
              <a:buClrTx/>
              <a:buSzTx/>
              <a:buFontTx/>
            </a:pPr>
            <a:r>
              <a:rPr lang="zh-CN" altLang="en-US" sz="3600">
                <a:latin typeface="仓耳青禾体-谷力 W04" panose="02020400000000000000" pitchFamily="18" charset="-122"/>
                <a:ea typeface="仓耳青禾体-谷力 W04" panose="02020400000000000000" pitchFamily="18" charset="-122"/>
              </a:rPr>
              <a:t>3．书写热化学方程式的注意事项</a:t>
            </a:r>
          </a:p>
          <a:p>
            <a:pPr algn="l" fontAlgn="auto">
              <a:lnSpc>
                <a:spcPct val="150000"/>
              </a:lnSpc>
              <a:spcBef>
                <a:spcPts val="1200"/>
              </a:spcBef>
              <a:buClrTx/>
              <a:buSzTx/>
              <a:buFontTx/>
            </a:pPr>
            <a:r>
              <a:rPr lang="zh-CN" altLang="en-US" sz="3600">
                <a:latin typeface="仓耳青禾体-谷力 W04" panose="02020400000000000000" pitchFamily="18" charset="-122"/>
                <a:ea typeface="仓耳青禾体-谷力 W04" panose="02020400000000000000" pitchFamily="18" charset="-122"/>
              </a:rPr>
              <a:t>(1)注明物质的聚集状态；</a:t>
            </a:r>
          </a:p>
          <a:p>
            <a:pPr algn="l" fontAlgn="auto">
              <a:lnSpc>
                <a:spcPct val="150000"/>
              </a:lnSpc>
              <a:spcBef>
                <a:spcPts val="1200"/>
              </a:spcBef>
              <a:buClrTx/>
              <a:buSzTx/>
              <a:buFontTx/>
            </a:pPr>
            <a:r>
              <a:rPr lang="zh-CN" altLang="en-US" sz="3600">
                <a:latin typeface="仓耳青禾体-谷力 W04" panose="02020400000000000000" pitchFamily="18" charset="-122"/>
                <a:ea typeface="仓耳青禾体-谷力 W04" panose="02020400000000000000" pitchFamily="18" charset="-122"/>
              </a:rPr>
              <a:t>(2)标出对应的反应热；</a:t>
            </a:r>
          </a:p>
          <a:p>
            <a:pPr algn="l" fontAlgn="auto">
              <a:lnSpc>
                <a:spcPct val="150000"/>
              </a:lnSpc>
              <a:spcBef>
                <a:spcPts val="1200"/>
              </a:spcBef>
              <a:buClrTx/>
              <a:buSzTx/>
              <a:buFontTx/>
            </a:pPr>
            <a:r>
              <a:rPr lang="zh-CN" altLang="en-US" sz="3600">
                <a:latin typeface="仓耳青禾体-谷力 W04" panose="02020400000000000000" pitchFamily="18" charset="-122"/>
                <a:ea typeface="仓耳青禾体-谷力 W04" panose="02020400000000000000" pitchFamily="18" charset="-122"/>
              </a:rPr>
              <a:t>(3)标明反应所处的外界条件(常温常压时，可不注明)。</a:t>
            </a:r>
          </a:p>
        </p:txBody>
      </p:sp>
    </p:spTree>
    <p:custDataLst>
      <p:tags r:id="rId4"/>
    </p:custDataLst>
  </p:cSld>
  <p:clrMapOvr>
    <a:masterClrMapping/>
  </p:clrMapOvr>
  <mc:AlternateContent>
    <mc:Choice xmlns:p159="http://schemas.microsoft.com/office/powerpoint/2015/09/main" Requires="p159">
      <p:transition spd="slow" advClick="0" p14:dur="2000">
        <p159:morph option="byObject"/>
      </p:transition>
    </mc:Choice>
    <mc:Fallback>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5"/>
                                        </p:tgtEl>
                                        <p:attrNameLst>
                                          <p:attrName>style.visibility</p:attrName>
                                        </p:attrNameLst>
                                      </p:cBhvr>
                                      <p:to>
                                        <p:strVal val="visible"/>
                                      </p:to>
                                    </p:set>
                                    <p:anim calcmode="discrete" valueType="clr">
                                      <p:cBhvr override="childStyle">
                                        <p:cTn id="7" dur="80"/>
                                        <p:tgtEl>
                                          <p:spTgt spid="5"/>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
                                        </p:tgtEl>
                                        <p:attrNameLst>
                                          <p:attrName>fillcolor</p:attrName>
                                        </p:attrNameLst>
                                      </p:cBhvr>
                                      <p:tavLst>
                                        <p:tav tm="0">
                                          <p:val>
                                            <p:clrVal>
                                              <a:schemeClr val="accent2"/>
                                            </p:clrVal>
                                          </p:val>
                                        </p:tav>
                                        <p:tav tm="50000">
                                          <p:val>
                                            <p:clrVal>
                                              <a:schemeClr val="hlink"/>
                                            </p:clrVal>
                                          </p:val>
                                        </p:tav>
                                      </p:tavLst>
                                    </p:anim>
                                    <p:set>
                                      <p:cBhvr>
                                        <p:cTn id="9" dur="80"/>
                                        <p:tgtEl>
                                          <p:spTgt spid="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26" name="图形 25"/>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a:xfrm flipH="1">
            <a:off x="250928" y="174963"/>
            <a:ext cx="742673" cy="1144551"/>
          </a:xfrm>
          <a:prstGeom prst="rect">
            <a:avLst/>
          </a:prstGeom>
        </p:spPr>
      </p:pic>
      <p:sp>
        <p:nvSpPr>
          <p:cNvPr id="27" name="矩形: 圆角 26"/>
          <p:cNvSpPr/>
          <p:nvPr/>
        </p:nvSpPr>
        <p:spPr>
          <a:xfrm>
            <a:off x="1107795" y="446779"/>
            <a:ext cx="2189404" cy="535916"/>
          </a:xfrm>
          <a:prstGeom prst="roundRect">
            <a:avLst>
              <a:gd name="adj" fmla="val 50000"/>
            </a:avLst>
          </a:prstGeom>
          <a:solidFill>
            <a:srgbClr val="789FD9"/>
          </a:soli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50000"/>
                  <a:lumOff val="50000"/>
                </a:schemeClr>
              </a:solidFill>
              <a:latin typeface="仓耳玄三M W05" panose="02020400000000000000" pitchFamily="18" charset="-122"/>
              <a:ea typeface="仓耳青禾体-谷力 W04" panose="02020400000000000000" pitchFamily="18" charset="-122"/>
            </a:endParaRPr>
          </a:p>
        </p:txBody>
      </p:sp>
      <p:sp>
        <p:nvSpPr>
          <p:cNvPr id="28" name="文本框 27"/>
          <p:cNvSpPr txBox="1"/>
          <p:nvPr/>
        </p:nvSpPr>
        <p:spPr>
          <a:xfrm>
            <a:off x="1307884" y="446886"/>
            <a:ext cx="1787956" cy="521970"/>
          </a:xfrm>
          <a:prstGeom prst="rect">
            <a:avLst/>
          </a:prstGeom>
          <a:noFill/>
        </p:spPr>
        <p:txBody>
          <a:bodyPr wrap="square" rtlCol="0">
            <a:spAutoFit/>
          </a:bodyPr>
          <a:lstStyle/>
          <a:p>
            <a:pPr algn="ctr" defTabSz="914400">
              <a:defRPr/>
            </a:pPr>
            <a:r>
              <a:rPr lang="zh-CN" altLang="en-US" sz="2800" kern="0">
                <a:latin typeface="仓耳今楷05-6763 W05" panose="02020400000000000000" pitchFamily="18" charset="-122"/>
                <a:ea typeface="仓耳今楷05-6763 W05" panose="02020400000000000000" pitchFamily="18" charset="-122"/>
              </a:rPr>
              <a:t>典型例题</a:t>
            </a:r>
          </a:p>
        </p:txBody>
      </p:sp>
      <p:sp>
        <p:nvSpPr>
          <p:cNvPr id="5" name="文本框 4"/>
          <p:cNvSpPr txBox="1">
            <a:spLocks noChangeArrowheads="1"/>
          </p:cNvSpPr>
          <p:nvPr/>
        </p:nvSpPr>
        <p:spPr bwMode="auto">
          <a:xfrm>
            <a:off x="1108075" y="1319530"/>
            <a:ext cx="9867900" cy="520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l">
              <a:lnSpc>
                <a:spcPct val="100000"/>
              </a:lnSpc>
              <a:spcBef>
                <a:spcPts val="1200"/>
              </a:spcBef>
              <a:buClrTx/>
              <a:buSzTx/>
              <a:buFontTx/>
            </a:pPr>
            <a:endParaRPr lang="zh-CN" altLang="en-US" sz="2800">
              <a:latin typeface="仓耳青禾体-谷力 W04" panose="02020400000000000000" pitchFamily="18" charset="-122"/>
              <a:ea typeface="仓耳青禾体-谷力 W04" panose="02020400000000000000" pitchFamily="18" charset="-122"/>
            </a:endParaRPr>
          </a:p>
          <a:p>
            <a:pPr algn="l">
              <a:lnSpc>
                <a:spcPct val="100000"/>
              </a:lnSpc>
              <a:spcBef>
                <a:spcPts val="1200"/>
              </a:spcBef>
              <a:buClrTx/>
              <a:buSzTx/>
              <a:buFontTx/>
            </a:pPr>
            <a:endParaRPr lang="zh-CN" altLang="en-US" sz="2800">
              <a:latin typeface="仓耳青禾体-谷力 W04" panose="02020400000000000000" pitchFamily="18" charset="-122"/>
              <a:ea typeface="仓耳青禾体-谷力 W04" panose="02020400000000000000" pitchFamily="18" charset="-122"/>
            </a:endParaRPr>
          </a:p>
          <a:p>
            <a:pPr algn="l">
              <a:lnSpc>
                <a:spcPct val="100000"/>
              </a:lnSpc>
              <a:spcBef>
                <a:spcPts val="1200"/>
              </a:spcBef>
              <a:buClrTx/>
              <a:buSzTx/>
              <a:buFontTx/>
            </a:pPr>
            <a:endParaRPr lang="zh-CN" altLang="en-US" sz="2800">
              <a:latin typeface="仓耳青禾体-谷力 W04" panose="02020400000000000000" pitchFamily="18" charset="-122"/>
              <a:ea typeface="仓耳青禾体-谷力 W04" panose="02020400000000000000" pitchFamily="18" charset="-122"/>
            </a:endParaRPr>
          </a:p>
          <a:p>
            <a:pPr algn="l">
              <a:lnSpc>
                <a:spcPct val="100000"/>
              </a:lnSpc>
              <a:spcBef>
                <a:spcPts val="1200"/>
              </a:spcBef>
              <a:buClrTx/>
              <a:buSzTx/>
              <a:buFontTx/>
            </a:pPr>
            <a:endParaRPr lang="zh-CN" altLang="en-US" sz="2800">
              <a:latin typeface="仓耳青禾体-谷力 W04" panose="02020400000000000000" pitchFamily="18" charset="-122"/>
              <a:ea typeface="仓耳青禾体-谷力 W04" panose="02020400000000000000" pitchFamily="18" charset="-122"/>
            </a:endParaRPr>
          </a:p>
          <a:p>
            <a:pPr algn="l">
              <a:lnSpc>
                <a:spcPct val="100000"/>
              </a:lnSpc>
              <a:spcBef>
                <a:spcPts val="1200"/>
              </a:spcBef>
              <a:buClrTx/>
              <a:buSzTx/>
              <a:buFontTx/>
            </a:pPr>
            <a:endParaRPr lang="zh-CN" altLang="en-US" sz="2800">
              <a:latin typeface="仓耳青禾体-谷力 W04" panose="02020400000000000000" pitchFamily="18" charset="-122"/>
              <a:ea typeface="仓耳青禾体-谷力 W04" panose="02020400000000000000" pitchFamily="18" charset="-122"/>
            </a:endParaRPr>
          </a:p>
          <a:p>
            <a:pPr algn="l">
              <a:lnSpc>
                <a:spcPct val="100000"/>
              </a:lnSpc>
              <a:spcBef>
                <a:spcPts val="1200"/>
              </a:spcBef>
              <a:buClrTx/>
              <a:buSzTx/>
              <a:buFontTx/>
            </a:pPr>
            <a:endParaRPr lang="zh-CN" altLang="en-US" sz="2800">
              <a:latin typeface="仓耳青禾体-谷力 W04" panose="02020400000000000000" pitchFamily="18" charset="-122"/>
              <a:ea typeface="仓耳青禾体-谷力 W04" panose="02020400000000000000" pitchFamily="18" charset="-122"/>
            </a:endParaRPr>
          </a:p>
          <a:p>
            <a:pPr algn="l">
              <a:lnSpc>
                <a:spcPct val="100000"/>
              </a:lnSpc>
              <a:spcBef>
                <a:spcPts val="1200"/>
              </a:spcBef>
              <a:buClrTx/>
              <a:buSzTx/>
              <a:buFontTx/>
            </a:pPr>
            <a:endParaRPr lang="zh-CN" altLang="en-US" sz="2800">
              <a:latin typeface="仓耳青禾体-谷力 W04" panose="02020400000000000000" pitchFamily="18" charset="-122"/>
              <a:ea typeface="仓耳青禾体-谷力 W04" panose="02020400000000000000" pitchFamily="18" charset="-122"/>
            </a:endParaRPr>
          </a:p>
          <a:p>
            <a:pPr algn="l">
              <a:lnSpc>
                <a:spcPct val="100000"/>
              </a:lnSpc>
              <a:spcBef>
                <a:spcPts val="1200"/>
              </a:spcBef>
              <a:buClrTx/>
              <a:buSzTx/>
              <a:buFontTx/>
            </a:pPr>
            <a:endParaRPr lang="zh-CN" altLang="en-US" sz="2800">
              <a:latin typeface="仓耳青禾体-谷力 W04" panose="02020400000000000000" pitchFamily="18" charset="-122"/>
              <a:ea typeface="仓耳青禾体-谷力 W04" panose="02020400000000000000" pitchFamily="18" charset="-122"/>
            </a:endParaRPr>
          </a:p>
          <a:p>
            <a:pPr algn="l">
              <a:lnSpc>
                <a:spcPct val="100000"/>
              </a:lnSpc>
              <a:spcBef>
                <a:spcPts val="1200"/>
              </a:spcBef>
              <a:buClrTx/>
              <a:buSzTx/>
              <a:buFontTx/>
            </a:pPr>
            <a:endParaRPr lang="zh-CN" altLang="en-US" sz="2800">
              <a:latin typeface="仓耳青禾体-谷力 W04" panose="02020400000000000000" pitchFamily="18" charset="-122"/>
              <a:ea typeface="仓耳青禾体-谷力 W04" panose="02020400000000000000" pitchFamily="18" charset="-122"/>
            </a:endParaRPr>
          </a:p>
        </p:txBody>
      </p:sp>
      <p:pic>
        <p:nvPicPr>
          <p:cNvPr id="2" name="图片 1"/>
          <p:cNvPicPr>
            <a:picLocks noChangeAspect="1"/>
          </p:cNvPicPr>
          <p:nvPr/>
        </p:nvPicPr>
        <p:blipFill>
          <a:blip r:embed="rId4"/>
          <a:stretch>
            <a:fillRect/>
          </a:stretch>
        </p:blipFill>
        <p:spPr>
          <a:xfrm>
            <a:off x="1108075" y="1319530"/>
            <a:ext cx="10236835" cy="4500245"/>
          </a:xfrm>
          <a:prstGeom prst="rect">
            <a:avLst/>
          </a:prstGeom>
        </p:spPr>
      </p:pic>
    </p:spTree>
    <p:custDataLst>
      <p:tags r:id="rId5"/>
    </p:custDataLst>
  </p:cSld>
  <p:clrMapOvr>
    <a:masterClrMapping/>
  </p:clrMapOvr>
  <mc:AlternateContent>
    <mc:Choice xmlns:p159="http://schemas.microsoft.com/office/powerpoint/2015/09/main" Requires="p159">
      <p:transition spd="slow" advClick="0" p14:dur="2000">
        <p159:morph option="byObject"/>
      </p:transition>
    </mc:Choice>
    <mc:Fallback>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5"/>
                                        </p:tgtEl>
                                        <p:attrNameLst>
                                          <p:attrName>style.visibility</p:attrName>
                                        </p:attrNameLst>
                                      </p:cBhvr>
                                      <p:to>
                                        <p:strVal val="visible"/>
                                      </p:to>
                                    </p:set>
                                    <p:anim calcmode="discrete" valueType="clr">
                                      <p:cBhvr override="childStyle">
                                        <p:cTn id="7" dur="80"/>
                                        <p:tgtEl>
                                          <p:spTgt spid="5"/>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
                                        </p:tgtEl>
                                        <p:attrNameLst>
                                          <p:attrName>fillcolor</p:attrName>
                                        </p:attrNameLst>
                                      </p:cBhvr>
                                      <p:tavLst>
                                        <p:tav tm="0">
                                          <p:val>
                                            <p:clrVal>
                                              <a:schemeClr val="accent2"/>
                                            </p:clrVal>
                                          </p:val>
                                        </p:tav>
                                        <p:tav tm="50000">
                                          <p:val>
                                            <p:clrVal>
                                              <a:schemeClr val="hlink"/>
                                            </p:clrVal>
                                          </p:val>
                                        </p:tav>
                                      </p:tavLst>
                                    </p:anim>
                                    <p:set>
                                      <p:cBhvr>
                                        <p:cTn id="9" dur="80"/>
                                        <p:tgtEl>
                                          <p:spTgt spid="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26" name="图形 25"/>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a:xfrm flipH="1">
            <a:off x="250928" y="174963"/>
            <a:ext cx="742673" cy="1144551"/>
          </a:xfrm>
          <a:prstGeom prst="rect">
            <a:avLst/>
          </a:prstGeom>
        </p:spPr>
      </p:pic>
      <p:sp>
        <p:nvSpPr>
          <p:cNvPr id="27" name="矩形: 圆角 26"/>
          <p:cNvSpPr/>
          <p:nvPr/>
        </p:nvSpPr>
        <p:spPr>
          <a:xfrm>
            <a:off x="1107795" y="446779"/>
            <a:ext cx="2189404" cy="535916"/>
          </a:xfrm>
          <a:prstGeom prst="roundRect">
            <a:avLst>
              <a:gd name="adj" fmla="val 50000"/>
            </a:avLst>
          </a:prstGeom>
          <a:solidFill>
            <a:srgbClr val="789FD9"/>
          </a:soli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50000"/>
                  <a:lumOff val="50000"/>
                </a:schemeClr>
              </a:solidFill>
              <a:latin typeface="仓耳玄三M W05" panose="02020400000000000000" pitchFamily="18" charset="-122"/>
              <a:ea typeface="仓耳青禾体-谷力 W04" panose="02020400000000000000" pitchFamily="18" charset="-122"/>
            </a:endParaRPr>
          </a:p>
        </p:txBody>
      </p:sp>
      <p:sp>
        <p:nvSpPr>
          <p:cNvPr id="28" name="文本框 27"/>
          <p:cNvSpPr txBox="1"/>
          <p:nvPr/>
        </p:nvSpPr>
        <p:spPr>
          <a:xfrm>
            <a:off x="1307884" y="446886"/>
            <a:ext cx="1787956" cy="521970"/>
          </a:xfrm>
          <a:prstGeom prst="rect">
            <a:avLst/>
          </a:prstGeom>
          <a:noFill/>
        </p:spPr>
        <p:txBody>
          <a:bodyPr wrap="square" rtlCol="0">
            <a:spAutoFit/>
          </a:bodyPr>
          <a:lstStyle/>
          <a:p>
            <a:pPr algn="ctr" defTabSz="914400">
              <a:defRPr/>
            </a:pPr>
            <a:r>
              <a:rPr lang="zh-CN" altLang="en-US" sz="2800" kern="0">
                <a:latin typeface="仓耳今楷05-6763 W05" panose="02020400000000000000" pitchFamily="18" charset="-122"/>
                <a:ea typeface="仓耳今楷05-6763 W05" panose="02020400000000000000" pitchFamily="18" charset="-122"/>
              </a:rPr>
              <a:t>典型例题</a:t>
            </a:r>
          </a:p>
        </p:txBody>
      </p:sp>
      <p:sp>
        <p:nvSpPr>
          <p:cNvPr id="5" name="文本框 4"/>
          <p:cNvSpPr txBox="1">
            <a:spLocks noChangeArrowheads="1"/>
          </p:cNvSpPr>
          <p:nvPr/>
        </p:nvSpPr>
        <p:spPr bwMode="auto">
          <a:xfrm>
            <a:off x="1108075" y="1319530"/>
            <a:ext cx="9867900" cy="520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l">
              <a:lnSpc>
                <a:spcPct val="100000"/>
              </a:lnSpc>
              <a:spcBef>
                <a:spcPts val="1200"/>
              </a:spcBef>
              <a:buClrTx/>
              <a:buSzTx/>
              <a:buFontTx/>
            </a:pPr>
            <a:endParaRPr lang="zh-CN" altLang="en-US" sz="2800">
              <a:latin typeface="仓耳青禾体-谷力 W04" panose="02020400000000000000" pitchFamily="18" charset="-122"/>
              <a:ea typeface="仓耳青禾体-谷力 W04" panose="02020400000000000000" pitchFamily="18" charset="-122"/>
            </a:endParaRPr>
          </a:p>
          <a:p>
            <a:pPr algn="l">
              <a:lnSpc>
                <a:spcPct val="100000"/>
              </a:lnSpc>
              <a:spcBef>
                <a:spcPts val="1200"/>
              </a:spcBef>
              <a:buClrTx/>
              <a:buSzTx/>
              <a:buFontTx/>
            </a:pPr>
            <a:endParaRPr lang="zh-CN" altLang="en-US" sz="2800">
              <a:latin typeface="仓耳青禾体-谷力 W04" panose="02020400000000000000" pitchFamily="18" charset="-122"/>
              <a:ea typeface="仓耳青禾体-谷力 W04" panose="02020400000000000000" pitchFamily="18" charset="-122"/>
            </a:endParaRPr>
          </a:p>
          <a:p>
            <a:pPr algn="l">
              <a:lnSpc>
                <a:spcPct val="100000"/>
              </a:lnSpc>
              <a:spcBef>
                <a:spcPts val="1200"/>
              </a:spcBef>
              <a:buClrTx/>
              <a:buSzTx/>
              <a:buFontTx/>
            </a:pPr>
            <a:endParaRPr lang="zh-CN" altLang="en-US" sz="2800">
              <a:latin typeface="仓耳青禾体-谷力 W04" panose="02020400000000000000" pitchFamily="18" charset="-122"/>
              <a:ea typeface="仓耳青禾体-谷力 W04" panose="02020400000000000000" pitchFamily="18" charset="-122"/>
            </a:endParaRPr>
          </a:p>
          <a:p>
            <a:pPr algn="l">
              <a:lnSpc>
                <a:spcPct val="100000"/>
              </a:lnSpc>
              <a:spcBef>
                <a:spcPts val="1200"/>
              </a:spcBef>
              <a:buClrTx/>
              <a:buSzTx/>
              <a:buFontTx/>
            </a:pPr>
            <a:endParaRPr lang="zh-CN" altLang="en-US" sz="2800">
              <a:latin typeface="仓耳青禾体-谷力 W04" panose="02020400000000000000" pitchFamily="18" charset="-122"/>
              <a:ea typeface="仓耳青禾体-谷力 W04" panose="02020400000000000000" pitchFamily="18" charset="-122"/>
            </a:endParaRPr>
          </a:p>
          <a:p>
            <a:pPr algn="l">
              <a:lnSpc>
                <a:spcPct val="100000"/>
              </a:lnSpc>
              <a:spcBef>
                <a:spcPts val="1200"/>
              </a:spcBef>
              <a:buClrTx/>
              <a:buSzTx/>
              <a:buFontTx/>
            </a:pPr>
            <a:endParaRPr lang="zh-CN" altLang="en-US" sz="2800">
              <a:latin typeface="仓耳青禾体-谷力 W04" panose="02020400000000000000" pitchFamily="18" charset="-122"/>
              <a:ea typeface="仓耳青禾体-谷力 W04" panose="02020400000000000000" pitchFamily="18" charset="-122"/>
            </a:endParaRPr>
          </a:p>
          <a:p>
            <a:pPr algn="l">
              <a:lnSpc>
                <a:spcPct val="100000"/>
              </a:lnSpc>
              <a:spcBef>
                <a:spcPts val="1200"/>
              </a:spcBef>
              <a:buClrTx/>
              <a:buSzTx/>
              <a:buFontTx/>
            </a:pPr>
            <a:endParaRPr lang="zh-CN" altLang="en-US" sz="2800">
              <a:latin typeface="仓耳青禾体-谷力 W04" panose="02020400000000000000" pitchFamily="18" charset="-122"/>
              <a:ea typeface="仓耳青禾体-谷力 W04" panose="02020400000000000000" pitchFamily="18" charset="-122"/>
            </a:endParaRPr>
          </a:p>
          <a:p>
            <a:pPr algn="l">
              <a:lnSpc>
                <a:spcPct val="100000"/>
              </a:lnSpc>
              <a:spcBef>
                <a:spcPts val="1200"/>
              </a:spcBef>
              <a:buClrTx/>
              <a:buSzTx/>
              <a:buFontTx/>
            </a:pPr>
            <a:endParaRPr lang="zh-CN" altLang="en-US" sz="2800">
              <a:latin typeface="仓耳青禾体-谷力 W04" panose="02020400000000000000" pitchFamily="18" charset="-122"/>
              <a:ea typeface="仓耳青禾体-谷力 W04" panose="02020400000000000000" pitchFamily="18" charset="-122"/>
            </a:endParaRPr>
          </a:p>
          <a:p>
            <a:pPr algn="l">
              <a:lnSpc>
                <a:spcPct val="100000"/>
              </a:lnSpc>
              <a:spcBef>
                <a:spcPts val="1200"/>
              </a:spcBef>
              <a:buClrTx/>
              <a:buSzTx/>
              <a:buFontTx/>
            </a:pPr>
            <a:endParaRPr lang="zh-CN" altLang="en-US" sz="2800">
              <a:latin typeface="仓耳青禾体-谷力 W04" panose="02020400000000000000" pitchFamily="18" charset="-122"/>
              <a:ea typeface="仓耳青禾体-谷力 W04" panose="02020400000000000000" pitchFamily="18" charset="-122"/>
            </a:endParaRPr>
          </a:p>
          <a:p>
            <a:pPr algn="l">
              <a:lnSpc>
                <a:spcPct val="100000"/>
              </a:lnSpc>
              <a:spcBef>
                <a:spcPts val="1200"/>
              </a:spcBef>
              <a:buClrTx/>
              <a:buSzTx/>
              <a:buFontTx/>
            </a:pPr>
            <a:endParaRPr lang="zh-CN" altLang="en-US" sz="2800">
              <a:latin typeface="仓耳青禾体-谷力 W04" panose="02020400000000000000" pitchFamily="18" charset="-122"/>
              <a:ea typeface="仓耳青禾体-谷力 W04" panose="02020400000000000000" pitchFamily="18" charset="-122"/>
            </a:endParaRPr>
          </a:p>
        </p:txBody>
      </p:sp>
      <p:pic>
        <p:nvPicPr>
          <p:cNvPr id="2" name="图片 1"/>
          <p:cNvPicPr>
            <a:picLocks noChangeAspect="1"/>
          </p:cNvPicPr>
          <p:nvPr/>
        </p:nvPicPr>
        <p:blipFill>
          <a:blip r:embed="rId4"/>
          <a:stretch>
            <a:fillRect/>
          </a:stretch>
        </p:blipFill>
        <p:spPr>
          <a:xfrm>
            <a:off x="1108075" y="1319530"/>
            <a:ext cx="9456420" cy="4887595"/>
          </a:xfrm>
          <a:prstGeom prst="rect">
            <a:avLst/>
          </a:prstGeom>
        </p:spPr>
      </p:pic>
    </p:spTree>
    <p:custDataLst>
      <p:tags r:id="rId5"/>
    </p:custDataLst>
  </p:cSld>
  <p:clrMapOvr>
    <a:masterClrMapping/>
  </p:clrMapOvr>
  <mc:AlternateContent>
    <mc:Choice xmlns:p159="http://schemas.microsoft.com/office/powerpoint/2015/09/main" Requires="p159">
      <p:transition spd="slow" advClick="0" p14:dur="2000">
        <p159:morph option="byObject"/>
      </p:transition>
    </mc:Choice>
    <mc:Fallback>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5"/>
                                        </p:tgtEl>
                                        <p:attrNameLst>
                                          <p:attrName>style.visibility</p:attrName>
                                        </p:attrNameLst>
                                      </p:cBhvr>
                                      <p:to>
                                        <p:strVal val="visible"/>
                                      </p:to>
                                    </p:set>
                                    <p:anim calcmode="discrete" valueType="clr">
                                      <p:cBhvr override="childStyle">
                                        <p:cTn id="7" dur="80"/>
                                        <p:tgtEl>
                                          <p:spTgt spid="5"/>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
                                        </p:tgtEl>
                                        <p:attrNameLst>
                                          <p:attrName>fillcolor</p:attrName>
                                        </p:attrNameLst>
                                      </p:cBhvr>
                                      <p:tavLst>
                                        <p:tav tm="0">
                                          <p:val>
                                            <p:clrVal>
                                              <a:schemeClr val="accent2"/>
                                            </p:clrVal>
                                          </p:val>
                                        </p:tav>
                                        <p:tav tm="50000">
                                          <p:val>
                                            <p:clrVal>
                                              <a:schemeClr val="hlink"/>
                                            </p:clrVal>
                                          </p:val>
                                        </p:tav>
                                      </p:tavLst>
                                    </p:anim>
                                    <p:set>
                                      <p:cBhvr>
                                        <p:cTn id="9" dur="80"/>
                                        <p:tgtEl>
                                          <p:spTgt spid="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26" name="图形 25"/>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a:xfrm flipH="1">
            <a:off x="250928" y="174963"/>
            <a:ext cx="742673" cy="1144551"/>
          </a:xfrm>
          <a:prstGeom prst="rect">
            <a:avLst/>
          </a:prstGeom>
        </p:spPr>
      </p:pic>
      <p:sp>
        <p:nvSpPr>
          <p:cNvPr id="27" name="矩形: 圆角 26"/>
          <p:cNvSpPr/>
          <p:nvPr/>
        </p:nvSpPr>
        <p:spPr>
          <a:xfrm>
            <a:off x="1107795" y="446779"/>
            <a:ext cx="2189404" cy="535916"/>
          </a:xfrm>
          <a:prstGeom prst="roundRect">
            <a:avLst>
              <a:gd name="adj" fmla="val 50000"/>
            </a:avLst>
          </a:prstGeom>
          <a:solidFill>
            <a:srgbClr val="789FD9"/>
          </a:soli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50000"/>
                  <a:lumOff val="50000"/>
                </a:schemeClr>
              </a:solidFill>
              <a:latin typeface="仓耳玄三M W05" panose="02020400000000000000" pitchFamily="18" charset="-122"/>
              <a:ea typeface="仓耳青禾体-谷力 W04" panose="02020400000000000000" pitchFamily="18" charset="-122"/>
            </a:endParaRPr>
          </a:p>
        </p:txBody>
      </p:sp>
      <p:sp>
        <p:nvSpPr>
          <p:cNvPr id="28" name="文本框 27"/>
          <p:cNvSpPr txBox="1"/>
          <p:nvPr/>
        </p:nvSpPr>
        <p:spPr>
          <a:xfrm>
            <a:off x="1307884" y="446886"/>
            <a:ext cx="1787956" cy="521970"/>
          </a:xfrm>
          <a:prstGeom prst="rect">
            <a:avLst/>
          </a:prstGeom>
          <a:noFill/>
        </p:spPr>
        <p:txBody>
          <a:bodyPr wrap="square" rtlCol="0">
            <a:spAutoFit/>
          </a:bodyPr>
          <a:lstStyle/>
          <a:p>
            <a:pPr algn="ctr" defTabSz="914400">
              <a:defRPr/>
            </a:pPr>
            <a:r>
              <a:rPr lang="zh-CN" altLang="en-US" sz="2800" kern="0">
                <a:latin typeface="仓耳今楷05-6763 W05" panose="02020400000000000000" pitchFamily="18" charset="-122"/>
                <a:ea typeface="仓耳今楷05-6763 W05" panose="02020400000000000000" pitchFamily="18" charset="-122"/>
              </a:rPr>
              <a:t>典型例题</a:t>
            </a:r>
          </a:p>
        </p:txBody>
      </p:sp>
      <p:sp>
        <p:nvSpPr>
          <p:cNvPr id="5" name="文本框 4"/>
          <p:cNvSpPr txBox="1">
            <a:spLocks noChangeArrowheads="1"/>
          </p:cNvSpPr>
          <p:nvPr/>
        </p:nvSpPr>
        <p:spPr bwMode="auto">
          <a:xfrm>
            <a:off x="1108075" y="1319530"/>
            <a:ext cx="9867900" cy="520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l">
              <a:lnSpc>
                <a:spcPct val="100000"/>
              </a:lnSpc>
              <a:spcBef>
                <a:spcPts val="1200"/>
              </a:spcBef>
              <a:buClrTx/>
              <a:buSzTx/>
              <a:buFontTx/>
            </a:pPr>
            <a:endParaRPr lang="zh-CN" altLang="en-US" sz="2800">
              <a:latin typeface="仓耳青禾体-谷力 W04" panose="02020400000000000000" pitchFamily="18" charset="-122"/>
              <a:ea typeface="仓耳青禾体-谷力 W04" panose="02020400000000000000" pitchFamily="18" charset="-122"/>
            </a:endParaRPr>
          </a:p>
          <a:p>
            <a:pPr algn="l">
              <a:lnSpc>
                <a:spcPct val="100000"/>
              </a:lnSpc>
              <a:spcBef>
                <a:spcPts val="1200"/>
              </a:spcBef>
              <a:buClrTx/>
              <a:buSzTx/>
              <a:buFontTx/>
            </a:pPr>
            <a:endParaRPr lang="zh-CN" altLang="en-US" sz="2800">
              <a:latin typeface="仓耳青禾体-谷力 W04" panose="02020400000000000000" pitchFamily="18" charset="-122"/>
              <a:ea typeface="仓耳青禾体-谷力 W04" panose="02020400000000000000" pitchFamily="18" charset="-122"/>
            </a:endParaRPr>
          </a:p>
          <a:p>
            <a:pPr algn="l">
              <a:lnSpc>
                <a:spcPct val="100000"/>
              </a:lnSpc>
              <a:spcBef>
                <a:spcPts val="1200"/>
              </a:spcBef>
              <a:buClrTx/>
              <a:buSzTx/>
              <a:buFontTx/>
            </a:pPr>
            <a:endParaRPr lang="zh-CN" altLang="en-US" sz="2800">
              <a:latin typeface="仓耳青禾体-谷力 W04" panose="02020400000000000000" pitchFamily="18" charset="-122"/>
              <a:ea typeface="仓耳青禾体-谷力 W04" panose="02020400000000000000" pitchFamily="18" charset="-122"/>
            </a:endParaRPr>
          </a:p>
          <a:p>
            <a:pPr algn="l">
              <a:lnSpc>
                <a:spcPct val="100000"/>
              </a:lnSpc>
              <a:spcBef>
                <a:spcPts val="1200"/>
              </a:spcBef>
              <a:buClrTx/>
              <a:buSzTx/>
              <a:buFontTx/>
            </a:pPr>
            <a:endParaRPr lang="zh-CN" altLang="en-US" sz="2800">
              <a:latin typeface="仓耳青禾体-谷力 W04" panose="02020400000000000000" pitchFamily="18" charset="-122"/>
              <a:ea typeface="仓耳青禾体-谷力 W04" panose="02020400000000000000" pitchFamily="18" charset="-122"/>
            </a:endParaRPr>
          </a:p>
          <a:p>
            <a:pPr algn="l">
              <a:lnSpc>
                <a:spcPct val="100000"/>
              </a:lnSpc>
              <a:spcBef>
                <a:spcPts val="1200"/>
              </a:spcBef>
              <a:buClrTx/>
              <a:buSzTx/>
              <a:buFontTx/>
            </a:pPr>
            <a:endParaRPr lang="zh-CN" altLang="en-US" sz="2800">
              <a:latin typeface="仓耳青禾体-谷力 W04" panose="02020400000000000000" pitchFamily="18" charset="-122"/>
              <a:ea typeface="仓耳青禾体-谷力 W04" panose="02020400000000000000" pitchFamily="18" charset="-122"/>
            </a:endParaRPr>
          </a:p>
          <a:p>
            <a:pPr algn="l">
              <a:lnSpc>
                <a:spcPct val="100000"/>
              </a:lnSpc>
              <a:spcBef>
                <a:spcPts val="1200"/>
              </a:spcBef>
              <a:buClrTx/>
              <a:buSzTx/>
              <a:buFontTx/>
            </a:pPr>
            <a:endParaRPr lang="zh-CN" altLang="en-US" sz="2800">
              <a:latin typeface="仓耳青禾体-谷力 W04" panose="02020400000000000000" pitchFamily="18" charset="-122"/>
              <a:ea typeface="仓耳青禾体-谷力 W04" panose="02020400000000000000" pitchFamily="18" charset="-122"/>
            </a:endParaRPr>
          </a:p>
          <a:p>
            <a:pPr algn="l">
              <a:lnSpc>
                <a:spcPct val="100000"/>
              </a:lnSpc>
              <a:spcBef>
                <a:spcPts val="1200"/>
              </a:spcBef>
              <a:buClrTx/>
              <a:buSzTx/>
              <a:buFontTx/>
            </a:pPr>
            <a:endParaRPr lang="zh-CN" altLang="en-US" sz="2800">
              <a:latin typeface="仓耳青禾体-谷力 W04" panose="02020400000000000000" pitchFamily="18" charset="-122"/>
              <a:ea typeface="仓耳青禾体-谷力 W04" panose="02020400000000000000" pitchFamily="18" charset="-122"/>
            </a:endParaRPr>
          </a:p>
          <a:p>
            <a:pPr algn="l">
              <a:lnSpc>
                <a:spcPct val="100000"/>
              </a:lnSpc>
              <a:spcBef>
                <a:spcPts val="1200"/>
              </a:spcBef>
              <a:buClrTx/>
              <a:buSzTx/>
              <a:buFontTx/>
            </a:pPr>
            <a:endParaRPr lang="zh-CN" altLang="en-US" sz="2800">
              <a:latin typeface="仓耳青禾体-谷力 W04" panose="02020400000000000000" pitchFamily="18" charset="-122"/>
              <a:ea typeface="仓耳青禾体-谷力 W04" panose="02020400000000000000" pitchFamily="18" charset="-122"/>
            </a:endParaRPr>
          </a:p>
          <a:p>
            <a:pPr algn="l">
              <a:lnSpc>
                <a:spcPct val="100000"/>
              </a:lnSpc>
              <a:spcBef>
                <a:spcPts val="1200"/>
              </a:spcBef>
              <a:buClrTx/>
              <a:buSzTx/>
              <a:buFontTx/>
            </a:pPr>
            <a:endParaRPr lang="zh-CN" altLang="en-US" sz="2800">
              <a:latin typeface="仓耳青禾体-谷力 W04" panose="02020400000000000000" pitchFamily="18" charset="-122"/>
              <a:ea typeface="仓耳青禾体-谷力 W04" panose="02020400000000000000" pitchFamily="18" charset="-122"/>
            </a:endParaRPr>
          </a:p>
        </p:txBody>
      </p:sp>
      <p:pic>
        <p:nvPicPr>
          <p:cNvPr id="2" name="图片 1"/>
          <p:cNvPicPr>
            <a:picLocks noChangeAspect="1"/>
          </p:cNvPicPr>
          <p:nvPr/>
        </p:nvPicPr>
        <p:blipFill>
          <a:blip r:embed="rId4"/>
          <a:stretch>
            <a:fillRect/>
          </a:stretch>
        </p:blipFill>
        <p:spPr>
          <a:xfrm>
            <a:off x="1307465" y="1319530"/>
            <a:ext cx="9668510" cy="4812030"/>
          </a:xfrm>
          <a:prstGeom prst="rect">
            <a:avLst/>
          </a:prstGeom>
        </p:spPr>
      </p:pic>
    </p:spTree>
    <p:custDataLst>
      <p:tags r:id="rId5"/>
    </p:custDataLst>
  </p:cSld>
  <p:clrMapOvr>
    <a:masterClrMapping/>
  </p:clrMapOvr>
  <mc:AlternateContent>
    <mc:Choice xmlns:p159="http://schemas.microsoft.com/office/powerpoint/2015/09/main" Requires="p159">
      <p:transition spd="slow" advClick="0" p14:dur="2000">
        <p159:morph option="byObject"/>
      </p:transition>
    </mc:Choice>
    <mc:Fallback>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5"/>
                                        </p:tgtEl>
                                        <p:attrNameLst>
                                          <p:attrName>style.visibility</p:attrName>
                                        </p:attrNameLst>
                                      </p:cBhvr>
                                      <p:to>
                                        <p:strVal val="visible"/>
                                      </p:to>
                                    </p:set>
                                    <p:anim calcmode="discrete" valueType="clr">
                                      <p:cBhvr override="childStyle">
                                        <p:cTn id="7" dur="80"/>
                                        <p:tgtEl>
                                          <p:spTgt spid="5"/>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
                                        </p:tgtEl>
                                        <p:attrNameLst>
                                          <p:attrName>fillcolor</p:attrName>
                                        </p:attrNameLst>
                                      </p:cBhvr>
                                      <p:tavLst>
                                        <p:tav tm="0">
                                          <p:val>
                                            <p:clrVal>
                                              <a:schemeClr val="accent2"/>
                                            </p:clrVal>
                                          </p:val>
                                        </p:tav>
                                        <p:tav tm="50000">
                                          <p:val>
                                            <p:clrVal>
                                              <a:schemeClr val="hlink"/>
                                            </p:clrVal>
                                          </p:val>
                                        </p:tav>
                                      </p:tavLst>
                                    </p:anim>
                                    <p:set>
                                      <p:cBhvr>
                                        <p:cTn id="9" dur="80"/>
                                        <p:tgtEl>
                                          <p:spTgt spid="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26" name="图形 25"/>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a:xfrm flipH="1">
            <a:off x="250928" y="174963"/>
            <a:ext cx="742673" cy="1144551"/>
          </a:xfrm>
          <a:prstGeom prst="rect">
            <a:avLst/>
          </a:prstGeom>
        </p:spPr>
      </p:pic>
      <p:sp>
        <p:nvSpPr>
          <p:cNvPr id="27" name="矩形: 圆角 26"/>
          <p:cNvSpPr/>
          <p:nvPr/>
        </p:nvSpPr>
        <p:spPr>
          <a:xfrm>
            <a:off x="1107795" y="446779"/>
            <a:ext cx="2189404" cy="535916"/>
          </a:xfrm>
          <a:prstGeom prst="roundRect">
            <a:avLst>
              <a:gd name="adj" fmla="val 50000"/>
            </a:avLst>
          </a:prstGeom>
          <a:solidFill>
            <a:srgbClr val="789FD9"/>
          </a:soli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50000"/>
                  <a:lumOff val="50000"/>
                </a:schemeClr>
              </a:solidFill>
              <a:latin typeface="仓耳玄三M W05" panose="02020400000000000000" pitchFamily="18" charset="-122"/>
              <a:ea typeface="仓耳青禾体-谷力 W04" panose="02020400000000000000" pitchFamily="18" charset="-122"/>
            </a:endParaRPr>
          </a:p>
        </p:txBody>
      </p:sp>
      <p:sp>
        <p:nvSpPr>
          <p:cNvPr id="28" name="文本框 27"/>
          <p:cNvSpPr txBox="1"/>
          <p:nvPr/>
        </p:nvSpPr>
        <p:spPr>
          <a:xfrm>
            <a:off x="1307884" y="446886"/>
            <a:ext cx="1787956" cy="521970"/>
          </a:xfrm>
          <a:prstGeom prst="rect">
            <a:avLst/>
          </a:prstGeom>
          <a:noFill/>
        </p:spPr>
        <p:txBody>
          <a:bodyPr wrap="square" rtlCol="0">
            <a:spAutoFit/>
          </a:bodyPr>
          <a:lstStyle/>
          <a:p>
            <a:pPr algn="ctr" defTabSz="914400">
              <a:defRPr/>
            </a:pPr>
            <a:r>
              <a:rPr lang="zh-CN" altLang="en-US" sz="2800" kern="0">
                <a:latin typeface="仓耳今楷05-6763 W05" panose="02020400000000000000" pitchFamily="18" charset="-122"/>
                <a:ea typeface="仓耳今楷05-6763 W05" panose="02020400000000000000" pitchFamily="18" charset="-122"/>
              </a:rPr>
              <a:t>典型例题</a:t>
            </a:r>
          </a:p>
        </p:txBody>
      </p:sp>
      <p:pic>
        <p:nvPicPr>
          <p:cNvPr id="2" name="图片 1"/>
          <p:cNvPicPr>
            <a:picLocks noChangeAspect="1"/>
          </p:cNvPicPr>
          <p:nvPr/>
        </p:nvPicPr>
        <p:blipFill>
          <a:blip r:embed="rId4"/>
          <a:stretch>
            <a:fillRect/>
          </a:stretch>
        </p:blipFill>
        <p:spPr>
          <a:xfrm>
            <a:off x="993775" y="1319530"/>
            <a:ext cx="10293985" cy="4834255"/>
          </a:xfrm>
          <a:prstGeom prst="rect">
            <a:avLst/>
          </a:prstGeom>
        </p:spPr>
      </p:pic>
    </p:spTree>
    <p:custDataLst>
      <p:tags r:id="rId5"/>
    </p:custDataLst>
  </p:cSld>
  <p:clrMapOvr>
    <a:masterClrMapping/>
  </p:clrMapOvr>
  <mc:AlternateContent>
    <mc:Choice xmlns:p159="http://schemas.microsoft.com/office/powerpoint/2015/09/main" Requires="p159">
      <p:transition spd="slow" advClick="0" p14:dur="2000">
        <p159:morph option="byObject"/>
      </p:transition>
    </mc:Choice>
    <mc:Fallback>
      <p:transition spd="slow" advClick="0">
        <p:fade/>
      </p:transition>
    </mc:Fallback>
  </mc:AlternateContent>
  <p:timing/>
</p:sld>
</file>

<file path=ppt/slides/slide1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26" name="图形 25"/>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a:xfrm flipH="1">
            <a:off x="250928" y="174963"/>
            <a:ext cx="742673" cy="1144551"/>
          </a:xfrm>
          <a:prstGeom prst="rect">
            <a:avLst/>
          </a:prstGeom>
        </p:spPr>
      </p:pic>
      <p:sp>
        <p:nvSpPr>
          <p:cNvPr id="27" name="矩形: 圆角 26"/>
          <p:cNvSpPr/>
          <p:nvPr/>
        </p:nvSpPr>
        <p:spPr>
          <a:xfrm>
            <a:off x="1107795" y="446779"/>
            <a:ext cx="2189404" cy="535916"/>
          </a:xfrm>
          <a:prstGeom prst="roundRect">
            <a:avLst>
              <a:gd name="adj" fmla="val 50000"/>
            </a:avLst>
          </a:prstGeom>
          <a:solidFill>
            <a:srgbClr val="789FD9"/>
          </a:soli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50000"/>
                  <a:lumOff val="50000"/>
                </a:schemeClr>
              </a:solidFill>
              <a:latin typeface="仓耳玄三M W05" panose="02020400000000000000" pitchFamily="18" charset="-122"/>
              <a:ea typeface="仓耳青禾体-谷力 W04" panose="02020400000000000000" pitchFamily="18" charset="-122"/>
            </a:endParaRPr>
          </a:p>
        </p:txBody>
      </p:sp>
      <p:sp>
        <p:nvSpPr>
          <p:cNvPr id="28" name="文本框 27"/>
          <p:cNvSpPr txBox="1"/>
          <p:nvPr/>
        </p:nvSpPr>
        <p:spPr>
          <a:xfrm>
            <a:off x="1307884" y="446886"/>
            <a:ext cx="1787956" cy="521970"/>
          </a:xfrm>
          <a:prstGeom prst="rect">
            <a:avLst/>
          </a:prstGeom>
          <a:noFill/>
        </p:spPr>
        <p:txBody>
          <a:bodyPr wrap="square" rtlCol="0">
            <a:spAutoFit/>
          </a:bodyPr>
          <a:lstStyle/>
          <a:p>
            <a:pPr algn="ctr" defTabSz="914400">
              <a:defRPr/>
            </a:pPr>
            <a:r>
              <a:rPr lang="zh-CN" altLang="en-US" sz="2800" kern="0">
                <a:latin typeface="仓耳今楷05-6763 W05" panose="02020400000000000000" pitchFamily="18" charset="-122"/>
                <a:ea typeface="仓耳今楷05-6763 W05" panose="02020400000000000000" pitchFamily="18" charset="-122"/>
              </a:rPr>
              <a:t>典型例题</a:t>
            </a:r>
          </a:p>
        </p:txBody>
      </p:sp>
      <p:pic>
        <p:nvPicPr>
          <p:cNvPr id="2" name="图片 1"/>
          <p:cNvPicPr>
            <a:picLocks noChangeAspect="1"/>
          </p:cNvPicPr>
          <p:nvPr/>
        </p:nvPicPr>
        <p:blipFill>
          <a:blip r:embed="rId4"/>
          <a:stretch>
            <a:fillRect/>
          </a:stretch>
        </p:blipFill>
        <p:spPr>
          <a:xfrm>
            <a:off x="993140" y="1319530"/>
            <a:ext cx="10105390" cy="4517390"/>
          </a:xfrm>
          <a:prstGeom prst="rect">
            <a:avLst/>
          </a:prstGeom>
        </p:spPr>
      </p:pic>
    </p:spTree>
    <p:custDataLst>
      <p:tags r:id="rId5"/>
    </p:custDataLst>
  </p:cSld>
  <p:clrMapOvr>
    <a:masterClrMapping/>
  </p:clrMapOvr>
  <mc:AlternateContent>
    <mc:Choice xmlns:p159="http://schemas.microsoft.com/office/powerpoint/2015/09/main" Requires="p159">
      <p:transition spd="slow" advClick="0" p14:dur="2000">
        <p159:morph option="byObject"/>
      </p:transition>
    </mc:Choice>
    <mc:Fallback>
      <p:transition spd="slow" advClick="0">
        <p:fade/>
      </p:transition>
    </mc:Fallback>
  </mc:AlternateContent>
  <p:timing/>
</p:sld>
</file>

<file path=ppt/slides/slide1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26" name="图形 25"/>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a:xfrm flipH="1">
            <a:off x="250928" y="174963"/>
            <a:ext cx="742673" cy="1144551"/>
          </a:xfrm>
          <a:prstGeom prst="rect">
            <a:avLst/>
          </a:prstGeom>
        </p:spPr>
      </p:pic>
      <p:sp>
        <p:nvSpPr>
          <p:cNvPr id="27" name="矩形: 圆角 26"/>
          <p:cNvSpPr/>
          <p:nvPr/>
        </p:nvSpPr>
        <p:spPr>
          <a:xfrm>
            <a:off x="1107795" y="446779"/>
            <a:ext cx="2189404" cy="535916"/>
          </a:xfrm>
          <a:prstGeom prst="roundRect">
            <a:avLst>
              <a:gd name="adj" fmla="val 50000"/>
            </a:avLst>
          </a:prstGeom>
          <a:solidFill>
            <a:srgbClr val="789FD9"/>
          </a:soli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50000"/>
                  <a:lumOff val="50000"/>
                </a:schemeClr>
              </a:solidFill>
              <a:latin typeface="仓耳玄三M W05" panose="02020400000000000000" pitchFamily="18" charset="-122"/>
              <a:ea typeface="仓耳青禾体-谷力 W04" panose="02020400000000000000" pitchFamily="18" charset="-122"/>
            </a:endParaRPr>
          </a:p>
        </p:txBody>
      </p:sp>
      <p:sp>
        <p:nvSpPr>
          <p:cNvPr id="28" name="文本框 27"/>
          <p:cNvSpPr txBox="1"/>
          <p:nvPr/>
        </p:nvSpPr>
        <p:spPr>
          <a:xfrm>
            <a:off x="1307884" y="446886"/>
            <a:ext cx="1787956" cy="521970"/>
          </a:xfrm>
          <a:prstGeom prst="rect">
            <a:avLst/>
          </a:prstGeom>
          <a:noFill/>
        </p:spPr>
        <p:txBody>
          <a:bodyPr wrap="square" rtlCol="0">
            <a:spAutoFit/>
          </a:bodyPr>
          <a:lstStyle/>
          <a:p>
            <a:pPr algn="ctr" defTabSz="914400">
              <a:defRPr/>
            </a:pPr>
            <a:r>
              <a:rPr lang="zh-CN" altLang="en-US" sz="2800" kern="0">
                <a:latin typeface="仓耳今楷05-6763 W05" panose="02020400000000000000" pitchFamily="18" charset="-122"/>
                <a:ea typeface="仓耳今楷05-6763 W05" panose="02020400000000000000" pitchFamily="18" charset="-122"/>
              </a:rPr>
              <a:t>典型例题</a:t>
            </a:r>
          </a:p>
        </p:txBody>
      </p:sp>
      <p:sp>
        <p:nvSpPr>
          <p:cNvPr id="5" name="文本框 4"/>
          <p:cNvSpPr txBox="1">
            <a:spLocks noChangeArrowheads="1"/>
          </p:cNvSpPr>
          <p:nvPr/>
        </p:nvSpPr>
        <p:spPr bwMode="auto">
          <a:xfrm>
            <a:off x="1108075" y="1319530"/>
            <a:ext cx="9867900" cy="2922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l">
              <a:lnSpc>
                <a:spcPct val="100000"/>
              </a:lnSpc>
              <a:spcBef>
                <a:spcPts val="1200"/>
              </a:spcBef>
              <a:buClrTx/>
              <a:buSzTx/>
              <a:buFontTx/>
            </a:pPr>
            <a:endParaRPr lang="zh-CN" altLang="en-US" sz="2800">
              <a:latin typeface="仓耳青禾体-谷力 W04" panose="02020400000000000000" pitchFamily="18" charset="-122"/>
              <a:ea typeface="仓耳青禾体-谷力 W04" panose="02020400000000000000" pitchFamily="18" charset="-122"/>
            </a:endParaRPr>
          </a:p>
          <a:p>
            <a:pPr>
              <a:lnSpc>
                <a:spcPct val="150000"/>
              </a:lnSpc>
              <a:spcBef>
                <a:spcPts val="1200"/>
              </a:spcBef>
            </a:pPr>
            <a:endParaRPr lang="zh-CN" altLang="en-US" sz="2800">
              <a:latin typeface="仓耳青禾体-谷力 W04" panose="02020400000000000000" pitchFamily="18" charset="-122"/>
              <a:ea typeface="仓耳青禾体-谷力 W04" panose="02020400000000000000" pitchFamily="18" charset="-122"/>
            </a:endParaRPr>
          </a:p>
          <a:p>
            <a:pPr>
              <a:lnSpc>
                <a:spcPct val="150000"/>
              </a:lnSpc>
              <a:spcBef>
                <a:spcPts val="1200"/>
              </a:spcBef>
            </a:pPr>
            <a:endParaRPr lang="zh-CN" altLang="en-US" sz="2800">
              <a:latin typeface="仓耳青禾体-谷力 W04" panose="02020400000000000000" pitchFamily="18" charset="-122"/>
              <a:ea typeface="仓耳青禾体-谷力 W04" panose="02020400000000000000" pitchFamily="18" charset="-122"/>
            </a:endParaRPr>
          </a:p>
          <a:p>
            <a:pPr>
              <a:lnSpc>
                <a:spcPct val="150000"/>
              </a:lnSpc>
              <a:spcBef>
                <a:spcPts val="1200"/>
              </a:spcBef>
            </a:pPr>
            <a:endParaRPr lang="zh-CN" altLang="en-US" sz="2800">
              <a:latin typeface="仓耳青禾体-谷力 W04" panose="02020400000000000000" pitchFamily="18" charset="-122"/>
              <a:ea typeface="仓耳青禾体-谷力 W04" panose="02020400000000000000" pitchFamily="18" charset="-122"/>
            </a:endParaRPr>
          </a:p>
        </p:txBody>
      </p:sp>
      <p:pic>
        <p:nvPicPr>
          <p:cNvPr id="2" name="图片 1"/>
          <p:cNvPicPr>
            <a:picLocks noChangeAspect="1"/>
          </p:cNvPicPr>
          <p:nvPr/>
        </p:nvPicPr>
        <p:blipFill>
          <a:blip r:embed="rId4"/>
          <a:stretch>
            <a:fillRect/>
          </a:stretch>
        </p:blipFill>
        <p:spPr>
          <a:xfrm>
            <a:off x="1108075" y="1319530"/>
            <a:ext cx="10370820" cy="4031615"/>
          </a:xfrm>
          <a:prstGeom prst="rect">
            <a:avLst/>
          </a:prstGeom>
        </p:spPr>
      </p:pic>
    </p:spTree>
    <p:custDataLst>
      <p:tags r:id="rId5"/>
    </p:custDataLst>
  </p:cSld>
  <p:clrMapOvr>
    <a:masterClrMapping/>
  </p:clrMapOvr>
  <mc:AlternateContent>
    <mc:Choice xmlns:p159="http://schemas.microsoft.com/office/powerpoint/2015/09/main" Requires="p159">
      <p:transition spd="slow" advClick="0" p14:dur="2000">
        <p159:morph option="byObject"/>
      </p:transition>
    </mc:Choice>
    <mc:Fallback>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5"/>
                                        </p:tgtEl>
                                        <p:attrNameLst>
                                          <p:attrName>style.visibility</p:attrName>
                                        </p:attrNameLst>
                                      </p:cBhvr>
                                      <p:to>
                                        <p:strVal val="visible"/>
                                      </p:to>
                                    </p:set>
                                    <p:anim calcmode="discrete" valueType="clr">
                                      <p:cBhvr override="childStyle">
                                        <p:cTn id="7" dur="80"/>
                                        <p:tgtEl>
                                          <p:spTgt spid="5"/>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
                                        </p:tgtEl>
                                        <p:attrNameLst>
                                          <p:attrName>fillcolor</p:attrName>
                                        </p:attrNameLst>
                                      </p:cBhvr>
                                      <p:tavLst>
                                        <p:tav tm="0">
                                          <p:val>
                                            <p:clrVal>
                                              <a:schemeClr val="accent2"/>
                                            </p:clrVal>
                                          </p:val>
                                        </p:tav>
                                        <p:tav tm="50000">
                                          <p:val>
                                            <p:clrVal>
                                              <a:schemeClr val="hlink"/>
                                            </p:clrVal>
                                          </p:val>
                                        </p:tav>
                                      </p:tavLst>
                                    </p:anim>
                                    <p:set>
                                      <p:cBhvr>
                                        <p:cTn id="9" dur="80"/>
                                        <p:tgtEl>
                                          <p:spTgt spid="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26" name="图形 25"/>
          <p:cNvPicPr>
            <a:picLocks noChangeAspect="1"/>
          </p:cNvPicPr>
          <p:nvPr/>
        </p:nvPicPr>
        <p:blipFill>
          <a:blip r:embed="rId2"/>
          <a:stretch>
            <a:fillRect/>
          </a:stretch>
        </p:blipFill>
        <p:spPr>
          <a:xfrm flipH="1">
            <a:off x="250928" y="174963"/>
            <a:ext cx="742673" cy="1144551"/>
          </a:xfrm>
          <a:prstGeom prst="rect">
            <a:avLst/>
          </a:prstGeom>
        </p:spPr>
      </p:pic>
      <p:sp>
        <p:nvSpPr>
          <p:cNvPr id="27" name="矩形: 圆角 26"/>
          <p:cNvSpPr/>
          <p:nvPr/>
        </p:nvSpPr>
        <p:spPr>
          <a:xfrm>
            <a:off x="1107795" y="446779"/>
            <a:ext cx="2189404" cy="535916"/>
          </a:xfrm>
          <a:prstGeom prst="roundRect">
            <a:avLst>
              <a:gd name="adj" fmla="val 50000"/>
            </a:avLst>
          </a:prstGeom>
          <a:solidFill>
            <a:srgbClr val="789FD9"/>
          </a:soli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50000"/>
                  <a:lumOff val="50000"/>
                </a:schemeClr>
              </a:solidFill>
              <a:latin typeface="仓耳玄三M W05" panose="02020400000000000000" pitchFamily="18" charset="-122"/>
              <a:ea typeface="仓耳青禾体-谷力 W04" panose="02020400000000000000" pitchFamily="18" charset="-122"/>
            </a:endParaRPr>
          </a:p>
        </p:txBody>
      </p:sp>
      <p:sp>
        <p:nvSpPr>
          <p:cNvPr id="28" name="文本框 27"/>
          <p:cNvSpPr txBox="1"/>
          <p:nvPr/>
        </p:nvSpPr>
        <p:spPr>
          <a:xfrm>
            <a:off x="1308519" y="460856"/>
            <a:ext cx="1787956" cy="521970"/>
          </a:xfrm>
          <a:prstGeom prst="rect">
            <a:avLst/>
          </a:prstGeom>
          <a:noFill/>
        </p:spPr>
        <p:txBody>
          <a:bodyPr wrap="square" rtlCol="0">
            <a:spAutoFit/>
          </a:bodyPr>
          <a:lstStyle/>
          <a:p>
            <a:pPr algn="ctr" defTabSz="914400">
              <a:defRPr/>
            </a:pPr>
            <a:r>
              <a:rPr lang="zh-CN" altLang="en-US" sz="2800" kern="0">
                <a:latin typeface="仓耳今楷05-6763 W05" panose="02020400000000000000" pitchFamily="18" charset="-122"/>
                <a:ea typeface="仓耳今楷05-6763 W05" panose="02020400000000000000" pitchFamily="18" charset="-122"/>
              </a:rPr>
              <a:t>归纳总结</a:t>
            </a:r>
          </a:p>
        </p:txBody>
      </p:sp>
      <p:sp>
        <p:nvSpPr>
          <p:cNvPr id="5" name="文本框 1"/>
          <p:cNvSpPr txBox="1">
            <a:spLocks noChangeArrowheads="1"/>
          </p:cNvSpPr>
          <p:nvPr/>
        </p:nvSpPr>
        <p:spPr bwMode="auto">
          <a:xfrm>
            <a:off x="1108075" y="1319530"/>
            <a:ext cx="9251950" cy="583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zh-CN" altLang="en-US" sz="3200" b="1">
                <a:solidFill>
                  <a:srgbClr val="789FD9"/>
                </a:solidFill>
                <a:latin typeface="仓耳青禾体-谷力 W04" panose="02020400000000000000" pitchFamily="18" charset="-122"/>
                <a:ea typeface="仓耳青禾体-谷力 W04" panose="02020400000000000000" pitchFamily="18" charset="-122"/>
              </a:rPr>
              <a:t>重点归纳一：放热反应和吸热反应的三个“不一定”</a:t>
            </a:r>
          </a:p>
        </p:txBody>
      </p:sp>
      <p:pic>
        <p:nvPicPr>
          <p:cNvPr id="2" name="图片 1"/>
          <p:cNvPicPr>
            <a:picLocks noChangeAspect="1"/>
          </p:cNvPicPr>
          <p:nvPr/>
        </p:nvPicPr>
        <p:blipFill>
          <a:blip r:embed="rId3"/>
          <a:stretch>
            <a:fillRect/>
          </a:stretch>
        </p:blipFill>
        <p:spPr>
          <a:xfrm>
            <a:off x="1196340" y="2077085"/>
            <a:ext cx="9353550" cy="4059555"/>
          </a:xfrm>
          <a:prstGeom prst="rect">
            <a:avLst/>
          </a:prstGeom>
        </p:spPr>
      </p:pic>
    </p:spTree>
    <p:custDataLst>
      <p:tags r:id="rId4"/>
    </p:custDataLst>
  </p:cSld>
  <p:clrMapOvr>
    <a:masterClrMapping/>
  </p:clrMapOvr>
  <mc:AlternateContent>
    <mc:Choice xmlns:p159="http://schemas.microsoft.com/office/powerpoint/2015/09/main" Requires="p159">
      <p:transition spd="slow" advClick="0" p14:dur="2000">
        <p159:morph option="byObject"/>
      </p:transition>
    </mc:Choice>
    <mc:Fallback>
      <p:transition spd="slow" advClick="0">
        <p:fade/>
      </p:transition>
    </mc:Fallback>
  </mc:AlternateContent>
  <p:timing/>
</p:sld>
</file>

<file path=ppt/slides/slide1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26" name="图形 25"/>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a:xfrm flipH="1">
            <a:off x="250928" y="174963"/>
            <a:ext cx="742673" cy="1144551"/>
          </a:xfrm>
          <a:prstGeom prst="rect">
            <a:avLst/>
          </a:prstGeom>
        </p:spPr>
      </p:pic>
      <p:sp>
        <p:nvSpPr>
          <p:cNvPr id="27" name="矩形: 圆角 26"/>
          <p:cNvSpPr/>
          <p:nvPr/>
        </p:nvSpPr>
        <p:spPr>
          <a:xfrm>
            <a:off x="1107795" y="446779"/>
            <a:ext cx="2189404" cy="535916"/>
          </a:xfrm>
          <a:prstGeom prst="roundRect">
            <a:avLst>
              <a:gd name="adj" fmla="val 50000"/>
            </a:avLst>
          </a:prstGeom>
          <a:solidFill>
            <a:srgbClr val="789FD9"/>
          </a:soli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50000"/>
                  <a:lumOff val="50000"/>
                </a:schemeClr>
              </a:solidFill>
              <a:latin typeface="仓耳玄三M W05" panose="02020400000000000000" pitchFamily="18" charset="-122"/>
              <a:ea typeface="仓耳青禾体-谷力 W04" panose="02020400000000000000" pitchFamily="18" charset="-122"/>
            </a:endParaRPr>
          </a:p>
        </p:txBody>
      </p:sp>
      <p:sp>
        <p:nvSpPr>
          <p:cNvPr id="28" name="文本框 27"/>
          <p:cNvSpPr txBox="1"/>
          <p:nvPr/>
        </p:nvSpPr>
        <p:spPr>
          <a:xfrm>
            <a:off x="1307884" y="446886"/>
            <a:ext cx="1787956" cy="521970"/>
          </a:xfrm>
          <a:prstGeom prst="rect">
            <a:avLst/>
          </a:prstGeom>
          <a:noFill/>
        </p:spPr>
        <p:txBody>
          <a:bodyPr wrap="square" rtlCol="0">
            <a:spAutoFit/>
          </a:bodyPr>
          <a:lstStyle/>
          <a:p>
            <a:pPr algn="ctr" defTabSz="914400">
              <a:defRPr/>
            </a:pPr>
            <a:r>
              <a:rPr lang="zh-CN" altLang="zh-CN" sz="2800" kern="0">
                <a:latin typeface="仓耳今楷05-6763 W05" panose="02020400000000000000" pitchFamily="18" charset="-122"/>
                <a:ea typeface="仓耳今楷05-6763 W05" panose="02020400000000000000" pitchFamily="18" charset="-122"/>
              </a:rPr>
              <a:t>归纳总结</a:t>
            </a:r>
          </a:p>
        </p:txBody>
      </p:sp>
      <p:sp>
        <p:nvSpPr>
          <p:cNvPr id="5" name="文本框 4"/>
          <p:cNvSpPr txBox="1">
            <a:spLocks noChangeArrowheads="1"/>
          </p:cNvSpPr>
          <p:nvPr/>
        </p:nvSpPr>
        <p:spPr bwMode="auto">
          <a:xfrm>
            <a:off x="1108075" y="1193165"/>
            <a:ext cx="9867900" cy="4123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fontAlgn="auto">
              <a:lnSpc>
                <a:spcPct val="200000"/>
              </a:lnSpc>
              <a:spcBef>
                <a:spcPts val="1200"/>
              </a:spcBef>
            </a:pPr>
            <a:r>
              <a:rPr lang="zh-CN" altLang="en-US" sz="3200" b="1">
                <a:solidFill>
                  <a:srgbClr val="789FD9"/>
                </a:solidFill>
                <a:latin typeface="仓耳青禾体-谷力 W04" panose="02020400000000000000" pitchFamily="18" charset="-122"/>
                <a:ea typeface="仓耳青禾体-谷力 W04" panose="02020400000000000000" pitchFamily="18" charset="-122"/>
                <a:sym typeface="+mn-ea"/>
              </a:rPr>
              <a:t>重点归纳二：热化学方程式的书写方法</a:t>
            </a:r>
          </a:p>
          <a:p>
            <a:pPr fontAlgn="auto">
              <a:lnSpc>
                <a:spcPct val="200000"/>
              </a:lnSpc>
              <a:spcBef>
                <a:spcPts val="1200"/>
              </a:spcBef>
            </a:pPr>
            <a:r>
              <a:rPr lang="zh-CN" altLang="en-US" sz="2800">
                <a:latin typeface="仓耳青禾体-谷力 W04" panose="02020400000000000000" pitchFamily="18" charset="-122"/>
                <a:ea typeface="仓耳青禾体-谷力 W04" panose="02020400000000000000" pitchFamily="18" charset="-122"/>
                <a:sym typeface="+mn-ea"/>
              </a:rPr>
              <a:t>(</a:t>
            </a:r>
            <a:r>
              <a:rPr lang="en-US" altLang="zh-CN" sz="2800">
                <a:latin typeface="仓耳青禾体-谷力 W04" panose="02020400000000000000" pitchFamily="18" charset="-122"/>
                <a:ea typeface="仓耳青禾体-谷力 W04" panose="02020400000000000000" pitchFamily="18" charset="-122"/>
                <a:sym typeface="+mn-ea"/>
              </a:rPr>
              <a:t>1</a:t>
            </a:r>
            <a:r>
              <a:rPr lang="zh-CN" altLang="en-US" sz="2800">
                <a:latin typeface="仓耳青禾体-谷力 W04" panose="02020400000000000000" pitchFamily="18" charset="-122"/>
                <a:ea typeface="仓耳青禾体-谷力 W04" panose="02020400000000000000" pitchFamily="18" charset="-122"/>
                <a:sym typeface="+mn-ea"/>
              </a:rPr>
              <a:t>)</a:t>
            </a:r>
            <a:r>
              <a:rPr lang="zh-CN" altLang="en-US" sz="2800">
                <a:solidFill>
                  <a:schemeClr val="tx1"/>
                </a:solidFill>
                <a:latin typeface="仓耳青禾体-谷力 W04" panose="02020400000000000000" pitchFamily="18" charset="-122"/>
                <a:ea typeface="仓耳青禾体-谷力 W04" panose="02020400000000000000" pitchFamily="18" charset="-122"/>
                <a:sym typeface="+mn-ea"/>
              </a:rPr>
              <a:t>遵循一般化学方程式的书写规则(一般不写反应条件)。</a:t>
            </a:r>
          </a:p>
          <a:p>
            <a:pPr fontAlgn="auto">
              <a:lnSpc>
                <a:spcPct val="200000"/>
              </a:lnSpc>
              <a:spcBef>
                <a:spcPts val="1200"/>
              </a:spcBef>
            </a:pPr>
            <a:r>
              <a:rPr lang="zh-CN" altLang="en-US" sz="2800">
                <a:latin typeface="仓耳青禾体-谷力 W04" panose="02020400000000000000" pitchFamily="18" charset="-122"/>
                <a:ea typeface="仓耳青禾体-谷力 W04" panose="02020400000000000000" pitchFamily="18" charset="-122"/>
              </a:rPr>
              <a:t>(2)要注明反应物和生成物的状态。</a:t>
            </a:r>
          </a:p>
          <a:p>
            <a:pPr fontAlgn="auto">
              <a:lnSpc>
                <a:spcPct val="200000"/>
              </a:lnSpc>
              <a:spcBef>
                <a:spcPts val="1200"/>
              </a:spcBef>
            </a:pPr>
            <a:r>
              <a:rPr lang="zh-CN" altLang="en-US" sz="2800">
                <a:latin typeface="仓耳青禾体-谷力 W04" panose="02020400000000000000" pitchFamily="18" charset="-122"/>
                <a:ea typeface="仓耳青禾体-谷力 W04" panose="02020400000000000000" pitchFamily="18" charset="-122"/>
              </a:rPr>
              <a:t>(3)在右端注明ΔH的符号(正号常省略)、大小及单位。</a:t>
            </a:r>
          </a:p>
        </p:txBody>
      </p:sp>
    </p:spTree>
    <p:custDataLst>
      <p:tags r:id="rId4"/>
    </p:custDataLst>
  </p:cSld>
  <p:clrMapOvr>
    <a:masterClrMapping/>
  </p:clrMapOvr>
  <mc:AlternateContent>
    <mc:Choice xmlns:p159="http://schemas.microsoft.com/office/powerpoint/2015/09/main" Requires="p159">
      <p:transition spd="slow" advClick="0" p14:dur="2000">
        <p159:morph option="byObject"/>
      </p:transition>
    </mc:Choice>
    <mc:Fallback>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5"/>
                                        </p:tgtEl>
                                        <p:attrNameLst>
                                          <p:attrName>style.visibility</p:attrName>
                                        </p:attrNameLst>
                                      </p:cBhvr>
                                      <p:to>
                                        <p:strVal val="visible"/>
                                      </p:to>
                                    </p:set>
                                    <p:anim calcmode="discrete" valueType="clr">
                                      <p:cBhvr override="childStyle">
                                        <p:cTn id="7" dur="80"/>
                                        <p:tgtEl>
                                          <p:spTgt spid="5"/>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
                                        </p:tgtEl>
                                        <p:attrNameLst>
                                          <p:attrName>fillcolor</p:attrName>
                                        </p:attrNameLst>
                                      </p:cBhvr>
                                      <p:tavLst>
                                        <p:tav tm="0">
                                          <p:val>
                                            <p:clrVal>
                                              <a:schemeClr val="accent2"/>
                                            </p:clrVal>
                                          </p:val>
                                        </p:tav>
                                        <p:tav tm="50000">
                                          <p:val>
                                            <p:clrVal>
                                              <a:schemeClr val="hlink"/>
                                            </p:clrVal>
                                          </p:val>
                                        </p:tav>
                                      </p:tavLst>
                                    </p:anim>
                                    <p:set>
                                      <p:cBhvr>
                                        <p:cTn id="9" dur="80"/>
                                        <p:tgtEl>
                                          <p:spTgt spid="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2" name="图形 1"/>
          <p:cNvPicPr>
            <a:picLocks noChangeAspect="1"/>
          </p:cNvPicPr>
          <p:nvPr/>
        </p:nvPicPr>
        <p:blipFill>
          <a:blip r:embed="rId2"/>
          <a:srcRect l="9145" t="12413" r="4497" b="22547"/>
          <a:stretch>
            <a:fillRect/>
          </a:stretch>
        </p:blipFill>
        <p:spPr>
          <a:xfrm>
            <a:off x="0" y="0"/>
            <a:ext cx="12192000" cy="6858000"/>
          </a:xfrm>
          <a:prstGeom prst="rect">
            <a:avLst/>
          </a:prstGeom>
        </p:spPr>
      </p:pic>
      <p:sp>
        <p:nvSpPr>
          <p:cNvPr id="3" name="iconfont-1191-801512"/>
          <p:cNvSpPr>
            <a:spLocks noChangeAspect="1"/>
          </p:cNvSpPr>
          <p:nvPr/>
        </p:nvSpPr>
        <p:spPr bwMode="auto">
          <a:xfrm>
            <a:off x="11327672" y="1010933"/>
            <a:ext cx="310872" cy="320766"/>
          </a:xfrm>
          <a:custGeom>
            <a:gdLst>
              <a:gd name="T0" fmla="*/ 40 w 7790"/>
              <a:gd name="T1" fmla="*/ 0 h 8036"/>
              <a:gd name="T2" fmla="*/ 3458 w 7790"/>
              <a:gd name="T3" fmla="*/ 0 h 8036"/>
              <a:gd name="T4" fmla="*/ 3458 w 7790"/>
              <a:gd name="T5" fmla="*/ 3418 h 8036"/>
              <a:gd name="T6" fmla="*/ 40 w 7790"/>
              <a:gd name="T7" fmla="*/ 3418 h 8036"/>
              <a:gd name="T8" fmla="*/ 40 w 7790"/>
              <a:gd name="T9" fmla="*/ 0 h 8036"/>
              <a:gd name="T10" fmla="*/ 7790 w 7790"/>
              <a:gd name="T11" fmla="*/ 1695 h 8036"/>
              <a:gd name="T12" fmla="*/ 6170 w 7790"/>
              <a:gd name="T13" fmla="*/ 103 h 8036"/>
              <a:gd name="T14" fmla="*/ 4577 w 7790"/>
              <a:gd name="T15" fmla="*/ 1723 h 8036"/>
              <a:gd name="T16" fmla="*/ 6198 w 7790"/>
              <a:gd name="T17" fmla="*/ 3316 h 8036"/>
              <a:gd name="T18" fmla="*/ 7790 w 7790"/>
              <a:gd name="T19" fmla="*/ 1695 h 8036"/>
              <a:gd name="T20" fmla="*/ 0 w 7790"/>
              <a:gd name="T21" fmla="*/ 4618 h 8036"/>
              <a:gd name="T22" fmla="*/ 3417 w 7790"/>
              <a:gd name="T23" fmla="*/ 4618 h 8036"/>
              <a:gd name="T24" fmla="*/ 3417 w 7790"/>
              <a:gd name="T25" fmla="*/ 8036 h 8036"/>
              <a:gd name="T26" fmla="*/ 0 w 7790"/>
              <a:gd name="T27" fmla="*/ 8036 h 8036"/>
              <a:gd name="T28" fmla="*/ 0 w 7790"/>
              <a:gd name="T29" fmla="*/ 4618 h 8036"/>
              <a:gd name="T30" fmla="*/ 4353 w 7790"/>
              <a:gd name="T31" fmla="*/ 4618 h 8036"/>
              <a:gd name="T32" fmla="*/ 7770 w 7790"/>
              <a:gd name="T33" fmla="*/ 4618 h 8036"/>
              <a:gd name="T34" fmla="*/ 7770 w 7790"/>
              <a:gd name="T35" fmla="*/ 8036 h 8036"/>
              <a:gd name="T36" fmla="*/ 4353 w 7790"/>
              <a:gd name="T37" fmla="*/ 8036 h 8036"/>
              <a:gd name="T38" fmla="*/ 4353 w 7790"/>
              <a:gd name="T39" fmla="*/ 4618 h 8036"/>
              <a:gd name="T40" fmla="*/ 4353 w 7790"/>
              <a:gd name="T41" fmla="*/ 4618 h 8036"/>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790" h="8036">
                <a:moveTo>
                  <a:pt x="40" y="0"/>
                </a:moveTo>
                <a:lnTo>
                  <a:pt x="3458" y="0"/>
                </a:lnTo>
                <a:lnTo>
                  <a:pt x="3458" y="3418"/>
                </a:lnTo>
                <a:lnTo>
                  <a:pt x="40" y="3418"/>
                </a:lnTo>
                <a:lnTo>
                  <a:pt x="40" y="0"/>
                </a:lnTo>
                <a:close/>
                <a:moveTo>
                  <a:pt x="7790" y="1695"/>
                </a:moveTo>
                <a:lnTo>
                  <a:pt x="6170" y="103"/>
                </a:lnTo>
                <a:lnTo>
                  <a:pt x="4577" y="1723"/>
                </a:lnTo>
                <a:lnTo>
                  <a:pt x="6198" y="3316"/>
                </a:lnTo>
                <a:lnTo>
                  <a:pt x="7790" y="1695"/>
                </a:lnTo>
                <a:close/>
                <a:moveTo>
                  <a:pt x="0" y="4618"/>
                </a:moveTo>
                <a:lnTo>
                  <a:pt x="3417" y="4618"/>
                </a:lnTo>
                <a:lnTo>
                  <a:pt x="3417" y="8036"/>
                </a:lnTo>
                <a:lnTo>
                  <a:pt x="0" y="8036"/>
                </a:lnTo>
                <a:lnTo>
                  <a:pt x="0" y="4618"/>
                </a:lnTo>
                <a:close/>
                <a:moveTo>
                  <a:pt x="4353" y="4618"/>
                </a:moveTo>
                <a:lnTo>
                  <a:pt x="7770" y="4618"/>
                </a:lnTo>
                <a:lnTo>
                  <a:pt x="7770" y="8036"/>
                </a:lnTo>
                <a:lnTo>
                  <a:pt x="4353" y="8036"/>
                </a:lnTo>
                <a:lnTo>
                  <a:pt x="4353" y="4618"/>
                </a:lnTo>
                <a:close/>
                <a:moveTo>
                  <a:pt x="4353" y="4618"/>
                </a:moveTo>
                <a:close/>
              </a:path>
            </a:pathLst>
          </a:custGeom>
          <a:solidFill>
            <a:srgbClr val="789FD9"/>
          </a:solidFill>
          <a:ln>
            <a:solidFill>
              <a:srgbClr val="789FD9"/>
            </a:solidFill>
          </a:ln>
        </p:spPr>
        <p:style>
          <a:lnRef idx="2">
            <a:schemeClr val="accent1">
              <a:shade val="50000"/>
            </a:schemeClr>
          </a:lnRef>
          <a:fillRef idx="1">
            <a:schemeClr val="accent1"/>
          </a:fillRef>
          <a:effectRef idx="0">
            <a:schemeClr val="accent1"/>
          </a:effectRef>
          <a:fontRef idx="minor">
            <a:schemeClr val="lt1"/>
          </a:fontRef>
        </p:style>
        <p:txBody>
          <a:bodyPr/>
          <a:lstStyle/>
          <a:p/>
        </p:txBody>
      </p:sp>
      <p:sp>
        <p:nvSpPr>
          <p:cNvPr id="4" name="iconfont-1054-809968"/>
          <p:cNvSpPr>
            <a:spLocks noChangeAspect="1"/>
          </p:cNvSpPr>
          <p:nvPr/>
        </p:nvSpPr>
        <p:spPr bwMode="auto">
          <a:xfrm>
            <a:off x="679716" y="5852023"/>
            <a:ext cx="304842" cy="304842"/>
          </a:xfrm>
          <a:custGeom>
            <a:gdLst>
              <a:gd name="T0" fmla="*/ 7991 w 12800"/>
              <a:gd name="T1" fmla="*/ 4785 h 12800"/>
              <a:gd name="T2" fmla="*/ 7237 w 12800"/>
              <a:gd name="T3" fmla="*/ 4281 h 12800"/>
              <a:gd name="T4" fmla="*/ 6348 w 12800"/>
              <a:gd name="T5" fmla="*/ 4105 h 12800"/>
              <a:gd name="T6" fmla="*/ 5458 w 12800"/>
              <a:gd name="T7" fmla="*/ 4281 h 12800"/>
              <a:gd name="T8" fmla="*/ 4704 w 12800"/>
              <a:gd name="T9" fmla="*/ 4785 h 12800"/>
              <a:gd name="T10" fmla="*/ 4200 w 12800"/>
              <a:gd name="T11" fmla="*/ 5538 h 12800"/>
              <a:gd name="T12" fmla="*/ 4023 w 12800"/>
              <a:gd name="T13" fmla="*/ 6426 h 12800"/>
              <a:gd name="T14" fmla="*/ 4200 w 12800"/>
              <a:gd name="T15" fmla="*/ 7314 h 12800"/>
              <a:gd name="T16" fmla="*/ 4704 w 12800"/>
              <a:gd name="T17" fmla="*/ 8067 h 12800"/>
              <a:gd name="T18" fmla="*/ 5458 w 12800"/>
              <a:gd name="T19" fmla="*/ 8571 h 12800"/>
              <a:gd name="T20" fmla="*/ 6348 w 12800"/>
              <a:gd name="T21" fmla="*/ 8747 h 12800"/>
              <a:gd name="T22" fmla="*/ 7237 w 12800"/>
              <a:gd name="T23" fmla="*/ 8571 h 12800"/>
              <a:gd name="T24" fmla="*/ 7991 w 12800"/>
              <a:gd name="T25" fmla="*/ 8067 h 12800"/>
              <a:gd name="T26" fmla="*/ 8495 w 12800"/>
              <a:gd name="T27" fmla="*/ 7314 h 12800"/>
              <a:gd name="T28" fmla="*/ 8672 w 12800"/>
              <a:gd name="T29" fmla="*/ 6426 h 12800"/>
              <a:gd name="T30" fmla="*/ 8495 w 12800"/>
              <a:gd name="T31" fmla="*/ 5538 h 12800"/>
              <a:gd name="T32" fmla="*/ 7991 w 12800"/>
              <a:gd name="T33" fmla="*/ 4785 h 12800"/>
              <a:gd name="T34" fmla="*/ 11482 w 12800"/>
              <a:gd name="T35" fmla="*/ 5844 h 12800"/>
              <a:gd name="T36" fmla="*/ 6947 w 12800"/>
              <a:gd name="T37" fmla="*/ 1317 h 12800"/>
              <a:gd name="T38" fmla="*/ 6947 w 12800"/>
              <a:gd name="T39" fmla="*/ 0 h 12800"/>
              <a:gd name="T40" fmla="*/ 5880 w 12800"/>
              <a:gd name="T41" fmla="*/ 0 h 12800"/>
              <a:gd name="T42" fmla="*/ 5880 w 12800"/>
              <a:gd name="T43" fmla="*/ 1334 h 12800"/>
              <a:gd name="T44" fmla="*/ 1318 w 12800"/>
              <a:gd name="T45" fmla="*/ 5844 h 12800"/>
              <a:gd name="T46" fmla="*/ 0 w 12800"/>
              <a:gd name="T47" fmla="*/ 5844 h 12800"/>
              <a:gd name="T48" fmla="*/ 0 w 12800"/>
              <a:gd name="T49" fmla="*/ 6933 h 12800"/>
              <a:gd name="T50" fmla="*/ 1318 w 12800"/>
              <a:gd name="T51" fmla="*/ 6933 h 12800"/>
              <a:gd name="T52" fmla="*/ 5857 w 12800"/>
              <a:gd name="T53" fmla="*/ 11466 h 12800"/>
              <a:gd name="T54" fmla="*/ 5857 w 12800"/>
              <a:gd name="T55" fmla="*/ 12800 h 12800"/>
              <a:gd name="T56" fmla="*/ 6947 w 12800"/>
              <a:gd name="T57" fmla="*/ 12800 h 12800"/>
              <a:gd name="T58" fmla="*/ 6947 w 12800"/>
              <a:gd name="T59" fmla="*/ 11483 h 12800"/>
              <a:gd name="T60" fmla="*/ 11482 w 12800"/>
              <a:gd name="T61" fmla="*/ 6933 h 12800"/>
              <a:gd name="T62" fmla="*/ 12800 w 12800"/>
              <a:gd name="T63" fmla="*/ 6933 h 12800"/>
              <a:gd name="T64" fmla="*/ 12800 w 12800"/>
              <a:gd name="T65" fmla="*/ 5844 h 12800"/>
              <a:gd name="T66" fmla="*/ 11482 w 12800"/>
              <a:gd name="T67" fmla="*/ 5844 h 12800"/>
              <a:gd name="T68" fmla="*/ 6400 w 12800"/>
              <a:gd name="T69" fmla="*/ 10589 h 12800"/>
              <a:gd name="T70" fmla="*/ 2214 w 12800"/>
              <a:gd name="T71" fmla="*/ 6409 h 12800"/>
              <a:gd name="T72" fmla="*/ 6400 w 12800"/>
              <a:gd name="T73" fmla="*/ 2206 h 12800"/>
              <a:gd name="T74" fmla="*/ 10586 w 12800"/>
              <a:gd name="T75" fmla="*/ 6409 h 12800"/>
              <a:gd name="T76" fmla="*/ 6400 w 12800"/>
              <a:gd name="T77" fmla="*/ 10589 h 12800"/>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2800" h="12800">
                <a:moveTo>
                  <a:pt x="7991" y="4785"/>
                </a:moveTo>
                <a:cubicBezTo>
                  <a:pt x="7776" y="4570"/>
                  <a:pt x="7518" y="4398"/>
                  <a:pt x="7237" y="4281"/>
                </a:cubicBezTo>
                <a:cubicBezTo>
                  <a:pt x="6956" y="4165"/>
                  <a:pt x="6652" y="4105"/>
                  <a:pt x="6348" y="4105"/>
                </a:cubicBezTo>
                <a:cubicBezTo>
                  <a:pt x="6043" y="4105"/>
                  <a:pt x="5739" y="4165"/>
                  <a:pt x="5458" y="4281"/>
                </a:cubicBezTo>
                <a:cubicBezTo>
                  <a:pt x="5177" y="4398"/>
                  <a:pt x="4919" y="4570"/>
                  <a:pt x="4704" y="4785"/>
                </a:cubicBezTo>
                <a:cubicBezTo>
                  <a:pt x="4489" y="4999"/>
                  <a:pt x="4317" y="5257"/>
                  <a:pt x="4200" y="5538"/>
                </a:cubicBezTo>
                <a:cubicBezTo>
                  <a:pt x="4084" y="5819"/>
                  <a:pt x="4023" y="6122"/>
                  <a:pt x="4023" y="6426"/>
                </a:cubicBezTo>
                <a:cubicBezTo>
                  <a:pt x="4023" y="6730"/>
                  <a:pt x="4084" y="7033"/>
                  <a:pt x="4200" y="7314"/>
                </a:cubicBezTo>
                <a:cubicBezTo>
                  <a:pt x="4317" y="7595"/>
                  <a:pt x="4489" y="7853"/>
                  <a:pt x="4704" y="8067"/>
                </a:cubicBezTo>
                <a:cubicBezTo>
                  <a:pt x="4919" y="8282"/>
                  <a:pt x="5177" y="8454"/>
                  <a:pt x="5458" y="8571"/>
                </a:cubicBezTo>
                <a:cubicBezTo>
                  <a:pt x="5739" y="8687"/>
                  <a:pt x="6043" y="8747"/>
                  <a:pt x="6348" y="8747"/>
                </a:cubicBezTo>
                <a:cubicBezTo>
                  <a:pt x="6652" y="8747"/>
                  <a:pt x="6956" y="8687"/>
                  <a:pt x="7237" y="8571"/>
                </a:cubicBezTo>
                <a:cubicBezTo>
                  <a:pt x="7518" y="8454"/>
                  <a:pt x="7776" y="8282"/>
                  <a:pt x="7991" y="8067"/>
                </a:cubicBezTo>
                <a:cubicBezTo>
                  <a:pt x="8206" y="7853"/>
                  <a:pt x="8379" y="7595"/>
                  <a:pt x="8495" y="7314"/>
                </a:cubicBezTo>
                <a:cubicBezTo>
                  <a:pt x="8611" y="7034"/>
                  <a:pt x="8672" y="6730"/>
                  <a:pt x="8672" y="6426"/>
                </a:cubicBezTo>
                <a:cubicBezTo>
                  <a:pt x="8672" y="6122"/>
                  <a:pt x="8611" y="5819"/>
                  <a:pt x="8495" y="5538"/>
                </a:cubicBezTo>
                <a:cubicBezTo>
                  <a:pt x="8379" y="5257"/>
                  <a:pt x="8207" y="5000"/>
                  <a:pt x="7991" y="4785"/>
                </a:cubicBezTo>
                <a:close/>
                <a:moveTo>
                  <a:pt x="11482" y="5844"/>
                </a:moveTo>
                <a:cubicBezTo>
                  <a:pt x="11274" y="3350"/>
                  <a:pt x="9445" y="1490"/>
                  <a:pt x="6947" y="1317"/>
                </a:cubicBezTo>
                <a:lnTo>
                  <a:pt x="6947" y="0"/>
                </a:lnTo>
                <a:lnTo>
                  <a:pt x="5880" y="0"/>
                </a:lnTo>
                <a:lnTo>
                  <a:pt x="5880" y="1334"/>
                </a:lnTo>
                <a:cubicBezTo>
                  <a:pt x="3452" y="1559"/>
                  <a:pt x="1526" y="3402"/>
                  <a:pt x="1318" y="5844"/>
                </a:cubicBezTo>
                <a:lnTo>
                  <a:pt x="0" y="5844"/>
                </a:lnTo>
                <a:lnTo>
                  <a:pt x="0" y="6933"/>
                </a:lnTo>
                <a:lnTo>
                  <a:pt x="1318" y="6933"/>
                </a:lnTo>
                <a:cubicBezTo>
                  <a:pt x="1526" y="9375"/>
                  <a:pt x="3429" y="11224"/>
                  <a:pt x="5857" y="11466"/>
                </a:cubicBezTo>
                <a:lnTo>
                  <a:pt x="5857" y="12800"/>
                </a:lnTo>
                <a:lnTo>
                  <a:pt x="6947" y="12800"/>
                </a:lnTo>
                <a:lnTo>
                  <a:pt x="6947" y="11483"/>
                </a:lnTo>
                <a:cubicBezTo>
                  <a:pt x="9444" y="11310"/>
                  <a:pt x="11274" y="9427"/>
                  <a:pt x="11482" y="6933"/>
                </a:cubicBezTo>
                <a:lnTo>
                  <a:pt x="12800" y="6933"/>
                </a:lnTo>
                <a:lnTo>
                  <a:pt x="12800" y="5844"/>
                </a:lnTo>
                <a:lnTo>
                  <a:pt x="11482" y="5844"/>
                </a:lnTo>
                <a:close/>
                <a:moveTo>
                  <a:pt x="6400" y="10589"/>
                </a:moveTo>
                <a:cubicBezTo>
                  <a:pt x="4093" y="10589"/>
                  <a:pt x="2214" y="8695"/>
                  <a:pt x="2214" y="6409"/>
                </a:cubicBezTo>
                <a:cubicBezTo>
                  <a:pt x="2214" y="4122"/>
                  <a:pt x="4111" y="2206"/>
                  <a:pt x="6400" y="2206"/>
                </a:cubicBezTo>
                <a:cubicBezTo>
                  <a:pt x="8707" y="2206"/>
                  <a:pt x="10586" y="4122"/>
                  <a:pt x="10586" y="6409"/>
                </a:cubicBezTo>
                <a:cubicBezTo>
                  <a:pt x="10586" y="8695"/>
                  <a:pt x="8707" y="10589"/>
                  <a:pt x="6400" y="10589"/>
                </a:cubicBezTo>
                <a:close/>
              </a:path>
            </a:pathLst>
          </a:custGeom>
          <a:solidFill>
            <a:srgbClr val="789FD9"/>
          </a:solidFill>
          <a:ln>
            <a:solidFill>
              <a:srgbClr val="789FD9"/>
            </a:solidFill>
          </a:ln>
        </p:spPr>
        <p:style>
          <a:lnRef idx="2">
            <a:schemeClr val="accent1">
              <a:shade val="50000"/>
            </a:schemeClr>
          </a:lnRef>
          <a:fillRef idx="1">
            <a:schemeClr val="accent1"/>
          </a:fillRef>
          <a:effectRef idx="0">
            <a:schemeClr val="accent1"/>
          </a:effectRef>
          <a:fontRef idx="minor">
            <a:schemeClr val="lt1"/>
          </a:fontRef>
        </p:style>
        <p:txBody>
          <a:bodyPr/>
          <a:lstStyle/>
          <a:p/>
        </p:txBody>
      </p:sp>
      <p:sp>
        <p:nvSpPr>
          <p:cNvPr id="5" name="文本框 4"/>
          <p:cNvSpPr txBox="1"/>
          <p:nvPr/>
        </p:nvSpPr>
        <p:spPr>
          <a:xfrm rot="5400000">
            <a:off x="10119873" y="3506552"/>
            <a:ext cx="2729565" cy="306705"/>
          </a:xfrm>
          <a:prstGeom prst="rect">
            <a:avLst/>
          </a:prstGeom>
          <a:solidFill>
            <a:srgbClr val="789FD9"/>
          </a:solidFill>
          <a:ln>
            <a:solidFill>
              <a:srgbClr val="789FD9"/>
            </a:solidFill>
          </a:ln>
        </p:spPr>
        <p:txBody>
          <a:bodyPr wrap="square" rtlCol="0">
            <a:spAutoFit/>
          </a:bodyPr>
          <a:lstStyle/>
          <a:p>
            <a:pPr algn="dist"/>
            <a:r>
              <a:rPr lang="zh-CN" altLang="en-US" sz="1400" b="1">
                <a:solidFill>
                  <a:schemeClr val="bg1"/>
                </a:solidFill>
                <a:latin typeface="仓耳玄三M W05" panose="02020400000000000000" pitchFamily="18" charset="-122"/>
                <a:ea typeface="仓耳玄三M W05" panose="02020400000000000000" pitchFamily="18" charset="-122"/>
              </a:rPr>
              <a:t>化学</a:t>
            </a:r>
          </a:p>
        </p:txBody>
      </p:sp>
      <p:sp>
        <p:nvSpPr>
          <p:cNvPr id="6" name="矩形: 圆角 5"/>
          <p:cNvSpPr/>
          <p:nvPr/>
        </p:nvSpPr>
        <p:spPr>
          <a:xfrm>
            <a:off x="2270760" y="2434555"/>
            <a:ext cx="8366759" cy="1262213"/>
          </a:xfrm>
          <a:prstGeom prst="roundRect">
            <a:avLst>
              <a:gd name="adj" fmla="val 50000"/>
            </a:avLst>
          </a:prstGeom>
          <a:solidFill>
            <a:srgbClr val="F7B779"/>
          </a:soli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仓耳玄三M W05" panose="02020400000000000000" pitchFamily="18" charset="-122"/>
              <a:ea typeface="仓耳青禾体-谷力 W04" panose="02020400000000000000" pitchFamily="18" charset="-122"/>
            </a:endParaRPr>
          </a:p>
        </p:txBody>
      </p:sp>
      <p:sp>
        <p:nvSpPr>
          <p:cNvPr id="7" name="文本框 6"/>
          <p:cNvSpPr txBox="1"/>
          <p:nvPr/>
        </p:nvSpPr>
        <p:spPr>
          <a:xfrm>
            <a:off x="2832373" y="2565243"/>
            <a:ext cx="7152059" cy="1107996"/>
          </a:xfrm>
          <a:prstGeom prst="rect">
            <a:avLst/>
          </a:prstGeom>
          <a:noFill/>
        </p:spPr>
        <p:txBody>
          <a:bodyPr wrap="square" rtlCol="0">
            <a:spAutoFit/>
          </a:bodyPr>
          <a:lstStyle/>
          <a:p>
            <a:pPr algn="ctr" defTabSz="914400">
              <a:defRPr/>
            </a:pPr>
            <a:r>
              <a:rPr lang="en-US" altLang="zh-CN" sz="6600" b="1" kern="0">
                <a:solidFill>
                  <a:schemeClr val="bg1"/>
                </a:solidFill>
                <a:latin typeface="仓耳青禾体-谷力 W04" panose="02020400000000000000" pitchFamily="18" charset="-122"/>
                <a:ea typeface="仓耳青禾体-谷力 W04" panose="02020400000000000000" pitchFamily="18" charset="-122"/>
              </a:rPr>
              <a:t>THANK YOU</a:t>
            </a:r>
            <a:endParaRPr lang="zh-CN" altLang="en-US" sz="6600" b="1" kern="0">
              <a:solidFill>
                <a:schemeClr val="bg1"/>
              </a:solidFill>
              <a:latin typeface="仓耳青禾体-谷力 W04" panose="02020400000000000000" pitchFamily="18" charset="-122"/>
              <a:ea typeface="仓耳青禾体-谷力 W04" panose="02020400000000000000" pitchFamily="18" charset="-122"/>
            </a:endParaRPr>
          </a:p>
        </p:txBody>
      </p:sp>
      <p:sp>
        <p:nvSpPr>
          <p:cNvPr id="8" name="íṥ1ídè"/>
          <p:cNvSpPr/>
          <p:nvPr/>
        </p:nvSpPr>
        <p:spPr bwMode="auto">
          <a:xfrm>
            <a:off x="10000833" y="3031715"/>
            <a:ext cx="175051" cy="175051"/>
          </a:xfrm>
          <a:prstGeom prst="ellipse">
            <a:avLst/>
          </a:prstGeom>
          <a:solidFill>
            <a:schemeClr val="bg1"/>
          </a:solidFill>
          <a:ln w="889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pPr algn="ctr"/>
            <a:endParaRPr lang="zh-CN" altLang="en-US">
              <a:solidFill>
                <a:schemeClr val="lt1"/>
              </a:solidFill>
              <a:ea typeface="仓耳青禾体-谷力 W04" panose="02020400000000000000" pitchFamily="18" charset="-122"/>
            </a:endParaRPr>
          </a:p>
        </p:txBody>
      </p:sp>
      <p:sp>
        <p:nvSpPr>
          <p:cNvPr id="9" name="íṥ1ídè"/>
          <p:cNvSpPr/>
          <p:nvPr/>
        </p:nvSpPr>
        <p:spPr bwMode="auto">
          <a:xfrm>
            <a:off x="2657322" y="2944189"/>
            <a:ext cx="175051" cy="175051"/>
          </a:xfrm>
          <a:prstGeom prst="ellipse">
            <a:avLst/>
          </a:prstGeom>
          <a:solidFill>
            <a:schemeClr val="bg1"/>
          </a:solidFill>
          <a:ln w="889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pPr algn="ctr"/>
            <a:endParaRPr lang="zh-CN" altLang="en-US">
              <a:solidFill>
                <a:schemeClr val="lt1"/>
              </a:solidFill>
              <a:ea typeface="仓耳青禾体-谷力 W04" panose="02020400000000000000" pitchFamily="18" charset="-122"/>
            </a:endParaRPr>
          </a:p>
        </p:txBody>
      </p:sp>
      <p:sp>
        <p:nvSpPr>
          <p:cNvPr id="10" name="矩形: 圆角 9"/>
          <p:cNvSpPr/>
          <p:nvPr/>
        </p:nvSpPr>
        <p:spPr>
          <a:xfrm>
            <a:off x="1932972" y="2141317"/>
            <a:ext cx="8844339" cy="1851950"/>
          </a:xfrm>
          <a:prstGeom prst="roundRect">
            <a:avLst>
              <a:gd name="adj" fmla="val 50000"/>
            </a:avLst>
          </a:prstGeom>
          <a:noFill/>
          <a:ln>
            <a:solidFill>
              <a:srgbClr val="F7B779"/>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仓耳玄三M W05" panose="02020400000000000000" pitchFamily="18" charset="-122"/>
              <a:ea typeface="仓耳青禾体-谷力 W04" panose="02020400000000000000" pitchFamily="18" charset="-122"/>
            </a:endParaRPr>
          </a:p>
        </p:txBody>
      </p:sp>
      <p:sp>
        <p:nvSpPr>
          <p:cNvPr id="11" name="Synergistically utilize technically sound portals with frictionless chains. Dramatically customize…"/>
          <p:cNvSpPr txBox="1"/>
          <p:nvPr/>
        </p:nvSpPr>
        <p:spPr>
          <a:xfrm>
            <a:off x="4177530" y="4332805"/>
            <a:ext cx="3884953" cy="645795"/>
          </a:xfrm>
          <a:prstGeom prst="rect">
            <a:avLst/>
          </a:prstGeom>
          <a:ln w="12700">
            <a:miter lim="400000"/>
          </a:ln>
        </p:spPr>
        <p:txBody>
          <a:bodyPr wrap="square" lIns="0" tIns="0" rIns="0" bIns="0">
            <a:spAutoFit/>
          </a:bodyPr>
          <a:lstStyle/>
          <a:p>
            <a:pPr algn="ctr" defTabSz="412750" hangingPunct="0">
              <a:lnSpc>
                <a:spcPct val="150000"/>
              </a:lnSpc>
              <a:defRPr sz="2000" b="0">
                <a:solidFill>
                  <a:srgbClr val="1C1F25"/>
                </a:solidFill>
                <a:latin typeface="Roboto Bold"/>
                <a:ea typeface="Roboto Bold"/>
                <a:cs typeface="Roboto Bold"/>
                <a:sym typeface="Roboto Bold"/>
              </a:defRPr>
            </a:pPr>
            <a:r>
              <a:rPr lang="zh-CN" sz="2800" kern="0">
                <a:solidFill>
                  <a:schemeClr val="tx1">
                    <a:lumMod val="50000"/>
                    <a:lumOff val="50000"/>
                  </a:schemeClr>
                </a:solidFill>
                <a:latin typeface="仓耳玄三M W05" panose="02020400000000000000" pitchFamily="18" charset="-122"/>
                <a:ea typeface="仓耳玄三M W05" panose="02020400000000000000" pitchFamily="18" charset="-122"/>
                <a:cs typeface="MV Boli" panose="02000500030200090000" charset="0"/>
                <a:sym typeface="Segoe UI Light" panose="020b0502040204020203" charset="0"/>
              </a:rPr>
              <a:t>苏教版 必修第二册</a:t>
            </a:r>
          </a:p>
        </p:txBody>
      </p:sp>
      <p:sp>
        <p:nvSpPr>
          <p:cNvPr id="12" name="矩形: 圆角 11"/>
          <p:cNvSpPr/>
          <p:nvPr/>
        </p:nvSpPr>
        <p:spPr>
          <a:xfrm>
            <a:off x="5158934" y="5157675"/>
            <a:ext cx="2189404" cy="535916"/>
          </a:xfrm>
          <a:prstGeom prst="roundRect">
            <a:avLst>
              <a:gd name="adj" fmla="val 50000"/>
            </a:avLst>
          </a:prstGeom>
          <a:solidFill>
            <a:srgbClr val="789FD9"/>
          </a:soli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50000"/>
                  <a:lumOff val="50000"/>
                </a:schemeClr>
              </a:solidFill>
              <a:latin typeface="仓耳玄三M W05" panose="02020400000000000000" pitchFamily="18" charset="-122"/>
              <a:ea typeface="仓耳青禾体-谷力 W04" panose="02020400000000000000" pitchFamily="18" charset="-122"/>
            </a:endParaRPr>
          </a:p>
        </p:txBody>
      </p:sp>
      <p:sp>
        <p:nvSpPr>
          <p:cNvPr id="19" name="文本框 18"/>
          <p:cNvSpPr txBox="1"/>
          <p:nvPr/>
        </p:nvSpPr>
        <p:spPr>
          <a:xfrm>
            <a:off x="5359658" y="5240967"/>
            <a:ext cx="1787956" cy="368300"/>
          </a:xfrm>
          <a:prstGeom prst="rect">
            <a:avLst/>
          </a:prstGeom>
          <a:noFill/>
        </p:spPr>
        <p:txBody>
          <a:bodyPr wrap="square" rtlCol="0">
            <a:spAutoFit/>
          </a:bodyPr>
          <a:lstStyle/>
          <a:p>
            <a:pPr algn="dist" defTabSz="914400">
              <a:defRPr/>
            </a:pPr>
            <a:r>
              <a:rPr lang="zh-CN" altLang="en-US" b="1" kern="0">
                <a:solidFill>
                  <a:schemeClr val="bg1"/>
                </a:solidFill>
                <a:effectLst>
                  <a:outerShdw blurRad="38100" dist="38100" dir="2700000" algn="tl">
                    <a:srgbClr val="000000">
                      <a:alpha val="43137"/>
                    </a:srgbClr>
                  </a:outerShdw>
                </a:effectLst>
                <a:latin typeface="仓耳今楷05-6763 W05" panose="02020400000000000000" pitchFamily="18" charset="-122"/>
                <a:ea typeface="仓耳今楷05-6763 W05" panose="02020400000000000000" pitchFamily="18" charset="-122"/>
              </a:rPr>
              <a:t>高一化学课件</a:t>
            </a:r>
          </a:p>
        </p:txBody>
      </p:sp>
      <p:pic>
        <p:nvPicPr>
          <p:cNvPr id="21" name="图形 20"/>
          <p:cNvPicPr>
            <a:picLocks noChangeAspect="1"/>
          </p:cNvPicPr>
          <p:nvPr/>
        </p:nvPicPr>
        <p:blipFill>
          <a:blip r:embed="rId3"/>
          <a:stretch>
            <a:fillRect/>
          </a:stretch>
        </p:blipFill>
        <p:spPr>
          <a:xfrm>
            <a:off x="3299959" y="4091840"/>
            <a:ext cx="1201687" cy="1851950"/>
          </a:xfrm>
          <a:prstGeom prst="rect">
            <a:avLst/>
          </a:prstGeom>
        </p:spPr>
      </p:pic>
      <p:pic>
        <p:nvPicPr>
          <p:cNvPr id="22" name="图形 21"/>
          <p:cNvPicPr>
            <a:picLocks noChangeAspect="1"/>
          </p:cNvPicPr>
          <p:nvPr/>
        </p:nvPicPr>
        <p:blipFill>
          <a:blip r:embed="rId3"/>
          <a:stretch>
            <a:fillRect/>
          </a:stretch>
        </p:blipFill>
        <p:spPr>
          <a:xfrm flipH="1">
            <a:off x="7901794" y="4145080"/>
            <a:ext cx="1101258" cy="1697176"/>
          </a:xfrm>
          <a:prstGeom prst="rect">
            <a:avLst/>
          </a:prstGeom>
        </p:spPr>
      </p:pic>
      <p:sp>
        <p:nvSpPr>
          <p:cNvPr id="24" name="椭圆 23"/>
          <p:cNvSpPr/>
          <p:nvPr/>
        </p:nvSpPr>
        <p:spPr>
          <a:xfrm>
            <a:off x="4177530" y="1741395"/>
            <a:ext cx="103423" cy="103423"/>
          </a:xfrm>
          <a:prstGeom prst="ellipse">
            <a:avLst/>
          </a:prstGeom>
          <a:solidFill>
            <a:srgbClr val="789FD9"/>
          </a:solidFill>
          <a:ln>
            <a:solidFill>
              <a:srgbClr val="789FD9"/>
            </a:solidFill>
          </a:ln>
          <a:effectLst>
            <a:outerShdw blurRad="279400" dist="38100" dir="2700000" sx="101000" sy="101000" algn="tl"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ea typeface="仓耳青禾体-谷力 W04" panose="02020400000000000000" pitchFamily="18" charset="-122"/>
            </a:endParaRPr>
          </a:p>
        </p:txBody>
      </p:sp>
      <p:sp>
        <p:nvSpPr>
          <p:cNvPr id="25" name="椭圆 24"/>
          <p:cNvSpPr/>
          <p:nvPr/>
        </p:nvSpPr>
        <p:spPr>
          <a:xfrm>
            <a:off x="4373133" y="1741395"/>
            <a:ext cx="103423" cy="103423"/>
          </a:xfrm>
          <a:prstGeom prst="ellipse">
            <a:avLst/>
          </a:prstGeom>
          <a:solidFill>
            <a:srgbClr val="789FD9"/>
          </a:solidFill>
          <a:ln>
            <a:solidFill>
              <a:srgbClr val="789FD9"/>
            </a:solidFill>
          </a:ln>
          <a:effectLst>
            <a:outerShdw blurRad="279400" dist="38100" dir="2700000" sx="101000" sy="101000" algn="tl"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ea typeface="仓耳青禾体-谷力 W04" panose="02020400000000000000" pitchFamily="18" charset="-122"/>
            </a:endParaRPr>
          </a:p>
        </p:txBody>
      </p:sp>
      <p:sp>
        <p:nvSpPr>
          <p:cNvPr id="26" name="椭圆 25"/>
          <p:cNvSpPr/>
          <p:nvPr/>
        </p:nvSpPr>
        <p:spPr>
          <a:xfrm>
            <a:off x="4568736" y="1741395"/>
            <a:ext cx="103423" cy="103423"/>
          </a:xfrm>
          <a:prstGeom prst="ellipse">
            <a:avLst/>
          </a:prstGeom>
          <a:solidFill>
            <a:srgbClr val="789FD9"/>
          </a:solidFill>
          <a:ln>
            <a:solidFill>
              <a:srgbClr val="789FD9"/>
            </a:solidFill>
          </a:ln>
          <a:effectLst>
            <a:outerShdw blurRad="279400" dist="38100" dir="2700000" sx="101000" sy="101000" algn="tl"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ea typeface="仓耳青禾体-谷力 W04" panose="02020400000000000000" pitchFamily="18" charset="-122"/>
            </a:endParaRPr>
          </a:p>
        </p:txBody>
      </p:sp>
      <p:sp>
        <p:nvSpPr>
          <p:cNvPr id="27" name="文本框 26"/>
          <p:cNvSpPr txBox="1"/>
          <p:nvPr/>
        </p:nvSpPr>
        <p:spPr>
          <a:xfrm>
            <a:off x="4879313" y="1623736"/>
            <a:ext cx="2481386" cy="368300"/>
          </a:xfrm>
          <a:prstGeom prst="rect">
            <a:avLst/>
          </a:prstGeom>
          <a:noFill/>
        </p:spPr>
        <p:txBody>
          <a:bodyPr wrap="square" rtlCol="0">
            <a:spAutoFit/>
          </a:bodyPr>
          <a:lstStyle/>
          <a:p>
            <a:pPr algn="dist" defTabSz="914400">
              <a:defRPr/>
            </a:pPr>
            <a:r>
              <a:rPr lang="zh-CN" altLang="en-US" b="1" kern="0">
                <a:solidFill>
                  <a:srgbClr val="789FD9"/>
                </a:solidFill>
                <a:latin typeface="仓耳今楷05-6763 W05" panose="02020400000000000000" pitchFamily="18" charset="-122"/>
                <a:ea typeface="仓耳今楷05-6763 W05" panose="02020400000000000000" pitchFamily="18" charset="-122"/>
              </a:rPr>
              <a:t>专题六</a:t>
            </a:r>
          </a:p>
        </p:txBody>
      </p:sp>
      <p:sp>
        <p:nvSpPr>
          <p:cNvPr id="28" name="椭圆 27"/>
          <p:cNvSpPr/>
          <p:nvPr/>
        </p:nvSpPr>
        <p:spPr>
          <a:xfrm>
            <a:off x="7671277" y="1750067"/>
            <a:ext cx="103423" cy="103423"/>
          </a:xfrm>
          <a:prstGeom prst="ellipse">
            <a:avLst/>
          </a:prstGeom>
          <a:solidFill>
            <a:srgbClr val="789FD9"/>
          </a:solidFill>
          <a:ln>
            <a:solidFill>
              <a:srgbClr val="789FD9"/>
            </a:solidFill>
          </a:ln>
          <a:effectLst>
            <a:outerShdw blurRad="279400" dist="38100" dir="2700000" sx="101000" sy="101000" algn="tl"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ea typeface="仓耳青禾体-谷力 W04" panose="02020400000000000000" pitchFamily="18" charset="-122"/>
            </a:endParaRPr>
          </a:p>
        </p:txBody>
      </p:sp>
      <p:sp>
        <p:nvSpPr>
          <p:cNvPr id="29" name="椭圆 28"/>
          <p:cNvSpPr/>
          <p:nvPr/>
        </p:nvSpPr>
        <p:spPr>
          <a:xfrm>
            <a:off x="7866880" y="1750067"/>
            <a:ext cx="103423" cy="103423"/>
          </a:xfrm>
          <a:prstGeom prst="ellipse">
            <a:avLst/>
          </a:prstGeom>
          <a:solidFill>
            <a:srgbClr val="789FD9"/>
          </a:solidFill>
          <a:ln>
            <a:solidFill>
              <a:srgbClr val="789FD9"/>
            </a:solidFill>
          </a:ln>
          <a:effectLst>
            <a:outerShdw blurRad="279400" dist="38100" dir="2700000" sx="101000" sy="101000" algn="tl"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ea typeface="仓耳青禾体-谷力 W04" panose="02020400000000000000" pitchFamily="18" charset="-122"/>
            </a:endParaRPr>
          </a:p>
        </p:txBody>
      </p:sp>
      <p:sp>
        <p:nvSpPr>
          <p:cNvPr id="30" name="椭圆 29"/>
          <p:cNvSpPr/>
          <p:nvPr/>
        </p:nvSpPr>
        <p:spPr>
          <a:xfrm>
            <a:off x="8062483" y="1750067"/>
            <a:ext cx="103423" cy="103423"/>
          </a:xfrm>
          <a:prstGeom prst="ellipse">
            <a:avLst/>
          </a:prstGeom>
          <a:solidFill>
            <a:srgbClr val="789FD9"/>
          </a:solidFill>
          <a:ln>
            <a:solidFill>
              <a:srgbClr val="789FD9"/>
            </a:solidFill>
          </a:ln>
          <a:effectLst>
            <a:outerShdw blurRad="279400" dist="38100" dir="2700000" sx="101000" sy="101000" algn="tl"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ea typeface="仓耳青禾体-谷力 W04" panose="02020400000000000000" pitchFamily="18" charset="-122"/>
            </a:endParaRPr>
          </a:p>
        </p:txBody>
      </p:sp>
      <p:pic>
        <p:nvPicPr>
          <p:cNvPr id="31" name="New picture"/>
          <p:cNvPicPr/>
          <p:nvPr/>
        </p:nvPicPr>
        <p:blipFill>
          <a:blip r:embed="rId4"/>
          <a:stretch>
            <a:fillRect/>
          </a:stretch>
        </p:blipFill>
        <p:spPr>
          <a:xfrm>
            <a:off x="11696700" y="10985500"/>
            <a:ext cx="304800" cy="228600"/>
          </a:xfrm>
          <a:prstGeom prst="cube">
            <a:avLst/>
          </a:prstGeom>
        </p:spPr>
      </p:pic>
    </p:spTree>
  </p:cSld>
  <p:clrMapOvr>
    <a:masterClrMapping/>
  </p:clrMapOvr>
  <mc:AlternateContent>
    <mc:Choice xmlns:p159="http://schemas.microsoft.com/office/powerpoint/2015/09/main" Requires="p159">
      <p:transition spd="slow" advClick="0" p14:dur="2000">
        <p159:morph option="byObject"/>
      </p:transition>
    </mc:Choice>
    <mc:Fallback>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31"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nodeType="clickPar">
                      <p:stCondLst>
                        <p:cond delay="indefinite"/>
                        <p:cond evt="onBegin" delay="0">
                          <p:tn val="10"/>
                        </p:cond>
                      </p:stCondLst>
                      <p:childTnLst>
                        <p:par>
                          <p:cTn id="12" fill="hold" nodeType="afterGroup">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left)">
                                      <p:cBhvr>
                                        <p:cTn id="15" dur="500"/>
                                        <p:tgtEl>
                                          <p:spTgt spid="6"/>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ipe(left)">
                                      <p:cBhvr>
                                        <p:cTn id="18" dur="500"/>
                                        <p:tgtEl>
                                          <p:spTgt spid="7"/>
                                        </p:tgtEl>
                                      </p:cBhvr>
                                    </p:animEffect>
                                  </p:childTnLst>
                                </p:cTn>
                              </p:par>
                              <p:par>
                                <p:cTn id="19" presetID="31"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p:cTn id="21" dur="1000" fill="hold"/>
                                        <p:tgtEl>
                                          <p:spTgt spid="8"/>
                                        </p:tgtEl>
                                        <p:attrNameLst>
                                          <p:attrName>ppt_w</p:attrName>
                                        </p:attrNameLst>
                                      </p:cBhvr>
                                      <p:tavLst>
                                        <p:tav tm="0">
                                          <p:val>
                                            <p:fltVal val="0"/>
                                          </p:val>
                                        </p:tav>
                                        <p:tav tm="100000">
                                          <p:val>
                                            <p:strVal val="#ppt_w"/>
                                          </p:val>
                                        </p:tav>
                                      </p:tavLst>
                                    </p:anim>
                                    <p:anim calcmode="lin" valueType="num">
                                      <p:cBhvr>
                                        <p:cTn id="22" dur="1000" fill="hold"/>
                                        <p:tgtEl>
                                          <p:spTgt spid="8"/>
                                        </p:tgtEl>
                                        <p:attrNameLst>
                                          <p:attrName>ppt_h</p:attrName>
                                        </p:attrNameLst>
                                      </p:cBhvr>
                                      <p:tavLst>
                                        <p:tav tm="0">
                                          <p:val>
                                            <p:fltVal val="0"/>
                                          </p:val>
                                        </p:tav>
                                        <p:tav tm="100000">
                                          <p:val>
                                            <p:strVal val="#ppt_h"/>
                                          </p:val>
                                        </p:tav>
                                      </p:tavLst>
                                    </p:anim>
                                    <p:anim calcmode="lin" valueType="num">
                                      <p:cBhvr>
                                        <p:cTn id="23" dur="1000" fill="hold"/>
                                        <p:tgtEl>
                                          <p:spTgt spid="8"/>
                                        </p:tgtEl>
                                        <p:attrNameLst>
                                          <p:attrName>style.rotation</p:attrName>
                                        </p:attrNameLst>
                                      </p:cBhvr>
                                      <p:tavLst>
                                        <p:tav tm="0">
                                          <p:val>
                                            <p:fltVal val="90"/>
                                          </p:val>
                                        </p:tav>
                                        <p:tav tm="100000">
                                          <p:val>
                                            <p:fltVal val="0"/>
                                          </p:val>
                                        </p:tav>
                                      </p:tavLst>
                                    </p:anim>
                                    <p:animEffect transition="in" filter="fade">
                                      <p:cBhvr>
                                        <p:cTn id="24" dur="1000"/>
                                        <p:tgtEl>
                                          <p:spTgt spid="8"/>
                                        </p:tgtEl>
                                      </p:cBhvr>
                                    </p:animEffect>
                                  </p:childTnLst>
                                </p:cTn>
                              </p:par>
                            </p:childTnLst>
                          </p:cTn>
                        </p:par>
                      </p:childTnLst>
                    </p:cTn>
                  </p:par>
                  <p:par>
                    <p:cTn id="25" fill="hold" nodeType="clickPar">
                      <p:stCondLst>
                        <p:cond delay="indefinite"/>
                        <p:cond evt="onBegin" delay="0">
                          <p:tn val="24"/>
                        </p:cond>
                      </p:stCondLst>
                      <p:childTnLst>
                        <p:par>
                          <p:cTn id="26" fill="hold" nodeType="afterGroup">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wipe(left)">
                                      <p:cBhvr>
                                        <p:cTn id="29" dur="500"/>
                                        <p:tgtEl>
                                          <p:spTgt spid="10"/>
                                        </p:tgtEl>
                                      </p:cBhvr>
                                    </p:animEffect>
                                  </p:childTnLst>
                                </p:cTn>
                              </p:par>
                            </p:childTnLst>
                          </p:cTn>
                        </p:par>
                      </p:childTnLst>
                    </p:cTn>
                  </p:par>
                  <p:par>
                    <p:cTn id="30" fill="hold" nodeType="clickPar">
                      <p:stCondLst>
                        <p:cond delay="indefinite"/>
                        <p:cond evt="onBegin" delay="0">
                          <p:tn val="29"/>
                        </p:cond>
                      </p:stCondLst>
                      <p:childTnLst>
                        <p:par>
                          <p:cTn id="31" fill="hold" nodeType="afterGroup">
                            <p:stCondLst>
                              <p:cond delay="0"/>
                            </p:stCondLst>
                            <p:childTnLst>
                              <p:par>
                                <p:cTn id="32" presetID="14" presetClass="entr" presetSubtype="10"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randombar(horizontal)">
                                      <p:cBhvr>
                                        <p:cTn id="34" dur="500"/>
                                        <p:tgtEl>
                                          <p:spTgt spid="11"/>
                                        </p:tgtEl>
                                      </p:cBhvr>
                                    </p:animEffect>
                                  </p:childTnLst>
                                </p:cTn>
                              </p:par>
                            </p:childTnLst>
                          </p:cTn>
                        </p:par>
                      </p:childTnLst>
                    </p:cTn>
                  </p:par>
                  <p:par>
                    <p:cTn id="35" fill="hold" nodeType="clickPar">
                      <p:stCondLst>
                        <p:cond delay="indefinite"/>
                        <p:cond evt="onBegin" delay="0">
                          <p:tn val="34"/>
                        </p:cond>
                      </p:stCondLst>
                      <p:childTnLst>
                        <p:par>
                          <p:cTn id="36" fill="hold" nodeType="afterGroup">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ipe(left)">
                                      <p:cBhvr>
                                        <p:cTn id="39" dur="500"/>
                                        <p:tgtEl>
                                          <p:spTgt spid="12"/>
                                        </p:tgtEl>
                                      </p:cBhvr>
                                    </p:animEffect>
                                  </p:childTnLst>
                                </p:cTn>
                              </p:par>
                              <p:par>
                                <p:cTn id="40" presetID="22" presetClass="entr" presetSubtype="8" fill="hold" grpId="0" nodeType="with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wipe(left)">
                                      <p:cBhvr>
                                        <p:cTn id="42" dur="500"/>
                                        <p:tgtEl>
                                          <p:spTgt spid="19"/>
                                        </p:tgtEl>
                                      </p:cBhvr>
                                    </p:animEffect>
                                  </p:childTnLst>
                                </p:cTn>
                              </p:par>
                              <p:par>
                                <p:cTn id="43" presetID="22" presetClass="entr" presetSubtype="8" fill="hold" grpId="0" nodeType="withEffect">
                                  <p:stCondLst>
                                    <p:cond delay="0"/>
                                  </p:stCondLst>
                                  <p:childTnLst>
                                    <p:set>
                                      <p:cBhvr>
                                        <p:cTn id="44" dur="1" fill="hold">
                                          <p:stCondLst>
                                            <p:cond delay="0"/>
                                          </p:stCondLst>
                                        </p:cTn>
                                        <p:tgtEl>
                                          <p:spTgt spid="27"/>
                                        </p:tgtEl>
                                        <p:attrNameLst>
                                          <p:attrName>style.visibility</p:attrName>
                                        </p:attrNameLst>
                                      </p:cBhvr>
                                      <p:to>
                                        <p:strVal val="visible"/>
                                      </p:to>
                                    </p:set>
                                    <p:animEffect transition="in" filter="wipe(left)">
                                      <p:cBhvr>
                                        <p:cTn id="45"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P spid="19" grpId="0"/>
      <p:bldP spid="27" grpId="0"/>
    </p:bldLst>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26" name="图形 25"/>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a:xfrm flipH="1">
            <a:off x="250928" y="174963"/>
            <a:ext cx="742673" cy="1144551"/>
          </a:xfrm>
          <a:prstGeom prst="rect">
            <a:avLst/>
          </a:prstGeom>
        </p:spPr>
      </p:pic>
      <p:sp>
        <p:nvSpPr>
          <p:cNvPr id="27" name="矩形: 圆角 26"/>
          <p:cNvSpPr/>
          <p:nvPr/>
        </p:nvSpPr>
        <p:spPr>
          <a:xfrm>
            <a:off x="1107795" y="446779"/>
            <a:ext cx="2189404" cy="535916"/>
          </a:xfrm>
          <a:prstGeom prst="roundRect">
            <a:avLst>
              <a:gd name="adj" fmla="val 50000"/>
            </a:avLst>
          </a:prstGeom>
          <a:solidFill>
            <a:srgbClr val="789FD9"/>
          </a:soli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a:solidFill>
                  <a:schemeClr val="tx1"/>
                </a:solidFill>
                <a:latin typeface="仓耳玄三M W05" panose="02020400000000000000" pitchFamily="18" charset="-122"/>
                <a:ea typeface="仓耳青禾体-谷力 W04" panose="02020400000000000000" pitchFamily="18" charset="-122"/>
              </a:rPr>
              <a:t>学习目标</a:t>
            </a:r>
          </a:p>
        </p:txBody>
      </p:sp>
      <p:sp>
        <p:nvSpPr>
          <p:cNvPr id="5" name="文本框 4"/>
          <p:cNvSpPr txBox="1">
            <a:spLocks noChangeArrowheads="1"/>
          </p:cNvSpPr>
          <p:nvPr/>
        </p:nvSpPr>
        <p:spPr bwMode="auto">
          <a:xfrm>
            <a:off x="1108075" y="1319530"/>
            <a:ext cx="9466580" cy="4523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fontAlgn="auto">
              <a:lnSpc>
                <a:spcPct val="200000"/>
              </a:lnSpc>
            </a:pPr>
            <a:r>
              <a:rPr lang="zh-CN" altLang="en-US" sz="3600">
                <a:latin typeface="仓耳青禾体-谷力 W04" panose="02020400000000000000" pitchFamily="18" charset="-122"/>
                <a:ea typeface="仓耳青禾体-谷力 W04" panose="02020400000000000000" pitchFamily="18" charset="-122"/>
              </a:rPr>
              <a:t>1.了解化学反应可以实现化学能与热能的转化，认识吸热和放热反应。</a:t>
            </a:r>
          </a:p>
          <a:p>
            <a:pPr fontAlgn="auto">
              <a:lnSpc>
                <a:spcPct val="200000"/>
              </a:lnSpc>
            </a:pPr>
            <a:r>
              <a:rPr lang="zh-CN" altLang="en-US" sz="3600">
                <a:latin typeface="仓耳青禾体-谷力 W04" panose="02020400000000000000" pitchFamily="18" charset="-122"/>
                <a:ea typeface="仓耳青禾体-谷力 W04" panose="02020400000000000000" pitchFamily="18" charset="-122"/>
              </a:rPr>
              <a:t>2.了解热化学方程式与普通化学方程式的不同，掌握并正确书写热化学方程式。</a:t>
            </a:r>
          </a:p>
        </p:txBody>
      </p:sp>
    </p:spTree>
    <p:custDataLst>
      <p:tags r:id="rId4"/>
    </p:custDataLst>
  </p:cSld>
  <p:clrMapOvr>
    <a:masterClrMapping/>
  </p:clrMapOvr>
  <mc:AlternateContent>
    <mc:Choice xmlns:p159="http://schemas.microsoft.com/office/powerpoint/2015/09/main" Requires="p159">
      <p:transition spd="slow" advClick="0" p14:dur="2000">
        <p159:morph option="byObject"/>
      </p:transition>
    </mc:Choice>
    <mc:Fallback>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26" name="图形 25"/>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a:xfrm flipH="1">
            <a:off x="250928" y="174963"/>
            <a:ext cx="742673" cy="1144551"/>
          </a:xfrm>
          <a:prstGeom prst="rect">
            <a:avLst/>
          </a:prstGeom>
        </p:spPr>
      </p:pic>
      <p:sp>
        <p:nvSpPr>
          <p:cNvPr id="27" name="矩形: 圆角 26"/>
          <p:cNvSpPr/>
          <p:nvPr/>
        </p:nvSpPr>
        <p:spPr>
          <a:xfrm>
            <a:off x="1107795" y="446779"/>
            <a:ext cx="2189404" cy="535916"/>
          </a:xfrm>
          <a:prstGeom prst="roundRect">
            <a:avLst>
              <a:gd name="adj" fmla="val 50000"/>
            </a:avLst>
          </a:prstGeom>
          <a:solidFill>
            <a:srgbClr val="789FD9"/>
          </a:soli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50000"/>
                  <a:lumOff val="50000"/>
                </a:schemeClr>
              </a:solidFill>
              <a:latin typeface="仓耳玄三M W05" panose="02020400000000000000" pitchFamily="18" charset="-122"/>
              <a:ea typeface="仓耳青禾体-谷力 W04" panose="02020400000000000000" pitchFamily="18" charset="-122"/>
            </a:endParaRPr>
          </a:p>
        </p:txBody>
      </p:sp>
      <p:sp>
        <p:nvSpPr>
          <p:cNvPr id="28" name="文本框 27"/>
          <p:cNvSpPr txBox="1"/>
          <p:nvPr/>
        </p:nvSpPr>
        <p:spPr>
          <a:xfrm>
            <a:off x="1308519" y="446886"/>
            <a:ext cx="1787956" cy="521970"/>
          </a:xfrm>
          <a:prstGeom prst="rect">
            <a:avLst/>
          </a:prstGeom>
          <a:noFill/>
        </p:spPr>
        <p:txBody>
          <a:bodyPr wrap="square" rtlCol="0">
            <a:spAutoFit/>
          </a:bodyPr>
          <a:lstStyle/>
          <a:p>
            <a:pPr algn="ctr" defTabSz="914400">
              <a:defRPr/>
            </a:pPr>
            <a:r>
              <a:rPr lang="zh-CN" altLang="en-US" sz="2800" kern="0">
                <a:solidFill>
                  <a:schemeClr val="tx1"/>
                </a:solidFill>
                <a:effectLst/>
                <a:latin typeface="仓耳今楷05-6763 W05" panose="02020400000000000000" pitchFamily="18" charset="-122"/>
                <a:ea typeface="仓耳今楷05-6763 W05" panose="02020400000000000000" pitchFamily="18" charset="-122"/>
              </a:rPr>
              <a:t>知识解读</a:t>
            </a:r>
          </a:p>
        </p:txBody>
      </p:sp>
      <p:sp>
        <p:nvSpPr>
          <p:cNvPr id="5" name="文本框 2"/>
          <p:cNvSpPr txBox="1">
            <a:spLocks noChangeArrowheads="1"/>
          </p:cNvSpPr>
          <p:nvPr/>
        </p:nvSpPr>
        <p:spPr bwMode="auto">
          <a:xfrm>
            <a:off x="993775" y="1319530"/>
            <a:ext cx="6541135" cy="583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zh-CN" altLang="en-US" sz="3200" b="1">
                <a:solidFill>
                  <a:srgbClr val="789FD9"/>
                </a:solidFill>
                <a:latin typeface="仓耳青禾体-谷力 W04" panose="02020400000000000000" pitchFamily="18" charset="-122"/>
                <a:ea typeface="仓耳青禾体-谷力 W04" panose="02020400000000000000" pitchFamily="18" charset="-122"/>
              </a:rPr>
              <a:t>知识点一 放热反应与吸热反应 </a:t>
            </a:r>
          </a:p>
        </p:txBody>
      </p:sp>
      <p:sp>
        <p:nvSpPr>
          <p:cNvPr id="6" name="文本框 5"/>
          <p:cNvSpPr txBox="1">
            <a:spLocks noChangeArrowheads="1"/>
          </p:cNvSpPr>
          <p:nvPr/>
        </p:nvSpPr>
        <p:spPr bwMode="auto">
          <a:xfrm>
            <a:off x="1108075" y="2065020"/>
            <a:ext cx="9793605" cy="378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l">
              <a:lnSpc>
                <a:spcPct val="150000"/>
              </a:lnSpc>
            </a:pPr>
            <a:r>
              <a:rPr lang="zh-CN" altLang="en-US" sz="3200">
                <a:latin typeface="仓耳青禾体-谷力 W04" panose="02020400000000000000" pitchFamily="18" charset="-122"/>
                <a:ea typeface="仓耳青禾体-谷力 W04" panose="02020400000000000000" pitchFamily="18" charset="-122"/>
              </a:rPr>
              <a:t>1．化学反应中的热量变化</a:t>
            </a:r>
          </a:p>
          <a:p>
            <a:pPr algn="l">
              <a:lnSpc>
                <a:spcPct val="150000"/>
              </a:lnSpc>
            </a:pPr>
            <a:r>
              <a:rPr lang="zh-CN" altLang="en-US" sz="3200">
                <a:latin typeface="仓耳青禾体-谷力 W04" panose="02020400000000000000" pitchFamily="18" charset="-122"/>
                <a:ea typeface="仓耳青禾体-谷力 W04" panose="02020400000000000000" pitchFamily="18" charset="-122"/>
              </a:rPr>
              <a:t>(1)化学反应过程中能量转化形式</a:t>
            </a:r>
          </a:p>
          <a:p>
            <a:pPr algn="l">
              <a:lnSpc>
                <a:spcPct val="150000"/>
              </a:lnSpc>
            </a:pPr>
            <a:r>
              <a:rPr lang="zh-CN" altLang="en-US" sz="3200">
                <a:latin typeface="仓耳青禾体-谷力 W04" panose="02020400000000000000" pitchFamily="18" charset="-122"/>
                <a:ea typeface="仓耳青禾体-谷力 W04" panose="02020400000000000000" pitchFamily="18" charset="-122"/>
              </a:rPr>
              <a:t>化学反应中不仅有物质的转变，同时还伴随着能量的变化。化学反应中比较常见的是化学能与热能、电能、光能等的互相转化。</a:t>
            </a:r>
          </a:p>
        </p:txBody>
      </p:sp>
    </p:spTree>
    <p:custDataLst>
      <p:tags r:id="rId4"/>
    </p:custDataLst>
  </p:cSld>
  <p:clrMapOvr>
    <a:masterClrMapping/>
  </p:clrMapOvr>
  <mc:AlternateContent>
    <mc:Choice xmlns:p159="http://schemas.microsoft.com/office/powerpoint/2015/09/main" Requires="p159">
      <p:transition spd="slow" advClick="0" p14:dur="2000">
        <p159:morph option="byObject"/>
      </p:transition>
    </mc:Choice>
    <mc:Fallback>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26" name="图形 25"/>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a:xfrm flipH="1">
            <a:off x="250928" y="174963"/>
            <a:ext cx="742673" cy="1144551"/>
          </a:xfrm>
          <a:prstGeom prst="rect">
            <a:avLst/>
          </a:prstGeom>
        </p:spPr>
      </p:pic>
      <p:sp>
        <p:nvSpPr>
          <p:cNvPr id="27" name="矩形: 圆角 26"/>
          <p:cNvSpPr/>
          <p:nvPr/>
        </p:nvSpPr>
        <p:spPr>
          <a:xfrm>
            <a:off x="1107795" y="446779"/>
            <a:ext cx="2189404" cy="535916"/>
          </a:xfrm>
          <a:prstGeom prst="roundRect">
            <a:avLst>
              <a:gd name="adj" fmla="val 50000"/>
            </a:avLst>
          </a:prstGeom>
          <a:solidFill>
            <a:srgbClr val="789FD9"/>
          </a:soli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50000"/>
                  <a:lumOff val="50000"/>
                </a:schemeClr>
              </a:solidFill>
              <a:latin typeface="仓耳玄三M W05" panose="02020400000000000000" pitchFamily="18" charset="-122"/>
              <a:ea typeface="仓耳青禾体-谷力 W04" panose="02020400000000000000" pitchFamily="18" charset="-122"/>
            </a:endParaRPr>
          </a:p>
        </p:txBody>
      </p:sp>
      <p:sp>
        <p:nvSpPr>
          <p:cNvPr id="28" name="文本框 27"/>
          <p:cNvSpPr txBox="1"/>
          <p:nvPr/>
        </p:nvSpPr>
        <p:spPr>
          <a:xfrm>
            <a:off x="1308519" y="446886"/>
            <a:ext cx="1787956" cy="521970"/>
          </a:xfrm>
          <a:prstGeom prst="rect">
            <a:avLst/>
          </a:prstGeom>
          <a:noFill/>
        </p:spPr>
        <p:txBody>
          <a:bodyPr wrap="square" rtlCol="0">
            <a:spAutoFit/>
          </a:bodyPr>
          <a:lstStyle/>
          <a:p>
            <a:pPr algn="ctr" defTabSz="914400">
              <a:defRPr/>
            </a:pPr>
            <a:r>
              <a:rPr lang="zh-CN" altLang="en-US" sz="2800" kern="0">
                <a:latin typeface="仓耳今楷05-6763 W05" panose="02020400000000000000" pitchFamily="18" charset="-122"/>
                <a:ea typeface="仓耳今楷05-6763 W05" panose="02020400000000000000" pitchFamily="18" charset="-122"/>
              </a:rPr>
              <a:t>知识解读</a:t>
            </a:r>
          </a:p>
        </p:txBody>
      </p:sp>
      <p:sp>
        <p:nvSpPr>
          <p:cNvPr id="7" name="文本框 6"/>
          <p:cNvSpPr txBox="1">
            <a:spLocks noChangeArrowheads="1"/>
          </p:cNvSpPr>
          <p:nvPr/>
        </p:nvSpPr>
        <p:spPr bwMode="auto">
          <a:xfrm>
            <a:off x="2686050" y="4707851"/>
            <a:ext cx="7429500" cy="583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zh-CN" altLang="en-US" sz="3200">
                <a:latin typeface="仓耳青禾体-谷力 W04" panose="02020400000000000000" pitchFamily="18" charset="-122"/>
                <a:ea typeface="仓耳青禾体-谷力 W04" panose="02020400000000000000" pitchFamily="18" charset="-122"/>
              </a:rPr>
              <a:t>     </a:t>
            </a:r>
          </a:p>
        </p:txBody>
      </p:sp>
      <p:sp>
        <p:nvSpPr>
          <p:cNvPr id="11" name="文本框 10"/>
          <p:cNvSpPr txBox="1"/>
          <p:nvPr/>
        </p:nvSpPr>
        <p:spPr>
          <a:xfrm>
            <a:off x="993775" y="1137285"/>
            <a:ext cx="8408035" cy="5951220"/>
          </a:xfrm>
          <a:prstGeom prst="rect">
            <a:avLst/>
          </a:prstGeom>
          <a:noFill/>
        </p:spPr>
        <p:txBody>
          <a:bodyPr wrap="square" rtlCol="0">
            <a:spAutoFit/>
          </a:bodyPr>
          <a:lstStyle/>
          <a:p>
            <a:pPr fontAlgn="auto">
              <a:lnSpc>
                <a:spcPct val="120000"/>
              </a:lnSpc>
            </a:pPr>
            <a:r>
              <a:rPr lang="zh-CN" altLang="en-US" sz="2400">
                <a:latin typeface="仓耳青禾体-谷力 W04" panose="02020400000000000000" pitchFamily="18" charset="-122"/>
                <a:ea typeface="仓耳青禾体-谷力 W04" panose="02020400000000000000" pitchFamily="18" charset="-122"/>
                <a:sym typeface="+mn-ea"/>
              </a:rPr>
              <a:t>(2)放热反应和吸热反应</a:t>
            </a:r>
          </a:p>
          <a:p>
            <a:pPr fontAlgn="auto">
              <a:lnSpc>
                <a:spcPct val="120000"/>
              </a:lnSpc>
            </a:pPr>
            <a:r>
              <a:rPr lang="zh-CN" altLang="en-US" sz="2000">
                <a:latin typeface="仓耳青禾体-谷力 W04" panose="02020400000000000000" pitchFamily="18" charset="-122"/>
                <a:ea typeface="仓耳青禾体-谷力 W04" panose="02020400000000000000" pitchFamily="18" charset="-122"/>
                <a:sym typeface="+mn-ea"/>
              </a:rPr>
              <a:t>①实验探究</a:t>
            </a:r>
          </a:p>
          <a:p>
            <a:endParaRPr lang="zh-CN" altLang="en-US" sz="2000"/>
          </a:p>
          <a:p>
            <a:endParaRPr lang="zh-CN" altLang="en-US" sz="2000"/>
          </a:p>
          <a:p>
            <a:endParaRPr lang="zh-CN" altLang="en-US" sz="2000"/>
          </a:p>
          <a:p>
            <a:endParaRPr lang="zh-CN" altLang="en-US" sz="2000"/>
          </a:p>
          <a:p>
            <a:endParaRPr lang="zh-CN" altLang="en-US" sz="2000"/>
          </a:p>
          <a:p>
            <a:endParaRPr lang="zh-CN" altLang="en-US" sz="2000"/>
          </a:p>
          <a:p>
            <a:endParaRPr lang="zh-CN" altLang="en-US" sz="2000"/>
          </a:p>
          <a:p>
            <a:endParaRPr lang="zh-CN" altLang="en-US" sz="2000"/>
          </a:p>
          <a:p>
            <a:endParaRPr lang="zh-CN" altLang="en-US" sz="2000"/>
          </a:p>
          <a:p>
            <a:endParaRPr lang="zh-CN" altLang="en-US" sz="2000"/>
          </a:p>
          <a:p>
            <a:endParaRPr lang="zh-CN" altLang="en-US" sz="2000">
              <a:latin typeface="仓耳青禾体-谷力 W04" panose="02020400000000000000" pitchFamily="18" charset="-122"/>
              <a:ea typeface="仓耳青禾体-谷力 W04" panose="02020400000000000000" pitchFamily="18" charset="-122"/>
            </a:endParaRPr>
          </a:p>
          <a:p>
            <a:endParaRPr lang="zh-CN" altLang="en-US" sz="2000">
              <a:latin typeface="仓耳青禾体-谷力 W04" panose="02020400000000000000" pitchFamily="18" charset="-122"/>
              <a:ea typeface="仓耳青禾体-谷力 W04" panose="02020400000000000000" pitchFamily="18" charset="-122"/>
            </a:endParaRPr>
          </a:p>
          <a:p>
            <a:endParaRPr lang="zh-CN" altLang="en-US" sz="2000">
              <a:latin typeface="仓耳青禾体-谷力 W04" panose="02020400000000000000" pitchFamily="18" charset="-122"/>
              <a:ea typeface="仓耳青禾体-谷力 W04" panose="02020400000000000000" pitchFamily="18" charset="-122"/>
            </a:endParaRPr>
          </a:p>
          <a:p>
            <a:pPr fontAlgn="auto">
              <a:lnSpc>
                <a:spcPct val="120000"/>
              </a:lnSpc>
            </a:pPr>
            <a:r>
              <a:rPr lang="zh-CN" altLang="en-US" sz="2000">
                <a:latin typeface="仓耳青禾体-谷力 W04" panose="02020400000000000000" pitchFamily="18" charset="-122"/>
                <a:ea typeface="仓耳青禾体-谷力 W04" panose="02020400000000000000" pitchFamily="18" charset="-122"/>
              </a:rPr>
              <a:t>②结论：化学反应除了有新物质生成以外，还总会伴随着能量变化，通常主要表现为热能的变化，有的放出热量，有的吸收热量。</a:t>
            </a:r>
          </a:p>
          <a:p>
            <a:endParaRPr lang="zh-CN" altLang="en-US" sz="2000"/>
          </a:p>
        </p:txBody>
      </p:sp>
      <p:graphicFrame>
        <p:nvGraphicFramePr>
          <p:cNvPr id="2" name="表格 1"/>
          <p:cNvGraphicFramePr>
            <a:graphicFrameLocks noGrp="1"/>
          </p:cNvGraphicFramePr>
          <p:nvPr>
            <p:custDataLst>
              <p:tags r:id="rId4"/>
            </p:custDataLst>
          </p:nvPr>
        </p:nvGraphicFramePr>
        <p:xfrm>
          <a:off x="1132205" y="2085975"/>
          <a:ext cx="8920480" cy="3759200"/>
        </p:xfrm>
        <a:graphic>
          <a:graphicData uri="http://schemas.openxmlformats.org/drawingml/2006/table">
            <a:tbl>
              <a:tblPr firstRow="1" bandRow="1">
                <a:tableStyleId>{5940675A-B579-460E-94D1-54222C63F5DA}</a:tableStyleId>
              </a:tblPr>
              <a:tblGrid>
                <a:gridCol w="1461135"/>
                <a:gridCol w="3361690"/>
                <a:gridCol w="4097655"/>
              </a:tblGrid>
              <a:tr h="972820">
                <a:tc>
                  <a:txBody>
                    <a:bodyPr vert="horz" wrap="square"/>
                    <a:lstStyle/>
                    <a:p>
                      <a:pPr indent="0" algn="ctr">
                        <a:buNone/>
                      </a:pPr>
                      <a:r>
                        <a:rPr lang="en-US" sz="1800" b="0">
                          <a:latin typeface="Times New Roman" panose="02020603050405020304" charset="0"/>
                          <a:cs typeface="Times New Roman" panose="02020603050405020304" charset="0"/>
                        </a:rPr>
                        <a:t>实验操作</a:t>
                      </a:r>
                      <a:endParaRPr lang="en-US" altLang="en-US" sz="1800" b="0">
                        <a:latin typeface="Times New Roman" panose="02020603050405020304" charset="0"/>
                        <a:ea typeface="Times New Roman" panose="02020603050405020304" charset="0"/>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vert="horz" wrap="square"/>
                    <a:lstStyle/>
                    <a:p>
                      <a:pPr indent="0" algn="ctr">
                        <a:buNone/>
                      </a:pPr>
                      <a:endParaRPr lang="en-US" altLang="en-US" sz="1800" b="0">
                        <a:latin typeface="Times New Roman" panose="02020603050405020304" charset="0"/>
                        <a:ea typeface="Times New Roman" panose="02020603050405020304" charset="0"/>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vert="horz" wrap="square"/>
                    <a:lstStyle/>
                    <a:p>
                      <a:pPr indent="0" algn="ctr">
                        <a:buNone/>
                      </a:pPr>
                      <a:endParaRPr lang="en-US" altLang="en-US" sz="1800" b="0">
                        <a:latin typeface="Times New Roman" panose="02020603050405020304" charset="0"/>
                        <a:ea typeface="Times New Roman" panose="02020603050405020304" charset="0"/>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115060">
                <a:tc>
                  <a:txBody>
                    <a:bodyPr vert="horz" wrap="square"/>
                    <a:lstStyle/>
                    <a:p>
                      <a:pPr indent="0" algn="ctr">
                        <a:buNone/>
                      </a:pPr>
                      <a:r>
                        <a:rPr lang="en-US" sz="1800" b="0">
                          <a:latin typeface="Times New Roman" panose="02020603050405020304" charset="0"/>
                          <a:cs typeface="Times New Roman" panose="02020603050405020304" charset="0"/>
                        </a:rPr>
                        <a:t>实验现象</a:t>
                      </a:r>
                      <a:endParaRPr lang="en-US" altLang="en-US" sz="1800" b="0">
                        <a:latin typeface="Times New Roman" panose="02020603050405020304" charset="0"/>
                        <a:ea typeface="Times New Roman" panose="02020603050405020304" charset="0"/>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vert="horz" wrap="square"/>
                    <a:lstStyle/>
                    <a:p>
                      <a:pPr indent="0">
                        <a:buNone/>
                      </a:pPr>
                      <a:r>
                        <a:rPr lang="en-US" sz="1800" b="0">
                          <a:latin typeface="Times New Roman" panose="02020603050405020304" charset="0"/>
                          <a:cs typeface="Times New Roman" panose="02020603050405020304" charset="0"/>
                        </a:rPr>
                        <a:t>有气泡产生；用温度计测量，温度升高</a:t>
                      </a:r>
                      <a:endParaRPr lang="en-US" altLang="en-US" sz="1800" b="0">
                        <a:latin typeface="Times New Roman" panose="02020603050405020304" charset="0"/>
                        <a:ea typeface="Times New Roman" panose="02020603050405020304" charset="0"/>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vert="horz" wrap="square"/>
                    <a:lstStyle/>
                    <a:p>
                      <a:pPr indent="0">
                        <a:buNone/>
                      </a:pPr>
                      <a:r>
                        <a:rPr lang="en-US" sz="1800" b="0">
                          <a:latin typeface="Times New Roman" panose="02020603050405020304" charset="0"/>
                          <a:cs typeface="Times New Roman" panose="02020603050405020304" charset="0"/>
                        </a:rPr>
                        <a:t>闻到刺激性气味；烧杯壁发凉；玻璃片和烧杯黏结在一起，混合物呈糊状</a:t>
                      </a:r>
                      <a:endParaRPr lang="en-US" altLang="en-US" sz="1800" b="0">
                        <a:latin typeface="Times New Roman" panose="02020603050405020304" charset="0"/>
                        <a:ea typeface="Times New Roman" panose="02020603050405020304" charset="0"/>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56895">
                <a:tc>
                  <a:txBody>
                    <a:bodyPr vert="horz" wrap="square"/>
                    <a:lstStyle/>
                    <a:p>
                      <a:pPr indent="0" algn="ctr">
                        <a:buNone/>
                      </a:pPr>
                      <a:r>
                        <a:rPr lang="en-US" sz="1800" b="0">
                          <a:latin typeface="Times New Roman" panose="02020603050405020304" charset="0"/>
                          <a:cs typeface="Times New Roman" panose="02020603050405020304" charset="0"/>
                        </a:rPr>
                        <a:t>实验结论</a:t>
                      </a:r>
                      <a:endParaRPr lang="en-US" altLang="en-US" sz="1800" b="0">
                        <a:latin typeface="Times New Roman" panose="02020603050405020304" charset="0"/>
                        <a:ea typeface="Times New Roman" panose="02020603050405020304" charset="0"/>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1800" b="0">
                          <a:latin typeface="Times New Roman" panose="02020603050405020304" charset="0"/>
                          <a:cs typeface="Times New Roman" panose="02020603050405020304" charset="0"/>
                        </a:rPr>
                        <a:t>该反应产生气体，放出热量</a:t>
                      </a:r>
                      <a:endParaRPr lang="en-US" altLang="en-US" sz="1800" b="0">
                        <a:latin typeface="Times New Roman" panose="02020603050405020304" charset="0"/>
                        <a:ea typeface="Times New Roman" panose="02020603050405020304" charset="0"/>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1800" b="0">
                          <a:latin typeface="Times New Roman" panose="02020603050405020304" charset="0"/>
                          <a:cs typeface="Times New Roman" panose="02020603050405020304" charset="0"/>
                        </a:rPr>
                        <a:t>该反应产生NH</a:t>
                      </a:r>
                      <a:r>
                        <a:rPr lang="en-US" sz="1800" b="0" baseline="-25000">
                          <a:latin typeface="Times New Roman" panose="02020603050405020304" charset="0"/>
                          <a:cs typeface="Times New Roman" panose="02020603050405020304" charset="0"/>
                        </a:rPr>
                        <a:t>3</a:t>
                      </a:r>
                      <a:r>
                        <a:rPr lang="en-US" sz="1800" b="0">
                          <a:latin typeface="Times New Roman" panose="02020603050405020304" charset="0"/>
                          <a:cs typeface="Times New Roman" panose="02020603050405020304" charset="0"/>
                        </a:rPr>
                        <a:t>和H</a:t>
                      </a:r>
                      <a:r>
                        <a:rPr lang="en-US" sz="1800" b="0" baseline="-25000">
                          <a:latin typeface="Times New Roman" panose="02020603050405020304" charset="0"/>
                          <a:cs typeface="Times New Roman" panose="02020603050405020304" charset="0"/>
                        </a:rPr>
                        <a:t>2</a:t>
                      </a:r>
                      <a:r>
                        <a:rPr lang="en-US" sz="1800" b="0">
                          <a:latin typeface="Times New Roman" panose="02020603050405020304" charset="0"/>
                          <a:cs typeface="Times New Roman" panose="02020603050405020304" charset="0"/>
                        </a:rPr>
                        <a:t>O，吸收热量</a:t>
                      </a:r>
                      <a:endParaRPr lang="en-US" altLang="en-US" sz="1800" b="0">
                        <a:latin typeface="Times New Roman" panose="02020603050405020304" charset="0"/>
                        <a:ea typeface="Times New Roman" panose="02020603050405020304" charset="0"/>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114425">
                <a:tc>
                  <a:txBody>
                    <a:bodyPr vert="horz" wrap="square"/>
                    <a:lstStyle/>
                    <a:p>
                      <a:pPr indent="0" algn="ctr">
                        <a:buNone/>
                      </a:pPr>
                      <a:r>
                        <a:rPr lang="en-US" sz="1800" b="0">
                          <a:latin typeface="Times New Roman" panose="02020603050405020304" charset="0"/>
                          <a:cs typeface="Times New Roman" panose="02020603050405020304" charset="0"/>
                        </a:rPr>
                        <a:t>化学方程式</a:t>
                      </a:r>
                      <a:endParaRPr lang="en-US" altLang="en-US" sz="1800" b="0">
                        <a:latin typeface="Times New Roman" panose="02020603050405020304" charset="0"/>
                        <a:ea typeface="Times New Roman" panose="02020603050405020304" charset="0"/>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1800" b="0">
                          <a:latin typeface="Times New Roman" panose="02020603050405020304" charset="0"/>
                          <a:cs typeface="Times New Roman" panose="02020603050405020304" charset="0"/>
                        </a:rPr>
                        <a:t>Mg＋2HCl===MgCl</a:t>
                      </a:r>
                      <a:r>
                        <a:rPr lang="en-US" sz="1800" b="0" baseline="-25000">
                          <a:latin typeface="Times New Roman" panose="02020603050405020304" charset="0"/>
                          <a:cs typeface="Times New Roman" panose="02020603050405020304" charset="0"/>
                        </a:rPr>
                        <a:t>2</a:t>
                      </a:r>
                      <a:r>
                        <a:rPr lang="en-US" sz="1800" b="0">
                          <a:latin typeface="Times New Roman" panose="02020603050405020304" charset="0"/>
                          <a:cs typeface="Times New Roman" panose="02020603050405020304" charset="0"/>
                        </a:rPr>
                        <a:t>＋H</a:t>
                      </a:r>
                      <a:r>
                        <a:rPr lang="en-US" sz="1800" b="0" baseline="-25000">
                          <a:latin typeface="Times New Roman" panose="02020603050405020304" charset="0"/>
                          <a:cs typeface="Times New Roman" panose="02020603050405020304" charset="0"/>
                        </a:rPr>
                        <a:t>2</a:t>
                      </a:r>
                      <a:r>
                        <a:rPr lang="en-US" sz="1800" b="0">
                          <a:latin typeface="Times New Roman" panose="02020603050405020304" charset="0"/>
                          <a:cs typeface="Times New Roman" panose="02020603050405020304" charset="0"/>
                        </a:rPr>
                        <a:t>↑</a:t>
                      </a:r>
                      <a:endParaRPr lang="en-US" altLang="en-US" sz="1800" b="0">
                        <a:latin typeface="Times New Roman" panose="02020603050405020304" charset="0"/>
                        <a:ea typeface="Times New Roman" panose="02020603050405020304" charset="0"/>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vert="horz" wrap="square"/>
                    <a:lstStyle/>
                    <a:p>
                      <a:pPr indent="0">
                        <a:buNone/>
                      </a:pPr>
                      <a:r>
                        <a:rPr lang="en-US" sz="1800" b="0">
                          <a:latin typeface="Times New Roman" panose="02020603050405020304" charset="0"/>
                          <a:cs typeface="Times New Roman" panose="02020603050405020304" charset="0"/>
                        </a:rPr>
                        <a:t>Ba(OH)</a:t>
                      </a:r>
                      <a:r>
                        <a:rPr lang="en-US" sz="1800" b="0" baseline="-25000">
                          <a:latin typeface="Times New Roman" panose="02020603050405020304" charset="0"/>
                          <a:cs typeface="Times New Roman" panose="02020603050405020304" charset="0"/>
                        </a:rPr>
                        <a:t>2</a:t>
                      </a:r>
                      <a:r>
                        <a:rPr lang="en-US" sz="1800" b="0">
                          <a:latin typeface="Times New Roman" panose="02020603050405020304" charset="0"/>
                          <a:cs typeface="Times New Roman" panose="02020603050405020304" charset="0"/>
                        </a:rPr>
                        <a:t>·8H</a:t>
                      </a:r>
                      <a:r>
                        <a:rPr lang="en-US" sz="1800" b="0" baseline="-25000">
                          <a:latin typeface="Times New Roman" panose="02020603050405020304" charset="0"/>
                          <a:cs typeface="Times New Roman" panose="02020603050405020304" charset="0"/>
                        </a:rPr>
                        <a:t>2</a:t>
                      </a:r>
                      <a:r>
                        <a:rPr lang="en-US" sz="1800" b="0">
                          <a:latin typeface="Times New Roman" panose="02020603050405020304" charset="0"/>
                          <a:cs typeface="Times New Roman" panose="02020603050405020304" charset="0"/>
                        </a:rPr>
                        <a:t>O＋2NH</a:t>
                      </a:r>
                      <a:r>
                        <a:rPr lang="en-US" sz="1800" b="0" baseline="-25000">
                          <a:latin typeface="Times New Roman" panose="02020603050405020304" charset="0"/>
                          <a:cs typeface="Times New Roman" panose="02020603050405020304" charset="0"/>
                        </a:rPr>
                        <a:t>4</a:t>
                      </a:r>
                      <a:r>
                        <a:rPr lang="en-US" sz="1800" b="0">
                          <a:latin typeface="Times New Roman" panose="02020603050405020304" charset="0"/>
                          <a:cs typeface="Times New Roman" panose="02020603050405020304" charset="0"/>
                        </a:rPr>
                        <a:t>Cl===BaCl</a:t>
                      </a:r>
                      <a:r>
                        <a:rPr lang="en-US" sz="1800" b="0" baseline="-25000">
                          <a:latin typeface="Times New Roman" panose="02020603050405020304" charset="0"/>
                          <a:cs typeface="Times New Roman" panose="02020603050405020304" charset="0"/>
                        </a:rPr>
                        <a:t>2</a:t>
                      </a:r>
                      <a:r>
                        <a:rPr lang="en-US" sz="1800" b="0">
                          <a:latin typeface="Times New Roman" panose="02020603050405020304" charset="0"/>
                          <a:cs typeface="Times New Roman" panose="02020603050405020304" charset="0"/>
                        </a:rPr>
                        <a:t>＋2NH</a:t>
                      </a:r>
                      <a:r>
                        <a:rPr lang="en-US" sz="1800" b="0" baseline="-25000">
                          <a:latin typeface="Times New Roman" panose="02020603050405020304" charset="0"/>
                          <a:cs typeface="Times New Roman" panose="02020603050405020304" charset="0"/>
                        </a:rPr>
                        <a:t>3</a:t>
                      </a:r>
                      <a:r>
                        <a:rPr lang="en-US" sz="1800" b="0">
                          <a:latin typeface="Times New Roman" panose="02020603050405020304" charset="0"/>
                          <a:cs typeface="Times New Roman" panose="02020603050405020304" charset="0"/>
                        </a:rPr>
                        <a:t>↑＋10H</a:t>
                      </a:r>
                      <a:r>
                        <a:rPr lang="en-US" sz="1800" b="0" baseline="-25000">
                          <a:latin typeface="Times New Roman" panose="02020603050405020304" charset="0"/>
                          <a:cs typeface="Times New Roman" panose="02020603050405020304" charset="0"/>
                        </a:rPr>
                        <a:t>2</a:t>
                      </a:r>
                      <a:r>
                        <a:rPr lang="en-US" sz="1800" b="0">
                          <a:latin typeface="Times New Roman" panose="02020603050405020304" charset="0"/>
                          <a:cs typeface="Times New Roman" panose="02020603050405020304" charset="0"/>
                        </a:rPr>
                        <a:t>O</a:t>
                      </a:r>
                      <a:endParaRPr lang="en-US" altLang="en-US" sz="1800" b="0">
                        <a:latin typeface="Times New Roman" panose="02020603050405020304" charset="0"/>
                        <a:ea typeface="Times New Roman" panose="02020603050405020304" charset="0"/>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pic>
        <p:nvPicPr>
          <p:cNvPr id="3" name="图片 2"/>
          <p:cNvPicPr/>
          <p:nvPr/>
        </p:nvPicPr>
        <p:blipFill>
          <a:blip r:embed="rId5"/>
          <a:stretch>
            <a:fillRect/>
          </a:stretch>
        </p:blipFill>
        <p:spPr>
          <a:xfrm>
            <a:off x="3588385" y="2175510"/>
            <a:ext cx="1149350" cy="809625"/>
          </a:xfrm>
          <a:prstGeom prst="rect">
            <a:avLst/>
          </a:prstGeom>
          <a:noFill/>
          <a:ln w="9525">
            <a:noFill/>
          </a:ln>
        </p:spPr>
      </p:pic>
      <p:pic>
        <p:nvPicPr>
          <p:cNvPr id="4" name="图片 3"/>
          <p:cNvPicPr/>
          <p:nvPr/>
        </p:nvPicPr>
        <p:blipFill>
          <a:blip r:embed="rId6"/>
          <a:stretch>
            <a:fillRect/>
          </a:stretch>
        </p:blipFill>
        <p:spPr>
          <a:xfrm>
            <a:off x="7409180" y="2151380"/>
            <a:ext cx="1438910" cy="857885"/>
          </a:xfrm>
          <a:prstGeom prst="rect">
            <a:avLst/>
          </a:prstGeom>
          <a:noFill/>
          <a:ln w="9525">
            <a:noFill/>
          </a:ln>
        </p:spPr>
      </p:pic>
    </p:spTree>
    <p:custDataLst>
      <p:tags r:id="rId7"/>
    </p:custDataLst>
  </p:cSld>
  <p:clrMapOvr>
    <a:masterClrMapping/>
  </p:clrMapOvr>
  <mc:AlternateContent>
    <mc:Choice xmlns:p159="http://schemas.microsoft.com/office/powerpoint/2015/09/main" Requires="p159">
      <p:transition spd="slow" advClick="0" p14:dur="2000">
        <p159:morph option="byObject"/>
      </p:transition>
    </mc:Choice>
    <mc:Fallback>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7"/>
                                        </p:tgtEl>
                                        <p:attrNameLst>
                                          <p:attrName>style.visibility</p:attrName>
                                        </p:attrNameLst>
                                      </p:cBhvr>
                                      <p:to>
                                        <p:strVal val="visible"/>
                                      </p:to>
                                    </p:set>
                                    <p:anim calcmode="discrete" valueType="clr">
                                      <p:cBhvr override="childStyle">
                                        <p:cTn id="7" dur="80"/>
                                        <p:tgtEl>
                                          <p:spTgt spid="7"/>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7"/>
                                        </p:tgtEl>
                                        <p:attrNameLst>
                                          <p:attrName>fillcolor</p:attrName>
                                        </p:attrNameLst>
                                      </p:cBhvr>
                                      <p:tavLst>
                                        <p:tav tm="0">
                                          <p:val>
                                            <p:clrVal>
                                              <a:schemeClr val="accent2"/>
                                            </p:clrVal>
                                          </p:val>
                                        </p:tav>
                                        <p:tav tm="50000">
                                          <p:val>
                                            <p:clrVal>
                                              <a:schemeClr val="hlink"/>
                                            </p:clrVal>
                                          </p:val>
                                        </p:tav>
                                      </p:tavLst>
                                    </p:anim>
                                    <p:set>
                                      <p:cBhvr>
                                        <p:cTn id="9" dur="80"/>
                                        <p:tgtEl>
                                          <p:spTgt spid="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26" name="图形 25"/>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a:xfrm flipH="1">
            <a:off x="250928" y="174963"/>
            <a:ext cx="742673" cy="1144551"/>
          </a:xfrm>
          <a:prstGeom prst="rect">
            <a:avLst/>
          </a:prstGeom>
        </p:spPr>
      </p:pic>
      <p:sp>
        <p:nvSpPr>
          <p:cNvPr id="27" name="矩形: 圆角 26"/>
          <p:cNvSpPr/>
          <p:nvPr/>
        </p:nvSpPr>
        <p:spPr>
          <a:xfrm>
            <a:off x="1107795" y="446779"/>
            <a:ext cx="2189404" cy="535916"/>
          </a:xfrm>
          <a:prstGeom prst="roundRect">
            <a:avLst>
              <a:gd name="adj" fmla="val 50000"/>
            </a:avLst>
          </a:prstGeom>
          <a:solidFill>
            <a:srgbClr val="789FD9"/>
          </a:soli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50000"/>
                  <a:lumOff val="50000"/>
                </a:schemeClr>
              </a:solidFill>
              <a:latin typeface="仓耳玄三M W05" panose="02020400000000000000" pitchFamily="18" charset="-122"/>
              <a:ea typeface="仓耳青禾体-谷力 W04" panose="02020400000000000000" pitchFamily="18" charset="-122"/>
            </a:endParaRPr>
          </a:p>
        </p:txBody>
      </p:sp>
      <p:sp>
        <p:nvSpPr>
          <p:cNvPr id="28" name="文本框 27"/>
          <p:cNvSpPr txBox="1"/>
          <p:nvPr/>
        </p:nvSpPr>
        <p:spPr>
          <a:xfrm>
            <a:off x="1308519" y="446886"/>
            <a:ext cx="1787956" cy="521970"/>
          </a:xfrm>
          <a:prstGeom prst="rect">
            <a:avLst/>
          </a:prstGeom>
          <a:noFill/>
        </p:spPr>
        <p:txBody>
          <a:bodyPr wrap="square" rtlCol="0">
            <a:spAutoFit/>
          </a:bodyPr>
          <a:lstStyle/>
          <a:p>
            <a:pPr algn="ctr" defTabSz="914400">
              <a:defRPr/>
            </a:pPr>
            <a:r>
              <a:rPr lang="zh-CN" altLang="en-US" sz="2800" kern="0">
                <a:latin typeface="仓耳今楷05-6763 W05" panose="02020400000000000000" pitchFamily="18" charset="-122"/>
                <a:ea typeface="仓耳今楷05-6763 W05" panose="02020400000000000000" pitchFamily="18" charset="-122"/>
              </a:rPr>
              <a:t>知识解读</a:t>
            </a:r>
          </a:p>
        </p:txBody>
      </p:sp>
      <p:sp>
        <p:nvSpPr>
          <p:cNvPr id="7" name="文本框 6"/>
          <p:cNvSpPr txBox="1">
            <a:spLocks noChangeArrowheads="1"/>
          </p:cNvSpPr>
          <p:nvPr/>
        </p:nvSpPr>
        <p:spPr bwMode="auto">
          <a:xfrm>
            <a:off x="1108075" y="1319530"/>
            <a:ext cx="9794875" cy="4615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fontAlgn="auto">
              <a:lnSpc>
                <a:spcPct val="150000"/>
              </a:lnSpc>
            </a:pPr>
            <a:r>
              <a:rPr lang="zh-CN" altLang="en-US" sz="3600">
                <a:solidFill>
                  <a:schemeClr val="tx1"/>
                </a:solidFill>
                <a:latin typeface="仓耳青禾体-谷力 W04" panose="02020400000000000000" pitchFamily="18" charset="-122"/>
                <a:ea typeface="仓耳青禾体-谷力 W04" panose="02020400000000000000" pitchFamily="18" charset="-122"/>
              </a:rPr>
              <a:t>2．放热反应与吸热反应</a:t>
            </a:r>
          </a:p>
          <a:p>
            <a:pPr fontAlgn="auto">
              <a:lnSpc>
                <a:spcPct val="150000"/>
              </a:lnSpc>
            </a:pPr>
            <a:r>
              <a:rPr lang="zh-CN" altLang="en-US" sz="3200">
                <a:solidFill>
                  <a:schemeClr val="tx1"/>
                </a:solidFill>
                <a:latin typeface="仓耳青禾体-谷力 W04" panose="02020400000000000000" pitchFamily="18" charset="-122"/>
                <a:ea typeface="仓耳青禾体-谷力 W04" panose="02020400000000000000" pitchFamily="18" charset="-122"/>
              </a:rPr>
              <a:t>(1)概念</a:t>
            </a:r>
          </a:p>
          <a:p>
            <a:pPr fontAlgn="auto">
              <a:lnSpc>
                <a:spcPct val="150000"/>
              </a:lnSpc>
            </a:pPr>
            <a:r>
              <a:rPr lang="zh-CN" altLang="en-US" sz="3200">
                <a:solidFill>
                  <a:schemeClr val="tx1"/>
                </a:solidFill>
                <a:latin typeface="仓耳青禾体-谷力 W04" panose="02020400000000000000" pitchFamily="18" charset="-122"/>
                <a:ea typeface="仓耳青禾体-谷力 W04" panose="02020400000000000000" pitchFamily="18" charset="-122"/>
              </a:rPr>
              <a:t>①放热反应：反应物总能量大于生成物总能量，化学反应放出能量，反应放热</a:t>
            </a:r>
          </a:p>
          <a:p>
            <a:pPr fontAlgn="auto">
              <a:lnSpc>
                <a:spcPct val="150000"/>
              </a:lnSpc>
            </a:pPr>
            <a:r>
              <a:rPr lang="zh-CN" altLang="en-US" sz="3200">
                <a:solidFill>
                  <a:schemeClr val="tx1"/>
                </a:solidFill>
                <a:latin typeface="仓耳青禾体-谷力 W04" panose="02020400000000000000" pitchFamily="18" charset="-122"/>
                <a:ea typeface="仓耳青禾体-谷力 W04" panose="02020400000000000000" pitchFamily="18" charset="-122"/>
              </a:rPr>
              <a:t>②吸热反应：反应物总能量小于生成物总能量，化学反应吸收能量，反应吸热</a:t>
            </a:r>
          </a:p>
        </p:txBody>
      </p:sp>
    </p:spTree>
    <p:custDataLst>
      <p:tags r:id="rId4"/>
    </p:custDataLst>
  </p:cSld>
  <p:clrMapOvr>
    <a:masterClrMapping/>
  </p:clrMapOvr>
  <mc:AlternateContent>
    <mc:Choice xmlns:p159="http://schemas.microsoft.com/office/powerpoint/2015/09/main" Requires="p159">
      <p:transition spd="slow" advClick="0" p14:dur="2000">
        <p159:morph option="byObject"/>
      </p:transition>
    </mc:Choice>
    <mc:Fallback>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26" name="图形 25"/>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a:xfrm flipH="1">
            <a:off x="250928" y="174963"/>
            <a:ext cx="742673" cy="1144551"/>
          </a:xfrm>
          <a:prstGeom prst="rect">
            <a:avLst/>
          </a:prstGeom>
        </p:spPr>
      </p:pic>
      <p:sp>
        <p:nvSpPr>
          <p:cNvPr id="27" name="矩形: 圆角 26"/>
          <p:cNvSpPr/>
          <p:nvPr/>
        </p:nvSpPr>
        <p:spPr>
          <a:xfrm>
            <a:off x="1107795" y="446779"/>
            <a:ext cx="2189404" cy="535916"/>
          </a:xfrm>
          <a:prstGeom prst="roundRect">
            <a:avLst>
              <a:gd name="adj" fmla="val 50000"/>
            </a:avLst>
          </a:prstGeom>
          <a:solidFill>
            <a:srgbClr val="789FD9"/>
          </a:soli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50000"/>
                  <a:lumOff val="50000"/>
                </a:schemeClr>
              </a:solidFill>
              <a:latin typeface="仓耳玄三M W05" panose="02020400000000000000" pitchFamily="18" charset="-122"/>
              <a:ea typeface="仓耳青禾体-谷力 W04" panose="02020400000000000000" pitchFamily="18" charset="-122"/>
            </a:endParaRPr>
          </a:p>
        </p:txBody>
      </p:sp>
      <p:sp>
        <p:nvSpPr>
          <p:cNvPr id="28" name="文本框 27"/>
          <p:cNvSpPr txBox="1"/>
          <p:nvPr/>
        </p:nvSpPr>
        <p:spPr>
          <a:xfrm>
            <a:off x="1308519" y="446886"/>
            <a:ext cx="1787956" cy="521970"/>
          </a:xfrm>
          <a:prstGeom prst="rect">
            <a:avLst/>
          </a:prstGeom>
          <a:noFill/>
        </p:spPr>
        <p:txBody>
          <a:bodyPr wrap="square" rtlCol="0">
            <a:spAutoFit/>
          </a:bodyPr>
          <a:lstStyle/>
          <a:p>
            <a:pPr algn="ctr" defTabSz="914400">
              <a:defRPr/>
            </a:pPr>
            <a:r>
              <a:rPr lang="zh-CN" altLang="en-US" sz="2800" kern="0">
                <a:latin typeface="仓耳今楷05-6763 W05" panose="02020400000000000000" pitchFamily="18" charset="-122"/>
                <a:ea typeface="仓耳今楷05-6763 W05" panose="02020400000000000000" pitchFamily="18" charset="-122"/>
              </a:rPr>
              <a:t>知识解读</a:t>
            </a:r>
          </a:p>
        </p:txBody>
      </p:sp>
      <p:sp>
        <p:nvSpPr>
          <p:cNvPr id="10" name="文本框 9"/>
          <p:cNvSpPr txBox="1"/>
          <p:nvPr/>
        </p:nvSpPr>
        <p:spPr>
          <a:xfrm>
            <a:off x="994410" y="1247775"/>
            <a:ext cx="10414000" cy="681990"/>
          </a:xfrm>
          <a:prstGeom prst="rect">
            <a:avLst/>
          </a:prstGeom>
          <a:noFill/>
        </p:spPr>
        <p:txBody>
          <a:bodyPr wrap="square" rtlCol="0">
            <a:spAutoFit/>
          </a:bodyPr>
          <a:lstStyle/>
          <a:p>
            <a:pPr fontAlgn="auto">
              <a:lnSpc>
                <a:spcPct val="120000"/>
              </a:lnSpc>
              <a:buClrTx/>
              <a:buSzTx/>
              <a:buNone/>
            </a:pPr>
            <a:r>
              <a:rPr lang="zh-CN" altLang="en-US" sz="3200">
                <a:latin typeface="仓耳青禾体-谷力 W04" panose="02020400000000000000" pitchFamily="18" charset="-122"/>
                <a:ea typeface="仓耳青禾体-谷力 W04" panose="02020400000000000000" pitchFamily="18" charset="-122"/>
              </a:rPr>
              <a:t>(2)常见的放热反应和吸热反应</a:t>
            </a:r>
            <a:endParaRPr lang="zh-CN" altLang="en-US"/>
          </a:p>
        </p:txBody>
      </p:sp>
      <p:graphicFrame>
        <p:nvGraphicFramePr>
          <p:cNvPr id="2" name="表格 1"/>
          <p:cNvGraphicFramePr>
            <a:graphicFrameLocks noGrp="1"/>
          </p:cNvGraphicFramePr>
          <p:nvPr>
            <p:custDataLst>
              <p:tags r:id="rId4"/>
            </p:custDataLst>
          </p:nvPr>
        </p:nvGraphicFramePr>
        <p:xfrm>
          <a:off x="1177290" y="2234565"/>
          <a:ext cx="8772525" cy="3900170"/>
        </p:xfrm>
        <a:graphic>
          <a:graphicData uri="http://schemas.openxmlformats.org/drawingml/2006/table">
            <a:tbl>
              <a:tblPr firstRow="1" bandRow="1">
                <a:tableStyleId>{5940675A-B579-460E-94D1-54222C63F5DA}</a:tableStyleId>
              </a:tblPr>
              <a:tblGrid>
                <a:gridCol w="3290570"/>
                <a:gridCol w="5481955"/>
              </a:tblGrid>
              <a:tr h="410845">
                <a:tc>
                  <a:txBody>
                    <a:bodyPr vert="horz" wrap="square"/>
                    <a:lstStyle/>
                    <a:p>
                      <a:pPr indent="0" algn="ctr">
                        <a:buNone/>
                      </a:pPr>
                      <a:r>
                        <a:rPr lang="en-US" sz="2400" b="0">
                          <a:latin typeface="Times New Roman" panose="02020603050405020304" charset="0"/>
                          <a:cs typeface="Times New Roman" panose="02020603050405020304" charset="0"/>
                        </a:rPr>
                        <a:t>放热反应</a:t>
                      </a:r>
                      <a:endParaRPr lang="en-US" altLang="en-US" sz="2400" b="0">
                        <a:latin typeface="Times New Roman" panose="02020603050405020304" charset="0"/>
                        <a:ea typeface="Times New Roman" panose="02020603050405020304" charset="0"/>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latin typeface="Times New Roman" panose="02020603050405020304" charset="0"/>
                          <a:cs typeface="Times New Roman" panose="02020603050405020304" charset="0"/>
                        </a:rPr>
                        <a:t>吸热反应</a:t>
                      </a:r>
                      <a:endParaRPr lang="en-US" altLang="en-US" sz="2400" b="0">
                        <a:latin typeface="Times New Roman" panose="02020603050405020304" charset="0"/>
                        <a:ea typeface="Times New Roman" panose="02020603050405020304" charset="0"/>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489325">
                <a:tc>
                  <a:txBody>
                    <a:bodyPr vert="horz" wrap="square"/>
                    <a:lstStyle/>
                    <a:p>
                      <a:pPr indent="0">
                        <a:buNone/>
                      </a:pPr>
                      <a:r>
                        <a:rPr lang="en-US" sz="2400" b="0">
                          <a:latin typeface="Times New Roman" panose="02020603050405020304" charset="0"/>
                          <a:cs typeface="Times New Roman" panose="02020603050405020304" charset="0"/>
                        </a:rPr>
                        <a:t>①所有燃烧反应</a:t>
                      </a:r>
                    </a:p>
                    <a:p>
                      <a:pPr indent="0">
                        <a:buNone/>
                      </a:pPr>
                      <a:r>
                        <a:rPr lang="en-US" sz="2400" b="0">
                          <a:latin typeface="Times New Roman" panose="02020603050405020304" charset="0"/>
                          <a:cs typeface="Times New Roman" panose="02020603050405020304" charset="0"/>
                        </a:rPr>
                        <a:t>②酸碱中和反应</a:t>
                      </a:r>
                    </a:p>
                    <a:p>
                      <a:pPr indent="0">
                        <a:buNone/>
                      </a:pPr>
                      <a:r>
                        <a:rPr lang="en-US" sz="2400" b="0">
                          <a:latin typeface="Times New Roman" panose="02020603050405020304" charset="0"/>
                          <a:cs typeface="Times New Roman" panose="02020603050405020304" charset="0"/>
                        </a:rPr>
                        <a:t>③大多数化合反应</a:t>
                      </a:r>
                    </a:p>
                    <a:p>
                      <a:pPr indent="0">
                        <a:buNone/>
                      </a:pPr>
                      <a:r>
                        <a:rPr lang="en-US" sz="2400" b="0">
                          <a:latin typeface="Times New Roman" panose="02020603050405020304" charset="0"/>
                          <a:cs typeface="Times New Roman" panose="02020603050405020304" charset="0"/>
                        </a:rPr>
                        <a:t>④活泼金属跟水或酸的反应</a:t>
                      </a:r>
                    </a:p>
                    <a:p>
                      <a:pPr indent="0">
                        <a:buNone/>
                      </a:pPr>
                      <a:r>
                        <a:rPr lang="en-US" sz="2400" b="0">
                          <a:latin typeface="Times New Roman" panose="02020603050405020304" charset="0"/>
                          <a:cs typeface="Times New Roman" panose="02020603050405020304" charset="0"/>
                        </a:rPr>
                        <a:t>⑤物质的缓慢氧化</a:t>
                      </a:r>
                      <a:endParaRPr lang="en-US" altLang="en-US" sz="2400" b="0">
                        <a:latin typeface="Times New Roman" panose="02020603050405020304" charset="0"/>
                        <a:ea typeface="Times New Roman" panose="02020603050405020304" charset="0"/>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vert="horz" wrap="square"/>
                    <a:lstStyle/>
                    <a:p>
                      <a:pPr indent="0">
                        <a:buNone/>
                      </a:pPr>
                      <a:r>
                        <a:rPr lang="en-US" sz="2400" b="0">
                          <a:latin typeface="Times New Roman" panose="02020603050405020304" charset="0"/>
                          <a:cs typeface="Times New Roman" panose="02020603050405020304" charset="0"/>
                        </a:rPr>
                        <a:t>①大多数分解反应</a:t>
                      </a:r>
                    </a:p>
                    <a:p>
                      <a:pPr indent="0">
                        <a:buNone/>
                      </a:pPr>
                      <a:r>
                        <a:rPr lang="en-US" sz="2400" b="0">
                          <a:latin typeface="Times New Roman" panose="02020603050405020304" charset="0"/>
                          <a:cs typeface="Times New Roman" panose="02020603050405020304" charset="0"/>
                        </a:rPr>
                        <a:t>②铵盐与碱的反应，如Ba(OH)</a:t>
                      </a:r>
                      <a:r>
                        <a:rPr lang="en-US" sz="2400" b="0" baseline="-25000">
                          <a:latin typeface="Times New Roman" panose="02020603050405020304" charset="0"/>
                          <a:cs typeface="Times New Roman" panose="02020603050405020304" charset="0"/>
                        </a:rPr>
                        <a:t>2</a:t>
                      </a:r>
                      <a:r>
                        <a:rPr lang="en-US" sz="2400" b="0">
                          <a:latin typeface="Times New Roman" panose="02020603050405020304" charset="0"/>
                          <a:cs typeface="Times New Roman" panose="02020603050405020304" charset="0"/>
                        </a:rPr>
                        <a:t>·8H</a:t>
                      </a:r>
                      <a:r>
                        <a:rPr lang="en-US" sz="2400" b="0" baseline="-25000">
                          <a:latin typeface="Times New Roman" panose="02020603050405020304" charset="0"/>
                          <a:cs typeface="Times New Roman" panose="02020603050405020304" charset="0"/>
                        </a:rPr>
                        <a:t>2</a:t>
                      </a:r>
                      <a:r>
                        <a:rPr lang="en-US" sz="2400" b="0">
                          <a:latin typeface="Times New Roman" panose="02020603050405020304" charset="0"/>
                          <a:cs typeface="Times New Roman" panose="02020603050405020304" charset="0"/>
                        </a:rPr>
                        <a:t>O或Ca(OH)</a:t>
                      </a:r>
                      <a:r>
                        <a:rPr lang="en-US" sz="2400" b="0" baseline="-25000">
                          <a:latin typeface="Times New Roman" panose="02020603050405020304" charset="0"/>
                          <a:cs typeface="Times New Roman" panose="02020603050405020304" charset="0"/>
                        </a:rPr>
                        <a:t>2</a:t>
                      </a:r>
                      <a:r>
                        <a:rPr lang="en-US" sz="2400" b="0">
                          <a:latin typeface="Times New Roman" panose="02020603050405020304" charset="0"/>
                          <a:cs typeface="Times New Roman" panose="02020603050405020304" charset="0"/>
                        </a:rPr>
                        <a:t>与NH</a:t>
                      </a:r>
                      <a:r>
                        <a:rPr lang="en-US" sz="2400" b="0" baseline="-25000">
                          <a:latin typeface="Times New Roman" panose="02020603050405020304" charset="0"/>
                          <a:cs typeface="Times New Roman" panose="02020603050405020304" charset="0"/>
                        </a:rPr>
                        <a:t>4</a:t>
                      </a:r>
                      <a:r>
                        <a:rPr lang="en-US" sz="2400" b="0">
                          <a:latin typeface="Times New Roman" panose="02020603050405020304" charset="0"/>
                          <a:cs typeface="Times New Roman" panose="02020603050405020304" charset="0"/>
                        </a:rPr>
                        <a:t>Cl反应</a:t>
                      </a:r>
                    </a:p>
                    <a:p>
                      <a:pPr indent="0">
                        <a:buNone/>
                      </a:pPr>
                      <a:r>
                        <a:rPr lang="en-US" sz="2400" b="0">
                          <a:latin typeface="Times New Roman" panose="02020603050405020304" charset="0"/>
                          <a:cs typeface="Times New Roman" panose="02020603050405020304" charset="0"/>
                        </a:rPr>
                        <a:t>③以C、H</a:t>
                      </a:r>
                      <a:r>
                        <a:rPr lang="en-US" sz="2400" b="0" baseline="-25000">
                          <a:latin typeface="Times New Roman" panose="02020603050405020304" charset="0"/>
                          <a:cs typeface="Times New Roman" panose="02020603050405020304" charset="0"/>
                        </a:rPr>
                        <a:t>2</a:t>
                      </a:r>
                      <a:r>
                        <a:rPr lang="en-US" sz="2400" b="0">
                          <a:latin typeface="Times New Roman" panose="02020603050405020304" charset="0"/>
                          <a:cs typeface="Times New Roman" panose="02020603050405020304" charset="0"/>
                        </a:rPr>
                        <a:t>、CO为还原剂的氧化还原反应，如C与H</a:t>
                      </a:r>
                      <a:r>
                        <a:rPr lang="en-US" sz="2400" b="0" baseline="-25000">
                          <a:latin typeface="Times New Roman" panose="02020603050405020304" charset="0"/>
                          <a:cs typeface="Times New Roman" panose="02020603050405020304" charset="0"/>
                        </a:rPr>
                        <a:t>2</a:t>
                      </a:r>
                      <a:r>
                        <a:rPr lang="en-US" sz="2400" b="0">
                          <a:latin typeface="Times New Roman" panose="02020603050405020304" charset="0"/>
                          <a:cs typeface="Times New Roman" panose="02020603050405020304" charset="0"/>
                        </a:rPr>
                        <a:t>O(g)反应，C与CO</a:t>
                      </a:r>
                      <a:r>
                        <a:rPr lang="en-US" sz="2400" b="0" baseline="-25000">
                          <a:latin typeface="Times New Roman" panose="02020603050405020304" charset="0"/>
                          <a:cs typeface="Times New Roman" panose="02020603050405020304" charset="0"/>
                        </a:rPr>
                        <a:t>2</a:t>
                      </a:r>
                      <a:r>
                        <a:rPr lang="en-US" sz="2400" b="0">
                          <a:latin typeface="Times New Roman" panose="02020603050405020304" charset="0"/>
                          <a:cs typeface="Times New Roman" panose="02020603050405020304" charset="0"/>
                        </a:rPr>
                        <a:t>反应④NaHCO</a:t>
                      </a:r>
                      <a:r>
                        <a:rPr lang="en-US" sz="2400" b="0" baseline="-25000">
                          <a:latin typeface="Times New Roman" panose="02020603050405020304" charset="0"/>
                          <a:cs typeface="Times New Roman" panose="02020603050405020304" charset="0"/>
                        </a:rPr>
                        <a:t>3</a:t>
                      </a:r>
                      <a:r>
                        <a:rPr lang="en-US" sz="2400" b="0">
                          <a:latin typeface="Times New Roman" panose="02020603050405020304" charset="0"/>
                          <a:cs typeface="Times New Roman" panose="02020603050405020304" charset="0"/>
                        </a:rPr>
                        <a:t>与盐酸的反应</a:t>
                      </a:r>
                      <a:endParaRPr lang="en-US" altLang="en-US" sz="2400" b="0">
                        <a:latin typeface="Times New Roman" panose="02020603050405020304" charset="0"/>
                        <a:ea typeface="Times New Roman" panose="02020603050405020304" charset="0"/>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ustDataLst>
      <p:tags r:id="rId5"/>
    </p:custDataLst>
  </p:cSld>
  <p:clrMapOvr>
    <a:masterClrMapping/>
  </p:clrMapOvr>
  <mc:AlternateContent>
    <mc:Choice xmlns:p159="http://schemas.microsoft.com/office/powerpoint/2015/09/main" Requires="p159">
      <p:transition spd="slow" advClick="0" p14:dur="2000">
        <p159:morph option="byObject"/>
      </p:transition>
    </mc:Choice>
    <mc:Fallback>
      <p:transition spd="slow" advClick="0">
        <p:fade/>
      </p:transition>
    </mc:Fallback>
  </mc:AlternateContent>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26" name="图形 25"/>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a:xfrm flipH="1">
            <a:off x="250928" y="174963"/>
            <a:ext cx="742673" cy="1144551"/>
          </a:xfrm>
          <a:prstGeom prst="rect">
            <a:avLst/>
          </a:prstGeom>
        </p:spPr>
      </p:pic>
      <p:sp>
        <p:nvSpPr>
          <p:cNvPr id="27" name="矩形: 圆角 26"/>
          <p:cNvSpPr/>
          <p:nvPr/>
        </p:nvSpPr>
        <p:spPr>
          <a:xfrm>
            <a:off x="1107795" y="446779"/>
            <a:ext cx="2189404" cy="535916"/>
          </a:xfrm>
          <a:prstGeom prst="roundRect">
            <a:avLst>
              <a:gd name="adj" fmla="val 50000"/>
            </a:avLst>
          </a:prstGeom>
          <a:solidFill>
            <a:srgbClr val="789FD9"/>
          </a:soli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50000"/>
                  <a:lumOff val="50000"/>
                </a:schemeClr>
              </a:solidFill>
              <a:latin typeface="仓耳玄三M W05" panose="02020400000000000000" pitchFamily="18" charset="-122"/>
              <a:ea typeface="仓耳青禾体-谷力 W04" panose="02020400000000000000" pitchFamily="18" charset="-122"/>
            </a:endParaRPr>
          </a:p>
        </p:txBody>
      </p:sp>
      <p:sp>
        <p:nvSpPr>
          <p:cNvPr id="28" name="文本框 27"/>
          <p:cNvSpPr txBox="1"/>
          <p:nvPr/>
        </p:nvSpPr>
        <p:spPr>
          <a:xfrm>
            <a:off x="1307884" y="446886"/>
            <a:ext cx="1787956" cy="521970"/>
          </a:xfrm>
          <a:prstGeom prst="rect">
            <a:avLst/>
          </a:prstGeom>
          <a:noFill/>
        </p:spPr>
        <p:txBody>
          <a:bodyPr wrap="square" rtlCol="0">
            <a:spAutoFit/>
          </a:bodyPr>
          <a:lstStyle/>
          <a:p>
            <a:pPr algn="ctr" defTabSz="914400">
              <a:defRPr/>
            </a:pPr>
            <a:r>
              <a:rPr lang="zh-CN" altLang="en-US" sz="2800" kern="0">
                <a:solidFill>
                  <a:schemeClr val="tx1"/>
                </a:solidFill>
                <a:effectLst/>
                <a:latin typeface="仓耳今楷05-6763 W05" panose="02020400000000000000" pitchFamily="18" charset="-122"/>
                <a:ea typeface="仓耳今楷05-6763 W05" panose="02020400000000000000" pitchFamily="18" charset="-122"/>
              </a:rPr>
              <a:t>典型例题</a:t>
            </a:r>
          </a:p>
        </p:txBody>
      </p:sp>
      <p:pic>
        <p:nvPicPr>
          <p:cNvPr id="2" name="图片 1"/>
          <p:cNvPicPr>
            <a:picLocks noChangeAspect="1"/>
          </p:cNvPicPr>
          <p:nvPr/>
        </p:nvPicPr>
        <p:blipFill>
          <a:blip r:embed="rId4"/>
          <a:stretch>
            <a:fillRect/>
          </a:stretch>
        </p:blipFill>
        <p:spPr>
          <a:xfrm>
            <a:off x="1108075" y="1319530"/>
            <a:ext cx="9686925" cy="4650740"/>
          </a:xfrm>
          <a:prstGeom prst="rect">
            <a:avLst/>
          </a:prstGeom>
        </p:spPr>
      </p:pic>
    </p:spTree>
    <p:custDataLst>
      <p:tags r:id="rId5"/>
    </p:custDataLst>
  </p:cSld>
  <p:clrMapOvr>
    <a:masterClrMapping/>
  </p:clrMapOvr>
  <mc:AlternateContent>
    <mc:Choice xmlns:p159="http://schemas.microsoft.com/office/powerpoint/2015/09/main" Requires="p159">
      <p:transition spd="slow" advClick="0" p14:dur="2000">
        <p159:morph option="byObject"/>
      </p:transition>
    </mc:Choice>
    <mc:Fallback>
      <p:transition spd="slow" advClick="0">
        <p:fade/>
      </p:transition>
    </mc:Fallback>
  </mc:AlternateContent>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26" name="图形 25"/>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a:xfrm flipH="1">
            <a:off x="250928" y="174963"/>
            <a:ext cx="742673" cy="1144551"/>
          </a:xfrm>
          <a:prstGeom prst="rect">
            <a:avLst/>
          </a:prstGeom>
        </p:spPr>
      </p:pic>
      <p:sp>
        <p:nvSpPr>
          <p:cNvPr id="27" name="矩形: 圆角 26"/>
          <p:cNvSpPr/>
          <p:nvPr/>
        </p:nvSpPr>
        <p:spPr>
          <a:xfrm>
            <a:off x="1107795" y="446779"/>
            <a:ext cx="2189404" cy="535916"/>
          </a:xfrm>
          <a:prstGeom prst="roundRect">
            <a:avLst>
              <a:gd name="adj" fmla="val 50000"/>
            </a:avLst>
          </a:prstGeom>
          <a:solidFill>
            <a:srgbClr val="789FD9"/>
          </a:soli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50000"/>
                  <a:lumOff val="50000"/>
                </a:schemeClr>
              </a:solidFill>
              <a:latin typeface="仓耳玄三M W05" panose="02020400000000000000" pitchFamily="18" charset="-122"/>
              <a:ea typeface="仓耳青禾体-谷力 W04" panose="02020400000000000000" pitchFamily="18" charset="-122"/>
            </a:endParaRPr>
          </a:p>
        </p:txBody>
      </p:sp>
      <p:sp>
        <p:nvSpPr>
          <p:cNvPr id="28" name="文本框 27"/>
          <p:cNvSpPr txBox="1"/>
          <p:nvPr/>
        </p:nvSpPr>
        <p:spPr>
          <a:xfrm>
            <a:off x="1307884" y="446886"/>
            <a:ext cx="1787956" cy="521970"/>
          </a:xfrm>
          <a:prstGeom prst="rect">
            <a:avLst/>
          </a:prstGeom>
          <a:noFill/>
        </p:spPr>
        <p:txBody>
          <a:bodyPr wrap="square" rtlCol="0">
            <a:spAutoFit/>
          </a:bodyPr>
          <a:lstStyle/>
          <a:p>
            <a:pPr algn="ctr" defTabSz="914400">
              <a:defRPr/>
            </a:pPr>
            <a:r>
              <a:rPr lang="zh-CN" altLang="en-US" sz="2800" kern="0">
                <a:latin typeface="仓耳今楷05-6763 W05" panose="02020400000000000000" pitchFamily="18" charset="-122"/>
                <a:ea typeface="仓耳今楷05-6763 W05" panose="02020400000000000000" pitchFamily="18" charset="-122"/>
              </a:rPr>
              <a:t>典型例题</a:t>
            </a:r>
          </a:p>
        </p:txBody>
      </p:sp>
      <p:pic>
        <p:nvPicPr>
          <p:cNvPr id="2" name="图片 1"/>
          <p:cNvPicPr>
            <a:picLocks noChangeAspect="1"/>
          </p:cNvPicPr>
          <p:nvPr/>
        </p:nvPicPr>
        <p:blipFill>
          <a:blip r:embed="rId4"/>
          <a:stretch>
            <a:fillRect/>
          </a:stretch>
        </p:blipFill>
        <p:spPr>
          <a:xfrm>
            <a:off x="994410" y="1320165"/>
            <a:ext cx="10371455" cy="4732020"/>
          </a:xfrm>
          <a:prstGeom prst="rect">
            <a:avLst/>
          </a:prstGeom>
        </p:spPr>
      </p:pic>
    </p:spTree>
    <p:custDataLst>
      <p:tags r:id="rId5"/>
    </p:custDataLst>
  </p:cSld>
  <p:clrMapOvr>
    <a:masterClrMapping/>
  </p:clrMapOvr>
  <mc:AlternateContent>
    <mc:Choice xmlns:p159="http://schemas.microsoft.com/office/powerpoint/2015/09/main" Requires="p159">
      <p:transition spd="slow" advClick="0" p14:dur="2000">
        <p159:morph option="byObject"/>
      </p:transition>
    </mc:Choice>
    <mc:Fallback>
      <p:transition spd="slow" advClick="0">
        <p:fade/>
      </p:transition>
    </mc:Fallback>
  </mc:AlternateContent>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26" name="图形 25"/>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a:xfrm flipH="1">
            <a:off x="250928" y="174963"/>
            <a:ext cx="742673" cy="1144551"/>
          </a:xfrm>
          <a:prstGeom prst="rect">
            <a:avLst/>
          </a:prstGeom>
        </p:spPr>
      </p:pic>
      <p:sp>
        <p:nvSpPr>
          <p:cNvPr id="27" name="矩形: 圆角 26"/>
          <p:cNvSpPr/>
          <p:nvPr/>
        </p:nvSpPr>
        <p:spPr>
          <a:xfrm>
            <a:off x="1107795" y="446779"/>
            <a:ext cx="2189404" cy="535916"/>
          </a:xfrm>
          <a:prstGeom prst="roundRect">
            <a:avLst>
              <a:gd name="adj" fmla="val 50000"/>
            </a:avLst>
          </a:prstGeom>
          <a:solidFill>
            <a:srgbClr val="789FD9"/>
          </a:soli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50000"/>
                  <a:lumOff val="50000"/>
                </a:schemeClr>
              </a:solidFill>
              <a:latin typeface="仓耳玄三M W05" panose="02020400000000000000" pitchFamily="18" charset="-122"/>
              <a:ea typeface="仓耳青禾体-谷力 W04" panose="02020400000000000000" pitchFamily="18" charset="-122"/>
            </a:endParaRPr>
          </a:p>
        </p:txBody>
      </p:sp>
      <p:sp>
        <p:nvSpPr>
          <p:cNvPr id="28" name="文本框 27"/>
          <p:cNvSpPr txBox="1"/>
          <p:nvPr/>
        </p:nvSpPr>
        <p:spPr>
          <a:xfrm>
            <a:off x="1307884" y="446886"/>
            <a:ext cx="1787956" cy="521970"/>
          </a:xfrm>
          <a:prstGeom prst="rect">
            <a:avLst/>
          </a:prstGeom>
          <a:noFill/>
        </p:spPr>
        <p:txBody>
          <a:bodyPr wrap="square" rtlCol="0">
            <a:spAutoFit/>
          </a:bodyPr>
          <a:lstStyle/>
          <a:p>
            <a:pPr algn="ctr" defTabSz="914400">
              <a:defRPr/>
            </a:pPr>
            <a:r>
              <a:rPr lang="zh-CN" altLang="en-US" sz="2800" kern="0">
                <a:latin typeface="仓耳今楷05-6763 W05" panose="02020400000000000000" pitchFamily="18" charset="-122"/>
                <a:ea typeface="仓耳今楷05-6763 W05" panose="02020400000000000000" pitchFamily="18" charset="-122"/>
              </a:rPr>
              <a:t>知识解读</a:t>
            </a:r>
          </a:p>
        </p:txBody>
      </p:sp>
      <p:sp>
        <p:nvSpPr>
          <p:cNvPr id="5" name="文本框 4"/>
          <p:cNvSpPr txBox="1">
            <a:spLocks noChangeArrowheads="1"/>
          </p:cNvSpPr>
          <p:nvPr/>
        </p:nvSpPr>
        <p:spPr bwMode="auto">
          <a:xfrm>
            <a:off x="1162050" y="1095375"/>
            <a:ext cx="9867900" cy="5593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l" fontAlgn="auto">
              <a:lnSpc>
                <a:spcPct val="120000"/>
              </a:lnSpc>
              <a:spcBef>
                <a:spcPts val="1200"/>
              </a:spcBef>
              <a:buClrTx/>
              <a:buSzTx/>
              <a:buFontTx/>
            </a:pPr>
            <a:r>
              <a:rPr lang="zh-CN" altLang="en-US" sz="3200" b="1">
                <a:solidFill>
                  <a:srgbClr val="789FD9"/>
                </a:solidFill>
                <a:latin typeface="仓耳青禾体-谷力 W04" panose="02020400000000000000" pitchFamily="18" charset="-122"/>
                <a:ea typeface="仓耳青禾体-谷力 W04" panose="02020400000000000000" pitchFamily="18" charset="-122"/>
              </a:rPr>
              <a:t>知识点二 热化学方程式</a:t>
            </a:r>
          </a:p>
          <a:p>
            <a:pPr fontAlgn="auto">
              <a:lnSpc>
                <a:spcPct val="120000"/>
              </a:lnSpc>
              <a:spcBef>
                <a:spcPts val="1200"/>
              </a:spcBef>
            </a:pPr>
            <a:r>
              <a:rPr lang="zh-CN" altLang="en-US" sz="2400">
                <a:latin typeface="仓耳青禾体-谷力 W04" panose="02020400000000000000" pitchFamily="18" charset="-122"/>
                <a:ea typeface="仓耳青禾体-谷力 W04" panose="02020400000000000000" pitchFamily="18" charset="-122"/>
              </a:rPr>
              <a:t>1．概念</a:t>
            </a:r>
          </a:p>
          <a:p>
            <a:pPr fontAlgn="auto">
              <a:lnSpc>
                <a:spcPct val="120000"/>
              </a:lnSpc>
              <a:spcBef>
                <a:spcPts val="1200"/>
              </a:spcBef>
            </a:pPr>
            <a:r>
              <a:rPr lang="zh-CN" altLang="en-US" sz="2400">
                <a:latin typeface="仓耳青禾体-谷力 W04" panose="02020400000000000000" pitchFamily="18" charset="-122"/>
                <a:ea typeface="仓耳青禾体-谷力 W04" panose="02020400000000000000" pitchFamily="18" charset="-122"/>
              </a:rPr>
              <a:t>能表示参加反应的物质的量和反应热的关系的化学方程式叫做热化学方程式。</a:t>
            </a:r>
          </a:p>
          <a:p>
            <a:pPr fontAlgn="auto">
              <a:lnSpc>
                <a:spcPct val="120000"/>
              </a:lnSpc>
              <a:spcBef>
                <a:spcPts val="1200"/>
              </a:spcBef>
            </a:pPr>
            <a:r>
              <a:rPr lang="zh-CN" altLang="en-US" sz="2400">
                <a:latin typeface="仓耳青禾体-谷力 W04" panose="02020400000000000000" pitchFamily="18" charset="-122"/>
                <a:ea typeface="仓耳青禾体-谷力 W04" panose="02020400000000000000" pitchFamily="18" charset="-122"/>
              </a:rPr>
              <a:t>2．表示意义</a:t>
            </a:r>
          </a:p>
          <a:p>
            <a:pPr fontAlgn="auto">
              <a:lnSpc>
                <a:spcPct val="120000"/>
              </a:lnSpc>
              <a:spcBef>
                <a:spcPts val="1200"/>
              </a:spcBef>
            </a:pPr>
            <a:r>
              <a:rPr lang="zh-CN" altLang="en-US" sz="2400">
                <a:latin typeface="仓耳青禾体-谷力 W04" panose="02020400000000000000" pitchFamily="18" charset="-122"/>
                <a:ea typeface="仓耳青禾体-谷力 W04" panose="02020400000000000000" pitchFamily="18" charset="-122"/>
              </a:rPr>
              <a:t>(1)热化学方程式不仅表明了化学反应中的物质变化，也表明了化学反应中的热量变化。</a:t>
            </a:r>
          </a:p>
          <a:p>
            <a:pPr fontAlgn="auto">
              <a:lnSpc>
                <a:spcPct val="120000"/>
              </a:lnSpc>
              <a:spcBef>
                <a:spcPts val="1200"/>
              </a:spcBef>
            </a:pPr>
            <a:r>
              <a:rPr lang="zh-CN" altLang="en-US" sz="2400">
                <a:latin typeface="仓耳青禾体-谷力 W04" panose="02020400000000000000" pitchFamily="18" charset="-122"/>
                <a:ea typeface="仓耳青禾体-谷力 W04" panose="02020400000000000000" pitchFamily="18" charset="-122"/>
              </a:rPr>
              <a:t>(2)热化学方程式中物质的化学计量数，表示实际参加反应的反应物的物质的量和实际生成的生成物的物质的量。</a:t>
            </a:r>
          </a:p>
          <a:p>
            <a:pPr fontAlgn="auto">
              <a:lnSpc>
                <a:spcPct val="120000"/>
              </a:lnSpc>
              <a:spcBef>
                <a:spcPts val="1200"/>
              </a:spcBef>
            </a:pPr>
            <a:r>
              <a:rPr lang="zh-CN" altLang="en-US" sz="2400">
                <a:latin typeface="仓耳青禾体-谷力 W04" panose="02020400000000000000" pitchFamily="18" charset="-122"/>
                <a:ea typeface="仓耳青禾体-谷力 W04" panose="02020400000000000000" pitchFamily="18" charset="-122"/>
              </a:rPr>
              <a:t>(3)热化学方程式中的反应热与反应物、生成物的物质的量相对应。</a:t>
            </a:r>
            <a:endParaRPr lang="zh-CN" altLang="en-US" sz="2800">
              <a:latin typeface="仓耳青禾体-谷力 W04" panose="02020400000000000000" pitchFamily="18" charset="-122"/>
              <a:ea typeface="仓耳青禾体-谷力 W04" panose="02020400000000000000" pitchFamily="18" charset="-122"/>
            </a:endParaRPr>
          </a:p>
        </p:txBody>
      </p:sp>
    </p:spTree>
    <p:custDataLst>
      <p:tags r:id="rId4"/>
    </p:custDataLst>
  </p:cSld>
  <p:clrMapOvr>
    <a:masterClrMapping/>
  </p:clrMapOvr>
  <mc:AlternateContent>
    <mc:Choice xmlns:p159="http://schemas.microsoft.com/office/powerpoint/2015/09/main" Requires="p159">
      <p:transition spd="slow" advClick="0" p14:dur="2000">
        <p159:morph option="byObject"/>
      </p:transition>
    </mc:Choice>
    <mc:Fallback>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5"/>
                                        </p:tgtEl>
                                        <p:attrNameLst>
                                          <p:attrName>style.visibility</p:attrName>
                                        </p:attrNameLst>
                                      </p:cBhvr>
                                      <p:to>
                                        <p:strVal val="visible"/>
                                      </p:to>
                                    </p:set>
                                    <p:anim calcmode="discrete" valueType="clr">
                                      <p:cBhvr override="childStyle">
                                        <p:cTn id="7" dur="80"/>
                                        <p:tgtEl>
                                          <p:spTgt spid="5"/>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
                                        </p:tgtEl>
                                        <p:attrNameLst>
                                          <p:attrName>fillcolor</p:attrName>
                                        </p:attrNameLst>
                                      </p:cBhvr>
                                      <p:tavLst>
                                        <p:tav tm="0">
                                          <p:val>
                                            <p:clrVal>
                                              <a:schemeClr val="accent2"/>
                                            </p:clrVal>
                                          </p:val>
                                        </p:tav>
                                        <p:tav tm="50000">
                                          <p:val>
                                            <p:clrVal>
                                              <a:schemeClr val="hlink"/>
                                            </p:clrVal>
                                          </p:val>
                                        </p:tav>
                                      </p:tavLst>
                                    </p:anim>
                                    <p:set>
                                      <p:cBhvr>
                                        <p:cTn id="9" dur="80"/>
                                        <p:tgtEl>
                                          <p:spTgt spid="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ags/tag1.xml><?xml version="1.0" encoding="utf-8"?>
<p:tagLst xmlns:p="http://schemas.openxmlformats.org/presentationml/2006/main">
  <p:tag name="ISLIDE.DIAGRAM" val="#331915;"/>
</p:tagLst>
</file>

<file path=ppt/tags/tag10.xml><?xml version="1.0" encoding="utf-8"?>
<p:tagLst xmlns:p="http://schemas.openxmlformats.org/presentationml/2006/main">
  <p:tag name="ISLIDE.DIAGRAM" val="#331915;"/>
</p:tagLst>
</file>

<file path=ppt/tags/tag11.xml><?xml version="1.0" encoding="utf-8"?>
<p:tagLst xmlns:p="http://schemas.openxmlformats.org/presentationml/2006/main">
  <p:tag name="ISLIDE.DIAGRAM" val="#331915;"/>
</p:tagLst>
</file>

<file path=ppt/tags/tag12.xml><?xml version="1.0" encoding="utf-8"?>
<p:tagLst xmlns:p="http://schemas.openxmlformats.org/presentationml/2006/main">
  <p:tag name="ISLIDE.DIAGRAM" val="#331915;"/>
</p:tagLst>
</file>

<file path=ppt/tags/tag13.xml><?xml version="1.0" encoding="utf-8"?>
<p:tagLst xmlns:p="http://schemas.openxmlformats.org/presentationml/2006/main">
  <p:tag name="ISLIDE.DIAGRAM" val="#331915;"/>
</p:tagLst>
</file>

<file path=ppt/tags/tag14.xml><?xml version="1.0" encoding="utf-8"?>
<p:tagLst xmlns:p="http://schemas.openxmlformats.org/presentationml/2006/main">
  <p:tag name="ISLIDE.DIAGRAM" val="#331915;"/>
</p:tagLst>
</file>

<file path=ppt/tags/tag15.xml><?xml version="1.0" encoding="utf-8"?>
<p:tagLst xmlns:p="http://schemas.openxmlformats.org/presentationml/2006/main">
  <p:tag name="ISLIDE.DIAGRAM" val="#331915;"/>
</p:tagLst>
</file>

<file path=ppt/tags/tag16.xml><?xml version="1.0" encoding="utf-8"?>
<p:tagLst xmlns:p="http://schemas.openxmlformats.org/presentationml/2006/main">
  <p:tag name="ISLIDE.DIAGRAM" val="#331915;"/>
</p:tagLst>
</file>

<file path=ppt/tags/tag17.xml><?xml version="1.0" encoding="utf-8"?>
<p:tagLst xmlns:p="http://schemas.openxmlformats.org/presentationml/2006/main">
  <p:tag name="ISLIDE.DIAGRAM" val="#331915;"/>
</p:tagLst>
</file>

<file path=ppt/tags/tag18.xml><?xml version="1.0" encoding="utf-8"?>
<p:tagLst xmlns:p="http://schemas.openxmlformats.org/presentationml/2006/main">
  <p:tag name="ISLIDE.DIAGRAM" val="#331915;"/>
</p:tagLst>
</file>

<file path=ppt/tags/tag19.xml><?xml version="1.0" encoding="utf-8"?>
<p:tagLst xmlns:p="http://schemas.openxmlformats.org/presentationml/2006/main">
  <p:tag name="ISLIDE.DIAGRAM" val="#331915;"/>
</p:tagLst>
</file>

<file path=ppt/tags/tag2.xml><?xml version="1.0" encoding="utf-8"?>
<p:tagLst xmlns:p="http://schemas.openxmlformats.org/presentationml/2006/main">
  <p:tag name="ISLIDE.DIAGRAM" val="#331915;"/>
</p:tagLst>
</file>

<file path=ppt/tags/tag20.xml><?xml version="1.0" encoding="utf-8"?>
<p:tagLst xmlns:p="http://schemas.openxmlformats.org/presentationml/2006/main">
  <p:tag name="AS_OS" val="Unix 3.10 unknown"/>
  <p:tag name="AS_RELEASE_DATE" val="2020.11.30"/>
  <p:tag name="AS_TITLE" val="Aspose.Slides for Java"/>
  <p:tag name="AS_VERSION" val="20.11"/>
</p:tagLst>
</file>

<file path=ppt/tags/tag3.xml><?xml version="1.0" encoding="utf-8"?>
<p:tagLst xmlns:p="http://schemas.openxmlformats.org/presentationml/2006/main">
  <p:tag name="KSO_WM_UNIT_TABLE_BEAUTIFY" val="smartTable{2801464f-4296-4a5c-9711-4804014db130}"/>
  <p:tag name="TABLE_ENDDRAG_ORIGIN_RECT" val="702*296"/>
  <p:tag name="TABLE_ENDDRAG_RECT" val="90*154*702*296"/>
</p:tagLst>
</file>

<file path=ppt/tags/tag4.xml><?xml version="1.0" encoding="utf-8"?>
<p:tagLst xmlns:p="http://schemas.openxmlformats.org/presentationml/2006/main">
  <p:tag name="ISLIDE.DIAGRAM" val="#331915;"/>
</p:tagLst>
</file>

<file path=ppt/tags/tag5.xml><?xml version="1.0" encoding="utf-8"?>
<p:tagLst xmlns:p="http://schemas.openxmlformats.org/presentationml/2006/main">
  <p:tag name="ISLIDE.DIAGRAM" val="#331915;"/>
</p:tagLst>
</file>

<file path=ppt/tags/tag6.xml><?xml version="1.0" encoding="utf-8"?>
<p:tagLst xmlns:p="http://schemas.openxmlformats.org/presentationml/2006/main">
  <p:tag name="KSO_WM_UNIT_TABLE_BEAUTIFY" val="smartTable{c29f3417-cafa-41f3-a167-040b75473cd2}"/>
  <p:tag name="TABLE_ENDDRAG_ORIGIN_RECT" val="690*307"/>
  <p:tag name="TABLE_ENDDRAG_RECT" val="94*161*690*307"/>
</p:tagLst>
</file>

<file path=ppt/tags/tag7.xml><?xml version="1.0" encoding="utf-8"?>
<p:tagLst xmlns:p="http://schemas.openxmlformats.org/presentationml/2006/main">
  <p:tag name="ISLIDE.DIAGRAM" val="#331915;"/>
</p:tagLst>
</file>

<file path=ppt/tags/tag8.xml><?xml version="1.0" encoding="utf-8"?>
<p:tagLst xmlns:p="http://schemas.openxmlformats.org/presentationml/2006/main">
  <p:tag name="ISLIDE.DIAGRAM" val="#331915;"/>
</p:tagLst>
</file>

<file path=ppt/tags/tag9.xml><?xml version="1.0" encoding="utf-8"?>
<p:tagLst xmlns:p="http://schemas.openxmlformats.org/presentationml/2006/main">
  <p:tag name="ISLIDE.DIAGRAM" val="#331915;"/>
</p:tagLst>
</file>

<file path=ppt/theme/theme1.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Arial"/>
        <a:cs typeface="Arial"/>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学科网</Company>
  <Paragraphs>58</Paragraphs>
  <Slides>19</Slides>
  <Notes>0</Notes>
  <TotalTime>0</TotalTime>
  <HiddenSlides>0</HiddenSlides>
  <MMClips>0</MMClips>
  <ScaleCrop>0</ScaleCrop>
  <HeadingPairs>
    <vt:vector baseType="variant" size="6">
      <vt:variant>
        <vt:lpstr>Fonts used</vt:lpstr>
      </vt:variant>
      <vt:variant>
        <vt:i4>10</vt:i4>
      </vt:variant>
      <vt:variant>
        <vt:lpstr>Theme</vt:lpstr>
      </vt:variant>
      <vt:variant>
        <vt:i4>1</vt:i4>
      </vt:variant>
      <vt:variant>
        <vt:lpstr>Slide Titles</vt:lpstr>
      </vt:variant>
      <vt:variant>
        <vt:i4>19</vt:i4>
      </vt:variant>
    </vt:vector>
  </HeadingPairs>
  <TitlesOfParts>
    <vt:vector baseType="lpstr" size="30">
      <vt:lpstr>Arial</vt:lpstr>
      <vt:lpstr>Calibri</vt:lpstr>
      <vt:lpstr>仓耳玄三M W05</vt:lpstr>
      <vt:lpstr>仓耳青禾体-谷力 W04</vt:lpstr>
      <vt:lpstr>Roboto Bold</vt:lpstr>
      <vt:lpstr>仓耳今楷05-6763 W05</vt:lpstr>
      <vt:lpstr>Segoe UI Light</vt:lpstr>
      <vt:lpstr>宋体</vt:lpstr>
      <vt:lpstr>Times New Roman</vt:lpstr>
      <vt:lpstr>MV Boli</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Java</Application>
  <AppVersion>20.1100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creator>rbm.xkw.com</dc:creator>
  <cp:revision>1</cp:revision>
  <cp:lastPrinted>2021-04-20T15:18:17.173</cp:lastPrinted>
  <dcterms:created xsi:type="dcterms:W3CDTF">2021-04-20T15:18:17Z</dcterms:created>
  <dcterms:modified xsi:type="dcterms:W3CDTF">2021-04-20T07:18:23Z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