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5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614" r:id="rId3"/>
    <p:sldId id="561" r:id="rId5"/>
    <p:sldId id="562" r:id="rId6"/>
    <p:sldId id="564" r:id="rId7"/>
    <p:sldId id="646" r:id="rId8"/>
    <p:sldId id="567" r:id="rId9"/>
    <p:sldId id="571" r:id="rId10"/>
    <p:sldId id="570" r:id="rId11"/>
    <p:sldId id="568" r:id="rId12"/>
    <p:sldId id="647" r:id="rId13"/>
    <p:sldId id="584" r:id="rId14"/>
    <p:sldId id="573" r:id="rId15"/>
    <p:sldId id="576" r:id="rId16"/>
    <p:sldId id="648" r:id="rId17"/>
    <p:sldId id="587" r:id="rId18"/>
    <p:sldId id="586" r:id="rId19"/>
    <p:sldId id="580" r:id="rId20"/>
    <p:sldId id="649" r:id="rId21"/>
    <p:sldId id="581" r:id="rId22"/>
    <p:sldId id="574" r:id="rId23"/>
    <p:sldId id="650" r:id="rId24"/>
    <p:sldId id="589" r:id="rId25"/>
  </p:sldIdLst>
  <p:sldSz cx="12192000" cy="6858000"/>
  <p:notesSz cx="6858000" cy="9144000"/>
  <p:embeddedFontLs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江西拙楷" panose="02010600030101010101" charset="-122"/>
      <p:regular r:id="rId35"/>
    </p:embeddedFont>
    <p:embeddedFont>
      <p:font typeface="微软雅黑" panose="020B0503020204020204" pitchFamily="34" charset="-122"/>
      <p:regular r:id="rId36"/>
    </p:embeddedFont>
    <p:embeddedFont>
      <p:font typeface="等线 Light" panose="02010600030101010101" charset="-122"/>
      <p:regular r:id="rId37"/>
    </p:embeddedFont>
    <p:embeddedFont>
      <p:font typeface="黑体" panose="02010609060101010101" pitchFamily="49" charset="-122"/>
      <p:regular r:id="rId38"/>
    </p:embeddedFont>
    <p:embeddedFont>
      <p:font typeface="楷体" panose="02010609060101010101" pitchFamily="49" charset="-122"/>
      <p:regular r:id="rId39"/>
    </p:embeddedFont>
    <p:embeddedFont>
      <p:font typeface="华文中宋" panose="02010600040101010101" pitchFamily="2" charset="-122"/>
      <p:regular r:id="rId40"/>
    </p:embeddedFont>
    <p:embeddedFont>
      <p:font typeface="等线" panose="02010600030101010101" pitchFamily="2" charset="-122"/>
      <p:regular r:id="rId41"/>
    </p:embeddedFont>
  </p:embeddedFontLst>
  <p:custDataLst>
    <p:tags r:id="rId42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EBC5"/>
    <a:srgbClr val="CA8E17"/>
    <a:srgbClr val="B87F1B"/>
    <a:srgbClr val="CC8B0D"/>
    <a:srgbClr val="124435"/>
    <a:srgbClr val="C38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83"/>
    <p:restoredTop sz="80616"/>
  </p:normalViewPr>
  <p:slideViewPr>
    <p:cSldViewPr showGuides="1">
      <p:cViewPr>
        <p:scale>
          <a:sx n="64" d="100"/>
          <a:sy n="64" d="100"/>
        </p:scale>
        <p:origin x="-1020" y="-258"/>
      </p:cViewPr>
      <p:guideLst>
        <p:guide orient="horz" pos="2193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572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8.xml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685800"/>
            <a:ext cx="6083300" cy="3429000"/>
          </a:xfrm>
          <a:ln/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/>
            <a:fld id="{9A0DB2DC-4C9A-4742-B13C-FB6460FD3503}" type="slidenum">
              <a:rPr lang="zh-CN" altLang="en-US" sz="1800">
                <a:latin typeface="Calibri" panose="020F0502020204030204" pitchFamily="34" charset="0"/>
                <a:ea typeface="等线" panose="02010600030101010101" pitchFamily="2" charset="-122"/>
              </a:rPr>
            </a:fld>
            <a:endParaRPr lang="zh-CN" altLang="en-US" sz="1800"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F303E-C0D1-4AAD-8606-60D596435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F303E-C0D1-4AAD-8606-60D596435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91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12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F303E-C0D1-4AAD-8606-60D596435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593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14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F303E-C0D1-4AAD-8606-60D596435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75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FF303E-C0D1-4AAD-8606-60D596435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0D46196-78DE-4D67-A8F3-7CEE23652E29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>
              <a:buNone/>
            </a:pPr>
            <a:fld id="{9A0DB2DC-4C9A-4742-B13C-FB6460FD3503}" type="slidenum">
              <a:rPr lang="zh-CN" altLang="en-US" sz="16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60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998663"/>
            <a:ext cx="12192000" cy="143033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marL="0" marR="0" lvl="0" indent="0" algn="ctr" defTabSz="768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365625"/>
            <a:ext cx="12192000" cy="249237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marL="0" marR="0" lvl="0" indent="0" algn="ctr" defTabSz="768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8.jpeg"/><Relationship Id="rId7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tags" Target="../tags/tag5.xml"/><Relationship Id="rId4" Type="http://schemas.openxmlformats.org/officeDocument/2006/relationships/image" Target="../media/image16.jpeg"/><Relationship Id="rId3" Type="http://schemas.openxmlformats.org/officeDocument/2006/relationships/tags" Target="../tags/tag4.xml"/><Relationship Id="rId2" Type="http://schemas.openxmlformats.org/officeDocument/2006/relationships/image" Target="../media/image15.sv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svg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847850" y="1098550"/>
            <a:ext cx="8321675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zh-CN" altLang="en-US" sz="4800" b="1" strike="noStrike" noProof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隋唐制度的变化与创新</a:t>
            </a:r>
            <a:endParaRPr lang="en-US" altLang="zh-CN" sz="4800" b="1" strike="noStrike" noProof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950" y="212725"/>
            <a:ext cx="2181225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defRPr/>
            </a:pPr>
            <a:r>
              <a:rPr lang="zh-CN" altLang="en-US" sz="5400" b="1" strike="noStrike" noProof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5400" b="1" strike="noStrike" noProof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lang="zh-CN" altLang="en-US" sz="5400" b="1" strike="noStrike" noProof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r>
              <a:rPr lang="en-US" altLang="zh-CN" sz="5400" b="1" strike="noStrike" noProof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lang="zh-CN" altLang="en-US" sz="1200" strike="noStrike" noProof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950" y="2478088"/>
            <a:ext cx="6021388" cy="3538538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200" b="1" strike="noStrike" kern="1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课程标准</a:t>
            </a:r>
            <a:endParaRPr kumimoji="0" lang="en-US" altLang="zh-CN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认识三国两晋南北朝至隋唐时期的制度变化与创新。</a:t>
            </a:r>
            <a:endParaRPr kumimoji="0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、了解</a:t>
            </a:r>
            <a:r>
              <a:rPr kumimoji="0" sz="32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中枢机构以及赋税制度，分析其变化与创新的背景、过程及趋势、影响，认识到隋唐时期封建社会的高度繁荣。</a:t>
            </a:r>
            <a:endParaRPr kumimoji="0" sz="32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12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0" y="2260600"/>
            <a:ext cx="5357813" cy="421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3335239" y="1497613"/>
            <a:ext cx="2780367" cy="2515454"/>
          </a:xfrm>
          <a:prstGeom prst="rect">
            <a:avLst/>
          </a:prstGeom>
          <a:solidFill>
            <a:schemeClr val="bg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7200" y="1420682"/>
            <a:ext cx="2724151" cy="266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690" y="76075"/>
            <a:ext cx="505968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结合所学，思考以下问题：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1890" y="686059"/>
            <a:ext cx="505968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九品中正制存在哪些问题？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42" name="梯形 41"/>
          <p:cNvSpPr/>
          <p:nvPr/>
        </p:nvSpPr>
        <p:spPr>
          <a:xfrm rot="5400000">
            <a:off x="1924795" y="2677237"/>
            <a:ext cx="2666999" cy="153888"/>
          </a:xfrm>
          <a:prstGeom prst="trapezoid">
            <a:avLst>
              <a:gd name="adj" fmla="val 49756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9497" y="1518316"/>
            <a:ext cx="1415772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8F0E8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选官制度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8F0E8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93385" y="2010901"/>
            <a:ext cx="1107996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8F0E8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选官权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8F0E8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39497" y="2503486"/>
            <a:ext cx="1415772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8F0E8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选拔方式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8F0E8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39497" y="2996071"/>
            <a:ext cx="1415772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8F0E8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选拔标准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8F0E8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39497" y="3488656"/>
            <a:ext cx="1415772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8F0E8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选才范围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8F0E8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57200" y="2013715"/>
            <a:ext cx="2724151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57200" y="2506300"/>
            <a:ext cx="2724151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57200" y="2998885"/>
            <a:ext cx="2724151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57200" y="3491470"/>
            <a:ext cx="2724151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863648" y="1535175"/>
            <a:ext cx="1723549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九品中正制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A76341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71424" y="2020704"/>
            <a:ext cx="1107996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rPr>
              <a:t>中正官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25313" y="2506233"/>
            <a:ext cx="800219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rPr>
              <a:t>推举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25313" y="2991762"/>
            <a:ext cx="800219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rPr>
              <a:t>家世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63648" y="3477292"/>
            <a:ext cx="1723549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rPr>
              <a:t>以士族为主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335239" y="2027046"/>
            <a:ext cx="27803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335239" y="3483633"/>
            <a:ext cx="27803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3335239" y="2998104"/>
            <a:ext cx="27803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335239" y="2512575"/>
            <a:ext cx="27803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3181350" y="2010901"/>
            <a:ext cx="150674" cy="16212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3181350" y="2506233"/>
            <a:ext cx="157104" cy="6342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3181350" y="2997748"/>
            <a:ext cx="157104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V="1">
            <a:off x="3181350" y="3488656"/>
            <a:ext cx="157104" cy="2381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组合 116"/>
          <p:cNvGrpSpPr/>
          <p:nvPr/>
        </p:nvGrpSpPr>
        <p:grpSpPr>
          <a:xfrm>
            <a:off x="8141144" y="1497613"/>
            <a:ext cx="3416320" cy="2515454"/>
            <a:chOff x="8141144" y="1570183"/>
            <a:chExt cx="3416320" cy="2515454"/>
          </a:xfrm>
        </p:grpSpPr>
        <p:grpSp>
          <p:nvGrpSpPr>
            <p:cNvPr id="109" name="组合 108"/>
            <p:cNvGrpSpPr/>
            <p:nvPr/>
          </p:nvGrpSpPr>
          <p:grpSpPr>
            <a:xfrm>
              <a:off x="8141144" y="1570183"/>
              <a:ext cx="3416320" cy="2515454"/>
              <a:chOff x="7179024" y="1570183"/>
              <a:chExt cx="2780367" cy="2515454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7179024" y="1570183"/>
                <a:ext cx="2780367" cy="2515454"/>
              </a:xfrm>
              <a:prstGeom prst="rect">
                <a:avLst/>
              </a:prstGeom>
              <a:solidFill>
                <a:schemeClr val="bg2"/>
              </a:solidFill>
              <a:ln w="158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7179024" y="2099616"/>
                <a:ext cx="278036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7179024" y="3556203"/>
                <a:ext cx="278036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>
                <a:off x="7179024" y="3070674"/>
                <a:ext cx="278036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7179024" y="2585145"/>
                <a:ext cx="278036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文本框 74"/>
            <p:cNvSpPr txBox="1"/>
            <p:nvPr/>
          </p:nvSpPr>
          <p:spPr>
            <a:xfrm>
              <a:off x="9295306" y="1607745"/>
              <a:ext cx="1107996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科举制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9141418" y="2093274"/>
              <a:ext cx="1415773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中央政府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9449195" y="2578803"/>
              <a:ext cx="800219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考试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9449195" y="3064332"/>
              <a:ext cx="800219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才学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8987530" y="3549862"/>
              <a:ext cx="1723549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士族、庶族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290003" y="2390284"/>
            <a:ext cx="1726379" cy="600994"/>
            <a:chOff x="6973372" y="2396206"/>
            <a:chExt cx="1726379" cy="600994"/>
          </a:xfrm>
        </p:grpSpPr>
        <p:sp>
          <p:nvSpPr>
            <p:cNvPr id="84" name="文本框 83"/>
            <p:cNvSpPr txBox="1"/>
            <p:nvPr/>
          </p:nvSpPr>
          <p:spPr>
            <a:xfrm>
              <a:off x="7128675" y="2396206"/>
              <a:ext cx="1415772" cy="58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选官之变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cxnSp>
          <p:nvCxnSpPr>
            <p:cNvPr id="91" name="直接箭头连接符 90"/>
            <p:cNvCxnSpPr/>
            <p:nvPr/>
          </p:nvCxnSpPr>
          <p:spPr>
            <a:xfrm>
              <a:off x="6973372" y="2997200"/>
              <a:ext cx="1726379" cy="0"/>
            </a:xfrm>
            <a:prstGeom prst="straightConnector1">
              <a:avLst/>
            </a:prstGeom>
            <a:ln w="285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457200" y="4226269"/>
            <a:ext cx="5657911" cy="2439633"/>
            <a:chOff x="457200" y="4298839"/>
            <a:chExt cx="5657911" cy="2439633"/>
          </a:xfrm>
        </p:grpSpPr>
        <p:sp>
          <p:nvSpPr>
            <p:cNvPr id="111" name="矩形 110"/>
            <p:cNvSpPr/>
            <p:nvPr/>
          </p:nvSpPr>
          <p:spPr>
            <a:xfrm>
              <a:off x="457200" y="4298839"/>
              <a:ext cx="5403632" cy="24396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457200" y="4298840"/>
              <a:ext cx="5403632" cy="58122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091784" y="4298839"/>
              <a:ext cx="4134465" cy="565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8F0E8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九品中正制的不合理之处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8F0E8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595651" y="4900578"/>
              <a:ext cx="3057247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官员文化素质不高；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595651" y="5471776"/>
              <a:ext cx="5519460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士族门阀控制选官，不利于中央集权；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595651" y="6081895"/>
              <a:ext cx="4903907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下层读书人无法参政，有失公平。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860321" y="4226269"/>
            <a:ext cx="5005925" cy="2477028"/>
            <a:chOff x="6860321" y="4298839"/>
            <a:chExt cx="5005925" cy="2477028"/>
          </a:xfrm>
        </p:grpSpPr>
        <p:sp>
          <p:nvSpPr>
            <p:cNvPr id="112" name="矩形 111"/>
            <p:cNvSpPr/>
            <p:nvPr/>
          </p:nvSpPr>
          <p:spPr>
            <a:xfrm>
              <a:off x="6860321" y="4298839"/>
              <a:ext cx="4980525" cy="243963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6862028" y="4298840"/>
              <a:ext cx="4978818" cy="58122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7822813" y="4298839"/>
              <a:ext cx="3057247" cy="565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8F0E8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科举制的创新之处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8F0E8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6924030" y="4900578"/>
              <a:ext cx="2954655" cy="49821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提高官员文化素质；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924030" y="5409498"/>
              <a:ext cx="4903907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选官权收归中央，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加强中央集权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；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6924029" y="5886136"/>
              <a:ext cx="4942217" cy="88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社会中下层读书人有机会参政，扩大统治基础，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选拔方式更趋公平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。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7269408" y="686059"/>
            <a:ext cx="4288353" cy="633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对此统治者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如何应对？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901859" y="5215247"/>
            <a:ext cx="904044" cy="581313"/>
            <a:chOff x="7101303" y="2458607"/>
            <a:chExt cx="904044" cy="581313"/>
          </a:xfrm>
        </p:grpSpPr>
        <p:sp>
          <p:nvSpPr>
            <p:cNvPr id="105" name="文本框 104"/>
            <p:cNvSpPr txBox="1"/>
            <p:nvPr/>
          </p:nvSpPr>
          <p:spPr>
            <a:xfrm>
              <a:off x="7153215" y="2458607"/>
              <a:ext cx="800220" cy="58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改进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cxnSp>
          <p:nvCxnSpPr>
            <p:cNvPr id="106" name="直接箭头连接符 105"/>
            <p:cNvCxnSpPr/>
            <p:nvPr/>
          </p:nvCxnSpPr>
          <p:spPr>
            <a:xfrm>
              <a:off x="7101303" y="2997200"/>
              <a:ext cx="904044" cy="0"/>
            </a:xfrm>
            <a:prstGeom prst="straightConnector1">
              <a:avLst/>
            </a:prstGeom>
            <a:ln w="285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4383088" y="268288"/>
            <a:ext cx="4078287" cy="620712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选官制度演变的趋势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5825" y="1563688"/>
            <a:ext cx="1727200" cy="560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先秦时期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0113" y="2516188"/>
            <a:ext cx="1724025" cy="561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战国至秦朝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6938" y="3470275"/>
            <a:ext cx="1728788" cy="560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两汉时期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0113" y="4424363"/>
            <a:ext cx="1725613" cy="560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魏晋南北朝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6938" y="5376863"/>
            <a:ext cx="1727200" cy="560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隋唐时期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90850" y="1562100"/>
            <a:ext cx="2078038" cy="5603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世卿世禄制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90850" y="2517775"/>
            <a:ext cx="2078038" cy="5603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军功爵制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9263" y="3470275"/>
            <a:ext cx="2079625" cy="5603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察举制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90850" y="4422775"/>
            <a:ext cx="2078038" cy="5603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九品中正制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90850" y="5376863"/>
            <a:ext cx="2078038" cy="5603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科举制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83525" y="1562100"/>
            <a:ext cx="2022475" cy="560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血缘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85113" y="2516188"/>
            <a:ext cx="2020888" cy="5619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军功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83525" y="3470275"/>
            <a:ext cx="2022475" cy="560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品行，才能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83525" y="4446588"/>
            <a:ext cx="2022475" cy="560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家世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，道德和才能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83525" y="5376863"/>
            <a:ext cx="2022475" cy="560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考试成绩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10163175" y="1563688"/>
            <a:ext cx="298450" cy="4373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615613" y="800100"/>
            <a:ext cx="1046162" cy="53387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lIns="91438" tIns="45719" rIns="91438" bIns="45719" anchor="t" anchorCtr="0">
            <a:spAutoFit/>
          </a:bodyPr>
          <a:p>
            <a:pPr eaLnBrk="0" hangingPunct="0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方式更加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公开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公平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，面向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更多阶层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2" name="直接连接符 21"/>
          <p:cNvCxnSpPr>
            <a:stCxn id="4" idx="3"/>
          </p:cNvCxnSpPr>
          <p:nvPr/>
        </p:nvCxnSpPr>
        <p:spPr>
          <a:xfrm>
            <a:off x="2613025" y="1843088"/>
            <a:ext cx="38735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4" idx="3"/>
          </p:cNvCxnSpPr>
          <p:nvPr/>
        </p:nvCxnSpPr>
        <p:spPr>
          <a:xfrm flipV="1">
            <a:off x="2625725" y="2795588"/>
            <a:ext cx="37465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4" idx="3"/>
          </p:cNvCxnSpPr>
          <p:nvPr/>
        </p:nvCxnSpPr>
        <p:spPr>
          <a:xfrm>
            <a:off x="2625725" y="3751263"/>
            <a:ext cx="3730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4" idx="3"/>
          </p:cNvCxnSpPr>
          <p:nvPr/>
        </p:nvCxnSpPr>
        <p:spPr>
          <a:xfrm flipV="1">
            <a:off x="2624138" y="4703763"/>
            <a:ext cx="374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4" idx="3"/>
          </p:cNvCxnSpPr>
          <p:nvPr/>
        </p:nvCxnSpPr>
        <p:spPr>
          <a:xfrm flipV="1">
            <a:off x="2674938" y="5657850"/>
            <a:ext cx="3730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4" idx="3"/>
          </p:cNvCxnSpPr>
          <p:nvPr/>
        </p:nvCxnSpPr>
        <p:spPr>
          <a:xfrm flipV="1">
            <a:off x="5062538" y="1844675"/>
            <a:ext cx="374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4" idx="3"/>
          </p:cNvCxnSpPr>
          <p:nvPr/>
        </p:nvCxnSpPr>
        <p:spPr>
          <a:xfrm>
            <a:off x="5064125" y="2795588"/>
            <a:ext cx="37306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4" idx="3"/>
          </p:cNvCxnSpPr>
          <p:nvPr/>
        </p:nvCxnSpPr>
        <p:spPr>
          <a:xfrm flipV="1">
            <a:off x="5062538" y="3749675"/>
            <a:ext cx="37465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4" idx="3"/>
          </p:cNvCxnSpPr>
          <p:nvPr/>
        </p:nvCxnSpPr>
        <p:spPr>
          <a:xfrm flipV="1">
            <a:off x="5062538" y="4703763"/>
            <a:ext cx="3730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4" idx="3"/>
          </p:cNvCxnSpPr>
          <p:nvPr/>
        </p:nvCxnSpPr>
        <p:spPr>
          <a:xfrm>
            <a:off x="5064125" y="5656263"/>
            <a:ext cx="371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05200" y="906463"/>
            <a:ext cx="1439863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制度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24800" y="812800"/>
            <a:ext cx="1631950" cy="614363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标准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19" name="标题 1"/>
          <p:cNvSpPr txBox="1"/>
          <p:nvPr/>
        </p:nvSpPr>
        <p:spPr>
          <a:xfrm>
            <a:off x="31750" y="152400"/>
            <a:ext cx="2967038" cy="6207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0" hangingPunct="0">
              <a:lnSpc>
                <a:spcPct val="9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课中小结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438775" y="1549400"/>
            <a:ext cx="2078038" cy="5603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世袭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438775" y="2501900"/>
            <a:ext cx="2078038" cy="56197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任命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37188" y="3455988"/>
            <a:ext cx="2079625" cy="5603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推荐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438775" y="4410075"/>
            <a:ext cx="2078038" cy="5603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推荐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438775" y="5362575"/>
            <a:ext cx="2078038" cy="5603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考试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54" name="直接连接符 53"/>
          <p:cNvCxnSpPr>
            <a:stCxn id="4" idx="3"/>
          </p:cNvCxnSpPr>
          <p:nvPr/>
        </p:nvCxnSpPr>
        <p:spPr>
          <a:xfrm flipV="1">
            <a:off x="7510463" y="1830388"/>
            <a:ext cx="374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4" idx="3"/>
          </p:cNvCxnSpPr>
          <p:nvPr/>
        </p:nvCxnSpPr>
        <p:spPr>
          <a:xfrm>
            <a:off x="7512050" y="2782888"/>
            <a:ext cx="3730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4" idx="3"/>
          </p:cNvCxnSpPr>
          <p:nvPr/>
        </p:nvCxnSpPr>
        <p:spPr>
          <a:xfrm flipV="1">
            <a:off x="7510463" y="3735388"/>
            <a:ext cx="37465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4" idx="3"/>
          </p:cNvCxnSpPr>
          <p:nvPr/>
        </p:nvCxnSpPr>
        <p:spPr>
          <a:xfrm flipV="1">
            <a:off x="7510463" y="4691063"/>
            <a:ext cx="3730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4" idx="3"/>
          </p:cNvCxnSpPr>
          <p:nvPr/>
        </p:nvCxnSpPr>
        <p:spPr>
          <a:xfrm>
            <a:off x="7512050" y="5641975"/>
            <a:ext cx="3714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661025" y="850900"/>
            <a:ext cx="1631950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方式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73138" y="860425"/>
            <a:ext cx="1439863" cy="614363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685800" y="457199"/>
            <a:ext cx="10058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charset="-122"/>
              </a:rPr>
              <a:t>二、中央官制的发展</a:t>
            </a:r>
            <a:endParaRPr kumimoji="0" lang="zh-CN" altLang="en-US" sz="4400" b="1" kern="1200" cap="none" spc="0" normalizeH="0" baseline="0" noProof="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方正魏碑简体" charset="-122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509588" y="1371600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（一）三公九卿制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17525" y="2506663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（二）中（内）外朝制度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493713" y="3573463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（三）尚书台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493713" y="4792663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（四）三省六部制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457200" y="420688"/>
            <a:ext cx="5008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1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、背景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pic>
        <p:nvPicPr>
          <p:cNvPr id="4198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163" y="1444625"/>
            <a:ext cx="5354637" cy="495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44625"/>
            <a:ext cx="5029200" cy="511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5311140" y="762271"/>
            <a:ext cx="6685280" cy="6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阅读教材，画出唐代中枢机构示意图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6451194" y="1660233"/>
            <a:ext cx="5426278" cy="5010780"/>
            <a:chOff x="6451194" y="1660233"/>
            <a:chExt cx="5426278" cy="5010780"/>
          </a:xfrm>
        </p:grpSpPr>
        <p:sp>
          <p:nvSpPr>
            <p:cNvPr id="106" name="矩形 105"/>
            <p:cNvSpPr/>
            <p:nvPr/>
          </p:nvSpPr>
          <p:spPr>
            <a:xfrm>
              <a:off x="6451194" y="1660233"/>
              <a:ext cx="5426278" cy="50107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6568920" y="1776075"/>
              <a:ext cx="5190827" cy="4332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84" name="矩形: 圆角 83"/>
            <p:cNvSpPr/>
            <p:nvPr/>
          </p:nvSpPr>
          <p:spPr>
            <a:xfrm>
              <a:off x="8510890" y="2890756"/>
              <a:ext cx="1281251" cy="982599"/>
            </a:xfrm>
            <a:prstGeom prst="roundRect">
              <a:avLst>
                <a:gd name="adj" fmla="val 2055"/>
              </a:avLst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85" name="矩形: 圆角 84"/>
            <p:cNvSpPr/>
            <p:nvPr/>
          </p:nvSpPr>
          <p:spPr>
            <a:xfrm>
              <a:off x="10312964" y="2890756"/>
              <a:ext cx="1281251" cy="982599"/>
            </a:xfrm>
            <a:prstGeom prst="roundRect">
              <a:avLst>
                <a:gd name="adj" fmla="val 2055"/>
              </a:avLst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83" name="矩形: 圆角 82"/>
            <p:cNvSpPr/>
            <p:nvPr/>
          </p:nvSpPr>
          <p:spPr>
            <a:xfrm>
              <a:off x="6711981" y="2890756"/>
              <a:ext cx="1281251" cy="982599"/>
            </a:xfrm>
            <a:prstGeom prst="roundRect">
              <a:avLst>
                <a:gd name="adj" fmla="val 2055"/>
              </a:avLst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644720" y="2923942"/>
              <a:ext cx="1415773" cy="916227"/>
              <a:chOff x="6644720" y="2930787"/>
              <a:chExt cx="1415773" cy="916227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6798608" y="2930787"/>
                <a:ext cx="1107996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中书省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644720" y="3348801"/>
                <a:ext cx="1415773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rPr>
                  <a:t>（草拟）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8445212" y="2923942"/>
              <a:ext cx="1415773" cy="916227"/>
              <a:chOff x="8829932" y="2930787"/>
              <a:chExt cx="1415773" cy="916227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8983820" y="2930787"/>
                <a:ext cx="1107996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门下省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8829932" y="3348801"/>
                <a:ext cx="1415773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rPr>
                  <a:t>（审核）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0245704" y="2923942"/>
              <a:ext cx="1415773" cy="916227"/>
              <a:chOff x="10338037" y="2930787"/>
              <a:chExt cx="1415773" cy="916227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10491925" y="2930787"/>
                <a:ext cx="1107996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尚书省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0338037" y="3348801"/>
                <a:ext cx="1415773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+mn-ea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rPr>
                  <a:t>（执行）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</p:grpSp>
        <p:sp>
          <p:nvSpPr>
            <p:cNvPr id="54" name="文本框 53"/>
            <p:cNvSpPr txBox="1"/>
            <p:nvPr/>
          </p:nvSpPr>
          <p:spPr>
            <a:xfrm>
              <a:off x="7782207" y="4185596"/>
              <a:ext cx="2954656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政事堂（中书门下）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026878" y="5104328"/>
              <a:ext cx="492444" cy="883557"/>
              <a:chOff x="7383383" y="5256728"/>
              <a:chExt cx="492444" cy="883557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7383383" y="5256728"/>
                <a:ext cx="492444" cy="883557"/>
              </a:xfrm>
              <a:prstGeom prst="roundRect">
                <a:avLst>
                  <a:gd name="adj" fmla="val 710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7383384" y="5283008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吏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部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7821452" y="5104328"/>
              <a:ext cx="492444" cy="883557"/>
              <a:chOff x="7383383" y="5256728"/>
              <a:chExt cx="492444" cy="883557"/>
            </a:xfrm>
          </p:grpSpPr>
          <p:sp>
            <p:nvSpPr>
              <p:cNvPr id="61" name="矩形: 圆角 60"/>
              <p:cNvSpPr/>
              <p:nvPr/>
            </p:nvSpPr>
            <p:spPr>
              <a:xfrm>
                <a:off x="7383383" y="5256728"/>
                <a:ext cx="492444" cy="883557"/>
              </a:xfrm>
              <a:prstGeom prst="roundRect">
                <a:avLst>
                  <a:gd name="adj" fmla="val 710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7383384" y="5283008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户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部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8616026" y="5104328"/>
              <a:ext cx="492444" cy="883557"/>
              <a:chOff x="7383383" y="5256728"/>
              <a:chExt cx="492444" cy="883557"/>
            </a:xfrm>
          </p:grpSpPr>
          <p:sp>
            <p:nvSpPr>
              <p:cNvPr id="64" name="矩形: 圆角 63"/>
              <p:cNvSpPr/>
              <p:nvPr/>
            </p:nvSpPr>
            <p:spPr>
              <a:xfrm>
                <a:off x="7383383" y="5256728"/>
                <a:ext cx="492444" cy="883557"/>
              </a:xfrm>
              <a:prstGeom prst="roundRect">
                <a:avLst>
                  <a:gd name="adj" fmla="val 710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383384" y="5283008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礼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部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9410600" y="5104328"/>
              <a:ext cx="492444" cy="883557"/>
              <a:chOff x="7383383" y="5256728"/>
              <a:chExt cx="492444" cy="883557"/>
            </a:xfrm>
          </p:grpSpPr>
          <p:sp>
            <p:nvSpPr>
              <p:cNvPr id="67" name="矩形: 圆角 66"/>
              <p:cNvSpPr/>
              <p:nvPr/>
            </p:nvSpPr>
            <p:spPr>
              <a:xfrm>
                <a:off x="7383383" y="5256728"/>
                <a:ext cx="492444" cy="883557"/>
              </a:xfrm>
              <a:prstGeom prst="roundRect">
                <a:avLst>
                  <a:gd name="adj" fmla="val 710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7383384" y="5283008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兵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部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0205174" y="5104328"/>
              <a:ext cx="492444" cy="883557"/>
              <a:chOff x="7383383" y="5256728"/>
              <a:chExt cx="492444" cy="883557"/>
            </a:xfrm>
          </p:grpSpPr>
          <p:sp>
            <p:nvSpPr>
              <p:cNvPr id="70" name="矩形: 圆角 69"/>
              <p:cNvSpPr/>
              <p:nvPr/>
            </p:nvSpPr>
            <p:spPr>
              <a:xfrm>
                <a:off x="7383383" y="5256728"/>
                <a:ext cx="492444" cy="883557"/>
              </a:xfrm>
              <a:prstGeom prst="roundRect">
                <a:avLst>
                  <a:gd name="adj" fmla="val 710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7383384" y="5283008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刑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部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0999748" y="5104328"/>
              <a:ext cx="492444" cy="883557"/>
              <a:chOff x="7383383" y="5256728"/>
              <a:chExt cx="492444" cy="883557"/>
            </a:xfrm>
          </p:grpSpPr>
          <p:sp>
            <p:nvSpPr>
              <p:cNvPr id="73" name="矩形: 圆角 72"/>
              <p:cNvSpPr/>
              <p:nvPr/>
            </p:nvSpPr>
            <p:spPr>
              <a:xfrm>
                <a:off x="7383383" y="5256728"/>
                <a:ext cx="492444" cy="883557"/>
              </a:xfrm>
              <a:prstGeom prst="roundRect">
                <a:avLst>
                  <a:gd name="adj" fmla="val 7108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7383384" y="5283008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工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部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8600212" y="1918383"/>
              <a:ext cx="1117957" cy="543231"/>
              <a:chOff x="7668759" y="2070783"/>
              <a:chExt cx="1117957" cy="543231"/>
            </a:xfrm>
          </p:grpSpPr>
          <p:grpSp>
            <p:nvGrpSpPr>
              <p:cNvPr id="81" name="组合 80"/>
              <p:cNvGrpSpPr/>
              <p:nvPr/>
            </p:nvGrpSpPr>
            <p:grpSpPr>
              <a:xfrm>
                <a:off x="7668759" y="2070783"/>
                <a:ext cx="1117957" cy="543231"/>
                <a:chOff x="7195939" y="2089024"/>
                <a:chExt cx="1117957" cy="438943"/>
              </a:xfrm>
            </p:grpSpPr>
            <p:sp>
              <p:nvSpPr>
                <p:cNvPr id="78" name="箭头: 五边形 77"/>
                <p:cNvSpPr/>
                <p:nvPr/>
              </p:nvSpPr>
              <p:spPr>
                <a:xfrm>
                  <a:off x="7195940" y="2089024"/>
                  <a:ext cx="1117956" cy="436562"/>
                </a:xfrm>
                <a:prstGeom prst="homePlate">
                  <a:avLst>
                    <a:gd name="adj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endParaRPr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>
                <a:xfrm flipH="1">
                  <a:off x="7195939" y="2091405"/>
                  <a:ext cx="1117956" cy="436562"/>
                </a:xfrm>
                <a:custGeom>
                  <a:avLst/>
                  <a:gdLst>
                    <a:gd name="connsiteX0" fmla="*/ 1117956 w 1117956"/>
                    <a:gd name="connsiteY0" fmla="*/ 0 h 436562"/>
                    <a:gd name="connsiteX1" fmla="*/ 558978 w 1117956"/>
                    <a:gd name="connsiteY1" fmla="*/ 0 h 436562"/>
                    <a:gd name="connsiteX2" fmla="*/ 0 w 1117956"/>
                    <a:gd name="connsiteY2" fmla="*/ 0 h 436562"/>
                    <a:gd name="connsiteX3" fmla="*/ 0 w 1117956"/>
                    <a:gd name="connsiteY3" fmla="*/ 29 h 436562"/>
                    <a:gd name="connsiteX4" fmla="*/ 64093 w 1117956"/>
                    <a:gd name="connsiteY4" fmla="*/ 158889 h 436562"/>
                    <a:gd name="connsiteX5" fmla="*/ 107106 w 1117956"/>
                    <a:gd name="connsiteY5" fmla="*/ 158889 h 436562"/>
                    <a:gd name="connsiteX6" fmla="*/ 143130 w 1117956"/>
                    <a:gd name="connsiteY6" fmla="*/ 218282 h 436562"/>
                    <a:gd name="connsiteX7" fmla="*/ 107107 w 1117956"/>
                    <a:gd name="connsiteY7" fmla="*/ 277674 h 436562"/>
                    <a:gd name="connsiteX8" fmla="*/ 64093 w 1117956"/>
                    <a:gd name="connsiteY8" fmla="*/ 277674 h 436562"/>
                    <a:gd name="connsiteX9" fmla="*/ 0 w 1117956"/>
                    <a:gd name="connsiteY9" fmla="*/ 436533 h 436562"/>
                    <a:gd name="connsiteX10" fmla="*/ 0 w 1117956"/>
                    <a:gd name="connsiteY10" fmla="*/ 436562 h 436562"/>
                    <a:gd name="connsiteX11" fmla="*/ 558978 w 1117956"/>
                    <a:gd name="connsiteY11" fmla="*/ 436562 h 436562"/>
                    <a:gd name="connsiteX12" fmla="*/ 1117956 w 1117956"/>
                    <a:gd name="connsiteY12" fmla="*/ 436562 h 436562"/>
                    <a:gd name="connsiteX13" fmla="*/ 1117956 w 1117956"/>
                    <a:gd name="connsiteY13" fmla="*/ 436533 h 436562"/>
                    <a:gd name="connsiteX14" fmla="*/ 1053863 w 1117956"/>
                    <a:gd name="connsiteY14" fmla="*/ 277674 h 436562"/>
                    <a:gd name="connsiteX15" fmla="*/ 1010849 w 1117956"/>
                    <a:gd name="connsiteY15" fmla="*/ 277674 h 436562"/>
                    <a:gd name="connsiteX16" fmla="*/ 974826 w 1117956"/>
                    <a:gd name="connsiteY16" fmla="*/ 218282 h 436562"/>
                    <a:gd name="connsiteX17" fmla="*/ 1010850 w 1117956"/>
                    <a:gd name="connsiteY17" fmla="*/ 158889 h 436562"/>
                    <a:gd name="connsiteX18" fmla="*/ 1053863 w 1117956"/>
                    <a:gd name="connsiteY18" fmla="*/ 158889 h 436562"/>
                    <a:gd name="connsiteX19" fmla="*/ 1117956 w 1117956"/>
                    <a:gd name="connsiteY19" fmla="*/ 29 h 436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17956" h="436562">
                      <a:moveTo>
                        <a:pt x="1117956" y="0"/>
                      </a:moveTo>
                      <a:lnTo>
                        <a:pt x="558978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64093" y="158889"/>
                      </a:lnTo>
                      <a:lnTo>
                        <a:pt x="107106" y="158889"/>
                      </a:lnTo>
                      <a:lnTo>
                        <a:pt x="143130" y="218282"/>
                      </a:lnTo>
                      <a:lnTo>
                        <a:pt x="107107" y="277674"/>
                      </a:lnTo>
                      <a:lnTo>
                        <a:pt x="64093" y="277674"/>
                      </a:lnTo>
                      <a:lnTo>
                        <a:pt x="0" y="436533"/>
                      </a:lnTo>
                      <a:lnTo>
                        <a:pt x="0" y="436562"/>
                      </a:lnTo>
                      <a:lnTo>
                        <a:pt x="558978" y="436562"/>
                      </a:lnTo>
                      <a:lnTo>
                        <a:pt x="1117956" y="436562"/>
                      </a:lnTo>
                      <a:lnTo>
                        <a:pt x="1117956" y="436533"/>
                      </a:lnTo>
                      <a:lnTo>
                        <a:pt x="1053863" y="277674"/>
                      </a:lnTo>
                      <a:lnTo>
                        <a:pt x="1010849" y="277674"/>
                      </a:lnTo>
                      <a:lnTo>
                        <a:pt x="974826" y="218282"/>
                      </a:lnTo>
                      <a:lnTo>
                        <a:pt x="1010850" y="158889"/>
                      </a:lnTo>
                      <a:lnTo>
                        <a:pt x="1053863" y="158889"/>
                      </a:lnTo>
                      <a:lnTo>
                        <a:pt x="1117956" y="29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endParaRPr>
                </a:p>
              </p:txBody>
            </p:sp>
          </p:grpSp>
          <p:sp>
            <p:nvSpPr>
              <p:cNvPr id="80" name="文本框 79"/>
              <p:cNvSpPr txBox="1"/>
              <p:nvPr/>
            </p:nvSpPr>
            <p:spPr>
              <a:xfrm>
                <a:off x="7776332" y="2080788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EEEC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皇帝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EEEC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sp>
          <p:nvSpPr>
            <p:cNvPr id="86" name="左大括号 85"/>
            <p:cNvSpPr/>
            <p:nvPr/>
          </p:nvSpPr>
          <p:spPr>
            <a:xfrm rot="5400000">
              <a:off x="8980019" y="861177"/>
              <a:ext cx="358343" cy="3611781"/>
            </a:xfrm>
            <a:prstGeom prst="leftBrace">
              <a:avLst>
                <a:gd name="adj1" fmla="val 0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87" name="左大括号 86"/>
            <p:cNvSpPr/>
            <p:nvPr/>
          </p:nvSpPr>
          <p:spPr>
            <a:xfrm rot="16200000" flipV="1">
              <a:off x="8980019" y="2242333"/>
              <a:ext cx="358343" cy="3611781"/>
            </a:xfrm>
            <a:prstGeom prst="leftBrace">
              <a:avLst>
                <a:gd name="adj1" fmla="val 0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11114155" y="3869051"/>
              <a:ext cx="0" cy="1043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7275671" y="4912876"/>
              <a:ext cx="0" cy="191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8069700" y="4912876"/>
              <a:ext cx="0" cy="191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8863729" y="4912876"/>
              <a:ext cx="0" cy="191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9657758" y="4912876"/>
              <a:ext cx="0" cy="191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10451787" y="4912876"/>
              <a:ext cx="0" cy="191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11245816" y="4912876"/>
              <a:ext cx="0" cy="191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7275671" y="4922400"/>
              <a:ext cx="39701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文本框 106"/>
            <p:cNvSpPr txBox="1"/>
            <p:nvPr/>
          </p:nvSpPr>
          <p:spPr>
            <a:xfrm>
              <a:off x="7533117" y="6143591"/>
              <a:ext cx="3262432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隋唐三省六部制示意图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526141" y="1660233"/>
            <a:ext cx="4698426" cy="5010780"/>
            <a:chOff x="526141" y="1660233"/>
            <a:chExt cx="4698426" cy="5010780"/>
          </a:xfrm>
        </p:grpSpPr>
        <p:sp>
          <p:nvSpPr>
            <p:cNvPr id="108" name="矩形 107"/>
            <p:cNvSpPr/>
            <p:nvPr/>
          </p:nvSpPr>
          <p:spPr>
            <a:xfrm>
              <a:off x="526141" y="1660233"/>
              <a:ext cx="4698426" cy="50107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647199" y="1783184"/>
              <a:ext cx="4456310" cy="4332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796453" y="3518337"/>
              <a:ext cx="1281251" cy="589043"/>
              <a:chOff x="796453" y="3433334"/>
              <a:chExt cx="1281251" cy="589043"/>
            </a:xfrm>
          </p:grpSpPr>
          <p:sp>
            <p:nvSpPr>
              <p:cNvPr id="112" name="矩形: 圆角 111"/>
              <p:cNvSpPr/>
              <p:nvPr/>
            </p:nvSpPr>
            <p:spPr>
              <a:xfrm>
                <a:off x="796453" y="3433334"/>
                <a:ext cx="1281251" cy="589043"/>
              </a:xfrm>
              <a:prstGeom prst="roundRect">
                <a:avLst>
                  <a:gd name="adj" fmla="val 2055"/>
                </a:avLst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883080" y="3478749"/>
                <a:ext cx="1107996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中书省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159" name="组合 158"/>
            <p:cNvGrpSpPr/>
            <p:nvPr/>
          </p:nvGrpSpPr>
          <p:grpSpPr>
            <a:xfrm>
              <a:off x="2232856" y="3518337"/>
              <a:ext cx="1281251" cy="589043"/>
              <a:chOff x="2595362" y="3433334"/>
              <a:chExt cx="1281251" cy="589043"/>
            </a:xfrm>
          </p:grpSpPr>
          <p:sp>
            <p:nvSpPr>
              <p:cNvPr id="110" name="矩形: 圆角 109"/>
              <p:cNvSpPr/>
              <p:nvPr/>
            </p:nvSpPr>
            <p:spPr>
              <a:xfrm>
                <a:off x="2595362" y="3433334"/>
                <a:ext cx="1281251" cy="589043"/>
              </a:xfrm>
              <a:prstGeom prst="roundRect">
                <a:avLst>
                  <a:gd name="adj" fmla="val 2055"/>
                </a:avLst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17" name="文本框 116"/>
              <p:cNvSpPr txBox="1"/>
              <p:nvPr/>
            </p:nvSpPr>
            <p:spPr>
              <a:xfrm>
                <a:off x="2683572" y="3478749"/>
                <a:ext cx="1107996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门下省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3669259" y="3518337"/>
              <a:ext cx="1281251" cy="589043"/>
              <a:chOff x="4397436" y="3433334"/>
              <a:chExt cx="1281251" cy="589043"/>
            </a:xfrm>
          </p:grpSpPr>
          <p:sp>
            <p:nvSpPr>
              <p:cNvPr id="111" name="矩形: 圆角 110"/>
              <p:cNvSpPr/>
              <p:nvPr/>
            </p:nvSpPr>
            <p:spPr>
              <a:xfrm>
                <a:off x="4397436" y="3433334"/>
                <a:ext cx="1281251" cy="589043"/>
              </a:xfrm>
              <a:prstGeom prst="roundRect">
                <a:avLst>
                  <a:gd name="adj" fmla="val 2055"/>
                </a:avLst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20" name="文本框 119"/>
              <p:cNvSpPr txBox="1"/>
              <p:nvPr/>
            </p:nvSpPr>
            <p:spPr>
              <a:xfrm>
                <a:off x="4484064" y="3478749"/>
                <a:ext cx="1107996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尚书省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sp>
          <p:nvSpPr>
            <p:cNvPr id="122" name="文本框 121"/>
            <p:cNvSpPr txBox="1"/>
            <p:nvPr/>
          </p:nvSpPr>
          <p:spPr>
            <a:xfrm>
              <a:off x="1877940" y="4700517"/>
              <a:ext cx="2031325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共同辅助决策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2334624" y="2391505"/>
              <a:ext cx="1117957" cy="543231"/>
              <a:chOff x="7668759" y="2070783"/>
              <a:chExt cx="1117957" cy="543231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7668759" y="2070783"/>
                <a:ext cx="1117957" cy="543231"/>
                <a:chOff x="7195939" y="2089024"/>
                <a:chExt cx="1117957" cy="438943"/>
              </a:xfrm>
            </p:grpSpPr>
            <p:sp>
              <p:nvSpPr>
                <p:cNvPr id="145" name="箭头: 五边形 144"/>
                <p:cNvSpPr/>
                <p:nvPr/>
              </p:nvSpPr>
              <p:spPr>
                <a:xfrm>
                  <a:off x="7195940" y="2089024"/>
                  <a:ext cx="1117956" cy="436562"/>
                </a:xfrm>
                <a:prstGeom prst="homePlate">
                  <a:avLst>
                    <a:gd name="adj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endParaRPr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>
                <a:xfrm flipH="1">
                  <a:off x="7195939" y="2091405"/>
                  <a:ext cx="1117956" cy="436562"/>
                </a:xfrm>
                <a:custGeom>
                  <a:avLst/>
                  <a:gdLst>
                    <a:gd name="connsiteX0" fmla="*/ 1117956 w 1117956"/>
                    <a:gd name="connsiteY0" fmla="*/ 0 h 436562"/>
                    <a:gd name="connsiteX1" fmla="*/ 558978 w 1117956"/>
                    <a:gd name="connsiteY1" fmla="*/ 0 h 436562"/>
                    <a:gd name="connsiteX2" fmla="*/ 0 w 1117956"/>
                    <a:gd name="connsiteY2" fmla="*/ 0 h 436562"/>
                    <a:gd name="connsiteX3" fmla="*/ 0 w 1117956"/>
                    <a:gd name="connsiteY3" fmla="*/ 29 h 436562"/>
                    <a:gd name="connsiteX4" fmla="*/ 64093 w 1117956"/>
                    <a:gd name="connsiteY4" fmla="*/ 158889 h 436562"/>
                    <a:gd name="connsiteX5" fmla="*/ 107106 w 1117956"/>
                    <a:gd name="connsiteY5" fmla="*/ 158889 h 436562"/>
                    <a:gd name="connsiteX6" fmla="*/ 143130 w 1117956"/>
                    <a:gd name="connsiteY6" fmla="*/ 218282 h 436562"/>
                    <a:gd name="connsiteX7" fmla="*/ 107107 w 1117956"/>
                    <a:gd name="connsiteY7" fmla="*/ 277674 h 436562"/>
                    <a:gd name="connsiteX8" fmla="*/ 64093 w 1117956"/>
                    <a:gd name="connsiteY8" fmla="*/ 277674 h 436562"/>
                    <a:gd name="connsiteX9" fmla="*/ 0 w 1117956"/>
                    <a:gd name="connsiteY9" fmla="*/ 436533 h 436562"/>
                    <a:gd name="connsiteX10" fmla="*/ 0 w 1117956"/>
                    <a:gd name="connsiteY10" fmla="*/ 436562 h 436562"/>
                    <a:gd name="connsiteX11" fmla="*/ 558978 w 1117956"/>
                    <a:gd name="connsiteY11" fmla="*/ 436562 h 436562"/>
                    <a:gd name="connsiteX12" fmla="*/ 1117956 w 1117956"/>
                    <a:gd name="connsiteY12" fmla="*/ 436562 h 436562"/>
                    <a:gd name="connsiteX13" fmla="*/ 1117956 w 1117956"/>
                    <a:gd name="connsiteY13" fmla="*/ 436533 h 436562"/>
                    <a:gd name="connsiteX14" fmla="*/ 1053863 w 1117956"/>
                    <a:gd name="connsiteY14" fmla="*/ 277674 h 436562"/>
                    <a:gd name="connsiteX15" fmla="*/ 1010849 w 1117956"/>
                    <a:gd name="connsiteY15" fmla="*/ 277674 h 436562"/>
                    <a:gd name="connsiteX16" fmla="*/ 974826 w 1117956"/>
                    <a:gd name="connsiteY16" fmla="*/ 218282 h 436562"/>
                    <a:gd name="connsiteX17" fmla="*/ 1010850 w 1117956"/>
                    <a:gd name="connsiteY17" fmla="*/ 158889 h 436562"/>
                    <a:gd name="connsiteX18" fmla="*/ 1053863 w 1117956"/>
                    <a:gd name="connsiteY18" fmla="*/ 158889 h 436562"/>
                    <a:gd name="connsiteX19" fmla="*/ 1117956 w 1117956"/>
                    <a:gd name="connsiteY19" fmla="*/ 29 h 436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17956" h="436562">
                      <a:moveTo>
                        <a:pt x="1117956" y="0"/>
                      </a:moveTo>
                      <a:lnTo>
                        <a:pt x="558978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64093" y="158889"/>
                      </a:lnTo>
                      <a:lnTo>
                        <a:pt x="107106" y="158889"/>
                      </a:lnTo>
                      <a:lnTo>
                        <a:pt x="143130" y="218282"/>
                      </a:lnTo>
                      <a:lnTo>
                        <a:pt x="107107" y="277674"/>
                      </a:lnTo>
                      <a:lnTo>
                        <a:pt x="64093" y="277674"/>
                      </a:lnTo>
                      <a:lnTo>
                        <a:pt x="0" y="436533"/>
                      </a:lnTo>
                      <a:lnTo>
                        <a:pt x="0" y="436562"/>
                      </a:lnTo>
                      <a:lnTo>
                        <a:pt x="558978" y="436562"/>
                      </a:lnTo>
                      <a:lnTo>
                        <a:pt x="1117956" y="436562"/>
                      </a:lnTo>
                      <a:lnTo>
                        <a:pt x="1117956" y="436533"/>
                      </a:lnTo>
                      <a:lnTo>
                        <a:pt x="1053863" y="277674"/>
                      </a:lnTo>
                      <a:lnTo>
                        <a:pt x="1010849" y="277674"/>
                      </a:lnTo>
                      <a:lnTo>
                        <a:pt x="974826" y="218282"/>
                      </a:lnTo>
                      <a:lnTo>
                        <a:pt x="1010850" y="158889"/>
                      </a:lnTo>
                      <a:lnTo>
                        <a:pt x="1053863" y="158889"/>
                      </a:lnTo>
                      <a:lnTo>
                        <a:pt x="1117956" y="29"/>
                      </a:lnTo>
                      <a:close/>
                    </a:path>
                  </a:pathLst>
                </a:cu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endParaRPr>
                </a:p>
              </p:txBody>
            </p:sp>
          </p:grpSp>
          <p:sp>
            <p:nvSpPr>
              <p:cNvPr id="144" name="文本框 143"/>
              <p:cNvSpPr txBox="1"/>
              <p:nvPr/>
            </p:nvSpPr>
            <p:spPr>
              <a:xfrm>
                <a:off x="7776332" y="2080788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EEEC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皇帝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EEEC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1437772" y="2961018"/>
              <a:ext cx="2897414" cy="1739499"/>
              <a:chOff x="1437771" y="2876015"/>
              <a:chExt cx="3611781" cy="1739499"/>
            </a:xfrm>
          </p:grpSpPr>
          <p:sp>
            <p:nvSpPr>
              <p:cNvPr id="147" name="左大括号 146"/>
              <p:cNvSpPr/>
              <p:nvPr/>
            </p:nvSpPr>
            <p:spPr>
              <a:xfrm rot="5400000">
                <a:off x="2993136" y="1320650"/>
                <a:ext cx="501052" cy="3611781"/>
              </a:xfrm>
              <a:prstGeom prst="leftBrace">
                <a:avLst>
                  <a:gd name="adj1" fmla="val 0"/>
                  <a:gd name="adj2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48" name="左大括号 147"/>
              <p:cNvSpPr/>
              <p:nvPr/>
            </p:nvSpPr>
            <p:spPr>
              <a:xfrm rot="16200000" flipV="1">
                <a:off x="2993135" y="2559096"/>
                <a:ext cx="501054" cy="3611781"/>
              </a:xfrm>
              <a:prstGeom prst="leftBrace">
                <a:avLst>
                  <a:gd name="adj1" fmla="val 0"/>
                  <a:gd name="adj2" fmla="val 5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</p:grpSp>
        <p:sp>
          <p:nvSpPr>
            <p:cNvPr id="157" name="文本框 156"/>
            <p:cNvSpPr txBox="1"/>
            <p:nvPr/>
          </p:nvSpPr>
          <p:spPr>
            <a:xfrm>
              <a:off x="1090250" y="6143591"/>
              <a:ext cx="3570208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魏晋南北朝三省制示意图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311194" y="3382055"/>
            <a:ext cx="1049507" cy="1135311"/>
            <a:chOff x="7543348" y="2353990"/>
            <a:chExt cx="1049507" cy="1135311"/>
          </a:xfrm>
        </p:grpSpPr>
        <p:sp>
          <p:nvSpPr>
            <p:cNvPr id="164" name="文本框 163"/>
            <p:cNvSpPr txBox="1"/>
            <p:nvPr/>
          </p:nvSpPr>
          <p:spPr>
            <a:xfrm>
              <a:off x="7641788" y="2353990"/>
              <a:ext cx="800219" cy="1135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中枢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之变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cxnSp>
          <p:nvCxnSpPr>
            <p:cNvPr id="165" name="直接箭头连接符 164"/>
            <p:cNvCxnSpPr/>
            <p:nvPr/>
          </p:nvCxnSpPr>
          <p:spPr>
            <a:xfrm>
              <a:off x="7543348" y="2963861"/>
              <a:ext cx="1049507" cy="0"/>
            </a:xfrm>
            <a:prstGeom prst="straightConnector1">
              <a:avLst/>
            </a:prstGeom>
            <a:ln w="285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8"/>
          <p:cNvSpPr txBox="1"/>
          <p:nvPr/>
        </p:nvSpPr>
        <p:spPr>
          <a:xfrm>
            <a:off x="5486400" y="75883"/>
            <a:ext cx="5008563" cy="646113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2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、职能及运行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7" name="直接连接符 26"/>
          <p:cNvCxnSpPr>
            <a:stCxn id="31" idx="2"/>
          </p:cNvCxnSpPr>
          <p:nvPr/>
        </p:nvCxnSpPr>
        <p:spPr bwMode="auto">
          <a:xfrm>
            <a:off x="5868988" y="1338263"/>
            <a:ext cx="38100" cy="171767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365115" y="1804095"/>
            <a:ext cx="1461770" cy="8299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同意后</a:t>
            </a:r>
            <a:endParaRPr kumimoji="0" lang="zh-CN" altLang="en-US" sz="2400" b="1" kern="1200" cap="none" spc="0" normalizeH="0" baseline="0" noProof="1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交予审议</a:t>
            </a:r>
            <a:endParaRPr kumimoji="0" lang="zh-CN" altLang="en-US" sz="2400" b="1" kern="1200" cap="none" spc="0" normalizeH="0" baseline="0" noProof="1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cxnSp>
        <p:nvCxnSpPr>
          <p:cNvPr id="13" name="直接箭头连接符 12"/>
          <p:cNvCxnSpPr>
            <a:stCxn id="31" idx="2"/>
            <a:endCxn id="28" idx="1"/>
          </p:cNvCxnSpPr>
          <p:nvPr/>
        </p:nvCxnSpPr>
        <p:spPr>
          <a:xfrm>
            <a:off x="7454900" y="3478213"/>
            <a:ext cx="1654175" cy="63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31" idx="2"/>
            <a:endCxn id="28" idx="1"/>
          </p:cNvCxnSpPr>
          <p:nvPr/>
        </p:nvCxnSpPr>
        <p:spPr bwMode="auto">
          <a:xfrm>
            <a:off x="1727200" y="1803400"/>
            <a:ext cx="806608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31" idx="2"/>
            <a:endCxn id="28" idx="1"/>
          </p:cNvCxnSpPr>
          <p:nvPr/>
        </p:nvCxnSpPr>
        <p:spPr bwMode="auto">
          <a:xfrm>
            <a:off x="1727200" y="1749425"/>
            <a:ext cx="0" cy="122713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31" idx="2"/>
            <a:endCxn id="28" idx="0"/>
          </p:cNvCxnSpPr>
          <p:nvPr/>
        </p:nvCxnSpPr>
        <p:spPr bwMode="auto">
          <a:xfrm>
            <a:off x="9793288" y="1766888"/>
            <a:ext cx="0" cy="140335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 bwMode="auto">
          <a:xfrm>
            <a:off x="5210175" y="627063"/>
            <a:ext cx="1319213" cy="71120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皇帝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61598" y="6230539"/>
            <a:ext cx="4386055" cy="627461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none">
            <a:spAutoFit/>
          </a:bodyPr>
          <a:lstStyle/>
          <a:p>
            <a:pPr marR="0" defTabSz="457200" eaLnBrk="0" fontAlgn="auto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每部辖官</a:t>
            </a:r>
            <a:r>
              <a:rPr kumimoji="0" lang="en-US" altLang="zh-CN" sz="2400" b="1" kern="1200" cap="none" spc="0" normalizeH="0" baseline="0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0" lang="zh-CN" altLang="en-US" sz="2400" b="1" kern="1200" cap="none" spc="0" normalizeH="0" baseline="0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个司共</a:t>
            </a:r>
            <a:r>
              <a:rPr kumimoji="0" lang="en-US" altLang="zh-CN" sz="2400" b="1" kern="1200" cap="none" spc="0" normalizeH="0" baseline="0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kumimoji="0" lang="zh-CN" altLang="en-US" sz="2400" b="1" kern="1200" cap="none" spc="0" normalizeH="0" baseline="0" noProof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个司</a:t>
            </a:r>
            <a:endParaRPr kumimoji="0" lang="zh-CN" altLang="en-US" sz="2400" b="1" kern="1200" cap="none" spc="0" normalizeH="0" baseline="0" noProof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587" name="组合 65"/>
          <p:cNvGrpSpPr/>
          <p:nvPr/>
        </p:nvGrpSpPr>
        <p:grpSpPr>
          <a:xfrm>
            <a:off x="5970588" y="4754563"/>
            <a:ext cx="6069012" cy="1335087"/>
            <a:chOff x="2705074" y="2784463"/>
            <a:chExt cx="6057926" cy="1039825"/>
          </a:xfrm>
        </p:grpSpPr>
        <p:grpSp>
          <p:nvGrpSpPr>
            <p:cNvPr id="48139" name="组合 7"/>
            <p:cNvGrpSpPr/>
            <p:nvPr/>
          </p:nvGrpSpPr>
          <p:grpSpPr>
            <a:xfrm>
              <a:off x="4083050" y="3105150"/>
              <a:ext cx="4679950" cy="719138"/>
              <a:chOff x="76200" y="3910012"/>
              <a:chExt cx="4679950" cy="719138"/>
            </a:xfrm>
          </p:grpSpPr>
          <p:sp>
            <p:nvSpPr>
              <p:cNvPr id="109" name="圆角矩形 34"/>
              <p:cNvSpPr/>
              <p:nvPr/>
            </p:nvSpPr>
            <p:spPr bwMode="auto">
              <a:xfrm>
                <a:off x="76826" y="3909556"/>
                <a:ext cx="720993" cy="719594"/>
              </a:xfrm>
              <a:prstGeom prst="roundRect">
                <a:avLst/>
              </a:pr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  <a:sym typeface="+mn-ea"/>
                  </a:rPr>
                  <a:t>吏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  <a:sym typeface="+mn-ea"/>
                </a:endParaRPr>
              </a:p>
            </p:txBody>
          </p:sp>
          <p:sp>
            <p:nvSpPr>
              <p:cNvPr id="110" name="圆角矩形 36"/>
              <p:cNvSpPr/>
              <p:nvPr/>
            </p:nvSpPr>
            <p:spPr bwMode="auto">
              <a:xfrm>
                <a:off x="4036741" y="3909556"/>
                <a:ext cx="719409" cy="719594"/>
              </a:xfrm>
              <a:prstGeom prst="roundRect">
                <a:avLst/>
              </a:pr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  <a:sym typeface="+mn-ea"/>
                  </a:rPr>
                  <a:t>工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  <a:sym typeface="+mn-ea"/>
                </a:endParaRPr>
              </a:p>
            </p:txBody>
          </p:sp>
          <p:sp>
            <p:nvSpPr>
              <p:cNvPr id="33" name="圆角矩形 37"/>
              <p:cNvSpPr/>
              <p:nvPr/>
            </p:nvSpPr>
            <p:spPr bwMode="auto">
              <a:xfrm>
                <a:off x="3244441" y="3909556"/>
                <a:ext cx="719409" cy="719594"/>
              </a:xfrm>
              <a:prstGeom prst="roundRect">
                <a:avLst/>
              </a:pr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  <a:sym typeface="+mn-ea"/>
                  </a:rPr>
                  <a:t>刑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  <a:sym typeface="+mn-ea"/>
                </a:endParaRPr>
              </a:p>
            </p:txBody>
          </p:sp>
          <p:sp>
            <p:nvSpPr>
              <p:cNvPr id="34" name="圆角矩形 38"/>
              <p:cNvSpPr/>
              <p:nvPr/>
            </p:nvSpPr>
            <p:spPr bwMode="auto">
              <a:xfrm>
                <a:off x="2453726" y="3909556"/>
                <a:ext cx="719409" cy="719594"/>
              </a:xfrm>
              <a:prstGeom prst="roundRect">
                <a:avLst/>
              </a:pr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  <a:sym typeface="+mn-ea"/>
                  </a:rPr>
                  <a:t>兵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  <a:sym typeface="+mn-ea"/>
                </a:endParaRPr>
              </a:p>
            </p:txBody>
          </p:sp>
          <p:sp>
            <p:nvSpPr>
              <p:cNvPr id="113" name="圆角矩形 39"/>
              <p:cNvSpPr/>
              <p:nvPr/>
            </p:nvSpPr>
            <p:spPr bwMode="auto">
              <a:xfrm>
                <a:off x="1661426" y="3909556"/>
                <a:ext cx="719409" cy="719594"/>
              </a:xfrm>
              <a:prstGeom prst="roundRect">
                <a:avLst/>
              </a:pr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  <a:sym typeface="+mn-ea"/>
                  </a:rPr>
                  <a:t>礼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  <a:sym typeface="+mn-ea"/>
                </a:endParaRPr>
              </a:p>
            </p:txBody>
          </p:sp>
          <p:sp>
            <p:nvSpPr>
              <p:cNvPr id="35" name="圆角矩形 40"/>
              <p:cNvSpPr/>
              <p:nvPr/>
            </p:nvSpPr>
            <p:spPr bwMode="auto">
              <a:xfrm>
                <a:off x="869126" y="3909556"/>
                <a:ext cx="720993" cy="719594"/>
              </a:xfrm>
              <a:prstGeom prst="roundRect">
                <a:avLst/>
              </a:pr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  <a:sym typeface="+mn-ea"/>
                  </a:rPr>
                  <a:t>户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  <a:sym typeface="+mn-ea"/>
                </a:endParaRPr>
              </a:p>
            </p:txBody>
          </p:sp>
        </p:grpSp>
        <p:grpSp>
          <p:nvGrpSpPr>
            <p:cNvPr id="48146" name="组合 45"/>
            <p:cNvGrpSpPr/>
            <p:nvPr/>
          </p:nvGrpSpPr>
          <p:grpSpPr>
            <a:xfrm>
              <a:off x="2705074" y="2784463"/>
              <a:ext cx="5054467" cy="531929"/>
              <a:chOff x="2709836" y="3286836"/>
              <a:chExt cx="5054468" cy="586371"/>
            </a:xfrm>
          </p:grpSpPr>
          <p:cxnSp>
            <p:nvCxnSpPr>
              <p:cNvPr id="105" name="直接连接符 104"/>
              <p:cNvCxnSpPr>
                <a:stCxn id="31" idx="2"/>
                <a:endCxn id="30" idx="2"/>
              </p:cNvCxnSpPr>
              <p:nvPr/>
            </p:nvCxnSpPr>
            <p:spPr bwMode="auto">
              <a:xfrm flipH="1" flipV="1">
                <a:off x="2709836" y="3286836"/>
                <a:ext cx="3074125" cy="253511"/>
              </a:xfrm>
              <a:prstGeom prst="line">
                <a:avLst/>
              </a:prstGeom>
              <a:solidFill>
                <a:srgbClr val="EE84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6" name="直接连接符 105"/>
              <p:cNvCxnSpPr>
                <a:stCxn id="31" idx="2"/>
                <a:endCxn id="30" idx="2"/>
              </p:cNvCxnSpPr>
              <p:nvPr/>
            </p:nvCxnSpPr>
            <p:spPr bwMode="auto">
              <a:xfrm flipH="1" flipV="1">
                <a:off x="2709836" y="3286836"/>
                <a:ext cx="944422" cy="586073"/>
              </a:xfrm>
              <a:prstGeom prst="line">
                <a:avLst/>
              </a:prstGeom>
              <a:solidFill>
                <a:srgbClr val="EE84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7" name="直接连接符 106"/>
              <p:cNvCxnSpPr>
                <a:stCxn id="31" idx="2"/>
                <a:endCxn id="30" idx="2"/>
              </p:cNvCxnSpPr>
              <p:nvPr/>
            </p:nvCxnSpPr>
            <p:spPr bwMode="auto">
              <a:xfrm flipH="1" flipV="1">
                <a:off x="2709836" y="3286836"/>
                <a:ext cx="939668" cy="586073"/>
              </a:xfrm>
              <a:prstGeom prst="line">
                <a:avLst/>
              </a:prstGeom>
              <a:solidFill>
                <a:srgbClr val="EE84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>
                <a:stCxn id="31" idx="2"/>
                <a:endCxn id="30" idx="2"/>
              </p:cNvCxnSpPr>
              <p:nvPr/>
            </p:nvCxnSpPr>
            <p:spPr bwMode="auto">
              <a:xfrm flipH="1" flipV="1">
                <a:off x="2709836" y="3286836"/>
                <a:ext cx="5054875" cy="586073"/>
              </a:xfrm>
              <a:prstGeom prst="line">
                <a:avLst/>
              </a:prstGeom>
              <a:solidFill>
                <a:srgbClr val="EE84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cxnSp>
        <p:nvCxnSpPr>
          <p:cNvPr id="26" name="直接箭头连接符 25"/>
          <p:cNvCxnSpPr>
            <a:stCxn id="29" idx="0"/>
            <a:endCxn id="31" idx="1"/>
          </p:cNvCxnSpPr>
          <p:nvPr/>
        </p:nvCxnSpPr>
        <p:spPr>
          <a:xfrm flipV="1">
            <a:off x="1630363" y="982663"/>
            <a:ext cx="3579813" cy="19939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390458" y="1823942"/>
            <a:ext cx="1893377" cy="6274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提交上奏</a:t>
            </a:r>
            <a:endParaRPr kumimoji="0" lang="zh-CN" altLang="en-US" sz="2400" b="1" kern="1200" cap="none" spc="0" normalizeH="0" baseline="0" noProof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36925" y="3124200"/>
            <a:ext cx="673100" cy="830263"/>
          </a:xfrm>
          <a:prstGeom prst="rect">
            <a:avLst/>
          </a:prstGeom>
          <a:noFill/>
          <a:ln w="47625" cap="flat" cmpd="sng">
            <a:solidFill>
              <a:srgbClr val="446DA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封</a:t>
            </a:r>
            <a:endParaRPr kumimoji="0" lang="en-US" altLang="zh-CN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驳</a:t>
            </a:r>
            <a:endParaRPr kumimoji="0" lang="zh-CN" altLang="en-US" sz="24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13675" y="3055938"/>
            <a:ext cx="10525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审议</a:t>
            </a: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</a:t>
            </a: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箭头连接符 13"/>
          <p:cNvCxnSpPr>
            <a:stCxn id="29" idx="0"/>
            <a:endCxn id="31" idx="1"/>
          </p:cNvCxnSpPr>
          <p:nvPr/>
        </p:nvCxnSpPr>
        <p:spPr>
          <a:xfrm flipH="1">
            <a:off x="9671050" y="4276725"/>
            <a:ext cx="4763" cy="904875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156" name="组合 95262"/>
          <p:cNvGrpSpPr/>
          <p:nvPr/>
        </p:nvGrpSpPr>
        <p:grpSpPr>
          <a:xfrm>
            <a:off x="9109075" y="3170238"/>
            <a:ext cx="1711325" cy="1101725"/>
            <a:chOff x="9109075" y="3169904"/>
            <a:chExt cx="1711325" cy="1101761"/>
          </a:xfrm>
        </p:grpSpPr>
        <p:sp>
          <p:nvSpPr>
            <p:cNvPr id="28" name="圆角矩形 67"/>
            <p:cNvSpPr/>
            <p:nvPr/>
          </p:nvSpPr>
          <p:spPr bwMode="auto">
            <a:xfrm>
              <a:off x="9109075" y="3169904"/>
              <a:ext cx="1366838" cy="628671"/>
            </a:xfrm>
            <a:prstGeom prst="round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尚书省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158" name="文本框 36"/>
            <p:cNvSpPr txBox="1"/>
            <p:nvPr/>
          </p:nvSpPr>
          <p:spPr>
            <a:xfrm>
              <a:off x="9419609" y="3810000"/>
              <a:ext cx="140079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 行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159" name="组合 20"/>
          <p:cNvGrpSpPr/>
          <p:nvPr/>
        </p:nvGrpSpPr>
        <p:grpSpPr>
          <a:xfrm>
            <a:off x="706438" y="2976563"/>
            <a:ext cx="1847850" cy="1431925"/>
            <a:chOff x="706614" y="2976799"/>
            <a:chExt cx="1847474" cy="1431349"/>
          </a:xfrm>
        </p:grpSpPr>
        <p:sp>
          <p:nvSpPr>
            <p:cNvPr id="29" name="圆角矩形 67"/>
            <p:cNvSpPr/>
            <p:nvPr/>
          </p:nvSpPr>
          <p:spPr bwMode="auto">
            <a:xfrm>
              <a:off x="706614" y="2976799"/>
              <a:ext cx="1847474" cy="84421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中书省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161" name="文本框 15"/>
            <p:cNvSpPr txBox="1"/>
            <p:nvPr/>
          </p:nvSpPr>
          <p:spPr>
            <a:xfrm>
              <a:off x="1197381" y="3681158"/>
              <a:ext cx="1193077" cy="7269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草诏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162" name="组合 95261"/>
          <p:cNvGrpSpPr/>
          <p:nvPr/>
        </p:nvGrpSpPr>
        <p:grpSpPr>
          <a:xfrm>
            <a:off x="5029200" y="3133725"/>
            <a:ext cx="1882775" cy="1173163"/>
            <a:chOff x="5029200" y="3133725"/>
            <a:chExt cx="1882771" cy="1173591"/>
          </a:xfrm>
        </p:grpSpPr>
        <p:sp>
          <p:nvSpPr>
            <p:cNvPr id="30" name="圆角矩形 67"/>
            <p:cNvSpPr/>
            <p:nvPr/>
          </p:nvSpPr>
          <p:spPr bwMode="auto">
            <a:xfrm>
              <a:off x="5029200" y="3133725"/>
              <a:ext cx="1882771" cy="687639"/>
            </a:xfrm>
            <a:prstGeom prst="roundRect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门下省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164" name="文本框 16"/>
            <p:cNvSpPr txBox="1"/>
            <p:nvPr/>
          </p:nvSpPr>
          <p:spPr>
            <a:xfrm>
              <a:off x="5471849" y="3810000"/>
              <a:ext cx="1081351" cy="4973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0" hangingPunct="0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审核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8" name="直接箭头连接符 87"/>
          <p:cNvCxnSpPr>
            <a:stCxn id="29" idx="0"/>
            <a:endCxn id="31" idx="1"/>
          </p:cNvCxnSpPr>
          <p:nvPr/>
        </p:nvCxnSpPr>
        <p:spPr>
          <a:xfrm flipH="1">
            <a:off x="2855913" y="3532188"/>
            <a:ext cx="1933575" cy="63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8"/>
          <p:cNvSpPr txBox="1"/>
          <p:nvPr/>
        </p:nvSpPr>
        <p:spPr>
          <a:xfrm>
            <a:off x="457200" y="112713"/>
            <a:ext cx="5008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3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、特点（影响）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pic>
        <p:nvPicPr>
          <p:cNvPr id="50181" name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4250" y="1371600"/>
            <a:ext cx="4716463" cy="29083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018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4216400" cy="29083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/>
        </p:nvSpPr>
        <p:spPr>
          <a:xfrm>
            <a:off x="-317" y="803593"/>
            <a:ext cx="12273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  <a:sym typeface="+mn-ea"/>
              </a:rPr>
              <a:t>读图，结合所学知识分析：与三公九卿制相比，三省六部制有何影响和特点？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ea typeface="思源宋体 CN Heavy"/>
              <a:cs typeface="+mn-cs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1600" y="4554538"/>
            <a:ext cx="6248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分散相权，加强君权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专制化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71600" y="5267325"/>
            <a:ext cx="84582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集体商议，减少失误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科学化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71600" y="5953125"/>
            <a:ext cx="83058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各司其职，分工明确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专业化、高效化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8"/>
          <p:cNvSpPr txBox="1"/>
          <p:nvPr/>
        </p:nvSpPr>
        <p:spPr>
          <a:xfrm>
            <a:off x="685800" y="457199"/>
            <a:ext cx="10058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charset="-122"/>
              </a:rPr>
              <a:t>三、赋税制度的发展</a:t>
            </a:r>
            <a:endParaRPr kumimoji="0" lang="zh-CN" altLang="en-US" sz="4400" b="1" kern="1200" cap="none" spc="0" normalizeH="0" baseline="0" noProof="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方正魏碑简体" charset="-122"/>
            </a:endParaRPr>
          </a:p>
        </p:txBody>
      </p:sp>
      <p:sp>
        <p:nvSpPr>
          <p:cNvPr id="52226" name="矩形 3"/>
          <p:cNvSpPr/>
          <p:nvPr/>
        </p:nvSpPr>
        <p:spPr>
          <a:xfrm>
            <a:off x="457200" y="1371600"/>
            <a:ext cx="1141158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4000" dirty="0">
                <a:latin typeface="Calibri" panose="020F0502020204030204" pitchFamily="34" charset="0"/>
                <a:ea typeface="等线" panose="02010600030101010101" pitchFamily="2" charset="-122"/>
              </a:rPr>
              <a:t>          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赋税是中国古代国家宏观管理经济的重要手段。是统治者为维护国家机器运转而强制征收的。赋税制度是随土地制度或状况的变化而变化的。 中国封建社会的赋税制度含义很广泛，一般包括：以人丁为依据的人头税，即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丁税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；以户为依据的财产税，即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；以田亩为依据的土地税，即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田租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；以成年男子为依据的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徭役和兵役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；其它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苛捐杂税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文本框 105"/>
          <p:cNvSpPr txBox="1"/>
          <p:nvPr/>
        </p:nvSpPr>
        <p:spPr>
          <a:xfrm>
            <a:off x="340074" y="5095184"/>
            <a:ext cx="2031918" cy="94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rPr>
              <a:t>战争导致大量无主土地出现。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3401019" y="4724931"/>
            <a:ext cx="3211691" cy="1827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rPr>
              <a:t>农民向国家纳税一夫一妇纳粟为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租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rPr>
              <a:t>，纳帛或布为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调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rPr>
              <a:t>；成年男子承担一定徭役。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2499627" y="2731326"/>
            <a:ext cx="9400274" cy="840294"/>
            <a:chOff x="2499627" y="3203613"/>
            <a:chExt cx="9400274" cy="840294"/>
          </a:xfrm>
        </p:grpSpPr>
        <p:sp>
          <p:nvSpPr>
            <p:cNvPr id="39" name="矩形: 剪去单角 38"/>
            <p:cNvSpPr/>
            <p:nvPr/>
          </p:nvSpPr>
          <p:spPr>
            <a:xfrm>
              <a:off x="2499627" y="3203613"/>
              <a:ext cx="9400274" cy="840294"/>
            </a:xfrm>
            <a:prstGeom prst="snip1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阿里巴巴普惠体 R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54507" y="3203613"/>
              <a:ext cx="800219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魏晋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99146" y="3203613"/>
              <a:ext cx="1723549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孝文帝改革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25616" y="3203613"/>
              <a:ext cx="800219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唐初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041890" y="3203613"/>
              <a:ext cx="1055097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780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年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2794993" y="3680628"/>
              <a:ext cx="8810105" cy="363278"/>
              <a:chOff x="2794993" y="3680628"/>
              <a:chExt cx="9244260" cy="36327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794993" y="3680628"/>
                <a:ext cx="2175841" cy="363278"/>
                <a:chOff x="1342971" y="3885145"/>
                <a:chExt cx="2095500" cy="667911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>
                  <a:off x="1342971" y="3885145"/>
                  <a:ext cx="0" cy="667911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1533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1723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1914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2104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2295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2485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2676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2866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3057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247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3438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组合 110"/>
              <p:cNvGrpSpPr/>
              <p:nvPr/>
            </p:nvGrpSpPr>
            <p:grpSpPr>
              <a:xfrm>
                <a:off x="5151133" y="3680628"/>
                <a:ext cx="2175841" cy="363278"/>
                <a:chOff x="1342971" y="3885145"/>
                <a:chExt cx="2095500" cy="667911"/>
              </a:xfrm>
            </p:grpSpPr>
            <p:cxnSp>
              <p:nvCxnSpPr>
                <p:cNvPr id="112" name="直接连接符 111"/>
                <p:cNvCxnSpPr/>
                <p:nvPr/>
              </p:nvCxnSpPr>
              <p:spPr>
                <a:xfrm>
                  <a:off x="1342971" y="3885145"/>
                  <a:ext cx="0" cy="667911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>
                  <a:off x="1533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>
                  <a:off x="1723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914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2104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95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>
                  <a:off x="2485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>
                  <a:off x="2676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>
                  <a:off x="2866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>
                  <a:off x="3057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>
                  <a:off x="3247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>
                  <a:off x="3438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组合 123"/>
              <p:cNvGrpSpPr/>
              <p:nvPr/>
            </p:nvGrpSpPr>
            <p:grpSpPr>
              <a:xfrm>
                <a:off x="7507273" y="3680628"/>
                <a:ext cx="2175841" cy="363278"/>
                <a:chOff x="1342971" y="3885145"/>
                <a:chExt cx="2095500" cy="667911"/>
              </a:xfrm>
            </p:grpSpPr>
            <p:cxnSp>
              <p:nvCxnSpPr>
                <p:cNvPr id="125" name="直接连接符 124"/>
                <p:cNvCxnSpPr/>
                <p:nvPr/>
              </p:nvCxnSpPr>
              <p:spPr>
                <a:xfrm>
                  <a:off x="1342971" y="3885145"/>
                  <a:ext cx="0" cy="667911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>
                  <a:off x="1533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1723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1914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2104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2295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2485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2676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2866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>
                  <a:off x="3057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3247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3438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组合 136"/>
              <p:cNvGrpSpPr/>
              <p:nvPr/>
            </p:nvGrpSpPr>
            <p:grpSpPr>
              <a:xfrm>
                <a:off x="9863412" y="3680628"/>
                <a:ext cx="2175841" cy="363278"/>
                <a:chOff x="1342971" y="3885145"/>
                <a:chExt cx="2095500" cy="667911"/>
              </a:xfrm>
            </p:grpSpPr>
            <p:cxnSp>
              <p:nvCxnSpPr>
                <p:cNvPr id="138" name="直接连接符 137"/>
                <p:cNvCxnSpPr/>
                <p:nvPr/>
              </p:nvCxnSpPr>
              <p:spPr>
                <a:xfrm>
                  <a:off x="1342971" y="3885145"/>
                  <a:ext cx="0" cy="667911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1533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1723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1914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2104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2295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2485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2676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2866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3057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32479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>
                  <a:off x="3438471" y="4210050"/>
                  <a:ext cx="0" cy="343006"/>
                </a:xfrm>
                <a:prstGeom prst="line">
                  <a:avLst/>
                </a:prstGeom>
                <a:ln w="22225" cap="rnd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5" name="组合 194"/>
          <p:cNvGrpSpPr/>
          <p:nvPr/>
        </p:nvGrpSpPr>
        <p:grpSpPr>
          <a:xfrm>
            <a:off x="2785803" y="3650304"/>
            <a:ext cx="4453197" cy="1031362"/>
            <a:chOff x="2785803" y="3739204"/>
            <a:chExt cx="4453197" cy="1031362"/>
          </a:xfrm>
        </p:grpSpPr>
        <p:grpSp>
          <p:nvGrpSpPr>
            <p:cNvPr id="157" name="组合 156"/>
            <p:cNvGrpSpPr/>
            <p:nvPr/>
          </p:nvGrpSpPr>
          <p:grpSpPr>
            <a:xfrm>
              <a:off x="4178784" y="4247346"/>
              <a:ext cx="1656161" cy="523220"/>
              <a:chOff x="4439838" y="3867133"/>
              <a:chExt cx="1656161" cy="523220"/>
            </a:xfrm>
          </p:grpSpPr>
          <p:grpSp>
            <p:nvGrpSpPr>
              <p:cNvPr id="156" name="组合 155"/>
              <p:cNvGrpSpPr/>
              <p:nvPr/>
            </p:nvGrpSpPr>
            <p:grpSpPr>
              <a:xfrm>
                <a:off x="4439838" y="3867133"/>
                <a:ext cx="1656161" cy="523220"/>
                <a:chOff x="4439839" y="3872953"/>
                <a:chExt cx="1117957" cy="438943"/>
              </a:xfrm>
            </p:grpSpPr>
            <p:sp>
              <p:nvSpPr>
                <p:cNvPr id="153" name="箭头: 五边形 152"/>
                <p:cNvSpPr/>
                <p:nvPr/>
              </p:nvSpPr>
              <p:spPr>
                <a:xfrm>
                  <a:off x="4439840" y="3872953"/>
                  <a:ext cx="1117956" cy="436562"/>
                </a:xfrm>
                <a:prstGeom prst="homePlate">
                  <a:avLst>
                    <a:gd name="adj" fmla="val 0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endParaRPr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>
                <a:xfrm flipH="1">
                  <a:off x="4439839" y="3875334"/>
                  <a:ext cx="1117956" cy="436562"/>
                </a:xfrm>
                <a:custGeom>
                  <a:avLst/>
                  <a:gdLst>
                    <a:gd name="connsiteX0" fmla="*/ 1117956 w 1117956"/>
                    <a:gd name="connsiteY0" fmla="*/ 0 h 436562"/>
                    <a:gd name="connsiteX1" fmla="*/ 558978 w 1117956"/>
                    <a:gd name="connsiteY1" fmla="*/ 0 h 436562"/>
                    <a:gd name="connsiteX2" fmla="*/ 0 w 1117956"/>
                    <a:gd name="connsiteY2" fmla="*/ 0 h 436562"/>
                    <a:gd name="connsiteX3" fmla="*/ 0 w 1117956"/>
                    <a:gd name="connsiteY3" fmla="*/ 29 h 436562"/>
                    <a:gd name="connsiteX4" fmla="*/ 64093 w 1117956"/>
                    <a:gd name="connsiteY4" fmla="*/ 158889 h 436562"/>
                    <a:gd name="connsiteX5" fmla="*/ 107106 w 1117956"/>
                    <a:gd name="connsiteY5" fmla="*/ 158889 h 436562"/>
                    <a:gd name="connsiteX6" fmla="*/ 143130 w 1117956"/>
                    <a:gd name="connsiteY6" fmla="*/ 218282 h 436562"/>
                    <a:gd name="connsiteX7" fmla="*/ 107107 w 1117956"/>
                    <a:gd name="connsiteY7" fmla="*/ 277674 h 436562"/>
                    <a:gd name="connsiteX8" fmla="*/ 64093 w 1117956"/>
                    <a:gd name="connsiteY8" fmla="*/ 277674 h 436562"/>
                    <a:gd name="connsiteX9" fmla="*/ 0 w 1117956"/>
                    <a:gd name="connsiteY9" fmla="*/ 436533 h 436562"/>
                    <a:gd name="connsiteX10" fmla="*/ 0 w 1117956"/>
                    <a:gd name="connsiteY10" fmla="*/ 436562 h 436562"/>
                    <a:gd name="connsiteX11" fmla="*/ 558978 w 1117956"/>
                    <a:gd name="connsiteY11" fmla="*/ 436562 h 436562"/>
                    <a:gd name="connsiteX12" fmla="*/ 1117956 w 1117956"/>
                    <a:gd name="connsiteY12" fmla="*/ 436562 h 436562"/>
                    <a:gd name="connsiteX13" fmla="*/ 1117956 w 1117956"/>
                    <a:gd name="connsiteY13" fmla="*/ 436533 h 436562"/>
                    <a:gd name="connsiteX14" fmla="*/ 1053863 w 1117956"/>
                    <a:gd name="connsiteY14" fmla="*/ 277674 h 436562"/>
                    <a:gd name="connsiteX15" fmla="*/ 1010849 w 1117956"/>
                    <a:gd name="connsiteY15" fmla="*/ 277674 h 436562"/>
                    <a:gd name="connsiteX16" fmla="*/ 974826 w 1117956"/>
                    <a:gd name="connsiteY16" fmla="*/ 218282 h 436562"/>
                    <a:gd name="connsiteX17" fmla="*/ 1010850 w 1117956"/>
                    <a:gd name="connsiteY17" fmla="*/ 158889 h 436562"/>
                    <a:gd name="connsiteX18" fmla="*/ 1053863 w 1117956"/>
                    <a:gd name="connsiteY18" fmla="*/ 158889 h 436562"/>
                    <a:gd name="connsiteX19" fmla="*/ 1117956 w 1117956"/>
                    <a:gd name="connsiteY19" fmla="*/ 29 h 436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17956" h="436562">
                      <a:moveTo>
                        <a:pt x="1117956" y="0"/>
                      </a:moveTo>
                      <a:lnTo>
                        <a:pt x="558978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64093" y="158889"/>
                      </a:lnTo>
                      <a:lnTo>
                        <a:pt x="107106" y="158889"/>
                      </a:lnTo>
                      <a:lnTo>
                        <a:pt x="143130" y="218282"/>
                      </a:lnTo>
                      <a:lnTo>
                        <a:pt x="107107" y="277674"/>
                      </a:lnTo>
                      <a:lnTo>
                        <a:pt x="64093" y="277674"/>
                      </a:lnTo>
                      <a:lnTo>
                        <a:pt x="0" y="436533"/>
                      </a:lnTo>
                      <a:lnTo>
                        <a:pt x="0" y="436562"/>
                      </a:lnTo>
                      <a:lnTo>
                        <a:pt x="558978" y="436562"/>
                      </a:lnTo>
                      <a:lnTo>
                        <a:pt x="1117956" y="436562"/>
                      </a:lnTo>
                      <a:lnTo>
                        <a:pt x="1117956" y="436533"/>
                      </a:lnTo>
                      <a:lnTo>
                        <a:pt x="1053863" y="277674"/>
                      </a:lnTo>
                      <a:lnTo>
                        <a:pt x="1010849" y="277674"/>
                      </a:lnTo>
                      <a:lnTo>
                        <a:pt x="974826" y="218282"/>
                      </a:lnTo>
                      <a:lnTo>
                        <a:pt x="1010850" y="158889"/>
                      </a:lnTo>
                      <a:lnTo>
                        <a:pt x="1053863" y="158889"/>
                      </a:lnTo>
                      <a:lnTo>
                        <a:pt x="1117956" y="29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endParaRPr>
                </a:p>
              </p:txBody>
            </p:sp>
          </p:grpSp>
          <p:sp>
            <p:nvSpPr>
              <p:cNvPr id="155" name="文本框 154"/>
              <p:cNvSpPr txBox="1"/>
              <p:nvPr/>
            </p:nvSpPr>
            <p:spPr>
              <a:xfrm>
                <a:off x="4636976" y="3867133"/>
                <a:ext cx="1261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租调制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sp>
          <p:nvSpPr>
            <p:cNvPr id="158" name="左大括号 157"/>
            <p:cNvSpPr/>
            <p:nvPr/>
          </p:nvSpPr>
          <p:spPr>
            <a:xfrm rot="16200000">
              <a:off x="4849847" y="1675160"/>
              <a:ext cx="325109" cy="4453197"/>
            </a:xfrm>
            <a:prstGeom prst="leftBrace">
              <a:avLst>
                <a:gd name="adj1" fmla="val 0"/>
                <a:gd name="adj2" fmla="val 500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7325725" y="3650303"/>
            <a:ext cx="2154825" cy="1031363"/>
            <a:chOff x="7325725" y="3739203"/>
            <a:chExt cx="2154825" cy="1031363"/>
          </a:xfrm>
        </p:grpSpPr>
        <p:sp>
          <p:nvSpPr>
            <p:cNvPr id="159" name="左大括号 158"/>
            <p:cNvSpPr/>
            <p:nvPr/>
          </p:nvSpPr>
          <p:spPr>
            <a:xfrm rot="16200000">
              <a:off x="8240583" y="2824345"/>
              <a:ext cx="325109" cy="2154825"/>
            </a:xfrm>
            <a:prstGeom prst="leftBrace">
              <a:avLst>
                <a:gd name="adj1" fmla="val 0"/>
                <a:gd name="adj2" fmla="val 500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7420121" y="4247346"/>
              <a:ext cx="1954734" cy="523220"/>
              <a:chOff x="7326426" y="4136142"/>
              <a:chExt cx="1954734" cy="523220"/>
            </a:xfrm>
          </p:grpSpPr>
          <p:grpSp>
            <p:nvGrpSpPr>
              <p:cNvPr id="161" name="组合 160"/>
              <p:cNvGrpSpPr/>
              <p:nvPr/>
            </p:nvGrpSpPr>
            <p:grpSpPr>
              <a:xfrm>
                <a:off x="7326426" y="4136142"/>
                <a:ext cx="1954734" cy="523220"/>
                <a:chOff x="4439839" y="3872953"/>
                <a:chExt cx="1117957" cy="438943"/>
              </a:xfrm>
            </p:grpSpPr>
            <p:sp>
              <p:nvSpPr>
                <p:cNvPr id="163" name="箭头: 五边形 162"/>
                <p:cNvSpPr/>
                <p:nvPr/>
              </p:nvSpPr>
              <p:spPr>
                <a:xfrm>
                  <a:off x="4439840" y="3872953"/>
                  <a:ext cx="1117956" cy="436562"/>
                </a:xfrm>
                <a:prstGeom prst="homePlate">
                  <a:avLst>
                    <a:gd name="adj" fmla="val 0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endParaRPr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>
                <a:xfrm flipH="1">
                  <a:off x="4439839" y="3875334"/>
                  <a:ext cx="1117956" cy="436562"/>
                </a:xfrm>
                <a:custGeom>
                  <a:avLst/>
                  <a:gdLst>
                    <a:gd name="connsiteX0" fmla="*/ 1117956 w 1117956"/>
                    <a:gd name="connsiteY0" fmla="*/ 0 h 436562"/>
                    <a:gd name="connsiteX1" fmla="*/ 558978 w 1117956"/>
                    <a:gd name="connsiteY1" fmla="*/ 0 h 436562"/>
                    <a:gd name="connsiteX2" fmla="*/ 0 w 1117956"/>
                    <a:gd name="connsiteY2" fmla="*/ 0 h 436562"/>
                    <a:gd name="connsiteX3" fmla="*/ 0 w 1117956"/>
                    <a:gd name="connsiteY3" fmla="*/ 29 h 436562"/>
                    <a:gd name="connsiteX4" fmla="*/ 64093 w 1117956"/>
                    <a:gd name="connsiteY4" fmla="*/ 158889 h 436562"/>
                    <a:gd name="connsiteX5" fmla="*/ 107106 w 1117956"/>
                    <a:gd name="connsiteY5" fmla="*/ 158889 h 436562"/>
                    <a:gd name="connsiteX6" fmla="*/ 143130 w 1117956"/>
                    <a:gd name="connsiteY6" fmla="*/ 218282 h 436562"/>
                    <a:gd name="connsiteX7" fmla="*/ 107107 w 1117956"/>
                    <a:gd name="connsiteY7" fmla="*/ 277674 h 436562"/>
                    <a:gd name="connsiteX8" fmla="*/ 64093 w 1117956"/>
                    <a:gd name="connsiteY8" fmla="*/ 277674 h 436562"/>
                    <a:gd name="connsiteX9" fmla="*/ 0 w 1117956"/>
                    <a:gd name="connsiteY9" fmla="*/ 436533 h 436562"/>
                    <a:gd name="connsiteX10" fmla="*/ 0 w 1117956"/>
                    <a:gd name="connsiteY10" fmla="*/ 436562 h 436562"/>
                    <a:gd name="connsiteX11" fmla="*/ 558978 w 1117956"/>
                    <a:gd name="connsiteY11" fmla="*/ 436562 h 436562"/>
                    <a:gd name="connsiteX12" fmla="*/ 1117956 w 1117956"/>
                    <a:gd name="connsiteY12" fmla="*/ 436562 h 436562"/>
                    <a:gd name="connsiteX13" fmla="*/ 1117956 w 1117956"/>
                    <a:gd name="connsiteY13" fmla="*/ 436533 h 436562"/>
                    <a:gd name="connsiteX14" fmla="*/ 1053863 w 1117956"/>
                    <a:gd name="connsiteY14" fmla="*/ 277674 h 436562"/>
                    <a:gd name="connsiteX15" fmla="*/ 1010849 w 1117956"/>
                    <a:gd name="connsiteY15" fmla="*/ 277674 h 436562"/>
                    <a:gd name="connsiteX16" fmla="*/ 974826 w 1117956"/>
                    <a:gd name="connsiteY16" fmla="*/ 218282 h 436562"/>
                    <a:gd name="connsiteX17" fmla="*/ 1010850 w 1117956"/>
                    <a:gd name="connsiteY17" fmla="*/ 158889 h 436562"/>
                    <a:gd name="connsiteX18" fmla="*/ 1053863 w 1117956"/>
                    <a:gd name="connsiteY18" fmla="*/ 158889 h 436562"/>
                    <a:gd name="connsiteX19" fmla="*/ 1117956 w 1117956"/>
                    <a:gd name="connsiteY19" fmla="*/ 29 h 436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17956" h="436562">
                      <a:moveTo>
                        <a:pt x="1117956" y="0"/>
                      </a:moveTo>
                      <a:lnTo>
                        <a:pt x="558978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64093" y="158889"/>
                      </a:lnTo>
                      <a:lnTo>
                        <a:pt x="107106" y="158889"/>
                      </a:lnTo>
                      <a:lnTo>
                        <a:pt x="143130" y="218282"/>
                      </a:lnTo>
                      <a:lnTo>
                        <a:pt x="107107" y="277674"/>
                      </a:lnTo>
                      <a:lnTo>
                        <a:pt x="64093" y="277674"/>
                      </a:lnTo>
                      <a:lnTo>
                        <a:pt x="0" y="436533"/>
                      </a:lnTo>
                      <a:lnTo>
                        <a:pt x="0" y="436562"/>
                      </a:lnTo>
                      <a:lnTo>
                        <a:pt x="558978" y="436562"/>
                      </a:lnTo>
                      <a:lnTo>
                        <a:pt x="1117956" y="436562"/>
                      </a:lnTo>
                      <a:lnTo>
                        <a:pt x="1117956" y="436533"/>
                      </a:lnTo>
                      <a:lnTo>
                        <a:pt x="1053863" y="277674"/>
                      </a:lnTo>
                      <a:lnTo>
                        <a:pt x="1010849" y="277674"/>
                      </a:lnTo>
                      <a:lnTo>
                        <a:pt x="974826" y="218282"/>
                      </a:lnTo>
                      <a:lnTo>
                        <a:pt x="1010850" y="158889"/>
                      </a:lnTo>
                      <a:lnTo>
                        <a:pt x="1053863" y="158889"/>
                      </a:lnTo>
                      <a:lnTo>
                        <a:pt x="1117956" y="29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endParaRPr>
                </a:p>
              </p:txBody>
            </p:sp>
          </p:grpSp>
          <p:sp>
            <p:nvSpPr>
              <p:cNvPr id="162" name="文本框 161"/>
              <p:cNvSpPr txBox="1"/>
              <p:nvPr/>
            </p:nvSpPr>
            <p:spPr>
              <a:xfrm>
                <a:off x="7493315" y="4136142"/>
                <a:ext cx="1620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A76341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租庸调制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>
            <a:off x="4238998" y="1625557"/>
            <a:ext cx="1656161" cy="523220"/>
            <a:chOff x="4439838" y="3867133"/>
            <a:chExt cx="1656161" cy="523220"/>
          </a:xfrm>
        </p:grpSpPr>
        <p:grpSp>
          <p:nvGrpSpPr>
            <p:cNvPr id="174" name="组合 173"/>
            <p:cNvGrpSpPr/>
            <p:nvPr/>
          </p:nvGrpSpPr>
          <p:grpSpPr>
            <a:xfrm>
              <a:off x="4439838" y="3867133"/>
              <a:ext cx="1656161" cy="523220"/>
              <a:chOff x="4439839" y="3872953"/>
              <a:chExt cx="1117957" cy="438943"/>
            </a:xfrm>
          </p:grpSpPr>
          <p:sp>
            <p:nvSpPr>
              <p:cNvPr id="176" name="箭头: 五边形 175"/>
              <p:cNvSpPr/>
              <p:nvPr/>
            </p:nvSpPr>
            <p:spPr>
              <a:xfrm>
                <a:off x="4439840" y="3872953"/>
                <a:ext cx="1117956" cy="436562"/>
              </a:xfrm>
              <a:prstGeom prst="homePlate">
                <a:avLst>
                  <a:gd name="adj" fmla="val 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>
              <a:xfrm flipH="1">
                <a:off x="4439839" y="3875334"/>
                <a:ext cx="1117956" cy="436562"/>
              </a:xfrm>
              <a:custGeom>
                <a:avLst/>
                <a:gdLst>
                  <a:gd name="connsiteX0" fmla="*/ 1117956 w 1117956"/>
                  <a:gd name="connsiteY0" fmla="*/ 0 h 436562"/>
                  <a:gd name="connsiteX1" fmla="*/ 558978 w 1117956"/>
                  <a:gd name="connsiteY1" fmla="*/ 0 h 436562"/>
                  <a:gd name="connsiteX2" fmla="*/ 0 w 1117956"/>
                  <a:gd name="connsiteY2" fmla="*/ 0 h 436562"/>
                  <a:gd name="connsiteX3" fmla="*/ 0 w 1117956"/>
                  <a:gd name="connsiteY3" fmla="*/ 29 h 436562"/>
                  <a:gd name="connsiteX4" fmla="*/ 64093 w 1117956"/>
                  <a:gd name="connsiteY4" fmla="*/ 158889 h 436562"/>
                  <a:gd name="connsiteX5" fmla="*/ 107106 w 1117956"/>
                  <a:gd name="connsiteY5" fmla="*/ 158889 h 436562"/>
                  <a:gd name="connsiteX6" fmla="*/ 143130 w 1117956"/>
                  <a:gd name="connsiteY6" fmla="*/ 218282 h 436562"/>
                  <a:gd name="connsiteX7" fmla="*/ 107107 w 1117956"/>
                  <a:gd name="connsiteY7" fmla="*/ 277674 h 436562"/>
                  <a:gd name="connsiteX8" fmla="*/ 64093 w 1117956"/>
                  <a:gd name="connsiteY8" fmla="*/ 277674 h 436562"/>
                  <a:gd name="connsiteX9" fmla="*/ 0 w 1117956"/>
                  <a:gd name="connsiteY9" fmla="*/ 436533 h 436562"/>
                  <a:gd name="connsiteX10" fmla="*/ 0 w 1117956"/>
                  <a:gd name="connsiteY10" fmla="*/ 436562 h 436562"/>
                  <a:gd name="connsiteX11" fmla="*/ 558978 w 1117956"/>
                  <a:gd name="connsiteY11" fmla="*/ 436562 h 436562"/>
                  <a:gd name="connsiteX12" fmla="*/ 1117956 w 1117956"/>
                  <a:gd name="connsiteY12" fmla="*/ 436562 h 436562"/>
                  <a:gd name="connsiteX13" fmla="*/ 1117956 w 1117956"/>
                  <a:gd name="connsiteY13" fmla="*/ 436533 h 436562"/>
                  <a:gd name="connsiteX14" fmla="*/ 1053863 w 1117956"/>
                  <a:gd name="connsiteY14" fmla="*/ 277674 h 436562"/>
                  <a:gd name="connsiteX15" fmla="*/ 1010849 w 1117956"/>
                  <a:gd name="connsiteY15" fmla="*/ 277674 h 436562"/>
                  <a:gd name="connsiteX16" fmla="*/ 974826 w 1117956"/>
                  <a:gd name="connsiteY16" fmla="*/ 218282 h 436562"/>
                  <a:gd name="connsiteX17" fmla="*/ 1010850 w 1117956"/>
                  <a:gd name="connsiteY17" fmla="*/ 158889 h 436562"/>
                  <a:gd name="connsiteX18" fmla="*/ 1053863 w 1117956"/>
                  <a:gd name="connsiteY18" fmla="*/ 158889 h 436562"/>
                  <a:gd name="connsiteX19" fmla="*/ 1117956 w 1117956"/>
                  <a:gd name="connsiteY19" fmla="*/ 29 h 43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7956" h="436562">
                    <a:moveTo>
                      <a:pt x="1117956" y="0"/>
                    </a:moveTo>
                    <a:lnTo>
                      <a:pt x="55897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64093" y="158889"/>
                    </a:lnTo>
                    <a:lnTo>
                      <a:pt x="107106" y="158889"/>
                    </a:lnTo>
                    <a:lnTo>
                      <a:pt x="143130" y="218282"/>
                    </a:lnTo>
                    <a:lnTo>
                      <a:pt x="107107" y="277674"/>
                    </a:lnTo>
                    <a:lnTo>
                      <a:pt x="64093" y="277674"/>
                    </a:lnTo>
                    <a:lnTo>
                      <a:pt x="0" y="436533"/>
                    </a:lnTo>
                    <a:lnTo>
                      <a:pt x="0" y="436562"/>
                    </a:lnTo>
                    <a:lnTo>
                      <a:pt x="558978" y="436562"/>
                    </a:lnTo>
                    <a:lnTo>
                      <a:pt x="1117956" y="436562"/>
                    </a:lnTo>
                    <a:lnTo>
                      <a:pt x="1117956" y="436533"/>
                    </a:lnTo>
                    <a:lnTo>
                      <a:pt x="1053863" y="277674"/>
                    </a:lnTo>
                    <a:lnTo>
                      <a:pt x="1010849" y="277674"/>
                    </a:lnTo>
                    <a:lnTo>
                      <a:pt x="974826" y="218282"/>
                    </a:lnTo>
                    <a:lnTo>
                      <a:pt x="1010850" y="158889"/>
                    </a:lnTo>
                    <a:lnTo>
                      <a:pt x="1053863" y="158889"/>
                    </a:lnTo>
                    <a:lnTo>
                      <a:pt x="1117956" y="2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</p:grpSp>
        <p:sp>
          <p:nvSpPr>
            <p:cNvPr id="175" name="文本框 174"/>
            <p:cNvSpPr txBox="1"/>
            <p:nvPr/>
          </p:nvSpPr>
          <p:spPr>
            <a:xfrm>
              <a:off x="4636976" y="3867133"/>
              <a:ext cx="1261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均田制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grpSp>
        <p:nvGrpSpPr>
          <p:cNvPr id="205" name="组合 204"/>
          <p:cNvGrpSpPr/>
          <p:nvPr/>
        </p:nvGrpSpPr>
        <p:grpSpPr>
          <a:xfrm>
            <a:off x="6250974" y="1336156"/>
            <a:ext cx="5103789" cy="1091551"/>
            <a:chOff x="6250974" y="1326068"/>
            <a:chExt cx="5103789" cy="1091551"/>
          </a:xfrm>
        </p:grpSpPr>
        <p:sp>
          <p:nvSpPr>
            <p:cNvPr id="178" name="文本框 177"/>
            <p:cNvSpPr txBox="1"/>
            <p:nvPr/>
          </p:nvSpPr>
          <p:spPr>
            <a:xfrm>
              <a:off x="9938991" y="1613459"/>
              <a:ext cx="1415772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逐渐崩溃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cxnSp>
          <p:nvCxnSpPr>
            <p:cNvPr id="180" name="直接箭头连接符 179"/>
            <p:cNvCxnSpPr/>
            <p:nvPr/>
          </p:nvCxnSpPr>
          <p:spPr>
            <a:xfrm>
              <a:off x="6250974" y="1862565"/>
              <a:ext cx="3567823" cy="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文本框 181"/>
            <p:cNvSpPr txBox="1"/>
            <p:nvPr/>
          </p:nvSpPr>
          <p:spPr>
            <a:xfrm>
              <a:off x="6865334" y="1326068"/>
              <a:ext cx="2339102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土地买卖与兼并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6557557" y="1919406"/>
              <a:ext cx="2954656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国家支配的土地减少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sp>
        <p:nvSpPr>
          <p:cNvPr id="188" name="ppter.com 26-3"/>
          <p:cNvSpPr/>
          <p:nvPr/>
        </p:nvSpPr>
        <p:spPr>
          <a:xfrm>
            <a:off x="2651486" y="1804829"/>
            <a:ext cx="897305" cy="226715"/>
          </a:xfrm>
          <a:custGeom>
            <a:avLst/>
            <a:gdLst>
              <a:gd name="connsiteX0" fmla="*/ 571089 w 571088"/>
              <a:gd name="connsiteY0" fmla="*/ 167015 h 325960"/>
              <a:gd name="connsiteX1" fmla="*/ 344798 w 571088"/>
              <a:gd name="connsiteY1" fmla="*/ 0 h 325960"/>
              <a:gd name="connsiteX2" fmla="*/ 344798 w 571088"/>
              <a:gd name="connsiteY2" fmla="*/ 88903 h 325960"/>
              <a:gd name="connsiteX3" fmla="*/ 0 w 571088"/>
              <a:gd name="connsiteY3" fmla="*/ 0 h 325960"/>
              <a:gd name="connsiteX4" fmla="*/ 0 w 571088"/>
              <a:gd name="connsiteY4" fmla="*/ 167015 h 325960"/>
              <a:gd name="connsiteX5" fmla="*/ 0 w 571088"/>
              <a:gd name="connsiteY5" fmla="*/ 325961 h 325960"/>
              <a:gd name="connsiteX6" fmla="*/ 344798 w 571088"/>
              <a:gd name="connsiteY6" fmla="*/ 237058 h 325960"/>
              <a:gd name="connsiteX7" fmla="*/ 344798 w 571088"/>
              <a:gd name="connsiteY7" fmla="*/ 325961 h 32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088" h="325960">
                <a:moveTo>
                  <a:pt x="571089" y="167015"/>
                </a:moveTo>
                <a:lnTo>
                  <a:pt x="344798" y="0"/>
                </a:lnTo>
                <a:lnTo>
                  <a:pt x="344798" y="88903"/>
                </a:lnTo>
                <a:lnTo>
                  <a:pt x="0" y="0"/>
                </a:lnTo>
                <a:lnTo>
                  <a:pt x="0" y="167015"/>
                </a:lnTo>
                <a:lnTo>
                  <a:pt x="0" y="325961"/>
                </a:lnTo>
                <a:lnTo>
                  <a:pt x="344798" y="237058"/>
                </a:lnTo>
                <a:lnTo>
                  <a:pt x="344798" y="325961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alpha val="0"/>
                </a:schemeClr>
              </a:gs>
              <a:gs pos="94000">
                <a:schemeClr val="accent1"/>
              </a:gs>
            </a:gsLst>
            <a:lin ang="0" scaled="0"/>
            <a:tileRect/>
          </a:gradFill>
          <a:ln w="6350"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SemiBold"/>
              <a:ea typeface="思源宋体 CN SemiBold"/>
              <a:cs typeface="+mn-ea"/>
              <a:sym typeface="+mn-lt"/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496955" y="1360048"/>
            <a:ext cx="1718156" cy="1950176"/>
            <a:chOff x="496955" y="1448948"/>
            <a:chExt cx="1718156" cy="1950176"/>
          </a:xfrm>
        </p:grpSpPr>
        <p:sp>
          <p:nvSpPr>
            <p:cNvPr id="105" name="文本框 104"/>
            <p:cNvSpPr txBox="1"/>
            <p:nvPr/>
          </p:nvSpPr>
          <p:spPr>
            <a:xfrm>
              <a:off x="496955" y="1448948"/>
              <a:ext cx="1718156" cy="138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国家为恢复生产，授田给农民。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189" name="ppter.com 26-3"/>
            <p:cNvSpPr/>
            <p:nvPr/>
          </p:nvSpPr>
          <p:spPr>
            <a:xfrm rot="16200000">
              <a:off x="1159390" y="3089123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496955" y="3482505"/>
            <a:ext cx="1718156" cy="1473689"/>
            <a:chOff x="496955" y="3571405"/>
            <a:chExt cx="1718156" cy="1473689"/>
          </a:xfrm>
        </p:grpSpPr>
        <p:sp>
          <p:nvSpPr>
            <p:cNvPr id="107" name="文本框 106"/>
            <p:cNvSpPr txBox="1"/>
            <p:nvPr/>
          </p:nvSpPr>
          <p:spPr>
            <a:xfrm>
              <a:off x="496955" y="3571405"/>
              <a:ext cx="1718156" cy="94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国家掌握的土地增加。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190" name="ppter.com 26-3"/>
            <p:cNvSpPr/>
            <p:nvPr/>
          </p:nvSpPr>
          <p:spPr>
            <a:xfrm rot="16200000">
              <a:off x="1159390" y="4735093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6791643" y="4724931"/>
            <a:ext cx="3211691" cy="1814843"/>
            <a:chOff x="6791643" y="4813831"/>
            <a:chExt cx="3211691" cy="1814843"/>
          </a:xfrm>
        </p:grpSpPr>
        <p:sp>
          <p:nvSpPr>
            <p:cNvPr id="109" name="文本框 108"/>
            <p:cNvSpPr txBox="1"/>
            <p:nvPr/>
          </p:nvSpPr>
          <p:spPr>
            <a:xfrm>
              <a:off x="6791643" y="4813831"/>
              <a:ext cx="3211691" cy="94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男子可纳绢或布代役，称为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庸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6791643" y="5461754"/>
              <a:ext cx="3211691" cy="1166920"/>
              <a:chOff x="6791643" y="5513539"/>
              <a:chExt cx="3211691" cy="1166920"/>
            </a:xfrm>
          </p:grpSpPr>
          <p:sp>
            <p:nvSpPr>
              <p:cNvPr id="110" name="文本框 109"/>
              <p:cNvSpPr txBox="1"/>
              <p:nvPr/>
            </p:nvSpPr>
            <p:spPr>
              <a:xfrm>
                <a:off x="6791643" y="5739047"/>
                <a:ext cx="3211691" cy="941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rPr>
                  <a:t>保证农民的生产时间；增加赋税收入。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91" name="箭头: 直角上 190"/>
              <p:cNvSpPr/>
              <p:nvPr/>
            </p:nvSpPr>
            <p:spPr>
              <a:xfrm flipV="1">
                <a:off x="7986988" y="5513539"/>
                <a:ext cx="289803" cy="288972"/>
              </a:xfrm>
              <a:prstGeom prst="bent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</p:grpSp>
      </p:grpSp>
      <p:sp>
        <p:nvSpPr>
          <p:cNvPr id="200" name="文本框 199"/>
          <p:cNvSpPr txBox="1"/>
          <p:nvPr/>
        </p:nvSpPr>
        <p:spPr>
          <a:xfrm>
            <a:off x="4717768" y="966382"/>
            <a:ext cx="800219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权利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3295120" y="4153364"/>
            <a:ext cx="800219" cy="498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义务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206" name="左大括号 205"/>
          <p:cNvSpPr/>
          <p:nvPr/>
        </p:nvSpPr>
        <p:spPr>
          <a:xfrm rot="5400000" flipV="1">
            <a:off x="7078756" y="300074"/>
            <a:ext cx="325109" cy="4457820"/>
          </a:xfrm>
          <a:prstGeom prst="leftBrace">
            <a:avLst>
              <a:gd name="adj1" fmla="val 0"/>
              <a:gd name="adj2" fmla="val 67735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grpSp>
        <p:nvGrpSpPr>
          <p:cNvPr id="224" name="组合 223"/>
          <p:cNvGrpSpPr/>
          <p:nvPr/>
        </p:nvGrpSpPr>
        <p:grpSpPr>
          <a:xfrm>
            <a:off x="9383686" y="1918042"/>
            <a:ext cx="2340605" cy="2763624"/>
            <a:chOff x="9383686" y="2006942"/>
            <a:chExt cx="2340605" cy="2763624"/>
          </a:xfrm>
        </p:grpSpPr>
        <p:grpSp>
          <p:nvGrpSpPr>
            <p:cNvPr id="171" name="组合 170"/>
            <p:cNvGrpSpPr/>
            <p:nvPr/>
          </p:nvGrpSpPr>
          <p:grpSpPr>
            <a:xfrm>
              <a:off x="9818797" y="4247346"/>
              <a:ext cx="1656161" cy="523220"/>
              <a:chOff x="11661823" y="4299131"/>
              <a:chExt cx="1656161" cy="523220"/>
            </a:xfrm>
          </p:grpSpPr>
          <p:sp>
            <p:nvSpPr>
              <p:cNvPr id="169" name="箭头: 五边形 168"/>
              <p:cNvSpPr/>
              <p:nvPr/>
            </p:nvSpPr>
            <p:spPr>
              <a:xfrm>
                <a:off x="11661823" y="4299131"/>
                <a:ext cx="1656161" cy="520382"/>
              </a:xfrm>
              <a:prstGeom prst="homePlate">
                <a:avLst>
                  <a:gd name="adj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70" name="任意多边形: 形状 169"/>
              <p:cNvSpPr/>
              <p:nvPr/>
            </p:nvSpPr>
            <p:spPr>
              <a:xfrm flipH="1">
                <a:off x="11661823" y="4301969"/>
                <a:ext cx="1656161" cy="520382"/>
              </a:xfrm>
              <a:custGeom>
                <a:avLst/>
                <a:gdLst>
                  <a:gd name="connsiteX0" fmla="*/ 1117956 w 1117956"/>
                  <a:gd name="connsiteY0" fmla="*/ 0 h 436562"/>
                  <a:gd name="connsiteX1" fmla="*/ 558978 w 1117956"/>
                  <a:gd name="connsiteY1" fmla="*/ 0 h 436562"/>
                  <a:gd name="connsiteX2" fmla="*/ 0 w 1117956"/>
                  <a:gd name="connsiteY2" fmla="*/ 0 h 436562"/>
                  <a:gd name="connsiteX3" fmla="*/ 0 w 1117956"/>
                  <a:gd name="connsiteY3" fmla="*/ 29 h 436562"/>
                  <a:gd name="connsiteX4" fmla="*/ 64093 w 1117956"/>
                  <a:gd name="connsiteY4" fmla="*/ 158889 h 436562"/>
                  <a:gd name="connsiteX5" fmla="*/ 107106 w 1117956"/>
                  <a:gd name="connsiteY5" fmla="*/ 158889 h 436562"/>
                  <a:gd name="connsiteX6" fmla="*/ 143130 w 1117956"/>
                  <a:gd name="connsiteY6" fmla="*/ 218282 h 436562"/>
                  <a:gd name="connsiteX7" fmla="*/ 107107 w 1117956"/>
                  <a:gd name="connsiteY7" fmla="*/ 277674 h 436562"/>
                  <a:gd name="connsiteX8" fmla="*/ 64093 w 1117956"/>
                  <a:gd name="connsiteY8" fmla="*/ 277674 h 436562"/>
                  <a:gd name="connsiteX9" fmla="*/ 0 w 1117956"/>
                  <a:gd name="connsiteY9" fmla="*/ 436533 h 436562"/>
                  <a:gd name="connsiteX10" fmla="*/ 0 w 1117956"/>
                  <a:gd name="connsiteY10" fmla="*/ 436562 h 436562"/>
                  <a:gd name="connsiteX11" fmla="*/ 558978 w 1117956"/>
                  <a:gd name="connsiteY11" fmla="*/ 436562 h 436562"/>
                  <a:gd name="connsiteX12" fmla="*/ 1117956 w 1117956"/>
                  <a:gd name="connsiteY12" fmla="*/ 436562 h 436562"/>
                  <a:gd name="connsiteX13" fmla="*/ 1117956 w 1117956"/>
                  <a:gd name="connsiteY13" fmla="*/ 436533 h 436562"/>
                  <a:gd name="connsiteX14" fmla="*/ 1053863 w 1117956"/>
                  <a:gd name="connsiteY14" fmla="*/ 277674 h 436562"/>
                  <a:gd name="connsiteX15" fmla="*/ 1010849 w 1117956"/>
                  <a:gd name="connsiteY15" fmla="*/ 277674 h 436562"/>
                  <a:gd name="connsiteX16" fmla="*/ 974826 w 1117956"/>
                  <a:gd name="connsiteY16" fmla="*/ 218282 h 436562"/>
                  <a:gd name="connsiteX17" fmla="*/ 1010850 w 1117956"/>
                  <a:gd name="connsiteY17" fmla="*/ 158889 h 436562"/>
                  <a:gd name="connsiteX18" fmla="*/ 1053863 w 1117956"/>
                  <a:gd name="connsiteY18" fmla="*/ 158889 h 436562"/>
                  <a:gd name="connsiteX19" fmla="*/ 1117956 w 1117956"/>
                  <a:gd name="connsiteY19" fmla="*/ 29 h 43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7956" h="436562">
                    <a:moveTo>
                      <a:pt x="1117956" y="0"/>
                    </a:moveTo>
                    <a:lnTo>
                      <a:pt x="55897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64093" y="158889"/>
                    </a:lnTo>
                    <a:lnTo>
                      <a:pt x="107106" y="158889"/>
                    </a:lnTo>
                    <a:lnTo>
                      <a:pt x="143130" y="218282"/>
                    </a:lnTo>
                    <a:lnTo>
                      <a:pt x="107107" y="277674"/>
                    </a:lnTo>
                    <a:lnTo>
                      <a:pt x="64093" y="277674"/>
                    </a:lnTo>
                    <a:lnTo>
                      <a:pt x="0" y="436533"/>
                    </a:lnTo>
                    <a:lnTo>
                      <a:pt x="0" y="436562"/>
                    </a:lnTo>
                    <a:lnTo>
                      <a:pt x="558978" y="436562"/>
                    </a:lnTo>
                    <a:lnTo>
                      <a:pt x="1117956" y="436562"/>
                    </a:lnTo>
                    <a:lnTo>
                      <a:pt x="1117956" y="436533"/>
                    </a:lnTo>
                    <a:lnTo>
                      <a:pt x="1053863" y="277674"/>
                    </a:lnTo>
                    <a:lnTo>
                      <a:pt x="1010849" y="277674"/>
                    </a:lnTo>
                    <a:lnTo>
                      <a:pt x="974826" y="218282"/>
                    </a:lnTo>
                    <a:lnTo>
                      <a:pt x="1010850" y="158889"/>
                    </a:lnTo>
                    <a:lnTo>
                      <a:pt x="1053863" y="158889"/>
                    </a:lnTo>
                    <a:lnTo>
                      <a:pt x="1117956" y="29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68" name="文本框 167"/>
              <p:cNvSpPr txBox="1"/>
              <p:nvPr/>
            </p:nvSpPr>
            <p:spPr>
              <a:xfrm>
                <a:off x="11858961" y="4299131"/>
                <a:ext cx="1261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EEEC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两税法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EEEC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sp>
          <p:nvSpPr>
            <p:cNvPr id="172" name="左大括号 171"/>
            <p:cNvSpPr/>
            <p:nvPr/>
          </p:nvSpPr>
          <p:spPr>
            <a:xfrm rot="16200000">
              <a:off x="10484324" y="2824345"/>
              <a:ext cx="325109" cy="2154825"/>
            </a:xfrm>
            <a:prstGeom prst="leftBrace">
              <a:avLst>
                <a:gd name="adj1" fmla="val 0"/>
                <a:gd name="adj2" fmla="val 500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grpSp>
          <p:nvGrpSpPr>
            <p:cNvPr id="187" name="组合 186"/>
            <p:cNvGrpSpPr/>
            <p:nvPr/>
          </p:nvGrpSpPr>
          <p:grpSpPr>
            <a:xfrm>
              <a:off x="10284952" y="2006942"/>
              <a:ext cx="800218" cy="1910516"/>
              <a:chOff x="10284952" y="2006942"/>
              <a:chExt cx="800218" cy="1910516"/>
            </a:xfrm>
          </p:grpSpPr>
          <p:sp>
            <p:nvSpPr>
              <p:cNvPr id="185" name="ppter.com 26-3"/>
              <p:cNvSpPr/>
              <p:nvPr/>
            </p:nvSpPr>
            <p:spPr>
              <a:xfrm rot="5400000">
                <a:off x="9729803" y="2562091"/>
                <a:ext cx="1910516" cy="800218"/>
              </a:xfrm>
              <a:custGeom>
                <a:avLst/>
                <a:gdLst>
                  <a:gd name="connsiteX0" fmla="*/ 571089 w 571088"/>
                  <a:gd name="connsiteY0" fmla="*/ 167015 h 325960"/>
                  <a:gd name="connsiteX1" fmla="*/ 344798 w 571088"/>
                  <a:gd name="connsiteY1" fmla="*/ 0 h 325960"/>
                  <a:gd name="connsiteX2" fmla="*/ 344798 w 571088"/>
                  <a:gd name="connsiteY2" fmla="*/ 88903 h 325960"/>
                  <a:gd name="connsiteX3" fmla="*/ 0 w 571088"/>
                  <a:gd name="connsiteY3" fmla="*/ 0 h 325960"/>
                  <a:gd name="connsiteX4" fmla="*/ 0 w 571088"/>
                  <a:gd name="connsiteY4" fmla="*/ 167015 h 325960"/>
                  <a:gd name="connsiteX5" fmla="*/ 0 w 571088"/>
                  <a:gd name="connsiteY5" fmla="*/ 325961 h 325960"/>
                  <a:gd name="connsiteX6" fmla="*/ 344798 w 571088"/>
                  <a:gd name="connsiteY6" fmla="*/ 237058 h 325960"/>
                  <a:gd name="connsiteX7" fmla="*/ 344798 w 571088"/>
                  <a:gd name="connsiteY7" fmla="*/ 325961 h 32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88" h="325960">
                    <a:moveTo>
                      <a:pt x="571089" y="167015"/>
                    </a:moveTo>
                    <a:lnTo>
                      <a:pt x="344798" y="0"/>
                    </a:lnTo>
                    <a:lnTo>
                      <a:pt x="344798" y="88903"/>
                    </a:lnTo>
                    <a:lnTo>
                      <a:pt x="0" y="0"/>
                    </a:lnTo>
                    <a:lnTo>
                      <a:pt x="0" y="167015"/>
                    </a:lnTo>
                    <a:lnTo>
                      <a:pt x="0" y="325961"/>
                    </a:lnTo>
                    <a:lnTo>
                      <a:pt x="344798" y="237058"/>
                    </a:lnTo>
                    <a:lnTo>
                      <a:pt x="344798" y="3259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  <a:alpha val="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  <a:tileRect/>
              </a:gradFill>
              <a:ln w="6350">
                <a:gradFill flip="none" rotWithShape="1">
                  <a:gsLst>
                    <a:gs pos="15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ea"/>
                  <a:sym typeface="+mn-lt"/>
                </a:endParaRPr>
              </a:p>
            </p:txBody>
          </p:sp>
          <p:sp>
            <p:nvSpPr>
              <p:cNvPr id="186" name="文本框 185"/>
              <p:cNvSpPr txBox="1"/>
              <p:nvPr/>
            </p:nvSpPr>
            <p:spPr>
              <a:xfrm>
                <a:off x="10472095" y="2329808"/>
                <a:ext cx="44114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破</a:t>
                </a:r>
                <a:endPara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局</a:t>
                </a:r>
                <a:endPara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之</a:t>
                </a:r>
                <a:endPara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道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sp>
          <p:nvSpPr>
            <p:cNvPr id="207" name="ppter.com 26-3"/>
            <p:cNvSpPr/>
            <p:nvPr/>
          </p:nvSpPr>
          <p:spPr>
            <a:xfrm>
              <a:off x="9383686" y="4391077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5776860" y="4083100"/>
            <a:ext cx="2297511" cy="723900"/>
            <a:chOff x="8930559" y="-1685925"/>
            <a:chExt cx="2297511" cy="723900"/>
          </a:xfrm>
        </p:grpSpPr>
        <p:grpSp>
          <p:nvGrpSpPr>
            <p:cNvPr id="215" name="组合 214"/>
            <p:cNvGrpSpPr/>
            <p:nvPr/>
          </p:nvGrpSpPr>
          <p:grpSpPr>
            <a:xfrm>
              <a:off x="8930559" y="-1685925"/>
              <a:ext cx="2297511" cy="723900"/>
              <a:chOff x="8930559" y="-1921915"/>
              <a:chExt cx="3464641" cy="1299804"/>
            </a:xfrm>
          </p:grpSpPr>
          <p:sp>
            <p:nvSpPr>
              <p:cNvPr id="217" name="矩形 216"/>
              <p:cNvSpPr/>
              <p:nvPr/>
            </p:nvSpPr>
            <p:spPr>
              <a:xfrm>
                <a:off x="9070975" y="-1784350"/>
                <a:ext cx="3169294" cy="102235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pic>
            <p:nvPicPr>
              <p:cNvPr id="218" name="图形 217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8930559" y="-1921915"/>
                <a:ext cx="3464641" cy="1299804"/>
              </a:xfrm>
              <a:prstGeom prst="rect">
                <a:avLst/>
              </a:prstGeom>
            </p:spPr>
          </p:pic>
        </p:grpSp>
        <p:sp>
          <p:nvSpPr>
            <p:cNvPr id="216" name="文本框 215"/>
            <p:cNvSpPr txBox="1"/>
            <p:nvPr/>
          </p:nvSpPr>
          <p:spPr>
            <a:xfrm>
              <a:off x="9041890" y="-1598400"/>
              <a:ext cx="2031325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义务难以履行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5983154" y="746304"/>
            <a:ext cx="2297511" cy="723900"/>
            <a:chOff x="8930559" y="-1685925"/>
            <a:chExt cx="2297511" cy="723900"/>
          </a:xfrm>
        </p:grpSpPr>
        <p:grpSp>
          <p:nvGrpSpPr>
            <p:cNvPr id="220" name="组合 219"/>
            <p:cNvGrpSpPr/>
            <p:nvPr/>
          </p:nvGrpSpPr>
          <p:grpSpPr>
            <a:xfrm>
              <a:off x="8930559" y="-1685925"/>
              <a:ext cx="2297511" cy="723900"/>
              <a:chOff x="8930559" y="-1921915"/>
              <a:chExt cx="3464641" cy="1299804"/>
            </a:xfrm>
          </p:grpSpPr>
          <p:sp>
            <p:nvSpPr>
              <p:cNvPr id="222" name="矩形 221"/>
              <p:cNvSpPr/>
              <p:nvPr/>
            </p:nvSpPr>
            <p:spPr>
              <a:xfrm>
                <a:off x="9070975" y="-1784350"/>
                <a:ext cx="3169294" cy="102235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pic>
            <p:nvPicPr>
              <p:cNvPr id="223" name="图形 222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8930559" y="-1921915"/>
                <a:ext cx="3464641" cy="1299804"/>
              </a:xfrm>
              <a:prstGeom prst="rect">
                <a:avLst/>
              </a:prstGeom>
            </p:spPr>
          </p:pic>
        </p:grpSp>
        <p:sp>
          <p:nvSpPr>
            <p:cNvPr id="221" name="文本框 220"/>
            <p:cNvSpPr txBox="1"/>
            <p:nvPr/>
          </p:nvSpPr>
          <p:spPr>
            <a:xfrm>
              <a:off x="9041890" y="-1598400"/>
              <a:ext cx="2031325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权利逐渐消失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sp>
        <p:nvSpPr>
          <p:cNvPr id="12" name="文本框 8"/>
          <p:cNvSpPr txBox="1"/>
          <p:nvPr/>
        </p:nvSpPr>
        <p:spPr>
          <a:xfrm>
            <a:off x="49213" y="152400"/>
            <a:ext cx="7645400" cy="769938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（一）租调制、租庸调制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49530" y="3515360"/>
            <a:ext cx="10848658" cy="3272155"/>
            <a:chOff x="903" y="4645"/>
            <a:chExt cx="17085" cy="5153"/>
          </a:xfrm>
          <a:solidFill>
            <a:schemeClr val="bg1"/>
          </a:solidFill>
        </p:grpSpPr>
        <p:pic>
          <p:nvPicPr>
            <p:cNvPr id="56323" name="图片 5"/>
            <p:cNvPicPr>
              <a:picLocks noChangeAspect="1"/>
            </p:cNvPicPr>
            <p:nvPr/>
          </p:nvPicPr>
          <p:blipFill>
            <a:blip r:embed="rId4"/>
            <a:srcRect t="39091" b="23750"/>
            <a:stretch>
              <a:fillRect/>
            </a:stretch>
          </p:blipFill>
          <p:spPr>
            <a:xfrm>
              <a:off x="12240" y="4645"/>
              <a:ext cx="5748" cy="4070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" name="文本框 32"/>
            <p:cNvSpPr txBox="1"/>
            <p:nvPr>
              <p:custDataLst>
                <p:tags r:id="rId5"/>
              </p:custDataLst>
            </p:nvPr>
          </p:nvSpPr>
          <p:spPr>
            <a:xfrm>
              <a:off x="12710" y="8955"/>
              <a:ext cx="4808" cy="840"/>
            </a:xfrm>
            <a:prstGeom prst="rect">
              <a:avLst/>
            </a:prstGeom>
            <a:grpFill/>
          </p:spPr>
          <p:txBody>
            <a:bodyPr/>
            <a:p>
              <a:pPr marR="0" defTabSz="457200" eaLnBrk="0" hangingPunct="0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135" b="1" kern="1200" cap="none" spc="225" normalizeH="0" baseline="0" noProof="0" dirty="0">
                  <a:latin typeface="方正宋刻本秀楷_GBK" charset="-122"/>
                  <a:ea typeface="方正宋刻本秀楷_GBK" charset="-122"/>
                  <a:cs typeface="+mn-cs"/>
                  <a:sym typeface="Arial" panose="020B0604020202020204" pitchFamily="34" charset="0"/>
                </a:rPr>
                <a:t>庸：</a:t>
              </a:r>
              <a:r>
                <a:rPr kumimoji="0" lang="zh-CN" altLang="en-US" sz="2135" b="1" kern="1200" cap="none" spc="225" normalizeH="0" baseline="0" noProof="0" dirty="0">
                  <a:solidFill>
                    <a:srgbClr val="C00000"/>
                  </a:solidFill>
                  <a:latin typeface="方正宋刻本秀楷_GBK" charset="-122"/>
                  <a:ea typeface="方正宋刻本秀楷_GBK" charset="-122"/>
                  <a:cs typeface="+mn-cs"/>
                  <a:sym typeface="Arial" panose="020B0604020202020204" pitchFamily="34" charset="0"/>
                </a:rPr>
                <a:t>用帛或布代徭役</a:t>
              </a:r>
              <a:endParaRPr kumimoji="0" lang="zh-CN" altLang="en-US" sz="2135" b="1" kern="1200" cap="none" spc="225" normalizeH="0" baseline="0" noProof="0" dirty="0">
                <a:solidFill>
                  <a:srgbClr val="C00000"/>
                </a:solidFill>
                <a:latin typeface="方正宋刻本秀楷_GBK" charset="-122"/>
                <a:ea typeface="方正宋刻本秀楷_GBK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14"/>
            <p:cNvPicPr>
              <a:picLocks noChangeAspect="1"/>
            </p:cNvPicPr>
            <p:nvPr/>
          </p:nvPicPr>
          <p:blipFill>
            <a:blip r:embed="rId6"/>
            <a:srcRect l="5595" r="47501" b="43681"/>
            <a:stretch>
              <a:fillRect/>
            </a:stretch>
          </p:blipFill>
          <p:spPr>
            <a:xfrm rot="16200000">
              <a:off x="1355" y="4417"/>
              <a:ext cx="3843" cy="4747"/>
            </a:xfrm>
            <a:prstGeom prst="rect">
              <a:avLst/>
            </a:prstGeom>
            <a:grpFill/>
            <a:ln w="9525">
              <a:noFill/>
            </a:ln>
          </p:spPr>
        </p:pic>
        <p:sp>
          <p:nvSpPr>
            <p:cNvPr id="7" name="文本框 19"/>
            <p:cNvSpPr txBox="1"/>
            <p:nvPr>
              <p:custDataLst>
                <p:tags r:id="rId7"/>
              </p:custDataLst>
            </p:nvPr>
          </p:nvSpPr>
          <p:spPr>
            <a:xfrm>
              <a:off x="948" y="8962"/>
              <a:ext cx="4560" cy="836"/>
            </a:xfrm>
            <a:prstGeom prst="rect">
              <a:avLst/>
            </a:prstGeom>
            <a:grpFill/>
          </p:spPr>
          <p:txBody>
            <a:bodyPr/>
            <a:p>
              <a:pPr marR="0" defTabSz="457200" eaLnBrk="0" hangingPunct="0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135" b="1" kern="1200" cap="none" spc="225" normalizeH="0" baseline="0" noProof="0" dirty="0">
                  <a:latin typeface="方正宋刻本秀楷_GBK" charset="-122"/>
                  <a:ea typeface="方正宋刻本秀楷_GBK" charset="-122"/>
                  <a:cs typeface="+mn-cs"/>
                  <a:sym typeface="Arial" panose="020B0604020202020204" pitchFamily="34" charset="0"/>
                </a:rPr>
                <a:t>租（</a:t>
              </a:r>
              <a:r>
                <a:rPr kumimoji="0" lang="zh-CN" altLang="en-US" sz="2135" b="1" kern="1200" cap="none" spc="0" normalizeH="0" baseline="0" noProof="0" dirty="0">
                  <a:solidFill>
                    <a:srgbClr val="C00000"/>
                  </a:solidFill>
                  <a:latin typeface="江西拙楷" panose="02010600030101010101" charset="-122"/>
                  <a:ea typeface="江西拙楷" panose="02010600030101010101" charset="-122"/>
                  <a:cs typeface="+mn-cs"/>
                  <a:sym typeface="+mn-ea"/>
                </a:rPr>
                <a:t>田亩税</a:t>
              </a:r>
              <a:r>
                <a:rPr kumimoji="0" lang="zh-CN" altLang="en-US" sz="2135" b="1" kern="1200" cap="none" spc="225" normalizeH="0" baseline="0" noProof="0" dirty="0">
                  <a:latin typeface="方正宋刻本秀楷_GBK" charset="-122"/>
                  <a:ea typeface="方正宋刻本秀楷_GBK" charset="-122"/>
                  <a:cs typeface="+mn-cs"/>
                  <a:sym typeface="Arial" panose="020B0604020202020204" pitchFamily="34" charset="0"/>
                </a:rPr>
                <a:t>）：粮食</a:t>
              </a:r>
              <a:endParaRPr kumimoji="0" lang="zh-CN" altLang="en-US" sz="2135" b="1" kern="1200" cap="none" spc="225" normalizeH="0" baseline="0" noProof="0" dirty="0">
                <a:latin typeface="方正宋刻本秀楷_GBK" charset="-122"/>
                <a:ea typeface="方正宋刻本秀楷_GBK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9" name="图片 2"/>
            <p:cNvPicPr>
              <a:picLocks noChangeAspect="1"/>
            </p:cNvPicPr>
            <p:nvPr/>
          </p:nvPicPr>
          <p:blipFill>
            <a:blip r:embed="rId8"/>
            <a:srcRect b="37769"/>
            <a:stretch>
              <a:fillRect/>
            </a:stretch>
          </p:blipFill>
          <p:spPr>
            <a:xfrm>
              <a:off x="6720" y="4660"/>
              <a:ext cx="4905" cy="3997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" name="文本框 22"/>
            <p:cNvSpPr txBox="1"/>
            <p:nvPr>
              <p:custDataLst>
                <p:tags r:id="rId9"/>
              </p:custDataLst>
            </p:nvPr>
          </p:nvSpPr>
          <p:spPr>
            <a:xfrm>
              <a:off x="6590" y="8963"/>
              <a:ext cx="5250" cy="835"/>
            </a:xfrm>
            <a:prstGeom prst="rect">
              <a:avLst/>
            </a:prstGeom>
            <a:grpFill/>
          </p:spPr>
          <p:txBody>
            <a:bodyPr/>
            <a:p>
              <a:pPr marR="0" defTabSz="457200" eaLnBrk="0" hangingPunct="0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2135" b="1" kern="1200" cap="none" spc="225" normalizeH="0" baseline="0" noProof="0" dirty="0">
                  <a:latin typeface="方正宋刻本秀楷_GBK" charset="-122"/>
                  <a:ea typeface="方正宋刻本秀楷_GBK" charset="-122"/>
                  <a:cs typeface="+mn-cs"/>
                  <a:sym typeface="Arial" panose="020B0604020202020204" pitchFamily="34" charset="0"/>
                </a:rPr>
                <a:t>调（</a:t>
              </a:r>
              <a:r>
                <a:rPr kumimoji="0" lang="zh-CN" altLang="en-US" sz="2135" b="1" kern="1200" cap="none" spc="0" normalizeH="0" baseline="0" noProof="0" dirty="0">
                  <a:solidFill>
                    <a:srgbClr val="C00000"/>
                  </a:solidFill>
                  <a:latin typeface="江西拙楷" panose="02010600030101010101" charset="-122"/>
                  <a:ea typeface="江西拙楷" panose="02010600030101010101" charset="-122"/>
                  <a:cs typeface="+mn-cs"/>
                  <a:sym typeface="+mn-ea"/>
                </a:rPr>
                <a:t>人头税</a:t>
              </a:r>
              <a:r>
                <a:rPr kumimoji="0" lang="zh-CN" altLang="en-US" sz="2135" b="1" kern="1200" cap="none" spc="225" normalizeH="0" baseline="0" noProof="0" dirty="0">
                  <a:latin typeface="方正宋刻本秀楷_GBK" charset="-122"/>
                  <a:ea typeface="方正宋刻本秀楷_GBK" charset="-122"/>
                  <a:cs typeface="+mn-cs"/>
                  <a:sym typeface="Arial" panose="020B0604020202020204" pitchFamily="34" charset="0"/>
                </a:rPr>
                <a:t>）：帛或布</a:t>
              </a:r>
              <a:endParaRPr kumimoji="0" lang="zh-CN" altLang="en-US" sz="2135" b="1" kern="1200" cap="none" spc="225" normalizeH="0" baseline="0" noProof="0" dirty="0">
                <a:latin typeface="方正宋刻本秀楷_GBK" charset="-122"/>
                <a:ea typeface="方正宋刻本秀楷_GBK" charset="-122"/>
                <a:cs typeface="+mn-cs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88" grpId="0" bldLvl="0" animBg="1"/>
      <p:bldP spid="200" grpId="0"/>
      <p:bldP spid="201" grpId="0"/>
      <p:bldP spid="20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304800" y="652463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1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、背景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400" y="1206500"/>
            <a:ext cx="10896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</a:rPr>
              <a:t>        材料一   开元以后，天下户籍，久不更迭，丁口转死，田亩卖易，贫富升降不实，乃盗起兵兴，财用益绌，而租庸调税法，乃陷于败坏。		                                                         —《新唐书》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" y="3594100"/>
            <a:ext cx="108966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       材料二   唐玄宗天宝年间，人口不过891万户，免税的有350万户。安史之乱后，人口只剩下天宝年间的1/3，而免税户达到总户数的2/3。皇帝规定了更加高昂的税额，但这些税一部分要留在州政府，一部分交给了节度使。  ——据郭建龙《中央帝国的财政密码》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" y="2503488"/>
            <a:ext cx="11049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户籍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49" charset="-122"/>
                <a:sym typeface="+mn-ea"/>
              </a:rPr>
              <a:t>制度的松懈与错乱；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土地兼并日益严重，导致均田制瓦解，贫富两级分化加剧。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2000" y="5410200"/>
            <a:ext cx="104394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免税户多；安史之乱；地方分税；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唐政府的财政危机加剧。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26988" y="0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（二）两税法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685800" y="457199"/>
            <a:ext cx="10058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魏碑简体" charset="-122"/>
              </a:rPr>
              <a:t>一、选官制度的变化</a:t>
            </a:r>
            <a:endParaRPr kumimoji="0" lang="zh-CN" altLang="en-US" sz="4400" b="1" kern="1200" cap="none" spc="0" normalizeH="0" baseline="0" noProof="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方正魏碑简体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228600" y="1524000"/>
            <a:ext cx="6481763" cy="1655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altLang="zh-CN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  </a:t>
            </a:r>
            <a:r>
              <a:rPr kumimoji="0" altLang="zh-CN" sz="36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世胄蹑高位，英俊沉下僚</a:t>
            </a:r>
            <a:r>
              <a:rPr kumimoji="0" altLang="zh-CN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。</a:t>
            </a:r>
            <a:endParaRPr kumimoji="0" altLang="zh-CN" sz="36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柳公权楷书" charset="-122"/>
              <a:sym typeface="+mn-ea"/>
            </a:endParaRPr>
          </a:p>
          <a:p>
            <a:pPr marR="0" defTabSz="457200" eaLnBrk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altLang="zh-CN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     </a:t>
            </a:r>
            <a:r>
              <a:rPr kumimoji="0" lang="en-US" altLang="zh-CN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         </a:t>
            </a:r>
            <a:r>
              <a:rPr kumimoji="0" 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（西晋）</a:t>
            </a:r>
            <a:r>
              <a:rPr kumimoji="0" 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左思《咏史》</a:t>
            </a:r>
            <a:endParaRPr kumimoji="0" lang="zh-CN" altLang="zh-CN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柳公权楷书" charset="-122"/>
              <a:sym typeface="+mn-ea"/>
            </a:endParaRPr>
          </a:p>
        </p:txBody>
      </p:sp>
      <p:sp>
        <p:nvSpPr>
          <p:cNvPr id="16" name="文本框 13"/>
          <p:cNvSpPr txBox="1"/>
          <p:nvPr/>
        </p:nvSpPr>
        <p:spPr>
          <a:xfrm>
            <a:off x="744538" y="3517900"/>
            <a:ext cx="544988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    </a:t>
            </a:r>
            <a:r>
              <a:rPr kumimoji="0" altLang="zh-CN" sz="40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春风得意马蹄疾</a:t>
            </a:r>
            <a:r>
              <a:rPr kumimoji="0" altLang="zh-CN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，</a:t>
            </a:r>
            <a:endParaRPr kumimoji="0" lang="en-US" altLang="zh-CN" sz="40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柳公权楷书" charset="-122"/>
              <a:sym typeface="+mn-ea"/>
            </a:endParaRPr>
          </a:p>
          <a:p>
            <a:pPr marR="0" defTabSz="457200" eaLnBrk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    </a:t>
            </a:r>
            <a:r>
              <a:rPr kumimoji="0" altLang="zh-CN" sz="40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一日看尽长安花</a:t>
            </a:r>
            <a:r>
              <a:rPr kumimoji="0" altLang="zh-CN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。</a:t>
            </a:r>
            <a:endParaRPr kumimoji="0" altLang="zh-CN" sz="40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柳公权楷书" charset="-122"/>
              <a:sym typeface="+mn-ea"/>
            </a:endParaRPr>
          </a:p>
          <a:p>
            <a:pPr marR="0" defTabSz="457200" eaLnBrk="0" fontAlgn="auto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altLang="zh-CN" sz="2800" b="1" kern="1200" cap="none" spc="0" normalizeH="0" baseline="0" noProof="0" dirty="0">
                <a:latin typeface="柳公权楷书" charset="-122"/>
                <a:ea typeface="柳公权楷书" charset="-122"/>
                <a:cs typeface="柳公权楷书" charset="-122"/>
                <a:sym typeface="+mn-ea"/>
              </a:rPr>
              <a:t>      </a:t>
            </a:r>
            <a:r>
              <a:rPr kumimoji="0" 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——(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唐</a:t>
            </a:r>
            <a:r>
              <a:rPr kumimoji="0" 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)</a:t>
            </a:r>
            <a:r>
              <a:rPr kumimoji="0" altLang="zh-CN" sz="28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孟郊</a:t>
            </a:r>
            <a:r>
              <a:rPr kumimoji="0" 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《</a:t>
            </a:r>
            <a:r>
              <a:rPr kumimoji="0" altLang="zh-CN" sz="2800" b="1" kern="1200" cap="none" spc="0" normalizeH="0" baseline="0" noProof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登科后</a:t>
            </a:r>
            <a:r>
              <a:rPr kumimoji="0" 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柳公权楷书" charset="-122"/>
                <a:sym typeface="+mn-ea"/>
              </a:rPr>
              <a:t>》</a:t>
            </a:r>
            <a:endParaRPr kumimoji="0" lang="zh-CN" altLang="zh-CN" sz="28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柳公权楷书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10363" y="52388"/>
            <a:ext cx="5332412" cy="3746500"/>
            <a:chOff x="6710679" y="52843"/>
            <a:chExt cx="5332095" cy="3745567"/>
          </a:xfrm>
        </p:grpSpPr>
        <p:grpSp>
          <p:nvGrpSpPr>
            <p:cNvPr id="9221" name="组合 19"/>
            <p:cNvGrpSpPr/>
            <p:nvPr/>
          </p:nvGrpSpPr>
          <p:grpSpPr>
            <a:xfrm>
              <a:off x="6710679" y="52843"/>
              <a:ext cx="5332095" cy="3745567"/>
              <a:chOff x="6710679" y="52843"/>
              <a:chExt cx="5332095" cy="3745567"/>
            </a:xfrm>
          </p:grpSpPr>
          <p:pic>
            <p:nvPicPr>
              <p:cNvPr id="9222" name="图片 12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rcRect b="17365"/>
              <a:stretch>
                <a:fillRect/>
              </a:stretch>
            </p:blipFill>
            <p:spPr>
              <a:xfrm>
                <a:off x="7842415" y="52843"/>
                <a:ext cx="3077366" cy="2545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34" name="文本框 3"/>
              <p:cNvSpPr txBox="1">
                <a:spLocks noChangeArrowheads="1"/>
              </p:cNvSpPr>
              <p:nvPr/>
            </p:nvSpPr>
            <p:spPr bwMode="auto">
              <a:xfrm>
                <a:off x="6710679" y="2598081"/>
                <a:ext cx="5332095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  左思，西晋文学家，出身寒门，</a:t>
                </a:r>
                <a:endPara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才华出众却屡不得志。</a:t>
                </a:r>
                <a:endParaRPr kumimoji="0" lang="en-US" altLang="zh-C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  《</a:t>
                </a: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三都赋</a:t>
                </a:r>
                <a:r>
                  <a:rPr kumimoji="0" lang="en-US" altLang="zh-CN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》</a:t>
                </a: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，洛阳纸贵。</a:t>
                </a:r>
                <a:endPara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0920479" y="381373"/>
              <a:ext cx="614325" cy="1888655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marR="0" defTabSz="457200" eaLnBrk="0" hangingPunct="0">
                <a:buClrTx/>
                <a:buSzTx/>
                <a:buFontTx/>
                <a:buNone/>
                <a:defRPr/>
              </a:pPr>
              <a:r>
                <a:rPr kumimoji="0" lang="zh-CN" altLang="en-US" sz="2800" b="1" kern="1200" cap="none" spc="0" normalizeH="0" baseline="0" noProof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悲催的左思</a:t>
              </a:r>
              <a:endPara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0250" y="3962400"/>
            <a:ext cx="10190163" cy="2752725"/>
            <a:chOff x="730770" y="3962400"/>
            <a:chExt cx="10189011" cy="2753271"/>
          </a:xfrm>
        </p:grpSpPr>
        <p:grpSp>
          <p:nvGrpSpPr>
            <p:cNvPr id="9226" name="组合 18"/>
            <p:cNvGrpSpPr/>
            <p:nvPr/>
          </p:nvGrpSpPr>
          <p:grpSpPr>
            <a:xfrm>
              <a:off x="730770" y="3962400"/>
              <a:ext cx="10189011" cy="2753271"/>
              <a:chOff x="722026" y="3798410"/>
              <a:chExt cx="10189011" cy="2753271"/>
            </a:xfrm>
          </p:grpSpPr>
          <p:pic>
            <p:nvPicPr>
              <p:cNvPr id="9227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2415" y="3798410"/>
                <a:ext cx="3068622" cy="25224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30" name="矩形 17"/>
              <p:cNvSpPr>
                <a:spLocks noChangeArrowheads="1"/>
              </p:cNvSpPr>
              <p:nvPr/>
            </p:nvSpPr>
            <p:spPr bwMode="auto">
              <a:xfrm>
                <a:off x="722026" y="6090016"/>
                <a:ext cx="73003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唐代孟郊，出身低微，父亲是一名小吏，家中清贫</a:t>
                </a:r>
                <a:r>
                  <a:rPr kumimoji="0" lang="zh-CN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。</a:t>
                </a:r>
                <a:endPara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00688" y="4221214"/>
              <a:ext cx="615880" cy="1886324"/>
            </a:xfrm>
            <a:prstGeom prst="rect">
              <a:avLst/>
            </a:prstGeom>
            <a:noFill/>
          </p:spPr>
          <p:txBody>
            <a:bodyPr vert="eaVert" wrap="none">
              <a:spAutoFit/>
            </a:bodyPr>
            <a:lstStyle/>
            <a:p>
              <a:pPr marR="0" defTabSz="457200" eaLnBrk="0" hangingPunct="0">
                <a:buClrTx/>
                <a:buSzTx/>
                <a:buFontTx/>
                <a:buNone/>
                <a:defRPr/>
              </a:pPr>
              <a:r>
                <a:rPr kumimoji="0" lang="zh-CN" altLang="en-US" sz="2800" b="1" kern="1200" cap="none" spc="0" normalizeH="0" baseline="0" noProof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得意的孟郊</a:t>
              </a:r>
              <a:endPara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304800" y="228600"/>
            <a:ext cx="2057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40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2</a:t>
            </a:r>
            <a:r>
              <a:rPr kumimoji="0" lang="zh-CN" altLang="en-US" sz="40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、内容</a:t>
            </a:r>
            <a:endParaRPr kumimoji="0" lang="zh-CN" altLang="en-US" sz="40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6100" y="928688"/>
            <a:ext cx="11112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①量出以制入：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由中央政府预先确定总的税额，分配到各地征收；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2133600"/>
            <a:ext cx="1097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②户无主客，以见居为簿：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户不分主户和客户，以当时的居住地，编入户籍；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6100" y="3429000"/>
            <a:ext cx="11271250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③人无丁中，以贫富为差：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每户按户等缴纳户税，按田亩缴纳地税，取消租庸调和一切杂税、杂役；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6100" y="4724400"/>
            <a:ext cx="8686800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</a:t>
            </a:r>
            <a:r>
              <a:rPr lang="zh-CN" altLang="en-US" sz="3600" b="1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夏秋两次收取。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180" y="942975"/>
            <a:ext cx="1185164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</a:rPr>
              <a:t>根据表格思考，租庸调制有何不足？两税法如何弥补了它的不足？</a:t>
            </a:r>
            <a:endParaRPr kumimoji="0" lang="zh-CN" altLang="en-US" sz="320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ea typeface="思源宋体 CN Heavy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795369" y="2127364"/>
          <a:ext cx="5067300" cy="4444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426"/>
                <a:gridCol w="1198724"/>
                <a:gridCol w="2140150"/>
              </a:tblGrid>
              <a:tr h="7235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租庸调制</a:t>
                      </a:r>
                      <a:endParaRPr lang="zh-CN" altLang="en-US" sz="240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两税法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2075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人丁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征税</a:t>
                      </a:r>
                      <a:endParaRPr lang="en-US" altLang="zh-CN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标准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资产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364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田租、户调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力役、杂税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征税</a:t>
                      </a:r>
                      <a:endParaRPr lang="en-US" altLang="zh-CN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项目</a:t>
                      </a:r>
                      <a:endParaRPr lang="en-US" altLang="zh-CN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户税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田税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授田农民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征税</a:t>
                      </a:r>
                      <a:endParaRPr lang="en-US" altLang="zh-CN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对象</a:t>
                      </a:r>
                      <a:endParaRPr lang="en-US" altLang="zh-CN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不分主客农商，</a:t>
                      </a:r>
                      <a:endParaRPr lang="en-US" altLang="zh-CN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一律纳税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旬输月送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征税</a:t>
                      </a:r>
                      <a:endParaRPr lang="en-US" altLang="zh-CN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时间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夏、秋两季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2" name="组合 81"/>
          <p:cNvGrpSpPr/>
          <p:nvPr/>
        </p:nvGrpSpPr>
        <p:grpSpPr>
          <a:xfrm>
            <a:off x="457200" y="3013774"/>
            <a:ext cx="2364053" cy="498213"/>
            <a:chOff x="457200" y="2645875"/>
            <a:chExt cx="2364053" cy="498213"/>
          </a:xfrm>
        </p:grpSpPr>
        <p:sp>
          <p:nvSpPr>
            <p:cNvPr id="45" name="文本框 44"/>
            <p:cNvSpPr txBox="1"/>
            <p:nvPr/>
          </p:nvSpPr>
          <p:spPr>
            <a:xfrm>
              <a:off x="457200" y="2645875"/>
              <a:ext cx="2031325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贫富差距加大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49" name="ppter.com 26-3"/>
            <p:cNvSpPr/>
            <p:nvPr/>
          </p:nvSpPr>
          <p:spPr>
            <a:xfrm flipH="1">
              <a:off x="2427967" y="2781624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57200" y="3929322"/>
            <a:ext cx="2364053" cy="498213"/>
            <a:chOff x="457200" y="3561423"/>
            <a:chExt cx="2364053" cy="498213"/>
          </a:xfrm>
        </p:grpSpPr>
        <p:sp>
          <p:nvSpPr>
            <p:cNvPr id="54" name="文本框 53"/>
            <p:cNvSpPr txBox="1"/>
            <p:nvPr/>
          </p:nvSpPr>
          <p:spPr>
            <a:xfrm>
              <a:off x="457200" y="3561423"/>
              <a:ext cx="2031325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税收名目繁冗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56" name="ppter.com 26-3"/>
            <p:cNvSpPr/>
            <p:nvPr/>
          </p:nvSpPr>
          <p:spPr>
            <a:xfrm flipH="1">
              <a:off x="2427967" y="3697172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57200" y="4900657"/>
            <a:ext cx="2364053" cy="498213"/>
            <a:chOff x="457200" y="4532758"/>
            <a:chExt cx="2364053" cy="498213"/>
          </a:xfrm>
        </p:grpSpPr>
        <p:sp>
          <p:nvSpPr>
            <p:cNvPr id="60" name="文本框 59"/>
            <p:cNvSpPr txBox="1"/>
            <p:nvPr/>
          </p:nvSpPr>
          <p:spPr>
            <a:xfrm>
              <a:off x="457200" y="4532758"/>
              <a:ext cx="2031325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农民独自担税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62" name="ppter.com 26-3"/>
            <p:cNvSpPr/>
            <p:nvPr/>
          </p:nvSpPr>
          <p:spPr>
            <a:xfrm flipH="1">
              <a:off x="2427967" y="4668507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57200" y="5871993"/>
            <a:ext cx="2364053" cy="498213"/>
            <a:chOff x="457200" y="5504094"/>
            <a:chExt cx="2364053" cy="498213"/>
          </a:xfrm>
        </p:grpSpPr>
        <p:sp>
          <p:nvSpPr>
            <p:cNvPr id="66" name="文本框 65"/>
            <p:cNvSpPr txBox="1"/>
            <p:nvPr/>
          </p:nvSpPr>
          <p:spPr>
            <a:xfrm>
              <a:off x="457200" y="5504094"/>
              <a:ext cx="2031325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征税次数繁多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67" name="ppter.com 26-3"/>
            <p:cNvSpPr/>
            <p:nvPr/>
          </p:nvSpPr>
          <p:spPr>
            <a:xfrm flipH="1">
              <a:off x="2427967" y="5639843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862669" y="2972036"/>
            <a:ext cx="2782027" cy="498213"/>
            <a:chOff x="8135330" y="2604137"/>
            <a:chExt cx="2782027" cy="498213"/>
          </a:xfrm>
        </p:grpSpPr>
        <p:sp>
          <p:nvSpPr>
            <p:cNvPr id="71" name="文本框 70"/>
            <p:cNvSpPr txBox="1"/>
            <p:nvPr/>
          </p:nvSpPr>
          <p:spPr>
            <a:xfrm flipH="1">
              <a:off x="8578255" y="2604137"/>
              <a:ext cx="2339102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放松了人身控制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72" name="ppter.com 26-3"/>
            <p:cNvSpPr/>
            <p:nvPr/>
          </p:nvSpPr>
          <p:spPr>
            <a:xfrm>
              <a:off x="8135330" y="2781624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62669" y="3937362"/>
            <a:ext cx="2449525" cy="534035"/>
            <a:chOff x="8135330" y="3569463"/>
            <a:chExt cx="2449525" cy="534035"/>
          </a:xfrm>
        </p:grpSpPr>
        <p:sp>
          <p:nvSpPr>
            <p:cNvPr id="75" name="文本框 74"/>
            <p:cNvSpPr txBox="1"/>
            <p:nvPr/>
          </p:nvSpPr>
          <p:spPr>
            <a:xfrm flipH="1">
              <a:off x="8573175" y="3569463"/>
              <a:ext cx="2011680" cy="534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简化税收名目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79" name="ppter.com 26-3"/>
            <p:cNvSpPr/>
            <p:nvPr/>
          </p:nvSpPr>
          <p:spPr>
            <a:xfrm>
              <a:off x="8135330" y="3736304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62669" y="4648099"/>
            <a:ext cx="2776947" cy="915548"/>
            <a:chOff x="8135330" y="4280200"/>
            <a:chExt cx="2776947" cy="915548"/>
          </a:xfrm>
        </p:grpSpPr>
        <p:sp>
          <p:nvSpPr>
            <p:cNvPr id="76" name="文本框 75"/>
            <p:cNvSpPr txBox="1"/>
            <p:nvPr/>
          </p:nvSpPr>
          <p:spPr>
            <a:xfrm flipH="1">
              <a:off x="8573175" y="4280200"/>
              <a:ext cx="2339102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扩大了收税对象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 flipH="1">
              <a:off x="8573175" y="4697535"/>
              <a:ext cx="2339102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增加了财政收入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80" name="ppter.com 26-3"/>
            <p:cNvSpPr/>
            <p:nvPr/>
          </p:nvSpPr>
          <p:spPr>
            <a:xfrm>
              <a:off x="8135330" y="4611029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862669" y="5871992"/>
            <a:ext cx="2776947" cy="498213"/>
            <a:chOff x="8135330" y="5504093"/>
            <a:chExt cx="2776947" cy="498213"/>
          </a:xfrm>
        </p:grpSpPr>
        <p:sp>
          <p:nvSpPr>
            <p:cNvPr id="78" name="文本框 77"/>
            <p:cNvSpPr txBox="1"/>
            <p:nvPr/>
          </p:nvSpPr>
          <p:spPr>
            <a:xfrm flipH="1">
              <a:off x="8573175" y="5504093"/>
              <a:ext cx="2339102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减少了征税次数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81" name="ppter.com 26-3"/>
            <p:cNvSpPr/>
            <p:nvPr/>
          </p:nvSpPr>
          <p:spPr>
            <a:xfrm>
              <a:off x="8135330" y="5639841"/>
              <a:ext cx="393286" cy="226715"/>
            </a:xfrm>
            <a:custGeom>
              <a:avLst/>
              <a:gdLst>
                <a:gd name="connsiteX0" fmla="*/ 571089 w 571088"/>
                <a:gd name="connsiteY0" fmla="*/ 167015 h 325960"/>
                <a:gd name="connsiteX1" fmla="*/ 344798 w 571088"/>
                <a:gd name="connsiteY1" fmla="*/ 0 h 325960"/>
                <a:gd name="connsiteX2" fmla="*/ 344798 w 571088"/>
                <a:gd name="connsiteY2" fmla="*/ 88903 h 325960"/>
                <a:gd name="connsiteX3" fmla="*/ 0 w 571088"/>
                <a:gd name="connsiteY3" fmla="*/ 0 h 325960"/>
                <a:gd name="connsiteX4" fmla="*/ 0 w 571088"/>
                <a:gd name="connsiteY4" fmla="*/ 167015 h 325960"/>
                <a:gd name="connsiteX5" fmla="*/ 0 w 571088"/>
                <a:gd name="connsiteY5" fmla="*/ 325961 h 325960"/>
                <a:gd name="connsiteX6" fmla="*/ 344798 w 571088"/>
                <a:gd name="connsiteY6" fmla="*/ 237058 h 325960"/>
                <a:gd name="connsiteX7" fmla="*/ 344798 w 571088"/>
                <a:gd name="connsiteY7" fmla="*/ 325961 h 32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088" h="325960">
                  <a:moveTo>
                    <a:pt x="571089" y="167015"/>
                  </a:moveTo>
                  <a:lnTo>
                    <a:pt x="344798" y="0"/>
                  </a:lnTo>
                  <a:lnTo>
                    <a:pt x="344798" y="88903"/>
                  </a:lnTo>
                  <a:lnTo>
                    <a:pt x="0" y="0"/>
                  </a:lnTo>
                  <a:lnTo>
                    <a:pt x="0" y="167015"/>
                  </a:lnTo>
                  <a:lnTo>
                    <a:pt x="0" y="325961"/>
                  </a:lnTo>
                  <a:lnTo>
                    <a:pt x="344798" y="237058"/>
                  </a:lnTo>
                  <a:lnTo>
                    <a:pt x="344798" y="325961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alpha val="0"/>
                  </a:schemeClr>
                </a:gs>
                <a:gs pos="94000">
                  <a:schemeClr val="accent1"/>
                </a:gs>
              </a:gsLst>
              <a:lin ang="0" scaled="0"/>
              <a:tileRect/>
            </a:gradFill>
            <a:ln w="6350">
              <a:gradFill flip="none" rotWithShape="1">
                <a:gsLst>
                  <a:gs pos="1500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ea"/>
                <a:sym typeface="+mn-lt"/>
              </a:endParaRPr>
            </a:p>
          </p:txBody>
        </p:sp>
      </p:grpSp>
      <p:pic>
        <p:nvPicPr>
          <p:cNvPr id="91" name="图片 90" descr="图片包含 游戏机, 标志&#10;&#10;描述已自动生成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2" y="2081912"/>
            <a:ext cx="838200" cy="838200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1087703" y="1770220"/>
            <a:ext cx="1117957" cy="461665"/>
            <a:chOff x="5318523" y="2321714"/>
            <a:chExt cx="1117957" cy="461665"/>
          </a:xfrm>
        </p:grpSpPr>
        <p:sp>
          <p:nvSpPr>
            <p:cNvPr id="93" name="箭头: 五边形 92"/>
            <p:cNvSpPr/>
            <p:nvPr/>
          </p:nvSpPr>
          <p:spPr>
            <a:xfrm>
              <a:off x="5318524" y="2321714"/>
              <a:ext cx="1117956" cy="436562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94" name="任意多边形: 形状 93"/>
            <p:cNvSpPr/>
            <p:nvPr/>
          </p:nvSpPr>
          <p:spPr>
            <a:xfrm flipH="1">
              <a:off x="5318523" y="2324095"/>
              <a:ext cx="1117956" cy="436562"/>
            </a:xfrm>
            <a:custGeom>
              <a:avLst/>
              <a:gdLst>
                <a:gd name="connsiteX0" fmla="*/ 1117956 w 1117956"/>
                <a:gd name="connsiteY0" fmla="*/ 0 h 436562"/>
                <a:gd name="connsiteX1" fmla="*/ 558978 w 1117956"/>
                <a:gd name="connsiteY1" fmla="*/ 0 h 436562"/>
                <a:gd name="connsiteX2" fmla="*/ 0 w 1117956"/>
                <a:gd name="connsiteY2" fmla="*/ 0 h 436562"/>
                <a:gd name="connsiteX3" fmla="*/ 0 w 1117956"/>
                <a:gd name="connsiteY3" fmla="*/ 29 h 436562"/>
                <a:gd name="connsiteX4" fmla="*/ 64093 w 1117956"/>
                <a:gd name="connsiteY4" fmla="*/ 158889 h 436562"/>
                <a:gd name="connsiteX5" fmla="*/ 107106 w 1117956"/>
                <a:gd name="connsiteY5" fmla="*/ 158889 h 436562"/>
                <a:gd name="connsiteX6" fmla="*/ 143130 w 1117956"/>
                <a:gd name="connsiteY6" fmla="*/ 218282 h 436562"/>
                <a:gd name="connsiteX7" fmla="*/ 107107 w 1117956"/>
                <a:gd name="connsiteY7" fmla="*/ 277674 h 436562"/>
                <a:gd name="connsiteX8" fmla="*/ 64093 w 1117956"/>
                <a:gd name="connsiteY8" fmla="*/ 277674 h 436562"/>
                <a:gd name="connsiteX9" fmla="*/ 0 w 1117956"/>
                <a:gd name="connsiteY9" fmla="*/ 436533 h 436562"/>
                <a:gd name="connsiteX10" fmla="*/ 0 w 1117956"/>
                <a:gd name="connsiteY10" fmla="*/ 436562 h 436562"/>
                <a:gd name="connsiteX11" fmla="*/ 558978 w 1117956"/>
                <a:gd name="connsiteY11" fmla="*/ 436562 h 436562"/>
                <a:gd name="connsiteX12" fmla="*/ 1117956 w 1117956"/>
                <a:gd name="connsiteY12" fmla="*/ 436562 h 436562"/>
                <a:gd name="connsiteX13" fmla="*/ 1117956 w 1117956"/>
                <a:gd name="connsiteY13" fmla="*/ 436533 h 436562"/>
                <a:gd name="connsiteX14" fmla="*/ 1053863 w 1117956"/>
                <a:gd name="connsiteY14" fmla="*/ 277674 h 436562"/>
                <a:gd name="connsiteX15" fmla="*/ 1010849 w 1117956"/>
                <a:gd name="connsiteY15" fmla="*/ 277674 h 436562"/>
                <a:gd name="connsiteX16" fmla="*/ 974826 w 1117956"/>
                <a:gd name="connsiteY16" fmla="*/ 218282 h 436562"/>
                <a:gd name="connsiteX17" fmla="*/ 1010850 w 1117956"/>
                <a:gd name="connsiteY17" fmla="*/ 158889 h 436562"/>
                <a:gd name="connsiteX18" fmla="*/ 1053863 w 1117956"/>
                <a:gd name="connsiteY18" fmla="*/ 158889 h 436562"/>
                <a:gd name="connsiteX19" fmla="*/ 1117956 w 1117956"/>
                <a:gd name="connsiteY19" fmla="*/ 29 h 43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7956" h="436562">
                  <a:moveTo>
                    <a:pt x="1117956" y="0"/>
                  </a:moveTo>
                  <a:lnTo>
                    <a:pt x="558978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64093" y="158889"/>
                  </a:lnTo>
                  <a:lnTo>
                    <a:pt x="107106" y="158889"/>
                  </a:lnTo>
                  <a:lnTo>
                    <a:pt x="143130" y="218282"/>
                  </a:lnTo>
                  <a:lnTo>
                    <a:pt x="107107" y="277674"/>
                  </a:lnTo>
                  <a:lnTo>
                    <a:pt x="64093" y="277674"/>
                  </a:lnTo>
                  <a:lnTo>
                    <a:pt x="0" y="436533"/>
                  </a:lnTo>
                  <a:lnTo>
                    <a:pt x="0" y="436562"/>
                  </a:lnTo>
                  <a:lnTo>
                    <a:pt x="558978" y="436562"/>
                  </a:lnTo>
                  <a:lnTo>
                    <a:pt x="1117956" y="436562"/>
                  </a:lnTo>
                  <a:lnTo>
                    <a:pt x="1117956" y="436533"/>
                  </a:lnTo>
                  <a:lnTo>
                    <a:pt x="1053863" y="277674"/>
                  </a:lnTo>
                  <a:lnTo>
                    <a:pt x="1010849" y="277674"/>
                  </a:lnTo>
                  <a:lnTo>
                    <a:pt x="974826" y="218282"/>
                  </a:lnTo>
                  <a:lnTo>
                    <a:pt x="1010850" y="158889"/>
                  </a:lnTo>
                  <a:lnTo>
                    <a:pt x="1053863" y="158889"/>
                  </a:lnTo>
                  <a:lnTo>
                    <a:pt x="1117956" y="2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5477391" y="2321714"/>
              <a:ext cx="8002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A7634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不足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A7634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335551" y="1495546"/>
            <a:ext cx="7879710" cy="736339"/>
            <a:chOff x="2421994" y="1406844"/>
            <a:chExt cx="7879710" cy="736339"/>
          </a:xfrm>
        </p:grpSpPr>
        <p:grpSp>
          <p:nvGrpSpPr>
            <p:cNvPr id="100" name="组合 99"/>
            <p:cNvGrpSpPr/>
            <p:nvPr/>
          </p:nvGrpSpPr>
          <p:grpSpPr>
            <a:xfrm>
              <a:off x="9183747" y="1681518"/>
              <a:ext cx="1117957" cy="461665"/>
              <a:chOff x="5318523" y="2321714"/>
              <a:chExt cx="1117957" cy="461665"/>
            </a:xfrm>
          </p:grpSpPr>
          <p:sp>
            <p:nvSpPr>
              <p:cNvPr id="101" name="箭头: 五边形 100"/>
              <p:cNvSpPr/>
              <p:nvPr/>
            </p:nvSpPr>
            <p:spPr>
              <a:xfrm>
                <a:off x="5318524" y="2321714"/>
                <a:ext cx="1117956" cy="436562"/>
              </a:xfrm>
              <a:prstGeom prst="homePlate">
                <a:avLst>
                  <a:gd name="adj" fmla="val 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 flipH="1">
                <a:off x="5318523" y="2324095"/>
                <a:ext cx="1117956" cy="436562"/>
              </a:xfrm>
              <a:custGeom>
                <a:avLst/>
                <a:gdLst>
                  <a:gd name="connsiteX0" fmla="*/ 1117956 w 1117956"/>
                  <a:gd name="connsiteY0" fmla="*/ 0 h 436562"/>
                  <a:gd name="connsiteX1" fmla="*/ 558978 w 1117956"/>
                  <a:gd name="connsiteY1" fmla="*/ 0 h 436562"/>
                  <a:gd name="connsiteX2" fmla="*/ 0 w 1117956"/>
                  <a:gd name="connsiteY2" fmla="*/ 0 h 436562"/>
                  <a:gd name="connsiteX3" fmla="*/ 0 w 1117956"/>
                  <a:gd name="connsiteY3" fmla="*/ 29 h 436562"/>
                  <a:gd name="connsiteX4" fmla="*/ 64093 w 1117956"/>
                  <a:gd name="connsiteY4" fmla="*/ 158889 h 436562"/>
                  <a:gd name="connsiteX5" fmla="*/ 107106 w 1117956"/>
                  <a:gd name="connsiteY5" fmla="*/ 158889 h 436562"/>
                  <a:gd name="connsiteX6" fmla="*/ 143130 w 1117956"/>
                  <a:gd name="connsiteY6" fmla="*/ 218282 h 436562"/>
                  <a:gd name="connsiteX7" fmla="*/ 107107 w 1117956"/>
                  <a:gd name="connsiteY7" fmla="*/ 277674 h 436562"/>
                  <a:gd name="connsiteX8" fmla="*/ 64093 w 1117956"/>
                  <a:gd name="connsiteY8" fmla="*/ 277674 h 436562"/>
                  <a:gd name="connsiteX9" fmla="*/ 0 w 1117956"/>
                  <a:gd name="connsiteY9" fmla="*/ 436533 h 436562"/>
                  <a:gd name="connsiteX10" fmla="*/ 0 w 1117956"/>
                  <a:gd name="connsiteY10" fmla="*/ 436562 h 436562"/>
                  <a:gd name="connsiteX11" fmla="*/ 558978 w 1117956"/>
                  <a:gd name="connsiteY11" fmla="*/ 436562 h 436562"/>
                  <a:gd name="connsiteX12" fmla="*/ 1117956 w 1117956"/>
                  <a:gd name="connsiteY12" fmla="*/ 436562 h 436562"/>
                  <a:gd name="connsiteX13" fmla="*/ 1117956 w 1117956"/>
                  <a:gd name="connsiteY13" fmla="*/ 436533 h 436562"/>
                  <a:gd name="connsiteX14" fmla="*/ 1053863 w 1117956"/>
                  <a:gd name="connsiteY14" fmla="*/ 277674 h 436562"/>
                  <a:gd name="connsiteX15" fmla="*/ 1010849 w 1117956"/>
                  <a:gd name="connsiteY15" fmla="*/ 277674 h 436562"/>
                  <a:gd name="connsiteX16" fmla="*/ 974826 w 1117956"/>
                  <a:gd name="connsiteY16" fmla="*/ 218282 h 436562"/>
                  <a:gd name="connsiteX17" fmla="*/ 1010850 w 1117956"/>
                  <a:gd name="connsiteY17" fmla="*/ 158889 h 436562"/>
                  <a:gd name="connsiteX18" fmla="*/ 1053863 w 1117956"/>
                  <a:gd name="connsiteY18" fmla="*/ 158889 h 436562"/>
                  <a:gd name="connsiteX19" fmla="*/ 1117956 w 1117956"/>
                  <a:gd name="connsiteY19" fmla="*/ 29 h 436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17956" h="436562">
                    <a:moveTo>
                      <a:pt x="1117956" y="0"/>
                    </a:moveTo>
                    <a:lnTo>
                      <a:pt x="55897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64093" y="158889"/>
                    </a:lnTo>
                    <a:lnTo>
                      <a:pt x="107106" y="158889"/>
                    </a:lnTo>
                    <a:lnTo>
                      <a:pt x="143130" y="218282"/>
                    </a:lnTo>
                    <a:lnTo>
                      <a:pt x="107107" y="277674"/>
                    </a:lnTo>
                    <a:lnTo>
                      <a:pt x="64093" y="277674"/>
                    </a:lnTo>
                    <a:lnTo>
                      <a:pt x="0" y="436533"/>
                    </a:lnTo>
                    <a:lnTo>
                      <a:pt x="0" y="436562"/>
                    </a:lnTo>
                    <a:lnTo>
                      <a:pt x="558978" y="436562"/>
                    </a:lnTo>
                    <a:lnTo>
                      <a:pt x="1117956" y="436562"/>
                    </a:lnTo>
                    <a:lnTo>
                      <a:pt x="1117956" y="436533"/>
                    </a:lnTo>
                    <a:lnTo>
                      <a:pt x="1053863" y="277674"/>
                    </a:lnTo>
                    <a:lnTo>
                      <a:pt x="1010849" y="277674"/>
                    </a:lnTo>
                    <a:lnTo>
                      <a:pt x="974826" y="218282"/>
                    </a:lnTo>
                    <a:lnTo>
                      <a:pt x="1010850" y="158889"/>
                    </a:lnTo>
                    <a:lnTo>
                      <a:pt x="1053863" y="158889"/>
                    </a:lnTo>
                    <a:lnTo>
                      <a:pt x="1117956" y="29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5477392" y="2321714"/>
                <a:ext cx="8002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EEECE"/>
                    </a:solidFill>
                    <a:effectLst/>
                    <a:uLnTx/>
                    <a:uFillTx/>
                    <a:latin typeface="思源宋体 CN Heavy"/>
                    <a:ea typeface="思源宋体 CN Heavy"/>
                    <a:cs typeface="+mn-cs"/>
                  </a:rPr>
                  <a:t>创新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EEEC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2421994" y="1406844"/>
              <a:ext cx="6504292" cy="498213"/>
              <a:chOff x="6250974" y="1369610"/>
              <a:chExt cx="6504292" cy="498213"/>
            </a:xfrm>
          </p:grpSpPr>
          <p:cxnSp>
            <p:nvCxnSpPr>
              <p:cNvPr id="106" name="直接箭头连接符 105"/>
              <p:cNvCxnSpPr/>
              <p:nvPr/>
            </p:nvCxnSpPr>
            <p:spPr>
              <a:xfrm>
                <a:off x="6250974" y="1862565"/>
                <a:ext cx="6504292" cy="0"/>
              </a:xfrm>
              <a:prstGeom prst="straightConnector1">
                <a:avLst/>
              </a:prstGeom>
              <a:ln w="25400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文本框 106"/>
              <p:cNvSpPr txBox="1"/>
              <p:nvPr/>
            </p:nvSpPr>
            <p:spPr>
              <a:xfrm>
                <a:off x="9103010" y="1369610"/>
                <a:ext cx="800219" cy="498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宋体 CN SemiBold"/>
                    <a:ea typeface="思源宋体 CN SemiBold"/>
                    <a:cs typeface="+mn-cs"/>
                  </a:rPr>
                  <a:t>改进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10694852" y="2832387"/>
            <a:ext cx="1065271" cy="756652"/>
            <a:chOff x="10861050" y="2832387"/>
            <a:chExt cx="1065271" cy="756652"/>
          </a:xfrm>
        </p:grpSpPr>
        <p:grpSp>
          <p:nvGrpSpPr>
            <p:cNvPr id="112" name="组合 111"/>
            <p:cNvGrpSpPr/>
            <p:nvPr/>
          </p:nvGrpSpPr>
          <p:grpSpPr>
            <a:xfrm>
              <a:off x="10861050" y="2832387"/>
              <a:ext cx="1065271" cy="756652"/>
              <a:chOff x="10861050" y="2832387"/>
              <a:chExt cx="1065271" cy="756652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10898981" y="2902744"/>
                <a:ext cx="977334" cy="6092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pic>
            <p:nvPicPr>
              <p:cNvPr id="110" name="图形 109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861050" y="2832387"/>
                <a:ext cx="1065271" cy="756652"/>
              </a:xfrm>
              <a:prstGeom prst="rect">
                <a:avLst/>
              </a:prstGeom>
            </p:spPr>
          </p:pic>
        </p:grpSp>
        <p:sp>
          <p:nvSpPr>
            <p:cNvPr id="113" name="文本框 112"/>
            <p:cNvSpPr txBox="1"/>
            <p:nvPr/>
          </p:nvSpPr>
          <p:spPr>
            <a:xfrm>
              <a:off x="10942280" y="2908764"/>
              <a:ext cx="902811" cy="565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自由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0694852" y="5696097"/>
            <a:ext cx="1065271" cy="756652"/>
            <a:chOff x="10861050" y="2832387"/>
            <a:chExt cx="1065271" cy="756652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0861050" y="2832387"/>
              <a:ext cx="1065271" cy="756652"/>
              <a:chOff x="10861050" y="2832387"/>
              <a:chExt cx="1065271" cy="756652"/>
            </a:xfrm>
          </p:grpSpPr>
          <p:sp>
            <p:nvSpPr>
              <p:cNvPr id="118" name="矩形 117"/>
              <p:cNvSpPr/>
              <p:nvPr/>
            </p:nvSpPr>
            <p:spPr>
              <a:xfrm>
                <a:off x="10898981" y="2902744"/>
                <a:ext cx="977334" cy="6092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pic>
            <p:nvPicPr>
              <p:cNvPr id="119" name="图形 1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861050" y="2832387"/>
                <a:ext cx="1065271" cy="756652"/>
              </a:xfrm>
              <a:prstGeom prst="rect">
                <a:avLst/>
              </a:prstGeom>
            </p:spPr>
          </p:pic>
        </p:grpSp>
        <p:sp>
          <p:nvSpPr>
            <p:cNvPr id="117" name="文本框 116"/>
            <p:cNvSpPr txBox="1"/>
            <p:nvPr/>
          </p:nvSpPr>
          <p:spPr>
            <a:xfrm>
              <a:off x="10942280" y="2908764"/>
              <a:ext cx="902811" cy="565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便捷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0694852" y="4197592"/>
            <a:ext cx="1065271" cy="756652"/>
            <a:chOff x="10861050" y="2832387"/>
            <a:chExt cx="1065271" cy="756652"/>
          </a:xfrm>
        </p:grpSpPr>
        <p:grpSp>
          <p:nvGrpSpPr>
            <p:cNvPr id="121" name="组合 120"/>
            <p:cNvGrpSpPr/>
            <p:nvPr/>
          </p:nvGrpSpPr>
          <p:grpSpPr>
            <a:xfrm>
              <a:off x="10861050" y="2832387"/>
              <a:ext cx="1065271" cy="756652"/>
              <a:chOff x="10861050" y="2832387"/>
              <a:chExt cx="1065271" cy="756652"/>
            </a:xfrm>
          </p:grpSpPr>
          <p:sp>
            <p:nvSpPr>
              <p:cNvPr id="123" name="矩形 122"/>
              <p:cNvSpPr/>
              <p:nvPr/>
            </p:nvSpPr>
            <p:spPr>
              <a:xfrm>
                <a:off x="10898981" y="2902744"/>
                <a:ext cx="977334" cy="6092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endParaRPr>
              </a:p>
            </p:txBody>
          </p:sp>
          <p:pic>
            <p:nvPicPr>
              <p:cNvPr id="124" name="图形 1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861050" y="2832387"/>
                <a:ext cx="1065271" cy="756652"/>
              </a:xfrm>
              <a:prstGeom prst="rect">
                <a:avLst/>
              </a:prstGeom>
            </p:spPr>
          </p:pic>
        </p:grpSp>
        <p:sp>
          <p:nvSpPr>
            <p:cNvPr id="122" name="文本框 121"/>
            <p:cNvSpPr txBox="1"/>
            <p:nvPr/>
          </p:nvSpPr>
          <p:spPr>
            <a:xfrm>
              <a:off x="10942280" y="2908764"/>
              <a:ext cx="902811" cy="565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公平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04800" y="158115"/>
            <a:ext cx="2326640" cy="82994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3</a:t>
            </a:r>
            <a:r>
              <a:rPr kumimoji="0" lang="zh-CN" altLang="en-US" sz="4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、影响</a:t>
            </a:r>
            <a:endParaRPr kumimoji="0" lang="zh-CN" altLang="en-US" sz="48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609600" y="152400"/>
            <a:ext cx="10820400" cy="211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     材料一  臣出使经行，力求利病。窃知渭南县长源乡本有四百户，今才一百余户。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其他州县，大约相似。访寻积弊，始自均摊逃户。凡十家之内，大半逃亡，亦需五家摊税。似投石井中，非到底不止。  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——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陆贽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200" y="2285683"/>
            <a:ext cx="10591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④人口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流动不受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限制；摊税，加重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了人民负担。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" y="2971800"/>
            <a:ext cx="11049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       材料二  国家定两税，本意在忧人。厥初防其淫，明敕内外臣：税外加一物，皆以枉法论。奈何岁月久，贪吏得因循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，浚我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以求宠，敛索无冬春。织绢未成匹，缫丝未盈斤，里胥迫我纳，不许暂逡巡。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_GB2312" charset="0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—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《白居易集》卷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_GB2312" charset="0"/>
              </a:rPr>
              <a:t>《重赋》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_GB231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0600" y="4787900"/>
            <a:ext cx="9372600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⑤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官吏盘剥，加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征杂税，百姓负担更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213360" y="5334000"/>
            <a:ext cx="11848465" cy="1445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结果：</a:t>
            </a:r>
            <a:endParaRPr kumimoji="0" lang="zh-CN" altLang="en-US" sz="4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土地兼并、贫富差距扩大，两税法名存实亡</a:t>
            </a:r>
            <a:endParaRPr kumimoji="0" lang="zh-CN" altLang="en-US" sz="4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8"/>
          <p:cNvSpPr txBox="1"/>
          <p:nvPr/>
        </p:nvSpPr>
        <p:spPr>
          <a:xfrm>
            <a:off x="509588" y="685800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（一）世卿世禄制（世官制）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517525" y="1820863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（二）军功爵制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493713" y="2887663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（三）察举制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493713" y="4106863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（四）九品中正制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585788" y="5249863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（五）科举制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 descr="https://img1.baidu.com/it/u=428123558,1363766010&amp;fm=26&amp;fmt=aut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152400"/>
            <a:ext cx="46482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8"/>
          <p:cNvSpPr txBox="1"/>
          <p:nvPr/>
        </p:nvSpPr>
        <p:spPr>
          <a:xfrm>
            <a:off x="-34925" y="122238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（四）九品中正制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630238" y="685800"/>
            <a:ext cx="5008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1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、创立：曹魏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630238" y="1295400"/>
            <a:ext cx="236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2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、标准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782638" y="2122488"/>
            <a:ext cx="6227763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初期——重视家世、道德和才能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457200" eaLnBrk="0" hangingPunct="0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西晋——主要看重家世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630238" y="3352800"/>
            <a:ext cx="236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3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、影响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758825" y="3962400"/>
            <a:ext cx="6850063" cy="115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早期——选拔了人才</a:t>
            </a:r>
            <a:endParaRPr kumimoji="0" lang="en-US" altLang="zh-CN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457200" eaLnBrk="0" hangingPunct="0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</a:t>
            </a: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加强了中央集权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8825" y="5029200"/>
            <a:ext cx="6142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后期——门阀把持官位的工具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606425" y="5562600"/>
            <a:ext cx="236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4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、特点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1981200" y="6096000"/>
            <a:ext cx="332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封闭性，特权化</a:t>
            </a:r>
            <a:endParaRPr kumimoji="0" lang="zh-CN" altLang="en-US" sz="32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52476"/>
            <a:ext cx="12192000" cy="610552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SemiBold"/>
              <a:ea typeface="思源宋体 CN SemiBold"/>
              <a:cs typeface="+mn-cs"/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0" y="3296562"/>
            <a:ext cx="12280900" cy="579965"/>
            <a:chOff x="0" y="3296562"/>
            <a:chExt cx="12280900" cy="579965"/>
          </a:xfrm>
        </p:grpSpPr>
        <p:sp>
          <p:nvSpPr>
            <p:cNvPr id="36" name="矩形 35"/>
            <p:cNvSpPr/>
            <p:nvPr/>
          </p:nvSpPr>
          <p:spPr>
            <a:xfrm>
              <a:off x="0" y="3296562"/>
              <a:ext cx="12192000" cy="579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839853" y="3586544"/>
              <a:ext cx="11441047" cy="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630475" y="1394528"/>
            <a:ext cx="4545330" cy="755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2、科举制的演变过程</a:t>
            </a:r>
            <a:endParaRPr kumimoji="0" lang="en-US" altLang="zh-CN" sz="3600" b="1" i="0" u="none" strike="noStrike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1153043" y="2452368"/>
            <a:ext cx="1907657" cy="3140919"/>
            <a:chOff x="1153043" y="2452368"/>
            <a:chExt cx="1907657" cy="3140919"/>
          </a:xfrm>
        </p:grpSpPr>
        <p:cxnSp>
          <p:nvCxnSpPr>
            <p:cNvPr id="39" name="直接连接符 38"/>
            <p:cNvCxnSpPr/>
            <p:nvPr/>
          </p:nvCxnSpPr>
          <p:spPr>
            <a:xfrm flipV="1">
              <a:off x="1433063" y="2562451"/>
              <a:ext cx="0" cy="1022855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1508166" y="2452368"/>
              <a:ext cx="1107996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隋文帝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53043" y="4208677"/>
              <a:ext cx="1907657" cy="1384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开始采用分科考试的方式选拔官员。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1"/>
            <a:srcRect l="4794" t="6265" r="12591" b="26026"/>
            <a:stretch>
              <a:fillRect/>
            </a:stretch>
          </p:blipFill>
          <p:spPr>
            <a:xfrm>
              <a:off x="1281189" y="3183127"/>
              <a:ext cx="805596" cy="805596"/>
            </a:xfrm>
            <a:custGeom>
              <a:avLst/>
              <a:gdLst>
                <a:gd name="connsiteX0" fmla="*/ 1054326 w 2108652"/>
                <a:gd name="connsiteY0" fmla="*/ 0 h 2108652"/>
                <a:gd name="connsiteX1" fmla="*/ 2108652 w 2108652"/>
                <a:gd name="connsiteY1" fmla="*/ 1054326 h 2108652"/>
                <a:gd name="connsiteX2" fmla="*/ 1054326 w 2108652"/>
                <a:gd name="connsiteY2" fmla="*/ 2108652 h 2108652"/>
                <a:gd name="connsiteX3" fmla="*/ 0 w 2108652"/>
                <a:gd name="connsiteY3" fmla="*/ 1054326 h 2108652"/>
                <a:gd name="connsiteX4" fmla="*/ 1054326 w 2108652"/>
                <a:gd name="connsiteY4" fmla="*/ 0 h 210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652" h="2108652">
                  <a:moveTo>
                    <a:pt x="1054326" y="0"/>
                  </a:moveTo>
                  <a:cubicBezTo>
                    <a:pt x="1636614" y="0"/>
                    <a:pt x="2108652" y="472038"/>
                    <a:pt x="2108652" y="1054326"/>
                  </a:cubicBezTo>
                  <a:cubicBezTo>
                    <a:pt x="2108652" y="1636614"/>
                    <a:pt x="1636614" y="2108652"/>
                    <a:pt x="1054326" y="2108652"/>
                  </a:cubicBezTo>
                  <a:cubicBezTo>
                    <a:pt x="472038" y="2108652"/>
                    <a:pt x="0" y="1636614"/>
                    <a:pt x="0" y="1054326"/>
                  </a:cubicBezTo>
                  <a:cubicBezTo>
                    <a:pt x="0" y="472038"/>
                    <a:pt x="472038" y="0"/>
                    <a:pt x="1054326" y="0"/>
                  </a:cubicBezTo>
                  <a:close/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136" name="组合 135"/>
          <p:cNvGrpSpPr/>
          <p:nvPr/>
        </p:nvGrpSpPr>
        <p:grpSpPr>
          <a:xfrm>
            <a:off x="3423344" y="2452368"/>
            <a:ext cx="2069308" cy="2697721"/>
            <a:chOff x="3423344" y="2452368"/>
            <a:chExt cx="2069308" cy="2697721"/>
          </a:xfrm>
        </p:grpSpPr>
        <p:cxnSp>
          <p:nvCxnSpPr>
            <p:cNvPr id="46" name="直接连接符 45"/>
            <p:cNvCxnSpPr/>
            <p:nvPr/>
          </p:nvCxnSpPr>
          <p:spPr>
            <a:xfrm flipV="1">
              <a:off x="3703364" y="2562451"/>
              <a:ext cx="0" cy="1022855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3778467" y="2452368"/>
              <a:ext cx="1107996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隋炀帝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423344" y="4208677"/>
              <a:ext cx="2069308" cy="94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始建进士科，科举制度形成。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2"/>
            <a:srcRect l="5212" t="8920" r="7125" b="19834"/>
            <a:stretch>
              <a:fillRect/>
            </a:stretch>
          </p:blipFill>
          <p:spPr>
            <a:xfrm>
              <a:off x="3563516" y="3183127"/>
              <a:ext cx="805596" cy="805596"/>
            </a:xfrm>
            <a:custGeom>
              <a:avLst/>
              <a:gdLst>
                <a:gd name="connsiteX0" fmla="*/ 1054326 w 2108652"/>
                <a:gd name="connsiteY0" fmla="*/ 0 h 2108652"/>
                <a:gd name="connsiteX1" fmla="*/ 2108652 w 2108652"/>
                <a:gd name="connsiteY1" fmla="*/ 1054326 h 2108652"/>
                <a:gd name="connsiteX2" fmla="*/ 1054326 w 2108652"/>
                <a:gd name="connsiteY2" fmla="*/ 2108652 h 2108652"/>
                <a:gd name="connsiteX3" fmla="*/ 0 w 2108652"/>
                <a:gd name="connsiteY3" fmla="*/ 1054326 h 2108652"/>
                <a:gd name="connsiteX4" fmla="*/ 1054326 w 2108652"/>
                <a:gd name="connsiteY4" fmla="*/ 0 h 210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652" h="2108652">
                  <a:moveTo>
                    <a:pt x="1054326" y="0"/>
                  </a:moveTo>
                  <a:cubicBezTo>
                    <a:pt x="1636614" y="0"/>
                    <a:pt x="2108652" y="472038"/>
                    <a:pt x="2108652" y="1054326"/>
                  </a:cubicBezTo>
                  <a:cubicBezTo>
                    <a:pt x="2108652" y="1636614"/>
                    <a:pt x="1636614" y="2108652"/>
                    <a:pt x="1054326" y="2108652"/>
                  </a:cubicBezTo>
                  <a:cubicBezTo>
                    <a:pt x="472038" y="2108652"/>
                    <a:pt x="0" y="1636614"/>
                    <a:pt x="0" y="1054326"/>
                  </a:cubicBezTo>
                  <a:cubicBezTo>
                    <a:pt x="0" y="472038"/>
                    <a:pt x="472038" y="0"/>
                    <a:pt x="1054326" y="0"/>
                  </a:cubicBezTo>
                  <a:close/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137" name="组合 136"/>
          <p:cNvGrpSpPr/>
          <p:nvPr/>
        </p:nvGrpSpPr>
        <p:grpSpPr>
          <a:xfrm>
            <a:off x="5855296" y="2452368"/>
            <a:ext cx="1732210" cy="3584117"/>
            <a:chOff x="5855296" y="2452368"/>
            <a:chExt cx="1732210" cy="3584117"/>
          </a:xfrm>
        </p:grpSpPr>
        <p:cxnSp>
          <p:nvCxnSpPr>
            <p:cNvPr id="54" name="直接连接符 53"/>
            <p:cNvCxnSpPr/>
            <p:nvPr/>
          </p:nvCxnSpPr>
          <p:spPr>
            <a:xfrm flipV="1">
              <a:off x="6135316" y="2562451"/>
              <a:ext cx="0" cy="1022855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6210419" y="2452368"/>
              <a:ext cx="1107996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唐太宗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855296" y="4208677"/>
              <a:ext cx="1732210" cy="182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增加考试科目，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以进士和明经两科为主。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3"/>
            <a:srcRect l="22190" t="2923" r="17423" b="62790"/>
            <a:stretch>
              <a:fillRect/>
            </a:stretch>
          </p:blipFill>
          <p:spPr>
            <a:xfrm>
              <a:off x="5931316" y="3183127"/>
              <a:ext cx="805596" cy="805596"/>
            </a:xfrm>
            <a:custGeom>
              <a:avLst/>
              <a:gdLst>
                <a:gd name="connsiteX0" fmla="*/ 1054326 w 2108652"/>
                <a:gd name="connsiteY0" fmla="*/ 0 h 2108652"/>
                <a:gd name="connsiteX1" fmla="*/ 2108652 w 2108652"/>
                <a:gd name="connsiteY1" fmla="*/ 1054326 h 2108652"/>
                <a:gd name="connsiteX2" fmla="*/ 1054326 w 2108652"/>
                <a:gd name="connsiteY2" fmla="*/ 2108652 h 2108652"/>
                <a:gd name="connsiteX3" fmla="*/ 0 w 2108652"/>
                <a:gd name="connsiteY3" fmla="*/ 1054326 h 2108652"/>
                <a:gd name="connsiteX4" fmla="*/ 1054326 w 2108652"/>
                <a:gd name="connsiteY4" fmla="*/ 0 h 210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652" h="2108652">
                  <a:moveTo>
                    <a:pt x="1054326" y="0"/>
                  </a:moveTo>
                  <a:cubicBezTo>
                    <a:pt x="1636614" y="0"/>
                    <a:pt x="2108652" y="472038"/>
                    <a:pt x="2108652" y="1054326"/>
                  </a:cubicBezTo>
                  <a:cubicBezTo>
                    <a:pt x="2108652" y="1636614"/>
                    <a:pt x="1636614" y="2108652"/>
                    <a:pt x="1054326" y="2108652"/>
                  </a:cubicBezTo>
                  <a:cubicBezTo>
                    <a:pt x="472038" y="2108652"/>
                    <a:pt x="0" y="1636614"/>
                    <a:pt x="0" y="1054326"/>
                  </a:cubicBezTo>
                  <a:cubicBezTo>
                    <a:pt x="0" y="472038"/>
                    <a:pt x="472038" y="0"/>
                    <a:pt x="1054326" y="0"/>
                  </a:cubicBezTo>
                  <a:close/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138" name="组合 137"/>
          <p:cNvGrpSpPr/>
          <p:nvPr/>
        </p:nvGrpSpPr>
        <p:grpSpPr>
          <a:xfrm>
            <a:off x="7950150" y="2452368"/>
            <a:ext cx="1732210" cy="3584117"/>
            <a:chOff x="7950150" y="2452368"/>
            <a:chExt cx="1732210" cy="3584117"/>
          </a:xfrm>
        </p:grpSpPr>
        <p:cxnSp>
          <p:nvCxnSpPr>
            <p:cNvPr id="62" name="直接连接符 61"/>
            <p:cNvCxnSpPr/>
            <p:nvPr/>
          </p:nvCxnSpPr>
          <p:spPr>
            <a:xfrm flipV="1">
              <a:off x="8230170" y="2562451"/>
              <a:ext cx="0" cy="1022855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8305273" y="2452368"/>
              <a:ext cx="1107996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武则天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950150" y="4208677"/>
              <a:ext cx="1732210" cy="182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扩大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科举取士的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人数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，首创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武举和殿试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4"/>
            <a:srcRect l="6955" t="6713" r="10430" b="26597"/>
            <a:stretch>
              <a:fillRect/>
            </a:stretch>
          </p:blipFill>
          <p:spPr>
            <a:xfrm>
              <a:off x="8111642" y="3183127"/>
              <a:ext cx="805596" cy="805596"/>
            </a:xfrm>
            <a:custGeom>
              <a:avLst/>
              <a:gdLst>
                <a:gd name="connsiteX0" fmla="*/ 1054326 w 2108652"/>
                <a:gd name="connsiteY0" fmla="*/ 0 h 2108652"/>
                <a:gd name="connsiteX1" fmla="*/ 2108652 w 2108652"/>
                <a:gd name="connsiteY1" fmla="*/ 1054326 h 2108652"/>
                <a:gd name="connsiteX2" fmla="*/ 1054326 w 2108652"/>
                <a:gd name="connsiteY2" fmla="*/ 2108652 h 2108652"/>
                <a:gd name="connsiteX3" fmla="*/ 0 w 2108652"/>
                <a:gd name="connsiteY3" fmla="*/ 1054326 h 2108652"/>
                <a:gd name="connsiteX4" fmla="*/ 1054326 w 2108652"/>
                <a:gd name="connsiteY4" fmla="*/ 0 h 210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652" h="2108652">
                  <a:moveTo>
                    <a:pt x="1054326" y="0"/>
                  </a:moveTo>
                  <a:cubicBezTo>
                    <a:pt x="1636614" y="0"/>
                    <a:pt x="2108652" y="472038"/>
                    <a:pt x="2108652" y="1054326"/>
                  </a:cubicBezTo>
                  <a:cubicBezTo>
                    <a:pt x="2108652" y="1636614"/>
                    <a:pt x="1636614" y="2108652"/>
                    <a:pt x="1054326" y="2108652"/>
                  </a:cubicBezTo>
                  <a:cubicBezTo>
                    <a:pt x="472038" y="2108652"/>
                    <a:pt x="0" y="1636614"/>
                    <a:pt x="0" y="1054326"/>
                  </a:cubicBezTo>
                  <a:cubicBezTo>
                    <a:pt x="0" y="472038"/>
                    <a:pt x="472038" y="0"/>
                    <a:pt x="1054326" y="0"/>
                  </a:cubicBezTo>
                  <a:close/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139" name="组合 138"/>
          <p:cNvGrpSpPr/>
          <p:nvPr/>
        </p:nvGrpSpPr>
        <p:grpSpPr>
          <a:xfrm>
            <a:off x="10045004" y="2452368"/>
            <a:ext cx="1957362" cy="3584117"/>
            <a:chOff x="10045004" y="2452368"/>
            <a:chExt cx="1957362" cy="3584117"/>
          </a:xfrm>
        </p:grpSpPr>
        <p:cxnSp>
          <p:nvCxnSpPr>
            <p:cNvPr id="68" name="直接连接符 67"/>
            <p:cNvCxnSpPr/>
            <p:nvPr/>
          </p:nvCxnSpPr>
          <p:spPr>
            <a:xfrm flipV="1">
              <a:off x="10325024" y="2562451"/>
              <a:ext cx="0" cy="1022855"/>
            </a:xfrm>
            <a:prstGeom prst="line">
              <a:avLst/>
            </a:prstGeom>
            <a:ln w="1905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/>
            <p:cNvSpPr txBox="1"/>
            <p:nvPr/>
          </p:nvSpPr>
          <p:spPr>
            <a:xfrm>
              <a:off x="10400127" y="2452368"/>
              <a:ext cx="1107996" cy="498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唐玄宗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0045004" y="4208677"/>
              <a:ext cx="1957362" cy="182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+mn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任用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Heavy"/>
                  <a:ea typeface="思源宋体 CN Heavy"/>
                  <a:cs typeface="+mn-cs"/>
                </a:rPr>
                <a:t>高官主持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宋体 CN SemiBold"/>
                  <a:ea typeface="思源宋体 CN SemiBold"/>
                  <a:cs typeface="+mn-cs"/>
                </a:rPr>
                <a:t>考试，提高科举考试的地位。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SemiBold"/>
                <a:ea typeface="思源宋体 CN SemiBold"/>
                <a:cs typeface="+mn-cs"/>
              </a:endParaRPr>
            </a:p>
          </p:txBody>
        </p:sp>
        <p:pic>
          <p:nvPicPr>
            <p:cNvPr id="133" name="图片 132"/>
            <p:cNvPicPr>
              <a:picLocks noChangeAspect="1"/>
            </p:cNvPicPr>
            <p:nvPr/>
          </p:nvPicPr>
          <p:blipFill>
            <a:blip r:embed="rId5"/>
            <a:srcRect l="9807" t="26542" r="7578" b="8529"/>
            <a:stretch>
              <a:fillRect/>
            </a:stretch>
          </p:blipFill>
          <p:spPr>
            <a:xfrm>
              <a:off x="10206495" y="3183127"/>
              <a:ext cx="805596" cy="805596"/>
            </a:xfrm>
            <a:custGeom>
              <a:avLst/>
              <a:gdLst>
                <a:gd name="connsiteX0" fmla="*/ 1054326 w 2108652"/>
                <a:gd name="connsiteY0" fmla="*/ 0 h 2108652"/>
                <a:gd name="connsiteX1" fmla="*/ 2108652 w 2108652"/>
                <a:gd name="connsiteY1" fmla="*/ 1054326 h 2108652"/>
                <a:gd name="connsiteX2" fmla="*/ 1054326 w 2108652"/>
                <a:gd name="connsiteY2" fmla="*/ 2108652 h 2108652"/>
                <a:gd name="connsiteX3" fmla="*/ 0 w 2108652"/>
                <a:gd name="connsiteY3" fmla="*/ 1054326 h 2108652"/>
                <a:gd name="connsiteX4" fmla="*/ 1054326 w 2108652"/>
                <a:gd name="connsiteY4" fmla="*/ 0 h 210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652" h="2108652">
                  <a:moveTo>
                    <a:pt x="1054326" y="0"/>
                  </a:moveTo>
                  <a:cubicBezTo>
                    <a:pt x="1636614" y="0"/>
                    <a:pt x="2108652" y="472038"/>
                    <a:pt x="2108652" y="1054326"/>
                  </a:cubicBezTo>
                  <a:cubicBezTo>
                    <a:pt x="2108652" y="1636614"/>
                    <a:pt x="1636614" y="2108652"/>
                    <a:pt x="1054326" y="2108652"/>
                  </a:cubicBezTo>
                  <a:cubicBezTo>
                    <a:pt x="472038" y="2108652"/>
                    <a:pt x="0" y="1636614"/>
                    <a:pt x="0" y="1054326"/>
                  </a:cubicBezTo>
                  <a:cubicBezTo>
                    <a:pt x="0" y="472038"/>
                    <a:pt x="472038" y="0"/>
                    <a:pt x="1054326" y="0"/>
                  </a:cubicBezTo>
                  <a:close/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</a:ln>
          </p:spPr>
        </p:pic>
      </p:grpSp>
      <p:sp>
        <p:nvSpPr>
          <p:cNvPr id="3" name="文本框 8"/>
          <p:cNvSpPr txBox="1"/>
          <p:nvPr/>
        </p:nvSpPr>
        <p:spPr>
          <a:xfrm>
            <a:off x="304800" y="76200"/>
            <a:ext cx="7643813" cy="769938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4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（五）科举制</a:t>
            </a:r>
            <a:endParaRPr kumimoji="0" lang="zh-CN" altLang="en-US" sz="44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630238" y="762000"/>
            <a:ext cx="5008563" cy="646113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1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、背景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8"/>
          <p:cNvSpPr txBox="1"/>
          <p:nvPr/>
        </p:nvSpPr>
        <p:spPr>
          <a:xfrm>
            <a:off x="304800" y="76200"/>
            <a:ext cx="50085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40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3</a:t>
            </a:r>
            <a:r>
              <a:rPr kumimoji="0" lang="zh-CN" altLang="en-US" sz="40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、后世发展</a:t>
            </a:r>
            <a:endParaRPr kumimoji="0" lang="zh-CN" altLang="en-US" sz="40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815975"/>
            <a:ext cx="111252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</a:t>
            </a:r>
            <a:r>
              <a:rPr kumimoji="0" lang="zh-CN" altLang="en-US" sz="36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宋代：</a:t>
            </a:r>
            <a:r>
              <a:rPr kumimoji="0" lang="zh-CN" alt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扩大录取范围，增加录取名额；实行糊名（“弥封”或“封弥”）和誊录；确立三年一次的三级考试</a:t>
            </a:r>
            <a:r>
              <a:rPr kumimoji="0" lang="zh-CN" altLang="zh-CN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&lt;</a:t>
            </a:r>
            <a:r>
              <a:rPr kumimoji="0" lang="zh-CN" alt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解试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[</a:t>
            </a:r>
            <a:r>
              <a:rPr kumimoji="0" lang="en-US" alt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jiè shì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]</a:t>
            </a:r>
            <a:r>
              <a:rPr kumimoji="0" lang="zh-CN" alt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（州试</a:t>
            </a:r>
            <a:r>
              <a:rPr kumimoji="0" lang="zh-CN" altLang="zh-CN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</a:t>
            </a:r>
            <a:r>
              <a:rPr kumimoji="0" lang="zh-CN" alt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、省试（礼部举行）和殿试</a:t>
            </a:r>
            <a:r>
              <a:rPr kumimoji="0" lang="zh-CN" altLang="zh-CN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&gt;</a:t>
            </a:r>
            <a:r>
              <a:rPr kumimoji="0" lang="zh-CN" altLang="en-US" sz="36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；改革考试内容。</a:t>
            </a:r>
            <a:endParaRPr kumimoji="0" lang="zh-CN" altLang="en-US" sz="36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9100" y="5257800"/>
            <a:ext cx="11353800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③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明清：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科举考试的完备阶段，也是流弊盛行的阶段。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9113" y="3276600"/>
            <a:ext cx="10925175" cy="16716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元代：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三级考试。乡试（各行省的考试） 会试（京城礼部考试）；御试（殿试）考题出自朱熹的</a:t>
            </a: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四书章句集注</a:t>
            </a: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3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文本框 99"/>
          <p:cNvSpPr/>
          <p:nvPr/>
        </p:nvSpPr>
        <p:spPr>
          <a:xfrm>
            <a:off x="381000" y="304800"/>
            <a:ext cx="11353800" cy="6370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童生试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也叫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童试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，明代由提学官主持，清代由各省学政主持的地方科举考试，包括县试、府试和院试三个阶段，应试者不分年龄大小都称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童生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，合格（学习成绩优秀的一二等学生）后取得生员（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秀才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、相公）资格，方能进入府、州、县学学习，所以又叫入学考试，这样才能参加科举考试。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乡试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明清两代每三年在各省省城（包括京城）举行的一次考试，因在秋八月举行，故又称秋闱（闱，考场）由秀才参加，考取的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叫举人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，取得参加中央一级的会试的资格。第一名叫解元，二至十叫亚元。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明清两代每三年在京城举行的一次考试（会试在乡试的第二年举行），各省的举人及国子监监生皆可应考，录取三百名为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贡士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第一名叫会元。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殿试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科举制度最高级别的考试，又称御试，廷试，亲试。殿试试题由内阁预拟，然后呈请皇帝选定。有时由读卷官预拟后径送皇帝圈定或由皇帝直接拟题。殿试题一开始是策问，后来改为诗赋，到明清时，主要仍是策问。录取分三甲。一甲三名，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进士及第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的称号，第一名称状元（鼎元），第二名称榜眼，第三名称探花，合称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三甲鼎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；二甲若干名，二甲的第一名称为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进士出身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的称号；三甲若干名，三甲的第一名称为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赐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同进士出身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称号。由于二甲第一名与三甲第一名名称相同，所以判断某人属于二甲还是三甲，就从赐予的称号为准。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46113" y="2209800"/>
            <a:ext cx="11580813" cy="114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⑤戊戌变法期间：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应康有为等建议，废八股改试策论，以时务策命题，变法失败而告终。 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8650" y="3657600"/>
            <a:ext cx="11029950" cy="2724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⑥清末新政期间：</a:t>
            </a: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1902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年颁布</a:t>
            </a: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壬寅学制</a:t>
            </a: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（钦定学堂章程），</a:t>
            </a:r>
            <a:r>
              <a:rPr kumimoji="0" lang="en-US" altLang="zh-CN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“奏定学堂章程”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（癸卯学制），1905年袁世凯、张之洞奏请立停科举，清廷诏准自1906年开始科举停废，从此，在我国延续了1300多年的科举制正式废除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6113" y="685800"/>
            <a:ext cx="10668000" cy="114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④洋务运动期间：</a:t>
            </a:r>
            <a:r>
              <a:rPr kumimoji="0" lang="zh-CN" altLang="en-US" sz="36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清政府准设算学科取士，首次将自然科学纳入考试内容。</a:t>
            </a:r>
            <a:endParaRPr kumimoji="0" lang="zh-CN" altLang="en-US" sz="36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8"/>
          <p:cNvSpPr txBox="1"/>
          <p:nvPr/>
        </p:nvSpPr>
        <p:spPr>
          <a:xfrm>
            <a:off x="661988" y="219075"/>
            <a:ext cx="5008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en-US" altLang="zh-CN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4</a:t>
            </a:r>
            <a:r>
              <a:rPr kumimoji="0" lang="zh-CN" altLang="en-US" sz="3600" b="1" kern="1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、特点</a:t>
            </a:r>
            <a:endParaRPr kumimoji="0" lang="zh-CN" altLang="en-US" sz="3600" b="1" kern="1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27650" name="文本框 5"/>
          <p:cNvSpPr txBox="1"/>
          <p:nvPr/>
        </p:nvSpPr>
        <p:spPr>
          <a:xfrm>
            <a:off x="676275" y="1143000"/>
            <a:ext cx="10820400" cy="2862263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隋炀帝时增设进士科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经过唐代的发展，考试作为一项重要制度确立起来。这样，士人可以不经荐举，直接报名考试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由政府择优录取，从而纠正了魏晋以来世家大族垄断用人做官大权的状况。     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0" hangingPunct="0"/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韦庆远《中国政治制度史》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11"/>
          <p:cNvSpPr txBox="1"/>
          <p:nvPr/>
        </p:nvSpPr>
        <p:spPr>
          <a:xfrm>
            <a:off x="3735388" y="5808663"/>
            <a:ext cx="5865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从</a:t>
            </a:r>
            <a:r>
              <a:rPr kumimoji="0" lang="zh-CN" altLang="en-US" sz="4000" b="1" kern="120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地方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推举到中央选拔</a:t>
            </a:r>
            <a:endParaRPr kumimoji="0" lang="zh-CN" altLang="en-US" sz="40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2688" y="4038600"/>
            <a:ext cx="22352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开放性：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000" y="4930775"/>
            <a:ext cx="22367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公正性：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5700" y="5794375"/>
            <a:ext cx="223678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集权性：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9200" y="4038600"/>
            <a:ext cx="22431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自由报名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59200" y="4914900"/>
            <a:ext cx="5181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分科考试、择优录取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181,&quot;width&quot;:4878}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2598"/>
</p:tagLst>
</file>

<file path=ppt/tags/tag3.xml><?xml version="1.0" encoding="utf-8"?>
<p:tagLst xmlns:p="http://schemas.openxmlformats.org/presentationml/2006/main">
  <p:tag name="KSO_WM_SPECIAL_SOURCE" val="bdnull"/>
  <p:tag name="SELECTED" val="True"/>
</p:tagLst>
</file>

<file path=ppt/tags/tag4.xml><?xml version="1.0" encoding="utf-8"?>
<p:tagLst xmlns:p="http://schemas.openxmlformats.org/presentationml/2006/main">
  <p:tag name="KSO_WM_DIAGRAM_VIRTUALLY_FRAME" val="{&quot;height&quot;:266.9,&quot;left&quot;:37.25,&quot;top&quot;:223,&quot;width&quot;:862.15}"/>
</p:tagLst>
</file>

<file path=ppt/tags/tag5.xml><?xml version="1.0" encoding="utf-8"?>
<p:tagLst xmlns:p="http://schemas.openxmlformats.org/presentationml/2006/main">
  <p:tag name="KSO_WM_DIAGRAM_GROUP_CODE" val="l1-1"/>
  <p:tag name="KSO_WM_TAG_VERSION" val="1.0"/>
  <p:tag name="KSO_WM_TEMPLATE_CATEGORY" val="diagram"/>
  <p:tag name="KSO_WM_TEMPLATE_INDEX" val="20170844"/>
  <p:tag name="KSO_WM_UNIT_COMPATIBLE" val="0"/>
  <p:tag name="KSO_WM_UNIT_DIAGRAM_ISNUMVISUAL" val="0"/>
  <p:tag name="KSO_WM_UNIT_DIAGRAM_ISREFERUNIT" val="0"/>
  <p:tag name="KSO_WM_UNIT_DIAGRAM_SCHEMECOLOR_ID" val="0"/>
  <p:tag name="KSO_WM_UNIT_HIGHLIGHT" val="0"/>
  <p:tag name="KSO_WM_UNIT_ID" val="diagram20170844_1*l_h_a*1_1_1"/>
  <p:tag name="KSO_WM_UNIT_INDEX" val="1_1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4"/>
  <p:tag name="KSO_WM_UNIT_TEXT_FILL_TYPE" val="1"/>
  <p:tag name="KSO_WM_UNIT_TYPE" val="l_h_a"/>
  <p:tag name="KSO_WM_UNIT_VALUE" val="13"/>
  <p:tag name="KSO_WM_DIAGRAM_VIRTUALLY_FRAME" val="{&quot;height&quot;:266.9,&quot;left&quot;:37.25,&quot;top&quot;:223,&quot;width&quot;:862.15}"/>
</p:tagLst>
</file>

<file path=ppt/tags/tag6.xml><?xml version="1.0" encoding="utf-8"?>
<p:tagLst xmlns:p="http://schemas.openxmlformats.org/presentationml/2006/main">
  <p:tag name="KSO_WM_DIAGRAM_GROUP_CODE" val="l1-1"/>
  <p:tag name="KSO_WM_TAG_VERSION" val="1.0"/>
  <p:tag name="KSO_WM_TEMPLATE_CATEGORY" val="diagram"/>
  <p:tag name="KSO_WM_TEMPLATE_INDEX" val="20170844"/>
  <p:tag name="KSO_WM_UNIT_COMPATIBLE" val="0"/>
  <p:tag name="KSO_WM_UNIT_DIAGRAM_ISNUMVISUAL" val="0"/>
  <p:tag name="KSO_WM_UNIT_DIAGRAM_ISREFERUNIT" val="0"/>
  <p:tag name="KSO_WM_UNIT_DIAGRAM_SCHEMECOLOR_ID" val="0"/>
  <p:tag name="KSO_WM_UNIT_HIGHLIGHT" val="0"/>
  <p:tag name="KSO_WM_UNIT_ID" val="diagram20170844_1*l_h_a*1_1_1"/>
  <p:tag name="KSO_WM_UNIT_INDEX" val="1_1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4"/>
  <p:tag name="KSO_WM_UNIT_TEXT_FILL_TYPE" val="1"/>
  <p:tag name="KSO_WM_UNIT_TYPE" val="l_h_a"/>
  <p:tag name="KSO_WM_UNIT_VALUE" val="13"/>
  <p:tag name="KSO_WM_DIAGRAM_VIRTUALLY_FRAME" val="{&quot;height&quot;:266.9,&quot;left&quot;:37.25,&quot;top&quot;:223,&quot;width&quot;:862.15}"/>
</p:tagLst>
</file>

<file path=ppt/tags/tag7.xml><?xml version="1.0" encoding="utf-8"?>
<p:tagLst xmlns:p="http://schemas.openxmlformats.org/presentationml/2006/main">
  <p:tag name="KSO_WM_DIAGRAM_GROUP_CODE" val="l1-1"/>
  <p:tag name="KSO_WM_TAG_VERSION" val="1.0"/>
  <p:tag name="KSO_WM_TEMPLATE_CATEGORY" val="diagram"/>
  <p:tag name="KSO_WM_TEMPLATE_INDEX" val="20170844"/>
  <p:tag name="KSO_WM_UNIT_COMPATIBLE" val="0"/>
  <p:tag name="KSO_WM_UNIT_DIAGRAM_ISNUMVISUAL" val="0"/>
  <p:tag name="KSO_WM_UNIT_DIAGRAM_ISREFERUNIT" val="0"/>
  <p:tag name="KSO_WM_UNIT_DIAGRAM_SCHEMECOLOR_ID" val="0"/>
  <p:tag name="KSO_WM_UNIT_HIGHLIGHT" val="0"/>
  <p:tag name="KSO_WM_UNIT_ID" val="diagram20170844_1*l_h_a*1_2_1"/>
  <p:tag name="KSO_WM_UNIT_INDEX" val="1_2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4"/>
  <p:tag name="KSO_WM_UNIT_TEXT_FILL_TYPE" val="1"/>
  <p:tag name="KSO_WM_UNIT_TYPE" val="l_h_a"/>
  <p:tag name="KSO_WM_UNIT_VALUE" val="13"/>
  <p:tag name="KSO_WM_DIAGRAM_VIRTUALLY_FRAME" val="{&quot;height&quot;:266.9,&quot;left&quot;:37.25,&quot;top&quot;:223,&quot;width&quot;:862.15}"/>
</p:tagLst>
</file>

<file path=ppt/tags/tag8.xml><?xml version="1.0" encoding="utf-8"?>
<p:tagLst xmlns:p="http://schemas.openxmlformats.org/presentationml/2006/main">
  <p:tag name="commondata" val="eyJoZGlkIjoiOTc0MjIzYzA0ZDhjMTg2N2RiMDE0MGYyZjk1ZjY4NjcifQ=="/>
</p:tagLst>
</file>

<file path=ppt/theme/theme1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3457</Words>
  <Application>WPS 演示</Application>
  <PresentationFormat>自定义</PresentationFormat>
  <Paragraphs>509</Paragraphs>
  <Slides>22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36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9" baseType="lpstr">
      <vt:lpstr>Arial</vt:lpstr>
      <vt:lpstr>宋体</vt:lpstr>
      <vt:lpstr>Wingdings</vt:lpstr>
      <vt:lpstr>Calibri Light</vt:lpstr>
      <vt:lpstr>Calibri</vt:lpstr>
      <vt:lpstr>柳公权楷书</vt:lpstr>
      <vt:lpstr>仿宋</vt:lpstr>
      <vt:lpstr>Times New Roman</vt:lpstr>
      <vt:lpstr>方正宋刻本秀楷_GBK</vt:lpstr>
      <vt:lpstr>华文楷体</vt:lpstr>
      <vt:lpstr>汉仪昌黎宋刻本(原版)W</vt:lpstr>
      <vt:lpstr>江西拙楷</vt:lpstr>
      <vt:lpstr>微软雅黑</vt:lpstr>
      <vt:lpstr>楷体_GB2312</vt:lpstr>
      <vt:lpstr>新宋体</vt:lpstr>
      <vt:lpstr>等线 Light</vt:lpstr>
      <vt:lpstr>方正魏碑简体</vt:lpstr>
      <vt:lpstr>黑体</vt:lpstr>
      <vt:lpstr>楷体</vt:lpstr>
      <vt:lpstr>华文中宋</vt:lpstr>
      <vt:lpstr>等线</vt:lpstr>
      <vt:lpstr>柳公权楷书</vt:lpstr>
      <vt:lpstr>Times New Roman</vt:lpstr>
      <vt:lpstr>Arial Unicode MS</vt:lpstr>
      <vt:lpstr>方正宋刻本秀楷_GBK</vt:lpstr>
      <vt:lpstr>楷体_GB2312</vt:lpstr>
      <vt:lpstr>Wingdings</vt:lpstr>
      <vt:lpstr>方正宋刻本秀楷_GBK</vt:lpstr>
      <vt:lpstr>柳公权楷书</vt:lpstr>
      <vt:lpstr>汉仪昌黎宋刻本(原版)W</vt:lpstr>
      <vt:lpstr>思源宋体 CN SemiBold</vt:lpstr>
      <vt:lpstr>思源宋体 CN Heavy</vt:lpstr>
      <vt:lpstr>字魂110号-武林江湖体</vt:lpstr>
      <vt:lpstr>Arial</vt:lpstr>
      <vt:lpstr>阿里巴巴普惠体 R</vt:lpstr>
      <vt:lpstr>Segoe Print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</dc:creator>
  <cp:lastModifiedBy>yzzx</cp:lastModifiedBy>
  <cp:revision>530</cp:revision>
  <dcterms:created xsi:type="dcterms:W3CDTF">2022-09-17T01:19:08Z</dcterms:created>
  <dcterms:modified xsi:type="dcterms:W3CDTF">2024-10-15T07:11:28Z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2052-12.1.0.17857</vt:lpwstr>
  </property>
  <property fmtid="{D5CDD505-2E9C-101B-9397-08002B2CF9AE}" pid="4" name="ICV">
    <vt:lpwstr>E14AC13E789F4DB98DA8F5573FF01B7F_13</vt:lpwstr>
  </property>
</Properties>
</file>