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643" r:id="rId4"/>
    <p:sldId id="568" r:id="rId6"/>
    <p:sldId id="561" r:id="rId7"/>
    <p:sldId id="562" r:id="rId8"/>
    <p:sldId id="563" r:id="rId9"/>
    <p:sldId id="564" r:id="rId10"/>
    <p:sldId id="555" r:id="rId11"/>
    <p:sldId id="565" r:id="rId12"/>
    <p:sldId id="566" r:id="rId13"/>
    <p:sldId id="567" r:id="rId14"/>
    <p:sldId id="556" r:id="rId15"/>
    <p:sldId id="558" r:id="rId16"/>
    <p:sldId id="569" r:id="rId17"/>
    <p:sldId id="577" r:id="rId18"/>
    <p:sldId id="580" r:id="rId19"/>
    <p:sldId id="581" r:id="rId20"/>
    <p:sldId id="582" r:id="rId21"/>
    <p:sldId id="578" r:id="rId22"/>
    <p:sldId id="579" r:id="rId23"/>
    <p:sldId id="583" r:id="rId24"/>
    <p:sldId id="574" r:id="rId25"/>
    <p:sldId id="575" r:id="rId26"/>
    <p:sldId id="576" r:id="rId27"/>
    <p:sldId id="584" r:id="rId28"/>
    <p:sldId id="585" r:id="rId29"/>
    <p:sldId id="592" r:id="rId30"/>
    <p:sldId id="586" r:id="rId31"/>
    <p:sldId id="593" r:id="rId32"/>
    <p:sldId id="591" r:id="rId33"/>
    <p:sldId id="588" r:id="rId34"/>
    <p:sldId id="589" r:id="rId35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等线" panose="02010600030101010101" pitchFamily="2" charset="-122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微软雅黑" panose="020B0503020204020204" pitchFamily="34" charset="-122"/>
      <p:regular r:id="rId46"/>
    </p:embeddedFont>
    <p:embeddedFont>
      <p:font typeface="楷体" panose="02010609060101010101" pitchFamily="49" charset="-122"/>
      <p:regular r:id="rId47"/>
    </p:embeddedFont>
    <p:embeddedFont>
      <p:font typeface="黑体" panose="02010609060101010101" pitchFamily="49" charset="-122"/>
      <p:regular r:id="rId48"/>
    </p:embeddedFont>
    <p:embeddedFont>
      <p:font typeface="方正粗黑宋简体" panose="02000000000000000000" pitchFamily="2" charset="-122"/>
      <p:regular r:id="rId49"/>
    </p:embeddedFont>
    <p:embeddedFont>
      <p:font typeface="华文楷体" panose="02010600040101010101" pitchFamily="2" charset="-122"/>
      <p:regular r:id="rId50"/>
    </p:embeddedFont>
    <p:embeddedFont>
      <p:font typeface="华文宋体" panose="02010600040101010101" pitchFamily="2" charset="-122"/>
      <p:regular r:id="rId51"/>
    </p:embeddedFont>
    <p:embeddedFont>
      <p:font typeface="等线 Light" panose="02010600030101010101" charset="-122"/>
      <p:regular r:id="rId52"/>
    </p:embeddedFont>
  </p:embeddedFontLst>
  <p:custDataLst>
    <p:tags r:id="rId53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EECE1"/>
    <a:srgbClr val="5A5C68"/>
    <a:srgbClr val="0000FF"/>
    <a:srgbClr val="FFFFCC"/>
    <a:srgbClr val="FFEBC5"/>
    <a:srgbClr val="CA8E17"/>
    <a:srgbClr val="B87F1B"/>
    <a:srgbClr val="CC8B0D"/>
    <a:srgbClr val="124435"/>
    <a:srgbClr val="C38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83"/>
    <p:restoredTop sz="69944"/>
  </p:normalViewPr>
  <p:slideViewPr>
    <p:cSldViewPr showGuides="1">
      <p:cViewPr>
        <p:scale>
          <a:sx n="64" d="100"/>
          <a:sy n="64" d="100"/>
        </p:scale>
        <p:origin x="-1020" y="-12"/>
      </p:cViewPr>
      <p:guideLst>
        <p:guide orient="horz" pos="2189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5.xml"/><Relationship Id="rId52" Type="http://schemas.openxmlformats.org/officeDocument/2006/relationships/font" Target="fonts/font14.fntdata"/><Relationship Id="rId51" Type="http://schemas.openxmlformats.org/officeDocument/2006/relationships/font" Target="fonts/font13.fntdata"/><Relationship Id="rId50" Type="http://schemas.openxmlformats.org/officeDocument/2006/relationships/font" Target="fonts/font12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11.fntdata"/><Relationship Id="rId48" Type="http://schemas.openxmlformats.org/officeDocument/2006/relationships/font" Target="fonts/font10.fntdata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4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998663"/>
            <a:ext cx="12192000" cy="143033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marL="0" marR="0" lvl="0" indent="0" algn="ctr" defTabSz="768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365625"/>
            <a:ext cx="12192000" cy="249237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marL="0" marR="0" lvl="0" indent="0" algn="ctr" defTabSz="768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3CA27F-E4E1-4D5B-8F8B-F9464B3DC448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sz="1600" dirty="0">
                <a:ea typeface="宋体" panose="02010600030101010101" pitchFamily="2" charset="-122"/>
              </a:rPr>
            </a:fld>
            <a:endParaRPr lang="zh-CN" altLang="en-US" sz="16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等线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7528" y="1098120"/>
            <a:ext cx="832140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从隋唐盛世到五代十国</a:t>
            </a:r>
            <a:endParaRPr lang="zh-C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001" y="212753"/>
            <a:ext cx="218186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043572"/>
            <a:ext cx="4896544" cy="457680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835" y="2477770"/>
            <a:ext cx="6021070" cy="353822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课程标准</a:t>
            </a: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、通过了解隋唐政权更迭的历史脉络，认识隋唐及五代十国时期民族交融的新成就。</a:t>
            </a:r>
            <a:endParaRPr kumimoji="0" lang="zh-CN" altLang="en-US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、通过了解隋唐时期封建社会的高度繁荣，认识隋唐时期的区域经济发展的成就。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2"/>
          <p:cNvSpPr txBox="1"/>
          <p:nvPr/>
        </p:nvSpPr>
        <p:spPr>
          <a:xfrm>
            <a:off x="2971800" y="152400"/>
            <a:ext cx="737235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汴河怀古二首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[唐]皮日休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万艘龙舸绿丝间，载到扬州尽不还。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应是天教开汴水，一千余里地无山。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尽道隋亡为此河，至今千里赖通波。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若无水殿龙舟事，共禹论功不较多。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063" y="4529138"/>
            <a:ext cx="3468687" cy="138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方法：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坚持唯物主义历史观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一分为二，辩证看待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70413" y="4267200"/>
            <a:ext cx="6856412" cy="9525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观点：虽然隋炀帝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奢侈无度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，但开凿的大运河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造福后世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文本框 7"/>
          <p:cNvSpPr txBox="1"/>
          <p:nvPr/>
        </p:nvSpPr>
        <p:spPr>
          <a:xfrm>
            <a:off x="623888" y="3276600"/>
            <a:ext cx="11180762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据材料，指出作者看待隋炀帝的观点。结合所学知识，分析指出造成对隋炀帝不同评价的因素。</a:t>
            </a:r>
            <a:endParaRPr lang="en-US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0413" y="5410200"/>
            <a:ext cx="6761162" cy="9525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因素：作者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、研究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视角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、时代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变化、掌握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多寡等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685800" y="457200"/>
            <a:ext cx="10058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4572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二、唐朝</a:t>
            </a:r>
            <a:r>
              <a:rPr kumimoji="0" lang="en-US" altLang="zh-CN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——</a:t>
            </a:r>
            <a:r>
              <a:rPr kumimoji="0" lang="en-US" altLang="zh-CN" sz="4400" b="1" kern="1200" cap="none" spc="0" normalizeH="0" baseline="0" noProof="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盛世</a:t>
            </a: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气象</a:t>
            </a:r>
            <a:r>
              <a:rPr kumimoji="0" lang="en-US" altLang="zh-CN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，</a:t>
            </a: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晚来难安</a:t>
            </a:r>
            <a:endParaRPr kumimoji="0" lang="en-US" altLang="zh-CN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panose="02010601030101010101" charset="-122"/>
            </a:endParaRP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1">
            <a:grayscl/>
          </a:blip>
          <a:srcRect t="18187" b="17297"/>
          <a:stretch>
            <a:fillRect/>
          </a:stretch>
        </p:blipFill>
        <p:spPr>
          <a:xfrm>
            <a:off x="1066800" y="1371600"/>
            <a:ext cx="10058400" cy="496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390525" y="57150"/>
            <a:ext cx="61245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（一）盛世气象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838200" y="704850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、政治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90525" y="1350496"/>
          <a:ext cx="11249029" cy="520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/>
                <a:gridCol w="5486400"/>
                <a:gridCol w="2135094"/>
                <a:gridCol w="1960660"/>
              </a:tblGrid>
              <a:tr h="640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治国君主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治国举措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积极作用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盛世繁荣</a:t>
                      </a:r>
                      <a:endParaRPr lang="zh-CN" altLang="en-US" sz="2800" dirty="0"/>
                    </a:p>
                  </a:txBody>
                  <a:tcPr/>
                </a:tc>
              </a:tr>
              <a:tr h="1696534"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唐太宗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u="non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吸取隋亡教训；</a:t>
                      </a:r>
                      <a:r>
                        <a:rPr lang="zh-CN" altLang="en-US" sz="3200" b="1" u="none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轻徭薄赋；劝课农桑；戒奢从简；知人善用；虚怀纳谏</a:t>
                      </a:r>
                      <a:r>
                        <a:rPr lang="zh-CN" altLang="en-US" sz="3200" b="1" u="non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3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3200" b="1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繁荣初现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贞观之治</a:t>
                      </a:r>
                      <a:endParaRPr lang="zh-CN" altLang="en-US" sz="2800" dirty="0"/>
                    </a:p>
                  </a:txBody>
                  <a:tcPr/>
                </a:tc>
              </a:tr>
              <a:tr h="1696534"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武则天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3200" b="1" u="none" dirty="0" smtClean="0">
                          <a:solidFill>
                            <a:schemeClr val="tx1">
                              <a:alpha val="8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粗黑宋简体" panose="02000000000000000000" pitchFamily="2" charset="-122"/>
                          <a:sym typeface="+mn-ea"/>
                        </a:rPr>
                        <a:t>        打击敌对官僚；发展科举，创立殿试、武举；减轻人民负担，发展生产</a:t>
                      </a:r>
                      <a:endParaRPr lang="zh-CN" altLang="en-US" sz="3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zh-CN" sz="3200" b="1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持续发展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（承上</a:t>
                      </a:r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启下）</a:t>
                      </a:r>
                      <a:endParaRPr lang="zh-CN" altLang="en-US" sz="2800" dirty="0"/>
                    </a:p>
                  </a:txBody>
                  <a:tcPr/>
                </a:tc>
              </a:tr>
              <a:tr h="1168723"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唐玄宗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u="none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选贤任能；改革吏治；发展生产；大兴文治；改革兵制</a:t>
                      </a:r>
                      <a:endParaRPr lang="zh-CN" altLang="en-US" sz="3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b="1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空前繁荣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开元盛世</a:t>
                      </a:r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8"/>
          <p:cNvSpPr txBox="1"/>
          <p:nvPr/>
        </p:nvSpPr>
        <p:spPr>
          <a:xfrm>
            <a:off x="609600" y="285750"/>
            <a:ext cx="612457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、民族关系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2867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11225"/>
            <a:ext cx="9383713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"/>
          <p:cNvSpPr/>
          <p:nvPr/>
        </p:nvSpPr>
        <p:spPr>
          <a:xfrm>
            <a:off x="685800" y="4845050"/>
            <a:ext cx="10820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在中国古代历史进程中，只有隋唐帝王冒出了“天可汗”的称号，百年内出现了“万国来朝”的局面，阎立本的职贡图可谓神来之笔，不是充满敌意的边远蛮夷而是大国之外的使臣。                                             ——《大唐之国——1400年的记忆遗产》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6"/>
          <p:cNvSpPr txBox="1"/>
          <p:nvPr/>
        </p:nvSpPr>
        <p:spPr>
          <a:xfrm>
            <a:off x="685800" y="442913"/>
            <a:ext cx="157480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⑴政策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1143000" y="5507038"/>
            <a:ext cx="37861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开明的民族政策</a:t>
            </a:r>
            <a:endParaRPr kumimoji="0" lang="zh-CN" altLang="en-US" sz="4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9700" name="文本框 4"/>
          <p:cNvSpPr/>
          <p:nvPr/>
        </p:nvSpPr>
        <p:spPr>
          <a:xfrm>
            <a:off x="685800" y="1060450"/>
            <a:ext cx="10896600" cy="446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“（太宗）问侍臣曰:‘自古帝王虽平定中夏，不能服戎、狄。朕才不逮古人而成功过之，自不谕其故，诸公各率意以实言之。’群臣皆称:‘陛下功德如天地，万物不得而名言。’上曰:‘不然。朕所以能及此者，止由五事耳……自古皆贵中华，贱夷、狄，朕独爱之如一，故其种落皆依朕如父母。此五者，朕所以成今日之功也。’”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                ——李鸿宾：《论唐朝的民族观念》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6"/>
          <p:cNvSpPr txBox="1"/>
          <p:nvPr/>
        </p:nvSpPr>
        <p:spPr>
          <a:xfrm>
            <a:off x="687388" y="228600"/>
            <a:ext cx="15748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⑵表现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>
            <a:spLocks noChangeArrowheads="1"/>
          </p:cNvSpPr>
          <p:nvPr/>
        </p:nvSpPr>
        <p:spPr bwMode="auto">
          <a:xfrm>
            <a:off x="687388" y="884238"/>
            <a:ext cx="11049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952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唐与突厥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952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东突厥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952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贞观初年，唐朝大败东突厥，俘获颉利可汗。唐太宗在不改变原有部落组织、风俗习惯的情况下，委派突厥贵族管辖。对入朝的突厥首领，唐朝给予官职。对北方各族产生巨大影响。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（羁縻府州制度，唐的“一国两制”）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952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西突厥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952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西突厥控制着天山以南的西域各国，影响了丝绸之路的畅通。唐太宗派兵征服依附西突厥的高昌，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设置安西都护府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。高宗在位时，灭亡西突厥，武则天在位时，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设置北庭都护府，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与安西都护府分治天山南北。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1"/>
          <p:cNvSpPr/>
          <p:nvPr/>
        </p:nvSpPr>
        <p:spPr>
          <a:xfrm>
            <a:off x="609600" y="381000"/>
            <a:ext cx="25098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唐与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吐蕃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矩形 3"/>
          <p:cNvSpPr/>
          <p:nvPr/>
        </p:nvSpPr>
        <p:spPr>
          <a:xfrm>
            <a:off x="1319213" y="4495800"/>
            <a:ext cx="106187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9世纪中期，吐蕃与唐会盟，唐蕃基本上停止纷争。</a:t>
            </a:r>
            <a:endParaRPr lang="zh-CN" altLang="zh-CN" sz="3600" b="1" dirty="0">
              <a:solidFill>
                <a:srgbClr val="000612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31748" name="矩形 4"/>
          <p:cNvSpPr/>
          <p:nvPr/>
        </p:nvSpPr>
        <p:spPr>
          <a:xfrm>
            <a:off x="1295400" y="1868488"/>
            <a:ext cx="83026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en-US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7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世纪</a:t>
            </a:r>
            <a:r>
              <a:rPr lang="zh-CN" altLang="en-US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前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期，</a:t>
            </a:r>
            <a:r>
              <a:rPr lang="zh-CN" altLang="en-US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文成公主入藏，松赞干布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zh-CN" sz="3600" b="1" dirty="0">
              <a:solidFill>
                <a:srgbClr val="000612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6950" y="113823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和亲：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9163" y="362108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会盟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61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Wingdings" panose="05000000000000000000" pitchFamily="2" charset="2"/>
              </a:rPr>
              <a:t>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61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1751" name="矩形 7"/>
          <p:cNvSpPr/>
          <p:nvPr/>
        </p:nvSpPr>
        <p:spPr>
          <a:xfrm>
            <a:off x="1314450" y="2782888"/>
            <a:ext cx="83026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en-US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8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世纪</a:t>
            </a:r>
            <a:r>
              <a:rPr lang="zh-CN" altLang="en-US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前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期，</a:t>
            </a:r>
            <a:r>
              <a:rPr lang="zh-CN" altLang="en-US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金城公主入藏，尺带丹珠</a:t>
            </a:r>
            <a:r>
              <a:rPr lang="zh-CN" altLang="zh-CN" sz="3600" b="1" dirty="0">
                <a:solidFill>
                  <a:srgbClr val="00061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zh-CN" sz="3600" b="1" dirty="0">
              <a:solidFill>
                <a:srgbClr val="000612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6000" y="5422900"/>
            <a:ext cx="10483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“长庆会盟”，盟约里写道：“患难相恤，暴掠不作。”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1"/>
          <p:cNvSpPr/>
          <p:nvPr/>
        </p:nvSpPr>
        <p:spPr>
          <a:xfrm>
            <a:off x="685800" y="457200"/>
            <a:ext cx="25098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唐与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靺鞨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8375" y="1101725"/>
            <a:ext cx="15748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册封：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1847850"/>
            <a:ext cx="11049000" cy="4940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     靺鞨分布于松花江、黑龙江流域，以渔牧为生。7世纪中期以后，靺鞨的黑水和粟末两部强大起来。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8世纪前期，唐朝在黑水靺鞨地区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设置都督府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，黑水靺鞨地区正式划入唐朝版图。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     唐玄宗时期，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粟末部首领大祚荣为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渤海郡王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，从此，粟末靺鞨以渤海为号，渤海正式划入唐朝版图。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2"/>
          <p:cNvSpPr/>
          <p:nvPr/>
        </p:nvSpPr>
        <p:spPr>
          <a:xfrm>
            <a:off x="609600" y="381000"/>
            <a:ext cx="25098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唐与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回纥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矩形 3"/>
          <p:cNvSpPr/>
          <p:nvPr/>
        </p:nvSpPr>
        <p:spPr>
          <a:xfrm>
            <a:off x="622300" y="1012825"/>
            <a:ext cx="109728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从唐贞观二十年回纥助唐灭漠北的薛延陀后，唐即以回纥驻地为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瀚海都督府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回纥首领为都督。唐又在回纥地区修筑交通大道，设驿站、抽赋税。不仅如此，瀚海都督府的府下置州，州设刺史，其下又有长史、司马等官制，同样以回纥本民族首领担任，其“都督、长史给玄黄鱼符，黄金为文。”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1"/>
          <p:cNvSpPr/>
          <p:nvPr/>
        </p:nvSpPr>
        <p:spPr>
          <a:xfrm>
            <a:off x="685800" y="533400"/>
            <a:ext cx="39004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总结：唐民族政策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矩形 2"/>
          <p:cNvSpPr/>
          <p:nvPr/>
        </p:nvSpPr>
        <p:spPr>
          <a:xfrm>
            <a:off x="1219200" y="1447800"/>
            <a:ext cx="20478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武力征服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0" name="矩形 3"/>
          <p:cNvSpPr/>
          <p:nvPr/>
        </p:nvSpPr>
        <p:spPr>
          <a:xfrm>
            <a:off x="1219200" y="2286000"/>
            <a:ext cx="20478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设置机构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1" name="矩形 4"/>
          <p:cNvSpPr/>
          <p:nvPr/>
        </p:nvSpPr>
        <p:spPr>
          <a:xfrm>
            <a:off x="1219200" y="3124200"/>
            <a:ext cx="20478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册封首领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2" name="矩形 5"/>
          <p:cNvSpPr/>
          <p:nvPr/>
        </p:nvSpPr>
        <p:spPr>
          <a:xfrm>
            <a:off x="1219200" y="4038600"/>
            <a:ext cx="11207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和亲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3" name="矩形 6"/>
          <p:cNvSpPr/>
          <p:nvPr/>
        </p:nvSpPr>
        <p:spPr>
          <a:xfrm>
            <a:off x="1219200" y="4762500"/>
            <a:ext cx="20478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9525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友好会盟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685800" y="457200"/>
            <a:ext cx="10058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一、隋朝</a:t>
            </a:r>
            <a:r>
              <a:rPr kumimoji="0" lang="en-US" altLang="zh-CN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——</a:t>
            </a: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盛极一时，短命而亡</a:t>
            </a:r>
            <a:endParaRPr kumimoji="0" lang="zh-CN" altLang="en-US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panose="02010601030101010101" charset="-122"/>
            </a:endParaRPr>
          </a:p>
        </p:txBody>
      </p:sp>
      <p:pic>
        <p:nvPicPr>
          <p:cNvPr id="9219" name="图片 3" descr="eff00080fac85e5830e[1]"/>
          <p:cNvPicPr>
            <a:picLocks noChangeAspect="1"/>
          </p:cNvPicPr>
          <p:nvPr/>
        </p:nvPicPr>
        <p:blipFill>
          <a:blip r:embed="rId1"/>
          <a:srcRect l="10812" t="1517" r="14375" b="7285"/>
          <a:stretch>
            <a:fillRect/>
          </a:stretch>
        </p:blipFill>
        <p:spPr>
          <a:xfrm>
            <a:off x="1981200" y="1371600"/>
            <a:ext cx="2933700" cy="413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4" descr="16461BE9-0[1]"/>
          <p:cNvPicPr>
            <a:picLocks noChangeAspect="1"/>
          </p:cNvPicPr>
          <p:nvPr/>
        </p:nvPicPr>
        <p:blipFill>
          <a:blip r:embed="rId2"/>
          <a:srcRect l="10104" r="10844"/>
          <a:stretch>
            <a:fillRect/>
          </a:stretch>
        </p:blipFill>
        <p:spPr>
          <a:xfrm>
            <a:off x="6553200" y="1295400"/>
            <a:ext cx="2933700" cy="413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内容占位符 2"/>
          <p:cNvSpPr txBox="1"/>
          <p:nvPr/>
        </p:nvSpPr>
        <p:spPr>
          <a:xfrm>
            <a:off x="2362200" y="5715000"/>
            <a:ext cx="1876425" cy="471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文帝杨坚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内容占位符 2"/>
          <p:cNvSpPr txBox="1"/>
          <p:nvPr/>
        </p:nvSpPr>
        <p:spPr>
          <a:xfrm>
            <a:off x="7010400" y="5715000"/>
            <a:ext cx="1876425" cy="471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炀帝杨广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文本框 5"/>
          <p:cNvSpPr/>
          <p:nvPr/>
        </p:nvSpPr>
        <p:spPr>
          <a:xfrm>
            <a:off x="838200" y="5715000"/>
            <a:ext cx="11268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⑤民族关系上，采用开明宽容的民族政策，边境统一安定。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35843" name="矩形 2"/>
          <p:cNvSpPr/>
          <p:nvPr/>
        </p:nvSpPr>
        <p:spPr>
          <a:xfrm>
            <a:off x="533400" y="441325"/>
            <a:ext cx="8991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课堂探究：大唐盛世出现原因有哪些？</a:t>
            </a:r>
            <a:endParaRPr lang="zh-CN" altLang="en-US" sz="3600" dirty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219200"/>
            <a:ext cx="1079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1、经历了魏晋南北朝的动乱，人心思定，百姓渴望安稳生活；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000" y="1914525"/>
            <a:ext cx="8928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2、隋的建设为唐盛世出现奠定基础；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400" y="2590800"/>
            <a:ext cx="871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3、唐朝前期统治者的执政得力：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8200" y="3303588"/>
            <a:ext cx="7785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①政治上，改革吏治、选贤任能；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200" y="3886200"/>
            <a:ext cx="802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②经济上，注重发展生产，规范赋税徭役制度；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200" y="4435475"/>
            <a:ext cx="73279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③军事上，对外用兵有节制；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200" y="5029200"/>
            <a:ext cx="6934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④文化上，大兴文治，兴学重教；</a:t>
            </a:r>
            <a:endParaRPr lang="zh-CN" altLang="en-US" sz="2800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419100" y="381000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（二）晚来难安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923925" y="1143000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、安史之乱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6868" name="文本框 1"/>
          <p:cNvSpPr txBox="1"/>
          <p:nvPr/>
        </p:nvSpPr>
        <p:spPr>
          <a:xfrm>
            <a:off x="911225" y="2667000"/>
            <a:ext cx="10594975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材料一  唐初开边以后，对当地民族采取羁縻政式管理，委其首领自治，驻军较少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为防御边疆诸强敌，守住已开拓的疆土，唐廷吸取教训，被迫大量增加边防驻军，形成若干边防大军区，其长官称为节度使。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张帆《中国古代简史》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119505" y="1789113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①原因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911225" y="5334000"/>
            <a:ext cx="10737850" cy="8524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节度使权力不断增大，尾大不掉，内轻外重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687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0"/>
            <a:ext cx="3886200" cy="2668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2"/>
          <p:cNvSpPr txBox="1"/>
          <p:nvPr/>
        </p:nvSpPr>
        <p:spPr>
          <a:xfrm>
            <a:off x="525463" y="428625"/>
            <a:ext cx="11080750" cy="186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+mn-ea"/>
              </a:rPr>
              <a:t>     材料二  </a:t>
            </a:r>
            <a:r>
              <a:rPr kumimoji="0" lang="zh-CN" altLang="en-US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黑体" panose="02010609060101010101" pitchFamily="49" charset="-122"/>
              </a:rPr>
              <a:t>天子骄于佚乐而用不知节</a:t>
            </a:r>
            <a:r>
              <a:rPr kumimoji="0" lang="en-US" altLang="zh-CN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微软雅黑" panose="020B0503020204020204" pitchFamily="34" charset="-122"/>
              </a:rPr>
              <a:t>……</a:t>
            </a:r>
            <a:r>
              <a:rPr kumimoji="0" lang="zh-CN" altLang="en-US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黑体" panose="02010609060101010101" pitchFamily="49" charset="-122"/>
              </a:rPr>
              <a:t>宠幸杨贵妃，不理朝政，又重用宦官高力士</a:t>
            </a:r>
            <a:r>
              <a:rPr kumimoji="0" lang="en-US" altLang="zh-CN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黑体" panose="02010609060101010101" pitchFamily="49" charset="-122"/>
              </a:rPr>
              <a:t>……</a:t>
            </a:r>
            <a:r>
              <a:rPr kumimoji="0" lang="zh-CN" altLang="en-US" sz="32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  <a:sym typeface="黑体" panose="02010609060101010101" pitchFamily="49" charset="-122"/>
              </a:rPr>
              <a:t>朝政交给“口蜜腹剑”的李林甫，提拔奸恶的杨国忠为相。</a:t>
            </a:r>
            <a:endParaRPr kumimoji="0" lang="zh-CN" altLang="en-US" sz="24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1393296" y="2293118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唐玄宗安于享乐，怠于政事。</a:t>
            </a:r>
            <a:endParaRPr kumimoji="0" lang="zh-CN" altLang="en-US" sz="3600" b="1" kern="1200" cap="none" spc="0" normalizeH="0" baseline="0" noProof="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85800" y="3124200"/>
            <a:ext cx="10920413" cy="1822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材料三  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隋唐以来，河北幽州一带民族杂居，契丹、奚、突厥等族的习尚与汉不同，当地官员虐待少数民族，实行高压政策。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华文宋体" panose="02010600040101010101" pitchFamily="2" charset="-122"/>
              </a:rPr>
              <a:t> </a:t>
            </a:r>
            <a:endParaRPr kumimoji="0" lang="zh-CN" altLang="en-US" sz="32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708025" y="5045075"/>
            <a:ext cx="11049000" cy="88265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边疆危机：边疆形势随着版图的拓展日益紧张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188913"/>
            <a:ext cx="5172075" cy="652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60400" y="595313"/>
            <a:ext cx="29718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5720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②过程</a:t>
            </a:r>
            <a:endParaRPr kumimoji="0" lang="zh-CN" altLang="en-US" sz="4400" b="1" kern="1200" cap="none" spc="0" normalizeH="0" baseline="0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8916" name="矩形 3"/>
          <p:cNvSpPr/>
          <p:nvPr/>
        </p:nvSpPr>
        <p:spPr>
          <a:xfrm>
            <a:off x="800100" y="2051050"/>
            <a:ext cx="5638800" cy="280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755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4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安禄山在范阳起兵，发动叛乱，历时八年，</a:t>
            </a:r>
            <a:r>
              <a:rPr lang="en-US" altLang="zh-CN" sz="4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763</a:t>
            </a:r>
            <a:r>
              <a:rPr lang="zh-CN" altLang="en-US" sz="4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年被唐平定。</a:t>
            </a:r>
            <a:endParaRPr lang="zh-CN" altLang="en-US" sz="3600" dirty="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98500" y="755650"/>
            <a:ext cx="10947400" cy="304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材料一  宫室焚烧，十不存一，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人烟断绝，千里萧条。                    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《旧唐书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郭子仪传》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材料二  安史之乱后，中原地区陷入了长达百年的藩镇割据的混乱状态，相对和平的南方再次成为中原居民逃避战火的首选之地，从湖北至湖南常德一带，因移民而增加户口十倍。   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《安史之乱对我国社会经济思想文化影响》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0"/>
            <a:ext cx="2971800" cy="75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5720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③影响</a:t>
            </a:r>
            <a:endParaRPr kumimoji="0" lang="zh-CN" altLang="en-US" sz="4000" b="1" kern="1200" cap="none" spc="0" normalizeH="0" baseline="0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514350" y="3803630"/>
            <a:ext cx="11163300" cy="2861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①北民南迁，北方经济遭到破坏，江南经济得以进一步开发；</a:t>
            </a:r>
            <a:endParaRPr kumimoji="0" lang="zh-CN" altLang="en-US" sz="3600" b="1" kern="1200" cap="none" spc="0" normalizeH="0" baseline="0" noProof="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②中央集权被大大削弱，许多将领拥兵自重，形成割据势力；</a:t>
            </a:r>
            <a:endParaRPr kumimoji="0" lang="en-US" altLang="zh-CN" sz="3600" b="1" kern="1200" cap="none" spc="0" normalizeH="0" baseline="0" noProof="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zh-CN" sz="3600" b="1" kern="1200" cap="none" spc="0" normalizeH="0" baseline="0" noProof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kumimoji="0" lang="zh-CN" altLang="en-US" sz="3600" b="1" kern="1200" cap="none" spc="0" normalizeH="0" baseline="0" noProof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唐朝由盛转衰。</a:t>
            </a:r>
            <a:endParaRPr kumimoji="0" lang="zh-CN" altLang="en-US" sz="3600" b="1" kern="1200" cap="none" spc="0" normalizeH="0" baseline="0" noProof="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8"/>
          <p:cNvSpPr txBox="1"/>
          <p:nvPr/>
        </p:nvSpPr>
        <p:spPr>
          <a:xfrm>
            <a:off x="457200" y="331788"/>
            <a:ext cx="61245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</a:t>
            </a: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、藩镇割据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635000" y="1219200"/>
            <a:ext cx="10820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+mn-ea"/>
              </a:rPr>
              <a:t>     材料  </a:t>
            </a:r>
            <a:r>
              <a:rPr kumimoji="0" lang="zh-CN" altLang="en-US" sz="36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黑体" panose="02010609060101010101" pitchFamily="49" charset="-122"/>
              </a:rPr>
              <a:t>开元以后，在边防普遍设立节度使制度，他们的权力越来越大，至于“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黑体" panose="02010609060101010101" pitchFamily="49" charset="-122"/>
              </a:rPr>
              <a:t>既有其土地，又有其人民，又有其兵甲，又有其财赋</a:t>
            </a:r>
            <a:r>
              <a:rPr kumimoji="0" lang="zh-CN" altLang="en-US" sz="3600" b="1" kern="120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黑体" panose="02010609060101010101" pitchFamily="49" charset="-122"/>
              </a:rPr>
              <a:t>”。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673100" y="3252788"/>
            <a:ext cx="110902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政治：</a:t>
            </a:r>
            <a:r>
              <a:rPr kumimoji="0" lang="zh-CN" altLang="en-US" sz="3600" b="1" kern="1200" cap="none" spc="0" normalizeH="0" baseline="0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拥有自主权，可以自行任免官吏，节度使死后职位传给儿子或部将；</a:t>
            </a:r>
            <a:endParaRPr kumimoji="0" lang="zh-CN" altLang="en-US" sz="3600" b="1" kern="1200" cap="none" spc="0" normalizeH="0" baseline="0" noProof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49" charset="-122"/>
              <a:sym typeface="+mn-ea"/>
            </a:endParaRPr>
          </a:p>
          <a:p>
            <a:pPr marR="0" defTabSz="45720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经济：</a:t>
            </a:r>
            <a:r>
              <a:rPr kumimoji="0" lang="zh-CN" altLang="en-US" sz="3600" b="1" kern="1200" cap="none" spc="0" normalizeH="0" baseline="0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拥有财权；</a:t>
            </a:r>
            <a:endParaRPr kumimoji="0" lang="zh-CN" altLang="en-US" sz="3600" b="1" kern="1200" cap="none" spc="0" normalizeH="0" baseline="0" noProof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49" charset="-122"/>
              <a:sym typeface="+mn-ea"/>
            </a:endParaRPr>
          </a:p>
          <a:p>
            <a:pPr marR="0" defTabSz="45720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军事：</a:t>
            </a:r>
            <a:r>
              <a:rPr kumimoji="0" lang="zh-CN" altLang="en-US" sz="3600" b="1" kern="1200" cap="none" spc="0" normalizeH="0" baseline="0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拥有武装，独霸一方。</a:t>
            </a:r>
            <a:endParaRPr kumimoji="0" lang="zh-CN" altLang="en-US" sz="3600" b="1" kern="1200" cap="none" spc="0" normalizeH="0" baseline="0" noProof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04775"/>
            <a:ext cx="11247438" cy="4373563"/>
          </a:xfrm>
          <a:prstGeom prst="rect">
            <a:avLst/>
          </a:prstGeom>
          <a:effectLst>
            <a:outerShdw blurRad="279400" dist="203200" dir="8100000" algn="tr" rotWithShape="0">
              <a:prstClr val="black">
                <a:alpha val="75000"/>
              </a:prstClr>
            </a:outerShdw>
          </a:effectLst>
        </p:spPr>
      </p:pic>
      <p:sp>
        <p:nvSpPr>
          <p:cNvPr id="3" name="文本框 7"/>
          <p:cNvSpPr txBox="1"/>
          <p:nvPr/>
        </p:nvSpPr>
        <p:spPr>
          <a:xfrm>
            <a:off x="554672" y="4726940"/>
            <a:ext cx="11171555" cy="206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藩镇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据要险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，专方面，既有其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土地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，又有其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人民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，又有其甲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兵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，又有其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财赋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”，于是“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方镇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不得不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京师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不得不</a:t>
            </a:r>
            <a:r>
              <a:rPr kumimoji="0" lang="zh-CN" altLang="en-US" sz="32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弱</a:t>
            </a: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”。</a:t>
            </a:r>
            <a:endParaRPr kumimoji="0" lang="zh-CN" altLang="en-US" sz="3200" b="1" kern="1200" cap="none" spc="0" normalizeH="0" baseline="0" noProof="0" dirty="0">
              <a:solidFill>
                <a:schemeClr val="tx1">
                  <a:alpha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——《新唐书》</a:t>
            </a:r>
            <a:endParaRPr kumimoji="0" lang="zh-CN" altLang="en-US" sz="3200" b="1" kern="1200" cap="none" spc="0" normalizeH="0" baseline="0" noProof="0" dirty="0">
              <a:solidFill>
                <a:schemeClr val="tx1">
                  <a:alpha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469900" y="249238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3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、黄巢起义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725488" y="1652588"/>
            <a:ext cx="1062831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材料一：唐自穆宗以来八世，而为宦者所立者七君。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r" defTabSz="4572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《新唐书》卷九《本纪九》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r" defTabSz="457200">
              <a:buClrTx/>
              <a:buSzTx/>
              <a:buFontTx/>
              <a:buNone/>
              <a:defRPr/>
            </a:pP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材料二：唐之朋党，始于牛僧孺、李宗闵对策，而成于钱徽之贬，皆自小以至大，因私以害公。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穆宗以后，权移于下，朝无公政，士无公论，爵赏僭滥，刑法放纷。士之附会者不入于牛则入于李，不忧国家之不值，而唯恐其党之不进也。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r" defTabSz="4572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范祖禹《唐鉴》卷十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4900" y="235475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宦官专权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9800" y="523894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朋党之争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609600" y="895350"/>
            <a:ext cx="61245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①原因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9"/>
          <p:cNvSpPr txBox="1"/>
          <p:nvPr/>
        </p:nvSpPr>
        <p:spPr>
          <a:xfrm>
            <a:off x="685800" y="1143000"/>
            <a:ext cx="10820400" cy="230822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indent="457200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用兵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不息,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赋敛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愈急,关东(潼关以东)连年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水旱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,州县不以实闻,上下相蒙,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或流离或饿死,无所申诉,乃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相聚起兵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,劫掠维生。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——北宋·司马光《资治通鉴》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5000" y="388620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社会矛盾激化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5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7161633" y="340993"/>
            <a:ext cx="4800600" cy="6216253"/>
          </a:xfrm>
          <a:prstGeom prst="roundRect">
            <a:avLst>
              <a:gd name="adj" fmla="val 4564"/>
            </a:avLst>
          </a:prstGeom>
          <a:noFill/>
          <a:ln w="9525">
            <a:noFill/>
          </a:ln>
        </p:spPr>
      </p:pic>
      <p:sp>
        <p:nvSpPr>
          <p:cNvPr id="2" name="左箭头 1">
            <a:hlinkClick r:id=""/>
          </p:cNvPr>
          <p:cNvSpPr/>
          <p:nvPr/>
        </p:nvSpPr>
        <p:spPr bwMode="auto">
          <a:xfrm>
            <a:off x="9480376" y="6369923"/>
            <a:ext cx="576064" cy="299437"/>
          </a:xfrm>
          <a:prstGeom prst="leftArrow">
            <a:avLst/>
          </a:prstGeom>
          <a:blipFill dpi="0" rotWithShape="1">
            <a:blip r:embed="rId2" cstate="email"/>
            <a:srcRect/>
            <a:tile tx="38100" ty="-330200" sx="98000" sy="100000" flip="xy" algn="t"/>
          </a:blipFill>
          <a:ln>
            <a:noFill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04800" y="165100"/>
            <a:ext cx="6124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②爆发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5063" name="矩形 2"/>
          <p:cNvSpPr/>
          <p:nvPr/>
        </p:nvSpPr>
        <p:spPr>
          <a:xfrm>
            <a:off x="1219200" y="904875"/>
            <a:ext cx="12176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875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dirty="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800" y="1592263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③结果</a:t>
            </a:r>
            <a:endParaRPr kumimoji="0" lang="zh-CN" altLang="en-US" sz="36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5065" name="矩形 4"/>
          <p:cNvSpPr/>
          <p:nvPr/>
        </p:nvSpPr>
        <p:spPr>
          <a:xfrm>
            <a:off x="762000" y="2263775"/>
            <a:ext cx="662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被朱温和其他节度使联合剿灭。</a:t>
            </a:r>
            <a:endParaRPr lang="zh-CN" altLang="en-US" dirty="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4900" y="3952875"/>
            <a:ext cx="51276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沉重地打击了唐朝的统治。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" y="3125788"/>
            <a:ext cx="18065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④影响</a:t>
            </a: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</a:t>
            </a:r>
            <a:endParaRPr kumimoji="0" lang="zh-CN" altLang="en-US" sz="36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5068" name="矩形 9"/>
          <p:cNvSpPr/>
          <p:nvPr/>
        </p:nvSpPr>
        <p:spPr>
          <a:xfrm>
            <a:off x="1065213" y="4765675"/>
            <a:ext cx="5945187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907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年朱温废唐称帝，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唐朝灭亡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中国历史进入五代十国时期。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3441700"/>
            <a:ext cx="5000625" cy="306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05200"/>
            <a:ext cx="5967413" cy="306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6415"/>
          <p:cNvSpPr txBox="1"/>
          <p:nvPr/>
        </p:nvSpPr>
        <p:spPr>
          <a:xfrm>
            <a:off x="515938" y="1193800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、建立：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581年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，杨坚代周称帝，改国号为隋，定都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长安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，是为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隋文帝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1" name="文本框 16415"/>
          <p:cNvSpPr txBox="1"/>
          <p:nvPr/>
        </p:nvSpPr>
        <p:spPr>
          <a:xfrm>
            <a:off x="515938" y="2270125"/>
            <a:ext cx="1091406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、统一：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589年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，隋灭陈，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统一全国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结束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南北朝近400年的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分裂局面。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4513" y="409575"/>
            <a:ext cx="61245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（一）隋朝的建立与统一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2"/>
          <p:cNvSpPr txBox="1"/>
          <p:nvPr/>
        </p:nvSpPr>
        <p:spPr>
          <a:xfrm>
            <a:off x="525145" y="219075"/>
            <a:ext cx="986663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三、</a:t>
            </a:r>
            <a:r>
              <a:rPr kumimoji="0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五代十国</a:t>
            </a:r>
            <a:r>
              <a:rPr kumimoji="0" 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panose="02010601030101010101" charset="-122"/>
              </a:rPr>
              <a:t>——合久必分的产物 </a:t>
            </a:r>
            <a:endParaRPr kumimoji="0" lang="en-US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44588"/>
            <a:ext cx="10591800" cy="557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1" descr="beff7f7b27724132a26f0a41b4a383e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77888"/>
            <a:ext cx="10874375" cy="4532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8"/>
          <p:cNvSpPr txBox="1"/>
          <p:nvPr/>
        </p:nvSpPr>
        <p:spPr>
          <a:xfrm>
            <a:off x="457200" y="249238"/>
            <a:ext cx="10744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比较前后两幅图，分析五代十国时期的历史发展趋势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8400" y="5524500"/>
            <a:ext cx="5827236" cy="861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区域性阶段性统一趋向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01613" y="119063"/>
            <a:ext cx="4468813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（二）隋朝的建设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925" y="823913"/>
            <a:ext cx="11395075" cy="4714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广设仓库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63" y="2332038"/>
            <a:ext cx="4970462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10651202_94744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32038"/>
            <a:ext cx="5629275" cy="1998663"/>
          </a:xfrm>
          <a:prstGeom prst="rect">
            <a:avLst/>
          </a:prstGeom>
          <a:effectLst>
            <a:outerShdw blurRad="482600" dist="203200" dir="2700000" algn="tl" rotWithShape="0">
              <a:prstClr val="black">
                <a:alpha val="75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6303963" y="4346575"/>
            <a:ext cx="3127375" cy="5222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50000"/>
                    <a:alpha val="82000"/>
                  </a:schemeClr>
                </a:solidFill>
              </a14:hiddenFill>
            </a:ext>
          </a:extLst>
        </p:spPr>
        <p:txBody>
          <a:bodyPr>
            <a:spAutoFit/>
          </a:bodyPr>
          <a:lstStyle/>
          <a:p>
            <a:pPr marR="0" algn="ctr" defTabSz="457200">
              <a:buClrTx/>
              <a:buSzTx/>
              <a:buFontTx/>
              <a:buNone/>
              <a:defRPr/>
            </a:pPr>
            <a:r>
              <a:rPr kumimoji="0" sz="2800" b="1" kern="0" cap="none" spc="0" normalizeH="0" baseline="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回洛仓遗址</a:t>
            </a:r>
            <a:endParaRPr kumimoji="0" lang="zh-CN" altLang="en-US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9308" y="4608195"/>
            <a:ext cx="10740390" cy="138366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整个回洛仓城东西长1000米、南北宽355米，相当于</a:t>
            </a: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50个国际标准的足球场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;其内约有700座仓窖，气势恢宏。每个仓窖可以储存约50万斤粮食，整个仓城可以储粮3.55亿斤。</a:t>
            </a:r>
            <a:endParaRPr kumimoji="0" lang="zh-CN" altLang="en-US" sz="2800" kern="1200" cap="none" spc="0" normalizeH="0" baseline="0" noProof="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5495" y="4362767"/>
            <a:ext cx="10922635" cy="1988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6350">
            <a:solidFill>
              <a:srgbClr val="C00000"/>
            </a:solidFill>
          </a:ln>
          <a:effectLst>
            <a:softEdge rad="31750"/>
          </a:effectLst>
        </p:spPr>
        <p:txBody>
          <a:bodyPr>
            <a:spAutoFit/>
          </a:bodyPr>
          <a:lstStyle/>
          <a:p>
            <a:pPr marR="0" defTabSz="4572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隋氏西京太仓，东京含嘉仓、洛口仓，华州永丰仓，陕州太原仓，储米粟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多者千万石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少者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不减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数百万石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。天下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义仓又皆充满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。京都及并州库，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布帛各数千万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。而赐赉勋庸、并出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丰厚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，亦</a:t>
            </a:r>
            <a:r>
              <a:rPr kumimoji="0" lang="zh-CN" altLang="en-US" sz="2800" b="1" kern="1200" cap="none" spc="0" normalizeH="0" baseline="0" noProof="0" dirty="0">
                <a:solidFill>
                  <a:srgbClr val="FF0000">
                    <a:alpha val="8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魏晋以降之未有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!                            </a:t>
            </a:r>
            <a:r>
              <a:rPr kumimoji="0" lang="en-US" altLang="zh-CN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kumimoji="0" lang="en-US" altLang="zh-CN" sz="2800" b="1" kern="1200" cap="none" spc="0" normalizeH="0" baseline="0" noProof="0" dirty="0" err="1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杜佑《通典·食货典</a:t>
            </a:r>
            <a:r>
              <a:rPr kumimoji="0" lang="en-US" altLang="zh-CN" sz="2800" b="1" kern="1200" cap="none" spc="0" normalizeH="0" baseline="0" noProof="0" dirty="0">
                <a:solidFill>
                  <a:schemeClr val="tx1">
                    <a:alpha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kumimoji="0" lang="en-US" altLang="zh-CN" sz="2800" b="1" kern="1200" cap="none" spc="0" normalizeH="0" baseline="0" noProof="0" dirty="0">
              <a:solidFill>
                <a:schemeClr val="tx1">
                  <a:alpha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273" name="矩形 9"/>
          <p:cNvSpPr/>
          <p:nvPr/>
        </p:nvSpPr>
        <p:spPr>
          <a:xfrm>
            <a:off x="639763" y="1408113"/>
            <a:ext cx="1090453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长安、洛阳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两都和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广设仓库，既包括供应朝廷粮食和物资的仓库，也包括备水旱赈济、遍置于乡间的义仓，积储丰富。</a:t>
            </a:r>
            <a:endParaRPr lang="zh-CN" altLang="en-US" sz="2800" dirty="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150" y="533400"/>
            <a:ext cx="8140700" cy="64293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兴建洛阳城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2297113"/>
            <a:ext cx="5591175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8" y="2297113"/>
            <a:ext cx="5438775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"/>
          <p:cNvSpPr txBox="1"/>
          <p:nvPr/>
        </p:nvSpPr>
        <p:spPr>
          <a:xfrm>
            <a:off x="1100138" y="1219200"/>
            <a:ext cx="848995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炀帝大业元年（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605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）兴建洛阳城。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武周时期洛阳城成为“神都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  <p:custDataLst>
      <p:tags r:id="rId3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38" y="153988"/>
            <a:ext cx="3929063" cy="608013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开通大运河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331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975" y="776288"/>
            <a:ext cx="9296400" cy="563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3"/>
          <p:cNvGraphicFramePr>
            <a:graphicFrameLocks noGrp="1"/>
          </p:cNvGraphicFramePr>
          <p:nvPr/>
        </p:nvGraphicFramePr>
        <p:xfrm>
          <a:off x="762000" y="457200"/>
          <a:ext cx="10820401" cy="5867402"/>
        </p:xfrm>
        <a:graphic>
          <a:graphicData uri="http://schemas.openxmlformats.org/drawingml/2006/table">
            <a:tbl>
              <a:tblPr/>
              <a:tblGrid>
                <a:gridCol w="1314582"/>
                <a:gridCol w="2410474"/>
                <a:gridCol w="1188228"/>
                <a:gridCol w="1773836"/>
                <a:gridCol w="1195517"/>
                <a:gridCol w="2937764"/>
              </a:tblGrid>
              <a:tr h="1033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97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605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人物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四段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86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16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评价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5479">
                <a:tc vMerge="1"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文本框 29"/>
          <p:cNvSpPr/>
          <p:nvPr/>
        </p:nvSpPr>
        <p:spPr>
          <a:xfrm>
            <a:off x="2514600" y="5386388"/>
            <a:ext cx="85375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消极：耗费大量人力财力，徭役繁重，加重人民负担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文本框 5"/>
          <p:cNvSpPr/>
          <p:nvPr/>
        </p:nvSpPr>
        <p:spPr>
          <a:xfrm>
            <a:off x="2514600" y="4419600"/>
            <a:ext cx="84216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积极：大大加强了南北地区政治、经济和文化的交流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文本框 6"/>
          <p:cNvSpPr/>
          <p:nvPr/>
        </p:nvSpPr>
        <p:spPr>
          <a:xfrm>
            <a:off x="2514600" y="2565400"/>
            <a:ext cx="55768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永济渠；通济渠；邗渠；江南河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文本框 7"/>
          <p:cNvSpPr/>
          <p:nvPr/>
        </p:nvSpPr>
        <p:spPr>
          <a:xfrm>
            <a:off x="2514600" y="3581400"/>
            <a:ext cx="55768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海河；黄河；淮水；长江；钱塘江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文本框 4"/>
          <p:cNvSpPr/>
          <p:nvPr/>
        </p:nvSpPr>
        <p:spPr>
          <a:xfrm>
            <a:off x="2363788" y="609600"/>
            <a:ext cx="8839200" cy="568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为了加强南北交通，巩固隋王朝对全国的统治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3"/>
          <p:cNvSpPr txBox="1"/>
          <p:nvPr/>
        </p:nvSpPr>
        <p:spPr>
          <a:xfrm>
            <a:off x="492125" y="822325"/>
            <a:ext cx="11014075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尤其重要的是，中国人修建了一个总长约1550英里的水路交通网。这个名为“大运河”的水路交通网……，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它将中华文明紧紧地联系在一起，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这个紧密程度是欧洲人想都想不出的。……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它将长江三角洲与北方中心地带的重要城市……联结起来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。一位历史学家将其比喻成“第一条横贯北美的铁路。它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使中国经济一体化变得切实可行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”。另一位历史学家认为大运河“起到的作用就像地中海一样，它改变了东方的地理，使中国最终拥有了像古罗马那样的水道。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廉价的南方稻米源源不断地运到北方，这为北方城市的大发展创造了条件”。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——安德鲁玛尔《BBC世界史》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00" y="4792663"/>
            <a:ext cx="10591800" cy="13843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自隋唐中国再统一之后，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统一已是常态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，分裂则是短期的现象，其中原因多端，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运河开通后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促使地域社会之间人才、物资、思想的广泛交流是主因之一。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高明士等编《隋唐五代史》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413" y="225425"/>
            <a:ext cx="2454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影响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17513" y="115888"/>
            <a:ext cx="4467225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sz="3600" b="1" kern="1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（三）隋朝的灭亡</a:t>
            </a:r>
            <a:endParaRPr kumimoji="0" lang="zh-CN" altLang="en-US" sz="3600" b="1" kern="1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671513" y="760413"/>
            <a:ext cx="11041062" cy="267652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（炀帝)登极之初，即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建洛邑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，每月役丁二百万人。导洛至河及淮，又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引沁水达河，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北通涿郡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丁男不充，以妇人兼役，而死者大半。及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亲征吐谷浑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，驻军青海，士卒死者十二三。又三驾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东征辽泽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，皆举百余万众，吊运者倍之。………举天下之人十分九为盗贼。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身丧国灭，实自取之。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杜佑《通典·历代盛衰户口》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13" y="4152900"/>
            <a:ext cx="1979612" cy="261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24175" y="4378325"/>
            <a:ext cx="8788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原因：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隋炀帝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横征暴敛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徭役兵役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沉重，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激化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社会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矛盾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4" name="文本框 4"/>
          <p:cNvSpPr txBox="1"/>
          <p:nvPr/>
        </p:nvSpPr>
        <p:spPr>
          <a:xfrm>
            <a:off x="923925" y="3568700"/>
            <a:ext cx="80121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据材料，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并结合史实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分析隋朝灭亡的原因。</a:t>
            </a:r>
            <a:endParaRPr lang="en-US" altLang="zh-CN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9413" y="5456238"/>
            <a:ext cx="8788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史实：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营建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东都洛阳，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大运河，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征伐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吐谷浑，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高丽。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AS_UNIQUEID" val="326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commondata" val="eyJoZGlkIjoiOTc0MjIzYzA0ZDhjMTg2N2RiMDE0MGYyZjk1ZjY4NjcifQ=="/>
</p:tagLst>
</file>

<file path=ppt/theme/theme1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4020</Words>
  <Application>WPS 演示</Application>
  <PresentationFormat>自定义</PresentationFormat>
  <Paragraphs>303</Paragraphs>
  <Slides>31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等线</vt:lpstr>
      <vt:lpstr>Calibri Light</vt:lpstr>
      <vt:lpstr>微软雅黑</vt:lpstr>
      <vt:lpstr>Times New Roman</vt:lpstr>
      <vt:lpstr>方正魏碑简体</vt:lpstr>
      <vt:lpstr>楷体</vt:lpstr>
      <vt:lpstr>黑体</vt:lpstr>
      <vt:lpstr>Arial Unicode MS</vt:lpstr>
      <vt:lpstr>方正粗黑宋简体</vt:lpstr>
      <vt:lpstr>Times New Roman</vt:lpstr>
      <vt:lpstr>华文楷体</vt:lpstr>
      <vt:lpstr>华文宋体</vt:lpstr>
      <vt:lpstr>等线 Light</vt:lpstr>
      <vt:lpstr>MS PGothic</vt:lpstr>
      <vt:lpstr>1_默认设计模板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yzzx</cp:lastModifiedBy>
  <cp:revision>437</cp:revision>
  <dcterms:created xsi:type="dcterms:W3CDTF">2022-09-08T09:08:00Z</dcterms:created>
  <dcterms:modified xsi:type="dcterms:W3CDTF">2024-09-30T00:43:59Z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2052-12.1.0.17857</vt:lpwstr>
  </property>
  <property fmtid="{D5CDD505-2E9C-101B-9397-08002B2CF9AE}" pid="4" name="ICV">
    <vt:lpwstr>D5DBAA711E804DDDACF5DC0B809F096B_13</vt:lpwstr>
  </property>
</Properties>
</file>