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58" r:id="rId5"/>
    <p:sldId id="274" r:id="rId6"/>
    <p:sldId id="276" r:id="rId7"/>
    <p:sldId id="275" r:id="rId8"/>
    <p:sldId id="277" r:id="rId9"/>
    <p:sldId id="278" r:id="rId10"/>
    <p:sldId id="279" r:id="rId11"/>
    <p:sldId id="280" r:id="rId12"/>
    <p:sldId id="281" r:id="rId13"/>
    <p:sldId id="284" r:id="rId14"/>
    <p:sldId id="282" r:id="rId15"/>
    <p:sldId id="283" r:id="rId16"/>
    <p:sldId id="285" r:id="rId17"/>
  </p:sldIdLst>
  <p:sldSz cx="12169775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222" autoAdjust="0"/>
  </p:normalViewPr>
  <p:slideViewPr>
    <p:cSldViewPr>
      <p:cViewPr varScale="1">
        <p:scale>
          <a:sx n="80" d="100"/>
          <a:sy n="80" d="100"/>
        </p:scale>
        <p:origin x="-510" y="-126"/>
      </p:cViewPr>
      <p:guideLst>
        <p:guide orient="horz" pos="2160"/>
        <p:guide pos="383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F1C00-1A5C-4DC8-82F9-D1747C288E7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82541-F639-44D1-9279-84C16AE6C37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7350" y="685800"/>
            <a:ext cx="60833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6C405-BB87-4B31-ACAB-002C92B803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7350" y="685800"/>
            <a:ext cx="60833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6C405-BB87-4B31-ACAB-002C92B803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82541-F639-44D1-9279-84C16AE6C3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7350" y="685800"/>
            <a:ext cx="60833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6C405-BB87-4B31-ACAB-002C92B803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7350" y="685800"/>
            <a:ext cx="60833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6C405-BB87-4B31-ACAB-002C92B803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7350" y="685800"/>
            <a:ext cx="60833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6C405-BB87-4B31-ACAB-002C92B803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7350" y="685800"/>
            <a:ext cx="60833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6C405-BB87-4B31-ACAB-002C92B803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7350" y="685800"/>
            <a:ext cx="60833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6C405-BB87-4B31-ACAB-002C92B803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7350" y="685800"/>
            <a:ext cx="60833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6C405-BB87-4B31-ACAB-002C92B803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7350" y="685800"/>
            <a:ext cx="60833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6C405-BB87-4B31-ACAB-002C92B803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7350" y="685800"/>
            <a:ext cx="60833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6C405-BB87-4B31-ACAB-002C92B803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7350" y="685800"/>
            <a:ext cx="60833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6C405-BB87-4B31-ACAB-002C92B803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7350" y="685800"/>
            <a:ext cx="60833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6C405-BB87-4B31-ACAB-002C92B803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2733" y="2130426"/>
            <a:ext cx="10344309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5466" y="3886200"/>
            <a:ext cx="851884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FADA-C51B-46EC-8F78-FE4816A70D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624F-5802-45CD-972B-417D671440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FADA-C51B-46EC-8F78-FE4816A70D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624F-5802-45CD-972B-417D671440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23087" y="274639"/>
            <a:ext cx="2738199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8489" y="274639"/>
            <a:ext cx="8011769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FADA-C51B-46EC-8F78-FE4816A70D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624F-5802-45CD-972B-417D671440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FADA-C51B-46EC-8F78-FE4816A70D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624F-5802-45CD-972B-417D671440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1328" y="4406901"/>
            <a:ext cx="1034430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1328" y="2906713"/>
            <a:ext cx="1034430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FADA-C51B-46EC-8F78-FE4816A70D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624F-5802-45CD-972B-417D671440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8489" y="1600201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86302" y="1600201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FADA-C51B-46EC-8F78-FE4816A70D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624F-5802-45CD-972B-417D671440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8489" y="1535113"/>
            <a:ext cx="53770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8489" y="2174875"/>
            <a:ext cx="53770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82077" y="1535113"/>
            <a:ext cx="537921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82077" y="2174875"/>
            <a:ext cx="537921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FADA-C51B-46EC-8F78-FE4816A70D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624F-5802-45CD-972B-417D671440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FADA-C51B-46EC-8F78-FE4816A70D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624F-5802-45CD-972B-417D671440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FADA-C51B-46EC-8F78-FE4816A70D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624F-5802-45CD-972B-417D671440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89" y="273050"/>
            <a:ext cx="400377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58044" y="273051"/>
            <a:ext cx="68032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8489" y="1435101"/>
            <a:ext cx="400377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FADA-C51B-46EC-8F78-FE4816A70D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624F-5802-45CD-972B-417D671440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5361" y="4800600"/>
            <a:ext cx="730186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5361" y="612775"/>
            <a:ext cx="730186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5361" y="5367338"/>
            <a:ext cx="730186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FADA-C51B-46EC-8F78-FE4816A70D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624F-5802-45CD-972B-417D671440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8489" y="274638"/>
            <a:ext cx="1095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8489" y="1600201"/>
            <a:ext cx="1095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8489" y="6356351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5FADA-C51B-46EC-8F78-FE4816A70D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58007" y="6356351"/>
            <a:ext cx="3853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21672" y="6356351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3624F-5802-45CD-972B-417D6714407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10.png"/><Relationship Id="rId3" Type="http://schemas.openxmlformats.org/officeDocument/2006/relationships/tags" Target="../tags/tag6.xml"/><Relationship Id="rId2" Type="http://schemas.openxmlformats.org/officeDocument/2006/relationships/image" Target="../media/image9.jpeg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12.xml"/><Relationship Id="rId5" Type="http://schemas.openxmlformats.org/officeDocument/2006/relationships/image" Target="file:///C:\Users\zxl\AppData\Local\Temp\wps\INetCache\11fbab3cf81e0e7d3142044770ec9759" TargetMode="External"/><Relationship Id="rId4" Type="http://schemas.openxmlformats.org/officeDocument/2006/relationships/image" Target="../media/image6.jpeg"/><Relationship Id="rId3" Type="http://schemas.openxmlformats.org/officeDocument/2006/relationships/tags" Target="../tags/tag3.xml"/><Relationship Id="rId2" Type="http://schemas.openxmlformats.org/officeDocument/2006/relationships/image" Target="../media/image5.jpeg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19867" y="1098121"/>
            <a:ext cx="99387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4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古代世界的帝国与文明交流</a:t>
            </a:r>
            <a:endParaRPr lang="zh-CN" altLang="en-US" sz="4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3889" y="212753"/>
            <a:ext cx="22028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5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5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5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课</a:t>
            </a:r>
            <a:r>
              <a:rPr lang="en-US" altLang="zh-CN" sz="5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8223" y="3140968"/>
            <a:ext cx="5904656" cy="3019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认识古代各大帝国的区域性影响和不同文明之间的早期联系。</a:t>
            </a:r>
            <a:endParaRPr lang="zh-CN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71212" y="2492896"/>
            <a:ext cx="26100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课标要求</a:t>
            </a:r>
            <a:r>
              <a:rPr lang="en-US" altLang="zh-CN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 descr="42《中外历史纲要》下 P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8863" y="2492896"/>
            <a:ext cx="6156895" cy="40940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0231" y="44624"/>
            <a:ext cx="3877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⑴从共和国到帝国</a:t>
            </a:r>
            <a:endParaRPr lang="zh-CN" altLang="en-US" sz="1600" dirty="0"/>
          </a:p>
        </p:txBody>
      </p:sp>
      <p:sp>
        <p:nvSpPr>
          <p:cNvPr id="3" name="矩形 2"/>
          <p:cNvSpPr/>
          <p:nvPr/>
        </p:nvSpPr>
        <p:spPr>
          <a:xfrm>
            <a:off x="180231" y="2060848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⑵</a:t>
            </a:r>
            <a:r>
              <a:rPr lang="zh-CN" alt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帝国的繁荣</a:t>
            </a:r>
            <a:endParaRPr lang="zh-CN" altLang="en-US" sz="1600" dirty="0"/>
          </a:p>
        </p:txBody>
      </p:sp>
      <p:sp>
        <p:nvSpPr>
          <p:cNvPr id="4" name="矩形 3"/>
          <p:cNvSpPr/>
          <p:nvPr/>
        </p:nvSpPr>
        <p:spPr>
          <a:xfrm>
            <a:off x="100879" y="4653136"/>
            <a:ext cx="57246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⑶分裂及西罗马帝国的灭亡</a:t>
            </a:r>
            <a:endParaRPr lang="zh-CN" altLang="en-US" sz="1600" dirty="0"/>
          </a:p>
        </p:txBody>
      </p:sp>
      <p:sp>
        <p:nvSpPr>
          <p:cNvPr id="5" name="矩形 4"/>
          <p:cNvSpPr/>
          <p:nvPr/>
        </p:nvSpPr>
        <p:spPr>
          <a:xfrm>
            <a:off x="320289" y="764704"/>
            <a:ext cx="5458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zh-CN" altLang="en-US" sz="32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前</a:t>
            </a:r>
            <a:r>
              <a:rPr lang="en-US" altLang="zh-CN" sz="32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509</a:t>
            </a:r>
            <a:r>
              <a:rPr lang="zh-CN" altLang="en-US" sz="32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年，罗马共和国建立</a:t>
            </a:r>
            <a:endParaRPr lang="zh-CN" altLang="en-US" sz="1400" dirty="0">
              <a:solidFill>
                <a:srgbClr val="3333FF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0043" y="1412776"/>
            <a:ext cx="47949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②前</a:t>
            </a:r>
            <a:r>
              <a:rPr lang="en-US" altLang="zh-CN" sz="32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27</a:t>
            </a:r>
            <a:r>
              <a:rPr lang="zh-CN" altLang="en-US" sz="32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年，罗马帝国建立</a:t>
            </a:r>
            <a:endParaRPr lang="zh-CN" altLang="en-US" sz="1400" dirty="0">
              <a:solidFill>
                <a:srgbClr val="3333FF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0289" y="2780928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①奴隶制</a:t>
            </a:r>
            <a:endParaRPr lang="zh-CN" altLang="en-US" sz="1400" dirty="0">
              <a:solidFill>
                <a:srgbClr val="3333FF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4247" y="3420289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②罗马法</a:t>
            </a:r>
            <a:endParaRPr lang="zh-CN" altLang="en-US" sz="1400" dirty="0">
              <a:solidFill>
                <a:srgbClr val="3333FF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4247" y="4068361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③基督教</a:t>
            </a:r>
            <a:endParaRPr lang="zh-CN" altLang="en-US" sz="1400" dirty="0">
              <a:solidFill>
                <a:srgbClr val="3333FF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657042" y="62387"/>
            <a:ext cx="2022196" cy="2844648"/>
            <a:chOff x="6657042" y="228667"/>
            <a:chExt cx="2022196" cy="3422454"/>
          </a:xfrm>
        </p:grpSpPr>
        <p:pic>
          <p:nvPicPr>
            <p:cNvPr id="11" name="图片 10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6657042" y="228667"/>
              <a:ext cx="2022196" cy="298430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" name="矩形 11"/>
            <p:cNvSpPr/>
            <p:nvPr/>
          </p:nvSpPr>
          <p:spPr>
            <a:xfrm>
              <a:off x="7020990" y="3251011"/>
              <a:ext cx="95891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屋大</a:t>
              </a:r>
              <a:r>
                <a:rPr lang="zh-CN" alt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维</a:t>
              </a:r>
              <a:endParaRPr lang="zh-CN" altLang="en-US" sz="105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9381529" y="136135"/>
            <a:ext cx="1743918" cy="2571044"/>
            <a:chOff x="9290475" y="333676"/>
            <a:chExt cx="1977408" cy="3311348"/>
          </a:xfrm>
        </p:grpSpPr>
        <p:pic>
          <p:nvPicPr>
            <p:cNvPr id="10" name="图片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21120000">
              <a:off x="9290475" y="333676"/>
              <a:ext cx="1977408" cy="2742974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10047068" y="3275692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凯撒</a:t>
              </a:r>
              <a:endPara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35" y="2907035"/>
            <a:ext cx="5328591" cy="3912845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342367" y="5517230"/>
            <a:ext cx="38331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分裂原因见课本</a:t>
            </a:r>
            <a:r>
              <a:rPr lang="en-US" altLang="zh-CN" sz="32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P11</a:t>
            </a:r>
            <a:endParaRPr lang="zh-CN" altLang="en-US" sz="1400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43735" y="5951021"/>
            <a:ext cx="5581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促进</a:t>
            </a:r>
            <a:r>
              <a:rPr lang="zh-CN" alt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了文明的交流和</a:t>
            </a:r>
            <a:r>
              <a:rPr lang="zh-CN" altLang="en-US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传播</a:t>
            </a:r>
            <a:endParaRPr lang="zh-CN" altLang="en-US" dirty="0">
              <a:solidFill>
                <a:srgbClr val="3333FF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5589" y="797947"/>
            <a:ext cx="110172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    材料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一  为了报复地中海东岸中部城市提尔的坚决抵抗，马其顿人屠杀八千提尔人，被俘当奴隶的共约三万人！公元前</a:t>
            </a: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336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年亚历山大将底比斯夷为平地，并将所有幸存的底比斯人沦为奴隶，底比斯从此灭亡。</a:t>
            </a:r>
            <a:endParaRPr lang="en-US" altLang="zh-CN" sz="2800" b="1" dirty="0"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 pitchFamily="2" charset="2"/>
            </a:endParaRPr>
          </a:p>
          <a:p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    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材料二  亚历山大每到一地自认为是当地原来统治者的继承人。他崇尚威严赫赫的东方宫廷礼节，穿波斯、米底君王的衮服，要人们向他行匍匐礼，对他敬若神明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。</a:t>
            </a:r>
            <a:endParaRPr lang="en-US" altLang="zh-CN" sz="2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 pitchFamily="2" charset="2"/>
            </a:endParaRPr>
          </a:p>
          <a:p>
            <a:pPr algn="r"/>
            <a:r>
              <a:rPr lang="en-US" altLang="zh-CN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——</a:t>
            </a: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吴于堇、齐世荣</a:t>
            </a:r>
            <a:r>
              <a:rPr lang="en-US" altLang="zh-CN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《</a:t>
            </a: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世界史</a:t>
            </a:r>
            <a:r>
              <a:rPr lang="en-US" altLang="zh-CN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·</a:t>
            </a: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古代史编上卷</a:t>
            </a:r>
            <a:r>
              <a:rPr lang="en-US" altLang="zh-CN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》</a:t>
            </a:r>
            <a:endParaRPr lang="en-US" altLang="zh-CN" sz="2400" b="1" dirty="0"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 pitchFamily="2" charset="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758" y="144837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课堂思考</a:t>
            </a:r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zh-CN" altLang="en-US" sz="1600" dirty="0"/>
          </a:p>
        </p:txBody>
      </p:sp>
      <p:sp>
        <p:nvSpPr>
          <p:cNvPr id="5" name="矩形 4"/>
          <p:cNvSpPr/>
          <p:nvPr/>
        </p:nvSpPr>
        <p:spPr>
          <a:xfrm>
            <a:off x="468263" y="4337377"/>
            <a:ext cx="103412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以亚历山大帝国为例，谈谈如何评价帝国的扩张。</a:t>
            </a:r>
            <a:endParaRPr lang="zh-CN" altLang="en-US" sz="1600" dirty="0">
              <a:solidFill>
                <a:srgbClr val="C0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80431" y="5086925"/>
            <a:ext cx="52629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给</a:t>
            </a:r>
            <a:r>
              <a:rPr lang="zh-CN" alt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被征服地区带来了</a:t>
            </a:r>
            <a:r>
              <a:rPr lang="zh-CN" altLang="en-US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灾难</a:t>
            </a:r>
            <a:endParaRPr lang="en-US" altLang="zh-CN" sz="36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 pitchFamily="2" charset="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31203" y="5083224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消极</a:t>
            </a:r>
            <a:endParaRPr lang="zh-CN" altLang="en-US" sz="1600" dirty="0"/>
          </a:p>
        </p:txBody>
      </p:sp>
      <p:sp>
        <p:nvSpPr>
          <p:cNvPr id="8" name="矩形 7"/>
          <p:cNvSpPr/>
          <p:nvPr/>
        </p:nvSpPr>
        <p:spPr>
          <a:xfrm>
            <a:off x="575756" y="5913243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积极</a:t>
            </a:r>
            <a:endParaRPr lang="zh-CN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5793" y="200834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三、文明的交流</a:t>
            </a:r>
            <a:endParaRPr lang="zh-CN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52239" y="1196754"/>
          <a:ext cx="11632706" cy="5544614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1666462"/>
                <a:gridCol w="2888354"/>
                <a:gridCol w="2813807"/>
                <a:gridCol w="4264083"/>
              </a:tblGrid>
              <a:tr h="692623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 kern="1200" dirty="0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领    域</a:t>
                      </a:r>
                      <a:endParaRPr lang="zh-CN" altLang="en-US" sz="2800" b="1" kern="1200" dirty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  <a:prstDash val="soli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anchor="ctr">
                    <a:lnL w="12700" cmpd="sng">
                      <a:solidFill>
                        <a:sysClr val="windowText" lastClr="000000"/>
                      </a:solidFill>
                      <a:prstDash val="solid"/>
                    </a:lnL>
                    <a:lnR w="12700" cmpd="sng">
                      <a:solidFill>
                        <a:sysClr val="windowText" lastClr="000000"/>
                      </a:solidFill>
                      <a:prstDash val="soli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mpd="sng">
                      <a:solidFill>
                        <a:sysClr val="windowText" lastClr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起源地区</a:t>
                      </a:r>
                      <a:endParaRPr lang="zh-CN" altLang="en-US" sz="2800" b="1" dirty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  <a:prstDash val="solid"/>
                    </a:lnL>
                    <a:lnR w="12700" cmpd="sng">
                      <a:solidFill>
                        <a:sysClr val="windowText" lastClr="000000"/>
                      </a:solidFill>
                      <a:prstDash val="soli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mpd="sng">
                      <a:solidFill>
                        <a:sysClr val="windowText" lastClr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传播地区</a:t>
                      </a:r>
                      <a:endParaRPr lang="zh-CN" altLang="en-US" sz="2800" b="1" dirty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  <a:prstDash val="solid"/>
                    </a:lnL>
                    <a:lnR w="12700" cmpd="sng">
                      <a:solidFill>
                        <a:sysClr val="windowText" lastClr="000000"/>
                      </a:solidFill>
                      <a:prstDash val="soli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mpd="sng">
                      <a:solidFill>
                        <a:sysClr val="windowText" lastClr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93004"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 dirty="0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经  济</a:t>
                      </a:r>
                      <a:endParaRPr lang="zh-CN" altLang="en-US" sz="2800" b="1" dirty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  <a:prstDash val="solid"/>
                    </a:lnL>
                    <a:lnR w="12700" cmpd="sng">
                      <a:solidFill>
                        <a:sysClr val="windowText" lastClr="000000"/>
                      </a:solidFill>
                      <a:prstDash val="soli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mpd="sng">
                      <a:solidFill>
                        <a:sysClr val="windowText" lastClr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农耕技术</a:t>
                      </a:r>
                      <a:endParaRPr lang="zh-CN" altLang="en-US" sz="2400" b="1" dirty="0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  <a:prstDash val="solid"/>
                    </a:lnL>
                    <a:lnR w="12700" cmpd="sng">
                      <a:solidFill>
                        <a:sysClr val="windowText" lastClr="000000"/>
                      </a:solidFill>
                      <a:prstDash val="soli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mpd="sng">
                      <a:solidFill>
                        <a:sysClr val="windowText" lastClr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西亚</a:t>
                      </a:r>
                      <a:endParaRPr lang="zh-CN" altLang="en-US" sz="2400" b="1" dirty="0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  <a:prstDash val="solid"/>
                    </a:lnL>
                    <a:lnR w="12700" cmpd="sng">
                      <a:solidFill>
                        <a:sysClr val="windowText" lastClr="000000"/>
                      </a:solidFill>
                      <a:prstDash val="soli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mpd="sng">
                      <a:solidFill>
                        <a:sysClr val="windowText" lastClr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中亚、欧洲和北非一些地区</a:t>
                      </a:r>
                      <a:endParaRPr lang="zh-CN" altLang="en-US" sz="2400" b="1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  <a:prstDash val="solid"/>
                    </a:lnL>
                    <a:lnR w="12700" cmpd="sng">
                      <a:solidFill>
                        <a:sysClr val="windowText" lastClr="000000"/>
                      </a:solidFill>
                      <a:prstDash val="soli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mpd="sng">
                      <a:solidFill>
                        <a:sysClr val="windowText" lastClr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93004">
                <a:tc vMerge="1">
                  <a:tcPr>
                    <a:lnL w="12700" cmpd="sng">
                      <a:solidFill>
                        <a:sysClr val="windowText" lastClr="000000"/>
                      </a:solidFill>
                      <a:prstDash val="solid"/>
                    </a:lnL>
                    <a:lnR w="12700" cmpd="sng">
                      <a:solidFill>
                        <a:sysClr val="windowText" lastClr="000000"/>
                      </a:solidFill>
                      <a:prstDash val="soli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mpd="sng">
                      <a:solidFill>
                        <a:sysClr val="windowText" lastClr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冶铁技术</a:t>
                      </a:r>
                      <a:endParaRPr lang="zh-CN" altLang="en-US" sz="2400" b="1" dirty="0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  <a:prstDash val="solid"/>
                    </a:lnL>
                    <a:lnR w="12700" cmpd="sng">
                      <a:solidFill>
                        <a:sysClr val="windowText" lastClr="000000"/>
                      </a:solidFill>
                      <a:prstDash val="soli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mpd="sng">
                      <a:solidFill>
                        <a:sysClr val="windowText" lastClr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西亚</a:t>
                      </a:r>
                      <a:endParaRPr lang="zh-CN" altLang="en-US" sz="2400" b="1" dirty="0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  <a:prstDash val="solid"/>
                    </a:lnL>
                    <a:lnR w="12700" cmpd="sng">
                      <a:solidFill>
                        <a:sysClr val="windowText" lastClr="000000"/>
                      </a:solidFill>
                      <a:prstDash val="soli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mpd="sng">
                      <a:solidFill>
                        <a:sysClr val="windowText" lastClr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埃及、希腊等</a:t>
                      </a:r>
                      <a:endParaRPr lang="zh-CN" altLang="en-US" sz="2400" b="1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  <a:prstDash val="solid"/>
                    </a:lnL>
                    <a:lnR w="12700" cmpd="sng">
                      <a:solidFill>
                        <a:sysClr val="windowText" lastClr="000000"/>
                      </a:solidFill>
                      <a:prstDash val="soli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mpd="sng">
                      <a:solidFill>
                        <a:sysClr val="windowText" lastClr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9300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 dirty="0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政  治</a:t>
                      </a:r>
                      <a:endParaRPr lang="zh-CN" altLang="en-US" sz="2800" b="1" dirty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  <a:prstDash val="solid"/>
                    </a:lnL>
                    <a:lnR w="12700" cmpd="sng">
                      <a:solidFill>
                        <a:sysClr val="windowText" lastClr="000000"/>
                      </a:solidFill>
                      <a:prstDash val="soli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mpd="sng">
                      <a:solidFill>
                        <a:sysClr val="windowText" lastClr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君主专制、行省制</a:t>
                      </a:r>
                      <a:endParaRPr lang="zh-CN" altLang="en-US" sz="2400" b="1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  <a:prstDash val="solid"/>
                    </a:lnL>
                    <a:lnR w="12700" cmpd="sng">
                      <a:solidFill>
                        <a:sysClr val="windowText" lastClr="000000"/>
                      </a:solidFill>
                      <a:prstDash val="soli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mpd="sng">
                      <a:solidFill>
                        <a:sysClr val="windowText" lastClr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各大帝国相互继承和借鉴</a:t>
                      </a:r>
                      <a:endParaRPr lang="zh-CN" altLang="en-US" sz="2400" b="1" dirty="0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  <a:prstDash val="solid"/>
                    </a:lnL>
                    <a:lnR w="12700" cmpd="sng">
                      <a:solidFill>
                        <a:sysClr val="windowText" lastClr="000000"/>
                      </a:solidFill>
                      <a:prstDash val="soli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mpd="sng">
                      <a:solidFill>
                        <a:sysClr val="windowText" lastClr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>
                    <a:lnL w="12700" cmpd="sng">
                      <a:solidFill>
                        <a:sysClr val="windowText" lastClr="000000"/>
                      </a:solidFill>
                      <a:prstDash val="solid"/>
                    </a:lnL>
                    <a:lnR w="12700" cmpd="sng">
                      <a:solidFill>
                        <a:sysClr val="windowText" lastClr="000000"/>
                      </a:solidFill>
                      <a:prstDash val="soli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mpd="sng">
                      <a:solidFill>
                        <a:sysClr val="windowText" lastClr="000000"/>
                      </a:solidFill>
                      <a:prstDash val="solid"/>
                    </a:lnB>
                    <a:noFill/>
                  </a:tcPr>
                </a:tc>
              </a:tr>
              <a:tr h="693004">
                <a:tc row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 dirty="0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文  化</a:t>
                      </a:r>
                      <a:endParaRPr lang="zh-CN" altLang="en-US" sz="2800" b="1" dirty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  <a:prstDash val="solid"/>
                    </a:lnL>
                    <a:lnR w="12700" cmpd="sng">
                      <a:solidFill>
                        <a:sysClr val="windowText" lastClr="000000"/>
                      </a:solidFill>
                      <a:prstDash val="soli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mpd="sng">
                      <a:solidFill>
                        <a:sysClr val="windowText" lastClr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 smtClean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神话传说</a:t>
                      </a:r>
                      <a:endParaRPr lang="zh-CN" altLang="en-US" sz="2400" b="1" dirty="0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  <a:prstDash val="solid"/>
                    </a:lnL>
                    <a:lnR w="12700" cmpd="sng">
                      <a:solidFill>
                        <a:sysClr val="windowText" lastClr="000000"/>
                      </a:solidFill>
                      <a:prstDash val="soli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mpd="sng">
                      <a:solidFill>
                        <a:sysClr val="windowText" lastClr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西亚</a:t>
                      </a:r>
                      <a:endParaRPr lang="zh-CN" altLang="en-US" sz="2400" b="1" dirty="0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  <a:prstDash val="solid"/>
                    </a:lnL>
                    <a:lnR w="12700" cmpd="sng">
                      <a:solidFill>
                        <a:sysClr val="windowText" lastClr="000000"/>
                      </a:solidFill>
                      <a:prstDash val="soli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mpd="sng">
                      <a:solidFill>
                        <a:sysClr val="windowText" lastClr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希腊</a:t>
                      </a:r>
                      <a:endParaRPr lang="zh-CN" altLang="en-US" sz="2400" b="1" dirty="0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  <a:prstDash val="solid"/>
                    </a:lnL>
                    <a:lnR w="12700" cmpd="sng">
                      <a:solidFill>
                        <a:sysClr val="windowText" lastClr="000000"/>
                      </a:solidFill>
                      <a:prstDash val="soli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mpd="sng">
                      <a:solidFill>
                        <a:sysClr val="windowText" lastClr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93004">
                <a:tc vMerge="1">
                  <a:tcPr>
                    <a:lnL w="12700" cmpd="sng">
                      <a:solidFill>
                        <a:sysClr val="windowText" lastClr="000000"/>
                      </a:solidFill>
                      <a:prstDash val="solid"/>
                    </a:lnL>
                    <a:lnR w="12700" cmpd="sng">
                      <a:solidFill>
                        <a:sysClr val="windowText" lastClr="000000"/>
                      </a:solidFill>
                      <a:prstDash val="soli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mpd="sng">
                      <a:solidFill>
                        <a:sysClr val="windowText" lastClr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字母文字</a:t>
                      </a:r>
                      <a:endParaRPr lang="zh-CN" altLang="en-US" sz="2400" b="1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  <a:prstDash val="solid"/>
                    </a:lnL>
                    <a:lnR w="12700" cmpd="sng">
                      <a:solidFill>
                        <a:sysClr val="windowText" lastClr="000000"/>
                      </a:solidFill>
                      <a:prstDash val="soli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mpd="sng">
                      <a:solidFill>
                        <a:sysClr val="windowText" lastClr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西亚地区的腓尼基</a:t>
                      </a:r>
                      <a:endParaRPr lang="zh-CN" altLang="en-US" sz="2400" b="1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  <a:prstDash val="solid"/>
                    </a:lnL>
                    <a:lnR w="12700" cmpd="sng">
                      <a:solidFill>
                        <a:sysClr val="windowText" lastClr="000000"/>
                      </a:solidFill>
                      <a:prstDash val="soli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mpd="sng">
                      <a:solidFill>
                        <a:sysClr val="windowText" lastClr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埃及、印度和希腊</a:t>
                      </a:r>
                      <a:endParaRPr lang="zh-CN" altLang="en-US" sz="2400" b="1" dirty="0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  <a:prstDash val="solid"/>
                    </a:lnL>
                    <a:lnR w="12700" cmpd="sng">
                      <a:solidFill>
                        <a:sysClr val="windowText" lastClr="000000"/>
                      </a:solidFill>
                      <a:prstDash val="soli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mpd="sng">
                      <a:solidFill>
                        <a:sysClr val="windowText" lastClr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93967">
                <a:tc vMerge="1">
                  <a:tcPr>
                    <a:lnL w="12700" cmpd="sng">
                      <a:solidFill>
                        <a:sysClr val="windowText" lastClr="000000"/>
                      </a:solidFill>
                      <a:prstDash val="solid"/>
                    </a:lnL>
                    <a:lnR w="12700" cmpd="sng">
                      <a:solidFill>
                        <a:sysClr val="windowText" lastClr="000000"/>
                      </a:solidFill>
                      <a:prstDash val="soli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mpd="sng">
                      <a:solidFill>
                        <a:sysClr val="windowText" lastClr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雕刻艺术</a:t>
                      </a:r>
                      <a:endParaRPr lang="zh-CN" altLang="en-US" sz="2400" b="1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  <a:prstDash val="solid"/>
                    </a:lnL>
                    <a:lnR w="12700" cmpd="sng">
                      <a:solidFill>
                        <a:sysClr val="windowText" lastClr="000000"/>
                      </a:solidFill>
                      <a:prstDash val="soli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mpd="sng">
                      <a:solidFill>
                        <a:sysClr val="windowText" lastClr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希腊最初的雕刻艺术，在很多方面都模仿埃及</a:t>
                      </a:r>
                      <a:endParaRPr lang="zh-CN" altLang="en-US" sz="2400" b="1" dirty="0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  <a:prstDash val="solid"/>
                    </a:lnL>
                    <a:lnR w="12700" cmpd="sng">
                      <a:solidFill>
                        <a:sysClr val="windowText" lastClr="000000"/>
                      </a:solidFill>
                      <a:prstDash val="soli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mpd="sng">
                      <a:solidFill>
                        <a:sysClr val="windowText" lastClr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>
                    <a:lnL w="12700" cmpd="sng">
                      <a:solidFill>
                        <a:sysClr val="windowText" lastClr="000000"/>
                      </a:solidFill>
                      <a:prstDash val="solid"/>
                    </a:lnL>
                    <a:lnR w="12700" cmpd="sng">
                      <a:solidFill>
                        <a:sysClr val="windowText" lastClr="000000"/>
                      </a:solidFill>
                      <a:prstDash val="soli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mpd="sng">
                      <a:solidFill>
                        <a:sysClr val="windowText" lastClr="000000"/>
                      </a:solidFill>
                      <a:prstDash val="solid"/>
                    </a:lnB>
                    <a:noFill/>
                  </a:tcPr>
                </a:tc>
              </a:tr>
              <a:tr h="69300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对外经贸</a:t>
                      </a:r>
                      <a:endParaRPr lang="zh-CN" altLang="en-US" sz="2800" b="1" dirty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  <a:prstDash val="solid"/>
                    </a:lnL>
                    <a:lnR w="12700" cmpd="sng">
                      <a:solidFill>
                        <a:sysClr val="windowText" lastClr="000000"/>
                      </a:solidFill>
                      <a:prstDash val="soli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mpd="sng">
                      <a:solidFill>
                        <a:sysClr val="windowText" lastClr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波斯、罗马和中国</a:t>
                      </a:r>
                      <a:r>
                        <a:rPr lang="zh-CN" altLang="en-US" sz="2400" b="1" dirty="0" smtClean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等</a:t>
                      </a:r>
                      <a:r>
                        <a:rPr lang="zh-CN" altLang="en-US" sz="32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（丝绸之路）</a:t>
                      </a:r>
                      <a:endParaRPr lang="zh-CN" altLang="en-US" sz="32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  <a:prstDash val="solid"/>
                    </a:lnL>
                    <a:lnR w="12700" cmpd="sng">
                      <a:solidFill>
                        <a:sysClr val="windowText" lastClr="000000"/>
                      </a:solidFill>
                      <a:prstDash val="soli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mpd="sng">
                      <a:solidFill>
                        <a:sysClr val="windowText" lastClr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>
                    <a:lnL w="12700" cmpd="sng">
                      <a:solidFill>
                        <a:sysClr val="windowText" lastClr="000000"/>
                      </a:solidFill>
                      <a:prstDash val="solid"/>
                    </a:lnL>
                    <a:lnR w="12700" cmpd="sng">
                      <a:solidFill>
                        <a:sysClr val="windowText" lastClr="000000"/>
                      </a:solidFill>
                      <a:prstDash val="soli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mpd="sng">
                      <a:solidFill>
                        <a:sysClr val="windowText" lastClr="000000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ysClr val="windowText" lastClr="000000"/>
                      </a:solidFill>
                      <a:prstDash val="solid"/>
                    </a:lnL>
                    <a:lnR w="12700" cmpd="sng">
                      <a:solidFill>
                        <a:sysClr val="windowText" lastClr="000000"/>
                      </a:solidFill>
                      <a:prstDash val="soli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mpd="sng">
                      <a:solidFill>
                        <a:sysClr val="windowText" lastClr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3924647" y="199787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总</a:t>
            </a:r>
            <a:r>
              <a:rPr lang="zh-CN" altLang="en-US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趋势</a:t>
            </a:r>
            <a:endParaRPr lang="zh-CN" altLang="en-US" sz="36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454535" y="199786"/>
            <a:ext cx="651973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不断</a:t>
            </a:r>
            <a:r>
              <a:rPr lang="zh-CN" altLang="en-US" sz="3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加强，相互影响不断扩大</a:t>
            </a:r>
            <a:endParaRPr lang="zh-CN" altLang="en-US" sz="3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828303" y="231444"/>
            <a:ext cx="10513168" cy="14465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文明因交流而多彩，文明因互鉴而丰富</a:t>
            </a:r>
            <a:r>
              <a:rPr lang="zh-CN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。</a:t>
            </a:r>
            <a:endParaRPr lang="en-US" altLang="zh-CN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 pitchFamily="2" charset="2"/>
            </a:endParaRPr>
          </a:p>
          <a:p>
            <a:pPr algn="r"/>
            <a:r>
              <a:rPr lang="en-US" altLang="zh-CN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——</a:t>
            </a:r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习近平</a:t>
            </a:r>
            <a:endParaRPr lang="zh-CN" alt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407" y="1677994"/>
            <a:ext cx="8617244" cy="484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4"/>
          <p:cNvSpPr txBox="1"/>
          <p:nvPr/>
        </p:nvSpPr>
        <p:spPr>
          <a:xfrm>
            <a:off x="1054210" y="1109464"/>
            <a:ext cx="2300603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人类文明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文本框 5"/>
          <p:cNvSpPr txBox="1"/>
          <p:nvPr/>
        </p:nvSpPr>
        <p:spPr>
          <a:xfrm>
            <a:off x="3555631" y="273507"/>
            <a:ext cx="1233112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产生</a:t>
            </a:r>
            <a:endParaRPr lang="zh-CN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5" name="文本框 6"/>
          <p:cNvSpPr txBox="1"/>
          <p:nvPr/>
        </p:nvSpPr>
        <p:spPr>
          <a:xfrm>
            <a:off x="3581363" y="1870574"/>
            <a:ext cx="1207380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发展</a:t>
            </a:r>
            <a:endParaRPr lang="zh-CN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8"/>
          <p:cNvSpPr txBox="1"/>
          <p:nvPr/>
        </p:nvSpPr>
        <p:spPr>
          <a:xfrm>
            <a:off x="6012879" y="1846565"/>
            <a:ext cx="4755303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帝国崛起，文明互鉴</a:t>
            </a:r>
            <a:endParaRPr lang="zh-CN" altLang="en-US" sz="3600" b="1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9"/>
          <p:cNvSpPr txBox="1"/>
          <p:nvPr/>
        </p:nvSpPr>
        <p:spPr>
          <a:xfrm>
            <a:off x="6012878" y="248203"/>
            <a:ext cx="4608513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zh-CN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独立发展，多元特征</a:t>
            </a:r>
            <a:endParaRPr lang="zh-CN" altLang="zh-CN" sz="36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左大括号 18"/>
          <p:cNvSpPr/>
          <p:nvPr/>
        </p:nvSpPr>
        <p:spPr>
          <a:xfrm>
            <a:off x="3306479" y="542154"/>
            <a:ext cx="240338" cy="1718711"/>
          </a:xfrm>
          <a:prstGeom prst="leftBrace">
            <a:avLst>
              <a:gd name="adj1" fmla="val 8330"/>
              <a:gd name="adj2" fmla="val 50000"/>
            </a:avLst>
          </a:prstGeom>
          <a:noFill/>
          <a:ln w="635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/>
            <a:endParaRPr lang="zh-CN" altLang="en-US" sz="2000" dirty="0">
              <a:latin typeface="Calibri" panose="020F050202020403020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80231" y="2852936"/>
            <a:ext cx="11737304" cy="3667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、人类最初的文明出现，相互之间联系甚少，表现出明显的多元特征。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、不同文明之间的联系，交流主要是和平的，但扩张与战争引起的大范围的交流更加引人注目。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、每一个国家和民族的文明都有自己的本色、长处、优点，文明无高低优劣之分，只有姹紫嫣红之别。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、文明是平等的，要尊重各国各民族文明；文明是包容的，要积极推动文明交流互鉴。我们要坚定文化自信，推动社会主义文化繁荣昌盛。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>
            <a:off x="4932759" y="596672"/>
            <a:ext cx="1044116" cy="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4896755" y="2260865"/>
            <a:ext cx="1044116" cy="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下箭头 16"/>
          <p:cNvSpPr/>
          <p:nvPr/>
        </p:nvSpPr>
        <p:spPr>
          <a:xfrm>
            <a:off x="8200121" y="919838"/>
            <a:ext cx="234026" cy="97840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/>
          <p:nvPr>
            <p:custDataLst>
              <p:tags r:id="rId1"/>
            </p:custDataLst>
          </p:nvPr>
        </p:nvSpPr>
        <p:spPr>
          <a:xfrm>
            <a:off x="124874" y="779527"/>
            <a:ext cx="11715832" cy="5951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9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9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唯物史观</a:t>
            </a:r>
            <a:r>
              <a:rPr lang="en-US" altLang="zh-CN" sz="29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运用历史唯物主义观点分析古代世界帝国崛起的条件，以及他们对外扩张所带来的影响。能够分析文明之间交流的意义。</a:t>
            </a:r>
            <a:endParaRPr lang="zh-CN" altLang="en-US" sz="2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9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9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时空观念</a:t>
            </a:r>
            <a:r>
              <a:rPr lang="en-US" altLang="zh-CN" sz="29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能够运用历史地图明确波斯帝国、马其顿亚历山大帝国、罗马帝国的疆域，以及扩张的路线范围，以及在历史上存在的先后顺序。</a:t>
            </a:r>
            <a:endParaRPr lang="zh-CN" altLang="en-US" sz="2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9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9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史料实证</a:t>
            </a:r>
            <a:r>
              <a:rPr lang="en-US" altLang="zh-CN" sz="29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通过历史文献、历史图片、历史实物等实证材料，分析帝国扩张的影响，以及古代文明交流的方式、影响。</a:t>
            </a:r>
            <a:endParaRPr lang="zh-CN" altLang="en-US" sz="2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9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9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历史解释</a:t>
            </a:r>
            <a:r>
              <a:rPr lang="en-US" altLang="zh-CN" sz="29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通过对比、分析、归纳、概括等方法，加深对历史概念、历史判断、历史现象的理解，提高学生分析问题、解决问题的能力。</a:t>
            </a:r>
            <a:endParaRPr lang="zh-CN" altLang="en-US" sz="2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9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9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家国情</a:t>
            </a:r>
            <a:r>
              <a:rPr lang="zh-CN" altLang="en-US" sz="29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怀</a:t>
            </a:r>
            <a:r>
              <a:rPr lang="en-US" altLang="zh-CN" sz="29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各地区文明的发展、是世界文明发展的组成部分，各地区文明的交流，促进了世界文明的发展；理解文明在发展过程中的多元性，在交流过程的包容性、平等性。通过古代世界帝国崛起、壮大、走向衰亡的历史，培养学生为中华民族伟大复兴，以天下为己任的责任感</a:t>
            </a:r>
            <a:r>
              <a:rPr lang="zh-CN" alt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788743" y="99692"/>
            <a:ext cx="20377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学习目标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8223" y="44624"/>
            <a:ext cx="52629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CN" altLang="en-US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古代文明的扩展</a:t>
            </a:r>
            <a:endParaRPr lang="zh-CN" altLang="en-US" sz="2000" dirty="0"/>
          </a:p>
        </p:txBody>
      </p:sp>
      <p:sp>
        <p:nvSpPr>
          <p:cNvPr id="3" name="矩形 2"/>
          <p:cNvSpPr/>
          <p:nvPr/>
        </p:nvSpPr>
        <p:spPr>
          <a:xfrm>
            <a:off x="357584" y="849268"/>
            <a:ext cx="18549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原因</a:t>
            </a:r>
            <a:endParaRPr lang="zh-CN" altLang="en-US" sz="1600" dirty="0"/>
          </a:p>
        </p:txBody>
      </p:sp>
      <p:sp>
        <p:nvSpPr>
          <p:cNvPr id="6" name="矩形 5"/>
          <p:cNvSpPr/>
          <p:nvPr/>
        </p:nvSpPr>
        <p:spPr>
          <a:xfrm>
            <a:off x="324247" y="1486525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⑴</a:t>
            </a:r>
            <a:r>
              <a:rPr lang="zh-CN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农业</a:t>
            </a:r>
            <a:r>
              <a:rPr lang="zh-CN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文明</a:t>
            </a:r>
            <a:endParaRPr lang="zh-CN" altLang="en-US" sz="1400" dirty="0"/>
          </a:p>
        </p:txBody>
      </p:sp>
      <p:sp>
        <p:nvSpPr>
          <p:cNvPr id="8" name="矩形 7"/>
          <p:cNvSpPr/>
          <p:nvPr/>
        </p:nvSpPr>
        <p:spPr>
          <a:xfrm>
            <a:off x="252239" y="4365104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①可能性</a:t>
            </a:r>
            <a:endParaRPr lang="zh-CN" altLang="en-US" sz="1600" dirty="0"/>
          </a:p>
        </p:txBody>
      </p:sp>
      <p:sp>
        <p:nvSpPr>
          <p:cNvPr id="9" name="矩形 8"/>
          <p:cNvSpPr/>
          <p:nvPr/>
        </p:nvSpPr>
        <p:spPr>
          <a:xfrm>
            <a:off x="252239" y="5829926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②必要性</a:t>
            </a:r>
            <a:endParaRPr lang="zh-CN" altLang="en-US" sz="1600" dirty="0"/>
          </a:p>
        </p:txBody>
      </p:sp>
      <p:sp>
        <p:nvSpPr>
          <p:cNvPr id="11" name="矩形 10"/>
          <p:cNvSpPr/>
          <p:nvPr/>
        </p:nvSpPr>
        <p:spPr>
          <a:xfrm>
            <a:off x="357584" y="2132856"/>
            <a:ext cx="11487943" cy="1988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材料一   由于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有了农业，食物有了保障，人们定居下来，生活比较安定了，可以养活更多的孩子。为了养活这些人，人们就必须开垦更多的土地，于是在更多的地方出现农业。所以，农业是一种扩张的力量，它要求越来越多的土地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。          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——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钱乘旦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西方那块土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340471" y="4293096"/>
            <a:ext cx="8568952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比较发达的社会分工；相对较高的劳动生产率；复杂的社会组织和</a:t>
            </a:r>
            <a:r>
              <a:rPr lang="zh-CN" altLang="en-US" sz="32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管理系统</a:t>
            </a:r>
            <a:r>
              <a:rPr lang="zh-CN" altLang="en-US" sz="32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32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268220" y="5733415"/>
            <a:ext cx="9954895" cy="730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生活相对稳定，需要更多的土地来养育大量增加的</a:t>
            </a:r>
            <a:r>
              <a:rPr lang="zh-CN" altLang="en-US" sz="32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人口</a:t>
            </a:r>
            <a:endParaRPr lang="zh-CN" altLang="en-US" sz="32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8729" y="116632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⑵海洋文明</a:t>
            </a:r>
            <a:endParaRPr lang="zh-CN" altLang="en-US" sz="1600" dirty="0"/>
          </a:p>
        </p:txBody>
      </p:sp>
      <p:sp>
        <p:nvSpPr>
          <p:cNvPr id="7" name="矩形 6"/>
          <p:cNvSpPr/>
          <p:nvPr/>
        </p:nvSpPr>
        <p:spPr>
          <a:xfrm>
            <a:off x="235477" y="879289"/>
            <a:ext cx="11521280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材料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二  古代希腊人以移民方式扩大影响。他们利用自己的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组织能力、航海技术和武器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，向地中海和黑海周边地区殖民。 在</a:t>
            </a: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年左右的时间里，他们在东起黑海东岸、西到西班牙的广大地区建立了数量众多的城邦国家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据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古希腊历史学家希罗多德记载，约公元前</a:t>
            </a: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630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年前后，铁拉岛七年无雨，颗粒无收，于是铁拉人用抽签的办法从每两兄弟中选一人到非洲殖民。中签者泪流满面地离开家乡，结成生死与共的患难弟兄，终于在异乡开辟出一片新天地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09807" y="5201528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①可能性</a:t>
            </a:r>
            <a:endParaRPr lang="zh-CN" altLang="en-US" sz="1600" dirty="0"/>
          </a:p>
        </p:txBody>
      </p:sp>
      <p:sp>
        <p:nvSpPr>
          <p:cNvPr id="9" name="矩形 8"/>
          <p:cNvSpPr/>
          <p:nvPr/>
        </p:nvSpPr>
        <p:spPr>
          <a:xfrm>
            <a:off x="289561" y="6093295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②必要性</a:t>
            </a:r>
            <a:endParaRPr lang="zh-CN" altLang="en-US" sz="1600" dirty="0"/>
          </a:p>
        </p:txBody>
      </p:sp>
      <p:sp>
        <p:nvSpPr>
          <p:cNvPr id="10" name="矩形 9"/>
          <p:cNvSpPr/>
          <p:nvPr/>
        </p:nvSpPr>
        <p:spPr>
          <a:xfrm>
            <a:off x="2650704" y="6093295"/>
            <a:ext cx="4339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自然灾害，为了</a:t>
            </a:r>
            <a:r>
              <a:rPr lang="zh-CN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生存</a:t>
            </a:r>
            <a:endParaRPr lang="zh-CN" alt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50490" y="5206365"/>
            <a:ext cx="56692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组织能力、航海技术和武器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8223" y="44624"/>
            <a:ext cx="20393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、方式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628503" y="692696"/>
            <a:ext cx="33832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重要扩张方式：</a:t>
            </a:r>
            <a:endParaRPr lang="zh-CN" altLang="en-US" sz="1600" dirty="0">
              <a:solidFill>
                <a:srgbClr val="3333FF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51824" y="1483043"/>
            <a:ext cx="11490960" cy="4428794"/>
            <a:chOff x="369163" y="1124744"/>
            <a:chExt cx="11490960" cy="411374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69163" y="1124744"/>
              <a:ext cx="11490960" cy="3819525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729203" y="4869160"/>
              <a:ext cx="25473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黑体" panose="02010609060101010101" pitchFamily="49" charset="-122"/>
                </a:rPr>
                <a:t>公元前十五世纪</a:t>
              </a:r>
              <a:r>
                <a:rPr lang="zh-CN" altLang="en-US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黑体" panose="02010609060101010101" pitchFamily="49" charset="-122"/>
                </a:rPr>
                <a:t>的埃及</a:t>
              </a:r>
              <a:endParaRPr lang="zh-CN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pitchFamily="49" charset="-122"/>
              </a:endParaRPr>
            </a:p>
          </p:txBody>
        </p:sp>
        <p:sp>
          <p:nvSpPr>
            <p:cNvPr id="7" name="文本框 17"/>
            <p:cNvSpPr txBox="1"/>
            <p:nvPr/>
          </p:nvSpPr>
          <p:spPr>
            <a:xfrm>
              <a:off x="4067472" y="4823457"/>
              <a:ext cx="3457575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/>
              <a:r>
                <a:rPr lang="zh-CN" altLang="en-US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黑体" panose="02010609060101010101" pitchFamily="49" charset="-122"/>
                  <a:sym typeface="+mn-ea"/>
                </a:rPr>
                <a:t>汉</a:t>
              </a:r>
              <a:r>
                <a:rPr lang="zh-CN" altLang="en-US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黑体" panose="02010609060101010101" pitchFamily="49" charset="-122"/>
                  <a:sym typeface="+mn-ea"/>
                </a:rPr>
                <a:t>谟拉比时期的古巴比伦王国</a:t>
              </a:r>
              <a:endParaRPr lang="zh-CN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pitchFamily="49" charset="-122"/>
                <a:sym typeface="+mn-ea"/>
              </a:endParaRPr>
            </a:p>
          </p:txBody>
        </p:sp>
        <p:sp>
          <p:nvSpPr>
            <p:cNvPr id="8" name="文本框 4"/>
            <p:cNvSpPr txBox="1"/>
            <p:nvPr/>
          </p:nvSpPr>
          <p:spPr>
            <a:xfrm>
              <a:off x="8084431" y="4869160"/>
              <a:ext cx="3473064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/>
              <a:r>
                <a:rPr lang="zh-CN" altLang="en-US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黑体" panose="02010609060101010101" pitchFamily="49" charset="-122"/>
                  <a:sym typeface="+mn-ea"/>
                </a:rPr>
                <a:t>亚</a:t>
              </a:r>
              <a:r>
                <a:rPr lang="zh-CN" altLang="en-US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黑体" panose="02010609060101010101" pitchFamily="49" charset="-122"/>
                  <a:sym typeface="+mn-ea"/>
                </a:rPr>
                <a:t>述帝国（公元前650年左右</a:t>
              </a:r>
              <a:r>
                <a:rPr lang="zh-CN" altLang="en-US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黑体" panose="02010609060101010101" pitchFamily="49" charset="-122"/>
                  <a:sym typeface="+mn-ea"/>
                </a:rPr>
                <a:t>)</a:t>
              </a:r>
              <a:endParaRPr lang="zh-CN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pitchFamily="49" charset="-122"/>
                <a:sym typeface="+mn-ea"/>
              </a:endParaRPr>
            </a:p>
          </p:txBody>
        </p:sp>
      </p:grpSp>
      <p:sp>
        <p:nvSpPr>
          <p:cNvPr id="10" name="文本框 2"/>
          <p:cNvSpPr txBox="1">
            <a:spLocks noChangeArrowheads="1"/>
          </p:cNvSpPr>
          <p:nvPr/>
        </p:nvSpPr>
        <p:spPr bwMode="auto">
          <a:xfrm>
            <a:off x="540271" y="6012577"/>
            <a:ext cx="160267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特点</a:t>
            </a:r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sz="3200" b="1" dirty="0">
              <a:latin typeface="方正清刻本悦宋简体" panose="02000000000000000000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978880" y="6012576"/>
            <a:ext cx="98639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以自身领土为基础，呈面状</a:t>
            </a:r>
            <a:r>
              <a:rPr lang="zh-CN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扩展；</a:t>
            </a:r>
            <a:r>
              <a:rPr lang="zh-CN" altLang="en-US" sz="32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（结果）</a:t>
            </a:r>
            <a:r>
              <a:rPr lang="zh-CN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形成帝国。</a:t>
            </a:r>
            <a:endParaRPr lang="zh-CN" alt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8223" y="692696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⑴</a:t>
            </a:r>
            <a:r>
              <a:rPr lang="zh-CN" alt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农业</a:t>
            </a:r>
            <a:r>
              <a:rPr lang="zh-CN" alt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文明</a:t>
            </a:r>
            <a:endParaRPr lang="zh-CN" altLang="en-US" sz="1600" dirty="0"/>
          </a:p>
        </p:txBody>
      </p:sp>
      <p:sp>
        <p:nvSpPr>
          <p:cNvPr id="2" name="矩形 1"/>
          <p:cNvSpPr/>
          <p:nvPr/>
        </p:nvSpPr>
        <p:spPr>
          <a:xfrm>
            <a:off x="5941298" y="692696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武力扩张</a:t>
            </a:r>
            <a:endParaRPr lang="zh-CN" altLang="en-US" sz="1600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0266" y="119574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⑵海洋文明</a:t>
            </a:r>
            <a:endParaRPr lang="zh-CN" altLang="en-US" sz="16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4287" y="836712"/>
            <a:ext cx="10513168" cy="500593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725154" y="117033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对外</a:t>
            </a:r>
            <a:r>
              <a:rPr lang="zh-CN" altLang="en-US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移民</a:t>
            </a:r>
            <a:endParaRPr lang="zh-CN" altLang="en-US" sz="1600" dirty="0">
              <a:solidFill>
                <a:srgbClr val="3333FF"/>
              </a:solidFill>
            </a:endParaRPr>
          </a:p>
        </p:txBody>
      </p:sp>
      <p:sp>
        <p:nvSpPr>
          <p:cNvPr id="8" name="文本框 2"/>
          <p:cNvSpPr txBox="1">
            <a:spLocks noChangeArrowheads="1"/>
          </p:cNvSpPr>
          <p:nvPr/>
        </p:nvSpPr>
        <p:spPr bwMode="auto">
          <a:xfrm>
            <a:off x="540271" y="6012577"/>
            <a:ext cx="160267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特点</a:t>
            </a:r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sz="3200" b="1" dirty="0">
              <a:latin typeface="方正清刻本悦宋简体" panose="02000000000000000000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978882" y="6012576"/>
            <a:ext cx="95786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沿海岸线建城邦，呈点状</a:t>
            </a:r>
            <a:r>
              <a:rPr lang="zh-CN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分布；</a:t>
            </a:r>
            <a:r>
              <a:rPr lang="zh-CN" altLang="en-US" sz="32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（结果）</a:t>
            </a:r>
            <a:r>
              <a:rPr lang="zh-CN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未</a:t>
            </a:r>
            <a:r>
              <a:rPr lang="zh-CN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形成</a:t>
            </a:r>
            <a:r>
              <a:rPr lang="zh-CN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帝国。</a:t>
            </a:r>
            <a:endParaRPr lang="zh-CN" alt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56748" y="120561"/>
            <a:ext cx="3383280" cy="64516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重要扩张方式：</a:t>
            </a:r>
            <a:endParaRPr lang="zh-CN" altLang="en-US" sz="1600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0708" y="116632"/>
            <a:ext cx="48013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二、古代世界的帝国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82019" y="1052736"/>
            <a:ext cx="50387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、波斯帝国（前</a:t>
            </a:r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世纪）</a:t>
            </a:r>
            <a:endParaRPr lang="zh-CN" altLang="en-US" sz="16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52563" y="404664"/>
            <a:ext cx="6593333" cy="403833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矩形 8"/>
          <p:cNvSpPr/>
          <p:nvPr/>
        </p:nvSpPr>
        <p:spPr>
          <a:xfrm>
            <a:off x="118897" y="1958875"/>
            <a:ext cx="5317918" cy="286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材料   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波斯国王大流士宣称：“凡忠信之士，我赐予恩典；凡不义之人，我严惩不贷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凡我给他们的命令，他们都遵行不误。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靠阿胡拉马兹达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（代表光明与幸福的最高之神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之佑，我统治了这个王国。”                                 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10000"/>
              </a:lnSpc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——李铁匠选译</a:t>
            </a:r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《古代伊朗史料选辑》</a:t>
            </a: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94891" y="5013176"/>
            <a:ext cx="9722444" cy="596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</a:pPr>
            <a:r>
              <a:rPr lang="zh-CN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阅读材料结合教材，概括波斯帝国的制度特点。</a:t>
            </a:r>
            <a:endParaRPr lang="zh-CN" alt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99"/>
          <p:cNvSpPr txBox="1"/>
          <p:nvPr/>
        </p:nvSpPr>
        <p:spPr>
          <a:xfrm>
            <a:off x="424293" y="5721860"/>
            <a:ext cx="8424936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特点：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君主专制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、王权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至上、君权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神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授</a:t>
            </a:r>
            <a:endParaRPr lang="zh-CN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758" y="188640"/>
            <a:ext cx="37016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、亚历山大帝国</a:t>
            </a:r>
            <a:endParaRPr lang="zh-CN" altLang="en-US" sz="1600" dirty="0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" t="2374" r="1511" b="1925"/>
          <a:stretch>
            <a:fillRect/>
          </a:stretch>
        </p:blipFill>
        <p:spPr>
          <a:xfrm>
            <a:off x="35864" y="896714"/>
            <a:ext cx="5666744" cy="47971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5968863" y="176765"/>
            <a:ext cx="619268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亚历山大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（前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336—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前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323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年在位），马其顿国王。当时希腊“最博学的人”亚里士多德作他的家庭教师，他向老师学习了哲学、医学、科学等各方面的知识，自幼受希腊文化的影响，特别爱读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荷马史诗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16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岁起，他就随父征战，挥师南下。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18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岁，他指挥马其顿军右翼，击败希腊联军。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岁，他以马其顿、希腊联军最高统率的身份，组织东侵。他是一个真正的马背上的皇帝，一生东征西讨，没有打过一次败仗，而且每一次都取得了完美的胜利。</a:t>
            </a:r>
            <a:endParaRPr lang="zh-CN" altLang="en-US" sz="2800" dirty="0"/>
          </a:p>
        </p:txBody>
      </p:sp>
      <p:sp>
        <p:nvSpPr>
          <p:cNvPr id="6" name="文本框 99"/>
          <p:cNvSpPr txBox="1"/>
          <p:nvPr/>
        </p:nvSpPr>
        <p:spPr>
          <a:xfrm>
            <a:off x="424293" y="5870631"/>
            <a:ext cx="7676818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制度</a:t>
            </a:r>
            <a:r>
              <a:rPr lang="zh-CN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继承了波斯帝国的基本制度</a:t>
            </a:r>
            <a:endParaRPr lang="zh-CN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/>
          <p:nvPr>
            <p:custDataLst>
              <p:tags r:id="rId3"/>
            </p:custDataLst>
          </p:nvPr>
        </p:nvPicPr>
        <p:blipFill>
          <a:blip r:embed="rId4" r:link="rId5"/>
          <a:stretch>
            <a:fillRect/>
          </a:stretch>
        </p:blipFill>
        <p:spPr>
          <a:xfrm rot="660000">
            <a:off x="9722514" y="5388213"/>
            <a:ext cx="1031760" cy="124430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2239" y="260648"/>
            <a:ext cx="104166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、古罗马帝国</a:t>
            </a:r>
            <a:r>
              <a:rPr lang="zh-CN" altLang="en-US" sz="32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（前</a:t>
            </a:r>
            <a:r>
              <a:rPr lang="en-US" altLang="zh-CN" sz="32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509</a:t>
            </a:r>
            <a:r>
              <a:rPr lang="zh-CN" altLang="en-US" sz="32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～前</a:t>
            </a:r>
            <a:r>
              <a:rPr lang="en-US" altLang="zh-CN" sz="32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27</a:t>
            </a:r>
            <a:r>
              <a:rPr lang="zh-CN" altLang="en-US" sz="32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年～</a:t>
            </a:r>
            <a:r>
              <a:rPr lang="en-US" altLang="zh-CN" sz="32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476</a:t>
            </a:r>
            <a:r>
              <a:rPr lang="zh-CN" altLang="en-US" sz="32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32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1453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sz="32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32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20612" t="12842" r="20079" b="7825"/>
          <a:stretch>
            <a:fillRect/>
          </a:stretch>
        </p:blipFill>
        <p:spPr>
          <a:xfrm>
            <a:off x="252239" y="1135945"/>
            <a:ext cx="5616624" cy="5188107"/>
          </a:xfrm>
          <a:prstGeom prst="rect">
            <a:avLst/>
          </a:prstGeom>
          <a:ln>
            <a:solidFill>
              <a:srgbClr val="66676C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588" y="1135945"/>
            <a:ext cx="6164187" cy="51881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UNIQUEID" val="1637"/>
</p:tagLst>
</file>

<file path=ppt/tags/tag2.xml><?xml version="1.0" encoding="utf-8"?>
<p:tagLst xmlns:p="http://schemas.openxmlformats.org/presentationml/2006/main">
  <p:tag name="AS_UNIQUEID" val="2050"/>
</p:tagLst>
</file>

<file path=ppt/tags/tag3.xml><?xml version="1.0" encoding="utf-8"?>
<p:tagLst xmlns:p="http://schemas.openxmlformats.org/presentationml/2006/main">
  <p:tag name="AS_UNIQUEID" val="2078"/>
</p:tagLst>
</file>

<file path=ppt/tags/tag4.xml><?xml version="1.0" encoding="utf-8"?>
<p:tagLst xmlns:p="http://schemas.openxmlformats.org/presentationml/2006/main">
  <p:tag name="AS_UNIQUEID" val="2067"/>
</p:tagLst>
</file>

<file path=ppt/tags/tag5.xml><?xml version="1.0" encoding="utf-8"?>
<p:tagLst xmlns:p="http://schemas.openxmlformats.org/presentationml/2006/main">
  <p:tag name="AS_UNIQUEID" val="2086"/>
</p:tagLst>
</file>

<file path=ppt/tags/tag6.xml><?xml version="1.0" encoding="utf-8"?>
<p:tagLst xmlns:p="http://schemas.openxmlformats.org/presentationml/2006/main">
  <p:tag name="AS_UNIQUEID" val="2077"/>
  <p:tag name="KSO_WM_UNIT_PLACING_PICTURE_USER_VIEWPORT" val="{&quot;height&quot;:3308,&quot;width&quot;:2385}"/>
</p:tagLst>
</file>

<file path=ppt/tags/tag7.xml><?xml version="1.0" encoding="utf-8"?>
<p:tagLst xmlns:p="http://schemas.openxmlformats.org/presentationml/2006/main">
  <p:tag name="AS_UNIQUEID" val="2225"/>
  <p:tag name="KSO_WM_UNIT_TABLE_BEAUTIFY" val="smartTable{ac48d1e0-e4eb-4cbd-a6ba-d23fc22fbf16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2319</Words>
  <Application>WPS 演示</Application>
  <PresentationFormat>自定义</PresentationFormat>
  <Paragraphs>218</Paragraphs>
  <Slides>14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Arial</vt:lpstr>
      <vt:lpstr>宋体</vt:lpstr>
      <vt:lpstr>Wingdings</vt:lpstr>
      <vt:lpstr>黑体</vt:lpstr>
      <vt:lpstr>微软雅黑</vt:lpstr>
      <vt:lpstr>楷体</vt:lpstr>
      <vt:lpstr>方正清刻本悦宋简体</vt:lpstr>
      <vt:lpstr>Calibri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PC</dc:creator>
  <cp:lastModifiedBy>Administrator</cp:lastModifiedBy>
  <cp:revision>174</cp:revision>
  <dcterms:created xsi:type="dcterms:W3CDTF">2021-11-05T00:29:00Z</dcterms:created>
  <dcterms:modified xsi:type="dcterms:W3CDTF">2022-02-25T08:03:25Z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8FE67FCC49134D29A2A1C05B5BC876F9</vt:lpwstr>
  </property>
  <property fmtid="{D5CDD505-2E9C-101B-9397-08002B2CF9AE}" pid="3" name="KSOProductBuildVer">
    <vt:lpwstr>2052-11.1.0.11365</vt:lpwstr>
  </property>
</Properties>
</file>