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9" r:id="rId5"/>
    <p:sldId id="262" r:id="rId6"/>
    <p:sldId id="264" r:id="rId7"/>
    <p:sldId id="268" r:id="rId8"/>
    <p:sldId id="269" r:id="rId9"/>
    <p:sldId id="270" r:id="rId10"/>
    <p:sldId id="273" r:id="rId11"/>
    <p:sldId id="274" r:id="rId12"/>
    <p:sldId id="275" r:id="rId13"/>
    <p:sldId id="277" r:id="rId14"/>
    <p:sldId id="278" r:id="rId15"/>
    <p:sldId id="279" r:id="rId16"/>
    <p:sldId id="280" r:id="rId17"/>
    <p:sldId id="281" r:id="rId18"/>
    <p:sldId id="282" r:id="rId19"/>
    <p:sldId id="284" r:id="rId20"/>
    <p:sldId id="286" r:id="rId21"/>
    <p:sldId id="287" r:id="rId22"/>
    <p:sldId id="288" r:id="rId23"/>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33"/>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gs" Target="tags/tag76.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幻灯片图像占位符 1"/>
          <p:cNvSpPr>
            <a:spLocks noGrp="1" noRot="1" noChangeAspect="1" noTextEdit="1"/>
          </p:cNvSpPr>
          <p:nvPr>
            <p:ph type="sldImg"/>
          </p:nvPr>
        </p:nvSpPr>
        <p:spPr>
          <a:xfrm>
            <a:off x="387350" y="685800"/>
            <a:ext cx="6083300" cy="3429000"/>
          </a:xfrm>
        </p:spPr>
      </p:sp>
      <p:sp>
        <p:nvSpPr>
          <p:cNvPr id="6146" name="备注占位符 2"/>
          <p:cNvSpPr>
            <a:spLocks noGrp="1"/>
          </p:cNvSpPr>
          <p:nvPr>
            <p:ph type="body"/>
          </p:nvPr>
        </p:nvSpPr>
        <p:spPr/>
        <p:txBody>
          <a:bodyPr wrap="square" lIns="91440" tIns="45720" rIns="91440" bIns="45720" anchor="t" anchorCtr="0"/>
          <a:p>
            <a:pPr lvl="0"/>
            <a:endParaRPr lang="zh-CN" altLang="en-US" dirty="0"/>
          </a:p>
        </p:txBody>
      </p:sp>
      <p:sp>
        <p:nvSpPr>
          <p:cNvPr id="614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fld id="{9A0DB2DC-4C9A-4742-B13C-FB6460FD3503}" type="slidenum">
              <a:rPr lang="zh-CN" altLang="en-US" sz="1800">
                <a:latin typeface="Calibri" panose="020F0502020204030204" charset="0"/>
                <a:ea typeface="等线" panose="02010600030101010101" pitchFamily="2" charset="-122"/>
              </a:rPr>
            </a:fld>
            <a:endParaRPr lang="zh-CN" altLang="en-US" sz="1800">
              <a:latin typeface="Calibri" panose="020F0502020204030204" charset="0"/>
              <a:ea typeface="等线"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幻灯片图像占位符 1"/>
          <p:cNvSpPr>
            <a:spLocks noGrp="1" noRot="1" noChangeAspect="1" noTextEdit="1"/>
          </p:cNvSpPr>
          <p:nvPr>
            <p:ph type="sldImg"/>
          </p:nvPr>
        </p:nvSpPr>
        <p:spPr/>
      </p:sp>
      <p:sp>
        <p:nvSpPr>
          <p:cNvPr id="43010" name="备注占位符 2"/>
          <p:cNvSpPr>
            <a:spLocks noGrp="1"/>
          </p:cNvSpPr>
          <p:nvPr>
            <p:ph type="body"/>
          </p:nvPr>
        </p:nvSpPr>
        <p:spPr/>
        <p:txBody>
          <a:bodyPr wrap="square" lIns="91440" tIns="45720" rIns="91440" bIns="45720" anchor="t" anchorCtr="0"/>
          <a:p>
            <a:pPr lvl="0"/>
            <a:endParaRPr lang="zh-CN" altLang="en-US" dirty="0"/>
          </a:p>
        </p:txBody>
      </p:sp>
      <p:sp>
        <p:nvSpPr>
          <p:cNvPr id="4301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latin typeface="等线" panose="02010600030101010101" pitchFamily="2" charset="-122"/>
                <a:ea typeface="等线" panose="02010600030101010101" pitchFamily="2" charset="-122"/>
              </a:rPr>
            </a:fld>
            <a:endParaRPr lang="en-US" altLang="zh-CN"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幻灯片图像占位符 1"/>
          <p:cNvSpPr>
            <a:spLocks noGrp="1" noRot="1" noChangeAspect="1" noTextEdit="1"/>
          </p:cNvSpPr>
          <p:nvPr>
            <p:ph type="sldImg"/>
          </p:nvPr>
        </p:nvSpPr>
        <p:spPr/>
      </p:sp>
      <p:sp>
        <p:nvSpPr>
          <p:cNvPr id="47106" name="备注占位符 2"/>
          <p:cNvSpPr>
            <a:spLocks noGrp="1"/>
          </p:cNvSpPr>
          <p:nvPr>
            <p:ph type="body"/>
          </p:nvPr>
        </p:nvSpPr>
        <p:spPr/>
        <p:txBody>
          <a:bodyPr wrap="square" lIns="91440" tIns="45720" rIns="91440" bIns="45720" anchor="t" anchorCtr="0"/>
          <a:p>
            <a:pPr lvl="0"/>
            <a:endParaRPr lang="zh-CN" altLang="en-US" dirty="0"/>
          </a:p>
        </p:txBody>
      </p:sp>
      <p:sp>
        <p:nvSpPr>
          <p:cNvPr id="4710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latin typeface="等线" panose="02010600030101010101" pitchFamily="2" charset="-122"/>
                <a:ea typeface="等线" panose="02010600030101010101" pitchFamily="2" charset="-122"/>
              </a:rPr>
            </a:fld>
            <a:endParaRPr lang="en-US" altLang="zh-CN"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幻灯片图像占位符 1"/>
          <p:cNvSpPr>
            <a:spLocks noGrp="1" noRot="1" noChangeAspect="1" noTextEdit="1"/>
          </p:cNvSpPr>
          <p:nvPr>
            <p:ph type="sldImg"/>
          </p:nvPr>
        </p:nvSpPr>
        <p:spPr/>
      </p:sp>
      <p:sp>
        <p:nvSpPr>
          <p:cNvPr id="49154" name="备注占位符 2"/>
          <p:cNvSpPr>
            <a:spLocks noGrp="1"/>
          </p:cNvSpPr>
          <p:nvPr>
            <p:ph type="body"/>
          </p:nvPr>
        </p:nvSpPr>
        <p:spPr/>
        <p:txBody>
          <a:bodyPr wrap="square" lIns="91440" tIns="45720" rIns="91440" bIns="45720" anchor="t" anchorCtr="0"/>
          <a:p>
            <a:pPr lvl="0"/>
            <a:endParaRPr lang="zh-CN" altLang="en-US" dirty="0"/>
          </a:p>
        </p:txBody>
      </p:sp>
      <p:sp>
        <p:nvSpPr>
          <p:cNvPr id="49155"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ea typeface="宋体" panose="02010600030101010101" pitchFamily="2" charset="-122"/>
              </a:rPr>
            </a:fld>
            <a:endParaRPr lang="zh-CN" altLang="en-US" sz="1200" dirty="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幻灯片图像占位符 1"/>
          <p:cNvSpPr>
            <a:spLocks noGrp="1" noRot="1" noChangeAspect="1" noTextEdit="1"/>
          </p:cNvSpPr>
          <p:nvPr>
            <p:ph type="sldImg"/>
          </p:nvPr>
        </p:nvSpPr>
        <p:spPr/>
      </p:sp>
      <p:sp>
        <p:nvSpPr>
          <p:cNvPr id="51202" name="备注占位符 2"/>
          <p:cNvSpPr>
            <a:spLocks noGrp="1"/>
          </p:cNvSpPr>
          <p:nvPr>
            <p:ph type="body"/>
          </p:nvPr>
        </p:nvSpPr>
        <p:spPr/>
        <p:txBody>
          <a:bodyPr wrap="square" lIns="91440" tIns="45720" rIns="91440" bIns="45720" anchor="t" anchorCtr="0"/>
          <a:p>
            <a:pPr lvl="0"/>
            <a:endParaRPr lang="zh-CN" altLang="en-US" dirty="0"/>
          </a:p>
        </p:txBody>
      </p:sp>
      <p:sp>
        <p:nvSpPr>
          <p:cNvPr id="5120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等线" panose="02010600030101010101" pitchFamily="2" charset="-122"/>
                <a:ea typeface="等线" panose="02010600030101010101" pitchFamily="2" charset="-122"/>
              </a:rPr>
            </a:fld>
            <a:endParaRPr lang="zh-CN" altLang="en-US"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幻灯片图像占位符 1"/>
          <p:cNvSpPr>
            <a:spLocks noGrp="1" noRot="1" noChangeAspect="1" noTextEdit="1"/>
          </p:cNvSpPr>
          <p:nvPr>
            <p:ph type="sldImg"/>
          </p:nvPr>
        </p:nvSpPr>
        <p:spPr/>
      </p:sp>
      <p:sp>
        <p:nvSpPr>
          <p:cNvPr id="53250" name="备注占位符 2"/>
          <p:cNvSpPr>
            <a:spLocks noGrp="1"/>
          </p:cNvSpPr>
          <p:nvPr>
            <p:ph type="body"/>
          </p:nvPr>
        </p:nvSpPr>
        <p:spPr/>
        <p:txBody>
          <a:bodyPr wrap="square" lIns="91440" tIns="45720" rIns="91440" bIns="45720" anchor="t" anchorCtr="0"/>
          <a:p>
            <a:pPr lvl="0"/>
            <a:endParaRPr lang="zh-CN" altLang="en-US" dirty="0"/>
          </a:p>
        </p:txBody>
      </p:sp>
      <p:sp>
        <p:nvSpPr>
          <p:cNvPr id="5325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latin typeface="等线" panose="02010600030101010101" pitchFamily="2" charset="-122"/>
                <a:ea typeface="等线" panose="02010600030101010101" pitchFamily="2" charset="-122"/>
              </a:rPr>
            </a:fld>
            <a:endParaRPr lang="en-US" altLang="zh-CN"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noTextEdit="1"/>
          </p:cNvSpPr>
          <p:nvPr>
            <p:ph type="sldImg"/>
          </p:nvPr>
        </p:nvSpPr>
        <p:spPr/>
      </p:sp>
      <p:sp>
        <p:nvSpPr>
          <p:cNvPr id="55298" name="备注占位符 2"/>
          <p:cNvSpPr>
            <a:spLocks noGrp="1"/>
          </p:cNvSpPr>
          <p:nvPr>
            <p:ph type="body"/>
          </p:nvPr>
        </p:nvSpPr>
        <p:spPr/>
        <p:txBody>
          <a:bodyPr wrap="square" lIns="91440" tIns="45720" rIns="91440" bIns="45720" anchor="t" anchorCtr="0"/>
          <a:p>
            <a:pPr lvl="0"/>
            <a:endParaRPr lang="zh-CN" altLang="en-US" dirty="0"/>
          </a:p>
        </p:txBody>
      </p:sp>
      <p:sp>
        <p:nvSpPr>
          <p:cNvPr id="5529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latin typeface="等线" panose="02010600030101010101" pitchFamily="2" charset="-122"/>
                <a:ea typeface="等线" panose="02010600030101010101" pitchFamily="2" charset="-122"/>
              </a:rPr>
            </a:fld>
            <a:endParaRPr lang="en-US" altLang="zh-CN"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幻灯片图像占位符 1"/>
          <p:cNvSpPr>
            <a:spLocks noGrp="1" noRot="1" noChangeAspect="1" noTextEdit="1"/>
          </p:cNvSpPr>
          <p:nvPr>
            <p:ph type="sldImg"/>
          </p:nvPr>
        </p:nvSpPr>
        <p:spPr/>
      </p:sp>
      <p:sp>
        <p:nvSpPr>
          <p:cNvPr id="57346" name="备注占位符 2"/>
          <p:cNvSpPr>
            <a:spLocks noGrp="1"/>
          </p:cNvSpPr>
          <p:nvPr>
            <p:ph type="body"/>
          </p:nvPr>
        </p:nvSpPr>
        <p:spPr/>
        <p:txBody>
          <a:bodyPr wrap="square" lIns="91440" tIns="45720" rIns="91440" bIns="45720" anchor="t" anchorCtr="0"/>
          <a:p>
            <a:pPr lvl="0"/>
            <a:endParaRPr lang="zh-CN" altLang="en-US" dirty="0"/>
          </a:p>
        </p:txBody>
      </p:sp>
      <p:sp>
        <p:nvSpPr>
          <p:cNvPr id="5734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latin typeface="等线" panose="02010600030101010101" pitchFamily="2" charset="-122"/>
                <a:ea typeface="等线" panose="02010600030101010101" pitchFamily="2" charset="-122"/>
              </a:rPr>
            </a:fld>
            <a:endParaRPr lang="en-US" altLang="zh-CN"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幻灯片图像占位符 1"/>
          <p:cNvSpPr>
            <a:spLocks noGrp="1" noRot="1" noChangeAspect="1" noTextEdit="1"/>
          </p:cNvSpPr>
          <p:nvPr>
            <p:ph type="sldImg"/>
          </p:nvPr>
        </p:nvSpPr>
        <p:spPr/>
      </p:sp>
      <p:sp>
        <p:nvSpPr>
          <p:cNvPr id="61442" name="备注占位符 2"/>
          <p:cNvSpPr>
            <a:spLocks noGrp="1"/>
          </p:cNvSpPr>
          <p:nvPr>
            <p:ph type="body"/>
          </p:nvPr>
        </p:nvSpPr>
        <p:spPr/>
        <p:txBody>
          <a:bodyPr wrap="square" lIns="91440" tIns="45720" rIns="91440" bIns="45720" anchor="t" anchorCtr="0"/>
          <a:p>
            <a:pPr lvl="0"/>
            <a:endParaRPr lang="zh-CN" altLang="en-US" dirty="0"/>
          </a:p>
        </p:txBody>
      </p:sp>
      <p:sp>
        <p:nvSpPr>
          <p:cNvPr id="6144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latin typeface="等线" panose="02010600030101010101" pitchFamily="2" charset="-122"/>
                <a:ea typeface="等线" panose="02010600030101010101" pitchFamily="2" charset="-122"/>
              </a:rPr>
            </a:fld>
            <a:endParaRPr lang="en-US" altLang="zh-CN"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幻灯片图像占位符 1"/>
          <p:cNvSpPr>
            <a:spLocks noGrp="1" noRot="1" noChangeAspect="1" noTextEdit="1"/>
          </p:cNvSpPr>
          <p:nvPr>
            <p:ph type="sldImg"/>
          </p:nvPr>
        </p:nvSpPr>
        <p:spPr/>
      </p:sp>
      <p:sp>
        <p:nvSpPr>
          <p:cNvPr id="65538" name="备注占位符 2"/>
          <p:cNvSpPr>
            <a:spLocks noGrp="1"/>
          </p:cNvSpPr>
          <p:nvPr>
            <p:ph type="body"/>
          </p:nvPr>
        </p:nvSpPr>
        <p:spPr/>
        <p:txBody>
          <a:bodyPr wrap="square" lIns="91440" tIns="45720" rIns="91440" bIns="45720" anchor="t" anchorCtr="0"/>
          <a:p>
            <a:pPr lvl="0"/>
            <a:endParaRPr lang="zh-CN" altLang="en-US" dirty="0"/>
          </a:p>
        </p:txBody>
      </p:sp>
      <p:sp>
        <p:nvSpPr>
          <p:cNvPr id="6553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latin typeface="等线" panose="02010600030101010101" pitchFamily="2" charset="-122"/>
                <a:ea typeface="等线" panose="02010600030101010101" pitchFamily="2" charset="-122"/>
              </a:rPr>
            </a:fld>
            <a:endParaRPr lang="en-US" altLang="zh-CN"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幻灯片图像占位符 1"/>
          <p:cNvSpPr>
            <a:spLocks noGrp="1" noRot="1" noChangeAspect="1" noTextEdit="1"/>
          </p:cNvSpPr>
          <p:nvPr>
            <p:ph type="sldImg"/>
          </p:nvPr>
        </p:nvSpPr>
        <p:spPr/>
      </p:sp>
      <p:sp>
        <p:nvSpPr>
          <p:cNvPr id="67586" name="备注占位符 2"/>
          <p:cNvSpPr>
            <a:spLocks noGrp="1"/>
          </p:cNvSpPr>
          <p:nvPr>
            <p:ph type="body"/>
          </p:nvPr>
        </p:nvSpPr>
        <p:spPr/>
        <p:txBody>
          <a:bodyPr wrap="square" lIns="91440" tIns="45720" rIns="91440" bIns="45720" anchor="t" anchorCtr="0"/>
          <a:p>
            <a:pPr lvl="0"/>
            <a:endParaRPr lang="zh-CN" altLang="en-US" dirty="0"/>
          </a:p>
        </p:txBody>
      </p:sp>
      <p:sp>
        <p:nvSpPr>
          <p:cNvPr id="6758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latin typeface="等线" panose="02010600030101010101" pitchFamily="2" charset="-122"/>
                <a:ea typeface="等线" panose="02010600030101010101" pitchFamily="2" charset="-122"/>
              </a:rPr>
            </a:fld>
            <a:endParaRPr lang="en-US" altLang="zh-CN"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幻灯片图像占位符 1"/>
          <p:cNvSpPr>
            <a:spLocks noGrp="1" noRot="1" noChangeAspect="1" noTextEdit="1"/>
          </p:cNvSpPr>
          <p:nvPr>
            <p:ph type="sldImg"/>
          </p:nvPr>
        </p:nvSpPr>
        <p:spPr/>
      </p:sp>
      <p:sp>
        <p:nvSpPr>
          <p:cNvPr id="10242" name="备注占位符 2"/>
          <p:cNvSpPr>
            <a:spLocks noGrp="1"/>
          </p:cNvSpPr>
          <p:nvPr>
            <p:ph type="body"/>
          </p:nvPr>
        </p:nvSpPr>
        <p:spPr/>
        <p:txBody>
          <a:bodyPr wrap="square" lIns="91440" tIns="45720" rIns="91440" bIns="45720" anchor="t" anchorCtr="0"/>
          <a:p>
            <a:pPr lvl="0"/>
            <a:endParaRPr lang="zh-CN" altLang="en-US" dirty="0"/>
          </a:p>
        </p:txBody>
      </p:sp>
      <p:sp>
        <p:nvSpPr>
          <p:cNvPr id="1024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latin typeface="等线" panose="02010600030101010101" pitchFamily="2" charset="-122"/>
                <a:ea typeface="等线" panose="02010600030101010101" pitchFamily="2" charset="-122"/>
              </a:rPr>
            </a:fld>
            <a:endParaRPr lang="en-US" altLang="zh-CN"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幻灯片图像占位符 1"/>
          <p:cNvSpPr>
            <a:spLocks noGrp="1" noRot="1" noChangeAspect="1" noTextEdit="1"/>
          </p:cNvSpPr>
          <p:nvPr>
            <p:ph type="sldImg"/>
          </p:nvPr>
        </p:nvSpPr>
        <p:spPr/>
      </p:sp>
      <p:sp>
        <p:nvSpPr>
          <p:cNvPr id="69634" name="备注占位符 2"/>
          <p:cNvSpPr>
            <a:spLocks noGrp="1"/>
          </p:cNvSpPr>
          <p:nvPr>
            <p:ph type="body"/>
          </p:nvPr>
        </p:nvSpPr>
        <p:spPr/>
        <p:txBody>
          <a:bodyPr wrap="square" lIns="91440" tIns="45720" rIns="91440" bIns="45720" anchor="t" anchorCtr="0"/>
          <a:p>
            <a:pPr lvl="0"/>
            <a:endParaRPr lang="zh-CN" altLang="en-US" dirty="0"/>
          </a:p>
        </p:txBody>
      </p:sp>
      <p:sp>
        <p:nvSpPr>
          <p:cNvPr id="6963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latin typeface="等线" panose="02010600030101010101" pitchFamily="2" charset="-122"/>
                <a:ea typeface="等线" panose="02010600030101010101" pitchFamily="2" charset="-122"/>
              </a:rPr>
            </a:fld>
            <a:endParaRPr lang="en-US" altLang="zh-CN"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幻灯片图像占位符 1"/>
          <p:cNvSpPr>
            <a:spLocks noGrp="1" noRot="1" noChangeAspect="1" noTextEdit="1"/>
          </p:cNvSpPr>
          <p:nvPr>
            <p:ph type="sldImg"/>
          </p:nvPr>
        </p:nvSpPr>
        <p:spPr/>
      </p:sp>
      <p:sp>
        <p:nvSpPr>
          <p:cNvPr id="16386" name="备注占位符 2"/>
          <p:cNvSpPr>
            <a:spLocks noGrp="1"/>
          </p:cNvSpPr>
          <p:nvPr>
            <p:ph type="body"/>
          </p:nvPr>
        </p:nvSpPr>
        <p:spPr/>
        <p:txBody>
          <a:bodyPr wrap="square" lIns="91440" tIns="45720" rIns="91440" bIns="45720" anchor="t" anchorCtr="0"/>
          <a:p>
            <a:pPr lvl="0"/>
            <a:endParaRPr lang="zh-CN" altLang="en-US" dirty="0"/>
          </a:p>
        </p:txBody>
      </p:sp>
      <p:sp>
        <p:nvSpPr>
          <p:cNvPr id="1638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latin typeface="等线" panose="02010600030101010101" pitchFamily="2" charset="-122"/>
                <a:ea typeface="等线" panose="02010600030101010101" pitchFamily="2" charset="-122"/>
              </a:rPr>
            </a:fld>
            <a:endParaRPr lang="en-US" altLang="zh-CN"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幻灯片图像占位符 1"/>
          <p:cNvSpPr>
            <a:spLocks noGrp="1" noRot="1" noChangeAspect="1" noTextEdit="1"/>
          </p:cNvSpPr>
          <p:nvPr>
            <p:ph type="sldImg"/>
          </p:nvPr>
        </p:nvSpPr>
        <p:spPr/>
      </p:sp>
      <p:sp>
        <p:nvSpPr>
          <p:cNvPr id="20482" name="备注占位符 2"/>
          <p:cNvSpPr>
            <a:spLocks noGrp="1"/>
          </p:cNvSpPr>
          <p:nvPr>
            <p:ph type="body"/>
          </p:nvPr>
        </p:nvSpPr>
        <p:spPr/>
        <p:txBody>
          <a:bodyPr wrap="square" lIns="91440" tIns="45720" rIns="91440" bIns="45720" anchor="t" anchorCtr="0"/>
          <a:p>
            <a:pPr lvl="0"/>
            <a:endParaRPr lang="zh-CN" altLang="en-US" dirty="0"/>
          </a:p>
        </p:txBody>
      </p:sp>
      <p:sp>
        <p:nvSpPr>
          <p:cNvPr id="2048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latin typeface="等线" panose="02010600030101010101" pitchFamily="2" charset="-122"/>
                <a:ea typeface="等线" panose="02010600030101010101" pitchFamily="2" charset="-122"/>
              </a:rPr>
            </a:fld>
            <a:endParaRPr lang="en-US" altLang="zh-CN"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幻灯片图像占位符 1"/>
          <p:cNvSpPr>
            <a:spLocks noGrp="1" noRot="1" noChangeAspect="1" noTextEdit="1"/>
          </p:cNvSpPr>
          <p:nvPr>
            <p:ph type="sldImg"/>
          </p:nvPr>
        </p:nvSpPr>
        <p:spPr/>
      </p:sp>
      <p:sp>
        <p:nvSpPr>
          <p:cNvPr id="28674" name="备注占位符 2"/>
          <p:cNvSpPr>
            <a:spLocks noGrp="1"/>
          </p:cNvSpPr>
          <p:nvPr>
            <p:ph type="body"/>
          </p:nvPr>
        </p:nvSpPr>
        <p:spPr/>
        <p:txBody>
          <a:bodyPr wrap="square" lIns="91440" tIns="45720" rIns="91440" bIns="45720" anchor="t" anchorCtr="0"/>
          <a:p>
            <a:pPr lvl="0"/>
            <a:endParaRPr lang="zh-CN" altLang="en-US" dirty="0"/>
          </a:p>
        </p:txBody>
      </p:sp>
      <p:sp>
        <p:nvSpPr>
          <p:cNvPr id="2867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latin typeface="等线" panose="02010600030101010101" pitchFamily="2" charset="-122"/>
                <a:ea typeface="等线" panose="02010600030101010101" pitchFamily="2" charset="-122"/>
              </a:rPr>
            </a:fld>
            <a:endParaRPr lang="en-US" altLang="zh-CN"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noTextEdit="1"/>
          </p:cNvSpPr>
          <p:nvPr>
            <p:ph type="sldImg"/>
          </p:nvPr>
        </p:nvSpPr>
        <p:spPr/>
      </p:sp>
      <p:sp>
        <p:nvSpPr>
          <p:cNvPr id="30722" name="备注占位符 2"/>
          <p:cNvSpPr>
            <a:spLocks noGrp="1"/>
          </p:cNvSpPr>
          <p:nvPr>
            <p:ph type="body"/>
          </p:nvPr>
        </p:nvSpPr>
        <p:spPr/>
        <p:txBody>
          <a:bodyPr wrap="square" lIns="91440" tIns="45720" rIns="91440" bIns="45720" anchor="t" anchorCtr="0"/>
          <a:p>
            <a:pPr lvl="0"/>
            <a:endParaRPr lang="zh-CN" altLang="en-US" dirty="0"/>
          </a:p>
        </p:txBody>
      </p:sp>
      <p:sp>
        <p:nvSpPr>
          <p:cNvPr id="3072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latin typeface="等线" panose="02010600030101010101" pitchFamily="2" charset="-122"/>
                <a:ea typeface="等线" panose="02010600030101010101" pitchFamily="2" charset="-122"/>
              </a:rPr>
            </a:fld>
            <a:endParaRPr lang="en-US" altLang="zh-CN"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幻灯片图像占位符 1"/>
          <p:cNvSpPr>
            <a:spLocks noGrp="1" noRot="1" noChangeAspect="1" noTextEdit="1"/>
          </p:cNvSpPr>
          <p:nvPr>
            <p:ph type="sldImg"/>
          </p:nvPr>
        </p:nvSpPr>
        <p:spPr/>
      </p:sp>
      <p:sp>
        <p:nvSpPr>
          <p:cNvPr id="32770" name="备注占位符 2"/>
          <p:cNvSpPr>
            <a:spLocks noGrp="1"/>
          </p:cNvSpPr>
          <p:nvPr>
            <p:ph type="body"/>
          </p:nvPr>
        </p:nvSpPr>
        <p:spPr/>
        <p:txBody>
          <a:bodyPr wrap="square" lIns="91440" tIns="45720" rIns="91440" bIns="45720" anchor="t" anchorCtr="0"/>
          <a:p>
            <a:pPr lvl="0"/>
            <a:endParaRPr lang="zh-CN" altLang="en-US" dirty="0"/>
          </a:p>
        </p:txBody>
      </p:sp>
      <p:sp>
        <p:nvSpPr>
          <p:cNvPr id="3277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latin typeface="等线" panose="02010600030101010101" pitchFamily="2" charset="-122"/>
                <a:ea typeface="等线" panose="02010600030101010101" pitchFamily="2" charset="-122"/>
              </a:rPr>
            </a:fld>
            <a:endParaRPr lang="en-US" altLang="zh-CN"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幻灯片图像占位符 1"/>
          <p:cNvSpPr>
            <a:spLocks noGrp="1" noRot="1" noChangeAspect="1" noTextEdit="1"/>
          </p:cNvSpPr>
          <p:nvPr>
            <p:ph type="sldImg"/>
          </p:nvPr>
        </p:nvSpPr>
        <p:spPr/>
      </p:sp>
      <p:sp>
        <p:nvSpPr>
          <p:cNvPr id="38914" name="备注占位符 2"/>
          <p:cNvSpPr>
            <a:spLocks noGrp="1"/>
          </p:cNvSpPr>
          <p:nvPr>
            <p:ph type="body"/>
          </p:nvPr>
        </p:nvSpPr>
        <p:spPr/>
        <p:txBody>
          <a:bodyPr wrap="square" lIns="91440" tIns="45720" rIns="91440" bIns="45720" anchor="t" anchorCtr="0"/>
          <a:p>
            <a:pPr lvl="0"/>
            <a:endParaRPr lang="zh-CN" altLang="en-US" dirty="0"/>
          </a:p>
        </p:txBody>
      </p:sp>
      <p:sp>
        <p:nvSpPr>
          <p:cNvPr id="3891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latin typeface="等线" panose="02010600030101010101" pitchFamily="2" charset="-122"/>
                <a:ea typeface="等线" panose="02010600030101010101" pitchFamily="2" charset="-122"/>
              </a:rPr>
            </a:fld>
            <a:endParaRPr lang="en-US" altLang="zh-CN"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幻灯片图像占位符 1"/>
          <p:cNvSpPr>
            <a:spLocks noGrp="1" noRot="1" noChangeAspect="1" noTextEdit="1"/>
          </p:cNvSpPr>
          <p:nvPr>
            <p:ph type="sldImg"/>
          </p:nvPr>
        </p:nvSpPr>
        <p:spPr/>
      </p:sp>
      <p:sp>
        <p:nvSpPr>
          <p:cNvPr id="40962" name="备注占位符 2"/>
          <p:cNvSpPr>
            <a:spLocks noGrp="1"/>
          </p:cNvSpPr>
          <p:nvPr>
            <p:ph type="body"/>
          </p:nvPr>
        </p:nvSpPr>
        <p:spPr/>
        <p:txBody>
          <a:bodyPr wrap="square" lIns="91440" tIns="45720" rIns="91440" bIns="45720" anchor="t" anchorCtr="0"/>
          <a:p>
            <a:pPr lvl="0"/>
            <a:endParaRPr lang="zh-CN" altLang="en-US" dirty="0"/>
          </a:p>
        </p:txBody>
      </p:sp>
      <p:sp>
        <p:nvSpPr>
          <p:cNvPr id="4096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en-US" altLang="zh-CN" sz="1200" dirty="0">
                <a:latin typeface="等线" panose="02010600030101010101" pitchFamily="2" charset="-122"/>
                <a:ea typeface="等线" panose="02010600030101010101" pitchFamily="2" charset="-122"/>
              </a:rPr>
            </a:fld>
            <a:endParaRPr lang="en-US" altLang="zh-CN" sz="1200" dirty="0">
              <a:latin typeface="等线" panose="02010600030101010101" pitchFamily="2" charset="-122"/>
              <a:ea typeface="等线"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7.xml"/><Relationship Id="rId3" Type="http://schemas.openxmlformats.org/officeDocument/2006/relationships/tags" Target="../tags/tag69.xml"/><Relationship Id="rId2" Type="http://schemas.openxmlformats.org/officeDocument/2006/relationships/image" Target="../media/image14.png"/><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74.xml"/><Relationship Id="rId7" Type="http://schemas.openxmlformats.org/officeDocument/2006/relationships/image" Target="../media/image17.jpeg"/><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image" Target="../media/image16.jpeg"/><Relationship Id="rId3" Type="http://schemas.openxmlformats.org/officeDocument/2006/relationships/tags" Target="../tags/tag71.xml"/><Relationship Id="rId2" Type="http://schemas.openxmlformats.org/officeDocument/2006/relationships/tags" Target="../tags/tag70.xml"/><Relationship Id="rId10" Type="http://schemas.openxmlformats.org/officeDocument/2006/relationships/notesSlide" Target="../notesSlides/notesSlide16.xml"/><Relationship Id="rId1"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7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6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tags" Target="../tags/tag64.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7.xml"/><Relationship Id="rId6" Type="http://schemas.openxmlformats.org/officeDocument/2006/relationships/tags" Target="../tags/tag65.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1847850" y="1098550"/>
            <a:ext cx="8321675" cy="830263"/>
          </a:xfrm>
          <a:prstGeom prst="rect">
            <a:avLst/>
          </a:prstGeom>
        </p:spPr>
        <p:txBody>
          <a:bodyPr wrap="square">
            <a:spAutoFit/>
          </a:bodyPr>
          <a:lstStyle/>
          <a:p>
            <a:pPr algn="ctr" fontAlgn="base">
              <a:defRPr/>
            </a:pPr>
            <a:r>
              <a:rPr lang="zh-CN" altLang="en-US" sz="4800" b="1" strike="noStrike" noProof="1" dirty="0" smtClean="0">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隋唐制度的变化与创新</a:t>
            </a:r>
            <a:endParaRPr lang="en-US" altLang="zh-CN" sz="4800" b="1" strike="noStrike" noProof="1" dirty="0" smtClean="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5" name="矩形 4"/>
          <p:cNvSpPr/>
          <p:nvPr/>
        </p:nvSpPr>
        <p:spPr>
          <a:xfrm>
            <a:off x="234950" y="212725"/>
            <a:ext cx="2181225" cy="922338"/>
          </a:xfrm>
          <a:prstGeom prst="rect">
            <a:avLst/>
          </a:prstGeom>
        </p:spPr>
        <p:txBody>
          <a:bodyPr wrap="none">
            <a:spAutoFit/>
          </a:bodyPr>
          <a:lstStyle/>
          <a:p>
            <a:pPr fontAlgn="base">
              <a:defRPr/>
            </a:pPr>
            <a:r>
              <a:rPr lang="zh-CN" altLang="en-US" sz="5400" b="1" strike="noStrike" noProof="1"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mn-cs"/>
              </a:rPr>
              <a:t>第</a:t>
            </a:r>
            <a:r>
              <a:rPr lang="en-US" altLang="zh-CN" sz="5400" b="1" strike="noStrike" noProof="1"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mn-cs"/>
              </a:rPr>
              <a:t>7</a:t>
            </a:r>
            <a:r>
              <a:rPr lang="zh-CN" altLang="en-US" sz="5400" b="1" strike="noStrike" noProof="1"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mn-cs"/>
              </a:rPr>
              <a:t>课</a:t>
            </a:r>
            <a:r>
              <a:rPr lang="en-US" altLang="zh-CN" sz="5400" b="1" strike="noStrike" noProof="1" dirty="0" smtClean="0">
                <a:solidFill>
                  <a:srgbClr val="000000"/>
                </a:solidFill>
                <a:effectLst>
                  <a:outerShdw blurRad="38100" dist="38100" dir="2700000" algn="tl">
                    <a:srgbClr val="C0C0C0"/>
                  </a:outerShdw>
                </a:effectLst>
                <a:latin typeface="微软雅黑" panose="020B0503020204020204" charset="-122"/>
                <a:ea typeface="微软雅黑" panose="020B0503020204020204" charset="-122"/>
                <a:cs typeface="+mn-cs"/>
              </a:rPr>
              <a:t> </a:t>
            </a:r>
            <a:endParaRPr lang="zh-CN" altLang="en-US" sz="1200" strike="noStrike" noProof="1" dirty="0">
              <a:latin typeface="微软雅黑" panose="020B0503020204020204" charset="-122"/>
              <a:ea typeface="微软雅黑" panose="020B0503020204020204" charset="-122"/>
            </a:endParaRPr>
          </a:p>
        </p:txBody>
      </p:sp>
      <p:sp>
        <p:nvSpPr>
          <p:cNvPr id="2" name="矩形 1"/>
          <p:cNvSpPr/>
          <p:nvPr/>
        </p:nvSpPr>
        <p:spPr>
          <a:xfrm>
            <a:off x="234950" y="2478088"/>
            <a:ext cx="6021388" cy="3538538"/>
          </a:xfrm>
          <a:prstGeom prst="rect">
            <a:avLst/>
          </a:prstGeom>
        </p:spPr>
        <p:txBody>
          <a:bodyPr wrap="square">
            <a:spAutoFit/>
          </a:bodyPr>
          <a:p>
            <a:pPr marL="0" marR="0" lvl="0" indent="0" algn="ctr" defTabSz="457200" rtl="0" eaLnBrk="0" fontAlgn="base" latinLnBrk="0" hangingPunct="0">
              <a:lnSpc>
                <a:spcPct val="100000"/>
              </a:lnSpc>
              <a:spcBef>
                <a:spcPct val="0"/>
              </a:spcBef>
              <a:spcAft>
                <a:spcPts val="0"/>
              </a:spcAft>
              <a:buClrTx/>
              <a:buSzTx/>
              <a:buFontTx/>
              <a:buNone/>
              <a:defRPr/>
            </a:pPr>
            <a:r>
              <a:rPr lang="zh-CN" altLang="zh-CN" sz="3200" b="1" strike="noStrike" kern="100" noProof="0" dirty="0">
                <a:ln>
                  <a:noFill/>
                </a:ln>
                <a:solidFill>
                  <a:srgbClr val="0000FF"/>
                </a:solidFill>
                <a:effectLst/>
                <a:uLnTx/>
                <a:uFillTx/>
                <a:latin typeface="微软雅黑" panose="020B0503020204020204" charset="-122"/>
                <a:ea typeface="微软雅黑" panose="020B0503020204020204" charset="-122"/>
                <a:cs typeface="+mn-cs"/>
                <a:sym typeface="+mn-ea"/>
              </a:rPr>
              <a:t>课程标准</a:t>
            </a:r>
            <a:endParaRPr kumimoji="0" lang="en-US" altLang="zh-CN" sz="3200" b="1" i="0" u="none" strike="noStrike" kern="1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a:p>
            <a:pPr marL="0" marR="0" lvl="0" indent="0" algn="just" defTabSz="457200" rtl="0" eaLnBrk="0" fontAlgn="base" latinLnBrk="0" hangingPunct="0">
              <a:lnSpc>
                <a:spcPct val="100000"/>
              </a:lnSpc>
              <a:spcBef>
                <a:spcPct val="0"/>
              </a:spcBef>
              <a:spcAft>
                <a:spcPts val="0"/>
              </a:spcAft>
              <a:buClrTx/>
              <a:buSzTx/>
              <a:buFontTx/>
              <a:buNone/>
              <a:defRPr/>
            </a:pPr>
            <a:r>
              <a:rPr kumimoji="0" lang="en-US" sz="3200" b="1" i="0" u="none" strike="noStrike" kern="1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1</a:t>
            </a:r>
            <a:r>
              <a:rPr kumimoji="0" lang="zh-CN" altLang="en-US" sz="3200" b="1" i="0" u="none" strike="noStrike" kern="1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a:t>
            </a:r>
            <a:r>
              <a:rPr kumimoji="0" sz="3200" b="1" i="0" u="none" strike="noStrike" kern="1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认识三国两晋南北朝至隋唐时期的制度变化与创新。</a:t>
            </a:r>
            <a:endParaRPr kumimoji="0" sz="3200" b="1" i="0" u="none" strike="noStrike" kern="1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a:p>
            <a:pPr marL="0" marR="0" lvl="0" indent="0" algn="just" defTabSz="457200" rtl="0" eaLnBrk="0" fontAlgn="base" latinLnBrk="0" hangingPunct="0">
              <a:lnSpc>
                <a:spcPct val="100000"/>
              </a:lnSpc>
              <a:spcBef>
                <a:spcPct val="0"/>
              </a:spcBef>
              <a:spcAft>
                <a:spcPts val="0"/>
              </a:spcAft>
              <a:buClrTx/>
              <a:buSzTx/>
              <a:buFontTx/>
              <a:buNone/>
              <a:defRPr/>
            </a:pPr>
            <a:r>
              <a:rPr kumimoji="0" lang="en-US" sz="3200" b="1" i="0" u="none" strike="noStrike" kern="1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2</a:t>
            </a:r>
            <a:r>
              <a:rPr kumimoji="0" lang="zh-CN" altLang="en-US" sz="3200" b="1" i="0" u="none" strike="noStrike" kern="1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、了解</a:t>
            </a:r>
            <a:r>
              <a:rPr kumimoji="0" sz="3200" b="1" i="0" u="none" strike="noStrike" kern="1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中枢机构以及赋税制度，分析其变化与创新的背景、过程及趋势、影响，认识到隋唐时期封建社会的高度繁荣。</a:t>
            </a:r>
            <a:endParaRPr kumimoji="0" sz="3200" b="1" i="0" u="none" strike="noStrike" kern="1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pic>
        <p:nvPicPr>
          <p:cNvPr id="5124" name="图片 2"/>
          <p:cNvPicPr>
            <a:picLocks noChangeAspect="1"/>
          </p:cNvPicPr>
          <p:nvPr/>
        </p:nvPicPr>
        <p:blipFill>
          <a:blip r:embed="rId1"/>
          <a:stretch>
            <a:fillRect/>
          </a:stretch>
        </p:blipFill>
        <p:spPr>
          <a:xfrm>
            <a:off x="6426200" y="2260600"/>
            <a:ext cx="5357813" cy="42164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8"/>
          <p:cNvSpPr txBox="1"/>
          <p:nvPr/>
        </p:nvSpPr>
        <p:spPr>
          <a:xfrm>
            <a:off x="457200" y="420688"/>
            <a:ext cx="5008563" cy="646113"/>
          </a:xfrm>
          <a:prstGeom prst="rect">
            <a:avLst/>
          </a:prstGeom>
          <a:noFill/>
        </p:spPr>
        <p:txBody>
          <a:bodyPr>
            <a:spAutoFit/>
          </a:bodyPr>
          <a:lstStyle/>
          <a:p>
            <a:pPr marR="0" defTabSz="457200" eaLnBrk="0" hangingPunct="0">
              <a:buClrTx/>
              <a:buSzTx/>
              <a:buFontTx/>
              <a:buNone/>
              <a:defRPr/>
            </a:pPr>
            <a:r>
              <a:rPr kumimoji="0" lang="en-US" altLang="zh-CN" sz="36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rPr>
              <a:t>1</a:t>
            </a:r>
            <a:r>
              <a:rPr kumimoji="0" lang="zh-CN" altLang="en-US" sz="36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rPr>
              <a:t>、背景</a:t>
            </a:r>
            <a:endParaRPr kumimoji="0" lang="zh-CN" altLang="en-US" sz="36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endParaRPr>
          </a:p>
        </p:txBody>
      </p:sp>
      <p:pic>
        <p:nvPicPr>
          <p:cNvPr id="41986" name="图片 5"/>
          <p:cNvPicPr>
            <a:picLocks noChangeAspect="1"/>
          </p:cNvPicPr>
          <p:nvPr/>
        </p:nvPicPr>
        <p:blipFill>
          <a:blip r:embed="rId1"/>
          <a:stretch>
            <a:fillRect/>
          </a:stretch>
        </p:blipFill>
        <p:spPr>
          <a:xfrm>
            <a:off x="665163" y="1444625"/>
            <a:ext cx="5354637" cy="4956175"/>
          </a:xfrm>
          <a:prstGeom prst="rect">
            <a:avLst/>
          </a:prstGeom>
          <a:noFill/>
          <a:ln w="9525">
            <a:noFill/>
          </a:ln>
        </p:spPr>
      </p:pic>
      <p:pic>
        <p:nvPicPr>
          <p:cNvPr id="41987" name="图片 7"/>
          <p:cNvPicPr>
            <a:picLocks noChangeAspect="1"/>
          </p:cNvPicPr>
          <p:nvPr/>
        </p:nvPicPr>
        <p:blipFill>
          <a:blip r:embed="rId2"/>
          <a:stretch>
            <a:fillRect/>
          </a:stretch>
        </p:blipFill>
        <p:spPr>
          <a:xfrm>
            <a:off x="6400800" y="1444625"/>
            <a:ext cx="5029200" cy="511175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8"/>
          <p:cNvSpPr txBox="1"/>
          <p:nvPr/>
        </p:nvSpPr>
        <p:spPr>
          <a:xfrm>
            <a:off x="457200" y="420688"/>
            <a:ext cx="5008563" cy="646113"/>
          </a:xfrm>
          <a:prstGeom prst="rect">
            <a:avLst/>
          </a:prstGeom>
          <a:noFill/>
        </p:spPr>
        <p:txBody>
          <a:bodyPr>
            <a:spAutoFit/>
          </a:bodyPr>
          <a:lstStyle/>
          <a:p>
            <a:pPr marR="0" defTabSz="457200" eaLnBrk="0" hangingPunct="0">
              <a:buClrTx/>
              <a:buSzTx/>
              <a:buFontTx/>
              <a:buNone/>
              <a:defRPr/>
            </a:pPr>
            <a:r>
              <a:rPr kumimoji="0" lang="en-US" altLang="zh-CN" sz="36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rPr>
              <a:t>2</a:t>
            </a:r>
            <a:r>
              <a:rPr kumimoji="0" lang="zh-CN" altLang="en-US" sz="36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rPr>
              <a:t>、职能及运行</a:t>
            </a:r>
            <a:endParaRPr kumimoji="0" lang="zh-CN" altLang="en-US" sz="36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endParaRPr>
          </a:p>
        </p:txBody>
      </p:sp>
      <p:sp>
        <p:nvSpPr>
          <p:cNvPr id="4" name="矩形 3"/>
          <p:cNvSpPr/>
          <p:nvPr/>
        </p:nvSpPr>
        <p:spPr>
          <a:xfrm>
            <a:off x="4775200" y="742950"/>
            <a:ext cx="2540000" cy="7397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皇    帝</a:t>
            </a:r>
            <a:endParaRPr kumimoji="0" lang="zh-CN" altLang="en-US" sz="28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endParaRPr>
          </a:p>
        </p:txBody>
      </p:sp>
      <p:sp>
        <p:nvSpPr>
          <p:cNvPr id="5" name="矩形 4"/>
          <p:cNvSpPr/>
          <p:nvPr/>
        </p:nvSpPr>
        <p:spPr>
          <a:xfrm>
            <a:off x="849313" y="3243263"/>
            <a:ext cx="2540000" cy="68421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草拟颁发诏令</a:t>
            </a:r>
            <a:endParaRPr kumimoji="0" lang="zh-CN" altLang="en-US" sz="24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6" name="矩形 5"/>
          <p:cNvSpPr/>
          <p:nvPr/>
        </p:nvSpPr>
        <p:spPr>
          <a:xfrm>
            <a:off x="8393113" y="3243263"/>
            <a:ext cx="2489200" cy="6731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封驳审议</a:t>
            </a:r>
            <a:endParaRPr kumimoji="0" lang="zh-CN" altLang="en-US" sz="24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cxnSp>
        <p:nvCxnSpPr>
          <p:cNvPr id="8" name="直接连接符 7"/>
          <p:cNvCxnSpPr>
            <a:endCxn id="5" idx="0"/>
          </p:cNvCxnSpPr>
          <p:nvPr/>
        </p:nvCxnSpPr>
        <p:spPr>
          <a:xfrm>
            <a:off x="2097088" y="1733550"/>
            <a:ext cx="22225" cy="15097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835025" y="2036763"/>
            <a:ext cx="2540000" cy="7381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中书省</a:t>
            </a:r>
            <a:endParaRPr kumimoji="0" lang="zh-CN" altLang="en-US" sz="28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endParaRPr>
          </a:p>
        </p:txBody>
      </p:sp>
      <p:cxnSp>
        <p:nvCxnSpPr>
          <p:cNvPr id="10" name="直接连接符 9"/>
          <p:cNvCxnSpPr>
            <a:endCxn id="6" idx="0"/>
          </p:cNvCxnSpPr>
          <p:nvPr/>
        </p:nvCxnSpPr>
        <p:spPr>
          <a:xfrm>
            <a:off x="9626600" y="1743075"/>
            <a:ext cx="11113" cy="15001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4775200" y="2060575"/>
            <a:ext cx="2540000" cy="7397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lt1"/>
                </a:solidFill>
                <a:effectLst/>
                <a:uLnTx/>
                <a:uFillTx/>
                <a:latin typeface="微软雅黑" panose="020B0503020204020204" charset="-122"/>
                <a:ea typeface="微软雅黑" panose="020B0503020204020204" charset="-122"/>
                <a:cs typeface="+mn-cs"/>
              </a:rPr>
              <a:t>尚书省</a:t>
            </a:r>
            <a:endParaRPr kumimoji="0" lang="zh-CN" altLang="en-US" sz="2800" b="1" i="0" u="none" strike="noStrike" kern="1200" cap="none" spc="0" normalizeH="0" baseline="0" noProof="0">
              <a:ln>
                <a:noFill/>
              </a:ln>
              <a:solidFill>
                <a:schemeClr val="lt1"/>
              </a:solidFill>
              <a:effectLst/>
              <a:uLnTx/>
              <a:uFillTx/>
              <a:latin typeface="微软雅黑" panose="020B0503020204020204" charset="-122"/>
              <a:ea typeface="微软雅黑" panose="020B0503020204020204" charset="-122"/>
              <a:cs typeface="+mn-cs"/>
            </a:endParaRPr>
          </a:p>
        </p:txBody>
      </p:sp>
      <p:cxnSp>
        <p:nvCxnSpPr>
          <p:cNvPr id="12" name="直接连接符 11"/>
          <p:cNvCxnSpPr>
            <a:endCxn id="6" idx="0"/>
          </p:cNvCxnSpPr>
          <p:nvPr/>
        </p:nvCxnSpPr>
        <p:spPr>
          <a:xfrm>
            <a:off x="2097088" y="1733550"/>
            <a:ext cx="7513638" cy="222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endCxn id="14" idx="0"/>
          </p:cNvCxnSpPr>
          <p:nvPr/>
        </p:nvCxnSpPr>
        <p:spPr>
          <a:xfrm>
            <a:off x="6013450" y="1482725"/>
            <a:ext cx="19050" cy="17605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5029200" y="3243263"/>
            <a:ext cx="2006600" cy="711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负责执行</a:t>
            </a:r>
            <a:endParaRPr kumimoji="0" lang="zh-CN" altLang="en-US" sz="24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19" name="矩形 18"/>
          <p:cNvSpPr/>
          <p:nvPr/>
        </p:nvSpPr>
        <p:spPr>
          <a:xfrm>
            <a:off x="8345488" y="1879600"/>
            <a:ext cx="2540000" cy="7381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门下省</a:t>
            </a:r>
            <a:endParaRPr kumimoji="0" lang="zh-CN" altLang="en-US" sz="28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endParaRPr>
          </a:p>
        </p:txBody>
      </p:sp>
      <p:cxnSp>
        <p:nvCxnSpPr>
          <p:cNvPr id="35" name="直接连接符 34"/>
          <p:cNvCxnSpPr>
            <a:endCxn id="14" idx="0"/>
          </p:cNvCxnSpPr>
          <p:nvPr/>
        </p:nvCxnSpPr>
        <p:spPr>
          <a:xfrm>
            <a:off x="5999163" y="3954463"/>
            <a:ext cx="0" cy="69373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2606675" y="5334000"/>
            <a:ext cx="708025" cy="1143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吏</a:t>
            </a:r>
            <a:endParaRPr kumimoji="0" lang="en-US" altLang="zh-CN" sz="28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endParaRPr>
          </a:p>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部</a:t>
            </a:r>
            <a:endParaRPr kumimoji="0" lang="zh-CN" altLang="en-US" sz="28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endParaRPr>
          </a:p>
        </p:txBody>
      </p:sp>
      <p:grpSp>
        <p:nvGrpSpPr>
          <p:cNvPr id="46095" name="组合 58"/>
          <p:cNvGrpSpPr/>
          <p:nvPr/>
        </p:nvGrpSpPr>
        <p:grpSpPr>
          <a:xfrm>
            <a:off x="2895600" y="4648200"/>
            <a:ext cx="6384925" cy="1836738"/>
            <a:chOff x="2961182" y="4800600"/>
            <a:chExt cx="6384641" cy="1837039"/>
          </a:xfrm>
        </p:grpSpPr>
        <p:cxnSp>
          <p:nvCxnSpPr>
            <p:cNvPr id="39" name="直接连接符 38"/>
            <p:cNvCxnSpPr>
              <a:endCxn id="14" idx="0"/>
            </p:cNvCxnSpPr>
            <p:nvPr/>
          </p:nvCxnSpPr>
          <p:spPr>
            <a:xfrm>
              <a:off x="2961182" y="4800600"/>
              <a:ext cx="6030645" cy="7939"/>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endCxn id="14" idx="0"/>
            </p:cNvCxnSpPr>
            <p:nvPr/>
          </p:nvCxnSpPr>
          <p:spPr>
            <a:xfrm>
              <a:off x="2978644" y="4800600"/>
              <a:ext cx="0" cy="693852"/>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endCxn id="14" idx="0"/>
            </p:cNvCxnSpPr>
            <p:nvPr/>
          </p:nvCxnSpPr>
          <p:spPr>
            <a:xfrm>
              <a:off x="8991827" y="4800600"/>
              <a:ext cx="0" cy="693852"/>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endCxn id="14" idx="0"/>
            </p:cNvCxnSpPr>
            <p:nvPr/>
          </p:nvCxnSpPr>
          <p:spPr>
            <a:xfrm>
              <a:off x="7625050" y="4808539"/>
              <a:ext cx="0" cy="69385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endCxn id="14" idx="0"/>
            </p:cNvCxnSpPr>
            <p:nvPr/>
          </p:nvCxnSpPr>
          <p:spPr>
            <a:xfrm>
              <a:off x="6553535" y="4800600"/>
              <a:ext cx="0" cy="693852"/>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endCxn id="14" idx="0"/>
            </p:cNvCxnSpPr>
            <p:nvPr/>
          </p:nvCxnSpPr>
          <p:spPr>
            <a:xfrm>
              <a:off x="5464559" y="4800600"/>
              <a:ext cx="0" cy="693852"/>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endCxn id="14" idx="0"/>
            </p:cNvCxnSpPr>
            <p:nvPr/>
          </p:nvCxnSpPr>
          <p:spPr>
            <a:xfrm>
              <a:off x="4267637" y="4800600"/>
              <a:ext cx="0" cy="693852"/>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3913640" y="5494452"/>
              <a:ext cx="707994" cy="114318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户部</a:t>
              </a:r>
              <a:endParaRPr kumimoji="0" lang="zh-CN" altLang="en-US" sz="28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endParaRPr>
            </a:p>
          </p:txBody>
        </p:sp>
        <p:sp>
          <p:nvSpPr>
            <p:cNvPr id="55" name="矩形 54"/>
            <p:cNvSpPr/>
            <p:nvPr/>
          </p:nvSpPr>
          <p:spPr>
            <a:xfrm>
              <a:off x="5110561" y="5486512"/>
              <a:ext cx="709581" cy="114318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礼部</a:t>
              </a:r>
              <a:endParaRPr kumimoji="0" lang="zh-CN" altLang="en-US" sz="28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endParaRPr>
            </a:p>
          </p:txBody>
        </p:sp>
        <p:sp>
          <p:nvSpPr>
            <p:cNvPr id="56" name="矩形 55"/>
            <p:cNvSpPr/>
            <p:nvPr/>
          </p:nvSpPr>
          <p:spPr>
            <a:xfrm>
              <a:off x="6199538" y="5494452"/>
              <a:ext cx="707994" cy="114318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兵部</a:t>
              </a:r>
              <a:endParaRPr kumimoji="0" lang="zh-CN" altLang="en-US" sz="28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endParaRPr>
            </a:p>
          </p:txBody>
        </p:sp>
        <p:sp>
          <p:nvSpPr>
            <p:cNvPr id="57" name="矩形 56"/>
            <p:cNvSpPr/>
            <p:nvPr/>
          </p:nvSpPr>
          <p:spPr>
            <a:xfrm>
              <a:off x="7271053" y="5451582"/>
              <a:ext cx="707994" cy="114318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刑部</a:t>
              </a:r>
              <a:endParaRPr kumimoji="0" lang="zh-CN" altLang="en-US" sz="28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endParaRPr>
            </a:p>
          </p:txBody>
        </p:sp>
        <p:sp>
          <p:nvSpPr>
            <p:cNvPr id="58" name="矩形 57"/>
            <p:cNvSpPr/>
            <p:nvPr/>
          </p:nvSpPr>
          <p:spPr>
            <a:xfrm>
              <a:off x="8637829" y="5469048"/>
              <a:ext cx="707994" cy="114318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工部</a:t>
              </a:r>
              <a:endParaRPr kumimoji="0" lang="zh-CN" altLang="en-US" sz="28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8129" name="图片 2"/>
          <p:cNvPicPr>
            <a:picLocks noChangeAspect="1"/>
          </p:cNvPicPr>
          <p:nvPr/>
        </p:nvPicPr>
        <p:blipFill>
          <a:blip r:embed="rId1"/>
          <a:stretch>
            <a:fillRect/>
          </a:stretch>
        </p:blipFill>
        <p:spPr>
          <a:xfrm>
            <a:off x="4171950" y="379413"/>
            <a:ext cx="3848100" cy="495300"/>
          </a:xfrm>
          <a:prstGeom prst="rect">
            <a:avLst/>
          </a:prstGeom>
          <a:noFill/>
          <a:ln w="9525">
            <a:noFill/>
          </a:ln>
        </p:spPr>
      </p:pic>
      <p:cxnSp>
        <p:nvCxnSpPr>
          <p:cNvPr id="27" name="直接连接符 26"/>
          <p:cNvCxnSpPr>
            <a:stCxn id="31" idx="2"/>
          </p:cNvCxnSpPr>
          <p:nvPr/>
        </p:nvCxnSpPr>
        <p:spPr bwMode="auto">
          <a:xfrm>
            <a:off x="5868988" y="1338263"/>
            <a:ext cx="38100" cy="1717675"/>
          </a:xfrm>
          <a:prstGeom prst="line">
            <a:avLst/>
          </a:prstGeom>
          <a:ln w="57150"/>
        </p:spPr>
        <p:style>
          <a:lnRef idx="1">
            <a:schemeClr val="dk1"/>
          </a:lnRef>
          <a:fillRef idx="0">
            <a:schemeClr val="dk1"/>
          </a:fillRef>
          <a:effectRef idx="0">
            <a:schemeClr val="dk1"/>
          </a:effectRef>
          <a:fontRef idx="minor">
            <a:schemeClr val="tx1"/>
          </a:fontRef>
        </p:style>
      </p:cxnSp>
      <p:sp>
        <p:nvSpPr>
          <p:cNvPr id="32" name="文本框 31"/>
          <p:cNvSpPr txBox="1"/>
          <p:nvPr/>
        </p:nvSpPr>
        <p:spPr>
          <a:xfrm>
            <a:off x="5365115" y="1804095"/>
            <a:ext cx="1461770" cy="829943"/>
          </a:xfrm>
          <a:prstGeom prst="rect">
            <a:avLst/>
          </a:prstGeom>
          <a:noFill/>
          <a:ln w="9525">
            <a:noFill/>
          </a:ln>
        </p:spPr>
        <p:txBody>
          <a:bodyPr>
            <a:spAutoFit/>
          </a:bodyPr>
          <a:lstStyle/>
          <a:p>
            <a:pPr marR="0" defTabSz="457200" eaLnBrk="0" hangingPunct="0">
              <a:buClrTx/>
              <a:buSzTx/>
              <a:buFontTx/>
              <a:buNone/>
              <a:defRPr/>
            </a:pPr>
            <a:r>
              <a:rPr kumimoji="0" lang="zh-CN" altLang="en-US" sz="2400" b="1" kern="1200" cap="none" spc="0" normalizeH="0" baseline="0" noProof="1">
                <a:ln>
                  <a:solidFill>
                    <a:srgbClr val="FF0000"/>
                  </a:solidFill>
                </a:ln>
                <a:solidFill>
                  <a:srgbClr val="0000FF"/>
                </a:solidFill>
                <a:latin typeface="微软雅黑" panose="020B0503020204020204" charset="-122"/>
                <a:ea typeface="微软雅黑" panose="020B0503020204020204" charset="-122"/>
                <a:cs typeface="+mn-cs"/>
              </a:rPr>
              <a:t>同意后</a:t>
            </a:r>
            <a:endParaRPr kumimoji="0" lang="zh-CN" altLang="en-US" sz="2400" b="1" kern="1200" cap="none" spc="0" normalizeH="0" baseline="0" noProof="1">
              <a:ln>
                <a:solidFill>
                  <a:srgbClr val="FF0000"/>
                </a:solidFill>
              </a:ln>
              <a:solidFill>
                <a:srgbClr val="0000FF"/>
              </a:solidFill>
              <a:latin typeface="微软雅黑" panose="020B0503020204020204" charset="-122"/>
              <a:ea typeface="+mn-ea"/>
              <a:cs typeface="+mn-cs"/>
            </a:endParaRPr>
          </a:p>
          <a:p>
            <a:pPr marR="0" defTabSz="457200" eaLnBrk="0" hangingPunct="0">
              <a:buClrTx/>
              <a:buSzTx/>
              <a:buFontTx/>
              <a:buNone/>
              <a:defRPr/>
            </a:pPr>
            <a:r>
              <a:rPr kumimoji="0" lang="zh-CN" altLang="en-US" sz="2400" b="1" kern="1200" cap="none" spc="0" normalizeH="0" baseline="0" noProof="1">
                <a:ln>
                  <a:solidFill>
                    <a:srgbClr val="FF0000"/>
                  </a:solidFill>
                </a:ln>
                <a:solidFill>
                  <a:srgbClr val="0000FF"/>
                </a:solidFill>
                <a:latin typeface="微软雅黑" panose="020B0503020204020204" charset="-122"/>
                <a:ea typeface="微软雅黑" panose="020B0503020204020204" charset="-122"/>
                <a:cs typeface="+mn-cs"/>
              </a:rPr>
              <a:t>交予审议</a:t>
            </a:r>
            <a:endParaRPr kumimoji="0" lang="zh-CN" altLang="en-US" sz="2400" b="1" kern="1200" cap="none" spc="0" normalizeH="0" baseline="0" noProof="1">
              <a:ln>
                <a:solidFill>
                  <a:srgbClr val="FF0000"/>
                </a:solidFill>
              </a:ln>
              <a:solidFill>
                <a:srgbClr val="0000FF"/>
              </a:solidFill>
              <a:latin typeface="微软雅黑" panose="020B0503020204020204" charset="-122"/>
              <a:ea typeface="+mn-ea"/>
              <a:cs typeface="+mn-cs"/>
            </a:endParaRPr>
          </a:p>
        </p:txBody>
      </p:sp>
      <p:cxnSp>
        <p:nvCxnSpPr>
          <p:cNvPr id="13" name="直接箭头连接符 12"/>
          <p:cNvCxnSpPr>
            <a:stCxn id="31" idx="2"/>
            <a:endCxn id="28" idx="1"/>
          </p:cNvCxnSpPr>
          <p:nvPr/>
        </p:nvCxnSpPr>
        <p:spPr>
          <a:xfrm>
            <a:off x="7454900" y="3478213"/>
            <a:ext cx="1654175" cy="635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31" idx="2"/>
            <a:endCxn id="28" idx="1"/>
          </p:cNvCxnSpPr>
          <p:nvPr/>
        </p:nvCxnSpPr>
        <p:spPr bwMode="auto">
          <a:xfrm>
            <a:off x="1727200" y="1803400"/>
            <a:ext cx="8066088"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24" name="直接连接符 23"/>
          <p:cNvCxnSpPr>
            <a:stCxn id="31" idx="2"/>
            <a:endCxn id="28" idx="1"/>
          </p:cNvCxnSpPr>
          <p:nvPr/>
        </p:nvCxnSpPr>
        <p:spPr bwMode="auto">
          <a:xfrm>
            <a:off x="1727200" y="1749425"/>
            <a:ext cx="0" cy="1227138"/>
          </a:xfrm>
          <a:prstGeom prst="line">
            <a:avLst/>
          </a:prstGeom>
          <a:ln w="57150"/>
        </p:spPr>
        <p:style>
          <a:lnRef idx="1">
            <a:schemeClr val="dk1"/>
          </a:lnRef>
          <a:fillRef idx="0">
            <a:schemeClr val="dk1"/>
          </a:fillRef>
          <a:effectRef idx="0">
            <a:schemeClr val="dk1"/>
          </a:effectRef>
          <a:fontRef idx="minor">
            <a:schemeClr val="tx1"/>
          </a:fontRef>
        </p:style>
      </p:cxnSp>
      <p:cxnSp>
        <p:nvCxnSpPr>
          <p:cNvPr id="25" name="直接连接符 24"/>
          <p:cNvCxnSpPr>
            <a:stCxn id="31" idx="2"/>
            <a:endCxn id="28" idx="0"/>
          </p:cNvCxnSpPr>
          <p:nvPr/>
        </p:nvCxnSpPr>
        <p:spPr bwMode="auto">
          <a:xfrm>
            <a:off x="9793288" y="1766888"/>
            <a:ext cx="0" cy="1403350"/>
          </a:xfrm>
          <a:prstGeom prst="line">
            <a:avLst/>
          </a:prstGeom>
          <a:ln w="57150"/>
        </p:spPr>
        <p:style>
          <a:lnRef idx="1">
            <a:schemeClr val="dk1"/>
          </a:lnRef>
          <a:fillRef idx="0">
            <a:schemeClr val="dk1"/>
          </a:fillRef>
          <a:effectRef idx="0">
            <a:schemeClr val="dk1"/>
          </a:effectRef>
          <a:fontRef idx="minor">
            <a:schemeClr val="tx1"/>
          </a:fontRef>
        </p:style>
      </p:cxnSp>
      <p:sp>
        <p:nvSpPr>
          <p:cNvPr id="31" name="圆角矩形 30"/>
          <p:cNvSpPr/>
          <p:nvPr/>
        </p:nvSpPr>
        <p:spPr bwMode="auto">
          <a:xfrm>
            <a:off x="5210175" y="627063"/>
            <a:ext cx="1319213" cy="711200"/>
          </a:xfrm>
          <a:prstGeom prst="roundRect">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accent6">
                    <a:lumMod val="50000"/>
                  </a:schemeClr>
                </a:solidFill>
                <a:effectLst/>
                <a:uLnTx/>
                <a:uFillTx/>
                <a:latin typeface="华文中宋" panose="02010600040101010101" pitchFamily="2" charset="-122"/>
                <a:ea typeface="华文中宋" panose="02010600040101010101" pitchFamily="2" charset="-122"/>
                <a:cs typeface="+mn-cs"/>
              </a:rPr>
              <a:t>皇帝</a:t>
            </a:r>
            <a:endParaRPr kumimoji="0" lang="zh-CN" altLang="en-US" sz="2800" b="0" i="0" u="none" strike="noStrike" kern="1200" cap="none" spc="0" normalizeH="0" baseline="0" noProof="0" dirty="0">
              <a:ln>
                <a:noFill/>
              </a:ln>
              <a:solidFill>
                <a:schemeClr val="accent6">
                  <a:lumMod val="50000"/>
                </a:schemeClr>
              </a:solidFill>
              <a:effectLst/>
              <a:uLnTx/>
              <a:uFillTx/>
              <a:latin typeface="华文中宋" panose="02010600040101010101" pitchFamily="2" charset="-122"/>
              <a:ea typeface="华文中宋" panose="02010600040101010101" pitchFamily="2" charset="-122"/>
              <a:cs typeface="+mn-cs"/>
            </a:endParaRPr>
          </a:p>
        </p:txBody>
      </p:sp>
      <p:sp>
        <p:nvSpPr>
          <p:cNvPr id="22" name="文本框 21"/>
          <p:cNvSpPr txBox="1"/>
          <p:nvPr/>
        </p:nvSpPr>
        <p:spPr>
          <a:xfrm>
            <a:off x="7461598" y="6230539"/>
            <a:ext cx="4386055" cy="627461"/>
          </a:xfrm>
          <a:prstGeom prst="rect">
            <a:avLst/>
          </a:prstGeom>
          <a:noFill/>
          <a:ln w="28575" cmpd="sng">
            <a:solidFill>
              <a:schemeClr val="accent1">
                <a:shade val="50000"/>
              </a:schemeClr>
            </a:solidFill>
            <a:prstDash val="solid"/>
          </a:ln>
        </p:spPr>
        <p:txBody>
          <a:bodyPr wrap="none">
            <a:spAutoFit/>
          </a:bodyPr>
          <a:lstStyle/>
          <a:p>
            <a:pPr marR="0" defTabSz="457200" eaLnBrk="0" fontAlgn="auto" hangingPunct="0">
              <a:buClrTx/>
              <a:buSzTx/>
              <a:buFontTx/>
              <a:buNone/>
              <a:defRPr/>
            </a:pPr>
            <a:r>
              <a:rPr kumimoji="0" lang="zh-CN" altLang="en-US" sz="2400" b="1" kern="1200" cap="none" spc="0" normalizeH="0" baseline="0" noProof="1">
                <a:gradFill>
                  <a:gsLst>
                    <a:gs pos="0">
                      <a:srgbClr val="FE4444"/>
                    </a:gs>
                    <a:gs pos="100000">
                      <a:srgbClr val="832B2B"/>
                    </a:gs>
                  </a:gsLst>
                  <a:lin scaled="0"/>
                </a:gradFill>
                <a:latin typeface="微软雅黑" panose="020B0503020204020204" charset="-122"/>
                <a:ea typeface="微软雅黑" panose="020B0503020204020204" charset="-122"/>
                <a:cs typeface="微软雅黑" panose="020B0503020204020204" charset="-122"/>
              </a:rPr>
              <a:t>每部辖官</a:t>
            </a:r>
            <a:r>
              <a:rPr kumimoji="0" lang="en-US" altLang="zh-CN" sz="2400" b="1" kern="1200" cap="none" spc="0" normalizeH="0" baseline="0" noProof="1">
                <a:gradFill>
                  <a:gsLst>
                    <a:gs pos="0">
                      <a:srgbClr val="FE4444"/>
                    </a:gs>
                    <a:gs pos="100000">
                      <a:srgbClr val="832B2B"/>
                    </a:gs>
                  </a:gsLst>
                  <a:lin scaled="0"/>
                </a:gradFill>
                <a:latin typeface="微软雅黑" panose="020B0503020204020204" charset="-122"/>
                <a:ea typeface="微软雅黑" panose="020B0503020204020204" charset="-122"/>
                <a:cs typeface="微软雅黑" panose="020B0503020204020204" charset="-122"/>
              </a:rPr>
              <a:t>4</a:t>
            </a:r>
            <a:r>
              <a:rPr kumimoji="0" lang="zh-CN" altLang="en-US" sz="2400" b="1" kern="1200" cap="none" spc="0" normalizeH="0" baseline="0" noProof="1">
                <a:gradFill>
                  <a:gsLst>
                    <a:gs pos="0">
                      <a:srgbClr val="FE4444"/>
                    </a:gs>
                    <a:gs pos="100000">
                      <a:srgbClr val="832B2B"/>
                    </a:gs>
                  </a:gsLst>
                  <a:lin scaled="0"/>
                </a:gradFill>
                <a:latin typeface="微软雅黑" panose="020B0503020204020204" charset="-122"/>
                <a:ea typeface="微软雅黑" panose="020B0503020204020204" charset="-122"/>
                <a:cs typeface="微软雅黑" panose="020B0503020204020204" charset="-122"/>
              </a:rPr>
              <a:t>个司共</a:t>
            </a:r>
            <a:r>
              <a:rPr kumimoji="0" lang="en-US" altLang="zh-CN" sz="2400" b="1" kern="1200" cap="none" spc="0" normalizeH="0" baseline="0" noProof="1">
                <a:gradFill>
                  <a:gsLst>
                    <a:gs pos="0">
                      <a:srgbClr val="FE4444"/>
                    </a:gs>
                    <a:gs pos="100000">
                      <a:srgbClr val="832B2B"/>
                    </a:gs>
                  </a:gsLst>
                  <a:lin scaled="0"/>
                </a:gradFill>
                <a:latin typeface="微软雅黑" panose="020B0503020204020204" charset="-122"/>
                <a:ea typeface="微软雅黑" panose="020B0503020204020204" charset="-122"/>
                <a:cs typeface="微软雅黑" panose="020B0503020204020204" charset="-122"/>
              </a:rPr>
              <a:t>24</a:t>
            </a:r>
            <a:r>
              <a:rPr kumimoji="0" lang="zh-CN" altLang="en-US" sz="2400" b="1" kern="1200" cap="none" spc="0" normalizeH="0" baseline="0" noProof="1">
                <a:gradFill>
                  <a:gsLst>
                    <a:gs pos="0">
                      <a:srgbClr val="FE4444"/>
                    </a:gs>
                    <a:gs pos="100000">
                      <a:srgbClr val="832B2B"/>
                    </a:gs>
                  </a:gsLst>
                  <a:lin scaled="0"/>
                </a:gradFill>
                <a:latin typeface="微软雅黑" panose="020B0503020204020204" charset="-122"/>
                <a:ea typeface="微软雅黑" panose="020B0503020204020204" charset="-122"/>
                <a:cs typeface="微软雅黑" panose="020B0503020204020204" charset="-122"/>
              </a:rPr>
              <a:t>个司</a:t>
            </a:r>
            <a:endParaRPr kumimoji="0" lang="zh-CN" altLang="en-US" sz="2400" b="1" kern="1200" cap="none" spc="0" normalizeH="0" baseline="0" noProof="1">
              <a:gradFill>
                <a:gsLst>
                  <a:gs pos="0">
                    <a:srgbClr val="FE4444"/>
                  </a:gs>
                  <a:gs pos="100000">
                    <a:srgbClr val="832B2B"/>
                  </a:gs>
                </a:gsLst>
                <a:lin scaled="0"/>
              </a:gradFill>
              <a:latin typeface="微软雅黑" panose="020B0503020204020204" charset="-122"/>
              <a:ea typeface="微软雅黑" panose="020B0503020204020204" charset="-122"/>
              <a:cs typeface="微软雅黑" panose="020B0503020204020204" charset="-122"/>
            </a:endParaRPr>
          </a:p>
        </p:txBody>
      </p:sp>
      <p:grpSp>
        <p:nvGrpSpPr>
          <p:cNvPr id="24587" name="组合 65"/>
          <p:cNvGrpSpPr/>
          <p:nvPr/>
        </p:nvGrpSpPr>
        <p:grpSpPr>
          <a:xfrm>
            <a:off x="5970588" y="4754563"/>
            <a:ext cx="6069012" cy="1335087"/>
            <a:chOff x="2705074" y="2784463"/>
            <a:chExt cx="6057926" cy="1039825"/>
          </a:xfrm>
        </p:grpSpPr>
        <p:grpSp>
          <p:nvGrpSpPr>
            <p:cNvPr id="48139" name="组合 7"/>
            <p:cNvGrpSpPr/>
            <p:nvPr/>
          </p:nvGrpSpPr>
          <p:grpSpPr>
            <a:xfrm>
              <a:off x="4083050" y="3105150"/>
              <a:ext cx="4679950" cy="719138"/>
              <a:chOff x="76200" y="3910012"/>
              <a:chExt cx="4679950" cy="719138"/>
            </a:xfrm>
          </p:grpSpPr>
          <p:sp>
            <p:nvSpPr>
              <p:cNvPr id="109" name="圆角矩形 34"/>
              <p:cNvSpPr/>
              <p:nvPr/>
            </p:nvSpPr>
            <p:spPr bwMode="auto">
              <a:xfrm>
                <a:off x="76826" y="3909556"/>
                <a:ext cx="720993" cy="719594"/>
              </a:xfrm>
              <a:prstGeom prst="roundRect">
                <a:avLst/>
              </a:pr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bg1"/>
                    </a:solidFill>
                    <a:effectLst/>
                    <a:uLnTx/>
                    <a:uFillTx/>
                    <a:latin typeface="华文中宋" panose="02010600040101010101" pitchFamily="2" charset="-122"/>
                    <a:ea typeface="华文中宋" panose="02010600040101010101" pitchFamily="2" charset="-122"/>
                    <a:cs typeface="+mn-cs"/>
                    <a:sym typeface="+mn-ea"/>
                  </a:rPr>
                  <a:t>吏</a:t>
                </a:r>
                <a:endParaRPr kumimoji="0" lang="zh-CN" altLang="en-US" sz="2800" b="0" i="0" u="none" strike="noStrike" kern="1200" cap="none" spc="0" normalizeH="0" baseline="0" noProof="0">
                  <a:ln>
                    <a:noFill/>
                  </a:ln>
                  <a:solidFill>
                    <a:schemeClr val="bg1"/>
                  </a:solidFill>
                  <a:effectLst/>
                  <a:uLnTx/>
                  <a:uFillTx/>
                  <a:latin typeface="华文中宋" panose="02010600040101010101" pitchFamily="2" charset="-122"/>
                  <a:ea typeface="华文中宋" panose="02010600040101010101" pitchFamily="2" charset="-122"/>
                  <a:cs typeface="+mn-cs"/>
                  <a:sym typeface="+mn-ea"/>
                </a:endParaRPr>
              </a:p>
            </p:txBody>
          </p:sp>
          <p:sp>
            <p:nvSpPr>
              <p:cNvPr id="110" name="圆角矩形 36"/>
              <p:cNvSpPr/>
              <p:nvPr/>
            </p:nvSpPr>
            <p:spPr bwMode="auto">
              <a:xfrm>
                <a:off x="4036741" y="3909556"/>
                <a:ext cx="719409" cy="719594"/>
              </a:xfrm>
              <a:prstGeom prst="roundRect">
                <a:avLst/>
              </a:pr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bg1"/>
                    </a:solidFill>
                    <a:effectLst/>
                    <a:uLnTx/>
                    <a:uFillTx/>
                    <a:latin typeface="华文中宋" panose="02010600040101010101" pitchFamily="2" charset="-122"/>
                    <a:ea typeface="华文中宋" panose="02010600040101010101" pitchFamily="2" charset="-122"/>
                    <a:cs typeface="+mn-cs"/>
                    <a:sym typeface="+mn-ea"/>
                  </a:rPr>
                  <a:t>工</a:t>
                </a:r>
                <a:endParaRPr kumimoji="0" lang="zh-CN" altLang="en-US" sz="2800" b="0" i="0" u="none" strike="noStrike" kern="1200" cap="none" spc="0" normalizeH="0" baseline="0" noProof="0">
                  <a:ln>
                    <a:noFill/>
                  </a:ln>
                  <a:solidFill>
                    <a:schemeClr val="bg1"/>
                  </a:solidFill>
                  <a:effectLst/>
                  <a:uLnTx/>
                  <a:uFillTx/>
                  <a:latin typeface="华文中宋" panose="02010600040101010101" pitchFamily="2" charset="-122"/>
                  <a:ea typeface="华文中宋" panose="02010600040101010101" pitchFamily="2" charset="-122"/>
                  <a:cs typeface="+mn-cs"/>
                  <a:sym typeface="+mn-ea"/>
                </a:endParaRPr>
              </a:p>
            </p:txBody>
          </p:sp>
          <p:sp>
            <p:nvSpPr>
              <p:cNvPr id="33" name="圆角矩形 37"/>
              <p:cNvSpPr/>
              <p:nvPr/>
            </p:nvSpPr>
            <p:spPr bwMode="auto">
              <a:xfrm>
                <a:off x="3244441" y="3909556"/>
                <a:ext cx="719409" cy="719594"/>
              </a:xfrm>
              <a:prstGeom prst="roundRect">
                <a:avLst/>
              </a:pr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bg1"/>
                    </a:solidFill>
                    <a:effectLst/>
                    <a:uLnTx/>
                    <a:uFillTx/>
                    <a:latin typeface="华文中宋" panose="02010600040101010101" pitchFamily="2" charset="-122"/>
                    <a:ea typeface="华文中宋" panose="02010600040101010101" pitchFamily="2" charset="-122"/>
                    <a:cs typeface="+mn-cs"/>
                    <a:sym typeface="+mn-ea"/>
                  </a:rPr>
                  <a:t>刑</a:t>
                </a:r>
                <a:endParaRPr kumimoji="0" lang="zh-CN" altLang="en-US" sz="2800" b="0" i="0" u="none" strike="noStrike" kern="1200" cap="none" spc="0" normalizeH="0" baseline="0" noProof="0">
                  <a:ln>
                    <a:noFill/>
                  </a:ln>
                  <a:solidFill>
                    <a:schemeClr val="bg1"/>
                  </a:solidFill>
                  <a:effectLst/>
                  <a:uLnTx/>
                  <a:uFillTx/>
                  <a:latin typeface="华文中宋" panose="02010600040101010101" pitchFamily="2" charset="-122"/>
                  <a:ea typeface="华文中宋" panose="02010600040101010101" pitchFamily="2" charset="-122"/>
                  <a:cs typeface="+mn-cs"/>
                  <a:sym typeface="+mn-ea"/>
                </a:endParaRPr>
              </a:p>
            </p:txBody>
          </p:sp>
          <p:sp>
            <p:nvSpPr>
              <p:cNvPr id="34" name="圆角矩形 38"/>
              <p:cNvSpPr/>
              <p:nvPr/>
            </p:nvSpPr>
            <p:spPr bwMode="auto">
              <a:xfrm>
                <a:off x="2453726" y="3909556"/>
                <a:ext cx="719409" cy="719594"/>
              </a:xfrm>
              <a:prstGeom prst="roundRect">
                <a:avLst/>
              </a:pr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bg1"/>
                    </a:solidFill>
                    <a:effectLst/>
                    <a:uLnTx/>
                    <a:uFillTx/>
                    <a:latin typeface="华文中宋" panose="02010600040101010101" pitchFamily="2" charset="-122"/>
                    <a:ea typeface="华文中宋" panose="02010600040101010101" pitchFamily="2" charset="-122"/>
                    <a:cs typeface="+mn-cs"/>
                    <a:sym typeface="+mn-ea"/>
                  </a:rPr>
                  <a:t>兵</a:t>
                </a:r>
                <a:endParaRPr kumimoji="0" lang="zh-CN" altLang="en-US" sz="2800" b="0" i="0" u="none" strike="noStrike" kern="1200" cap="none" spc="0" normalizeH="0" baseline="0" noProof="0">
                  <a:ln>
                    <a:noFill/>
                  </a:ln>
                  <a:solidFill>
                    <a:schemeClr val="bg1"/>
                  </a:solidFill>
                  <a:effectLst/>
                  <a:uLnTx/>
                  <a:uFillTx/>
                  <a:latin typeface="华文中宋" panose="02010600040101010101" pitchFamily="2" charset="-122"/>
                  <a:ea typeface="华文中宋" panose="02010600040101010101" pitchFamily="2" charset="-122"/>
                  <a:cs typeface="+mn-cs"/>
                  <a:sym typeface="+mn-ea"/>
                </a:endParaRPr>
              </a:p>
            </p:txBody>
          </p:sp>
          <p:sp>
            <p:nvSpPr>
              <p:cNvPr id="113" name="圆角矩形 39"/>
              <p:cNvSpPr/>
              <p:nvPr/>
            </p:nvSpPr>
            <p:spPr bwMode="auto">
              <a:xfrm>
                <a:off x="1661426" y="3909556"/>
                <a:ext cx="719409" cy="719594"/>
              </a:xfrm>
              <a:prstGeom prst="roundRect">
                <a:avLst/>
              </a:pr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bg1"/>
                    </a:solidFill>
                    <a:effectLst/>
                    <a:uLnTx/>
                    <a:uFillTx/>
                    <a:latin typeface="华文中宋" panose="02010600040101010101" pitchFamily="2" charset="-122"/>
                    <a:ea typeface="华文中宋" panose="02010600040101010101" pitchFamily="2" charset="-122"/>
                    <a:cs typeface="+mn-cs"/>
                    <a:sym typeface="+mn-ea"/>
                  </a:rPr>
                  <a:t>礼</a:t>
                </a:r>
                <a:endParaRPr kumimoji="0" lang="zh-CN" altLang="en-US" sz="2800" b="0" i="0" u="none" strike="noStrike" kern="1200" cap="none" spc="0" normalizeH="0" baseline="0" noProof="0">
                  <a:ln>
                    <a:noFill/>
                  </a:ln>
                  <a:solidFill>
                    <a:schemeClr val="bg1"/>
                  </a:solidFill>
                  <a:effectLst/>
                  <a:uLnTx/>
                  <a:uFillTx/>
                  <a:latin typeface="华文中宋" panose="02010600040101010101" pitchFamily="2" charset="-122"/>
                  <a:ea typeface="华文中宋" panose="02010600040101010101" pitchFamily="2" charset="-122"/>
                  <a:cs typeface="+mn-cs"/>
                  <a:sym typeface="+mn-ea"/>
                </a:endParaRPr>
              </a:p>
            </p:txBody>
          </p:sp>
          <p:sp>
            <p:nvSpPr>
              <p:cNvPr id="35" name="圆角矩形 40"/>
              <p:cNvSpPr/>
              <p:nvPr/>
            </p:nvSpPr>
            <p:spPr bwMode="auto">
              <a:xfrm>
                <a:off x="869126" y="3909556"/>
                <a:ext cx="720993" cy="719594"/>
              </a:xfrm>
              <a:prstGeom prst="roundRect">
                <a:avLst/>
              </a:pr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bg1"/>
                    </a:solidFill>
                    <a:effectLst/>
                    <a:uLnTx/>
                    <a:uFillTx/>
                    <a:latin typeface="华文中宋" panose="02010600040101010101" pitchFamily="2" charset="-122"/>
                    <a:ea typeface="华文中宋" panose="02010600040101010101" pitchFamily="2" charset="-122"/>
                    <a:cs typeface="+mn-cs"/>
                    <a:sym typeface="+mn-ea"/>
                  </a:rPr>
                  <a:t>户</a:t>
                </a:r>
                <a:endParaRPr kumimoji="0" lang="zh-CN" altLang="en-US" sz="2800" b="0" i="0" u="none" strike="noStrike" kern="1200" cap="none" spc="0" normalizeH="0" baseline="0" noProof="0">
                  <a:ln>
                    <a:noFill/>
                  </a:ln>
                  <a:solidFill>
                    <a:schemeClr val="bg1"/>
                  </a:solidFill>
                  <a:effectLst/>
                  <a:uLnTx/>
                  <a:uFillTx/>
                  <a:latin typeface="华文中宋" panose="02010600040101010101" pitchFamily="2" charset="-122"/>
                  <a:ea typeface="华文中宋" panose="02010600040101010101" pitchFamily="2" charset="-122"/>
                  <a:cs typeface="+mn-cs"/>
                  <a:sym typeface="+mn-ea"/>
                </a:endParaRPr>
              </a:p>
            </p:txBody>
          </p:sp>
        </p:grpSp>
        <p:grpSp>
          <p:nvGrpSpPr>
            <p:cNvPr id="48146" name="组合 45"/>
            <p:cNvGrpSpPr/>
            <p:nvPr/>
          </p:nvGrpSpPr>
          <p:grpSpPr>
            <a:xfrm>
              <a:off x="2705074" y="2784463"/>
              <a:ext cx="5054467" cy="531929"/>
              <a:chOff x="2709836" y="3286836"/>
              <a:chExt cx="5054468" cy="586371"/>
            </a:xfrm>
          </p:grpSpPr>
          <p:cxnSp>
            <p:nvCxnSpPr>
              <p:cNvPr id="105" name="直接连接符 104"/>
              <p:cNvCxnSpPr>
                <a:stCxn id="31" idx="2"/>
                <a:endCxn id="30" idx="2"/>
              </p:cNvCxnSpPr>
              <p:nvPr/>
            </p:nvCxnSpPr>
            <p:spPr bwMode="auto">
              <a:xfrm flipH="1" flipV="1">
                <a:off x="2709836" y="3286836"/>
                <a:ext cx="3074125" cy="253511"/>
              </a:xfrm>
              <a:prstGeom prst="line">
                <a:avLst/>
              </a:prstGeom>
              <a:solidFill>
                <a:srgbClr val="EE843C"/>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06" name="直接连接符 105"/>
              <p:cNvCxnSpPr>
                <a:stCxn id="31" idx="2"/>
                <a:endCxn id="30" idx="2"/>
              </p:cNvCxnSpPr>
              <p:nvPr/>
            </p:nvCxnSpPr>
            <p:spPr bwMode="auto">
              <a:xfrm flipH="1" flipV="1">
                <a:off x="2709836" y="3286836"/>
                <a:ext cx="944422" cy="586073"/>
              </a:xfrm>
              <a:prstGeom prst="line">
                <a:avLst/>
              </a:prstGeom>
              <a:solidFill>
                <a:srgbClr val="EE843C"/>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107" name="直接连接符 106"/>
              <p:cNvCxnSpPr>
                <a:stCxn id="31" idx="2"/>
                <a:endCxn id="30" idx="2"/>
              </p:cNvCxnSpPr>
              <p:nvPr/>
            </p:nvCxnSpPr>
            <p:spPr bwMode="auto">
              <a:xfrm flipH="1" flipV="1">
                <a:off x="2709836" y="3286836"/>
                <a:ext cx="939668" cy="586073"/>
              </a:xfrm>
              <a:prstGeom prst="line">
                <a:avLst/>
              </a:prstGeom>
              <a:solidFill>
                <a:srgbClr val="EE843C"/>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36" name="直接连接符 35"/>
              <p:cNvCxnSpPr>
                <a:stCxn id="31" idx="2"/>
                <a:endCxn id="30" idx="2"/>
              </p:cNvCxnSpPr>
              <p:nvPr/>
            </p:nvCxnSpPr>
            <p:spPr bwMode="auto">
              <a:xfrm flipH="1" flipV="1">
                <a:off x="2709836" y="3286836"/>
                <a:ext cx="5054875" cy="586073"/>
              </a:xfrm>
              <a:prstGeom prst="line">
                <a:avLst/>
              </a:prstGeom>
              <a:solidFill>
                <a:srgbClr val="EE843C"/>
              </a:solidFill>
              <a:ln>
                <a:noFill/>
              </a:ln>
            </p:spPr>
            <p:style>
              <a:lnRef idx="2">
                <a:schemeClr val="accent1">
                  <a:shade val="50000"/>
                </a:schemeClr>
              </a:lnRef>
              <a:fillRef idx="1">
                <a:schemeClr val="accent1"/>
              </a:fillRef>
              <a:effectRef idx="0">
                <a:schemeClr val="accent1"/>
              </a:effectRef>
              <a:fontRef idx="minor">
                <a:schemeClr val="lt1"/>
              </a:fontRef>
            </p:style>
          </p:cxnSp>
        </p:grpSp>
      </p:grpSp>
      <p:cxnSp>
        <p:nvCxnSpPr>
          <p:cNvPr id="26" name="直接箭头连接符 25"/>
          <p:cNvCxnSpPr>
            <a:stCxn id="29" idx="0"/>
            <a:endCxn id="31" idx="1"/>
          </p:cNvCxnSpPr>
          <p:nvPr/>
        </p:nvCxnSpPr>
        <p:spPr>
          <a:xfrm flipV="1">
            <a:off x="1630363" y="982663"/>
            <a:ext cx="3579813" cy="1993900"/>
          </a:xfrm>
          <a:prstGeom prst="straightConnector1">
            <a:avLst/>
          </a:prstGeom>
          <a:ln w="508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390458" y="1823942"/>
            <a:ext cx="1893377" cy="627464"/>
          </a:xfrm>
          <a:prstGeom prst="rect">
            <a:avLst/>
          </a:prstGeom>
          <a:noFill/>
          <a:ln w="9525">
            <a:noFill/>
          </a:ln>
        </p:spPr>
        <p:txBody>
          <a:bodyPr>
            <a:spAutoFit/>
          </a:bodyPr>
          <a:lstStyle/>
          <a:p>
            <a:pPr marR="0" defTabSz="457200" eaLnBrk="0" hangingPunct="0">
              <a:buClrTx/>
              <a:buSzTx/>
              <a:buFontTx/>
              <a:buNone/>
              <a:defRPr/>
            </a:pPr>
            <a:r>
              <a:rPr kumimoji="0" lang="zh-CN" altLang="en-US" sz="2400" b="1" kern="1200" cap="none" spc="0" normalizeH="0" baseline="0" noProof="1">
                <a:gradFill>
                  <a:gsLst>
                    <a:gs pos="0">
                      <a:srgbClr val="14CD68"/>
                    </a:gs>
                    <a:gs pos="100000">
                      <a:srgbClr val="035C7D"/>
                    </a:gs>
                  </a:gsLst>
                  <a:lin scaled="0"/>
                </a:gradFill>
                <a:latin typeface="微软雅黑" panose="020B0503020204020204" charset="-122"/>
                <a:ea typeface="微软雅黑" panose="020B0503020204020204" charset="-122"/>
                <a:cs typeface="+mn-cs"/>
              </a:rPr>
              <a:t>提交上奏</a:t>
            </a:r>
            <a:endParaRPr kumimoji="0" lang="zh-CN" altLang="en-US" sz="2400" b="1" kern="1200" cap="none" spc="0" normalizeH="0" baseline="0" noProof="1">
              <a:gradFill>
                <a:gsLst>
                  <a:gs pos="0">
                    <a:srgbClr val="14CD68"/>
                  </a:gs>
                  <a:gs pos="100000">
                    <a:srgbClr val="035C7D"/>
                  </a:gs>
                </a:gsLst>
                <a:lin scaled="0"/>
              </a:gradFill>
              <a:latin typeface="微软雅黑" panose="020B0503020204020204" charset="-122"/>
              <a:ea typeface="+mn-ea"/>
              <a:cs typeface="+mn-cs"/>
            </a:endParaRPr>
          </a:p>
        </p:txBody>
      </p:sp>
      <p:sp>
        <p:nvSpPr>
          <p:cNvPr id="11" name="文本框 10"/>
          <p:cNvSpPr txBox="1"/>
          <p:nvPr/>
        </p:nvSpPr>
        <p:spPr>
          <a:xfrm>
            <a:off x="3336925" y="3124200"/>
            <a:ext cx="673100" cy="830263"/>
          </a:xfrm>
          <a:prstGeom prst="rect">
            <a:avLst/>
          </a:prstGeom>
          <a:noFill/>
          <a:ln w="47625" cap="flat" cmpd="sng">
            <a:solidFill>
              <a:srgbClr val="446DA9"/>
            </a:solidFill>
            <a:prstDash val="solid"/>
            <a:round/>
            <a:headEnd type="none" w="med" len="med"/>
            <a:tailEnd type="none" w="med" len="med"/>
          </a:ln>
        </p:spPr>
        <p:txBody>
          <a:bodyPr>
            <a:spAutoFit/>
          </a:bodyPr>
          <a:lstStyle/>
          <a:p>
            <a:pPr marR="0" algn="ctr" defTabSz="457200" eaLnBrk="0" hangingPunct="0">
              <a:buClrTx/>
              <a:buSzTx/>
              <a:buFontTx/>
              <a:buNone/>
              <a:defRPr/>
            </a:pPr>
            <a:r>
              <a:rPr kumimoji="0" lang="zh-CN" altLang="en-US" sz="2400" b="1" kern="1200" cap="none" spc="0" normalizeH="0" baseline="0" noProof="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封</a:t>
            </a:r>
            <a:endParaRPr kumimoji="0" lang="en-US" altLang="zh-CN" sz="2400" b="1" kern="1200" cap="none" spc="0" normalizeH="0" baseline="0" noProof="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a:p>
            <a:pPr marR="0" algn="ctr" defTabSz="457200" eaLnBrk="0" hangingPunct="0">
              <a:buClrTx/>
              <a:buSzTx/>
              <a:buFontTx/>
              <a:buNone/>
              <a:defRPr/>
            </a:pPr>
            <a:r>
              <a:rPr kumimoji="0" lang="zh-CN" altLang="en-US" sz="2400" b="1" kern="1200" cap="none" spc="0" normalizeH="0" baseline="0" noProof="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驳</a:t>
            </a:r>
            <a:endParaRPr kumimoji="0" lang="zh-CN" altLang="en-US" sz="2400" b="1" kern="1200" cap="none" spc="0" normalizeH="0" baseline="0" noProof="0" dirty="0">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12" name="文本框 11"/>
          <p:cNvSpPr txBox="1"/>
          <p:nvPr/>
        </p:nvSpPr>
        <p:spPr>
          <a:xfrm>
            <a:off x="7813675" y="3055938"/>
            <a:ext cx="1052513" cy="830263"/>
          </a:xfrm>
          <a:prstGeom prst="rect">
            <a:avLst/>
          </a:prstGeom>
          <a:noFill/>
          <a:ln w="9525">
            <a:noFill/>
          </a:ln>
        </p:spPr>
        <p:txBody>
          <a:bodyPr>
            <a:spAutoFit/>
          </a:bodyPr>
          <a:lstStyle/>
          <a:p>
            <a:pPr marR="0" defTabSz="457200" eaLnBrk="0" hangingPunct="0">
              <a:buClrTx/>
              <a:buSzTx/>
              <a:buFontTx/>
              <a:buNone/>
              <a:defRPr/>
            </a:pPr>
            <a:r>
              <a:rPr kumimoji="0" lang="zh-CN" altLang="en-US" sz="2400" b="1" kern="1200" cap="none" spc="0" normalizeH="0" baseline="0" noProof="0"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审议</a:t>
            </a:r>
            <a:endParaRPr kumimoji="0" lang="zh-CN" altLang="en-US" sz="2400" b="1" kern="1200" cap="none" spc="0" normalizeH="0" baseline="0" noProof="0"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a:p>
            <a:pPr marR="0" defTabSz="457200" eaLnBrk="0" hangingPunct="0">
              <a:buClrTx/>
              <a:buSzTx/>
              <a:buFontTx/>
              <a:buNone/>
              <a:defRPr/>
            </a:pPr>
            <a:r>
              <a:rPr kumimoji="0" lang="zh-CN" altLang="en-US" sz="2400" b="1" kern="1200" cap="none" spc="0" normalizeH="0" baseline="0" noProof="0"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通过</a:t>
            </a:r>
            <a:endParaRPr kumimoji="0" lang="zh-CN" altLang="en-US" sz="2400" b="1" kern="1200" cap="none" spc="0" normalizeH="0" baseline="0" noProof="0"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cxnSp>
        <p:nvCxnSpPr>
          <p:cNvPr id="14" name="直接箭头连接符 13"/>
          <p:cNvCxnSpPr>
            <a:stCxn id="29" idx="0"/>
            <a:endCxn id="31" idx="1"/>
          </p:cNvCxnSpPr>
          <p:nvPr/>
        </p:nvCxnSpPr>
        <p:spPr>
          <a:xfrm flipH="1">
            <a:off x="9671050" y="4276725"/>
            <a:ext cx="4763" cy="904875"/>
          </a:xfrm>
          <a:prstGeom prst="straightConnector1">
            <a:avLst/>
          </a:prstGeom>
          <a:ln w="6032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48156" name="组合 95262"/>
          <p:cNvGrpSpPr/>
          <p:nvPr/>
        </p:nvGrpSpPr>
        <p:grpSpPr>
          <a:xfrm>
            <a:off x="9109075" y="3170238"/>
            <a:ext cx="1711325" cy="1101725"/>
            <a:chOff x="9109075" y="3169904"/>
            <a:chExt cx="1711325" cy="1101761"/>
          </a:xfrm>
        </p:grpSpPr>
        <p:sp>
          <p:nvSpPr>
            <p:cNvPr id="28" name="圆角矩形 67"/>
            <p:cNvSpPr/>
            <p:nvPr/>
          </p:nvSpPr>
          <p:spPr bwMode="auto">
            <a:xfrm>
              <a:off x="9109075" y="3169904"/>
              <a:ext cx="1366838" cy="628671"/>
            </a:xfrm>
            <a:prstGeom prst="roundRect">
              <a:avLst/>
            </a:prstGeom>
            <a:gradFill>
              <a:gsLst>
                <a:gs pos="0">
                  <a:srgbClr val="FE4444"/>
                </a:gs>
                <a:gs pos="100000">
                  <a:srgbClr val="832B2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尚书省</a:t>
              </a:r>
              <a:endParaRPr kumimoji="0" lang="zh-CN" altLang="en-US" sz="28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endParaRPr>
            </a:p>
          </p:txBody>
        </p:sp>
        <p:sp>
          <p:nvSpPr>
            <p:cNvPr id="48158" name="文本框 36"/>
            <p:cNvSpPr txBox="1"/>
            <p:nvPr/>
          </p:nvSpPr>
          <p:spPr>
            <a:xfrm>
              <a:off x="9419609" y="3810000"/>
              <a:ext cx="1400791" cy="461665"/>
            </a:xfrm>
            <a:prstGeom prst="rect">
              <a:avLst/>
            </a:prstGeom>
            <a:noFill/>
            <a:ln w="9525">
              <a:noFill/>
            </a:ln>
          </p:spPr>
          <p:txBody>
            <a:bodyPr anchor="t" anchorCtr="0">
              <a:spAutoFit/>
            </a:bodyPr>
            <a:p>
              <a:pPr eaLnBrk="0" hangingPunct="0"/>
              <a:r>
                <a:rPr lang="zh-CN" altLang="en-US" sz="2400" b="1" dirty="0">
                  <a:solidFill>
                    <a:srgbClr val="FF0000"/>
                  </a:solidFill>
                  <a:latin typeface="微软雅黑" panose="020B0503020204020204" charset="-122"/>
                  <a:ea typeface="微软雅黑" panose="020B0503020204020204" charset="-122"/>
                </a:rPr>
                <a:t>执 行</a:t>
              </a:r>
              <a:endParaRPr lang="zh-CN" altLang="en-US" sz="2400" b="1" dirty="0">
                <a:solidFill>
                  <a:srgbClr val="FF0000"/>
                </a:solidFill>
                <a:latin typeface="微软雅黑" panose="020B0503020204020204" charset="-122"/>
                <a:ea typeface="微软雅黑" panose="020B0503020204020204" charset="-122"/>
              </a:endParaRPr>
            </a:p>
          </p:txBody>
        </p:sp>
      </p:grpSp>
      <p:grpSp>
        <p:nvGrpSpPr>
          <p:cNvPr id="48159" name="组合 20"/>
          <p:cNvGrpSpPr/>
          <p:nvPr/>
        </p:nvGrpSpPr>
        <p:grpSpPr>
          <a:xfrm>
            <a:off x="706438" y="2976563"/>
            <a:ext cx="1847850" cy="1431925"/>
            <a:chOff x="706614" y="2976799"/>
            <a:chExt cx="1847474" cy="1431349"/>
          </a:xfrm>
        </p:grpSpPr>
        <p:sp>
          <p:nvSpPr>
            <p:cNvPr id="29" name="圆角矩形 67"/>
            <p:cNvSpPr/>
            <p:nvPr/>
          </p:nvSpPr>
          <p:spPr bwMode="auto">
            <a:xfrm>
              <a:off x="706614" y="2976799"/>
              <a:ext cx="1847474" cy="844210"/>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中书省</a:t>
              </a:r>
              <a:endParaRPr kumimoji="0" lang="zh-CN" altLang="en-US" sz="28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endParaRPr>
            </a:p>
          </p:txBody>
        </p:sp>
        <p:sp>
          <p:nvSpPr>
            <p:cNvPr id="48161" name="文本框 15"/>
            <p:cNvSpPr txBox="1"/>
            <p:nvPr/>
          </p:nvSpPr>
          <p:spPr>
            <a:xfrm>
              <a:off x="1197381" y="3681158"/>
              <a:ext cx="1193077" cy="726990"/>
            </a:xfrm>
            <a:prstGeom prst="rect">
              <a:avLst/>
            </a:prstGeom>
            <a:noFill/>
            <a:ln w="9525">
              <a:noFill/>
            </a:ln>
          </p:spPr>
          <p:txBody>
            <a:bodyPr anchor="ctr" anchorCtr="0">
              <a:spAutoFit/>
            </a:bodyPr>
            <a:p>
              <a:pPr eaLnBrk="0" hangingPunct="0">
                <a:lnSpc>
                  <a:spcPct val="120000"/>
                </a:lnSpc>
              </a:pPr>
              <a:r>
                <a:rPr lang="zh-CN" altLang="en-US" sz="2400" b="1" dirty="0">
                  <a:solidFill>
                    <a:srgbClr val="FF0000"/>
                  </a:solidFill>
                  <a:latin typeface="Arial" panose="020B0604020202020204" pitchFamily="34" charset="0"/>
                  <a:ea typeface="微软雅黑" panose="020B0503020204020204" charset="-122"/>
                </a:rPr>
                <a:t>草诏</a:t>
              </a:r>
              <a:endParaRPr lang="zh-CN" altLang="en-US" sz="2400" b="1" dirty="0">
                <a:solidFill>
                  <a:srgbClr val="FF0000"/>
                </a:solidFill>
                <a:latin typeface="Arial" panose="020B0604020202020204" pitchFamily="34" charset="0"/>
                <a:ea typeface="微软雅黑" panose="020B0503020204020204" charset="-122"/>
              </a:endParaRPr>
            </a:p>
          </p:txBody>
        </p:sp>
      </p:grpSp>
      <p:grpSp>
        <p:nvGrpSpPr>
          <p:cNvPr id="48162" name="组合 95261"/>
          <p:cNvGrpSpPr/>
          <p:nvPr/>
        </p:nvGrpSpPr>
        <p:grpSpPr>
          <a:xfrm>
            <a:off x="5029200" y="3133725"/>
            <a:ext cx="1882775" cy="1173163"/>
            <a:chOff x="5029200" y="3133725"/>
            <a:chExt cx="1882771" cy="1173591"/>
          </a:xfrm>
        </p:grpSpPr>
        <p:sp>
          <p:nvSpPr>
            <p:cNvPr id="30" name="圆角矩形 67"/>
            <p:cNvSpPr/>
            <p:nvPr/>
          </p:nvSpPr>
          <p:spPr bwMode="auto">
            <a:xfrm>
              <a:off x="5029200" y="3133725"/>
              <a:ext cx="1882771" cy="687639"/>
            </a:xfrm>
            <a:prstGeom prst="roundRect">
              <a:avLst/>
            </a:prstGeom>
            <a:gradFill>
              <a:gsLst>
                <a:gs pos="0">
                  <a:srgbClr val="012D86"/>
                </a:gs>
                <a:gs pos="100000">
                  <a:srgbClr val="0E255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门下省</a:t>
              </a:r>
              <a:endParaRPr kumimoji="0" lang="zh-CN" altLang="en-US" sz="2800" b="1"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endParaRPr>
            </a:p>
          </p:txBody>
        </p:sp>
        <p:sp>
          <p:nvSpPr>
            <p:cNvPr id="48164" name="文本框 16"/>
            <p:cNvSpPr txBox="1"/>
            <p:nvPr/>
          </p:nvSpPr>
          <p:spPr>
            <a:xfrm>
              <a:off x="5471849" y="3810000"/>
              <a:ext cx="1081351" cy="497316"/>
            </a:xfrm>
            <a:prstGeom prst="rect">
              <a:avLst/>
            </a:prstGeom>
            <a:noFill/>
            <a:ln w="9525">
              <a:noFill/>
            </a:ln>
          </p:spPr>
          <p:txBody>
            <a:bodyPr anchor="ctr" anchorCtr="0">
              <a:spAutoFit/>
            </a:bodyPr>
            <a:p>
              <a:pPr eaLnBrk="0" hangingPunct="0">
                <a:lnSpc>
                  <a:spcPct val="120000"/>
                </a:lnSpc>
              </a:pPr>
              <a:r>
                <a:rPr lang="zh-CN" altLang="en-US" sz="2400" b="1" dirty="0">
                  <a:solidFill>
                    <a:srgbClr val="FF0000"/>
                  </a:solidFill>
                  <a:latin typeface="Arial" panose="020B0604020202020204" pitchFamily="34" charset="0"/>
                  <a:ea typeface="微软雅黑" panose="020B0503020204020204" charset="-122"/>
                </a:rPr>
                <a:t>审核</a:t>
              </a:r>
              <a:endParaRPr lang="zh-CN" altLang="en-US" sz="2400" b="1" dirty="0">
                <a:solidFill>
                  <a:srgbClr val="FF0000"/>
                </a:solidFill>
                <a:latin typeface="Arial" panose="020B0604020202020204" pitchFamily="34" charset="0"/>
                <a:ea typeface="微软雅黑" panose="020B0503020204020204" charset="-122"/>
              </a:endParaRPr>
            </a:p>
          </p:txBody>
        </p:sp>
      </p:grpSp>
      <p:cxnSp>
        <p:nvCxnSpPr>
          <p:cNvPr id="88" name="直接箭头连接符 87"/>
          <p:cNvCxnSpPr>
            <a:stCxn id="29" idx="0"/>
            <a:endCxn id="31" idx="1"/>
          </p:cNvCxnSpPr>
          <p:nvPr/>
        </p:nvCxnSpPr>
        <p:spPr>
          <a:xfrm flipH="1">
            <a:off x="2855913" y="3532188"/>
            <a:ext cx="1933575" cy="635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5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0" name="文本框 8"/>
          <p:cNvSpPr txBox="1"/>
          <p:nvPr/>
        </p:nvSpPr>
        <p:spPr>
          <a:xfrm>
            <a:off x="457200" y="112713"/>
            <a:ext cx="5008563" cy="645160"/>
          </a:xfrm>
          <a:prstGeom prst="rect">
            <a:avLst/>
          </a:prstGeom>
          <a:noFill/>
        </p:spPr>
        <p:txBody>
          <a:bodyPr>
            <a:spAutoFit/>
          </a:bodyPr>
          <a:lstStyle/>
          <a:p>
            <a:pPr marR="0" defTabSz="457200" eaLnBrk="0" hangingPunct="0">
              <a:buClrTx/>
              <a:buSzTx/>
              <a:buFontTx/>
              <a:buNone/>
              <a:defRPr/>
            </a:pPr>
            <a:r>
              <a:rPr kumimoji="0" lang="en-US" altLang="zh-CN" sz="36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rPr>
              <a:t>3</a:t>
            </a:r>
            <a:r>
              <a:rPr kumimoji="0" lang="zh-CN" altLang="en-US" sz="36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rPr>
              <a:t>、影响</a:t>
            </a:r>
            <a:endParaRPr kumimoji="0" lang="zh-CN" altLang="en-US" sz="36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endParaRPr>
          </a:p>
        </p:txBody>
      </p:sp>
      <p:pic>
        <p:nvPicPr>
          <p:cNvPr id="50181" name="图片 50"/>
          <p:cNvPicPr>
            <a:picLocks noChangeAspect="1"/>
          </p:cNvPicPr>
          <p:nvPr/>
        </p:nvPicPr>
        <p:blipFill>
          <a:blip r:embed="rId1"/>
          <a:stretch>
            <a:fillRect/>
          </a:stretch>
        </p:blipFill>
        <p:spPr>
          <a:xfrm>
            <a:off x="6064250" y="1371600"/>
            <a:ext cx="4716463" cy="2908300"/>
          </a:xfrm>
          <a:prstGeom prst="rect">
            <a:avLst/>
          </a:prstGeom>
          <a:solidFill>
            <a:schemeClr val="bg1"/>
          </a:solidFill>
          <a:ln w="9525" cap="flat" cmpd="sng">
            <a:solidFill>
              <a:schemeClr val="tx1"/>
            </a:solidFill>
            <a:prstDash val="solid"/>
            <a:miter/>
            <a:headEnd type="none" w="med" len="med"/>
            <a:tailEnd type="none" w="med" len="med"/>
          </a:ln>
        </p:spPr>
      </p:pic>
      <p:pic>
        <p:nvPicPr>
          <p:cNvPr id="50182" name="图片 51"/>
          <p:cNvPicPr>
            <a:picLocks noChangeAspect="1"/>
          </p:cNvPicPr>
          <p:nvPr/>
        </p:nvPicPr>
        <p:blipFill>
          <a:blip r:embed="rId2"/>
          <a:stretch>
            <a:fillRect/>
          </a:stretch>
        </p:blipFill>
        <p:spPr>
          <a:xfrm>
            <a:off x="1066800" y="1371600"/>
            <a:ext cx="4216400" cy="2908300"/>
          </a:xfrm>
          <a:prstGeom prst="rect">
            <a:avLst/>
          </a:prstGeom>
          <a:solidFill>
            <a:schemeClr val="bg1"/>
          </a:solidFill>
          <a:ln w="9525" cap="flat" cmpd="sng">
            <a:solidFill>
              <a:schemeClr val="tx1"/>
            </a:solidFill>
            <a:prstDash val="solid"/>
            <a:miter/>
            <a:headEnd type="none" w="med" len="med"/>
            <a:tailEnd type="none" w="med" len="med"/>
          </a:ln>
        </p:spPr>
      </p:pic>
      <p:sp>
        <p:nvSpPr>
          <p:cNvPr id="2" name="矩形 1"/>
          <p:cNvSpPr/>
          <p:nvPr/>
        </p:nvSpPr>
        <p:spPr>
          <a:xfrm>
            <a:off x="655638" y="820738"/>
            <a:ext cx="11206480" cy="521970"/>
          </a:xfrm>
          <a:prstGeom prst="rect">
            <a:avLst/>
          </a:prstGeom>
        </p:spPr>
        <p:txBody>
          <a:bodyPr wrap="none">
            <a:spAutoFit/>
          </a:bodyPr>
          <a:lstStyle/>
          <a:p>
            <a:pPr marL="0" marR="0" lvl="0" indent="0" algn="l" defTabSz="457200" rtl="0" eaLnBrk="0" fontAlgn="auto"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sym typeface="+mn-ea"/>
              </a:rPr>
              <a:t>读图，结合所学知识分析：与三公九卿制相比，三省六部制有何影响？</a:t>
            </a:r>
            <a:endParaRPr kumimoji="0" lang="zh-CN" altLang="en-US"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sym typeface="+mn-ea"/>
            </a:endParaRPr>
          </a:p>
        </p:txBody>
      </p:sp>
      <p:sp>
        <p:nvSpPr>
          <p:cNvPr id="3" name="矩形 2"/>
          <p:cNvSpPr>
            <a:spLocks noChangeArrowheads="1"/>
          </p:cNvSpPr>
          <p:nvPr>
            <p:custDataLst>
              <p:tags r:id="rId3"/>
            </p:custDataLst>
          </p:nvPr>
        </p:nvSpPr>
        <p:spPr bwMode="auto">
          <a:xfrm>
            <a:off x="966470" y="4658360"/>
            <a:ext cx="102584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r>
              <a:rPr lang="zh-CN" altLang="en-US" sz="2400" b="1" dirty="0">
                <a:solidFill>
                  <a:srgbClr val="FF0000"/>
                </a:solidFill>
              </a:rPr>
              <a:t>（</a:t>
            </a:r>
            <a:r>
              <a:rPr lang="en-US" altLang="zh-CN" sz="2400" b="1" dirty="0">
                <a:solidFill>
                  <a:srgbClr val="FF0000"/>
                </a:solidFill>
              </a:rPr>
              <a:t>1</a:t>
            </a:r>
            <a:r>
              <a:rPr lang="zh-CN" altLang="en-US" sz="2400" b="1" dirty="0">
                <a:solidFill>
                  <a:srgbClr val="FF0000"/>
                </a:solidFill>
              </a:rPr>
              <a:t>）三</a:t>
            </a:r>
            <a:r>
              <a:rPr lang="zh-CN" altLang="en-US" sz="2400" b="1" dirty="0" smtClean="0">
                <a:solidFill>
                  <a:srgbClr val="FF0000"/>
                </a:solidFill>
              </a:rPr>
              <a:t>省分工</a:t>
            </a:r>
            <a:r>
              <a:rPr lang="zh-CN" altLang="en-US" sz="2400" b="1" dirty="0">
                <a:solidFill>
                  <a:srgbClr val="FF0000"/>
                </a:solidFill>
              </a:rPr>
              <a:t>明确，各司其职，提高了办事效率； </a:t>
            </a:r>
            <a:endParaRPr lang="zh-CN" altLang="en-US" sz="2400" b="1" dirty="0">
              <a:solidFill>
                <a:srgbClr val="FF0000"/>
              </a:solidFill>
            </a:endParaRPr>
          </a:p>
          <a:p>
            <a:r>
              <a:rPr lang="zh-CN" altLang="en-US" sz="2400" b="1" dirty="0">
                <a:solidFill>
                  <a:srgbClr val="FF0000"/>
                </a:solidFill>
              </a:rPr>
              <a:t>（</a:t>
            </a:r>
            <a:r>
              <a:rPr lang="en-US" altLang="zh-CN" sz="2400" b="1" dirty="0">
                <a:solidFill>
                  <a:srgbClr val="FF0000"/>
                </a:solidFill>
              </a:rPr>
              <a:t>2</a:t>
            </a:r>
            <a:r>
              <a:rPr lang="zh-CN" altLang="en-US" sz="2400" b="1" dirty="0">
                <a:solidFill>
                  <a:srgbClr val="FF0000"/>
                </a:solidFill>
              </a:rPr>
              <a:t>）分割相权，相互</a:t>
            </a:r>
            <a:r>
              <a:rPr lang="zh-CN" altLang="en-US" sz="2400" b="1" dirty="0" smtClean="0">
                <a:solidFill>
                  <a:srgbClr val="FF0000"/>
                </a:solidFill>
              </a:rPr>
              <a:t>牵制，有利于</a:t>
            </a:r>
            <a:r>
              <a:rPr lang="zh-CN" altLang="en-US" sz="2400" b="1" dirty="0">
                <a:solidFill>
                  <a:srgbClr val="FF0000"/>
                </a:solidFill>
              </a:rPr>
              <a:t>加强皇权；</a:t>
            </a:r>
            <a:endParaRPr lang="en-US" altLang="zh-CN" sz="2400" b="1" dirty="0">
              <a:solidFill>
                <a:srgbClr val="FF0000"/>
              </a:solidFill>
            </a:endParaRPr>
          </a:p>
          <a:p>
            <a:r>
              <a:rPr lang="zh-CN" altLang="en-US" sz="2400" b="1" dirty="0">
                <a:solidFill>
                  <a:srgbClr val="FF0000"/>
                </a:solidFill>
              </a:rPr>
              <a:t>（</a:t>
            </a:r>
            <a:r>
              <a:rPr lang="en-US" altLang="zh-CN" sz="2400" b="1" dirty="0">
                <a:solidFill>
                  <a:srgbClr val="FF0000"/>
                </a:solidFill>
              </a:rPr>
              <a:t>3</a:t>
            </a:r>
            <a:r>
              <a:rPr lang="zh-CN" altLang="en-US" sz="2400" b="1" dirty="0" smtClean="0">
                <a:solidFill>
                  <a:srgbClr val="FF0000"/>
                </a:solidFill>
              </a:rPr>
              <a:t>）使得中央决策和行政体系日臻完备，</a:t>
            </a:r>
            <a:r>
              <a:rPr lang="zh-CN" altLang="en-US" sz="2400" b="1" dirty="0">
                <a:solidFill>
                  <a:srgbClr val="FF0000"/>
                </a:solidFill>
              </a:rPr>
              <a:t>是中国古代政治制度的</a:t>
            </a:r>
            <a:r>
              <a:rPr lang="zh-CN" altLang="en-US" sz="2400" b="1" dirty="0" smtClean="0">
                <a:solidFill>
                  <a:srgbClr val="FF0000"/>
                </a:solidFill>
              </a:rPr>
              <a:t>重大改革，对以后历朝产生了深远影响。</a:t>
            </a:r>
            <a:endParaRPr lang="zh-CN" altLang="en-US" sz="2400" b="1" dirty="0" smtClean="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8"/>
          <p:cNvSpPr txBox="1"/>
          <p:nvPr/>
        </p:nvSpPr>
        <p:spPr>
          <a:xfrm>
            <a:off x="685800" y="457199"/>
            <a:ext cx="10058400" cy="769441"/>
          </a:xfrm>
          <a:prstGeom prst="rect">
            <a:avLst/>
          </a:prstGeom>
          <a:noFill/>
        </p:spPr>
        <p:txBody>
          <a:bodyPr>
            <a:spAutoFit/>
            <a:scene3d>
              <a:camera prst="orthographicFront"/>
              <a:lightRig rig="threePt" dir="t"/>
            </a:scene3d>
          </a:bodyPr>
          <a:lstStyle/>
          <a:p>
            <a:pPr marR="0" defTabSz="457200" eaLnBrk="0" hangingPunct="0">
              <a:buClrTx/>
              <a:buSzTx/>
              <a:buFontTx/>
              <a:buNone/>
              <a:defRPr/>
            </a:pPr>
            <a:r>
              <a:rPr kumimoji="0" lang="zh-CN" altLang="en-US" sz="4400" b="1" kern="1200" cap="none" spc="0" normalizeH="0" baseline="0" noProof="0"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方正魏碑简体" charset="-122"/>
              </a:rPr>
              <a:t>三、赋税制度的发展</a:t>
            </a:r>
            <a:endParaRPr kumimoji="0" lang="zh-CN" altLang="en-US" sz="4400" b="1" kern="1200" cap="none" spc="0" normalizeH="0" baseline="0" noProof="0"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方正魏碑简体" charset="-122"/>
            </a:endParaRPr>
          </a:p>
        </p:txBody>
      </p:sp>
      <p:sp>
        <p:nvSpPr>
          <p:cNvPr id="52226" name="矩形 3"/>
          <p:cNvSpPr/>
          <p:nvPr/>
        </p:nvSpPr>
        <p:spPr>
          <a:xfrm>
            <a:off x="457200" y="1607185"/>
            <a:ext cx="11125200" cy="3169285"/>
          </a:xfrm>
          <a:prstGeom prst="rect">
            <a:avLst/>
          </a:prstGeom>
          <a:noFill/>
          <a:ln w="9525">
            <a:noFill/>
          </a:ln>
        </p:spPr>
        <p:txBody>
          <a:bodyPr anchor="t" anchorCtr="0">
            <a:spAutoFit/>
          </a:bodyPr>
          <a:p>
            <a:pPr eaLnBrk="0" hangingPunct="0"/>
            <a:r>
              <a:rPr lang="zh-CN" altLang="en-US" sz="4000" dirty="0">
                <a:latin typeface="Calibri" panose="020F0502020204030204" charset="0"/>
                <a:ea typeface="等线" panose="02010600030101010101" pitchFamily="2" charset="-122"/>
              </a:rPr>
              <a:t>          </a:t>
            </a:r>
            <a:r>
              <a:rPr lang="zh-CN" altLang="en-US" sz="4000" b="1" dirty="0">
                <a:solidFill>
                  <a:srgbClr val="0000FF"/>
                </a:solidFill>
                <a:latin typeface="微软雅黑" panose="020B0503020204020204" charset="-122"/>
                <a:ea typeface="微软雅黑" panose="020B0503020204020204" charset="-122"/>
              </a:rPr>
              <a:t>中国封建社会的赋税制度含义很广泛，一般包括：以人丁为依据的人头税，即</a:t>
            </a:r>
            <a:r>
              <a:rPr lang="zh-CN" altLang="en-US" sz="4000" b="1" dirty="0">
                <a:solidFill>
                  <a:srgbClr val="FF0000"/>
                </a:solidFill>
                <a:latin typeface="微软雅黑" panose="020B0503020204020204" charset="-122"/>
                <a:ea typeface="微软雅黑" panose="020B0503020204020204" charset="-122"/>
              </a:rPr>
              <a:t>丁税</a:t>
            </a:r>
            <a:r>
              <a:rPr lang="zh-CN" altLang="en-US" sz="4000" b="1" dirty="0">
                <a:solidFill>
                  <a:srgbClr val="0000FF"/>
                </a:solidFill>
                <a:latin typeface="微软雅黑" panose="020B0503020204020204" charset="-122"/>
                <a:ea typeface="微软雅黑" panose="020B0503020204020204" charset="-122"/>
              </a:rPr>
              <a:t>；以户为依据的财产税，即</a:t>
            </a:r>
            <a:r>
              <a:rPr lang="zh-CN" altLang="en-US" sz="4000" b="1" dirty="0">
                <a:solidFill>
                  <a:srgbClr val="FF0000"/>
                </a:solidFill>
                <a:latin typeface="微软雅黑" panose="020B0503020204020204" charset="-122"/>
                <a:ea typeface="微软雅黑" panose="020B0503020204020204" charset="-122"/>
              </a:rPr>
              <a:t>调</a:t>
            </a:r>
            <a:r>
              <a:rPr lang="zh-CN" altLang="en-US" sz="4000" b="1" dirty="0">
                <a:solidFill>
                  <a:srgbClr val="0000FF"/>
                </a:solidFill>
                <a:latin typeface="微软雅黑" panose="020B0503020204020204" charset="-122"/>
                <a:ea typeface="微软雅黑" panose="020B0503020204020204" charset="-122"/>
              </a:rPr>
              <a:t>；以田亩为依据的土地税，即</a:t>
            </a:r>
            <a:r>
              <a:rPr lang="zh-CN" altLang="en-US" sz="4000" b="1" dirty="0">
                <a:solidFill>
                  <a:srgbClr val="FF0000"/>
                </a:solidFill>
                <a:latin typeface="微软雅黑" panose="020B0503020204020204" charset="-122"/>
                <a:ea typeface="微软雅黑" panose="020B0503020204020204" charset="-122"/>
              </a:rPr>
              <a:t>田租</a:t>
            </a:r>
            <a:r>
              <a:rPr lang="zh-CN" altLang="en-US" sz="4000" b="1" dirty="0">
                <a:solidFill>
                  <a:srgbClr val="0000FF"/>
                </a:solidFill>
                <a:latin typeface="微软雅黑" panose="020B0503020204020204" charset="-122"/>
                <a:ea typeface="微软雅黑" panose="020B0503020204020204" charset="-122"/>
              </a:rPr>
              <a:t>；以成年男子为依据的</a:t>
            </a:r>
            <a:r>
              <a:rPr lang="zh-CN" altLang="en-US" sz="4000" b="1" dirty="0">
                <a:solidFill>
                  <a:srgbClr val="FF0000"/>
                </a:solidFill>
                <a:latin typeface="微软雅黑" panose="020B0503020204020204" charset="-122"/>
                <a:ea typeface="微软雅黑" panose="020B0503020204020204" charset="-122"/>
              </a:rPr>
              <a:t>徭役和兵役</a:t>
            </a:r>
            <a:r>
              <a:rPr lang="zh-CN" altLang="en-US" sz="4000" b="1" dirty="0">
                <a:solidFill>
                  <a:srgbClr val="0000FF"/>
                </a:solidFill>
                <a:latin typeface="微软雅黑" panose="020B0503020204020204" charset="-122"/>
                <a:ea typeface="微软雅黑" panose="020B0503020204020204" charset="-122"/>
              </a:rPr>
              <a:t>；其它</a:t>
            </a:r>
            <a:r>
              <a:rPr lang="zh-CN" altLang="en-US" sz="4000" b="1" dirty="0">
                <a:solidFill>
                  <a:srgbClr val="FF0000"/>
                </a:solidFill>
                <a:latin typeface="微软雅黑" panose="020B0503020204020204" charset="-122"/>
                <a:ea typeface="微软雅黑" panose="020B0503020204020204" charset="-122"/>
              </a:rPr>
              <a:t>苛捐杂税</a:t>
            </a:r>
            <a:r>
              <a:rPr lang="zh-CN" altLang="en-US" sz="4000" b="1" dirty="0">
                <a:solidFill>
                  <a:srgbClr val="0000FF"/>
                </a:solidFill>
                <a:latin typeface="微软雅黑" panose="020B0503020204020204" charset="-122"/>
                <a:ea typeface="微软雅黑" panose="020B0503020204020204" charset="-122"/>
              </a:rPr>
              <a:t>。</a:t>
            </a:r>
            <a:endParaRPr lang="zh-CN" altLang="en-US" sz="4000" b="1" dirty="0">
              <a:solidFill>
                <a:srgbClr val="0000FF"/>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8"/>
          <p:cNvSpPr txBox="1"/>
          <p:nvPr/>
        </p:nvSpPr>
        <p:spPr>
          <a:xfrm>
            <a:off x="49213" y="228600"/>
            <a:ext cx="7645400" cy="769938"/>
          </a:xfrm>
          <a:prstGeom prst="rect">
            <a:avLst/>
          </a:prstGeom>
          <a:noFill/>
        </p:spPr>
        <p:txBody>
          <a:bodyPr>
            <a:spAutoFit/>
          </a:bodyPr>
          <a:lstStyle/>
          <a:p>
            <a:pPr marR="0" defTabSz="457200" eaLnBrk="0" hangingPunct="0">
              <a:buClrTx/>
              <a:buSzTx/>
              <a:buFontTx/>
              <a:buNone/>
              <a:defRPr/>
            </a:pPr>
            <a:r>
              <a:rPr kumimoji="0" lang="zh-CN" altLang="en-US" sz="44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rPr>
              <a:t>（一）租调制、租庸调制</a:t>
            </a:r>
            <a:endParaRPr kumimoji="0" lang="zh-CN" altLang="en-US" sz="44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endParaRPr>
          </a:p>
        </p:txBody>
      </p:sp>
      <p:sp>
        <p:nvSpPr>
          <p:cNvPr id="13" name="文本框 8"/>
          <p:cNvSpPr txBox="1"/>
          <p:nvPr/>
        </p:nvSpPr>
        <p:spPr>
          <a:xfrm>
            <a:off x="623888" y="998538"/>
            <a:ext cx="3262313" cy="646113"/>
          </a:xfrm>
          <a:prstGeom prst="rect">
            <a:avLst/>
          </a:prstGeom>
          <a:noFill/>
        </p:spPr>
        <p:txBody>
          <a:bodyPr>
            <a:spAutoFit/>
          </a:bodyPr>
          <a:lstStyle/>
          <a:p>
            <a:pPr marR="0" defTabSz="457200" eaLnBrk="0" hangingPunct="0">
              <a:buClrTx/>
              <a:buSzTx/>
              <a:buFontTx/>
              <a:buNone/>
              <a:defRPr/>
            </a:pPr>
            <a:r>
              <a:rPr kumimoji="0" lang="en-US" altLang="zh-CN" sz="36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rPr>
              <a:t>1</a:t>
            </a:r>
            <a:r>
              <a:rPr kumimoji="0" lang="zh-CN" altLang="en-US" sz="36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rPr>
              <a:t>、租调制</a:t>
            </a:r>
            <a:endParaRPr kumimoji="0" lang="zh-CN" altLang="en-US" sz="36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endParaRPr>
          </a:p>
        </p:txBody>
      </p:sp>
      <p:sp>
        <p:nvSpPr>
          <p:cNvPr id="3" name="矩形 2"/>
          <p:cNvSpPr/>
          <p:nvPr/>
        </p:nvSpPr>
        <p:spPr>
          <a:xfrm>
            <a:off x="762000" y="1658938"/>
            <a:ext cx="10668000" cy="3970338"/>
          </a:xfrm>
          <a:prstGeom prst="rect">
            <a:avLst/>
          </a:prstGeom>
        </p:spPr>
        <p:txBody>
          <a:bodyPr>
            <a:spAutoFit/>
          </a:bodyPr>
          <a:lstStyle/>
          <a:p>
            <a:pPr marL="0" marR="0" lvl="0" indent="0" algn="l" defTabSz="4572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黑体" panose="02010609060101010101" pitchFamily="49" charset="-122"/>
              </a:rPr>
              <a:t>    材料一  （北魏孝文帝改革）“诸男夫十五以上受露田四十亩，妇人二十亩……老及身没则还田。……男夫给二十亩，课种桑五十株；桑田皆为世业，身终不还。受田农民承担定额租调……一夫一妇，调帛（或布）一匹、粟二石。民十五以上未娶者，四人出一夫一妇之调……奴婢八人，耕牛20头，亦出一夫一妇之调。    ——《魏书·食货志》</a:t>
            </a:r>
            <a:endParaRPr kumimoji="0" lang="zh-CN" altLang="en-US" sz="4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8"/>
          <p:cNvSpPr txBox="1"/>
          <p:nvPr/>
        </p:nvSpPr>
        <p:spPr>
          <a:xfrm>
            <a:off x="612775" y="352425"/>
            <a:ext cx="3962400" cy="647700"/>
          </a:xfrm>
          <a:prstGeom prst="rect">
            <a:avLst/>
          </a:prstGeom>
          <a:noFill/>
        </p:spPr>
        <p:txBody>
          <a:bodyPr>
            <a:spAutoFit/>
          </a:bodyPr>
          <a:lstStyle/>
          <a:p>
            <a:pPr marR="0" defTabSz="457200" eaLnBrk="0" hangingPunct="0">
              <a:buClrTx/>
              <a:buSzTx/>
              <a:buFontTx/>
              <a:buNone/>
              <a:defRPr/>
            </a:pPr>
            <a:r>
              <a:rPr kumimoji="0" lang="en-US" altLang="zh-CN" sz="36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rPr>
              <a:t>2</a:t>
            </a:r>
            <a:r>
              <a:rPr kumimoji="0" lang="zh-CN" altLang="en-US" sz="36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rPr>
              <a:t>、租庸调制</a:t>
            </a:r>
            <a:endParaRPr kumimoji="0" lang="zh-CN" altLang="en-US" sz="36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endParaRPr>
          </a:p>
        </p:txBody>
      </p:sp>
      <p:sp>
        <p:nvSpPr>
          <p:cNvPr id="4" name="矩形 3"/>
          <p:cNvSpPr/>
          <p:nvPr/>
        </p:nvSpPr>
        <p:spPr>
          <a:xfrm>
            <a:off x="601663" y="1219200"/>
            <a:ext cx="10972800" cy="1570038"/>
          </a:xfrm>
          <a:prstGeom prst="rect">
            <a:avLst/>
          </a:prstGeom>
        </p:spPr>
        <p:txBody>
          <a:bodyPr>
            <a:spAutoFit/>
          </a:bodyPr>
          <a:lstStyle/>
          <a:p>
            <a:pPr marL="0" marR="0" lvl="0" indent="0" algn="l" defTabSz="457200" rtl="0" eaLnBrk="0" fontAlgn="base" latinLnBrk="0" hangingPunct="0">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黑体" panose="02010609060101010101" pitchFamily="49" charset="-122"/>
              </a:rPr>
              <a:t>   材料二  赋役之法：</a:t>
            </a:r>
            <a:r>
              <a:rPr kumimoji="0" lang="zh-CN" altLang="en-US"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黑体" panose="02010609060101010101" pitchFamily="49" charset="-122"/>
              </a:rPr>
              <a:t>每丁</a:t>
            </a:r>
            <a:r>
              <a:rPr kumimoji="0" lang="zh-CN" alt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黑体" panose="02010609060101010101" pitchFamily="49" charset="-122"/>
              </a:rPr>
              <a:t>岁入租粟二石。</a:t>
            </a:r>
            <a:r>
              <a:rPr kumimoji="0" lang="zh-CN" altLang="en-US"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黑体" panose="02010609060101010101" pitchFamily="49" charset="-122"/>
              </a:rPr>
              <a:t>调</a:t>
            </a:r>
            <a:r>
              <a:rPr kumimoji="0" lang="zh-CN" alt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黑体" panose="02010609060101010101" pitchFamily="49" charset="-122"/>
              </a:rPr>
              <a:t>则随乡土所产，绫、绢、各二丈，布加五分之一。……凡丁，岁役二旬。</a:t>
            </a:r>
            <a:r>
              <a:rPr kumimoji="0" lang="zh-CN" altLang="en-US"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黑体" panose="02010609060101010101" pitchFamily="49" charset="-122"/>
              </a:rPr>
              <a:t>若不役，则收其庸</a:t>
            </a:r>
            <a:r>
              <a:rPr kumimoji="0" lang="zh-CN" alt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黑体" panose="02010609060101010101" pitchFamily="49" charset="-122"/>
              </a:rPr>
              <a:t>，每日三尺。  —《旧唐书·食货志》</a:t>
            </a:r>
            <a:endParaRPr kumimoji="0" lang="zh-CN" altLang="en-US" sz="36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pic>
        <p:nvPicPr>
          <p:cNvPr id="56323" name="图片 5"/>
          <p:cNvPicPr>
            <a:picLocks noChangeAspect="1"/>
          </p:cNvPicPr>
          <p:nvPr/>
        </p:nvPicPr>
        <p:blipFill>
          <a:blip r:embed="rId1"/>
          <a:srcRect t="39091" b="23750"/>
          <a:stretch>
            <a:fillRect/>
          </a:stretch>
        </p:blipFill>
        <p:spPr>
          <a:xfrm>
            <a:off x="7772400" y="2949575"/>
            <a:ext cx="3649663" cy="2584450"/>
          </a:xfrm>
          <a:prstGeom prst="rect">
            <a:avLst/>
          </a:prstGeom>
          <a:noFill/>
          <a:ln w="9525" cap="flat" cmpd="sng">
            <a:solidFill>
              <a:schemeClr val="tx1"/>
            </a:solidFill>
            <a:prstDash val="solid"/>
            <a:miter/>
            <a:headEnd type="none" w="med" len="med"/>
            <a:tailEnd type="none" w="med" len="med"/>
          </a:ln>
        </p:spPr>
      </p:pic>
      <p:sp>
        <p:nvSpPr>
          <p:cNvPr id="8" name="文本框 32"/>
          <p:cNvSpPr txBox="1"/>
          <p:nvPr>
            <p:custDataLst>
              <p:tags r:id="rId2"/>
            </p:custDataLst>
          </p:nvPr>
        </p:nvSpPr>
        <p:spPr>
          <a:xfrm>
            <a:off x="8070850" y="5686425"/>
            <a:ext cx="3052763" cy="533400"/>
          </a:xfrm>
          <a:prstGeom prst="rect">
            <a:avLst/>
          </a:prstGeom>
          <a:noFill/>
        </p:spPr>
        <p:txBody>
          <a:bodyPr/>
          <a:lstStyle/>
          <a:p>
            <a:pPr marR="0" defTabSz="457200" eaLnBrk="0" hangingPunct="0">
              <a:lnSpc>
                <a:spcPct val="130000"/>
              </a:lnSpc>
              <a:buClrTx/>
              <a:buSzTx/>
              <a:buFontTx/>
              <a:buNone/>
              <a:defRPr/>
            </a:pPr>
            <a:r>
              <a:rPr kumimoji="0" lang="zh-CN" altLang="en-US" sz="2135" b="1" kern="1200" cap="none" spc="225" normalizeH="0" baseline="0" noProof="0" dirty="0">
                <a:latin typeface="方正宋刻本秀楷_GBK" charset="-122"/>
                <a:ea typeface="方正宋刻本秀楷_GBK" charset="-122"/>
                <a:cs typeface="+mn-cs"/>
                <a:sym typeface="Arial" panose="020B0604020202020204" pitchFamily="34" charset="0"/>
              </a:rPr>
              <a:t>庸：</a:t>
            </a:r>
            <a:r>
              <a:rPr kumimoji="0" lang="zh-CN" altLang="en-US" sz="2135" b="1" kern="1200" cap="none" spc="225" normalizeH="0" baseline="0" noProof="0" dirty="0">
                <a:solidFill>
                  <a:srgbClr val="C00000"/>
                </a:solidFill>
                <a:latin typeface="方正宋刻本秀楷_GBK" charset="-122"/>
                <a:ea typeface="方正宋刻本秀楷_GBK" charset="-122"/>
                <a:cs typeface="+mn-cs"/>
                <a:sym typeface="Arial" panose="020B0604020202020204" pitchFamily="34" charset="0"/>
              </a:rPr>
              <a:t>用帛或布代徭役</a:t>
            </a:r>
            <a:endParaRPr kumimoji="0" lang="zh-CN" altLang="en-US" sz="2135" b="1" kern="1200" cap="none" spc="225" normalizeH="0" baseline="0" noProof="0" dirty="0">
              <a:solidFill>
                <a:srgbClr val="C00000"/>
              </a:solidFill>
              <a:latin typeface="方正宋刻本秀楷_GBK" charset="-122"/>
              <a:ea typeface="方正宋刻本秀楷_GBK" charset="-122"/>
              <a:cs typeface="+mn-cs"/>
              <a:sym typeface="Arial" panose="020B0604020202020204" pitchFamily="34" charset="0"/>
            </a:endParaRPr>
          </a:p>
        </p:txBody>
      </p:sp>
      <p:grpSp>
        <p:nvGrpSpPr>
          <p:cNvPr id="56325" name="组合 52"/>
          <p:cNvGrpSpPr/>
          <p:nvPr/>
        </p:nvGrpSpPr>
        <p:grpSpPr>
          <a:xfrm>
            <a:off x="473075" y="2971800"/>
            <a:ext cx="3217863" cy="2620963"/>
            <a:chOff x="2849" y="2823"/>
            <a:chExt cx="5426" cy="3222"/>
          </a:xfrm>
        </p:grpSpPr>
        <p:sp>
          <p:nvSpPr>
            <p:cNvPr id="14" name="矩形 1"/>
            <p:cNvSpPr>
              <a:spLocks noChangeAspect="1"/>
            </p:cNvSpPr>
            <p:nvPr>
              <p:custDataLst>
                <p:tags r:id="rId3"/>
              </p:custDataLst>
            </p:nvPr>
          </p:nvSpPr>
          <p:spPr>
            <a:xfrm>
              <a:off x="2849" y="2823"/>
              <a:ext cx="5426" cy="3222"/>
            </a:xfrm>
            <a:prstGeom prst="rect">
              <a:avLst/>
            </a:prstGeom>
            <a:solidFill>
              <a:sysClr val="window" lastClr="FFFFFF">
                <a:lumMod val="95000"/>
              </a:sysClr>
            </a:solidFill>
            <a:ln>
              <a:solidFill>
                <a:schemeClr val="tx1"/>
              </a:solidFill>
            </a:ln>
          </p:spPr>
          <p:style>
            <a:lnRef idx="2">
              <a:srgbClr val="8590CA">
                <a:shade val="50000"/>
              </a:srgbClr>
            </a:lnRef>
            <a:fillRef idx="1">
              <a:srgbClr val="8590CA"/>
            </a:fillRef>
            <a:effectRef idx="0">
              <a:srgbClr val="8590CA"/>
            </a:effectRef>
            <a:fontRef idx="minor">
              <a:sysClr val="window" lastClr="FFFFFF"/>
            </a:fontRef>
          </p:style>
          <p:txBody>
            <a:bodyPr anchor="ctr"/>
            <a:lstStyle/>
            <a:p>
              <a:pPr marL="0" marR="0" lvl="0" indent="0" algn="ctr" defTabSz="457200" rtl="0" eaLnBrk="0" fontAlgn="base" latinLnBrk="0" hangingPunct="0">
                <a:lnSpc>
                  <a:spcPct val="120000"/>
                </a:lnSpc>
                <a:spcBef>
                  <a:spcPct val="0"/>
                </a:spcBef>
                <a:spcAft>
                  <a:spcPct val="0"/>
                </a:spcAft>
                <a:buClrTx/>
                <a:buSzTx/>
                <a:buFontTx/>
                <a:buNone/>
                <a:defRPr/>
              </a:pPr>
              <a:endParaRPr kumimoji="0" lang="zh-CN" altLang="en-US" sz="2135" b="0" i="0" u="none" strike="noStrike" kern="1200" cap="none" spc="0" normalizeH="0" baseline="0" noProof="0">
                <a:ln>
                  <a:noFill/>
                </a:ln>
                <a:solidFill>
                  <a:sysClr val="window" lastClr="FFFFFF"/>
                </a:solidFill>
                <a:effectLst/>
                <a:uLnTx/>
                <a:uFillTx/>
                <a:latin typeface="Arial" panose="020B0604020202020204" pitchFamily="34" charset="0"/>
                <a:ea typeface="江西拙楷" panose="02010600030101010101" charset="-122"/>
                <a:cs typeface="+mn-cs"/>
                <a:sym typeface="Arial" panose="020B0604020202020204" pitchFamily="34" charset="0"/>
              </a:endParaRPr>
            </a:p>
          </p:txBody>
        </p:sp>
        <p:pic>
          <p:nvPicPr>
            <p:cNvPr id="56327" name="图片 14"/>
            <p:cNvPicPr>
              <a:picLocks noChangeAspect="1"/>
            </p:cNvPicPr>
            <p:nvPr/>
          </p:nvPicPr>
          <p:blipFill>
            <a:blip r:embed="rId4"/>
            <a:srcRect l="5595" r="47501" b="43681"/>
            <a:stretch>
              <a:fillRect/>
            </a:stretch>
          </p:blipFill>
          <p:spPr>
            <a:xfrm rot="-5400000">
              <a:off x="4060" y="1929"/>
              <a:ext cx="3000" cy="5083"/>
            </a:xfrm>
            <a:prstGeom prst="rect">
              <a:avLst/>
            </a:prstGeom>
            <a:noFill/>
            <a:ln w="9525">
              <a:noFill/>
            </a:ln>
          </p:spPr>
        </p:pic>
      </p:grpSp>
      <p:sp>
        <p:nvSpPr>
          <p:cNvPr id="11" name="文本框 19"/>
          <p:cNvSpPr txBox="1"/>
          <p:nvPr>
            <p:custDataLst>
              <p:tags r:id="rId5"/>
            </p:custDataLst>
          </p:nvPr>
        </p:nvSpPr>
        <p:spPr>
          <a:xfrm>
            <a:off x="601663" y="5719763"/>
            <a:ext cx="2895600" cy="365125"/>
          </a:xfrm>
          <a:prstGeom prst="rect">
            <a:avLst/>
          </a:prstGeom>
          <a:noFill/>
        </p:spPr>
        <p:txBody>
          <a:bodyPr/>
          <a:lstStyle/>
          <a:p>
            <a:pPr marR="0" defTabSz="457200" eaLnBrk="0" hangingPunct="0">
              <a:lnSpc>
                <a:spcPct val="130000"/>
              </a:lnSpc>
              <a:buClrTx/>
              <a:buSzTx/>
              <a:buFontTx/>
              <a:buNone/>
              <a:defRPr/>
            </a:pPr>
            <a:r>
              <a:rPr kumimoji="0" lang="zh-CN" altLang="en-US" sz="2135" b="1" kern="1200" cap="none" spc="225" normalizeH="0" baseline="0" noProof="0" dirty="0">
                <a:latin typeface="方正宋刻本秀楷_GBK" charset="-122"/>
                <a:ea typeface="方正宋刻本秀楷_GBK" charset="-122"/>
                <a:cs typeface="+mn-cs"/>
                <a:sym typeface="Arial" panose="020B0604020202020204" pitchFamily="34" charset="0"/>
              </a:rPr>
              <a:t>租（</a:t>
            </a:r>
            <a:r>
              <a:rPr kumimoji="0" lang="zh-CN" altLang="en-US" sz="2135" b="1" kern="1200" cap="none" spc="0" normalizeH="0" baseline="0" noProof="0" dirty="0">
                <a:solidFill>
                  <a:srgbClr val="C00000"/>
                </a:solidFill>
                <a:latin typeface="江西拙楷" panose="02010600030101010101" charset="-122"/>
                <a:ea typeface="江西拙楷" panose="02010600030101010101" charset="-122"/>
                <a:cs typeface="+mn-cs"/>
                <a:sym typeface="+mn-ea"/>
              </a:rPr>
              <a:t>田亩税</a:t>
            </a:r>
            <a:r>
              <a:rPr kumimoji="0" lang="zh-CN" altLang="en-US" sz="2135" b="1" kern="1200" cap="none" spc="225" normalizeH="0" baseline="0" noProof="0" dirty="0">
                <a:latin typeface="方正宋刻本秀楷_GBK" charset="-122"/>
                <a:ea typeface="方正宋刻本秀楷_GBK" charset="-122"/>
                <a:cs typeface="+mn-cs"/>
                <a:sym typeface="Arial" panose="020B0604020202020204" pitchFamily="34" charset="0"/>
              </a:rPr>
              <a:t>）：粮食</a:t>
            </a:r>
            <a:endParaRPr kumimoji="0" lang="zh-CN" altLang="en-US" sz="2135" b="1" kern="1200" cap="none" spc="225" normalizeH="0" baseline="0" noProof="0" dirty="0">
              <a:latin typeface="方正宋刻本秀楷_GBK" charset="-122"/>
              <a:ea typeface="方正宋刻本秀楷_GBK" charset="-122"/>
              <a:cs typeface="+mn-cs"/>
              <a:sym typeface="Arial" panose="020B0604020202020204" pitchFamily="34" charset="0"/>
            </a:endParaRPr>
          </a:p>
        </p:txBody>
      </p:sp>
      <p:grpSp>
        <p:nvGrpSpPr>
          <p:cNvPr id="56329" name="组合 8"/>
          <p:cNvGrpSpPr/>
          <p:nvPr/>
        </p:nvGrpSpPr>
        <p:grpSpPr>
          <a:xfrm>
            <a:off x="4267200" y="2832100"/>
            <a:ext cx="3114675" cy="2665413"/>
            <a:chOff x="9388" y="2823"/>
            <a:chExt cx="5903" cy="3351"/>
          </a:xfrm>
        </p:grpSpPr>
        <p:sp>
          <p:nvSpPr>
            <p:cNvPr id="21" name="矩形 20"/>
            <p:cNvSpPr>
              <a:spLocks noChangeAspect="1"/>
            </p:cNvSpPr>
            <p:nvPr>
              <p:custDataLst>
                <p:tags r:id="rId6"/>
              </p:custDataLst>
            </p:nvPr>
          </p:nvSpPr>
          <p:spPr>
            <a:xfrm>
              <a:off x="9526" y="2823"/>
              <a:ext cx="5728" cy="3221"/>
            </a:xfrm>
            <a:prstGeom prst="rect">
              <a:avLst/>
            </a:prstGeom>
            <a:solidFill>
              <a:sysClr val="window" lastClr="FFFFFF">
                <a:lumMod val="95000"/>
              </a:sysClr>
            </a:solidFill>
            <a:ln>
              <a:noFill/>
            </a:ln>
          </p:spPr>
          <p:style>
            <a:lnRef idx="2">
              <a:srgbClr val="8590CA">
                <a:shade val="50000"/>
              </a:srgbClr>
            </a:lnRef>
            <a:fillRef idx="1">
              <a:srgbClr val="8590CA"/>
            </a:fillRef>
            <a:effectRef idx="0">
              <a:srgbClr val="8590CA"/>
            </a:effectRef>
            <a:fontRef idx="minor">
              <a:sysClr val="window" lastClr="FFFFFF"/>
            </a:fontRef>
          </p:style>
          <p:txBody>
            <a:bodyPr anchor="ctr"/>
            <a:lstStyle/>
            <a:p>
              <a:pPr marL="0" marR="0" lvl="0" indent="0" algn="ctr" defTabSz="457200" rtl="0" eaLnBrk="0" fontAlgn="base" latinLnBrk="0" hangingPunct="0">
                <a:lnSpc>
                  <a:spcPct val="120000"/>
                </a:lnSpc>
                <a:spcBef>
                  <a:spcPct val="0"/>
                </a:spcBef>
                <a:spcAft>
                  <a:spcPct val="0"/>
                </a:spcAft>
                <a:buClrTx/>
                <a:buSzTx/>
                <a:buFontTx/>
                <a:buNone/>
                <a:defRPr/>
              </a:pPr>
              <a:endParaRPr kumimoji="0" lang="zh-CN" altLang="en-US" sz="2135" b="0" i="0" u="none" strike="noStrike" kern="1200" cap="none" spc="0" normalizeH="0" baseline="0" noProof="0">
                <a:ln>
                  <a:noFill/>
                </a:ln>
                <a:solidFill>
                  <a:sysClr val="window" lastClr="FFFFFF"/>
                </a:solidFill>
                <a:effectLst/>
                <a:uLnTx/>
                <a:uFillTx/>
                <a:latin typeface="Arial" panose="020B0604020202020204" pitchFamily="34" charset="0"/>
                <a:ea typeface="江西拙楷" panose="02010600030101010101" charset="-122"/>
                <a:cs typeface="+mn-cs"/>
                <a:sym typeface="Arial" panose="020B0604020202020204" pitchFamily="34" charset="0"/>
              </a:endParaRPr>
            </a:p>
          </p:txBody>
        </p:sp>
        <p:pic>
          <p:nvPicPr>
            <p:cNvPr id="56331" name="图片 2"/>
            <p:cNvPicPr>
              <a:picLocks noChangeAspect="1"/>
            </p:cNvPicPr>
            <p:nvPr/>
          </p:nvPicPr>
          <p:blipFill>
            <a:blip r:embed="rId7"/>
            <a:srcRect b="37769"/>
            <a:stretch>
              <a:fillRect/>
            </a:stretch>
          </p:blipFill>
          <p:spPr>
            <a:xfrm>
              <a:off x="9388" y="2983"/>
              <a:ext cx="5903" cy="3191"/>
            </a:xfrm>
            <a:prstGeom prst="rect">
              <a:avLst/>
            </a:prstGeom>
            <a:noFill/>
            <a:ln w="9525" cap="flat" cmpd="sng">
              <a:solidFill>
                <a:schemeClr val="tx1"/>
              </a:solidFill>
              <a:prstDash val="solid"/>
              <a:miter/>
              <a:headEnd type="none" w="med" len="med"/>
              <a:tailEnd type="none" w="med" len="med"/>
            </a:ln>
          </p:spPr>
        </p:pic>
      </p:grpSp>
      <p:sp>
        <p:nvSpPr>
          <p:cNvPr id="18" name="文本框 22"/>
          <p:cNvSpPr txBox="1"/>
          <p:nvPr>
            <p:custDataLst>
              <p:tags r:id="rId8"/>
            </p:custDataLst>
          </p:nvPr>
        </p:nvSpPr>
        <p:spPr>
          <a:xfrm>
            <a:off x="4184650" y="5691188"/>
            <a:ext cx="3333750" cy="388938"/>
          </a:xfrm>
          <a:prstGeom prst="rect">
            <a:avLst/>
          </a:prstGeom>
          <a:noFill/>
        </p:spPr>
        <p:txBody>
          <a:bodyPr/>
          <a:lstStyle/>
          <a:p>
            <a:pPr marR="0" defTabSz="457200" eaLnBrk="0" hangingPunct="0">
              <a:lnSpc>
                <a:spcPct val="130000"/>
              </a:lnSpc>
              <a:buClrTx/>
              <a:buSzTx/>
              <a:buFontTx/>
              <a:buNone/>
              <a:defRPr/>
            </a:pPr>
            <a:r>
              <a:rPr kumimoji="0" lang="zh-CN" altLang="en-US" sz="2135" b="1" kern="1200" cap="none" spc="225" normalizeH="0" baseline="0" noProof="0" dirty="0">
                <a:latin typeface="方正宋刻本秀楷_GBK" charset="-122"/>
                <a:ea typeface="方正宋刻本秀楷_GBK" charset="-122"/>
                <a:cs typeface="+mn-cs"/>
                <a:sym typeface="Arial" panose="020B0604020202020204" pitchFamily="34" charset="0"/>
              </a:rPr>
              <a:t>调（</a:t>
            </a:r>
            <a:r>
              <a:rPr kumimoji="0" lang="zh-CN" altLang="en-US" sz="2135" b="1" kern="1200" cap="none" spc="0" normalizeH="0" baseline="0" noProof="0" dirty="0">
                <a:solidFill>
                  <a:srgbClr val="C00000"/>
                </a:solidFill>
                <a:latin typeface="江西拙楷" panose="02010600030101010101" charset="-122"/>
                <a:ea typeface="江西拙楷" panose="02010600030101010101" charset="-122"/>
                <a:cs typeface="+mn-cs"/>
                <a:sym typeface="+mn-ea"/>
              </a:rPr>
              <a:t>人头税</a:t>
            </a:r>
            <a:r>
              <a:rPr kumimoji="0" lang="zh-CN" altLang="en-US" sz="2135" b="1" kern="1200" cap="none" spc="225" normalizeH="0" baseline="0" noProof="0" dirty="0">
                <a:latin typeface="方正宋刻本秀楷_GBK" charset="-122"/>
                <a:ea typeface="方正宋刻本秀楷_GBK" charset="-122"/>
                <a:cs typeface="+mn-cs"/>
                <a:sym typeface="Arial" panose="020B0604020202020204" pitchFamily="34" charset="0"/>
              </a:rPr>
              <a:t>）：帛或布</a:t>
            </a:r>
            <a:endParaRPr kumimoji="0" lang="zh-CN" altLang="en-US" sz="2135" b="1" kern="1200" cap="none" spc="225" normalizeH="0" baseline="0" noProof="0" dirty="0">
              <a:latin typeface="方正宋刻本秀楷_GBK" charset="-122"/>
              <a:ea typeface="方正宋刻本秀楷_GBK" charset="-122"/>
              <a:cs typeface="+mn-cs"/>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8"/>
          <p:cNvSpPr txBox="1"/>
          <p:nvPr/>
        </p:nvSpPr>
        <p:spPr>
          <a:xfrm>
            <a:off x="208280" y="1012825"/>
            <a:ext cx="2057400" cy="706755"/>
          </a:xfrm>
          <a:prstGeom prst="rect">
            <a:avLst/>
          </a:prstGeom>
          <a:noFill/>
        </p:spPr>
        <p:txBody>
          <a:bodyPr>
            <a:spAutoFit/>
          </a:bodyPr>
          <a:lstStyle/>
          <a:p>
            <a:pPr marR="0" defTabSz="457200" eaLnBrk="0" hangingPunct="0">
              <a:buClrTx/>
              <a:buSzTx/>
              <a:buFontTx/>
              <a:buNone/>
              <a:defRPr/>
            </a:pPr>
            <a:r>
              <a:rPr kumimoji="0" lang="en-US" altLang="zh-CN" sz="40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rPr>
              <a:t>1</a:t>
            </a:r>
            <a:r>
              <a:rPr kumimoji="0" lang="zh-CN" altLang="en-US" sz="40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rPr>
              <a:t>、内容</a:t>
            </a:r>
            <a:endParaRPr kumimoji="0" lang="zh-CN" altLang="en-US" sz="40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endParaRPr>
          </a:p>
        </p:txBody>
      </p:sp>
      <p:sp>
        <p:nvSpPr>
          <p:cNvPr id="3" name="矩形 2"/>
          <p:cNvSpPr/>
          <p:nvPr/>
        </p:nvSpPr>
        <p:spPr>
          <a:xfrm>
            <a:off x="449580" y="1712913"/>
            <a:ext cx="11112500" cy="1200150"/>
          </a:xfrm>
          <a:prstGeom prst="rect">
            <a:avLst/>
          </a:prstGeom>
          <a:solidFill>
            <a:schemeClr val="bg1"/>
          </a:solidFill>
        </p:spPr>
        <p:txBody>
          <a:bodyPr>
            <a:spAutoFit/>
          </a:bodyPr>
          <a:lstStyle/>
          <a:p>
            <a:pPr marL="0" marR="0" lvl="0" indent="0" algn="l" defTabSz="4572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①量出以制入：</a:t>
            </a:r>
            <a:r>
              <a:rPr kumimoji="0" lang="zh-CN" alt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由中央政府预先确定总的税额，分配到各地征收；</a:t>
            </a:r>
            <a:endParaRPr kumimoji="0" lang="zh-CN" alt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4" name="矩形 3"/>
          <p:cNvSpPr/>
          <p:nvPr/>
        </p:nvSpPr>
        <p:spPr>
          <a:xfrm>
            <a:off x="436880" y="2917825"/>
            <a:ext cx="10972800" cy="1200150"/>
          </a:xfrm>
          <a:prstGeom prst="rect">
            <a:avLst/>
          </a:prstGeom>
          <a:solidFill>
            <a:schemeClr val="bg1"/>
          </a:solidFill>
        </p:spPr>
        <p:txBody>
          <a:bodyPr>
            <a:spAutoFit/>
          </a:bodyPr>
          <a:lstStyle/>
          <a:p>
            <a:pPr marL="0" marR="0" lvl="0" indent="0" algn="l" defTabSz="4572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②户无主客，以见居为簿：</a:t>
            </a:r>
            <a:r>
              <a:rPr kumimoji="0" lang="zh-CN" alt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户不分主户和客户，以当时的居住地，编入户籍；</a:t>
            </a:r>
            <a:endParaRPr kumimoji="0" lang="en-US" altLang="zh-CN"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6" name="矩形 5"/>
          <p:cNvSpPr/>
          <p:nvPr/>
        </p:nvSpPr>
        <p:spPr>
          <a:xfrm>
            <a:off x="449580" y="4213225"/>
            <a:ext cx="11271250" cy="1200150"/>
          </a:xfrm>
          <a:prstGeom prst="rect">
            <a:avLst/>
          </a:prstGeom>
          <a:solidFill>
            <a:schemeClr val="bg1"/>
          </a:solidFill>
        </p:spPr>
        <p:txBody>
          <a:bodyPr>
            <a:spAutoFit/>
          </a:bodyPr>
          <a:lstStyle/>
          <a:p>
            <a:pPr marL="0" marR="0" lvl="0" indent="0" algn="l" defTabSz="4572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③人无丁中，以贫富为差：</a:t>
            </a:r>
            <a:r>
              <a:rPr kumimoji="0" lang="zh-CN" alt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每户按人丁和资产缴纳户税，按田亩缴纳地税，取消庸调和一切杂税、杂役；</a:t>
            </a:r>
            <a:endParaRPr kumimoji="0" lang="zh-CN" alt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13" name="矩形 12"/>
          <p:cNvSpPr/>
          <p:nvPr/>
        </p:nvSpPr>
        <p:spPr>
          <a:xfrm>
            <a:off x="449580" y="5508625"/>
            <a:ext cx="8686800" cy="645160"/>
          </a:xfrm>
          <a:prstGeom prst="rect">
            <a:avLst/>
          </a:prstGeom>
          <a:noFill/>
        </p:spPr>
        <p:txBody>
          <a:bodyPr>
            <a:spAutoFit/>
          </a:bodyPr>
          <a:lstStyle/>
          <a:p>
            <a:pPr marL="0" marR="0" lvl="0" indent="0" algn="l" defTabSz="4572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微软雅黑" panose="020B0503020204020204" charset="-122"/>
                <a:ea typeface="微软雅黑" panose="020B0503020204020204" charset="-122"/>
                <a:cs typeface="+mn-cs"/>
              </a:rPr>
              <a:t>④</a:t>
            </a:r>
            <a:r>
              <a:rPr lang="zh-CN" altLang="en-US" sz="3600" b="1" noProof="0" dirty="0">
                <a:ln>
                  <a:noFill/>
                </a:ln>
                <a:solidFill>
                  <a:prstClr val="black"/>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sym typeface="+mn-ea"/>
              </a:rPr>
              <a:t>夏秋两次收取。</a:t>
            </a:r>
            <a:endParaRPr kumimoji="0" lang="zh-CN" altLang="en-US" sz="36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微软雅黑" panose="020B0503020204020204" charset="-122"/>
              <a:ea typeface="微软雅黑" panose="020B0503020204020204" charset="-122"/>
              <a:cs typeface="+mn-cs"/>
            </a:endParaRPr>
          </a:p>
        </p:txBody>
      </p:sp>
      <p:sp>
        <p:nvSpPr>
          <p:cNvPr id="7" name="文本框 8"/>
          <p:cNvSpPr txBox="1"/>
          <p:nvPr>
            <p:custDataLst>
              <p:tags r:id="rId1"/>
            </p:custDataLst>
          </p:nvPr>
        </p:nvSpPr>
        <p:spPr>
          <a:xfrm>
            <a:off x="26988" y="174625"/>
            <a:ext cx="7643813" cy="769938"/>
          </a:xfrm>
          <a:prstGeom prst="rect">
            <a:avLst/>
          </a:prstGeom>
          <a:noFill/>
        </p:spPr>
        <p:txBody>
          <a:bodyPr>
            <a:spAutoFit/>
          </a:bodyPr>
          <a:p>
            <a:pPr marR="0" defTabSz="457200" eaLnBrk="0" hangingPunct="0">
              <a:buClrTx/>
              <a:buSzTx/>
              <a:buFontTx/>
              <a:buNone/>
              <a:defRPr/>
            </a:pPr>
            <a:r>
              <a:rPr kumimoji="0" lang="zh-CN" altLang="en-US" sz="44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rPr>
              <a:t>（二）两税法</a:t>
            </a:r>
            <a:endParaRPr kumimoji="0" lang="zh-CN" altLang="en-US" sz="44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6" grpId="0" bldLvl="0"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457200" y="381000"/>
            <a:ext cx="2326640" cy="829945"/>
          </a:xfrm>
          <a:prstGeom prst="rect">
            <a:avLst/>
          </a:prstGeom>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defRPr/>
            </a:pPr>
            <a:r>
              <a:rPr kumimoji="0" lang="en-US" altLang="zh-CN" sz="4800" b="1" i="0" u="none" strike="noStrike" kern="100" cap="none" spc="0" normalizeH="0" baseline="0" noProof="0" dirty="0">
                <a:ln>
                  <a:noFill/>
                </a:ln>
                <a:solidFill>
                  <a:schemeClr val="tx1"/>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Times New Roman" panose="02020603050405020304"/>
              </a:rPr>
              <a:t>2</a:t>
            </a:r>
            <a:r>
              <a:rPr kumimoji="0" lang="zh-CN" altLang="en-US" sz="4800" b="1" i="0" u="none" strike="noStrike" kern="100" cap="none" spc="0" normalizeH="0" baseline="0" noProof="0" dirty="0">
                <a:ln>
                  <a:noFill/>
                </a:ln>
                <a:solidFill>
                  <a:schemeClr val="tx1"/>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Times New Roman" panose="02020603050405020304"/>
              </a:rPr>
              <a:t>、影响</a:t>
            </a:r>
            <a:endParaRPr kumimoji="0" lang="zh-CN" altLang="en-US" sz="4800" b="1" i="0" u="none" strike="noStrike" kern="100" cap="none" spc="0" normalizeH="0" baseline="0" noProof="0" dirty="0">
              <a:ln>
                <a:noFill/>
              </a:ln>
              <a:solidFill>
                <a:schemeClr val="tx1"/>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Times New Roman" panose="02020603050405020304"/>
            </a:endParaRPr>
          </a:p>
        </p:txBody>
      </p:sp>
      <p:sp>
        <p:nvSpPr>
          <p:cNvPr id="3" name="TextBox 2"/>
          <p:cNvSpPr txBox="1"/>
          <p:nvPr/>
        </p:nvSpPr>
        <p:spPr>
          <a:xfrm>
            <a:off x="625475" y="4419600"/>
            <a:ext cx="10979150" cy="1198880"/>
          </a:xfrm>
          <a:prstGeom prst="rect">
            <a:avLst/>
          </a:prstGeom>
          <a:noFill/>
        </p:spPr>
        <p:txBody>
          <a:bodyPr>
            <a:spAutoFit/>
          </a:bodyPr>
          <a:lstStyle/>
          <a:p>
            <a:pPr marR="0" defTabSz="457200" eaLnBrk="0" hangingPunct="0">
              <a:buClrTx/>
              <a:buSzTx/>
              <a:buFontTx/>
              <a:buNone/>
              <a:defRPr/>
            </a:pPr>
            <a:r>
              <a:rPr kumimoji="0" lang="zh-CN" altLang="en-US" sz="3600" b="1" kern="1200" cap="none" spc="0" normalizeH="0" baseline="0" noProof="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③</a:t>
            </a:r>
            <a:r>
              <a:rPr lang="zh-CN" altLang="en-US" sz="3600" b="1" noProof="0" dirty="0">
                <a:ln>
                  <a:noFill/>
                </a:ln>
                <a:solidFill>
                  <a:srgbClr val="FF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sym typeface="+mn-ea"/>
              </a:rPr>
              <a:t>减轻了政府对农民的人身控制。</a:t>
            </a:r>
            <a:r>
              <a:rPr kumimoji="0" lang="zh-CN" altLang="en-US" sz="3600" b="1" kern="1200" cap="none" spc="0" normalizeH="0" baseline="0" noProof="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两税法以货币为主要征税方式，</a:t>
            </a:r>
            <a:r>
              <a:rPr kumimoji="0" lang="zh-CN" altLang="en-US" sz="3600" b="1" kern="1200" cap="none" spc="0" normalizeH="0" baseline="0" noProof="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在一定程度上有助于商品经济的发展。</a:t>
            </a:r>
            <a:endParaRPr kumimoji="0" lang="zh-CN" altLang="en-US" sz="3600" b="1" kern="100" cap="none" spc="0" normalizeH="0" baseline="0" noProof="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4" name="矩形 3"/>
          <p:cNvSpPr/>
          <p:nvPr/>
        </p:nvSpPr>
        <p:spPr>
          <a:xfrm>
            <a:off x="565150" y="1320800"/>
            <a:ext cx="10842625" cy="1198880"/>
          </a:xfrm>
          <a:prstGeom prst="rect">
            <a:avLst/>
          </a:prstGeom>
          <a:noFill/>
        </p:spPr>
        <p:txBody>
          <a:bodyPr>
            <a:spAutoFit/>
          </a:bodyPr>
          <a:lstStyle/>
          <a:p>
            <a:pPr marL="0" marR="0" lvl="0" indent="0" algn="l" defTabSz="4572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rPr>
              <a:t>①两税法</a:t>
            </a:r>
            <a:r>
              <a:rPr kumimoji="0" lang="zh-CN" alt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rPr>
              <a:t>简化税收</a:t>
            </a:r>
            <a:r>
              <a:rPr kumimoji="0" lang="zh-CN" altLang="en-US" sz="36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rPr>
              <a:t>名目，</a:t>
            </a:r>
            <a:r>
              <a:rPr kumimoji="0" lang="zh-CN" alt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rPr>
              <a:t>扩大收税对象</a:t>
            </a:r>
            <a:r>
              <a:rPr kumimoji="0" lang="zh-CN" altLang="en-US" sz="36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rPr>
              <a:t>，减轻了人民负担，</a:t>
            </a:r>
            <a:r>
              <a:rPr kumimoji="0" lang="zh-CN" alt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rPr>
              <a:t>保证国家的财政收入。</a:t>
            </a:r>
            <a:endParaRPr kumimoji="0" lang="zh-CN" alt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sp>
        <p:nvSpPr>
          <p:cNvPr id="5" name="矩形 4"/>
          <p:cNvSpPr/>
          <p:nvPr/>
        </p:nvSpPr>
        <p:spPr>
          <a:xfrm>
            <a:off x="565150" y="2869883"/>
            <a:ext cx="10995025" cy="1198880"/>
          </a:xfrm>
          <a:prstGeom prst="rect">
            <a:avLst/>
          </a:prstGeom>
          <a:noFill/>
        </p:spPr>
        <p:txBody>
          <a:bodyPr>
            <a:spAutoFit/>
          </a:bodyPr>
          <a:lstStyle/>
          <a:p>
            <a:pPr marL="0" marR="0" lvl="0" indent="0" algn="l" defTabSz="4572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rPr>
              <a:t>②“唯以资产为宗，不以丁身为本”，改变了自战国以来以人丁为主的赋税制度。</a:t>
            </a:r>
            <a:endParaRPr kumimoji="0" lang="zh-CN" alt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609600" y="381000"/>
            <a:ext cx="10820400" cy="2116138"/>
          </a:xfrm>
          <a:prstGeom prst="rect">
            <a:avLst/>
          </a:prstGeom>
          <a:noFill/>
        </p:spPr>
        <p:txBody>
          <a:bodyPr>
            <a:spAutoFit/>
          </a:bodyPr>
          <a:lstStyle/>
          <a:p>
            <a:pPr marL="0" marR="0" lvl="0" indent="0" algn="l" defTabSz="457200" rtl="0" eaLnBrk="0" fontAlgn="base" latinLnBrk="0" hangingPunct="0">
              <a:lnSpc>
                <a:spcPct val="12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楷体_GB2312" charset="0"/>
              </a:rPr>
              <a:t>     材料一  臣出使经行，力求利病。窃知渭南县长源乡本有四百户，今才一百余户。</a:t>
            </a:r>
            <a:r>
              <a:rPr kumimoji="0" lang="en-US" altLang="zh-CN"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楷体_GB2312" charset="0"/>
              </a:rPr>
              <a:t>……</a:t>
            </a:r>
            <a:r>
              <a:rPr kumimoji="0" lang="zh-CN" altLang="en-US"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楷体_GB2312" charset="0"/>
              </a:rPr>
              <a:t>其他州县，大约相似。访寻积弊，始自均摊逃户。凡十家之内，大半逃亡，亦需五家摊税。似投石井中，非到底不止。            </a:t>
            </a:r>
            <a:r>
              <a:rPr kumimoji="0" lang="en-US" altLang="zh-CN"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 ——</a:t>
            </a:r>
            <a:r>
              <a:rPr kumimoji="0" lang="zh-CN" altLang="zh-CN"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陆贽</a:t>
            </a:r>
            <a:endParaRPr kumimoji="0" lang="zh-CN" altLang="zh-CN"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4" name="矩形 3"/>
          <p:cNvSpPr/>
          <p:nvPr/>
        </p:nvSpPr>
        <p:spPr>
          <a:xfrm>
            <a:off x="838200" y="2493963"/>
            <a:ext cx="10591800" cy="646113"/>
          </a:xfrm>
          <a:prstGeom prst="rect">
            <a:avLst/>
          </a:prstGeom>
          <a:noFill/>
        </p:spPr>
        <p:txBody>
          <a:bodyPr>
            <a:spAutoFit/>
          </a:bodyPr>
          <a:lstStyle/>
          <a:p>
            <a:pPr marL="0" marR="0" lvl="0" indent="0" algn="just" defTabSz="4572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④人口</a:t>
            </a:r>
            <a:r>
              <a:rPr kumimoji="0" lang="zh-CN" alt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流动不受</a:t>
            </a:r>
            <a:r>
              <a:rPr kumimoji="0" lang="zh-CN" altLang="en-US" sz="3600" b="1" i="0"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限制；摊税，加重</a:t>
            </a:r>
            <a:r>
              <a:rPr kumimoji="0" lang="zh-CN" alt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了人民负担。</a:t>
            </a:r>
            <a:endParaRPr kumimoji="0" lang="zh-CN" alt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5" name="矩形 4"/>
          <p:cNvSpPr/>
          <p:nvPr/>
        </p:nvSpPr>
        <p:spPr>
          <a:xfrm>
            <a:off x="609600" y="3810000"/>
            <a:ext cx="11049000" cy="1816100"/>
          </a:xfrm>
          <a:prstGeom prst="rect">
            <a:avLst/>
          </a:prstGeom>
          <a:noFill/>
        </p:spPr>
        <p:txBody>
          <a:bodyPr>
            <a:spAutoFit/>
          </a:bodyPr>
          <a:lstStyle/>
          <a:p>
            <a:pPr marL="0" marR="0" lvl="0" indent="0" algn="just" defTabSz="4572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楷体_GB2312" charset="0"/>
              </a:rPr>
              <a:t>       材料二  国家定两税，本意在忧人。厥初防其淫，明敕内外臣：税外加一物，皆以枉法论。奈何岁月久，贪吏得因循</a:t>
            </a:r>
            <a:r>
              <a:rPr kumimoji="0" lang="zh-CN" altLang="en-US" sz="2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楷体_GB2312" charset="0"/>
              </a:rPr>
              <a:t>，浚我</a:t>
            </a:r>
            <a:r>
              <a:rPr kumimoji="0" lang="zh-CN" altLang="en-US"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楷体_GB2312" charset="0"/>
              </a:rPr>
              <a:t>以求宠，敛索无冬春。织绢未成匹，缫丝未盈斤，里胥迫我纳，不许暂逡巡。</a:t>
            </a:r>
            <a:endParaRPr kumimoji="0" lang="en-US" altLang="zh-CN"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楷体_GB2312" charset="0"/>
            </a:endParaRPr>
          </a:p>
          <a:p>
            <a:pPr marL="0" marR="0" lvl="0" indent="0" algn="r" defTabSz="4572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楷体_GB2312" charset="0"/>
              </a:rPr>
              <a:t>—</a:t>
            </a:r>
            <a:r>
              <a:rPr kumimoji="0" lang="zh-CN" altLang="zh-CN"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楷体_GB2312" charset="0"/>
              </a:rPr>
              <a:t>《白居易集》卷</a:t>
            </a:r>
            <a:r>
              <a:rPr kumimoji="0" lang="en-US" altLang="zh-CN"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楷体_GB2312" charset="0"/>
              </a:rPr>
              <a:t>2</a:t>
            </a:r>
            <a:r>
              <a:rPr kumimoji="0" lang="zh-CN" altLang="zh-CN"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楷体_GB2312" charset="0"/>
              </a:rPr>
              <a:t>《重赋》</a:t>
            </a:r>
            <a:endParaRPr kumimoji="0" lang="zh-CN" altLang="en-US"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楷体_GB2312" charset="0"/>
            </a:endParaRPr>
          </a:p>
        </p:txBody>
      </p:sp>
      <p:sp>
        <p:nvSpPr>
          <p:cNvPr id="6" name="矩形 5"/>
          <p:cNvSpPr/>
          <p:nvPr/>
        </p:nvSpPr>
        <p:spPr>
          <a:xfrm>
            <a:off x="990600" y="5810250"/>
            <a:ext cx="9372600" cy="646113"/>
          </a:xfrm>
          <a:prstGeom prst="rect">
            <a:avLst/>
          </a:prstGeom>
          <a:noFill/>
        </p:spPr>
        <p:txBody>
          <a:bodyPr wrap="square">
            <a:spAutoFit/>
          </a:bodyPr>
          <a:lstStyle/>
          <a:p>
            <a:pPr marL="0" marR="0" lvl="0" indent="0" algn="just" defTabSz="4572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⑤</a:t>
            </a:r>
            <a:r>
              <a:rPr kumimoji="0" lang="zh-CN" altLang="en-US" sz="3600" b="1" i="0"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官吏盘剥，加</a:t>
            </a:r>
            <a:r>
              <a:rPr kumimoji="0" lang="zh-CN" alt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征杂税，百姓负担更</a:t>
            </a:r>
            <a:r>
              <a:rPr kumimoji="0" lang="zh-CN" altLang="en-US" sz="3600" b="1" i="0"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重。</a:t>
            </a:r>
            <a:endParaRPr kumimoji="0" lang="zh-CN" alt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8"/>
          <p:cNvSpPr txBox="1"/>
          <p:nvPr/>
        </p:nvSpPr>
        <p:spPr>
          <a:xfrm>
            <a:off x="685800" y="457199"/>
            <a:ext cx="10058400" cy="769441"/>
          </a:xfrm>
          <a:prstGeom prst="rect">
            <a:avLst/>
          </a:prstGeom>
          <a:noFill/>
        </p:spPr>
        <p:txBody>
          <a:bodyPr>
            <a:spAutoFit/>
            <a:scene3d>
              <a:camera prst="orthographicFront"/>
              <a:lightRig rig="threePt" dir="t"/>
            </a:scene3d>
          </a:bodyPr>
          <a:lstStyle/>
          <a:p>
            <a:pPr marR="0" defTabSz="457200" eaLnBrk="0" hangingPunct="0">
              <a:buClrTx/>
              <a:buSzTx/>
              <a:buFontTx/>
              <a:buNone/>
              <a:defRPr/>
            </a:pPr>
            <a:r>
              <a:rPr kumimoji="0" lang="zh-CN" altLang="en-US" sz="4400" b="1" kern="1200" cap="none" spc="0" normalizeH="0" baseline="0" noProof="0"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方正魏碑简体" charset="-122"/>
              </a:rPr>
              <a:t>一、选官制度的变化</a:t>
            </a:r>
            <a:endParaRPr kumimoji="0" lang="zh-CN" altLang="en-US" sz="4400" b="1" kern="1200" cap="none" spc="0" normalizeH="0" baseline="0" noProof="0"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方正魏碑简体" charset="-122"/>
            </a:endParaRPr>
          </a:p>
        </p:txBody>
      </p:sp>
      <p:sp>
        <p:nvSpPr>
          <p:cNvPr id="15" name="文本框 12"/>
          <p:cNvSpPr txBox="1"/>
          <p:nvPr/>
        </p:nvSpPr>
        <p:spPr>
          <a:xfrm>
            <a:off x="228600" y="1524000"/>
            <a:ext cx="6481763" cy="1655763"/>
          </a:xfrm>
          <a:prstGeom prst="rect">
            <a:avLst/>
          </a:prstGeom>
          <a:noFill/>
        </p:spPr>
        <p:txBody>
          <a:bodyPr>
            <a:spAutoFit/>
          </a:bodyPr>
          <a:lstStyle/>
          <a:p>
            <a:pPr marR="0" defTabSz="457200" eaLnBrk="0" fontAlgn="auto" hangingPunct="0">
              <a:lnSpc>
                <a:spcPct val="150000"/>
              </a:lnSpc>
              <a:buClrTx/>
              <a:buSzTx/>
              <a:buFontTx/>
              <a:buNone/>
              <a:defRPr/>
            </a:pPr>
            <a:r>
              <a:rPr kumimoji="0" altLang="zh-CN" sz="3600" b="1" kern="1200" cap="none" spc="0" normalizeH="0" baseline="0" noProof="0"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柳公权楷书" charset="-122"/>
                <a:sym typeface="+mn-ea"/>
              </a:rPr>
              <a:t>  </a:t>
            </a:r>
            <a:r>
              <a:rPr kumimoji="0" altLang="zh-CN" sz="3600" b="1" kern="1200" cap="none" spc="0" normalizeH="0" baseline="0" noProof="0" dirty="0" err="1">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柳公权楷书" charset="-122"/>
                <a:sym typeface="+mn-ea"/>
              </a:rPr>
              <a:t>世胄蹑高位，英俊沉下僚</a:t>
            </a:r>
            <a:r>
              <a:rPr kumimoji="0" altLang="zh-CN" sz="3600" b="1" kern="1200" cap="none" spc="0" normalizeH="0" baseline="0" noProof="0"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柳公权楷书" charset="-122"/>
                <a:sym typeface="+mn-ea"/>
              </a:rPr>
              <a:t>。</a:t>
            </a:r>
            <a:endParaRPr kumimoji="0" altLang="zh-CN" sz="3600" b="1" kern="1200" cap="none" spc="0" normalizeH="0" baseline="0" noProof="0"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柳公权楷书" charset="-122"/>
              <a:sym typeface="+mn-ea"/>
            </a:endParaRPr>
          </a:p>
          <a:p>
            <a:pPr marR="0" defTabSz="457200" eaLnBrk="0" fontAlgn="auto" hangingPunct="0">
              <a:lnSpc>
                <a:spcPct val="150000"/>
              </a:lnSpc>
              <a:buClrTx/>
              <a:buSzTx/>
              <a:buFontTx/>
              <a:buNone/>
              <a:defRPr/>
            </a:pPr>
            <a:r>
              <a:rPr kumimoji="0" altLang="zh-CN" sz="3600" b="1" kern="1200" cap="none" spc="0" normalizeH="0" baseline="0" noProof="0"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柳公权楷书" charset="-122"/>
                <a:sym typeface="+mn-ea"/>
              </a:rPr>
              <a:t>     </a:t>
            </a:r>
            <a:r>
              <a:rPr kumimoji="0" lang="en-US" altLang="zh-CN" sz="3600" b="1" kern="1200" cap="none" spc="0" normalizeH="0" baseline="0" noProof="0"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柳公权楷书" charset="-122"/>
                <a:sym typeface="+mn-ea"/>
              </a:rPr>
              <a:t>         </a:t>
            </a:r>
            <a:r>
              <a:rPr kumimoji="0" lang="en-US" sz="2800" b="1" kern="1200" cap="none" spc="0" normalizeH="0" baseline="0" noProof="0"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柳公权楷书" charset="-122"/>
                <a:sym typeface="+mn-ea"/>
              </a:rPr>
              <a:t>——</a:t>
            </a:r>
            <a:r>
              <a:rPr kumimoji="0" lang="zh-CN" altLang="en-US" sz="2800" b="1" kern="1200" cap="none" spc="0" normalizeH="0" baseline="0" noProof="0"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柳公权楷书" charset="-122"/>
                <a:sym typeface="+mn-ea"/>
              </a:rPr>
              <a:t>（西晋）</a:t>
            </a:r>
            <a:r>
              <a:rPr kumimoji="0" lang="zh-CN" sz="2800" b="1" kern="1200" cap="none" spc="0" normalizeH="0" baseline="0" noProof="0"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柳公权楷书" charset="-122"/>
                <a:sym typeface="+mn-ea"/>
              </a:rPr>
              <a:t>左思《咏史》</a:t>
            </a:r>
            <a:endParaRPr kumimoji="0" lang="zh-CN" altLang="zh-CN" sz="3200" b="1" kern="1200" cap="none" spc="0" normalizeH="0" baseline="0" noProof="0"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柳公权楷书" charset="-122"/>
              <a:sym typeface="+mn-ea"/>
            </a:endParaRPr>
          </a:p>
        </p:txBody>
      </p:sp>
      <p:sp>
        <p:nvSpPr>
          <p:cNvPr id="16" name="文本框 13"/>
          <p:cNvSpPr txBox="1"/>
          <p:nvPr/>
        </p:nvSpPr>
        <p:spPr>
          <a:xfrm>
            <a:off x="744538" y="3517900"/>
            <a:ext cx="5449888" cy="2584450"/>
          </a:xfrm>
          <a:prstGeom prst="rect">
            <a:avLst/>
          </a:prstGeom>
          <a:noFill/>
        </p:spPr>
        <p:txBody>
          <a:bodyPr>
            <a:spAutoFit/>
          </a:bodyPr>
          <a:lstStyle/>
          <a:p>
            <a:pPr marR="0" defTabSz="457200" eaLnBrk="0" fontAlgn="auto" hangingPunct="0">
              <a:lnSpc>
                <a:spcPct val="150000"/>
              </a:lnSpc>
              <a:buClrTx/>
              <a:buSzTx/>
              <a:buFontTx/>
              <a:buNone/>
              <a:defRPr/>
            </a:pPr>
            <a:r>
              <a:rPr kumimoji="0" lang="en-US" altLang="zh-CN" sz="4000" b="1" kern="1200" cap="none" spc="0" normalizeH="0" baseline="0" noProof="0"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柳公权楷书" charset="-122"/>
                <a:sym typeface="+mn-ea"/>
              </a:rPr>
              <a:t>    </a:t>
            </a:r>
            <a:r>
              <a:rPr kumimoji="0" altLang="zh-CN" sz="4000" b="1" kern="1200" cap="none" spc="0" normalizeH="0" baseline="0" noProof="0" dirty="0" err="1">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柳公权楷书" charset="-122"/>
                <a:sym typeface="+mn-ea"/>
              </a:rPr>
              <a:t>春风得意马蹄疾</a:t>
            </a:r>
            <a:r>
              <a:rPr kumimoji="0" altLang="zh-CN" sz="4000" b="1" kern="1200" cap="none" spc="0" normalizeH="0" baseline="0" noProof="0"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柳公权楷书" charset="-122"/>
                <a:sym typeface="+mn-ea"/>
              </a:rPr>
              <a:t>，</a:t>
            </a:r>
            <a:endParaRPr kumimoji="0" lang="en-US" altLang="zh-CN" sz="4000" b="1" kern="1200" cap="none" spc="0" normalizeH="0" baseline="0" noProof="0"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柳公权楷书" charset="-122"/>
              <a:sym typeface="+mn-ea"/>
            </a:endParaRPr>
          </a:p>
          <a:p>
            <a:pPr marR="0" defTabSz="457200" eaLnBrk="0" fontAlgn="auto" hangingPunct="0">
              <a:lnSpc>
                <a:spcPct val="150000"/>
              </a:lnSpc>
              <a:buClrTx/>
              <a:buSzTx/>
              <a:buFontTx/>
              <a:buNone/>
              <a:defRPr/>
            </a:pPr>
            <a:r>
              <a:rPr kumimoji="0" lang="en-US" altLang="zh-CN" sz="4000" b="1" kern="1200" cap="none" spc="0" normalizeH="0" baseline="0" noProof="0"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柳公权楷书" charset="-122"/>
                <a:sym typeface="+mn-ea"/>
              </a:rPr>
              <a:t>    </a:t>
            </a:r>
            <a:r>
              <a:rPr kumimoji="0" altLang="zh-CN" sz="4000" b="1" kern="1200" cap="none" spc="0" normalizeH="0" baseline="0" noProof="0" dirty="0" err="1">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柳公权楷书" charset="-122"/>
                <a:sym typeface="+mn-ea"/>
              </a:rPr>
              <a:t>一日看尽长安花</a:t>
            </a:r>
            <a:r>
              <a:rPr kumimoji="0" altLang="zh-CN" sz="4000" b="1" kern="1200" cap="none" spc="0" normalizeH="0" baseline="0" noProof="0"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柳公权楷书" charset="-122"/>
                <a:sym typeface="+mn-ea"/>
              </a:rPr>
              <a:t>。</a:t>
            </a:r>
            <a:endParaRPr kumimoji="0" altLang="zh-CN" sz="4000" b="1" kern="1200" cap="none" spc="0" normalizeH="0" baseline="0" noProof="0"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柳公权楷书" charset="-122"/>
              <a:sym typeface="+mn-ea"/>
            </a:endParaRPr>
          </a:p>
          <a:p>
            <a:pPr marR="0" defTabSz="457200" eaLnBrk="0" fontAlgn="auto" hangingPunct="0">
              <a:lnSpc>
                <a:spcPct val="150000"/>
              </a:lnSpc>
              <a:buClrTx/>
              <a:buSzTx/>
              <a:buFontTx/>
              <a:buNone/>
              <a:defRPr/>
            </a:pPr>
            <a:r>
              <a:rPr kumimoji="0" altLang="zh-CN" sz="2800" b="1" kern="1200" cap="none" spc="0" normalizeH="0" baseline="0" noProof="0" dirty="0">
                <a:latin typeface="柳公权楷书" charset="-122"/>
                <a:ea typeface="柳公权楷书" charset="-122"/>
                <a:cs typeface="柳公权楷书" charset="-122"/>
                <a:sym typeface="+mn-ea"/>
              </a:rPr>
              <a:t>      </a:t>
            </a:r>
            <a:r>
              <a:rPr kumimoji="0" lang="en-US" sz="2800" b="1" kern="1200" cap="none" spc="0" normalizeH="0" baseline="0" noProof="0"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柳公权楷书" charset="-122"/>
                <a:sym typeface="+mn-ea"/>
              </a:rPr>
              <a:t>——(</a:t>
            </a:r>
            <a:r>
              <a:rPr kumimoji="0" lang="zh-CN" altLang="en-US" sz="2800" b="1" kern="1200" cap="none" spc="0" normalizeH="0" baseline="0" noProof="0"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柳公权楷书" charset="-122"/>
                <a:sym typeface="+mn-ea"/>
              </a:rPr>
              <a:t>唐</a:t>
            </a:r>
            <a:r>
              <a:rPr kumimoji="0" lang="en-US" sz="2800" b="1" kern="1200" cap="none" spc="0" normalizeH="0" baseline="0" noProof="0"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柳公权楷书" charset="-122"/>
                <a:sym typeface="+mn-ea"/>
              </a:rPr>
              <a:t>)</a:t>
            </a:r>
            <a:r>
              <a:rPr kumimoji="0" altLang="zh-CN" sz="2800" b="1" kern="1200" cap="none" spc="0" normalizeH="0" baseline="0" noProof="0" dirty="0" err="1">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柳公权楷书" charset="-122"/>
                <a:sym typeface="+mn-ea"/>
              </a:rPr>
              <a:t>孟郊</a:t>
            </a:r>
            <a:r>
              <a:rPr kumimoji="0" lang="zh-CN" sz="2800" b="1" kern="1200" cap="none" spc="0" normalizeH="0" baseline="0" noProof="0"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柳公权楷书" charset="-122"/>
                <a:sym typeface="+mn-ea"/>
              </a:rPr>
              <a:t>《</a:t>
            </a:r>
            <a:r>
              <a:rPr kumimoji="0" altLang="zh-CN" sz="2800" b="1" kern="1200" cap="none" spc="0" normalizeH="0" baseline="0" noProof="0" dirty="0" err="1">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柳公权楷书" charset="-122"/>
                <a:sym typeface="+mn-ea"/>
              </a:rPr>
              <a:t>登科后</a:t>
            </a:r>
            <a:r>
              <a:rPr kumimoji="0" lang="zh-CN" sz="2800" b="1" kern="1200" cap="none" spc="0" normalizeH="0" baseline="0" noProof="0"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柳公权楷书" charset="-122"/>
                <a:sym typeface="+mn-ea"/>
              </a:rPr>
              <a:t>》</a:t>
            </a:r>
            <a:endParaRPr kumimoji="0" lang="zh-CN" altLang="zh-CN" sz="2800" b="1" kern="1200" cap="none" spc="0" normalizeH="0" baseline="0" noProof="0"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柳公权楷书" charset="-122"/>
              <a:sym typeface="+mn-ea"/>
            </a:endParaRPr>
          </a:p>
        </p:txBody>
      </p:sp>
      <p:grpSp>
        <p:nvGrpSpPr>
          <p:cNvPr id="22" name="组合 21"/>
          <p:cNvGrpSpPr/>
          <p:nvPr/>
        </p:nvGrpSpPr>
        <p:grpSpPr>
          <a:xfrm>
            <a:off x="6710363" y="52388"/>
            <a:ext cx="5332412" cy="3746500"/>
            <a:chOff x="6710679" y="52843"/>
            <a:chExt cx="5332095" cy="3745567"/>
          </a:xfrm>
        </p:grpSpPr>
        <p:grpSp>
          <p:nvGrpSpPr>
            <p:cNvPr id="9221" name="组合 19"/>
            <p:cNvGrpSpPr/>
            <p:nvPr/>
          </p:nvGrpSpPr>
          <p:grpSpPr>
            <a:xfrm>
              <a:off x="6710679" y="52843"/>
              <a:ext cx="5332095" cy="3745567"/>
              <a:chOff x="6710679" y="52843"/>
              <a:chExt cx="5332095" cy="3745567"/>
            </a:xfrm>
          </p:grpSpPr>
          <p:pic>
            <p:nvPicPr>
              <p:cNvPr id="9222" name="图片 12"/>
              <p:cNvPicPr>
                <a:picLocks noChangeAspect="1"/>
              </p:cNvPicPr>
              <p:nvPr>
                <p:custDataLst>
                  <p:tags r:id="rId1"/>
                </p:custDataLst>
              </p:nvPr>
            </p:nvPicPr>
            <p:blipFill>
              <a:blip r:embed="rId2"/>
              <a:srcRect b="17365"/>
              <a:stretch>
                <a:fillRect/>
              </a:stretch>
            </p:blipFill>
            <p:spPr>
              <a:xfrm>
                <a:off x="7842415" y="52843"/>
                <a:ext cx="3077366" cy="2545238"/>
              </a:xfrm>
              <a:prstGeom prst="rect">
                <a:avLst/>
              </a:prstGeom>
              <a:noFill/>
              <a:ln w="9525">
                <a:noFill/>
              </a:ln>
            </p:spPr>
          </p:pic>
          <p:sp>
            <p:nvSpPr>
              <p:cNvPr id="5134" name="文本框 3"/>
              <p:cNvSpPr txBox="1">
                <a:spLocks noChangeArrowheads="1"/>
              </p:cNvSpPr>
              <p:nvPr/>
            </p:nvSpPr>
            <p:spPr bwMode="auto">
              <a:xfrm>
                <a:off x="6710679" y="2598081"/>
                <a:ext cx="533209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457200" eaLnBrk="0" fontAlgn="base" hangingPunct="0">
                  <a:spcBef>
                    <a:spcPct val="0"/>
                  </a:spcBef>
                  <a:spcAft>
                    <a:spcPct val="0"/>
                  </a:spcAft>
                  <a:defRPr>
                    <a:solidFill>
                      <a:schemeClr val="tx1"/>
                    </a:solidFill>
                    <a:latin typeface="Calibri" panose="020F0502020204030204" charset="0"/>
                  </a:defRPr>
                </a:lvl6pPr>
                <a:lvl7pPr marL="2971800" indent="-228600" defTabSz="457200" eaLnBrk="0" fontAlgn="base" hangingPunct="0">
                  <a:spcBef>
                    <a:spcPct val="0"/>
                  </a:spcBef>
                  <a:spcAft>
                    <a:spcPct val="0"/>
                  </a:spcAft>
                  <a:defRPr>
                    <a:solidFill>
                      <a:schemeClr val="tx1"/>
                    </a:solidFill>
                    <a:latin typeface="Calibri" panose="020F0502020204030204" charset="0"/>
                  </a:defRPr>
                </a:lvl7pPr>
                <a:lvl8pPr marL="3429000" indent="-228600" defTabSz="457200" eaLnBrk="0" fontAlgn="base" hangingPunct="0">
                  <a:spcBef>
                    <a:spcPct val="0"/>
                  </a:spcBef>
                  <a:spcAft>
                    <a:spcPct val="0"/>
                  </a:spcAft>
                  <a:defRPr>
                    <a:solidFill>
                      <a:schemeClr val="tx1"/>
                    </a:solidFill>
                    <a:latin typeface="Calibri" panose="020F0502020204030204" charset="0"/>
                  </a:defRPr>
                </a:lvl8pPr>
                <a:lvl9pPr marL="3886200" indent="-228600" defTabSz="457200" eaLnBrk="0" fontAlgn="base" hangingPunct="0">
                  <a:spcBef>
                    <a:spcPct val="0"/>
                  </a:spcBef>
                  <a:spcAft>
                    <a:spcPct val="0"/>
                  </a:spcAft>
                  <a:defRPr>
                    <a:solidFill>
                      <a:schemeClr val="tx1"/>
                    </a:solidFill>
                    <a:latin typeface="Calibri" panose="020F0502020204030204" charset="0"/>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    左思，西晋文学家，出身寒门，</a:t>
                </a:r>
                <a:endParaRPr kumimoji="0" lang="zh-CN" altLang="en-US" sz="2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a:p>
                <a:pPr marL="0" marR="0" lvl="0" indent="0" algn="l" defTabSz="4572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才华出众却屡不得志。</a:t>
                </a:r>
                <a:endParaRPr kumimoji="0" lang="en-US" altLang="zh-CN" sz="2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a:p>
                <a:pPr marL="0" marR="0" lvl="0" indent="0" algn="l" defTabSz="4572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   《</a:t>
                </a:r>
                <a:r>
                  <a:rPr kumimoji="0" lang="zh-CN" altLang="en-US" sz="2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三都赋</a:t>
                </a:r>
                <a:r>
                  <a:rPr kumimoji="0" lang="en-US" altLang="zh-CN" sz="2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，洛阳纸贵。</a:t>
                </a:r>
                <a:endParaRPr kumimoji="0" lang="zh-CN" altLang="en-US" sz="2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grpSp>
        <p:sp>
          <p:nvSpPr>
            <p:cNvPr id="21" name="TextBox 20"/>
            <p:cNvSpPr txBox="1"/>
            <p:nvPr/>
          </p:nvSpPr>
          <p:spPr>
            <a:xfrm>
              <a:off x="10920479" y="381373"/>
              <a:ext cx="614325" cy="1888655"/>
            </a:xfrm>
            <a:prstGeom prst="rect">
              <a:avLst/>
            </a:prstGeom>
            <a:noFill/>
          </p:spPr>
          <p:txBody>
            <a:bodyPr vert="eaVert" wrap="none">
              <a:spAutoFit/>
            </a:bodyPr>
            <a:lstStyle/>
            <a:p>
              <a:pPr marR="0" defTabSz="457200" eaLnBrk="0" hangingPunct="0">
                <a:buClrTx/>
                <a:buSzTx/>
                <a:buFontTx/>
                <a:buNone/>
                <a:defRPr/>
              </a:pPr>
              <a:r>
                <a:rPr kumimoji="0" lang="zh-CN" altLang="en-US" sz="2800" b="1" kern="1200" cap="none" spc="0" normalizeH="0" baseline="0" noProof="0" dirty="0">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悲催的左思</a:t>
              </a:r>
              <a:endParaRPr kumimoji="0" lang="zh-CN" altLang="en-US" sz="2800" b="1" kern="1200" cap="none" spc="0" normalizeH="0" baseline="0" noProof="0" dirty="0">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grpSp>
      <p:grpSp>
        <p:nvGrpSpPr>
          <p:cNvPr id="25" name="组合 24"/>
          <p:cNvGrpSpPr/>
          <p:nvPr/>
        </p:nvGrpSpPr>
        <p:grpSpPr>
          <a:xfrm>
            <a:off x="730250" y="3962400"/>
            <a:ext cx="10190163" cy="2752725"/>
            <a:chOff x="730770" y="3962400"/>
            <a:chExt cx="10189011" cy="2753271"/>
          </a:xfrm>
        </p:grpSpPr>
        <p:grpSp>
          <p:nvGrpSpPr>
            <p:cNvPr id="9226" name="组合 18"/>
            <p:cNvGrpSpPr/>
            <p:nvPr/>
          </p:nvGrpSpPr>
          <p:grpSpPr>
            <a:xfrm>
              <a:off x="730770" y="3962400"/>
              <a:ext cx="10189011" cy="2753271"/>
              <a:chOff x="722026" y="3798410"/>
              <a:chExt cx="10189011" cy="2753271"/>
            </a:xfrm>
          </p:grpSpPr>
          <p:pic>
            <p:nvPicPr>
              <p:cNvPr id="9227" name="图片 13"/>
              <p:cNvPicPr>
                <a:picLocks noChangeAspect="1"/>
              </p:cNvPicPr>
              <p:nvPr/>
            </p:nvPicPr>
            <p:blipFill>
              <a:blip r:embed="rId3"/>
              <a:stretch>
                <a:fillRect/>
              </a:stretch>
            </p:blipFill>
            <p:spPr>
              <a:xfrm>
                <a:off x="7842415" y="3798410"/>
                <a:ext cx="3068622" cy="2522438"/>
              </a:xfrm>
              <a:prstGeom prst="rect">
                <a:avLst/>
              </a:prstGeom>
              <a:noFill/>
              <a:ln w="9525">
                <a:noFill/>
              </a:ln>
            </p:spPr>
          </p:pic>
          <p:sp>
            <p:nvSpPr>
              <p:cNvPr id="5130" name="矩形 17"/>
              <p:cNvSpPr>
                <a:spLocks noChangeArrowheads="1"/>
              </p:cNvSpPr>
              <p:nvPr/>
            </p:nvSpPr>
            <p:spPr bwMode="auto">
              <a:xfrm>
                <a:off x="722026" y="6090016"/>
                <a:ext cx="73003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defRPr/>
                </a:pPr>
                <a:r>
                  <a:rPr kumimoji="0" lang="zh-CN" altLang="zh-CN" sz="2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唐代孟郊，出身低微，父亲是一名小吏，家中清贫</a:t>
                </a:r>
                <a:r>
                  <a:rPr kumimoji="0" lang="zh-CN" altLang="en-US" sz="2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a:t>
                </a:r>
                <a:endParaRPr kumimoji="0" lang="zh-CN" altLang="en-US" sz="2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grpSp>
        <p:sp>
          <p:nvSpPr>
            <p:cNvPr id="24" name="TextBox 23"/>
            <p:cNvSpPr txBox="1"/>
            <p:nvPr/>
          </p:nvSpPr>
          <p:spPr>
            <a:xfrm>
              <a:off x="7200688" y="4221214"/>
              <a:ext cx="615880" cy="1886324"/>
            </a:xfrm>
            <a:prstGeom prst="rect">
              <a:avLst/>
            </a:prstGeom>
            <a:noFill/>
          </p:spPr>
          <p:txBody>
            <a:bodyPr vert="eaVert" wrap="none">
              <a:spAutoFit/>
            </a:bodyPr>
            <a:lstStyle/>
            <a:p>
              <a:pPr marR="0" defTabSz="457200" eaLnBrk="0" hangingPunct="0">
                <a:buClrTx/>
                <a:buSzTx/>
                <a:buFontTx/>
                <a:buNone/>
                <a:defRPr/>
              </a:pPr>
              <a:r>
                <a:rPr kumimoji="0" lang="zh-CN" altLang="en-US" sz="2800" b="1" kern="1200" cap="none" spc="0" normalizeH="0" baseline="0" noProof="0" dirty="0">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得意的孟郊</a:t>
              </a:r>
              <a:endParaRPr kumimoji="0" lang="zh-CN" altLang="en-US" sz="2800" b="1" kern="1200" cap="none" spc="0" normalizeH="0" baseline="0" noProof="0" dirty="0">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85800" y="914400"/>
            <a:ext cx="10744200" cy="2554288"/>
          </a:xfrm>
          <a:prstGeom prst="rect">
            <a:avLst/>
          </a:prstGeom>
          <a:noFill/>
        </p:spPr>
        <p:txBody>
          <a:bodyPr>
            <a:spAutoFit/>
          </a:bodyPr>
          <a:lstStyle/>
          <a:p>
            <a:pPr marL="0" marR="0" lvl="0" indent="0" algn="just" defTabSz="457200" rtl="0" eaLnBrk="0" fontAlgn="base" latinLnBrk="0" hangingPunct="0">
              <a:lnSpc>
                <a:spcPct val="100000"/>
              </a:lnSpc>
              <a:spcBef>
                <a:spcPct val="0"/>
              </a:spcBef>
              <a:spcAft>
                <a:spcPct val="0"/>
              </a:spcAft>
              <a:buClrTx/>
              <a:buSzTx/>
              <a:buFontTx/>
              <a:buNone/>
              <a:defRPr/>
            </a:pPr>
            <a:r>
              <a:rPr kumimoji="0" lang="zh-CN" altLang="en-US" sz="40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楷体_GB2312" charset="0"/>
              </a:rPr>
              <a:t>    材料三   定税之数，皆计缗钱。纳税之时，多配绫绢。往者纳绢一匹，当钱三千二三百文；今者纳绢一匹，当钱一千五六百文。往输其一，今过于二。                          </a:t>
            </a:r>
            <a:r>
              <a:rPr kumimoji="0" lang="en-US" altLang="zh-CN" sz="40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楷体_GB2312" charset="0"/>
              </a:rPr>
              <a:t>—</a:t>
            </a:r>
            <a:r>
              <a:rPr kumimoji="0" lang="zh-CN" altLang="zh-CN" sz="40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楷体_GB2312" charset="0"/>
              </a:rPr>
              <a:t>陆贽</a:t>
            </a:r>
            <a:endParaRPr kumimoji="0" lang="zh-CN" altLang="zh-CN" sz="40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楷体_GB2312" charset="0"/>
            </a:endParaRPr>
          </a:p>
        </p:txBody>
      </p:sp>
      <p:sp>
        <p:nvSpPr>
          <p:cNvPr id="4" name="矩形 3"/>
          <p:cNvSpPr/>
          <p:nvPr/>
        </p:nvSpPr>
        <p:spPr>
          <a:xfrm>
            <a:off x="914400" y="3641725"/>
            <a:ext cx="9525000" cy="647700"/>
          </a:xfrm>
          <a:prstGeom prst="rect">
            <a:avLst/>
          </a:prstGeom>
          <a:noFill/>
        </p:spPr>
        <p:txBody>
          <a:bodyPr>
            <a:spAutoFit/>
          </a:bodyPr>
          <a:lstStyle/>
          <a:p>
            <a:pPr marL="0" marR="0" lvl="0" indent="0" algn="just" defTabSz="4572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⑥以货币征税，遭商人剥削。</a:t>
            </a:r>
            <a:endParaRPr kumimoji="0" lang="zh-CN" alt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5" name="TextBox 4"/>
          <p:cNvSpPr txBox="1"/>
          <p:nvPr/>
        </p:nvSpPr>
        <p:spPr>
          <a:xfrm>
            <a:off x="914400" y="4724400"/>
            <a:ext cx="10591800" cy="1446213"/>
          </a:xfrm>
          <a:prstGeom prst="rect">
            <a:avLst/>
          </a:prstGeom>
          <a:noFill/>
        </p:spPr>
        <p:txBody>
          <a:bodyPr>
            <a:spAutoFit/>
          </a:bodyPr>
          <a:lstStyle/>
          <a:p>
            <a:pPr marR="0" defTabSz="457200" eaLnBrk="0" hangingPunct="0">
              <a:buClrTx/>
              <a:buSzTx/>
              <a:buFontTx/>
              <a:buNone/>
              <a:defRPr/>
            </a:pPr>
            <a:r>
              <a:rPr kumimoji="0" lang="zh-CN" altLang="en-US" sz="4400" b="1" kern="1200" cap="none" spc="0" normalizeH="0" baseline="0" noProof="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结果：土地兼并、贫富差距扩大，两税法名存实亡</a:t>
            </a:r>
            <a:endParaRPr kumimoji="0" lang="zh-CN" altLang="en-US" sz="4400" b="1" kern="1200" cap="none" spc="0" normalizeH="0" baseline="0" noProof="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1" name="Picture 2" descr="https://img1.baidu.com/it/u=428123558,1363766010&amp;fm=26&amp;fmt=auto"/>
          <p:cNvPicPr>
            <a:picLocks noChangeAspect="1"/>
          </p:cNvPicPr>
          <p:nvPr/>
        </p:nvPicPr>
        <p:blipFill>
          <a:blip r:embed="rId1"/>
          <a:stretch>
            <a:fillRect/>
          </a:stretch>
        </p:blipFill>
        <p:spPr>
          <a:xfrm>
            <a:off x="7543800" y="152400"/>
            <a:ext cx="4648200" cy="6705600"/>
          </a:xfrm>
          <a:prstGeom prst="rect">
            <a:avLst/>
          </a:prstGeom>
          <a:noFill/>
          <a:ln w="9525">
            <a:noFill/>
          </a:ln>
        </p:spPr>
      </p:pic>
      <p:sp>
        <p:nvSpPr>
          <p:cNvPr id="3" name="文本框 8"/>
          <p:cNvSpPr txBox="1"/>
          <p:nvPr/>
        </p:nvSpPr>
        <p:spPr>
          <a:xfrm>
            <a:off x="-34925" y="122238"/>
            <a:ext cx="7643813" cy="768350"/>
          </a:xfrm>
          <a:prstGeom prst="rect">
            <a:avLst/>
          </a:prstGeom>
          <a:noFill/>
        </p:spPr>
        <p:txBody>
          <a:bodyPr>
            <a:spAutoFit/>
          </a:bodyPr>
          <a:lstStyle/>
          <a:p>
            <a:pPr marR="0" defTabSz="457200" eaLnBrk="0" hangingPunct="0">
              <a:buClrTx/>
              <a:buSzTx/>
              <a:buFontTx/>
              <a:buNone/>
              <a:defRPr/>
            </a:pPr>
            <a:r>
              <a:rPr kumimoji="0" lang="zh-CN" altLang="en-US" sz="44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rPr>
              <a:t>（一）九品中正制</a:t>
            </a:r>
            <a:endParaRPr kumimoji="0" lang="zh-CN" altLang="en-US" sz="44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endParaRPr>
          </a:p>
        </p:txBody>
      </p:sp>
      <p:sp>
        <p:nvSpPr>
          <p:cNvPr id="4" name="文本框 8"/>
          <p:cNvSpPr txBox="1"/>
          <p:nvPr/>
        </p:nvSpPr>
        <p:spPr>
          <a:xfrm>
            <a:off x="630238" y="685800"/>
            <a:ext cx="5008563" cy="646113"/>
          </a:xfrm>
          <a:prstGeom prst="rect">
            <a:avLst/>
          </a:prstGeom>
          <a:noFill/>
        </p:spPr>
        <p:txBody>
          <a:bodyPr>
            <a:spAutoFit/>
          </a:bodyPr>
          <a:lstStyle/>
          <a:p>
            <a:pPr marR="0" defTabSz="457200" eaLnBrk="0" hangingPunct="0">
              <a:buClrTx/>
              <a:buSzTx/>
              <a:buFontTx/>
              <a:buNone/>
              <a:defRPr/>
            </a:pPr>
            <a:r>
              <a:rPr kumimoji="0" lang="en-US" altLang="zh-CN" sz="36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rPr>
              <a:t>1</a:t>
            </a:r>
            <a:r>
              <a:rPr kumimoji="0" lang="zh-CN" altLang="en-US" sz="36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rPr>
              <a:t>、创立：曹魏</a:t>
            </a:r>
            <a:endParaRPr kumimoji="0" lang="zh-CN" altLang="en-US" sz="36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endParaRPr>
          </a:p>
        </p:txBody>
      </p:sp>
      <p:sp>
        <p:nvSpPr>
          <p:cNvPr id="5" name="文本框 8"/>
          <p:cNvSpPr txBox="1"/>
          <p:nvPr/>
        </p:nvSpPr>
        <p:spPr>
          <a:xfrm>
            <a:off x="630238" y="1295400"/>
            <a:ext cx="2362200" cy="646113"/>
          </a:xfrm>
          <a:prstGeom prst="rect">
            <a:avLst/>
          </a:prstGeom>
          <a:noFill/>
        </p:spPr>
        <p:txBody>
          <a:bodyPr>
            <a:spAutoFit/>
          </a:bodyPr>
          <a:lstStyle/>
          <a:p>
            <a:pPr marR="0" defTabSz="457200" eaLnBrk="0" hangingPunct="0">
              <a:buClrTx/>
              <a:buSzTx/>
              <a:buFontTx/>
              <a:buNone/>
              <a:defRPr/>
            </a:pPr>
            <a:r>
              <a:rPr kumimoji="0" lang="en-US" altLang="zh-CN" sz="36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rPr>
              <a:t>2</a:t>
            </a:r>
            <a:r>
              <a:rPr kumimoji="0" lang="zh-CN" altLang="en-US" sz="36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rPr>
              <a:t>、标准</a:t>
            </a:r>
            <a:endParaRPr kumimoji="0" lang="zh-CN" altLang="en-US" sz="36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endParaRPr>
          </a:p>
        </p:txBody>
      </p:sp>
      <p:sp>
        <p:nvSpPr>
          <p:cNvPr id="6" name="文本框 8"/>
          <p:cNvSpPr txBox="1"/>
          <p:nvPr/>
        </p:nvSpPr>
        <p:spPr>
          <a:xfrm>
            <a:off x="782638" y="2122488"/>
            <a:ext cx="6227763" cy="1154113"/>
          </a:xfrm>
          <a:prstGeom prst="rect">
            <a:avLst/>
          </a:prstGeom>
          <a:noFill/>
        </p:spPr>
        <p:txBody>
          <a:bodyPr>
            <a:spAutoFit/>
          </a:bodyPr>
          <a:lstStyle/>
          <a:p>
            <a:pPr marR="0" defTabSz="457200" eaLnBrk="0" hangingPunct="0">
              <a:spcAft>
                <a:spcPts val="600"/>
              </a:spcAft>
              <a:buClrTx/>
              <a:buSzTx/>
              <a:buFontTx/>
              <a:buNone/>
              <a:defRPr/>
            </a:pPr>
            <a:r>
              <a:rPr kumimoji="0" lang="zh-CN" altLang="en-US" sz="3200" b="1" kern="1200" cap="none" spc="0" normalizeH="0" baseline="0" noProof="0"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初期——重视家世、道德和才能</a:t>
            </a:r>
            <a:endParaRPr kumimoji="0" lang="zh-CN" altLang="en-US" sz="3200" b="1" kern="1200" cap="none" spc="0" normalizeH="0" baseline="0" noProof="0"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endParaRPr>
          </a:p>
          <a:p>
            <a:pPr marR="0" defTabSz="457200" eaLnBrk="0" hangingPunct="0">
              <a:spcAft>
                <a:spcPts val="600"/>
              </a:spcAft>
              <a:buClrTx/>
              <a:buSzTx/>
              <a:buFontTx/>
              <a:buNone/>
              <a:defRPr/>
            </a:pPr>
            <a:r>
              <a:rPr kumimoji="0" lang="zh-CN" altLang="en-US" sz="3200" b="1" kern="1200" cap="none" spc="0" normalizeH="0" baseline="0" noProof="0"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西晋——主要看重家世</a:t>
            </a:r>
            <a:endParaRPr kumimoji="0" lang="zh-CN" altLang="en-US" sz="3200" b="1" kern="1200" cap="none" spc="0" normalizeH="0" baseline="0" noProof="0"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endParaRPr>
          </a:p>
        </p:txBody>
      </p:sp>
      <p:sp>
        <p:nvSpPr>
          <p:cNvPr id="7" name="文本框 8"/>
          <p:cNvSpPr txBox="1"/>
          <p:nvPr/>
        </p:nvSpPr>
        <p:spPr>
          <a:xfrm>
            <a:off x="630238" y="3352800"/>
            <a:ext cx="2362200" cy="646113"/>
          </a:xfrm>
          <a:prstGeom prst="rect">
            <a:avLst/>
          </a:prstGeom>
          <a:noFill/>
        </p:spPr>
        <p:txBody>
          <a:bodyPr>
            <a:spAutoFit/>
          </a:bodyPr>
          <a:lstStyle/>
          <a:p>
            <a:pPr marR="0" defTabSz="457200" eaLnBrk="0" hangingPunct="0">
              <a:buClrTx/>
              <a:buSzTx/>
              <a:buFontTx/>
              <a:buNone/>
              <a:defRPr/>
            </a:pPr>
            <a:r>
              <a:rPr kumimoji="0" lang="en-US" altLang="zh-CN" sz="36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rPr>
              <a:t>3</a:t>
            </a:r>
            <a:r>
              <a:rPr kumimoji="0" lang="zh-CN" altLang="en-US" sz="36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rPr>
              <a:t>、影响</a:t>
            </a:r>
            <a:endParaRPr kumimoji="0" lang="zh-CN" altLang="en-US" sz="36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endParaRPr>
          </a:p>
        </p:txBody>
      </p:sp>
      <p:sp>
        <p:nvSpPr>
          <p:cNvPr id="8" name="文本框 8"/>
          <p:cNvSpPr txBox="1"/>
          <p:nvPr/>
        </p:nvSpPr>
        <p:spPr>
          <a:xfrm>
            <a:off x="758825" y="3962400"/>
            <a:ext cx="6850063" cy="1154113"/>
          </a:xfrm>
          <a:prstGeom prst="rect">
            <a:avLst/>
          </a:prstGeom>
          <a:noFill/>
        </p:spPr>
        <p:txBody>
          <a:bodyPr>
            <a:spAutoFit/>
          </a:bodyPr>
          <a:lstStyle/>
          <a:p>
            <a:pPr marR="0" defTabSz="457200" eaLnBrk="0" hangingPunct="0">
              <a:spcAft>
                <a:spcPts val="600"/>
              </a:spcAft>
              <a:buClrTx/>
              <a:buSzTx/>
              <a:buFontTx/>
              <a:buNone/>
              <a:defRPr/>
            </a:pPr>
            <a:r>
              <a:rPr kumimoji="0" lang="zh-CN" altLang="en-US" sz="3200" b="1" kern="1200" cap="none" spc="0" normalizeH="0" baseline="0" noProof="0"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早期——选拔了人才</a:t>
            </a:r>
            <a:endParaRPr kumimoji="0" lang="en-US" altLang="zh-CN" sz="3200" b="1" kern="1200" cap="none" spc="0" normalizeH="0" baseline="0" noProof="0"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endParaRPr>
          </a:p>
          <a:p>
            <a:pPr marR="0" defTabSz="457200" eaLnBrk="0" hangingPunct="0">
              <a:spcAft>
                <a:spcPts val="600"/>
              </a:spcAft>
              <a:buClrTx/>
              <a:buSzTx/>
              <a:buFontTx/>
              <a:buNone/>
              <a:defRPr/>
            </a:pPr>
            <a:r>
              <a:rPr kumimoji="0" lang="en-US" altLang="zh-CN" sz="3200" b="1" kern="1200" cap="none" spc="0" normalizeH="0" baseline="0" noProof="0"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        </a:t>
            </a:r>
            <a:r>
              <a:rPr kumimoji="0" lang="zh-CN" altLang="en-US" sz="3200" b="1" kern="1200" cap="none" spc="0" normalizeH="0" baseline="0" noProof="0"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加强了中央集权</a:t>
            </a:r>
            <a:endParaRPr kumimoji="0" lang="zh-CN" altLang="en-US" sz="3200" b="1" kern="1200" cap="none" spc="0" normalizeH="0" baseline="0" noProof="0"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endParaRPr>
          </a:p>
        </p:txBody>
      </p:sp>
      <p:sp>
        <p:nvSpPr>
          <p:cNvPr id="9" name="文本框 8"/>
          <p:cNvSpPr txBox="1"/>
          <p:nvPr/>
        </p:nvSpPr>
        <p:spPr>
          <a:xfrm>
            <a:off x="758825" y="5029200"/>
            <a:ext cx="6142038" cy="584200"/>
          </a:xfrm>
          <a:prstGeom prst="rect">
            <a:avLst/>
          </a:prstGeom>
          <a:noFill/>
        </p:spPr>
        <p:txBody>
          <a:bodyPr>
            <a:spAutoFit/>
          </a:bodyPr>
          <a:lstStyle/>
          <a:p>
            <a:pPr marR="0" defTabSz="457200" eaLnBrk="0" hangingPunct="0">
              <a:spcAft>
                <a:spcPts val="600"/>
              </a:spcAft>
              <a:buClrTx/>
              <a:buSzTx/>
              <a:buFontTx/>
              <a:buNone/>
              <a:defRPr/>
            </a:pPr>
            <a:r>
              <a:rPr kumimoji="0" lang="zh-CN" altLang="en-US" sz="3200" b="1" kern="1200" cap="none" spc="0" normalizeH="0" baseline="0" noProof="0"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后期——门阀把持官位的工具</a:t>
            </a:r>
            <a:endParaRPr kumimoji="0" lang="zh-CN" altLang="en-US" sz="3200" b="1" kern="1200" cap="none" spc="0" normalizeH="0" baseline="0" noProof="0"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endParaRPr>
          </a:p>
        </p:txBody>
      </p:sp>
      <p:sp>
        <p:nvSpPr>
          <p:cNvPr id="10" name="文本框 8"/>
          <p:cNvSpPr txBox="1"/>
          <p:nvPr/>
        </p:nvSpPr>
        <p:spPr>
          <a:xfrm>
            <a:off x="606425" y="5562600"/>
            <a:ext cx="2362200" cy="646113"/>
          </a:xfrm>
          <a:prstGeom prst="rect">
            <a:avLst/>
          </a:prstGeom>
          <a:noFill/>
        </p:spPr>
        <p:txBody>
          <a:bodyPr>
            <a:spAutoFit/>
          </a:bodyPr>
          <a:lstStyle/>
          <a:p>
            <a:pPr marR="0" defTabSz="457200" eaLnBrk="0" hangingPunct="0">
              <a:buClrTx/>
              <a:buSzTx/>
              <a:buFontTx/>
              <a:buNone/>
              <a:defRPr/>
            </a:pPr>
            <a:r>
              <a:rPr kumimoji="0" lang="en-US" altLang="zh-CN" sz="36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rPr>
              <a:t>4</a:t>
            </a:r>
            <a:r>
              <a:rPr kumimoji="0" lang="zh-CN" altLang="en-US" sz="36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rPr>
              <a:t>、特点</a:t>
            </a:r>
            <a:endParaRPr kumimoji="0" lang="zh-CN" altLang="en-US" sz="36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endParaRPr>
          </a:p>
        </p:txBody>
      </p:sp>
      <p:sp>
        <p:nvSpPr>
          <p:cNvPr id="11" name="文本框 8"/>
          <p:cNvSpPr txBox="1"/>
          <p:nvPr/>
        </p:nvSpPr>
        <p:spPr>
          <a:xfrm>
            <a:off x="1981200" y="6096000"/>
            <a:ext cx="3325813" cy="584200"/>
          </a:xfrm>
          <a:prstGeom prst="rect">
            <a:avLst/>
          </a:prstGeom>
          <a:noFill/>
        </p:spPr>
        <p:txBody>
          <a:bodyPr>
            <a:spAutoFit/>
          </a:bodyPr>
          <a:lstStyle/>
          <a:p>
            <a:pPr marR="0" defTabSz="457200" eaLnBrk="0" hangingPunct="0">
              <a:spcAft>
                <a:spcPts val="600"/>
              </a:spcAft>
              <a:buClrTx/>
              <a:buSzTx/>
              <a:buFontTx/>
              <a:buNone/>
              <a:defRPr/>
            </a:pPr>
            <a:r>
              <a:rPr kumimoji="0" lang="zh-CN" altLang="en-US" sz="3200" b="1" kern="1200" cap="none" spc="0" normalizeH="0" baseline="0" noProof="0"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封闭性，特权化</a:t>
            </a:r>
            <a:endParaRPr kumimoji="0" lang="zh-CN" altLang="en-US" sz="3200" b="1" kern="1200" cap="none" spc="0" normalizeH="0" baseline="0" noProof="0"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endParaRPr>
          </a:p>
        </p:txBody>
      </p:sp>
      <p:sp>
        <p:nvSpPr>
          <p:cNvPr id="17413" name="矩形 9"/>
          <p:cNvSpPr/>
          <p:nvPr>
            <p:custDataLst>
              <p:tags r:id="rId2"/>
            </p:custDataLst>
          </p:nvPr>
        </p:nvSpPr>
        <p:spPr>
          <a:xfrm>
            <a:off x="456248" y="3124200"/>
            <a:ext cx="11104562" cy="3200400"/>
          </a:xfrm>
          <a:prstGeom prst="rect">
            <a:avLst/>
          </a:prstGeom>
          <a:solidFill>
            <a:srgbClr val="FFFFFF"/>
          </a:solidFill>
          <a:ln w="25400" cap="flat" cmpd="sng">
            <a:solidFill>
              <a:srgbClr val="C47546"/>
            </a:solidFill>
            <a:prstDash val="solid"/>
            <a:round/>
            <a:headEnd type="none" w="med" len="med"/>
            <a:tailEnd type="none" w="med" len="med"/>
          </a:ln>
        </p:spPr>
        <p:txBody>
          <a:bodyPr anchor="t" anchorCtr="0"/>
          <a:p>
            <a:pPr eaLnBrk="0" hangingPunct="0"/>
            <a:r>
              <a:rPr lang="zh-CN" altLang="en-US" sz="3200" b="1" dirty="0">
                <a:solidFill>
                  <a:srgbClr val="002060"/>
                </a:solidFill>
                <a:latin typeface="楷体" panose="02010609060101010101" pitchFamily="49" charset="-122"/>
                <a:ea typeface="楷体" panose="02010609060101010101" pitchFamily="49" charset="-122"/>
                <a:sym typeface="Wingdings" panose="05000000000000000000" pitchFamily="2" charset="2"/>
              </a:rPr>
              <a:t>     王徽之，书圣王羲之第五子，曾在车骑将军桓冲军中任职。一次桓冲问他的任职部门，答曰：“不清楚，常见有人牵马进出，似是管马。”桓又问：“你部门有多少匹马？”答曰：“我未曾过问，怎么知道呢？”再问：“马匹的死亡率高吗？”答曰：“未知生，焉知死？”后官至黄门侍郎（门下省副长官）。</a:t>
            </a:r>
            <a:endParaRPr lang="zh-CN" altLang="en-US" sz="3200" b="1" dirty="0">
              <a:solidFill>
                <a:srgbClr val="002060"/>
              </a:solidFill>
              <a:latin typeface="楷体" panose="02010609060101010101" pitchFamily="49" charset="-122"/>
              <a:ea typeface="楷体" panose="02010609060101010101" pitchFamily="49" charset="-122"/>
              <a:sym typeface="Wingdings" panose="05000000000000000000" pitchFamily="2" charset="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circle(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500" fill="hold">
                                          <p:stCondLst>
                                            <p:cond delay="0"/>
                                          </p:stCondLst>
                                        </p:cTn>
                                        <p:tgtEl>
                                          <p:spTgt spid="8"/>
                                        </p:tgtEl>
                                        <p:attrNameLst>
                                          <p:attrName>style.visibility</p:attrName>
                                        </p:attrNameLst>
                                      </p:cBhvr>
                                      <p:to>
                                        <p:strVal val="visible"/>
                                      </p:to>
                                    </p:set>
                                    <p:animEffect transition="in" filter="circle(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500" fill="hold">
                                          <p:stCondLst>
                                            <p:cond delay="0"/>
                                          </p:stCondLst>
                                        </p:cTn>
                                        <p:tgtEl>
                                          <p:spTgt spid="9"/>
                                        </p:tgtEl>
                                        <p:attrNameLst>
                                          <p:attrName>style.visibility</p:attrName>
                                        </p:attrNameLst>
                                      </p:cBhvr>
                                      <p:to>
                                        <p:strVal val="visible"/>
                                      </p:to>
                                    </p:set>
                                    <p:animEffect transition="in" filter="circle(i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500" fill="hold">
                                          <p:stCondLst>
                                            <p:cond delay="0"/>
                                          </p:stCondLst>
                                        </p:cTn>
                                        <p:tgtEl>
                                          <p:spTgt spid="11"/>
                                        </p:tgtEl>
                                        <p:attrNameLst>
                                          <p:attrName>style.visibility</p:attrName>
                                        </p:attrNameLst>
                                      </p:cBhvr>
                                      <p:to>
                                        <p:strVal val="visible"/>
                                      </p:to>
                                    </p:set>
                                    <p:animEffect transition="in" filter="circle(i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500" fill="hold">
                                          <p:stCondLst>
                                            <p:cond delay="0"/>
                                          </p:stCondLst>
                                        </p:cTn>
                                        <p:tgtEl>
                                          <p:spTgt spid="17413"/>
                                        </p:tgtEl>
                                        <p:attrNameLst>
                                          <p:attrName>style.visibility</p:attrName>
                                        </p:attrNameLst>
                                      </p:cBhvr>
                                      <p:to>
                                        <p:strVal val="visible"/>
                                      </p:to>
                                    </p:set>
                                    <p:animEffect transition="in" filter="blinds(horizontal)">
                                      <p:cBhvr>
                                        <p:cTn id="27"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P spid="174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8"/>
          <p:cNvSpPr txBox="1"/>
          <p:nvPr/>
        </p:nvSpPr>
        <p:spPr>
          <a:xfrm>
            <a:off x="4323080" y="265430"/>
            <a:ext cx="5008563" cy="645160"/>
          </a:xfrm>
          <a:prstGeom prst="rect">
            <a:avLst/>
          </a:prstGeom>
          <a:noFill/>
        </p:spPr>
        <p:txBody>
          <a:bodyPr>
            <a:spAutoFit/>
          </a:bodyPr>
          <a:lstStyle/>
          <a:p>
            <a:pPr marR="0" defTabSz="457200" eaLnBrk="0" hangingPunct="0">
              <a:buClrTx/>
              <a:buSzTx/>
              <a:buFontTx/>
              <a:buNone/>
              <a:defRPr/>
            </a:pPr>
            <a:r>
              <a:rPr kumimoji="0" lang="en-US" altLang="zh-CN" sz="36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rPr>
              <a:t>1</a:t>
            </a:r>
            <a:r>
              <a:rPr kumimoji="0" lang="zh-CN" altLang="en-US" sz="36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rPr>
              <a:t>、建立与发展</a:t>
            </a:r>
            <a:endParaRPr kumimoji="0" lang="zh-CN" altLang="en-US" sz="36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endParaRPr>
          </a:p>
        </p:txBody>
      </p:sp>
      <p:grpSp>
        <p:nvGrpSpPr>
          <p:cNvPr id="19458" name="组合 3"/>
          <p:cNvGrpSpPr/>
          <p:nvPr/>
        </p:nvGrpSpPr>
        <p:grpSpPr>
          <a:xfrm>
            <a:off x="555625" y="1597025"/>
            <a:ext cx="10763250" cy="3905250"/>
            <a:chOff x="2294" y="2867"/>
            <a:chExt cx="14844" cy="5714"/>
          </a:xfrm>
        </p:grpSpPr>
        <p:grpSp>
          <p:nvGrpSpPr>
            <p:cNvPr id="19459" name="组合 5"/>
            <p:cNvGrpSpPr/>
            <p:nvPr/>
          </p:nvGrpSpPr>
          <p:grpSpPr>
            <a:xfrm>
              <a:off x="2294" y="2866"/>
              <a:ext cx="14844" cy="5711"/>
              <a:chOff x="1258398" y="1716185"/>
              <a:chExt cx="5878709" cy="2262909"/>
            </a:xfrm>
          </p:grpSpPr>
          <p:sp>
            <p:nvSpPr>
              <p:cNvPr id="11" name="椭圆 3"/>
              <p:cNvSpPr/>
              <p:nvPr/>
            </p:nvSpPr>
            <p:spPr>
              <a:xfrm rot="1540905">
                <a:off x="1258398" y="2082005"/>
                <a:ext cx="1678759" cy="1243526"/>
              </a:xfrm>
              <a:custGeom>
                <a:avLst/>
                <a:gdLst/>
                <a:ahLst/>
                <a:cxnLst/>
                <a:rect l="l" t="t" r="r" b="b"/>
                <a:pathLst>
                  <a:path w="1944216" h="1440160">
                    <a:moveTo>
                      <a:pt x="720080" y="0"/>
                    </a:moveTo>
                    <a:cubicBezTo>
                      <a:pt x="1001925" y="0"/>
                      <a:pt x="1245950" y="161925"/>
                      <a:pt x="1361521" y="399165"/>
                    </a:cubicBezTo>
                    <a:lnTo>
                      <a:pt x="1757168" y="399165"/>
                    </a:lnTo>
                    <a:lnTo>
                      <a:pt x="1944216" y="759205"/>
                    </a:lnTo>
                    <a:lnTo>
                      <a:pt x="1757168" y="1119245"/>
                    </a:lnTo>
                    <a:lnTo>
                      <a:pt x="1319048" y="1119245"/>
                    </a:lnTo>
                    <a:cubicBezTo>
                      <a:pt x="1190239" y="1312807"/>
                      <a:pt x="970032" y="1440160"/>
                      <a:pt x="720080" y="1440160"/>
                    </a:cubicBezTo>
                    <a:cubicBezTo>
                      <a:pt x="322391" y="1440160"/>
                      <a:pt x="0" y="1117769"/>
                      <a:pt x="0" y="720080"/>
                    </a:cubicBezTo>
                    <a:cubicBezTo>
                      <a:pt x="0" y="322391"/>
                      <a:pt x="322391" y="0"/>
                      <a:pt x="720080" y="0"/>
                    </a:cubicBezTo>
                    <a:close/>
                  </a:path>
                </a:pathLst>
              </a:custGeom>
              <a:gradFill flip="none" rotWithShape="1">
                <a:gsLst>
                  <a:gs pos="100000">
                    <a:srgbClr val="FCFCFC"/>
                  </a:gs>
                  <a:gs pos="0">
                    <a:srgbClr val="CCCCCC"/>
                  </a:gs>
                </a:gsLst>
                <a:lin ang="7200000" scaled="0"/>
              </a:gra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auto" latinLnBrk="0" hangingPunct="0">
                  <a:lnSpc>
                    <a:spcPct val="100000"/>
                  </a:lnSpc>
                  <a:spcBef>
                    <a:spcPct val="0"/>
                  </a:spcBef>
                  <a:spcAft>
                    <a:spcPct val="0"/>
                  </a:spcAft>
                  <a:buClrTx/>
                  <a:buSzTx/>
                  <a:buFontTx/>
                  <a:buNone/>
                  <a:defRPr/>
                </a:pPr>
                <a:endParaRPr kumimoji="0" lang="zh-CN" altLang="en-US" sz="2665" b="1" i="0" u="none" strike="noStrike" kern="1200" cap="none" spc="0" normalizeH="0" baseline="0" noProof="0">
                  <a:ln>
                    <a:noFill/>
                  </a:ln>
                  <a:solidFill>
                    <a:schemeClr val="lt1"/>
                  </a:solidFill>
                  <a:effectLst/>
                  <a:uLnTx/>
                  <a:uFillTx/>
                  <a:latin typeface="仿宋" panose="02010609060101010101" pitchFamily="49" charset="-122"/>
                  <a:ea typeface="仿宋" panose="02010609060101010101" pitchFamily="49" charset="-122"/>
                  <a:cs typeface="+mn-cs"/>
                </a:endParaRPr>
              </a:p>
            </p:txBody>
          </p:sp>
          <p:sp>
            <p:nvSpPr>
              <p:cNvPr id="12" name="椭圆 3"/>
              <p:cNvSpPr/>
              <p:nvPr/>
            </p:nvSpPr>
            <p:spPr>
              <a:xfrm rot="19123988">
                <a:off x="2425816" y="2549492"/>
                <a:ext cx="1678759" cy="1243526"/>
              </a:xfrm>
              <a:custGeom>
                <a:avLst/>
                <a:gdLst/>
                <a:ahLst/>
                <a:cxnLst/>
                <a:rect l="l" t="t" r="r" b="b"/>
                <a:pathLst>
                  <a:path w="1944216" h="1440160">
                    <a:moveTo>
                      <a:pt x="720080" y="0"/>
                    </a:moveTo>
                    <a:cubicBezTo>
                      <a:pt x="1001925" y="0"/>
                      <a:pt x="1245950" y="161925"/>
                      <a:pt x="1361521" y="399165"/>
                    </a:cubicBezTo>
                    <a:lnTo>
                      <a:pt x="1757168" y="399165"/>
                    </a:lnTo>
                    <a:lnTo>
                      <a:pt x="1944216" y="759205"/>
                    </a:lnTo>
                    <a:lnTo>
                      <a:pt x="1757168" y="1119245"/>
                    </a:lnTo>
                    <a:lnTo>
                      <a:pt x="1319048" y="1119245"/>
                    </a:lnTo>
                    <a:cubicBezTo>
                      <a:pt x="1190239" y="1312807"/>
                      <a:pt x="970032" y="1440160"/>
                      <a:pt x="720080" y="1440160"/>
                    </a:cubicBezTo>
                    <a:cubicBezTo>
                      <a:pt x="322391" y="1440160"/>
                      <a:pt x="0" y="1117769"/>
                      <a:pt x="0" y="720080"/>
                    </a:cubicBezTo>
                    <a:cubicBezTo>
                      <a:pt x="0" y="322391"/>
                      <a:pt x="322391" y="0"/>
                      <a:pt x="720080" y="0"/>
                    </a:cubicBezTo>
                    <a:close/>
                  </a:path>
                </a:pathLst>
              </a:custGeom>
              <a:gradFill flip="none" rotWithShape="1">
                <a:gsLst>
                  <a:gs pos="100000">
                    <a:srgbClr val="FCFCFC"/>
                  </a:gs>
                  <a:gs pos="0">
                    <a:srgbClr val="CCCCCC"/>
                  </a:gs>
                </a:gsLst>
                <a:lin ang="9600000" scaled="0"/>
              </a:gra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auto" latinLnBrk="0" hangingPunct="0">
                  <a:lnSpc>
                    <a:spcPct val="100000"/>
                  </a:lnSpc>
                  <a:spcBef>
                    <a:spcPct val="0"/>
                  </a:spcBef>
                  <a:spcAft>
                    <a:spcPct val="0"/>
                  </a:spcAft>
                  <a:buClrTx/>
                  <a:buSzTx/>
                  <a:buFontTx/>
                  <a:buNone/>
                  <a:defRPr/>
                </a:pPr>
                <a:endParaRPr kumimoji="0" lang="zh-CN" altLang="en-US" sz="2665" b="1" i="0" u="none" strike="noStrike" kern="1200" cap="none" spc="0" normalizeH="0" baseline="0" noProof="0">
                  <a:ln>
                    <a:noFill/>
                  </a:ln>
                  <a:solidFill>
                    <a:schemeClr val="lt1"/>
                  </a:solidFill>
                  <a:effectLst/>
                  <a:uLnTx/>
                  <a:uFillTx/>
                  <a:latin typeface="仿宋" panose="02010609060101010101" pitchFamily="49" charset="-122"/>
                  <a:ea typeface="仿宋" panose="02010609060101010101" pitchFamily="49" charset="-122"/>
                  <a:cs typeface="+mn-cs"/>
                </a:endParaRPr>
              </a:p>
            </p:txBody>
          </p:sp>
          <p:sp>
            <p:nvSpPr>
              <p:cNvPr id="13" name="椭圆 3"/>
              <p:cNvSpPr/>
              <p:nvPr/>
            </p:nvSpPr>
            <p:spPr>
              <a:xfrm rot="1540905">
                <a:off x="3558927" y="2082005"/>
                <a:ext cx="1678759" cy="1243526"/>
              </a:xfrm>
              <a:custGeom>
                <a:avLst/>
                <a:gdLst/>
                <a:ahLst/>
                <a:cxnLst/>
                <a:rect l="l" t="t" r="r" b="b"/>
                <a:pathLst>
                  <a:path w="1944216" h="1440160">
                    <a:moveTo>
                      <a:pt x="720080" y="0"/>
                    </a:moveTo>
                    <a:cubicBezTo>
                      <a:pt x="1001925" y="0"/>
                      <a:pt x="1245950" y="161925"/>
                      <a:pt x="1361521" y="399165"/>
                    </a:cubicBezTo>
                    <a:lnTo>
                      <a:pt x="1757168" y="399165"/>
                    </a:lnTo>
                    <a:lnTo>
                      <a:pt x="1944216" y="759205"/>
                    </a:lnTo>
                    <a:lnTo>
                      <a:pt x="1757168" y="1119245"/>
                    </a:lnTo>
                    <a:lnTo>
                      <a:pt x="1319048" y="1119245"/>
                    </a:lnTo>
                    <a:cubicBezTo>
                      <a:pt x="1190239" y="1312807"/>
                      <a:pt x="970032" y="1440160"/>
                      <a:pt x="720080" y="1440160"/>
                    </a:cubicBezTo>
                    <a:cubicBezTo>
                      <a:pt x="322391" y="1440160"/>
                      <a:pt x="0" y="1117769"/>
                      <a:pt x="0" y="720080"/>
                    </a:cubicBezTo>
                    <a:cubicBezTo>
                      <a:pt x="0" y="322391"/>
                      <a:pt x="322391" y="0"/>
                      <a:pt x="720080" y="0"/>
                    </a:cubicBezTo>
                    <a:close/>
                  </a:path>
                </a:pathLst>
              </a:custGeom>
              <a:gradFill flip="none" rotWithShape="1">
                <a:gsLst>
                  <a:gs pos="100000">
                    <a:srgbClr val="FCFCFC"/>
                  </a:gs>
                  <a:gs pos="0">
                    <a:srgbClr val="CCCCCC"/>
                  </a:gs>
                </a:gsLst>
                <a:lin ang="7200000" scaled="0"/>
              </a:gra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auto" latinLnBrk="0" hangingPunct="0">
                  <a:lnSpc>
                    <a:spcPct val="100000"/>
                  </a:lnSpc>
                  <a:spcBef>
                    <a:spcPct val="0"/>
                  </a:spcBef>
                  <a:spcAft>
                    <a:spcPct val="0"/>
                  </a:spcAft>
                  <a:buClrTx/>
                  <a:buSzTx/>
                  <a:buFontTx/>
                  <a:buNone/>
                  <a:defRPr/>
                </a:pPr>
                <a:endParaRPr kumimoji="0" lang="zh-CN" altLang="en-US" sz="2665" b="1" i="0" u="none" strike="noStrike" kern="1200" cap="none" spc="0" normalizeH="0" baseline="0" noProof="0">
                  <a:ln>
                    <a:noFill/>
                  </a:ln>
                  <a:solidFill>
                    <a:schemeClr val="lt1"/>
                  </a:solidFill>
                  <a:effectLst/>
                  <a:uLnTx/>
                  <a:uFillTx/>
                  <a:latin typeface="仿宋" panose="02010609060101010101" pitchFamily="49" charset="-122"/>
                  <a:ea typeface="仿宋" panose="02010609060101010101" pitchFamily="49" charset="-122"/>
                  <a:cs typeface="+mn-cs"/>
                </a:endParaRPr>
              </a:p>
            </p:txBody>
          </p:sp>
          <p:sp>
            <p:nvSpPr>
              <p:cNvPr id="14" name="椭圆 3"/>
              <p:cNvSpPr/>
              <p:nvPr/>
            </p:nvSpPr>
            <p:spPr>
              <a:xfrm rot="19123988">
                <a:off x="4693194" y="2549492"/>
                <a:ext cx="1678759" cy="1243526"/>
              </a:xfrm>
              <a:custGeom>
                <a:avLst/>
                <a:gdLst/>
                <a:ahLst/>
                <a:cxnLst/>
                <a:rect l="l" t="t" r="r" b="b"/>
                <a:pathLst>
                  <a:path w="1944216" h="1440160">
                    <a:moveTo>
                      <a:pt x="720080" y="0"/>
                    </a:moveTo>
                    <a:cubicBezTo>
                      <a:pt x="1001925" y="0"/>
                      <a:pt x="1245950" y="161925"/>
                      <a:pt x="1361521" y="399165"/>
                    </a:cubicBezTo>
                    <a:lnTo>
                      <a:pt x="1757168" y="399165"/>
                    </a:lnTo>
                    <a:lnTo>
                      <a:pt x="1944216" y="759205"/>
                    </a:lnTo>
                    <a:lnTo>
                      <a:pt x="1757168" y="1119245"/>
                    </a:lnTo>
                    <a:lnTo>
                      <a:pt x="1319048" y="1119245"/>
                    </a:lnTo>
                    <a:cubicBezTo>
                      <a:pt x="1190239" y="1312807"/>
                      <a:pt x="970032" y="1440160"/>
                      <a:pt x="720080" y="1440160"/>
                    </a:cubicBezTo>
                    <a:cubicBezTo>
                      <a:pt x="322391" y="1440160"/>
                      <a:pt x="0" y="1117769"/>
                      <a:pt x="0" y="720080"/>
                    </a:cubicBezTo>
                    <a:cubicBezTo>
                      <a:pt x="0" y="322391"/>
                      <a:pt x="322391" y="0"/>
                      <a:pt x="720080" y="0"/>
                    </a:cubicBezTo>
                    <a:close/>
                  </a:path>
                </a:pathLst>
              </a:custGeom>
              <a:gradFill flip="none" rotWithShape="1">
                <a:gsLst>
                  <a:gs pos="100000">
                    <a:srgbClr val="FCFCFC"/>
                  </a:gs>
                  <a:gs pos="0">
                    <a:srgbClr val="CCCCCC"/>
                  </a:gs>
                </a:gsLst>
                <a:lin ang="9600000" scaled="0"/>
              </a:gra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auto" latinLnBrk="0" hangingPunct="0">
                  <a:lnSpc>
                    <a:spcPct val="100000"/>
                  </a:lnSpc>
                  <a:spcBef>
                    <a:spcPct val="0"/>
                  </a:spcBef>
                  <a:spcAft>
                    <a:spcPct val="0"/>
                  </a:spcAft>
                  <a:buClrTx/>
                  <a:buSzTx/>
                  <a:buFontTx/>
                  <a:buNone/>
                  <a:defRPr/>
                </a:pPr>
                <a:endParaRPr kumimoji="0" lang="zh-CN" altLang="en-US" sz="2665" b="1" i="0" u="none" strike="noStrike" kern="1200" cap="none" spc="0" normalizeH="0" baseline="0" noProof="0">
                  <a:ln>
                    <a:noFill/>
                  </a:ln>
                  <a:solidFill>
                    <a:schemeClr val="lt1"/>
                  </a:solidFill>
                  <a:effectLst/>
                  <a:uLnTx/>
                  <a:uFillTx/>
                  <a:latin typeface="仿宋" panose="02010609060101010101" pitchFamily="49" charset="-122"/>
                  <a:ea typeface="仿宋" panose="02010609060101010101" pitchFamily="49" charset="-122"/>
                  <a:cs typeface="+mn-cs"/>
                </a:endParaRPr>
              </a:p>
            </p:txBody>
          </p:sp>
          <p:sp>
            <p:nvSpPr>
              <p:cNvPr id="15" name="椭圆 14"/>
              <p:cNvSpPr/>
              <p:nvPr/>
            </p:nvSpPr>
            <p:spPr>
              <a:xfrm>
                <a:off x="5858616" y="1971717"/>
                <a:ext cx="1278491" cy="1278491"/>
              </a:xfrm>
              <a:prstGeom prst="ellipse">
                <a:avLst/>
              </a:prstGeom>
              <a:gradFill flip="none" rotWithShape="1">
                <a:gsLst>
                  <a:gs pos="100000">
                    <a:srgbClr val="FCFCFC"/>
                  </a:gs>
                  <a:gs pos="0">
                    <a:srgbClr val="CCCCCC"/>
                  </a:gs>
                </a:gsLst>
                <a:lin ang="7200000" scaled="0"/>
              </a:gra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auto" latinLnBrk="0" hangingPunct="0">
                  <a:lnSpc>
                    <a:spcPct val="100000"/>
                  </a:lnSpc>
                  <a:spcBef>
                    <a:spcPct val="0"/>
                  </a:spcBef>
                  <a:spcAft>
                    <a:spcPct val="0"/>
                  </a:spcAft>
                  <a:buClrTx/>
                  <a:buSzTx/>
                  <a:buFontTx/>
                  <a:buNone/>
                  <a:defRPr/>
                </a:pPr>
                <a:endParaRPr kumimoji="0" lang="zh-CN" altLang="en-US" sz="2665" b="1" i="0" u="none" strike="noStrike" kern="1200" cap="none" spc="0" normalizeH="0" baseline="0" noProof="0">
                  <a:ln>
                    <a:noFill/>
                  </a:ln>
                  <a:solidFill>
                    <a:schemeClr val="lt1"/>
                  </a:solidFill>
                  <a:effectLst/>
                  <a:uLnTx/>
                  <a:uFillTx/>
                  <a:latin typeface="仿宋" panose="02010609060101010101" pitchFamily="49" charset="-122"/>
                  <a:ea typeface="仿宋" panose="02010609060101010101" pitchFamily="49" charset="-122"/>
                  <a:cs typeface="+mn-cs"/>
                </a:endParaRPr>
              </a:p>
            </p:txBody>
          </p:sp>
          <p:sp>
            <p:nvSpPr>
              <p:cNvPr id="16" name="椭圆 15"/>
              <p:cNvSpPr/>
              <p:nvPr/>
            </p:nvSpPr>
            <p:spPr>
              <a:xfrm>
                <a:off x="1401507" y="2116301"/>
                <a:ext cx="998316" cy="998317"/>
              </a:xfrm>
              <a:prstGeom prst="ellipse">
                <a:avLst/>
              </a:prstGeom>
              <a:solidFill>
                <a:srgbClr val="A23C82"/>
              </a:solidFill>
              <a:ln>
                <a:noFill/>
              </a:ln>
              <a:effectLst>
                <a:innerShdw blurRad="63500" dist="50800" dir="189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auto" latinLnBrk="0" hangingPunct="0">
                  <a:lnSpc>
                    <a:spcPct val="100000"/>
                  </a:lnSpc>
                  <a:spcBef>
                    <a:spcPct val="0"/>
                  </a:spcBef>
                  <a:spcAft>
                    <a:spcPct val="0"/>
                  </a:spcAft>
                  <a:buClrTx/>
                  <a:buSzTx/>
                  <a:buFontTx/>
                  <a:buNone/>
                  <a:defRPr/>
                </a:pPr>
                <a:endParaRPr kumimoji="0" lang="zh-CN" altLang="en-US" sz="2665" b="1" i="0" u="none" strike="noStrike" kern="1200" cap="none" spc="0" normalizeH="0" baseline="0" noProof="0">
                  <a:ln>
                    <a:noFill/>
                  </a:ln>
                  <a:solidFill>
                    <a:schemeClr val="lt1"/>
                  </a:solidFill>
                  <a:effectLst/>
                  <a:uLnTx/>
                  <a:uFillTx/>
                  <a:latin typeface="仿宋" panose="02010609060101010101" pitchFamily="49" charset="-122"/>
                  <a:ea typeface="仿宋" panose="02010609060101010101" pitchFamily="49" charset="-122"/>
                  <a:cs typeface="+mn-cs"/>
                </a:endParaRPr>
              </a:p>
            </p:txBody>
          </p:sp>
          <p:sp>
            <p:nvSpPr>
              <p:cNvPr id="17" name="椭圆 16"/>
              <p:cNvSpPr/>
              <p:nvPr/>
            </p:nvSpPr>
            <p:spPr>
              <a:xfrm>
                <a:off x="2603195" y="2817450"/>
                <a:ext cx="998316" cy="998317"/>
              </a:xfrm>
              <a:prstGeom prst="ellipse">
                <a:avLst/>
              </a:prstGeom>
              <a:solidFill>
                <a:srgbClr val="E72918"/>
              </a:solidFill>
              <a:ln>
                <a:noFill/>
              </a:ln>
              <a:effectLst>
                <a:innerShdw blurRad="63500" dist="50800" dir="189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auto" latinLnBrk="0" hangingPunct="0">
                  <a:lnSpc>
                    <a:spcPct val="100000"/>
                  </a:lnSpc>
                  <a:spcBef>
                    <a:spcPct val="0"/>
                  </a:spcBef>
                  <a:spcAft>
                    <a:spcPct val="0"/>
                  </a:spcAft>
                  <a:buClrTx/>
                  <a:buSzTx/>
                  <a:buFontTx/>
                  <a:buNone/>
                  <a:defRPr/>
                </a:pPr>
                <a:endParaRPr kumimoji="0" lang="zh-CN" altLang="en-US" sz="2665" b="1" i="0" u="none" strike="noStrike" kern="1200" cap="none" spc="0" normalizeH="0" baseline="0" noProof="0">
                  <a:ln>
                    <a:noFill/>
                  </a:ln>
                  <a:solidFill>
                    <a:schemeClr val="lt1"/>
                  </a:solidFill>
                  <a:effectLst/>
                  <a:uLnTx/>
                  <a:uFillTx/>
                  <a:latin typeface="仿宋" panose="02010609060101010101" pitchFamily="49" charset="-122"/>
                  <a:ea typeface="仿宋" panose="02010609060101010101" pitchFamily="49" charset="-122"/>
                  <a:cs typeface="+mn-cs"/>
                </a:endParaRPr>
              </a:p>
            </p:txBody>
          </p:sp>
          <p:sp>
            <p:nvSpPr>
              <p:cNvPr id="18" name="椭圆 17"/>
              <p:cNvSpPr/>
              <p:nvPr/>
            </p:nvSpPr>
            <p:spPr>
              <a:xfrm>
                <a:off x="3703152" y="2116301"/>
                <a:ext cx="998316" cy="998317"/>
              </a:xfrm>
              <a:prstGeom prst="ellipse">
                <a:avLst/>
              </a:prstGeom>
              <a:solidFill>
                <a:srgbClr val="F39E02"/>
              </a:solidFill>
              <a:ln>
                <a:noFill/>
              </a:ln>
              <a:effectLst>
                <a:innerShdw blurRad="63500" dist="50800" dir="189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auto" latinLnBrk="0" hangingPunct="0">
                  <a:lnSpc>
                    <a:spcPct val="100000"/>
                  </a:lnSpc>
                  <a:spcBef>
                    <a:spcPct val="0"/>
                  </a:spcBef>
                  <a:spcAft>
                    <a:spcPct val="0"/>
                  </a:spcAft>
                  <a:buClrTx/>
                  <a:buSzTx/>
                  <a:buFontTx/>
                  <a:buNone/>
                  <a:defRPr/>
                </a:pPr>
                <a:endParaRPr kumimoji="0" lang="zh-CN" altLang="en-US" sz="2665" b="1" i="0" u="none" strike="noStrike" kern="1200" cap="none" spc="0" normalizeH="0" baseline="0" noProof="0">
                  <a:ln>
                    <a:noFill/>
                  </a:ln>
                  <a:solidFill>
                    <a:schemeClr val="lt1"/>
                  </a:solidFill>
                  <a:effectLst/>
                  <a:uLnTx/>
                  <a:uFillTx/>
                  <a:latin typeface="仿宋" panose="02010609060101010101" pitchFamily="49" charset="-122"/>
                  <a:ea typeface="仿宋" panose="02010609060101010101" pitchFamily="49" charset="-122"/>
                  <a:cs typeface="+mn-cs"/>
                </a:endParaRPr>
              </a:p>
            </p:txBody>
          </p:sp>
          <p:sp>
            <p:nvSpPr>
              <p:cNvPr id="19" name="椭圆 18"/>
              <p:cNvSpPr/>
              <p:nvPr/>
            </p:nvSpPr>
            <p:spPr>
              <a:xfrm>
                <a:off x="4873278" y="2817450"/>
                <a:ext cx="998316" cy="998317"/>
              </a:xfrm>
              <a:prstGeom prst="ellipse">
                <a:avLst/>
              </a:prstGeom>
              <a:solidFill>
                <a:srgbClr val="009E9F"/>
              </a:solidFill>
              <a:ln>
                <a:noFill/>
              </a:ln>
              <a:effectLst>
                <a:innerShdw blurRad="63500" dist="50800" dir="189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auto" latinLnBrk="0" hangingPunct="0">
                  <a:lnSpc>
                    <a:spcPct val="100000"/>
                  </a:lnSpc>
                  <a:spcBef>
                    <a:spcPct val="0"/>
                  </a:spcBef>
                  <a:spcAft>
                    <a:spcPct val="0"/>
                  </a:spcAft>
                  <a:buClrTx/>
                  <a:buSzTx/>
                  <a:buFontTx/>
                  <a:buNone/>
                  <a:defRPr/>
                </a:pPr>
                <a:endParaRPr kumimoji="0" lang="zh-CN" altLang="en-US" sz="2665" b="1" i="0" u="none" strike="noStrike" kern="1200" cap="none" spc="0" normalizeH="0" baseline="0" noProof="0">
                  <a:ln>
                    <a:noFill/>
                  </a:ln>
                  <a:solidFill>
                    <a:schemeClr val="lt1"/>
                  </a:solidFill>
                  <a:effectLst/>
                  <a:uLnTx/>
                  <a:uFillTx/>
                  <a:latin typeface="仿宋" panose="02010609060101010101" pitchFamily="49" charset="-122"/>
                  <a:ea typeface="仿宋" panose="02010609060101010101" pitchFamily="49" charset="-122"/>
                  <a:cs typeface="+mn-cs"/>
                </a:endParaRPr>
              </a:p>
            </p:txBody>
          </p:sp>
          <p:sp>
            <p:nvSpPr>
              <p:cNvPr id="20" name="椭圆 19"/>
              <p:cNvSpPr/>
              <p:nvPr/>
            </p:nvSpPr>
            <p:spPr>
              <a:xfrm>
                <a:off x="5998702" y="2116301"/>
                <a:ext cx="998316" cy="998317"/>
              </a:xfrm>
              <a:prstGeom prst="ellipse">
                <a:avLst/>
              </a:prstGeom>
              <a:solidFill>
                <a:srgbClr val="A23C82"/>
              </a:solidFill>
              <a:ln>
                <a:noFill/>
              </a:ln>
              <a:effectLst>
                <a:innerShdw blurRad="63500" dist="50800" dir="189000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2665" b="1" i="0" u="none" strike="noStrike" kern="1200" cap="none" spc="0" normalizeH="0" baseline="0" noProof="0">
                  <a:ln>
                    <a:noFill/>
                  </a:ln>
                  <a:solidFill>
                    <a:schemeClr val="lt1"/>
                  </a:solidFill>
                  <a:effectLst/>
                  <a:uLnTx/>
                  <a:uFillTx/>
                  <a:latin typeface="仿宋" panose="02010609060101010101" pitchFamily="49" charset="-122"/>
                  <a:ea typeface="仿宋" panose="02010609060101010101" pitchFamily="49" charset="-122"/>
                  <a:cs typeface="+mn-cs"/>
                </a:endParaRPr>
              </a:p>
            </p:txBody>
          </p:sp>
          <p:sp>
            <p:nvSpPr>
              <p:cNvPr id="21" name="TextBox 14"/>
              <p:cNvSpPr txBox="1">
                <a:spLocks noChangeArrowheads="1"/>
              </p:cNvSpPr>
              <p:nvPr/>
            </p:nvSpPr>
            <p:spPr bwMode="auto">
              <a:xfrm>
                <a:off x="1432679" y="1716581"/>
                <a:ext cx="791631" cy="290835"/>
              </a:xfrm>
              <a:prstGeom prst="rect">
                <a:avLst/>
              </a:prstGeom>
              <a:noFill/>
              <a:ln w="9525">
                <a:noFill/>
                <a:miter lim="800000"/>
              </a:ln>
            </p:spPr>
            <p:txBody>
              <a:bodyPr>
                <a:spAutoFit/>
              </a:bodyPr>
              <a:lstStyle/>
              <a:p>
                <a:pPr marR="0" algn="ctr" defTabSz="457200">
                  <a:buClrTx/>
                  <a:buSzTx/>
                  <a:buFontTx/>
                  <a:buNone/>
                  <a:defRPr/>
                </a:pPr>
                <a:endParaRPr kumimoji="0" lang="zh-CN" altLang="en-US" sz="2665" b="1" kern="1200" cap="none" spc="0" normalizeH="0" baseline="0" noProof="0">
                  <a:latin typeface="仿宋" panose="02010609060101010101" pitchFamily="49" charset="-122"/>
                  <a:ea typeface="仿宋" panose="02010609060101010101" pitchFamily="49" charset="-122"/>
                  <a:cs typeface="微软雅黑" panose="020B0503020204020204" charset="-122"/>
                </a:endParaRPr>
              </a:p>
            </p:txBody>
          </p:sp>
          <p:sp>
            <p:nvSpPr>
              <p:cNvPr id="22" name="弧形 21"/>
              <p:cNvSpPr/>
              <p:nvPr/>
            </p:nvSpPr>
            <p:spPr>
              <a:xfrm>
                <a:off x="1509847" y="1956796"/>
                <a:ext cx="1591934" cy="1590390"/>
              </a:xfrm>
              <a:prstGeom prst="arc">
                <a:avLst>
                  <a:gd name="adj1" fmla="val 15989364"/>
                  <a:gd name="adj2" fmla="val 21071665"/>
                </a:avLst>
              </a:prstGeom>
              <a:ln w="28575">
                <a:solidFill>
                  <a:srgbClr val="A23C82"/>
                </a:solidFill>
                <a:prstDash val="sysDot"/>
                <a:headEnd type="oval"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457200" rtl="0" eaLnBrk="0" fontAlgn="auto" latinLnBrk="0" hangingPunct="0">
                  <a:lnSpc>
                    <a:spcPct val="100000"/>
                  </a:lnSpc>
                  <a:spcBef>
                    <a:spcPct val="0"/>
                  </a:spcBef>
                  <a:spcAft>
                    <a:spcPct val="0"/>
                  </a:spcAft>
                  <a:buClrTx/>
                  <a:buSzTx/>
                  <a:buFontTx/>
                  <a:buNone/>
                  <a:defRPr/>
                </a:pPr>
                <a:endParaRPr kumimoji="0" lang="zh-CN" altLang="en-US" sz="2665" b="1" i="0" u="none" strike="noStrike" kern="1200" cap="none" spc="0" normalizeH="0" baseline="0" noProof="0">
                  <a:ln>
                    <a:noFill/>
                  </a:ln>
                  <a:solidFill>
                    <a:schemeClr val="tx1"/>
                  </a:solidFill>
                  <a:effectLst/>
                  <a:uLnTx/>
                  <a:uFillTx/>
                  <a:latin typeface="仿宋" panose="02010609060101010101" pitchFamily="49" charset="-122"/>
                  <a:ea typeface="仿宋" panose="02010609060101010101" pitchFamily="49" charset="-122"/>
                  <a:cs typeface="+mn-cs"/>
                </a:endParaRPr>
              </a:p>
            </p:txBody>
          </p:sp>
          <p:sp>
            <p:nvSpPr>
              <p:cNvPr id="23" name="弧形 22"/>
              <p:cNvSpPr/>
              <p:nvPr/>
            </p:nvSpPr>
            <p:spPr>
              <a:xfrm flipV="1">
                <a:off x="2714202" y="2386607"/>
                <a:ext cx="1592800" cy="1592231"/>
              </a:xfrm>
              <a:prstGeom prst="arc">
                <a:avLst>
                  <a:gd name="adj1" fmla="val 15989364"/>
                  <a:gd name="adj2" fmla="val 21071665"/>
                </a:avLst>
              </a:prstGeom>
              <a:ln w="28575">
                <a:solidFill>
                  <a:srgbClr val="E72918"/>
                </a:solidFill>
                <a:prstDash val="sysDot"/>
                <a:headEnd type="oval"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457200" rtl="0" eaLnBrk="0" fontAlgn="auto" latinLnBrk="0" hangingPunct="0">
                  <a:lnSpc>
                    <a:spcPct val="100000"/>
                  </a:lnSpc>
                  <a:spcBef>
                    <a:spcPct val="0"/>
                  </a:spcBef>
                  <a:spcAft>
                    <a:spcPct val="0"/>
                  </a:spcAft>
                  <a:buClrTx/>
                  <a:buSzTx/>
                  <a:buFontTx/>
                  <a:buNone/>
                  <a:defRPr/>
                </a:pPr>
                <a:endParaRPr kumimoji="0" lang="zh-CN" altLang="en-US" sz="2665" b="1" i="0" u="none" strike="noStrike" kern="1200" cap="none" spc="0" normalizeH="0" baseline="0" noProof="0">
                  <a:ln>
                    <a:noFill/>
                  </a:ln>
                  <a:solidFill>
                    <a:schemeClr val="tx1"/>
                  </a:solidFill>
                  <a:effectLst/>
                  <a:uLnTx/>
                  <a:uFillTx/>
                  <a:latin typeface="仿宋" panose="02010609060101010101" pitchFamily="49" charset="-122"/>
                  <a:ea typeface="仿宋" panose="02010609060101010101" pitchFamily="49" charset="-122"/>
                  <a:cs typeface="+mn-cs"/>
                </a:endParaRPr>
              </a:p>
            </p:txBody>
          </p:sp>
          <p:sp>
            <p:nvSpPr>
              <p:cNvPr id="24" name="弧形 23"/>
              <p:cNvSpPr/>
              <p:nvPr/>
            </p:nvSpPr>
            <p:spPr>
              <a:xfrm>
                <a:off x="3808440" y="1956796"/>
                <a:ext cx="1591934" cy="1590390"/>
              </a:xfrm>
              <a:prstGeom prst="arc">
                <a:avLst>
                  <a:gd name="adj1" fmla="val 15989364"/>
                  <a:gd name="adj2" fmla="val 21071665"/>
                </a:avLst>
              </a:prstGeom>
              <a:ln w="28575">
                <a:solidFill>
                  <a:srgbClr val="F39E02"/>
                </a:solidFill>
                <a:prstDash val="sysDot"/>
                <a:headEnd type="oval"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457200" rtl="0" eaLnBrk="0" fontAlgn="auto" latinLnBrk="0" hangingPunct="0">
                  <a:lnSpc>
                    <a:spcPct val="100000"/>
                  </a:lnSpc>
                  <a:spcBef>
                    <a:spcPct val="0"/>
                  </a:spcBef>
                  <a:spcAft>
                    <a:spcPct val="0"/>
                  </a:spcAft>
                  <a:buClrTx/>
                  <a:buSzTx/>
                  <a:buFontTx/>
                  <a:buNone/>
                  <a:defRPr/>
                </a:pPr>
                <a:endParaRPr kumimoji="0" lang="zh-CN" altLang="en-US" sz="2665" b="1" i="0" u="none" strike="noStrike" kern="1200" cap="none" spc="0" normalizeH="0" baseline="0" noProof="0">
                  <a:ln>
                    <a:noFill/>
                  </a:ln>
                  <a:solidFill>
                    <a:schemeClr val="tx1"/>
                  </a:solidFill>
                  <a:effectLst/>
                  <a:uLnTx/>
                  <a:uFillTx/>
                  <a:latin typeface="仿宋" panose="02010609060101010101" pitchFamily="49" charset="-122"/>
                  <a:ea typeface="仿宋" panose="02010609060101010101" pitchFamily="49" charset="-122"/>
                  <a:cs typeface="+mn-cs"/>
                </a:endParaRPr>
              </a:p>
            </p:txBody>
          </p:sp>
          <p:sp>
            <p:nvSpPr>
              <p:cNvPr id="25" name="弧形 24"/>
              <p:cNvSpPr/>
              <p:nvPr/>
            </p:nvSpPr>
            <p:spPr>
              <a:xfrm flipV="1">
                <a:off x="5011061" y="2386607"/>
                <a:ext cx="1592801" cy="1592231"/>
              </a:xfrm>
              <a:prstGeom prst="arc">
                <a:avLst>
                  <a:gd name="adj1" fmla="val 15989364"/>
                  <a:gd name="adj2" fmla="val 21071665"/>
                </a:avLst>
              </a:prstGeom>
              <a:ln w="28575">
                <a:solidFill>
                  <a:srgbClr val="009E9F"/>
                </a:solidFill>
                <a:prstDash val="sysDot"/>
                <a:headEnd type="oval"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457200" rtl="0" eaLnBrk="0" fontAlgn="auto" latinLnBrk="0" hangingPunct="0">
                  <a:lnSpc>
                    <a:spcPct val="100000"/>
                  </a:lnSpc>
                  <a:spcBef>
                    <a:spcPct val="0"/>
                  </a:spcBef>
                  <a:spcAft>
                    <a:spcPct val="0"/>
                  </a:spcAft>
                  <a:buClrTx/>
                  <a:buSzTx/>
                  <a:buFontTx/>
                  <a:buNone/>
                  <a:defRPr/>
                </a:pPr>
                <a:endParaRPr kumimoji="0" lang="zh-CN" altLang="en-US" sz="2665" b="1" i="0" u="none" strike="noStrike" kern="1200" cap="none" spc="0" normalizeH="0" baseline="0" noProof="0">
                  <a:ln>
                    <a:noFill/>
                  </a:ln>
                  <a:solidFill>
                    <a:schemeClr val="tx1"/>
                  </a:solidFill>
                  <a:effectLst/>
                  <a:uLnTx/>
                  <a:uFillTx/>
                  <a:latin typeface="仿宋" panose="02010609060101010101" pitchFamily="49" charset="-122"/>
                  <a:ea typeface="仿宋" panose="02010609060101010101" pitchFamily="49" charset="-122"/>
                  <a:cs typeface="+mn-cs"/>
                </a:endParaRPr>
              </a:p>
            </p:txBody>
          </p:sp>
        </p:grpSp>
        <p:pic>
          <p:nvPicPr>
            <p:cNvPr id="6" name="图片 3"/>
            <p:cNvPicPr>
              <a:picLocks noChangeAspect="1"/>
            </p:cNvPicPr>
            <p:nvPr/>
          </p:nvPicPr>
          <p:blipFill>
            <a:blip r:embed="rId1"/>
            <a:srcRect b="14441"/>
            <a:stretch>
              <a:fillRect/>
            </a:stretch>
          </p:blipFill>
          <p:spPr>
            <a:xfrm>
              <a:off x="5689" y="5581"/>
              <a:ext cx="2521" cy="2654"/>
            </a:xfrm>
            <a:prstGeom prst="ellipse">
              <a:avLst/>
            </a:prstGeom>
          </p:spPr>
        </p:pic>
        <p:pic>
          <p:nvPicPr>
            <p:cNvPr id="7" name="图片 6"/>
            <p:cNvPicPr>
              <a:picLocks noChangeAspect="1"/>
            </p:cNvPicPr>
            <p:nvPr/>
          </p:nvPicPr>
          <p:blipFill>
            <a:blip r:embed="rId2"/>
            <a:srcRect l="-1119" t="-917" r="6841" b="25953"/>
            <a:stretch>
              <a:fillRect/>
            </a:stretch>
          </p:blipFill>
          <p:spPr>
            <a:xfrm>
              <a:off x="2575" y="3825"/>
              <a:ext cx="2680" cy="2601"/>
            </a:xfrm>
            <a:prstGeom prst="ellipse">
              <a:avLst/>
            </a:prstGeom>
          </p:spPr>
        </p:pic>
        <p:pic>
          <p:nvPicPr>
            <p:cNvPr id="8" name="图片 7"/>
            <p:cNvPicPr>
              <a:picLocks noChangeAspect="1"/>
            </p:cNvPicPr>
            <p:nvPr/>
          </p:nvPicPr>
          <p:blipFill>
            <a:blip r:embed="rId3"/>
            <a:srcRect l="14876" t="1511" r="12214" b="59562"/>
            <a:stretch>
              <a:fillRect/>
            </a:stretch>
          </p:blipFill>
          <p:spPr>
            <a:xfrm>
              <a:off x="8436" y="3824"/>
              <a:ext cx="2622" cy="2602"/>
            </a:xfrm>
            <a:prstGeom prst="ellipse">
              <a:avLst/>
            </a:prstGeom>
          </p:spPr>
        </p:pic>
        <p:pic>
          <p:nvPicPr>
            <p:cNvPr id="9" name="图片 8"/>
            <p:cNvPicPr>
              <a:picLocks noChangeAspect="1"/>
            </p:cNvPicPr>
            <p:nvPr/>
          </p:nvPicPr>
          <p:blipFill>
            <a:blip r:embed="rId4"/>
            <a:srcRect l="5721" t="4920" r="8035" b="21847"/>
            <a:stretch>
              <a:fillRect/>
            </a:stretch>
          </p:blipFill>
          <p:spPr>
            <a:xfrm>
              <a:off x="11341" y="5499"/>
              <a:ext cx="2681" cy="2820"/>
            </a:xfrm>
            <a:prstGeom prst="ellipse">
              <a:avLst/>
            </a:prstGeom>
          </p:spPr>
        </p:pic>
        <p:pic>
          <p:nvPicPr>
            <p:cNvPr id="10" name="图片 9"/>
            <p:cNvPicPr>
              <a:picLocks noChangeAspect="1"/>
            </p:cNvPicPr>
            <p:nvPr/>
          </p:nvPicPr>
          <p:blipFill>
            <a:blip r:embed="rId5"/>
            <a:srcRect l="3060" t="21877"/>
            <a:stretch>
              <a:fillRect/>
            </a:stretch>
          </p:blipFill>
          <p:spPr>
            <a:xfrm>
              <a:off x="14278" y="3877"/>
              <a:ext cx="2521" cy="2531"/>
            </a:xfrm>
            <a:prstGeom prst="ellipse">
              <a:avLst/>
            </a:prstGeom>
          </p:spPr>
        </p:pic>
      </p:grpSp>
      <p:sp>
        <p:nvSpPr>
          <p:cNvPr id="3" name="文本框 4"/>
          <p:cNvSpPr txBox="1"/>
          <p:nvPr/>
        </p:nvSpPr>
        <p:spPr>
          <a:xfrm>
            <a:off x="285709" y="1143000"/>
            <a:ext cx="3143229" cy="911860"/>
          </a:xfrm>
          <a:prstGeom prst="rect">
            <a:avLst/>
          </a:prstGeom>
          <a:noFill/>
        </p:spPr>
        <p:txBody>
          <a:bodyPr>
            <a:spAutoFit/>
            <a:scene3d>
              <a:camera prst="orthographicFront"/>
              <a:lightRig rig="threePt" dir="t"/>
            </a:scene3d>
          </a:bodyPr>
          <a:lstStyle/>
          <a:p>
            <a:pPr marR="0" defTabSz="457200" eaLnBrk="0" hangingPunct="0">
              <a:buClrTx/>
              <a:buSzTx/>
              <a:buFontTx/>
              <a:buNone/>
              <a:defRPr/>
            </a:pPr>
            <a:r>
              <a:rPr kumimoji="0" lang="zh-CN" altLang="en-US" sz="2665" b="1" kern="1200" cap="none" spc="0" normalizeH="0" baseline="0" noProof="0" dirty="0">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cs"/>
                <a:sym typeface="+mn-ea"/>
              </a:rPr>
              <a:t>开始采用分科考试的方式选拔官员</a:t>
            </a:r>
            <a:endParaRPr kumimoji="0" lang="zh-CN" altLang="en-US" sz="2665" b="1" kern="1200" cap="none" spc="0" normalizeH="0" baseline="0" noProof="0" dirty="0">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cs"/>
              <a:sym typeface="+mn-ea"/>
            </a:endParaRPr>
          </a:p>
        </p:txBody>
      </p:sp>
      <p:sp>
        <p:nvSpPr>
          <p:cNvPr id="26" name="TextBox 14"/>
          <p:cNvSpPr txBox="1">
            <a:spLocks noChangeArrowheads="1"/>
          </p:cNvSpPr>
          <p:nvPr/>
        </p:nvSpPr>
        <p:spPr bwMode="auto">
          <a:xfrm>
            <a:off x="4381500" y="1143000"/>
            <a:ext cx="3500438" cy="911225"/>
          </a:xfrm>
          <a:prstGeom prst="rect">
            <a:avLst/>
          </a:prstGeom>
          <a:noFill/>
          <a:ln w="9525">
            <a:noFill/>
            <a:miter lim="800000"/>
          </a:ln>
        </p:spPr>
        <p:txBody>
          <a:bodyPr>
            <a:spAutoFit/>
          </a:bodyPr>
          <a:lstStyle/>
          <a:p>
            <a:pPr marR="0" defTabSz="457200" eaLnBrk="0" hangingPunct="0">
              <a:buClrTx/>
              <a:buSzTx/>
              <a:buFontTx/>
              <a:buNone/>
              <a:defRPr/>
            </a:pPr>
            <a:r>
              <a:rPr kumimoji="0" lang="zh-CN" altLang="en-US" sz="2665" b="1" kern="1200" cap="none" spc="0" normalizeH="0" baseline="0" noProof="0" dirty="0">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cs"/>
              </a:rPr>
              <a:t>增加了考试科目，以进士和明经两科为主</a:t>
            </a:r>
            <a:endParaRPr kumimoji="0" lang="zh-CN" altLang="en-US" sz="2665" b="1" kern="1200" cap="none" spc="0" normalizeH="0" baseline="0" noProof="0" dirty="0">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cs"/>
            </a:endParaRPr>
          </a:p>
        </p:txBody>
      </p:sp>
      <p:sp>
        <p:nvSpPr>
          <p:cNvPr id="27" name="TextBox 14"/>
          <p:cNvSpPr txBox="1">
            <a:spLocks noChangeArrowheads="1"/>
          </p:cNvSpPr>
          <p:nvPr/>
        </p:nvSpPr>
        <p:spPr bwMode="auto">
          <a:xfrm>
            <a:off x="8477250" y="1147763"/>
            <a:ext cx="3714750" cy="911225"/>
          </a:xfrm>
          <a:prstGeom prst="rect">
            <a:avLst/>
          </a:prstGeom>
          <a:noFill/>
          <a:ln w="9525">
            <a:noFill/>
            <a:miter lim="800000"/>
          </a:ln>
        </p:spPr>
        <p:txBody>
          <a:bodyPr>
            <a:spAutoFit/>
          </a:bodyPr>
          <a:lstStyle/>
          <a:p>
            <a:pPr marR="0" defTabSz="457200" eaLnBrk="0" hangingPunct="0">
              <a:buClrTx/>
              <a:buSzTx/>
              <a:buFontTx/>
              <a:buNone/>
              <a:defRPr/>
            </a:pPr>
            <a:r>
              <a:rPr kumimoji="0" lang="zh-CN" altLang="en-US" sz="2665" b="1" kern="1200" cap="none" spc="0" normalizeH="0" baseline="0" noProof="0" dirty="0">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cs"/>
                <a:sym typeface="+mn-ea"/>
              </a:rPr>
              <a:t>任用高官主持考试，提高了科举考试的地位</a:t>
            </a:r>
            <a:endParaRPr kumimoji="0" lang="zh-CN" altLang="en-US" sz="2665" b="1" kern="1200" cap="none" spc="0" normalizeH="0" baseline="0" noProof="0" dirty="0">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cs"/>
            </a:endParaRPr>
          </a:p>
        </p:txBody>
      </p:sp>
      <p:sp>
        <p:nvSpPr>
          <p:cNvPr id="28" name="文本框 1"/>
          <p:cNvSpPr txBox="1"/>
          <p:nvPr/>
        </p:nvSpPr>
        <p:spPr>
          <a:xfrm>
            <a:off x="952500" y="4032250"/>
            <a:ext cx="1206500" cy="501650"/>
          </a:xfrm>
          <a:prstGeom prst="rect">
            <a:avLst/>
          </a:prstGeom>
          <a:noFill/>
        </p:spPr>
        <p:txBody>
          <a:bodyPr wrap="none">
            <a:spAutoFit/>
          </a:bodyPr>
          <a:lstStyle/>
          <a:p>
            <a:pPr marR="0" defTabSz="457200" eaLnBrk="0" hangingPunct="0">
              <a:buClrTx/>
              <a:buSzTx/>
              <a:buFontTx/>
              <a:buNone/>
              <a:defRPr/>
            </a:pPr>
            <a:r>
              <a:rPr kumimoji="0" lang="zh-CN" altLang="en-US" sz="2665" b="1" kern="1200" cap="none" spc="0" normalizeH="0" baseline="0" noProof="0">
                <a:solidFill>
                  <a:srgbClr val="FF0000"/>
                </a:solidFill>
                <a:latin typeface="仿宋" panose="02010609060101010101" pitchFamily="49" charset="-122"/>
                <a:ea typeface="仿宋" panose="02010609060101010101" pitchFamily="49" charset="-122"/>
                <a:cs typeface="微软雅黑" panose="020B0503020204020204" charset="-122"/>
                <a:sym typeface="+mn-ea"/>
              </a:rPr>
              <a:t>隋文帝</a:t>
            </a:r>
            <a:endParaRPr kumimoji="0" lang="zh-CN" altLang="en-US" sz="2665" b="1" kern="1200" cap="none" spc="0" normalizeH="0" baseline="0" noProof="0">
              <a:solidFill>
                <a:srgbClr val="FF0000"/>
              </a:solidFill>
              <a:latin typeface="仿宋" panose="02010609060101010101" pitchFamily="49" charset="-122"/>
              <a:ea typeface="仿宋" panose="02010609060101010101" pitchFamily="49" charset="-122"/>
              <a:cs typeface="微软雅黑" panose="020B0503020204020204" charset="-122"/>
              <a:sym typeface="+mn-ea"/>
            </a:endParaRPr>
          </a:p>
        </p:txBody>
      </p:sp>
      <p:sp>
        <p:nvSpPr>
          <p:cNvPr id="29" name="文本框 2"/>
          <p:cNvSpPr txBox="1"/>
          <p:nvPr/>
        </p:nvSpPr>
        <p:spPr>
          <a:xfrm>
            <a:off x="3238500" y="5365750"/>
            <a:ext cx="1206500" cy="501650"/>
          </a:xfrm>
          <a:prstGeom prst="rect">
            <a:avLst/>
          </a:prstGeom>
          <a:noFill/>
        </p:spPr>
        <p:txBody>
          <a:bodyPr wrap="none">
            <a:spAutoFit/>
          </a:bodyPr>
          <a:lstStyle/>
          <a:p>
            <a:pPr marR="0" defTabSz="457200" eaLnBrk="0" hangingPunct="0">
              <a:buClrTx/>
              <a:buSzTx/>
              <a:buFontTx/>
              <a:buNone/>
              <a:defRPr/>
            </a:pPr>
            <a:r>
              <a:rPr kumimoji="0" lang="zh-CN" altLang="en-US" sz="2665" b="1" kern="1200" cap="none" spc="0" normalizeH="0" baseline="0" noProof="0">
                <a:solidFill>
                  <a:srgbClr val="FF0000"/>
                </a:solidFill>
                <a:latin typeface="仿宋" panose="02010609060101010101" pitchFamily="49" charset="-122"/>
                <a:ea typeface="仿宋" panose="02010609060101010101" pitchFamily="49" charset="-122"/>
                <a:cs typeface="微软雅黑" panose="020B0503020204020204" charset="-122"/>
                <a:sym typeface="+mn-ea"/>
              </a:rPr>
              <a:t>隋炀帝</a:t>
            </a:r>
            <a:endParaRPr kumimoji="0" lang="zh-CN" altLang="en-US" sz="2665" b="1" kern="1200" cap="none" spc="0" normalizeH="0" baseline="0" noProof="0">
              <a:solidFill>
                <a:srgbClr val="FF0000"/>
              </a:solidFill>
              <a:latin typeface="仿宋" panose="02010609060101010101" pitchFamily="49" charset="-122"/>
              <a:ea typeface="仿宋" panose="02010609060101010101" pitchFamily="49" charset="-122"/>
              <a:cs typeface="微软雅黑" panose="020B0503020204020204" charset="-122"/>
              <a:sym typeface="+mn-ea"/>
            </a:endParaRPr>
          </a:p>
        </p:txBody>
      </p:sp>
      <p:sp>
        <p:nvSpPr>
          <p:cNvPr id="30" name="文本框 6"/>
          <p:cNvSpPr txBox="1"/>
          <p:nvPr/>
        </p:nvSpPr>
        <p:spPr>
          <a:xfrm>
            <a:off x="5334000" y="4032250"/>
            <a:ext cx="1206500" cy="501650"/>
          </a:xfrm>
          <a:prstGeom prst="rect">
            <a:avLst/>
          </a:prstGeom>
          <a:noFill/>
        </p:spPr>
        <p:txBody>
          <a:bodyPr wrap="none">
            <a:spAutoFit/>
          </a:bodyPr>
          <a:lstStyle/>
          <a:p>
            <a:pPr marR="0" defTabSz="457200" eaLnBrk="0" hangingPunct="0">
              <a:buClrTx/>
              <a:buSzTx/>
              <a:buFontTx/>
              <a:buNone/>
              <a:defRPr/>
            </a:pPr>
            <a:r>
              <a:rPr kumimoji="0" lang="zh-CN" altLang="en-US" sz="2665" b="1" kern="1200" cap="none" spc="0" normalizeH="0" baseline="0" noProof="0">
                <a:solidFill>
                  <a:srgbClr val="FF0000"/>
                </a:solidFill>
                <a:latin typeface="仿宋" panose="02010609060101010101" pitchFamily="49" charset="-122"/>
                <a:ea typeface="仿宋" panose="02010609060101010101" pitchFamily="49" charset="-122"/>
                <a:cs typeface="微软雅黑" panose="020B0503020204020204" charset="-122"/>
                <a:sym typeface="+mn-ea"/>
              </a:rPr>
              <a:t>唐太宗</a:t>
            </a:r>
            <a:endParaRPr kumimoji="0" lang="zh-CN" altLang="en-US" sz="2665" b="1" kern="1200" cap="none" spc="0" normalizeH="0" baseline="0" noProof="0">
              <a:solidFill>
                <a:srgbClr val="FF0000"/>
              </a:solidFill>
              <a:latin typeface="仿宋" panose="02010609060101010101" pitchFamily="49" charset="-122"/>
              <a:ea typeface="仿宋" panose="02010609060101010101" pitchFamily="49" charset="-122"/>
              <a:cs typeface="微软雅黑" panose="020B0503020204020204" charset="-122"/>
              <a:sym typeface="+mn-ea"/>
            </a:endParaRPr>
          </a:p>
        </p:txBody>
      </p:sp>
      <p:sp>
        <p:nvSpPr>
          <p:cNvPr id="31" name="文本框 22"/>
          <p:cNvSpPr txBox="1"/>
          <p:nvPr/>
        </p:nvSpPr>
        <p:spPr>
          <a:xfrm>
            <a:off x="7334250" y="5270500"/>
            <a:ext cx="1206500" cy="501650"/>
          </a:xfrm>
          <a:prstGeom prst="rect">
            <a:avLst/>
          </a:prstGeom>
          <a:noFill/>
        </p:spPr>
        <p:txBody>
          <a:bodyPr wrap="none">
            <a:spAutoFit/>
          </a:bodyPr>
          <a:lstStyle/>
          <a:p>
            <a:pPr marR="0" defTabSz="457200" eaLnBrk="0" hangingPunct="0">
              <a:buClrTx/>
              <a:buSzTx/>
              <a:buFontTx/>
              <a:buNone/>
              <a:defRPr/>
            </a:pPr>
            <a:r>
              <a:rPr kumimoji="0" lang="zh-CN" altLang="en-US" sz="2665" b="1" kern="1200" cap="none" spc="0" normalizeH="0" baseline="0" noProof="0">
                <a:solidFill>
                  <a:srgbClr val="FF0000"/>
                </a:solidFill>
                <a:latin typeface="仿宋" panose="02010609060101010101" pitchFamily="49" charset="-122"/>
                <a:ea typeface="仿宋" panose="02010609060101010101" pitchFamily="49" charset="-122"/>
                <a:cs typeface="微软雅黑" panose="020B0503020204020204" charset="-122"/>
                <a:sym typeface="+mn-ea"/>
              </a:rPr>
              <a:t>武则天</a:t>
            </a:r>
            <a:endParaRPr kumimoji="0" lang="zh-CN" altLang="en-US" sz="2665" b="1" kern="1200" cap="none" spc="0" normalizeH="0" baseline="0" noProof="0">
              <a:solidFill>
                <a:srgbClr val="FF0000"/>
              </a:solidFill>
              <a:latin typeface="仿宋" panose="02010609060101010101" pitchFamily="49" charset="-122"/>
              <a:ea typeface="仿宋" panose="02010609060101010101" pitchFamily="49" charset="-122"/>
              <a:cs typeface="微软雅黑" panose="020B0503020204020204" charset="-122"/>
              <a:sym typeface="+mn-ea"/>
            </a:endParaRPr>
          </a:p>
        </p:txBody>
      </p:sp>
      <p:sp>
        <p:nvSpPr>
          <p:cNvPr id="32" name="文本框 23"/>
          <p:cNvSpPr txBox="1"/>
          <p:nvPr/>
        </p:nvSpPr>
        <p:spPr>
          <a:xfrm>
            <a:off x="9715500" y="4032250"/>
            <a:ext cx="1206500" cy="501650"/>
          </a:xfrm>
          <a:prstGeom prst="rect">
            <a:avLst/>
          </a:prstGeom>
          <a:noFill/>
        </p:spPr>
        <p:txBody>
          <a:bodyPr wrap="none">
            <a:spAutoFit/>
          </a:bodyPr>
          <a:lstStyle/>
          <a:p>
            <a:pPr marR="0" defTabSz="457200" eaLnBrk="0" hangingPunct="0">
              <a:buClrTx/>
              <a:buSzTx/>
              <a:buFontTx/>
              <a:buNone/>
              <a:defRPr/>
            </a:pPr>
            <a:r>
              <a:rPr kumimoji="0" lang="zh-CN" altLang="en-US" sz="2665" b="1" kern="1200" cap="none" spc="0" normalizeH="0" baseline="0" noProof="0">
                <a:solidFill>
                  <a:srgbClr val="FF0000"/>
                </a:solidFill>
                <a:latin typeface="仿宋" panose="02010609060101010101" pitchFamily="49" charset="-122"/>
                <a:ea typeface="仿宋" panose="02010609060101010101" pitchFamily="49" charset="-122"/>
                <a:cs typeface="微软雅黑" panose="020B0503020204020204" charset="-122"/>
                <a:sym typeface="+mn-ea"/>
              </a:rPr>
              <a:t>唐玄宗</a:t>
            </a:r>
            <a:endParaRPr kumimoji="0" lang="zh-CN" altLang="en-US" sz="2665" b="1" kern="1200" cap="none" spc="0" normalizeH="0" baseline="0" noProof="0">
              <a:solidFill>
                <a:srgbClr val="FF0000"/>
              </a:solidFill>
              <a:latin typeface="仿宋" panose="02010609060101010101" pitchFamily="49" charset="-122"/>
              <a:ea typeface="仿宋" panose="02010609060101010101" pitchFamily="49" charset="-122"/>
              <a:cs typeface="微软雅黑" panose="020B0503020204020204" charset="-122"/>
              <a:sym typeface="+mn-ea"/>
            </a:endParaRPr>
          </a:p>
        </p:txBody>
      </p:sp>
      <p:sp>
        <p:nvSpPr>
          <p:cNvPr id="33" name="TextBox 14"/>
          <p:cNvSpPr txBox="1">
            <a:spLocks noChangeArrowheads="1"/>
          </p:cNvSpPr>
          <p:nvPr/>
        </p:nvSpPr>
        <p:spPr bwMode="auto">
          <a:xfrm>
            <a:off x="2857500" y="5818188"/>
            <a:ext cx="2476500" cy="912813"/>
          </a:xfrm>
          <a:prstGeom prst="rect">
            <a:avLst/>
          </a:prstGeom>
          <a:noFill/>
          <a:ln w="9525">
            <a:noFill/>
            <a:miter lim="800000"/>
          </a:ln>
        </p:spPr>
        <p:txBody>
          <a:bodyPr>
            <a:spAutoFit/>
          </a:bodyPr>
          <a:lstStyle/>
          <a:p>
            <a:pPr marR="0" defTabSz="457200" eaLnBrk="0" hangingPunct="0">
              <a:buClrTx/>
              <a:buSzTx/>
              <a:buFontTx/>
              <a:buNone/>
              <a:defRPr/>
            </a:pPr>
            <a:r>
              <a:rPr kumimoji="0" lang="zh-CN" altLang="en-US" sz="2665" b="1" kern="1200" cap="none" spc="0" normalizeH="0" baseline="0" noProof="0" dirty="0">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cs"/>
                <a:sym typeface="+mn-ea"/>
              </a:rPr>
              <a:t>始建进士科，科举制度形成</a:t>
            </a:r>
            <a:endParaRPr kumimoji="0" lang="zh-CN" altLang="en-US" sz="2665" b="1" kern="1200" cap="none" spc="0" normalizeH="0" baseline="0" noProof="0" dirty="0">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cs"/>
            </a:endParaRPr>
          </a:p>
        </p:txBody>
      </p:sp>
      <p:sp>
        <p:nvSpPr>
          <p:cNvPr id="34" name="TextBox 14"/>
          <p:cNvSpPr txBox="1">
            <a:spLocks noChangeArrowheads="1"/>
          </p:cNvSpPr>
          <p:nvPr/>
        </p:nvSpPr>
        <p:spPr bwMode="auto">
          <a:xfrm>
            <a:off x="7143750" y="5818188"/>
            <a:ext cx="3984625" cy="912813"/>
          </a:xfrm>
          <a:prstGeom prst="rect">
            <a:avLst/>
          </a:prstGeom>
          <a:noFill/>
          <a:ln w="9525">
            <a:noFill/>
            <a:miter lim="800000"/>
          </a:ln>
        </p:spPr>
        <p:txBody>
          <a:bodyPr>
            <a:spAutoFit/>
          </a:bodyPr>
          <a:lstStyle/>
          <a:p>
            <a:pPr marR="0" defTabSz="457200" eaLnBrk="0" hangingPunct="0">
              <a:buClrTx/>
              <a:buSzTx/>
              <a:buFontTx/>
              <a:buNone/>
              <a:defRPr/>
            </a:pPr>
            <a:r>
              <a:rPr kumimoji="0" lang="zh-CN" altLang="en-US" sz="2665" b="1" kern="1200" cap="none" spc="0" normalizeH="0" baseline="0" noProof="0" dirty="0">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cs"/>
              </a:rPr>
              <a:t>扩大科举取士的人数，首创了武举和殿试</a:t>
            </a:r>
            <a:endParaRPr kumimoji="0" lang="zh-CN" altLang="en-US" sz="2665" b="1" kern="1200" cap="none" spc="0" normalizeH="0" baseline="0" noProof="0" dirty="0">
              <a:effectLst>
                <a:outerShdw blurRad="38100" dist="19050" dir="2700000" algn="tl" rotWithShape="0">
                  <a:schemeClr val="dk1">
                    <a:alpha val="40000"/>
                  </a:schemeClr>
                </a:outerShdw>
              </a:effectLst>
              <a:latin typeface="仿宋" panose="02010609060101010101" pitchFamily="49" charset="-122"/>
              <a:ea typeface="仿宋" panose="02010609060101010101" pitchFamily="49" charset="-122"/>
              <a:cs typeface="+mn-cs"/>
            </a:endParaRPr>
          </a:p>
        </p:txBody>
      </p:sp>
      <p:sp>
        <p:nvSpPr>
          <p:cNvPr id="4" name="文本框 8"/>
          <p:cNvSpPr txBox="1"/>
          <p:nvPr>
            <p:custDataLst>
              <p:tags r:id="rId6"/>
            </p:custDataLst>
          </p:nvPr>
        </p:nvSpPr>
        <p:spPr>
          <a:xfrm>
            <a:off x="109220" y="142240"/>
            <a:ext cx="3821430" cy="768350"/>
          </a:xfrm>
          <a:prstGeom prst="rect">
            <a:avLst/>
          </a:prstGeom>
          <a:noFill/>
        </p:spPr>
        <p:txBody>
          <a:bodyPr wrap="square">
            <a:spAutoFit/>
          </a:bodyPr>
          <a:p>
            <a:pPr marR="0" defTabSz="457200" eaLnBrk="0" hangingPunct="0">
              <a:buClrTx/>
              <a:buSzTx/>
              <a:buFontTx/>
              <a:buNone/>
              <a:defRPr/>
            </a:pPr>
            <a:r>
              <a:rPr kumimoji="0" lang="zh-CN" altLang="en-US" sz="44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rPr>
              <a:t>（二）科举制</a:t>
            </a:r>
            <a:endParaRPr kumimoji="0" lang="zh-CN" altLang="en-US" sz="44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3"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8"/>
          <p:cNvSpPr txBox="1"/>
          <p:nvPr/>
        </p:nvSpPr>
        <p:spPr>
          <a:xfrm>
            <a:off x="661988" y="219075"/>
            <a:ext cx="5008563" cy="645160"/>
          </a:xfrm>
          <a:prstGeom prst="rect">
            <a:avLst/>
          </a:prstGeom>
          <a:noFill/>
        </p:spPr>
        <p:txBody>
          <a:bodyPr>
            <a:spAutoFit/>
          </a:bodyPr>
          <a:lstStyle/>
          <a:p>
            <a:pPr marR="0" defTabSz="457200" eaLnBrk="0" hangingPunct="0">
              <a:buClrTx/>
              <a:buSzTx/>
              <a:buFontTx/>
              <a:buNone/>
              <a:defRPr/>
            </a:pPr>
            <a:r>
              <a:rPr kumimoji="0" lang="en-US" altLang="zh-CN" sz="36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rPr>
              <a:t>2</a:t>
            </a:r>
            <a:r>
              <a:rPr kumimoji="0" lang="zh-CN" altLang="en-US" sz="36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rPr>
              <a:t>、特点</a:t>
            </a:r>
            <a:endParaRPr kumimoji="0" lang="zh-CN" altLang="en-US" sz="36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endParaRPr>
          </a:p>
        </p:txBody>
      </p:sp>
      <p:sp>
        <p:nvSpPr>
          <p:cNvPr id="27650" name="文本框 5"/>
          <p:cNvSpPr txBox="1"/>
          <p:nvPr/>
        </p:nvSpPr>
        <p:spPr>
          <a:xfrm>
            <a:off x="676275" y="1143000"/>
            <a:ext cx="10820400" cy="2862263"/>
          </a:xfrm>
          <a:prstGeom prst="rect">
            <a:avLst/>
          </a:prstGeom>
          <a:noFill/>
          <a:ln w="19050" cap="flat" cmpd="sng">
            <a:solidFill>
              <a:srgbClr val="C00000"/>
            </a:solidFill>
            <a:prstDash val="lgDash"/>
            <a:miter/>
            <a:headEnd type="none" w="med" len="med"/>
            <a:tailEnd type="none" w="med" len="med"/>
          </a:ln>
        </p:spPr>
        <p:txBody>
          <a:bodyPr anchor="t" anchorCtr="0">
            <a:spAutoFit/>
          </a:bodyPr>
          <a:p>
            <a:pPr eaLnBrk="0" hangingPunct="0"/>
            <a:r>
              <a:rPr lang="zh-CN" altLang="en-US" sz="3600" b="1" dirty="0">
                <a:latin typeface="黑体" panose="02010609060101010101" pitchFamily="49" charset="-122"/>
                <a:ea typeface="黑体" panose="02010609060101010101" pitchFamily="49" charset="-122"/>
              </a:rPr>
              <a:t>    隋炀帝时增设进士科</a:t>
            </a:r>
            <a:r>
              <a:rPr lang="en-US" altLang="zh-CN" sz="3600" b="1" dirty="0">
                <a:latin typeface="黑体" panose="02010609060101010101" pitchFamily="49" charset="-122"/>
                <a:ea typeface="黑体" panose="02010609060101010101" pitchFamily="49" charset="-122"/>
              </a:rPr>
              <a:t>……</a:t>
            </a:r>
            <a:r>
              <a:rPr lang="zh-CN" altLang="en-US" sz="3600" b="1" dirty="0">
                <a:latin typeface="黑体" panose="02010609060101010101" pitchFamily="49" charset="-122"/>
                <a:ea typeface="黑体" panose="02010609060101010101" pitchFamily="49" charset="-122"/>
              </a:rPr>
              <a:t>经过唐代的发展，考试作为一项重要制度确立起来。这样，士人可以不经荐举，直接报名考试</a:t>
            </a:r>
            <a:r>
              <a:rPr lang="en-US" altLang="zh-CN" sz="3600" b="1" dirty="0">
                <a:latin typeface="黑体" panose="02010609060101010101" pitchFamily="49" charset="-122"/>
                <a:ea typeface="黑体" panose="02010609060101010101" pitchFamily="49" charset="-122"/>
              </a:rPr>
              <a:t>……</a:t>
            </a:r>
            <a:r>
              <a:rPr lang="zh-CN" altLang="en-US" sz="3600" b="1" dirty="0">
                <a:latin typeface="黑体" panose="02010609060101010101" pitchFamily="49" charset="-122"/>
                <a:ea typeface="黑体" panose="02010609060101010101" pitchFamily="49" charset="-122"/>
              </a:rPr>
              <a:t>由政府择优录取，从而纠正了魏晋以来世家大族垄断用人做官大权的状况。     </a:t>
            </a:r>
            <a:endParaRPr lang="zh-CN" altLang="en-US" sz="3600" b="1" dirty="0">
              <a:latin typeface="黑体" panose="02010609060101010101" pitchFamily="49" charset="-122"/>
              <a:ea typeface="黑体" panose="02010609060101010101" pitchFamily="49" charset="-122"/>
            </a:endParaRPr>
          </a:p>
          <a:p>
            <a:pPr algn="r" eaLnBrk="0" hangingPunct="0"/>
            <a:r>
              <a:rPr lang="en-US" altLang="zh-CN" sz="3600" b="1" dirty="0">
                <a:latin typeface="黑体" panose="02010609060101010101" pitchFamily="49" charset="-122"/>
                <a:ea typeface="黑体" panose="02010609060101010101" pitchFamily="49" charset="-122"/>
              </a:rPr>
              <a:t>——</a:t>
            </a:r>
            <a:r>
              <a:rPr lang="zh-CN" altLang="en-US" sz="3600" b="1" dirty="0">
                <a:latin typeface="黑体" panose="02010609060101010101" pitchFamily="49" charset="-122"/>
                <a:ea typeface="黑体" panose="02010609060101010101" pitchFamily="49" charset="-122"/>
              </a:rPr>
              <a:t>韦庆远《中国政治制度史》</a:t>
            </a:r>
            <a:endParaRPr lang="zh-CN" altLang="en-US" sz="3600" b="1" dirty="0">
              <a:latin typeface="黑体" panose="02010609060101010101" pitchFamily="49" charset="-122"/>
              <a:ea typeface="黑体" panose="02010609060101010101" pitchFamily="49" charset="-122"/>
            </a:endParaRPr>
          </a:p>
        </p:txBody>
      </p:sp>
      <p:sp>
        <p:nvSpPr>
          <p:cNvPr id="5" name="文本框 11"/>
          <p:cNvSpPr txBox="1"/>
          <p:nvPr/>
        </p:nvSpPr>
        <p:spPr>
          <a:xfrm>
            <a:off x="3735388" y="5808663"/>
            <a:ext cx="5865813" cy="708025"/>
          </a:xfrm>
          <a:prstGeom prst="rect">
            <a:avLst/>
          </a:prstGeom>
          <a:noFill/>
        </p:spPr>
        <p:txBody>
          <a:bodyPr>
            <a:spAutoFit/>
          </a:bodyPr>
          <a:lstStyle/>
          <a:p>
            <a:pPr marR="0" defTabSz="457200" eaLnBrk="0" hangingPunct="0">
              <a:buClrTx/>
              <a:buSzTx/>
              <a:buFontTx/>
              <a:buNone/>
              <a:defRPr/>
            </a:pPr>
            <a:r>
              <a:rPr kumimoji="0" lang="zh-CN" altLang="en-US" sz="4000" b="1" kern="1200" cap="none" spc="0" normalizeH="0" baseline="0" noProof="0" dirty="0">
                <a:effectLst>
                  <a:outerShdw blurRad="38100" dist="38100" dir="2700000" algn="tl">
                    <a:srgbClr val="000000">
                      <a:alpha val="43137"/>
                    </a:srgbClr>
                  </a:outerShdw>
                </a:effectLst>
                <a:latin typeface="微软雅黑" panose="020B0503020204020204" charset="-122"/>
                <a:ea typeface="微软雅黑" panose="020B0503020204020204" charset="-122"/>
                <a:cs typeface="+mn-cs"/>
                <a:sym typeface="+mn-ea"/>
              </a:rPr>
              <a:t>从</a:t>
            </a:r>
            <a:r>
              <a:rPr kumimoji="0" lang="zh-CN" altLang="en-US" sz="4000" b="1" kern="1200" cap="none" spc="0" normalizeH="0" baseline="0" noProof="0" dirty="0" smtClean="0">
                <a:effectLst>
                  <a:outerShdw blurRad="38100" dist="38100" dir="2700000" algn="tl">
                    <a:srgbClr val="000000">
                      <a:alpha val="43137"/>
                    </a:srgbClr>
                  </a:outerShdw>
                </a:effectLst>
                <a:latin typeface="微软雅黑" panose="020B0503020204020204" charset="-122"/>
                <a:ea typeface="微软雅黑" panose="020B0503020204020204" charset="-122"/>
                <a:cs typeface="+mn-cs"/>
                <a:sym typeface="+mn-ea"/>
              </a:rPr>
              <a:t>地方</a:t>
            </a:r>
            <a:r>
              <a:rPr kumimoji="0" lang="zh-CN" altLang="en-US" sz="4000" b="1" kern="1200" cap="none" spc="0" normalizeH="0" baseline="0" noProof="0" dirty="0">
                <a:effectLst>
                  <a:outerShdw blurRad="38100" dist="38100" dir="2700000" algn="tl">
                    <a:srgbClr val="000000">
                      <a:alpha val="43137"/>
                    </a:srgbClr>
                  </a:outerShdw>
                </a:effectLst>
                <a:latin typeface="微软雅黑" panose="020B0503020204020204" charset="-122"/>
                <a:ea typeface="微软雅黑" panose="020B0503020204020204" charset="-122"/>
                <a:cs typeface="+mn-cs"/>
                <a:sym typeface="+mn-ea"/>
              </a:rPr>
              <a:t>推举到中央选拔</a:t>
            </a:r>
            <a:endParaRPr kumimoji="0" lang="zh-CN" altLang="en-US" sz="4000" kern="1200" cap="none" spc="0" normalizeH="0" baseline="0" noProof="0" dirty="0">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6" name="矩形 5"/>
          <p:cNvSpPr/>
          <p:nvPr/>
        </p:nvSpPr>
        <p:spPr>
          <a:xfrm>
            <a:off x="1182688" y="4038600"/>
            <a:ext cx="2235200" cy="708025"/>
          </a:xfrm>
          <a:prstGeom prst="rect">
            <a:avLst/>
          </a:prstGeom>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defRPr/>
            </a:pPr>
            <a:r>
              <a:rPr kumimoji="0" lang="zh-CN" altLang="en-US" sz="40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sym typeface="+mn-ea"/>
              </a:rPr>
              <a:t>开放性：</a:t>
            </a:r>
            <a:endParaRPr kumimoji="0" lang="zh-CN" altLang="en-US" sz="28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7" name="矩形 6"/>
          <p:cNvSpPr/>
          <p:nvPr/>
        </p:nvSpPr>
        <p:spPr>
          <a:xfrm>
            <a:off x="1143000" y="4930775"/>
            <a:ext cx="2236788" cy="708025"/>
          </a:xfrm>
          <a:prstGeom prst="rect">
            <a:avLst/>
          </a:prstGeom>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defRPr/>
            </a:pPr>
            <a:r>
              <a:rPr kumimoji="0" lang="zh-CN" altLang="en-US" sz="40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sym typeface="+mn-ea"/>
              </a:rPr>
              <a:t>公正性：</a:t>
            </a:r>
            <a:endParaRPr kumimoji="0" lang="zh-CN" altLang="en-US" sz="28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8" name="矩形 7"/>
          <p:cNvSpPr/>
          <p:nvPr/>
        </p:nvSpPr>
        <p:spPr>
          <a:xfrm>
            <a:off x="1155700" y="5794375"/>
            <a:ext cx="2236788" cy="708025"/>
          </a:xfrm>
          <a:prstGeom prst="rect">
            <a:avLst/>
          </a:prstGeom>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defRPr/>
            </a:pPr>
            <a:r>
              <a:rPr kumimoji="0" lang="zh-CN" altLang="en-US" sz="40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sym typeface="+mn-ea"/>
              </a:rPr>
              <a:t>集权性：</a:t>
            </a:r>
            <a:endParaRPr kumimoji="0" lang="zh-CN" altLang="en-US" sz="28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9" name="矩形 8"/>
          <p:cNvSpPr/>
          <p:nvPr/>
        </p:nvSpPr>
        <p:spPr>
          <a:xfrm>
            <a:off x="3759200" y="4038600"/>
            <a:ext cx="2243138" cy="708025"/>
          </a:xfrm>
          <a:prstGeom prst="rect">
            <a:avLst/>
          </a:prstGeom>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defRPr/>
            </a:pPr>
            <a:r>
              <a:rPr kumimoji="0" lang="zh-CN" alt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sym typeface="+mn-ea"/>
              </a:rPr>
              <a:t>自由报名</a:t>
            </a:r>
            <a:endParaRPr kumimoji="0" lang="en-US" altLang="zh-CN"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10" name="矩形 9"/>
          <p:cNvSpPr/>
          <p:nvPr/>
        </p:nvSpPr>
        <p:spPr>
          <a:xfrm>
            <a:off x="3759200" y="4914900"/>
            <a:ext cx="5181600" cy="708025"/>
          </a:xfrm>
          <a:prstGeom prst="rect">
            <a:avLst/>
          </a:prstGeom>
        </p:spPr>
        <p:txBody>
          <a:bodyPr>
            <a:spAutoFit/>
          </a:bodyPr>
          <a:lstStyle/>
          <a:p>
            <a:pPr marL="0" marR="0" lvl="0" indent="0" algn="l" defTabSz="457200" rtl="0" eaLnBrk="0" fontAlgn="base" latinLnBrk="0" hangingPunct="0">
              <a:lnSpc>
                <a:spcPct val="100000"/>
              </a:lnSpc>
              <a:spcBef>
                <a:spcPct val="0"/>
              </a:spcBef>
              <a:spcAft>
                <a:spcPct val="0"/>
              </a:spcAft>
              <a:buClrTx/>
              <a:buSzTx/>
              <a:buFontTx/>
              <a:buNone/>
              <a:defRPr/>
            </a:pPr>
            <a:r>
              <a:rPr kumimoji="0" lang="zh-CN" alt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sym typeface="+mn-ea"/>
              </a:rPr>
              <a:t>分科考试、择优录取</a:t>
            </a:r>
            <a:endParaRPr kumimoji="0" lang="zh-CN" alt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8"/>
          <p:cNvSpPr txBox="1"/>
          <p:nvPr/>
        </p:nvSpPr>
        <p:spPr>
          <a:xfrm>
            <a:off x="152400" y="0"/>
            <a:ext cx="5008563" cy="645160"/>
          </a:xfrm>
          <a:prstGeom prst="rect">
            <a:avLst/>
          </a:prstGeom>
          <a:noFill/>
        </p:spPr>
        <p:txBody>
          <a:bodyPr>
            <a:spAutoFit/>
          </a:bodyPr>
          <a:lstStyle/>
          <a:p>
            <a:pPr marR="0" defTabSz="457200" eaLnBrk="0" hangingPunct="0">
              <a:buClrTx/>
              <a:buSzTx/>
              <a:buFontTx/>
              <a:buNone/>
              <a:defRPr/>
            </a:pPr>
            <a:r>
              <a:rPr kumimoji="0" lang="en-US" altLang="zh-CN" sz="36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rPr>
              <a:t>3</a:t>
            </a:r>
            <a:r>
              <a:rPr kumimoji="0" lang="zh-CN" altLang="en-US" sz="36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rPr>
              <a:t>、影响</a:t>
            </a:r>
            <a:endParaRPr kumimoji="0" lang="zh-CN" altLang="en-US" sz="36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endParaRPr>
          </a:p>
        </p:txBody>
      </p:sp>
      <p:sp>
        <p:nvSpPr>
          <p:cNvPr id="4" name="矩形 3"/>
          <p:cNvSpPr/>
          <p:nvPr/>
        </p:nvSpPr>
        <p:spPr>
          <a:xfrm>
            <a:off x="560388" y="646113"/>
            <a:ext cx="10750550" cy="1077913"/>
          </a:xfrm>
          <a:prstGeom prst="rect">
            <a:avLst/>
          </a:prstGeom>
        </p:spPr>
        <p:txBody>
          <a:bodyPr>
            <a:spAutoFit/>
          </a:bodyPr>
          <a:lstStyle/>
          <a:p>
            <a:pPr marL="0" marR="0" lvl="0" indent="0" algn="l" defTabSz="457200" rtl="0" eaLnBrk="0" fontAlgn="base" latinLnBrk="0" hangingPunct="0">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黑体" panose="02010609060101010101" pitchFamily="49" charset="-122"/>
                <a:sym typeface="+mn-ea"/>
              </a:rPr>
              <a:t>    材料一   朝为田舍郎，暮登天子堂。将相本无种，男儿当自强。                  ——[宋]汪洙《神童诗》</a:t>
            </a:r>
            <a:endParaRPr kumimoji="0" lang="zh-CN" alt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5" name="文本框 7"/>
          <p:cNvSpPr txBox="1"/>
          <p:nvPr/>
        </p:nvSpPr>
        <p:spPr>
          <a:xfrm>
            <a:off x="681038" y="2967038"/>
            <a:ext cx="10720388" cy="2061210"/>
          </a:xfrm>
          <a:prstGeom prst="rect">
            <a:avLst/>
          </a:prstGeom>
          <a:noFill/>
          <a:ln w="19050">
            <a:solidFill>
              <a:srgbClr val="C00000"/>
            </a:solidFill>
            <a:prstDash val="lgDash"/>
          </a:ln>
        </p:spPr>
        <p:txBody>
          <a:bodyPr>
            <a:spAutoFit/>
          </a:bodyPr>
          <a:lstStyle/>
          <a:p>
            <a:pPr marR="0" defTabSz="457200" eaLnBrk="0" hangingPunct="0">
              <a:buClrTx/>
              <a:buSzTx/>
              <a:buFontTx/>
              <a:buNone/>
              <a:defRPr/>
            </a:pPr>
            <a:r>
              <a:rPr kumimoji="0" lang="zh-CN" altLang="en-US" sz="3200" b="1" kern="1200" cap="none" spc="0" normalizeH="0" baseline="0" noProof="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sym typeface="+mn-ea"/>
              </a:rPr>
              <a:t>    材料二 贫苦子弟，类皆廉谨自勉，埋首窗下……即纨绔子弟，亦知苦读，以获科第…是皆科举鼓励之功有甚于今日十万督学之力也。                       </a:t>
            </a:r>
            <a:endParaRPr kumimoji="0" lang="zh-CN" altLang="en-US" sz="3200" b="1" kern="1200" cap="none" spc="0" normalizeH="0" baseline="0" noProof="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sym typeface="+mn-ea"/>
            </a:endParaRPr>
          </a:p>
          <a:p>
            <a:pPr marR="0" algn="r" defTabSz="457200" eaLnBrk="0" hangingPunct="0">
              <a:buClrTx/>
              <a:buSzTx/>
              <a:buFontTx/>
              <a:buNone/>
              <a:defRPr/>
            </a:pPr>
            <a:r>
              <a:rPr kumimoji="0" lang="zh-CN" altLang="en-US" sz="3200" b="1" kern="1200" cap="none" spc="0" normalizeH="0" baseline="0" noProof="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sym typeface="+mn-ea"/>
              </a:rPr>
              <a:t>——邓嗣禹《中国考试制度史》</a:t>
            </a:r>
            <a:endParaRPr kumimoji="0" lang="zh-CN" altLang="en-US" sz="3200" b="1" kern="1200" cap="none" spc="0" normalizeH="0" baseline="0" noProof="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endParaRPr>
          </a:p>
        </p:txBody>
      </p:sp>
      <p:sp>
        <p:nvSpPr>
          <p:cNvPr id="6" name="文本框 3"/>
          <p:cNvSpPr txBox="1"/>
          <p:nvPr/>
        </p:nvSpPr>
        <p:spPr>
          <a:xfrm>
            <a:off x="1054100" y="5029200"/>
            <a:ext cx="9690100" cy="1323975"/>
          </a:xfrm>
          <a:prstGeom prst="rect">
            <a:avLst/>
          </a:prstGeom>
          <a:noFill/>
        </p:spPr>
        <p:txBody>
          <a:bodyPr wrap="none">
            <a:spAutoFit/>
          </a:bodyPr>
          <a:lstStyle/>
          <a:p>
            <a:pPr marR="0" algn="just" defTabSz="685800" eaLnBrk="0" hangingPunct="0">
              <a:lnSpc>
                <a:spcPct val="125000"/>
              </a:lnSpc>
              <a:buClrTx/>
              <a:buSzTx/>
              <a:buFontTx/>
              <a:buNone/>
              <a:tabLst>
                <a:tab pos="771525" algn="l"/>
                <a:tab pos="1387475" algn="l"/>
                <a:tab pos="1903095" algn="l"/>
                <a:tab pos="2416175" algn="l"/>
              </a:tabLst>
              <a:defRPr/>
            </a:pPr>
            <a:r>
              <a:rPr kumimoji="0" lang="zh-CN" altLang="en-US" sz="3200" b="1" kern="1200" cap="none" spc="0" normalizeH="0" baseline="0" noProof="0"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黑体" panose="02010609060101010101" pitchFamily="49" charset="-122"/>
                <a:sym typeface="+mn-ea"/>
              </a:rPr>
              <a:t>读书—考试—做官三位一体，保证官僚队伍的来源；</a:t>
            </a:r>
            <a:endParaRPr kumimoji="0" lang="en-US" altLang="zh-CN" sz="3200" b="1" kern="1200" cap="none" spc="0" normalizeH="0" baseline="0" noProof="0"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黑体" panose="02010609060101010101" pitchFamily="49" charset="-122"/>
              <a:sym typeface="+mn-ea"/>
            </a:endParaRPr>
          </a:p>
          <a:p>
            <a:pPr marR="0" algn="just" defTabSz="685800" eaLnBrk="0" hangingPunct="0">
              <a:lnSpc>
                <a:spcPct val="125000"/>
              </a:lnSpc>
              <a:buClrTx/>
              <a:buSzTx/>
              <a:buFontTx/>
              <a:buNone/>
              <a:tabLst>
                <a:tab pos="771525" algn="l"/>
                <a:tab pos="1387475" algn="l"/>
                <a:tab pos="1903095" algn="l"/>
                <a:tab pos="2416175" algn="l"/>
              </a:tabLst>
              <a:defRPr/>
            </a:pPr>
            <a:r>
              <a:rPr kumimoji="0" lang="zh-CN" altLang="en-US" sz="3200" b="1" kern="1200" cap="none" spc="0" normalizeH="0" baseline="0" noProof="0"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黑体" panose="02010609060101010101" pitchFamily="49" charset="-122"/>
                <a:sym typeface="+mn-ea"/>
              </a:rPr>
              <a:t>促进了社会重学风气，提高官员的文化素质。</a:t>
            </a:r>
            <a:endParaRPr kumimoji="0" lang="zh-CN" altLang="en-US" sz="3200" b="1" kern="1200" cap="none" spc="0" normalizeH="0" baseline="0" noProof="0"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黑体" panose="02010609060101010101" pitchFamily="49" charset="-122"/>
              <a:sym typeface="+mn-ea"/>
            </a:endParaRPr>
          </a:p>
        </p:txBody>
      </p:sp>
      <p:sp>
        <p:nvSpPr>
          <p:cNvPr id="7" name="文本框 12"/>
          <p:cNvSpPr txBox="1"/>
          <p:nvPr/>
        </p:nvSpPr>
        <p:spPr>
          <a:xfrm>
            <a:off x="1054100" y="1644650"/>
            <a:ext cx="9337675" cy="1322388"/>
          </a:xfrm>
          <a:prstGeom prst="rect">
            <a:avLst/>
          </a:prstGeom>
          <a:noFill/>
        </p:spPr>
        <p:txBody>
          <a:bodyPr>
            <a:spAutoFit/>
          </a:bodyPr>
          <a:lstStyle/>
          <a:p>
            <a:pPr marR="0" algn="just" defTabSz="685800" eaLnBrk="0" hangingPunct="0">
              <a:lnSpc>
                <a:spcPct val="125000"/>
              </a:lnSpc>
              <a:buClrTx/>
              <a:buSzTx/>
              <a:buFontTx/>
              <a:buNone/>
              <a:tabLst>
                <a:tab pos="771525" algn="l"/>
                <a:tab pos="1387475" algn="l"/>
                <a:tab pos="1903095" algn="l"/>
                <a:tab pos="2416175" algn="l"/>
              </a:tabLst>
              <a:defRPr/>
            </a:pPr>
            <a:r>
              <a:rPr kumimoji="0" lang="zh-CN" altLang="en-US" sz="3200" b="1" kern="1200" cap="none" spc="0" normalizeH="0" baseline="0" noProof="0"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黑体" panose="02010609060101010101" pitchFamily="49" charset="-122"/>
                <a:sym typeface="+mn-ea"/>
              </a:rPr>
              <a:t>有利于社会阶层的流动，扩大了统治的基础；</a:t>
            </a:r>
            <a:endParaRPr kumimoji="0" lang="en-US" altLang="zh-CN" sz="3200" b="1" kern="1200" cap="none" spc="0" normalizeH="0" baseline="0" noProof="0"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黑体" panose="02010609060101010101" pitchFamily="49" charset="-122"/>
              <a:sym typeface="+mn-ea"/>
            </a:endParaRPr>
          </a:p>
          <a:p>
            <a:pPr marR="0" algn="just" defTabSz="685800" eaLnBrk="0" hangingPunct="0">
              <a:lnSpc>
                <a:spcPct val="125000"/>
              </a:lnSpc>
              <a:buClrTx/>
              <a:buSzTx/>
              <a:buFontTx/>
              <a:buNone/>
              <a:tabLst>
                <a:tab pos="771525" algn="l"/>
                <a:tab pos="1387475" algn="l"/>
                <a:tab pos="1903095" algn="l"/>
                <a:tab pos="2416175" algn="l"/>
              </a:tabLst>
              <a:defRPr/>
            </a:pPr>
            <a:r>
              <a:rPr kumimoji="0" lang="zh-CN" altLang="en-US" sz="3200" b="1" kern="1200" cap="none" spc="0" normalizeH="0" baseline="0" noProof="0"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黑体" panose="02010609060101010101" pitchFamily="49" charset="-122"/>
                <a:sym typeface="+mn-ea"/>
              </a:rPr>
              <a:t>打破了世家大族垄断官场的局面。</a:t>
            </a:r>
            <a:endParaRPr kumimoji="0" lang="zh-CN" altLang="en-US" sz="3200" b="1" kern="1200" cap="none" spc="0" normalizeH="0" baseline="0" noProof="0"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黑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7"/>
          <p:cNvSpPr txBox="1"/>
          <p:nvPr/>
        </p:nvSpPr>
        <p:spPr>
          <a:xfrm>
            <a:off x="554038" y="2971800"/>
            <a:ext cx="10875963" cy="1570038"/>
          </a:xfrm>
          <a:prstGeom prst="rect">
            <a:avLst/>
          </a:prstGeom>
          <a:noFill/>
          <a:ln w="19050">
            <a:noFill/>
            <a:prstDash val="lgDash"/>
          </a:ln>
        </p:spPr>
        <p:txBody>
          <a:bodyPr>
            <a:spAutoFit/>
          </a:bodyPr>
          <a:lstStyle/>
          <a:p>
            <a:pPr marR="0" defTabSz="457200" eaLnBrk="0" hangingPunct="0">
              <a:buClrTx/>
              <a:buSzTx/>
              <a:buFontTx/>
              <a:buNone/>
              <a:defRPr/>
            </a:pPr>
            <a:r>
              <a:rPr kumimoji="0" lang="zh-CN" altLang="en-US" sz="3200" b="1" kern="1200" cap="none" spc="0" normalizeH="0" baseline="0" noProof="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sym typeface="+mn-ea"/>
              </a:rPr>
              <a:t>    材料四：（科举制度）“为所有西方国家以考试录用人员的文官考试制度提供了一个遥远的榜样。 </a:t>
            </a:r>
            <a:endParaRPr kumimoji="0" lang="en-US" altLang="zh-CN" sz="3200" b="1" kern="1200" cap="none" spc="0" normalizeH="0" baseline="0" noProof="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sym typeface="+mn-ea"/>
            </a:endParaRPr>
          </a:p>
          <a:p>
            <a:pPr marR="0" defTabSz="457200" eaLnBrk="0" hangingPunct="0">
              <a:buClrTx/>
              <a:buSzTx/>
              <a:buFontTx/>
              <a:buNone/>
              <a:defRPr/>
            </a:pPr>
            <a:r>
              <a:rPr kumimoji="0" lang="zh-CN" altLang="en-US" sz="3200" b="1" kern="1200" cap="none" spc="0" normalizeH="0" baseline="0" noProof="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sym typeface="+mn-ea"/>
              </a:rPr>
              <a:t>                     ——崔瑞德《剑桥中国隋唐史》</a:t>
            </a:r>
            <a:endParaRPr kumimoji="0" lang="zh-CN" altLang="en-US" sz="3200" b="1" kern="1200" cap="none" spc="0" normalizeH="0" baseline="0" noProof="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p:nvPr/>
        </p:nvSpPr>
        <p:spPr>
          <a:xfrm>
            <a:off x="1219200" y="4722813"/>
            <a:ext cx="9979025" cy="584200"/>
          </a:xfrm>
          <a:prstGeom prst="rect">
            <a:avLst/>
          </a:prstGeom>
          <a:noFill/>
        </p:spPr>
        <p:txBody>
          <a:bodyPr>
            <a:spAutoFit/>
          </a:bodyPr>
          <a:lstStyle/>
          <a:p>
            <a:pPr marR="0" defTabSz="457200" eaLnBrk="0" hangingPunct="0">
              <a:buClrTx/>
              <a:buSzTx/>
              <a:buFontTx/>
              <a:buNone/>
              <a:defRPr/>
            </a:pPr>
            <a:r>
              <a:rPr kumimoji="0" lang="zh-CN" altLang="en-US" sz="3200" b="1" kern="1200" cap="none" spc="0" normalizeH="0" baseline="0" noProof="0"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黑体" panose="02010609060101010101" pitchFamily="49" charset="-122"/>
                <a:sym typeface="+mn-ea"/>
              </a:rPr>
              <a:t>选官制度走向成熟,对西方文官制度产生影响</a:t>
            </a:r>
            <a:endParaRPr kumimoji="0" lang="zh-CN" altLang="en-US" sz="3200" b="1" kern="1200" cap="none" spc="0" normalizeH="0" baseline="0" noProof="0"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黑体" panose="02010609060101010101" pitchFamily="49" charset="-122"/>
              <a:sym typeface="+mn-ea"/>
            </a:endParaRPr>
          </a:p>
        </p:txBody>
      </p:sp>
      <p:sp>
        <p:nvSpPr>
          <p:cNvPr id="8" name="文本框 8"/>
          <p:cNvSpPr txBox="1"/>
          <p:nvPr/>
        </p:nvSpPr>
        <p:spPr>
          <a:xfrm>
            <a:off x="766763" y="798513"/>
            <a:ext cx="9953625" cy="1077913"/>
          </a:xfrm>
          <a:prstGeom prst="rect">
            <a:avLst/>
          </a:prstGeom>
          <a:noFill/>
        </p:spPr>
        <p:txBody>
          <a:bodyPr>
            <a:spAutoFit/>
          </a:bodyPr>
          <a:lstStyle/>
          <a:p>
            <a:pPr marR="0" defTabSz="457200" eaLnBrk="0" hangingPunct="0">
              <a:buClrTx/>
              <a:buSzTx/>
              <a:buFontTx/>
              <a:buNone/>
              <a:defRPr/>
            </a:pPr>
            <a:r>
              <a:rPr kumimoji="0" lang="zh-CN" altLang="en-US" sz="3200" b="1" kern="1200" cap="none" spc="0" normalizeH="0" baseline="0" noProof="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   材料三  “万般皆下品，唯有读书高”</a:t>
            </a:r>
            <a:endParaRPr kumimoji="0" lang="en-US" altLang="zh-CN" sz="3200" b="1" kern="1200" cap="none" spc="0" normalizeH="0" baseline="0" noProof="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endParaRPr>
          </a:p>
          <a:p>
            <a:pPr marR="0" defTabSz="457200" eaLnBrk="0" hangingPunct="0">
              <a:buClrTx/>
              <a:buSzTx/>
              <a:buFontTx/>
              <a:buNone/>
              <a:defRPr/>
            </a:pPr>
            <a:r>
              <a:rPr kumimoji="0" lang="en-US" altLang="zh-CN" sz="3200" b="1" kern="1200" cap="none" spc="0" normalizeH="0" baseline="0" noProof="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         </a:t>
            </a:r>
            <a:r>
              <a:rPr kumimoji="0" lang="zh-CN" altLang="en-US" sz="3200" b="1" kern="1200" cap="none" spc="0" normalizeH="0" baseline="0" noProof="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“书中自有黄金屋，书中自有颜如玉。”</a:t>
            </a:r>
            <a:endParaRPr kumimoji="0" lang="zh-CN" altLang="en-US" sz="3200" b="1" kern="1200" cap="none" spc="0" normalizeH="0" baseline="0" noProof="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endParaRPr>
          </a:p>
        </p:txBody>
      </p:sp>
      <p:sp>
        <p:nvSpPr>
          <p:cNvPr id="9" name="文本框 12"/>
          <p:cNvSpPr txBox="1"/>
          <p:nvPr/>
        </p:nvSpPr>
        <p:spPr>
          <a:xfrm>
            <a:off x="1371600" y="1935163"/>
            <a:ext cx="7127875" cy="652463"/>
          </a:xfrm>
          <a:prstGeom prst="rect">
            <a:avLst/>
          </a:prstGeom>
          <a:noFill/>
        </p:spPr>
        <p:txBody>
          <a:bodyPr>
            <a:spAutoFit/>
          </a:bodyPr>
          <a:lstStyle/>
          <a:p>
            <a:pPr marR="0" algn="just" defTabSz="685800" eaLnBrk="0" hangingPunct="0">
              <a:lnSpc>
                <a:spcPct val="125000"/>
              </a:lnSpc>
              <a:buClrTx/>
              <a:buSzTx/>
              <a:buFontTx/>
              <a:buNone/>
              <a:tabLst>
                <a:tab pos="771525" algn="l"/>
                <a:tab pos="1387475" algn="l"/>
                <a:tab pos="1903095" algn="l"/>
                <a:tab pos="2416175" algn="l"/>
              </a:tabLst>
              <a:defRPr/>
            </a:pPr>
            <a:r>
              <a:rPr kumimoji="0" lang="zh-CN" altLang="en-US" sz="3200" b="1" kern="1200" cap="none" spc="0" normalizeH="0" baseline="0" noProof="0"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黑体" panose="02010609060101010101" pitchFamily="49" charset="-122"/>
                <a:sym typeface="+mn-ea"/>
              </a:rPr>
              <a:t>影响了社会价值观念</a:t>
            </a:r>
            <a:endParaRPr kumimoji="0" lang="zh-CN" altLang="en-US" sz="3200" b="1" kern="1200" cap="none" spc="0" normalizeH="0" baseline="0" noProof="0" dirty="0">
              <a:solidFill>
                <a:srgbClr val="0000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黑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标题 1"/>
          <p:cNvSpPr>
            <a:spLocks noGrp="1"/>
          </p:cNvSpPr>
          <p:nvPr>
            <p:ph type="title"/>
          </p:nvPr>
        </p:nvSpPr>
        <p:spPr>
          <a:xfrm>
            <a:off x="4383405" y="268605"/>
            <a:ext cx="4306570" cy="620395"/>
          </a:xfrm>
        </p:spPr>
        <p:txBody>
          <a:bodyPr vert="horz" wrap="square" lIns="91440" tIns="45720" rIns="91440" bIns="45720" anchor="ctr" anchorCtr="0"/>
          <a:p>
            <a:r>
              <a:rPr lang="zh-CN" altLang="en-US" sz="3200" b="1" dirty="0">
                <a:solidFill>
                  <a:srgbClr val="0000FF"/>
                </a:solidFill>
                <a:latin typeface="微软雅黑" panose="020B0503020204020204" charset="-122"/>
                <a:ea typeface="微软雅黑" panose="020B0503020204020204" charset="-122"/>
              </a:rPr>
              <a:t>选官制度演变的趋势</a:t>
            </a:r>
            <a:endParaRPr lang="zh-CN" altLang="en-US" sz="3200" b="1" dirty="0">
              <a:solidFill>
                <a:srgbClr val="0000FF"/>
              </a:solidFill>
              <a:latin typeface="微软雅黑" panose="020B0503020204020204" charset="-122"/>
              <a:ea typeface="微软雅黑" panose="020B0503020204020204" charset="-122"/>
            </a:endParaRPr>
          </a:p>
        </p:txBody>
      </p:sp>
      <p:sp>
        <p:nvSpPr>
          <p:cNvPr id="4" name="矩形 3"/>
          <p:cNvSpPr/>
          <p:nvPr/>
        </p:nvSpPr>
        <p:spPr>
          <a:xfrm>
            <a:off x="885825" y="1563688"/>
            <a:ext cx="1727200" cy="560388"/>
          </a:xfrm>
          <a:prstGeom prst="rect">
            <a:avLst/>
          </a:prstGeom>
        </p:spPr>
        <p:style>
          <a:lnRef idx="2">
            <a:schemeClr val="accent6"/>
          </a:lnRef>
          <a:fillRef idx="1">
            <a:schemeClr val="lt1"/>
          </a:fillRef>
          <a:effectRef idx="0">
            <a:schemeClr val="accent6"/>
          </a:effectRef>
          <a:fontRef idx="minor">
            <a:schemeClr val="dk1"/>
          </a:fontRef>
        </p:style>
        <p:txBody>
          <a:bodyPr lIns="91438" tIns="45719" rIns="91438" bIns="45719"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2700" b="1" i="0" u="none" strike="noStrike" kern="1200" cap="none" spc="0" normalizeH="0" baseline="0" noProof="0" dirty="0">
                <a:ln>
                  <a:noFill/>
                </a:ln>
                <a:solidFill>
                  <a:schemeClr val="dk1"/>
                </a:solidFill>
                <a:effectLst/>
                <a:uLnTx/>
                <a:uFillTx/>
                <a:latin typeface="楷体" panose="02010609060101010101" pitchFamily="49" charset="-122"/>
                <a:ea typeface="楷体" panose="02010609060101010101" pitchFamily="49" charset="-122"/>
                <a:cs typeface="+mn-cs"/>
              </a:rPr>
              <a:t>先秦时期</a:t>
            </a:r>
            <a:endParaRPr kumimoji="0" lang="zh-CN" altLang="en-US" sz="2700" b="1" i="0" u="none" strike="noStrike" kern="1200" cap="none" spc="0" normalizeH="0" baseline="0" noProof="0" dirty="0">
              <a:ln>
                <a:noFill/>
              </a:ln>
              <a:solidFill>
                <a:schemeClr val="dk1"/>
              </a:solidFill>
              <a:effectLst/>
              <a:uLnTx/>
              <a:uFillTx/>
              <a:latin typeface="楷体" panose="02010609060101010101" pitchFamily="49" charset="-122"/>
              <a:ea typeface="楷体" panose="02010609060101010101" pitchFamily="49" charset="-122"/>
              <a:cs typeface="+mn-cs"/>
            </a:endParaRPr>
          </a:p>
        </p:txBody>
      </p:sp>
      <p:sp>
        <p:nvSpPr>
          <p:cNvPr id="5" name="矩形 4"/>
          <p:cNvSpPr/>
          <p:nvPr/>
        </p:nvSpPr>
        <p:spPr>
          <a:xfrm>
            <a:off x="900113" y="2516188"/>
            <a:ext cx="1724025" cy="561975"/>
          </a:xfrm>
          <a:prstGeom prst="rect">
            <a:avLst/>
          </a:prstGeom>
        </p:spPr>
        <p:style>
          <a:lnRef idx="2">
            <a:schemeClr val="accent6"/>
          </a:lnRef>
          <a:fillRef idx="1">
            <a:schemeClr val="lt1"/>
          </a:fillRef>
          <a:effectRef idx="0">
            <a:schemeClr val="accent6"/>
          </a:effectRef>
          <a:fontRef idx="minor">
            <a:schemeClr val="dk1"/>
          </a:fontRef>
        </p:style>
        <p:txBody>
          <a:bodyPr lIns="91438" tIns="45719" rIns="91438" bIns="45719"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dk1"/>
                </a:solidFill>
                <a:effectLst/>
                <a:uLnTx/>
                <a:uFillTx/>
                <a:latin typeface="楷体" panose="02010609060101010101" pitchFamily="49" charset="-122"/>
                <a:ea typeface="楷体" panose="02010609060101010101" pitchFamily="49" charset="-122"/>
                <a:cs typeface="+mn-cs"/>
              </a:rPr>
              <a:t>战国至秦朝</a:t>
            </a:r>
            <a:endParaRPr kumimoji="0" lang="zh-CN" altLang="en-US" sz="1800" b="1" i="0" u="none" strike="noStrike" kern="1200" cap="none" spc="0" normalizeH="0" baseline="0" noProof="0">
              <a:ln>
                <a:noFill/>
              </a:ln>
              <a:solidFill>
                <a:schemeClr val="dk1"/>
              </a:solidFill>
              <a:effectLst/>
              <a:uLnTx/>
              <a:uFillTx/>
              <a:latin typeface="楷体" panose="02010609060101010101" pitchFamily="49" charset="-122"/>
              <a:ea typeface="楷体" panose="02010609060101010101" pitchFamily="49" charset="-122"/>
              <a:cs typeface="+mn-cs"/>
            </a:endParaRPr>
          </a:p>
        </p:txBody>
      </p:sp>
      <p:sp>
        <p:nvSpPr>
          <p:cNvPr id="6" name="矩形 5"/>
          <p:cNvSpPr/>
          <p:nvPr/>
        </p:nvSpPr>
        <p:spPr>
          <a:xfrm>
            <a:off x="896938" y="3470275"/>
            <a:ext cx="1728788" cy="560388"/>
          </a:xfrm>
          <a:prstGeom prst="rect">
            <a:avLst/>
          </a:prstGeom>
        </p:spPr>
        <p:style>
          <a:lnRef idx="2">
            <a:schemeClr val="accent6"/>
          </a:lnRef>
          <a:fillRef idx="1">
            <a:schemeClr val="lt1"/>
          </a:fillRef>
          <a:effectRef idx="0">
            <a:schemeClr val="accent6"/>
          </a:effectRef>
          <a:fontRef idx="minor">
            <a:schemeClr val="dk1"/>
          </a:fontRef>
        </p:style>
        <p:txBody>
          <a:bodyPr lIns="91438" tIns="45719" rIns="91438" bIns="45719"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dk1"/>
                </a:solidFill>
                <a:effectLst/>
                <a:uLnTx/>
                <a:uFillTx/>
                <a:latin typeface="楷体" panose="02010609060101010101" pitchFamily="49" charset="-122"/>
                <a:ea typeface="楷体" panose="02010609060101010101" pitchFamily="49" charset="-122"/>
                <a:cs typeface="+mn-cs"/>
              </a:rPr>
              <a:t>两汉时期</a:t>
            </a:r>
            <a:endParaRPr kumimoji="0" lang="zh-CN" altLang="en-US" sz="2800" b="1" i="0" u="none" strike="noStrike" kern="1200" cap="none" spc="0" normalizeH="0" baseline="0" noProof="0">
              <a:ln>
                <a:noFill/>
              </a:ln>
              <a:solidFill>
                <a:schemeClr val="dk1"/>
              </a:solidFill>
              <a:effectLst/>
              <a:uLnTx/>
              <a:uFillTx/>
              <a:latin typeface="楷体" panose="02010609060101010101" pitchFamily="49" charset="-122"/>
              <a:ea typeface="楷体" panose="02010609060101010101" pitchFamily="49" charset="-122"/>
              <a:cs typeface="+mn-cs"/>
            </a:endParaRPr>
          </a:p>
        </p:txBody>
      </p:sp>
      <p:sp>
        <p:nvSpPr>
          <p:cNvPr id="7" name="矩形 6"/>
          <p:cNvSpPr/>
          <p:nvPr/>
        </p:nvSpPr>
        <p:spPr>
          <a:xfrm>
            <a:off x="900113" y="4424363"/>
            <a:ext cx="1725613" cy="560388"/>
          </a:xfrm>
          <a:prstGeom prst="rect">
            <a:avLst/>
          </a:prstGeom>
        </p:spPr>
        <p:style>
          <a:lnRef idx="2">
            <a:schemeClr val="accent6"/>
          </a:lnRef>
          <a:fillRef idx="1">
            <a:schemeClr val="lt1"/>
          </a:fillRef>
          <a:effectRef idx="0">
            <a:schemeClr val="accent6"/>
          </a:effectRef>
          <a:fontRef idx="minor">
            <a:schemeClr val="dk1"/>
          </a:fontRef>
        </p:style>
        <p:txBody>
          <a:bodyPr lIns="91438" tIns="45719" rIns="91438" bIns="45719"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dk1"/>
                </a:solidFill>
                <a:effectLst/>
                <a:uLnTx/>
                <a:uFillTx/>
                <a:latin typeface="楷体" panose="02010609060101010101" pitchFamily="49" charset="-122"/>
                <a:ea typeface="楷体" panose="02010609060101010101" pitchFamily="49" charset="-122"/>
                <a:cs typeface="+mn-cs"/>
              </a:rPr>
              <a:t>魏晋南北朝</a:t>
            </a:r>
            <a:endParaRPr kumimoji="0" lang="zh-CN" altLang="en-US" sz="1800" b="1" i="0" u="none" strike="noStrike" kern="1200" cap="none" spc="0" normalizeH="0" baseline="0" noProof="0">
              <a:ln>
                <a:noFill/>
              </a:ln>
              <a:solidFill>
                <a:schemeClr val="dk1"/>
              </a:solidFill>
              <a:effectLst/>
              <a:uLnTx/>
              <a:uFillTx/>
              <a:latin typeface="楷体" panose="02010609060101010101" pitchFamily="49" charset="-122"/>
              <a:ea typeface="楷体" panose="02010609060101010101" pitchFamily="49" charset="-122"/>
              <a:cs typeface="+mn-cs"/>
            </a:endParaRPr>
          </a:p>
        </p:txBody>
      </p:sp>
      <p:sp>
        <p:nvSpPr>
          <p:cNvPr id="8" name="矩形 7"/>
          <p:cNvSpPr/>
          <p:nvPr/>
        </p:nvSpPr>
        <p:spPr>
          <a:xfrm>
            <a:off x="896938" y="5376863"/>
            <a:ext cx="1727200" cy="560388"/>
          </a:xfrm>
          <a:prstGeom prst="rect">
            <a:avLst/>
          </a:prstGeom>
        </p:spPr>
        <p:style>
          <a:lnRef idx="2">
            <a:schemeClr val="accent6"/>
          </a:lnRef>
          <a:fillRef idx="1">
            <a:schemeClr val="lt1"/>
          </a:fillRef>
          <a:effectRef idx="0">
            <a:schemeClr val="accent6"/>
          </a:effectRef>
          <a:fontRef idx="minor">
            <a:schemeClr val="dk1"/>
          </a:fontRef>
        </p:style>
        <p:txBody>
          <a:bodyPr lIns="91438" tIns="45719" rIns="91438" bIns="45719"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dk1"/>
                </a:solidFill>
                <a:effectLst/>
                <a:uLnTx/>
                <a:uFillTx/>
                <a:latin typeface="楷体" panose="02010609060101010101" pitchFamily="49" charset="-122"/>
                <a:ea typeface="楷体" panose="02010609060101010101" pitchFamily="49" charset="-122"/>
                <a:cs typeface="+mn-cs"/>
              </a:rPr>
              <a:t>隋唐时期</a:t>
            </a:r>
            <a:endParaRPr kumimoji="0" lang="zh-CN" altLang="en-US" sz="2800" b="1" i="0" u="none" strike="noStrike" kern="1200" cap="none" spc="0" normalizeH="0" baseline="0" noProof="0">
              <a:ln>
                <a:noFill/>
              </a:ln>
              <a:solidFill>
                <a:schemeClr val="dk1"/>
              </a:solidFill>
              <a:effectLst/>
              <a:uLnTx/>
              <a:uFillTx/>
              <a:latin typeface="楷体" panose="02010609060101010101" pitchFamily="49" charset="-122"/>
              <a:ea typeface="楷体" panose="02010609060101010101" pitchFamily="49" charset="-122"/>
              <a:cs typeface="+mn-cs"/>
            </a:endParaRPr>
          </a:p>
        </p:txBody>
      </p:sp>
      <p:sp>
        <p:nvSpPr>
          <p:cNvPr id="9" name="矩形 8"/>
          <p:cNvSpPr/>
          <p:nvPr/>
        </p:nvSpPr>
        <p:spPr>
          <a:xfrm>
            <a:off x="2990850" y="1562100"/>
            <a:ext cx="2078038" cy="560388"/>
          </a:xfrm>
          <a:prstGeom prst="rect">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lIns="91438" tIns="45719" rIns="91438" bIns="45719"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dk1"/>
                </a:solidFill>
                <a:effectLst/>
                <a:uLnTx/>
                <a:uFillTx/>
                <a:latin typeface="楷体" panose="02010609060101010101" pitchFamily="49" charset="-122"/>
                <a:ea typeface="楷体" panose="02010609060101010101" pitchFamily="49" charset="-122"/>
                <a:cs typeface="+mn-cs"/>
              </a:rPr>
              <a:t>世卿世禄制</a:t>
            </a:r>
            <a:endParaRPr kumimoji="0" lang="zh-CN" altLang="en-US" sz="2800" b="1" i="0" u="none" strike="noStrike" kern="1200" cap="none" spc="0" normalizeH="0" baseline="0" noProof="0" dirty="0">
              <a:ln>
                <a:noFill/>
              </a:ln>
              <a:solidFill>
                <a:schemeClr val="dk1"/>
              </a:solidFill>
              <a:effectLst/>
              <a:uLnTx/>
              <a:uFillTx/>
              <a:latin typeface="楷体" panose="02010609060101010101" pitchFamily="49" charset="-122"/>
              <a:ea typeface="楷体" panose="02010609060101010101" pitchFamily="49" charset="-122"/>
              <a:cs typeface="+mn-cs"/>
            </a:endParaRPr>
          </a:p>
        </p:txBody>
      </p:sp>
      <p:sp>
        <p:nvSpPr>
          <p:cNvPr id="10" name="矩形 9"/>
          <p:cNvSpPr/>
          <p:nvPr/>
        </p:nvSpPr>
        <p:spPr>
          <a:xfrm>
            <a:off x="2990850" y="2517775"/>
            <a:ext cx="2078038" cy="560388"/>
          </a:xfrm>
          <a:prstGeom prst="rect">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lIns="91438" tIns="45719" rIns="91438" bIns="45719"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dk1"/>
                </a:solidFill>
                <a:effectLst/>
                <a:uLnTx/>
                <a:uFillTx/>
                <a:latin typeface="楷体" panose="02010609060101010101" pitchFamily="49" charset="-122"/>
                <a:ea typeface="楷体" panose="02010609060101010101" pitchFamily="49" charset="-122"/>
                <a:cs typeface="+mn-cs"/>
              </a:rPr>
              <a:t>军功爵制</a:t>
            </a:r>
            <a:endParaRPr kumimoji="0" lang="zh-CN" altLang="en-US" sz="2800" b="1" i="0" u="none" strike="noStrike" kern="1200" cap="none" spc="0" normalizeH="0" baseline="0" noProof="0" dirty="0">
              <a:ln>
                <a:noFill/>
              </a:ln>
              <a:solidFill>
                <a:schemeClr val="dk1"/>
              </a:solidFill>
              <a:effectLst/>
              <a:uLnTx/>
              <a:uFillTx/>
              <a:latin typeface="楷体" panose="02010609060101010101" pitchFamily="49" charset="-122"/>
              <a:ea typeface="楷体" panose="02010609060101010101" pitchFamily="49" charset="-122"/>
              <a:cs typeface="+mn-cs"/>
            </a:endParaRPr>
          </a:p>
        </p:txBody>
      </p:sp>
      <p:sp>
        <p:nvSpPr>
          <p:cNvPr id="11" name="矩形 10"/>
          <p:cNvSpPr/>
          <p:nvPr/>
        </p:nvSpPr>
        <p:spPr>
          <a:xfrm>
            <a:off x="2989263" y="3470275"/>
            <a:ext cx="2079625" cy="560388"/>
          </a:xfrm>
          <a:prstGeom prst="rect">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lIns="91438" tIns="45719" rIns="91438" bIns="45719"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dk1"/>
                </a:solidFill>
                <a:effectLst/>
                <a:uLnTx/>
                <a:uFillTx/>
                <a:latin typeface="楷体" panose="02010609060101010101" pitchFamily="49" charset="-122"/>
                <a:ea typeface="楷体" panose="02010609060101010101" pitchFamily="49" charset="-122"/>
                <a:cs typeface="+mn-cs"/>
              </a:rPr>
              <a:t>察举制</a:t>
            </a:r>
            <a:endParaRPr kumimoji="0" lang="zh-CN" altLang="en-US" sz="2800" b="1" i="0" u="none" strike="noStrike" kern="1200" cap="none" spc="0" normalizeH="0" baseline="0" noProof="0">
              <a:ln>
                <a:noFill/>
              </a:ln>
              <a:solidFill>
                <a:schemeClr val="dk1"/>
              </a:solidFill>
              <a:effectLst/>
              <a:uLnTx/>
              <a:uFillTx/>
              <a:latin typeface="楷体" panose="02010609060101010101" pitchFamily="49" charset="-122"/>
              <a:ea typeface="楷体" panose="02010609060101010101" pitchFamily="49" charset="-122"/>
              <a:cs typeface="+mn-cs"/>
            </a:endParaRPr>
          </a:p>
        </p:txBody>
      </p:sp>
      <p:sp>
        <p:nvSpPr>
          <p:cNvPr id="12" name="矩形 11"/>
          <p:cNvSpPr/>
          <p:nvPr/>
        </p:nvSpPr>
        <p:spPr>
          <a:xfrm>
            <a:off x="2990850" y="4422775"/>
            <a:ext cx="2078038" cy="560388"/>
          </a:xfrm>
          <a:prstGeom prst="rect">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lIns="91438" tIns="45719" rIns="91438" bIns="45719"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dk1"/>
                </a:solidFill>
                <a:effectLst/>
                <a:uLnTx/>
                <a:uFillTx/>
                <a:latin typeface="楷体" panose="02010609060101010101" pitchFamily="49" charset="-122"/>
                <a:ea typeface="楷体" panose="02010609060101010101" pitchFamily="49" charset="-122"/>
                <a:cs typeface="+mn-cs"/>
              </a:rPr>
              <a:t>九品中正制</a:t>
            </a:r>
            <a:endParaRPr kumimoji="0" lang="zh-CN" altLang="en-US" sz="2800" b="1" i="0" u="none" strike="noStrike" kern="1200" cap="none" spc="0" normalizeH="0" baseline="0" noProof="0" dirty="0">
              <a:ln>
                <a:noFill/>
              </a:ln>
              <a:solidFill>
                <a:schemeClr val="dk1"/>
              </a:solidFill>
              <a:effectLst/>
              <a:uLnTx/>
              <a:uFillTx/>
              <a:latin typeface="楷体" panose="02010609060101010101" pitchFamily="49" charset="-122"/>
              <a:ea typeface="楷体" panose="02010609060101010101" pitchFamily="49" charset="-122"/>
              <a:cs typeface="+mn-cs"/>
            </a:endParaRPr>
          </a:p>
        </p:txBody>
      </p:sp>
      <p:sp>
        <p:nvSpPr>
          <p:cNvPr id="13" name="矩形 12"/>
          <p:cNvSpPr/>
          <p:nvPr/>
        </p:nvSpPr>
        <p:spPr>
          <a:xfrm>
            <a:off x="2990850" y="5376863"/>
            <a:ext cx="2078038" cy="560388"/>
          </a:xfrm>
          <a:prstGeom prst="rect">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lIns="91438" tIns="45719" rIns="91438" bIns="45719"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dk1"/>
                </a:solidFill>
                <a:effectLst/>
                <a:uLnTx/>
                <a:uFillTx/>
                <a:latin typeface="楷体" panose="02010609060101010101" pitchFamily="49" charset="-122"/>
                <a:ea typeface="楷体" panose="02010609060101010101" pitchFamily="49" charset="-122"/>
                <a:cs typeface="+mn-cs"/>
              </a:rPr>
              <a:t>科举制</a:t>
            </a:r>
            <a:endParaRPr kumimoji="0" lang="zh-CN" altLang="en-US" sz="2800" b="1" i="0" u="none" strike="noStrike" kern="1200" cap="none" spc="0" normalizeH="0" baseline="0" noProof="0">
              <a:ln>
                <a:noFill/>
              </a:ln>
              <a:solidFill>
                <a:schemeClr val="dk1"/>
              </a:solidFill>
              <a:effectLst/>
              <a:uLnTx/>
              <a:uFillTx/>
              <a:latin typeface="楷体" panose="02010609060101010101" pitchFamily="49" charset="-122"/>
              <a:ea typeface="楷体" panose="02010609060101010101" pitchFamily="49" charset="-122"/>
              <a:cs typeface="+mn-cs"/>
            </a:endParaRPr>
          </a:p>
        </p:txBody>
      </p:sp>
      <p:sp>
        <p:nvSpPr>
          <p:cNvPr id="14" name="矩形 13"/>
          <p:cNvSpPr/>
          <p:nvPr/>
        </p:nvSpPr>
        <p:spPr>
          <a:xfrm>
            <a:off x="7883525" y="1562100"/>
            <a:ext cx="2022475" cy="56038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lIns="91438" tIns="45719" rIns="91438" bIns="45719"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dk1"/>
                </a:solidFill>
                <a:effectLst/>
                <a:uLnTx/>
                <a:uFillTx/>
                <a:latin typeface="楷体" panose="02010609060101010101" pitchFamily="49" charset="-122"/>
                <a:ea typeface="楷体" panose="02010609060101010101" pitchFamily="49" charset="-122"/>
                <a:cs typeface="+mn-cs"/>
              </a:rPr>
              <a:t>血缘</a:t>
            </a:r>
            <a:endParaRPr kumimoji="0" lang="zh-CN" altLang="en-US" sz="2800" b="1" i="0" u="none" strike="noStrike" kern="1200" cap="none" spc="0" normalizeH="0" baseline="0" noProof="0" dirty="0">
              <a:ln>
                <a:noFill/>
              </a:ln>
              <a:solidFill>
                <a:schemeClr val="dk1"/>
              </a:solidFill>
              <a:effectLst/>
              <a:uLnTx/>
              <a:uFillTx/>
              <a:latin typeface="楷体" panose="02010609060101010101" pitchFamily="49" charset="-122"/>
              <a:ea typeface="楷体" panose="02010609060101010101" pitchFamily="49" charset="-122"/>
              <a:cs typeface="+mn-cs"/>
            </a:endParaRPr>
          </a:p>
        </p:txBody>
      </p:sp>
      <p:sp>
        <p:nvSpPr>
          <p:cNvPr id="16" name="矩形 15"/>
          <p:cNvSpPr/>
          <p:nvPr/>
        </p:nvSpPr>
        <p:spPr>
          <a:xfrm>
            <a:off x="7885113" y="2516188"/>
            <a:ext cx="2020888" cy="561975"/>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lIns="91438" tIns="45719" rIns="91438" bIns="45719"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dk1"/>
                </a:solidFill>
                <a:effectLst/>
                <a:uLnTx/>
                <a:uFillTx/>
                <a:latin typeface="楷体" panose="02010609060101010101" pitchFamily="49" charset="-122"/>
                <a:ea typeface="楷体" panose="02010609060101010101" pitchFamily="49" charset="-122"/>
                <a:cs typeface="+mn-cs"/>
              </a:rPr>
              <a:t>军功</a:t>
            </a:r>
            <a:endParaRPr kumimoji="0" lang="zh-CN" altLang="en-US" sz="2800" b="1" i="0" u="none" strike="noStrike" kern="1200" cap="none" spc="0" normalizeH="0" baseline="0" noProof="0" dirty="0">
              <a:ln>
                <a:noFill/>
              </a:ln>
              <a:solidFill>
                <a:schemeClr val="dk1"/>
              </a:solidFill>
              <a:effectLst/>
              <a:uLnTx/>
              <a:uFillTx/>
              <a:latin typeface="楷体" panose="02010609060101010101" pitchFamily="49" charset="-122"/>
              <a:ea typeface="楷体" panose="02010609060101010101" pitchFamily="49" charset="-122"/>
              <a:cs typeface="+mn-cs"/>
            </a:endParaRPr>
          </a:p>
        </p:txBody>
      </p:sp>
      <p:sp>
        <p:nvSpPr>
          <p:cNvPr id="17" name="矩形 16"/>
          <p:cNvSpPr/>
          <p:nvPr/>
        </p:nvSpPr>
        <p:spPr>
          <a:xfrm>
            <a:off x="7883525" y="3470275"/>
            <a:ext cx="2022475" cy="56038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lIns="91438" tIns="45719" rIns="91438" bIns="45719"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smtClean="0">
                <a:ln>
                  <a:noFill/>
                </a:ln>
                <a:solidFill>
                  <a:srgbClr val="000000"/>
                </a:solidFill>
                <a:effectLst/>
                <a:uLnTx/>
                <a:uFillTx/>
                <a:latin typeface="楷体" panose="02010609060101010101" pitchFamily="49" charset="-122"/>
                <a:ea typeface="楷体" panose="02010609060101010101" pitchFamily="49" charset="-122"/>
                <a:cs typeface="+mn-cs"/>
              </a:rPr>
              <a:t>品行，才能</a:t>
            </a:r>
            <a:endParaRPr kumimoji="0" lang="zh-CN" altLang="en-US" sz="2800" b="1" i="0" u="none" strike="noStrike" kern="1200" cap="none" spc="0" normalizeH="0" baseline="0" noProof="0" smtClean="0">
              <a:ln>
                <a:noFill/>
              </a:ln>
              <a:solidFill>
                <a:srgbClr val="000000"/>
              </a:solidFill>
              <a:effectLst/>
              <a:uLnTx/>
              <a:uFillTx/>
              <a:latin typeface="楷体" panose="02010609060101010101" pitchFamily="49" charset="-122"/>
              <a:ea typeface="楷体" panose="02010609060101010101" pitchFamily="49" charset="-122"/>
              <a:cs typeface="+mn-cs"/>
            </a:endParaRPr>
          </a:p>
        </p:txBody>
      </p:sp>
      <p:sp>
        <p:nvSpPr>
          <p:cNvPr id="18" name="矩形 17"/>
          <p:cNvSpPr/>
          <p:nvPr/>
        </p:nvSpPr>
        <p:spPr>
          <a:xfrm>
            <a:off x="7883525" y="4446588"/>
            <a:ext cx="2022475" cy="56038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lIns="91438" tIns="45719" rIns="91438" bIns="45719"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mn-cs"/>
              </a:rPr>
              <a:t>家世</a:t>
            </a:r>
            <a:r>
              <a:rPr kumimoji="0" lang="zh-CN" altLang="en-US" sz="2000" b="1" i="0" u="none" strike="noStrike" kern="1200" cap="none" spc="0" normalizeH="0" baseline="0" noProof="0" dirty="0">
                <a:ln>
                  <a:noFill/>
                </a:ln>
                <a:solidFill>
                  <a:schemeClr val="dk1"/>
                </a:solidFill>
                <a:effectLst/>
                <a:uLnTx/>
                <a:uFillTx/>
                <a:latin typeface="楷体" panose="02010609060101010101" pitchFamily="49" charset="-122"/>
                <a:ea typeface="楷体" panose="02010609060101010101" pitchFamily="49" charset="-122"/>
                <a:cs typeface="+mn-cs"/>
              </a:rPr>
              <a:t>，道德和才能</a:t>
            </a:r>
            <a:endParaRPr kumimoji="0" lang="zh-CN" altLang="en-US" sz="2000" b="1" i="0" u="none" strike="noStrike" kern="1200" cap="none" spc="0" normalizeH="0" baseline="0" noProof="0" dirty="0">
              <a:ln>
                <a:noFill/>
              </a:ln>
              <a:solidFill>
                <a:schemeClr val="dk1"/>
              </a:solidFill>
              <a:effectLst/>
              <a:uLnTx/>
              <a:uFillTx/>
              <a:latin typeface="楷体" panose="02010609060101010101" pitchFamily="49" charset="-122"/>
              <a:ea typeface="楷体" panose="02010609060101010101" pitchFamily="49" charset="-122"/>
              <a:cs typeface="+mn-cs"/>
            </a:endParaRPr>
          </a:p>
        </p:txBody>
      </p:sp>
      <p:sp>
        <p:nvSpPr>
          <p:cNvPr id="19" name="矩形 18"/>
          <p:cNvSpPr/>
          <p:nvPr/>
        </p:nvSpPr>
        <p:spPr>
          <a:xfrm>
            <a:off x="7883525" y="5376863"/>
            <a:ext cx="2022475" cy="56038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lIns="91438" tIns="45719" rIns="91438" bIns="45719"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dk1"/>
                </a:solidFill>
                <a:effectLst/>
                <a:uLnTx/>
                <a:uFillTx/>
                <a:latin typeface="楷体" panose="02010609060101010101" pitchFamily="49" charset="-122"/>
                <a:ea typeface="楷体" panose="02010609060101010101" pitchFamily="49" charset="-122"/>
                <a:cs typeface="+mn-cs"/>
              </a:rPr>
              <a:t>考试成绩</a:t>
            </a:r>
            <a:endParaRPr kumimoji="0" lang="zh-CN" altLang="en-US" sz="2800" b="1" i="0" u="none" strike="noStrike" kern="1200" cap="none" spc="0" normalizeH="0" baseline="0" noProof="0" dirty="0">
              <a:ln>
                <a:noFill/>
              </a:ln>
              <a:solidFill>
                <a:schemeClr val="dk1"/>
              </a:solidFill>
              <a:effectLst/>
              <a:uLnTx/>
              <a:uFillTx/>
              <a:latin typeface="楷体" panose="02010609060101010101" pitchFamily="49" charset="-122"/>
              <a:ea typeface="楷体" panose="02010609060101010101" pitchFamily="49" charset="-122"/>
              <a:cs typeface="+mn-cs"/>
            </a:endParaRPr>
          </a:p>
        </p:txBody>
      </p:sp>
      <p:sp>
        <p:nvSpPr>
          <p:cNvPr id="20" name="下箭头 19"/>
          <p:cNvSpPr/>
          <p:nvPr/>
        </p:nvSpPr>
        <p:spPr>
          <a:xfrm>
            <a:off x="10163175" y="1563688"/>
            <a:ext cx="298450" cy="4373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文本框 20"/>
          <p:cNvSpPr txBox="1"/>
          <p:nvPr/>
        </p:nvSpPr>
        <p:spPr>
          <a:xfrm>
            <a:off x="10615613" y="800100"/>
            <a:ext cx="1046162" cy="5338763"/>
          </a:xfrm>
          <a:prstGeom prst="rect">
            <a:avLst/>
          </a:prstGeom>
          <a:noFill/>
          <a:ln w="9525" cap="flat" cmpd="sng">
            <a:solidFill>
              <a:schemeClr val="tx1"/>
            </a:solidFill>
            <a:prstDash val="solid"/>
            <a:miter/>
            <a:headEnd type="none" w="med" len="med"/>
            <a:tailEnd type="none" w="med" len="med"/>
          </a:ln>
        </p:spPr>
        <p:txBody>
          <a:bodyPr vert="eaVert" lIns="91438" tIns="45719" rIns="91438" bIns="45719" anchor="t" anchorCtr="0">
            <a:spAutoFit/>
          </a:bodyPr>
          <a:p>
            <a:pPr eaLnBrk="0" hangingPunct="0"/>
            <a:r>
              <a:rPr lang="zh-CN" altLang="en-US" sz="2800" b="1" dirty="0">
                <a:latin typeface="华文中宋" panose="02010600040101010101" pitchFamily="2" charset="-122"/>
                <a:ea typeface="华文中宋" panose="02010600040101010101" pitchFamily="2" charset="-122"/>
              </a:rPr>
              <a:t>方式更加</a:t>
            </a:r>
            <a:r>
              <a:rPr lang="zh-CN" altLang="en-US" sz="2800" b="1" dirty="0">
                <a:solidFill>
                  <a:srgbClr val="FF0000"/>
                </a:solidFill>
                <a:latin typeface="华文中宋" panose="02010600040101010101" pitchFamily="2" charset="-122"/>
                <a:ea typeface="华文中宋" panose="02010600040101010101" pitchFamily="2" charset="-122"/>
              </a:rPr>
              <a:t>公开</a:t>
            </a:r>
            <a:r>
              <a:rPr lang="zh-CN" altLang="en-US" sz="2800" b="1" dirty="0">
                <a:latin typeface="华文中宋" panose="02010600040101010101" pitchFamily="2" charset="-122"/>
                <a:ea typeface="华文中宋" panose="02010600040101010101" pitchFamily="2" charset="-122"/>
              </a:rPr>
              <a:t>和</a:t>
            </a:r>
            <a:r>
              <a:rPr lang="zh-CN" altLang="en-US" sz="2800" b="1" dirty="0">
                <a:solidFill>
                  <a:srgbClr val="FF0000"/>
                </a:solidFill>
                <a:latin typeface="华文中宋" panose="02010600040101010101" pitchFamily="2" charset="-122"/>
                <a:ea typeface="华文中宋" panose="02010600040101010101" pitchFamily="2" charset="-122"/>
              </a:rPr>
              <a:t>公平</a:t>
            </a:r>
            <a:r>
              <a:rPr lang="zh-CN" altLang="en-US" sz="2800" b="1" dirty="0">
                <a:latin typeface="华文中宋" panose="02010600040101010101" pitchFamily="2" charset="-122"/>
                <a:ea typeface="华文中宋" panose="02010600040101010101" pitchFamily="2" charset="-122"/>
              </a:rPr>
              <a:t>，面向</a:t>
            </a:r>
            <a:r>
              <a:rPr lang="zh-CN" altLang="en-US" sz="2800" b="1" dirty="0">
                <a:solidFill>
                  <a:srgbClr val="FF0000"/>
                </a:solidFill>
                <a:latin typeface="华文中宋" panose="02010600040101010101" pitchFamily="2" charset="-122"/>
                <a:ea typeface="华文中宋" panose="02010600040101010101" pitchFamily="2" charset="-122"/>
              </a:rPr>
              <a:t>更多阶层</a:t>
            </a:r>
            <a:r>
              <a:rPr lang="zh-CN" altLang="en-US" sz="2800" b="1" dirty="0">
                <a:latin typeface="华文中宋" panose="02010600040101010101" pitchFamily="2" charset="-122"/>
                <a:ea typeface="华文中宋" panose="02010600040101010101" pitchFamily="2" charset="-122"/>
              </a:rPr>
              <a:t>。</a:t>
            </a:r>
            <a:endParaRPr lang="zh-CN" altLang="en-US" sz="2800" b="1" dirty="0">
              <a:latin typeface="华文中宋" panose="02010600040101010101" pitchFamily="2" charset="-122"/>
              <a:ea typeface="华文中宋" panose="02010600040101010101" pitchFamily="2" charset="-122"/>
            </a:endParaRPr>
          </a:p>
        </p:txBody>
      </p:sp>
      <p:cxnSp>
        <p:nvCxnSpPr>
          <p:cNvPr id="22" name="直接连接符 21"/>
          <p:cNvCxnSpPr>
            <a:stCxn id="4" idx="3"/>
          </p:cNvCxnSpPr>
          <p:nvPr/>
        </p:nvCxnSpPr>
        <p:spPr>
          <a:xfrm>
            <a:off x="2613025" y="1843088"/>
            <a:ext cx="38735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4" idx="3"/>
          </p:cNvCxnSpPr>
          <p:nvPr/>
        </p:nvCxnSpPr>
        <p:spPr>
          <a:xfrm flipV="1">
            <a:off x="2625725" y="2795588"/>
            <a:ext cx="37465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4" idx="3"/>
          </p:cNvCxnSpPr>
          <p:nvPr/>
        </p:nvCxnSpPr>
        <p:spPr>
          <a:xfrm>
            <a:off x="2625725" y="3751263"/>
            <a:ext cx="37306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4" idx="3"/>
          </p:cNvCxnSpPr>
          <p:nvPr/>
        </p:nvCxnSpPr>
        <p:spPr>
          <a:xfrm flipV="1">
            <a:off x="2624138" y="4703763"/>
            <a:ext cx="3746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4" idx="3"/>
          </p:cNvCxnSpPr>
          <p:nvPr/>
        </p:nvCxnSpPr>
        <p:spPr>
          <a:xfrm flipV="1">
            <a:off x="2674938" y="5657850"/>
            <a:ext cx="37306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4" idx="3"/>
          </p:cNvCxnSpPr>
          <p:nvPr/>
        </p:nvCxnSpPr>
        <p:spPr>
          <a:xfrm flipV="1">
            <a:off x="5062538" y="1844675"/>
            <a:ext cx="3746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4" idx="3"/>
          </p:cNvCxnSpPr>
          <p:nvPr/>
        </p:nvCxnSpPr>
        <p:spPr>
          <a:xfrm>
            <a:off x="5064125" y="2795588"/>
            <a:ext cx="373063"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4" idx="3"/>
          </p:cNvCxnSpPr>
          <p:nvPr/>
        </p:nvCxnSpPr>
        <p:spPr>
          <a:xfrm flipV="1">
            <a:off x="5062538" y="3749675"/>
            <a:ext cx="37465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4" idx="3"/>
          </p:cNvCxnSpPr>
          <p:nvPr/>
        </p:nvCxnSpPr>
        <p:spPr>
          <a:xfrm flipV="1">
            <a:off x="5062538" y="4703763"/>
            <a:ext cx="37306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4" idx="3"/>
          </p:cNvCxnSpPr>
          <p:nvPr/>
        </p:nvCxnSpPr>
        <p:spPr>
          <a:xfrm>
            <a:off x="5064125" y="5656263"/>
            <a:ext cx="37147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505200" y="906463"/>
            <a:ext cx="1439863" cy="615950"/>
          </a:xfrm>
          <a:prstGeom prst="rect">
            <a:avLst/>
          </a:prstGeom>
          <a:noFill/>
        </p:spPr>
        <p:txBody>
          <a:bodyPr lIns="121917" tIns="60958" rIns="121917" bIns="60958">
            <a:spAutoFit/>
          </a:bodyPr>
          <a:lstStyle/>
          <a:p>
            <a:pPr marR="0" algn="ctr" defTabSz="457200" eaLnBrk="0" hangingPunct="0">
              <a:buClrTx/>
              <a:buSzTx/>
              <a:buFontTx/>
              <a:buNone/>
              <a:defRPr/>
            </a:pPr>
            <a:r>
              <a:rPr kumimoji="0" lang="zh-CN" altLang="en-US" sz="3200" b="1" kern="1200" cap="none" spc="0" normalizeH="0" baseline="0" noProof="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制度</a:t>
            </a:r>
            <a:endParaRPr kumimoji="0" lang="zh-CN" altLang="en-US" sz="3200" b="1" kern="1200" cap="none" spc="0" normalizeH="0" baseline="0" noProof="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34" name="TextBox 33"/>
          <p:cNvSpPr txBox="1"/>
          <p:nvPr/>
        </p:nvSpPr>
        <p:spPr>
          <a:xfrm>
            <a:off x="7924800" y="812800"/>
            <a:ext cx="1631950" cy="614363"/>
          </a:xfrm>
          <a:prstGeom prst="rect">
            <a:avLst/>
          </a:prstGeom>
          <a:noFill/>
        </p:spPr>
        <p:txBody>
          <a:bodyPr lIns="121917" tIns="60958" rIns="121917" bIns="60958">
            <a:spAutoFit/>
          </a:bodyPr>
          <a:lstStyle/>
          <a:p>
            <a:pPr marR="0" algn="ctr" defTabSz="457200" eaLnBrk="0" hangingPunct="0">
              <a:buClrTx/>
              <a:buSzTx/>
              <a:buFontTx/>
              <a:buNone/>
              <a:defRPr/>
            </a:pPr>
            <a:r>
              <a:rPr kumimoji="0" lang="zh-CN" altLang="en-US" sz="3200" b="1" kern="1200" cap="none" spc="0" normalizeH="0" baseline="0" noProof="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标准</a:t>
            </a:r>
            <a:endParaRPr kumimoji="0" lang="zh-CN" altLang="en-US" sz="3200" b="1" kern="1200" cap="none" spc="0" normalizeH="0" baseline="0" noProof="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37919" name="标题 1"/>
          <p:cNvSpPr txBox="1"/>
          <p:nvPr/>
        </p:nvSpPr>
        <p:spPr>
          <a:xfrm>
            <a:off x="31750" y="152400"/>
            <a:ext cx="2967038" cy="620713"/>
          </a:xfrm>
          <a:prstGeom prst="rect">
            <a:avLst/>
          </a:prstGeom>
          <a:noFill/>
          <a:ln w="9525">
            <a:noFill/>
          </a:ln>
        </p:spPr>
        <p:txBody>
          <a:bodyPr anchor="ctr" anchorCtr="0"/>
          <a:p>
            <a:pPr eaLnBrk="0" hangingPunct="0">
              <a:lnSpc>
                <a:spcPct val="90000"/>
              </a:lnSpc>
            </a:pPr>
            <a:r>
              <a:rPr lang="en-US" altLang="zh-CN" sz="3600" b="1" dirty="0">
                <a:latin typeface="微软雅黑" panose="020B0503020204020204" charset="-122"/>
                <a:ea typeface="微软雅黑" panose="020B0503020204020204" charset="-122"/>
              </a:rPr>
              <a:t>【</a:t>
            </a:r>
            <a:r>
              <a:rPr lang="zh-CN" altLang="en-US" sz="3600" b="1" dirty="0">
                <a:latin typeface="微软雅黑" panose="020B0503020204020204" charset="-122"/>
                <a:ea typeface="微软雅黑" panose="020B0503020204020204" charset="-122"/>
              </a:rPr>
              <a:t>课中小结</a:t>
            </a:r>
            <a:r>
              <a:rPr lang="en-US" altLang="zh-CN" sz="3600" b="1" dirty="0">
                <a:latin typeface="微软雅黑" panose="020B0503020204020204" charset="-122"/>
                <a:ea typeface="微软雅黑" panose="020B0503020204020204" charset="-122"/>
              </a:rPr>
              <a:t>】</a:t>
            </a:r>
            <a:endParaRPr lang="zh-CN" altLang="en-US" sz="3600" b="1" dirty="0">
              <a:latin typeface="微软雅黑" panose="020B0503020204020204" charset="-122"/>
              <a:ea typeface="微软雅黑" panose="020B0503020204020204" charset="-122"/>
            </a:endParaRPr>
          </a:p>
        </p:txBody>
      </p:sp>
      <p:sp>
        <p:nvSpPr>
          <p:cNvPr id="49" name="矩形 48"/>
          <p:cNvSpPr/>
          <p:nvPr/>
        </p:nvSpPr>
        <p:spPr>
          <a:xfrm>
            <a:off x="5438775" y="1549400"/>
            <a:ext cx="2078038" cy="560388"/>
          </a:xfrm>
          <a:prstGeom prst="rect">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lIns="91438" tIns="45719" rIns="91438" bIns="45719"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dk1"/>
                </a:solidFill>
                <a:effectLst/>
                <a:uLnTx/>
                <a:uFillTx/>
                <a:latin typeface="楷体" panose="02010609060101010101" pitchFamily="49" charset="-122"/>
                <a:ea typeface="楷体" panose="02010609060101010101" pitchFamily="49" charset="-122"/>
                <a:cs typeface="+mn-cs"/>
              </a:rPr>
              <a:t>世袭</a:t>
            </a:r>
            <a:endParaRPr kumimoji="0" lang="zh-CN" altLang="en-US" sz="2800" b="1" i="0" u="none" strike="noStrike" kern="1200" cap="none" spc="0" normalizeH="0" baseline="0" noProof="0" dirty="0">
              <a:ln>
                <a:noFill/>
              </a:ln>
              <a:solidFill>
                <a:schemeClr val="dk1"/>
              </a:solidFill>
              <a:effectLst/>
              <a:uLnTx/>
              <a:uFillTx/>
              <a:latin typeface="楷体" panose="02010609060101010101" pitchFamily="49" charset="-122"/>
              <a:ea typeface="楷体" panose="02010609060101010101" pitchFamily="49" charset="-122"/>
              <a:cs typeface="+mn-cs"/>
            </a:endParaRPr>
          </a:p>
        </p:txBody>
      </p:sp>
      <p:sp>
        <p:nvSpPr>
          <p:cNvPr id="50" name="矩形 49"/>
          <p:cNvSpPr/>
          <p:nvPr/>
        </p:nvSpPr>
        <p:spPr>
          <a:xfrm>
            <a:off x="5438775" y="2501900"/>
            <a:ext cx="2078038" cy="561975"/>
          </a:xfrm>
          <a:prstGeom prst="rect">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lIns="91438" tIns="45719" rIns="91438" bIns="45719"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dk1"/>
                </a:solidFill>
                <a:effectLst/>
                <a:uLnTx/>
                <a:uFillTx/>
                <a:latin typeface="楷体" panose="02010609060101010101" pitchFamily="49" charset="-122"/>
                <a:ea typeface="楷体" panose="02010609060101010101" pitchFamily="49" charset="-122"/>
                <a:cs typeface="+mn-cs"/>
              </a:rPr>
              <a:t>任命</a:t>
            </a:r>
            <a:endParaRPr kumimoji="0" lang="zh-CN" altLang="en-US" sz="2800" b="1" i="0" u="none" strike="noStrike" kern="1200" cap="none" spc="0" normalizeH="0" baseline="0" noProof="0" dirty="0">
              <a:ln>
                <a:noFill/>
              </a:ln>
              <a:solidFill>
                <a:schemeClr val="dk1"/>
              </a:solidFill>
              <a:effectLst/>
              <a:uLnTx/>
              <a:uFillTx/>
              <a:latin typeface="楷体" panose="02010609060101010101" pitchFamily="49" charset="-122"/>
              <a:ea typeface="楷体" panose="02010609060101010101" pitchFamily="49" charset="-122"/>
              <a:cs typeface="+mn-cs"/>
            </a:endParaRPr>
          </a:p>
        </p:txBody>
      </p:sp>
      <p:sp>
        <p:nvSpPr>
          <p:cNvPr id="51" name="矩形 50"/>
          <p:cNvSpPr/>
          <p:nvPr/>
        </p:nvSpPr>
        <p:spPr>
          <a:xfrm>
            <a:off x="5437188" y="3455988"/>
            <a:ext cx="2079625" cy="560388"/>
          </a:xfrm>
          <a:prstGeom prst="rect">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lIns="91438" tIns="45719" rIns="91438" bIns="45719"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dk1"/>
                </a:solidFill>
                <a:effectLst/>
                <a:uLnTx/>
                <a:uFillTx/>
                <a:latin typeface="楷体" panose="02010609060101010101" pitchFamily="49" charset="-122"/>
                <a:ea typeface="楷体" panose="02010609060101010101" pitchFamily="49" charset="-122"/>
                <a:cs typeface="+mn-cs"/>
              </a:rPr>
              <a:t>推荐</a:t>
            </a:r>
            <a:endParaRPr kumimoji="0" lang="zh-CN" altLang="en-US" sz="2800" b="1" i="0" u="none" strike="noStrike" kern="1200" cap="none" spc="0" normalizeH="0" baseline="0" noProof="0" dirty="0">
              <a:ln>
                <a:noFill/>
              </a:ln>
              <a:solidFill>
                <a:schemeClr val="dk1"/>
              </a:solidFill>
              <a:effectLst/>
              <a:uLnTx/>
              <a:uFillTx/>
              <a:latin typeface="楷体" panose="02010609060101010101" pitchFamily="49" charset="-122"/>
              <a:ea typeface="楷体" panose="02010609060101010101" pitchFamily="49" charset="-122"/>
              <a:cs typeface="+mn-cs"/>
            </a:endParaRPr>
          </a:p>
        </p:txBody>
      </p:sp>
      <p:sp>
        <p:nvSpPr>
          <p:cNvPr id="52" name="矩形 51"/>
          <p:cNvSpPr/>
          <p:nvPr/>
        </p:nvSpPr>
        <p:spPr>
          <a:xfrm>
            <a:off x="5438775" y="4410075"/>
            <a:ext cx="2078038" cy="560388"/>
          </a:xfrm>
          <a:prstGeom prst="rect">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lIns="91438" tIns="45719" rIns="91438" bIns="45719"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dk1"/>
                </a:solidFill>
                <a:effectLst/>
                <a:uLnTx/>
                <a:uFillTx/>
                <a:latin typeface="楷体" panose="02010609060101010101" pitchFamily="49" charset="-122"/>
                <a:ea typeface="楷体" panose="02010609060101010101" pitchFamily="49" charset="-122"/>
                <a:cs typeface="+mn-cs"/>
              </a:rPr>
              <a:t>推荐</a:t>
            </a:r>
            <a:endParaRPr kumimoji="0" lang="zh-CN" altLang="en-US" sz="2800" b="1" i="0" u="none" strike="noStrike" kern="1200" cap="none" spc="0" normalizeH="0" baseline="0" noProof="0" dirty="0">
              <a:ln>
                <a:noFill/>
              </a:ln>
              <a:solidFill>
                <a:schemeClr val="dk1"/>
              </a:solidFill>
              <a:effectLst/>
              <a:uLnTx/>
              <a:uFillTx/>
              <a:latin typeface="楷体" panose="02010609060101010101" pitchFamily="49" charset="-122"/>
              <a:ea typeface="楷体" panose="02010609060101010101" pitchFamily="49" charset="-122"/>
              <a:cs typeface="+mn-cs"/>
            </a:endParaRPr>
          </a:p>
        </p:txBody>
      </p:sp>
      <p:sp>
        <p:nvSpPr>
          <p:cNvPr id="53" name="矩形 52"/>
          <p:cNvSpPr/>
          <p:nvPr/>
        </p:nvSpPr>
        <p:spPr>
          <a:xfrm>
            <a:off x="5438775" y="5362575"/>
            <a:ext cx="2078038" cy="560388"/>
          </a:xfrm>
          <a:prstGeom prst="rect">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lIns="91438" tIns="45719" rIns="91438" bIns="45719"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dk1"/>
                </a:solidFill>
                <a:effectLst/>
                <a:uLnTx/>
                <a:uFillTx/>
                <a:latin typeface="楷体" panose="02010609060101010101" pitchFamily="49" charset="-122"/>
                <a:ea typeface="楷体" panose="02010609060101010101" pitchFamily="49" charset="-122"/>
                <a:cs typeface="+mn-cs"/>
              </a:rPr>
              <a:t>考试</a:t>
            </a:r>
            <a:endParaRPr kumimoji="0" lang="zh-CN" altLang="en-US" sz="2800" b="1" i="0" u="none" strike="noStrike" kern="1200" cap="none" spc="0" normalizeH="0" baseline="0" noProof="0" dirty="0">
              <a:ln>
                <a:noFill/>
              </a:ln>
              <a:solidFill>
                <a:schemeClr val="dk1"/>
              </a:solidFill>
              <a:effectLst/>
              <a:uLnTx/>
              <a:uFillTx/>
              <a:latin typeface="楷体" panose="02010609060101010101" pitchFamily="49" charset="-122"/>
              <a:ea typeface="楷体" panose="02010609060101010101" pitchFamily="49" charset="-122"/>
              <a:cs typeface="+mn-cs"/>
            </a:endParaRPr>
          </a:p>
        </p:txBody>
      </p:sp>
      <p:cxnSp>
        <p:nvCxnSpPr>
          <p:cNvPr id="54" name="直接连接符 53"/>
          <p:cNvCxnSpPr>
            <a:stCxn id="4" idx="3"/>
          </p:cNvCxnSpPr>
          <p:nvPr/>
        </p:nvCxnSpPr>
        <p:spPr>
          <a:xfrm flipV="1">
            <a:off x="7510463" y="1830388"/>
            <a:ext cx="3746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4" idx="3"/>
          </p:cNvCxnSpPr>
          <p:nvPr/>
        </p:nvCxnSpPr>
        <p:spPr>
          <a:xfrm>
            <a:off x="7512050" y="2782888"/>
            <a:ext cx="37306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4" idx="3"/>
          </p:cNvCxnSpPr>
          <p:nvPr/>
        </p:nvCxnSpPr>
        <p:spPr>
          <a:xfrm flipV="1">
            <a:off x="7510463" y="3735388"/>
            <a:ext cx="37465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4" idx="3"/>
          </p:cNvCxnSpPr>
          <p:nvPr/>
        </p:nvCxnSpPr>
        <p:spPr>
          <a:xfrm flipV="1">
            <a:off x="7510463" y="4691063"/>
            <a:ext cx="37306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4" idx="3"/>
          </p:cNvCxnSpPr>
          <p:nvPr/>
        </p:nvCxnSpPr>
        <p:spPr>
          <a:xfrm>
            <a:off x="7512050" y="5641975"/>
            <a:ext cx="37147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661025" y="850900"/>
            <a:ext cx="1631950" cy="615950"/>
          </a:xfrm>
          <a:prstGeom prst="rect">
            <a:avLst/>
          </a:prstGeom>
          <a:noFill/>
        </p:spPr>
        <p:txBody>
          <a:bodyPr lIns="121917" tIns="60958" rIns="121917" bIns="60958">
            <a:spAutoFit/>
          </a:bodyPr>
          <a:lstStyle/>
          <a:p>
            <a:pPr marR="0" algn="ctr" defTabSz="457200" eaLnBrk="0" hangingPunct="0">
              <a:buClrTx/>
              <a:buSzTx/>
              <a:buFontTx/>
              <a:buNone/>
              <a:defRPr/>
            </a:pPr>
            <a:r>
              <a:rPr kumimoji="0" lang="zh-CN" altLang="en-US" sz="3200" b="1" kern="1200" cap="none" spc="0" normalizeH="0" baseline="0" noProof="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方式</a:t>
            </a:r>
            <a:endParaRPr kumimoji="0" lang="zh-CN" altLang="en-US" sz="3200" b="1" kern="1200" cap="none" spc="0" normalizeH="0" baseline="0" noProof="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60" name="TextBox 59"/>
          <p:cNvSpPr txBox="1"/>
          <p:nvPr/>
        </p:nvSpPr>
        <p:spPr>
          <a:xfrm>
            <a:off x="973138" y="860425"/>
            <a:ext cx="1439863" cy="614363"/>
          </a:xfrm>
          <a:prstGeom prst="rect">
            <a:avLst/>
          </a:prstGeom>
          <a:noFill/>
        </p:spPr>
        <p:txBody>
          <a:bodyPr lIns="121917" tIns="60958" rIns="121917" bIns="60958">
            <a:spAutoFit/>
          </a:bodyPr>
          <a:lstStyle/>
          <a:p>
            <a:pPr marR="0" algn="ctr" defTabSz="457200" eaLnBrk="0" hangingPunct="0">
              <a:buClrTx/>
              <a:buSzTx/>
              <a:buFontTx/>
              <a:buNone/>
              <a:defRPr/>
            </a:pPr>
            <a:r>
              <a:rPr kumimoji="0" lang="zh-CN" altLang="en-US" sz="3200" b="1" kern="1200" cap="none" spc="0" normalizeH="0" baseline="0" noProof="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时间</a:t>
            </a:r>
            <a:endParaRPr kumimoji="0" lang="zh-CN" altLang="en-US" sz="3200" b="1" kern="1200" cap="none" spc="0" normalizeH="0" baseline="0" noProof="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par>
                                <p:cTn id="11" presetID="3" presetClass="entr" presetSubtype="1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linds(horizontal)">
                                      <p:cBhvr>
                                        <p:cTn id="13" dur="500"/>
                                        <p:tgtEl>
                                          <p:spTgt spid="28"/>
                                        </p:tgtEl>
                                      </p:cBhvr>
                                    </p:animEffect>
                                  </p:childTnLst>
                                </p:cTn>
                              </p:par>
                              <p:par>
                                <p:cTn id="14" presetID="3" presetClass="entr" presetSubtype="1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par>
                                <p:cTn id="17" presetID="3" presetClass="entr" presetSubtype="1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linds(horizontal)">
                                      <p:cBhvr>
                                        <p:cTn id="19" dur="500"/>
                                        <p:tgtEl>
                                          <p:spTgt spid="29"/>
                                        </p:tgtEl>
                                      </p:cBhvr>
                                    </p:animEffect>
                                  </p:childTnLst>
                                </p:cTn>
                              </p:par>
                              <p:par>
                                <p:cTn id="20" presetID="3" presetClass="entr" presetSubtype="1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par>
                                <p:cTn id="23" presetID="3" presetClass="entr" presetSubtype="1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linds(horizontal)">
                                      <p:cBhvr>
                                        <p:cTn id="25" dur="500"/>
                                        <p:tgtEl>
                                          <p:spTgt spid="30"/>
                                        </p:tgtEl>
                                      </p:cBhvr>
                                    </p:animEffect>
                                  </p:childTnLst>
                                </p:cTn>
                              </p:par>
                              <p:par>
                                <p:cTn id="26" presetID="3" presetClass="entr" presetSubtype="1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linds(horizontal)">
                                      <p:cBhvr>
                                        <p:cTn id="28" dur="500"/>
                                        <p:tgtEl>
                                          <p:spTgt spid="26"/>
                                        </p:tgtEl>
                                      </p:cBhvr>
                                    </p:animEffect>
                                  </p:childTnLst>
                                </p:cTn>
                              </p:par>
                              <p:par>
                                <p:cTn id="29" presetID="3" presetClass="entr" presetSubtype="1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linds(horizontal)">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5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5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52"/>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8"/>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13"/>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53"/>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bldLvl="0" animBg="1"/>
      <p:bldP spid="10" grpId="0" bldLvl="0" animBg="1"/>
      <p:bldP spid="11" grpId="0" bldLvl="0" animBg="1"/>
      <p:bldP spid="12" grpId="0" bldLvl="0" animBg="1"/>
      <p:bldP spid="13" grpId="0" bldLvl="0" animBg="1"/>
      <p:bldP spid="14" grpId="0" bldLvl="0" animBg="1"/>
      <p:bldP spid="16" grpId="0" bldLvl="0" animBg="1"/>
      <p:bldP spid="17" grpId="0" bldLvl="0" animBg="1"/>
      <p:bldP spid="18" grpId="0" bldLvl="0" animBg="1"/>
      <p:bldP spid="19" grpId="0" bldLvl="0" animBg="1"/>
      <p:bldP spid="21" grpId="0" bldLvl="0" animBg="1"/>
      <p:bldP spid="49" grpId="0" bldLvl="0" animBg="1"/>
      <p:bldP spid="50" grpId="0" bldLvl="0" animBg="1"/>
      <p:bldP spid="51" grpId="0" bldLvl="0" animBg="1"/>
      <p:bldP spid="52" grpId="0" bldLvl="0" animBg="1"/>
      <p:bldP spid="5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8"/>
          <p:cNvSpPr txBox="1"/>
          <p:nvPr/>
        </p:nvSpPr>
        <p:spPr>
          <a:xfrm>
            <a:off x="685800" y="457199"/>
            <a:ext cx="10058400" cy="769441"/>
          </a:xfrm>
          <a:prstGeom prst="rect">
            <a:avLst/>
          </a:prstGeom>
          <a:noFill/>
        </p:spPr>
        <p:txBody>
          <a:bodyPr>
            <a:spAutoFit/>
            <a:scene3d>
              <a:camera prst="orthographicFront"/>
              <a:lightRig rig="threePt" dir="t"/>
            </a:scene3d>
          </a:bodyPr>
          <a:lstStyle/>
          <a:p>
            <a:pPr marR="0" defTabSz="457200" eaLnBrk="0" hangingPunct="0">
              <a:buClrTx/>
              <a:buSzTx/>
              <a:buFontTx/>
              <a:buNone/>
              <a:defRPr/>
            </a:pPr>
            <a:r>
              <a:rPr kumimoji="0" lang="zh-CN" altLang="en-US" sz="4400" b="1" kern="1200" cap="none" spc="0" normalizeH="0" baseline="0" noProof="0"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方正魏碑简体" charset="-122"/>
              </a:rPr>
              <a:t>二、中央官制的发展</a:t>
            </a:r>
            <a:endParaRPr kumimoji="0" lang="zh-CN" altLang="en-US" sz="4400" b="1" kern="1200" cap="none" spc="0" normalizeH="0" baseline="0" noProof="0" dirty="0">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方正魏碑简体" charset="-122"/>
            </a:endParaRPr>
          </a:p>
        </p:txBody>
      </p:sp>
      <p:sp>
        <p:nvSpPr>
          <p:cNvPr id="3" name="文本框 8"/>
          <p:cNvSpPr txBox="1"/>
          <p:nvPr/>
        </p:nvSpPr>
        <p:spPr>
          <a:xfrm>
            <a:off x="509588" y="1371600"/>
            <a:ext cx="7643813" cy="769938"/>
          </a:xfrm>
          <a:prstGeom prst="rect">
            <a:avLst/>
          </a:prstGeom>
          <a:noFill/>
        </p:spPr>
        <p:txBody>
          <a:bodyPr>
            <a:spAutoFit/>
          </a:bodyPr>
          <a:lstStyle/>
          <a:p>
            <a:pPr marR="0" defTabSz="457200" eaLnBrk="0" hangingPunct="0">
              <a:buClrTx/>
              <a:buSzTx/>
              <a:buFontTx/>
              <a:buNone/>
              <a:defRPr/>
            </a:pPr>
            <a:r>
              <a:rPr kumimoji="0" lang="zh-CN" altLang="en-US" sz="44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rPr>
              <a:t>（一）三公九卿制</a:t>
            </a:r>
            <a:endParaRPr kumimoji="0" lang="zh-CN" altLang="en-US" sz="44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endParaRPr>
          </a:p>
        </p:txBody>
      </p:sp>
      <p:sp>
        <p:nvSpPr>
          <p:cNvPr id="4" name="文本框 8"/>
          <p:cNvSpPr txBox="1"/>
          <p:nvPr/>
        </p:nvSpPr>
        <p:spPr>
          <a:xfrm>
            <a:off x="517525" y="2506663"/>
            <a:ext cx="7643813" cy="769938"/>
          </a:xfrm>
          <a:prstGeom prst="rect">
            <a:avLst/>
          </a:prstGeom>
          <a:noFill/>
        </p:spPr>
        <p:txBody>
          <a:bodyPr>
            <a:spAutoFit/>
          </a:bodyPr>
          <a:lstStyle/>
          <a:p>
            <a:pPr marR="0" defTabSz="457200" eaLnBrk="0" hangingPunct="0">
              <a:buClrTx/>
              <a:buSzTx/>
              <a:buFontTx/>
              <a:buNone/>
              <a:defRPr/>
            </a:pPr>
            <a:r>
              <a:rPr kumimoji="0" lang="zh-CN" altLang="en-US" sz="44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rPr>
              <a:t>（二）中（内）外朝制度</a:t>
            </a:r>
            <a:endParaRPr kumimoji="0" lang="zh-CN" altLang="en-US" sz="44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endParaRPr>
          </a:p>
        </p:txBody>
      </p:sp>
      <p:sp>
        <p:nvSpPr>
          <p:cNvPr id="5" name="文本框 8"/>
          <p:cNvSpPr txBox="1"/>
          <p:nvPr/>
        </p:nvSpPr>
        <p:spPr>
          <a:xfrm>
            <a:off x="493713" y="3573463"/>
            <a:ext cx="7643813" cy="769938"/>
          </a:xfrm>
          <a:prstGeom prst="rect">
            <a:avLst/>
          </a:prstGeom>
          <a:noFill/>
        </p:spPr>
        <p:txBody>
          <a:bodyPr>
            <a:spAutoFit/>
          </a:bodyPr>
          <a:lstStyle/>
          <a:p>
            <a:pPr marR="0" defTabSz="457200" eaLnBrk="0" hangingPunct="0">
              <a:buClrTx/>
              <a:buSzTx/>
              <a:buFontTx/>
              <a:buNone/>
              <a:defRPr/>
            </a:pPr>
            <a:r>
              <a:rPr kumimoji="0" lang="zh-CN" altLang="en-US" sz="44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rPr>
              <a:t>（三）尚书台</a:t>
            </a:r>
            <a:endParaRPr kumimoji="0" lang="zh-CN" altLang="en-US" sz="44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endParaRPr>
          </a:p>
        </p:txBody>
      </p:sp>
      <p:sp>
        <p:nvSpPr>
          <p:cNvPr id="6" name="文本框 8"/>
          <p:cNvSpPr txBox="1"/>
          <p:nvPr/>
        </p:nvSpPr>
        <p:spPr>
          <a:xfrm>
            <a:off x="517208" y="5434013"/>
            <a:ext cx="7643813" cy="768350"/>
          </a:xfrm>
          <a:prstGeom prst="rect">
            <a:avLst/>
          </a:prstGeom>
          <a:noFill/>
        </p:spPr>
        <p:txBody>
          <a:bodyPr>
            <a:spAutoFit/>
          </a:bodyPr>
          <a:lstStyle/>
          <a:p>
            <a:pPr marR="0" defTabSz="457200" eaLnBrk="0" hangingPunct="0">
              <a:buClrTx/>
              <a:buSzTx/>
              <a:buFontTx/>
              <a:buNone/>
              <a:defRPr/>
            </a:pPr>
            <a:r>
              <a:rPr kumimoji="0" lang="zh-CN" altLang="en-US" sz="44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rPr>
              <a:t>（五）三省六部制</a:t>
            </a:r>
            <a:endParaRPr kumimoji="0" lang="zh-CN" altLang="en-US" sz="44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endParaRPr>
          </a:p>
        </p:txBody>
      </p:sp>
      <p:sp>
        <p:nvSpPr>
          <p:cNvPr id="7" name="文本框 8"/>
          <p:cNvSpPr txBox="1"/>
          <p:nvPr>
            <p:custDataLst>
              <p:tags r:id="rId1"/>
            </p:custDataLst>
          </p:nvPr>
        </p:nvSpPr>
        <p:spPr>
          <a:xfrm>
            <a:off x="517208" y="4556443"/>
            <a:ext cx="7643813" cy="768350"/>
          </a:xfrm>
          <a:prstGeom prst="rect">
            <a:avLst/>
          </a:prstGeom>
          <a:noFill/>
        </p:spPr>
        <p:txBody>
          <a:bodyPr>
            <a:spAutoFit/>
          </a:bodyPr>
          <a:p>
            <a:pPr marR="0" defTabSz="457200" eaLnBrk="0" hangingPunct="0">
              <a:buClrTx/>
              <a:buSzTx/>
              <a:buFontTx/>
              <a:buNone/>
              <a:defRPr/>
            </a:pPr>
            <a:r>
              <a:rPr kumimoji="0" lang="zh-CN" altLang="en-US" sz="44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rPr>
              <a:t>（四）三省制</a:t>
            </a:r>
            <a:endParaRPr kumimoji="0" lang="zh-CN" altLang="en-US" sz="4400" b="1" kern="100" cap="none" spc="0" normalizeH="0" baseline="0" noProof="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PLACING_PICTURE_USER_VIEWPORT" val="{&quot;height&quot;:6181,&quot;width&quot;:4878}"/>
</p:tagLst>
</file>

<file path=ppt/tags/tag64.xml><?xml version="1.0" encoding="utf-8"?>
<p:tagLst xmlns:p="http://schemas.openxmlformats.org/presentationml/2006/main">
  <p:tag name="AS_UNIQUEID" val="92"/>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wm#"/>
  <p:tag name="KSO_WM_TEMPLATE_CATEGORY" val="custom"/>
  <p:tag name="KSO_WM_TEMPLATE_INDEX" val="20202598"/>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SPECIAL_SOURCE" val="bdnull"/>
  <p:tag name="SELECTED" val="True"/>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44"/>
  <p:tag name="KSO_WM_UNIT_COMPATIBLE" val="0"/>
  <p:tag name="KSO_WM_UNIT_DIAGRAM_ISNUMVISUAL" val="0"/>
  <p:tag name="KSO_WM_UNIT_DIAGRAM_ISREFERUNIT" val="0"/>
  <p:tag name="KSO_WM_UNIT_DIAGRAM_SCHEMECOLOR_ID" val="0"/>
  <p:tag name="KSO_WM_UNIT_HIGHLIGHT" val="0"/>
  <p:tag name="KSO_WM_UNIT_ID" val="diagram20170844_1*l_h_a*1_1_1"/>
  <p:tag name="KSO_WM_UNIT_INDEX" val="1_1_1"/>
  <p:tag name="KSO_WM_UNIT_ISCONTENTSTITLE" val="0"/>
  <p:tag name="KSO_WM_UNIT_LAYERLEVEL" val="1_1_1"/>
  <p:tag name="KSO_WM_UNIT_NOCLEAR" val="0"/>
  <p:tag name="KSO_WM_UNIT_PRESET_TEXT" val="单击此处添加标题"/>
  <p:tag name="KSO_WM_UNIT_TEXT_FILL_FORE_SCHEMECOLOR_INDEX" val="14"/>
  <p:tag name="KSO_WM_UNIT_TEXT_FILL_TYPE" val="1"/>
  <p:tag name="KSO_WM_UNIT_TYPE" val="l_h_a"/>
  <p:tag name="KSO_WM_UNIT_VALUE" val="13"/>
</p:tagLst>
</file>

<file path=ppt/tags/tag7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44"/>
  <p:tag name="KSO_WM_UNIT_COMPATIBLE" val="0"/>
  <p:tag name="KSO_WM_UNIT_DIAGRAM_ISNUMVISUAL" val="0"/>
  <p:tag name="KSO_WM_UNIT_DIAGRAM_ISREFERUNIT" val="0"/>
  <p:tag name="KSO_WM_UNIT_DIAGRAM_SCHEMECOLOR_ID" val="0"/>
  <p:tag name="KSO_WM_UNIT_FILL_FORE_SCHEMECOLOR_INDEX" val="14"/>
  <p:tag name="KSO_WM_UNIT_FILL_TYPE" val="1"/>
  <p:tag name="KSO_WM_UNIT_HIGHLIGHT" val="0"/>
  <p:tag name="KSO_WM_UNIT_ID" val="diagram20170844_1*l_h_i*1_1_1"/>
  <p:tag name="KSO_WM_UNIT_INDEX" val="1_1_1"/>
  <p:tag name="KSO_WM_UNIT_LAYERLEVEL" val="1_1_1"/>
  <p:tag name="KSO_WM_UNIT_TEXT_FILL_FORE_SCHEMECOLOR_INDEX" val="2"/>
  <p:tag name="KSO_WM_UNIT_TEXT_FILL_TYPE" val="1"/>
  <p:tag name="KSO_WM_UNIT_TYPE" val="l_h_i"/>
</p:tagLst>
</file>

<file path=ppt/tags/tag7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44"/>
  <p:tag name="KSO_WM_UNIT_COMPATIBLE" val="0"/>
  <p:tag name="KSO_WM_UNIT_DIAGRAM_ISNUMVISUAL" val="0"/>
  <p:tag name="KSO_WM_UNIT_DIAGRAM_ISREFERUNIT" val="0"/>
  <p:tag name="KSO_WM_UNIT_DIAGRAM_SCHEMECOLOR_ID" val="0"/>
  <p:tag name="KSO_WM_UNIT_HIGHLIGHT" val="0"/>
  <p:tag name="KSO_WM_UNIT_ID" val="diagram20170844_1*l_h_a*1_1_1"/>
  <p:tag name="KSO_WM_UNIT_INDEX" val="1_1_1"/>
  <p:tag name="KSO_WM_UNIT_ISCONTENTSTITLE" val="0"/>
  <p:tag name="KSO_WM_UNIT_LAYERLEVEL" val="1_1_1"/>
  <p:tag name="KSO_WM_UNIT_NOCLEAR" val="0"/>
  <p:tag name="KSO_WM_UNIT_PRESET_TEXT" val="单击此处添加标题"/>
  <p:tag name="KSO_WM_UNIT_TEXT_FILL_FORE_SCHEMECOLOR_INDEX" val="14"/>
  <p:tag name="KSO_WM_UNIT_TEXT_FILL_TYPE" val="1"/>
  <p:tag name="KSO_WM_UNIT_TYPE" val="l_h_a"/>
  <p:tag name="KSO_WM_UNIT_VALUE" val="13"/>
</p:tagLst>
</file>

<file path=ppt/tags/tag7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44"/>
  <p:tag name="KSO_WM_UNIT_COMPATIBLE" val="0"/>
  <p:tag name="KSO_WM_UNIT_DIAGRAM_ISNUMVISUAL" val="0"/>
  <p:tag name="KSO_WM_UNIT_DIAGRAM_ISREFERUNIT" val="0"/>
  <p:tag name="KSO_WM_UNIT_DIAGRAM_SCHEMECOLOR_ID" val="0"/>
  <p:tag name="KSO_WM_UNIT_FILL_FORE_SCHEMECOLOR_INDEX" val="14"/>
  <p:tag name="KSO_WM_UNIT_FILL_TYPE" val="1"/>
  <p:tag name="KSO_WM_UNIT_HIGHLIGHT" val="0"/>
  <p:tag name="KSO_WM_UNIT_ID" val="diagram20170844_1*l_h_i*1_2_2"/>
  <p:tag name="KSO_WM_UNIT_INDEX" val="1_2_2"/>
  <p:tag name="KSO_WM_UNIT_LAYERLEVEL" val="1_1_1"/>
  <p:tag name="KSO_WM_UNIT_TEXT_FILL_FORE_SCHEMECOLOR_INDEX" val="2"/>
  <p:tag name="KSO_WM_UNIT_TEXT_FILL_TYPE" val="1"/>
  <p:tag name="KSO_WM_UNIT_TYPE" val="l_h_i"/>
</p:tagLst>
</file>

<file path=ppt/tags/tag7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44"/>
  <p:tag name="KSO_WM_UNIT_COMPATIBLE" val="0"/>
  <p:tag name="KSO_WM_UNIT_DIAGRAM_ISNUMVISUAL" val="0"/>
  <p:tag name="KSO_WM_UNIT_DIAGRAM_ISREFERUNIT" val="0"/>
  <p:tag name="KSO_WM_UNIT_DIAGRAM_SCHEMECOLOR_ID" val="0"/>
  <p:tag name="KSO_WM_UNIT_HIGHLIGHT" val="0"/>
  <p:tag name="KSO_WM_UNIT_ID" val="diagram20170844_1*l_h_a*1_2_1"/>
  <p:tag name="KSO_WM_UNIT_INDEX" val="1_2_1"/>
  <p:tag name="KSO_WM_UNIT_ISCONTENTSTITLE" val="0"/>
  <p:tag name="KSO_WM_UNIT_LAYERLEVEL" val="1_1_1"/>
  <p:tag name="KSO_WM_UNIT_NOCLEAR" val="0"/>
  <p:tag name="KSO_WM_UNIT_PRESET_TEXT" val="单击此处添加标题"/>
  <p:tag name="KSO_WM_UNIT_TEXT_FILL_FORE_SCHEMECOLOR_INDEX" val="14"/>
  <p:tag name="KSO_WM_UNIT_TEXT_FILL_TYPE" val="1"/>
  <p:tag name="KSO_WM_UNIT_TYPE" val="l_h_a"/>
  <p:tag name="KSO_WM_UNIT_VALUE" val="13"/>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COMMONDATA" val="eyJoZGlkIjoiOTc0MjIzYzA0ZDhjMTg2N2RiMDE0MGYyZjk1ZjY4NjcifQ=="/>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2599</Words>
  <Application>WPS 演示</Application>
  <PresentationFormat>宽屏</PresentationFormat>
  <Paragraphs>312</Paragraphs>
  <Slides>20</Slides>
  <Notes>4</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20</vt:i4>
      </vt:variant>
    </vt:vector>
  </HeadingPairs>
  <TitlesOfParts>
    <vt:vector size="41" baseType="lpstr">
      <vt:lpstr>Arial</vt:lpstr>
      <vt:lpstr>宋体</vt:lpstr>
      <vt:lpstr>Wingdings</vt:lpstr>
      <vt:lpstr>Wingdings</vt:lpstr>
      <vt:lpstr>微软雅黑</vt:lpstr>
      <vt:lpstr>Calibri</vt:lpstr>
      <vt:lpstr>等线</vt:lpstr>
      <vt:lpstr>方正魏碑简体</vt:lpstr>
      <vt:lpstr>柳公权楷书</vt:lpstr>
      <vt:lpstr>楷体</vt:lpstr>
      <vt:lpstr>Times New Roman</vt:lpstr>
      <vt:lpstr>黑体</vt:lpstr>
      <vt:lpstr>仿宋</vt:lpstr>
      <vt:lpstr>华文中宋</vt:lpstr>
      <vt:lpstr>Arial Unicode MS</vt:lpstr>
      <vt:lpstr>方正宋刻本秀楷_GBK</vt:lpstr>
      <vt:lpstr>江西拙楷</vt:lpstr>
      <vt:lpstr>Times New Roman</vt:lpstr>
      <vt:lpstr>楷体_GB2312</vt:lpstr>
      <vt:lpstr>新宋体</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选官制度演变的趋势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yzzx</cp:lastModifiedBy>
  <cp:revision>156</cp:revision>
  <dcterms:created xsi:type="dcterms:W3CDTF">2019-06-19T02:08:00Z</dcterms:created>
  <dcterms:modified xsi:type="dcterms:W3CDTF">2023-09-25T04:58:24Z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2052-12.1.0.15374</vt:lpwstr>
  </property>
  <property fmtid="{D5CDD505-2E9C-101B-9397-08002B2CF9AE}" pid="3" name="ICV">
    <vt:lpwstr>2697F1E407C3444283EEF9CB2F7ECD7B_11</vt:lpwstr>
  </property>
</Properties>
</file>