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7" r:id="rId3"/>
    <p:sldId id="299" r:id="rId5"/>
    <p:sldId id="258" r:id="rId6"/>
    <p:sldId id="259" r:id="rId7"/>
    <p:sldId id="279" r:id="rId8"/>
    <p:sldId id="260" r:id="rId9"/>
    <p:sldId id="261" r:id="rId10"/>
    <p:sldId id="262" r:id="rId11"/>
    <p:sldId id="264" r:id="rId12"/>
    <p:sldId id="263" r:id="rId13"/>
    <p:sldId id="265" r:id="rId14"/>
    <p:sldId id="280" r:id="rId15"/>
    <p:sldId id="266" r:id="rId16"/>
    <p:sldId id="267" r:id="rId17"/>
    <p:sldId id="269" r:id="rId18"/>
    <p:sldId id="271" r:id="rId19"/>
    <p:sldId id="272" r:id="rId20"/>
    <p:sldId id="273" r:id="rId21"/>
    <p:sldId id="274" r:id="rId22"/>
    <p:sldId id="275" r:id="rId23"/>
    <p:sldId id="276" r:id="rId24"/>
    <p:sldId id="277" r:id="rId25"/>
    <p:sldId id="278"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bg>
      <p:bgRef idx="1001">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1.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 Target="slide6.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1.xml"/><Relationship Id="rId2" Type="http://schemas.openxmlformats.org/officeDocument/2006/relationships/image" Target="../media/image7.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0980" y="1098121"/>
            <a:ext cx="9938779" cy="1568450"/>
          </a:xfrm>
          <a:prstGeom prst="rect">
            <a:avLst/>
          </a:prstGeom>
        </p:spPr>
        <p:txBody>
          <a:bodyPr wrap="square">
            <a:spAutoFit/>
          </a:bodyPr>
          <a:lstStyle/>
          <a:p>
            <a:pPr algn="ctr">
              <a:defRPr/>
            </a:pPr>
            <a:r>
              <a:rPr lang="zh-CN" altLang="en-US" sz="4800" b="1" dirty="0" smtClean="0">
                <a:effectLst>
                  <a:outerShdw blurRad="38100" dist="38100" dir="2700000" algn="tl">
                    <a:srgbClr val="000000">
                      <a:alpha val="43137"/>
                    </a:srgbClr>
                  </a:outerShdw>
                </a:effectLst>
                <a:latin typeface="微软雅黑" charset="-122"/>
                <a:ea typeface="微软雅黑" charset="-122"/>
              </a:rPr>
              <a:t>西汉与东汉</a:t>
            </a:r>
            <a:r>
              <a:rPr lang="en-US" altLang="zh-CN" sz="4800" b="1" dirty="0" smtClean="0">
                <a:effectLst>
                  <a:outerShdw blurRad="38100" dist="38100" dir="2700000" algn="tl">
                    <a:srgbClr val="000000">
                      <a:alpha val="43137"/>
                    </a:srgbClr>
                  </a:outerShdw>
                </a:effectLst>
                <a:latin typeface="微软雅黑" charset="-122"/>
                <a:ea typeface="微软雅黑" charset="-122"/>
              </a:rPr>
              <a:t>——</a:t>
            </a:r>
            <a:r>
              <a:rPr lang="zh-CN" altLang="en-US" sz="4800" b="1" dirty="0" smtClean="0">
                <a:effectLst>
                  <a:outerShdw blurRad="38100" dist="38100" dir="2700000" algn="tl">
                    <a:srgbClr val="000000">
                      <a:alpha val="43137"/>
                    </a:srgbClr>
                  </a:outerShdw>
                </a:effectLst>
                <a:latin typeface="微软雅黑" charset="-122"/>
                <a:ea typeface="微软雅黑" charset="-122"/>
              </a:rPr>
              <a:t>统一多民族</a:t>
            </a:r>
            <a:endParaRPr lang="en-US" altLang="zh-CN" sz="4800" b="1" dirty="0" smtClean="0">
              <a:effectLst>
                <a:outerShdw blurRad="38100" dist="38100" dir="2700000" algn="tl">
                  <a:srgbClr val="000000">
                    <a:alpha val="43137"/>
                  </a:srgbClr>
                </a:outerShdw>
              </a:effectLst>
              <a:latin typeface="微软雅黑" charset="-122"/>
              <a:ea typeface="微软雅黑" charset="-122"/>
            </a:endParaRPr>
          </a:p>
          <a:p>
            <a:pPr algn="ctr">
              <a:defRPr/>
            </a:pPr>
            <a:r>
              <a:rPr lang="zh-CN" altLang="en-US" sz="4800" b="1" dirty="0" smtClean="0">
                <a:effectLst>
                  <a:outerShdw blurRad="38100" dist="38100" dir="2700000" algn="tl">
                    <a:srgbClr val="000000">
                      <a:alpha val="43137"/>
                    </a:srgbClr>
                  </a:outerShdw>
                </a:effectLst>
                <a:latin typeface="微软雅黑" charset="-122"/>
                <a:ea typeface="微软雅黑" charset="-122"/>
              </a:rPr>
              <a:t>封建国家的巩固</a:t>
            </a:r>
            <a:endParaRPr lang="zh-CN" altLang="en-US" sz="4800" b="1" dirty="0">
              <a:effectLst>
                <a:outerShdw blurRad="38100" dist="38100" dir="2700000" algn="tl">
                  <a:srgbClr val="000000">
                    <a:alpha val="43137"/>
                  </a:srgbClr>
                </a:outerShdw>
              </a:effectLst>
              <a:latin typeface="微软雅黑" charset="-122"/>
              <a:ea typeface="微软雅黑" charset="-122"/>
            </a:endParaRPr>
          </a:p>
        </p:txBody>
      </p:sp>
      <p:sp>
        <p:nvSpPr>
          <p:cNvPr id="5" name="矩形 4"/>
          <p:cNvSpPr/>
          <p:nvPr/>
        </p:nvSpPr>
        <p:spPr>
          <a:xfrm>
            <a:off x="235001" y="212753"/>
            <a:ext cx="2210435" cy="92202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charset="-122"/>
                <a:ea typeface="微软雅黑" charset="-122"/>
              </a:rPr>
              <a:t>第</a:t>
            </a:r>
            <a:r>
              <a:rPr lang="en-US" altLang="zh-CN" sz="5400" b="1" dirty="0" smtClean="0">
                <a:solidFill>
                  <a:srgbClr val="000000"/>
                </a:solidFill>
                <a:effectLst>
                  <a:outerShdw blurRad="38100" dist="38100" dir="2700000" algn="tl">
                    <a:srgbClr val="C0C0C0"/>
                  </a:outerShdw>
                </a:effectLst>
                <a:latin typeface="微软雅黑" charset="-122"/>
                <a:ea typeface="微软雅黑" charset="-122"/>
              </a:rPr>
              <a:t>4</a:t>
            </a:r>
            <a:r>
              <a:rPr lang="zh-CN" altLang="en-US" sz="5400" b="1" dirty="0" smtClean="0">
                <a:solidFill>
                  <a:srgbClr val="000000"/>
                </a:solidFill>
                <a:effectLst>
                  <a:outerShdw blurRad="38100" dist="38100" dir="2700000" algn="tl">
                    <a:srgbClr val="C0C0C0"/>
                  </a:outerShdw>
                </a:effectLst>
                <a:latin typeface="微软雅黑" charset="-122"/>
                <a:ea typeface="微软雅黑" charset="-122"/>
              </a:rPr>
              <a:t>课</a:t>
            </a:r>
            <a:r>
              <a:rPr lang="en-US" altLang="zh-CN" sz="5400" b="1" dirty="0" smtClean="0">
                <a:solidFill>
                  <a:srgbClr val="000000"/>
                </a:solidFill>
                <a:effectLst>
                  <a:outerShdw blurRad="38100" dist="38100" dir="2700000" algn="tl">
                    <a:srgbClr val="C0C0C0"/>
                  </a:outerShdw>
                </a:effectLst>
                <a:latin typeface="微软雅黑" charset="-122"/>
                <a:ea typeface="微软雅黑" charset="-122"/>
              </a:rPr>
              <a:t> </a:t>
            </a:r>
            <a:endParaRPr lang="zh-CN" altLang="en-US" sz="1200" dirty="0">
              <a:latin typeface="微软雅黑" charset="-122"/>
              <a:ea typeface="微软雅黑" charset="-122"/>
            </a:endParaRPr>
          </a:p>
        </p:txBody>
      </p:sp>
      <p:sp>
        <p:nvSpPr>
          <p:cNvPr id="2" name="矩形 1"/>
          <p:cNvSpPr/>
          <p:nvPr/>
        </p:nvSpPr>
        <p:spPr>
          <a:xfrm>
            <a:off x="126951" y="2826127"/>
            <a:ext cx="6185072" cy="3538220"/>
          </a:xfrm>
          <a:prstGeom prst="rect">
            <a:avLst/>
          </a:prstGeom>
        </p:spPr>
        <p:txBody>
          <a:bodyPr wrap="square">
            <a:spAutoFit/>
          </a:bodyPr>
          <a:lstStyle/>
          <a:p>
            <a:pPr algn="ctr"/>
            <a:r>
              <a:rPr kumimoji="1" lang="zh-CN" altLang="en-US" sz="3200" b="1" dirty="0">
                <a:solidFill>
                  <a:srgbClr val="3333FF"/>
                </a:solidFill>
                <a:effectLst>
                  <a:outerShdw blurRad="38100" dist="38100" dir="2700000" algn="tl">
                    <a:srgbClr val="000000">
                      <a:alpha val="43137"/>
                    </a:srgbClr>
                  </a:outerShdw>
                </a:effectLst>
                <a:latin typeface="微软雅黑" charset="-122"/>
                <a:ea typeface="微软雅黑" charset="-122"/>
                <a:cs typeface="微软雅黑" charset="-122"/>
              </a:rPr>
              <a:t>课程标准</a:t>
            </a:r>
            <a:endParaRPr kumimoji="1" lang="en-US" altLang="zh-CN" sz="3200" b="1" dirty="0">
              <a:solidFill>
                <a:srgbClr val="3333FF"/>
              </a:solidFill>
              <a:effectLst>
                <a:outerShdw blurRad="38100" dist="38100" dir="2700000" algn="tl">
                  <a:srgbClr val="000000">
                    <a:alpha val="43137"/>
                  </a:srgbClr>
                </a:outerShdw>
              </a:effectLst>
              <a:latin typeface="微软雅黑" charset="-122"/>
              <a:ea typeface="微软雅黑" charset="-122"/>
              <a:cs typeface="微软雅黑" charset="-122"/>
            </a:endParaRPr>
          </a:p>
          <a:p>
            <a:r>
              <a:rPr kumimoji="1" lang="zh-CN" altLang="en-US" sz="3200" b="1" dirty="0" smtClean="0">
                <a:solidFill>
                  <a:srgbClr val="3333FF"/>
                </a:solidFill>
                <a:effectLst>
                  <a:outerShdw blurRad="38100" dist="38100" dir="2700000" algn="tl">
                    <a:srgbClr val="000000">
                      <a:alpha val="43137"/>
                    </a:srgbClr>
                  </a:outerShdw>
                </a:effectLst>
                <a:latin typeface="微软雅黑" charset="-122"/>
                <a:ea typeface="微软雅黑" charset="-122"/>
                <a:cs typeface="微软雅黑" charset="-122"/>
              </a:rPr>
              <a:t>     </a:t>
            </a:r>
            <a:r>
              <a:rPr kumimoji="1" lang="zh-CN" altLang="en-US" sz="3200" b="1" dirty="0" smtClean="0">
                <a:effectLst>
                  <a:outerShdw blurRad="38100" dist="38100" dir="2700000" algn="tl">
                    <a:srgbClr val="000000">
                      <a:alpha val="43137"/>
                    </a:srgbClr>
                  </a:outerShdw>
                </a:effectLst>
                <a:latin typeface="微软雅黑" charset="-122"/>
                <a:ea typeface="微软雅黑" charset="-122"/>
                <a:cs typeface="微软雅黑" charset="-122"/>
              </a:rPr>
              <a:t>通过</a:t>
            </a:r>
            <a:r>
              <a:rPr kumimoji="1" lang="zh-CN" altLang="en-US" sz="3200" b="1" dirty="0">
                <a:effectLst>
                  <a:outerShdw blurRad="38100" dist="38100" dir="2700000" algn="tl">
                    <a:srgbClr val="000000">
                      <a:alpha val="43137"/>
                    </a:srgbClr>
                  </a:outerShdw>
                </a:effectLst>
                <a:latin typeface="微软雅黑" charset="-122"/>
                <a:ea typeface="微软雅黑" charset="-122"/>
                <a:cs typeface="微软雅黑" charset="-122"/>
              </a:rPr>
              <a:t>了解汉朝削藩、开疆拓土、尊崇儒术等举措，认识统一多民族封建国家的建立及巩固在中国历史上的意义；通过了解秦汉时期的社会矛盾和农民起义，认识秦朝崩溃和两汉衰亡的</a:t>
            </a:r>
            <a:r>
              <a:rPr kumimoji="1" lang="zh-CN" altLang="en-US" sz="3200" b="1" dirty="0" smtClean="0">
                <a:effectLst>
                  <a:outerShdw blurRad="38100" dist="38100" dir="2700000" algn="tl">
                    <a:srgbClr val="000000">
                      <a:alpha val="43137"/>
                    </a:srgbClr>
                  </a:outerShdw>
                </a:effectLst>
                <a:latin typeface="微软雅黑" charset="-122"/>
                <a:ea typeface="微软雅黑" charset="-122"/>
                <a:cs typeface="微软雅黑" charset="-122"/>
              </a:rPr>
              <a:t>原因 。</a:t>
            </a:r>
            <a:endParaRPr kumimoji="1" lang="zh-CN" altLang="en-US" sz="3200" b="1" dirty="0">
              <a:effectLst>
                <a:outerShdw blurRad="38100" dist="38100" dir="2700000" algn="tl">
                  <a:srgbClr val="000000">
                    <a:alpha val="43137"/>
                  </a:srgbClr>
                </a:outerShdw>
              </a:effectLst>
              <a:latin typeface="微软雅黑" charset="-122"/>
              <a:ea typeface="微软雅黑" charset="-122"/>
              <a:cs typeface="微软雅黑" charset="-122"/>
            </a:endParaRPr>
          </a:p>
        </p:txBody>
      </p:sp>
      <p:pic>
        <p:nvPicPr>
          <p:cNvPr id="26630" name="图片 2"/>
          <p:cNvPicPr>
            <a:picLocks noChangeAspect="1"/>
          </p:cNvPicPr>
          <p:nvPr>
            <p:custDataLst>
              <p:tags r:id="rId1"/>
            </p:custDataLst>
          </p:nvPr>
        </p:nvPicPr>
        <p:blipFill>
          <a:blip r:embed="rId2"/>
          <a:stretch>
            <a:fillRect/>
          </a:stretch>
        </p:blipFill>
        <p:spPr>
          <a:xfrm>
            <a:off x="6311583" y="3121660"/>
            <a:ext cx="5428615" cy="34213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167" y="188640"/>
            <a:ext cx="6876921"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4000" b="1" dirty="0" smtClean="0">
                <a:solidFill>
                  <a:srgbClr val="C00000"/>
                </a:solidFill>
                <a:effectLst>
                  <a:outerShdw blurRad="38100" dist="38100" dir="2700000" algn="tl">
                    <a:srgbClr val="000000">
                      <a:alpha val="43137"/>
                    </a:srgbClr>
                  </a:outerShdw>
                </a:effectLst>
                <a:latin typeface="微软雅黑" charset="-122"/>
                <a:ea typeface="微软雅黑" charset="-122"/>
                <a:sym typeface="+mn-ea"/>
              </a:rPr>
              <a:t>④</a:t>
            </a:r>
            <a:r>
              <a:rPr lang="zh-CN" altLang="en-US" sz="4000" b="1" dirty="0" smtClean="0">
                <a:solidFill>
                  <a:srgbClr val="C00000"/>
                </a:solidFill>
                <a:effectLst>
                  <a:outerShdw blurRad="38100" dist="38100" dir="2700000" algn="tl">
                    <a:srgbClr val="000000">
                      <a:alpha val="43137"/>
                    </a:srgbClr>
                  </a:outerShdw>
                </a:effectLst>
                <a:latin typeface="微软雅黑" charset="-122"/>
                <a:ea typeface="微软雅黑" charset="-122"/>
              </a:rPr>
              <a:t>刺史制度</a:t>
            </a:r>
            <a:r>
              <a:rPr lang="en-US" altLang="zh-CN" sz="3600" b="1" dirty="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3600" b="1" dirty="0">
                <a:solidFill>
                  <a:schemeClr val="tx1"/>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地方监察</a:t>
            </a:r>
            <a:r>
              <a:rPr lang="zh-CN" altLang="en-US" sz="3600" b="1" dirty="0" smtClean="0">
                <a:solidFill>
                  <a:schemeClr val="tx1"/>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制度</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5" name="文本框 17"/>
          <p:cNvSpPr txBox="1"/>
          <p:nvPr/>
        </p:nvSpPr>
        <p:spPr>
          <a:xfrm>
            <a:off x="5898515" y="2510155"/>
            <a:ext cx="5198110" cy="1176020"/>
          </a:xfrm>
          <a:prstGeom prst="rect">
            <a:avLst/>
          </a:prstGeom>
          <a:noFill/>
        </p:spPr>
        <p:txBody>
          <a:bodyPr wrap="square" lIns="68580" tIns="34290" rIns="68580" bIns="34290" rtlCol="0" anchor="t">
            <a:spAutoFit/>
          </a:bodyPr>
          <a:lstStyle/>
          <a:p>
            <a:pPr algn="just"/>
            <a:r>
              <a:rPr lang="zh-CN" altLang="en-US"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特点：位卑权重</a:t>
            </a:r>
            <a:endParaRPr lang="zh-CN" altLang="en-US"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endParaRPr>
          </a:p>
          <a:p>
            <a:pPr algn="just"/>
            <a:r>
              <a:rPr lang="zh-CN" altLang="en-US"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en-US" altLang="zh-CN"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600</a:t>
            </a:r>
            <a:r>
              <a:rPr lang="zh-CN" altLang="en-US"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石监察</a:t>
            </a:r>
            <a:r>
              <a:rPr lang="en-US" altLang="zh-CN"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2000</a:t>
            </a:r>
            <a:r>
              <a:rPr lang="zh-CN" altLang="en-US" sz="3600" b="1" dirty="0" smtClean="0">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石）</a:t>
            </a:r>
            <a:endParaRPr lang="en-US" altLang="zh-CN" sz="3600" b="1" dirty="0">
              <a:effectLst>
                <a:outerShdw blurRad="38100" dist="38100" dir="2700000" algn="tl">
                  <a:srgbClr val="000000">
                    <a:alpha val="43137"/>
                  </a:srgbClr>
                </a:outerShdw>
              </a:effectLst>
              <a:latin typeface="微软雅黑" charset="-122"/>
              <a:ea typeface="微软雅黑" charset="-122"/>
              <a:cs typeface="黑体" panose="02010609060101010101" pitchFamily="49" charset="-122"/>
            </a:endParaRPr>
          </a:p>
        </p:txBody>
      </p:sp>
      <p:pic>
        <p:nvPicPr>
          <p:cNvPr id="15" name="图片 14"/>
          <p:cNvPicPr>
            <a:picLocks noChangeAspect="1"/>
          </p:cNvPicPr>
          <p:nvPr/>
        </p:nvPicPr>
        <p:blipFill>
          <a:blip r:embed="rId1"/>
          <a:stretch>
            <a:fillRect/>
          </a:stretch>
        </p:blipFill>
        <p:spPr>
          <a:xfrm>
            <a:off x="406400" y="1409700"/>
            <a:ext cx="4608195" cy="4455795"/>
          </a:xfrm>
          <a:prstGeom prst="roundRect">
            <a:avLst>
              <a:gd name="adj" fmla="val 18899"/>
            </a:avLst>
          </a:prstGeom>
          <a:ln>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119336" y="50601"/>
            <a:ext cx="4104456"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4000" b="1" dirty="0" smtClean="0">
                <a:solidFill>
                  <a:srgbClr val="0000FF"/>
                </a:solidFill>
                <a:effectLst>
                  <a:outerShdw blurRad="38100" dist="38100" dir="2700000" algn="tl">
                    <a:srgbClr val="000000">
                      <a:alpha val="43137"/>
                    </a:srgbClr>
                  </a:outerShdw>
                </a:effectLst>
                <a:latin typeface="微软雅黑" charset="-122"/>
                <a:ea typeface="微软雅黑" charset="-122"/>
              </a:rPr>
              <a:t>⑵经济垄断</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9" name="标题 1"/>
          <p:cNvSpPr txBox="1"/>
          <p:nvPr/>
        </p:nvSpPr>
        <p:spPr>
          <a:xfrm>
            <a:off x="407368" y="990751"/>
            <a:ext cx="2664296"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FF0000"/>
                </a:solidFill>
                <a:effectLst>
                  <a:outerShdw blurRad="38100" dist="38100" dir="2700000" algn="tl">
                    <a:srgbClr val="000000">
                      <a:alpha val="43137"/>
                    </a:srgbClr>
                  </a:outerShdw>
                </a:effectLst>
                <a:latin typeface="微软雅黑" charset="-122"/>
                <a:ea typeface="微软雅黑" charset="-122"/>
              </a:rPr>
              <a:t>①改革币制</a:t>
            </a:r>
            <a:endParaRPr lang="zh-CN" altLang="en-US" sz="36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
        <p:nvSpPr>
          <p:cNvPr id="10" name="标题 1"/>
          <p:cNvSpPr txBox="1"/>
          <p:nvPr/>
        </p:nvSpPr>
        <p:spPr>
          <a:xfrm>
            <a:off x="381499" y="2158851"/>
            <a:ext cx="2664296"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FF0000"/>
                </a:solidFill>
                <a:effectLst>
                  <a:outerShdw blurRad="38100" dist="38100" dir="2700000" algn="tl">
                    <a:srgbClr val="000000">
                      <a:alpha val="43137"/>
                    </a:srgbClr>
                  </a:outerShdw>
                </a:effectLst>
                <a:latin typeface="微软雅黑" charset="-122"/>
                <a:ea typeface="微软雅黑" charset="-122"/>
              </a:rPr>
              <a:t>②盐铁官营</a:t>
            </a:r>
            <a:endParaRPr lang="zh-CN" altLang="en-US" sz="36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
        <p:nvSpPr>
          <p:cNvPr id="11" name="标题 1"/>
          <p:cNvSpPr txBox="1"/>
          <p:nvPr/>
        </p:nvSpPr>
        <p:spPr>
          <a:xfrm>
            <a:off x="403108" y="3382986"/>
            <a:ext cx="2664296"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FF0000"/>
                </a:solidFill>
                <a:effectLst>
                  <a:outerShdw blurRad="38100" dist="38100" dir="2700000" algn="tl">
                    <a:srgbClr val="000000">
                      <a:alpha val="43137"/>
                    </a:srgbClr>
                  </a:outerShdw>
                </a:effectLst>
                <a:latin typeface="微软雅黑" charset="-122"/>
                <a:ea typeface="微软雅黑" charset="-122"/>
              </a:rPr>
              <a:t>③均输平准</a:t>
            </a:r>
            <a:endParaRPr lang="zh-CN" altLang="en-US" sz="36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
        <p:nvSpPr>
          <p:cNvPr id="12" name="标题 1"/>
          <p:cNvSpPr txBox="1"/>
          <p:nvPr/>
        </p:nvSpPr>
        <p:spPr>
          <a:xfrm>
            <a:off x="381499" y="4941168"/>
            <a:ext cx="2664296"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FF0000"/>
                </a:solidFill>
                <a:effectLst>
                  <a:outerShdw blurRad="38100" dist="38100" dir="2700000" algn="tl">
                    <a:srgbClr val="000000">
                      <a:alpha val="43137"/>
                    </a:srgbClr>
                  </a:outerShdw>
                </a:effectLst>
                <a:latin typeface="微软雅黑" charset="-122"/>
                <a:ea typeface="微软雅黑" charset="-122"/>
              </a:rPr>
              <a:t>④抑商征税</a:t>
            </a:r>
            <a:endParaRPr lang="zh-CN" altLang="en-US" sz="36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
        <p:nvSpPr>
          <p:cNvPr id="13" name="右大括号 12"/>
          <p:cNvSpPr/>
          <p:nvPr/>
        </p:nvSpPr>
        <p:spPr>
          <a:xfrm>
            <a:off x="7464152" y="1339938"/>
            <a:ext cx="339996" cy="3950417"/>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4" name="直接箭头连接符 13"/>
          <p:cNvCxnSpPr>
            <a:stCxn id="13" idx="1"/>
          </p:cNvCxnSpPr>
          <p:nvPr/>
        </p:nvCxnSpPr>
        <p:spPr>
          <a:xfrm flipV="1">
            <a:off x="7804148" y="3315146"/>
            <a:ext cx="940289" cy="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3719736" y="2754933"/>
            <a:ext cx="3384376" cy="674067"/>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0000FF"/>
                </a:solidFill>
                <a:effectLst>
                  <a:outerShdw blurRad="38100" dist="38100" dir="2700000" algn="tl">
                    <a:srgbClr val="000000">
                      <a:alpha val="43137"/>
                    </a:srgbClr>
                  </a:outerShdw>
                </a:effectLst>
                <a:latin typeface="微软雅黑" charset="-122"/>
                <a:ea typeface="微软雅黑" charset="-122"/>
              </a:rPr>
              <a:t>打击富商大贾</a:t>
            </a:r>
            <a:endParaRPr lang="zh-CN" altLang="en-US" sz="36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17" name="标题 1"/>
          <p:cNvSpPr txBox="1"/>
          <p:nvPr/>
        </p:nvSpPr>
        <p:spPr>
          <a:xfrm>
            <a:off x="3647728" y="4905027"/>
            <a:ext cx="4049348"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0000FF"/>
                </a:solidFill>
                <a:effectLst>
                  <a:outerShdw blurRad="38100" dist="38100" dir="2700000" algn="tl">
                    <a:srgbClr val="000000">
                      <a:alpha val="43137"/>
                    </a:srgbClr>
                  </a:outerShdw>
                </a:effectLst>
                <a:latin typeface="微软雅黑" charset="-122"/>
                <a:ea typeface="微软雅黑" charset="-122"/>
              </a:rPr>
              <a:t>增加国家财政收入</a:t>
            </a:r>
            <a:endParaRPr lang="zh-CN" altLang="en-US" sz="36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cxnSp>
        <p:nvCxnSpPr>
          <p:cNvPr id="18" name="直接箭头连接符 17"/>
          <p:cNvCxnSpPr/>
          <p:nvPr/>
        </p:nvCxnSpPr>
        <p:spPr>
          <a:xfrm>
            <a:off x="2904255" y="5239072"/>
            <a:ext cx="698959" cy="2113"/>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右大括号 18"/>
          <p:cNvSpPr/>
          <p:nvPr/>
        </p:nvSpPr>
        <p:spPr>
          <a:xfrm>
            <a:off x="2904255" y="2374875"/>
            <a:ext cx="279827" cy="1414165"/>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箭头连接符 19"/>
          <p:cNvCxnSpPr/>
          <p:nvPr/>
        </p:nvCxnSpPr>
        <p:spPr>
          <a:xfrm>
            <a:off x="3184082" y="3080438"/>
            <a:ext cx="535654" cy="0"/>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标题 1"/>
          <p:cNvSpPr txBox="1"/>
          <p:nvPr/>
        </p:nvSpPr>
        <p:spPr>
          <a:xfrm>
            <a:off x="8760296" y="2636912"/>
            <a:ext cx="3430881" cy="1385472"/>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4000" b="1" dirty="0" smtClean="0">
                <a:solidFill>
                  <a:schemeClr val="tx1"/>
                </a:solidFill>
                <a:effectLst>
                  <a:outerShdw blurRad="38100" dist="38100" dir="2700000" algn="tl">
                    <a:srgbClr val="000000">
                      <a:alpha val="43137"/>
                    </a:srgbClr>
                  </a:outerShdw>
                </a:effectLst>
                <a:latin typeface="微软雅黑" charset="-122"/>
                <a:ea typeface="微软雅黑" charset="-122"/>
              </a:rPr>
              <a:t>从经济上巩固</a:t>
            </a:r>
            <a:r>
              <a:rPr lang="zh-CN" altLang="en-US" sz="4000" b="1" dirty="0">
                <a:solidFill>
                  <a:schemeClr val="tx1"/>
                </a:solidFill>
                <a:effectLst>
                  <a:outerShdw blurRad="38100" dist="38100" dir="2700000" algn="tl">
                    <a:srgbClr val="000000">
                      <a:alpha val="43137"/>
                    </a:srgbClr>
                  </a:outerShdw>
                </a:effectLst>
                <a:latin typeface="微软雅黑" charset="-122"/>
                <a:ea typeface="微软雅黑" charset="-122"/>
              </a:rPr>
              <a:t>国家</a:t>
            </a:r>
            <a:r>
              <a:rPr lang="zh-CN" altLang="en-US" sz="4000" b="1" dirty="0" smtClean="0">
                <a:solidFill>
                  <a:schemeClr val="tx1"/>
                </a:solidFill>
                <a:effectLst>
                  <a:outerShdw blurRad="38100" dist="38100" dir="2700000" algn="tl">
                    <a:srgbClr val="000000">
                      <a:alpha val="43137"/>
                    </a:srgbClr>
                  </a:outerShdw>
                </a:effectLst>
                <a:latin typeface="微软雅黑" charset="-122"/>
                <a:ea typeface="微软雅黑" charset="-122"/>
              </a:rPr>
              <a:t>大一统</a:t>
            </a:r>
            <a:endParaRPr lang="zh-CN" altLang="en-US" sz="4000" b="1" dirty="0">
              <a:solidFill>
                <a:schemeClr val="tx1"/>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9" grpId="1"/>
      <p:bldP spid="10" grpId="1"/>
      <p:bldP spid="11" grpId="1"/>
      <p:bldP spid="12" grpId="1"/>
      <p:bldP spid="19" grpId="0" bldLvl="0" animBg="1"/>
      <p:bldP spid="16" grpId="0"/>
      <p:bldP spid="19" grpId="1" animBg="1"/>
      <p:bldP spid="16" grpId="1"/>
      <p:bldP spid="17" grpId="0"/>
      <p:bldP spid="17" grpId="1"/>
      <p:bldP spid="13" grpId="0" bldLvl="0" animBg="1"/>
      <p:bldP spid="23" grpId="0"/>
      <p:bldP spid="13" grpId="1" animBg="1"/>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1">
            <a:extLst>
              <a:ext uri="{28A0092B-C50C-407E-A947-70E740481C1C}">
                <a14:useLocalDpi xmlns:a14="http://schemas.microsoft.com/office/drawing/2010/main" val="0"/>
              </a:ext>
            </a:extLst>
          </a:blip>
          <a:srcRect t="13926"/>
          <a:stretch>
            <a:fillRect/>
          </a:stretch>
        </p:blipFill>
        <p:spPr bwMode="auto">
          <a:xfrm>
            <a:off x="0" y="931545"/>
            <a:ext cx="12192000" cy="59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txBox="1"/>
          <p:nvPr/>
        </p:nvSpPr>
        <p:spPr>
          <a:xfrm>
            <a:off x="0" y="116840"/>
            <a:ext cx="5109845" cy="66802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0000FF"/>
                </a:solidFill>
                <a:effectLst>
                  <a:outerShdw blurRad="38100" dist="38100" dir="2700000" algn="tl">
                    <a:srgbClr val="000000">
                      <a:alpha val="43137"/>
                    </a:srgbClr>
                  </a:outerShdw>
                </a:effectLst>
                <a:latin typeface="微软雅黑" charset="-122"/>
                <a:ea typeface="微软雅黑" charset="-122"/>
              </a:rPr>
              <a:t>⑶思想控制</a:t>
            </a:r>
            <a:r>
              <a:rPr lang="en-US" altLang="zh-CN" sz="3200" b="1" dirty="0" smtClean="0">
                <a:solidFill>
                  <a:schemeClr val="tx1"/>
                </a:solidFill>
                <a:effectLst>
                  <a:outerShdw blurRad="38100" dist="38100" dir="2700000" algn="tl">
                    <a:srgbClr val="000000">
                      <a:alpha val="43137"/>
                    </a:srgbClr>
                  </a:outerShdw>
                </a:effectLst>
                <a:latin typeface="微软雅黑" charset="-122"/>
                <a:ea typeface="微软雅黑" charset="-122"/>
              </a:rPr>
              <a:t>——</a:t>
            </a:r>
            <a:r>
              <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rPr>
              <a:t>尊崇儒术</a:t>
            </a:r>
            <a:endParaRPr lang="zh-CN" altLang="en-US" sz="3200" b="1" dirty="0">
              <a:solidFill>
                <a:schemeClr val="tx1"/>
              </a:solidFill>
              <a:effectLst>
                <a:outerShdw blurRad="38100" dist="38100" dir="2700000" algn="tl">
                  <a:srgbClr val="000000">
                    <a:alpha val="43137"/>
                  </a:srgbClr>
                </a:outerShdw>
              </a:effectLst>
              <a:latin typeface="微软雅黑" charset="-122"/>
              <a:ea typeface="微软雅黑" charset="-122"/>
            </a:endParaRPr>
          </a:p>
        </p:txBody>
      </p:sp>
      <p:sp>
        <p:nvSpPr>
          <p:cNvPr id="3" name="标题 1"/>
          <p:cNvSpPr txBox="1"/>
          <p:nvPr/>
        </p:nvSpPr>
        <p:spPr>
          <a:xfrm>
            <a:off x="5109845" y="116840"/>
            <a:ext cx="2854325" cy="66802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FF0000"/>
                </a:solidFill>
                <a:effectLst>
                  <a:outerShdw blurRad="38100" dist="38100" dir="2700000" algn="tl">
                    <a:srgbClr val="000000">
                      <a:alpha val="43137"/>
                    </a:srgbClr>
                  </a:outerShdw>
                </a:effectLst>
                <a:latin typeface="微软雅黑" charset="-122"/>
                <a:ea typeface="微软雅黑" charset="-122"/>
              </a:rPr>
              <a:t>董仲舒</a:t>
            </a:r>
            <a:r>
              <a:rPr lang="zh-CN" altLang="en-US" sz="3200" b="1" dirty="0" smtClean="0">
                <a:solidFill>
                  <a:srgbClr val="FF0000"/>
                </a:solidFill>
                <a:effectLst>
                  <a:outerShdw blurRad="38100" dist="38100" dir="2700000" algn="tl">
                    <a:srgbClr val="000000">
                      <a:alpha val="43137"/>
                    </a:srgbClr>
                  </a:outerShdw>
                </a:effectLst>
                <a:latin typeface="微软雅黑" charset="-122"/>
                <a:ea typeface="微软雅黑" charset="-122"/>
              </a:rPr>
              <a:t>新儒学</a:t>
            </a:r>
            <a:endParaRPr lang="zh-CN" altLang="en-US" sz="32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4351" y="1112343"/>
            <a:ext cx="8731319" cy="1053465"/>
          </a:xfrm>
          <a:prstGeom prst="rect">
            <a:avLst/>
          </a:prstGeom>
        </p:spPr>
        <p:txBody>
          <a:bodyPr wrap="square" lIns="68580" tIns="34290" rIns="68580" bIns="34290">
            <a:spAutoFit/>
          </a:bodyPr>
          <a:lstStyle/>
          <a:p>
            <a:pPr>
              <a:defRPr/>
            </a:pPr>
            <a:r>
              <a:rPr lang="zh-CN" altLang="en-US" sz="3200" b="1" dirty="0">
                <a:effectLst>
                  <a:outerShdw blurRad="38100" dist="38100" dir="2700000" algn="tl">
                    <a:srgbClr val="000000">
                      <a:alpha val="43137"/>
                    </a:srgbClr>
                  </a:outerShdw>
                </a:effectLst>
                <a:latin typeface="微软雅黑" charset="-122"/>
                <a:ea typeface="微软雅黑" charset="-122"/>
              </a:rPr>
              <a:t>    </a:t>
            </a:r>
            <a:r>
              <a:rPr lang="zh-CN" altLang="en-US" sz="3200" b="1" dirty="0" smtClean="0">
                <a:effectLst>
                  <a:outerShdw blurRad="38100" dist="38100" dir="2700000" algn="tl">
                    <a:srgbClr val="000000">
                      <a:alpha val="43137"/>
                    </a:srgbClr>
                  </a:outerShdw>
                </a:effectLst>
                <a:latin typeface="微软雅黑" charset="-122"/>
                <a:ea typeface="微软雅黑" charset="-122"/>
              </a:rPr>
              <a:t>   材料一</a:t>
            </a:r>
            <a:r>
              <a:rPr lang="zh-CN" altLang="en-US" sz="3200" b="1" dirty="0">
                <a:effectLst>
                  <a:outerShdw blurRad="38100" dist="38100" dir="2700000" algn="tl">
                    <a:srgbClr val="000000">
                      <a:alpha val="43137"/>
                    </a:srgbClr>
                  </a:outerShdw>
                </a:effectLst>
                <a:latin typeface="微软雅黑" charset="-122"/>
                <a:ea typeface="微软雅黑" charset="-122"/>
              </a:rPr>
              <a:t>　天子受命于天，天下受命于天子。受命之君，天意之所予也。</a:t>
            </a:r>
            <a:endParaRPr lang="zh-CN" altLang="en-US" sz="3200" b="1" dirty="0">
              <a:effectLst>
                <a:outerShdw blurRad="38100" dist="38100" dir="2700000" algn="tl">
                  <a:srgbClr val="000000">
                    <a:alpha val="43137"/>
                  </a:srgbClr>
                </a:outerShdw>
              </a:effectLst>
              <a:latin typeface="微软雅黑" charset="-122"/>
              <a:ea typeface="微软雅黑" charset="-122"/>
            </a:endParaRPr>
          </a:p>
        </p:txBody>
      </p:sp>
      <p:sp>
        <p:nvSpPr>
          <p:cNvPr id="6" name="矩形 5"/>
          <p:cNvSpPr/>
          <p:nvPr/>
        </p:nvSpPr>
        <p:spPr>
          <a:xfrm>
            <a:off x="183524" y="2680835"/>
            <a:ext cx="8802735" cy="2530475"/>
          </a:xfrm>
          <a:prstGeom prst="rect">
            <a:avLst/>
          </a:prstGeom>
        </p:spPr>
        <p:txBody>
          <a:bodyPr wrap="square" lIns="68580" tIns="34290" rIns="68580" bIns="34290">
            <a:spAutoFit/>
          </a:bodyPr>
          <a:lstStyle/>
          <a:p>
            <a:pPr>
              <a:defRPr/>
            </a:pPr>
            <a:r>
              <a:rPr lang="zh-CN" altLang="en-US" sz="3200" b="1" dirty="0">
                <a:effectLst>
                  <a:outerShdw blurRad="38100" dist="38100" dir="2700000" algn="tl">
                    <a:srgbClr val="000000">
                      <a:alpha val="43137"/>
                    </a:srgbClr>
                  </a:outerShdw>
                </a:effectLst>
                <a:latin typeface="微软雅黑" charset="-122"/>
                <a:ea typeface="微软雅黑" charset="-122"/>
              </a:rPr>
              <a:t>  </a:t>
            </a:r>
            <a:r>
              <a:rPr lang="zh-CN" altLang="en-US" sz="3200" b="1" dirty="0" smtClean="0">
                <a:effectLst>
                  <a:outerShdw blurRad="38100" dist="38100" dir="2700000" algn="tl">
                    <a:srgbClr val="000000">
                      <a:alpha val="43137"/>
                    </a:srgbClr>
                  </a:outerShdw>
                </a:effectLst>
                <a:latin typeface="微软雅黑" charset="-122"/>
                <a:ea typeface="微软雅黑" charset="-122"/>
              </a:rPr>
              <a:t>     材料二</a:t>
            </a:r>
            <a:r>
              <a:rPr lang="zh-CN" altLang="en-US" sz="3200" b="1" dirty="0">
                <a:effectLst>
                  <a:outerShdw blurRad="38100" dist="38100" dir="2700000" algn="tl">
                    <a:srgbClr val="000000">
                      <a:alpha val="43137"/>
                    </a:srgbClr>
                  </a:outerShdw>
                </a:effectLst>
                <a:latin typeface="微软雅黑" charset="-122"/>
                <a:ea typeface="微软雅黑" charset="-122"/>
              </a:rPr>
              <a:t>　与天同者大治，与天异者大乱，故为人主之道，莫明于在身之与天同者而用之。</a:t>
            </a:r>
            <a:endParaRPr lang="en-US" altLang="zh-CN" sz="3200" b="1" dirty="0">
              <a:effectLst>
                <a:outerShdw blurRad="38100" dist="38100" dir="2700000" algn="tl">
                  <a:srgbClr val="000000">
                    <a:alpha val="43137"/>
                  </a:srgbClr>
                </a:outerShdw>
              </a:effectLst>
              <a:latin typeface="微软雅黑" charset="-122"/>
              <a:ea typeface="微软雅黑" charset="-122"/>
            </a:endParaRPr>
          </a:p>
          <a:p>
            <a:pPr>
              <a:defRPr/>
            </a:pPr>
            <a:r>
              <a:rPr kumimoji="1" lang="zh-CN" altLang="en-US" sz="3200" b="1" dirty="0">
                <a:effectLst>
                  <a:outerShdw blurRad="38100" dist="38100" dir="2700000" algn="tl">
                    <a:srgbClr val="000000">
                      <a:alpha val="43137"/>
                    </a:srgbClr>
                  </a:outerShdw>
                </a:effectLst>
                <a:latin typeface="微软雅黑" charset="-122"/>
                <a:ea typeface="微软雅黑" charset="-122"/>
              </a:rPr>
              <a:t>   </a:t>
            </a:r>
            <a:r>
              <a:rPr lang="zh-CN" altLang="en-US" sz="3200" b="1" dirty="0">
                <a:effectLst>
                  <a:outerShdw blurRad="38100" dist="38100" dir="2700000" algn="tl">
                    <a:srgbClr val="000000">
                      <a:alpha val="43137"/>
                    </a:srgbClr>
                  </a:outerShdw>
                </a:effectLst>
                <a:latin typeface="微软雅黑" charset="-122"/>
                <a:ea typeface="微软雅黑" charset="-122"/>
              </a:rPr>
              <a:t>“国家将有失道之败，而天乃先出灾害以谴告之，不知自省，又出怪异以警惧之，尚不知变，而伤败</a:t>
            </a:r>
            <a:r>
              <a:rPr lang="zh-CN" altLang="en-US" sz="3200" b="1" dirty="0" smtClean="0">
                <a:effectLst>
                  <a:outerShdw blurRad="38100" dist="38100" dir="2700000" algn="tl">
                    <a:srgbClr val="000000">
                      <a:alpha val="43137"/>
                    </a:srgbClr>
                  </a:outerShdw>
                </a:effectLst>
                <a:latin typeface="微软雅黑" charset="-122"/>
                <a:ea typeface="微软雅黑" charset="-122"/>
              </a:rPr>
              <a:t>乃</a:t>
            </a:r>
            <a:r>
              <a:rPr lang="zh-CN" altLang="en-US" sz="3200" b="1" dirty="0">
                <a:effectLst>
                  <a:outerShdw blurRad="38100" dist="38100" dir="2700000" algn="tl">
                    <a:srgbClr val="000000">
                      <a:alpha val="43137"/>
                    </a:srgbClr>
                  </a:outerShdw>
                </a:effectLst>
                <a:latin typeface="微软雅黑" charset="-122"/>
                <a:ea typeface="微软雅黑" charset="-122"/>
              </a:rPr>
              <a:t>至</a:t>
            </a:r>
            <a:r>
              <a:rPr lang="zh-CN" altLang="en-US" sz="3200" b="1" dirty="0" smtClean="0">
                <a:effectLst>
                  <a:outerShdw blurRad="38100" dist="38100" dir="2700000" algn="tl">
                    <a:srgbClr val="000000">
                      <a:alpha val="43137"/>
                    </a:srgbClr>
                  </a:outerShdw>
                </a:effectLst>
                <a:latin typeface="微软雅黑" charset="-122"/>
                <a:ea typeface="微软雅黑" charset="-122"/>
              </a:rPr>
              <a:t>。</a:t>
            </a:r>
            <a:r>
              <a:rPr kumimoji="1" lang="zh-CN" altLang="en-US" sz="3200" b="1" dirty="0">
                <a:effectLst>
                  <a:outerShdw blurRad="38100" dist="38100" dir="2700000" algn="tl">
                    <a:srgbClr val="000000">
                      <a:alpha val="43137"/>
                    </a:srgbClr>
                  </a:outerShdw>
                </a:effectLst>
                <a:latin typeface="微软雅黑" charset="-122"/>
                <a:ea typeface="微软雅黑" charset="-122"/>
              </a:rPr>
              <a:t>” </a:t>
            </a:r>
            <a:r>
              <a:rPr kumimoji="1" lang="zh-CN" altLang="en-US" sz="3200" b="1" dirty="0" smtClean="0">
                <a:effectLst>
                  <a:outerShdw blurRad="38100" dist="38100" dir="2700000" algn="tl">
                    <a:srgbClr val="000000">
                      <a:alpha val="43137"/>
                    </a:srgbClr>
                  </a:outerShdw>
                </a:effectLst>
                <a:latin typeface="微软雅黑" charset="-122"/>
                <a:ea typeface="微软雅黑" charset="-122"/>
              </a:rPr>
              <a:t>       </a:t>
            </a:r>
            <a:r>
              <a:rPr lang="en-US" altLang="zh-CN" sz="3200" b="1" dirty="0">
                <a:effectLst>
                  <a:outerShdw blurRad="38100" dist="38100" dir="2700000" algn="tl">
                    <a:srgbClr val="000000">
                      <a:alpha val="43137"/>
                    </a:srgbClr>
                  </a:outerShdw>
                </a:effectLst>
                <a:latin typeface="微软雅黑" charset="-122"/>
                <a:ea typeface="微软雅黑" charset="-122"/>
              </a:rPr>
              <a:t>——</a:t>
            </a:r>
            <a:r>
              <a:rPr lang="zh-CN" altLang="en-US" sz="3200" b="1" dirty="0">
                <a:effectLst>
                  <a:outerShdw blurRad="38100" dist="38100" dir="2700000" algn="tl">
                    <a:srgbClr val="000000">
                      <a:alpha val="43137"/>
                    </a:srgbClr>
                  </a:outerShdw>
                </a:effectLst>
                <a:latin typeface="微软雅黑" charset="-122"/>
                <a:ea typeface="微软雅黑" charset="-122"/>
              </a:rPr>
              <a:t>董仲舒</a:t>
            </a:r>
            <a:r>
              <a:rPr lang="en-US" altLang="zh-CN" sz="3200" b="1" dirty="0">
                <a:effectLst>
                  <a:outerShdw blurRad="38100" dist="38100" dir="2700000" algn="tl">
                    <a:srgbClr val="000000">
                      <a:alpha val="43137"/>
                    </a:srgbClr>
                  </a:outerShdw>
                </a:effectLst>
                <a:latin typeface="微软雅黑" charset="-122"/>
                <a:ea typeface="微软雅黑" charset="-122"/>
              </a:rPr>
              <a:t>《</a:t>
            </a:r>
            <a:r>
              <a:rPr lang="zh-CN" altLang="en-US" sz="3200" b="1" dirty="0">
                <a:effectLst>
                  <a:outerShdw blurRad="38100" dist="38100" dir="2700000" algn="tl">
                    <a:srgbClr val="000000">
                      <a:alpha val="43137"/>
                    </a:srgbClr>
                  </a:outerShdw>
                </a:effectLst>
                <a:latin typeface="微软雅黑" charset="-122"/>
                <a:ea typeface="微软雅黑" charset="-122"/>
              </a:rPr>
              <a:t>春秋繁露</a:t>
            </a:r>
            <a:r>
              <a:rPr lang="en-US" altLang="zh-CN" sz="3200" b="1" dirty="0">
                <a:effectLst>
                  <a:outerShdw blurRad="38100" dist="38100" dir="2700000" algn="tl">
                    <a:srgbClr val="000000">
                      <a:alpha val="43137"/>
                    </a:srgbClr>
                  </a:outerShdw>
                </a:effectLst>
                <a:latin typeface="微软雅黑" charset="-122"/>
                <a:ea typeface="微软雅黑" charset="-122"/>
              </a:rPr>
              <a:t>》</a:t>
            </a:r>
            <a:endParaRPr lang="en-US" altLang="zh-CN" sz="3200" b="1" dirty="0">
              <a:effectLst>
                <a:outerShdw blurRad="38100" dist="38100" dir="2700000" algn="tl">
                  <a:srgbClr val="000000">
                    <a:alpha val="43137"/>
                  </a:srgbClr>
                </a:outerShdw>
              </a:effectLst>
              <a:latin typeface="微软雅黑" charset="-122"/>
              <a:ea typeface="微软雅黑" charset="-122"/>
            </a:endParaRPr>
          </a:p>
        </p:txBody>
      </p:sp>
      <p:sp>
        <p:nvSpPr>
          <p:cNvPr id="7" name="矩形 6"/>
          <p:cNvSpPr/>
          <p:nvPr/>
        </p:nvSpPr>
        <p:spPr>
          <a:xfrm>
            <a:off x="9480375" y="1328061"/>
            <a:ext cx="2171700" cy="683895"/>
          </a:xfrm>
          <a:prstGeom prst="rect">
            <a:avLst/>
          </a:prstGeom>
        </p:spPr>
        <p:txBody>
          <a:bodyPr wrap="none" lIns="68580" tIns="34290" rIns="68580" bIns="34290">
            <a:spAutoFit/>
          </a:bodyPr>
          <a:lstStyle/>
          <a:p>
            <a:pPr>
              <a:defRPr/>
            </a:pPr>
            <a:r>
              <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rPr>
              <a:t>君权神授</a:t>
            </a:r>
            <a:endParaRPr lang="zh-CN" altLang="en-US" sz="3600" dirty="0">
              <a:solidFill>
                <a:srgbClr val="0000FF"/>
              </a:solidFill>
              <a:latin typeface="微软雅黑" charset="-122"/>
              <a:ea typeface="微软雅黑" charset="-122"/>
            </a:endParaRPr>
          </a:p>
        </p:txBody>
      </p:sp>
      <p:sp>
        <p:nvSpPr>
          <p:cNvPr id="8" name="矩形 7"/>
          <p:cNvSpPr/>
          <p:nvPr/>
        </p:nvSpPr>
        <p:spPr>
          <a:xfrm>
            <a:off x="9484029" y="3193916"/>
            <a:ext cx="2171700" cy="683895"/>
          </a:xfrm>
          <a:prstGeom prst="rect">
            <a:avLst/>
          </a:prstGeom>
        </p:spPr>
        <p:txBody>
          <a:bodyPr wrap="none" lIns="68580" tIns="34290" rIns="68580" bIns="34290">
            <a:spAutoFit/>
          </a:bodyPr>
          <a:lstStyle/>
          <a:p>
            <a:pPr>
              <a:defRPr/>
            </a:pPr>
            <a:r>
              <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rPr>
              <a:t>天人感应</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9" name="矩形 8"/>
          <p:cNvSpPr/>
          <p:nvPr/>
        </p:nvSpPr>
        <p:spPr>
          <a:xfrm>
            <a:off x="9445063" y="4472421"/>
            <a:ext cx="2171700" cy="683895"/>
          </a:xfrm>
          <a:prstGeom prst="rect">
            <a:avLst/>
          </a:prstGeom>
        </p:spPr>
        <p:txBody>
          <a:bodyPr wrap="none" lIns="68580" tIns="34290" rIns="68580" bIns="34290">
            <a:spAutoFit/>
          </a:bodyPr>
          <a:lstStyle/>
          <a:p>
            <a:pPr>
              <a:defRPr/>
            </a:pPr>
            <a:r>
              <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rPr>
              <a:t>劝施仁政</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222" y="3861048"/>
            <a:ext cx="9010815" cy="2530475"/>
          </a:xfrm>
          <a:prstGeom prst="rect">
            <a:avLst/>
          </a:prstGeom>
        </p:spPr>
        <p:txBody>
          <a:bodyPr wrap="square" lIns="68580" tIns="34290" rIns="68580" bIns="34290">
            <a:spAutoFit/>
          </a:bodyPr>
          <a:lstStyle/>
          <a:p>
            <a:pPr>
              <a:spcBef>
                <a:spcPct val="50000"/>
              </a:spcBef>
              <a:defRPr/>
            </a:pPr>
            <a:r>
              <a:rPr lang="zh-CN" altLang="en-US" sz="2400" b="1" dirty="0">
                <a:solidFill>
                  <a:srgbClr val="FF3300"/>
                </a:solidFill>
                <a:effectLst>
                  <a:outerShdw blurRad="38100" dist="38100" dir="2700000" algn="tl">
                    <a:srgbClr val="000000">
                      <a:alpha val="43137"/>
                    </a:srgbClr>
                  </a:outerShdw>
                </a:effectLst>
              </a:rPr>
              <a:t>    </a:t>
            </a:r>
            <a:r>
              <a:rPr lang="zh-CN" altLang="en-US" sz="2400" b="1" dirty="0" smtClean="0">
                <a:solidFill>
                  <a:srgbClr val="FF3300"/>
                </a:solidFill>
                <a:effectLst>
                  <a:outerShdw blurRad="38100" dist="38100" dir="2700000" algn="tl">
                    <a:srgbClr val="000000">
                      <a:alpha val="43137"/>
                    </a:srgbClr>
                  </a:outerShdw>
                </a:effectLst>
              </a:rPr>
              <a:t>       </a:t>
            </a:r>
            <a:r>
              <a:rPr lang="zh-CN" altLang="en-US" sz="3200" b="1" dirty="0" smtClean="0">
                <a:effectLst>
                  <a:outerShdw blurRad="38100" dist="38100" dir="2700000" algn="tl">
                    <a:srgbClr val="000000">
                      <a:alpha val="43137"/>
                    </a:srgbClr>
                  </a:outerShdw>
                </a:effectLst>
                <a:latin typeface="微软雅黑" charset="-122"/>
                <a:ea typeface="微软雅黑" charset="-122"/>
              </a:rPr>
              <a:t>材料四   </a:t>
            </a:r>
            <a:r>
              <a:rPr lang="zh-CN" altLang="en-US" sz="3200" b="1" dirty="0">
                <a:effectLst>
                  <a:outerShdw blurRad="38100" dist="38100" dir="2700000" algn="tl">
                    <a:srgbClr val="000000">
                      <a:alpha val="43137"/>
                    </a:srgbClr>
                  </a:outerShdw>
                </a:effectLst>
                <a:latin typeface="微软雅黑" charset="-122"/>
                <a:ea typeface="微软雅黑" charset="-122"/>
              </a:rPr>
              <a:t>董仲舒认为道源于天。“天不变，道亦不变。” “天道”就是“三纲五常” （三纲：君为臣纲，父为子纲，夫为妻纲；五常：仁、义、礼、智、信）。君臣、父子、夫妻之间 ，尊卑秩序是永恒不变的 。 </a:t>
            </a:r>
            <a:endParaRPr lang="zh-CN" altLang="en-US" sz="3200" b="1" dirty="0">
              <a:effectLst>
                <a:outerShdw blurRad="38100" dist="38100" dir="2700000" algn="tl">
                  <a:srgbClr val="000000">
                    <a:alpha val="43137"/>
                  </a:srgbClr>
                </a:outerShdw>
              </a:effectLst>
              <a:latin typeface="微软雅黑" charset="-122"/>
              <a:ea typeface="微软雅黑" charset="-122"/>
            </a:endParaRPr>
          </a:p>
        </p:txBody>
      </p:sp>
      <p:sp>
        <p:nvSpPr>
          <p:cNvPr id="3" name="矩形 2"/>
          <p:cNvSpPr/>
          <p:nvPr/>
        </p:nvSpPr>
        <p:spPr>
          <a:xfrm>
            <a:off x="9696399" y="4653136"/>
            <a:ext cx="2171700" cy="683895"/>
          </a:xfrm>
          <a:prstGeom prst="rect">
            <a:avLst/>
          </a:prstGeom>
        </p:spPr>
        <p:txBody>
          <a:bodyPr wrap="none" lIns="68580" tIns="34290" rIns="68580" bIns="34290">
            <a:spAutoFit/>
          </a:bodyPr>
          <a:lstStyle/>
          <a:p>
            <a:pPr>
              <a:defRPr/>
            </a:pPr>
            <a:r>
              <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rPr>
              <a:t>三纲五常</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4" name="矩形 3"/>
          <p:cNvSpPr/>
          <p:nvPr/>
        </p:nvSpPr>
        <p:spPr>
          <a:xfrm>
            <a:off x="-24681" y="332656"/>
            <a:ext cx="9013876" cy="3023235"/>
          </a:xfrm>
          <a:prstGeom prst="rect">
            <a:avLst/>
          </a:prstGeom>
        </p:spPr>
        <p:txBody>
          <a:bodyPr wrap="square" lIns="68580" tIns="34290" rIns="68580" bIns="34290">
            <a:spAutoFit/>
          </a:bodyPr>
          <a:lstStyle/>
          <a:p>
            <a:pPr marL="257175" indent="-257175">
              <a:buSzPct val="50000"/>
              <a:defRPr/>
            </a:pPr>
            <a:r>
              <a:rPr lang="zh-CN" altLang="en-US" sz="3200" b="1" dirty="0">
                <a:effectLst>
                  <a:outerShdw blurRad="38100" dist="38100" dir="2700000" algn="tl">
                    <a:srgbClr val="000000">
                      <a:alpha val="43137"/>
                    </a:srgbClr>
                  </a:outerShdw>
                </a:effectLst>
                <a:latin typeface="微软雅黑" charset="-122"/>
                <a:ea typeface="微软雅黑" charset="-122"/>
              </a:rPr>
              <a:t>     </a:t>
            </a:r>
            <a:r>
              <a:rPr lang="zh-CN" altLang="en-US" sz="3200" b="1" dirty="0" smtClean="0">
                <a:effectLst>
                  <a:outerShdw blurRad="38100" dist="38100" dir="2700000" algn="tl">
                    <a:srgbClr val="000000">
                      <a:alpha val="43137"/>
                    </a:srgbClr>
                  </a:outerShdw>
                </a:effectLst>
                <a:latin typeface="微软雅黑" charset="-122"/>
                <a:ea typeface="微软雅黑" charset="-122"/>
              </a:rPr>
              <a:t>    材料三  </a:t>
            </a:r>
            <a:r>
              <a:rPr lang="en-US" altLang="zh-CN" sz="3200" b="1" dirty="0">
                <a:effectLst>
                  <a:outerShdw blurRad="38100" dist="38100" dir="2700000" algn="tl">
                    <a:srgbClr val="000000">
                      <a:alpha val="43137"/>
                    </a:srgbClr>
                  </a:outerShdw>
                </a:effectLst>
                <a:latin typeface="微软雅黑" charset="-122"/>
                <a:ea typeface="微软雅黑" charset="-122"/>
              </a:rPr>
              <a:t>“</a:t>
            </a:r>
            <a:r>
              <a:rPr lang="zh-CN" altLang="en-US" sz="3200" b="1" dirty="0">
                <a:effectLst>
                  <a:outerShdw blurRad="38100" dist="38100" dir="2700000" algn="tl">
                    <a:srgbClr val="000000">
                      <a:alpha val="43137"/>
                    </a:srgbClr>
                  </a:outerShdw>
                </a:effectLst>
                <a:latin typeface="微软雅黑" charset="-122"/>
                <a:ea typeface="微软雅黑" charset="-122"/>
              </a:rPr>
              <a:t>为生不能为人，为人者天也。人之人本于天，天亦人之曾祖父也。人之形体，化天数而成；人之血气，化天志而仁；人之德行，化天理而义。人之好恶，化天之暖清；人之喜怒，化天之寒暑；人之受命，化天之四时。</a:t>
            </a:r>
            <a:r>
              <a:rPr lang="en-US" altLang="zh-CN" sz="3200" b="1" dirty="0">
                <a:effectLst>
                  <a:outerShdw blurRad="38100" dist="38100" dir="2700000" algn="tl">
                    <a:srgbClr val="000000">
                      <a:alpha val="43137"/>
                    </a:srgbClr>
                  </a:outerShdw>
                </a:effectLst>
                <a:latin typeface="微软雅黑" charset="-122"/>
                <a:ea typeface="微软雅黑" charset="-122"/>
              </a:rPr>
              <a:t>”</a:t>
            </a:r>
            <a:endParaRPr lang="en-US" altLang="zh-CN" sz="3200" b="1" dirty="0">
              <a:effectLst>
                <a:outerShdw blurRad="38100" dist="38100" dir="2700000" algn="tl">
                  <a:srgbClr val="000000">
                    <a:alpha val="43137"/>
                  </a:srgbClr>
                </a:outerShdw>
              </a:effectLst>
              <a:latin typeface="微软雅黑" charset="-122"/>
              <a:ea typeface="微软雅黑" charset="-122"/>
            </a:endParaRPr>
          </a:p>
          <a:p>
            <a:pPr marL="257175" indent="-257175" algn="r">
              <a:buSzPct val="50000"/>
              <a:defRPr/>
            </a:pPr>
            <a:r>
              <a:rPr lang="en-US" altLang="zh-CN" sz="3200" b="1" dirty="0">
                <a:effectLst>
                  <a:outerShdw blurRad="38100" dist="38100" dir="2700000" algn="tl">
                    <a:srgbClr val="000000">
                      <a:alpha val="43137"/>
                    </a:srgbClr>
                  </a:outerShdw>
                </a:effectLst>
                <a:latin typeface="微软雅黑" charset="-122"/>
                <a:ea typeface="微软雅黑" charset="-122"/>
              </a:rPr>
              <a:t>                ——《</a:t>
            </a:r>
            <a:r>
              <a:rPr lang="zh-CN" altLang="en-US" sz="3200" b="1" dirty="0">
                <a:effectLst>
                  <a:outerShdw blurRad="38100" dist="38100" dir="2700000" algn="tl">
                    <a:srgbClr val="000000">
                      <a:alpha val="43137"/>
                    </a:srgbClr>
                  </a:outerShdw>
                </a:effectLst>
                <a:latin typeface="微软雅黑" charset="-122"/>
                <a:ea typeface="微软雅黑" charset="-122"/>
              </a:rPr>
              <a:t>春秋繁露</a:t>
            </a:r>
            <a:r>
              <a:rPr lang="en-US" altLang="zh-CN" sz="3200" b="1" dirty="0">
                <a:effectLst>
                  <a:outerShdw blurRad="38100" dist="38100" dir="2700000" algn="tl">
                    <a:srgbClr val="000000">
                      <a:alpha val="43137"/>
                    </a:srgbClr>
                  </a:outerShdw>
                </a:effectLst>
                <a:latin typeface="微软雅黑" charset="-122"/>
                <a:ea typeface="微软雅黑" charset="-122"/>
              </a:rPr>
              <a:t>·</a:t>
            </a:r>
            <a:r>
              <a:rPr lang="zh-CN" altLang="en-US" sz="3200" b="1" dirty="0">
                <a:effectLst>
                  <a:outerShdw blurRad="38100" dist="38100" dir="2700000" algn="tl">
                    <a:srgbClr val="000000">
                      <a:alpha val="43137"/>
                    </a:srgbClr>
                  </a:outerShdw>
                </a:effectLst>
                <a:latin typeface="微软雅黑" charset="-122"/>
                <a:ea typeface="微软雅黑" charset="-122"/>
              </a:rPr>
              <a:t>为人者天</a:t>
            </a:r>
            <a:r>
              <a:rPr lang="en-US" altLang="zh-CN" sz="3200" b="1" dirty="0">
                <a:effectLst>
                  <a:outerShdw blurRad="38100" dist="38100" dir="2700000" algn="tl">
                    <a:srgbClr val="000000">
                      <a:alpha val="43137"/>
                    </a:srgbClr>
                  </a:outerShdw>
                </a:effectLst>
                <a:latin typeface="微软雅黑" charset="-122"/>
                <a:ea typeface="微软雅黑" charset="-122"/>
              </a:rPr>
              <a:t>》</a:t>
            </a:r>
            <a:endParaRPr lang="zh-CN" altLang="en-US" sz="3200" b="1" dirty="0">
              <a:effectLst>
                <a:outerShdw blurRad="38100" dist="38100" dir="2700000" algn="tl">
                  <a:srgbClr val="000000">
                    <a:alpha val="43137"/>
                  </a:srgbClr>
                </a:outerShdw>
              </a:effectLst>
              <a:latin typeface="微软雅黑" charset="-122"/>
              <a:ea typeface="微软雅黑" charset="-122"/>
            </a:endParaRPr>
          </a:p>
        </p:txBody>
      </p:sp>
      <p:sp>
        <p:nvSpPr>
          <p:cNvPr id="5" name="矩形 4"/>
          <p:cNvSpPr/>
          <p:nvPr/>
        </p:nvSpPr>
        <p:spPr>
          <a:xfrm>
            <a:off x="9696399" y="1340768"/>
            <a:ext cx="2171700" cy="683895"/>
          </a:xfrm>
          <a:prstGeom prst="rect">
            <a:avLst/>
          </a:prstGeom>
        </p:spPr>
        <p:txBody>
          <a:bodyPr wrap="none" lIns="68580" tIns="34290" rIns="68580" bIns="34290">
            <a:spAutoFit/>
          </a:bodyPr>
          <a:lstStyle/>
          <a:p>
            <a:pPr>
              <a:defRPr/>
            </a:pPr>
            <a:r>
              <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rPr>
              <a:t>天人合一</a:t>
            </a:r>
            <a:endParaRPr lang="zh-CN" altLang="en-US" sz="40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72671" y="161166"/>
            <a:ext cx="6462738"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0000FF"/>
                </a:solidFill>
                <a:effectLst>
                  <a:outerShdw blurRad="38100" dist="38100" dir="2700000" algn="tl">
                    <a:srgbClr val="000000">
                      <a:alpha val="43137"/>
                    </a:srgbClr>
                  </a:outerShdw>
                </a:effectLst>
                <a:latin typeface="微软雅黑" charset="-122"/>
                <a:ea typeface="微软雅黑" charset="-122"/>
              </a:rPr>
              <a:t>⑷开疆拓土</a:t>
            </a:r>
            <a:endParaRPr lang="zh-CN" altLang="en-US" sz="36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16386" name="内容占位符 2"/>
          <p:cNvSpPr>
            <a:spLocks noGrp="1"/>
          </p:cNvSpPr>
          <p:nvPr/>
        </p:nvSpPr>
        <p:spPr>
          <a:xfrm>
            <a:off x="172403" y="1176020"/>
            <a:ext cx="10441940" cy="5068570"/>
          </a:xfrm>
          <a:prstGeom prst="rect">
            <a:avLst/>
          </a:prstGeom>
          <a:noFill/>
          <a:ln>
            <a:noFill/>
          </a:ln>
        </p:spPr>
        <p:txBody>
          <a:bodyPr vert="horz" wrap="square" lIns="68580" tIns="34290" rIns="68580" bIns="34290" numCol="1" anchor="t" anchorCtr="0" compatLnSpc="1"/>
          <a:lstStyle>
            <a:lvl1pPr marL="171450" indent="-171450" algn="l" rtl="0" fontAlgn="base">
              <a:lnSpc>
                <a:spcPct val="90000"/>
              </a:lnSpc>
              <a:spcBef>
                <a:spcPts val="750"/>
              </a:spcBef>
              <a:spcAft>
                <a:spcPct val="0"/>
              </a:spcAft>
              <a:buFont typeface="Arial" panose="020B0604020202020204" pitchFamily="34" charset="0"/>
              <a:buChar char="•"/>
              <a:defRPr sz="2100">
                <a:solidFill>
                  <a:srgbClr val="000000"/>
                </a:solidFill>
                <a:latin typeface="Calibri" charset="0"/>
                <a:ea typeface="宋体" pitchFamily="2" charset="-122"/>
                <a:cs typeface="+mn-ea"/>
                <a:sym typeface="Calibri" charset="0"/>
              </a:defRPr>
            </a:lvl1pPr>
            <a:lvl2pPr marL="514350" indent="-171450" algn="l" rtl="0" fontAlgn="base">
              <a:lnSpc>
                <a:spcPct val="90000"/>
              </a:lnSpc>
              <a:spcBef>
                <a:spcPts val="375"/>
              </a:spcBef>
              <a:spcAft>
                <a:spcPct val="0"/>
              </a:spcAft>
              <a:buFont typeface="Arial" panose="020B0604020202020204" pitchFamily="34" charset="0"/>
              <a:buChar char="•"/>
              <a:defRPr sz="1800">
                <a:solidFill>
                  <a:srgbClr val="000000"/>
                </a:solidFill>
                <a:latin typeface="Calibri" charset="0"/>
                <a:ea typeface="宋体" pitchFamily="2" charset="-122"/>
                <a:sym typeface="Calibri" charset="0"/>
              </a:defRPr>
            </a:lvl2pPr>
            <a:lvl3pPr marL="857250" indent="-171450" algn="l" rtl="0" fontAlgn="base">
              <a:lnSpc>
                <a:spcPct val="90000"/>
              </a:lnSpc>
              <a:spcBef>
                <a:spcPts val="375"/>
              </a:spcBef>
              <a:spcAft>
                <a:spcPct val="0"/>
              </a:spcAft>
              <a:buFont typeface="Arial" panose="020B0604020202020204" pitchFamily="34" charset="0"/>
              <a:buChar char="•"/>
              <a:defRPr sz="1500">
                <a:solidFill>
                  <a:srgbClr val="000000"/>
                </a:solidFill>
                <a:latin typeface="Calibri" charset="0"/>
                <a:ea typeface="宋体" pitchFamily="2" charset="-122"/>
                <a:sym typeface="Calibri" charset="0"/>
              </a:defRPr>
            </a:lvl3pPr>
            <a:lvl4pPr marL="12001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4pPr>
            <a:lvl5pPr marL="15430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rgbClr val="000000"/>
                </a:solidFill>
                <a:latin typeface="Calibri" charset="0"/>
                <a:ea typeface="宋体" pitchFamily="2" charset="-122"/>
                <a:sym typeface="Calibri" charset="0"/>
              </a:defRPr>
            </a:lvl9pPr>
          </a:lstStyle>
          <a:p>
            <a:pPr marL="0" indent="0">
              <a:buNone/>
            </a:pPr>
            <a:endParaRPr lang="zh-CN" altLang="en-US" sz="3200" b="1" dirty="0">
              <a:latin typeface="微软雅黑" charset="-122"/>
              <a:ea typeface="微软雅黑" charset="-122"/>
            </a:endParaRPr>
          </a:p>
          <a:p>
            <a:pPr marL="0" indent="0">
              <a:buNone/>
            </a:pPr>
            <a:r>
              <a:rPr lang="zh-CN" altLang="en-US" sz="3200" b="1" dirty="0">
                <a:latin typeface="微软雅黑" charset="-122"/>
                <a:ea typeface="微软雅黑" charset="-122"/>
              </a:rPr>
              <a:t>①北击匈奴（卫青、霍去病），夺取阴山以南及河西走廊</a:t>
            </a:r>
            <a:endParaRPr lang="zh-CN" altLang="en-US" sz="3200" b="1" dirty="0">
              <a:latin typeface="微软雅黑" charset="-122"/>
              <a:ea typeface="微软雅黑" charset="-122"/>
            </a:endParaRPr>
          </a:p>
          <a:p>
            <a:pPr marL="0" indent="0">
              <a:buNone/>
            </a:pPr>
            <a:endParaRPr lang="zh-CN" altLang="en-US" sz="3200" b="1" dirty="0">
              <a:latin typeface="微软雅黑" charset="-122"/>
              <a:ea typeface="微软雅黑" charset="-122"/>
            </a:endParaRPr>
          </a:p>
          <a:p>
            <a:pPr marL="0" indent="0">
              <a:buNone/>
            </a:pPr>
            <a:r>
              <a:rPr lang="zh-CN" altLang="en-US" sz="3200" b="1" dirty="0">
                <a:latin typeface="微软雅黑" charset="-122"/>
                <a:ea typeface="微软雅黑" charset="-122"/>
              </a:rPr>
              <a:t>②设立河西四郡（酒泉、武威、张掖、敦煌）</a:t>
            </a:r>
            <a:endParaRPr lang="zh-CN" altLang="en-US" sz="3200" b="1" dirty="0">
              <a:latin typeface="微软雅黑" charset="-122"/>
              <a:ea typeface="微软雅黑" charset="-122"/>
            </a:endParaRPr>
          </a:p>
          <a:p>
            <a:pPr marL="0" indent="0">
              <a:buNone/>
            </a:pPr>
            <a:endParaRPr lang="zh-CN" altLang="en-US" sz="3200" b="1" dirty="0">
              <a:latin typeface="微软雅黑" charset="-122"/>
              <a:ea typeface="微软雅黑" charset="-122"/>
            </a:endParaRPr>
          </a:p>
          <a:p>
            <a:pPr marL="0" indent="0">
              <a:buNone/>
            </a:pPr>
            <a:r>
              <a:rPr lang="zh-CN" altLang="en-US" sz="3200" b="1" dirty="0">
                <a:latin typeface="微软雅黑" charset="-122"/>
                <a:ea typeface="微软雅黑" charset="-122"/>
              </a:rPr>
              <a:t>③张骞出使西域，丝绸之路开通</a:t>
            </a:r>
            <a:r>
              <a:rPr lang="zh-CN" altLang="en-US" sz="3200" b="1" dirty="0" smtClean="0">
                <a:latin typeface="微软雅黑" charset="-122"/>
                <a:ea typeface="微软雅黑" charset="-122"/>
              </a:rPr>
              <a:t>；</a:t>
            </a:r>
            <a:endParaRPr lang="en-US" altLang="zh-CN" sz="3200" b="1" dirty="0" smtClean="0">
              <a:latin typeface="微软雅黑" charset="-122"/>
              <a:ea typeface="微软雅黑" charset="-122"/>
            </a:endParaRPr>
          </a:p>
          <a:p>
            <a:pPr marL="0" indent="0">
              <a:buNone/>
            </a:pPr>
            <a:endParaRPr lang="zh-CN" altLang="en-US" sz="3200" b="1" dirty="0">
              <a:latin typeface="微软雅黑" charset="-122"/>
              <a:ea typeface="微软雅黑" charset="-122"/>
            </a:endParaRPr>
          </a:p>
          <a:p>
            <a:pPr marL="0" indent="0">
              <a:buNone/>
            </a:pPr>
            <a:r>
              <a:rPr lang="zh-CN" altLang="en-US" sz="3200" b="1" dirty="0">
                <a:latin typeface="微软雅黑" charset="-122"/>
                <a:ea typeface="微软雅黑" charset="-122"/>
              </a:rPr>
              <a:t>④加强东南沿海及西南少数民族的控制</a:t>
            </a:r>
            <a:endParaRPr lang="zh-CN" altLang="en-US" sz="3200" b="1" dirty="0">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blinds(horizontal)">
                                      <p:cBhvr>
                                        <p:cTn id="7" dur="500"/>
                                        <p:tgtEl>
                                          <p:spTgt spid="16386">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6">
                                            <p:txEl>
                                              <p:pRg st="3" end="3"/>
                                            </p:txEl>
                                          </p:spTgt>
                                        </p:tgtEl>
                                        <p:attrNameLst>
                                          <p:attrName>style.visibility</p:attrName>
                                        </p:attrNameLst>
                                      </p:cBhvr>
                                      <p:to>
                                        <p:strVal val="visible"/>
                                      </p:to>
                                    </p:set>
                                    <p:animEffect transition="in" filter="blinds(horizontal)">
                                      <p:cBhvr>
                                        <p:cTn id="10" dur="500"/>
                                        <p:tgtEl>
                                          <p:spTgt spid="16386">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386">
                                            <p:txEl>
                                              <p:pRg st="5" end="5"/>
                                            </p:txEl>
                                          </p:spTgt>
                                        </p:tgtEl>
                                        <p:attrNameLst>
                                          <p:attrName>style.visibility</p:attrName>
                                        </p:attrNameLst>
                                      </p:cBhvr>
                                      <p:to>
                                        <p:strVal val="visible"/>
                                      </p:to>
                                    </p:set>
                                    <p:animEffect transition="in" filter="blinds(horizontal)">
                                      <p:cBhvr>
                                        <p:cTn id="13" dur="500"/>
                                        <p:tgtEl>
                                          <p:spTgt spid="16386">
                                            <p:txEl>
                                              <p:pRg st="5" end="5"/>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386">
                                            <p:txEl>
                                              <p:pRg st="7" end="7"/>
                                            </p:txEl>
                                          </p:spTgt>
                                        </p:tgtEl>
                                        <p:attrNameLst>
                                          <p:attrName>style.visibility</p:attrName>
                                        </p:attrNameLst>
                                      </p:cBhvr>
                                      <p:to>
                                        <p:strVal val="visible"/>
                                      </p:to>
                                    </p:set>
                                    <p:animEffect transition="in" filter="blinds(horizontal)">
                                      <p:cBhvr>
                                        <p:cTn id="16"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611927" y="1792125"/>
            <a:ext cx="6441538" cy="4408440"/>
          </a:xfrm>
          <a:prstGeom prst="rect">
            <a:avLst/>
          </a:prstGeom>
          <a:ln>
            <a:solidFill>
              <a:schemeClr val="tx1"/>
            </a:solidFill>
          </a:ln>
        </p:spPr>
      </p:pic>
      <p:sp>
        <p:nvSpPr>
          <p:cNvPr id="14" name="文本框 13"/>
          <p:cNvSpPr txBox="1"/>
          <p:nvPr/>
        </p:nvSpPr>
        <p:spPr>
          <a:xfrm>
            <a:off x="7581943" y="1791802"/>
            <a:ext cx="4236603" cy="4394835"/>
          </a:xfrm>
          <a:prstGeom prst="rect">
            <a:avLst/>
          </a:prstGeom>
          <a:noFill/>
        </p:spPr>
        <p:txBody>
          <a:bodyPr wrap="square" lIns="91273" tIns="45636" rIns="91273" bIns="45636" rtlCol="0" anchor="t">
            <a:spAutoFit/>
          </a:bodyPr>
          <a:p>
            <a:pPr algn="just">
              <a:lnSpc>
                <a:spcPct val="125000"/>
              </a:lnSpc>
              <a:spcBef>
                <a:spcPct val="0"/>
              </a:spcBef>
              <a:spcAft>
                <a:spcPct val="0"/>
              </a:spcAft>
            </a:pPr>
            <a:r>
              <a:rPr lang="zh-CN" altLang="en-US" sz="3725" b="1" dirty="0">
                <a:solidFill>
                  <a:srgbClr val="FF0000"/>
                </a:solidFill>
                <a:latin typeface="微软雅黑" charset="-122"/>
                <a:ea typeface="微软雅黑" charset="-122"/>
              </a:rPr>
              <a:t>    西域都护府的设立，标志着今新疆地区开始隶属于中央政府管辖，成为我国不可分割的一部分！</a:t>
            </a:r>
            <a:endParaRPr lang="zh-CN" altLang="en-US" sz="3725" b="1" dirty="0">
              <a:solidFill>
                <a:srgbClr val="FF0000"/>
              </a:solidFill>
              <a:latin typeface="微软雅黑" charset="-122"/>
              <a:ea typeface="微软雅黑" charset="-122"/>
            </a:endParaRPr>
          </a:p>
        </p:txBody>
      </p:sp>
      <p:sp>
        <p:nvSpPr>
          <p:cNvPr id="7" name="文本框 5"/>
          <p:cNvSpPr txBox="1"/>
          <p:nvPr/>
        </p:nvSpPr>
        <p:spPr>
          <a:xfrm>
            <a:off x="11113" y="110202"/>
            <a:ext cx="7234915" cy="1524635"/>
          </a:xfrm>
          <a:prstGeom prst="rect">
            <a:avLst/>
          </a:prstGeom>
          <a:noFill/>
        </p:spPr>
        <p:txBody>
          <a:bodyPr wrap="square" lIns="91273" tIns="45636" rIns="91273" bIns="45636" rtlCol="0" anchor="t">
            <a:spAutoFit/>
          </a:bodyPr>
          <a:p>
            <a:pPr algn="just">
              <a:lnSpc>
                <a:spcPct val="125000"/>
              </a:lnSpc>
              <a:spcBef>
                <a:spcPct val="0"/>
              </a:spcBef>
              <a:spcAft>
                <a:spcPct val="0"/>
              </a:spcAft>
            </a:pPr>
            <a:r>
              <a:rPr lang="en-US" altLang="zh-CN" sz="3725" b="1" dirty="0" smtClean="0">
                <a:latin typeface="微软雅黑" charset="-122"/>
                <a:ea typeface="微软雅黑" charset="-122"/>
                <a:sym typeface="+mn-ea"/>
              </a:rPr>
              <a:t>3</a:t>
            </a:r>
            <a:r>
              <a:rPr lang="zh-CN" altLang="en-US" sz="3725" b="1" dirty="0" smtClean="0">
                <a:latin typeface="微软雅黑" charset="-122"/>
                <a:ea typeface="微软雅黑" charset="-122"/>
                <a:sym typeface="+mn-ea"/>
              </a:rPr>
              <a:t>、</a:t>
            </a:r>
            <a:r>
              <a:rPr lang="zh-CN" altLang="en-US" sz="3725" b="1" dirty="0">
                <a:latin typeface="微软雅黑" charset="-122"/>
                <a:ea typeface="微软雅黑" charset="-122"/>
                <a:sym typeface="+mn-ea"/>
              </a:rPr>
              <a:t>西域都护</a:t>
            </a:r>
            <a:r>
              <a:rPr lang="zh-CN" altLang="en-US" sz="3725" b="1" dirty="0" smtClean="0">
                <a:latin typeface="微软雅黑" charset="-122"/>
                <a:ea typeface="微软雅黑" charset="-122"/>
                <a:sym typeface="+mn-ea"/>
              </a:rPr>
              <a:t>府（前</a:t>
            </a:r>
            <a:r>
              <a:rPr lang="en-US" altLang="zh-CN" sz="3725" b="1" dirty="0" smtClean="0">
                <a:latin typeface="微软雅黑" charset="-122"/>
                <a:ea typeface="微软雅黑" charset="-122"/>
                <a:sym typeface="+mn-ea"/>
              </a:rPr>
              <a:t>60</a:t>
            </a:r>
            <a:r>
              <a:rPr lang="zh-CN" altLang="en-US" sz="3725" b="1" dirty="0" smtClean="0">
                <a:latin typeface="微软雅黑" charset="-122"/>
                <a:ea typeface="微软雅黑" charset="-122"/>
                <a:sym typeface="+mn-ea"/>
              </a:rPr>
              <a:t>年）</a:t>
            </a:r>
            <a:endParaRPr lang="en-US" altLang="zh-CN" sz="3725" b="1" dirty="0" smtClean="0">
              <a:latin typeface="微软雅黑" charset="-122"/>
              <a:ea typeface="微软雅黑" charset="-122"/>
              <a:sym typeface="+mn-ea"/>
            </a:endParaRPr>
          </a:p>
          <a:p>
            <a:pPr algn="just">
              <a:lnSpc>
                <a:spcPct val="125000"/>
              </a:lnSpc>
              <a:spcBef>
                <a:spcPct val="0"/>
              </a:spcBef>
              <a:spcAft>
                <a:spcPct val="0"/>
              </a:spcAft>
            </a:pPr>
            <a:r>
              <a:rPr lang="zh-CN" altLang="en-US" sz="3725" b="1" dirty="0" smtClean="0">
                <a:latin typeface="微软雅黑" charset="-122"/>
                <a:ea typeface="微软雅黑" charset="-122"/>
                <a:sym typeface="+mn-ea"/>
              </a:rPr>
              <a:t>     （汉宣帝）</a:t>
            </a:r>
            <a:endParaRPr lang="en-US" altLang="zh-CN" sz="3725" b="1" dirty="0">
              <a:latin typeface="微软雅黑" charset="-122"/>
              <a:ea typeface="微软雅黑"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86" y="257715"/>
            <a:ext cx="4281170" cy="768350"/>
          </a:xfrm>
          <a:prstGeom prst="rect">
            <a:avLst/>
          </a:prstGeom>
        </p:spPr>
        <p:txBody>
          <a:bodyPr wrap="none">
            <a:spAutoFit/>
          </a:bodyPr>
          <a:p>
            <a:pPr>
              <a:defRPr/>
            </a:pPr>
            <a:r>
              <a:rPr lang="zh-CN" altLang="en-US" sz="4400" b="1" dirty="0" smtClean="0">
                <a:solidFill>
                  <a:srgbClr val="000000"/>
                </a:solidFill>
                <a:effectLst>
                  <a:outerShdw blurRad="38100" dist="38100" dir="2700000" algn="tl">
                    <a:srgbClr val="C0C0C0"/>
                  </a:outerShdw>
                </a:effectLst>
                <a:latin typeface="微软雅黑" charset="-122"/>
                <a:ea typeface="微软雅黑" charset="-122"/>
              </a:rPr>
              <a:t>三、东汉的兴衰</a:t>
            </a:r>
            <a:r>
              <a:rPr lang="en-US" altLang="zh-CN" sz="4400" b="1" dirty="0" smtClean="0">
                <a:solidFill>
                  <a:srgbClr val="000000"/>
                </a:solidFill>
                <a:effectLst>
                  <a:outerShdw blurRad="38100" dist="38100" dir="2700000" algn="tl">
                    <a:srgbClr val="C0C0C0"/>
                  </a:outerShdw>
                </a:effectLst>
                <a:latin typeface="微软雅黑" charset="-122"/>
                <a:ea typeface="微软雅黑" charset="-122"/>
              </a:rPr>
              <a:t> </a:t>
            </a:r>
            <a:endParaRPr lang="en-US" altLang="zh-CN" sz="4400" b="1" dirty="0" smtClean="0">
              <a:solidFill>
                <a:srgbClr val="000000"/>
              </a:solidFill>
              <a:effectLst>
                <a:outerShdw blurRad="38100" dist="38100" dir="2700000" algn="tl">
                  <a:srgbClr val="C0C0C0"/>
                </a:outerShdw>
              </a:effectLst>
              <a:latin typeface="微软雅黑" charset="-122"/>
              <a:ea typeface="微软雅黑" charset="-122"/>
            </a:endParaRPr>
          </a:p>
        </p:txBody>
      </p:sp>
      <p:sp>
        <p:nvSpPr>
          <p:cNvPr id="5" name="文本框 4"/>
          <p:cNvSpPr txBox="1"/>
          <p:nvPr/>
        </p:nvSpPr>
        <p:spPr>
          <a:xfrm>
            <a:off x="190625" y="1126004"/>
            <a:ext cx="3790474" cy="683895"/>
          </a:xfrm>
          <a:prstGeom prst="rect">
            <a:avLst/>
          </a:prstGeom>
          <a:noFill/>
        </p:spPr>
        <p:txBody>
          <a:bodyPr wrap="square" lIns="68580" tIns="34290" rIns="68580" bIns="34290" rtlCol="0">
            <a:spAutoFit/>
            <a:scene3d>
              <a:camera prst="orthographicFront"/>
              <a:lightRig rig="threePt" dir="t"/>
            </a:scene3d>
          </a:bodyPr>
          <a:lstStyle/>
          <a:p>
            <a:r>
              <a:rPr lang="en-US" altLang="zh-CN" sz="40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1</a:t>
            </a:r>
            <a:r>
              <a:rPr lang="zh-CN" altLang="en-US" sz="40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a:t>
            </a:r>
            <a:r>
              <a:rPr lang="en-US" altLang="zh-CN" sz="40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王莽篡汉</a:t>
            </a:r>
            <a:endParaRPr lang="en-US" altLang="zh-CN" sz="40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6" name="文本框 5"/>
          <p:cNvSpPr txBox="1"/>
          <p:nvPr/>
        </p:nvSpPr>
        <p:spPr>
          <a:xfrm>
            <a:off x="258763" y="1928262"/>
            <a:ext cx="8648700" cy="837565"/>
          </a:xfrm>
          <a:prstGeom prst="rect">
            <a:avLst/>
          </a:prstGeom>
          <a:noFill/>
        </p:spPr>
        <p:txBody>
          <a:bodyPr wrap="square" lIns="68580" tIns="34290" rIns="68580" bIns="34290" rtlCol="0" anchor="t">
            <a:spAutoFit/>
            <a:scene3d>
              <a:camera prst="orthographicFront"/>
              <a:lightRig rig="threePt" dir="t"/>
            </a:scene3d>
          </a:bodyPr>
          <a:lstStyle/>
          <a:p>
            <a:pPr algn="just">
              <a:lnSpc>
                <a:spcPct val="125000"/>
              </a:lnSpc>
              <a:spcBef>
                <a:spcPct val="0"/>
              </a:spcBef>
              <a:spcAft>
                <a:spcPct val="0"/>
              </a:spcAft>
            </a:pPr>
            <a:r>
              <a:rPr lang="zh-CN" altLang="en-US" sz="4000" b="1">
                <a:solidFill>
                  <a:srgbClr val="3333FF"/>
                </a:solidFill>
                <a:effectLst>
                  <a:outerShdw blurRad="38100" dist="19050" dir="2700000" algn="tl" rotWithShape="0">
                    <a:schemeClr val="dk1">
                      <a:alpha val="40000"/>
                    </a:schemeClr>
                  </a:outerShdw>
                </a:effectLst>
                <a:latin typeface="微软雅黑" charset="-122"/>
                <a:ea typeface="微软雅黑" charset="-122"/>
                <a:cs typeface="微软雅黑" charset="-122"/>
                <a:sym typeface="+mn-ea"/>
              </a:rPr>
              <a:t>⑴西汉后期境况</a:t>
            </a:r>
            <a:endParaRPr lang="zh-CN" altLang="en-US" sz="4000" b="1">
              <a:solidFill>
                <a:srgbClr val="3333FF"/>
              </a:solidFill>
              <a:effectLst>
                <a:outerShdw blurRad="38100" dist="19050" dir="2700000" algn="tl" rotWithShape="0">
                  <a:schemeClr val="dk1">
                    <a:alpha val="40000"/>
                  </a:schemeClr>
                </a:outerShdw>
              </a:effectLst>
              <a:latin typeface="微软雅黑" charset="-122"/>
              <a:ea typeface="微软雅黑" charset="-122"/>
              <a:cs typeface="微软雅黑" charset="-122"/>
              <a:sym typeface="+mn-ea"/>
            </a:endParaRPr>
          </a:p>
        </p:txBody>
      </p:sp>
      <p:sp>
        <p:nvSpPr>
          <p:cNvPr id="11" name="文本框 10"/>
          <p:cNvSpPr txBox="1"/>
          <p:nvPr/>
        </p:nvSpPr>
        <p:spPr>
          <a:xfrm>
            <a:off x="258763" y="3026033"/>
            <a:ext cx="8648700" cy="837565"/>
          </a:xfrm>
          <a:prstGeom prst="rect">
            <a:avLst/>
          </a:prstGeom>
          <a:noFill/>
        </p:spPr>
        <p:txBody>
          <a:bodyPr wrap="square" lIns="68580" tIns="34290" rIns="68580" bIns="34290" rtlCol="0" anchor="t">
            <a:spAutoFit/>
            <a:scene3d>
              <a:camera prst="orthographicFront"/>
              <a:lightRig rig="threePt" dir="t"/>
            </a:scene3d>
          </a:bodyPr>
          <a:lstStyle/>
          <a:p>
            <a:pPr algn="just">
              <a:lnSpc>
                <a:spcPct val="125000"/>
              </a:lnSpc>
              <a:spcBef>
                <a:spcPct val="0"/>
              </a:spcBef>
              <a:spcAft>
                <a:spcPct val="0"/>
              </a:spcAft>
            </a:pPr>
            <a:r>
              <a:rPr lang="zh-CN" altLang="en-US" sz="4000" b="1" dirty="0">
                <a:solidFill>
                  <a:srgbClr val="3333FF"/>
                </a:solidFill>
                <a:effectLst>
                  <a:outerShdw blurRad="38100" dist="19050" dir="2700000" algn="tl" rotWithShape="0">
                    <a:schemeClr val="dk1">
                      <a:alpha val="40000"/>
                    </a:schemeClr>
                  </a:outerShdw>
                </a:effectLst>
                <a:latin typeface="微软雅黑" charset="-122"/>
                <a:ea typeface="微软雅黑" charset="-122"/>
                <a:cs typeface="微软雅黑" charset="-122"/>
                <a:sym typeface="+mn-ea"/>
              </a:rPr>
              <a:t>⑵新朝的建立与覆亡（公元9-23年）</a:t>
            </a:r>
            <a:endParaRPr lang="zh-CN" altLang="en-US" sz="4000" b="1" dirty="0">
              <a:solidFill>
                <a:srgbClr val="3333FF"/>
              </a:solidFill>
              <a:effectLst>
                <a:outerShdw blurRad="38100" dist="19050" dir="2700000" algn="tl" rotWithShape="0">
                  <a:schemeClr val="dk1">
                    <a:alpha val="40000"/>
                  </a:schemeClr>
                </a:outerShdw>
              </a:effectLst>
              <a:latin typeface="微软雅黑" charset="-122"/>
              <a:ea typeface="微软雅黑" charset="-122"/>
              <a:cs typeface="微软雅黑" charset="-122"/>
              <a:sym typeface="+mn-ea"/>
            </a:endParaRPr>
          </a:p>
        </p:txBody>
      </p:sp>
      <p:sp>
        <p:nvSpPr>
          <p:cNvPr id="2" name="文本框 1"/>
          <p:cNvSpPr txBox="1"/>
          <p:nvPr/>
        </p:nvSpPr>
        <p:spPr>
          <a:xfrm>
            <a:off x="456883" y="4312920"/>
            <a:ext cx="2726055" cy="706755"/>
          </a:xfrm>
          <a:prstGeom prst="rect">
            <a:avLst/>
          </a:prstGeom>
          <a:noFill/>
        </p:spPr>
        <p:txBody>
          <a:bodyPr wrap="none" rtlCol="0" anchor="t">
            <a:spAutoFit/>
          </a:bodyPr>
          <a:p>
            <a:r>
              <a:rPr lang="zh-CN" altLang="en-US" sz="4000" b="1" dirty="0">
                <a:solidFill>
                  <a:srgbClr val="C00000"/>
                </a:solidFill>
                <a:latin typeface="+mn-ea"/>
                <a:cs typeface="黑体" panose="02010609060101010101" pitchFamily="49" charset="-122"/>
                <a:sym typeface="+mn-ea"/>
              </a:rPr>
              <a:t>①新朝建立</a:t>
            </a:r>
            <a:endParaRPr lang="zh-CN" altLang="en-US" sz="4000" b="1" dirty="0">
              <a:latin typeface="+mn-ea"/>
              <a:cs typeface="黑体" panose="02010609060101010101" pitchFamily="49" charset="-122"/>
              <a:sym typeface="+mn-ea"/>
            </a:endParaRPr>
          </a:p>
        </p:txBody>
      </p:sp>
      <p:sp>
        <p:nvSpPr>
          <p:cNvPr id="4" name="文本框 3"/>
          <p:cNvSpPr txBox="1"/>
          <p:nvPr/>
        </p:nvSpPr>
        <p:spPr>
          <a:xfrm>
            <a:off x="462598" y="5209540"/>
            <a:ext cx="2726055" cy="706755"/>
          </a:xfrm>
          <a:prstGeom prst="rect">
            <a:avLst/>
          </a:prstGeom>
          <a:noFill/>
        </p:spPr>
        <p:txBody>
          <a:bodyPr wrap="none" rtlCol="0" anchor="t">
            <a:spAutoFit/>
          </a:bodyPr>
          <a:p>
            <a:r>
              <a:rPr lang="zh-CN" altLang="en-US" sz="4000" b="1" dirty="0">
                <a:solidFill>
                  <a:srgbClr val="C00000"/>
                </a:solidFill>
                <a:latin typeface="+mn-ea"/>
                <a:cs typeface="黑体" panose="02010609060101010101" pitchFamily="49" charset="-122"/>
                <a:sym typeface="+mn-ea"/>
              </a:rPr>
              <a:t>②王莽改制</a:t>
            </a:r>
            <a:endParaRPr lang="zh-CN" altLang="en-US" sz="4000" b="1" dirty="0">
              <a:latin typeface="+mn-ea"/>
              <a:cs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13" y="403860"/>
            <a:ext cx="11893550" cy="6531610"/>
          </a:xfrm>
          <a:prstGeom prst="rect">
            <a:avLst/>
          </a:prstGeom>
          <a:noFill/>
        </p:spPr>
        <p:txBody>
          <a:bodyPr wrap="square" lIns="68580" tIns="34290" rIns="68580" bIns="34290" rtlCol="0" anchor="t">
            <a:spAutoFit/>
          </a:bodyPr>
          <a:lstStyle/>
          <a:p>
            <a:r>
              <a:rPr lang="zh-CN" altLang="en-US" sz="2800" b="1" dirty="0" smtClean="0">
                <a:latin typeface="黑体" panose="02010609060101010101" pitchFamily="49" charset="-122"/>
                <a:ea typeface="黑体" panose="02010609060101010101" pitchFamily="49" charset="-122"/>
                <a:cs typeface="宋体" pitchFamily="2" charset="-122"/>
              </a:rPr>
              <a:t>    材料一  王莽</a:t>
            </a:r>
            <a:r>
              <a:rPr lang="zh-CN" altLang="en-US" sz="2800" b="1" dirty="0">
                <a:latin typeface="黑体" panose="02010609060101010101" pitchFamily="49" charset="-122"/>
                <a:ea typeface="黑体" panose="02010609060101010101" pitchFamily="49" charset="-122"/>
                <a:cs typeface="宋体" pitchFamily="2" charset="-122"/>
              </a:rPr>
              <a:t>食古不化，以</a:t>
            </a:r>
            <a:r>
              <a:rPr lang="zh-CN" altLang="en-US" sz="2800" b="1" dirty="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宋体" pitchFamily="2" charset="-122"/>
              </a:rPr>
              <a:t>恢复周礼制度为执政改革的目标</a:t>
            </a:r>
            <a:r>
              <a:rPr lang="zh-CN" altLang="en-US" sz="2800" b="1" dirty="0">
                <a:latin typeface="黑体" panose="02010609060101010101" pitchFamily="49" charset="-122"/>
                <a:ea typeface="黑体" panose="02010609060101010101" pitchFamily="49" charset="-122"/>
                <a:cs typeface="宋体" pitchFamily="2" charset="-122"/>
              </a:rPr>
              <a:t>。他除了按周礼频繁改动官职、地名等之外，还将奴婢改称“私属”，以“王田”之名将土地国有化，盐、铁、酒、铸钱及山林川泽也收归国有，上述事物私人不得买卖，并计划由国家主导分配人均占有100亩田地。这些政策严重脱离实际，遭到了上下一致的抵制。</a:t>
            </a:r>
            <a:endParaRPr lang="zh-CN" altLang="en-US" sz="2800" b="1" dirty="0">
              <a:latin typeface="黑体" panose="02010609060101010101" pitchFamily="49" charset="-122"/>
              <a:ea typeface="黑体" panose="02010609060101010101" pitchFamily="49" charset="-122"/>
              <a:cs typeface="宋体" pitchFamily="2" charset="-122"/>
            </a:endParaRPr>
          </a:p>
          <a:p>
            <a:r>
              <a:rPr lang="zh-CN" altLang="en-US" sz="2800" b="1" dirty="0" smtClean="0">
                <a:latin typeface="黑体" panose="02010609060101010101" pitchFamily="49" charset="-122"/>
                <a:ea typeface="黑体" panose="02010609060101010101" pitchFamily="49" charset="-122"/>
                <a:cs typeface="宋体" pitchFamily="2" charset="-122"/>
              </a:rPr>
              <a:t>    材料二  王莽</a:t>
            </a:r>
            <a:r>
              <a:rPr lang="zh-CN" altLang="en-US" sz="2800" b="1" dirty="0">
                <a:latin typeface="黑体" panose="02010609060101010101" pitchFamily="49" charset="-122"/>
                <a:ea typeface="黑体" panose="02010609060101010101" pitchFamily="49" charset="-122"/>
                <a:cs typeface="宋体" pitchFamily="2" charset="-122"/>
              </a:rPr>
              <a:t>废除流通已达120余年的五铢钱，</a:t>
            </a:r>
            <a:r>
              <a:rPr lang="zh-CN" altLang="en-US" sz="2800" b="1" dirty="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宋体" pitchFamily="2" charset="-122"/>
              </a:rPr>
              <a:t>盲目推行币制改革</a:t>
            </a:r>
            <a:r>
              <a:rPr lang="zh-CN" altLang="en-US" sz="2800" b="1" dirty="0">
                <a:latin typeface="黑体" panose="02010609060101010101" pitchFamily="49" charset="-122"/>
                <a:ea typeface="黑体" panose="02010609060101010101" pitchFamily="49" charset="-122"/>
                <a:cs typeface="宋体" pitchFamily="2" charset="-122"/>
              </a:rPr>
              <a:t>，“八年四变”，币种除金、银、龟贝外，还有铜铸的“六泉十布”共16种，换算复杂且变更频繁，严重阻碍货币流通和削弱货币信用，不但造成物价不稳定，还实际上剥夺了人民的财富。</a:t>
            </a:r>
            <a:endParaRPr lang="zh-CN" altLang="en-US" sz="2800" b="1" dirty="0">
              <a:latin typeface="黑体" panose="02010609060101010101" pitchFamily="49" charset="-122"/>
              <a:ea typeface="黑体" panose="02010609060101010101" pitchFamily="49" charset="-122"/>
              <a:cs typeface="宋体" pitchFamily="2" charset="-122"/>
            </a:endParaRPr>
          </a:p>
          <a:p>
            <a:r>
              <a:rPr lang="zh-CN" altLang="en-US" sz="2800" b="1" dirty="0" smtClean="0">
                <a:latin typeface="黑体" panose="02010609060101010101" pitchFamily="49" charset="-122"/>
                <a:ea typeface="黑体" panose="02010609060101010101" pitchFamily="49" charset="-122"/>
                <a:cs typeface="宋体" pitchFamily="2" charset="-122"/>
                <a:sym typeface="+mn-ea"/>
              </a:rPr>
              <a:t>    材料三  在</a:t>
            </a:r>
            <a:r>
              <a:rPr lang="zh-CN" altLang="en-US" sz="2800" b="1" dirty="0">
                <a:latin typeface="黑体" panose="02010609060101010101" pitchFamily="49" charset="-122"/>
                <a:ea typeface="黑体" panose="02010609060101010101" pitchFamily="49" charset="-122"/>
                <a:cs typeface="宋体" pitchFamily="2" charset="-122"/>
                <a:sym typeface="+mn-ea"/>
              </a:rPr>
              <a:t>民族关系和边疆政策上，王莽</a:t>
            </a:r>
            <a:r>
              <a:rPr lang="zh-CN" altLang="en-US" sz="2800" b="1" dirty="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宋体" pitchFamily="2" charset="-122"/>
                <a:sym typeface="+mn-ea"/>
              </a:rPr>
              <a:t>好大喜功</a:t>
            </a:r>
            <a:r>
              <a:rPr lang="zh-CN" altLang="en-US" sz="2800" b="1" dirty="0">
                <a:latin typeface="黑体" panose="02010609060101010101" pitchFamily="49" charset="-122"/>
                <a:ea typeface="黑体" panose="02010609060101010101" pitchFamily="49" charset="-122"/>
                <a:cs typeface="宋体" pitchFamily="2" charset="-122"/>
                <a:sym typeface="+mn-ea"/>
              </a:rPr>
              <a:t>。为了与国内已有的北海郡(国)、南海郡、东海郡合起来凑全“四海”，他胁迫羌人“献”出青海湖一带的土地以设立西海郡，甚至将匈奴单于改为“降奴服手”，</a:t>
            </a:r>
            <a:r>
              <a:rPr lang="zh-CN" altLang="en-US" sz="2800" b="1" dirty="0" smtClean="0">
                <a:latin typeface="黑体" panose="02010609060101010101" pitchFamily="49" charset="-122"/>
                <a:ea typeface="黑体" panose="02010609060101010101" pitchFamily="49" charset="-122"/>
                <a:cs typeface="宋体" pitchFamily="2" charset="-122"/>
                <a:sym typeface="+mn-ea"/>
              </a:rPr>
              <a:t>高句丽</a:t>
            </a:r>
            <a:r>
              <a:rPr lang="zh-CN" altLang="en-US" sz="2800" b="1" dirty="0">
                <a:latin typeface="黑体" panose="02010609060101010101" pitchFamily="49" charset="-122"/>
                <a:ea typeface="黑体" panose="02010609060101010101" pitchFamily="49" charset="-122"/>
                <a:cs typeface="宋体" pitchFamily="2" charset="-122"/>
                <a:sym typeface="+mn-ea"/>
              </a:rPr>
              <a:t>改名“下句丽”。各族因此拒绝臣服新朝。面对边患，他轻率地决定动用武力，数十万军队长期陷于符合边疆，无法脱身。</a:t>
            </a:r>
            <a:endParaRPr lang="zh-CN" altLang="en-US" sz="2800" b="1" dirty="0">
              <a:latin typeface="黑体" panose="02010609060101010101" pitchFamily="49" charset="-122"/>
              <a:ea typeface="黑体" panose="02010609060101010101" pitchFamily="49" charset="-122"/>
              <a:cs typeface="宋体" pitchFamily="2" charset="-122"/>
            </a:endParaRPr>
          </a:p>
          <a:p>
            <a:endParaRPr lang="zh-CN" altLang="en-US" sz="2800" b="1" dirty="0">
              <a:latin typeface="黑体" panose="02010609060101010101" pitchFamily="49" charset="-122"/>
              <a:ea typeface="黑体" panose="02010609060101010101" pitchFamily="49"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328" y="156210"/>
            <a:ext cx="7282180" cy="622300"/>
          </a:xfrm>
          <a:prstGeom prst="rect">
            <a:avLst/>
          </a:prstGeom>
          <a:noFill/>
        </p:spPr>
        <p:txBody>
          <a:bodyPr wrap="square" lIns="68580" tIns="34290" rIns="68580" bIns="34290" rtlCol="0">
            <a:spAutoFit/>
            <a:scene3d>
              <a:camera prst="orthographicFront"/>
              <a:lightRig rig="threePt" dir="t"/>
            </a:scene3d>
          </a:bodyPr>
          <a:lstStyle/>
          <a:p>
            <a:r>
              <a:rPr lang="en-US" altLang="zh-CN"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2</a:t>
            </a:r>
            <a:r>
              <a:rPr lang="zh-CN" altLang="en-US"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a:t>
            </a:r>
            <a:r>
              <a:rPr lang="en-US" altLang="zh-CN"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东汉的建立与“光武中兴”</a:t>
            </a:r>
            <a:endParaRPr lang="en-US" altLang="zh-CN"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3" name="文本框 2"/>
          <p:cNvSpPr txBox="1"/>
          <p:nvPr/>
        </p:nvSpPr>
        <p:spPr>
          <a:xfrm>
            <a:off x="317183" y="918845"/>
            <a:ext cx="5433060" cy="622300"/>
          </a:xfrm>
          <a:prstGeom prst="rect">
            <a:avLst/>
          </a:prstGeom>
          <a:noFill/>
        </p:spPr>
        <p:txBody>
          <a:bodyPr wrap="square" lIns="68580" tIns="34290" rIns="68580" bIns="34290" rtlCol="0">
            <a:spAutoFit/>
            <a:scene3d>
              <a:camera prst="orthographicFront"/>
              <a:lightRig rig="threePt" dir="t"/>
            </a:scene3d>
          </a:bodyPr>
          <a:lstStyle/>
          <a:p>
            <a:r>
              <a:rPr lang="en-US" altLang="zh-CN"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3</a:t>
            </a:r>
            <a:r>
              <a:rPr lang="zh-CN" altLang="en-US" sz="3600" b="1" dirty="0" smtClean="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a:t>
            </a:r>
            <a:r>
              <a:rPr lang="en-US" altLang="zh-CN" sz="3600" b="1" dirty="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 </a:t>
            </a:r>
            <a:r>
              <a:rPr lang="en-US" altLang="zh-CN" sz="3600" b="1" dirty="0" err="1" smtClean="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rPr>
              <a:t>外戚宦官交替专权</a:t>
            </a:r>
            <a:endParaRPr lang="en-US" altLang="zh-CN" sz="3600" b="1" dirty="0" err="1" smtClean="0">
              <a:solidFill>
                <a:schemeClr val="tx1"/>
              </a:solidFill>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pic>
        <p:nvPicPr>
          <p:cNvPr id="7" name="图片 6"/>
          <p:cNvPicPr>
            <a:picLocks noChangeAspect="1"/>
          </p:cNvPicPr>
          <p:nvPr/>
        </p:nvPicPr>
        <p:blipFill>
          <a:blip r:embed="rId1"/>
          <a:stretch>
            <a:fillRect/>
          </a:stretch>
        </p:blipFill>
        <p:spPr>
          <a:xfrm>
            <a:off x="6695758" y="156210"/>
            <a:ext cx="5004435" cy="3324860"/>
          </a:xfrm>
          <a:prstGeom prst="rect">
            <a:avLst/>
          </a:prstGeom>
        </p:spPr>
      </p:pic>
      <p:pic>
        <p:nvPicPr>
          <p:cNvPr id="8" name="图片 7"/>
          <p:cNvPicPr>
            <a:picLocks noChangeAspect="1"/>
          </p:cNvPicPr>
          <p:nvPr/>
        </p:nvPicPr>
        <p:blipFill>
          <a:blip r:embed="rId2"/>
          <a:stretch>
            <a:fillRect/>
          </a:stretch>
        </p:blipFill>
        <p:spPr>
          <a:xfrm>
            <a:off x="1100138" y="1835150"/>
            <a:ext cx="3659505" cy="4733925"/>
          </a:xfrm>
          <a:prstGeom prst="rect">
            <a:avLst/>
          </a:prstGeom>
        </p:spPr>
      </p:pic>
      <p:pic>
        <p:nvPicPr>
          <p:cNvPr id="9" name="图片 8"/>
          <p:cNvPicPr/>
          <p:nvPr/>
        </p:nvPicPr>
        <p:blipFill>
          <a:blip r:embed="rId3"/>
          <a:stretch>
            <a:fillRect/>
          </a:stretch>
        </p:blipFill>
        <p:spPr>
          <a:xfrm>
            <a:off x="6695758" y="3648075"/>
            <a:ext cx="5005705" cy="3091815"/>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500"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2"/>
          <p:cNvSpPr txBox="1"/>
          <p:nvPr/>
        </p:nvSpPr>
        <p:spPr>
          <a:xfrm>
            <a:off x="568453" y="1569507"/>
            <a:ext cx="2088676" cy="461665"/>
          </a:xfrm>
          <a:prstGeom prst="rect">
            <a:avLst/>
          </a:prstGeom>
          <a:noFill/>
        </p:spPr>
        <p:txBody>
          <a:bodyPr wrap="square">
            <a:spAutoFit/>
          </a:bodyPr>
          <a:lstStyle>
            <a:defPPr>
              <a:defRPr lang="zh-CN"/>
            </a:defPPr>
            <a:lvl1pPr marR="0" lvl="0" indent="0" algn="just" fontAlgn="auto">
              <a:lnSpc>
                <a:spcPct val="100000"/>
              </a:lnSpc>
              <a:spcBef>
                <a:spcPts val="0"/>
              </a:spcBef>
              <a:spcAft>
                <a:spcPts val="0"/>
              </a:spcAft>
              <a:buClrTx/>
              <a:buSzTx/>
              <a:buFontTx/>
              <a:buNone/>
              <a:defRPr kumimoji="0" b="0" i="0" u="none" strike="noStrike" cap="none" spc="0" normalizeH="0" baseline="0">
                <a:ln>
                  <a:noFill/>
                </a:ln>
                <a:solidFill>
                  <a:prstClr val="black"/>
                </a:solidFill>
                <a:effectLst/>
                <a:uLnTx/>
                <a:uFillTx/>
                <a:latin typeface="字酷堂清楷 简" panose="02000500000000000000" pitchFamily="2" charset="-122"/>
                <a:ea typeface="字酷堂清楷 简" panose="02000500000000000000" pitchFamily="2" charset="-122"/>
              </a:defRPr>
            </a:lvl1pPr>
          </a:lstStyle>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rPr>
              <a:t>刘邦建立西汉</a:t>
            </a:r>
            <a:endPar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cxnSp>
        <p:nvCxnSpPr>
          <p:cNvPr id="3" name="直接箭头连接符 2"/>
          <p:cNvCxnSpPr/>
          <p:nvPr/>
        </p:nvCxnSpPr>
        <p:spPr>
          <a:xfrm>
            <a:off x="972760" y="1473662"/>
            <a:ext cx="10594975" cy="0"/>
          </a:xfrm>
          <a:prstGeom prst="straightConnector1">
            <a:avLst/>
          </a:prstGeom>
          <a:ln w="57150">
            <a:solidFill>
              <a:srgbClr val="195F89"/>
            </a:solidFill>
            <a:tailEnd type="arrow"/>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261685" y="1383174"/>
            <a:ext cx="180975" cy="180975"/>
          </a:xfrm>
          <a:prstGeom prst="ellipse">
            <a:avLst/>
          </a:prstGeom>
          <a:solidFill>
            <a:schemeClr val="bg1"/>
          </a:solidFill>
          <a:ln w="38100">
            <a:solidFill>
              <a:srgbClr val="E1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宋体" pitchFamily="2" charset="-122"/>
              <a:cs typeface="+mn-cs"/>
            </a:endParaRPr>
          </a:p>
        </p:txBody>
      </p:sp>
      <p:sp>
        <p:nvSpPr>
          <p:cNvPr id="5" name="椭圆 4"/>
          <p:cNvSpPr/>
          <p:nvPr/>
        </p:nvSpPr>
        <p:spPr>
          <a:xfrm>
            <a:off x="5951160" y="1383174"/>
            <a:ext cx="180975" cy="180975"/>
          </a:xfrm>
          <a:prstGeom prst="ellipse">
            <a:avLst/>
          </a:prstGeom>
          <a:solidFill>
            <a:schemeClr val="bg1"/>
          </a:solidFill>
          <a:ln w="38100">
            <a:solidFill>
              <a:srgbClr val="E1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宋体" pitchFamily="2" charset="-122"/>
              <a:cs typeface="+mn-cs"/>
            </a:endParaRPr>
          </a:p>
        </p:txBody>
      </p:sp>
      <p:sp>
        <p:nvSpPr>
          <p:cNvPr id="6" name="椭圆 5"/>
          <p:cNvSpPr/>
          <p:nvPr/>
        </p:nvSpPr>
        <p:spPr>
          <a:xfrm>
            <a:off x="7251323" y="1383174"/>
            <a:ext cx="180975" cy="180975"/>
          </a:xfrm>
          <a:prstGeom prst="ellipse">
            <a:avLst/>
          </a:prstGeom>
          <a:solidFill>
            <a:schemeClr val="bg1"/>
          </a:solidFill>
          <a:ln w="38100">
            <a:solidFill>
              <a:srgbClr val="E1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宋体" pitchFamily="2" charset="-122"/>
              <a:cs typeface="+mn-cs"/>
            </a:endParaRPr>
          </a:p>
        </p:txBody>
      </p:sp>
      <p:sp>
        <p:nvSpPr>
          <p:cNvPr id="7" name="文本框 17"/>
          <p:cNvSpPr txBox="1"/>
          <p:nvPr/>
        </p:nvSpPr>
        <p:spPr>
          <a:xfrm>
            <a:off x="5446605" y="1569507"/>
            <a:ext cx="1690271" cy="830997"/>
          </a:xfrm>
          <a:prstGeom prst="rect">
            <a:avLst/>
          </a:prstGeom>
          <a:noFill/>
        </p:spPr>
        <p:txBody>
          <a:bodyPr wrap="square">
            <a:spAutoFit/>
          </a:bodyPr>
          <a:lstStyle>
            <a:defPPr>
              <a:defRPr lang="zh-CN"/>
            </a:defPPr>
            <a:lvl1pPr marR="0" lvl="0" indent="0" algn="just" fontAlgn="auto">
              <a:lnSpc>
                <a:spcPct val="100000"/>
              </a:lnSpc>
              <a:spcBef>
                <a:spcPts val="0"/>
              </a:spcBef>
              <a:spcAft>
                <a:spcPts val="0"/>
              </a:spcAft>
              <a:buClrTx/>
              <a:buSzTx/>
              <a:buFontTx/>
              <a:buNone/>
              <a:defRPr kumimoji="0" b="0" i="0" u="none" strike="noStrike" cap="none" spc="0" normalizeH="0" baseline="0">
                <a:ln>
                  <a:noFill/>
                </a:ln>
                <a:solidFill>
                  <a:prstClr val="black"/>
                </a:solidFill>
                <a:effectLst/>
                <a:uLnTx/>
                <a:uFillTx/>
                <a:latin typeface="字酷堂清楷 简" panose="02000500000000000000" pitchFamily="2" charset="-122"/>
                <a:ea typeface="字酷堂清楷 简" panose="02000500000000000000" pitchFamily="2" charset="-122"/>
              </a:defRPr>
            </a:lvl1pPr>
          </a:lstStyle>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rPr>
              <a:t>王莽篡汉</a:t>
            </a:r>
            <a:endPar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rPr>
              <a:t>建立新朝</a:t>
            </a:r>
            <a:endPar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8" name="文本框 20"/>
          <p:cNvSpPr txBox="1"/>
          <p:nvPr/>
        </p:nvSpPr>
        <p:spPr>
          <a:xfrm>
            <a:off x="6768519" y="1569507"/>
            <a:ext cx="2057174" cy="461665"/>
          </a:xfrm>
          <a:prstGeom prst="rect">
            <a:avLst/>
          </a:prstGeom>
          <a:noFill/>
        </p:spPr>
        <p:txBody>
          <a:bodyPr wrap="square">
            <a:spAutoFit/>
          </a:bodyPr>
          <a:lstStyle>
            <a:defPPr>
              <a:defRPr lang="zh-CN"/>
            </a:defPPr>
            <a:lvl1pPr marR="0" lvl="0" indent="0" algn="just" fontAlgn="auto">
              <a:lnSpc>
                <a:spcPct val="100000"/>
              </a:lnSpc>
              <a:spcBef>
                <a:spcPts val="0"/>
              </a:spcBef>
              <a:spcAft>
                <a:spcPts val="0"/>
              </a:spcAft>
              <a:buClrTx/>
              <a:buSzTx/>
              <a:buFontTx/>
              <a:buNone/>
              <a:defRPr kumimoji="0" b="0" i="0" u="none" strike="noStrike" cap="none" spc="0" normalizeH="0" baseline="0">
                <a:ln>
                  <a:noFill/>
                </a:ln>
                <a:solidFill>
                  <a:prstClr val="black"/>
                </a:solidFill>
                <a:effectLst/>
                <a:uLnTx/>
                <a:uFillTx/>
                <a:latin typeface="字酷堂清楷 简" panose="02000500000000000000" pitchFamily="2" charset="-122"/>
                <a:ea typeface="字酷堂清楷 简" panose="02000500000000000000" pitchFamily="2" charset="-122"/>
              </a:defRPr>
            </a:lvl1pPr>
          </a:lstStyle>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rPr>
              <a:t>刘秀建立东汉</a:t>
            </a:r>
            <a:endPar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cxnSp>
        <p:nvCxnSpPr>
          <p:cNvPr id="9" name="直接连接符 8"/>
          <p:cNvCxnSpPr/>
          <p:nvPr/>
        </p:nvCxnSpPr>
        <p:spPr>
          <a:xfrm>
            <a:off x="10892205" y="179356"/>
            <a:ext cx="0" cy="168910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箭头连接符 9"/>
          <p:cNvCxnSpPr/>
          <p:nvPr/>
        </p:nvCxnSpPr>
        <p:spPr>
          <a:xfrm>
            <a:off x="1295767" y="779431"/>
            <a:ext cx="4675188" cy="0"/>
          </a:xfrm>
          <a:prstGeom prst="straightConnector1">
            <a:avLst/>
          </a:prstGeom>
          <a:ln w="28575">
            <a:solidFill>
              <a:schemeClr val="accent5">
                <a:lumMod val="75000"/>
              </a:schemeClr>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11" name="文本框 10"/>
          <p:cNvSpPr txBox="1"/>
          <p:nvPr/>
        </p:nvSpPr>
        <p:spPr>
          <a:xfrm>
            <a:off x="3088774" y="350806"/>
            <a:ext cx="803426" cy="461665"/>
          </a:xfrm>
          <a:prstGeom prst="rect">
            <a:avLst/>
          </a:prstGeom>
          <a:noFill/>
          <a:ln w="9525">
            <a:noFill/>
          </a:ln>
        </p:spPr>
        <p:txBody>
          <a:bodyPr wrap="none"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rPr>
              <a:t>西汉</a:t>
            </a:r>
            <a:endPar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endParaRPr>
          </a:p>
        </p:txBody>
      </p:sp>
      <p:cxnSp>
        <p:nvCxnSpPr>
          <p:cNvPr id="12" name="直接箭头连接符 11"/>
          <p:cNvCxnSpPr/>
          <p:nvPr/>
        </p:nvCxnSpPr>
        <p:spPr>
          <a:xfrm>
            <a:off x="6058267" y="490506"/>
            <a:ext cx="1176338" cy="0"/>
          </a:xfrm>
          <a:prstGeom prst="straightConnector1">
            <a:avLst/>
          </a:prstGeom>
          <a:ln w="28575">
            <a:solidFill>
              <a:schemeClr val="accent5">
                <a:lumMod val="75000"/>
              </a:schemeClr>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2"/>
          <p:cNvCxnSpPr/>
          <p:nvPr/>
        </p:nvCxnSpPr>
        <p:spPr>
          <a:xfrm>
            <a:off x="7325092" y="386861"/>
            <a:ext cx="3567113" cy="0"/>
          </a:xfrm>
          <a:prstGeom prst="straightConnector1">
            <a:avLst/>
          </a:prstGeom>
          <a:ln w="28575">
            <a:solidFill>
              <a:schemeClr val="accent5">
                <a:lumMod val="75000"/>
              </a:schemeClr>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14" name="椭圆 13"/>
          <p:cNvSpPr/>
          <p:nvPr/>
        </p:nvSpPr>
        <p:spPr>
          <a:xfrm>
            <a:off x="10823198" y="1383174"/>
            <a:ext cx="182563" cy="180975"/>
          </a:xfrm>
          <a:prstGeom prst="ellipse">
            <a:avLst/>
          </a:prstGeom>
          <a:solidFill>
            <a:schemeClr val="bg1"/>
          </a:solidFill>
          <a:ln w="38100">
            <a:solidFill>
              <a:srgbClr val="E18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宋体" pitchFamily="2" charset="-122"/>
              <a:cs typeface="+mn-cs"/>
            </a:endParaRPr>
          </a:p>
        </p:txBody>
      </p:sp>
      <p:sp>
        <p:nvSpPr>
          <p:cNvPr id="15" name="文本框 46"/>
          <p:cNvSpPr txBox="1"/>
          <p:nvPr/>
        </p:nvSpPr>
        <p:spPr>
          <a:xfrm>
            <a:off x="10136969" y="1569507"/>
            <a:ext cx="1690271" cy="461665"/>
          </a:xfrm>
          <a:prstGeom prst="rect">
            <a:avLst/>
          </a:prstGeom>
          <a:noFill/>
        </p:spPr>
        <p:txBody>
          <a:bodyPr wrap="square">
            <a:spAutoFit/>
          </a:bodyPr>
          <a:lstStyle>
            <a:defPPr>
              <a:defRPr lang="zh-CN"/>
            </a:defPPr>
            <a:lvl1pPr marR="0" lvl="0" indent="0" algn="just" fontAlgn="auto">
              <a:lnSpc>
                <a:spcPct val="100000"/>
              </a:lnSpc>
              <a:spcBef>
                <a:spcPts val="0"/>
              </a:spcBef>
              <a:spcAft>
                <a:spcPts val="0"/>
              </a:spcAft>
              <a:buClrTx/>
              <a:buSzTx/>
              <a:buFontTx/>
              <a:buNone/>
              <a:defRPr kumimoji="0" b="0" i="0" u="none" strike="noStrike" cap="none" spc="0" normalizeH="0" baseline="0">
                <a:ln>
                  <a:noFill/>
                </a:ln>
                <a:solidFill>
                  <a:prstClr val="black"/>
                </a:solidFill>
                <a:effectLst/>
                <a:uLnTx/>
                <a:uFillTx/>
                <a:latin typeface="字酷堂清楷 简" panose="02000500000000000000" pitchFamily="2" charset="-122"/>
                <a:ea typeface="字酷堂清楷 简" panose="02000500000000000000" pitchFamily="2" charset="-122"/>
              </a:defRPr>
            </a:lvl1pPr>
          </a:lstStyle>
          <a:p>
            <a:r>
              <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rPr>
              <a:t>曹丕称帝</a:t>
            </a:r>
            <a:endParaRPr lang="zh-CN" altLang="en-US" sz="24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6" name="文本框 15"/>
          <p:cNvSpPr txBox="1"/>
          <p:nvPr/>
        </p:nvSpPr>
        <p:spPr>
          <a:xfrm>
            <a:off x="535142" y="919770"/>
            <a:ext cx="1924496" cy="461665"/>
          </a:xfrm>
          <a:prstGeom prst="rect">
            <a:avLst/>
          </a:prstGeom>
          <a:solidFill>
            <a:srgbClr val="FFFFFF">
              <a:alpha val="69804"/>
            </a:srgbClr>
          </a:solidFill>
        </p:spPr>
        <p:txBody>
          <a:bodyPr wrap="square">
            <a:spAutoFit/>
          </a:bodyPr>
          <a:lstStyle>
            <a:defPPr>
              <a:defRPr lang="zh-CN"/>
            </a:defPPr>
            <a:lvl1pPr algn="just">
              <a:defRPr sz="2400" b="1">
                <a:solidFill>
                  <a:srgbClr val="4472C4">
                    <a:lumMod val="50000"/>
                  </a:srgbClr>
                </a:solidFill>
                <a:latin typeface="苏新诗柳楷简" panose="02010600000101010101" pitchFamily="2" charset="-122"/>
                <a:ea typeface="苏新诗柳楷简" panose="0201060000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latin typeface="楷体" panose="02010609060101010101" charset="-122"/>
                <a:ea typeface="楷体" panose="02010609060101010101" charset="-122"/>
              </a:rPr>
              <a:t>公元前</a:t>
            </a:r>
            <a:r>
              <a:rPr lang="en-US" altLang="zh-CN" dirty="0">
                <a:latin typeface="楷体" panose="02010609060101010101" charset="-122"/>
                <a:ea typeface="楷体" panose="02010609060101010101" charset="-122"/>
              </a:rPr>
              <a:t>202</a:t>
            </a:r>
            <a:r>
              <a:rPr lang="zh-CN" altLang="en-US" dirty="0">
                <a:latin typeface="楷体" panose="02010609060101010101" charset="-122"/>
                <a:ea typeface="楷体" panose="02010609060101010101" charset="-122"/>
              </a:rPr>
              <a:t>年</a:t>
            </a:r>
            <a:endParaRPr kumimoji="0" lang="zh-CN" altLang="en-US" sz="2400" b="1" i="0" u="none" strike="noStrike" kern="1200" cap="none" spc="0" normalizeH="0" baseline="0" noProof="0" dirty="0">
              <a:ln>
                <a:noFill/>
              </a:ln>
              <a:solidFill>
                <a:srgbClr val="4472C4">
                  <a:lumMod val="50000"/>
                </a:srgbClr>
              </a:solidFill>
              <a:effectLst/>
              <a:uLnTx/>
              <a:uFillTx/>
              <a:latin typeface="楷体" panose="02010609060101010101" charset="-122"/>
              <a:ea typeface="楷体" panose="02010609060101010101" charset="-122"/>
            </a:endParaRPr>
          </a:p>
        </p:txBody>
      </p:sp>
      <p:sp>
        <p:nvSpPr>
          <p:cNvPr id="17" name="文本框 16"/>
          <p:cNvSpPr txBox="1"/>
          <p:nvPr/>
        </p:nvSpPr>
        <p:spPr>
          <a:xfrm>
            <a:off x="5416920" y="907229"/>
            <a:ext cx="1298490" cy="461665"/>
          </a:xfrm>
          <a:prstGeom prst="rect">
            <a:avLst/>
          </a:prstGeom>
          <a:solidFill>
            <a:srgbClr val="FFFFFF">
              <a:alpha val="69804"/>
            </a:srgbClr>
          </a:solidFill>
        </p:spPr>
        <p:txBody>
          <a:bodyPr wrap="square">
            <a:spAutoFit/>
          </a:bodyPr>
          <a:lstStyle>
            <a:defPPr>
              <a:defRPr lang="zh-CN"/>
            </a:defPPr>
            <a:lvl1pPr algn="just">
              <a:defRPr sz="2400" b="1">
                <a:solidFill>
                  <a:srgbClr val="4472C4">
                    <a:lumMod val="50000"/>
                  </a:srgbClr>
                </a:solidFill>
                <a:latin typeface="苏新诗柳楷简" panose="02010600000101010101" pitchFamily="2" charset="-122"/>
                <a:ea typeface="苏新诗柳楷简" panose="0201060000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latin typeface="楷体" panose="02010609060101010101" charset="-122"/>
                <a:ea typeface="楷体" panose="02010609060101010101" charset="-122"/>
              </a:rPr>
              <a:t>公元</a:t>
            </a:r>
            <a:r>
              <a:rPr lang="en-US" altLang="zh-CN" dirty="0">
                <a:latin typeface="楷体" panose="02010609060101010101" charset="-122"/>
                <a:ea typeface="楷体" panose="02010609060101010101" charset="-122"/>
              </a:rPr>
              <a:t>9</a:t>
            </a:r>
            <a:r>
              <a:rPr lang="zh-CN" altLang="en-US" dirty="0">
                <a:latin typeface="楷体" panose="02010609060101010101" charset="-122"/>
                <a:ea typeface="楷体" panose="02010609060101010101" charset="-122"/>
              </a:rPr>
              <a:t>年</a:t>
            </a:r>
            <a:endParaRPr kumimoji="0" lang="zh-CN" altLang="en-US" sz="2400" b="1" i="0" u="none" strike="noStrike" kern="1200" cap="none" spc="0" normalizeH="0" baseline="0" noProof="0" dirty="0">
              <a:ln>
                <a:noFill/>
              </a:ln>
              <a:solidFill>
                <a:srgbClr val="4472C4">
                  <a:lumMod val="50000"/>
                </a:srgbClr>
              </a:solidFill>
              <a:effectLst/>
              <a:uLnTx/>
              <a:uFillTx/>
              <a:latin typeface="楷体" panose="02010609060101010101" charset="-122"/>
              <a:ea typeface="楷体" panose="02010609060101010101" charset="-122"/>
            </a:endParaRPr>
          </a:p>
        </p:txBody>
      </p:sp>
      <p:sp>
        <p:nvSpPr>
          <p:cNvPr id="18" name="文本框 17"/>
          <p:cNvSpPr txBox="1"/>
          <p:nvPr/>
        </p:nvSpPr>
        <p:spPr>
          <a:xfrm>
            <a:off x="6916680" y="928489"/>
            <a:ext cx="1424950" cy="461665"/>
          </a:xfrm>
          <a:prstGeom prst="rect">
            <a:avLst/>
          </a:prstGeom>
          <a:solidFill>
            <a:srgbClr val="FFFFFF">
              <a:alpha val="69804"/>
            </a:srgbClr>
          </a:solidFill>
        </p:spPr>
        <p:txBody>
          <a:bodyPr wrap="square">
            <a:spAutoFit/>
          </a:bodyPr>
          <a:lstStyle>
            <a:defPPr>
              <a:defRPr lang="zh-CN"/>
            </a:defPPr>
            <a:lvl1pPr algn="just">
              <a:defRPr sz="2400" b="1">
                <a:solidFill>
                  <a:srgbClr val="4472C4">
                    <a:lumMod val="50000"/>
                  </a:srgbClr>
                </a:solidFill>
                <a:latin typeface="苏新诗柳楷简" panose="02010600000101010101" pitchFamily="2" charset="-122"/>
                <a:ea typeface="苏新诗柳楷简" panose="0201060000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latin typeface="楷体" panose="02010609060101010101" charset="-122"/>
                <a:ea typeface="楷体" panose="02010609060101010101" charset="-122"/>
              </a:rPr>
              <a:t>公元</a:t>
            </a:r>
            <a:r>
              <a:rPr lang="en-US" altLang="zh-CN" dirty="0">
                <a:latin typeface="楷体" panose="02010609060101010101" charset="-122"/>
                <a:ea typeface="楷体" panose="02010609060101010101" charset="-122"/>
              </a:rPr>
              <a:t>25</a:t>
            </a:r>
            <a:r>
              <a:rPr lang="zh-CN" altLang="en-US" dirty="0">
                <a:latin typeface="楷体" panose="02010609060101010101" charset="-122"/>
                <a:ea typeface="楷体" panose="02010609060101010101" charset="-122"/>
              </a:rPr>
              <a:t>年</a:t>
            </a:r>
            <a:endParaRPr kumimoji="0" lang="zh-CN" altLang="en-US" sz="2400" b="1" i="0" u="none" strike="noStrike" kern="1200" cap="none" spc="0" normalizeH="0" baseline="0" noProof="0" dirty="0">
              <a:ln>
                <a:noFill/>
              </a:ln>
              <a:solidFill>
                <a:srgbClr val="4472C4">
                  <a:lumMod val="50000"/>
                </a:srgbClr>
              </a:solidFill>
              <a:effectLst/>
              <a:uLnTx/>
              <a:uFillTx/>
              <a:latin typeface="楷体" panose="02010609060101010101" charset="-122"/>
              <a:ea typeface="楷体" panose="02010609060101010101" charset="-122"/>
            </a:endParaRPr>
          </a:p>
        </p:txBody>
      </p:sp>
      <p:sp>
        <p:nvSpPr>
          <p:cNvPr id="19" name="文本框 18"/>
          <p:cNvSpPr txBox="1"/>
          <p:nvPr/>
        </p:nvSpPr>
        <p:spPr>
          <a:xfrm>
            <a:off x="10107660" y="922964"/>
            <a:ext cx="1569090" cy="461665"/>
          </a:xfrm>
          <a:prstGeom prst="rect">
            <a:avLst/>
          </a:prstGeom>
          <a:solidFill>
            <a:srgbClr val="FFFFFF">
              <a:alpha val="69804"/>
            </a:srgbClr>
          </a:solidFill>
        </p:spPr>
        <p:txBody>
          <a:bodyPr wrap="square">
            <a:spAutoFit/>
          </a:bodyPr>
          <a:lstStyle>
            <a:defPPr>
              <a:defRPr lang="zh-CN"/>
            </a:defPPr>
            <a:lvl1pPr algn="just">
              <a:defRPr sz="2400" b="1">
                <a:solidFill>
                  <a:srgbClr val="4472C4">
                    <a:lumMod val="50000"/>
                  </a:srgbClr>
                </a:solidFill>
                <a:latin typeface="苏新诗柳楷简" panose="02010600000101010101" pitchFamily="2" charset="-122"/>
                <a:ea typeface="苏新诗柳楷简" panose="0201060000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dirty="0">
                <a:latin typeface="楷体" panose="02010609060101010101" charset="-122"/>
                <a:ea typeface="楷体" panose="02010609060101010101" charset="-122"/>
              </a:rPr>
              <a:t>公元</a:t>
            </a:r>
            <a:r>
              <a:rPr lang="en-US" altLang="zh-CN" dirty="0">
                <a:latin typeface="楷体" panose="02010609060101010101" charset="-122"/>
                <a:ea typeface="楷体" panose="02010609060101010101" charset="-122"/>
              </a:rPr>
              <a:t>220</a:t>
            </a:r>
            <a:r>
              <a:rPr lang="zh-CN" altLang="en-US" dirty="0">
                <a:latin typeface="楷体" panose="02010609060101010101" charset="-122"/>
                <a:ea typeface="楷体" panose="02010609060101010101" charset="-122"/>
              </a:rPr>
              <a:t>年</a:t>
            </a:r>
            <a:endParaRPr kumimoji="0" lang="zh-CN" altLang="en-US" sz="2400" b="1" i="0" u="none" strike="noStrike" kern="1200" cap="none" spc="0" normalizeH="0" baseline="0" noProof="0" dirty="0">
              <a:ln>
                <a:noFill/>
              </a:ln>
              <a:solidFill>
                <a:srgbClr val="4472C4">
                  <a:lumMod val="50000"/>
                </a:srgbClr>
              </a:solidFill>
              <a:effectLst/>
              <a:uLnTx/>
              <a:uFillTx/>
              <a:latin typeface="楷体" panose="02010609060101010101" charset="-122"/>
              <a:ea typeface="楷体" panose="02010609060101010101" charset="-122"/>
            </a:endParaRPr>
          </a:p>
        </p:txBody>
      </p:sp>
      <p:cxnSp>
        <p:nvCxnSpPr>
          <p:cNvPr id="20" name="直接连接符 19"/>
          <p:cNvCxnSpPr/>
          <p:nvPr/>
        </p:nvCxnSpPr>
        <p:spPr>
          <a:xfrm>
            <a:off x="1261685" y="350806"/>
            <a:ext cx="0" cy="120650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直接连接符 20"/>
          <p:cNvCxnSpPr/>
          <p:nvPr/>
        </p:nvCxnSpPr>
        <p:spPr>
          <a:xfrm>
            <a:off x="5998989" y="328581"/>
            <a:ext cx="0" cy="120650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直接连接符 21"/>
          <p:cNvCxnSpPr/>
          <p:nvPr/>
        </p:nvCxnSpPr>
        <p:spPr>
          <a:xfrm>
            <a:off x="7271948" y="328581"/>
            <a:ext cx="0" cy="1206500"/>
          </a:xfrm>
          <a:prstGeom prst="line">
            <a:avLst/>
          </a:prstGeom>
          <a:ln w="3810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文本框 23"/>
          <p:cNvSpPr txBox="1"/>
          <p:nvPr/>
        </p:nvSpPr>
        <p:spPr>
          <a:xfrm>
            <a:off x="6244724" y="61881"/>
            <a:ext cx="803426" cy="461665"/>
          </a:xfrm>
          <a:prstGeom prst="rect">
            <a:avLst/>
          </a:prstGeom>
          <a:noFill/>
          <a:ln w="9525">
            <a:noFill/>
          </a:ln>
        </p:spPr>
        <p:txBody>
          <a:bodyPr wrap="none"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rPr>
              <a:t>新朝</a:t>
            </a:r>
            <a:endPar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endParaRPr>
          </a:p>
        </p:txBody>
      </p:sp>
      <p:sp>
        <p:nvSpPr>
          <p:cNvPr id="25" name="文本框 42"/>
          <p:cNvSpPr txBox="1"/>
          <p:nvPr/>
        </p:nvSpPr>
        <p:spPr>
          <a:xfrm>
            <a:off x="8863132" y="-43986"/>
            <a:ext cx="803426" cy="461665"/>
          </a:xfrm>
          <a:prstGeom prst="rect">
            <a:avLst/>
          </a:prstGeom>
          <a:noFill/>
          <a:ln w="9525">
            <a:noFill/>
          </a:ln>
        </p:spPr>
        <p:txBody>
          <a:bodyPr wrap="none"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rPr>
              <a:t>东汉</a:t>
            </a:r>
            <a:endParaRPr kumimoji="0" lang="zh-CN" altLang="en-US" sz="2400" b="1" i="0" u="none" strike="noStrike" kern="1200" cap="none" spc="0" normalizeH="0" baseline="0" noProof="0" dirty="0">
              <a:ln>
                <a:noFill/>
              </a:ln>
              <a:solidFill>
                <a:schemeClr val="accent5">
                  <a:lumMod val="50000"/>
                </a:schemeClr>
              </a:solidFill>
              <a:effectLst/>
              <a:uLnTx/>
              <a:uFillTx/>
              <a:latin typeface="楷体" panose="02010609060101010101" charset="-122"/>
              <a:ea typeface="楷体" panose="02010609060101010101" charset="-122"/>
            </a:endParaRPr>
          </a:p>
        </p:txBody>
      </p:sp>
      <p:pic>
        <p:nvPicPr>
          <p:cNvPr id="28" name="图片 27" descr="c663b6bc-f021-41b5-a7c0-55a9885bae7a"/>
          <p:cNvPicPr>
            <a:picLocks noChangeAspect="1"/>
          </p:cNvPicPr>
          <p:nvPr/>
        </p:nvPicPr>
        <p:blipFill>
          <a:blip r:embed="rId1"/>
          <a:stretch>
            <a:fillRect/>
          </a:stretch>
        </p:blipFill>
        <p:spPr>
          <a:xfrm>
            <a:off x="6132135" y="2573660"/>
            <a:ext cx="5195405" cy="3897479"/>
          </a:xfrm>
          <a:prstGeom prst="rect">
            <a:avLst/>
          </a:prstGeom>
          <a:ln>
            <a:noFill/>
          </a:ln>
          <a:effectLst>
            <a:outerShdw blurRad="254000" dist="114300" dir="2700000" algn="tl" rotWithShape="0">
              <a:srgbClr val="333333">
                <a:alpha val="65000"/>
              </a:srgbClr>
            </a:outerShdw>
          </a:effectLst>
        </p:spPr>
      </p:pic>
      <p:grpSp>
        <p:nvGrpSpPr>
          <p:cNvPr id="23" name="组合 22"/>
          <p:cNvGrpSpPr/>
          <p:nvPr/>
        </p:nvGrpSpPr>
        <p:grpSpPr>
          <a:xfrm>
            <a:off x="440630" y="2560463"/>
            <a:ext cx="5296288" cy="3845184"/>
            <a:chOff x="440630" y="2560463"/>
            <a:chExt cx="5296288" cy="3845184"/>
          </a:xfrm>
        </p:grpSpPr>
        <p:pic>
          <p:nvPicPr>
            <p:cNvPr id="27" name="图片 26"/>
            <p:cNvPicPr>
              <a:picLocks noChangeAspect="1"/>
            </p:cNvPicPr>
            <p:nvPr/>
          </p:nvPicPr>
          <p:blipFill rotWithShape="1">
            <a:blip r:embed="rId2"/>
            <a:srcRect t="1507" b="924"/>
            <a:stretch>
              <a:fillRect/>
            </a:stretch>
          </p:blipFill>
          <p:spPr>
            <a:xfrm>
              <a:off x="440630" y="2560463"/>
              <a:ext cx="5296288" cy="3845184"/>
            </a:xfrm>
            <a:prstGeom prst="rect">
              <a:avLst/>
            </a:prstGeom>
            <a:effectLst>
              <a:outerShdw blurRad="50800" dist="38100" dir="2700000" algn="tl" rotWithShape="0">
                <a:prstClr val="black">
                  <a:alpha val="40000"/>
                </a:prstClr>
              </a:outerShdw>
            </a:effectLst>
          </p:spPr>
        </p:pic>
        <p:sp>
          <p:nvSpPr>
            <p:cNvPr id="29" name="文本框 28"/>
            <p:cNvSpPr txBox="1"/>
            <p:nvPr/>
          </p:nvSpPr>
          <p:spPr>
            <a:xfrm>
              <a:off x="496942" y="2598494"/>
              <a:ext cx="1107996" cy="369332"/>
            </a:xfrm>
            <a:prstGeom prst="rect">
              <a:avLst/>
            </a:prstGeom>
            <a:noFill/>
          </p:spPr>
          <p:txBody>
            <a:bodyPr wrap="none" rtlCol="0">
              <a:spAutoFit/>
            </a:bodyPr>
            <a:lstStyle/>
            <a:p>
              <a:pPr algn="l"/>
              <a:r>
                <a:rPr lang="zh-CN" altLang="en-US" b="1" dirty="0">
                  <a:latin typeface="楷体" panose="02010609060101010101" charset="-122"/>
                  <a:ea typeface="楷体" panose="02010609060101010101" charset="-122"/>
                </a:rPr>
                <a:t>西汉疆域</a:t>
              </a:r>
              <a:endParaRPr lang="zh-CN" altLang="en-US" b="1" dirty="0">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688" y="127794"/>
            <a:ext cx="2712085"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4、东汉衰亡</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4" name="文本框 3"/>
          <p:cNvSpPr txBox="1"/>
          <p:nvPr/>
        </p:nvSpPr>
        <p:spPr>
          <a:xfrm>
            <a:off x="321628" y="1003935"/>
            <a:ext cx="11132185" cy="1053465"/>
          </a:xfrm>
          <a:prstGeom prst="rect">
            <a:avLst/>
          </a:prstGeom>
          <a:noFill/>
        </p:spPr>
        <p:txBody>
          <a:bodyPr wrap="square" lIns="68580" tIns="34290" rIns="68580" bIns="34290" rtlCol="0">
            <a:spAutoFit/>
          </a:bodyPr>
          <a:p>
            <a:pPr algn="l">
              <a:buClrTx/>
              <a:buSzTx/>
              <a:buFontTx/>
            </a:pPr>
            <a:r>
              <a:rPr lang="zh-CN" altLang="en-US" sz="3200" b="1" dirty="0">
                <a:solidFill>
                  <a:srgbClr val="FF0000"/>
                </a:solidFill>
                <a:effectLst>
                  <a:outerShdw blurRad="38100" dist="19050" dir="2700000" algn="tl" rotWithShape="0">
                    <a:schemeClr val="dk1">
                      <a:alpha val="40000"/>
                    </a:schemeClr>
                  </a:outerShdw>
                </a:effectLst>
                <a:latin typeface="微软雅黑" charset="-122"/>
                <a:ea typeface="微软雅黑" charset="-122"/>
                <a:cs typeface="微软雅黑" charset="-122"/>
              </a:rPr>
              <a:t>思考：阅读教材P2</a:t>
            </a:r>
            <a:r>
              <a:rPr lang="en-US" altLang="zh-CN" sz="3200" b="1" dirty="0">
                <a:solidFill>
                  <a:srgbClr val="FF0000"/>
                </a:solidFill>
                <a:effectLst>
                  <a:outerShdw blurRad="38100" dist="19050" dir="2700000" algn="tl" rotWithShape="0">
                    <a:schemeClr val="dk1">
                      <a:alpha val="40000"/>
                    </a:schemeClr>
                  </a:outerShdw>
                </a:effectLst>
                <a:latin typeface="微软雅黑" charset="-122"/>
                <a:ea typeface="微软雅黑" charset="-122"/>
                <a:cs typeface="微软雅黑" charset="-122"/>
              </a:rPr>
              <a:t>4</a:t>
            </a:r>
            <a:r>
              <a:rPr lang="zh-CN" altLang="en-US" sz="3200" b="1" dirty="0">
                <a:solidFill>
                  <a:srgbClr val="FF0000"/>
                </a:solidFill>
                <a:effectLst>
                  <a:outerShdw blurRad="38100" dist="19050" dir="2700000" algn="tl" rotWithShape="0">
                    <a:schemeClr val="dk1">
                      <a:alpha val="40000"/>
                    </a:schemeClr>
                  </a:outerShdw>
                </a:effectLst>
                <a:latin typeface="微软雅黑" charset="-122"/>
                <a:ea typeface="微软雅黑" charset="-122"/>
                <a:cs typeface="微软雅黑" charset="-122"/>
              </a:rPr>
              <a:t>的相关内容，分析东汉末年农民起义的原因。</a:t>
            </a:r>
            <a:endParaRPr lang="zh-CN" altLang="en-US" sz="3200" b="1" dirty="0">
              <a:solidFill>
                <a:srgbClr val="FF0000"/>
              </a:solidFill>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3" name="矩形 2"/>
          <p:cNvSpPr/>
          <p:nvPr/>
        </p:nvSpPr>
        <p:spPr>
          <a:xfrm>
            <a:off x="3037583" y="2456339"/>
            <a:ext cx="196850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政治腐败</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5" name="矩形 4"/>
          <p:cNvSpPr/>
          <p:nvPr/>
        </p:nvSpPr>
        <p:spPr>
          <a:xfrm>
            <a:off x="3062348" y="3378359"/>
            <a:ext cx="196850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土地兼并</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6" name="矩形 5"/>
          <p:cNvSpPr/>
          <p:nvPr/>
        </p:nvSpPr>
        <p:spPr>
          <a:xfrm>
            <a:off x="3038218" y="4277519"/>
            <a:ext cx="196850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自然灾害</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7" name="矩形 6"/>
          <p:cNvSpPr/>
          <p:nvPr/>
        </p:nvSpPr>
        <p:spPr>
          <a:xfrm>
            <a:off x="2991228" y="5306219"/>
            <a:ext cx="196850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太平道教</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9" name="右大括号 8"/>
          <p:cNvSpPr/>
          <p:nvPr/>
        </p:nvSpPr>
        <p:spPr>
          <a:xfrm>
            <a:off x="5223793" y="2761898"/>
            <a:ext cx="288032" cy="3024336"/>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1" name="直接箭头连接符 10"/>
          <p:cNvCxnSpPr/>
          <p:nvPr/>
        </p:nvCxnSpPr>
        <p:spPr>
          <a:xfrm>
            <a:off x="5728360" y="4277241"/>
            <a:ext cx="87374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右大括号 16"/>
          <p:cNvSpPr/>
          <p:nvPr/>
        </p:nvSpPr>
        <p:spPr>
          <a:xfrm flipH="1">
            <a:off x="2567623" y="2613660"/>
            <a:ext cx="395605" cy="1148715"/>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矩形 7"/>
          <p:cNvSpPr/>
          <p:nvPr/>
        </p:nvSpPr>
        <p:spPr>
          <a:xfrm>
            <a:off x="6638667" y="3962559"/>
            <a:ext cx="2426335"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黄巾大起义</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10" name="矩形 9"/>
          <p:cNvSpPr/>
          <p:nvPr/>
        </p:nvSpPr>
        <p:spPr>
          <a:xfrm>
            <a:off x="1150998" y="2877344"/>
            <a:ext cx="105283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主观</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12" name="矩形 11"/>
          <p:cNvSpPr/>
          <p:nvPr/>
        </p:nvSpPr>
        <p:spPr>
          <a:xfrm>
            <a:off x="1150998" y="4836319"/>
            <a:ext cx="105283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客观</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cxnSp>
        <p:nvCxnSpPr>
          <p:cNvPr id="14" name="直接箭头连接符 13"/>
          <p:cNvCxnSpPr/>
          <p:nvPr/>
        </p:nvCxnSpPr>
        <p:spPr>
          <a:xfrm rot="5400000">
            <a:off x="7413015" y="5021461"/>
            <a:ext cx="87374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952867" y="5786279"/>
            <a:ext cx="3799840" cy="622300"/>
          </a:xfrm>
          <a:prstGeom prst="rect">
            <a:avLst/>
          </a:prstGeom>
          <a:noFill/>
          <a:ln>
            <a:noFill/>
          </a:ln>
        </p:spPr>
        <p:txBody>
          <a:bodyPr wrap="none" lIns="68580" tIns="34290" rIns="68580" bIns="34290" rtlCol="0" anchor="t">
            <a:spAutoFit/>
          </a:bodyPr>
          <a:p>
            <a:pPr algn="l">
              <a:buClrTx/>
              <a:buSzTx/>
              <a:buFontTx/>
            </a:pPr>
            <a:r>
              <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rPr>
              <a:t>东汉政权名存实亡</a:t>
            </a:r>
            <a:endParaRPr lang="zh-CN" altLang="en-US" sz="3600" b="1" dirty="0">
              <a:effectLst>
                <a:outerShdw blurRad="38100" dist="19050" dir="2700000" algn="tl" rotWithShape="0">
                  <a:schemeClr val="dk1">
                    <a:alpha val="40000"/>
                  </a:schemeClr>
                </a:outerShdw>
              </a:effectLst>
              <a:latin typeface="微软雅黑" charset="-122"/>
              <a:ea typeface="微软雅黑" charset="-122"/>
              <a:cs typeface="微软雅黑" charset="-122"/>
            </a:endParaRPr>
          </a:p>
        </p:txBody>
      </p:sp>
      <p:sp>
        <p:nvSpPr>
          <p:cNvPr id="16" name="右大括号 15"/>
          <p:cNvSpPr/>
          <p:nvPr/>
        </p:nvSpPr>
        <p:spPr>
          <a:xfrm flipH="1">
            <a:off x="2582228" y="4584700"/>
            <a:ext cx="395605" cy="1148715"/>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bldLvl="0" animBg="1"/>
      <p:bldP spid="10" grpId="0"/>
      <p:bldP spid="5" grpId="0"/>
      <p:bldP spid="12" grpId="0"/>
      <p:bldP spid="16" grpId="0" animBg="1"/>
      <p:bldP spid="6" grpId="0"/>
      <p:bldP spid="7" grpId="0"/>
      <p:bldP spid="9" grpId="0" animBg="1"/>
      <p:bldP spid="8"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p:cNvPicPr>
          <p:nvPr/>
        </p:nvPicPr>
        <p:blipFill>
          <a:blip r:embed="rId1"/>
          <a:srcRect l="870" t="972" r="870" b="972"/>
          <a:stretch>
            <a:fillRect/>
          </a:stretch>
        </p:blipFill>
        <p:spPr>
          <a:xfrm>
            <a:off x="82868" y="59690"/>
            <a:ext cx="11937365" cy="6757670"/>
          </a:xfrm>
          <a:prstGeom prst="rect">
            <a:avLst/>
          </a:prstGeom>
          <a:noFill/>
          <a:ln w="0">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3" y="84851"/>
            <a:ext cx="3743325" cy="706755"/>
          </a:xfrm>
          <a:prstGeom prst="rect">
            <a:avLst/>
          </a:prstGeom>
        </p:spPr>
        <p:txBody>
          <a:bodyPr wrap="none">
            <a:spAutoFit/>
          </a:bodyPr>
          <a:lstStyle/>
          <a:p>
            <a:pPr>
              <a:defRPr/>
            </a:pPr>
            <a:r>
              <a:rPr lang="zh-CN" altLang="en-US" sz="4000" b="1" dirty="0" smtClean="0">
                <a:solidFill>
                  <a:srgbClr val="000000"/>
                </a:solidFill>
                <a:effectLst>
                  <a:outerShdw blurRad="38100" dist="38100" dir="2700000" algn="tl">
                    <a:srgbClr val="C0C0C0"/>
                  </a:outerShdw>
                </a:effectLst>
                <a:latin typeface="微软雅黑" charset="-122"/>
                <a:ea typeface="微软雅黑" charset="-122"/>
              </a:rPr>
              <a:t>四、两汉的文化</a:t>
            </a:r>
            <a:endParaRPr lang="zh-CN" altLang="en-US" sz="1000" dirty="0">
              <a:latin typeface="微软雅黑" charset="-122"/>
              <a:ea typeface="微软雅黑" charset="-122"/>
            </a:endParaRPr>
          </a:p>
        </p:txBody>
      </p:sp>
      <p:pic>
        <p:nvPicPr>
          <p:cNvPr id="2" name="图片 1"/>
          <p:cNvPicPr>
            <a:picLocks noChangeAspect="1"/>
          </p:cNvPicPr>
          <p:nvPr/>
        </p:nvPicPr>
        <p:blipFill>
          <a:blip r:embed="rId1"/>
          <a:stretch>
            <a:fillRect/>
          </a:stretch>
        </p:blipFill>
        <p:spPr>
          <a:xfrm>
            <a:off x="84138" y="926465"/>
            <a:ext cx="11936730" cy="58191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C:\Users\Administrator\Desktop\c05251e7af024926b49d2580b8e94f2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818" y="86995"/>
            <a:ext cx="11945620" cy="6617970"/>
          </a:xfrm>
          <a:prstGeom prst="rect">
            <a:avLst/>
          </a:prstGeom>
          <a:noFill/>
          <a:extLst>
            <a:ext uri="{909E8E84-426E-40DD-AFC4-6F175D3DCCD1}">
              <a14:hiddenFill xmlns:a14="http://schemas.microsoft.com/office/drawing/2010/main">
                <a:solidFill>
                  <a:srgbClr val="FFFFFF"/>
                </a:solidFill>
              </a14:hiddenFill>
            </a:ext>
          </a:extLst>
        </p:spPr>
      </p:pic>
      <p:sp>
        <p:nvSpPr>
          <p:cNvPr id="2" name="动作按钮: 后退或前一项 1">
            <a:hlinkClick r:id="rId2" action="ppaction://hlinksldjump"/>
          </p:cNvPr>
          <p:cNvSpPr/>
          <p:nvPr/>
        </p:nvSpPr>
        <p:spPr>
          <a:xfrm>
            <a:off x="11255693" y="5769610"/>
            <a:ext cx="880745" cy="93535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13" y="116632"/>
            <a:ext cx="7469505" cy="706755"/>
          </a:xfrm>
          <a:prstGeom prst="rect">
            <a:avLst/>
          </a:prstGeom>
        </p:spPr>
        <p:txBody>
          <a:bodyPr wrap="none">
            <a:spAutoFit/>
          </a:bodyPr>
          <a:lstStyle/>
          <a:p>
            <a:pPr>
              <a:defRPr/>
            </a:pPr>
            <a:r>
              <a:rPr lang="zh-CN" altLang="en-US" sz="4000" b="1" dirty="0" smtClean="0">
                <a:solidFill>
                  <a:srgbClr val="000000"/>
                </a:solidFill>
                <a:effectLst>
                  <a:outerShdw blurRad="38100" dist="38100" dir="2700000" algn="tl">
                    <a:srgbClr val="C0C0C0"/>
                  </a:outerShdw>
                </a:effectLst>
                <a:latin typeface="微软雅黑" charset="-122"/>
                <a:ea typeface="微软雅黑" charset="-122"/>
              </a:rPr>
              <a:t>一、西汉的建立与“文景之治”</a:t>
            </a:r>
            <a:r>
              <a:rPr lang="en-US" altLang="zh-CN" sz="4000" b="1" dirty="0" smtClean="0">
                <a:solidFill>
                  <a:srgbClr val="000000"/>
                </a:solidFill>
                <a:effectLst>
                  <a:outerShdw blurRad="38100" dist="38100" dir="2700000" algn="tl">
                    <a:srgbClr val="C0C0C0"/>
                  </a:outerShdw>
                </a:effectLst>
                <a:latin typeface="微软雅黑" charset="-122"/>
                <a:ea typeface="微软雅黑" charset="-122"/>
              </a:rPr>
              <a:t> </a:t>
            </a:r>
            <a:endParaRPr lang="zh-CN" altLang="en-US" sz="1000" dirty="0">
              <a:latin typeface="微软雅黑" charset="-122"/>
              <a:ea typeface="微软雅黑" charset="-122"/>
            </a:endParaRPr>
          </a:p>
        </p:txBody>
      </p:sp>
      <p:sp>
        <p:nvSpPr>
          <p:cNvPr id="6" name="矩形 5"/>
          <p:cNvSpPr/>
          <p:nvPr/>
        </p:nvSpPr>
        <p:spPr>
          <a:xfrm>
            <a:off x="137535" y="962346"/>
            <a:ext cx="3215640" cy="645160"/>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charset="-122"/>
                <a:ea typeface="微软雅黑" charset="-122"/>
              </a:rPr>
              <a:t>1</a:t>
            </a:r>
            <a:r>
              <a:rPr lang="zh-CN" altLang="en-US" sz="3600" b="1" dirty="0" smtClean="0">
                <a:solidFill>
                  <a:srgbClr val="000000"/>
                </a:solidFill>
                <a:effectLst>
                  <a:outerShdw blurRad="38100" dist="38100" dir="2700000" algn="tl">
                    <a:srgbClr val="C0C0C0"/>
                  </a:outerShdw>
                </a:effectLst>
                <a:latin typeface="微软雅黑" charset="-122"/>
                <a:ea typeface="微软雅黑" charset="-122"/>
              </a:rPr>
              <a:t>、西汉的建立</a:t>
            </a:r>
            <a:endParaRPr lang="zh-CN" altLang="en-US" sz="900" dirty="0">
              <a:latin typeface="微软雅黑" charset="-122"/>
              <a:ea typeface="微软雅黑" charset="-122"/>
            </a:endParaRPr>
          </a:p>
        </p:txBody>
      </p:sp>
      <p:pic>
        <p:nvPicPr>
          <p:cNvPr id="8" name="图片 4"/>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231903" y="962347"/>
            <a:ext cx="6238875" cy="347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775531" y="1700808"/>
            <a:ext cx="1955800" cy="2584450"/>
          </a:xfrm>
          <a:prstGeom prst="rect">
            <a:avLst/>
          </a:prstGeom>
        </p:spPr>
        <p:txBody>
          <a:bodyPr wrap="none">
            <a:spAutoFit/>
          </a:bodyPr>
          <a:lstStyle/>
          <a:p>
            <a:pPr>
              <a:lnSpc>
                <a:spcPct val="150000"/>
              </a:lnSpc>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前</a:t>
            </a:r>
            <a:r>
              <a:rPr lang="en-US" altLang="zh-CN" sz="3600" b="1" dirty="0" smtClean="0">
                <a:solidFill>
                  <a:srgbClr val="3333FF"/>
                </a:solidFill>
                <a:effectLst>
                  <a:outerShdw blurRad="38100" dist="38100" dir="2700000" algn="tl">
                    <a:srgbClr val="C0C0C0"/>
                  </a:outerShdw>
                </a:effectLst>
                <a:latin typeface="微软雅黑" charset="-122"/>
                <a:ea typeface="微软雅黑" charset="-122"/>
              </a:rPr>
              <a:t>202</a:t>
            </a: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年</a:t>
            </a:r>
            <a:endParaRPr lang="en-US" altLang="zh-CN" sz="3600" b="1" dirty="0" smtClean="0">
              <a:solidFill>
                <a:srgbClr val="3333FF"/>
              </a:solidFill>
              <a:effectLst>
                <a:outerShdw blurRad="38100" dist="38100" dir="2700000" algn="tl">
                  <a:srgbClr val="C0C0C0"/>
                </a:outerShdw>
              </a:effectLst>
              <a:latin typeface="微软雅黑" charset="-122"/>
              <a:ea typeface="微软雅黑" charset="-122"/>
            </a:endParaRPr>
          </a:p>
          <a:p>
            <a:pPr>
              <a:lnSpc>
                <a:spcPct val="150000"/>
              </a:lnSpc>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刘邦</a:t>
            </a:r>
            <a:endParaRPr lang="en-US" altLang="zh-CN" sz="3600" b="1" dirty="0" smtClean="0">
              <a:solidFill>
                <a:srgbClr val="3333FF"/>
              </a:solidFill>
              <a:effectLst>
                <a:outerShdw blurRad="38100" dist="38100" dir="2700000" algn="tl">
                  <a:srgbClr val="C0C0C0"/>
                </a:outerShdw>
              </a:effectLst>
              <a:latin typeface="微软雅黑" charset="-122"/>
              <a:ea typeface="微软雅黑" charset="-122"/>
            </a:endParaRPr>
          </a:p>
          <a:p>
            <a:pPr>
              <a:lnSpc>
                <a:spcPct val="150000"/>
              </a:lnSpc>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长安</a:t>
            </a:r>
            <a:endParaRPr lang="zh-CN" altLang="en-US" sz="900" dirty="0">
              <a:solidFill>
                <a:srgbClr val="3333FF"/>
              </a:solidFill>
              <a:latin typeface="微软雅黑" charset="-122"/>
              <a:ea typeface="微软雅黑" charset="-122"/>
            </a:endParaRPr>
          </a:p>
        </p:txBody>
      </p:sp>
      <p:sp>
        <p:nvSpPr>
          <p:cNvPr id="10" name="Title 6"/>
          <p:cNvSpPr txBox="1"/>
          <p:nvPr>
            <p:custDataLst>
              <p:tags r:id="rId3"/>
            </p:custDataLst>
          </p:nvPr>
        </p:nvSpPr>
        <p:spPr>
          <a:xfrm>
            <a:off x="263352" y="4653136"/>
            <a:ext cx="11737304" cy="1656874"/>
          </a:xfrm>
          <a:prstGeom prst="rect">
            <a:avLst/>
          </a:prstGeom>
          <a:noFill/>
          <a:ln w="3175">
            <a:solidFill>
              <a:srgbClr val="C00000"/>
            </a:solidFill>
            <a:prstDash val="dashDot"/>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ysClr val="windowText" lastClr="000000"/>
                </a:solidFill>
                <a:effectLst/>
                <a:latin typeface="Arial" panose="020B0604020202020204" pitchFamily="34" charset="0"/>
                <a:ea typeface="微软雅黑" charset="-122"/>
                <a:cs typeface="Segoe UI" panose="020B0502040204020203" pitchFamily="34" charset="0"/>
              </a:defRPr>
            </a:lvl1pPr>
          </a:lstStyle>
          <a:p>
            <a:pPr algn="just" defTabSz="685800">
              <a:lnSpc>
                <a:spcPct val="130000"/>
              </a:lnSpc>
              <a:spcAft>
                <a:spcPct val="0"/>
              </a:spcAft>
              <a:defRPr/>
            </a:pPr>
            <a:r>
              <a:rPr lang="zh-CN" altLang="en-US" sz="2800" b="1" spc="38" dirty="0" smtClean="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       汉兴</a:t>
            </a:r>
            <a:r>
              <a:rPr lang="zh-CN" altLang="en-US" sz="2800" b="1" spc="38" dirty="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，接秦之敝，诸侯并起，民失作业，而大饥馑。……天下既定，民亡</a:t>
            </a:r>
            <a:r>
              <a:rPr lang="zh-CN" altLang="en-US" sz="2800" b="1" spc="38" dirty="0" smtClean="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盖藏，</a:t>
            </a:r>
            <a:r>
              <a:rPr lang="zh-CN" altLang="en-US" sz="2800" b="1" spc="38" dirty="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自天子不能具醇驷（颜色相同的四匹马），而将相或乘牛车。</a:t>
            </a:r>
            <a:r>
              <a:rPr lang="zh-CN" altLang="en-US" sz="2800" b="1" spc="38" dirty="0" smtClean="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          </a:t>
            </a:r>
            <a:endParaRPr lang="zh-CN" altLang="en-US" sz="2800" b="1" spc="38" dirty="0" smtClean="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endParaRPr>
          </a:p>
          <a:p>
            <a:pPr algn="r" defTabSz="685800">
              <a:lnSpc>
                <a:spcPct val="130000"/>
              </a:lnSpc>
              <a:spcAft>
                <a:spcPct val="0"/>
              </a:spcAft>
              <a:defRPr/>
            </a:pPr>
            <a:r>
              <a:rPr lang="zh-CN" altLang="en-US" sz="2800" b="1" spc="38" dirty="0" smtClean="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a:t>
            </a:r>
            <a:r>
              <a:rPr lang="zh-CN" altLang="en-US" sz="2800" b="1" spc="38" dirty="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rPr>
              <a:t>《汉书·食货志》</a:t>
            </a:r>
            <a:endParaRPr lang="zh-CN" altLang="en-US" sz="2800" b="1" spc="38" dirty="0">
              <a:ln w="3175">
                <a:noFill/>
                <a:prstDash val="dash"/>
              </a:ln>
              <a:solidFill>
                <a:schemeClr val="tx1"/>
              </a:solidFill>
              <a:effectLst>
                <a:outerShdw blurRad="38100" dist="38100" dir="2700000" algn="tl">
                  <a:srgbClr val="000000">
                    <a:alpha val="43137"/>
                  </a:srgbClr>
                </a:outerShdw>
              </a:effectLst>
              <a:latin typeface="微软雅黑" charset="-122"/>
              <a:ea typeface="微软雅黑"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8356" y="116632"/>
            <a:ext cx="3552190" cy="706755"/>
          </a:xfrm>
          <a:prstGeom prst="rect">
            <a:avLst/>
          </a:prstGeom>
        </p:spPr>
        <p:txBody>
          <a:bodyPr wrap="none">
            <a:spAutoFit/>
          </a:bodyPr>
          <a:lstStyle/>
          <a:p>
            <a:pPr>
              <a:defRPr/>
            </a:pPr>
            <a:r>
              <a:rPr lang="en-US" altLang="zh-CN" sz="4000" b="1" dirty="0" smtClean="0">
                <a:solidFill>
                  <a:srgbClr val="000000"/>
                </a:solidFill>
                <a:effectLst>
                  <a:outerShdw blurRad="38100" dist="38100" dir="2700000" algn="tl">
                    <a:srgbClr val="C0C0C0"/>
                  </a:outerShdw>
                </a:effectLst>
                <a:latin typeface="微软雅黑" charset="-122"/>
                <a:ea typeface="微软雅黑" charset="-122"/>
              </a:rPr>
              <a:t>2</a:t>
            </a:r>
            <a:r>
              <a:rPr lang="zh-CN" altLang="en-US" sz="4000" b="1" dirty="0" smtClean="0">
                <a:solidFill>
                  <a:srgbClr val="000000"/>
                </a:solidFill>
                <a:effectLst>
                  <a:outerShdw blurRad="38100" dist="38100" dir="2700000" algn="tl">
                    <a:srgbClr val="C0C0C0"/>
                  </a:outerShdw>
                </a:effectLst>
                <a:latin typeface="微软雅黑" charset="-122"/>
                <a:ea typeface="微软雅黑" charset="-122"/>
              </a:rPr>
              <a:t>、汉初的政策</a:t>
            </a:r>
            <a:endParaRPr lang="zh-CN" altLang="en-US" sz="1000" dirty="0">
              <a:latin typeface="微软雅黑" charset="-122"/>
              <a:ea typeface="微软雅黑" charset="-122"/>
            </a:endParaRPr>
          </a:p>
        </p:txBody>
      </p:sp>
      <p:sp>
        <p:nvSpPr>
          <p:cNvPr id="4" name="矩形 3"/>
          <p:cNvSpPr/>
          <p:nvPr/>
        </p:nvSpPr>
        <p:spPr>
          <a:xfrm>
            <a:off x="356254" y="1124744"/>
            <a:ext cx="3845560" cy="645160"/>
          </a:xfrm>
          <a:prstGeom prst="rect">
            <a:avLst/>
          </a:prstGeom>
        </p:spPr>
        <p:txBody>
          <a:bodyPr wrap="none">
            <a:spAutoFit/>
          </a:bodyPr>
          <a:lstStyle/>
          <a:p>
            <a:pPr>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⑴思想：无为而治</a:t>
            </a:r>
            <a:endParaRPr lang="zh-CN" altLang="en-US" sz="900" dirty="0">
              <a:solidFill>
                <a:srgbClr val="3333FF"/>
              </a:solidFill>
              <a:latin typeface="微软雅黑" charset="-122"/>
              <a:ea typeface="微软雅黑" charset="-122"/>
            </a:endParaRPr>
          </a:p>
        </p:txBody>
      </p:sp>
      <p:sp>
        <p:nvSpPr>
          <p:cNvPr id="5" name="矩形 4"/>
          <p:cNvSpPr/>
          <p:nvPr/>
        </p:nvSpPr>
        <p:spPr>
          <a:xfrm>
            <a:off x="356254" y="2132856"/>
            <a:ext cx="3845560" cy="645160"/>
          </a:xfrm>
          <a:prstGeom prst="rect">
            <a:avLst/>
          </a:prstGeom>
        </p:spPr>
        <p:txBody>
          <a:bodyPr wrap="none">
            <a:spAutoFit/>
          </a:bodyPr>
          <a:lstStyle/>
          <a:p>
            <a:pPr>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⑵经济：休养生息</a:t>
            </a:r>
            <a:endParaRPr lang="zh-CN" altLang="en-US" sz="900" dirty="0">
              <a:solidFill>
                <a:srgbClr val="3333FF"/>
              </a:solidFill>
              <a:latin typeface="微软雅黑" charset="-122"/>
              <a:ea typeface="微软雅黑" charset="-122"/>
            </a:endParaRPr>
          </a:p>
        </p:txBody>
      </p:sp>
      <p:sp>
        <p:nvSpPr>
          <p:cNvPr id="6" name="矩形 5"/>
          <p:cNvSpPr/>
          <p:nvPr/>
        </p:nvSpPr>
        <p:spPr>
          <a:xfrm>
            <a:off x="345806" y="3212976"/>
            <a:ext cx="2014220" cy="645160"/>
          </a:xfrm>
          <a:prstGeom prst="rect">
            <a:avLst/>
          </a:prstGeom>
        </p:spPr>
        <p:txBody>
          <a:bodyPr wrap="none">
            <a:spAutoFit/>
          </a:bodyPr>
          <a:lstStyle/>
          <a:p>
            <a:pPr>
              <a:defRPr/>
            </a:pPr>
            <a:r>
              <a:rPr lang="zh-CN" altLang="en-US" sz="3600" b="1" dirty="0" smtClean="0">
                <a:solidFill>
                  <a:srgbClr val="3333FF"/>
                </a:solidFill>
                <a:effectLst>
                  <a:outerShdw blurRad="38100" dist="38100" dir="2700000" algn="tl">
                    <a:srgbClr val="C0C0C0"/>
                  </a:outerShdw>
                </a:effectLst>
                <a:latin typeface="微软雅黑" charset="-122"/>
                <a:ea typeface="微软雅黑" charset="-122"/>
              </a:rPr>
              <a:t>⑶政治：</a:t>
            </a:r>
            <a:endParaRPr lang="zh-CN" altLang="en-US" sz="900" dirty="0">
              <a:solidFill>
                <a:srgbClr val="3333FF"/>
              </a:solidFill>
              <a:latin typeface="微软雅黑" charset="-122"/>
              <a:ea typeface="微软雅黑" charset="-122"/>
            </a:endParaRPr>
          </a:p>
        </p:txBody>
      </p:sp>
      <p:sp>
        <p:nvSpPr>
          <p:cNvPr id="7" name="矩形 6"/>
          <p:cNvSpPr/>
          <p:nvPr/>
        </p:nvSpPr>
        <p:spPr>
          <a:xfrm>
            <a:off x="561831" y="4149080"/>
            <a:ext cx="2472055" cy="645160"/>
          </a:xfrm>
          <a:prstGeom prst="rect">
            <a:avLst/>
          </a:prstGeom>
        </p:spPr>
        <p:txBody>
          <a:bodyPr wrap="none">
            <a:spAutoFit/>
          </a:bodyPr>
          <a:lstStyle/>
          <a:p>
            <a:r>
              <a:rPr lang="zh-CN" altLang="en-US" sz="3600" b="1" dirty="0" smtClean="0">
                <a:solidFill>
                  <a:srgbClr val="FF0000"/>
                </a:solidFill>
                <a:effectLst>
                  <a:outerShdw blurRad="38100" dist="38100" dir="2700000" algn="tl">
                    <a:srgbClr val="C0C0C0"/>
                  </a:outerShdw>
                </a:effectLst>
                <a:latin typeface="微软雅黑" charset="-122"/>
                <a:ea typeface="微软雅黑" charset="-122"/>
              </a:rPr>
              <a:t>①汉</a:t>
            </a:r>
            <a:r>
              <a:rPr lang="zh-CN" altLang="en-US" sz="3600" b="1" dirty="0">
                <a:solidFill>
                  <a:srgbClr val="FF0000"/>
                </a:solidFill>
                <a:effectLst>
                  <a:outerShdw blurRad="38100" dist="38100" dir="2700000" algn="tl">
                    <a:srgbClr val="C0C0C0"/>
                  </a:outerShdw>
                </a:effectLst>
                <a:latin typeface="微软雅黑" charset="-122"/>
                <a:ea typeface="微软雅黑" charset="-122"/>
              </a:rPr>
              <a:t>承秦制</a:t>
            </a:r>
            <a:endParaRPr lang="zh-CN" altLang="en-US" dirty="0">
              <a:solidFill>
                <a:srgbClr val="FF0000"/>
              </a:solidFill>
            </a:endParaRPr>
          </a:p>
        </p:txBody>
      </p:sp>
      <p:sp>
        <p:nvSpPr>
          <p:cNvPr id="8" name="矩形 7"/>
          <p:cNvSpPr/>
          <p:nvPr/>
        </p:nvSpPr>
        <p:spPr>
          <a:xfrm>
            <a:off x="561831" y="5229200"/>
            <a:ext cx="3845560" cy="645160"/>
          </a:xfrm>
          <a:prstGeom prst="rect">
            <a:avLst/>
          </a:prstGeom>
        </p:spPr>
        <p:txBody>
          <a:bodyPr wrap="none">
            <a:spAutoFit/>
          </a:bodyPr>
          <a:lstStyle/>
          <a:p>
            <a:r>
              <a:rPr lang="zh-CN" altLang="en-US" sz="3600" b="1" dirty="0" smtClean="0">
                <a:solidFill>
                  <a:srgbClr val="FF0000"/>
                </a:solidFill>
                <a:effectLst>
                  <a:outerShdw blurRad="38100" dist="38100" dir="2700000" algn="tl">
                    <a:srgbClr val="C0C0C0"/>
                  </a:outerShdw>
                </a:effectLst>
                <a:latin typeface="微软雅黑" charset="-122"/>
                <a:ea typeface="微软雅黑" charset="-122"/>
              </a:rPr>
              <a:t>②“</a:t>
            </a:r>
            <a:r>
              <a:rPr lang="zh-CN" altLang="en-US" sz="3600" b="1" dirty="0" smtClean="0">
                <a:solidFill>
                  <a:srgbClr val="FF0000"/>
                </a:solidFill>
                <a:effectLst>
                  <a:outerShdw blurRad="38100" dist="38100" dir="2700000" algn="tl">
                    <a:srgbClr val="C0C0C0"/>
                  </a:outerShdw>
                </a:effectLst>
                <a:latin typeface="微软雅黑" charset="-122"/>
                <a:ea typeface="微软雅黑" charset="-122"/>
                <a:hlinkClick r:id="" action="ppaction://noaction"/>
              </a:rPr>
              <a:t>郡国并行制</a:t>
            </a:r>
            <a:r>
              <a:rPr lang="zh-CN" altLang="en-US" sz="3600" b="1" dirty="0" smtClean="0">
                <a:solidFill>
                  <a:srgbClr val="FF0000"/>
                </a:solidFill>
                <a:effectLst>
                  <a:outerShdw blurRad="38100" dist="38100" dir="2700000" algn="tl">
                    <a:srgbClr val="C0C0C0"/>
                  </a:outerShdw>
                </a:effectLst>
                <a:latin typeface="微软雅黑" charset="-122"/>
                <a:ea typeface="微软雅黑" charset="-122"/>
              </a:rPr>
              <a:t>”</a:t>
            </a:r>
            <a:endParaRPr lang="zh-CN" altLang="en-US" dirty="0">
              <a:solidFill>
                <a:srgbClr val="FF0000"/>
              </a:solidFill>
            </a:endParaRPr>
          </a:p>
        </p:txBody>
      </p:sp>
      <p:sp>
        <p:nvSpPr>
          <p:cNvPr id="9" name="右大括号 8"/>
          <p:cNvSpPr/>
          <p:nvPr/>
        </p:nvSpPr>
        <p:spPr>
          <a:xfrm>
            <a:off x="4574188" y="1340768"/>
            <a:ext cx="288032" cy="3024336"/>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箭头连接符 10"/>
          <p:cNvCxnSpPr/>
          <p:nvPr/>
        </p:nvCxnSpPr>
        <p:spPr>
          <a:xfrm>
            <a:off x="4862220" y="2852936"/>
            <a:ext cx="87374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880228" y="2506162"/>
            <a:ext cx="2420620" cy="768350"/>
          </a:xfrm>
          <a:prstGeom prst="rect">
            <a:avLst/>
          </a:prstGeom>
        </p:spPr>
        <p:txBody>
          <a:bodyPr wrap="none">
            <a:spAutoFit/>
            <a:scene3d>
              <a:camera prst="orthographicFront"/>
              <a:lightRig rig="threePt" dir="t"/>
            </a:scene3d>
          </a:bodyPr>
          <a:lstStyle/>
          <a:p>
            <a:pPr>
              <a:defRPr/>
            </a:pPr>
            <a:r>
              <a:rPr lang="zh-CN" altLang="en-US" sz="4400" b="1" dirty="0">
                <a:solidFill>
                  <a:schemeClr val="tx1"/>
                </a:solidFill>
                <a:effectLst>
                  <a:outerShdw blurRad="38100" dist="19050" dir="2700000" algn="tl" rotWithShape="0">
                    <a:schemeClr val="dk1">
                      <a:alpha val="40000"/>
                    </a:schemeClr>
                  </a:outerShdw>
                </a:effectLst>
                <a:latin typeface="微软雅黑" charset="-122"/>
                <a:ea typeface="微软雅黑" charset="-122"/>
              </a:rPr>
              <a:t>文景之治</a:t>
            </a:r>
            <a:endParaRPr lang="zh-CN" altLang="en-US" sz="4400" b="1" dirty="0">
              <a:solidFill>
                <a:schemeClr val="tx1"/>
              </a:solidFill>
              <a:effectLst>
                <a:outerShdw blurRad="38100" dist="19050" dir="2700000" algn="tl" rotWithShape="0">
                  <a:schemeClr val="dk1">
                    <a:alpha val="40000"/>
                  </a:schemeClr>
                </a:outerShdw>
              </a:effectLst>
              <a:latin typeface="微软雅黑" charset="-122"/>
              <a:ea typeface="微软雅黑" charset="-122"/>
            </a:endParaRPr>
          </a:p>
        </p:txBody>
      </p:sp>
      <p:cxnSp>
        <p:nvCxnSpPr>
          <p:cNvPr id="13" name="直接箭头连接符 12"/>
          <p:cNvCxnSpPr/>
          <p:nvPr/>
        </p:nvCxnSpPr>
        <p:spPr>
          <a:xfrm flipV="1">
            <a:off x="4425350" y="5552365"/>
            <a:ext cx="1382618" cy="1473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951983" y="5229199"/>
            <a:ext cx="2014220" cy="645160"/>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charset="-122"/>
                <a:ea typeface="微软雅黑" charset="-122"/>
              </a:rPr>
              <a:t>七国之乱</a:t>
            </a:r>
            <a:endParaRPr lang="zh-CN" altLang="en-US" sz="3600" b="1" dirty="0">
              <a:solidFill>
                <a:srgbClr val="000000"/>
              </a:solidFill>
              <a:effectLst>
                <a:outerShdw blurRad="38100" dist="38100" dir="2700000" algn="tl">
                  <a:srgbClr val="C0C0C0"/>
                </a:outerShdw>
              </a:effectLst>
              <a:latin typeface="微软雅黑" charset="-122"/>
              <a:ea typeface="微软雅黑" charset="-122"/>
            </a:endParaRPr>
          </a:p>
        </p:txBody>
      </p:sp>
      <p:sp>
        <p:nvSpPr>
          <p:cNvPr id="17" name="右大括号 16"/>
          <p:cNvSpPr/>
          <p:nvPr/>
        </p:nvSpPr>
        <p:spPr>
          <a:xfrm flipH="1">
            <a:off x="8454045" y="1771075"/>
            <a:ext cx="360040" cy="2163737"/>
          </a:xfrm>
          <a:prstGeom prst="righ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矩形 17"/>
          <p:cNvSpPr/>
          <p:nvPr/>
        </p:nvSpPr>
        <p:spPr>
          <a:xfrm>
            <a:off x="8814085" y="2456021"/>
            <a:ext cx="1098550" cy="645160"/>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charset="-122"/>
                <a:ea typeface="微软雅黑" charset="-122"/>
              </a:rPr>
              <a:t>经济</a:t>
            </a:r>
            <a:endParaRPr lang="zh-CN" altLang="en-US" sz="900" dirty="0">
              <a:latin typeface="微软雅黑" charset="-122"/>
              <a:ea typeface="微软雅黑" charset="-122"/>
            </a:endParaRPr>
          </a:p>
        </p:txBody>
      </p:sp>
      <p:sp>
        <p:nvSpPr>
          <p:cNvPr id="19" name="矩形 18"/>
          <p:cNvSpPr/>
          <p:nvPr/>
        </p:nvSpPr>
        <p:spPr>
          <a:xfrm>
            <a:off x="8848292" y="3536141"/>
            <a:ext cx="2929890" cy="645160"/>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charset="-122"/>
                <a:ea typeface="微软雅黑" charset="-122"/>
              </a:rPr>
              <a:t>百姓生活</a:t>
            </a:r>
            <a:r>
              <a:rPr lang="en-US" altLang="zh-CN" sz="3600" b="1" dirty="0" smtClean="0">
                <a:solidFill>
                  <a:srgbClr val="000000"/>
                </a:solidFill>
                <a:effectLst>
                  <a:outerShdw blurRad="38100" dist="38100" dir="2700000" algn="tl">
                    <a:srgbClr val="C0C0C0"/>
                  </a:outerShdw>
                </a:effectLst>
                <a:latin typeface="微软雅黑" charset="-122"/>
                <a:ea typeface="微软雅黑" charset="-122"/>
              </a:rPr>
              <a:t>……</a:t>
            </a:r>
            <a:endParaRPr lang="zh-CN" altLang="en-US" sz="900" dirty="0">
              <a:latin typeface="微软雅黑" charset="-122"/>
              <a:ea typeface="微软雅黑" charset="-122"/>
            </a:endParaRPr>
          </a:p>
        </p:txBody>
      </p:sp>
      <p:sp>
        <p:nvSpPr>
          <p:cNvPr id="20" name="矩形 19"/>
          <p:cNvSpPr/>
          <p:nvPr/>
        </p:nvSpPr>
        <p:spPr>
          <a:xfrm>
            <a:off x="8857992" y="1486525"/>
            <a:ext cx="1098550" cy="645160"/>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charset="-122"/>
                <a:ea typeface="微软雅黑" charset="-122"/>
              </a:rPr>
              <a:t>政治</a:t>
            </a:r>
            <a:endParaRPr lang="zh-CN" altLang="en-US" sz="900" dirty="0">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4" presetClass="entr" presetSubtype="16" fill="hold" grpId="0" nodeType="withEffect">
                                  <p:stCondLst>
                                    <p:cond delay="0"/>
                                  </p:stCondLst>
                                  <p:childTnLst>
                                    <p:set>
                                      <p:cBhvr>
                                        <p:cTn id="48" dur="500" fill="hold">
                                          <p:stCondLst>
                                            <p:cond delay="0"/>
                                          </p:stCondLst>
                                        </p:cTn>
                                        <p:tgtEl>
                                          <p:spTgt spid="19"/>
                                        </p:tgtEl>
                                        <p:attrNameLst>
                                          <p:attrName>style.visibility</p:attrName>
                                        </p:attrNameLst>
                                      </p:cBhvr>
                                      <p:to>
                                        <p:strVal val="visible"/>
                                      </p:to>
                                    </p:set>
                                    <p:animEffect transition="in" filter="box(i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16" grpId="0"/>
      <p:bldP spid="16" grpId="1"/>
      <p:bldP spid="9" grpId="0" bldLvl="0" animBg="1"/>
      <p:bldP spid="12" grpId="0"/>
      <p:bldP spid="9" grpId="1" animBg="1"/>
      <p:bldP spid="12" grpId="1"/>
      <p:bldP spid="17" grpId="0" bldLvl="0" animBg="1"/>
      <p:bldP spid="20" grpId="0"/>
      <p:bldP spid="17" grpId="1" animBg="1"/>
      <p:bldP spid="20" grpId="1"/>
      <p:bldP spid="18" grpId="0"/>
      <p:bldP spid="18" grpId="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9349" y="164640"/>
            <a:ext cx="11619760" cy="1270635"/>
          </a:xfrm>
          <a:prstGeom prst="rect">
            <a:avLst/>
          </a:prstGeom>
          <a:noFill/>
          <a:ln w="28575" cmpd="sng">
            <a:solidFill>
              <a:srgbClr val="6F2F35"/>
            </a:solidFill>
            <a:prstDash val="sysDot"/>
          </a:ln>
        </p:spPr>
        <p:txBody>
          <a:bodyPr wrap="square" lIns="121904" tIns="60952" rIns="121904" bIns="60952" rtlCol="0">
            <a:spAutoFit/>
          </a:bodyPr>
          <a:lstStyle/>
          <a:p>
            <a:r>
              <a:rPr lang="zh-CN" altLang="en-US" sz="3735" b="1" dirty="0">
                <a:latin typeface="宋体" pitchFamily="2" charset="-122"/>
                <a:ea typeface="宋体" pitchFamily="2" charset="-122"/>
                <a:cs typeface="微软雅黑" charset="-122"/>
              </a:rPr>
              <a:t>    今削之亦反，不削亦反。削之，其反亟，祸小；不削之，其反迟，祸大。     </a:t>
            </a:r>
            <a:r>
              <a:rPr lang="en-US" altLang="zh-CN" sz="3200" b="1" dirty="0">
                <a:latin typeface="宋体" pitchFamily="2" charset="-122"/>
                <a:ea typeface="宋体" pitchFamily="2" charset="-122"/>
                <a:cs typeface="微软雅黑" charset="-122"/>
              </a:rPr>
              <a:t>——</a:t>
            </a:r>
            <a:r>
              <a:rPr lang="zh-CN" altLang="en-US" sz="3200" b="1" dirty="0">
                <a:latin typeface="宋体" pitchFamily="2" charset="-122"/>
                <a:ea typeface="宋体" pitchFamily="2" charset="-122"/>
                <a:cs typeface="微软雅黑" charset="-122"/>
              </a:rPr>
              <a:t>晁错《</a:t>
            </a:r>
            <a:r>
              <a:rPr lang="zh-CN" altLang="en-US" sz="3200" b="1" dirty="0">
                <a:solidFill>
                  <a:srgbClr val="FF0000"/>
                </a:solidFill>
                <a:latin typeface="宋体" pitchFamily="2" charset="-122"/>
                <a:ea typeface="宋体" pitchFamily="2" charset="-122"/>
                <a:cs typeface="微软雅黑" charset="-122"/>
              </a:rPr>
              <a:t>削藩</a:t>
            </a:r>
            <a:r>
              <a:rPr lang="zh-CN" altLang="en-US" sz="3200" b="1" dirty="0">
                <a:latin typeface="宋体" pitchFamily="2" charset="-122"/>
                <a:ea typeface="宋体" pitchFamily="2" charset="-122"/>
                <a:cs typeface="微软雅黑" charset="-122"/>
              </a:rPr>
              <a:t>策》</a:t>
            </a:r>
            <a:endParaRPr lang="zh-CN" altLang="en-US" sz="3735" b="1" dirty="0">
              <a:latin typeface="宋体" pitchFamily="2" charset="-122"/>
              <a:ea typeface="宋体" pitchFamily="2" charset="-122"/>
              <a:cs typeface="微软雅黑" charset="-122"/>
            </a:endParaRPr>
          </a:p>
        </p:txBody>
      </p:sp>
      <p:pic>
        <p:nvPicPr>
          <p:cNvPr id="6" name="图片 5" descr="七国之乱"/>
          <p:cNvPicPr>
            <a:picLocks noChangeAspect="1"/>
          </p:cNvPicPr>
          <p:nvPr/>
        </p:nvPicPr>
        <p:blipFill>
          <a:blip r:embed="rId1"/>
          <a:stretch>
            <a:fillRect/>
          </a:stretch>
        </p:blipFill>
        <p:spPr>
          <a:xfrm>
            <a:off x="7440151" y="1473200"/>
            <a:ext cx="4628124" cy="5384800"/>
          </a:xfrm>
          <a:prstGeom prst="rect">
            <a:avLst/>
          </a:prstGeom>
        </p:spPr>
      </p:pic>
      <p:sp>
        <p:nvSpPr>
          <p:cNvPr id="7" name="文本框 7"/>
          <p:cNvSpPr txBox="1"/>
          <p:nvPr/>
        </p:nvSpPr>
        <p:spPr>
          <a:xfrm>
            <a:off x="239351" y="2011297"/>
            <a:ext cx="6971764" cy="4146550"/>
          </a:xfrm>
          <a:prstGeom prst="rect">
            <a:avLst/>
          </a:prstGeom>
          <a:noFill/>
          <a:ln>
            <a:solidFill>
              <a:srgbClr val="6F2F35"/>
            </a:solidFill>
          </a:ln>
        </p:spPr>
        <p:txBody>
          <a:bodyPr wrap="square" lIns="121904" tIns="60952" rIns="121904" bIns="60952" rtlCol="0">
            <a:spAutoFit/>
          </a:bodyPr>
          <a:lstStyle/>
          <a:p>
            <a:r>
              <a:rPr lang="en-US" altLang="zh-CN" sz="3735" b="1" dirty="0">
                <a:latin typeface="宋体" pitchFamily="2" charset="-122"/>
                <a:ea typeface="宋体" pitchFamily="2" charset="-122"/>
                <a:cs typeface="微软雅黑" charset="-122"/>
              </a:rPr>
              <a:t> </a:t>
            </a:r>
            <a:r>
              <a:rPr lang="zh-CN" altLang="en-US" sz="3735" b="1" dirty="0">
                <a:latin typeface="宋体" pitchFamily="2" charset="-122"/>
                <a:ea typeface="宋体" pitchFamily="2" charset="-122"/>
                <a:cs typeface="微软雅黑" charset="-122"/>
              </a:rPr>
              <a:t>汉景帝采用晁错的《削藩策》，先后下诏削楚、赵等诸侯国封地。吴王、赵王等王联合刘姓宗室诸侯王，以</a:t>
            </a:r>
            <a:r>
              <a:rPr lang="en-US" altLang="zh-CN" sz="3735" b="1" dirty="0">
                <a:latin typeface="宋体" pitchFamily="2" charset="-122"/>
                <a:ea typeface="宋体" pitchFamily="2" charset="-122"/>
                <a:cs typeface="微软雅黑" charset="-122"/>
              </a:rPr>
              <a:t>“</a:t>
            </a:r>
            <a:r>
              <a:rPr lang="zh-CN" altLang="en-US" sz="3735" b="1" dirty="0">
                <a:latin typeface="宋体" pitchFamily="2" charset="-122"/>
                <a:ea typeface="宋体" pitchFamily="2" charset="-122"/>
                <a:cs typeface="微软雅黑" charset="-122"/>
              </a:rPr>
              <a:t>清君侧</a:t>
            </a:r>
            <a:r>
              <a:rPr lang="en-US" altLang="zh-CN" sz="3735" b="1" dirty="0">
                <a:latin typeface="宋体" pitchFamily="2" charset="-122"/>
                <a:ea typeface="宋体" pitchFamily="2" charset="-122"/>
                <a:cs typeface="微软雅黑" charset="-122"/>
              </a:rPr>
              <a:t>”</a:t>
            </a:r>
            <a:r>
              <a:rPr lang="zh-CN" altLang="en-US" sz="3735" b="1" dirty="0">
                <a:latin typeface="宋体" pitchFamily="2" charset="-122"/>
                <a:ea typeface="宋体" pitchFamily="2" charset="-122"/>
                <a:cs typeface="微软雅黑" charset="-122"/>
              </a:rPr>
              <a:t>为名发动叛乱。在梁国的坚守和周亚夫率领汉军的攻击下，叛乱平定，史称“</a:t>
            </a:r>
            <a:r>
              <a:rPr lang="zh-CN" altLang="en-US" sz="3735" b="1" dirty="0">
                <a:solidFill>
                  <a:srgbClr val="FF0000"/>
                </a:solidFill>
                <a:latin typeface="宋体" pitchFamily="2" charset="-122"/>
                <a:ea typeface="宋体" pitchFamily="2" charset="-122"/>
                <a:cs typeface="微软雅黑" charset="-122"/>
              </a:rPr>
              <a:t>七国之乱”</a:t>
            </a:r>
            <a:r>
              <a:rPr lang="zh-CN" altLang="en-US" sz="3735" b="1" dirty="0">
                <a:latin typeface="宋体" pitchFamily="2" charset="-122"/>
                <a:ea typeface="宋体" pitchFamily="2" charset="-122"/>
                <a:cs typeface="微软雅黑" charset="-122"/>
              </a:rPr>
              <a:t>。</a:t>
            </a:r>
            <a:endParaRPr lang="zh-CN" altLang="en-US" sz="3735" b="1" dirty="0">
              <a:latin typeface="宋体" pitchFamily="2" charset="-122"/>
              <a:ea typeface="宋体" pitchFamily="2" charset="-122"/>
              <a:cs typeface="微软雅黑" charset="-122"/>
            </a:endParaRPr>
          </a:p>
        </p:txBody>
      </p:sp>
      <p:sp>
        <p:nvSpPr>
          <p:cNvPr id="8" name="文本框 8"/>
          <p:cNvSpPr txBox="1"/>
          <p:nvPr/>
        </p:nvSpPr>
        <p:spPr>
          <a:xfrm>
            <a:off x="626928" y="3332989"/>
            <a:ext cx="6196615" cy="695325"/>
          </a:xfrm>
          <a:prstGeom prst="rect">
            <a:avLst/>
          </a:prstGeom>
          <a:solidFill>
            <a:srgbClr val="00B0F0"/>
          </a:solidFill>
        </p:spPr>
        <p:txBody>
          <a:bodyPr wrap="square" lIns="121904" tIns="60952" rIns="121904" bIns="60952" rtlCol="0">
            <a:spAutoFit/>
          </a:bodyPr>
          <a:lstStyle/>
          <a:p>
            <a:pPr algn="ctr"/>
            <a:r>
              <a:rPr lang="zh-CN" altLang="en-US" sz="3735" b="1" dirty="0">
                <a:latin typeface="方正粗黑宋简体" panose="02000000000000000000" charset="-122"/>
                <a:ea typeface="方正粗黑宋简体" panose="02000000000000000000" charset="-122"/>
              </a:rPr>
              <a:t>为什么</a:t>
            </a:r>
            <a:r>
              <a:rPr lang="zh-CN" altLang="en-US" sz="3735" dirty="0">
                <a:latin typeface="方正粗黑宋简体" panose="02000000000000000000" charset="-122"/>
                <a:ea typeface="方正粗黑宋简体" panose="02000000000000000000" charset="-122"/>
              </a:rPr>
              <a:t>会爆发七国之乱？</a:t>
            </a:r>
            <a:endParaRPr lang="zh-CN" altLang="en-US" sz="3735" dirty="0">
              <a:latin typeface="方正粗黑宋简体" panose="02000000000000000000" charset="-122"/>
              <a:ea typeface="方正粗黑宋简体" panose="02000000000000000000" charset="-122"/>
            </a:endParaRPr>
          </a:p>
        </p:txBody>
      </p:sp>
      <p:sp>
        <p:nvSpPr>
          <p:cNvPr id="9" name="文本框 9"/>
          <p:cNvSpPr txBox="1"/>
          <p:nvPr/>
        </p:nvSpPr>
        <p:spPr>
          <a:xfrm>
            <a:off x="7235027" y="1645827"/>
            <a:ext cx="4827196" cy="5048885"/>
          </a:xfrm>
          <a:prstGeom prst="rect">
            <a:avLst/>
          </a:prstGeom>
          <a:solidFill>
            <a:schemeClr val="bg1"/>
          </a:solidFill>
        </p:spPr>
        <p:txBody>
          <a:bodyPr wrap="square" lIns="121904" tIns="60952" rIns="121904" bIns="60952" rtlCol="0">
            <a:spAutoFit/>
          </a:bodyPr>
          <a:lstStyle/>
          <a:p>
            <a:r>
              <a:rPr lang="zh-CN" altLang="en-US" sz="5335" dirty="0">
                <a:latin typeface="方正粗黑宋简体" panose="02000000000000000000" charset="-122"/>
                <a:ea typeface="方正粗黑宋简体" panose="02000000000000000000" charset="-122"/>
              </a:rPr>
              <a:t>七国之乱是地方割据势力与中央专制皇权之间矛盾的爆发。</a:t>
            </a:r>
            <a:endParaRPr lang="zh-CN" altLang="en-US" sz="5335" dirty="0">
              <a:latin typeface="方正粗黑宋简体" panose="02000000000000000000" charset="-122"/>
              <a:ea typeface="方正粗黑宋简体" panose="02000000000000000000" charset="-122"/>
            </a:endParaRPr>
          </a:p>
          <a:p>
            <a:endParaRPr lang="zh-CN" altLang="en-US" sz="5335" dirty="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500"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44" y="5121"/>
            <a:ext cx="3909060" cy="706755"/>
          </a:xfrm>
          <a:prstGeom prst="rect">
            <a:avLst/>
          </a:prstGeom>
        </p:spPr>
        <p:txBody>
          <a:bodyPr wrap="none">
            <a:spAutoFit/>
          </a:bodyPr>
          <a:lstStyle/>
          <a:p>
            <a:pPr>
              <a:defRPr/>
            </a:pPr>
            <a:r>
              <a:rPr lang="zh-CN" altLang="en-US" sz="4000" b="1" dirty="0" smtClean="0">
                <a:solidFill>
                  <a:srgbClr val="000000"/>
                </a:solidFill>
                <a:effectLst>
                  <a:outerShdw blurRad="38100" dist="38100" dir="2700000" algn="tl">
                    <a:srgbClr val="C0C0C0"/>
                  </a:outerShdw>
                </a:effectLst>
                <a:latin typeface="微软雅黑" charset="-122"/>
                <a:ea typeface="微软雅黑" charset="-122"/>
              </a:rPr>
              <a:t>二、西汉的强盛</a:t>
            </a:r>
            <a:r>
              <a:rPr lang="en-US" altLang="zh-CN" sz="4000" b="1" dirty="0" smtClean="0">
                <a:solidFill>
                  <a:srgbClr val="000000"/>
                </a:solidFill>
                <a:effectLst>
                  <a:outerShdw blurRad="38100" dist="38100" dir="2700000" algn="tl">
                    <a:srgbClr val="C0C0C0"/>
                  </a:outerShdw>
                </a:effectLst>
                <a:latin typeface="微软雅黑" charset="-122"/>
                <a:ea typeface="微软雅黑" charset="-122"/>
              </a:rPr>
              <a:t> </a:t>
            </a:r>
            <a:endParaRPr lang="zh-CN" altLang="en-US" sz="1000" dirty="0">
              <a:latin typeface="微软雅黑" charset="-122"/>
              <a:ea typeface="微软雅黑" charset="-122"/>
            </a:endParaRPr>
          </a:p>
        </p:txBody>
      </p:sp>
      <p:sp>
        <p:nvSpPr>
          <p:cNvPr id="3" name="标题 1"/>
          <p:cNvSpPr txBox="1"/>
          <p:nvPr/>
        </p:nvSpPr>
        <p:spPr>
          <a:xfrm>
            <a:off x="119336" y="701707"/>
            <a:ext cx="6768752" cy="485776"/>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en-US" altLang="zh-CN" sz="3600" b="1" dirty="0" smtClean="0">
                <a:solidFill>
                  <a:schemeClr val="tx1"/>
                </a:solidFill>
                <a:effectLst>
                  <a:outerShdw blurRad="38100" dist="38100" dir="2700000" algn="tl">
                    <a:srgbClr val="000000">
                      <a:alpha val="43137"/>
                    </a:srgbClr>
                  </a:outerShdw>
                </a:effectLst>
                <a:latin typeface="微软雅黑" charset="-122"/>
                <a:ea typeface="微软雅黑" charset="-122"/>
              </a:rPr>
              <a:t>1</a:t>
            </a:r>
            <a:r>
              <a:rPr lang="zh-CN" altLang="en-US" sz="3600" b="1" dirty="0" smtClean="0">
                <a:solidFill>
                  <a:schemeClr val="tx1"/>
                </a:solidFill>
                <a:effectLst>
                  <a:outerShdw blurRad="38100" dist="38100" dir="2700000" algn="tl">
                    <a:srgbClr val="000000">
                      <a:alpha val="43137"/>
                    </a:srgbClr>
                  </a:outerShdw>
                </a:effectLst>
                <a:latin typeface="微软雅黑" charset="-122"/>
                <a:ea typeface="微软雅黑" charset="-122"/>
              </a:rPr>
              <a:t>、汉武帝</a:t>
            </a:r>
            <a:r>
              <a:rPr lang="zh-CN" altLang="en-US" sz="3600" b="1" dirty="0">
                <a:solidFill>
                  <a:schemeClr val="tx1"/>
                </a:solidFill>
                <a:effectLst>
                  <a:outerShdw blurRad="38100" dist="38100" dir="2700000" algn="tl">
                    <a:srgbClr val="000000">
                      <a:alpha val="43137"/>
                    </a:srgbClr>
                  </a:outerShdw>
                </a:effectLst>
                <a:latin typeface="微软雅黑" charset="-122"/>
                <a:ea typeface="微软雅黑" charset="-122"/>
              </a:rPr>
              <a:t>面临的社会问题</a:t>
            </a:r>
            <a:endParaRPr lang="zh-CN" altLang="en-US" sz="3600" b="1" dirty="0">
              <a:solidFill>
                <a:schemeClr val="tx1"/>
              </a:solidFill>
              <a:effectLst>
                <a:outerShdw blurRad="38100" dist="38100" dir="2700000" algn="tl">
                  <a:srgbClr val="000000">
                    <a:alpha val="43137"/>
                  </a:srgbClr>
                </a:outerShdw>
              </a:effectLst>
              <a:latin typeface="微软雅黑" charset="-122"/>
              <a:ea typeface="微软雅黑" charset="-122"/>
            </a:endParaRPr>
          </a:p>
        </p:txBody>
      </p:sp>
      <p:sp>
        <p:nvSpPr>
          <p:cNvPr id="4" name="Rectangle 3"/>
          <p:cNvSpPr/>
          <p:nvPr/>
        </p:nvSpPr>
        <p:spPr>
          <a:xfrm>
            <a:off x="291281" y="1340768"/>
            <a:ext cx="9217024" cy="1791970"/>
          </a:xfrm>
          <a:prstGeom prst="rect">
            <a:avLst/>
          </a:prstGeom>
          <a:noFill/>
          <a:ln w="9525" cap="flat" cmpd="sng">
            <a:solidFill>
              <a:srgbClr val="FF3300"/>
            </a:solidFill>
            <a:prstDash val="solid"/>
            <a:miter/>
            <a:headEnd type="none" w="med" len="med"/>
            <a:tailEnd type="none" w="med" len="med"/>
          </a:ln>
        </p:spPr>
        <p:txBody>
          <a:bodyPr wrap="square" lIns="68580" tIns="34290" rIns="68580" bIns="34290">
            <a:spAutoFit/>
          </a:bodyPr>
          <a:lstStyle/>
          <a:p>
            <a:pPr>
              <a:defRPr/>
            </a:pP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材料一</a:t>
            </a:r>
            <a:r>
              <a:rPr lang="en-US" altLang="zh-CN"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古者诸侯不过百里，强弱之形易制。</a:t>
            </a:r>
            <a:r>
              <a:rPr lang="zh-CN" altLang="en-US" sz="2800" b="1" noProof="1">
                <a:solidFill>
                  <a:srgbClr val="FF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今诸侯或连城数十，地方千里，缓则骄奢易为淫乱，急则阻其强而合从以逆京师。</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今以法割削之，则逆节萌起，前日晁错是也。”</a:t>
            </a:r>
            <a:r>
              <a:rPr lang="en-US" altLang="zh-CN"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a:t>
            </a:r>
            <a:endPar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endParaRPr>
          </a:p>
        </p:txBody>
      </p:sp>
      <p:sp>
        <p:nvSpPr>
          <p:cNvPr id="5" name="Text Box 10"/>
          <p:cNvSpPr txBox="1"/>
          <p:nvPr/>
        </p:nvSpPr>
        <p:spPr>
          <a:xfrm>
            <a:off x="291279" y="3212976"/>
            <a:ext cx="9264284" cy="1791970"/>
          </a:xfrm>
          <a:prstGeom prst="rect">
            <a:avLst/>
          </a:prstGeom>
          <a:noFill/>
          <a:ln w="9525" cap="flat" cmpd="sng">
            <a:solidFill>
              <a:srgbClr val="FF3300"/>
            </a:solidFill>
            <a:prstDash val="solid"/>
            <a:miter/>
            <a:headEnd type="none" w="med" len="med"/>
            <a:tailEnd type="none" w="med" len="med"/>
          </a:ln>
        </p:spPr>
        <p:txBody>
          <a:bodyPr wrap="square" lIns="68580" tIns="34290" rIns="68580" bIns="34290">
            <a:spAutoFit/>
          </a:bodyPr>
          <a:lstStyle/>
          <a:p>
            <a:pPr>
              <a:defRPr/>
            </a:pP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材料二 “当此之时，罔疏而民富，</a:t>
            </a:r>
            <a:r>
              <a:rPr lang="zh-CN" altLang="en-US" sz="2800" b="1" noProof="1">
                <a:solidFill>
                  <a:srgbClr val="FF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役财骄横，或至兼并；豪党之徒，以武断于乡曲。</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宗室有士，公、卿、大夫以下，争于奢侈，室庐、舆服僭于上，无限度。物盛而衰，固其变也。</a:t>
            </a:r>
            <a:r>
              <a:rPr lang="zh-CN" altLang="en-US" sz="28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a:t>
            </a:r>
            <a:r>
              <a:rPr lang="en-US" altLang="zh-CN" sz="28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史记</a:t>
            </a:r>
            <a:r>
              <a:rPr lang="en-US" altLang="zh-CN"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平准书</a:t>
            </a:r>
            <a:r>
              <a:rPr lang="en-US" altLang="zh-CN"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endPar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endParaRPr>
          </a:p>
        </p:txBody>
      </p:sp>
      <p:sp>
        <p:nvSpPr>
          <p:cNvPr id="6" name="Text Box 12"/>
          <p:cNvSpPr txBox="1"/>
          <p:nvPr/>
        </p:nvSpPr>
        <p:spPr>
          <a:xfrm>
            <a:off x="335360" y="5085184"/>
            <a:ext cx="9217024" cy="1360805"/>
          </a:xfrm>
          <a:prstGeom prst="rect">
            <a:avLst/>
          </a:prstGeom>
          <a:noFill/>
          <a:ln w="9525" cap="flat" cmpd="sng">
            <a:solidFill>
              <a:srgbClr val="FF3300"/>
            </a:solidFill>
            <a:prstDash val="solid"/>
            <a:miter/>
            <a:headEnd type="none" w="med" len="med"/>
            <a:tailEnd type="none" w="med" len="med"/>
          </a:ln>
        </p:spPr>
        <p:txBody>
          <a:bodyPr wrap="square" lIns="68580" tIns="34290" rIns="68580" bIns="34290">
            <a:spAutoFit/>
          </a:bodyPr>
          <a:lstStyle/>
          <a:p>
            <a:pPr>
              <a:defRPr/>
            </a:pP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    材料三 “军臣单于立四岁，</a:t>
            </a:r>
            <a:r>
              <a:rPr lang="zh-CN" altLang="en-US" sz="2800" b="1" noProof="1">
                <a:solidFill>
                  <a:srgbClr val="FF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匈奴复绝和亲，大入上郡、云中各三万骑，</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所杀略甚众而去</a:t>
            </a:r>
            <a:r>
              <a:rPr lang="en-US" altLang="zh-CN"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zh-CN" altLang="en-US" sz="2800" b="1" noProof="1">
                <a:solidFill>
                  <a:srgbClr val="FF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匈奴绝和亲，攻当路塞</a:t>
            </a:r>
            <a:r>
              <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，往往入盗于汉边，不可胜数。</a:t>
            </a:r>
            <a:r>
              <a:rPr lang="zh-CN" altLang="en-US" sz="28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en-US" altLang="zh-CN" sz="24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zh-CN" altLang="en-US" sz="24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史记</a:t>
            </a:r>
            <a:r>
              <a:rPr lang="en-US" altLang="zh-CN" sz="24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r>
              <a:rPr lang="zh-CN" altLang="en-US" sz="24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匈奴列传</a:t>
            </a:r>
            <a:r>
              <a:rPr lang="en-US" altLang="zh-CN" sz="2400" b="1" noProof="1" smtClean="0">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rPr>
              <a:t>》</a:t>
            </a:r>
            <a:endParaRPr lang="zh-CN" altLang="en-US" sz="2800" b="1" noProof="1">
              <a:solidFill>
                <a:srgbClr val="000000"/>
              </a:solidFill>
              <a:effectLst>
                <a:outerShdw blurRad="38100" dist="38100" dir="2700000" algn="tl">
                  <a:srgbClr val="000000">
                    <a:alpha val="43137"/>
                  </a:srgbClr>
                </a:outerShdw>
              </a:effectLst>
              <a:latin typeface="微软雅黑" charset="-122"/>
              <a:ea typeface="微软雅黑" charset="-122"/>
              <a:cs typeface="黑体" panose="02010609060101010101" pitchFamily="49" charset="-122"/>
            </a:endParaRPr>
          </a:p>
        </p:txBody>
      </p:sp>
      <p:sp>
        <p:nvSpPr>
          <p:cNvPr id="7" name="矩形 6"/>
          <p:cNvSpPr/>
          <p:nvPr/>
        </p:nvSpPr>
        <p:spPr>
          <a:xfrm>
            <a:off x="9148724" y="5229200"/>
            <a:ext cx="2842022" cy="1286510"/>
          </a:xfrm>
          <a:prstGeom prst="rect">
            <a:avLst/>
          </a:prstGeom>
        </p:spPr>
        <p:txBody>
          <a:bodyPr lIns="68580" tIns="34290" rIns="68580" bIns="34290">
            <a:spAutoFit/>
          </a:bodyPr>
          <a:lstStyle/>
          <a:p>
            <a:pPr indent="607060">
              <a:spcBef>
                <a:spcPct val="20000"/>
              </a:spcBef>
              <a:defRPr/>
            </a:pPr>
            <a:r>
              <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rPr>
              <a:t>匈奴威胁</a:t>
            </a:r>
            <a:endParaRPr lang="en-US" altLang="zh-CN"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a:p>
            <a:pPr indent="607060">
              <a:spcBef>
                <a:spcPct val="20000"/>
              </a:spcBef>
              <a:defRPr/>
            </a:pPr>
            <a:r>
              <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rPr>
              <a:t>边患不止</a:t>
            </a:r>
            <a:endPar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p:txBody>
      </p:sp>
      <p:sp>
        <p:nvSpPr>
          <p:cNvPr id="8" name="矩形 7"/>
          <p:cNvSpPr/>
          <p:nvPr/>
        </p:nvSpPr>
        <p:spPr>
          <a:xfrm>
            <a:off x="9148724" y="1526288"/>
            <a:ext cx="2655094" cy="1286510"/>
          </a:xfrm>
          <a:prstGeom prst="rect">
            <a:avLst/>
          </a:prstGeom>
        </p:spPr>
        <p:txBody>
          <a:bodyPr lIns="68580" tIns="34290" rIns="68580" bIns="34290">
            <a:spAutoFit/>
          </a:bodyPr>
          <a:lstStyle/>
          <a:p>
            <a:pPr indent="607060">
              <a:spcBef>
                <a:spcPct val="20000"/>
              </a:spcBef>
              <a:defRPr/>
            </a:pPr>
            <a:r>
              <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rPr>
              <a:t>诸侯坐大</a:t>
            </a:r>
            <a:endParaRPr lang="en-US" altLang="zh-CN"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a:p>
            <a:pPr indent="607060">
              <a:spcBef>
                <a:spcPct val="20000"/>
              </a:spcBef>
              <a:defRPr/>
            </a:pPr>
            <a:r>
              <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rPr>
              <a:t>威胁中央</a:t>
            </a:r>
            <a:endPar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p:txBody>
      </p:sp>
      <p:sp>
        <p:nvSpPr>
          <p:cNvPr id="9" name="矩形 8"/>
          <p:cNvSpPr/>
          <p:nvPr/>
        </p:nvSpPr>
        <p:spPr>
          <a:xfrm>
            <a:off x="9120336" y="3356992"/>
            <a:ext cx="2654386" cy="1286510"/>
          </a:xfrm>
          <a:prstGeom prst="rect">
            <a:avLst/>
          </a:prstGeom>
        </p:spPr>
        <p:txBody>
          <a:bodyPr wrap="square" lIns="68580" tIns="34290" rIns="68580" bIns="34290">
            <a:spAutoFit/>
          </a:bodyPr>
          <a:lstStyle/>
          <a:p>
            <a:pPr indent="607060" algn="ctr">
              <a:spcBef>
                <a:spcPct val="20000"/>
              </a:spcBef>
              <a:defRPr/>
            </a:pPr>
            <a:r>
              <a:rPr lang="zh-CN" altLang="en-US" sz="3600" b="1" kern="0" dirty="0" smtClean="0">
                <a:solidFill>
                  <a:srgbClr val="0000CC"/>
                </a:solidFill>
                <a:effectLst>
                  <a:outerShdw blurRad="38100" dist="38100" dir="2700000" algn="tl">
                    <a:srgbClr val="000000">
                      <a:alpha val="43137"/>
                    </a:srgbClr>
                  </a:outerShdw>
                </a:effectLst>
                <a:latin typeface="微软雅黑" charset="-122"/>
                <a:ea typeface="微软雅黑" charset="-122"/>
                <a:sym typeface="+mn-ea"/>
              </a:rPr>
              <a:t>土地兼并</a:t>
            </a:r>
            <a:endParaRPr lang="en-US" altLang="zh-CN" sz="3600" b="1" kern="0" dirty="0" smtClean="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a:p>
            <a:pPr indent="607060" algn="ctr">
              <a:spcBef>
                <a:spcPct val="20000"/>
              </a:spcBef>
              <a:defRPr/>
            </a:pPr>
            <a:r>
              <a:rPr lang="zh-CN" altLang="en-US" sz="3600" b="1" kern="0" dirty="0" smtClean="0">
                <a:solidFill>
                  <a:srgbClr val="0000CC"/>
                </a:solidFill>
                <a:effectLst>
                  <a:outerShdw blurRad="38100" dist="38100" dir="2700000" algn="tl">
                    <a:srgbClr val="000000">
                      <a:alpha val="43137"/>
                    </a:srgbClr>
                  </a:outerShdw>
                </a:effectLst>
                <a:latin typeface="微软雅黑" charset="-122"/>
                <a:ea typeface="微软雅黑" charset="-122"/>
                <a:sym typeface="+mn-ea"/>
              </a:rPr>
              <a:t>豪强</a:t>
            </a:r>
            <a:r>
              <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rPr>
              <a:t>势大</a:t>
            </a:r>
            <a:endParaRPr lang="zh-CN" altLang="en-US" sz="3600" b="1" kern="0" dirty="0">
              <a:solidFill>
                <a:srgbClr val="0000CC"/>
              </a:solidFill>
              <a:effectLst>
                <a:outerShdw blurRad="38100" dist="38100" dir="2700000" algn="tl">
                  <a:srgbClr val="000000">
                    <a:alpha val="43137"/>
                  </a:srgbClr>
                </a:outerShdw>
              </a:effectLst>
              <a:latin typeface="微软雅黑" charset="-122"/>
              <a:ea typeface="微软雅黑"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1147" y="96614"/>
            <a:ext cx="6462738"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en-US" altLang="zh-CN" sz="3600" b="1" dirty="0" smtClean="0">
                <a:solidFill>
                  <a:schemeClr val="tx1"/>
                </a:solidFill>
                <a:effectLst>
                  <a:outerShdw blurRad="38100" dist="38100" dir="2700000" algn="tl">
                    <a:srgbClr val="000000">
                      <a:alpha val="43137"/>
                    </a:srgbClr>
                  </a:outerShdw>
                </a:effectLst>
                <a:latin typeface="微软雅黑" charset="-122"/>
                <a:ea typeface="微软雅黑" charset="-122"/>
              </a:rPr>
              <a:t>2</a:t>
            </a:r>
            <a:r>
              <a:rPr lang="zh-CN" altLang="en-US" sz="3600" b="1" dirty="0" smtClean="0">
                <a:solidFill>
                  <a:schemeClr val="tx1"/>
                </a:solidFill>
                <a:effectLst>
                  <a:outerShdw blurRad="38100" dist="38100" dir="2700000" algn="tl">
                    <a:srgbClr val="000000">
                      <a:alpha val="43137"/>
                    </a:srgbClr>
                  </a:outerShdw>
                </a:effectLst>
                <a:latin typeface="微软雅黑" charset="-122"/>
                <a:ea typeface="微软雅黑" charset="-122"/>
              </a:rPr>
              <a:t>、汉武帝巩固政权的措施</a:t>
            </a:r>
            <a:endParaRPr lang="zh-CN" altLang="en-US" sz="3600" b="1" dirty="0">
              <a:solidFill>
                <a:schemeClr val="tx1"/>
              </a:solidFill>
              <a:effectLst>
                <a:outerShdw blurRad="38100" dist="38100" dir="2700000" algn="tl">
                  <a:srgbClr val="000000">
                    <a:alpha val="43137"/>
                  </a:srgbClr>
                </a:outerShdw>
              </a:effectLst>
              <a:latin typeface="微软雅黑" charset="-122"/>
              <a:ea typeface="微软雅黑" charset="-122"/>
            </a:endParaRPr>
          </a:p>
        </p:txBody>
      </p:sp>
      <p:sp>
        <p:nvSpPr>
          <p:cNvPr id="10" name="标题 1"/>
          <p:cNvSpPr txBox="1"/>
          <p:nvPr/>
        </p:nvSpPr>
        <p:spPr>
          <a:xfrm>
            <a:off x="191344" y="836712"/>
            <a:ext cx="6462738"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3333FF"/>
                </a:solidFill>
                <a:effectLst>
                  <a:outerShdw blurRad="38100" dist="38100" dir="2700000" algn="tl">
                    <a:srgbClr val="000000">
                      <a:alpha val="43137"/>
                    </a:srgbClr>
                  </a:outerShdw>
                </a:effectLst>
                <a:latin typeface="微软雅黑" charset="-122"/>
                <a:ea typeface="微软雅黑" charset="-122"/>
              </a:rPr>
              <a:t>⑴政治强化</a:t>
            </a:r>
            <a:endParaRPr lang="zh-CN" altLang="en-US" sz="3600" b="1" dirty="0">
              <a:solidFill>
                <a:srgbClr val="3333FF"/>
              </a:solidFill>
              <a:effectLst>
                <a:outerShdw blurRad="38100" dist="38100" dir="2700000" algn="tl">
                  <a:srgbClr val="000000">
                    <a:alpha val="43137"/>
                  </a:srgbClr>
                </a:outerShdw>
              </a:effectLst>
              <a:latin typeface="微软雅黑" charset="-122"/>
              <a:ea typeface="微软雅黑" charset="-122"/>
            </a:endParaRPr>
          </a:p>
        </p:txBody>
      </p:sp>
      <p:sp>
        <p:nvSpPr>
          <p:cNvPr id="11" name="标题 1"/>
          <p:cNvSpPr txBox="1"/>
          <p:nvPr/>
        </p:nvSpPr>
        <p:spPr>
          <a:xfrm>
            <a:off x="479376" y="1493980"/>
            <a:ext cx="3231369"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C00000"/>
                </a:solidFill>
                <a:effectLst>
                  <a:outerShdw blurRad="38100" dist="38100" dir="2700000" algn="tl">
                    <a:srgbClr val="000000">
                      <a:alpha val="43137"/>
                    </a:srgbClr>
                  </a:outerShdw>
                </a:effectLst>
                <a:latin typeface="微软雅黑" charset="-122"/>
                <a:ea typeface="微软雅黑" charset="-122"/>
              </a:rPr>
              <a:t>①推恩令</a:t>
            </a:r>
            <a:endParaRPr lang="zh-CN" altLang="en-US" sz="3200" b="1" dirty="0">
              <a:solidFill>
                <a:srgbClr val="C00000"/>
              </a:solidFill>
              <a:effectLst>
                <a:outerShdw blurRad="38100" dist="38100" dir="2700000" algn="tl">
                  <a:srgbClr val="000000">
                    <a:alpha val="43137"/>
                  </a:srgbClr>
                </a:outerShdw>
              </a:effectLst>
              <a:latin typeface="微软雅黑" charset="-122"/>
              <a:ea typeface="微软雅黑" charset="-122"/>
            </a:endParaRPr>
          </a:p>
        </p:txBody>
      </p:sp>
      <p:sp>
        <p:nvSpPr>
          <p:cNvPr id="15" name="文本框 5"/>
          <p:cNvSpPr txBox="1"/>
          <p:nvPr/>
        </p:nvSpPr>
        <p:spPr>
          <a:xfrm>
            <a:off x="5591943" y="620688"/>
            <a:ext cx="6264696" cy="1684020"/>
          </a:xfrm>
          <a:prstGeom prst="rect">
            <a:avLst/>
          </a:prstGeom>
          <a:noFill/>
        </p:spPr>
        <p:txBody>
          <a:bodyPr wrap="square" lIns="68580" tIns="34290" rIns="68580" bIns="34290" rtlCol="0" anchor="t">
            <a:spAutoFit/>
          </a:bodyPr>
          <a:lstStyle/>
          <a:p>
            <a:pPr algn="just">
              <a:lnSpc>
                <a:spcPct val="125000"/>
              </a:lnSpc>
              <a:spcBef>
                <a:spcPct val="0"/>
              </a:spcBef>
              <a:spcAft>
                <a:spcPct val="0"/>
              </a:spcAft>
            </a:pPr>
            <a:r>
              <a:rPr lang="zh-CN" altLang="en-US" sz="2800" b="1" dirty="0" smtClean="0">
                <a:effectLst>
                  <a:outerShdw blurRad="38100" dist="38100" dir="2700000" algn="tl">
                    <a:srgbClr val="000000">
                      <a:alpha val="43137"/>
                    </a:srgbClr>
                  </a:outerShdw>
                </a:effectLst>
                <a:latin typeface="微软雅黑" charset="-122"/>
                <a:ea typeface="微软雅黑" charset="-122"/>
                <a:sym typeface="+mn-ea"/>
              </a:rPr>
              <a:t>     诸侯</a:t>
            </a:r>
            <a:r>
              <a:rPr lang="zh-CN" altLang="en-US" sz="2800" b="1" dirty="0">
                <a:effectLst>
                  <a:outerShdw blurRad="38100" dist="38100" dir="2700000" algn="tl">
                    <a:srgbClr val="000000">
                      <a:alpha val="43137"/>
                    </a:srgbClr>
                  </a:outerShdw>
                </a:effectLst>
                <a:latin typeface="微软雅黑" charset="-122"/>
                <a:ea typeface="微软雅黑" charset="-122"/>
                <a:sym typeface="+mn-ea"/>
              </a:rPr>
              <a:t>王死后，除嫡长子继承王位外，可将封地再次分封给其子弟作为侯国，由皇帝制定封号。</a:t>
            </a:r>
            <a:endParaRPr lang="zh-CN" altLang="en-US" sz="2800" b="1" dirty="0">
              <a:effectLst>
                <a:outerShdw blurRad="38100" dist="38100" dir="2700000" algn="tl">
                  <a:srgbClr val="000000">
                    <a:alpha val="43137"/>
                  </a:srgbClr>
                </a:outerShdw>
              </a:effectLst>
              <a:latin typeface="微软雅黑" charset="-122"/>
              <a:ea typeface="微软雅黑" charset="-122"/>
              <a:sym typeface="+mn-ea"/>
            </a:endParaRPr>
          </a:p>
        </p:txBody>
      </p:sp>
      <p:sp>
        <p:nvSpPr>
          <p:cNvPr id="17" name="Rectangle 27"/>
          <p:cNvSpPr>
            <a:spLocks noChangeArrowheads="1"/>
          </p:cNvSpPr>
          <p:nvPr/>
        </p:nvSpPr>
        <p:spPr bwMode="auto">
          <a:xfrm>
            <a:off x="8472264" y="3226378"/>
            <a:ext cx="3602040" cy="1729105"/>
          </a:xfrm>
          <a:prstGeom prst="rect">
            <a:avLst/>
          </a:prstGeom>
          <a:noFill/>
          <a:ln w="9525">
            <a:noFill/>
            <a:miter lim="800000"/>
          </a:ln>
        </p:spPr>
        <p:txBody>
          <a:bodyPr wrap="square" lIns="68549" tIns="34274" rIns="68549" bIns="34274" anchor="ctr" anchorCtr="1">
            <a:spAutoFit/>
          </a:bodyPr>
          <a:lstStyle/>
          <a:p>
            <a:pPr defTabSz="802640">
              <a:lnSpc>
                <a:spcPct val="150000"/>
              </a:lnSpc>
              <a:spcBef>
                <a:spcPct val="0"/>
              </a:spcBef>
              <a:spcAft>
                <a:spcPct val="0"/>
              </a:spcAft>
              <a:defRPr/>
            </a:pPr>
            <a:r>
              <a:rPr lang="en-US" altLang="zh-CN" sz="3600" b="1" spc="225" dirty="0" err="1" smtClean="0">
                <a:effectLst>
                  <a:outerShdw blurRad="38100" dist="38100" dir="2700000" algn="tl">
                    <a:srgbClr val="000000">
                      <a:alpha val="43137"/>
                    </a:srgbClr>
                  </a:outerShdw>
                </a:effectLst>
                <a:latin typeface="微软雅黑" charset="-122"/>
                <a:ea typeface="微软雅黑" charset="-122"/>
                <a:cs typeface="叶根友毛笔行书简体2012版" panose="02010601030101010101" charset="-122"/>
              </a:rPr>
              <a:t>大国不过十余城</a:t>
            </a:r>
            <a:endParaRPr lang="en-US" altLang="zh-CN" sz="3600" b="1" spc="225" dirty="0">
              <a:effectLst>
                <a:outerShdw blurRad="38100" dist="38100" dir="2700000" algn="tl">
                  <a:srgbClr val="000000">
                    <a:alpha val="43137"/>
                  </a:srgbClr>
                </a:outerShdw>
              </a:effectLst>
              <a:latin typeface="微软雅黑" charset="-122"/>
              <a:ea typeface="微软雅黑" charset="-122"/>
              <a:cs typeface="叶根友毛笔行书简体2012版" panose="02010601030101010101" charset="-122"/>
            </a:endParaRPr>
          </a:p>
          <a:p>
            <a:pPr defTabSz="802640">
              <a:lnSpc>
                <a:spcPct val="150000"/>
              </a:lnSpc>
              <a:spcBef>
                <a:spcPct val="0"/>
              </a:spcBef>
              <a:spcAft>
                <a:spcPct val="0"/>
              </a:spcAft>
              <a:defRPr/>
            </a:pPr>
            <a:r>
              <a:rPr lang="en-US" altLang="zh-CN" sz="3600" b="1" spc="225" dirty="0" err="1" smtClean="0">
                <a:effectLst>
                  <a:outerShdw blurRad="38100" dist="38100" dir="2700000" algn="tl">
                    <a:srgbClr val="000000">
                      <a:alpha val="43137"/>
                    </a:srgbClr>
                  </a:outerShdw>
                </a:effectLst>
                <a:latin typeface="微软雅黑" charset="-122"/>
                <a:ea typeface="微软雅黑" charset="-122"/>
                <a:cs typeface="叶根友毛笔行书简体2012版" panose="02010601030101010101" charset="-122"/>
              </a:rPr>
              <a:t>小侯不过十余里</a:t>
            </a:r>
            <a:endParaRPr lang="en-US" altLang="zh-CN" sz="3600" b="1" spc="225" dirty="0">
              <a:effectLst>
                <a:outerShdw blurRad="38100" dist="38100" dir="2700000" algn="tl">
                  <a:srgbClr val="000000">
                    <a:alpha val="43137"/>
                  </a:srgbClr>
                </a:outerShdw>
              </a:effectLst>
              <a:latin typeface="微软雅黑" charset="-122"/>
              <a:ea typeface="微软雅黑" charset="-122"/>
              <a:cs typeface="叶根友毛笔行书简体2012版" panose="02010601030101010101" charset="-122"/>
            </a:endParaRPr>
          </a:p>
        </p:txBody>
      </p:sp>
      <p:sp>
        <p:nvSpPr>
          <p:cNvPr id="18" name="右箭头 17"/>
          <p:cNvSpPr/>
          <p:nvPr/>
        </p:nvSpPr>
        <p:spPr>
          <a:xfrm>
            <a:off x="7320136" y="3881587"/>
            <a:ext cx="1008112" cy="5657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4"/>
          <p:cNvPicPr>
            <a:picLocks noChangeAspect="1" noChangeArrowheads="1"/>
          </p:cNvPicPr>
          <p:nvPr/>
        </p:nvPicPr>
        <p:blipFill>
          <a:blip r:embed="rId1"/>
          <a:stretch>
            <a:fillRect/>
          </a:stretch>
        </p:blipFill>
        <p:spPr bwMode="auto">
          <a:xfrm>
            <a:off x="11113" y="2636912"/>
            <a:ext cx="7092999" cy="3039704"/>
          </a:xfrm>
          <a:prstGeom prst="rect">
            <a:avLst/>
          </a:prstGeom>
          <a:noFill/>
          <a:ln w="9525">
            <a:noFill/>
            <a:miter lim="800000"/>
            <a:headEnd/>
            <a:tailEnd/>
          </a:ln>
        </p:spPr>
      </p:pic>
      <p:sp>
        <p:nvSpPr>
          <p:cNvPr id="20" name="右箭头 19"/>
          <p:cNvSpPr/>
          <p:nvPr/>
        </p:nvSpPr>
        <p:spPr>
          <a:xfrm rot="5400000">
            <a:off x="9560624" y="5102921"/>
            <a:ext cx="1008112" cy="5657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txBox="1"/>
          <p:nvPr/>
        </p:nvSpPr>
        <p:spPr>
          <a:xfrm>
            <a:off x="8472264" y="6009911"/>
            <a:ext cx="3231369"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4000" b="1" dirty="0" smtClean="0">
                <a:solidFill>
                  <a:srgbClr val="FF0000"/>
                </a:solidFill>
                <a:effectLst>
                  <a:outerShdw blurRad="38100" dist="38100" dir="2700000" algn="tl">
                    <a:srgbClr val="000000">
                      <a:alpha val="43137"/>
                    </a:srgbClr>
                  </a:outerShdw>
                </a:effectLst>
                <a:latin typeface="微软雅黑" charset="-122"/>
                <a:ea typeface="微软雅黑" charset="-122"/>
              </a:rPr>
              <a:t>加强中央集权</a:t>
            </a:r>
            <a:endParaRPr lang="zh-CN" altLang="en-US" sz="40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bldLvl="0" animBg="1"/>
      <p:bldP spid="21" grpId="0"/>
      <p:bldP spid="20" grpId="1" animBg="1"/>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9336" y="116632"/>
            <a:ext cx="3231369"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C00000"/>
                </a:solidFill>
                <a:effectLst>
                  <a:outerShdw blurRad="38100" dist="38100" dir="2700000" algn="tl">
                    <a:srgbClr val="000000">
                      <a:alpha val="43137"/>
                    </a:srgbClr>
                  </a:outerShdw>
                </a:effectLst>
                <a:latin typeface="微软雅黑" charset="-122"/>
                <a:ea typeface="微软雅黑" charset="-122"/>
              </a:rPr>
              <a:t>②中外朝</a:t>
            </a:r>
            <a:endParaRPr lang="zh-CN" altLang="en-US" sz="3600" b="1" dirty="0">
              <a:solidFill>
                <a:srgbClr val="C00000"/>
              </a:solidFill>
              <a:effectLst>
                <a:outerShdw blurRad="38100" dist="38100" dir="2700000" algn="tl">
                  <a:srgbClr val="000000">
                    <a:alpha val="43137"/>
                  </a:srgbClr>
                </a:outerShdw>
              </a:effectLst>
              <a:latin typeface="微软雅黑" charset="-122"/>
              <a:ea typeface="微软雅黑" charset="-122"/>
            </a:endParaRPr>
          </a:p>
        </p:txBody>
      </p:sp>
      <p:pic>
        <p:nvPicPr>
          <p:cNvPr id="5" name="图片 4" descr="2345截图20190919173918"/>
          <p:cNvPicPr>
            <a:picLocks noChangeAspect="1"/>
          </p:cNvPicPr>
          <p:nvPr>
            <p:custDataLst>
              <p:tags r:id="rId1"/>
            </p:custDataLst>
          </p:nvPr>
        </p:nvPicPr>
        <p:blipFill>
          <a:blip r:embed="rId2"/>
          <a:stretch>
            <a:fillRect/>
          </a:stretch>
        </p:blipFill>
        <p:spPr>
          <a:xfrm>
            <a:off x="1055440" y="692696"/>
            <a:ext cx="9289032" cy="3888432"/>
          </a:xfrm>
          <a:prstGeom prst="rect">
            <a:avLst/>
          </a:prstGeom>
          <a:noFill/>
          <a:ln w="9525">
            <a:noFill/>
          </a:ln>
        </p:spPr>
      </p:pic>
      <p:sp>
        <p:nvSpPr>
          <p:cNvPr id="6" name="右箭头 5"/>
          <p:cNvSpPr/>
          <p:nvPr/>
        </p:nvSpPr>
        <p:spPr>
          <a:xfrm rot="5400000">
            <a:off x="5384160" y="4946339"/>
            <a:ext cx="1008112" cy="5657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4295800" y="5877272"/>
            <a:ext cx="3231369"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4000" b="1" dirty="0" smtClean="0">
                <a:solidFill>
                  <a:srgbClr val="FF0000"/>
                </a:solidFill>
                <a:effectLst>
                  <a:outerShdw blurRad="38100" dist="38100" dir="2700000" algn="tl">
                    <a:srgbClr val="000000">
                      <a:alpha val="43137"/>
                    </a:srgbClr>
                  </a:outerShdw>
                </a:effectLst>
                <a:latin typeface="微软雅黑" charset="-122"/>
                <a:ea typeface="微软雅黑" charset="-122"/>
              </a:rPr>
              <a:t>强化君主专制</a:t>
            </a:r>
            <a:endParaRPr lang="zh-CN" altLang="en-US" sz="4000" b="1" dirty="0">
              <a:solidFill>
                <a:srgbClr val="FF0000"/>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6" grpId="1" animBg="1"/>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167" y="44624"/>
            <a:ext cx="5796801" cy="668090"/>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600" b="1" dirty="0" smtClean="0">
                <a:solidFill>
                  <a:srgbClr val="C00000"/>
                </a:solidFill>
                <a:effectLst>
                  <a:outerShdw blurRad="38100" dist="38100" dir="2700000" algn="tl">
                    <a:srgbClr val="000000">
                      <a:alpha val="43137"/>
                    </a:srgbClr>
                  </a:outerShdw>
                </a:effectLst>
                <a:latin typeface="微软雅黑" charset="-122"/>
                <a:ea typeface="微软雅黑" charset="-122"/>
                <a:sym typeface="+mn-ea"/>
              </a:rPr>
              <a:t>③</a:t>
            </a:r>
            <a:r>
              <a:rPr lang="zh-CN" altLang="en-US" sz="3600" b="1" dirty="0">
                <a:solidFill>
                  <a:srgbClr val="C00000"/>
                </a:solidFill>
                <a:effectLst>
                  <a:outerShdw blurRad="38100" dist="38100" dir="2700000" algn="tl">
                    <a:srgbClr val="000000">
                      <a:alpha val="43137"/>
                    </a:srgbClr>
                  </a:outerShdw>
                </a:effectLst>
                <a:latin typeface="微软雅黑" charset="-122"/>
                <a:ea typeface="微软雅黑" charset="-122"/>
              </a:rPr>
              <a:t>察举</a:t>
            </a:r>
            <a:r>
              <a:rPr lang="zh-CN" altLang="en-US" sz="3600" b="1" dirty="0" smtClean="0">
                <a:solidFill>
                  <a:srgbClr val="C00000"/>
                </a:solidFill>
                <a:effectLst>
                  <a:outerShdw blurRad="38100" dist="38100" dir="2700000" algn="tl">
                    <a:srgbClr val="000000">
                      <a:alpha val="43137"/>
                    </a:srgbClr>
                  </a:outerShdw>
                </a:effectLst>
                <a:latin typeface="微软雅黑" charset="-122"/>
                <a:ea typeface="微软雅黑" charset="-122"/>
              </a:rPr>
              <a:t>制度</a:t>
            </a:r>
            <a:r>
              <a:rPr lang="en-US" altLang="zh-CN" sz="32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3200" b="1" dirty="0" smtClean="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选官制度</a:t>
            </a:r>
            <a:endParaRPr lang="zh-CN" altLang="en-US" sz="36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3" name="矩形 2"/>
          <p:cNvSpPr/>
          <p:nvPr/>
        </p:nvSpPr>
        <p:spPr>
          <a:xfrm>
            <a:off x="263351" y="712714"/>
            <a:ext cx="11521280" cy="2209800"/>
          </a:xfrm>
          <a:prstGeom prst="rect">
            <a:avLst/>
          </a:prstGeom>
        </p:spPr>
        <p:txBody>
          <a:bodyPr wrap="square">
            <a:spAutoFit/>
          </a:bodyPr>
          <a:lstStyle/>
          <a:p>
            <a:pPr fontAlgn="auto">
              <a:lnSpc>
                <a:spcPct val="110000"/>
              </a:lnSpc>
            </a:pPr>
            <a:r>
              <a:rPr lang="zh-CN" altLang="en-US" sz="2400" b="1" dirty="0" smtClean="0">
                <a:effectLst>
                  <a:outerShdw blurRad="38100" dist="38100" dir="2700000" algn="tl">
                    <a:srgbClr val="000000">
                      <a:alpha val="43137"/>
                    </a:srgbClr>
                  </a:outerShdw>
                </a:effectLst>
                <a:latin typeface="微软雅黑" charset="-122"/>
                <a:ea typeface="微软雅黑" charset="-122"/>
                <a:cs typeface="宋体" pitchFamily="2" charset="-122"/>
              </a:rPr>
              <a:t>       材料  </a:t>
            </a:r>
            <a:r>
              <a:rPr lang="zh-CN" altLang="en-US" sz="2400" b="1" dirty="0">
                <a:effectLst>
                  <a:outerShdw blurRad="38100" dist="38100" dir="2700000" algn="tl">
                    <a:srgbClr val="000000">
                      <a:alpha val="43137"/>
                    </a:srgbClr>
                  </a:outerShdw>
                </a:effectLst>
                <a:latin typeface="微软雅黑" charset="-122"/>
                <a:ea typeface="微软雅黑" charset="-122"/>
                <a:cs typeface="宋体" pitchFamily="2" charset="-122"/>
              </a:rPr>
              <a:t>察举制由地方政府的郡国守相向皇帝推荐各郡国能够担任官职的人才，汉武帝时孝廉一科为最重要。孝是指孝敬父母，廉是指清廉勤政。察举孝廉的标准有四条：一是德行高妙，志节清白；二是学通行修，熟知经书；三是明习法令，善于决狱；四是头脑清楚，才干出众。</a:t>
            </a:r>
            <a:endParaRPr lang="zh-CN" altLang="en-US" sz="2400" b="1" dirty="0">
              <a:effectLst>
                <a:outerShdw blurRad="38100" dist="38100" dir="2700000" algn="tl">
                  <a:srgbClr val="000000">
                    <a:alpha val="43137"/>
                  </a:srgbClr>
                </a:outerShdw>
              </a:effectLst>
              <a:latin typeface="微软雅黑" charset="-122"/>
              <a:ea typeface="微软雅黑" charset="-122"/>
              <a:cs typeface="宋体" pitchFamily="2" charset="-122"/>
            </a:endParaRPr>
          </a:p>
          <a:p>
            <a:pPr fontAlgn="auto">
              <a:lnSpc>
                <a:spcPts val="3860"/>
              </a:lnSpc>
            </a:pPr>
            <a:r>
              <a:rPr lang="zh-CN" altLang="en-US" sz="2400" b="1" dirty="0" smtClean="0">
                <a:solidFill>
                  <a:srgbClr val="FF0000"/>
                </a:solidFill>
                <a:effectLst>
                  <a:outerShdw blurRad="38100" dist="38100" dir="2700000" algn="tl">
                    <a:srgbClr val="000000">
                      <a:alpha val="43137"/>
                    </a:srgbClr>
                  </a:outerShdw>
                </a:effectLst>
                <a:latin typeface="微软雅黑" charset="-122"/>
                <a:ea typeface="微软雅黑" charset="-122"/>
                <a:cs typeface="宋体" pitchFamily="2" charset="-122"/>
              </a:rPr>
              <a:t>       根据</a:t>
            </a:r>
            <a:r>
              <a:rPr lang="zh-CN" altLang="en-US" sz="2400" b="1" dirty="0">
                <a:solidFill>
                  <a:srgbClr val="FF0000"/>
                </a:solidFill>
                <a:effectLst>
                  <a:outerShdw blurRad="38100" dist="38100" dir="2700000" algn="tl">
                    <a:srgbClr val="000000">
                      <a:alpha val="43137"/>
                    </a:srgbClr>
                  </a:outerShdw>
                </a:effectLst>
                <a:latin typeface="微软雅黑" charset="-122"/>
                <a:ea typeface="微软雅黑" charset="-122"/>
                <a:cs typeface="宋体" pitchFamily="2" charset="-122"/>
              </a:rPr>
              <a:t>材料，分析察举制有何特点？</a:t>
            </a:r>
            <a:endParaRPr lang="zh-CN" altLang="en-US" sz="2400" b="1" dirty="0">
              <a:solidFill>
                <a:srgbClr val="FF0000"/>
              </a:solidFill>
              <a:effectLst>
                <a:outerShdw blurRad="38100" dist="38100" dir="2700000" algn="tl">
                  <a:srgbClr val="000000">
                    <a:alpha val="43137"/>
                  </a:srgbClr>
                </a:outerShdw>
              </a:effectLst>
              <a:latin typeface="微软雅黑" charset="-122"/>
              <a:ea typeface="微软雅黑" charset="-122"/>
              <a:cs typeface="宋体" pitchFamily="2" charset="-122"/>
            </a:endParaRPr>
          </a:p>
        </p:txBody>
      </p:sp>
      <p:sp>
        <p:nvSpPr>
          <p:cNvPr id="4" name="标题 1"/>
          <p:cNvSpPr txBox="1"/>
          <p:nvPr/>
        </p:nvSpPr>
        <p:spPr>
          <a:xfrm>
            <a:off x="271314" y="3213095"/>
            <a:ext cx="3231369" cy="576064"/>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方式</a:t>
            </a:r>
            <a:r>
              <a:rPr lang="en-US" altLang="zh-CN"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a:t>
            </a:r>
            <a:endParaRPr lang="zh-CN" altLang="en-US" sz="32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5" name="标题 1"/>
          <p:cNvSpPr txBox="1"/>
          <p:nvPr/>
        </p:nvSpPr>
        <p:spPr>
          <a:xfrm>
            <a:off x="263273" y="3933175"/>
            <a:ext cx="3231369" cy="576064"/>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标准</a:t>
            </a:r>
            <a:r>
              <a:rPr lang="en-US" altLang="zh-CN"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a:t>
            </a:r>
            <a:endParaRPr lang="zh-CN" altLang="en-US" sz="32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8" name="标题 1"/>
          <p:cNvSpPr txBox="1"/>
          <p:nvPr/>
        </p:nvSpPr>
        <p:spPr>
          <a:xfrm>
            <a:off x="2251636" y="3213095"/>
            <a:ext cx="3231369" cy="576064"/>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自下而上推荐</a:t>
            </a:r>
            <a:endParaRPr lang="zh-CN" altLang="en-US" sz="3200" b="1" dirty="0">
              <a:solidFill>
                <a:srgbClr val="0000FF"/>
              </a:solidFill>
              <a:effectLst>
                <a:outerShdw blurRad="38100" dist="38100" dir="2700000" algn="tl">
                  <a:srgbClr val="000000">
                    <a:alpha val="43137"/>
                  </a:srgbClr>
                </a:outerShdw>
              </a:effectLst>
              <a:latin typeface="微软雅黑" charset="-122"/>
              <a:ea typeface="微软雅黑" charset="-122"/>
            </a:endParaRPr>
          </a:p>
        </p:txBody>
      </p:sp>
      <p:sp>
        <p:nvSpPr>
          <p:cNvPr id="9" name="标题 1"/>
          <p:cNvSpPr txBox="1"/>
          <p:nvPr/>
        </p:nvSpPr>
        <p:spPr>
          <a:xfrm>
            <a:off x="2251710" y="3933190"/>
            <a:ext cx="7127875" cy="575945"/>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rgbClr val="0000FF"/>
                </a:solidFill>
                <a:effectLst>
                  <a:outerShdw blurRad="38100" dist="38100" dir="2700000" algn="tl">
                    <a:srgbClr val="000000">
                      <a:alpha val="43137"/>
                    </a:srgbClr>
                  </a:outerShdw>
                </a:effectLst>
                <a:latin typeface="微软雅黑" charset="-122"/>
                <a:ea typeface="微软雅黑" charset="-122"/>
              </a:rPr>
              <a:t>孝、廉</a:t>
            </a:r>
            <a:r>
              <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rPr>
              <a:t>（品行、才能）</a:t>
            </a:r>
            <a:endPar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endParaRPr>
          </a:p>
        </p:txBody>
      </p:sp>
      <p:sp>
        <p:nvSpPr>
          <p:cNvPr id="12" name="标题 1"/>
          <p:cNvSpPr txBox="1"/>
          <p:nvPr/>
        </p:nvSpPr>
        <p:spPr>
          <a:xfrm>
            <a:off x="2251710" y="4653280"/>
            <a:ext cx="6824980" cy="575945"/>
          </a:xfrm>
          <a:prstGeom prst="rect">
            <a:avLst/>
          </a:prstGeom>
        </p:spPr>
        <p:txBody>
          <a:bodyPr lIns="68580" tIns="34290" rIns="68580" bIns="3429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itchFamily="2" charset="-122"/>
              </a:defRPr>
            </a:lvl9pPr>
          </a:lstStyle>
          <a:p>
            <a:pPr algn="l">
              <a:defRPr/>
            </a:pPr>
            <a:r>
              <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sym typeface="+mn-ea"/>
              </a:rPr>
              <a:t>后期变为家世，</a:t>
            </a:r>
            <a:r>
              <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rPr>
              <a:t>难以选拔真正的人才</a:t>
            </a:r>
            <a:endParaRPr lang="zh-CN" altLang="en-US" sz="3200" b="1" dirty="0" smtClean="0">
              <a:solidFill>
                <a:schemeClr val="tx1"/>
              </a:solidFill>
              <a:effectLst>
                <a:outerShdw blurRad="38100" dist="38100" dir="2700000" algn="tl">
                  <a:srgbClr val="000000">
                    <a:alpha val="43137"/>
                  </a:srgbClr>
                </a:outerShdw>
              </a:effectLst>
              <a:latin typeface="微软雅黑" charset="-122"/>
              <a:ea typeface="微软雅黑"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2" grpId="1"/>
      <p:bldP spid="12" grpId="2"/>
    </p:bldLst>
  </p:timing>
</p:sld>
</file>

<file path=ppt/tags/tag1.xml><?xml version="1.0" encoding="utf-8"?>
<p:tagLst xmlns:p="http://schemas.openxmlformats.org/presentationml/2006/main">
  <p:tag name="AS_UNIQUEID" val="1310"/>
</p:tagLst>
</file>

<file path=ppt/tags/tag2.xml><?xml version="1.0" encoding="utf-8"?>
<p:tagLst xmlns:p="http://schemas.openxmlformats.org/presentationml/2006/main">
  <p:tag name="AS_UNIQUEID" val="1265"/>
</p:tagLst>
</file>

<file path=ppt/tags/tag3.xml><?xml version="1.0" encoding="utf-8"?>
<p:tagLst xmlns:p="http://schemas.openxmlformats.org/presentationml/2006/main">
  <p:tag name="KSO_WM_BEAUTIFY_FLAG" val="#wm#"/>
  <p:tag name="KSO_WM_TAG_VERSION" val="1.0"/>
  <p:tag name="KSO_WM_TEMPLATE_CATEGORY" val="diagram"/>
  <p:tag name="KSO_WM_TEMPLATE_INDEX" val="20200864"/>
  <p:tag name="KSO_WM_UNIT_BLOCK" val="0"/>
  <p:tag name="KSO_WM_UNIT_COMPATIBLE" val="0"/>
  <p:tag name="KSO_WM_UNIT_DEFAULT_FONT" val="14;18;2"/>
  <p:tag name="KSO_WM_UNIT_DIAGRAM_ISNUMVISUAL" val="0"/>
  <p:tag name="KSO_WM_UNIT_DIAGRAM_ISREFERUNIT" val="0"/>
  <p:tag name="KSO_WM_UNIT_HIGHLIGHT" val="0"/>
  <p:tag name="KSO_WM_UNIT_ID" val="diagram20200864_1*f*1"/>
  <p:tag name="KSO_WM_UNIT_INDEX" val="1"/>
  <p:tag name="KSO_WM_UNIT_LAYERLEVEL" val="1"/>
  <p:tag name="KSO_WM_UNIT_NOCLEAR" val="0"/>
  <p:tag name="KSO_WM_UNIT_PLACING_PICTURE_MD4" val="0"/>
  <p:tag name="KSO_WM_UNIT_PRESET_TEXT" val="点击输入正文"/>
  <p:tag name="KSO_WM_UNIT_SHOW_EDIT_AREA_INDICATION" val="1"/>
  <p:tag name="KSO_WM_UNIT_TYPE" val="f"/>
  <p:tag name="KSO_WM_UNIT_VALUE" val="564"/>
</p:tagLst>
</file>

<file path=ppt/tags/tag4.xml><?xml version="1.0" encoding="utf-8"?>
<p:tagLst xmlns:p="http://schemas.openxmlformats.org/presentationml/2006/main">
  <p:tag name="AS_UNIQUEID" val="1183"/>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2402</Words>
  <Application>WPS 演示</Application>
  <PresentationFormat>宽屏</PresentationFormat>
  <Paragraphs>229</Paragraphs>
  <Slides>23</Slides>
  <Notes>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23</vt:i4>
      </vt:variant>
    </vt:vector>
  </HeadingPairs>
  <TitlesOfParts>
    <vt:vector size="47" baseType="lpstr">
      <vt:lpstr>Arial</vt:lpstr>
      <vt:lpstr>宋体</vt:lpstr>
      <vt:lpstr>Wingdings</vt:lpstr>
      <vt:lpstr>微软雅黑</vt:lpstr>
      <vt:lpstr>汉仪旗黑</vt:lpstr>
      <vt:lpstr>字酷堂清楷 简</vt:lpstr>
      <vt:lpstr>汉仪楷体简</vt:lpstr>
      <vt:lpstr>楷体</vt:lpstr>
      <vt:lpstr>汉仪楷体KW</vt:lpstr>
      <vt:lpstr>Calibri</vt:lpstr>
      <vt:lpstr>苏新诗柳楷简</vt:lpstr>
      <vt:lpstr>Segoe UI</vt:lpstr>
      <vt:lpstr>汉仪书宋二KW</vt:lpstr>
      <vt:lpstr>方正粗黑宋简体</vt:lpstr>
      <vt:lpstr>黑体</vt:lpstr>
      <vt:lpstr>叶根友毛笔行书简体2012版</vt:lpstr>
      <vt:lpstr>宋体</vt:lpstr>
      <vt:lpstr>Arial Unicode MS</vt:lpstr>
      <vt:lpstr>Helvetica Neue</vt:lpstr>
      <vt:lpstr>Calibri</vt:lpstr>
      <vt:lpstr>汉仪中黑KW</vt:lpstr>
      <vt:lpstr>苹方-简</vt:lpstr>
      <vt:lpstr>宋体-简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叶洛</cp:lastModifiedBy>
  <cp:revision>13</cp:revision>
  <dcterms:created xsi:type="dcterms:W3CDTF">2023-09-03T13:14:46Z</dcterms:created>
  <dcterms:modified xsi:type="dcterms:W3CDTF">2023-09-03T13:14:46Z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2052-6.0.0.8068</vt:lpwstr>
  </property>
  <property fmtid="{D5CDD505-2E9C-101B-9397-08002B2CF9AE}" pid="3" name="ICV">
    <vt:lpwstr>2375E516C5EBC13D6F68F4646F87535C_41</vt:lpwstr>
  </property>
</Properties>
</file>