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66" r:id="rId4"/>
    <p:sldId id="267" r:id="rId5"/>
    <p:sldId id="269" r:id="rId6"/>
    <p:sldId id="268" r:id="rId7"/>
    <p:sldId id="271" r:id="rId8"/>
    <p:sldId id="272" r:id="rId9"/>
    <p:sldId id="270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5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Box 3"/>
          <p:cNvSpPr txBox="1"/>
          <p:nvPr/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175895" y="1694815"/>
            <a:ext cx="1225931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（一）总览，初设框架：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明确主干事件或主题，串联相关基础知识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（备用）（请说明</a:t>
            </a:r>
            <a:r>
              <a:rPr lang="en-US" altLang="zh-CN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题的考点）</a:t>
            </a:r>
            <a:endParaRPr lang="en-US" altLang="zh-CN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方法</a:t>
            </a: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、粗读材料（包括</a:t>
            </a:r>
            <a:r>
              <a:rPr lang="zh-CN" alt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题引、正文、文章出处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en-US" altLang="zh-CN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方法</a:t>
            </a: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、借助设问</a:t>
            </a:r>
            <a:endParaRPr lang="zh-CN" altLang="en-US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矩形 7"/>
          <p:cNvSpPr/>
          <p:nvPr/>
        </p:nvSpPr>
        <p:spPr>
          <a:xfrm>
            <a:off x="175895" y="877888"/>
            <a:ext cx="7466330" cy="70675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一、信息处理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（总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总） 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0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30" end="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53" end="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charRg st="53" end="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Box 3"/>
          <p:cNvSpPr txBox="1"/>
          <p:nvPr/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矩形 5"/>
          <p:cNvSpPr/>
          <p:nvPr/>
        </p:nvSpPr>
        <p:spPr>
          <a:xfrm>
            <a:off x="83820" y="1336040"/>
            <a:ext cx="11927840" cy="52546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（二）精析材料：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提取直接信息、解读隐性信息、对接所学知识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、断句、分层（基础级）（善用语文的连词和标点符号、角色）</a:t>
            </a:r>
            <a:endParaRPr lang="en-US" altLang="zh-CN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、精析每句话的内容，提取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视角及其具体内容（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重视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时间、主语，</a:t>
            </a:r>
            <a:r>
              <a:rPr lang="zh-CN" altLang="en-US" sz="4000" b="1" dirty="0">
                <a:solidFill>
                  <a:srgbClr val="1140ED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并进行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标注）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、加工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隐性信息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，对接</a:t>
            </a:r>
            <a:r>
              <a:rPr lang="zh-CN" altLang="en-US" sz="4000" b="1" u="sng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所学知识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化暗为明，化繁为简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1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1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矩形 7"/>
          <p:cNvSpPr/>
          <p:nvPr/>
        </p:nvSpPr>
        <p:spPr>
          <a:xfrm>
            <a:off x="306070" y="638493"/>
            <a:ext cx="7466330" cy="70675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一、信息处理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（总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总） 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13000" y="5757545"/>
            <a:ext cx="938212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highlight>
                  <a:srgbClr val="FFFF00"/>
                </a:highlight>
              </a:rPr>
              <a:t>所学知识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</a:rPr>
              <a:t>不是</a:t>
            </a:r>
            <a:r>
              <a:rPr lang="zh-CN" altLang="en-US" sz="3200">
                <a:highlight>
                  <a:srgbClr val="FFFF00"/>
                </a:highlight>
              </a:rPr>
              <a:t>单指本题的主干事件或者主题，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</a:rPr>
              <a:t>也不是</a:t>
            </a:r>
            <a:r>
              <a:rPr lang="zh-CN" altLang="en-US" sz="3200">
                <a:highlight>
                  <a:srgbClr val="FFFF00"/>
                </a:highlight>
              </a:rPr>
              <a:t>单指历史学科知识</a:t>
            </a:r>
            <a:endParaRPr lang="zh-CN" altLang="en-US" sz="3200">
              <a:highlight>
                <a:srgbClr val="FFFF00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4099" grpId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矩形 5"/>
          <p:cNvSpPr/>
          <p:nvPr/>
        </p:nvSpPr>
        <p:spPr>
          <a:xfrm>
            <a:off x="175895" y="1756410"/>
            <a:ext cx="11750040" cy="470789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（三）精析设问：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、明确答案的来源和设问点（基础级）</a:t>
            </a:r>
            <a:endParaRPr lang="en-US" altLang="zh-CN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、解析设问点前面的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限定词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，精准答题方向；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、明确设问间的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关联性</a:t>
            </a:r>
            <a:r>
              <a:rPr lang="zh-CN" altLang="en-US" sz="40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（缺主语的设问先补全主语）</a:t>
            </a:r>
            <a:endParaRPr lang="zh-CN" altLang="en-US" sz="40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17</a:t>
            </a: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题（（</a:t>
            </a:r>
            <a:r>
              <a:rPr lang="en-US" altLang="zh-CN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19</a:t>
            </a: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））</a:t>
            </a:r>
            <a:endParaRPr lang="zh-CN" altLang="en-US" sz="40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7"/>
          <p:cNvSpPr/>
          <p:nvPr>
            <p:custDataLst>
              <p:tags r:id="rId2"/>
            </p:custDataLst>
          </p:nvPr>
        </p:nvSpPr>
        <p:spPr>
          <a:xfrm>
            <a:off x="175895" y="877888"/>
            <a:ext cx="7466330" cy="70675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一、信息处理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（总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总） 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099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矩形 5"/>
          <p:cNvSpPr/>
          <p:nvPr/>
        </p:nvSpPr>
        <p:spPr>
          <a:xfrm>
            <a:off x="175895" y="1927543"/>
            <a:ext cx="91440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（四）整合信息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0" y="2573020"/>
            <a:ext cx="1219200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、题干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材料与设问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的整合：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材料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信息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和所学知识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的整合</a:t>
            </a: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、同一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设问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中不同小问之间或者同一题不同设问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间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的整合</a:t>
            </a:r>
            <a:r>
              <a:rPr lang="en-US" altLang="zh-CN" sz="4000" b="1" dirty="0"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en-US" altLang="zh-CN" sz="4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7"/>
          <p:cNvSpPr/>
          <p:nvPr>
            <p:custDataLst>
              <p:tags r:id="rId2"/>
            </p:custDataLst>
          </p:nvPr>
        </p:nvSpPr>
        <p:spPr>
          <a:xfrm>
            <a:off x="175895" y="877888"/>
            <a:ext cx="7466330" cy="70675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一、信息处理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（总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总） 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4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14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3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TextBox 3"/>
          <p:cNvSpPr txBox="1"/>
          <p:nvPr/>
        </p:nvSpPr>
        <p:spPr>
          <a:xfrm>
            <a:off x="5344160" y="0"/>
            <a:ext cx="1970405" cy="49974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noAutofit/>
          </a:bodyPr>
          <a:p>
            <a:pPr algn="ctr"/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TextBox 4"/>
          <p:cNvSpPr txBox="1"/>
          <p:nvPr/>
        </p:nvSpPr>
        <p:spPr>
          <a:xfrm>
            <a:off x="1558925" y="969963"/>
            <a:ext cx="9977120" cy="11988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（一）总览，初设框架：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明确主干事件或主题，串联相关基础知识</a:t>
            </a:r>
            <a:r>
              <a:rPr lang="zh-CN" altLang="en-US" sz="24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，备用</a:t>
            </a:r>
            <a:endParaRPr lang="en-US" altLang="zh-CN" sz="24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方法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、粗读材料（包括题引、正文、文章出处）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方法</a:t>
            </a:r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、借助设问</a:t>
            </a:r>
            <a:endParaRPr lang="zh-CN" altLang="en-US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矩形 5"/>
          <p:cNvSpPr/>
          <p:nvPr/>
        </p:nvSpPr>
        <p:spPr>
          <a:xfrm>
            <a:off x="1524000" y="1989138"/>
            <a:ext cx="9144000" cy="38150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endParaRPr lang="en-US" altLang="zh-CN" sz="10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（二）精析材料：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提取直接信息、解读隐性信息、对接所学知识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、断句、分层（基础级）（善用语文的连词和标点符号、角色）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、精析每句话的内容，提取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视角及其具体内容（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重视时间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标注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、加工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隐性信息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，对接所学知识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化暗为明，化繁为简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（三）精析设问：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、明确答案的来源和设问点（基础级）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、解析设问点前面的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限定词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，精准答题方向；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、明确设问间的关联性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endParaRPr lang="en-US" altLang="zh-CN" sz="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（四）整合信息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2" name="矩形 7"/>
          <p:cNvSpPr/>
          <p:nvPr/>
        </p:nvSpPr>
        <p:spPr>
          <a:xfrm>
            <a:off x="1666875" y="500063"/>
            <a:ext cx="4549775" cy="4603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一、信息处理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（总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分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—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总） </a:t>
            </a:r>
            <a:r>
              <a:rPr lang="zh-CN" altLang="en-US" sz="24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en-US" altLang="zh-CN" sz="24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1487488" y="5732463"/>
            <a:ext cx="9034462" cy="10147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、题干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材料与设问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的整合：</a:t>
            </a:r>
            <a:endParaRPr lang="zh-CN" altLang="en-US" sz="2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材料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信息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和所学知识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的整合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zh-CN" altLang="en-US" sz="2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、同一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设问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中不同小问之间或者同一题不同设问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间</a:t>
            </a:r>
            <a:r>
              <a:rPr lang="zh-CN" altLang="en-US" sz="2000" b="1" dirty="0">
                <a:latin typeface="Arial" panose="020B0604020202020204" pitchFamily="34" charset="0"/>
                <a:ea typeface="宋体" panose="02010600030101010101" pitchFamily="2" charset="-122"/>
              </a:rPr>
              <a:t>的整合</a:t>
            </a:r>
            <a:r>
              <a:rPr lang="en-US" altLang="zh-CN" sz="2000" b="1" dirty="0">
                <a:latin typeface="Arial" panose="020B0604020202020204" pitchFamily="34" charset="0"/>
                <a:ea typeface="宋体" panose="02010600030101010101" pitchFamily="2" charset="-122"/>
              </a:rPr>
              <a:t>:</a:t>
            </a:r>
            <a:endParaRPr lang="zh-CN" altLang="en-US" sz="20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TextBox 3"/>
          <p:cNvSpPr txBox="1"/>
          <p:nvPr/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4" name="矩形 6"/>
          <p:cNvSpPr/>
          <p:nvPr/>
        </p:nvSpPr>
        <p:spPr>
          <a:xfrm>
            <a:off x="57150" y="571500"/>
            <a:ext cx="3897630" cy="70675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二、答案组织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TextBox 8"/>
          <p:cNvSpPr txBox="1"/>
          <p:nvPr/>
        </p:nvSpPr>
        <p:spPr>
          <a:xfrm>
            <a:off x="57785" y="1469390"/>
            <a:ext cx="11970385" cy="46170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noAutofit/>
          </a:bodyPr>
          <a:p>
            <a:pPr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、根据设问要求，针对性组织语言（基础级）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、组织答案时，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优先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运用材料信息，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再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结合所学知识加以补充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、概括材料时，尽量不要完全照抄材料（基础级）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）语义明确的内容，直接概括。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（保留材料中的主谓宾和特有的限定词）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）语义复杂、不明朗的、文言文，结合所学知识先进行转化（</a:t>
            </a:r>
            <a:r>
              <a:rPr lang="zh-CN" altLang="en-US" sz="3200" b="1" dirty="0">
                <a:solidFill>
                  <a:srgbClr val="1140ED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具体事件、思想主张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等），再用（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）方法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、语言组织要条理清晰，标题化，序号化（基础级）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、语言表达要严谨准确，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历史术语化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（基础级）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22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charRg st="22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51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charRg st="51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7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charRg st="75" end="1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10" end="1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charRg st="110" end="1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59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charRg st="159" end="18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84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charRg st="184" end="2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TextBox 3"/>
          <p:cNvSpPr txBox="1"/>
          <p:nvPr/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4" name="矩形 6"/>
          <p:cNvSpPr/>
          <p:nvPr/>
        </p:nvSpPr>
        <p:spPr>
          <a:xfrm>
            <a:off x="0" y="469900"/>
            <a:ext cx="3897630" cy="70675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二、答案组织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40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zh-CN" altLang="en-US" sz="40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4" name="矩形 9"/>
          <p:cNvSpPr/>
          <p:nvPr/>
        </p:nvSpPr>
        <p:spPr>
          <a:xfrm>
            <a:off x="0" y="1176655"/>
            <a:ext cx="12083415" cy="526224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txBody>
          <a:bodyPr wrap="square" anchor="t" anchorCtr="0">
            <a:spAutoFit/>
          </a:bodyPr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、特殊题型，具体问题具体分析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如：</a:t>
            </a:r>
            <a:r>
              <a:rPr lang="zh-CN" altLang="en-US" sz="3200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宋体" panose="02010600030101010101" pitchFamily="2" charset="-122"/>
              </a:rPr>
              <a:t>比较类题型：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要明确设问中比较的角度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）如果是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相同点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的比较，一定要找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共性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的，不能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写个性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endParaRPr lang="en-US" altLang="zh-CN" sz="32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）如果是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不同点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的比较，要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先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找到比较的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视角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再分别说明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（具体方法：可以以其中一个事件为依据，找出材料中涉及的所有视角，然后用第二个事件代入一一对比）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）如果是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变化题</a:t>
            </a:r>
            <a:r>
              <a:rPr lang="zh-CN" altLang="en-US" sz="32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，雷同于不同点的题，但要注意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变化的时间点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TextBox 3"/>
          <p:cNvSpPr txBox="1"/>
          <p:nvPr/>
        </p:nvSpPr>
        <p:spPr>
          <a:xfrm>
            <a:off x="4961573" y="0"/>
            <a:ext cx="27355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algn="ctr"/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答题技巧：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4" name="矩形 6"/>
          <p:cNvSpPr/>
          <p:nvPr/>
        </p:nvSpPr>
        <p:spPr>
          <a:xfrm>
            <a:off x="206375" y="383540"/>
            <a:ext cx="2409825" cy="460375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 anchorCtr="0">
            <a:spAutoFit/>
          </a:bodyPr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二、答案组织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1D41D5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en-US" altLang="zh-CN" sz="2400" b="1" dirty="0">
              <a:solidFill>
                <a:srgbClr val="1D41D5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TextBox 8"/>
          <p:cNvSpPr txBox="1"/>
          <p:nvPr/>
        </p:nvSpPr>
        <p:spPr>
          <a:xfrm>
            <a:off x="1524000" y="875983"/>
            <a:ext cx="9144000" cy="341503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、根据设问要求，针对性组织语言（基础级）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、组织答案时，优先运用材料信息，再结合所学知识加以补充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、概括材料时，尽量不要完全照抄材料（基础级）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）语义明确的内容，直接概括。</a:t>
            </a: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（保留材料中的主谓宾和特有的限定词）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）语义复杂、不明朗的、文言文，结合所学知识先进行转化（具体事件、思想主张等），再用（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）方法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、语言组织要条理清晰，标题化，序号化（基础级）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、语言表达要严谨准确，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历史术语化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</a:rPr>
              <a:t>（基础级）</a:t>
            </a:r>
            <a:endParaRPr lang="en-US" altLang="zh-CN" sz="2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4" name="矩形 9"/>
          <p:cNvSpPr/>
          <p:nvPr/>
        </p:nvSpPr>
        <p:spPr>
          <a:xfrm>
            <a:off x="1524000" y="4247515"/>
            <a:ext cx="10404475" cy="267652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2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2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4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特殊题型，具体问题具体分析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如：比较类题型：要明确设问中比较的角度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）如果是相同点的比较，一定要找共性的，不能写个性的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）如果是不同点的比较，要先找到比较的视角，再分别说明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（具体方法：可以以其中一个事件为依据，找出材料中涉及的所有视角，然后用第二个事件代入一一对比）</a:t>
            </a:r>
            <a:endParaRPr lang="en-US" altLang="zh-CN" sz="2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）如果是变化题，雷同于不同点的题，但要注意变化的时间点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COMMONDATA" val="eyJoZGlkIjoiOWM1OTM5NTUxNWNhNDA3N2FmODQ2ZjA3ZjExMGM2ZmQifQ=="/>
  <p:tag name="KSO_WPP_MARK_KEY" val="01b44ced-4fe0-4e7b-85ed-c0bdd8a846a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1533</Words>
  <Application>WPS 演示</Application>
  <PresentationFormat>宽屏</PresentationFormat>
  <Paragraphs>107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家珍</cp:lastModifiedBy>
  <cp:revision>11</cp:revision>
  <dcterms:created xsi:type="dcterms:W3CDTF">2023-03-27T00:21:00Z</dcterms:created>
  <dcterms:modified xsi:type="dcterms:W3CDTF">2023-03-31T01:23:34Z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135684FCFA9B425FA3CD3572DDE9B548_12</vt:lpwstr>
  </property>
  <property fmtid="{D5CDD505-2E9C-101B-9397-08002B2CF9AE}" pid="3" name="KSOProductBuildVer">
    <vt:lpwstr>2052-11.1.0.14036</vt:lpwstr>
  </property>
</Properties>
</file>