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0" r:id="rId3"/>
    <p:sldId id="257" r:id="rId5"/>
    <p:sldId id="258" r:id="rId6"/>
    <p:sldId id="259" r:id="rId7"/>
    <p:sldId id="256" r:id="rId8"/>
    <p:sldId id="261" r:id="rId9"/>
    <p:sldId id="263" r:id="rId10"/>
    <p:sldId id="264" r:id="rId11"/>
    <p:sldId id="304" r:id="rId12"/>
    <p:sldId id="265" r:id="rId13"/>
    <p:sldId id="266" r:id="rId14"/>
    <p:sldId id="267" r:id="rId15"/>
    <p:sldId id="268" r:id="rId16"/>
    <p:sldId id="269" r:id="rId17"/>
    <p:sldId id="270" r:id="rId18"/>
    <p:sldId id="271" r:id="rId19"/>
    <p:sldId id="272" r:id="rId20"/>
    <p:sldId id="302" r:id="rId21"/>
    <p:sldId id="303" r:id="rId22"/>
    <p:sldId id="305" r:id="rId23"/>
    <p:sldId id="274" r:id="rId24"/>
    <p:sldId id="275" r:id="rId25"/>
    <p:sldId id="276" r:id="rId26"/>
    <p:sldId id="277" r:id="rId27"/>
    <p:sldId id="278" r:id="rId28"/>
    <p:sldId id="279" r:id="rId29"/>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2" d="100"/>
          <a:sy n="112" d="100"/>
        </p:scale>
        <p:origin x="-342" y="-90"/>
      </p:cViewPr>
      <p:guideLst>
        <p:guide orient="horz" pos="1620"/>
        <p:guide pos="29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20.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A2255-7B33-41D6-B298-B94C8E65DD8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4BD08-0AD1-405B-85EF-D32D93B787F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中世纪：在世界历史上，</a:t>
            </a:r>
            <a:r>
              <a:rPr lang="en-US" altLang="zh-CN" dirty="0" smtClean="0"/>
              <a:t>5—15</a:t>
            </a:r>
            <a:r>
              <a:rPr lang="zh-CN" altLang="en-US" dirty="0" smtClean="0"/>
              <a:t>世纪一般被称为“中古时期”。史学上通常指封建时代，即介于奴隶社会和近代资本主义之间。这一名词主要适用于欧洲。</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70000"/>
              </a:lnSpc>
            </a:pPr>
            <a:r>
              <a:rPr lang="zh-CN" altLang="en-US" dirty="0" smtClean="0"/>
              <a:t>结合教材</a:t>
            </a:r>
            <a:r>
              <a:rPr lang="en-US" altLang="zh-CN" dirty="0" smtClean="0"/>
              <a:t>15</a:t>
            </a:r>
            <a:r>
              <a:rPr lang="zh-CN" altLang="en-US" dirty="0" smtClean="0"/>
              <a:t>页导入解释“中古”也就是“中世纪”的时间概念。图片解释：</a:t>
            </a:r>
            <a:r>
              <a:rPr lang="zh-CN" altLang="en-US" sz="1200" b="0" dirty="0" smtClean="0">
                <a:latin typeface="方正大标宋_GBK" panose="02000000000000000000" charset="-122"/>
                <a:ea typeface="方正大标宋_GBK" panose="02000000000000000000" charset="-122"/>
                <a:cs typeface="方正大标宋_GBK" panose="02000000000000000000" charset="-122"/>
              </a:rPr>
              <a:t>画面左侧带着盔甲、眼神坚定的是罗马人，而毛发卷曲、手执长刀的则是日耳曼人，也就是所谓的“蛮族人”，罗马帝国在</a:t>
            </a:r>
            <a:r>
              <a:rPr lang="en-US" altLang="zh-CN" sz="1200" b="0" dirty="0" smtClean="0">
                <a:latin typeface="方正大标宋_GBK" panose="02000000000000000000" charset="-122"/>
                <a:ea typeface="方正大标宋_GBK" panose="02000000000000000000" charset="-122"/>
                <a:cs typeface="方正大标宋_GBK" panose="02000000000000000000" charset="-122"/>
              </a:rPr>
              <a:t>3</a:t>
            </a:r>
            <a:r>
              <a:rPr lang="zh-CN" altLang="en-US" sz="1200" b="0" dirty="0" smtClean="0">
                <a:latin typeface="方正大标宋_GBK" panose="02000000000000000000" charset="-122"/>
                <a:ea typeface="方正大标宋_GBK" panose="02000000000000000000" charset="-122"/>
                <a:cs typeface="方正大标宋_GBK" panose="02000000000000000000" charset="-122"/>
              </a:rPr>
              <a:t>世纪以后日渐衰败，日耳曼人渗入；</a:t>
            </a:r>
            <a:r>
              <a:rPr lang="en-US" altLang="zh-CN" sz="1200" b="0" dirty="0" smtClean="0">
                <a:latin typeface="方正大标宋_GBK" panose="02000000000000000000" charset="-122"/>
                <a:ea typeface="方正大标宋_GBK" panose="02000000000000000000" charset="-122"/>
                <a:cs typeface="方正大标宋_GBK" panose="02000000000000000000" charset="-122"/>
              </a:rPr>
              <a:t>5</a:t>
            </a:r>
            <a:r>
              <a:rPr lang="zh-CN" altLang="en-US" sz="1200" b="0" dirty="0" smtClean="0">
                <a:latin typeface="方正大标宋_GBK" panose="02000000000000000000" charset="-122"/>
                <a:ea typeface="方正大标宋_GBK" panose="02000000000000000000" charset="-122"/>
                <a:cs typeface="方正大标宋_GBK" panose="02000000000000000000" charset="-122"/>
              </a:rPr>
              <a:t>世纪西罗马帝国被蛮族消灭。帝国被蛮族日耳曼人占领，盎格鲁萨克逊人入侵大不列颠，便是今天的英格兰，法兰克人入侵了高卢，也就是今天的法国。在罗马帝国的废墟和日耳曼人迁徙后建立的一系列王国基础之上，罗马与日耳曼两种文明、两种制度和两大民族结合起来，</a:t>
            </a:r>
            <a:r>
              <a:rPr lang="zh-CN" altLang="en-US" sz="1200" b="0" dirty="0" smtClean="0">
                <a:solidFill>
                  <a:schemeClr val="accent5">
                    <a:lumMod val="75000"/>
                  </a:schemeClr>
                </a:solidFill>
                <a:latin typeface="方正大标宋_GBK" panose="02000000000000000000" charset="-122"/>
                <a:ea typeface="方正大标宋_GBK" panose="02000000000000000000" charset="-122"/>
                <a:cs typeface="方正大标宋_GBK" panose="02000000000000000000" charset="-122"/>
              </a:rPr>
              <a:t>西欧封建社会诞生</a:t>
            </a:r>
            <a:r>
              <a:rPr lang="zh-CN" altLang="en-US" sz="1200" b="0" dirty="0" smtClean="0">
                <a:latin typeface="方正大标宋_GBK" panose="02000000000000000000" charset="-122"/>
                <a:ea typeface="方正大标宋_GBK" panose="02000000000000000000" charset="-122"/>
                <a:cs typeface="方正大标宋_GBK" panose="02000000000000000000" charset="-122"/>
              </a:rPr>
              <a:t>。</a:t>
            </a:r>
            <a:r>
              <a:rPr lang="zh-CN" altLang="en-US" sz="1200" b="1" dirty="0" smtClean="0">
                <a:latin typeface="方正大标宋_GBK" panose="02000000000000000000" charset="-122"/>
                <a:ea typeface="方正大标宋_GBK" panose="02000000000000000000" charset="-122"/>
                <a:cs typeface="方正大标宋_GBK" panose="02000000000000000000" charset="-122"/>
              </a:rPr>
              <a:t>注：“中古”概念适用全世界，但是“中世纪”这一名词主要适用于欧洲。</a:t>
            </a:r>
            <a:endParaRPr lang="zh-CN" altLang="en-US" sz="1200" b="1" dirty="0" smtClean="0">
              <a:latin typeface="方正大标宋_GBK" panose="02000000000000000000" charset="-122"/>
              <a:ea typeface="方正大标宋_GBK" panose="02000000000000000000" charset="-122"/>
              <a:cs typeface="方正大标宋_GBK" panose="02000000000000000000" charset="-122"/>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④④</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9.pn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2" Type="http://schemas.openxmlformats.org/officeDocument/2006/relationships/notesSlide" Target="../notesSlides/notesSlide13.xml"/><Relationship Id="rId11" Type="http://schemas.openxmlformats.org/officeDocument/2006/relationships/slideLayout" Target="../slideLayouts/slideLayout2.xml"/><Relationship Id="rId10" Type="http://schemas.openxmlformats.org/officeDocument/2006/relationships/image" Target="../media/image22.png"/><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24.jpeg"/><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image" Target="../media/image4.jpeg"/><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6645" y="280555"/>
            <a:ext cx="8832274" cy="4759037"/>
          </a:xfrm>
          <a:prstGeom prst="rect">
            <a:avLst/>
          </a:prstGeom>
        </p:spPr>
      </p:pic>
      <p:sp>
        <p:nvSpPr>
          <p:cNvPr id="6" name="矩形 5"/>
          <p:cNvSpPr/>
          <p:nvPr/>
        </p:nvSpPr>
        <p:spPr>
          <a:xfrm>
            <a:off x="1" y="-20537"/>
            <a:ext cx="4176464" cy="439845"/>
          </a:xfrm>
          <a:prstGeom prst="rect">
            <a:avLst/>
          </a:prstGeom>
          <a:solidFill>
            <a:srgbClr val="002060"/>
          </a:solidFill>
          <a:ln w="25400" cap="flat" cmpd="sng" algn="ctr">
            <a:solidFill>
              <a:srgbClr val="4F81BD">
                <a:shade val="50000"/>
              </a:srgbClr>
            </a:solidFill>
            <a:prstDash val="solid"/>
          </a:ln>
          <a:effectLst/>
        </p:spPr>
        <p:txBody>
          <a:bodyPr lIns="91278" tIns="45639" rIns="91278" bIns="45639" anchor="ctr"/>
          <a:lstStyle/>
          <a:p>
            <a:pPr algn="ctr">
              <a:defRPr/>
            </a:pPr>
            <a:r>
              <a:rPr lang="zh-CN" altLang="zh-CN" sz="2000" b="1" kern="0" dirty="0">
                <a:solidFill>
                  <a:sysClr val="window" lastClr="FFFFFF"/>
                </a:solidFill>
                <a:latin typeface="华文中宋" panose="02010600040101010101" pitchFamily="2" charset="-122"/>
                <a:ea typeface="华文中宋" panose="02010600040101010101" pitchFamily="2" charset="-122"/>
              </a:rPr>
              <a:t>《中外历史纲要》</a:t>
            </a:r>
            <a:r>
              <a:rPr lang="zh-CN" altLang="en-US" sz="2000" b="1" kern="0" dirty="0" smtClean="0">
                <a:solidFill>
                  <a:sysClr val="window" lastClr="FFFFFF"/>
                </a:solidFill>
                <a:latin typeface="华文中宋" panose="02010600040101010101" pitchFamily="2" charset="-122"/>
                <a:ea typeface="华文中宋" panose="02010600040101010101" pitchFamily="2" charset="-122"/>
              </a:rPr>
              <a:t>（下）</a:t>
            </a:r>
            <a:r>
              <a:rPr lang="zh-CN" altLang="zh-CN" sz="2000" b="1" kern="0" dirty="0" smtClean="0">
                <a:solidFill>
                  <a:sysClr val="window" lastClr="FFFFFF"/>
                </a:solidFill>
                <a:latin typeface="华文中宋" panose="02010600040101010101" pitchFamily="2" charset="-122"/>
                <a:ea typeface="华文中宋" panose="02010600040101010101" pitchFamily="2" charset="-122"/>
              </a:rPr>
              <a:t>第</a:t>
            </a:r>
            <a:r>
              <a:rPr lang="en-US" altLang="zh-CN" sz="2000" b="1" kern="0" dirty="0" smtClean="0">
                <a:solidFill>
                  <a:sysClr val="window" lastClr="FFFFFF"/>
                </a:solidFill>
                <a:latin typeface="华文中宋" panose="02010600040101010101" pitchFamily="2" charset="-122"/>
                <a:ea typeface="华文中宋" panose="02010600040101010101" pitchFamily="2" charset="-122"/>
              </a:rPr>
              <a:t>3</a:t>
            </a:r>
            <a:r>
              <a:rPr lang="zh-CN" altLang="en-US" sz="2000" b="1" kern="0" dirty="0" smtClean="0">
                <a:solidFill>
                  <a:sysClr val="window" lastClr="FFFFFF"/>
                </a:solidFill>
                <a:latin typeface="华文中宋" panose="02010600040101010101" pitchFamily="2" charset="-122"/>
                <a:ea typeface="华文中宋" panose="02010600040101010101" pitchFamily="2" charset="-122"/>
              </a:rPr>
              <a:t>课</a:t>
            </a:r>
            <a:endParaRPr lang="zh-CN" altLang="en-US" sz="2000" b="1" kern="0" dirty="0">
              <a:solidFill>
                <a:sysClr val="window" lastClr="FFFFFF"/>
              </a:solidFill>
              <a:latin typeface="华文中宋" panose="02010600040101010101" pitchFamily="2" charset="-122"/>
              <a:ea typeface="华文中宋" panose="02010600040101010101" pitchFamily="2" charset="-122"/>
            </a:endParaRPr>
          </a:p>
        </p:txBody>
      </p:sp>
      <p:sp>
        <p:nvSpPr>
          <p:cNvPr id="7" name="文本框 1"/>
          <p:cNvSpPr txBox="1"/>
          <p:nvPr/>
        </p:nvSpPr>
        <p:spPr>
          <a:xfrm>
            <a:off x="341276" y="843558"/>
            <a:ext cx="8424936" cy="561690"/>
          </a:xfrm>
          <a:prstGeom prst="rect">
            <a:avLst/>
          </a:prstGeom>
          <a:solidFill>
            <a:schemeClr val="bg1"/>
          </a:solidFill>
        </p:spPr>
        <p:txBody>
          <a:bodyPr wrap="square" lIns="68469" tIns="34289" rIns="68469" bIns="34289" rtlCol="0">
            <a:spAutoFit/>
          </a:bodyPr>
          <a:lstStyle/>
          <a:p>
            <a:pPr algn="ctr" defTabSz="684530"/>
            <a:r>
              <a:rPr lang="zh-CN" altLang="en-US" sz="3200" b="1" dirty="0" smtClean="0">
                <a:solidFill>
                  <a:srgbClr val="FF0000"/>
                </a:solidFill>
                <a:effectLst>
                  <a:outerShdw blurRad="38100" dist="38100" dir="2700000" algn="tl">
                    <a:srgbClr val="000000">
                      <a:alpha val="43137"/>
                    </a:srgbClr>
                  </a:outerShdw>
                </a:effectLst>
                <a:latin typeface="思源黑体 CN Bold"/>
              </a:rPr>
              <a:t>中 古 时 期 的 欧 洲</a:t>
            </a:r>
            <a:endParaRPr lang="zh-CN" altLang="en-US"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770" y="915606"/>
            <a:ext cx="8712968" cy="1402080"/>
          </a:xfrm>
          <a:prstGeom prst="rect">
            <a:avLst/>
          </a:prstGeom>
          <a:noFill/>
        </p:spPr>
        <p:txBody>
          <a:bodyPr wrap="square" lIns="68580" tIns="34290" rIns="68580" bIns="34290" rtlCol="0" anchor="t">
            <a:spAutoFit/>
          </a:bodyPr>
          <a:lstStyle/>
          <a:p>
            <a:pPr algn="just" eaLnBrk="0" hangingPunct="0">
              <a:lnSpc>
                <a:spcPts val="2600"/>
              </a:lnSpc>
            </a:pPr>
            <a:r>
              <a:rPr lang="zh-CN" altLang="en-US" sz="2400" b="1" dirty="0" smtClean="0">
                <a:solidFill>
                  <a:srgbClr val="1D41D5"/>
                </a:solidFill>
                <a:latin typeface="+mn-ea"/>
                <a:cs typeface="黑体" panose="02010609060101010101" charset="-122"/>
                <a:sym typeface="+mn-ea"/>
              </a:rPr>
              <a:t>（</a:t>
            </a:r>
            <a:r>
              <a:rPr lang="en-US" altLang="zh-CN" sz="2400" b="1" dirty="0" smtClean="0">
                <a:solidFill>
                  <a:srgbClr val="1D41D5"/>
                </a:solidFill>
                <a:latin typeface="+mn-ea"/>
                <a:cs typeface="黑体" panose="02010609060101010101" charset="-122"/>
                <a:sym typeface="+mn-ea"/>
              </a:rPr>
              <a:t>1</a:t>
            </a:r>
            <a:r>
              <a:rPr lang="zh-CN" altLang="en-US" sz="2400" b="1" dirty="0" smtClean="0">
                <a:solidFill>
                  <a:srgbClr val="1D41D5"/>
                </a:solidFill>
                <a:latin typeface="+mn-ea"/>
                <a:cs typeface="黑体" panose="02010609060101010101" charset="-122"/>
                <a:sym typeface="+mn-ea"/>
              </a:rPr>
              <a:t>）发展趋势（变化表现）</a:t>
            </a:r>
            <a:r>
              <a:rPr lang="zh-CN" altLang="en-US" sz="2400" b="1" dirty="0">
                <a:solidFill>
                  <a:srgbClr val="1D41D5"/>
                </a:solidFill>
                <a:latin typeface="+mn-ea"/>
                <a:cs typeface="黑体" panose="02010609060101010101" charset="-122"/>
                <a:sym typeface="+mn-ea"/>
              </a:rPr>
              <a:t>：</a:t>
            </a:r>
            <a:endParaRPr lang="zh-CN" altLang="en-US" sz="2400" b="1" dirty="0">
              <a:solidFill>
                <a:srgbClr val="1D41D5"/>
              </a:solidFill>
              <a:latin typeface="+mn-ea"/>
              <a:cs typeface="宋体" panose="02010600030101010101" pitchFamily="2" charset="-122"/>
              <a:sym typeface="+mn-ea"/>
            </a:endParaRPr>
          </a:p>
          <a:p>
            <a:pPr algn="just" eaLnBrk="0" hangingPunct="0">
              <a:lnSpc>
                <a:spcPts val="2600"/>
              </a:lnSpc>
            </a:pPr>
            <a:r>
              <a:rPr lang="zh-CN" altLang="en-US" sz="2400" b="1" dirty="0" smtClean="0">
                <a:solidFill>
                  <a:srgbClr val="1D41D5"/>
                </a:solidFill>
                <a:latin typeface="+mn-ea"/>
                <a:cs typeface="黑体" panose="02010609060101010101" charset="-122"/>
                <a:sym typeface="+mn-ea"/>
              </a:rPr>
              <a:t>（</a:t>
            </a:r>
            <a:r>
              <a:rPr lang="en-US" altLang="zh-CN" sz="2400" b="1" dirty="0" smtClean="0">
                <a:solidFill>
                  <a:srgbClr val="1D41D5"/>
                </a:solidFill>
                <a:latin typeface="+mn-ea"/>
                <a:cs typeface="黑体" panose="02010609060101010101" charset="-122"/>
                <a:sym typeface="+mn-ea"/>
              </a:rPr>
              <a:t>2</a:t>
            </a:r>
            <a:r>
              <a:rPr lang="zh-CN" altLang="en-US" sz="2400" b="1" dirty="0" smtClean="0">
                <a:solidFill>
                  <a:srgbClr val="1D41D5"/>
                </a:solidFill>
                <a:latin typeface="+mn-ea"/>
                <a:cs typeface="黑体" panose="02010609060101010101" charset="-122"/>
                <a:sym typeface="+mn-ea"/>
              </a:rPr>
              <a:t>）原因</a:t>
            </a:r>
            <a:r>
              <a:rPr lang="zh-CN" altLang="en-US" sz="2400" b="1" dirty="0">
                <a:solidFill>
                  <a:srgbClr val="1D41D5"/>
                </a:solidFill>
                <a:latin typeface="+mn-ea"/>
                <a:cs typeface="黑体" panose="02010609060101010101" charset="-122"/>
                <a:sym typeface="+mn-ea"/>
              </a:rPr>
              <a:t>：</a:t>
            </a:r>
            <a:endParaRPr lang="zh-CN" altLang="en-US" sz="2400" b="1" dirty="0">
              <a:solidFill>
                <a:srgbClr val="1D41D5"/>
              </a:solidFill>
              <a:latin typeface="+mn-ea"/>
              <a:cs typeface="黑体" panose="02010609060101010101" charset="-122"/>
              <a:sym typeface="+mn-ea"/>
            </a:endParaRPr>
          </a:p>
          <a:p>
            <a:pPr algn="just" eaLnBrk="0" hangingPunct="0">
              <a:lnSpc>
                <a:spcPts val="2600"/>
              </a:lnSpc>
            </a:pPr>
            <a:r>
              <a:rPr lang="zh-CN" altLang="en-US" sz="2400" b="1" dirty="0" smtClean="0">
                <a:solidFill>
                  <a:srgbClr val="1D41D5"/>
                </a:solidFill>
                <a:latin typeface="+mn-ea"/>
                <a:cs typeface="黑体" panose="02010609060101010101" charset="-122"/>
                <a:sym typeface="+mn-ea"/>
              </a:rPr>
              <a:t>（</a:t>
            </a:r>
            <a:r>
              <a:rPr lang="en-US" altLang="zh-CN" sz="2400" b="1" dirty="0" smtClean="0">
                <a:solidFill>
                  <a:srgbClr val="1D41D5"/>
                </a:solidFill>
                <a:latin typeface="+mn-ea"/>
                <a:cs typeface="黑体" panose="02010609060101010101" charset="-122"/>
                <a:sym typeface="+mn-ea"/>
              </a:rPr>
              <a:t>3</a:t>
            </a:r>
            <a:r>
              <a:rPr lang="zh-CN" altLang="en-US" sz="2400" b="1" dirty="0" smtClean="0">
                <a:solidFill>
                  <a:srgbClr val="1D41D5"/>
                </a:solidFill>
                <a:latin typeface="+mn-ea"/>
                <a:cs typeface="黑体" panose="02010609060101010101" charset="-122"/>
                <a:sym typeface="+mn-ea"/>
              </a:rPr>
              <a:t>）王权加强表现：</a:t>
            </a:r>
            <a:endParaRPr lang="en-US" altLang="zh-CN" sz="2400" b="1" dirty="0" smtClean="0">
              <a:solidFill>
                <a:srgbClr val="1D41D5"/>
              </a:solidFill>
              <a:latin typeface="+mn-ea"/>
              <a:cs typeface="黑体" panose="02010609060101010101" charset="-122"/>
              <a:sym typeface="+mn-ea"/>
            </a:endParaRPr>
          </a:p>
          <a:p>
            <a:pPr algn="just" eaLnBrk="0" hangingPunct="0">
              <a:lnSpc>
                <a:spcPts val="2600"/>
              </a:lnSpc>
            </a:pPr>
            <a:r>
              <a:rPr lang="en-US" altLang="zh-CN" sz="2400" b="1" dirty="0" smtClean="0">
                <a:solidFill>
                  <a:srgbClr val="1D41D5"/>
                </a:solidFill>
                <a:latin typeface="+mn-ea"/>
                <a:cs typeface="黑体" panose="02010609060101010101" charset="-122"/>
                <a:sym typeface="+mn-ea"/>
              </a:rPr>
              <a:t> (4) </a:t>
            </a:r>
            <a:r>
              <a:rPr lang="zh-CN" altLang="en-US" sz="2400" b="1" dirty="0" smtClean="0">
                <a:solidFill>
                  <a:srgbClr val="1D41D5"/>
                </a:solidFill>
                <a:latin typeface="+mn-ea"/>
                <a:cs typeface="黑体" panose="02010609060101010101" charset="-122"/>
                <a:sym typeface="+mn-ea"/>
              </a:rPr>
              <a:t>影响：</a:t>
            </a:r>
            <a:endParaRPr lang="zh-CN" altLang="en-US" sz="2400" b="1" dirty="0" smtClean="0">
              <a:solidFill>
                <a:srgbClr val="1D41D5"/>
              </a:solidFill>
              <a:latin typeface="+mn-ea"/>
              <a:cs typeface="黑体" panose="02010609060101010101" charset="-122"/>
              <a:sym typeface="+mn-ea"/>
            </a:endParaRPr>
          </a:p>
        </p:txBody>
      </p:sp>
      <p:pic>
        <p:nvPicPr>
          <p:cNvPr id="5" name="图片 4"/>
          <p:cNvPicPr>
            <a:picLocks noChangeAspect="1"/>
          </p:cNvPicPr>
          <p:nvPr/>
        </p:nvPicPr>
        <p:blipFill>
          <a:blip r:embed="rId1"/>
          <a:srcRect r="179" b="536"/>
          <a:stretch>
            <a:fillRect/>
          </a:stretch>
        </p:blipFill>
        <p:spPr>
          <a:xfrm>
            <a:off x="3419475" y="1779905"/>
            <a:ext cx="3720465" cy="3248025"/>
          </a:xfrm>
          <a:prstGeom prst="rect">
            <a:avLst/>
          </a:prstGeom>
          <a:ln>
            <a:solidFill>
              <a:schemeClr val="tx1"/>
            </a:solidFill>
          </a:ln>
          <a:effectLst/>
        </p:spPr>
      </p:pic>
      <p:grpSp>
        <p:nvGrpSpPr>
          <p:cNvPr id="7" name="组合 8"/>
          <p:cNvGrpSpPr/>
          <p:nvPr/>
        </p:nvGrpSpPr>
        <p:grpSpPr>
          <a:xfrm>
            <a:off x="106285" y="2221230"/>
            <a:ext cx="4738765" cy="1712595"/>
            <a:chOff x="6597" y="2836"/>
            <a:chExt cx="7146" cy="2649"/>
          </a:xfrm>
        </p:grpSpPr>
        <p:sp>
          <p:nvSpPr>
            <p:cNvPr id="10" name="椭圆 9"/>
            <p:cNvSpPr/>
            <p:nvPr/>
          </p:nvSpPr>
          <p:spPr>
            <a:xfrm>
              <a:off x="13600" y="4267"/>
              <a:ext cx="143" cy="2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zh-CN" altLang="en-US" sz="1400"/>
            </a:p>
          </p:txBody>
        </p:sp>
        <p:cxnSp>
          <p:nvCxnSpPr>
            <p:cNvPr id="12" name="肘形连接符 11"/>
            <p:cNvCxnSpPr>
              <a:stCxn id="10" idx="1"/>
            </p:cNvCxnSpPr>
            <p:nvPr/>
          </p:nvCxnSpPr>
          <p:spPr>
            <a:xfrm rot="16200000" flipV="1">
              <a:off x="12103" y="2782"/>
              <a:ext cx="361" cy="2675"/>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6597" y="2836"/>
              <a:ext cx="4606" cy="2649"/>
            </a:xfrm>
            <a:prstGeom prst="roundRect">
              <a:avLst/>
            </a:prstGeom>
            <a:noFill/>
            <a:ln>
              <a:noFill/>
            </a:ln>
            <a:extLst>
              <a:ext uri="{909E8E84-426E-40DD-AFC4-6F175D3DCCD1}">
                <a14:hiddenFill xmlns:a14="http://schemas.microsoft.com/office/drawing/2010/main">
                  <a:solidFill>
                    <a:schemeClr val="accent1">
                      <a:lumMod val="40000"/>
                      <a:lumOff val="60000"/>
                    </a:schemeClr>
                  </a:solidFill>
                </a14:hiddenFill>
              </a:ext>
            </a:extLst>
          </p:spPr>
          <p:style>
            <a:lnRef idx="2">
              <a:schemeClr val="dk1">
                <a:shade val="50000"/>
              </a:schemeClr>
            </a:lnRef>
            <a:fillRef idx="1">
              <a:schemeClr val="dk1"/>
            </a:fillRef>
            <a:effectRef idx="0">
              <a:schemeClr val="dk1"/>
            </a:effectRef>
            <a:fontRef idx="minor">
              <a:schemeClr val="lt1"/>
            </a:fontRef>
          </p:style>
          <p:txBody>
            <a:bodyPr anchor="ctr"/>
            <a:lstStyle/>
            <a:p>
              <a:pPr algn="just" defTabSz="685800" fontAlgn="base">
                <a:spcBef>
                  <a:spcPct val="0"/>
                </a:spcBef>
                <a:spcAft>
                  <a:spcPct val="0"/>
                </a:spcAft>
                <a:defRPr/>
              </a:pPr>
              <a:r>
                <a:rPr lang="zh-CN" altLang="en-US" sz="2000" b="1" dirty="0">
                  <a:solidFill>
                    <a:schemeClr val="tx1"/>
                  </a:solidFill>
                  <a:highlight>
                    <a:srgbClr val="FFFF00"/>
                  </a:highlight>
                  <a:latin typeface="楷体" panose="02010609060101010101" charset="-122"/>
                  <a:ea typeface="楷体" panose="02010609060101010101" charset="-122"/>
                  <a:cs typeface="楷体" panose="02010609060101010101" charset="-122"/>
                </a:rPr>
                <a:t>英格兰国王在与贵族的斗争中强化王权，到</a:t>
              </a:r>
              <a:r>
                <a:rPr lang="en-US" altLang="zh-CN" sz="2000" b="1" dirty="0">
                  <a:solidFill>
                    <a:schemeClr val="tx1"/>
                  </a:solidFill>
                  <a:highlight>
                    <a:srgbClr val="FFFF00"/>
                  </a:highlight>
                  <a:latin typeface="楷体" panose="02010609060101010101" charset="-122"/>
                  <a:ea typeface="楷体" panose="02010609060101010101" charset="-122"/>
                  <a:cs typeface="楷体" panose="02010609060101010101" charset="-122"/>
                </a:rPr>
                <a:t>15</a:t>
              </a:r>
              <a:r>
                <a:rPr lang="zh-CN" altLang="en-US" sz="2000" b="1" dirty="0">
                  <a:solidFill>
                    <a:schemeClr val="tx1"/>
                  </a:solidFill>
                  <a:highlight>
                    <a:srgbClr val="FFFF00"/>
                  </a:highlight>
                  <a:latin typeface="楷体" panose="02010609060101010101" charset="-122"/>
                  <a:ea typeface="楷体" panose="02010609060101010101" charset="-122"/>
                  <a:cs typeface="楷体" panose="02010609060101010101" charset="-122"/>
                </a:rPr>
                <a:t>世纪晚期都铎王朝建立后，英格兰逐渐</a:t>
              </a:r>
              <a:r>
                <a:rPr sz="2000" b="1" dirty="0" err="1">
                  <a:solidFill>
                    <a:schemeClr val="tx1"/>
                  </a:solidFill>
                  <a:highlight>
                    <a:srgbClr val="FFFF00"/>
                  </a:highlight>
                  <a:latin typeface="楷体" panose="02010609060101010101" charset="-122"/>
                  <a:ea typeface="楷体" panose="02010609060101010101" charset="-122"/>
                  <a:cs typeface="楷体" panose="02010609060101010101" charset="-122"/>
                </a:rPr>
                <a:t>形成</a:t>
              </a:r>
              <a:r>
                <a:rPr lang="zh-CN" altLang="en-US" sz="2000" b="1" dirty="0">
                  <a:solidFill>
                    <a:schemeClr val="tx1"/>
                  </a:solidFill>
                  <a:highlight>
                    <a:srgbClr val="FFFF00"/>
                  </a:highlight>
                  <a:latin typeface="楷体" panose="02010609060101010101" charset="-122"/>
                  <a:ea typeface="楷体" panose="02010609060101010101" charset="-122"/>
                  <a:cs typeface="楷体" panose="02010609060101010101" charset="-122"/>
                </a:rPr>
                <a:t>较为</a:t>
              </a:r>
              <a:r>
                <a:rPr sz="2000" b="1" dirty="0" err="1">
                  <a:solidFill>
                    <a:schemeClr val="tx1"/>
                  </a:solidFill>
                  <a:highlight>
                    <a:srgbClr val="FFFF00"/>
                  </a:highlight>
                  <a:latin typeface="楷体" panose="02010609060101010101" charset="-122"/>
                  <a:ea typeface="楷体" panose="02010609060101010101" charset="-122"/>
                  <a:cs typeface="楷体" panose="02010609060101010101" charset="-122"/>
                </a:rPr>
                <a:t>强大的王权</a:t>
              </a:r>
              <a:r>
                <a:rPr lang="zh-CN" altLang="en-US" sz="2000" b="1" dirty="0">
                  <a:solidFill>
                    <a:schemeClr val="tx1"/>
                  </a:solidFill>
                  <a:highlight>
                    <a:srgbClr val="FFFF00"/>
                  </a:highligh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highlight>
                  <a:srgbClr val="FFFF00"/>
                </a:highlight>
                <a:latin typeface="楷体" panose="02010609060101010101" charset="-122"/>
                <a:ea typeface="楷体" panose="02010609060101010101" charset="-122"/>
                <a:cs typeface="楷体" panose="02010609060101010101" charset="-122"/>
              </a:endParaRPr>
            </a:p>
          </p:txBody>
        </p:sp>
      </p:grpSp>
      <p:sp>
        <p:nvSpPr>
          <p:cNvPr id="17" name="圆角矩形 16"/>
          <p:cNvSpPr/>
          <p:nvPr/>
        </p:nvSpPr>
        <p:spPr>
          <a:xfrm>
            <a:off x="50165" y="4114165"/>
            <a:ext cx="2723515" cy="850265"/>
          </a:xfrm>
          <a:prstGeom prst="roundRect">
            <a:avLst/>
          </a:prstGeom>
          <a:noFill/>
          <a:ln>
            <a:noFill/>
          </a:ln>
          <a:extLst>
            <a:ext uri="{909E8E84-426E-40DD-AFC4-6F175D3DCCD1}">
              <a14:hiddenFill xmlns:a14="http://schemas.microsoft.com/office/drawing/2010/main">
                <a:solidFill>
                  <a:srgbClr val="A5DEAB"/>
                </a:solidFill>
              </a14:hiddenFill>
            </a:ext>
          </a:extLst>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just" defTabSz="685800" fontAlgn="base">
              <a:spcBef>
                <a:spcPct val="0"/>
              </a:spcBef>
              <a:spcAft>
                <a:spcPct val="0"/>
              </a:spcAft>
              <a:defRPr/>
            </a:pPr>
            <a:r>
              <a:rPr sz="2000" b="1">
                <a:solidFill>
                  <a:schemeClr val="tx1"/>
                </a:solidFill>
                <a:highlight>
                  <a:srgbClr val="FFFF00"/>
                </a:highlight>
                <a:latin typeface="楷体" panose="02010609060101010101" charset="-122"/>
                <a:ea typeface="楷体" panose="02010609060101010101" charset="-122"/>
                <a:cs typeface="楷体" panose="02010609060101010101" charset="-122"/>
              </a:rPr>
              <a:t>15世纪末，在伊比利亚半岛形成</a:t>
            </a:r>
            <a:r>
              <a:rPr lang="zh-CN" altLang="en-US" sz="2000" b="1">
                <a:solidFill>
                  <a:schemeClr val="tx1"/>
                </a:solidFill>
                <a:highlight>
                  <a:srgbClr val="FFFF00"/>
                </a:highlight>
                <a:latin typeface="楷体" panose="02010609060101010101" charset="-122"/>
                <a:ea typeface="楷体" panose="02010609060101010101" charset="-122"/>
                <a:cs typeface="楷体" panose="02010609060101010101" charset="-122"/>
              </a:rPr>
              <a:t>的国家有</a:t>
            </a:r>
            <a:r>
              <a:rPr sz="2000" b="1">
                <a:solidFill>
                  <a:schemeClr val="tx1"/>
                </a:solidFill>
                <a:highlight>
                  <a:srgbClr val="FFFF00"/>
                </a:highlight>
                <a:latin typeface="楷体" panose="02010609060101010101" charset="-122"/>
                <a:ea typeface="楷体" panose="02010609060101010101" charset="-122"/>
                <a:cs typeface="楷体" panose="02010609060101010101" charset="-122"/>
              </a:rPr>
              <a:t>西班牙和葡萄牙</a:t>
            </a:r>
            <a:r>
              <a:rPr lang="zh-CN" altLang="en-US" sz="2000" b="1">
                <a:solidFill>
                  <a:schemeClr val="tx1"/>
                </a:solidFill>
                <a:highlight>
                  <a:srgbClr val="FFFF00"/>
                </a:highlight>
                <a:latin typeface="楷体" panose="02010609060101010101" charset="-122"/>
                <a:ea typeface="楷体" panose="02010609060101010101" charset="-122"/>
                <a:cs typeface="楷体" panose="02010609060101010101" charset="-122"/>
              </a:rPr>
              <a:t>。</a:t>
            </a:r>
            <a:endParaRPr lang="zh-CN" altLang="en-US" sz="2000" b="1">
              <a:solidFill>
                <a:schemeClr val="tx1"/>
              </a:solidFill>
              <a:highlight>
                <a:srgbClr val="FFFF00"/>
              </a:highlight>
              <a:latin typeface="楷体" panose="02010609060101010101" charset="-122"/>
              <a:ea typeface="楷体" panose="02010609060101010101" charset="-122"/>
              <a:cs typeface="楷体" panose="02010609060101010101" charset="-122"/>
            </a:endParaRPr>
          </a:p>
        </p:txBody>
      </p:sp>
      <p:sp>
        <p:nvSpPr>
          <p:cNvPr id="6" name="圆角矩形 5"/>
          <p:cNvSpPr/>
          <p:nvPr/>
        </p:nvSpPr>
        <p:spPr>
          <a:xfrm>
            <a:off x="7138670" y="81915"/>
            <a:ext cx="2025650" cy="4990465"/>
          </a:xfrm>
          <a:prstGeom prst="roundRect">
            <a:avLst/>
          </a:prstGeom>
          <a:noFill/>
          <a:ln>
            <a:noFill/>
          </a:ln>
          <a:extLst>
            <a:ext uri="{909E8E84-426E-40DD-AFC4-6F175D3DCCD1}">
              <a14:hiddenFill xmlns:a14="http://schemas.microsoft.com/office/drawing/2010/main">
                <a:solidFill>
                  <a:schemeClr val="accent4">
                    <a:lumMod val="40000"/>
                    <a:lumOff val="60000"/>
                  </a:schemeClr>
                </a:solidFill>
              </a14:hiddenFill>
            </a:ext>
          </a:extLst>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just" defTabSz="685800" fontAlgn="base">
              <a:spcBef>
                <a:spcPct val="0"/>
              </a:spcBef>
              <a:spcAft>
                <a:spcPct val="0"/>
              </a:spcAft>
              <a:defRPr/>
            </a:pPr>
            <a:r>
              <a:rPr lang="zh-CN" altLang="en-US" b="1">
                <a:solidFill>
                  <a:schemeClr val="tx1"/>
                </a:solidFill>
                <a:highlight>
                  <a:srgbClr val="FFFF00"/>
                </a:highlight>
                <a:latin typeface="楷体" panose="02010609060101010101" charset="-122"/>
                <a:ea typeface="楷体" panose="02010609060101010101" charset="-122"/>
                <a:cs typeface="楷体" panose="02010609060101010101" charset="-122"/>
                <a:sym typeface="+mn-ea"/>
              </a:rPr>
              <a:t>最初法国国王的势力非常小，仅有巴黎到奥尔良的狭长地带，号称“法兰两岛”。法兰西国王借助通婚和征服等手段，击败各地封建主。而且王权获得城市不同程度的支持，12-13世纪王室领地持续扩大。</a:t>
            </a:r>
            <a:r>
              <a:rPr lang="zh-CN" altLang="en-US" b="1">
                <a:solidFill>
                  <a:schemeClr val="tx1"/>
                </a:solidFill>
                <a:highlight>
                  <a:srgbClr val="FFFF00"/>
                </a:highlight>
                <a:latin typeface="楷体" panose="02010609060101010101" charset="-122"/>
                <a:ea typeface="楷体" panose="02010609060101010101" charset="-122"/>
                <a:cs typeface="楷体" panose="02010609060101010101" charset="-122"/>
              </a:rPr>
              <a:t>到</a:t>
            </a:r>
            <a:r>
              <a:rPr b="1">
                <a:solidFill>
                  <a:schemeClr val="tx1"/>
                </a:solidFill>
                <a:highlight>
                  <a:srgbClr val="FFFF00"/>
                </a:highlight>
                <a:latin typeface="楷体" panose="02010609060101010101" charset="-122"/>
                <a:ea typeface="楷体" panose="02010609060101010101" charset="-122"/>
                <a:cs typeface="楷体" panose="02010609060101010101" charset="-122"/>
              </a:rPr>
              <a:t>15世纪</a:t>
            </a:r>
            <a:r>
              <a:rPr lang="zh-CN" altLang="en-US" b="1">
                <a:solidFill>
                  <a:schemeClr val="tx1"/>
                </a:solidFill>
                <a:highlight>
                  <a:srgbClr val="FFFF00"/>
                </a:highlight>
                <a:latin typeface="楷体" panose="02010609060101010101" charset="-122"/>
                <a:ea typeface="楷体" panose="02010609060101010101" charset="-122"/>
                <a:cs typeface="楷体" panose="02010609060101010101" charset="-122"/>
              </a:rPr>
              <a:t>晚期，法兰西基本完成统一，王权得到强化。</a:t>
            </a:r>
            <a:endParaRPr lang="zh-CN" altLang="en-US" b="1">
              <a:solidFill>
                <a:schemeClr val="tx1"/>
              </a:solidFill>
              <a:highlight>
                <a:srgbClr val="FFFF00"/>
              </a:highlight>
              <a:latin typeface="楷体" panose="02010609060101010101" charset="-122"/>
              <a:ea typeface="楷体" panose="02010609060101010101" charset="-122"/>
              <a:cs typeface="楷体" panose="02010609060101010101" charset="-122"/>
            </a:endParaRPr>
          </a:p>
        </p:txBody>
      </p:sp>
      <p:cxnSp>
        <p:nvCxnSpPr>
          <p:cNvPr id="20" name="肘形连接符 19"/>
          <p:cNvCxnSpPr/>
          <p:nvPr/>
        </p:nvCxnSpPr>
        <p:spPr>
          <a:xfrm rot="5400000" flipH="1" flipV="1">
            <a:off x="6010910" y="2140585"/>
            <a:ext cx="597535" cy="2323465"/>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075555" y="3601085"/>
            <a:ext cx="139065" cy="1460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椭圆 18"/>
          <p:cNvSpPr/>
          <p:nvPr/>
        </p:nvSpPr>
        <p:spPr>
          <a:xfrm>
            <a:off x="3752215" y="4440555"/>
            <a:ext cx="105410" cy="1473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base">
              <a:spcBef>
                <a:spcPct val="0"/>
              </a:spcBef>
              <a:spcAft>
                <a:spcPct val="0"/>
              </a:spcAft>
              <a:defRPr/>
            </a:pPr>
            <a:endParaRPr lang="zh-CN" altLang="en-US" sz="1400"/>
          </a:p>
        </p:txBody>
      </p:sp>
      <p:sp>
        <p:nvSpPr>
          <p:cNvPr id="2" name="标题 3"/>
          <p:cNvSpPr>
            <a:spLocks noGrp="1"/>
          </p:cNvSpPr>
          <p:nvPr/>
        </p:nvSpPr>
        <p:spPr>
          <a:xfrm>
            <a:off x="179705" y="555625"/>
            <a:ext cx="2292350" cy="32067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fontAlgn="auto">
              <a:lnSpc>
                <a:spcPct val="100000"/>
              </a:lnSpc>
            </a:pPr>
            <a:r>
              <a:rPr lang="en-US" altLang="zh-CN" sz="2800" b="1" dirty="0">
                <a:solidFill>
                  <a:srgbClr val="FF0000"/>
                </a:solidFill>
                <a:latin typeface="+mj-ea"/>
                <a:ea typeface="+mj-ea"/>
                <a:cs typeface="黑体" panose="02010609060101010101" charset="-122"/>
              </a:rPr>
              <a:t>1</a:t>
            </a:r>
            <a:r>
              <a:rPr lang="zh-CN" altLang="en-US" sz="2800" b="1" dirty="0">
                <a:solidFill>
                  <a:srgbClr val="FF0000"/>
                </a:solidFill>
                <a:latin typeface="+mj-ea"/>
                <a:ea typeface="+mj-ea"/>
                <a:cs typeface="黑体" panose="02010609060101010101" charset="-122"/>
              </a:rPr>
              <a:t>、王权加强</a:t>
            </a:r>
            <a:endParaRPr lang="zh-CN" altLang="en-US" sz="2800" b="1" dirty="0">
              <a:solidFill>
                <a:srgbClr val="FF0000"/>
              </a:solidFill>
              <a:latin typeface="+mj-ea"/>
              <a:ea typeface="+mj-ea"/>
              <a:cs typeface="黑体" panose="02010609060101010101" charset="-122"/>
            </a:endParaRPr>
          </a:p>
        </p:txBody>
      </p:sp>
      <p:cxnSp>
        <p:nvCxnSpPr>
          <p:cNvPr id="26" name="肘形连接符 25"/>
          <p:cNvCxnSpPr/>
          <p:nvPr/>
        </p:nvCxnSpPr>
        <p:spPr>
          <a:xfrm>
            <a:off x="2769870" y="4509770"/>
            <a:ext cx="1282700" cy="239395"/>
          </a:xfrm>
          <a:prstGeom prst="bentConnector3">
            <a:avLst>
              <a:gd name="adj1" fmla="val 5005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本框 6"/>
          <p:cNvSpPr txBox="1"/>
          <p:nvPr/>
        </p:nvSpPr>
        <p:spPr>
          <a:xfrm>
            <a:off x="-36512" y="-20538"/>
            <a:ext cx="4753292" cy="438582"/>
          </a:xfrm>
          <a:prstGeom prst="rect">
            <a:avLst/>
          </a:prstGeom>
          <a:solidFill>
            <a:srgbClr val="002060"/>
          </a:solidFill>
        </p:spPr>
        <p:txBody>
          <a:bodyPr wrap="square" lIns="68580" tIns="34290" rIns="68580" bIns="34290" rtlCol="0">
            <a:spAutoFit/>
          </a:bodyPr>
          <a:lstStyle/>
          <a:p>
            <a:pPr algn="just"/>
            <a:r>
              <a:rPr lang="zh-CN" altLang="en-US" sz="2400" b="1" dirty="0" smtClean="0">
                <a:solidFill>
                  <a:schemeClr val="bg1"/>
                </a:solidFill>
                <a:effectLst>
                  <a:outerShdw blurRad="38100" dist="38100" dir="2700000" algn="tl">
                    <a:srgbClr val="000000">
                      <a:alpha val="43137"/>
                    </a:srgbClr>
                  </a:outerShdw>
                </a:effectLst>
                <a:latin typeface="+mj-ea"/>
                <a:ea typeface="+mj-ea"/>
              </a:rPr>
              <a:t>二、中古西欧的王权、城市与教会</a:t>
            </a:r>
            <a:endParaRPr lang="zh-CN" altLang="en-US" sz="2400" b="1" dirty="0">
              <a:solidFill>
                <a:schemeClr val="bg1"/>
              </a:solidFill>
              <a:effectLst>
                <a:outerShdw blurRad="38100" dist="38100" dir="2700000" algn="tl">
                  <a:srgbClr val="000000">
                    <a:alpha val="43137"/>
                  </a:srgbClr>
                </a:outerShdw>
              </a:effectLst>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strips(down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 calcmode="lin" valueType="num">
                                      <p:cBhvr additive="base">
                                        <p:cTn id="12" dur="10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000" fill="hold">
                                          <p:stCondLst>
                                            <p:cond delay="0"/>
                                          </p:stCondLst>
                                        </p:cTn>
                                        <p:tgtEl>
                                          <p:spTgt spid="4">
                                            <p:txEl>
                                              <p:pRg st="2" end="2"/>
                                            </p:txEl>
                                          </p:spTgt>
                                        </p:tgtEl>
                                        <p:attrNameLst>
                                          <p:attrName>style.visibility</p:attrName>
                                        </p:attrNameLst>
                                      </p:cBhvr>
                                      <p:to>
                                        <p:strVal val="visible"/>
                                      </p:to>
                                    </p:set>
                                    <p:anim calcmode="lin" valueType="num">
                                      <p:cBhvr additive="base">
                                        <p:cTn id="18" dur="10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19" dur="1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8" presetClass="entr" presetSubtype="3"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trips(upRight)">
                                      <p:cBhvr>
                                        <p:cTn id="35" dur="500"/>
                                        <p:tgtEl>
                                          <p:spTgt spid="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18" presetClass="entr" presetSubtype="1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strips(downLeft)">
                                      <p:cBhvr>
                                        <p:cTn id="46" dur="500"/>
                                        <p:tgtEl>
                                          <p:spTgt spid="26"/>
                                        </p:tgtEl>
                                      </p:cBhvr>
                                    </p:animEffect>
                                  </p:childTnLst>
                                </p:cTn>
                              </p:par>
                              <p:par>
                                <p:cTn id="47" presetID="16" presetClass="entr" presetSubtype="21" fill="hold" grpId="0" nodeType="withEffect">
                                  <p:stCondLst>
                                    <p:cond delay="0"/>
                                  </p:stCondLst>
                                  <p:childTnLst>
                                    <p:set>
                                      <p:cBhvr>
                                        <p:cTn id="48" dur="1000" fill="hold">
                                          <p:stCondLst>
                                            <p:cond delay="0"/>
                                          </p:stCondLst>
                                        </p:cTn>
                                        <p:tgtEl>
                                          <p:spTgt spid="17"/>
                                        </p:tgtEl>
                                        <p:attrNameLst>
                                          <p:attrName>style.visibility</p:attrName>
                                        </p:attrNameLst>
                                      </p:cBhvr>
                                      <p:to>
                                        <p:strVal val="visible"/>
                                      </p:to>
                                    </p:set>
                                    <p:animEffect transition="in" filter="barn(inVertical)">
                                      <p:cBhvr>
                                        <p:cTn id="49" dur="1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000" fill="hold">
                                          <p:stCondLst>
                                            <p:cond delay="0"/>
                                          </p:stCondLst>
                                        </p:cTn>
                                        <p:tgtEl>
                                          <p:spTgt spid="4">
                                            <p:txEl>
                                              <p:pRg st="3" end="3"/>
                                            </p:txEl>
                                          </p:spTgt>
                                        </p:tgtEl>
                                        <p:attrNameLst>
                                          <p:attrName>style.visibility</p:attrName>
                                        </p:attrNameLst>
                                      </p:cBhvr>
                                      <p:to>
                                        <p:strVal val="visible"/>
                                      </p:to>
                                    </p:set>
                                    <p:animEffect transition="in" filter="wipe(down)">
                                      <p:cBhvr>
                                        <p:cTn id="5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6" grpId="0" bldLvl="0" animBg="1"/>
      <p:bldP spid="8" grpId="0" bldLvl="0" animBg="1"/>
      <p:bldP spid="1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65" y="660890"/>
            <a:ext cx="8301038" cy="709295"/>
          </a:xfrm>
          <a:prstGeom prst="rect">
            <a:avLst/>
          </a:prstGeom>
          <a:noFill/>
        </p:spPr>
        <p:txBody>
          <a:bodyPr wrap="square" lIns="68580" tIns="34290" rIns="68580" bIns="34290" rtlCol="0" anchor="t">
            <a:spAutoFit/>
          </a:bodyPr>
          <a:lstStyle/>
          <a:p>
            <a:pPr algn="just" eaLnBrk="0" fontAlgn="auto" hangingPunct="0">
              <a:lnSpc>
                <a:spcPts val="2500"/>
              </a:lnSpc>
            </a:pPr>
            <a:r>
              <a:rPr lang="zh-CN" altLang="en-US" sz="2400" b="1" dirty="0" smtClean="0">
                <a:solidFill>
                  <a:srgbClr val="1D41D5"/>
                </a:solidFill>
                <a:latin typeface="+mn-ea"/>
                <a:cs typeface="宋体" panose="02010600030101010101" pitchFamily="2" charset="-122"/>
                <a:sym typeface="+mn-ea"/>
              </a:rPr>
              <a:t>（</a:t>
            </a:r>
            <a:r>
              <a:rPr lang="en-US" altLang="zh-CN" sz="2400" b="1" dirty="0" smtClean="0">
                <a:solidFill>
                  <a:srgbClr val="1D41D5"/>
                </a:solidFill>
                <a:latin typeface="+mn-ea"/>
                <a:cs typeface="宋体" panose="02010600030101010101" pitchFamily="2" charset="-122"/>
                <a:sym typeface="+mn-ea"/>
              </a:rPr>
              <a:t>1</a:t>
            </a:r>
            <a:r>
              <a:rPr lang="zh-CN" altLang="en-US" sz="2400" b="1" dirty="0" smtClean="0">
                <a:solidFill>
                  <a:srgbClr val="1D41D5"/>
                </a:solidFill>
                <a:latin typeface="+mn-ea"/>
                <a:cs typeface="宋体" panose="02010600030101010101" pitchFamily="2" charset="-122"/>
                <a:sym typeface="+mn-ea"/>
              </a:rPr>
              <a:t>）原因</a:t>
            </a:r>
            <a:r>
              <a:rPr lang="zh-CN" altLang="en-US" sz="2400" b="1" dirty="0">
                <a:solidFill>
                  <a:srgbClr val="1D41D5"/>
                </a:solidFill>
                <a:latin typeface="+mn-ea"/>
                <a:cs typeface="宋体" panose="02010600030101010101" pitchFamily="2" charset="-122"/>
                <a:sym typeface="+mn-ea"/>
              </a:rPr>
              <a:t>：</a:t>
            </a:r>
            <a:endParaRPr lang="zh-CN" altLang="en-US" sz="2400" b="1" dirty="0">
              <a:solidFill>
                <a:srgbClr val="1D41D5"/>
              </a:solidFill>
              <a:latin typeface="+mn-ea"/>
              <a:cs typeface="宋体" panose="02010600030101010101" pitchFamily="2" charset="-122"/>
              <a:sym typeface="+mn-ea"/>
            </a:endParaRPr>
          </a:p>
          <a:p>
            <a:pPr>
              <a:lnSpc>
                <a:spcPts val="2500"/>
              </a:lnSpc>
              <a:spcBef>
                <a:spcPct val="0"/>
              </a:spcBef>
            </a:pPr>
            <a:r>
              <a:rPr lang="zh-CN" altLang="en-US" sz="2400" b="1" dirty="0" smtClean="0">
                <a:solidFill>
                  <a:srgbClr val="1D41D5"/>
                </a:solidFill>
                <a:latin typeface="+mn-ea"/>
                <a:cs typeface="宋体" panose="02010600030101010101" pitchFamily="2" charset="-122"/>
                <a:sym typeface="+mn-ea"/>
              </a:rPr>
              <a:t>（</a:t>
            </a:r>
            <a:r>
              <a:rPr lang="en-US" altLang="zh-CN" sz="2400" b="1" dirty="0" smtClean="0">
                <a:solidFill>
                  <a:srgbClr val="1D41D5"/>
                </a:solidFill>
                <a:latin typeface="+mn-ea"/>
                <a:cs typeface="宋体" panose="02010600030101010101" pitchFamily="2" charset="-122"/>
                <a:sym typeface="+mn-ea"/>
              </a:rPr>
              <a:t>2</a:t>
            </a:r>
            <a:r>
              <a:rPr lang="zh-CN" altLang="en-US" sz="2400" b="1" dirty="0" smtClean="0">
                <a:solidFill>
                  <a:srgbClr val="1D41D5"/>
                </a:solidFill>
                <a:latin typeface="+mn-ea"/>
                <a:cs typeface="宋体" panose="02010600030101010101" pitchFamily="2" charset="-122"/>
                <a:sym typeface="+mn-ea"/>
              </a:rPr>
              <a:t>）概况</a:t>
            </a:r>
            <a:r>
              <a:rPr lang="zh-CN" altLang="en-US" sz="2400" b="1" dirty="0">
                <a:solidFill>
                  <a:srgbClr val="1D41D5"/>
                </a:solidFill>
                <a:latin typeface="+mn-ea"/>
                <a:cs typeface="宋体" panose="02010600030101010101" pitchFamily="2" charset="-122"/>
                <a:sym typeface="+mn-ea"/>
              </a:rPr>
              <a:t>：</a:t>
            </a:r>
            <a:endParaRPr lang="zh-CN" altLang="en-US" sz="2400" b="1" dirty="0">
              <a:solidFill>
                <a:srgbClr val="1D41D5"/>
              </a:solidFill>
              <a:latin typeface="+mn-ea"/>
              <a:cs typeface="宋体" panose="02010600030101010101" pitchFamily="2" charset="-122"/>
              <a:sym typeface="+mn-ea"/>
            </a:endParaRPr>
          </a:p>
        </p:txBody>
      </p:sp>
      <p:sp>
        <p:nvSpPr>
          <p:cNvPr id="25" name="文本框 24"/>
          <p:cNvSpPr txBox="1"/>
          <p:nvPr/>
        </p:nvSpPr>
        <p:spPr>
          <a:xfrm>
            <a:off x="319405" y="1519555"/>
            <a:ext cx="5279390" cy="3082925"/>
          </a:xfrm>
          <a:prstGeom prst="rect">
            <a:avLst/>
          </a:prstGeom>
          <a:noFill/>
          <a:ln w="28575" cmpd="sng">
            <a:solidFill>
              <a:schemeClr val="accent1">
                <a:shade val="50000"/>
              </a:schemeClr>
            </a:solidFill>
            <a:prstDash val="sysDot"/>
          </a:ln>
        </p:spPr>
        <p:txBody>
          <a:bodyPr wrap="square" lIns="68580" tIns="34290" rIns="68580" bIns="34290" rtlCol="0" anchor="t">
            <a:noAutofit/>
          </a:bodyPr>
          <a:lstStyle/>
          <a:p>
            <a:pPr algn="just"/>
            <a:r>
              <a:rPr lang="en-US" altLang="zh-CN" sz="2400" dirty="0">
                <a:solidFill>
                  <a:sysClr val="windowText" lastClr="000000"/>
                </a:solidFill>
                <a:latin typeface="楷体" panose="02010609060101010101" charset="-122"/>
                <a:ea typeface="楷体" panose="02010609060101010101" charset="-122"/>
                <a:sym typeface="+mn-ea"/>
              </a:rPr>
              <a:t>    </a:t>
            </a:r>
            <a:r>
              <a:rPr lang="zh-CN" altLang="en-US" sz="2400" b="1" dirty="0">
                <a:solidFill>
                  <a:sysClr val="windowText" lastClr="000000"/>
                </a:solidFill>
                <a:latin typeface="楷体" panose="02010609060101010101" charset="-122"/>
                <a:ea typeface="楷体" panose="02010609060101010101" charset="-122"/>
                <a:sym typeface="+mn-ea"/>
              </a:rPr>
              <a:t>那些以手工业和商业为中心的城市发展更快。意大利、法兰西、英格兰、德意志等，都出现了许多著名的城市。城市的规模很小，人口数量般不超过5000人。13世纪时，英格兰最大的城市伦敦只有4万人左右，像法兰西的巴黎，意大利的米兰、威尼斯等</a:t>
            </a:r>
            <a:endParaRPr lang="zh-CN" altLang="en-US" sz="2400" b="1" dirty="0">
              <a:solidFill>
                <a:sysClr val="windowText" lastClr="000000"/>
              </a:solidFill>
              <a:latin typeface="楷体" panose="02010609060101010101" charset="-122"/>
              <a:ea typeface="楷体" panose="02010609060101010101" charset="-122"/>
              <a:sym typeface="+mn-ea"/>
            </a:endParaRPr>
          </a:p>
          <a:p>
            <a:pPr algn="just"/>
            <a:r>
              <a:rPr lang="zh-CN" altLang="en-US" sz="2400" b="1" dirty="0">
                <a:solidFill>
                  <a:sysClr val="windowText" lastClr="000000"/>
                </a:solidFill>
                <a:latin typeface="楷体" panose="02010609060101010101" charset="-122"/>
                <a:ea typeface="楷体" panose="02010609060101010101" charset="-122"/>
                <a:sym typeface="+mn-ea"/>
              </a:rPr>
              <a:t>拥有超过5万人口的城市屈指可数。</a:t>
            </a:r>
            <a:endParaRPr lang="zh-CN" altLang="en-US" sz="2400" b="1" dirty="0">
              <a:solidFill>
                <a:sysClr val="windowText" lastClr="000000"/>
              </a:solidFill>
              <a:latin typeface="楷体" panose="02010609060101010101" charset="-122"/>
              <a:ea typeface="楷体" panose="02010609060101010101" charset="-122"/>
              <a:sym typeface="+mn-ea"/>
            </a:endParaRPr>
          </a:p>
        </p:txBody>
      </p:sp>
      <p:pic>
        <p:nvPicPr>
          <p:cNvPr id="24" name="图片 23" descr="20090926075410-151492453.jpg"/>
          <p:cNvPicPr>
            <a:picLocks noChangeAspect="1"/>
          </p:cNvPicPr>
          <p:nvPr/>
        </p:nvPicPr>
        <p:blipFill>
          <a:blip r:embed="rId1">
            <a:clrChange>
              <a:clrFrom>
                <a:srgbClr val="FFFFFF"/>
              </a:clrFrom>
              <a:clrTo>
                <a:srgbClr val="FFFFFF">
                  <a:alpha val="0"/>
                </a:srgbClr>
              </a:clrTo>
            </a:clrChange>
          </a:blip>
          <a:stretch>
            <a:fillRect/>
          </a:stretch>
        </p:blipFill>
        <p:spPr>
          <a:xfrm>
            <a:off x="5652120" y="2139632"/>
            <a:ext cx="3240360" cy="2935764"/>
          </a:xfrm>
          <a:prstGeom prst="rect">
            <a:avLst/>
          </a:prstGeom>
        </p:spPr>
      </p:pic>
      <p:sp>
        <p:nvSpPr>
          <p:cNvPr id="4" name="标题 3"/>
          <p:cNvSpPr>
            <a:spLocks noGrp="1"/>
          </p:cNvSpPr>
          <p:nvPr/>
        </p:nvSpPr>
        <p:spPr>
          <a:xfrm>
            <a:off x="179705" y="149225"/>
            <a:ext cx="3161030" cy="2654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fontAlgn="auto">
              <a:lnSpc>
                <a:spcPct val="100000"/>
              </a:lnSpc>
            </a:pPr>
            <a:r>
              <a:rPr lang="en-US" altLang="zh-CN" sz="2800" b="1" dirty="0" smtClean="0">
                <a:solidFill>
                  <a:srgbClr val="FF0000"/>
                </a:solidFill>
                <a:latin typeface="+mj-ea"/>
                <a:ea typeface="+mj-ea"/>
                <a:cs typeface="黑体" panose="02010609060101010101" charset="-122"/>
              </a:rPr>
              <a:t>2</a:t>
            </a:r>
            <a:r>
              <a:rPr lang="zh-CN" altLang="en-US" sz="2800" b="1" dirty="0" smtClean="0">
                <a:solidFill>
                  <a:srgbClr val="FF0000"/>
                </a:solidFill>
                <a:latin typeface="+mj-ea"/>
                <a:ea typeface="+mj-ea"/>
                <a:cs typeface="黑体" panose="02010609060101010101" charset="-122"/>
              </a:rPr>
              <a:t>、城市</a:t>
            </a:r>
            <a:r>
              <a:rPr lang="zh-CN" altLang="en-US" sz="2800" b="1" dirty="0">
                <a:solidFill>
                  <a:srgbClr val="FF0000"/>
                </a:solidFill>
                <a:latin typeface="+mj-ea"/>
                <a:ea typeface="+mj-ea"/>
                <a:cs typeface="黑体" panose="02010609060101010101" charset="-122"/>
              </a:rPr>
              <a:t>兴起</a:t>
            </a:r>
            <a:endParaRPr lang="zh-CN" altLang="en-US" sz="2800" b="1" dirty="0">
              <a:solidFill>
                <a:srgbClr val="FF0000"/>
              </a:solidFill>
              <a:latin typeface="+mj-ea"/>
              <a:ea typeface="+mj-ea"/>
              <a:cs typeface="黑体" panose="02010609060101010101" charset="-122"/>
            </a:endParaRPr>
          </a:p>
        </p:txBody>
      </p:sp>
      <p:pic>
        <p:nvPicPr>
          <p:cNvPr id="3" name="图片 2"/>
          <p:cNvPicPr>
            <a:picLocks noChangeAspect="1"/>
          </p:cNvPicPr>
          <p:nvPr/>
        </p:nvPicPr>
        <p:blipFill>
          <a:blip r:embed="rId2"/>
          <a:stretch>
            <a:fillRect/>
          </a:stretch>
        </p:blipFill>
        <p:spPr>
          <a:xfrm>
            <a:off x="5940425" y="80010"/>
            <a:ext cx="2682240" cy="2022475"/>
          </a:xfrm>
          <a:prstGeom prst="rect">
            <a:avLst/>
          </a:prstGeom>
          <a:effectLst>
            <a:outerShdw blurRad="63500" sx="102000" sy="102000" algn="ctr" rotWithShape="0">
              <a:prstClr val="black">
                <a:alpha val="40000"/>
              </a:prstClr>
            </a:outerShdw>
          </a:effectLst>
        </p:spPr>
      </p:pic>
      <p:sp>
        <p:nvSpPr>
          <p:cNvPr id="5" name="文本框 4"/>
          <p:cNvSpPr txBox="1"/>
          <p:nvPr>
            <p:custDataLst>
              <p:tags r:id="rId3"/>
            </p:custDataLst>
          </p:nvPr>
        </p:nvSpPr>
        <p:spPr>
          <a:xfrm>
            <a:off x="2700020" y="123190"/>
            <a:ext cx="2490470" cy="521970"/>
          </a:xfrm>
          <a:prstGeom prst="rect">
            <a:avLst/>
          </a:prstGeom>
          <a:noFill/>
        </p:spPr>
        <p:txBody>
          <a:bodyPr wrap="square" rtlCol="0">
            <a:spAutoFit/>
          </a:bodyPr>
          <a:p>
            <a:r>
              <a:rPr lang="zh-CN" altLang="en-US" sz="2800" b="1">
                <a:highlight>
                  <a:srgbClr val="FFFF00"/>
                </a:highlight>
              </a:rPr>
              <a:t>地图册：</a:t>
            </a:r>
            <a:r>
              <a:rPr lang="en-US" altLang="zh-CN" sz="2800" b="1">
                <a:highlight>
                  <a:srgbClr val="FFFF00"/>
                </a:highlight>
              </a:rPr>
              <a:t>P8</a:t>
            </a:r>
            <a:endParaRPr lang="en-US" altLang="zh-CN" sz="2800" b="1">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2">
                                            <p:txEl>
                                              <p:pRg st="0" end="0"/>
                                            </p:txEl>
                                          </p:spTgt>
                                        </p:tgtEl>
                                        <p:attrNameLst>
                                          <p:attrName>style.visibility</p:attrName>
                                        </p:attrNameLst>
                                      </p:cBhvr>
                                      <p:to>
                                        <p:strVal val="visible"/>
                                      </p:to>
                                    </p:set>
                                    <p:animEffect transition="in" filter="checkerboard(across)">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000" fill="hold">
                                          <p:stCondLst>
                                            <p:cond delay="0"/>
                                          </p:stCondLst>
                                        </p:cTn>
                                        <p:tgtEl>
                                          <p:spTgt spid="2">
                                            <p:txEl>
                                              <p:pRg st="1" end="1"/>
                                            </p:txEl>
                                          </p:spTgt>
                                        </p:tgtEl>
                                        <p:attrNameLst>
                                          <p:attrName>style.visibility</p:attrName>
                                        </p:attrNameLst>
                                      </p:cBhvr>
                                      <p:to>
                                        <p:strVal val="visible"/>
                                      </p:to>
                                    </p:set>
                                    <p:animEffect transition="in" filter="strips(down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000" fill="hold">
                                          <p:stCondLst>
                                            <p:cond delay="0"/>
                                          </p:stCondLst>
                                        </p:cTn>
                                        <p:tgtEl>
                                          <p:spTgt spid="24"/>
                                        </p:tgtEl>
                                        <p:attrNameLst>
                                          <p:attrName>style.visibility</p:attrName>
                                        </p:attrNameLst>
                                      </p:cBhvr>
                                      <p:to>
                                        <p:strVal val="visible"/>
                                      </p:to>
                                    </p:set>
                                    <p:animEffect transition="in" filter="wheel(4)">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000" fill="hold">
                                          <p:stCondLst>
                                            <p:cond delay="0"/>
                                          </p:stCondLst>
                                        </p:cTn>
                                        <p:tgtEl>
                                          <p:spTgt spid="25"/>
                                        </p:tgtEl>
                                        <p:attrNameLst>
                                          <p:attrName>style.visibility</p:attrName>
                                        </p:attrNameLst>
                                      </p:cBhvr>
                                      <p:to>
                                        <p:strVal val="visible"/>
                                      </p:to>
                                    </p:set>
                                    <p:animEffect transition="in" filter="strips(downLeft)">
                                      <p:cBhvr>
                                        <p:cTn id="22" dur="1000"/>
                                        <p:tgtEl>
                                          <p:spTgt spid="25"/>
                                        </p:tgtEl>
                                      </p:cBhvr>
                                    </p:animEffect>
                                  </p:childTnLst>
                                </p:cTn>
                              </p:par>
                              <p:par>
                                <p:cTn id="23" presetID="22" presetClass="entr" presetSubtype="4" fill="hold" nodeType="withEffect">
                                  <p:stCondLst>
                                    <p:cond delay="0"/>
                                  </p:stCondLst>
                                  <p:childTnLst>
                                    <p:set>
                                      <p:cBhvr>
                                        <p:cTn id="24" dur="1000" fill="hold">
                                          <p:stCondLst>
                                            <p:cond delay="0"/>
                                          </p:stCondLst>
                                        </p:cTn>
                                        <p:tgtEl>
                                          <p:spTgt spid="3"/>
                                        </p:tgtEl>
                                        <p:attrNameLst>
                                          <p:attrName>style.visibility</p:attrName>
                                        </p:attrNameLst>
                                      </p:cBhvr>
                                      <p:to>
                                        <p:strVal val="visible"/>
                                      </p:to>
                                    </p:set>
                                    <p:animEffect transition="in" filter="wipe(down)">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42" y="-94"/>
            <a:ext cx="8602504" cy="2284095"/>
          </a:xfrm>
          <a:prstGeom prst="rect">
            <a:avLst/>
          </a:prstGeom>
          <a:noFill/>
        </p:spPr>
        <p:txBody>
          <a:bodyPr wrap="square" lIns="68580" tIns="34290" rIns="68580" bIns="34290" rtlCol="0" anchor="t">
            <a:spAutoFit/>
          </a:bodyPr>
          <a:lstStyle/>
          <a:p>
            <a:pPr algn="just" eaLnBrk="0" fontAlgn="auto" hangingPunct="0">
              <a:lnSpc>
                <a:spcPct val="150000"/>
              </a:lnSpc>
            </a:pPr>
            <a:r>
              <a:rPr lang="zh-CN" altLang="en-US" sz="2400" b="1" dirty="0" smtClean="0">
                <a:solidFill>
                  <a:srgbClr val="1D41D5"/>
                </a:solidFill>
                <a:latin typeface="+mn-ea"/>
                <a:cs typeface="宋体" panose="02010600030101010101" pitchFamily="2" charset="-122"/>
                <a:sym typeface="+mn-ea"/>
              </a:rPr>
              <a:t>（</a:t>
            </a:r>
            <a:r>
              <a:rPr lang="en-US" altLang="zh-CN" sz="2400" b="1" dirty="0" smtClean="0">
                <a:solidFill>
                  <a:srgbClr val="1D41D5"/>
                </a:solidFill>
                <a:latin typeface="+mn-ea"/>
                <a:cs typeface="宋体" panose="02010600030101010101" pitchFamily="2" charset="-122"/>
                <a:sym typeface="+mn-ea"/>
              </a:rPr>
              <a:t>3</a:t>
            </a:r>
            <a:r>
              <a:rPr lang="zh-CN" altLang="en-US" sz="2400" b="1" dirty="0" smtClean="0">
                <a:solidFill>
                  <a:srgbClr val="1D41D5"/>
                </a:solidFill>
                <a:latin typeface="+mn-ea"/>
                <a:cs typeface="宋体" panose="02010600030101010101" pitchFamily="2" charset="-122"/>
                <a:sym typeface="+mn-ea"/>
              </a:rPr>
              <a:t>）争取自治权的斗争</a:t>
            </a:r>
            <a:r>
              <a:rPr lang="zh-CN" altLang="en-US" sz="2400" b="1" dirty="0">
                <a:solidFill>
                  <a:srgbClr val="1D41D5"/>
                </a:solidFill>
                <a:latin typeface="+mn-ea"/>
                <a:cs typeface="宋体" panose="02010600030101010101" pitchFamily="2" charset="-122"/>
                <a:sym typeface="+mn-ea"/>
              </a:rPr>
              <a:t>：</a:t>
            </a:r>
            <a:endParaRPr lang="zh-CN" altLang="en-US" sz="1600" b="1" dirty="0">
              <a:latin typeface="+mn-ea"/>
              <a:cs typeface="宋体" panose="02010600030101010101" pitchFamily="2" charset="-122"/>
              <a:sym typeface="+mn-ea"/>
            </a:endParaRPr>
          </a:p>
          <a:p>
            <a:pPr algn="just" eaLnBrk="0" fontAlgn="auto" hangingPunct="0">
              <a:lnSpc>
                <a:spcPct val="150000"/>
              </a:lnSpc>
            </a:pPr>
            <a:r>
              <a:rPr lang="zh-CN" altLang="en-US" sz="2400" b="1" dirty="0" smtClean="0">
                <a:latin typeface="+mn-ea"/>
                <a:cs typeface="宋体" panose="02010600030101010101" pitchFamily="2" charset="-122"/>
                <a:sym typeface="+mn-ea"/>
              </a:rPr>
              <a:t>①原因</a:t>
            </a:r>
            <a:r>
              <a:rPr lang="zh-CN" altLang="en-US" sz="2400" b="1" dirty="0">
                <a:latin typeface="+mn-ea"/>
                <a:cs typeface="宋体" panose="02010600030101010101" pitchFamily="2" charset="-122"/>
                <a:sym typeface="+mn-ea"/>
              </a:rPr>
              <a:t>：</a:t>
            </a:r>
            <a:endParaRPr lang="zh-CN" altLang="en-US" sz="2400" b="1" dirty="0">
              <a:latin typeface="+mn-ea"/>
              <a:cs typeface="宋体" panose="02010600030101010101" pitchFamily="2" charset="-122"/>
            </a:endParaRPr>
          </a:p>
          <a:p>
            <a:pPr algn="just" eaLnBrk="0" fontAlgn="auto" hangingPunct="0">
              <a:lnSpc>
                <a:spcPct val="150000"/>
              </a:lnSpc>
            </a:pPr>
            <a:r>
              <a:rPr lang="zh-CN" altLang="en-US" sz="2400" b="1" dirty="0" smtClean="0">
                <a:latin typeface="+mn-ea"/>
                <a:cs typeface="宋体" panose="02010600030101010101" pitchFamily="2" charset="-122"/>
                <a:sym typeface="+mn-ea"/>
              </a:rPr>
              <a:t>②方式</a:t>
            </a:r>
            <a:r>
              <a:rPr lang="zh-CN" altLang="en-US" sz="2400" b="1" dirty="0">
                <a:latin typeface="+mn-ea"/>
                <a:cs typeface="宋体" panose="02010600030101010101" pitchFamily="2" charset="-122"/>
                <a:sym typeface="+mn-ea"/>
              </a:rPr>
              <a:t>：</a:t>
            </a:r>
            <a:endParaRPr lang="zh-CN" altLang="en-US" sz="2400" b="1" dirty="0">
              <a:latin typeface="+mn-ea"/>
              <a:cs typeface="宋体" panose="02010600030101010101" pitchFamily="2" charset="-122"/>
            </a:endParaRPr>
          </a:p>
          <a:p>
            <a:pPr algn="just" eaLnBrk="0" fontAlgn="auto" hangingPunct="0">
              <a:lnSpc>
                <a:spcPct val="150000"/>
              </a:lnSpc>
            </a:pPr>
            <a:r>
              <a:rPr lang="zh-CN" altLang="en-US" sz="2400" b="1" dirty="0" smtClean="0">
                <a:latin typeface="+mn-ea"/>
                <a:cs typeface="宋体" panose="02010600030101010101" pitchFamily="2" charset="-122"/>
                <a:sym typeface="+mn-ea"/>
              </a:rPr>
              <a:t>③结果</a:t>
            </a:r>
            <a:r>
              <a:rPr lang="zh-CN" altLang="en-US" sz="2400" b="1" dirty="0">
                <a:latin typeface="+mn-ea"/>
                <a:cs typeface="宋体" panose="02010600030101010101" pitchFamily="2" charset="-122"/>
                <a:sym typeface="+mn-ea"/>
              </a:rPr>
              <a:t>：</a:t>
            </a:r>
            <a:endParaRPr lang="zh-CN" altLang="en-US" sz="2400" b="1" dirty="0">
              <a:solidFill>
                <a:srgbClr val="000000"/>
              </a:solidFill>
              <a:latin typeface="+mn-ea"/>
              <a:ea typeface="宋体" panose="02010600030101010101" pitchFamily="2" charset="-122"/>
              <a:cs typeface="宋体" panose="02010600030101010101" pitchFamily="2" charset="-122"/>
              <a:sym typeface="+mn-ea"/>
            </a:endParaRPr>
          </a:p>
        </p:txBody>
      </p:sp>
      <p:pic>
        <p:nvPicPr>
          <p:cNvPr id="7" name="图片 6"/>
          <p:cNvPicPr>
            <a:picLocks noChangeAspect="1"/>
          </p:cNvPicPr>
          <p:nvPr/>
        </p:nvPicPr>
        <p:blipFill>
          <a:blip r:embed="rId1"/>
          <a:stretch>
            <a:fillRect/>
          </a:stretch>
        </p:blipFill>
        <p:spPr>
          <a:xfrm>
            <a:off x="683737" y="2377599"/>
            <a:ext cx="3985736" cy="2264093"/>
          </a:xfrm>
          <a:prstGeom prst="rect">
            <a:avLst/>
          </a:prstGeom>
          <a:ln w="12700" cmpd="sng">
            <a:solidFill>
              <a:schemeClr val="tx1"/>
            </a:solidFill>
            <a:prstDash val="solid"/>
          </a:ln>
          <a:effectLst>
            <a:outerShdw blurRad="63500" sx="102000" sy="102000" algn="ctr" rotWithShape="0">
              <a:prstClr val="black">
                <a:alpha val="40000"/>
              </a:prstClr>
            </a:outerShdw>
          </a:effectLst>
        </p:spPr>
      </p:pic>
      <p:sp>
        <p:nvSpPr>
          <p:cNvPr id="8" name="文本框 7"/>
          <p:cNvSpPr txBox="1"/>
          <p:nvPr/>
        </p:nvSpPr>
        <p:spPr>
          <a:xfrm>
            <a:off x="323692" y="4731703"/>
            <a:ext cx="4536281" cy="345440"/>
          </a:xfrm>
          <a:prstGeom prst="rect">
            <a:avLst/>
          </a:prstGeom>
          <a:noFill/>
        </p:spPr>
        <p:txBody>
          <a:bodyPr wrap="square" lIns="68580" tIns="34290" rIns="68580" bIns="34290" rtlCol="0">
            <a:spAutoFit/>
          </a:bodyPr>
          <a:lstStyle/>
          <a:p>
            <a:pPr marL="214630" indent="-214630">
              <a:buFont typeface="Wingdings" panose="05000000000000000000" charset="0"/>
              <a:buChar char="Ø"/>
            </a:pPr>
            <a:r>
              <a:rPr lang="en-US" altLang="zh-CN" b="1" dirty="0">
                <a:highlight>
                  <a:srgbClr val="FFFF00"/>
                </a:highlight>
                <a:latin typeface="华文中宋" panose="02010600040101010101" pitchFamily="2" charset="-122"/>
                <a:ea typeface="华文中宋" panose="02010600040101010101" pitchFamily="2" charset="-122"/>
                <a:sym typeface="+mn-ea"/>
              </a:rPr>
              <a:t>          </a:t>
            </a:r>
            <a:r>
              <a:rPr lang="zh-CN" altLang="en-US" b="1" dirty="0">
                <a:highlight>
                  <a:srgbClr val="FFFF00"/>
                </a:highlight>
                <a:latin typeface="仿宋" panose="02010609060101010101" charset="-122"/>
                <a:ea typeface="仿宋" panose="02010609060101010101" charset="-122"/>
                <a:sym typeface="+mn-ea"/>
              </a:rPr>
              <a:t>国王颁发的城市特许状</a:t>
            </a:r>
            <a:endParaRPr lang="zh-CN" altLang="en-US" b="1" dirty="0">
              <a:highlight>
                <a:srgbClr val="FFFF00"/>
              </a:highlight>
              <a:latin typeface="仿宋" panose="02010609060101010101" charset="-122"/>
              <a:ea typeface="仿宋" panose="02010609060101010101" charset="-122"/>
              <a:cs typeface="仿宋" panose="02010609060101010101" charset="-122"/>
              <a:sym typeface="+mn-ea"/>
            </a:endParaRPr>
          </a:p>
        </p:txBody>
      </p:sp>
      <p:sp>
        <p:nvSpPr>
          <p:cNvPr id="23" name="TextBox 22"/>
          <p:cNvSpPr txBox="1"/>
          <p:nvPr/>
        </p:nvSpPr>
        <p:spPr>
          <a:xfrm>
            <a:off x="4860290" y="771525"/>
            <a:ext cx="4368800" cy="4377055"/>
          </a:xfrm>
          <a:prstGeom prst="rect">
            <a:avLst/>
          </a:prstGeom>
          <a:noFill/>
          <a:ln w="12700" cmpd="sng">
            <a:noFill/>
            <a:prstDash val="solid"/>
          </a:ln>
        </p:spPr>
        <p:txBody>
          <a:bodyPr wrap="square" lIns="68580" tIns="34290" rIns="68580" bIns="34290" rtlCol="0">
            <a:spAutoFit/>
          </a:bodyPr>
          <a:lstStyle/>
          <a:p>
            <a:r>
              <a:rPr lang="en-US" sz="2800" b="1" dirty="0">
                <a:latin typeface="宋体" panose="02010600030101010101" pitchFamily="2" charset="-122"/>
                <a:ea typeface="宋体" panose="02010600030101010101" pitchFamily="2" charset="-122"/>
                <a:cs typeface="宋体" panose="02010600030101010101" pitchFamily="2" charset="-122"/>
              </a:rPr>
              <a:t>   </a:t>
            </a:r>
            <a:r>
              <a:rPr lang="en-US" sz="2800" b="1" dirty="0">
                <a:latin typeface="楷体" panose="02010609060101010101" charset="-122"/>
                <a:ea typeface="楷体" panose="02010609060101010101" charset="-122"/>
                <a:cs typeface="楷体" panose="02010609060101010101" charset="-122"/>
              </a:rPr>
              <a:t> 13</a:t>
            </a:r>
            <a:r>
              <a:rPr lang="zh-CN" altLang="en-US" sz="2800" b="1" dirty="0">
                <a:latin typeface="楷体" panose="02010609060101010101" charset="-122"/>
                <a:ea typeface="楷体" panose="02010609060101010101" charset="-122"/>
                <a:cs typeface="楷体" panose="02010609060101010101" charset="-122"/>
              </a:rPr>
              <a:t>世纪，西欧许多城市取得了一定程度的自由与特权，成为自由城市。在这样的城市里，市民是自由人，享有财产权，领主不得非法剥夺市民的财产，不得向市民任意征税。部分城市还有权选举市长、市政官员，设立城市法庭，成为自治城市。</a:t>
            </a:r>
            <a:endParaRPr lang="zh-CN" altLang="en-US" sz="2800" b="1"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2">
                                            <p:txEl>
                                              <p:pRg st="1" end="1"/>
                                            </p:txEl>
                                          </p:spTgt>
                                        </p:tgtEl>
                                        <p:attrNameLst>
                                          <p:attrName>style.visibility</p:attrName>
                                        </p:attrNameLst>
                                      </p:cBhvr>
                                      <p:to>
                                        <p:strVal val="visible"/>
                                      </p:to>
                                    </p:set>
                                    <p:animEffect transition="in" filter="checkerboard(across)">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000" fill="hold">
                                          <p:stCondLst>
                                            <p:cond delay="0"/>
                                          </p:stCondLst>
                                        </p:cTn>
                                        <p:tgtEl>
                                          <p:spTgt spid="2">
                                            <p:txEl>
                                              <p:pRg st="2" end="2"/>
                                            </p:txEl>
                                          </p:spTgt>
                                        </p:tgtEl>
                                        <p:attrNameLst>
                                          <p:attrName>style.visibility</p:attrName>
                                        </p:attrNameLst>
                                      </p:cBhvr>
                                      <p:to>
                                        <p:strVal val="visible"/>
                                      </p:to>
                                    </p:set>
                                    <p:animEffect transition="in" filter="box(in)">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000" fill="hold">
                                          <p:stCondLst>
                                            <p:cond delay="0"/>
                                          </p:stCondLst>
                                        </p:cTn>
                                        <p:tgtEl>
                                          <p:spTgt spid="2">
                                            <p:txEl>
                                              <p:pRg st="3" end="3"/>
                                            </p:txEl>
                                          </p:spTgt>
                                        </p:tgtEl>
                                        <p:attrNameLst>
                                          <p:attrName>style.visibility</p:attrName>
                                        </p:attrNameLst>
                                      </p:cBhvr>
                                      <p:to>
                                        <p:strVal val="visible"/>
                                      </p:to>
                                    </p:set>
                                    <p:animEffect transition="in" filter="barn(outHorizontal)">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plus(in)">
                                      <p:cBhvr>
                                        <p:cTn id="22" dur="1000"/>
                                        <p:tgtEl>
                                          <p:spTgt spid="7"/>
                                        </p:tgtEl>
                                      </p:cBhvr>
                                    </p:animEffect>
                                  </p:childTnLst>
                                </p:cTn>
                              </p:par>
                              <p:par>
                                <p:cTn id="23" presetID="22" presetClass="entr" presetSubtype="4" fill="hold" grpId="0" nodeType="withEffect">
                                  <p:stCondLst>
                                    <p:cond delay="0"/>
                                  </p:stCondLst>
                                  <p:childTnLst>
                                    <p:set>
                                      <p:cBhvr>
                                        <p:cTn id="24" dur="1000" fill="hold">
                                          <p:stCondLst>
                                            <p:cond delay="0"/>
                                          </p:stCondLst>
                                        </p:cTn>
                                        <p:tgtEl>
                                          <p:spTgt spid="8"/>
                                        </p:tgtEl>
                                        <p:attrNameLst>
                                          <p:attrName>style.visibility</p:attrName>
                                        </p:attrNameLst>
                                      </p:cBhvr>
                                      <p:to>
                                        <p:strVal val="visible"/>
                                      </p:to>
                                    </p:set>
                                    <p:animEffect transition="in" filter="wipe(down)">
                                      <p:cBhvr>
                                        <p:cTn id="25" dur="1000"/>
                                        <p:tgtEl>
                                          <p:spTgt spid="8"/>
                                        </p:tgtEl>
                                      </p:cBhvr>
                                    </p:animEffect>
                                  </p:childTnLst>
                                </p:cTn>
                              </p:par>
                              <p:par>
                                <p:cTn id="26" presetID="16" presetClass="entr" presetSubtype="21" fill="hold" grpId="0" nodeType="withEffect">
                                  <p:stCondLst>
                                    <p:cond delay="0"/>
                                  </p:stCondLst>
                                  <p:childTnLst>
                                    <p:set>
                                      <p:cBhvr>
                                        <p:cTn id="27" dur="1000" fill="hold">
                                          <p:stCondLst>
                                            <p:cond delay="0"/>
                                          </p:stCondLst>
                                        </p:cTn>
                                        <p:tgtEl>
                                          <p:spTgt spid="23"/>
                                        </p:tgtEl>
                                        <p:attrNameLst>
                                          <p:attrName>style.visibility</p:attrName>
                                        </p:attrNameLst>
                                      </p:cBhvr>
                                      <p:to>
                                        <p:strVal val="visible"/>
                                      </p:to>
                                    </p:set>
                                    <p:animEffect transition="in" filter="barn(inVertical)">
                                      <p:cBhvr>
                                        <p:cTn id="2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a:spLocks noChangeArrowheads="1"/>
          </p:cNvSpPr>
          <p:nvPr/>
        </p:nvSpPr>
        <p:spPr bwMode="auto">
          <a:xfrm>
            <a:off x="36195" y="627380"/>
            <a:ext cx="9108440" cy="897890"/>
          </a:xfrm>
          <a:prstGeom prst="rect">
            <a:avLst/>
          </a:prstGeom>
          <a:noFill/>
          <a:ln w="12700" cmpd="sng">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wrap="square" lIns="68574" tIns="34289" rIns="68574" bIns="34289">
            <a:spAutoFit/>
          </a:bodyPr>
          <a:lstStyle/>
          <a:p>
            <a:pPr algn="just"/>
            <a:r>
              <a:rPr lang="en-US" altLang="zh-CN" b="1" dirty="0">
                <a:latin typeface="楷体" panose="02010609060101010101" charset="-122"/>
                <a:ea typeface="楷体" panose="02010609060101010101" charset="-122"/>
                <a:cs typeface="楷体" panose="02010609060101010101" charset="-122"/>
              </a:rPr>
              <a:t>    </a:t>
            </a:r>
            <a:r>
              <a:rPr lang="zh-CN" altLang="en-US" b="1" dirty="0">
                <a:latin typeface="宋体" panose="02010600030101010101" pitchFamily="2" charset="-122"/>
                <a:ea typeface="宋体" panose="02010600030101010101" pitchFamily="2" charset="-122"/>
              </a:rPr>
              <a:t>乡村意味着“隔绝和分散”，而城市“表明了人口、生产工具、资本、享受和需求的集中”</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在西欧城市重新兴起和工商业迅速发展的过程中，市民阶层形成了，商人和银行家作为市民阶层的上层，发展为早期的资产阶级。</a:t>
            </a:r>
            <a:endParaRPr lang="zh-CN" altLang="en-US" b="1" dirty="0">
              <a:latin typeface="宋体" panose="02010600030101010101" pitchFamily="2" charset="-122"/>
              <a:ea typeface="宋体" panose="02010600030101010101" pitchFamily="2" charset="-122"/>
            </a:endParaRPr>
          </a:p>
        </p:txBody>
      </p:sp>
      <p:sp>
        <p:nvSpPr>
          <p:cNvPr id="4" name="矩形 2"/>
          <p:cNvSpPr>
            <a:spLocks noChangeArrowheads="1"/>
          </p:cNvSpPr>
          <p:nvPr/>
        </p:nvSpPr>
        <p:spPr bwMode="auto">
          <a:xfrm>
            <a:off x="36195" y="1619885"/>
            <a:ext cx="9072245" cy="897890"/>
          </a:xfrm>
          <a:prstGeom prst="rect">
            <a:avLst/>
          </a:prstGeom>
          <a:noFill/>
          <a:ln w="12700" cmpd="sng">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wrap="square" lIns="68574" tIns="34289" rIns="68574" bIns="34289">
            <a:spAutoFit/>
          </a:bodyPr>
          <a:lstStyle/>
          <a:p>
            <a:pPr algn="just"/>
            <a:r>
              <a:rPr lang="en-US" altLang="zh-CN" b="1" dirty="0">
                <a:latin typeface="楷体" panose="02010609060101010101" charset="-122"/>
                <a:ea typeface="楷体" panose="02010609060101010101" charset="-122"/>
              </a:rPr>
              <a:t>    </a:t>
            </a:r>
            <a:r>
              <a:rPr lang="zh-CN" altLang="en-US" b="1" dirty="0">
                <a:latin typeface="宋体" panose="02010600030101010101" pitchFamily="2" charset="-122"/>
                <a:ea typeface="宋体" panose="02010600030101010101" pitchFamily="2" charset="-122"/>
              </a:rPr>
              <a:t>市民反对封建割据，反对领主特权，支持国家统一和王权强化。而建立新城市符合国王们削弱诸侯势力的政治考虑，因而国王成为城市的长期盟友。国家出现了不与封土相联系的官吏，市民阶级开始参与政治。</a:t>
            </a:r>
            <a:endParaRPr lang="zh-CN" altLang="en-US" b="1" dirty="0">
              <a:latin typeface="宋体" panose="02010600030101010101" pitchFamily="2" charset="-122"/>
              <a:ea typeface="宋体" panose="02010600030101010101" pitchFamily="2" charset="-122"/>
            </a:endParaRPr>
          </a:p>
        </p:txBody>
      </p:sp>
      <p:sp>
        <p:nvSpPr>
          <p:cNvPr id="10" name="矩形 9"/>
          <p:cNvSpPr/>
          <p:nvPr/>
        </p:nvSpPr>
        <p:spPr bwMode="auto">
          <a:xfrm>
            <a:off x="11430" y="2583815"/>
            <a:ext cx="9147810" cy="897890"/>
          </a:xfrm>
          <a:prstGeom prst="rect">
            <a:avLst/>
          </a:prstGeom>
          <a:noFill/>
          <a:ln w="12700" cmpd="sng">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wrap="square" lIns="68574" tIns="34289" rIns="68574" bIns="34289" rtlCol="0" anchor="t">
            <a:spAutoFit/>
          </a:bodyPr>
          <a:lstStyle/>
          <a:p>
            <a:r>
              <a:rPr lang="zh-CN" altLang="en-US" b="1" dirty="0" smtClean="0">
                <a:latin typeface="宋体" panose="02010600030101010101" pitchFamily="2" charset="-122"/>
                <a:ea typeface="宋体" panose="02010600030101010101" pitchFamily="2" charset="-122"/>
              </a:rPr>
              <a:t>    中世纪</a:t>
            </a:r>
            <a:r>
              <a:rPr lang="zh-CN" altLang="en-US" b="1" dirty="0">
                <a:latin typeface="宋体" panose="02010600030101010101" pitchFamily="2" charset="-122"/>
                <a:ea typeface="宋体" panose="02010600030101010101" pitchFamily="2" charset="-122"/>
              </a:rPr>
              <a:t>大学最早出现在交通便利、商业贸易比较发达、拥有自治权利和人身自由的城市</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随着城市的兴起和工商业的发展，社会对教育提出新的要求，也为教育活动提供了一系列的物质基础</a:t>
            </a:r>
            <a:r>
              <a:rPr lang="zh-CN" altLang="en-US" b="1" dirty="0" smtClean="0">
                <a:latin typeface="宋体" panose="02010600030101010101" pitchFamily="2" charset="-122"/>
                <a:ea typeface="宋体" panose="02010600030101010101" pitchFamily="2" charset="-122"/>
              </a:rPr>
              <a:t>。</a:t>
            </a:r>
            <a:endParaRPr lang="zh-CN" altLang="en-US" sz="1600" b="1" dirty="0">
              <a:latin typeface="宋体" panose="02010600030101010101" pitchFamily="2" charset="-122"/>
              <a:ea typeface="宋体" panose="02010600030101010101" pitchFamily="2" charset="-122"/>
              <a:sym typeface="+mn-ea"/>
            </a:endParaRPr>
          </a:p>
        </p:txBody>
      </p:sp>
      <p:sp>
        <p:nvSpPr>
          <p:cNvPr id="13" name="文本框 12"/>
          <p:cNvSpPr txBox="1"/>
          <p:nvPr/>
        </p:nvSpPr>
        <p:spPr>
          <a:xfrm>
            <a:off x="-23495" y="3795395"/>
            <a:ext cx="9132570" cy="1350645"/>
          </a:xfrm>
          <a:prstGeom prst="rect">
            <a:avLst/>
          </a:prstGeom>
          <a:noFill/>
        </p:spPr>
        <p:txBody>
          <a:bodyPr wrap="square" lIns="68580" tIns="34290" rIns="68580" bIns="34290" rtlCol="0" anchor="t">
            <a:spAutoFit/>
          </a:bodyPr>
          <a:lstStyle/>
          <a:p>
            <a:pPr lvl="0">
              <a:lnSpc>
                <a:spcPts val="2500"/>
              </a:lnSpc>
            </a:pPr>
            <a:r>
              <a:rPr lang="zh-CN" altLang="en-US" sz="2000" b="1" dirty="0">
                <a:latin typeface="+mn-ea"/>
                <a:cs typeface="宋体" panose="02010600030101010101" pitchFamily="2" charset="-122"/>
                <a:sym typeface="+mn-ea"/>
              </a:rPr>
              <a:t>④影响：</a:t>
            </a:r>
            <a:endParaRPr lang="en-US" altLang="zh-CN" sz="2000" b="1" dirty="0">
              <a:latin typeface="+mn-ea"/>
              <a:cs typeface="宋体" panose="02010600030101010101" pitchFamily="2" charset="-122"/>
              <a:sym typeface="+mn-ea"/>
            </a:endParaRPr>
          </a:p>
          <a:p>
            <a:pPr lvl="0">
              <a:lnSpc>
                <a:spcPts val="2500"/>
              </a:lnSpc>
            </a:pPr>
            <a:r>
              <a:rPr lang="zh-CN" altLang="en-US" sz="2000" b="1" dirty="0">
                <a:solidFill>
                  <a:srgbClr val="FF0000"/>
                </a:solidFill>
                <a:highlight>
                  <a:srgbClr val="FFFF00"/>
                </a:highlight>
                <a:latin typeface="+mn-ea"/>
                <a:cs typeface="宋体" panose="02010600030101010101" pitchFamily="2" charset="-122"/>
                <a:sym typeface="+mn-ea"/>
              </a:rPr>
              <a:t>经济：促进工商业发展，有利于城市经济发展。</a:t>
            </a:r>
            <a:endParaRPr lang="en-US" altLang="zh-CN" sz="2000" b="1" dirty="0">
              <a:solidFill>
                <a:srgbClr val="FF0000"/>
              </a:solidFill>
              <a:highlight>
                <a:srgbClr val="FFFF00"/>
              </a:highlight>
              <a:latin typeface="+mn-ea"/>
              <a:cs typeface="宋体" panose="02010600030101010101" pitchFamily="2" charset="-122"/>
              <a:sym typeface="+mn-ea"/>
            </a:endParaRPr>
          </a:p>
          <a:p>
            <a:pPr lvl="0">
              <a:lnSpc>
                <a:spcPts val="2500"/>
              </a:lnSpc>
            </a:pPr>
            <a:r>
              <a:rPr lang="zh-CN" altLang="en-US" sz="2000" b="1" dirty="0">
                <a:solidFill>
                  <a:srgbClr val="FF0000"/>
                </a:solidFill>
                <a:highlight>
                  <a:srgbClr val="FFFF00"/>
                </a:highlight>
                <a:latin typeface="+mn-ea"/>
                <a:cs typeface="宋体" panose="02010600030101010101" pitchFamily="2" charset="-122"/>
                <a:sym typeface="+mn-ea"/>
              </a:rPr>
              <a:t>政治：支持王权，一定程度上促进国家统一；市民阶层形成，冲击封建主力量。</a:t>
            </a:r>
            <a:endParaRPr lang="en-US" altLang="zh-CN" sz="2000" b="1" dirty="0">
              <a:solidFill>
                <a:srgbClr val="FF0000"/>
              </a:solidFill>
              <a:highlight>
                <a:srgbClr val="FFFF00"/>
              </a:highlight>
              <a:latin typeface="+mn-ea"/>
              <a:cs typeface="宋体" panose="02010600030101010101" pitchFamily="2" charset="-122"/>
              <a:sym typeface="+mn-ea"/>
            </a:endParaRPr>
          </a:p>
          <a:p>
            <a:pPr lvl="0">
              <a:lnSpc>
                <a:spcPts val="2500"/>
              </a:lnSpc>
            </a:pPr>
            <a:r>
              <a:rPr lang="zh-CN" altLang="en-US" sz="2000" b="1" dirty="0">
                <a:solidFill>
                  <a:srgbClr val="FF0000"/>
                </a:solidFill>
                <a:highlight>
                  <a:srgbClr val="FFFF00"/>
                </a:highlight>
                <a:latin typeface="+mn-ea"/>
                <a:cs typeface="宋体" panose="02010600030101010101" pitchFamily="2" charset="-122"/>
                <a:sym typeface="+mn-ea"/>
              </a:rPr>
              <a:t>文化：促使大学兴起；打破教会对文化教育的垄断。</a:t>
            </a:r>
            <a:endParaRPr lang="zh-CN" altLang="en-US" sz="2000" b="1" dirty="0">
              <a:solidFill>
                <a:srgbClr val="FF0000"/>
              </a:solidFill>
              <a:highlight>
                <a:srgbClr val="FFFF00"/>
              </a:highlight>
              <a:latin typeface="+mn-ea"/>
              <a:cs typeface="宋体" panose="02010600030101010101" pitchFamily="2" charset="-122"/>
              <a:sym typeface="+mn-ea"/>
            </a:endParaRPr>
          </a:p>
        </p:txBody>
      </p:sp>
      <p:sp>
        <p:nvSpPr>
          <p:cNvPr id="15" name="圆角矩形 14"/>
          <p:cNvSpPr/>
          <p:nvPr/>
        </p:nvSpPr>
        <p:spPr>
          <a:xfrm>
            <a:off x="35496" y="51470"/>
            <a:ext cx="7704856" cy="432048"/>
          </a:xfrm>
          <a:prstGeom prst="roundRect">
            <a:avLst/>
          </a:prstGeom>
          <a:gradFill>
            <a:gsLst>
              <a:gs pos="0">
                <a:srgbClr val="7B32B2"/>
              </a:gs>
              <a:gs pos="100000">
                <a:srgbClr val="401A5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根据三则材料和课本，想一想，城市的</a:t>
            </a:r>
            <a:r>
              <a:rPr lang="zh-CN" altLang="en-US" sz="2000" b="1" dirty="0" smtClean="0"/>
              <a:t>兴起带来</a:t>
            </a:r>
            <a:r>
              <a:rPr lang="zh-CN" altLang="en-US" sz="2000" b="1" dirty="0"/>
              <a:t>了怎样的影响？</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3">
                                            <p:txEl>
                                              <p:pRg st="0" end="0"/>
                                            </p:txEl>
                                          </p:spTgt>
                                        </p:tgtEl>
                                        <p:attrNameLst>
                                          <p:attrName>style.visibility</p:attrName>
                                        </p:attrNameLst>
                                      </p:cBhvr>
                                      <p:to>
                                        <p:strVal val="visible"/>
                                      </p:to>
                                    </p:set>
                                    <p:animEffect transition="in" filter="checkerboard(across)">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3">
                                            <p:txEl>
                                              <p:pRg st="1" end="1"/>
                                            </p:txEl>
                                          </p:spTgt>
                                        </p:tgtEl>
                                        <p:attrNameLst>
                                          <p:attrName>style.visibility</p:attrName>
                                        </p:attrNameLst>
                                      </p:cBhvr>
                                      <p:to>
                                        <p:strVal val="visible"/>
                                      </p:to>
                                    </p:set>
                                    <p:animEffect transition="in" filter="checkerboard(across)">
                                      <p:cBhvr>
                                        <p:cTn id="12" dur="1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01105" y="1400940"/>
            <a:ext cx="2958728" cy="3362985"/>
          </a:xfrm>
          <a:prstGeom prst="rect">
            <a:avLst/>
          </a:prstGeom>
          <a:ln w="12700" cmpd="sng">
            <a:solidFill>
              <a:schemeClr val="tx1"/>
            </a:solidFill>
            <a:prstDash val="solid"/>
          </a:ln>
          <a:effectLst>
            <a:softEdge rad="63500"/>
          </a:effectLst>
        </p:spPr>
      </p:pic>
      <p:sp>
        <p:nvSpPr>
          <p:cNvPr id="2" name="文本框 1"/>
          <p:cNvSpPr txBox="1"/>
          <p:nvPr/>
        </p:nvSpPr>
        <p:spPr>
          <a:xfrm>
            <a:off x="3059832" y="1420321"/>
            <a:ext cx="2952328" cy="3393237"/>
          </a:xfrm>
          <a:prstGeom prst="rect">
            <a:avLst/>
          </a:prstGeom>
          <a:noFill/>
          <a:ln w="12700" cmpd="sng">
            <a:solidFill>
              <a:schemeClr val="accent1"/>
            </a:solidFill>
            <a:prstDash val="solid"/>
          </a:ln>
        </p:spPr>
        <p:txBody>
          <a:bodyPr wrap="square" lIns="68580" tIns="34290" rIns="68580" bIns="34290" rtlCol="0" anchor="t">
            <a:spAutoFit/>
          </a:bodyPr>
          <a:lstStyle/>
          <a:p>
            <a:pPr lvl="0"/>
            <a:r>
              <a:rPr lang="zh-CN" altLang="en-US" b="1" dirty="0" smtClean="0">
                <a:latin typeface="楷体" panose="02010609060101010101" charset="-122"/>
                <a:ea typeface="楷体" panose="02010609060101010101" charset="-122"/>
                <a:cs typeface="楷体" panose="02010609060101010101" charset="-122"/>
                <a:sym typeface="+mn-ea"/>
              </a:rPr>
              <a:t>    欧洲</a:t>
            </a:r>
            <a:r>
              <a:rPr lang="zh-CN" altLang="en-US" b="1" dirty="0">
                <a:latin typeface="楷体" panose="02010609060101010101" charset="-122"/>
                <a:ea typeface="楷体" panose="02010609060101010101" charset="-122"/>
                <a:cs typeface="楷体" panose="02010609060101010101" charset="-122"/>
                <a:sym typeface="+mn-ea"/>
              </a:rPr>
              <a:t>所有的皇帝都由需要教皇加冕以得到上帝的认可，直到拿破仑时期，这一传统还在延续。</a:t>
            </a:r>
            <a:endParaRPr lang="zh-CN" altLang="en-US" b="1" dirty="0">
              <a:latin typeface="楷体" panose="02010609060101010101" charset="-122"/>
              <a:ea typeface="楷体" panose="02010609060101010101" charset="-122"/>
              <a:cs typeface="楷体" panose="02010609060101010101" charset="-122"/>
              <a:sym typeface="+mn-ea"/>
            </a:endParaRPr>
          </a:p>
          <a:p>
            <a:pPr lvl="0"/>
            <a:r>
              <a:rPr lang="zh-CN" altLang="en-US" b="1" dirty="0">
                <a:latin typeface="楷体" panose="02010609060101010101" charset="-122"/>
                <a:ea typeface="楷体" panose="02010609060101010101" charset="-122"/>
                <a:cs typeface="楷体" panose="02010609060101010101" charset="-122"/>
                <a:sym typeface="+mn-ea"/>
              </a:rPr>
              <a:t>    中古西欧封建社会是二元社会，以国王为代表的王权和与以基督教教会为代表的教权互相依存，共同维护封建秩序。当时</a:t>
            </a:r>
            <a:r>
              <a:rPr lang="zh-CN" altLang="en-US" b="1" dirty="0">
                <a:latin typeface="楷体" panose="02010609060101010101" charset="-122"/>
                <a:ea typeface="楷体" panose="02010609060101010101" charset="-122"/>
                <a:cs typeface="楷体" panose="02010609060101010101" charset="-122"/>
                <a:sym typeface="宋体" panose="02010600030101010101" pitchFamily="2" charset="-122"/>
              </a:rPr>
              <a:t>教权高于王权，</a:t>
            </a:r>
            <a:r>
              <a:rPr lang="zh-CN" altLang="en-US" b="1" dirty="0">
                <a:latin typeface="楷体" panose="02010609060101010101" charset="-122"/>
                <a:ea typeface="楷体" panose="02010609060101010101" charset="-122"/>
                <a:cs typeface="楷体" panose="02010609060101010101" charset="-122"/>
                <a:sym typeface="+mn-ea"/>
              </a:rPr>
              <a:t>王权与教权既依存又斗争，形成了教会和世俗政权并立的格局。</a:t>
            </a:r>
            <a:endParaRPr lang="zh-CN" altLang="en-US" b="1" dirty="0">
              <a:latin typeface="楷体" panose="02010609060101010101" charset="-122"/>
              <a:ea typeface="楷体" panose="02010609060101010101" charset="-122"/>
              <a:cs typeface="楷体" panose="02010609060101010101" charset="-122"/>
              <a:sym typeface="+mn-ea"/>
            </a:endParaRPr>
          </a:p>
        </p:txBody>
      </p:sp>
      <p:sp>
        <p:nvSpPr>
          <p:cNvPr id="20" name="文本框 19"/>
          <p:cNvSpPr txBox="1"/>
          <p:nvPr/>
        </p:nvSpPr>
        <p:spPr>
          <a:xfrm>
            <a:off x="140792" y="4799273"/>
            <a:ext cx="2919041" cy="299085"/>
          </a:xfrm>
          <a:prstGeom prst="rect">
            <a:avLst/>
          </a:prstGeom>
          <a:noFill/>
        </p:spPr>
        <p:txBody>
          <a:bodyPr wrap="square" lIns="68580" tIns="34290" rIns="68580" bIns="34290" rtlCol="0">
            <a:spAutoFit/>
          </a:bodyPr>
          <a:lstStyle/>
          <a:p>
            <a:pPr algn="ctr"/>
            <a:r>
              <a:rPr lang="zh-CN" altLang="en-US" sz="1500" b="1" dirty="0" smtClean="0">
                <a:latin typeface="仿宋" panose="02010609060101010101" charset="-122"/>
                <a:ea typeface="仿宋" panose="02010609060101010101" charset="-122"/>
                <a:cs typeface="仿宋" panose="02010609060101010101" charset="-122"/>
                <a:sym typeface="+mn-ea"/>
              </a:rPr>
              <a:t>基督教</a:t>
            </a:r>
            <a:r>
              <a:rPr lang="zh-CN" altLang="en-US" sz="1500" b="1" dirty="0">
                <a:latin typeface="仿宋" panose="02010609060101010101" charset="-122"/>
                <a:ea typeface="仿宋" panose="02010609060101010101" charset="-122"/>
                <a:cs typeface="仿宋" panose="02010609060101010101" charset="-122"/>
                <a:sym typeface="+mn-ea"/>
              </a:rPr>
              <a:t>会势力发展示意图</a:t>
            </a:r>
            <a:endParaRPr lang="zh-CN" altLang="en-US" sz="1500" b="1" dirty="0">
              <a:latin typeface="仿宋" panose="02010609060101010101" charset="-122"/>
              <a:ea typeface="仿宋" panose="02010609060101010101" charset="-122"/>
              <a:cs typeface="仿宋" panose="02010609060101010101" charset="-122"/>
              <a:sym typeface="+mn-ea"/>
            </a:endParaRPr>
          </a:p>
        </p:txBody>
      </p:sp>
      <p:sp>
        <p:nvSpPr>
          <p:cNvPr id="4" name="标题 3"/>
          <p:cNvSpPr>
            <a:spLocks noGrp="1"/>
          </p:cNvSpPr>
          <p:nvPr/>
        </p:nvSpPr>
        <p:spPr>
          <a:xfrm>
            <a:off x="0" y="0"/>
            <a:ext cx="2906395" cy="2654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nSpc>
                <a:spcPct val="120000"/>
              </a:lnSpc>
            </a:pPr>
            <a:r>
              <a:rPr lang="en-US" altLang="zh-CN" sz="2800" b="1" dirty="0">
                <a:solidFill>
                  <a:srgbClr val="FF0000"/>
                </a:solidFill>
                <a:latin typeface="+mj-ea"/>
                <a:ea typeface="+mj-ea"/>
                <a:cs typeface="黑体" panose="02010609060101010101" charset="-122"/>
              </a:rPr>
              <a:t>3</a:t>
            </a:r>
            <a:r>
              <a:rPr lang="zh-CN" altLang="en-US" sz="2800" b="1" dirty="0">
                <a:solidFill>
                  <a:srgbClr val="FF0000"/>
                </a:solidFill>
                <a:latin typeface="+mj-ea"/>
                <a:ea typeface="+mj-ea"/>
                <a:cs typeface="黑体" panose="02010609060101010101" charset="-122"/>
              </a:rPr>
              <a:t>、基督教会</a:t>
            </a:r>
            <a:endParaRPr lang="zh-CN" altLang="en-US" sz="2800" b="1" dirty="0">
              <a:solidFill>
                <a:srgbClr val="FF0000"/>
              </a:solidFill>
              <a:latin typeface="+mj-ea"/>
              <a:ea typeface="+mj-ea"/>
              <a:cs typeface="黑体" panose="02010609060101010101" charset="-122"/>
            </a:endParaRPr>
          </a:p>
        </p:txBody>
      </p:sp>
      <p:sp>
        <p:nvSpPr>
          <p:cNvPr id="10" name="矩形 9"/>
          <p:cNvSpPr/>
          <p:nvPr/>
        </p:nvSpPr>
        <p:spPr>
          <a:xfrm>
            <a:off x="101105" y="387618"/>
            <a:ext cx="8280920" cy="521970"/>
          </a:xfrm>
          <a:prstGeom prst="rect">
            <a:avLst/>
          </a:prstGeom>
          <a:noFill/>
          <a:ln w="9525">
            <a:noFill/>
          </a:ln>
        </p:spPr>
        <p:txBody>
          <a:bodyPr wrap="square" anchor="t">
            <a:spAutoFit/>
          </a:bodyPr>
          <a:lstStyle/>
          <a:p>
            <a:pPr algn="just" eaLnBrk="0" hangingPunct="0"/>
            <a:r>
              <a:rPr lang="zh-CN" altLang="en-US" sz="2800" b="1" dirty="0" smtClean="0">
                <a:solidFill>
                  <a:srgbClr val="1D41D5"/>
                </a:solidFill>
                <a:latin typeface="+mn-ea"/>
                <a:cs typeface="宋体" panose="02010600030101010101" pitchFamily="2" charset="-122"/>
                <a:sym typeface="+mn-ea"/>
              </a:rPr>
              <a:t>（</a:t>
            </a:r>
            <a:r>
              <a:rPr lang="en-US" altLang="zh-CN" sz="2800" b="1" dirty="0" smtClean="0">
                <a:solidFill>
                  <a:srgbClr val="1D41D5"/>
                </a:solidFill>
                <a:latin typeface="+mn-ea"/>
                <a:cs typeface="宋体" panose="02010600030101010101" pitchFamily="2" charset="-122"/>
                <a:sym typeface="+mn-ea"/>
              </a:rPr>
              <a:t>1</a:t>
            </a:r>
            <a:r>
              <a:rPr lang="zh-CN" altLang="en-US" sz="2800" b="1" dirty="0" smtClean="0">
                <a:solidFill>
                  <a:srgbClr val="1D41D5"/>
                </a:solidFill>
                <a:latin typeface="+mn-ea"/>
                <a:cs typeface="宋体" panose="02010600030101010101" pitchFamily="2" charset="-122"/>
                <a:sym typeface="+mn-ea"/>
              </a:rPr>
              <a:t>）</a:t>
            </a:r>
            <a:r>
              <a:rPr lang="zh-CN" altLang="en-US" sz="28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地位：</a:t>
            </a:r>
            <a:endParaRPr lang="zh-CN" altLang="en-US" sz="28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Picture 4" descr="06查理大帝跪在教皇利奥三世面前接受加冕"/>
          <p:cNvPicPr>
            <a:picLocks noChangeAspect="1"/>
          </p:cNvPicPr>
          <p:nvPr/>
        </p:nvPicPr>
        <p:blipFill>
          <a:blip r:embed="rId2"/>
          <a:srcRect b="-18"/>
          <a:stretch>
            <a:fillRect/>
          </a:stretch>
        </p:blipFill>
        <p:spPr>
          <a:xfrm>
            <a:off x="6012160" y="1400940"/>
            <a:ext cx="2987824" cy="3442816"/>
          </a:xfrm>
          <a:prstGeom prst="rect">
            <a:avLst/>
          </a:prstGeom>
          <a:noFill/>
          <a:ln w="9525">
            <a:noFill/>
          </a:ln>
          <a:effectLst>
            <a:softEdge rad="63500"/>
          </a:effectLst>
        </p:spPr>
      </p:pic>
      <p:sp>
        <p:nvSpPr>
          <p:cNvPr id="13" name="文本框 4"/>
          <p:cNvSpPr txBox="1"/>
          <p:nvPr/>
        </p:nvSpPr>
        <p:spPr>
          <a:xfrm>
            <a:off x="6352840" y="4843756"/>
            <a:ext cx="2306464" cy="307777"/>
          </a:xfrm>
          <a:prstGeom prst="rect">
            <a:avLst/>
          </a:prstGeom>
          <a:noFill/>
        </p:spPr>
        <p:txBody>
          <a:bodyPr wrap="square" rtlCol="0">
            <a:spAutoFit/>
          </a:bodyPr>
          <a:lstStyle/>
          <a:p>
            <a:pPr algn="ctr"/>
            <a:r>
              <a:rPr lang="zh-CN" altLang="en-US" sz="1400" b="1" dirty="0" smtClean="0">
                <a:solidFill>
                  <a:schemeClr val="tx1"/>
                </a:solidFill>
                <a:latin typeface="华文中宋" panose="02010600040101010101" pitchFamily="2" charset="-122"/>
                <a:ea typeface="华文中宋" panose="02010600040101010101" pitchFamily="2" charset="-122"/>
                <a:sym typeface="+mn-ea"/>
              </a:rPr>
              <a:t>查理</a:t>
            </a:r>
            <a:r>
              <a:rPr lang="zh-CN" altLang="en-US" sz="1400" b="1" dirty="0">
                <a:solidFill>
                  <a:schemeClr val="tx1"/>
                </a:solidFill>
                <a:latin typeface="华文中宋" panose="02010600040101010101" pitchFamily="2" charset="-122"/>
                <a:ea typeface="华文中宋" panose="02010600040101010101" pitchFamily="2" charset="-122"/>
                <a:sym typeface="+mn-ea"/>
              </a:rPr>
              <a:t>大帝加冕图</a:t>
            </a:r>
            <a:endParaRPr lang="zh-CN" altLang="en-US" sz="1400" b="1" dirty="0">
              <a:solidFill>
                <a:schemeClr val="tx1"/>
              </a:solidFill>
              <a:latin typeface="华文中宋" panose="02010600040101010101" pitchFamily="2" charset="-122"/>
              <a:ea typeface="华文中宋" panose="02010600040101010101" pitchFamily="2"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07" y="51339"/>
            <a:ext cx="3167588" cy="437515"/>
          </a:xfrm>
          <a:prstGeom prst="rect">
            <a:avLst/>
          </a:prstGeom>
          <a:noFill/>
          <a:ln w="9525">
            <a:noFill/>
          </a:ln>
        </p:spPr>
        <p:txBody>
          <a:bodyPr wrap="square" lIns="68580" tIns="34290" rIns="68580" bIns="34290" anchor="t">
            <a:spAutoFit/>
          </a:bodyPr>
          <a:lstStyle/>
          <a:p>
            <a:pPr algn="just" eaLnBrk="0" hangingPunct="0"/>
            <a:r>
              <a:rPr lang="zh-CN" altLang="en-US"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rPr>
              <a:t>特权</a:t>
            </a:r>
            <a:endParaRPr lang="zh-CN" altLang="en-US"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35560" y="890905"/>
            <a:ext cx="6592570" cy="5036185"/>
          </a:xfrm>
          <a:prstGeom prst="rect">
            <a:avLst/>
          </a:prstGeom>
          <a:noFill/>
          <a:ln>
            <a:noFill/>
          </a:ln>
        </p:spPr>
        <p:txBody>
          <a:bodyPr wrap="square" lIns="68580" tIns="34290" rIns="68580" bIns="34290" rtlCol="0" anchor="t">
            <a:noAutofit/>
          </a:bodyPr>
          <a:lstStyle/>
          <a:p>
            <a:r>
              <a:rPr lang="en-US" altLang="zh-CN" sz="2400" b="1" dirty="0">
                <a:latin typeface="楷体" panose="02010609060101010101" charset="-122"/>
                <a:ea typeface="楷体" panose="02010609060101010101" charset="-122"/>
                <a:cs typeface="楷体" panose="02010609060101010101" charset="-122"/>
                <a:sym typeface="+mn-ea"/>
              </a:rPr>
              <a:t>    </a:t>
            </a:r>
            <a:r>
              <a:rPr lang="zh-CN" altLang="en-US" sz="2400" b="1" dirty="0">
                <a:latin typeface="楷体" panose="02010609060101010101" charset="-122"/>
                <a:ea typeface="楷体" panose="02010609060101010101" charset="-122"/>
                <a:cs typeface="楷体" panose="02010609060101010101" charset="-122"/>
                <a:sym typeface="+mn-ea"/>
              </a:rPr>
              <a:t>天主教会拥有大量庄园和广袤土地，西欧国王为获得教会支持，赏赐给教会大片土地，罗马教皇派出许多隐修士到西班牙、高卢、不列颠和北非等地区布教，广建修道院，扩建庄园出租土地，鼎盛时期，天主教会占有了欧洲三分之一的土地，成为</a:t>
            </a:r>
            <a:r>
              <a:rPr lang="zh-CN" altLang="en-US" sz="2400" b="1" kern="0" dirty="0">
                <a:solidFill>
                  <a:srgbClr val="000000"/>
                </a:solidFill>
                <a:latin typeface="楷体" panose="02010609060101010101" charset="-122"/>
                <a:ea typeface="楷体" panose="02010609060101010101" charset="-122"/>
                <a:cs typeface="楷体" panose="02010609060101010101" charset="-122"/>
                <a:sym typeface="+mn-ea"/>
              </a:rPr>
              <a:t>各国最有势力的封建领主。</a:t>
            </a:r>
            <a:endParaRPr lang="zh-CN" altLang="en-US" sz="2400" b="1" dirty="0">
              <a:latin typeface="楷体" panose="02010609060101010101" charset="-122"/>
              <a:ea typeface="楷体" panose="02010609060101010101" charset="-122"/>
              <a:cs typeface="楷体" panose="02010609060101010101" charset="-122"/>
            </a:endParaRPr>
          </a:p>
          <a:p>
            <a:r>
              <a:rPr lang="zh-CN" altLang="en-US" sz="2400" b="1" dirty="0">
                <a:latin typeface="楷体" panose="02010609060101010101" charset="-122"/>
                <a:ea typeface="楷体" panose="02010609060101010101" charset="-122"/>
                <a:cs typeface="楷体" panose="02010609060101010101" charset="-122"/>
                <a:sym typeface="+mn-ea"/>
              </a:rPr>
              <a:t>    公元6世纪开始，教会利用《圣经》中农牧产品的1/10“属于上帝”的说法，向信徒征收什一税。中世纪时，教皇索性宣布信徒可以支付相应的费用来获得救赎，这样教士兜售赎罪券，是西欧中世纪时特有的现象。</a:t>
            </a:r>
            <a:endParaRPr lang="zh-CN" altLang="en-US" sz="2400" b="1" dirty="0">
              <a:latin typeface="楷体" panose="02010609060101010101" charset="-122"/>
              <a:ea typeface="楷体" panose="02010609060101010101" charset="-122"/>
              <a:cs typeface="楷体" panose="02010609060101010101" charset="-122"/>
              <a:sym typeface="+mn-ea"/>
            </a:endParaRPr>
          </a:p>
        </p:txBody>
      </p:sp>
      <p:pic>
        <p:nvPicPr>
          <p:cNvPr id="4" name="图片 3"/>
          <p:cNvPicPr>
            <a:picLocks noChangeAspect="1"/>
          </p:cNvPicPr>
          <p:nvPr/>
        </p:nvPicPr>
        <p:blipFill>
          <a:blip r:embed="rId1"/>
          <a:stretch>
            <a:fillRect/>
          </a:stretch>
        </p:blipFill>
        <p:spPr>
          <a:xfrm>
            <a:off x="6511925" y="2444750"/>
            <a:ext cx="2327275" cy="2225040"/>
          </a:xfrm>
          <a:prstGeom prst="rect">
            <a:avLst/>
          </a:prstGeom>
        </p:spPr>
      </p:pic>
      <p:sp>
        <p:nvSpPr>
          <p:cNvPr id="7" name="文本框 6"/>
          <p:cNvSpPr txBox="1"/>
          <p:nvPr/>
        </p:nvSpPr>
        <p:spPr>
          <a:xfrm>
            <a:off x="229235" y="411480"/>
            <a:ext cx="8609965" cy="437515"/>
          </a:xfrm>
          <a:prstGeom prst="rect">
            <a:avLst/>
          </a:prstGeom>
          <a:noFill/>
        </p:spPr>
        <p:txBody>
          <a:bodyPr wrap="square" lIns="68580" tIns="34290" rIns="68580" bIns="34290" rtlCol="0" anchor="t">
            <a:spAutoFit/>
          </a:bodyPr>
          <a:lstStyle/>
          <a:p>
            <a:pPr algn="just" eaLnBrk="0" hangingPunct="0"/>
            <a:r>
              <a:rPr lang="zh-CN" altLang="en-US" sz="2400" b="1" dirty="0">
                <a:highlight>
                  <a:srgbClr val="FFFF00"/>
                </a:highlight>
                <a:latin typeface="黑体" panose="02010609060101010101" charset="-122"/>
                <a:ea typeface="黑体" panose="02010609060101010101" charset="-122"/>
                <a:cs typeface="黑体" panose="02010609060101010101" charset="-122"/>
                <a:sym typeface="+mn-ea"/>
              </a:rPr>
              <a:t>①经济上：</a:t>
            </a:r>
            <a:endParaRPr lang="zh-CN" altLang="en-US" sz="2400" b="1" dirty="0">
              <a:highlight>
                <a:srgbClr val="FFFF00"/>
              </a:highlight>
              <a:latin typeface="黑体" panose="02010609060101010101" charset="-122"/>
              <a:ea typeface="黑体" panose="02010609060101010101" charset="-122"/>
              <a:cs typeface="黑体" panose="02010609060101010101" charset="-122"/>
              <a:sym typeface="+mn-ea"/>
            </a:endParaRPr>
          </a:p>
        </p:txBody>
      </p:sp>
      <p:sp>
        <p:nvSpPr>
          <p:cNvPr id="20" name="文本框 19"/>
          <p:cNvSpPr txBox="1"/>
          <p:nvPr/>
        </p:nvSpPr>
        <p:spPr>
          <a:xfrm>
            <a:off x="5979274" y="4803487"/>
            <a:ext cx="3392329" cy="299085"/>
          </a:xfrm>
          <a:prstGeom prst="rect">
            <a:avLst/>
          </a:prstGeom>
          <a:noFill/>
        </p:spPr>
        <p:txBody>
          <a:bodyPr wrap="square" lIns="68580" tIns="34290" rIns="68580" bIns="34290" rtlCol="0">
            <a:spAutoFit/>
          </a:bodyPr>
          <a:lstStyle/>
          <a:p>
            <a:pPr algn="ctr"/>
            <a:r>
              <a:rPr lang="zh-CN" altLang="en-US" sz="1500" b="1" dirty="0" smtClean="0">
                <a:latin typeface="仿宋" panose="02010609060101010101" charset="-122"/>
                <a:ea typeface="仿宋" panose="02010609060101010101" charset="-122"/>
                <a:cs typeface="仿宋" panose="02010609060101010101" charset="-122"/>
                <a:sym typeface="+mn-ea"/>
              </a:rPr>
              <a:t>罗马</a:t>
            </a:r>
            <a:r>
              <a:rPr lang="zh-CN" altLang="en-US" sz="1500" b="1" dirty="0">
                <a:latin typeface="仿宋" panose="02010609060101010101" charset="-122"/>
                <a:ea typeface="仿宋" panose="02010609060101010101" charset="-122"/>
                <a:cs typeface="仿宋" panose="02010609060101010101" charset="-122"/>
                <a:sym typeface="+mn-ea"/>
              </a:rPr>
              <a:t>·梵蒂冈圣彼得教堂</a:t>
            </a:r>
            <a:endParaRPr lang="zh-CN" altLang="en-US" sz="1500" b="1" dirty="0">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up)">
                                      <p:cBhvr>
                                        <p:cTn id="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850005" y="123190"/>
            <a:ext cx="5201920" cy="4556760"/>
          </a:xfrm>
          <a:prstGeom prst="rect">
            <a:avLst/>
          </a:prstGeom>
          <a:noFill/>
          <a:ln w="12700" cmpd="sng">
            <a:noFill/>
            <a:prstDash val="solid"/>
          </a:ln>
        </p:spPr>
        <p:txBody>
          <a:bodyPr wrap="square" lIns="68580" tIns="34290" rIns="68580" bIns="34290" rtlCol="0" anchor="t">
            <a:spAutoFit/>
          </a:bodyPr>
          <a:lstStyle/>
          <a:p>
            <a:pPr lvl="0" algn="l">
              <a:lnSpc>
                <a:spcPts val="2500"/>
              </a:lnSpc>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latin typeface="楷体" panose="02010609060101010101" charset="-122"/>
                <a:ea typeface="楷体" panose="02010609060101010101" charset="-122"/>
                <a:cs typeface="楷体" panose="02010609060101010101" charset="-122"/>
                <a:sym typeface="+mn-ea"/>
              </a:rPr>
              <a:t>教阶制亦称</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教阶体制</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，一般由主教、神父和助祭组成。主教再划分为教皇、红衣主教、首主教、大主教、主教和一般主教等级。教皇的地位是最高的，他拥有最高的立法权和司法权，能够制定或废除教会法规，指定主教，创立教区。 罗马教廷按照这一森严的教阶制度，将西欧的所有基督教组织及神职人员纳入一个巨大且完整的组织体系之中。</a:t>
            </a:r>
            <a:endParaRPr lang="zh-CN" altLang="en-US" sz="2400" b="1" dirty="0">
              <a:latin typeface="楷体" panose="02010609060101010101" charset="-122"/>
              <a:ea typeface="楷体" panose="02010609060101010101" charset="-122"/>
              <a:cs typeface="楷体" panose="02010609060101010101" charset="-122"/>
              <a:sym typeface="+mn-ea"/>
            </a:endParaRPr>
          </a:p>
          <a:p>
            <a:pPr lvl="0" algn="l">
              <a:lnSpc>
                <a:spcPts val="2500"/>
              </a:lnSpc>
              <a:buClrTx/>
              <a:buSzTx/>
              <a:buFontTx/>
            </a:pPr>
            <a:r>
              <a:rPr lang="zh-CN" altLang="en-US" sz="2400" b="1" dirty="0">
                <a:latin typeface="楷体" panose="02010609060101010101" charset="-122"/>
                <a:ea typeface="楷体" panose="02010609060101010101" charset="-122"/>
                <a:cs typeface="楷体" panose="02010609060101010101" charset="-122"/>
                <a:sym typeface="+mn-ea"/>
              </a:rPr>
              <a:t>    教阶制是封建制度的观念形式，直至19世纪封建制度瓦解后，它仍对西欧和中欧各国的社会生活方面有很大影响。</a:t>
            </a:r>
            <a:endParaRPr lang="zh-CN" altLang="en-US" sz="2400" b="1" dirty="0">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45432" y="52734"/>
            <a:ext cx="8603538" cy="499110"/>
          </a:xfrm>
          <a:prstGeom prst="rect">
            <a:avLst/>
          </a:prstGeom>
          <a:noFill/>
        </p:spPr>
        <p:txBody>
          <a:bodyPr wrap="square" lIns="68580" tIns="34290" rIns="68580" bIns="34290" rtlCol="0" anchor="t">
            <a:spAutoFit/>
          </a:bodyPr>
          <a:lstStyle/>
          <a:p>
            <a:pPr algn="just" eaLnBrk="0" hangingPunct="0"/>
            <a:r>
              <a:rPr lang="zh-CN" altLang="en-US" sz="2800" b="1" dirty="0">
                <a:highlight>
                  <a:srgbClr val="FFFF00"/>
                </a:highlight>
                <a:latin typeface="黑体" panose="02010609060101010101" charset="-122"/>
                <a:ea typeface="黑体" panose="02010609060101010101" charset="-122"/>
                <a:cs typeface="黑体" panose="02010609060101010101" charset="-122"/>
                <a:sym typeface="+mn-ea"/>
              </a:rPr>
              <a:t>②政治上</a:t>
            </a:r>
            <a:r>
              <a:rPr lang="zh-CN" altLang="en-US" sz="2800" b="1" dirty="0" smtClean="0">
                <a:highlight>
                  <a:srgbClr val="FFFF00"/>
                </a:highlight>
                <a:latin typeface="黑体" panose="02010609060101010101" charset="-122"/>
                <a:ea typeface="黑体" panose="02010609060101010101" charset="-122"/>
                <a:cs typeface="黑体" panose="02010609060101010101" charset="-122"/>
                <a:sym typeface="+mn-ea"/>
              </a:rPr>
              <a:t>：</a:t>
            </a:r>
            <a:endParaRPr lang="zh-CN" altLang="en-US" sz="2800" b="1" dirty="0" smtClean="0">
              <a:highlight>
                <a:srgbClr val="FFFF00"/>
              </a:highlight>
              <a:latin typeface="黑体" panose="02010609060101010101" charset="-122"/>
              <a:ea typeface="黑体" panose="02010609060101010101" charset="-122"/>
              <a:cs typeface="黑体" panose="02010609060101010101" charset="-122"/>
              <a:sym typeface="+mn-ea"/>
            </a:endParaRPr>
          </a:p>
        </p:txBody>
      </p:sp>
      <p:sp>
        <p:nvSpPr>
          <p:cNvPr id="5" name="流程图: 摘录 4"/>
          <p:cNvSpPr/>
          <p:nvPr/>
        </p:nvSpPr>
        <p:spPr>
          <a:xfrm>
            <a:off x="179513" y="1203599"/>
            <a:ext cx="3445226" cy="3205048"/>
          </a:xfrm>
          <a:prstGeom prst="flowChartExtract">
            <a:avLst/>
          </a:prstGeom>
          <a:solidFill>
            <a:schemeClr val="accent1">
              <a:lumMod val="40000"/>
              <a:lumOff val="60000"/>
            </a:schemeClr>
          </a:solid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8" name="直接连接符 7"/>
          <p:cNvCxnSpPr/>
          <p:nvPr/>
        </p:nvCxnSpPr>
        <p:spPr>
          <a:xfrm flipV="1">
            <a:off x="1331640" y="2283719"/>
            <a:ext cx="1152128" cy="1381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5" idx="1"/>
            <a:endCxn id="5" idx="3"/>
          </p:cNvCxnSpPr>
          <p:nvPr/>
        </p:nvCxnSpPr>
        <p:spPr>
          <a:xfrm>
            <a:off x="1040820" y="2806123"/>
            <a:ext cx="1722613" cy="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55576" y="3334464"/>
            <a:ext cx="2304256" cy="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67544" y="3854768"/>
            <a:ext cx="2808312" cy="18574"/>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254567" y="1591519"/>
            <a:ext cx="1229201" cy="530915"/>
          </a:xfrm>
          <a:prstGeom prst="rect">
            <a:avLst/>
          </a:prstGeom>
          <a:noFill/>
        </p:spPr>
        <p:txBody>
          <a:bodyPr wrap="square" lIns="68580" tIns="34290" rIns="68580" bIns="34290" rtlCol="0">
            <a:spAutoFit/>
          </a:bodyPr>
          <a:lstStyle/>
          <a:p>
            <a:pPr algn="ctr"/>
            <a:r>
              <a:rPr lang="zh-CN" altLang="en-US" sz="1500" b="1" dirty="0">
                <a:latin typeface="黑体" panose="02010609060101010101" charset="-122"/>
                <a:ea typeface="黑体" panose="02010609060101010101" charset="-122"/>
              </a:rPr>
              <a:t>罗马</a:t>
            </a:r>
            <a:endParaRPr lang="en-US" altLang="zh-CN" sz="1500" b="1" dirty="0">
              <a:latin typeface="黑体" panose="02010609060101010101" charset="-122"/>
              <a:ea typeface="黑体" panose="02010609060101010101" charset="-122"/>
            </a:endParaRPr>
          </a:p>
          <a:p>
            <a:pPr algn="ctr"/>
            <a:r>
              <a:rPr lang="zh-CN" altLang="en-US" sz="1500" b="1" dirty="0">
                <a:latin typeface="黑体" panose="02010609060101010101" charset="-122"/>
                <a:ea typeface="黑体" panose="02010609060101010101" charset="-122"/>
              </a:rPr>
              <a:t>教皇</a:t>
            </a:r>
            <a:endParaRPr lang="zh-CN" altLang="en-US" sz="1500" b="1" dirty="0">
              <a:latin typeface="黑体" panose="02010609060101010101" charset="-122"/>
              <a:ea typeface="黑体" panose="02010609060101010101" charset="-122"/>
            </a:endParaRPr>
          </a:p>
        </p:txBody>
      </p:sp>
      <p:sp>
        <p:nvSpPr>
          <p:cNvPr id="17" name="文本框 16"/>
          <p:cNvSpPr txBox="1"/>
          <p:nvPr/>
        </p:nvSpPr>
        <p:spPr>
          <a:xfrm>
            <a:off x="1254567" y="2433638"/>
            <a:ext cx="1229201" cy="299085"/>
          </a:xfrm>
          <a:prstGeom prst="rect">
            <a:avLst/>
          </a:prstGeom>
          <a:noFill/>
        </p:spPr>
        <p:txBody>
          <a:bodyPr wrap="square" lIns="68580" tIns="34290" rIns="68580" bIns="34290" rtlCol="0">
            <a:spAutoFit/>
          </a:bodyPr>
          <a:lstStyle/>
          <a:p>
            <a:pPr algn="ctr"/>
            <a:r>
              <a:rPr lang="zh-CN" altLang="en-US" sz="1500" b="1" dirty="0">
                <a:latin typeface="黑体" panose="02010609060101010101" charset="-122"/>
                <a:ea typeface="黑体" panose="02010609060101010101" charset="-122"/>
              </a:rPr>
              <a:t>红衣主教</a:t>
            </a:r>
            <a:endParaRPr lang="zh-CN" altLang="en-US" sz="1500" b="1" dirty="0">
              <a:latin typeface="黑体" panose="02010609060101010101" charset="-122"/>
              <a:ea typeface="黑体" panose="02010609060101010101" charset="-122"/>
            </a:endParaRPr>
          </a:p>
        </p:txBody>
      </p:sp>
      <p:sp>
        <p:nvSpPr>
          <p:cNvPr id="18" name="文本框 17"/>
          <p:cNvSpPr txBox="1"/>
          <p:nvPr/>
        </p:nvSpPr>
        <p:spPr>
          <a:xfrm>
            <a:off x="1254567" y="2915126"/>
            <a:ext cx="1229201" cy="299085"/>
          </a:xfrm>
          <a:prstGeom prst="rect">
            <a:avLst/>
          </a:prstGeom>
          <a:noFill/>
        </p:spPr>
        <p:txBody>
          <a:bodyPr wrap="square" lIns="68580" tIns="34290" rIns="68580" bIns="34290" rtlCol="0">
            <a:spAutoFit/>
          </a:bodyPr>
          <a:lstStyle/>
          <a:p>
            <a:pPr algn="ctr"/>
            <a:r>
              <a:rPr lang="zh-CN" altLang="en-US" sz="1500" b="1" dirty="0">
                <a:latin typeface="黑体" panose="02010609060101010101" charset="-122"/>
                <a:ea typeface="黑体" panose="02010609060101010101" charset="-122"/>
              </a:rPr>
              <a:t>大主教</a:t>
            </a:r>
            <a:endParaRPr lang="zh-CN" altLang="en-US" sz="1500" b="1" dirty="0">
              <a:latin typeface="黑体" panose="02010609060101010101" charset="-122"/>
              <a:ea typeface="黑体" panose="02010609060101010101" charset="-122"/>
            </a:endParaRPr>
          </a:p>
        </p:txBody>
      </p:sp>
      <p:sp>
        <p:nvSpPr>
          <p:cNvPr id="19" name="文本框 18"/>
          <p:cNvSpPr txBox="1"/>
          <p:nvPr/>
        </p:nvSpPr>
        <p:spPr>
          <a:xfrm>
            <a:off x="1254567" y="3447574"/>
            <a:ext cx="1229201" cy="299085"/>
          </a:xfrm>
          <a:prstGeom prst="rect">
            <a:avLst/>
          </a:prstGeom>
          <a:noFill/>
        </p:spPr>
        <p:txBody>
          <a:bodyPr wrap="square" lIns="68580" tIns="34290" rIns="68580" bIns="34290" rtlCol="0">
            <a:spAutoFit/>
          </a:bodyPr>
          <a:lstStyle/>
          <a:p>
            <a:pPr algn="ctr"/>
            <a:r>
              <a:rPr lang="zh-CN" altLang="en-US" sz="1500" b="1" dirty="0">
                <a:latin typeface="黑体" panose="02010609060101010101" charset="-122"/>
                <a:ea typeface="黑体" panose="02010609060101010101" charset="-122"/>
              </a:rPr>
              <a:t>主教</a:t>
            </a:r>
            <a:endParaRPr lang="zh-CN" altLang="en-US" sz="1500" b="1" dirty="0">
              <a:latin typeface="黑体" panose="02010609060101010101" charset="-122"/>
              <a:ea typeface="黑体" panose="02010609060101010101" charset="-122"/>
            </a:endParaRPr>
          </a:p>
        </p:txBody>
      </p:sp>
      <p:sp>
        <p:nvSpPr>
          <p:cNvPr id="20" name="文本框 19"/>
          <p:cNvSpPr txBox="1"/>
          <p:nvPr/>
        </p:nvSpPr>
        <p:spPr>
          <a:xfrm>
            <a:off x="1254567" y="3985736"/>
            <a:ext cx="1229201" cy="299085"/>
          </a:xfrm>
          <a:prstGeom prst="rect">
            <a:avLst/>
          </a:prstGeom>
          <a:noFill/>
        </p:spPr>
        <p:txBody>
          <a:bodyPr wrap="square" lIns="68580" tIns="34290" rIns="68580" bIns="34290" rtlCol="0">
            <a:spAutoFit/>
          </a:bodyPr>
          <a:lstStyle/>
          <a:p>
            <a:pPr algn="ctr"/>
            <a:r>
              <a:rPr lang="zh-CN" altLang="en-US" sz="1500" b="1" dirty="0">
                <a:latin typeface="黑体" panose="02010609060101010101" charset="-122"/>
                <a:ea typeface="黑体" panose="02010609060101010101" charset="-122"/>
              </a:rPr>
              <a:t>神父</a:t>
            </a:r>
            <a:endParaRPr lang="zh-CN" altLang="en-US" sz="1500" b="1" dirty="0">
              <a:latin typeface="黑体" panose="02010609060101010101" charset="-122"/>
              <a:ea typeface="黑体" panose="02010609060101010101" charset="-122"/>
            </a:endParaRPr>
          </a:p>
        </p:txBody>
      </p:sp>
      <p:sp>
        <p:nvSpPr>
          <p:cNvPr id="21" name="文本框 20"/>
          <p:cNvSpPr txBox="1"/>
          <p:nvPr/>
        </p:nvSpPr>
        <p:spPr>
          <a:xfrm>
            <a:off x="1254567" y="4432905"/>
            <a:ext cx="1229201" cy="299085"/>
          </a:xfrm>
          <a:prstGeom prst="rect">
            <a:avLst/>
          </a:prstGeom>
          <a:noFill/>
        </p:spPr>
        <p:txBody>
          <a:bodyPr wrap="square" lIns="68580" tIns="34290" rIns="68580" bIns="34290" rtlCol="0">
            <a:spAutoFit/>
          </a:bodyPr>
          <a:lstStyle/>
          <a:p>
            <a:pPr algn="ctr"/>
            <a:r>
              <a:rPr lang="zh-CN" altLang="en-US" sz="1500" b="1" dirty="0">
                <a:latin typeface="黑体" panose="02010609060101010101" charset="-122"/>
                <a:ea typeface="黑体" panose="02010609060101010101" charset="-122"/>
              </a:rPr>
              <a:t>信徒</a:t>
            </a:r>
            <a:endParaRPr lang="zh-CN" altLang="en-US" sz="1500" b="1" dirty="0">
              <a:latin typeface="黑体" panose="02010609060101010101" charset="-122"/>
              <a:ea typeface="黑体" panose="02010609060101010101" charset="-122"/>
            </a:endParaRPr>
          </a:p>
        </p:txBody>
      </p:sp>
      <p:sp>
        <p:nvSpPr>
          <p:cNvPr id="22" name="文本框 21"/>
          <p:cNvSpPr txBox="1"/>
          <p:nvPr/>
        </p:nvSpPr>
        <p:spPr>
          <a:xfrm>
            <a:off x="1287525" y="920653"/>
            <a:ext cx="1229201" cy="299085"/>
          </a:xfrm>
          <a:prstGeom prst="rect">
            <a:avLst/>
          </a:prstGeom>
          <a:noFill/>
        </p:spPr>
        <p:txBody>
          <a:bodyPr wrap="square" lIns="68580" tIns="34290" rIns="68580" bIns="34290" rtlCol="0">
            <a:spAutoFit/>
          </a:bodyPr>
          <a:lstStyle/>
          <a:p>
            <a:pPr algn="ctr"/>
            <a:r>
              <a:rPr lang="zh-CN" altLang="en-US" sz="1500" b="1" dirty="0">
                <a:latin typeface="黑体" panose="02010609060101010101" charset="-122"/>
                <a:ea typeface="黑体" panose="02010609060101010101" charset="-122"/>
              </a:rPr>
              <a:t>上帝</a:t>
            </a:r>
            <a:endParaRPr lang="zh-CN" altLang="en-US" sz="1500" b="1"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5441" y="-10"/>
            <a:ext cx="8521888" cy="499110"/>
          </a:xfrm>
          <a:prstGeom prst="rect">
            <a:avLst/>
          </a:prstGeom>
          <a:noFill/>
        </p:spPr>
        <p:txBody>
          <a:bodyPr wrap="square" lIns="68580" tIns="34290" rIns="68580" bIns="34290" rtlCol="0" anchor="t">
            <a:spAutoFit/>
          </a:bodyPr>
          <a:lstStyle/>
          <a:p>
            <a:pPr algn="just" eaLnBrk="0" hangingPunct="0"/>
            <a:r>
              <a:rPr lang="zh-CN" altLang="en-US" sz="2800" b="1" dirty="0">
                <a:solidFill>
                  <a:srgbClr val="1D41D5"/>
                </a:solidFill>
                <a:latin typeface="黑体" panose="02010609060101010101" charset="-122"/>
                <a:ea typeface="黑体" panose="02010609060101010101" charset="-122"/>
                <a:cs typeface="黑体" panose="02010609060101010101" charset="-122"/>
                <a:sym typeface="+mn-ea"/>
              </a:rPr>
              <a:t>③思想上：</a:t>
            </a:r>
            <a:endParaRPr lang="zh-CN" altLang="en-US" sz="2800" b="1" dirty="0">
              <a:solidFill>
                <a:srgbClr val="1D41D5"/>
              </a:solidFill>
              <a:latin typeface="黑体" panose="02010609060101010101" charset="-122"/>
              <a:ea typeface="黑体" panose="02010609060101010101" charset="-122"/>
              <a:cs typeface="黑体" panose="02010609060101010101" charset="-122"/>
              <a:sym typeface="+mn-ea"/>
            </a:endParaRPr>
          </a:p>
        </p:txBody>
      </p:sp>
      <p:pic>
        <p:nvPicPr>
          <p:cNvPr id="3074" name="Picture 2"/>
          <p:cNvPicPr>
            <a:picLocks noChangeAspect="1" noChangeArrowheads="1"/>
          </p:cNvPicPr>
          <p:nvPr/>
        </p:nvPicPr>
        <p:blipFill>
          <a:blip r:embed="rId1" cstate="print"/>
          <a:srcRect/>
          <a:stretch>
            <a:fillRect/>
          </a:stretch>
        </p:blipFill>
        <p:spPr bwMode="auto">
          <a:xfrm>
            <a:off x="226576" y="1275606"/>
            <a:ext cx="2796183" cy="2609835"/>
          </a:xfrm>
          <a:prstGeom prst="rect">
            <a:avLst/>
          </a:prstGeom>
          <a:ln>
            <a:noFill/>
          </a:ln>
          <a:effectLst>
            <a:softEdge rad="112500"/>
          </a:effectLst>
        </p:spPr>
      </p:pic>
      <p:pic>
        <p:nvPicPr>
          <p:cNvPr id="3076" name="Picture 4"/>
          <p:cNvPicPr>
            <a:picLocks noChangeAspect="1" noChangeArrowheads="1"/>
          </p:cNvPicPr>
          <p:nvPr/>
        </p:nvPicPr>
        <p:blipFill rotWithShape="1">
          <a:blip r:embed="rId2" cstate="print"/>
          <a:srcRect b="10356"/>
          <a:stretch>
            <a:fillRect/>
          </a:stretch>
        </p:blipFill>
        <p:spPr bwMode="auto">
          <a:xfrm>
            <a:off x="3203848" y="1347614"/>
            <a:ext cx="2736303" cy="2524016"/>
          </a:xfrm>
          <a:prstGeom prst="rect">
            <a:avLst/>
          </a:prstGeom>
          <a:ln w="12700" cmpd="sng">
            <a:solidFill>
              <a:schemeClr val="accent1">
                <a:shade val="50000"/>
              </a:schemeClr>
            </a:solidFill>
            <a:prstDash val="solid"/>
          </a:ln>
          <a:effectLst>
            <a:softEdge rad="112500"/>
          </a:effectLst>
        </p:spPr>
      </p:pic>
      <p:pic>
        <p:nvPicPr>
          <p:cNvPr id="3078" name="Picture 6"/>
          <p:cNvPicPr>
            <a:picLocks noChangeAspect="1" noChangeArrowheads="1"/>
          </p:cNvPicPr>
          <p:nvPr/>
        </p:nvPicPr>
        <p:blipFill>
          <a:blip r:embed="rId3" cstate="print"/>
          <a:srcRect/>
          <a:stretch>
            <a:fillRect/>
          </a:stretch>
        </p:blipFill>
        <p:spPr bwMode="auto">
          <a:xfrm>
            <a:off x="6092190" y="1347614"/>
            <a:ext cx="2656274" cy="2524015"/>
          </a:xfrm>
          <a:prstGeom prst="rect">
            <a:avLst/>
          </a:prstGeom>
          <a:ln w="12700" cmpd="sng">
            <a:solidFill>
              <a:schemeClr val="accent1">
                <a:shade val="50000"/>
              </a:schemeClr>
            </a:solidFill>
            <a:prstDash val="solid"/>
          </a:ln>
          <a:effectLst>
            <a:softEdge rad="112500"/>
          </a:effectLst>
        </p:spPr>
      </p:pic>
      <p:sp>
        <p:nvSpPr>
          <p:cNvPr id="20" name="文本框 19"/>
          <p:cNvSpPr txBox="1"/>
          <p:nvPr/>
        </p:nvSpPr>
        <p:spPr>
          <a:xfrm>
            <a:off x="514826" y="4128612"/>
            <a:ext cx="2507933" cy="530066"/>
          </a:xfrm>
          <a:prstGeom prst="rect">
            <a:avLst/>
          </a:prstGeom>
          <a:noFill/>
        </p:spPr>
        <p:txBody>
          <a:bodyPr wrap="square" lIns="68580" tIns="34290" rIns="68580" bIns="34290" rtlCol="0">
            <a:spAutoFit/>
          </a:bodyPr>
          <a:lstStyle/>
          <a:p>
            <a:pPr marL="214630" indent="-214630">
              <a:buFont typeface="Wingdings" panose="05000000000000000000" charset="0"/>
              <a:buChar char="Ø"/>
            </a:pPr>
            <a:r>
              <a:rPr lang="en-US" altLang="zh-CN" sz="1500" b="1" dirty="0">
                <a:latin typeface="华文中宋" panose="02010600040101010101" pitchFamily="2" charset="-122"/>
                <a:ea typeface="华文中宋" panose="02010600040101010101" pitchFamily="2" charset="-122"/>
                <a:sym typeface="+mn-ea"/>
              </a:rPr>
              <a:t>  </a:t>
            </a:r>
            <a:r>
              <a:rPr lang="zh-CN" altLang="en-US" sz="1500" b="1" dirty="0">
                <a:latin typeface="华文中宋" panose="02010600040101010101" pitchFamily="2" charset="-122"/>
                <a:ea typeface="华文中宋" panose="02010600040101010101" pitchFamily="2" charset="-122"/>
                <a:sym typeface="+mn-ea"/>
              </a:rPr>
              <a:t>出生后首先在神父</a:t>
            </a:r>
            <a:endParaRPr lang="zh-CN" altLang="en-US" sz="1500" b="1" dirty="0">
              <a:latin typeface="华文中宋" panose="02010600040101010101" pitchFamily="2" charset="-122"/>
              <a:ea typeface="华文中宋" panose="02010600040101010101" pitchFamily="2" charset="-122"/>
              <a:sym typeface="+mn-ea"/>
            </a:endParaRPr>
          </a:p>
          <a:p>
            <a:r>
              <a:rPr lang="zh-CN" altLang="en-US" sz="1500" b="1" dirty="0">
                <a:latin typeface="华文中宋" panose="02010600040101010101" pitchFamily="2" charset="-122"/>
                <a:ea typeface="华文中宋" panose="02010600040101010101" pitchFamily="2" charset="-122"/>
                <a:sym typeface="+mn-ea"/>
              </a:rPr>
              <a:t>    的主持下接受洗礼</a:t>
            </a:r>
            <a:endParaRPr lang="zh-CN" altLang="en-US" sz="1500" b="1" dirty="0">
              <a:latin typeface="华文中宋" panose="02010600040101010101" pitchFamily="2" charset="-122"/>
              <a:ea typeface="华文中宋" panose="02010600040101010101" pitchFamily="2" charset="-122"/>
              <a:cs typeface="仿宋" panose="02010609060101010101" charset="-122"/>
              <a:sym typeface="+mn-ea"/>
            </a:endParaRPr>
          </a:p>
        </p:txBody>
      </p:sp>
      <p:sp>
        <p:nvSpPr>
          <p:cNvPr id="2" name="文本框 1"/>
          <p:cNvSpPr txBox="1"/>
          <p:nvPr/>
        </p:nvSpPr>
        <p:spPr>
          <a:xfrm>
            <a:off x="3346133" y="4188143"/>
            <a:ext cx="2451259" cy="530066"/>
          </a:xfrm>
          <a:prstGeom prst="rect">
            <a:avLst/>
          </a:prstGeom>
          <a:noFill/>
        </p:spPr>
        <p:txBody>
          <a:bodyPr wrap="square" lIns="68580" tIns="34290" rIns="68580" bIns="34290" rtlCol="0">
            <a:spAutoFit/>
          </a:bodyPr>
          <a:lstStyle/>
          <a:p>
            <a:pPr marL="214630" indent="-214630">
              <a:buFont typeface="Wingdings" panose="05000000000000000000" charset="0"/>
              <a:buChar char="Ø"/>
            </a:pPr>
            <a:r>
              <a:rPr lang="en-US" altLang="zh-CN" sz="1500" b="1" dirty="0">
                <a:latin typeface="华文中宋" panose="02010600040101010101" pitchFamily="2" charset="-122"/>
                <a:ea typeface="华文中宋" panose="02010600040101010101" pitchFamily="2" charset="-122"/>
                <a:sym typeface="+mn-ea"/>
              </a:rPr>
              <a:t>    </a:t>
            </a:r>
            <a:r>
              <a:rPr lang="zh-CN" altLang="en-US" sz="1500" b="1" dirty="0">
                <a:latin typeface="华文中宋" panose="02010600040101010101" pitchFamily="2" charset="-122"/>
                <a:ea typeface="华文中宋" panose="02010600040101010101" pitchFamily="2" charset="-122"/>
                <a:sym typeface="+mn-ea"/>
              </a:rPr>
              <a:t>结婚时在教堂</a:t>
            </a:r>
            <a:endParaRPr lang="zh-CN" altLang="en-US" sz="1500" b="1" dirty="0">
              <a:latin typeface="华文中宋" panose="02010600040101010101" pitchFamily="2" charset="-122"/>
              <a:ea typeface="华文中宋" panose="02010600040101010101" pitchFamily="2" charset="-122"/>
              <a:sym typeface="+mn-ea"/>
            </a:endParaRPr>
          </a:p>
          <a:p>
            <a:r>
              <a:rPr lang="zh-CN" altLang="en-US" sz="1500" b="1" dirty="0">
                <a:latin typeface="华文中宋" panose="02010600040101010101" pitchFamily="2" charset="-122"/>
                <a:ea typeface="华文中宋" panose="02010600040101010101" pitchFamily="2" charset="-122"/>
                <a:sym typeface="+mn-ea"/>
              </a:rPr>
              <a:t>     由神父主持婚礼</a:t>
            </a:r>
            <a:endParaRPr lang="zh-CN" altLang="en-US" sz="1500" b="1" dirty="0">
              <a:latin typeface="华文中宋" panose="02010600040101010101" pitchFamily="2" charset="-122"/>
              <a:ea typeface="华文中宋" panose="02010600040101010101" pitchFamily="2" charset="-122"/>
              <a:cs typeface="仿宋" panose="02010609060101010101" charset="-122"/>
              <a:sym typeface="+mn-ea"/>
            </a:endParaRPr>
          </a:p>
        </p:txBody>
      </p:sp>
      <p:sp>
        <p:nvSpPr>
          <p:cNvPr id="5" name="文本框 4"/>
          <p:cNvSpPr txBox="1"/>
          <p:nvPr/>
        </p:nvSpPr>
        <p:spPr>
          <a:xfrm>
            <a:off x="6164580" y="4128612"/>
            <a:ext cx="2429828" cy="530066"/>
          </a:xfrm>
          <a:prstGeom prst="rect">
            <a:avLst/>
          </a:prstGeom>
          <a:noFill/>
        </p:spPr>
        <p:txBody>
          <a:bodyPr wrap="square" lIns="68580" tIns="34290" rIns="68580" bIns="34290" rtlCol="0">
            <a:spAutoFit/>
          </a:bodyPr>
          <a:lstStyle/>
          <a:p>
            <a:pPr marL="214630" indent="-214630">
              <a:buFont typeface="Wingdings" panose="05000000000000000000" charset="0"/>
              <a:buChar char="Ø"/>
            </a:pPr>
            <a:r>
              <a:rPr lang="zh-CN" altLang="en-US" sz="1500" b="1" dirty="0">
                <a:latin typeface="华文中宋" panose="02010600040101010101" pitchFamily="2" charset="-122"/>
                <a:ea typeface="华文中宋" panose="02010600040101010101" pitchFamily="2" charset="-122"/>
                <a:sym typeface="+mn-ea"/>
              </a:rPr>
              <a:t>葬礼在教堂举行，并直接埋入教堂附属的墓地</a:t>
            </a:r>
            <a:endParaRPr lang="zh-CN" altLang="en-US" sz="1500" b="1" dirty="0">
              <a:latin typeface="华文中宋" panose="02010600040101010101" pitchFamily="2" charset="-122"/>
              <a:ea typeface="华文中宋" panose="02010600040101010101" pitchFamily="2"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515" y="185420"/>
            <a:ext cx="9361805" cy="5073650"/>
          </a:xfrm>
          <a:prstGeom prst="rect">
            <a:avLst/>
          </a:prstGeom>
          <a:noFill/>
        </p:spPr>
        <p:txBody>
          <a:bodyPr wrap="square" rtlCol="0">
            <a:spAutoFit/>
          </a:bodyPr>
          <a:p>
            <a:pPr>
              <a:lnSpc>
                <a:spcPct val="90000"/>
              </a:lnSpc>
            </a:pPr>
            <a:r>
              <a:rPr lang="zh-CN" altLang="en-US" sz="2400"/>
              <a:t>1．特征</a:t>
            </a:r>
            <a:endParaRPr lang="zh-CN" altLang="en-US" sz="2400"/>
          </a:p>
          <a:p>
            <a:pPr>
              <a:lnSpc>
                <a:spcPct val="90000"/>
              </a:lnSpc>
            </a:pPr>
            <a:r>
              <a:rPr lang="zh-CN" altLang="en-US" sz="2400" b="1">
                <a:solidFill>
                  <a:srgbClr val="FF0000"/>
                </a:solidFill>
              </a:rPr>
              <a:t>（1）多元的社会结构：</a:t>
            </a:r>
            <a:endParaRPr lang="zh-CN" altLang="en-US" sz="2400" b="1">
              <a:solidFill>
                <a:srgbClr val="FF0000"/>
              </a:solidFill>
            </a:endParaRPr>
          </a:p>
          <a:p>
            <a:pPr>
              <a:lnSpc>
                <a:spcPct val="90000"/>
              </a:lnSpc>
            </a:pPr>
            <a:r>
              <a:rPr lang="zh-CN" altLang="en-US" sz="2400" b="1">
                <a:solidFill>
                  <a:srgbClr val="FF0000"/>
                </a:solidFill>
              </a:rPr>
              <a:t> </a:t>
            </a:r>
            <a:r>
              <a:rPr lang="en-US" altLang="zh-CN" sz="2400" b="1">
                <a:solidFill>
                  <a:srgbClr val="FF0000"/>
                </a:solidFill>
              </a:rPr>
              <a:t>          </a:t>
            </a:r>
            <a:r>
              <a:rPr lang="zh-CN" altLang="en-US" sz="2400"/>
              <a:t>基督教会、封建领主与自治城市鼎立；农奴经济、小农经济与商品经济并存；基督教会、日耳曼文化、希腊罗马文化、民族国家文化以及人文精神并存。</a:t>
            </a:r>
            <a:endParaRPr lang="zh-CN" altLang="en-US" sz="2400"/>
          </a:p>
          <a:p>
            <a:pPr>
              <a:lnSpc>
                <a:spcPct val="90000"/>
              </a:lnSpc>
            </a:pPr>
            <a:r>
              <a:rPr lang="zh-CN" altLang="en-US" sz="2400" b="1">
                <a:solidFill>
                  <a:srgbClr val="FF0000"/>
                </a:solidFill>
              </a:rPr>
              <a:t>（2）封君封臣制和封土制：</a:t>
            </a:r>
            <a:endParaRPr lang="zh-CN" altLang="en-US" sz="2400" b="1">
              <a:solidFill>
                <a:srgbClr val="FF0000"/>
              </a:solidFill>
            </a:endParaRPr>
          </a:p>
          <a:p>
            <a:pPr>
              <a:lnSpc>
                <a:spcPct val="90000"/>
              </a:lnSpc>
            </a:pPr>
            <a:r>
              <a:rPr lang="zh-CN" altLang="en-US" sz="2400" b="1">
                <a:solidFill>
                  <a:srgbClr val="FF0000"/>
                </a:solidFill>
              </a:rPr>
              <a:t> </a:t>
            </a:r>
            <a:r>
              <a:rPr lang="en-US" altLang="zh-CN" sz="2400" b="1">
                <a:solidFill>
                  <a:srgbClr val="FF0000"/>
                </a:solidFill>
              </a:rPr>
              <a:t>         </a:t>
            </a:r>
            <a:r>
              <a:rPr lang="zh-CN" altLang="en-US" sz="2400"/>
              <a:t>封君封臣制和封土制相辅相成，封君和封臣的关系以封土为纽带，随着封土成为世袭领土，君臣关系也就世代相传。</a:t>
            </a:r>
            <a:endParaRPr lang="zh-CN" altLang="en-US" sz="2400"/>
          </a:p>
          <a:p>
            <a:pPr>
              <a:lnSpc>
                <a:spcPct val="90000"/>
              </a:lnSpc>
            </a:pPr>
            <a:r>
              <a:rPr lang="zh-CN" altLang="en-US" sz="2400" b="1">
                <a:solidFill>
                  <a:srgbClr val="FF0000"/>
                </a:solidFill>
              </a:rPr>
              <a:t>（3）相对独立的王国</a:t>
            </a:r>
            <a:r>
              <a:rPr lang="zh-CN" altLang="en-US" sz="2400">
                <a:solidFill>
                  <a:srgbClr val="FF0000"/>
                </a:solidFill>
              </a:rPr>
              <a:t>：</a:t>
            </a:r>
            <a:endParaRPr lang="zh-CN" altLang="en-US" sz="2400">
              <a:solidFill>
                <a:srgbClr val="FF0000"/>
              </a:solidFill>
            </a:endParaRPr>
          </a:p>
          <a:p>
            <a:pPr>
              <a:lnSpc>
                <a:spcPct val="90000"/>
              </a:lnSpc>
            </a:pPr>
            <a:r>
              <a:rPr lang="zh-CN" altLang="en-US" sz="2400">
                <a:solidFill>
                  <a:srgbClr val="FF0000"/>
                </a:solidFill>
              </a:rPr>
              <a:t> </a:t>
            </a:r>
            <a:r>
              <a:rPr lang="en-US" altLang="zh-CN" sz="2400">
                <a:solidFill>
                  <a:srgbClr val="FF0000"/>
                </a:solidFill>
              </a:rPr>
              <a:t>        </a:t>
            </a:r>
            <a:r>
              <a:rPr lang="zh-CN" altLang="en-US" sz="2400"/>
              <a:t>自给自足是西欧庄园经济的显著特征，以领主为中心形成了相对独立的政治集体，领主在自己的庄园里行使着某种程度的统治权。</a:t>
            </a:r>
            <a:endParaRPr lang="zh-CN" altLang="en-US" sz="2400"/>
          </a:p>
          <a:p>
            <a:pPr>
              <a:lnSpc>
                <a:spcPct val="90000"/>
              </a:lnSpc>
            </a:pPr>
            <a:r>
              <a:rPr lang="zh-CN" altLang="en-US" sz="2400" b="1">
                <a:solidFill>
                  <a:srgbClr val="FF0000"/>
                </a:solidFill>
              </a:rPr>
              <a:t>（4）追逐自由的城市：</a:t>
            </a:r>
            <a:endParaRPr lang="zh-CN" altLang="en-US" sz="2400" b="1">
              <a:solidFill>
                <a:srgbClr val="FF0000"/>
              </a:solidFill>
            </a:endParaRPr>
          </a:p>
          <a:p>
            <a:pPr>
              <a:lnSpc>
                <a:spcPct val="90000"/>
              </a:lnSpc>
            </a:pPr>
            <a:r>
              <a:rPr lang="zh-CN" altLang="en-US" sz="2400" b="1">
                <a:solidFill>
                  <a:srgbClr val="FF0000"/>
                </a:solidFill>
              </a:rPr>
              <a:t> </a:t>
            </a:r>
            <a:r>
              <a:rPr lang="en-US" altLang="zh-CN" sz="2400" b="1">
                <a:solidFill>
                  <a:srgbClr val="FF0000"/>
                </a:solidFill>
              </a:rPr>
              <a:t>         </a:t>
            </a:r>
            <a:r>
              <a:rPr lang="zh-CN" altLang="en-US" sz="2400"/>
              <a:t>城市的“自治”和市民的“自由”成为中古时期西欧城市发展的突出特点，虽然自治城市并不能完全排斥领主的权力，但其已有相当的独立性。</a:t>
            </a:r>
            <a:endParaRPr lang="zh-CN" altLang="en-US" sz="2400"/>
          </a:p>
        </p:txBody>
      </p:sp>
      <p:sp>
        <p:nvSpPr>
          <p:cNvPr id="100" name="文本框 99"/>
          <p:cNvSpPr txBox="1"/>
          <p:nvPr/>
        </p:nvSpPr>
        <p:spPr>
          <a:xfrm>
            <a:off x="1835785" y="51435"/>
            <a:ext cx="6527165" cy="460375"/>
          </a:xfrm>
          <a:prstGeom prst="rect">
            <a:avLst/>
          </a:prstGeom>
          <a:noFill/>
          <a:ln w="9525">
            <a:noFill/>
          </a:ln>
        </p:spPr>
        <p:txBody>
          <a:bodyPr wrap="square">
            <a:spAutoFit/>
          </a:bodyPr>
          <a:p>
            <a:pPr indent="0"/>
            <a:r>
              <a:rPr lang="zh-CN" sz="2400" b="1">
                <a:solidFill>
                  <a:srgbClr val="1D41D5"/>
                </a:solidFill>
                <a:ea typeface="宋体" panose="02010600030101010101" pitchFamily="2" charset="-122"/>
              </a:rPr>
              <a:t>【延伸拓展】</a:t>
            </a:r>
            <a:r>
              <a:rPr lang="zh-CN" sz="2400" b="1">
                <a:solidFill>
                  <a:srgbClr val="1D41D5"/>
                </a:solidFill>
                <a:latin typeface="黑体" panose="02010609060101010101" charset="-122"/>
                <a:ea typeface="黑体" panose="02010609060101010101" charset="-122"/>
              </a:rPr>
              <a:t>中古时期西欧文明的特征及影响</a:t>
            </a:r>
            <a:endParaRPr lang="zh-CN" altLang="en-US" sz="2400" b="1">
              <a:solidFill>
                <a:srgbClr val="1D41D5"/>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35785" y="51435"/>
            <a:ext cx="6527165" cy="460375"/>
          </a:xfrm>
          <a:prstGeom prst="rect">
            <a:avLst/>
          </a:prstGeom>
          <a:noFill/>
          <a:ln w="9525">
            <a:noFill/>
          </a:ln>
        </p:spPr>
        <p:txBody>
          <a:bodyPr wrap="square">
            <a:spAutoFit/>
          </a:bodyPr>
          <a:p>
            <a:pPr indent="0"/>
            <a:r>
              <a:rPr lang="zh-CN" sz="2400" b="1">
                <a:solidFill>
                  <a:srgbClr val="1D41D5"/>
                </a:solidFill>
                <a:ea typeface="宋体" panose="02010600030101010101" pitchFamily="2" charset="-122"/>
              </a:rPr>
              <a:t>【延伸拓展】</a:t>
            </a:r>
            <a:r>
              <a:rPr lang="zh-CN" sz="2400" b="1">
                <a:solidFill>
                  <a:srgbClr val="1D41D5"/>
                </a:solidFill>
                <a:latin typeface="黑体" panose="02010609060101010101" charset="-122"/>
                <a:ea typeface="黑体" panose="02010609060101010101" charset="-122"/>
              </a:rPr>
              <a:t>中古时期西欧文明的特征及影响</a:t>
            </a:r>
            <a:endParaRPr lang="zh-CN" altLang="en-US" sz="2400" b="1">
              <a:solidFill>
                <a:srgbClr val="1D41D5"/>
              </a:solidFill>
              <a:latin typeface="黑体" panose="02010609060101010101" charset="-122"/>
              <a:ea typeface="黑体" panose="02010609060101010101" charset="-122"/>
            </a:endParaRPr>
          </a:p>
        </p:txBody>
      </p:sp>
      <p:sp>
        <p:nvSpPr>
          <p:cNvPr id="2" name="文本框 1"/>
          <p:cNvSpPr txBox="1"/>
          <p:nvPr/>
        </p:nvSpPr>
        <p:spPr>
          <a:xfrm>
            <a:off x="323850" y="511810"/>
            <a:ext cx="5080000" cy="460375"/>
          </a:xfrm>
          <a:prstGeom prst="rect">
            <a:avLst/>
          </a:prstGeom>
          <a:noFill/>
          <a:ln w="9525">
            <a:noFill/>
          </a:ln>
        </p:spPr>
        <p:txBody>
          <a:bodyPr>
            <a:spAutoFit/>
          </a:bodyPr>
          <a:p>
            <a:pPr indent="0"/>
            <a:r>
              <a:rPr lang="zh-CN" sz="2400" b="1">
                <a:solidFill>
                  <a:srgbClr val="000000"/>
                </a:solidFill>
                <a:ea typeface="宋体" panose="02010600030101010101" pitchFamily="2" charset="-122"/>
              </a:rPr>
              <a:t>2．影响</a:t>
            </a:r>
            <a:endParaRPr lang="zh-CN" altLang="en-US" sz="2400" b="1">
              <a:solidFill>
                <a:srgbClr val="000000"/>
              </a:solidFill>
              <a:ea typeface="宋体" panose="02010600030101010101" pitchFamily="2" charset="-122"/>
            </a:endParaRPr>
          </a:p>
        </p:txBody>
      </p:sp>
      <p:sp>
        <p:nvSpPr>
          <p:cNvPr id="3" name="文本框 2"/>
          <p:cNvSpPr txBox="1"/>
          <p:nvPr/>
        </p:nvSpPr>
        <p:spPr>
          <a:xfrm>
            <a:off x="107950" y="1059815"/>
            <a:ext cx="9099550" cy="4154170"/>
          </a:xfrm>
          <a:prstGeom prst="rect">
            <a:avLst/>
          </a:prstGeom>
          <a:noFill/>
          <a:ln w="9525">
            <a:noFill/>
          </a:ln>
        </p:spPr>
        <p:txBody>
          <a:bodyPr wrap="square">
            <a:spAutoFit/>
          </a:bodyPr>
          <a:p>
            <a:pPr indent="0"/>
            <a:r>
              <a:rPr lang="zh-CN" sz="2400" b="1">
                <a:solidFill>
                  <a:srgbClr val="FF0000"/>
                </a:solidFill>
                <a:ea typeface="宋体" panose="02010600030101010101" pitchFamily="2" charset="-122"/>
              </a:rPr>
              <a:t>（1）孕育了商业复兴的力量：</a:t>
            </a:r>
            <a:endParaRPr lang="zh-CN" sz="2400" b="1">
              <a:solidFill>
                <a:srgbClr val="FF0000"/>
              </a:solidFill>
              <a:ea typeface="宋体" panose="02010600030101010101" pitchFamily="2" charset="-122"/>
            </a:endParaRPr>
          </a:p>
          <a:p>
            <a:pPr indent="0"/>
            <a:r>
              <a:rPr lang="zh-CN" sz="2400" b="1">
                <a:solidFill>
                  <a:srgbClr val="FF0000"/>
                </a:solidFill>
                <a:ea typeface="宋体" panose="02010600030101010101" pitchFamily="2" charset="-122"/>
              </a:rPr>
              <a:t> </a:t>
            </a:r>
            <a:r>
              <a:rPr lang="en-US" altLang="zh-CN" sz="2400" b="1">
                <a:solidFill>
                  <a:srgbClr val="FF0000"/>
                </a:solidFill>
                <a:ea typeface="宋体" panose="02010600030101010101" pitchFamily="2" charset="-122"/>
              </a:rPr>
              <a:t>       </a:t>
            </a:r>
            <a:r>
              <a:rPr lang="zh-CN" sz="2400" b="0">
                <a:solidFill>
                  <a:srgbClr val="000000"/>
                </a:solidFill>
                <a:ea typeface="宋体" panose="02010600030101010101" pitchFamily="2" charset="-122"/>
              </a:rPr>
              <a:t>中古时期庄园的发展促进了人口的增长，人口增长的压力造成了庄园内部的变动，为商业复兴提供了物质基础和人力基础。</a:t>
            </a:r>
            <a:endParaRPr lang="zh-CN" sz="2400" b="0">
              <a:solidFill>
                <a:srgbClr val="000000"/>
              </a:solidFill>
              <a:ea typeface="宋体" panose="02010600030101010101" pitchFamily="2" charset="-122"/>
            </a:endParaRPr>
          </a:p>
          <a:p>
            <a:pPr indent="0"/>
            <a:r>
              <a:rPr lang="zh-CN" altLang="en-US" sz="2400" b="1">
                <a:solidFill>
                  <a:srgbClr val="FF0000"/>
                </a:solidFill>
                <a:ea typeface="宋体" panose="02010600030101010101" pitchFamily="2" charset="-122"/>
              </a:rPr>
              <a:t>（2）促进西欧文化的发展：</a:t>
            </a:r>
            <a:endParaRPr lang="zh-CN" altLang="en-US" sz="2400" b="1">
              <a:solidFill>
                <a:srgbClr val="FF0000"/>
              </a:solidFill>
              <a:ea typeface="宋体" panose="02010600030101010101" pitchFamily="2" charset="-122"/>
            </a:endParaRPr>
          </a:p>
          <a:p>
            <a:pPr indent="0"/>
            <a:r>
              <a:rPr lang="zh-CN" altLang="en-US" sz="2400" b="1">
                <a:solidFill>
                  <a:srgbClr val="FF0000"/>
                </a:solidFill>
                <a:ea typeface="宋体" panose="02010600030101010101" pitchFamily="2" charset="-122"/>
              </a:rPr>
              <a:t> </a:t>
            </a:r>
            <a:r>
              <a:rPr lang="en-US" altLang="zh-CN" sz="2400" b="1">
                <a:solidFill>
                  <a:srgbClr val="FF0000"/>
                </a:solidFill>
                <a:ea typeface="宋体" panose="02010600030101010101" pitchFamily="2" charset="-122"/>
              </a:rPr>
              <a:t>       </a:t>
            </a:r>
            <a:r>
              <a:rPr lang="zh-CN" altLang="en-US" sz="2400" b="0">
                <a:solidFill>
                  <a:srgbClr val="000000"/>
                </a:solidFill>
                <a:ea typeface="宋体" panose="02010600030101010101" pitchFamily="2" charset="-122"/>
              </a:rPr>
              <a:t>基督教是古典文化的主要继承者，它在客观上促进了中古早期西欧文化的复兴，奠定了中古时期西欧教育的基础，促进了西欧各民族文化的交流。</a:t>
            </a:r>
            <a:endParaRPr lang="zh-CN" altLang="en-US" sz="2400" b="0">
              <a:solidFill>
                <a:srgbClr val="000000"/>
              </a:solidFill>
              <a:ea typeface="宋体" panose="02010600030101010101" pitchFamily="2" charset="-122"/>
            </a:endParaRPr>
          </a:p>
          <a:p>
            <a:pPr indent="0"/>
            <a:r>
              <a:rPr lang="zh-CN" altLang="en-US" sz="2400" b="1">
                <a:solidFill>
                  <a:srgbClr val="FF0000"/>
                </a:solidFill>
                <a:ea typeface="宋体" panose="02010600030101010101" pitchFamily="2" charset="-122"/>
              </a:rPr>
              <a:t>（3）催生了西欧近代民主传统：</a:t>
            </a:r>
            <a:endParaRPr lang="zh-CN" altLang="en-US" sz="2400" b="1">
              <a:solidFill>
                <a:srgbClr val="FF0000"/>
              </a:solidFill>
              <a:ea typeface="宋体" panose="02010600030101010101" pitchFamily="2" charset="-122"/>
            </a:endParaRPr>
          </a:p>
          <a:p>
            <a:pPr indent="0"/>
            <a:r>
              <a:rPr lang="zh-CN" altLang="en-US" sz="2400" b="1">
                <a:solidFill>
                  <a:srgbClr val="FF0000"/>
                </a:solidFill>
                <a:ea typeface="宋体" panose="02010600030101010101" pitchFamily="2" charset="-122"/>
              </a:rPr>
              <a:t> </a:t>
            </a:r>
            <a:r>
              <a:rPr lang="en-US" altLang="zh-CN" sz="2400" b="1">
                <a:solidFill>
                  <a:srgbClr val="FF0000"/>
                </a:solidFill>
                <a:ea typeface="宋体" panose="02010600030101010101" pitchFamily="2" charset="-122"/>
              </a:rPr>
              <a:t>       </a:t>
            </a:r>
            <a:r>
              <a:rPr lang="zh-CN" altLang="en-US" sz="2400" b="0">
                <a:solidFill>
                  <a:srgbClr val="000000"/>
                </a:solidFill>
                <a:ea typeface="宋体" panose="02010600030101010101" pitchFamily="2" charset="-122"/>
              </a:rPr>
              <a:t>中古时期城市的自治、市民阶级的形成、日耳曼人的民主传统和习惯法、基督教思想对自然法的诠释，催生了西欧近代的民主宪政。</a:t>
            </a:r>
            <a:endParaRPr lang="zh-CN" altLang="en-US" sz="2400" b="0">
              <a:solidFill>
                <a:srgbClr val="0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627534"/>
            <a:ext cx="8784976" cy="1382110"/>
          </a:xfrm>
          <a:prstGeom prst="rect">
            <a:avLst/>
          </a:prstGeom>
          <a:ln>
            <a:solidFill>
              <a:schemeClr val="tx1"/>
            </a:solidFill>
          </a:ln>
        </p:spPr>
        <p:txBody>
          <a:bodyPr wrap="square" lIns="68580" tIns="34290" rIns="68580" bIns="34290">
            <a:spAutoFit/>
          </a:bodyPr>
          <a:lstStyle/>
          <a:p>
            <a:pPr>
              <a:lnSpc>
                <a:spcPct val="150000"/>
              </a:lnSpc>
            </a:pPr>
            <a:r>
              <a:rPr lang="zh-CN" altLang="en-US" sz="2000" b="1" dirty="0">
                <a:latin typeface="+mn-ea"/>
              </a:rPr>
              <a:t> </a:t>
            </a:r>
            <a:r>
              <a:rPr lang="zh-CN" altLang="en-US" sz="2000" b="1" dirty="0" smtClean="0">
                <a:latin typeface="+mn-ea"/>
              </a:rPr>
              <a:t>   在</a:t>
            </a:r>
            <a:r>
              <a:rPr lang="zh-CN" altLang="en-US" sz="2000" b="1" dirty="0">
                <a:latin typeface="+mn-ea"/>
              </a:rPr>
              <a:t>世界历史上，</a:t>
            </a:r>
            <a:r>
              <a:rPr lang="en-US" altLang="zh-CN" sz="2000" b="1" dirty="0">
                <a:solidFill>
                  <a:srgbClr val="FF0000"/>
                </a:solidFill>
                <a:latin typeface="+mn-ea"/>
              </a:rPr>
              <a:t>5—15</a:t>
            </a:r>
            <a:r>
              <a:rPr lang="zh-CN" altLang="en-US" sz="2000" b="1" dirty="0">
                <a:solidFill>
                  <a:srgbClr val="FF0000"/>
                </a:solidFill>
                <a:latin typeface="+mn-ea"/>
              </a:rPr>
              <a:t>世纪</a:t>
            </a:r>
            <a:r>
              <a:rPr lang="zh-CN" altLang="en-US" sz="2000" b="1" dirty="0">
                <a:latin typeface="+mn-ea"/>
              </a:rPr>
              <a:t>一般被称为</a:t>
            </a:r>
            <a:r>
              <a:rPr lang="zh-CN" altLang="en-US" sz="2000" b="1" dirty="0" smtClean="0">
                <a:solidFill>
                  <a:srgbClr val="FF0000"/>
                </a:solidFill>
                <a:latin typeface="+mn-ea"/>
              </a:rPr>
              <a:t>“中古时期”</a:t>
            </a:r>
            <a:r>
              <a:rPr lang="zh-CN" altLang="en-US" sz="2000" b="1" dirty="0">
                <a:solidFill>
                  <a:srgbClr val="FF0000"/>
                </a:solidFill>
                <a:latin typeface="+mn-ea"/>
              </a:rPr>
              <a:t>。</a:t>
            </a:r>
            <a:endParaRPr lang="en-US" altLang="zh-CN" sz="2000" b="1" dirty="0">
              <a:solidFill>
                <a:srgbClr val="FF0000"/>
              </a:solidFill>
              <a:latin typeface="+mn-ea"/>
            </a:endParaRPr>
          </a:p>
          <a:p>
            <a:pPr>
              <a:lnSpc>
                <a:spcPct val="150000"/>
              </a:lnSpc>
            </a:pPr>
            <a:r>
              <a:rPr lang="en-US" altLang="zh-CN" sz="2000" b="1" dirty="0" smtClean="0">
                <a:solidFill>
                  <a:srgbClr val="FF0000"/>
                </a:solidFill>
                <a:latin typeface="+mn-ea"/>
              </a:rPr>
              <a:t>   </a:t>
            </a:r>
            <a:r>
              <a:rPr lang="zh-CN" altLang="en-US" sz="2000" b="1" dirty="0" smtClean="0">
                <a:latin typeface="+mn-ea"/>
              </a:rPr>
              <a:t>“</a:t>
            </a:r>
            <a:r>
              <a:rPr lang="zh-CN" altLang="en-US" sz="2000" b="1" dirty="0" smtClean="0">
                <a:solidFill>
                  <a:srgbClr val="FF0000"/>
                </a:solidFill>
                <a:latin typeface="+mn-ea"/>
              </a:rPr>
              <a:t>中世纪</a:t>
            </a:r>
            <a:r>
              <a:rPr lang="zh-CN" altLang="en-US" sz="2000" b="1" dirty="0" smtClean="0">
                <a:latin typeface="+mn-ea"/>
              </a:rPr>
              <a:t>”也称中古，史学上通常指</a:t>
            </a:r>
            <a:r>
              <a:rPr lang="zh-CN" altLang="en-US" sz="2000" b="1" dirty="0" smtClean="0">
                <a:solidFill>
                  <a:srgbClr val="FF0000"/>
                </a:solidFill>
                <a:latin typeface="+mn-ea"/>
              </a:rPr>
              <a:t>封建时代</a:t>
            </a:r>
            <a:r>
              <a:rPr lang="zh-CN" altLang="en-US" sz="2000" b="1" dirty="0" smtClean="0">
                <a:latin typeface="+mn-ea"/>
              </a:rPr>
              <a:t>，即介于奴隶社会和近代资本主义之间。这一名词主要适用于</a:t>
            </a:r>
            <a:r>
              <a:rPr lang="zh-CN" altLang="en-US" sz="2000" b="1" dirty="0" smtClean="0">
                <a:solidFill>
                  <a:srgbClr val="FF0000"/>
                </a:solidFill>
                <a:latin typeface="+mn-ea"/>
              </a:rPr>
              <a:t>欧洲</a:t>
            </a:r>
            <a:r>
              <a:rPr lang="zh-CN" altLang="en-US" sz="2000" b="1" dirty="0" smtClean="0">
                <a:latin typeface="+mn-ea"/>
              </a:rPr>
              <a:t>。</a:t>
            </a:r>
            <a:endParaRPr lang="en-US" altLang="zh-CN" sz="2000" b="1" dirty="0" smtClean="0">
              <a:latin typeface="+mn-ea"/>
            </a:endParaRPr>
          </a:p>
        </p:txBody>
      </p:sp>
      <p:grpSp>
        <p:nvGrpSpPr>
          <p:cNvPr id="3" name="组合 2"/>
          <p:cNvGrpSpPr/>
          <p:nvPr/>
        </p:nvGrpSpPr>
        <p:grpSpPr>
          <a:xfrm>
            <a:off x="467544" y="2067694"/>
            <a:ext cx="8136904" cy="2952328"/>
            <a:chOff x="1604213" y="2161547"/>
            <a:chExt cx="9879722" cy="3160293"/>
          </a:xfrm>
        </p:grpSpPr>
        <p:pic>
          <p:nvPicPr>
            <p:cNvPr id="4" name="图片 3"/>
            <p:cNvPicPr>
              <a:picLocks noChangeAspect="1"/>
            </p:cNvPicPr>
            <p:nvPr/>
          </p:nvPicPr>
          <p:blipFill>
            <a:blip r:embed="rId1"/>
            <a:stretch>
              <a:fillRect/>
            </a:stretch>
          </p:blipFill>
          <p:spPr>
            <a:xfrm>
              <a:off x="1604213" y="2161547"/>
              <a:ext cx="9879722" cy="3160293"/>
            </a:xfrm>
            <a:prstGeom prst="rect">
              <a:avLst/>
            </a:prstGeom>
          </p:spPr>
        </p:pic>
        <p:sp>
          <p:nvSpPr>
            <p:cNvPr id="2" name="TextBox 1"/>
            <p:cNvSpPr txBox="1"/>
            <p:nvPr/>
          </p:nvSpPr>
          <p:spPr>
            <a:xfrm>
              <a:off x="6501585" y="4827655"/>
              <a:ext cx="1747397" cy="494185"/>
            </a:xfrm>
            <a:prstGeom prst="rect">
              <a:avLst/>
            </a:prstGeom>
            <a:noFill/>
          </p:spPr>
          <p:txBody>
            <a:bodyPr wrap="square" rtlCol="0">
              <a:spAutoFit/>
            </a:bodyPr>
            <a:lstStyle/>
            <a:p>
              <a:r>
                <a:rPr lang="zh-CN" altLang="en-US" sz="2400" b="1" dirty="0" smtClean="0">
                  <a:solidFill>
                    <a:srgbClr val="FF0000"/>
                  </a:solidFill>
                  <a:latin typeface="华文仿宋" pitchFamily="2" charset="-122"/>
                  <a:ea typeface="华文仿宋" pitchFamily="2" charset="-122"/>
                </a:rPr>
                <a:t>（中古）</a:t>
              </a:r>
              <a:endParaRPr lang="zh-CN" altLang="en-US" sz="2400" b="1" dirty="0">
                <a:solidFill>
                  <a:srgbClr val="FF0000"/>
                </a:solidFill>
                <a:latin typeface="华文仿宋" pitchFamily="2" charset="-122"/>
                <a:ea typeface="华文仿宋" pitchFamily="2" charset="-122"/>
              </a:endParaRPr>
            </a:p>
          </p:txBody>
        </p:sp>
      </p:grpSp>
      <p:sp>
        <p:nvSpPr>
          <p:cNvPr id="8" name="TextBox 7"/>
          <p:cNvSpPr txBox="1"/>
          <p:nvPr/>
        </p:nvSpPr>
        <p:spPr>
          <a:xfrm>
            <a:off x="107504" y="51470"/>
            <a:ext cx="2232248" cy="461665"/>
          </a:xfrm>
          <a:prstGeom prst="rect">
            <a:avLst/>
          </a:prstGeom>
          <a:noFill/>
          <a:ln w="15875" cmpd="dbl">
            <a:solidFill>
              <a:schemeClr val="accent1"/>
            </a:solidFill>
          </a:ln>
        </p:spPr>
        <p:txBody>
          <a:bodyPr wrap="square" rtlCol="0">
            <a:spAutoFit/>
          </a:bodyPr>
          <a:lstStyle/>
          <a:p>
            <a:pPr algn="ctr"/>
            <a:r>
              <a:rPr lang="zh-CN" altLang="en-US" sz="2400" b="1" dirty="0" smtClean="0">
                <a:solidFill>
                  <a:srgbClr val="FF0000"/>
                </a:solidFill>
              </a:rPr>
              <a:t>概念阐释</a:t>
            </a:r>
            <a:endParaRPr lang="zh-CN" altLang="en-US" sz="2400" b="1" dirty="0">
              <a:solidFill>
                <a:srgbClr val="FF0000"/>
              </a:solidFill>
            </a:endParaRPr>
          </a:p>
        </p:txBody>
      </p:sp>
      <p:sp>
        <p:nvSpPr>
          <p:cNvPr id="9" name="TextBox 8"/>
          <p:cNvSpPr txBox="1"/>
          <p:nvPr/>
        </p:nvSpPr>
        <p:spPr>
          <a:xfrm>
            <a:off x="7020272" y="4388364"/>
            <a:ext cx="2088232" cy="646331"/>
          </a:xfrm>
          <a:prstGeom prst="rect">
            <a:avLst/>
          </a:prstGeom>
          <a:noFill/>
        </p:spPr>
        <p:txBody>
          <a:bodyPr wrap="square" rtlCol="0">
            <a:spAutoFit/>
          </a:bodyPr>
          <a:lstStyle/>
          <a:p>
            <a:pPr algn="ctr"/>
            <a:r>
              <a:rPr lang="zh-CN" altLang="en-US" b="1" dirty="0"/>
              <a:t>东</a:t>
            </a:r>
            <a:r>
              <a:rPr lang="zh-CN" altLang="en-US" b="1" dirty="0" smtClean="0"/>
              <a:t>罗马帝国灭亡</a:t>
            </a:r>
            <a:endParaRPr lang="en-US" altLang="zh-CN" b="1" dirty="0" smtClean="0"/>
          </a:p>
          <a:p>
            <a:pPr algn="ctr"/>
            <a:r>
              <a:rPr lang="zh-CN" altLang="en-US" b="1" dirty="0" smtClean="0"/>
              <a:t>或文艺复兴时期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0955" y="4264660"/>
            <a:ext cx="5266690" cy="617220"/>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14935" y="64770"/>
            <a:ext cx="8952865" cy="3103880"/>
          </a:xfrm>
          <a:prstGeom prst="rect">
            <a:avLst/>
          </a:prstGeom>
          <a:noFill/>
          <a:ln w="9525">
            <a:noFill/>
          </a:ln>
        </p:spPr>
        <p:txBody>
          <a:bodyPr wrap="square">
            <a:noAutofit/>
          </a:bodyPr>
          <a:p>
            <a:pPr indent="0">
              <a:lnSpc>
                <a:spcPct val="120000"/>
              </a:lnSpc>
            </a:pPr>
            <a:r>
              <a:rPr lang="zh-CN" sz="2800" b="1">
                <a:ea typeface="宋体" panose="02010600030101010101" pitchFamily="2" charset="-122"/>
              </a:rPr>
              <a:t>（</a:t>
            </a:r>
            <a:r>
              <a:rPr lang="en-US" sz="2800" b="1">
                <a:latin typeface="Times New Roman" panose="02020603050405020304" pitchFamily="18" charset="0"/>
                <a:ea typeface="宋体" panose="02010600030101010101" pitchFamily="2" charset="-122"/>
              </a:rPr>
              <a:t>2022·</a:t>
            </a:r>
            <a:r>
              <a:rPr lang="zh-CN" sz="2800" b="1">
                <a:ea typeface="宋体" panose="02010600030101010101" pitchFamily="2" charset="-122"/>
              </a:rPr>
              <a:t>海南</a:t>
            </a:r>
            <a:r>
              <a:rPr lang="en-US" sz="2800" b="1">
                <a:latin typeface="Times New Roman" panose="02020603050405020304" pitchFamily="18" charset="0"/>
                <a:ea typeface="宋体" panose="02010600030101010101" pitchFamily="2" charset="-122"/>
              </a:rPr>
              <a:t>·</a:t>
            </a:r>
            <a:r>
              <a:rPr lang="zh-CN" sz="2800" b="1">
                <a:ea typeface="宋体" panose="02010600030101010101" pitchFamily="2" charset="-122"/>
              </a:rPr>
              <a:t>统考高考真题）中世纪后期，西欧城市复苏的标志之一是</a:t>
            </a:r>
            <a:r>
              <a:rPr lang="en-US" sz="2800" b="1">
                <a:latin typeface="Times New Roman" panose="02020603050405020304" pitchFamily="18" charset="0"/>
                <a:ea typeface="宋体" panose="02010600030101010101" pitchFamily="2" charset="-122"/>
              </a:rPr>
              <a:t>“</a:t>
            </a:r>
            <a:r>
              <a:rPr lang="zh-CN" sz="2800" b="1">
                <a:ea typeface="宋体" panose="02010600030101010101" pitchFamily="2" charset="-122"/>
              </a:rPr>
              <a:t>修建城墙</a:t>
            </a:r>
            <a:r>
              <a:rPr lang="en-US" sz="2800" b="1">
                <a:latin typeface="Times New Roman" panose="02020603050405020304" pitchFamily="18" charset="0"/>
                <a:ea typeface="宋体" panose="02010600030101010101" pitchFamily="2" charset="-122"/>
              </a:rPr>
              <a:t>”</a:t>
            </a:r>
            <a:r>
              <a:rPr lang="zh-CN" sz="2800" b="1">
                <a:ea typeface="宋体" panose="02010600030101010101" pitchFamily="2" charset="-122"/>
              </a:rPr>
              <a:t>。一</a:t>
            </a:r>
            <a:r>
              <a:rPr lang="en-US"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墙</a:t>
            </a:r>
            <a:r>
              <a:rPr lang="en-US" sz="2800" b="1">
                <a:latin typeface="Times New Roman" panose="02020603050405020304" pitchFamily="18" charset="0"/>
                <a:ea typeface="宋体" panose="02010600030101010101" pitchFamily="2" charset="-122"/>
              </a:rPr>
              <a:t>”</a:t>
            </a:r>
            <a:r>
              <a:rPr lang="zh-CN" sz="2800" b="1">
                <a:ea typeface="宋体" panose="02010600030101010101" pitchFamily="2" charset="-122"/>
              </a:rPr>
              <a:t>之隔区分了墙内外居民的法律身份：墙内居民因特许权解除了在采邑制和庄园制之下形成的人身依附关系，并可自由选择其经济活动的内容和方式。这一历史现象</a:t>
            </a:r>
            <a:r>
              <a:rPr lang="en-US" sz="2800" b="1">
                <a:latin typeface="Times New Roman" panose="02020603050405020304" pitchFamily="18" charset="0"/>
                <a:ea typeface="宋体" panose="02010600030101010101" pitchFamily="2" charset="-122"/>
              </a:rPr>
              <a:t>A</a:t>
            </a:r>
            <a:r>
              <a:rPr lang="zh-CN" sz="2800" b="1">
                <a:ea typeface="宋体" panose="02010600030101010101" pitchFamily="2" charset="-122"/>
              </a:rPr>
              <a:t>．表明了封君封臣之间的关系</a:t>
            </a:r>
            <a:r>
              <a:rPr lang="en-US" sz="2800" b="1">
                <a:latin typeface="Times New Roman" panose="02020603050405020304" pitchFamily="18" charset="0"/>
                <a:ea typeface="宋体" panose="02010600030101010101" pitchFamily="2" charset="-122"/>
              </a:rPr>
              <a:t>	</a:t>
            </a:r>
            <a:endParaRPr lang="en-US" sz="2800" b="1">
              <a:latin typeface="Times New Roman" panose="02020603050405020304" pitchFamily="18" charset="0"/>
              <a:ea typeface="宋体" panose="02010600030101010101" pitchFamily="2" charset="-122"/>
            </a:endParaRPr>
          </a:p>
          <a:p>
            <a:pPr indent="0">
              <a:lnSpc>
                <a:spcPct val="120000"/>
              </a:lnSpc>
            </a:pPr>
            <a:r>
              <a:rPr lang="en-US" sz="2800" b="1">
                <a:latin typeface="Times New Roman" panose="02020603050405020304" pitchFamily="18" charset="0"/>
                <a:ea typeface="宋体" panose="02010600030101010101" pitchFamily="2" charset="-122"/>
              </a:rPr>
              <a:t>B</a:t>
            </a:r>
            <a:r>
              <a:rPr lang="zh-CN" sz="2800" b="1">
                <a:ea typeface="宋体" panose="02010600030101010101" pitchFamily="2" charset="-122"/>
              </a:rPr>
              <a:t>．概括了西欧封建庄园的特征</a:t>
            </a:r>
            <a:r>
              <a:rPr lang="en-US" sz="2800" b="1">
                <a:latin typeface="Times New Roman" panose="02020603050405020304" pitchFamily="18" charset="0"/>
                <a:ea typeface="宋体" panose="02010600030101010101" pitchFamily="2" charset="-122"/>
              </a:rPr>
              <a:t>C</a:t>
            </a:r>
            <a:r>
              <a:rPr lang="zh-CN" sz="2800" b="1">
                <a:ea typeface="宋体" panose="02010600030101010101" pitchFamily="2" charset="-122"/>
              </a:rPr>
              <a:t>．呈现了王权逐步加强的趋势</a:t>
            </a:r>
            <a:r>
              <a:rPr lang="en-US" sz="2800" b="1">
                <a:latin typeface="Times New Roman" panose="02020603050405020304" pitchFamily="18" charset="0"/>
                <a:ea typeface="宋体" panose="02010600030101010101" pitchFamily="2" charset="-122"/>
              </a:rPr>
              <a:t>	</a:t>
            </a:r>
            <a:endParaRPr lang="en-US" sz="2800" b="1">
              <a:latin typeface="Times New Roman" panose="02020603050405020304" pitchFamily="18" charset="0"/>
              <a:ea typeface="宋体" panose="02010600030101010101" pitchFamily="2" charset="-122"/>
            </a:endParaRPr>
          </a:p>
          <a:p>
            <a:pPr indent="0">
              <a:lnSpc>
                <a:spcPct val="120000"/>
              </a:lnSpc>
            </a:pPr>
            <a:r>
              <a:rPr lang="en-US" sz="2800" b="1">
                <a:latin typeface="Times New Roman" panose="02020603050405020304" pitchFamily="18" charset="0"/>
                <a:ea typeface="宋体" panose="02010600030101010101" pitchFamily="2" charset="-122"/>
              </a:rPr>
              <a:t>D</a:t>
            </a:r>
            <a:r>
              <a:rPr lang="zh-CN" sz="2800" b="1">
                <a:ea typeface="宋体" panose="02010600030101010101" pitchFamily="2" charset="-122"/>
              </a:rPr>
              <a:t>．说明了城市自治产生的前提</a:t>
            </a:r>
            <a:endParaRPr lang="zh-CN" altLang="en-US" sz="2800" b="1">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355976" y="762620"/>
            <a:ext cx="4556284" cy="3897361"/>
          </a:xfrm>
          <a:prstGeom prst="rect">
            <a:avLst/>
          </a:prstGeom>
          <a:ln>
            <a:solidFill>
              <a:schemeClr val="tx1"/>
            </a:solidFill>
          </a:ln>
          <a:effectLst/>
        </p:spPr>
      </p:pic>
      <p:sp>
        <p:nvSpPr>
          <p:cNvPr id="2" name="文本框 1"/>
          <p:cNvSpPr txBox="1"/>
          <p:nvPr/>
        </p:nvSpPr>
        <p:spPr>
          <a:xfrm>
            <a:off x="-25792" y="1065165"/>
            <a:ext cx="2433320" cy="437515"/>
          </a:xfrm>
          <a:prstGeom prst="rect">
            <a:avLst/>
          </a:prstGeom>
          <a:noFill/>
        </p:spPr>
        <p:txBody>
          <a:bodyPr wrap="none" lIns="68580" tIns="34290" rIns="68580" bIns="34290" rtlCol="0" anchor="t">
            <a:spAutoFit/>
          </a:bodyPr>
          <a:lstStyle/>
          <a:p>
            <a:pPr algn="just" eaLnBrk="0" hangingPunct="0"/>
            <a:r>
              <a:rPr lang="zh-CN" altLang="en-US" sz="24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）建立与发展</a:t>
            </a:r>
            <a:endParaRPr lang="zh-CN" altLang="en-US" sz="24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4784741" y="4803998"/>
            <a:ext cx="3387659" cy="299085"/>
          </a:xfrm>
          <a:prstGeom prst="rect">
            <a:avLst/>
          </a:prstGeom>
          <a:noFill/>
        </p:spPr>
        <p:txBody>
          <a:bodyPr wrap="square" lIns="68580" tIns="34290" rIns="68580" bIns="34290" rtlCol="0">
            <a:spAutoFit/>
          </a:bodyPr>
          <a:lstStyle/>
          <a:p>
            <a:pPr algn="ctr"/>
            <a:r>
              <a:rPr lang="en-US" sz="1500" b="1" dirty="0" smtClean="0">
                <a:latin typeface="仿宋" panose="02010609060101010101" charset="-122"/>
                <a:ea typeface="仿宋" panose="02010609060101010101" charset="-122"/>
                <a:sym typeface="+mn-ea"/>
              </a:rPr>
              <a:t>6—7</a:t>
            </a:r>
            <a:r>
              <a:rPr lang="zh-CN" altLang="en-US" sz="1500" b="1" dirty="0">
                <a:latin typeface="仿宋" panose="02010609060101010101" charset="-122"/>
                <a:ea typeface="仿宋" panose="02010609060101010101" charset="-122"/>
                <a:sym typeface="+mn-ea"/>
              </a:rPr>
              <a:t>世纪的拜占庭帝国</a:t>
            </a:r>
            <a:endParaRPr lang="zh-CN" altLang="en-US" sz="1500" b="1" dirty="0">
              <a:latin typeface="仿宋" panose="02010609060101010101" charset="-122"/>
              <a:ea typeface="仿宋" panose="02010609060101010101" charset="-122"/>
              <a:cs typeface="仿宋" panose="02010609060101010101" charset="-122"/>
              <a:sym typeface="+mn-ea"/>
            </a:endParaRPr>
          </a:p>
        </p:txBody>
      </p:sp>
      <p:sp>
        <p:nvSpPr>
          <p:cNvPr id="12" name="文本框 6"/>
          <p:cNvSpPr txBox="1"/>
          <p:nvPr/>
        </p:nvSpPr>
        <p:spPr>
          <a:xfrm>
            <a:off x="-36512" y="-20538"/>
            <a:ext cx="3241124" cy="438582"/>
          </a:xfrm>
          <a:prstGeom prst="rect">
            <a:avLst/>
          </a:prstGeom>
          <a:noFill/>
          <a:extLst>
            <a:ext uri="{909E8E84-426E-40DD-AFC4-6F175D3DCCD1}">
              <a14:hiddenFill xmlns:a14="http://schemas.microsoft.com/office/drawing/2010/main">
                <a:solidFill>
                  <a:srgbClr val="002060"/>
                </a:solidFill>
              </a14:hiddenFill>
            </a:ext>
          </a:extLst>
        </p:spPr>
        <p:txBody>
          <a:bodyPr wrap="square" lIns="68580" tIns="34290" rIns="68580" bIns="34290" rtlCol="0">
            <a:spAutoFit/>
          </a:bodyPr>
          <a:lstStyle/>
          <a:p>
            <a:pPr algn="just"/>
            <a:r>
              <a:rPr lang="zh-CN" altLang="en-US" sz="2400" b="1" dirty="0" smtClean="0">
                <a:solidFill>
                  <a:schemeClr val="tx1"/>
                </a:solidFill>
                <a:effectLst>
                  <a:outerShdw blurRad="38100" dist="38100" dir="2700000" algn="tl">
                    <a:srgbClr val="000000">
                      <a:alpha val="43137"/>
                    </a:srgbClr>
                  </a:outerShdw>
                </a:effectLst>
                <a:latin typeface="+mj-ea"/>
                <a:ea typeface="+mj-ea"/>
              </a:rPr>
              <a:t>三、拜占庭与俄罗斯</a:t>
            </a:r>
            <a:endParaRPr lang="zh-CN" altLang="en-US" sz="2400" b="1" dirty="0" smtClean="0">
              <a:solidFill>
                <a:schemeClr val="tx1"/>
              </a:solidFill>
              <a:effectLst>
                <a:outerShdw blurRad="38100" dist="38100" dir="2700000" algn="tl">
                  <a:srgbClr val="000000">
                    <a:alpha val="43137"/>
                  </a:srgbClr>
                </a:outerShdw>
              </a:effectLst>
              <a:latin typeface="+mj-ea"/>
              <a:ea typeface="+mj-ea"/>
            </a:endParaRPr>
          </a:p>
        </p:txBody>
      </p:sp>
      <p:sp>
        <p:nvSpPr>
          <p:cNvPr id="13" name="文本框 10"/>
          <p:cNvSpPr txBox="1"/>
          <p:nvPr/>
        </p:nvSpPr>
        <p:spPr>
          <a:xfrm>
            <a:off x="45615" y="589587"/>
            <a:ext cx="3014217" cy="460375"/>
          </a:xfrm>
          <a:prstGeom prst="rect">
            <a:avLst/>
          </a:prstGeom>
          <a:noFill/>
        </p:spPr>
        <p:txBody>
          <a:bodyPr wrap="square" rtlCol="0">
            <a:spAutoFit/>
          </a:bodyPr>
          <a:lstStyle/>
          <a:p>
            <a:r>
              <a:rPr lang="en-US" altLang="zh-CN" sz="2400" b="1" dirty="0" smtClean="0">
                <a:solidFill>
                  <a:srgbClr val="FF0000"/>
                </a:solidFill>
                <a:latin typeface="+mj-ea"/>
                <a:ea typeface="+mj-ea"/>
                <a:cs typeface="黑体" panose="02010609060101010101" charset="-122"/>
              </a:rPr>
              <a:t>1</a:t>
            </a:r>
            <a:r>
              <a:rPr lang="zh-CN" altLang="en-US" sz="2400" b="1" dirty="0" smtClean="0">
                <a:solidFill>
                  <a:srgbClr val="FF0000"/>
                </a:solidFill>
                <a:latin typeface="+mj-ea"/>
                <a:ea typeface="+mj-ea"/>
                <a:cs typeface="黑体" panose="02010609060101010101" charset="-122"/>
              </a:rPr>
              <a:t>、拜占庭</a:t>
            </a:r>
            <a:r>
              <a:rPr lang="zh-CN" altLang="en-US" sz="2400" b="1" dirty="0">
                <a:solidFill>
                  <a:srgbClr val="FF0000"/>
                </a:solidFill>
                <a:latin typeface="+mj-ea"/>
                <a:ea typeface="+mj-ea"/>
                <a:cs typeface="黑体" panose="02010609060101010101" charset="-122"/>
                <a:sym typeface="+mn-ea"/>
              </a:rPr>
              <a:t>帝国</a:t>
            </a:r>
            <a:endParaRPr lang="zh-CN" altLang="en-US" sz="2400" b="1" dirty="0">
              <a:solidFill>
                <a:srgbClr val="FF0000"/>
              </a:solidFill>
              <a:latin typeface="+mj-ea"/>
              <a:ea typeface="+mj-ea"/>
              <a:cs typeface="黑体" panose="02010609060101010101" charset="-122"/>
              <a:sym typeface="+mn-ea"/>
            </a:endParaRPr>
          </a:p>
        </p:txBody>
      </p:sp>
      <p:sp>
        <p:nvSpPr>
          <p:cNvPr id="3" name="文本框 2"/>
          <p:cNvSpPr txBox="1"/>
          <p:nvPr>
            <p:custDataLst>
              <p:tags r:id="rId2"/>
            </p:custDataLst>
          </p:nvPr>
        </p:nvSpPr>
        <p:spPr>
          <a:xfrm>
            <a:off x="1865630" y="4083685"/>
            <a:ext cx="2490470" cy="521970"/>
          </a:xfrm>
          <a:prstGeom prst="rect">
            <a:avLst/>
          </a:prstGeom>
          <a:noFill/>
        </p:spPr>
        <p:txBody>
          <a:bodyPr wrap="square" rtlCol="0">
            <a:spAutoFit/>
          </a:bodyPr>
          <a:p>
            <a:r>
              <a:rPr lang="zh-CN" altLang="en-US" sz="2800" b="1">
                <a:highlight>
                  <a:srgbClr val="FFFF00"/>
                </a:highlight>
              </a:rPr>
              <a:t>地图册：</a:t>
            </a:r>
            <a:r>
              <a:rPr lang="en-US" altLang="zh-CN" sz="2800" b="1">
                <a:highlight>
                  <a:srgbClr val="FFFF00"/>
                </a:highlight>
              </a:rPr>
              <a:t>P9</a:t>
            </a:r>
            <a:endParaRPr lang="en-US" altLang="zh-CN" sz="2800" b="1">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13" presetClass="entr" presetSubtype="16" fill="hold"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plus(in)">
                                      <p:cBhvr>
                                        <p:cTn id="10" dur="1000"/>
                                        <p:tgtEl>
                                          <p:spTgt spid="4"/>
                                        </p:tgtEl>
                                      </p:cBhvr>
                                    </p:animEffect>
                                  </p:childTnLst>
                                </p:cTn>
                              </p:par>
                              <p:par>
                                <p:cTn id="11" presetID="22" presetClass="entr" presetSubtype="4" fill="hold" grpId="0" nodeType="withEffect">
                                  <p:stCondLst>
                                    <p:cond delay="0"/>
                                  </p:stCondLst>
                                  <p:childTnLst>
                                    <p:set>
                                      <p:cBhvr>
                                        <p:cTn id="12" dur="1000"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091943" y="786702"/>
            <a:ext cx="2977743" cy="2621756"/>
            <a:chOff x="6592835" y="898809"/>
            <a:chExt cx="3970324" cy="3495675"/>
          </a:xfrm>
        </p:grpSpPr>
        <p:sp>
          <p:nvSpPr>
            <p:cNvPr id="4" name="圆角矩形 3"/>
            <p:cNvSpPr/>
            <p:nvPr/>
          </p:nvSpPr>
          <p:spPr>
            <a:xfrm>
              <a:off x="6592835" y="898809"/>
              <a:ext cx="2641600" cy="6375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latin typeface="黑体" panose="02010609060101010101" charset="-122"/>
                  <a:ea typeface="黑体" panose="02010609060101010101" charset="-122"/>
                </a:rPr>
                <a:t>《查士丁尼法典》</a:t>
              </a:r>
              <a:endParaRPr lang="zh-CN" altLang="en-US">
                <a:latin typeface="黑体" panose="02010609060101010101" charset="-122"/>
                <a:ea typeface="黑体" panose="02010609060101010101" charset="-122"/>
              </a:endParaRPr>
            </a:p>
          </p:txBody>
        </p:sp>
        <p:sp>
          <p:nvSpPr>
            <p:cNvPr id="5" name="圆角矩形 4"/>
            <p:cNvSpPr/>
            <p:nvPr/>
          </p:nvSpPr>
          <p:spPr>
            <a:xfrm>
              <a:off x="6592835" y="1829084"/>
              <a:ext cx="2641600" cy="6375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latin typeface="黑体" panose="02010609060101010101" charset="-122"/>
                  <a:ea typeface="黑体" panose="02010609060101010101" charset="-122"/>
                </a:rPr>
                <a:t>《法学汇纂》</a:t>
              </a:r>
              <a:endParaRPr lang="zh-CN" altLang="en-US">
                <a:latin typeface="黑体" panose="02010609060101010101" charset="-122"/>
                <a:ea typeface="黑体" panose="02010609060101010101" charset="-122"/>
              </a:endParaRPr>
            </a:p>
          </p:txBody>
        </p:sp>
        <p:sp>
          <p:nvSpPr>
            <p:cNvPr id="6" name="圆角矩形 5"/>
            <p:cNvSpPr/>
            <p:nvPr/>
          </p:nvSpPr>
          <p:spPr>
            <a:xfrm>
              <a:off x="6592835" y="2764439"/>
              <a:ext cx="2641600" cy="6375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latin typeface="黑体" panose="02010609060101010101" charset="-122"/>
                  <a:ea typeface="黑体" panose="02010609060101010101" charset="-122"/>
                </a:rPr>
                <a:t>《法理概要》</a:t>
              </a:r>
              <a:endParaRPr lang="zh-CN" altLang="en-US">
                <a:latin typeface="黑体" panose="02010609060101010101" charset="-122"/>
                <a:ea typeface="黑体" panose="02010609060101010101" charset="-122"/>
              </a:endParaRPr>
            </a:p>
          </p:txBody>
        </p:sp>
        <p:sp>
          <p:nvSpPr>
            <p:cNvPr id="9" name="圆角矩形 8"/>
            <p:cNvSpPr/>
            <p:nvPr/>
          </p:nvSpPr>
          <p:spPr>
            <a:xfrm>
              <a:off x="6592835" y="3756944"/>
              <a:ext cx="2641600" cy="6375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latin typeface="黑体" panose="02010609060101010101" charset="-122"/>
                  <a:ea typeface="黑体" panose="02010609060101010101" charset="-122"/>
                </a:rPr>
                <a:t>《新法典》</a:t>
              </a:r>
              <a:endParaRPr lang="zh-CN" altLang="en-US">
                <a:latin typeface="黑体" panose="02010609060101010101" charset="-122"/>
                <a:ea typeface="黑体" panose="02010609060101010101" charset="-122"/>
              </a:endParaRPr>
            </a:p>
          </p:txBody>
        </p:sp>
        <p:sp>
          <p:nvSpPr>
            <p:cNvPr id="10" name="圆角矩形 9"/>
            <p:cNvSpPr/>
            <p:nvPr/>
          </p:nvSpPr>
          <p:spPr>
            <a:xfrm>
              <a:off x="9925959" y="1045031"/>
              <a:ext cx="637200" cy="295402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latin typeface="黑体" panose="02010609060101010101" charset="-122"/>
                  <a:ea typeface="黑体" panose="02010609060101010101" charset="-122"/>
                </a:rPr>
                <a:t>︽罗马民法大全︾</a:t>
              </a:r>
              <a:endParaRPr lang="zh-CN" altLang="en-US">
                <a:latin typeface="黑体" panose="02010609060101010101" charset="-122"/>
                <a:ea typeface="黑体" panose="02010609060101010101" charset="-122"/>
              </a:endParaRPr>
            </a:p>
          </p:txBody>
        </p:sp>
        <p:cxnSp>
          <p:nvCxnSpPr>
            <p:cNvPr id="12" name="肘形连接符 11"/>
            <p:cNvCxnSpPr>
              <a:stCxn id="4" idx="3"/>
              <a:endCxn id="9" idx="3"/>
            </p:cNvCxnSpPr>
            <p:nvPr/>
          </p:nvCxnSpPr>
          <p:spPr>
            <a:xfrm>
              <a:off x="9234435" y="1217579"/>
              <a:ext cx="3175" cy="2858135"/>
            </a:xfrm>
            <a:prstGeom prst="bentConnector3">
              <a:avLst>
                <a:gd name="adj1" fmla="val 7500000"/>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5" idx="3"/>
              <a:endCxn id="6" idx="3"/>
            </p:cNvCxnSpPr>
            <p:nvPr/>
          </p:nvCxnSpPr>
          <p:spPr>
            <a:xfrm>
              <a:off x="9234435" y="2147854"/>
              <a:ext cx="3175" cy="935355"/>
            </a:xfrm>
            <a:prstGeom prst="bentConnector3">
              <a:avLst>
                <a:gd name="adj1" fmla="val 7500000"/>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10" idx="1"/>
            </p:cNvCxnSpPr>
            <p:nvPr/>
          </p:nvCxnSpPr>
          <p:spPr>
            <a:xfrm rot="10800000">
              <a:off x="9534799" y="2522041"/>
              <a:ext cx="391160" cy="0"/>
            </a:xfrm>
            <a:prstGeom prst="bentConnector3">
              <a:avLst>
                <a:gd name="adj1" fmla="val 49838"/>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3" name="内容占位符 3" descr="查士丁尼.jpg"/>
          <p:cNvPicPr>
            <a:picLocks noGrp="1" noChangeAspect="1"/>
          </p:cNvPicPr>
          <p:nvPr/>
        </p:nvPicPr>
        <p:blipFill>
          <a:blip r:embed="rId1"/>
          <a:stretch>
            <a:fillRect/>
          </a:stretch>
        </p:blipFill>
        <p:spPr>
          <a:xfrm>
            <a:off x="96663" y="1025780"/>
            <a:ext cx="2446337" cy="2961842"/>
          </a:xfrm>
          <a:prstGeom prst="rect">
            <a:avLst/>
          </a:prstGeom>
        </p:spPr>
      </p:pic>
      <p:sp>
        <p:nvSpPr>
          <p:cNvPr id="21" name="TextBox 4"/>
          <p:cNvSpPr txBox="1"/>
          <p:nvPr/>
        </p:nvSpPr>
        <p:spPr>
          <a:xfrm>
            <a:off x="0" y="4205691"/>
            <a:ext cx="2657643" cy="623248"/>
          </a:xfrm>
          <a:prstGeom prst="rect">
            <a:avLst/>
          </a:prstGeom>
          <a:solidFill>
            <a:schemeClr val="bg1"/>
          </a:solidFill>
        </p:spPr>
        <p:txBody>
          <a:bodyPr wrap="square" lIns="68580" tIns="34290" rIns="68580" bIns="34290" rtlCol="0">
            <a:spAutoFit/>
          </a:bodyPr>
          <a:lstStyle/>
          <a:p>
            <a:pPr algn="ctr"/>
            <a:r>
              <a:rPr lang="zh-CN" altLang="en-US"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查士丁尼一世</a:t>
            </a:r>
            <a:endParaRPr lang="en-US" altLang="zh-CN"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algn="ctr"/>
            <a:r>
              <a:rPr lang="zh-CN" altLang="en-US"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483</a:t>
            </a:r>
            <a:r>
              <a:rPr lang="zh-CN" altLang="en-US"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565</a:t>
            </a:r>
            <a:r>
              <a:rPr lang="zh-CN" altLang="en-US"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endParaRPr lang="zh-CN" altLang="en-US"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sp>
        <p:nvSpPr>
          <p:cNvPr id="20" name="文本框 1"/>
          <p:cNvSpPr txBox="1"/>
          <p:nvPr/>
        </p:nvSpPr>
        <p:spPr>
          <a:xfrm>
            <a:off x="2763670" y="3705268"/>
            <a:ext cx="6254087" cy="1315745"/>
          </a:xfrm>
          <a:prstGeom prst="rect">
            <a:avLst/>
          </a:prstGeom>
          <a:noFill/>
          <a:ln w="28575" cmpd="sng">
            <a:solidFill>
              <a:schemeClr val="accent1">
                <a:shade val="50000"/>
              </a:schemeClr>
            </a:solidFill>
            <a:prstDash val="sysDot"/>
          </a:ln>
        </p:spPr>
        <p:txBody>
          <a:bodyPr wrap="square" lIns="68580" tIns="34290" rIns="68580" bIns="34290" rtlCol="0" anchor="t" anchorCtr="0">
            <a:spAutoFit/>
          </a:bodyPr>
          <a:lstStyle/>
          <a:p>
            <a:pPr lvl="0" algn="l">
              <a:lnSpc>
                <a:spcPct val="150000"/>
              </a:lnSpc>
              <a:buClrTx/>
              <a:buSzTx/>
              <a:buFontTx/>
            </a:pPr>
            <a:r>
              <a:rPr lang="en-US" altLang="zh-CN" b="1">
                <a:latin typeface="楷体" panose="02010609060101010101" charset="-122"/>
                <a:ea typeface="楷体" panose="02010609060101010101" charset="-122"/>
                <a:cs typeface="楷体" panose="02010609060101010101" charset="-122"/>
                <a:sym typeface="+mn-ea"/>
              </a:rPr>
              <a:t>    </a:t>
            </a:r>
            <a:r>
              <a:rPr lang="zh-CN" altLang="en-US" b="1">
                <a:latin typeface="楷体" panose="02010609060101010101" charset="-122"/>
                <a:ea typeface="楷体" panose="02010609060101010101" charset="-122"/>
                <a:cs typeface="楷体" panose="02010609060101010101" charset="-122"/>
                <a:sym typeface="+mn-ea"/>
              </a:rPr>
              <a:t>皇帝的威严、光荣不但依靠兵器，而且须用法律来巩固。这样，无论在战时或平时，总是可以将国家治理得很好。” </a:t>
            </a:r>
            <a:endParaRPr lang="en-US" altLang="zh-CN" b="1">
              <a:latin typeface="楷体" panose="02010609060101010101" charset="-122"/>
              <a:ea typeface="楷体" panose="02010609060101010101" charset="-122"/>
              <a:cs typeface="楷体" panose="02010609060101010101" charset="-122"/>
              <a:sym typeface="+mn-ea"/>
            </a:endParaRPr>
          </a:p>
          <a:p>
            <a:pPr lvl="0" algn="r">
              <a:lnSpc>
                <a:spcPct val="150000"/>
              </a:lnSpc>
              <a:buClrTx/>
              <a:buSzTx/>
              <a:buFontTx/>
            </a:pP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查士丁尼法典</a:t>
            </a: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序言</a:t>
            </a:r>
            <a:endParaRPr lang="zh-CN" altLang="en-US" b="1">
              <a:latin typeface="楷体" panose="02010609060101010101" charset="-122"/>
              <a:ea typeface="楷体" panose="02010609060101010101" charset="-122"/>
              <a:cs typeface="楷体" panose="02010609060101010101" charset="-122"/>
              <a:sym typeface="+mn-ea"/>
            </a:endParaRPr>
          </a:p>
        </p:txBody>
      </p:sp>
      <p:sp>
        <p:nvSpPr>
          <p:cNvPr id="26" name="文本框 2"/>
          <p:cNvSpPr txBox="1"/>
          <p:nvPr/>
        </p:nvSpPr>
        <p:spPr>
          <a:xfrm>
            <a:off x="6359914" y="543060"/>
            <a:ext cx="2473600" cy="1038746"/>
          </a:xfrm>
          <a:prstGeom prst="rect">
            <a:avLst/>
          </a:prstGeom>
          <a:solidFill>
            <a:srgbClr val="FFFF00"/>
          </a:solidFill>
        </p:spPr>
        <p:txBody>
          <a:bodyPr wrap="square" lIns="68580" tIns="34290" rIns="68580" bIns="34290" rtlCol="0">
            <a:spAutoFit/>
          </a:bodyPr>
          <a:lstStyle/>
          <a:p>
            <a:pPr lvl="0" algn="l">
              <a:buClrTx/>
              <a:buSzTx/>
              <a:buFontTx/>
            </a:pPr>
            <a:r>
              <a:rPr lang="zh-CN" altLang="en-US" sz="2100" b="1">
                <a:latin typeface="楷体" panose="02010609060101010101" charset="-122"/>
                <a:ea typeface="楷体" panose="02010609060101010101" charset="-122"/>
                <a:sym typeface="+mn-ea"/>
              </a:rPr>
              <a:t>地位：</a:t>
            </a:r>
            <a:r>
              <a:rPr lang="zh-CN" altLang="en-US" sz="2100" b="1">
                <a:solidFill>
                  <a:srgbClr val="FF0000"/>
                </a:solidFill>
                <a:latin typeface="楷体" panose="02010609060101010101" charset="-122"/>
                <a:ea typeface="楷体" panose="02010609060101010101" charset="-122"/>
                <a:sym typeface="+mn-ea"/>
              </a:rPr>
              <a:t>欧洲</a:t>
            </a:r>
            <a:r>
              <a:rPr lang="zh-CN" altLang="en-US" sz="2100" b="1">
                <a:latin typeface="楷体" panose="02010609060101010101" charset="-122"/>
                <a:ea typeface="楷体" panose="02010609060101010101" charset="-122"/>
                <a:sym typeface="+mn-ea"/>
              </a:rPr>
              <a:t>历史上</a:t>
            </a:r>
            <a:r>
              <a:rPr lang="zh-CN" altLang="en-US" sz="2100" b="1">
                <a:solidFill>
                  <a:srgbClr val="FF0000"/>
                </a:solidFill>
                <a:latin typeface="楷体" panose="02010609060101010101" charset="-122"/>
                <a:ea typeface="楷体" panose="02010609060101010101" charset="-122"/>
                <a:sym typeface="+mn-ea"/>
              </a:rPr>
              <a:t>第一部</a:t>
            </a:r>
            <a:r>
              <a:rPr lang="zh-CN" altLang="en-US" sz="2100" b="1">
                <a:latin typeface="楷体" panose="02010609060101010101" charset="-122"/>
                <a:ea typeface="楷体" panose="02010609060101010101" charset="-122"/>
                <a:sym typeface="+mn-ea"/>
              </a:rPr>
              <a:t>系统完备的</a:t>
            </a:r>
            <a:r>
              <a:rPr lang="zh-CN" altLang="en-US" sz="2100" b="1">
                <a:solidFill>
                  <a:srgbClr val="FF0000"/>
                </a:solidFill>
                <a:latin typeface="楷体" panose="02010609060101010101" charset="-122"/>
                <a:ea typeface="楷体" panose="02010609060101010101" charset="-122"/>
                <a:sym typeface="+mn-ea"/>
              </a:rPr>
              <a:t>成文</a:t>
            </a:r>
            <a:r>
              <a:rPr lang="zh-CN" altLang="en-US" sz="2100" b="1">
                <a:latin typeface="楷体" panose="02010609060101010101" charset="-122"/>
                <a:ea typeface="楷体" panose="02010609060101010101" charset="-122"/>
                <a:sym typeface="+mn-ea"/>
              </a:rPr>
              <a:t>法典。</a:t>
            </a:r>
            <a:endParaRPr lang="zh-CN" altLang="en-US" sz="2100" b="1">
              <a:latin typeface="楷体" panose="02010609060101010101" charset="-122"/>
              <a:ea typeface="楷体" panose="02010609060101010101" charset="-122"/>
              <a:sym typeface="+mn-ea"/>
            </a:endParaRPr>
          </a:p>
        </p:txBody>
      </p:sp>
      <p:sp>
        <p:nvSpPr>
          <p:cNvPr id="27" name="文本框 5"/>
          <p:cNvSpPr txBox="1"/>
          <p:nvPr/>
        </p:nvSpPr>
        <p:spPr>
          <a:xfrm>
            <a:off x="6223380" y="1947367"/>
            <a:ext cx="2661314" cy="1361912"/>
          </a:xfrm>
          <a:prstGeom prst="rect">
            <a:avLst/>
          </a:prstGeom>
          <a:solidFill>
            <a:srgbClr val="FFFF00"/>
          </a:solidFill>
        </p:spPr>
        <p:txBody>
          <a:bodyPr wrap="square" lIns="68580" tIns="34290" rIns="68580" bIns="34290" rtlCol="0" anchor="t">
            <a:spAutoFit/>
          </a:bodyPr>
          <a:lstStyle/>
          <a:p>
            <a:pPr lvl="0" algn="l">
              <a:buClrTx/>
              <a:buSzTx/>
              <a:buFontTx/>
            </a:pPr>
            <a:r>
              <a:rPr lang="zh-CN" altLang="en-US" sz="2100" b="1">
                <a:latin typeface="楷体" panose="02010609060101010101" charset="-122"/>
                <a:ea typeface="楷体" panose="02010609060101010101" charset="-122"/>
                <a:sym typeface="+mn-ea"/>
              </a:rPr>
              <a:t>影响：对近代欧美各国资产阶级立法、司法产生了重大影响。如《拿破仑法典》</a:t>
            </a:r>
            <a:endParaRPr lang="zh-CN" altLang="en-US" sz="2100" b="1">
              <a:latin typeface="楷体" panose="02010609060101010101" charset="-122"/>
              <a:ea typeface="楷体" panose="02010609060101010101" charset="-122"/>
              <a:sym typeface="+mn-ea"/>
            </a:endParaRPr>
          </a:p>
        </p:txBody>
      </p:sp>
      <p:sp>
        <p:nvSpPr>
          <p:cNvPr id="18" name="文本框 1"/>
          <p:cNvSpPr txBox="1"/>
          <p:nvPr/>
        </p:nvSpPr>
        <p:spPr>
          <a:xfrm>
            <a:off x="96520" y="220345"/>
            <a:ext cx="3569970" cy="437515"/>
          </a:xfrm>
          <a:prstGeom prst="rect">
            <a:avLst/>
          </a:prstGeom>
          <a:noFill/>
        </p:spPr>
        <p:txBody>
          <a:bodyPr wrap="square" lIns="68580" tIns="34290" rIns="68580" bIns="34290" rtlCol="0" anchor="t">
            <a:spAutoFit/>
          </a:bodyPr>
          <a:lstStyle/>
          <a:p>
            <a:pPr algn="just" eaLnBrk="0" hangingPunct="0"/>
            <a:r>
              <a:rPr lang="zh-CN" altLang="en-US"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罗马民法大全</a:t>
            </a:r>
            <a:r>
              <a:rPr lang="en-US" altLang="zh-CN"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dirty="0" smtClean="0">
              <a:solidFill>
                <a:srgbClr val="1D41D5"/>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53"/>
          <p:cNvSpPr txBox="1"/>
          <p:nvPr>
            <p:custDataLst>
              <p:tags r:id="rId1"/>
            </p:custDataLst>
          </p:nvPr>
        </p:nvSpPr>
        <p:spPr>
          <a:xfrm>
            <a:off x="50347" y="1054665"/>
            <a:ext cx="1678780" cy="400685"/>
          </a:xfrm>
          <a:prstGeom prst="rect">
            <a:avLst/>
          </a:prstGeom>
          <a:noFill/>
        </p:spPr>
        <p:txBody>
          <a:bodyPr wrap="square" lIns="68580" tIns="34290" rIns="68580" bIns="34290" rtlCol="0">
            <a:spAutoFit/>
          </a:bodyPr>
          <a:lstStyle/>
          <a:p>
            <a:pPr defTabSz="342900">
              <a:lnSpc>
                <a:spcPct val="120000"/>
              </a:lnSpc>
              <a:defRPr/>
            </a:pPr>
            <a:r>
              <a:rPr kumimoji="1" lang="en-US" altLang="zh-CN" b="1" dirty="0">
                <a:solidFill>
                  <a:schemeClr val="accent1">
                    <a:lumMod val="75000"/>
                  </a:schemeClr>
                </a:solidFill>
                <a:latin typeface="黑体" panose="02010609060101010101" charset="-122"/>
                <a:ea typeface="黑体" panose="02010609060101010101" charset="-122"/>
                <a:cs typeface="黑体" panose="02010609060101010101" charset="-122"/>
                <a:sym typeface="Arial" panose="020B0604020202020204" pitchFamily="34" charset="0"/>
              </a:rPr>
              <a:t>6</a:t>
            </a:r>
            <a:r>
              <a:rPr kumimoji="1" lang="zh-CN" altLang="en-US" b="1" dirty="0">
                <a:solidFill>
                  <a:schemeClr val="accent1">
                    <a:lumMod val="75000"/>
                  </a:schemeClr>
                </a:solidFill>
                <a:latin typeface="黑体" panose="02010609060101010101" charset="-122"/>
                <a:ea typeface="黑体" panose="02010609060101010101" charset="-122"/>
                <a:cs typeface="黑体" panose="02010609060101010101" charset="-122"/>
                <a:sym typeface="Arial" panose="020B0604020202020204" pitchFamily="34" charset="0"/>
              </a:rPr>
              <a:t>世纪中期之后</a:t>
            </a:r>
            <a:endParaRPr kumimoji="1" lang="zh-CN" altLang="en-US" b="1" dirty="0">
              <a:solidFill>
                <a:schemeClr val="accent1">
                  <a:lumMod val="75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3" name="文本框 52"/>
          <p:cNvSpPr txBox="1"/>
          <p:nvPr>
            <p:custDataLst>
              <p:tags r:id="rId2"/>
            </p:custDataLst>
          </p:nvPr>
        </p:nvSpPr>
        <p:spPr>
          <a:xfrm>
            <a:off x="580459" y="1537463"/>
            <a:ext cx="2964464" cy="780156"/>
          </a:xfrm>
          <a:prstGeom prst="rect">
            <a:avLst/>
          </a:prstGeom>
          <a:noFill/>
        </p:spPr>
        <p:txBody>
          <a:bodyPr wrap="square" lIns="68580" tIns="0" rIns="68580" bIns="34290" rtlCol="0">
            <a:noAutofit/>
          </a:bodyPr>
          <a:lstStyle/>
          <a:p>
            <a:pPr algn="just" defTabSz="342900">
              <a:lnSpc>
                <a:spcPct val="110000"/>
              </a:lnSpc>
              <a:defRPr/>
            </a:pPr>
            <a:r>
              <a:rPr kumimoji="1" lang="zh-CN" altLang="en-US" b="1" spc="113" dirty="0">
                <a:latin typeface="楷体" panose="02010609060101010101" charset="-122"/>
                <a:ea typeface="楷体" panose="02010609060101010101" charset="-122"/>
                <a:cs typeface="微软雅黑" panose="020B0503020204020204" pitchFamily="34" charset="-122"/>
                <a:sym typeface="Arial" panose="020B0604020202020204" pitchFamily="34" charset="0"/>
              </a:rPr>
              <a:t>由于游牧部族冲击和内部矛盾，帝国陷入混乱。</a:t>
            </a:r>
            <a:endParaRPr kumimoji="1" lang="zh-CN" altLang="en-US" b="1" spc="113" dirty="0">
              <a:latin typeface="楷体" panose="02010609060101010101" charset="-122"/>
              <a:ea typeface="楷体" panose="02010609060101010101" charset="-122"/>
              <a:cs typeface="微软雅黑" panose="020B0503020204020204" pitchFamily="34" charset="-122"/>
              <a:sym typeface="Arial" panose="020B0604020202020204" pitchFamily="34" charset="0"/>
            </a:endParaRPr>
          </a:p>
        </p:txBody>
      </p:sp>
      <p:sp>
        <p:nvSpPr>
          <p:cNvPr id="59" name="文本框 58"/>
          <p:cNvSpPr txBox="1"/>
          <p:nvPr>
            <p:custDataLst>
              <p:tags r:id="rId3"/>
            </p:custDataLst>
          </p:nvPr>
        </p:nvSpPr>
        <p:spPr>
          <a:xfrm>
            <a:off x="2661833" y="603995"/>
            <a:ext cx="1635791" cy="327451"/>
          </a:xfrm>
          <a:prstGeom prst="rect">
            <a:avLst/>
          </a:prstGeom>
          <a:noFill/>
        </p:spPr>
        <p:txBody>
          <a:bodyPr wrap="square" lIns="68580" tIns="34290" rIns="68580" bIns="34290" rtlCol="0">
            <a:noAutofit/>
          </a:bodyPr>
          <a:lstStyle/>
          <a:p>
            <a:pPr defTabSz="342900">
              <a:lnSpc>
                <a:spcPct val="120000"/>
              </a:lnSpc>
              <a:defRPr/>
            </a:pPr>
            <a:r>
              <a:rPr kumimoji="1" lang="en-US" altLang="zh-CN" b="1" dirty="0">
                <a:solidFill>
                  <a:schemeClr val="accent1">
                    <a:lumMod val="75000"/>
                  </a:schemeClr>
                </a:solidFill>
                <a:latin typeface="黑体" panose="02010609060101010101" charset="-122"/>
                <a:ea typeface="黑体" panose="02010609060101010101" charset="-122"/>
                <a:cs typeface="黑体" panose="02010609060101010101" charset="-122"/>
                <a:sym typeface="Arial" panose="020B0604020202020204" pitchFamily="34" charset="0"/>
              </a:rPr>
              <a:t>7</a:t>
            </a:r>
            <a:r>
              <a:rPr kumimoji="1" lang="zh-CN" altLang="en-US" b="1" dirty="0">
                <a:solidFill>
                  <a:schemeClr val="accent1">
                    <a:lumMod val="75000"/>
                  </a:schemeClr>
                </a:solidFill>
                <a:latin typeface="黑体" panose="02010609060101010101" charset="-122"/>
                <a:ea typeface="黑体" panose="02010609060101010101" charset="-122"/>
                <a:cs typeface="黑体" panose="02010609060101010101" charset="-122"/>
                <a:sym typeface="Arial" panose="020B0604020202020204" pitchFamily="34" charset="0"/>
              </a:rPr>
              <a:t>世纪中后期</a:t>
            </a:r>
            <a:endParaRPr kumimoji="1" lang="zh-CN" altLang="en-US" b="1" dirty="0">
              <a:solidFill>
                <a:schemeClr val="accent1">
                  <a:lumMod val="75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5" name="文本框 54"/>
          <p:cNvSpPr txBox="1"/>
          <p:nvPr>
            <p:custDataLst>
              <p:tags r:id="rId4"/>
            </p:custDataLst>
          </p:nvPr>
        </p:nvSpPr>
        <p:spPr>
          <a:xfrm>
            <a:off x="3650982" y="1221887"/>
            <a:ext cx="3103708" cy="1244736"/>
          </a:xfrm>
          <a:prstGeom prst="rect">
            <a:avLst/>
          </a:prstGeom>
          <a:noFill/>
        </p:spPr>
        <p:txBody>
          <a:bodyPr wrap="square" lIns="68580" tIns="0" rIns="68580" bIns="34290" rtlCol="0"/>
          <a:lstStyle/>
          <a:p>
            <a:pPr algn="just" defTabSz="342900">
              <a:lnSpc>
                <a:spcPct val="110000"/>
              </a:lnSpc>
              <a:defRPr/>
            </a:pPr>
            <a:r>
              <a:rPr kumimoji="1" lang="zh-CN" altLang="en-US" sz="2000" b="1" spc="113" dirty="0">
                <a:latin typeface="楷体" panose="02010609060101010101" charset="-122"/>
                <a:ea typeface="楷体" panose="02010609060101010101" charset="-122"/>
                <a:cs typeface="微软雅黑" panose="020B0503020204020204" pitchFamily="34" charset="-122"/>
                <a:sym typeface="Arial" panose="020B0604020202020204" pitchFamily="34" charset="0"/>
              </a:rPr>
              <a:t>阿拉伯人不断进攻拜占庭帝国，占领了从叙利亚到北非的大片土地。</a:t>
            </a:r>
            <a:endParaRPr kumimoji="1" lang="zh-CN" altLang="en-US" sz="2000" b="1" spc="113" dirty="0">
              <a:latin typeface="楷体" panose="02010609060101010101" charset="-122"/>
              <a:ea typeface="楷体" panose="02010609060101010101" charset="-122"/>
              <a:cs typeface="微软雅黑" panose="020B0503020204020204" pitchFamily="34" charset="-122"/>
              <a:sym typeface="Arial" panose="020B0604020202020204" pitchFamily="34" charset="0"/>
            </a:endParaRPr>
          </a:p>
        </p:txBody>
      </p:sp>
      <p:sp>
        <p:nvSpPr>
          <p:cNvPr id="56" name="文本框 55"/>
          <p:cNvSpPr txBox="1"/>
          <p:nvPr>
            <p:custDataLst>
              <p:tags r:id="rId5"/>
            </p:custDataLst>
          </p:nvPr>
        </p:nvSpPr>
        <p:spPr>
          <a:xfrm>
            <a:off x="6159304" y="574443"/>
            <a:ext cx="1635791" cy="327451"/>
          </a:xfrm>
          <a:prstGeom prst="rect">
            <a:avLst/>
          </a:prstGeom>
          <a:noFill/>
        </p:spPr>
        <p:txBody>
          <a:bodyPr wrap="square" lIns="67500" tIns="34290" rIns="68580" bIns="34290" rtlCol="0">
            <a:noAutofit/>
          </a:bodyPr>
          <a:lstStyle>
            <a:defPPr>
              <a:defRPr lang="en-US"/>
            </a:defPPr>
            <a:lvl1pPr>
              <a:lnSpc>
                <a:spcPct val="120000"/>
              </a:lnSpc>
              <a:defRPr kumimoji="1" b="1">
                <a:solidFill>
                  <a:srgbClr val="2196F3"/>
                </a:solidFill>
                <a:latin typeface="微软雅黑" panose="020B0503020204020204" pitchFamily="34" charset="-122"/>
              </a:defRPr>
            </a:lvl1pPr>
          </a:lstStyle>
          <a:p>
            <a:pPr algn="ctr" defTabSz="342900">
              <a:defRPr/>
            </a:pPr>
            <a:r>
              <a:rPr lang="en-US" altLang="zh-CN" dirty="0">
                <a:solidFill>
                  <a:schemeClr val="accent1">
                    <a:lumMod val="75000"/>
                  </a:schemeClr>
                </a:solidFill>
                <a:latin typeface="黑体" panose="02010609060101010101" charset="-122"/>
                <a:ea typeface="黑体" panose="02010609060101010101" charset="-122"/>
                <a:cs typeface="黑体" panose="02010609060101010101" charset="-122"/>
                <a:sym typeface="Arial" panose="020B0604020202020204" pitchFamily="34" charset="0"/>
              </a:rPr>
              <a:t>1453</a:t>
            </a:r>
            <a:r>
              <a:rPr lang="zh-CN" altLang="en-US" dirty="0">
                <a:solidFill>
                  <a:schemeClr val="accent1">
                    <a:lumMod val="75000"/>
                  </a:schemeClr>
                </a:solidFill>
                <a:latin typeface="黑体" panose="02010609060101010101" charset="-122"/>
                <a:ea typeface="黑体" panose="02010609060101010101" charset="-122"/>
                <a:cs typeface="黑体" panose="02010609060101010101" charset="-122"/>
                <a:sym typeface="Arial" panose="020B0604020202020204" pitchFamily="34" charset="0"/>
              </a:rPr>
              <a:t>年</a:t>
            </a:r>
            <a:endParaRPr lang="zh-CN" altLang="en-US" dirty="0">
              <a:solidFill>
                <a:schemeClr val="accent1">
                  <a:lumMod val="75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1" name="文本框 50"/>
          <p:cNvSpPr txBox="1"/>
          <p:nvPr>
            <p:custDataLst>
              <p:tags r:id="rId6"/>
            </p:custDataLst>
          </p:nvPr>
        </p:nvSpPr>
        <p:spPr>
          <a:xfrm>
            <a:off x="6795770" y="931545"/>
            <a:ext cx="2242820" cy="1576070"/>
          </a:xfrm>
          <a:prstGeom prst="rect">
            <a:avLst/>
          </a:prstGeom>
          <a:noFill/>
        </p:spPr>
        <p:txBody>
          <a:bodyPr wrap="square" lIns="68580" tIns="0" rIns="68580" bIns="34290" rtlCol="0">
            <a:noAutofit/>
          </a:bodyPr>
          <a:lstStyle>
            <a:defPPr>
              <a:defRPr lang="en-US"/>
            </a:defPPr>
            <a:lvl1pPr>
              <a:lnSpc>
                <a:spcPct val="130000"/>
              </a:lnSpc>
              <a:defRPr kumimoji="1" sz="1400">
                <a:solidFill>
                  <a:srgbClr val="222222">
                    <a:lumMod val="75000"/>
                    <a:lumOff val="25000"/>
                  </a:srgbClr>
                </a:solidFill>
                <a:latin typeface="微软雅黑" panose="020B0503020204020204" pitchFamily="34" charset="-122"/>
              </a:defRPr>
            </a:lvl1pPr>
          </a:lstStyle>
          <a:p>
            <a:pPr algn="just" defTabSz="342900">
              <a:lnSpc>
                <a:spcPct val="110000"/>
              </a:lnSpc>
              <a:defRPr/>
            </a:pPr>
            <a:r>
              <a:rPr lang="zh-CN" altLang="en-US" sz="1800" b="1" spc="113" dirty="0">
                <a:solidFill>
                  <a:schemeClr val="tx1"/>
                </a:solidFill>
                <a:latin typeface="楷体" panose="02010609060101010101" charset="-122"/>
                <a:ea typeface="楷体" panose="02010609060101010101" charset="-122"/>
                <a:cs typeface="微软雅黑" panose="020B0503020204020204" pitchFamily="34" charset="-122"/>
                <a:sym typeface="Arial" panose="020B0604020202020204" pitchFamily="34" charset="0"/>
              </a:rPr>
              <a:t>14世纪初，拜占庭帝国受到新崛起的奥斯曼土耳其人的不断进攻。1453年，拜占庭帝国最终灭亡。</a:t>
            </a:r>
            <a:endParaRPr lang="zh-CN" altLang="en-US" sz="1800" b="1" spc="113" dirty="0">
              <a:solidFill>
                <a:schemeClr val="tx1"/>
              </a:solidFill>
              <a:latin typeface="楷体" panose="02010609060101010101" charset="-122"/>
              <a:ea typeface="楷体" panose="02010609060101010101" charset="-122"/>
              <a:cs typeface="微软雅黑" panose="020B0503020204020204" pitchFamily="34" charset="-122"/>
              <a:sym typeface="Arial" panose="020B0604020202020204" pitchFamily="34" charset="0"/>
            </a:endParaRPr>
          </a:p>
        </p:txBody>
      </p:sp>
      <p:grpSp>
        <p:nvGrpSpPr>
          <p:cNvPr id="17" name="组合 16"/>
          <p:cNvGrpSpPr/>
          <p:nvPr/>
        </p:nvGrpSpPr>
        <p:grpSpPr>
          <a:xfrm>
            <a:off x="433428" y="3003798"/>
            <a:ext cx="1824514" cy="1625596"/>
            <a:chOff x="128012" y="3981337"/>
            <a:chExt cx="2939815" cy="2426293"/>
          </a:xfrm>
        </p:grpSpPr>
        <p:pic>
          <p:nvPicPr>
            <p:cNvPr id="11" name="图片 10"/>
            <p:cNvPicPr>
              <a:picLocks noChangeAspect="1"/>
            </p:cNvPicPr>
            <p:nvPr/>
          </p:nvPicPr>
          <p:blipFill>
            <a:blip r:embed="rId7" cstate="print"/>
            <a:stretch>
              <a:fillRect/>
            </a:stretch>
          </p:blipFill>
          <p:spPr>
            <a:xfrm>
              <a:off x="128012" y="3981337"/>
              <a:ext cx="2939815" cy="1915757"/>
            </a:xfrm>
            <a:prstGeom prst="rect">
              <a:avLst/>
            </a:prstGeom>
            <a:ln w="12700" cmpd="sng">
              <a:solidFill>
                <a:schemeClr val="tx1"/>
              </a:solidFill>
              <a:prstDash val="solid"/>
            </a:ln>
          </p:spPr>
        </p:pic>
        <p:sp>
          <p:nvSpPr>
            <p:cNvPr id="21" name="矩形 20"/>
            <p:cNvSpPr/>
            <p:nvPr/>
          </p:nvSpPr>
          <p:spPr>
            <a:xfrm>
              <a:off x="830680" y="5856381"/>
              <a:ext cx="1647486" cy="551249"/>
            </a:xfrm>
            <a:prstGeom prst="rect">
              <a:avLst/>
            </a:prstGeom>
            <a:ln w="12700" cmpd="sng">
              <a:noFill/>
              <a:prstDash val="solid"/>
            </a:ln>
          </p:spPr>
          <p:txBody>
            <a:bodyPr wrap="square">
              <a:spAutoFit/>
            </a:bodyPr>
            <a:lstStyle/>
            <a:p>
              <a:pPr algn="just"/>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1205</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年</a:t>
              </a:r>
              <a:endPar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3" name="组合 12"/>
          <p:cNvGrpSpPr/>
          <p:nvPr/>
        </p:nvGrpSpPr>
        <p:grpSpPr>
          <a:xfrm>
            <a:off x="2556986" y="2982386"/>
            <a:ext cx="1897380" cy="1615961"/>
            <a:chOff x="3088941" y="3974520"/>
            <a:chExt cx="2926652" cy="2414081"/>
          </a:xfrm>
        </p:grpSpPr>
        <p:pic>
          <p:nvPicPr>
            <p:cNvPr id="15" name="图片 14"/>
            <p:cNvPicPr>
              <a:picLocks noChangeAspect="1"/>
            </p:cNvPicPr>
            <p:nvPr/>
          </p:nvPicPr>
          <p:blipFill>
            <a:blip r:embed="rId8" cstate="print"/>
            <a:stretch>
              <a:fillRect/>
            </a:stretch>
          </p:blipFill>
          <p:spPr>
            <a:xfrm>
              <a:off x="3088941" y="3974520"/>
              <a:ext cx="2926652" cy="1930278"/>
            </a:xfrm>
            <a:prstGeom prst="rect">
              <a:avLst/>
            </a:prstGeom>
            <a:ln w="12700" cmpd="sng">
              <a:solidFill>
                <a:schemeClr val="tx1"/>
              </a:solidFill>
              <a:prstDash val="solid"/>
            </a:ln>
          </p:spPr>
        </p:pic>
        <p:sp>
          <p:nvSpPr>
            <p:cNvPr id="9" name="矩形 8"/>
            <p:cNvSpPr/>
            <p:nvPr/>
          </p:nvSpPr>
          <p:spPr>
            <a:xfrm>
              <a:off x="3859855" y="5836857"/>
              <a:ext cx="1756169" cy="551744"/>
            </a:xfrm>
            <a:prstGeom prst="rect">
              <a:avLst/>
            </a:prstGeom>
            <a:ln w="12700" cmpd="sng">
              <a:noFill/>
              <a:prstDash val="solid"/>
            </a:ln>
          </p:spPr>
          <p:txBody>
            <a:bodyPr wrap="square">
              <a:spAutoFit/>
            </a:bodyPr>
            <a:lstStyle/>
            <a:p>
              <a:pPr algn="just"/>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1265</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年</a:t>
              </a:r>
              <a:endPar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0" name="组合 9"/>
          <p:cNvGrpSpPr/>
          <p:nvPr/>
        </p:nvGrpSpPr>
        <p:grpSpPr>
          <a:xfrm>
            <a:off x="4675907" y="2970336"/>
            <a:ext cx="1914049" cy="1628011"/>
            <a:chOff x="6052346" y="3984951"/>
            <a:chExt cx="3135208" cy="2522485"/>
          </a:xfrm>
        </p:grpSpPr>
        <p:pic>
          <p:nvPicPr>
            <p:cNvPr id="12" name="图片 11"/>
            <p:cNvPicPr>
              <a:picLocks noChangeAspect="1"/>
            </p:cNvPicPr>
            <p:nvPr/>
          </p:nvPicPr>
          <p:blipFill>
            <a:blip r:embed="rId9" cstate="print"/>
            <a:stretch>
              <a:fillRect/>
            </a:stretch>
          </p:blipFill>
          <p:spPr>
            <a:xfrm>
              <a:off x="6052346" y="3984951"/>
              <a:ext cx="3135208" cy="2001834"/>
            </a:xfrm>
            <a:prstGeom prst="rect">
              <a:avLst/>
            </a:prstGeom>
            <a:ln w="12700" cmpd="sng">
              <a:solidFill>
                <a:schemeClr val="tx1"/>
              </a:solidFill>
              <a:prstDash val="solid"/>
            </a:ln>
          </p:spPr>
        </p:pic>
        <p:sp>
          <p:nvSpPr>
            <p:cNvPr id="16" name="矩形 15"/>
            <p:cNvSpPr/>
            <p:nvPr/>
          </p:nvSpPr>
          <p:spPr>
            <a:xfrm>
              <a:off x="6886315" y="5935183"/>
              <a:ext cx="1680281" cy="572253"/>
            </a:xfrm>
            <a:prstGeom prst="rect">
              <a:avLst/>
            </a:prstGeom>
            <a:ln w="12700" cmpd="sng">
              <a:noFill/>
              <a:prstDash val="solid"/>
            </a:ln>
          </p:spPr>
          <p:txBody>
            <a:bodyPr wrap="square">
              <a:spAutoFit/>
            </a:bodyPr>
            <a:lstStyle/>
            <a:p>
              <a:pPr lvl="0" algn="just">
                <a:buClrTx/>
                <a:buSzTx/>
                <a:buFontTx/>
              </a:pP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sym typeface="+mn-ea"/>
                </a:rPr>
                <a:t>1355年</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grpSp>
        <p:nvGrpSpPr>
          <p:cNvPr id="19" name="组合 18"/>
          <p:cNvGrpSpPr/>
          <p:nvPr/>
        </p:nvGrpSpPr>
        <p:grpSpPr>
          <a:xfrm>
            <a:off x="6759921" y="2973137"/>
            <a:ext cx="1901666" cy="1625210"/>
            <a:chOff x="8902468" y="4023042"/>
            <a:chExt cx="3178163" cy="2560928"/>
          </a:xfrm>
        </p:grpSpPr>
        <p:pic>
          <p:nvPicPr>
            <p:cNvPr id="18" name="图片 17"/>
            <p:cNvPicPr>
              <a:picLocks noChangeAspect="1"/>
            </p:cNvPicPr>
            <p:nvPr/>
          </p:nvPicPr>
          <p:blipFill>
            <a:blip r:embed="rId10" cstate="print"/>
            <a:stretch>
              <a:fillRect/>
            </a:stretch>
          </p:blipFill>
          <p:spPr>
            <a:xfrm>
              <a:off x="8902468" y="4023042"/>
              <a:ext cx="3178163" cy="2036244"/>
            </a:xfrm>
            <a:prstGeom prst="rect">
              <a:avLst/>
            </a:prstGeom>
            <a:ln w="12700" cmpd="sng">
              <a:solidFill>
                <a:schemeClr val="tx1"/>
              </a:solidFill>
              <a:prstDash val="solid"/>
            </a:ln>
          </p:spPr>
        </p:pic>
        <p:sp>
          <p:nvSpPr>
            <p:cNvPr id="22" name="矩形 21"/>
            <p:cNvSpPr/>
            <p:nvPr/>
          </p:nvSpPr>
          <p:spPr>
            <a:xfrm>
              <a:off x="9804998" y="6001994"/>
              <a:ext cx="1854175" cy="581976"/>
            </a:xfrm>
            <a:prstGeom prst="rect">
              <a:avLst/>
            </a:prstGeom>
            <a:ln w="12700" cmpd="sng">
              <a:noFill/>
              <a:prstDash val="solid"/>
            </a:ln>
          </p:spPr>
          <p:txBody>
            <a:bodyPr wrap="square">
              <a:spAutoFit/>
            </a:bodyPr>
            <a:lstStyle/>
            <a:p>
              <a:pPr lvl="0" algn="just">
                <a:buClrTx/>
                <a:buSzTx/>
                <a:buFontTx/>
              </a:pP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sym typeface="+mn-ea"/>
                </a:rPr>
                <a:t>1444年</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sp>
        <p:nvSpPr>
          <p:cNvPr id="24" name="文本框 23"/>
          <p:cNvSpPr txBox="1"/>
          <p:nvPr/>
        </p:nvSpPr>
        <p:spPr>
          <a:xfrm>
            <a:off x="0" y="66675"/>
            <a:ext cx="2416810" cy="437515"/>
          </a:xfrm>
          <a:prstGeom prst="rect">
            <a:avLst/>
          </a:prstGeom>
          <a:noFill/>
        </p:spPr>
        <p:txBody>
          <a:bodyPr wrap="square" lIns="68580" tIns="34290" rIns="68580" bIns="34290" rtlCol="0" anchor="t">
            <a:spAutoFit/>
          </a:bodyPr>
          <a:lstStyle/>
          <a:p>
            <a:pPr algn="just"/>
            <a:r>
              <a:rPr lang="zh-CN" altLang="en-US" sz="24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）帝国衰亡</a:t>
            </a:r>
            <a:endParaRPr lang="zh-CN" altLang="en-US" sz="2400" b="1" dirty="0">
              <a:solidFill>
                <a:srgbClr val="1D41D5"/>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右箭头 1"/>
          <p:cNvSpPr/>
          <p:nvPr/>
        </p:nvSpPr>
        <p:spPr>
          <a:xfrm>
            <a:off x="0" y="2499742"/>
            <a:ext cx="9143524" cy="295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上箭头 7"/>
          <p:cNvSpPr/>
          <p:nvPr/>
        </p:nvSpPr>
        <p:spPr>
          <a:xfrm>
            <a:off x="406241" y="1680116"/>
            <a:ext cx="57150" cy="8196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上箭头 28"/>
          <p:cNvSpPr/>
          <p:nvPr/>
        </p:nvSpPr>
        <p:spPr>
          <a:xfrm>
            <a:off x="6711951" y="1013569"/>
            <a:ext cx="57150" cy="15216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上箭头 34"/>
          <p:cNvSpPr/>
          <p:nvPr/>
        </p:nvSpPr>
        <p:spPr>
          <a:xfrm>
            <a:off x="3441647" y="1013569"/>
            <a:ext cx="57150" cy="15216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3" grpId="0"/>
      <p:bldP spid="59" grpId="0"/>
      <p:bldP spid="55" grpId="0"/>
      <p:bldP spid="56" grpId="0"/>
      <p:bldP spid="51" grpId="0"/>
      <p:bldP spid="2" grpId="0" animBg="1"/>
      <p:bldP spid="8" grpId="0" animBg="1"/>
      <p:bldP spid="29"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7315" y="131445"/>
            <a:ext cx="3689350" cy="499110"/>
          </a:xfrm>
          <a:prstGeom prst="rect">
            <a:avLst/>
          </a:prstGeom>
          <a:noFill/>
        </p:spPr>
        <p:txBody>
          <a:bodyPr wrap="square" lIns="68580" tIns="34290" rIns="68580" bIns="34290" rtlCol="0">
            <a:spAutoFit/>
          </a:bodyPr>
          <a:lstStyle/>
          <a:p>
            <a:r>
              <a:rPr lang="en-US" altLang="zh-CN" sz="2800" b="1" dirty="0" smtClean="0">
                <a:solidFill>
                  <a:srgbClr val="FF0000"/>
                </a:solidFill>
                <a:latin typeface="+mj-ea"/>
                <a:ea typeface="+mj-ea"/>
                <a:cs typeface="黑体" panose="02010609060101010101" charset="-122"/>
              </a:rPr>
              <a:t>2</a:t>
            </a:r>
            <a:r>
              <a:rPr lang="zh-CN" altLang="en-US" sz="2800" b="1" dirty="0" smtClean="0">
                <a:solidFill>
                  <a:srgbClr val="FF0000"/>
                </a:solidFill>
                <a:latin typeface="+mj-ea"/>
                <a:ea typeface="+mj-ea"/>
                <a:cs typeface="黑体" panose="02010609060101010101" charset="-122"/>
              </a:rPr>
              <a:t>、俄罗斯帝国</a:t>
            </a:r>
            <a:endParaRPr lang="zh-CN" altLang="en-US" sz="2800" b="1" dirty="0" smtClean="0">
              <a:solidFill>
                <a:srgbClr val="FF0000"/>
              </a:solidFill>
              <a:latin typeface="+mj-ea"/>
              <a:ea typeface="+mj-ea"/>
              <a:cs typeface="黑体" panose="02010609060101010101" charset="-122"/>
            </a:endParaRPr>
          </a:p>
        </p:txBody>
      </p:sp>
      <p:pic>
        <p:nvPicPr>
          <p:cNvPr id="40961" name="图片 15"/>
          <p:cNvPicPr>
            <a:picLocks noChangeAspect="1"/>
          </p:cNvPicPr>
          <p:nvPr/>
        </p:nvPicPr>
        <p:blipFill>
          <a:blip r:embed="rId1"/>
          <a:stretch>
            <a:fillRect/>
          </a:stretch>
        </p:blipFill>
        <p:spPr>
          <a:xfrm>
            <a:off x="4386263" y="1340644"/>
            <a:ext cx="4587716" cy="3802856"/>
          </a:xfrm>
          <a:prstGeom prst="rect">
            <a:avLst/>
          </a:prstGeom>
          <a:noFill/>
          <a:ln w="9525">
            <a:noFill/>
          </a:ln>
        </p:spPr>
      </p:pic>
      <p:pic>
        <p:nvPicPr>
          <p:cNvPr id="44033" name="Picture 4" descr="10-11世纪基辅罗斯"/>
          <p:cNvPicPr>
            <a:picLocks noChangeAspect="1"/>
          </p:cNvPicPr>
          <p:nvPr/>
        </p:nvPicPr>
        <p:blipFill>
          <a:blip r:embed="rId2"/>
          <a:stretch>
            <a:fillRect/>
          </a:stretch>
        </p:blipFill>
        <p:spPr>
          <a:xfrm>
            <a:off x="202883" y="1340644"/>
            <a:ext cx="3998595" cy="3728561"/>
          </a:xfrm>
          <a:prstGeom prst="rect">
            <a:avLst/>
          </a:prstGeom>
          <a:noFill/>
          <a:ln w="9525">
            <a:noFill/>
          </a:ln>
        </p:spPr>
      </p:pic>
      <p:sp>
        <p:nvSpPr>
          <p:cNvPr id="29" name="圆角矩形 28"/>
          <p:cNvSpPr/>
          <p:nvPr/>
        </p:nvSpPr>
        <p:spPr>
          <a:xfrm>
            <a:off x="202883" y="661035"/>
            <a:ext cx="8763000" cy="3338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scene3d>
              <a:camera prst="orthographicFront"/>
              <a:lightRig rig="threePt" dir="t"/>
            </a:scene3d>
          </a:bodyPr>
          <a:lstStyle/>
          <a:p>
            <a:r>
              <a:rPr lang="zh-CN" altLang="en-US" sz="2000" b="1">
                <a:solidFill>
                  <a:srgbClr val="1D41D5"/>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阅读教材第</a:t>
            </a:r>
            <a:r>
              <a:rPr lang="en-US" altLang="zh-CN" sz="2000" b="1">
                <a:solidFill>
                  <a:srgbClr val="1D41D5"/>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2000" b="1">
                <a:solidFill>
                  <a:srgbClr val="1D41D5"/>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页，结合地图，概括俄罗斯的崛起过程</a:t>
            </a:r>
            <a:endParaRPr lang="zh-CN" altLang="en-US" sz="2000" b="1">
              <a:solidFill>
                <a:srgbClr val="1D41D5"/>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3"/>
            </p:custDataLst>
          </p:nvPr>
        </p:nvSpPr>
        <p:spPr>
          <a:xfrm>
            <a:off x="2844165" y="123190"/>
            <a:ext cx="2490470" cy="521970"/>
          </a:xfrm>
          <a:prstGeom prst="rect">
            <a:avLst/>
          </a:prstGeom>
          <a:noFill/>
        </p:spPr>
        <p:txBody>
          <a:bodyPr wrap="square" rtlCol="0">
            <a:spAutoFit/>
          </a:bodyPr>
          <a:p>
            <a:r>
              <a:rPr lang="zh-CN" altLang="en-US" sz="2800" b="1">
                <a:highlight>
                  <a:srgbClr val="FFFF00"/>
                </a:highlight>
              </a:rPr>
              <a:t>地图册：</a:t>
            </a:r>
            <a:r>
              <a:rPr lang="en-US" altLang="zh-CN" sz="2800" b="1">
                <a:highlight>
                  <a:srgbClr val="FFFF00"/>
                </a:highlight>
              </a:rPr>
              <a:t>P10</a:t>
            </a:r>
            <a:endParaRPr lang="en-US" altLang="zh-CN" sz="2800" b="1">
              <a:highlight>
                <a:srgbClr val="FFFF00"/>
              </a:highligh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12" y="813980"/>
            <a:ext cx="6336704" cy="356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39501"/>
            <a:ext cx="2915816"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2415" y="1296352"/>
            <a:ext cx="457200" cy="2330768"/>
          </a:xfrm>
          <a:prstGeom prst="rect">
            <a:avLst/>
          </a:prstGeom>
          <a:noFill/>
        </p:spPr>
        <p:txBody>
          <a:bodyPr wrap="square" lIns="68580" tIns="34290" rIns="68580" bIns="34290" rtlCol="0" anchor="t">
            <a:spAutoFit/>
          </a:bodyPr>
          <a:lstStyle/>
          <a:p>
            <a:r>
              <a:rPr lang="zh-CN" altLang="en-US" sz="2100" b="1">
                <a:latin typeface="华文行楷" pitchFamily="2" charset="-122"/>
                <a:ea typeface="华文行楷" pitchFamily="2" charset="-122"/>
              </a:rPr>
              <a:t>中古时期的欧洲</a:t>
            </a:r>
            <a:endParaRPr lang="zh-CN" altLang="en-US" sz="2100" b="1">
              <a:latin typeface="华文行楷" pitchFamily="2" charset="-122"/>
              <a:ea typeface="华文行楷" pitchFamily="2" charset="-122"/>
            </a:endParaRPr>
          </a:p>
        </p:txBody>
      </p:sp>
      <p:sp>
        <p:nvSpPr>
          <p:cNvPr id="4" name="文本框 3"/>
          <p:cNvSpPr txBox="1"/>
          <p:nvPr/>
        </p:nvSpPr>
        <p:spPr>
          <a:xfrm>
            <a:off x="1004887" y="818198"/>
            <a:ext cx="1798320" cy="345281"/>
          </a:xfrm>
          <a:prstGeom prst="rect">
            <a:avLst/>
          </a:prstGeom>
          <a:noFill/>
        </p:spPr>
        <p:txBody>
          <a:bodyPr wrap="square" lIns="68580" tIns="34290" rIns="68580" bIns="34290" rtlCol="0" anchor="t">
            <a:spAutoFit/>
          </a:bodyPr>
          <a:lstStyle/>
          <a:p>
            <a:pPr algn="l"/>
            <a:r>
              <a:rPr lang="en-US" altLang="zh-CN" b="1">
                <a:latin typeface="华文行楷" pitchFamily="2" charset="-122"/>
                <a:ea typeface="华文行楷" pitchFamily="2" charset="-122"/>
              </a:rPr>
              <a:t> </a:t>
            </a:r>
            <a:r>
              <a:rPr lang="zh-CN" altLang="en-US" b="1">
                <a:latin typeface="华文行楷" pitchFamily="2" charset="-122"/>
                <a:ea typeface="华文行楷" pitchFamily="2" charset="-122"/>
              </a:rPr>
              <a:t>西欧封建社会</a:t>
            </a:r>
            <a:endParaRPr lang="zh-CN" altLang="en-US" b="1">
              <a:latin typeface="华文行楷" pitchFamily="2" charset="-122"/>
              <a:ea typeface="华文行楷" pitchFamily="2" charset="-122"/>
            </a:endParaRPr>
          </a:p>
        </p:txBody>
      </p:sp>
      <p:sp>
        <p:nvSpPr>
          <p:cNvPr id="6" name="文本框 5"/>
          <p:cNvSpPr txBox="1"/>
          <p:nvPr/>
        </p:nvSpPr>
        <p:spPr>
          <a:xfrm>
            <a:off x="954881" y="1818799"/>
            <a:ext cx="1741170" cy="622459"/>
          </a:xfrm>
          <a:prstGeom prst="rect">
            <a:avLst/>
          </a:prstGeom>
          <a:noFill/>
        </p:spPr>
        <p:txBody>
          <a:bodyPr wrap="square" lIns="68580" tIns="34290" rIns="68580" bIns="34290" rtlCol="0" anchor="t">
            <a:spAutoFit/>
          </a:bodyPr>
          <a:lstStyle/>
          <a:p>
            <a:pPr algn="just"/>
            <a:r>
              <a:rPr lang="zh-CN" altLang="en-US" b="1" dirty="0">
                <a:latin typeface="华文行楷" pitchFamily="2" charset="-122"/>
                <a:ea typeface="华文行楷" pitchFamily="2" charset="-122"/>
              </a:rPr>
              <a:t>中古西欧的王权、教会与城市</a:t>
            </a:r>
            <a:endParaRPr lang="zh-CN" altLang="en-US" b="1" dirty="0">
              <a:latin typeface="华文行楷" pitchFamily="2" charset="-122"/>
              <a:ea typeface="华文行楷" pitchFamily="2" charset="-122"/>
            </a:endParaRPr>
          </a:p>
        </p:txBody>
      </p:sp>
      <p:sp>
        <p:nvSpPr>
          <p:cNvPr id="9" name="文本框 8"/>
          <p:cNvSpPr txBox="1"/>
          <p:nvPr/>
        </p:nvSpPr>
        <p:spPr>
          <a:xfrm>
            <a:off x="948690" y="3546634"/>
            <a:ext cx="1905000" cy="345281"/>
          </a:xfrm>
          <a:prstGeom prst="rect">
            <a:avLst/>
          </a:prstGeom>
          <a:noFill/>
        </p:spPr>
        <p:txBody>
          <a:bodyPr wrap="square" lIns="68580" tIns="34290" rIns="68580" bIns="34290" rtlCol="0" anchor="t">
            <a:spAutoFit/>
          </a:bodyPr>
          <a:lstStyle/>
          <a:p>
            <a:r>
              <a:rPr lang="zh-CN" altLang="en-US" b="1" dirty="0">
                <a:latin typeface="华文行楷" pitchFamily="2" charset="-122"/>
                <a:ea typeface="华文行楷" pitchFamily="2" charset="-122"/>
              </a:rPr>
              <a:t>拜占庭与俄罗斯</a:t>
            </a:r>
            <a:endParaRPr lang="zh-CN" altLang="en-US" b="1" dirty="0">
              <a:latin typeface="华文行楷" pitchFamily="2" charset="-122"/>
              <a:ea typeface="华文行楷" pitchFamily="2" charset="-122"/>
            </a:endParaRPr>
          </a:p>
        </p:txBody>
      </p:sp>
      <p:sp>
        <p:nvSpPr>
          <p:cNvPr id="10" name="文本框 9"/>
          <p:cNvSpPr txBox="1"/>
          <p:nvPr/>
        </p:nvSpPr>
        <p:spPr>
          <a:xfrm>
            <a:off x="2858453" y="636270"/>
            <a:ext cx="6187916" cy="732949"/>
          </a:xfrm>
          <a:prstGeom prst="rect">
            <a:avLst/>
          </a:prstGeom>
          <a:noFill/>
        </p:spPr>
        <p:txBody>
          <a:bodyPr wrap="square" lIns="68580" tIns="34290" rIns="68580" bIns="34290" rtlCol="0" anchor="t">
            <a:spAutoFit/>
          </a:bodyPr>
          <a:lstStyle/>
          <a:p>
            <a:pPr>
              <a:lnSpc>
                <a:spcPct val="120000"/>
              </a:lnSpc>
            </a:pPr>
            <a:r>
              <a:rPr lang="zh-CN" altLang="en-US" b="1" dirty="0">
                <a:latin typeface="华文行楷" pitchFamily="2" charset="-122"/>
                <a:ea typeface="华文行楷" pitchFamily="2" charset="-122"/>
              </a:rPr>
              <a:t>形成背景：罗马帝国灭亡、封建社会产生</a:t>
            </a:r>
            <a:endParaRPr lang="zh-CN" altLang="en-US" b="1" dirty="0">
              <a:latin typeface="华文行楷" pitchFamily="2" charset="-122"/>
              <a:ea typeface="华文行楷" pitchFamily="2" charset="-122"/>
            </a:endParaRPr>
          </a:p>
          <a:p>
            <a:pPr>
              <a:lnSpc>
                <a:spcPct val="120000"/>
              </a:lnSpc>
            </a:pPr>
            <a:r>
              <a:rPr lang="zh-CN" altLang="en-US" b="1" dirty="0">
                <a:latin typeface="华文行楷" pitchFamily="2" charset="-122"/>
                <a:ea typeface="华文行楷" pitchFamily="2" charset="-122"/>
              </a:rPr>
              <a:t>基本特征：封君封臣制度、</a:t>
            </a:r>
            <a:r>
              <a:rPr lang="zh-CN" altLang="en-US" b="1" dirty="0">
                <a:latin typeface="华文行楷" pitchFamily="2" charset="-122"/>
                <a:ea typeface="华文行楷" pitchFamily="2" charset="-122"/>
                <a:sym typeface="+mn-ea"/>
              </a:rPr>
              <a:t>封建庄园</a:t>
            </a:r>
            <a:r>
              <a:rPr lang="zh-CN" altLang="en-US" b="1" dirty="0">
                <a:solidFill>
                  <a:srgbClr val="000000"/>
                </a:solidFill>
                <a:latin typeface="黑体" panose="02010609060101010101" charset="-122"/>
                <a:ea typeface="黑体" panose="02010609060101010101" charset="-122"/>
                <a:sym typeface="+mn-ea"/>
              </a:rPr>
              <a:t>、</a:t>
            </a:r>
            <a:r>
              <a:rPr lang="zh-CN" altLang="en-US" b="1" dirty="0">
                <a:latin typeface="华文行楷" pitchFamily="2" charset="-122"/>
                <a:ea typeface="华文行楷" pitchFamily="2" charset="-122"/>
              </a:rPr>
              <a:t>农奴制度</a:t>
            </a:r>
            <a:endParaRPr lang="zh-CN" altLang="en-US" b="1" dirty="0">
              <a:latin typeface="华文行楷" pitchFamily="2" charset="-122"/>
              <a:ea typeface="华文行楷" pitchFamily="2" charset="-122"/>
            </a:endParaRPr>
          </a:p>
        </p:txBody>
      </p:sp>
      <p:sp>
        <p:nvSpPr>
          <p:cNvPr id="11" name="文本框 10"/>
          <p:cNvSpPr txBox="1"/>
          <p:nvPr/>
        </p:nvSpPr>
        <p:spPr>
          <a:xfrm>
            <a:off x="2858453" y="1503998"/>
            <a:ext cx="6187916" cy="1065371"/>
          </a:xfrm>
          <a:prstGeom prst="rect">
            <a:avLst/>
          </a:prstGeom>
          <a:noFill/>
        </p:spPr>
        <p:txBody>
          <a:bodyPr wrap="square" lIns="68580" tIns="34290" rIns="68580" bIns="34290" rtlCol="0" anchor="t">
            <a:spAutoFit/>
          </a:bodyPr>
          <a:lstStyle/>
          <a:p>
            <a:pPr>
              <a:lnSpc>
                <a:spcPct val="120000"/>
              </a:lnSpc>
            </a:pPr>
            <a:r>
              <a:rPr lang="zh-CN" altLang="en-US" b="1" dirty="0">
                <a:latin typeface="华文行楷" pitchFamily="2" charset="-122"/>
                <a:ea typeface="华文行楷" pitchFamily="2" charset="-122"/>
              </a:rPr>
              <a:t>政治</a:t>
            </a:r>
            <a:r>
              <a:rPr lang="en-US" altLang="zh-CN" b="1" dirty="0">
                <a:latin typeface="华文行楷" pitchFamily="2" charset="-122"/>
                <a:ea typeface="华文行楷" pitchFamily="2" charset="-122"/>
              </a:rPr>
              <a:t>——</a:t>
            </a:r>
            <a:r>
              <a:rPr lang="zh-CN" altLang="en-US" b="1" dirty="0">
                <a:latin typeface="华文行楷" pitchFamily="2" charset="-122"/>
                <a:ea typeface="华文行楷" pitchFamily="2" charset="-122"/>
              </a:rPr>
              <a:t>王权加强：趋势、原因、表现</a:t>
            </a:r>
            <a:endParaRPr lang="zh-CN" altLang="en-US" b="1" dirty="0">
              <a:latin typeface="华文行楷" pitchFamily="2" charset="-122"/>
              <a:ea typeface="华文行楷" pitchFamily="2" charset="-122"/>
            </a:endParaRPr>
          </a:p>
          <a:p>
            <a:pPr>
              <a:lnSpc>
                <a:spcPct val="120000"/>
              </a:lnSpc>
            </a:pPr>
            <a:r>
              <a:rPr lang="zh-CN" altLang="en-US" b="1" dirty="0">
                <a:latin typeface="华文行楷" pitchFamily="2" charset="-122"/>
                <a:ea typeface="华文行楷" pitchFamily="2" charset="-122"/>
              </a:rPr>
              <a:t>思想</a:t>
            </a:r>
            <a:r>
              <a:rPr lang="en-US" altLang="zh-CN" b="1" dirty="0">
                <a:latin typeface="华文行楷" pitchFamily="2" charset="-122"/>
                <a:ea typeface="华文行楷" pitchFamily="2" charset="-122"/>
              </a:rPr>
              <a:t>——</a:t>
            </a:r>
            <a:r>
              <a:rPr lang="zh-CN" altLang="en-US" b="1" dirty="0">
                <a:latin typeface="华文行楷" pitchFamily="2" charset="-122"/>
                <a:ea typeface="华文行楷" pitchFamily="2" charset="-122"/>
              </a:rPr>
              <a:t>基督教会：经济、政治、思想</a:t>
            </a:r>
            <a:endParaRPr lang="zh-CN" altLang="en-US" b="1" dirty="0">
              <a:latin typeface="华文行楷" pitchFamily="2" charset="-122"/>
              <a:ea typeface="华文行楷" pitchFamily="2" charset="-122"/>
            </a:endParaRPr>
          </a:p>
          <a:p>
            <a:pPr>
              <a:lnSpc>
                <a:spcPct val="120000"/>
              </a:lnSpc>
            </a:pPr>
            <a:r>
              <a:rPr lang="zh-CN" altLang="en-US" b="1" dirty="0">
                <a:latin typeface="华文行楷" pitchFamily="2" charset="-122"/>
                <a:ea typeface="华文行楷" pitchFamily="2" charset="-122"/>
              </a:rPr>
              <a:t>经济</a:t>
            </a:r>
            <a:r>
              <a:rPr lang="en-US" altLang="zh-CN" b="1" dirty="0">
                <a:latin typeface="华文行楷" pitchFamily="2" charset="-122"/>
                <a:ea typeface="华文行楷" pitchFamily="2" charset="-122"/>
              </a:rPr>
              <a:t>——</a:t>
            </a:r>
            <a:r>
              <a:rPr lang="zh-CN" altLang="en-US" b="1" dirty="0">
                <a:latin typeface="华文行楷" pitchFamily="2" charset="-122"/>
                <a:ea typeface="华文行楷" pitchFamily="2" charset="-122"/>
              </a:rPr>
              <a:t>城市兴起：原因、概况、斗争</a:t>
            </a:r>
            <a:endParaRPr lang="zh-CN" altLang="en-US" b="1" dirty="0">
              <a:latin typeface="华文行楷" pitchFamily="2" charset="-122"/>
              <a:ea typeface="华文行楷" pitchFamily="2" charset="-122"/>
            </a:endParaRPr>
          </a:p>
        </p:txBody>
      </p:sp>
      <p:sp>
        <p:nvSpPr>
          <p:cNvPr id="12" name="文本框 11"/>
          <p:cNvSpPr txBox="1"/>
          <p:nvPr/>
        </p:nvSpPr>
        <p:spPr>
          <a:xfrm>
            <a:off x="2803684" y="2677954"/>
            <a:ext cx="1331595" cy="1729740"/>
          </a:xfrm>
          <a:prstGeom prst="rect">
            <a:avLst/>
          </a:prstGeom>
          <a:noFill/>
        </p:spPr>
        <p:txBody>
          <a:bodyPr wrap="square" lIns="68580" tIns="34290" rIns="68580" bIns="34290" rtlCol="0" anchor="t">
            <a:spAutoFit/>
          </a:bodyPr>
          <a:lstStyle/>
          <a:p>
            <a:pPr>
              <a:lnSpc>
                <a:spcPct val="120000"/>
              </a:lnSpc>
            </a:pPr>
            <a:endParaRPr lang="zh-CN" altLang="en-US" b="1">
              <a:latin typeface="华文行楷" pitchFamily="2" charset="-122"/>
              <a:ea typeface="华文行楷" pitchFamily="2" charset="-122"/>
            </a:endParaRPr>
          </a:p>
          <a:p>
            <a:pPr>
              <a:lnSpc>
                <a:spcPct val="120000"/>
              </a:lnSpc>
            </a:pPr>
            <a:r>
              <a:rPr lang="zh-CN" altLang="en-US" b="1">
                <a:latin typeface="华文行楷" pitchFamily="2" charset="-122"/>
                <a:ea typeface="华文行楷" pitchFamily="2" charset="-122"/>
              </a:rPr>
              <a:t>拜占庭帝国</a:t>
            </a:r>
            <a:endParaRPr lang="zh-CN" altLang="en-US" b="1">
              <a:latin typeface="华文行楷" pitchFamily="2" charset="-122"/>
              <a:ea typeface="华文行楷" pitchFamily="2" charset="-122"/>
            </a:endParaRPr>
          </a:p>
          <a:p>
            <a:pPr>
              <a:lnSpc>
                <a:spcPct val="120000"/>
              </a:lnSpc>
            </a:pPr>
            <a:endParaRPr lang="zh-CN" altLang="en-US" b="1">
              <a:latin typeface="华文行楷" pitchFamily="2" charset="-122"/>
              <a:ea typeface="华文行楷" pitchFamily="2" charset="-122"/>
            </a:endParaRPr>
          </a:p>
          <a:p>
            <a:pPr>
              <a:lnSpc>
                <a:spcPct val="120000"/>
              </a:lnSpc>
            </a:pPr>
            <a:endParaRPr lang="zh-CN" altLang="en-US" b="1">
              <a:latin typeface="华文行楷" pitchFamily="2" charset="-122"/>
              <a:ea typeface="华文行楷" pitchFamily="2" charset="-122"/>
            </a:endParaRPr>
          </a:p>
          <a:p>
            <a:pPr>
              <a:lnSpc>
                <a:spcPct val="120000"/>
              </a:lnSpc>
            </a:pPr>
            <a:r>
              <a:rPr lang="zh-CN" altLang="en-US" b="1">
                <a:latin typeface="华文行楷" pitchFamily="2" charset="-122"/>
                <a:ea typeface="华文行楷" pitchFamily="2" charset="-122"/>
              </a:rPr>
              <a:t>俄罗斯帝国</a:t>
            </a:r>
            <a:endParaRPr lang="zh-CN" altLang="en-US" b="1">
              <a:latin typeface="华文行楷" pitchFamily="2" charset="-122"/>
              <a:ea typeface="华文行楷" pitchFamily="2" charset="-122"/>
            </a:endParaRPr>
          </a:p>
        </p:txBody>
      </p:sp>
      <p:sp>
        <p:nvSpPr>
          <p:cNvPr id="13" name="文本框 12"/>
          <p:cNvSpPr txBox="1"/>
          <p:nvPr/>
        </p:nvSpPr>
        <p:spPr>
          <a:xfrm>
            <a:off x="4191477" y="2668429"/>
            <a:ext cx="5447824" cy="1065371"/>
          </a:xfrm>
          <a:prstGeom prst="rect">
            <a:avLst/>
          </a:prstGeom>
          <a:noFill/>
        </p:spPr>
        <p:txBody>
          <a:bodyPr wrap="square" lIns="68580" tIns="34290" rIns="68580" bIns="34290" rtlCol="0" anchor="t">
            <a:spAutoFit/>
          </a:bodyPr>
          <a:lstStyle/>
          <a:p>
            <a:pPr algn="l">
              <a:lnSpc>
                <a:spcPct val="120000"/>
              </a:lnSpc>
            </a:pPr>
            <a:r>
              <a:rPr lang="en-US" altLang="zh-CN" b="1">
                <a:latin typeface="华文行楷" pitchFamily="2" charset="-122"/>
                <a:ea typeface="华文行楷" pitchFamily="2" charset="-122"/>
                <a:cs typeface="华文行楷" pitchFamily="2" charset="-122"/>
              </a:rPr>
              <a:t>  </a:t>
            </a:r>
            <a:r>
              <a:rPr lang="zh-CN" altLang="en-US" b="1">
                <a:latin typeface="华文行楷" pitchFamily="2" charset="-122"/>
                <a:ea typeface="华文行楷" pitchFamily="2" charset="-122"/>
                <a:cs typeface="华文行楷" pitchFamily="2" charset="-122"/>
              </a:rPr>
              <a:t>建立与发展</a:t>
            </a:r>
            <a:endParaRPr lang="zh-CN" altLang="en-US" b="1">
              <a:latin typeface="华文行楷" pitchFamily="2" charset="-122"/>
              <a:ea typeface="华文行楷" pitchFamily="2" charset="-122"/>
              <a:cs typeface="华文行楷" pitchFamily="2" charset="-122"/>
            </a:endParaRPr>
          </a:p>
          <a:p>
            <a:pPr algn="l">
              <a:lnSpc>
                <a:spcPct val="120000"/>
              </a:lnSpc>
            </a:pPr>
            <a:r>
              <a:rPr lang="zh-CN" altLang="en-US" b="1">
                <a:latin typeface="华文行楷" pitchFamily="2" charset="-122"/>
                <a:ea typeface="华文行楷" pitchFamily="2" charset="-122"/>
                <a:cs typeface="华文行楷" pitchFamily="2" charset="-122"/>
              </a:rPr>
              <a:t>《罗马民法大全》 </a:t>
            </a:r>
            <a:endParaRPr lang="zh-CN" altLang="en-US" b="1">
              <a:latin typeface="华文行楷" pitchFamily="2" charset="-122"/>
              <a:ea typeface="华文行楷" pitchFamily="2" charset="-122"/>
              <a:cs typeface="华文行楷" pitchFamily="2" charset="-122"/>
            </a:endParaRPr>
          </a:p>
          <a:p>
            <a:pPr algn="l">
              <a:lnSpc>
                <a:spcPct val="120000"/>
              </a:lnSpc>
            </a:pPr>
            <a:r>
              <a:rPr lang="zh-CN" altLang="en-US" b="1">
                <a:latin typeface="华文行楷" pitchFamily="2" charset="-122"/>
                <a:ea typeface="华文行楷" pitchFamily="2" charset="-122"/>
                <a:cs typeface="华文行楷" pitchFamily="2" charset="-122"/>
              </a:rPr>
              <a:t>  帝国衰亡</a:t>
            </a:r>
            <a:endParaRPr lang="zh-CN" altLang="en-US" b="1">
              <a:latin typeface="华文行楷" pitchFamily="2" charset="-122"/>
              <a:ea typeface="华文行楷" pitchFamily="2" charset="-122"/>
              <a:cs typeface="华文行楷" pitchFamily="2" charset="-122"/>
            </a:endParaRPr>
          </a:p>
        </p:txBody>
      </p:sp>
      <p:sp>
        <p:nvSpPr>
          <p:cNvPr id="14" name="左大括号 13"/>
          <p:cNvSpPr/>
          <p:nvPr/>
        </p:nvSpPr>
        <p:spPr>
          <a:xfrm>
            <a:off x="4135279" y="2750344"/>
            <a:ext cx="136208" cy="983456"/>
          </a:xfrm>
          <a:prstGeom prst="leftBrace">
            <a:avLst>
              <a:gd name="adj1" fmla="val 77205"/>
              <a:gd name="adj2" fmla="val 50000"/>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latin typeface="华文行楷" pitchFamily="2" charset="-122"/>
              <a:ea typeface="华文行楷" pitchFamily="2" charset="-122"/>
            </a:endParaRPr>
          </a:p>
        </p:txBody>
      </p:sp>
      <p:sp>
        <p:nvSpPr>
          <p:cNvPr id="15" name="左大括号 14"/>
          <p:cNvSpPr/>
          <p:nvPr/>
        </p:nvSpPr>
        <p:spPr>
          <a:xfrm>
            <a:off x="2747010" y="636270"/>
            <a:ext cx="106680" cy="748189"/>
          </a:xfrm>
          <a:prstGeom prst="leftBrace">
            <a:avLst>
              <a:gd name="adj1" fmla="val 77205"/>
              <a:gd name="adj2" fmla="val 50000"/>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latin typeface="华文行楷" pitchFamily="2" charset="-122"/>
              <a:ea typeface="华文行楷" pitchFamily="2" charset="-122"/>
            </a:endParaRPr>
          </a:p>
        </p:txBody>
      </p:sp>
      <p:sp>
        <p:nvSpPr>
          <p:cNvPr id="16" name="左大括号 15"/>
          <p:cNvSpPr/>
          <p:nvPr/>
        </p:nvSpPr>
        <p:spPr>
          <a:xfrm>
            <a:off x="2751773" y="1632585"/>
            <a:ext cx="106680" cy="808673"/>
          </a:xfrm>
          <a:prstGeom prst="leftBrace">
            <a:avLst>
              <a:gd name="adj1" fmla="val 77205"/>
              <a:gd name="adj2" fmla="val 50000"/>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latin typeface="华文行楷" pitchFamily="2" charset="-122"/>
              <a:ea typeface="华文行楷" pitchFamily="2" charset="-122"/>
            </a:endParaRPr>
          </a:p>
        </p:txBody>
      </p:sp>
      <p:sp>
        <p:nvSpPr>
          <p:cNvPr id="17" name="左大括号 16"/>
          <p:cNvSpPr/>
          <p:nvPr/>
        </p:nvSpPr>
        <p:spPr>
          <a:xfrm>
            <a:off x="2747010" y="2966085"/>
            <a:ext cx="111443" cy="1505903"/>
          </a:xfrm>
          <a:prstGeom prst="leftBrace">
            <a:avLst>
              <a:gd name="adj1" fmla="val 77205"/>
              <a:gd name="adj2" fmla="val 50000"/>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latin typeface="华文行楷" pitchFamily="2" charset="-122"/>
              <a:ea typeface="华文行楷" pitchFamily="2" charset="-122"/>
            </a:endParaRPr>
          </a:p>
        </p:txBody>
      </p:sp>
      <p:sp>
        <p:nvSpPr>
          <p:cNvPr id="18" name="左大括号 17"/>
          <p:cNvSpPr/>
          <p:nvPr/>
        </p:nvSpPr>
        <p:spPr>
          <a:xfrm>
            <a:off x="729615" y="818198"/>
            <a:ext cx="219075" cy="3287554"/>
          </a:xfrm>
          <a:prstGeom prst="leftBrace">
            <a:avLst>
              <a:gd name="adj1" fmla="val 77205"/>
              <a:gd name="adj2" fmla="val 50000"/>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latin typeface="华文行楷" pitchFamily="2" charset="-122"/>
              <a:ea typeface="华文行楷" pitchFamily="2" charset="-122"/>
            </a:endParaRPr>
          </a:p>
        </p:txBody>
      </p:sp>
      <p:sp>
        <p:nvSpPr>
          <p:cNvPr id="22" name="左大括号 21"/>
          <p:cNvSpPr/>
          <p:nvPr/>
        </p:nvSpPr>
        <p:spPr>
          <a:xfrm>
            <a:off x="4135279" y="3733801"/>
            <a:ext cx="136208" cy="983456"/>
          </a:xfrm>
          <a:prstGeom prst="leftBrace">
            <a:avLst>
              <a:gd name="adj1" fmla="val 77205"/>
              <a:gd name="adj2" fmla="val 50000"/>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latin typeface="华文行楷" pitchFamily="2" charset="-122"/>
              <a:ea typeface="华文行楷" pitchFamily="2" charset="-122"/>
            </a:endParaRPr>
          </a:p>
        </p:txBody>
      </p:sp>
      <p:pic>
        <p:nvPicPr>
          <p:cNvPr id="24" name="图片 23" descr="C:/Users/ADMINI~1/AppData/Local/Temp/kaimatting_20200222110333/output_20200222110340..pngoutput_20200222110340."/>
          <p:cNvPicPr>
            <a:picLocks noChangeAspect="1"/>
          </p:cNvPicPr>
          <p:nvPr/>
        </p:nvPicPr>
        <p:blipFill>
          <a:blip r:embed="rId1"/>
          <a:stretch>
            <a:fillRect/>
          </a:stretch>
        </p:blipFill>
        <p:spPr>
          <a:xfrm>
            <a:off x="6959441" y="2360772"/>
            <a:ext cx="2138363" cy="2660809"/>
          </a:xfrm>
          <a:prstGeom prst="rect">
            <a:avLst/>
          </a:prstGeom>
          <a:effectLst>
            <a:softEdge rad="38100"/>
          </a:effectLst>
        </p:spPr>
      </p:pic>
      <p:sp>
        <p:nvSpPr>
          <p:cNvPr id="2" name="标题 3"/>
          <p:cNvSpPr>
            <a:spLocks noGrp="1"/>
          </p:cNvSpPr>
          <p:nvPr/>
        </p:nvSpPr>
        <p:spPr>
          <a:xfrm>
            <a:off x="141446" y="191929"/>
            <a:ext cx="4716780" cy="53101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just" eaLnBrk="0" hangingPunct="0"/>
            <a:r>
              <a:rPr lang="zh-CN" altLang="en-US" sz="2400" b="1"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课堂小结</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4271010" y="3733800"/>
            <a:ext cx="3973398" cy="1065371"/>
          </a:xfrm>
          <a:prstGeom prst="rect">
            <a:avLst/>
          </a:prstGeom>
          <a:noFill/>
        </p:spPr>
        <p:txBody>
          <a:bodyPr wrap="square" lIns="68580" tIns="34290" rIns="68580" bIns="34290" rtlCol="0" anchor="t">
            <a:spAutoFit/>
          </a:bodyPr>
          <a:lstStyle/>
          <a:p>
            <a:pPr algn="l">
              <a:lnSpc>
                <a:spcPct val="120000"/>
              </a:lnSpc>
            </a:pPr>
            <a:r>
              <a:rPr lang="zh-CN" altLang="en-US" b="1">
                <a:latin typeface="华文行楷" pitchFamily="2" charset="-122"/>
                <a:ea typeface="华文行楷" pitchFamily="2" charset="-122"/>
                <a:cs typeface="华文行楷" pitchFamily="2" charset="-122"/>
              </a:rPr>
              <a:t>兴起</a:t>
            </a:r>
            <a:endParaRPr lang="zh-CN" altLang="en-US" b="1">
              <a:latin typeface="华文行楷" pitchFamily="2" charset="-122"/>
              <a:ea typeface="华文行楷" pitchFamily="2" charset="-122"/>
              <a:cs typeface="华文行楷" pitchFamily="2" charset="-122"/>
            </a:endParaRPr>
          </a:p>
          <a:p>
            <a:pPr algn="l">
              <a:lnSpc>
                <a:spcPct val="120000"/>
              </a:lnSpc>
            </a:pPr>
            <a:r>
              <a:rPr lang="zh-CN" altLang="en-US" b="1">
                <a:latin typeface="华文行楷" pitchFamily="2" charset="-122"/>
                <a:ea typeface="华文行楷" pitchFamily="2" charset="-122"/>
                <a:cs typeface="华文行楷" pitchFamily="2" charset="-122"/>
              </a:rPr>
              <a:t>扩张 </a:t>
            </a:r>
            <a:endParaRPr lang="zh-CN" altLang="en-US" b="1">
              <a:latin typeface="华文行楷" pitchFamily="2" charset="-122"/>
              <a:ea typeface="华文行楷" pitchFamily="2" charset="-122"/>
              <a:cs typeface="华文行楷" pitchFamily="2" charset="-122"/>
            </a:endParaRPr>
          </a:p>
          <a:p>
            <a:pPr algn="l">
              <a:lnSpc>
                <a:spcPct val="120000"/>
              </a:lnSpc>
            </a:pPr>
            <a:r>
              <a:rPr lang="zh-CN" altLang="en-US" b="1">
                <a:latin typeface="华文行楷" pitchFamily="2" charset="-122"/>
                <a:ea typeface="华文行楷" pitchFamily="2" charset="-122"/>
                <a:cs typeface="华文行楷" pitchFamily="2" charset="-122"/>
              </a:rPr>
              <a:t>强化中央集权</a:t>
            </a:r>
            <a:endParaRPr lang="zh-CN" altLang="en-US" b="1">
              <a:latin typeface="华文行楷" pitchFamily="2" charset="-122"/>
              <a:ea typeface="华文行楷" pitchFamily="2" charset="-122"/>
              <a:cs typeface="华文行楷"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512" y="-20538"/>
            <a:ext cx="2813041" cy="438582"/>
          </a:xfrm>
          <a:prstGeom prst="rect">
            <a:avLst/>
          </a:prstGeom>
          <a:noFill/>
          <a:extLst>
            <a:ext uri="{909E8E84-426E-40DD-AFC4-6F175D3DCCD1}">
              <a14:hiddenFill xmlns:a14="http://schemas.microsoft.com/office/drawing/2010/main">
                <a:solidFill>
                  <a:schemeClr val="accent2"/>
                </a:solidFill>
              </a14:hiddenFill>
            </a:ext>
          </a:extLst>
        </p:spPr>
        <p:txBody>
          <a:bodyPr wrap="square" lIns="68580" tIns="34290" rIns="68580" bIns="34290" rtlCol="0">
            <a:spAutoFit/>
          </a:bodyPr>
          <a:lstStyle/>
          <a:p>
            <a:pPr algn="just"/>
            <a:r>
              <a:rPr lang="zh-CN" altLang="en-US" sz="2400" b="1" dirty="0">
                <a:solidFill>
                  <a:schemeClr val="tx1"/>
                </a:solidFill>
                <a:effectLst>
                  <a:outerShdw blurRad="38100" dist="38100" dir="2700000" algn="tl">
                    <a:srgbClr val="000000">
                      <a:alpha val="43137"/>
                    </a:srgbClr>
                  </a:outerShdw>
                </a:effectLst>
                <a:highlight>
                  <a:srgbClr val="FFFF00"/>
                </a:highlight>
                <a:latin typeface="+mj-ea"/>
                <a:ea typeface="+mj-ea"/>
              </a:rPr>
              <a:t>一、西欧</a:t>
            </a:r>
            <a:r>
              <a:rPr lang="zh-CN" altLang="en-US" sz="2400" b="1" dirty="0" smtClean="0">
                <a:solidFill>
                  <a:schemeClr val="tx1"/>
                </a:solidFill>
                <a:effectLst>
                  <a:outerShdw blurRad="38100" dist="38100" dir="2700000" algn="tl">
                    <a:srgbClr val="000000">
                      <a:alpha val="43137"/>
                    </a:srgbClr>
                  </a:outerShdw>
                </a:effectLst>
                <a:highlight>
                  <a:srgbClr val="FFFF00"/>
                </a:highlight>
                <a:latin typeface="+mj-ea"/>
                <a:ea typeface="+mj-ea"/>
              </a:rPr>
              <a:t>封建社会</a:t>
            </a:r>
            <a:endParaRPr lang="zh-CN" altLang="en-US" sz="2400" b="1" dirty="0" smtClean="0">
              <a:solidFill>
                <a:schemeClr val="tx1"/>
              </a:solidFill>
              <a:effectLst>
                <a:outerShdw blurRad="38100" dist="38100" dir="2700000" algn="tl">
                  <a:srgbClr val="000000">
                    <a:alpha val="43137"/>
                  </a:srgbClr>
                </a:outerShdw>
              </a:effectLst>
              <a:highlight>
                <a:srgbClr val="FFFF00"/>
              </a:highlight>
              <a:latin typeface="+mj-ea"/>
              <a:ea typeface="+mj-ea"/>
            </a:endParaRPr>
          </a:p>
        </p:txBody>
      </p:sp>
      <p:sp>
        <p:nvSpPr>
          <p:cNvPr id="11" name="文本框 10"/>
          <p:cNvSpPr txBox="1"/>
          <p:nvPr/>
        </p:nvSpPr>
        <p:spPr>
          <a:xfrm>
            <a:off x="59281" y="469952"/>
            <a:ext cx="3170887" cy="437515"/>
          </a:xfrm>
          <a:prstGeom prst="rect">
            <a:avLst/>
          </a:prstGeom>
          <a:noFill/>
        </p:spPr>
        <p:txBody>
          <a:bodyPr wrap="square" lIns="68580" tIns="34290" rIns="68580" bIns="34290" rtlCol="0">
            <a:spAutoFit/>
          </a:bodyPr>
          <a:lstStyle/>
          <a:p>
            <a:r>
              <a:rPr lang="en-US" altLang="zh-CN" sz="2400" b="1" dirty="0">
                <a:solidFill>
                  <a:srgbClr val="FF0000"/>
                </a:solidFill>
                <a:latin typeface="+mj-ea"/>
                <a:ea typeface="+mj-ea"/>
                <a:cs typeface="黑体" panose="02010609060101010101" charset="-122"/>
              </a:rPr>
              <a:t>1.</a:t>
            </a:r>
            <a:r>
              <a:rPr lang="zh-CN" altLang="en-US" sz="2400" b="1" dirty="0" smtClean="0">
                <a:solidFill>
                  <a:srgbClr val="FF0000"/>
                </a:solidFill>
                <a:latin typeface="+mj-ea"/>
                <a:ea typeface="+mj-ea"/>
                <a:cs typeface="黑体" panose="02010609060101010101" charset="-122"/>
              </a:rPr>
              <a:t>西欧进入封建社会</a:t>
            </a:r>
            <a:endParaRPr lang="zh-CN" altLang="en-US" sz="2400" b="1" dirty="0" smtClean="0">
              <a:solidFill>
                <a:srgbClr val="FF0000"/>
              </a:solidFill>
              <a:latin typeface="+mj-ea"/>
              <a:ea typeface="+mj-ea"/>
              <a:cs typeface="黑体" panose="02010609060101010101" charset="-122"/>
            </a:endParaRPr>
          </a:p>
        </p:txBody>
      </p:sp>
      <p:sp>
        <p:nvSpPr>
          <p:cNvPr id="2" name="文本框 1"/>
          <p:cNvSpPr txBox="1"/>
          <p:nvPr/>
        </p:nvSpPr>
        <p:spPr>
          <a:xfrm>
            <a:off x="0" y="1203960"/>
            <a:ext cx="6012180" cy="3392170"/>
          </a:xfrm>
          <a:prstGeom prst="rect">
            <a:avLst/>
          </a:prstGeom>
          <a:noFill/>
          <a:ln>
            <a:solidFill>
              <a:schemeClr val="tx1"/>
            </a:solidFill>
          </a:ln>
        </p:spPr>
        <p:txBody>
          <a:bodyPr wrap="square" lIns="68580" tIns="34290" rIns="68580" bIns="34290" rtlCol="0">
            <a:spAutoFit/>
          </a:bodyPr>
          <a:lstStyle/>
          <a:p>
            <a:pPr algn="just">
              <a:lnSpc>
                <a:spcPct val="100000"/>
              </a:lnSpc>
              <a:spcBef>
                <a:spcPct val="0"/>
              </a:spcBef>
              <a:spcAft>
                <a:spcPct val="0"/>
              </a:spcAft>
            </a:pPr>
            <a:r>
              <a:rPr lang="zh-CN" altLang="en-US" sz="2400" b="1" dirty="0" smtClean="0">
                <a:latin typeface="+mn-ea"/>
                <a:cs typeface="楷体" panose="02010609060101010101" charset="-122"/>
              </a:rPr>
              <a:t>    在</a:t>
            </a:r>
            <a:r>
              <a:rPr lang="zh-CN" altLang="en-US" sz="2400" b="1" dirty="0">
                <a:latin typeface="+mn-ea"/>
                <a:cs typeface="楷体" panose="02010609060101010101" charset="-122"/>
              </a:rPr>
              <a:t>西罗马帝国的废墟上，日耳曼人迁徙后相继建立了一批国家。有法兰克王国、东哥特王国、汪达尔王国</a:t>
            </a:r>
            <a:r>
              <a:rPr lang="zh-CN" altLang="en-US" sz="2400" b="1" dirty="0" smtClean="0">
                <a:latin typeface="+mn-ea"/>
                <a:cs typeface="楷体" panose="02010609060101010101" charset="-122"/>
              </a:rPr>
              <a:t>、盎</a:t>
            </a:r>
            <a:r>
              <a:rPr lang="zh-CN" altLang="en-US" sz="2400" b="1" dirty="0">
                <a:latin typeface="+mn-ea"/>
                <a:cs typeface="楷体" panose="02010609060101010101" charset="-122"/>
              </a:rPr>
              <a:t>格鲁撒克逊等国。</a:t>
            </a:r>
            <a:endParaRPr lang="zh-CN" altLang="en-US" sz="2400" b="1" dirty="0">
              <a:latin typeface="+mn-ea"/>
              <a:cs typeface="楷体" panose="02010609060101010101" charset="-122"/>
            </a:endParaRPr>
          </a:p>
          <a:p>
            <a:pPr algn="just">
              <a:lnSpc>
                <a:spcPct val="100000"/>
              </a:lnSpc>
              <a:spcBef>
                <a:spcPct val="0"/>
              </a:spcBef>
              <a:spcAft>
                <a:spcPct val="0"/>
              </a:spcAft>
            </a:pPr>
            <a:r>
              <a:rPr lang="zh-CN" altLang="en-US" sz="2400" b="1" dirty="0" smtClean="0">
                <a:solidFill>
                  <a:srgbClr val="FF0000"/>
                </a:solidFill>
                <a:latin typeface="+mn-ea"/>
                <a:cs typeface="楷体" panose="02010609060101010101" charset="-122"/>
              </a:rPr>
              <a:t>    民族</a:t>
            </a:r>
            <a:r>
              <a:rPr lang="zh-CN" altLang="en-US" sz="2400" b="1" dirty="0">
                <a:solidFill>
                  <a:srgbClr val="FF0000"/>
                </a:solidFill>
                <a:latin typeface="+mn-ea"/>
                <a:cs typeface="楷体" panose="02010609060101010101" charset="-122"/>
              </a:rPr>
              <a:t>大迁徙</a:t>
            </a:r>
            <a:r>
              <a:rPr lang="zh-CN" altLang="en-US" sz="2400" b="1" dirty="0">
                <a:latin typeface="+mn-ea"/>
                <a:cs typeface="楷体" panose="02010609060101010101" charset="-122"/>
              </a:rPr>
              <a:t>不是简单的民族住地的变化，而是日耳曼人各部落集团对</a:t>
            </a:r>
            <a:r>
              <a:rPr lang="zh-CN" altLang="en-US" sz="2400" b="1" u="sng" dirty="0">
                <a:latin typeface="+mn-ea"/>
                <a:cs typeface="楷体" panose="02010609060101010101" charset="-122"/>
              </a:rPr>
              <a:t>奴隶制罗马帝国的武力</a:t>
            </a:r>
            <a:r>
              <a:rPr lang="zh-CN" altLang="en-US" sz="2400" b="1" dirty="0">
                <a:latin typeface="+mn-ea"/>
                <a:cs typeface="楷体" panose="02010609060101010101" charset="-122"/>
              </a:rPr>
              <a:t>征服。在这种征服的基础上使</a:t>
            </a:r>
            <a:r>
              <a:rPr lang="zh-CN" altLang="en-US" sz="2400" b="1" dirty="0">
                <a:solidFill>
                  <a:srgbClr val="FF0000"/>
                </a:solidFill>
                <a:latin typeface="+mn-ea"/>
                <a:cs typeface="楷体" panose="02010609060101010101" charset="-122"/>
              </a:rPr>
              <a:t>罗马与日耳曼两种文明、两种制度和两大民族结合起来，逐渐形成了西欧的</a:t>
            </a:r>
            <a:r>
              <a:rPr lang="zh-CN" altLang="en-US" sz="2400" b="1" u="sng" dirty="0">
                <a:solidFill>
                  <a:srgbClr val="0000FF"/>
                </a:solidFill>
                <a:latin typeface="+mn-ea"/>
                <a:cs typeface="楷体" panose="02010609060101010101" charset="-122"/>
              </a:rPr>
              <a:t>封建制度</a:t>
            </a:r>
            <a:r>
              <a:rPr lang="zh-CN" altLang="en-US" sz="2400" b="1" dirty="0">
                <a:latin typeface="+mn-ea"/>
                <a:cs typeface="楷体" panose="02010609060101010101" charset="-122"/>
              </a:rPr>
              <a:t>。</a:t>
            </a:r>
            <a:endParaRPr lang="zh-CN" altLang="en-US" sz="2400" b="1" dirty="0">
              <a:latin typeface="+mn-ea"/>
              <a:cs typeface="楷体" panose="02010609060101010101" charset="-122"/>
            </a:endParaRPr>
          </a:p>
          <a:p>
            <a:pPr algn="just">
              <a:lnSpc>
                <a:spcPct val="100000"/>
              </a:lnSpc>
              <a:spcBef>
                <a:spcPct val="0"/>
              </a:spcBef>
              <a:spcAft>
                <a:spcPct val="0"/>
              </a:spcAft>
            </a:pPr>
            <a:r>
              <a:rPr lang="zh-CN" altLang="en-US" sz="2400" b="1" dirty="0">
                <a:latin typeface="+mn-ea"/>
                <a:cs typeface="楷体" panose="02010609060101010101" charset="-122"/>
              </a:rPr>
              <a:t> </a:t>
            </a:r>
            <a:r>
              <a:rPr lang="en-US" altLang="zh-CN" sz="2400" b="1" dirty="0">
                <a:latin typeface="+mn-ea"/>
                <a:cs typeface="楷体" panose="02010609060101010101" charset="-122"/>
              </a:rPr>
              <a:t>    </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朱寰主编《世界上古中古史》</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下</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4" name="TextBox 3"/>
          <p:cNvSpPr txBox="1"/>
          <p:nvPr/>
        </p:nvSpPr>
        <p:spPr>
          <a:xfrm>
            <a:off x="3204210" y="469900"/>
            <a:ext cx="2873375" cy="460375"/>
          </a:xfrm>
          <a:prstGeom prst="rect">
            <a:avLst/>
          </a:prstGeom>
          <a:noFill/>
        </p:spPr>
        <p:txBody>
          <a:bodyPr wrap="square" rtlCol="0">
            <a:spAutoFit/>
          </a:bodyPr>
          <a:lstStyle/>
          <a:p>
            <a:r>
              <a:rPr lang="zh-CN" altLang="en-US" sz="2400" b="1" dirty="0" smtClean="0">
                <a:solidFill>
                  <a:srgbClr val="1D41D5"/>
                </a:solidFill>
                <a:latin typeface="+mn-ea"/>
              </a:rPr>
              <a:t>（</a:t>
            </a:r>
            <a:r>
              <a:rPr lang="en-US" altLang="zh-CN" sz="2400" b="1" dirty="0" smtClean="0">
                <a:solidFill>
                  <a:srgbClr val="1D41D5"/>
                </a:solidFill>
                <a:latin typeface="+mn-ea"/>
              </a:rPr>
              <a:t>1</a:t>
            </a:r>
            <a:r>
              <a:rPr lang="zh-CN" altLang="en-US" sz="2400" b="1" dirty="0" smtClean="0">
                <a:solidFill>
                  <a:srgbClr val="1D41D5"/>
                </a:solidFill>
                <a:latin typeface="+mn-ea"/>
              </a:rPr>
              <a:t>）背景（条件）：</a:t>
            </a:r>
            <a:endParaRPr lang="zh-CN" altLang="en-US" sz="2400" b="1" dirty="0" smtClean="0">
              <a:solidFill>
                <a:srgbClr val="1D41D5"/>
              </a:solidFill>
              <a:latin typeface="+mn-ea"/>
            </a:endParaRPr>
          </a:p>
        </p:txBody>
      </p:sp>
      <p:pic>
        <p:nvPicPr>
          <p:cNvPr id="13" name="图片 12"/>
          <p:cNvPicPr>
            <a:picLocks noChangeAspect="1"/>
          </p:cNvPicPr>
          <p:nvPr/>
        </p:nvPicPr>
        <p:blipFill>
          <a:blip r:embed="rId1"/>
          <a:stretch>
            <a:fillRect/>
          </a:stretch>
        </p:blipFill>
        <p:spPr>
          <a:xfrm>
            <a:off x="6012180" y="1635760"/>
            <a:ext cx="3114675" cy="2201545"/>
          </a:xfrm>
          <a:prstGeom prst="rect">
            <a:avLst/>
          </a:prstGeom>
          <a:ln w="12700" cmpd="sng">
            <a:solidFill>
              <a:schemeClr val="tx1"/>
            </a:solidFill>
            <a:prstDash val="solid"/>
          </a:ln>
        </p:spPr>
      </p:pic>
      <p:sp>
        <p:nvSpPr>
          <p:cNvPr id="3" name="文本框 2"/>
          <p:cNvSpPr txBox="1"/>
          <p:nvPr>
            <p:custDataLst>
              <p:tags r:id="rId2"/>
            </p:custDataLst>
          </p:nvPr>
        </p:nvSpPr>
        <p:spPr>
          <a:xfrm>
            <a:off x="6372225" y="4156075"/>
            <a:ext cx="2490470" cy="521970"/>
          </a:xfrm>
          <a:prstGeom prst="rect">
            <a:avLst/>
          </a:prstGeom>
          <a:noFill/>
        </p:spPr>
        <p:txBody>
          <a:bodyPr wrap="square" rtlCol="0">
            <a:spAutoFit/>
          </a:bodyPr>
          <a:p>
            <a:r>
              <a:rPr lang="zh-CN" altLang="en-US" sz="2800" b="1">
                <a:highlight>
                  <a:srgbClr val="FFFF00"/>
                </a:highlight>
              </a:rPr>
              <a:t>地图册：</a:t>
            </a:r>
            <a:r>
              <a:rPr lang="en-US" altLang="zh-CN" sz="2800" b="1">
                <a:highlight>
                  <a:srgbClr val="FFFF00"/>
                </a:highlight>
              </a:rPr>
              <a:t>P8</a:t>
            </a:r>
            <a:endParaRPr lang="en-US" altLang="zh-CN" sz="2800" b="1">
              <a:highlight>
                <a:srgbClr val="FFFF00"/>
              </a:highlight>
            </a:endParaRPr>
          </a:p>
        </p:txBody>
      </p:sp>
      <p:sp>
        <p:nvSpPr>
          <p:cNvPr id="5" name="文本框 2"/>
          <p:cNvSpPr txBox="1"/>
          <p:nvPr>
            <p:custDataLst>
              <p:tags r:id="rId3"/>
            </p:custDataLst>
          </p:nvPr>
        </p:nvSpPr>
        <p:spPr>
          <a:xfrm>
            <a:off x="6299835" y="469900"/>
            <a:ext cx="2482850" cy="437515"/>
          </a:xfrm>
          <a:prstGeom prst="rect">
            <a:avLst/>
          </a:prstGeom>
          <a:noFill/>
        </p:spPr>
        <p:txBody>
          <a:bodyPr wrap="square" lIns="68580" tIns="34290" rIns="68580" bIns="34290" rtlCol="0" anchor="t">
            <a:spAutoFit/>
          </a:bodyPr>
          <a:p>
            <a:pPr defTabSz="342900">
              <a:spcBef>
                <a:spcPct val="0"/>
              </a:spcBef>
            </a:pPr>
            <a:r>
              <a:rPr lang="zh-CN" altLang="en-US" sz="2400" b="1" dirty="0" smtClean="0">
                <a:solidFill>
                  <a:srgbClr val="1D41D5"/>
                </a:solidFill>
                <a:latin typeface="+mn-ea"/>
              </a:rPr>
              <a:t>（</a:t>
            </a:r>
            <a:r>
              <a:rPr lang="en-US" altLang="zh-CN" sz="2400" b="1" dirty="0" smtClean="0">
                <a:solidFill>
                  <a:srgbClr val="1D41D5"/>
                </a:solidFill>
                <a:latin typeface="+mn-ea"/>
              </a:rPr>
              <a:t>2</a:t>
            </a:r>
            <a:r>
              <a:rPr lang="zh-CN" altLang="en-US" sz="2400" b="1" dirty="0" smtClean="0">
                <a:solidFill>
                  <a:srgbClr val="1D41D5"/>
                </a:solidFill>
                <a:latin typeface="+mn-ea"/>
              </a:rPr>
              <a:t>）基本特征：</a:t>
            </a:r>
            <a:endParaRPr lang="zh-CN" altLang="en-US" sz="2400" b="1" dirty="0" smtClean="0">
              <a:solidFill>
                <a:srgbClr val="1D41D5"/>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nvSpPr>
        <p:spPr>
          <a:xfrm>
            <a:off x="0" y="408940"/>
            <a:ext cx="4670425" cy="440690"/>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rgbClr val="FF0000"/>
                </a:solidFill>
                <a:latin typeface="+mj-ea"/>
                <a:cs typeface="黑体" panose="02010609060101010101" charset="-122"/>
              </a:rPr>
              <a:t>2</a:t>
            </a:r>
            <a:r>
              <a:rPr lang="zh-CN" altLang="en-US" sz="2400" b="1" dirty="0">
                <a:solidFill>
                  <a:srgbClr val="FF0000"/>
                </a:solidFill>
                <a:latin typeface="+mj-ea"/>
                <a:cs typeface="黑体" panose="02010609060101010101" charset="-122"/>
              </a:rPr>
              <a:t>、政治：封君封臣制度</a:t>
            </a:r>
            <a:endParaRPr lang="zh-CN" altLang="en-US" sz="2400" b="1" dirty="0">
              <a:solidFill>
                <a:srgbClr val="FF0000"/>
              </a:solidFill>
              <a:latin typeface="+mj-ea"/>
              <a:cs typeface="黑体" panose="02010609060101010101" charset="-122"/>
            </a:endParaRPr>
          </a:p>
        </p:txBody>
      </p:sp>
      <p:sp>
        <p:nvSpPr>
          <p:cNvPr id="2" name="文本框 1"/>
          <p:cNvSpPr txBox="1"/>
          <p:nvPr/>
        </p:nvSpPr>
        <p:spPr>
          <a:xfrm>
            <a:off x="677426" y="3322499"/>
            <a:ext cx="480060" cy="807244"/>
          </a:xfrm>
          <a:prstGeom prst="rect">
            <a:avLst/>
          </a:prstGeom>
          <a:noFill/>
          <a:ln w="28575" cmpd="dbl">
            <a:solidFill>
              <a:srgbClr val="1D41D5"/>
            </a:solidFill>
            <a:prstDash val="solid"/>
          </a:ln>
        </p:spPr>
        <p:txBody>
          <a:bodyPr wrap="square" lIns="68580" tIns="34290" rIns="68580" bIns="34290" rtlCol="0">
            <a:spAutoFit/>
          </a:bodyPr>
          <a:lstStyle/>
          <a:p>
            <a:r>
              <a:rPr lang="zh-CN" altLang="en-US" sz="2400" b="1" dirty="0">
                <a:solidFill>
                  <a:srgbClr val="1D41D5"/>
                </a:solidFill>
              </a:rPr>
              <a:t>封君</a:t>
            </a:r>
            <a:endParaRPr lang="zh-CN" altLang="en-US" sz="2400" b="1" dirty="0">
              <a:solidFill>
                <a:srgbClr val="1D41D5"/>
              </a:solidFill>
            </a:endParaRPr>
          </a:p>
        </p:txBody>
      </p:sp>
      <p:sp>
        <p:nvSpPr>
          <p:cNvPr id="7" name="文本框 6"/>
          <p:cNvSpPr txBox="1"/>
          <p:nvPr/>
        </p:nvSpPr>
        <p:spPr>
          <a:xfrm>
            <a:off x="3538260" y="3352026"/>
            <a:ext cx="457676" cy="807244"/>
          </a:xfrm>
          <a:prstGeom prst="rect">
            <a:avLst/>
          </a:prstGeom>
          <a:noFill/>
          <a:ln w="28575" cmpd="dbl">
            <a:solidFill>
              <a:srgbClr val="1D41D5"/>
            </a:solidFill>
            <a:prstDash val="solid"/>
          </a:ln>
        </p:spPr>
        <p:txBody>
          <a:bodyPr wrap="square" lIns="68580" tIns="34290" rIns="68580" bIns="34290" rtlCol="0">
            <a:spAutoFit/>
          </a:bodyPr>
          <a:lstStyle/>
          <a:p>
            <a:r>
              <a:rPr lang="zh-CN" altLang="en-US" sz="2400" b="1">
                <a:solidFill>
                  <a:srgbClr val="1D41D5"/>
                </a:solidFill>
              </a:rPr>
              <a:t>封臣</a:t>
            </a:r>
            <a:endParaRPr lang="zh-CN" altLang="en-US" sz="2400" b="1">
              <a:solidFill>
                <a:srgbClr val="1D41D5"/>
              </a:solidFill>
            </a:endParaRPr>
          </a:p>
        </p:txBody>
      </p:sp>
      <p:cxnSp>
        <p:nvCxnSpPr>
          <p:cNvPr id="8" name="直接箭头连接符 7"/>
          <p:cNvCxnSpPr/>
          <p:nvPr/>
        </p:nvCxnSpPr>
        <p:spPr>
          <a:xfrm flipV="1">
            <a:off x="1407042" y="3617298"/>
            <a:ext cx="2004536" cy="2381"/>
          </a:xfrm>
          <a:prstGeom prst="straightConnector1">
            <a:avLst/>
          </a:prstGeom>
          <a:ln w="60325" cmpd="dbl">
            <a:solidFill>
              <a:schemeClr val="tx1">
                <a:alpha val="99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1333699" y="3801130"/>
            <a:ext cx="1978819" cy="6191"/>
          </a:xfrm>
          <a:prstGeom prst="straightConnector1">
            <a:avLst/>
          </a:prstGeom>
          <a:ln w="60325" cmpd="dbl">
            <a:solidFill>
              <a:schemeClr val="tx1">
                <a:alpha val="99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924372" y="3135809"/>
            <a:ext cx="2767489" cy="437674"/>
          </a:xfrm>
          <a:prstGeom prst="rect">
            <a:avLst/>
          </a:prstGeom>
          <a:noFill/>
        </p:spPr>
        <p:txBody>
          <a:bodyPr wrap="square" lIns="68580" tIns="34290" rIns="68580" bIns="34290" rtlCol="0">
            <a:spAutoFit/>
          </a:bodyPr>
          <a:lstStyle/>
          <a:p>
            <a:pPr algn="ctr"/>
            <a:r>
              <a:rPr lang="zh-CN" altLang="en-US" sz="2400" b="1" dirty="0"/>
              <a:t> </a:t>
            </a:r>
            <a:r>
              <a:rPr lang="zh-CN" altLang="en-US" sz="1500" b="1" dirty="0"/>
              <a:t>提供土地与保护</a:t>
            </a:r>
            <a:endParaRPr lang="zh-CN" altLang="en-US" sz="1500" b="1" dirty="0"/>
          </a:p>
        </p:txBody>
      </p:sp>
      <p:sp>
        <p:nvSpPr>
          <p:cNvPr id="15" name="文本框 14"/>
          <p:cNvSpPr txBox="1"/>
          <p:nvPr/>
        </p:nvSpPr>
        <p:spPr>
          <a:xfrm>
            <a:off x="1284412" y="3928849"/>
            <a:ext cx="2662238" cy="299085"/>
          </a:xfrm>
          <a:prstGeom prst="rect">
            <a:avLst/>
          </a:prstGeom>
          <a:noFill/>
        </p:spPr>
        <p:txBody>
          <a:bodyPr wrap="square" lIns="68580" tIns="34290" rIns="68580" bIns="34290" rtlCol="0">
            <a:spAutoFit/>
          </a:bodyPr>
          <a:lstStyle/>
          <a:p>
            <a:pPr lvl="0" algn="l">
              <a:buClrTx/>
              <a:buSzTx/>
              <a:buFontTx/>
            </a:pPr>
            <a:r>
              <a:rPr lang="zh-CN" altLang="en-US" sz="1500" b="1" dirty="0">
                <a:sym typeface="+mn-ea"/>
              </a:rPr>
              <a:t>效忠、服兵役、提供金钱</a:t>
            </a:r>
            <a:endParaRPr lang="zh-CN" altLang="en-US" sz="1500" b="1" dirty="0">
              <a:sym typeface="+mn-ea"/>
            </a:endParaRPr>
          </a:p>
        </p:txBody>
      </p:sp>
      <p:sp>
        <p:nvSpPr>
          <p:cNvPr id="16" name="文本框 15"/>
          <p:cNvSpPr txBox="1"/>
          <p:nvPr>
            <p:custDataLst>
              <p:tags r:id="rId1"/>
            </p:custDataLst>
          </p:nvPr>
        </p:nvSpPr>
        <p:spPr>
          <a:xfrm>
            <a:off x="179705" y="1923415"/>
            <a:ext cx="3941445" cy="437515"/>
          </a:xfrm>
          <a:prstGeom prst="rect">
            <a:avLst/>
          </a:prstGeom>
          <a:noFill/>
        </p:spPr>
        <p:txBody>
          <a:bodyPr wrap="square" lIns="68580" tIns="34290" rIns="68580" bIns="34290" rtlCol="0" anchor="t">
            <a:spAutoFit/>
          </a:bodyPr>
          <a:lstStyle/>
          <a:p>
            <a:pPr lvl="0"/>
            <a:r>
              <a:rPr lang="zh-CN" altLang="en-US" sz="2400" b="1" dirty="0" smtClean="0">
                <a:solidFill>
                  <a:srgbClr val="1D41D5"/>
                </a:solidFill>
                <a:sym typeface="+mn-ea"/>
              </a:rPr>
              <a:t>（</a:t>
            </a:r>
            <a:r>
              <a:rPr lang="en-US" altLang="zh-CN" sz="2400" b="1" dirty="0" smtClean="0">
                <a:solidFill>
                  <a:srgbClr val="1D41D5"/>
                </a:solidFill>
                <a:sym typeface="+mn-ea"/>
              </a:rPr>
              <a:t>3</a:t>
            </a:r>
            <a:r>
              <a:rPr lang="zh-CN" altLang="en-US" sz="2400" b="1" dirty="0" smtClean="0">
                <a:solidFill>
                  <a:srgbClr val="1D41D5"/>
                </a:solidFill>
                <a:sym typeface="+mn-ea"/>
              </a:rPr>
              <a:t>）权利</a:t>
            </a:r>
            <a:r>
              <a:rPr lang="zh-CN" altLang="en-US" sz="2400" b="1" dirty="0">
                <a:solidFill>
                  <a:srgbClr val="1D41D5"/>
                </a:solidFill>
                <a:sym typeface="+mn-ea"/>
              </a:rPr>
              <a:t>和</a:t>
            </a:r>
            <a:r>
              <a:rPr lang="zh-CN" altLang="en-US" sz="2400" b="1" dirty="0" smtClean="0">
                <a:solidFill>
                  <a:srgbClr val="1D41D5"/>
                </a:solidFill>
                <a:sym typeface="+mn-ea"/>
              </a:rPr>
              <a:t>义务</a:t>
            </a:r>
            <a:endParaRPr lang="zh-CN" altLang="en-US" sz="2400" b="1" dirty="0" smtClean="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24" name="文本框 23"/>
          <p:cNvSpPr txBox="1"/>
          <p:nvPr/>
        </p:nvSpPr>
        <p:spPr>
          <a:xfrm>
            <a:off x="210185" y="982980"/>
            <a:ext cx="3389630" cy="437515"/>
          </a:xfrm>
          <a:prstGeom prst="rect">
            <a:avLst/>
          </a:prstGeom>
          <a:noFill/>
        </p:spPr>
        <p:txBody>
          <a:bodyPr wrap="square" lIns="68580" tIns="34290" rIns="68580" bIns="34290" rtlCol="0" anchor="t">
            <a:spAutoFit/>
          </a:bodyPr>
          <a:lstStyle/>
          <a:p>
            <a:pPr lvl="0"/>
            <a:r>
              <a:rPr lang="zh-CN" altLang="en-US" sz="2400" b="1" dirty="0" smtClean="0">
                <a:solidFill>
                  <a:srgbClr val="1D41D5"/>
                </a:solidFill>
                <a:sym typeface="+mn-ea"/>
              </a:rPr>
              <a:t>（</a:t>
            </a:r>
            <a:r>
              <a:rPr lang="en-US" altLang="zh-CN" sz="2400" b="1" dirty="0" smtClean="0">
                <a:solidFill>
                  <a:srgbClr val="1D41D5"/>
                </a:solidFill>
                <a:sym typeface="+mn-ea"/>
              </a:rPr>
              <a:t>1</a:t>
            </a:r>
            <a:r>
              <a:rPr lang="zh-CN" altLang="en-US" sz="2400" b="1" dirty="0" smtClean="0">
                <a:solidFill>
                  <a:srgbClr val="1D41D5"/>
                </a:solidFill>
                <a:sym typeface="+mn-ea"/>
              </a:rPr>
              <a:t>）</a:t>
            </a:r>
            <a:r>
              <a:rPr lang="zh-CN" altLang="en-US" sz="2400" b="1" dirty="0">
                <a:solidFill>
                  <a:srgbClr val="1D41D5"/>
                </a:solidFill>
                <a:sym typeface="+mn-ea"/>
              </a:rPr>
              <a:t>形成</a:t>
            </a:r>
            <a:r>
              <a:rPr lang="zh-CN" altLang="en-US" sz="2400" b="1" dirty="0" smtClean="0">
                <a:solidFill>
                  <a:srgbClr val="1D41D5"/>
                </a:solidFill>
                <a:sym typeface="+mn-ea"/>
              </a:rPr>
              <a:t>条件</a:t>
            </a:r>
            <a:endParaRPr lang="zh-CN" altLang="en-US" sz="2400" b="1" dirty="0" smtClean="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40" name="文本框 15"/>
          <p:cNvSpPr txBox="1"/>
          <p:nvPr/>
        </p:nvSpPr>
        <p:spPr>
          <a:xfrm>
            <a:off x="179705" y="1419860"/>
            <a:ext cx="2727325" cy="437515"/>
          </a:xfrm>
          <a:prstGeom prst="rect">
            <a:avLst/>
          </a:prstGeom>
          <a:noFill/>
        </p:spPr>
        <p:txBody>
          <a:bodyPr wrap="square" lIns="68580" tIns="34290" rIns="68580" bIns="34290" rtlCol="0" anchor="t">
            <a:spAutoFit/>
          </a:bodyPr>
          <a:lstStyle/>
          <a:p>
            <a:r>
              <a:rPr lang="zh-CN" altLang="en-US" sz="2400" b="1" dirty="0" smtClean="0">
                <a:solidFill>
                  <a:srgbClr val="1D41D5"/>
                </a:solidFill>
                <a:sym typeface="+mn-ea"/>
              </a:rPr>
              <a:t>（</a:t>
            </a:r>
            <a:r>
              <a:rPr lang="en-US" altLang="zh-CN" sz="2400" b="1" dirty="0" smtClean="0">
                <a:solidFill>
                  <a:srgbClr val="1D41D5"/>
                </a:solidFill>
                <a:sym typeface="+mn-ea"/>
              </a:rPr>
              <a:t>2</a:t>
            </a:r>
            <a:r>
              <a:rPr lang="zh-CN" altLang="en-US" sz="2400" b="1" dirty="0" smtClean="0">
                <a:solidFill>
                  <a:srgbClr val="1D41D5"/>
                </a:solidFill>
                <a:sym typeface="+mn-ea"/>
              </a:rPr>
              <a:t>）含义</a:t>
            </a:r>
            <a:endParaRPr lang="zh-CN" altLang="en-US" sz="2400" b="1" dirty="0" smtClean="0">
              <a:solidFill>
                <a:srgbClr val="1D41D5"/>
              </a:solidFill>
              <a:sym typeface="+mn-ea"/>
            </a:endParaRPr>
          </a:p>
        </p:txBody>
      </p:sp>
      <p:pic>
        <p:nvPicPr>
          <p:cNvPr id="43" name="图片 4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571747" y="1267142"/>
            <a:ext cx="4104456" cy="2997518"/>
          </a:xfrm>
          <a:prstGeom prst="rect">
            <a:avLst/>
          </a:prstGeom>
          <a:ln w="12700" cmpd="sng">
            <a:solidFill>
              <a:schemeClr val="accent1">
                <a:shade val="50000"/>
              </a:schemeClr>
            </a:solidFill>
            <a:prstDash val="solid"/>
          </a:ln>
          <a:effectLst>
            <a:softEdge rad="50800"/>
          </a:effectLst>
        </p:spPr>
      </p:pic>
      <p:sp>
        <p:nvSpPr>
          <p:cNvPr id="3" name="文本框 2"/>
          <p:cNvSpPr txBox="1"/>
          <p:nvPr>
            <p:custDataLst>
              <p:tags r:id="rId4"/>
            </p:custDataLst>
          </p:nvPr>
        </p:nvSpPr>
        <p:spPr>
          <a:xfrm>
            <a:off x="148627" y="2427307"/>
            <a:ext cx="1515745" cy="437515"/>
          </a:xfrm>
          <a:prstGeom prst="rect">
            <a:avLst/>
          </a:prstGeom>
          <a:noFill/>
        </p:spPr>
        <p:txBody>
          <a:bodyPr wrap="none" lIns="68580" tIns="34290" rIns="68580" bIns="34290" rtlCol="0" anchor="t">
            <a:spAutoFit/>
          </a:bodyPr>
          <a:p>
            <a:pPr algn="just" eaLnBrk="0" fontAlgn="auto" hangingPunct="0">
              <a:lnSpc>
                <a:spcPct val="100000"/>
              </a:lnSpc>
            </a:pPr>
            <a:r>
              <a:rPr lang="zh-CN" altLang="en-US" sz="2400" b="1" dirty="0">
                <a:solidFill>
                  <a:srgbClr val="1D41D5"/>
                </a:solidFill>
                <a:sym typeface="+mn-ea"/>
              </a:rPr>
              <a:t>（</a:t>
            </a:r>
            <a:r>
              <a:rPr lang="en-US" altLang="zh-CN" sz="2400" b="1" dirty="0">
                <a:solidFill>
                  <a:srgbClr val="1D41D5"/>
                </a:solidFill>
                <a:sym typeface="+mn-ea"/>
              </a:rPr>
              <a:t>4</a:t>
            </a:r>
            <a:r>
              <a:rPr lang="zh-CN" altLang="en-US" sz="2400" b="1" dirty="0">
                <a:solidFill>
                  <a:srgbClr val="1D41D5"/>
                </a:solidFill>
                <a:sym typeface="+mn-ea"/>
              </a:rPr>
              <a:t>）影响</a:t>
            </a:r>
            <a:endParaRPr lang="zh-CN" altLang="en-US" sz="2400" b="1" dirty="0">
              <a:solidFill>
                <a:srgbClr val="1D41D5"/>
              </a:solidFill>
              <a:sym typeface="+mn-ea"/>
            </a:endParaRPr>
          </a:p>
        </p:txBody>
      </p:sp>
      <p:sp>
        <p:nvSpPr>
          <p:cNvPr id="4" name="文本框 3"/>
          <p:cNvSpPr txBox="1"/>
          <p:nvPr/>
        </p:nvSpPr>
        <p:spPr>
          <a:xfrm>
            <a:off x="5537835" y="4434840"/>
            <a:ext cx="2490470" cy="521970"/>
          </a:xfrm>
          <a:prstGeom prst="rect">
            <a:avLst/>
          </a:prstGeom>
          <a:noFill/>
        </p:spPr>
        <p:txBody>
          <a:bodyPr wrap="square" rtlCol="0">
            <a:spAutoFit/>
          </a:bodyPr>
          <a:p>
            <a:r>
              <a:rPr lang="zh-CN" altLang="en-US" sz="2800" b="1">
                <a:highlight>
                  <a:srgbClr val="FFFF00"/>
                </a:highlight>
              </a:rPr>
              <a:t>地图册：</a:t>
            </a:r>
            <a:r>
              <a:rPr lang="en-US" altLang="zh-CN" sz="2800" b="1">
                <a:highlight>
                  <a:srgbClr val="FFFF00"/>
                </a:highlight>
              </a:rPr>
              <a:t>P9</a:t>
            </a:r>
            <a:endParaRPr lang="en-US" altLang="zh-CN" sz="2800" b="1">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6" presetClass="entr" presetSubtype="21" fill="hold" nodeType="withEffect">
                                  <p:stCondLst>
                                    <p:cond delay="0"/>
                                  </p:stCondLst>
                                  <p:childTnLst>
                                    <p:set>
                                      <p:cBhvr>
                                        <p:cTn id="26" dur="1000" fill="hold">
                                          <p:stCondLst>
                                            <p:cond delay="0"/>
                                          </p:stCondLst>
                                        </p:cTn>
                                        <p:tgtEl>
                                          <p:spTgt spid="43"/>
                                        </p:tgtEl>
                                        <p:attrNameLst>
                                          <p:attrName>style.visibility</p:attrName>
                                        </p:attrNameLst>
                                      </p:cBhvr>
                                      <p:to>
                                        <p:strVal val="visible"/>
                                      </p:to>
                                    </p:set>
                                    <p:animEffect transition="in" filter="barn(inVertical)">
                                      <p:cBhvr>
                                        <p:cTn id="27" dur="1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000" fill="hold">
                                          <p:stCondLst>
                                            <p:cond delay="0"/>
                                          </p:stCondLst>
                                        </p:cTn>
                                        <p:tgtEl>
                                          <p:spTgt spid="3"/>
                                        </p:tgtEl>
                                        <p:attrNameLst>
                                          <p:attrName>style.visibility</p:attrName>
                                        </p:attrNameLst>
                                      </p:cBhvr>
                                      <p:to>
                                        <p:strVal val="visible"/>
                                      </p:to>
                                    </p:set>
                                    <p:animEffect transition="in" filter="wipe(up)">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4" grpId="0"/>
      <p:bldP spid="15" grpId="0"/>
      <p:bldP spid="16" grpId="0"/>
      <p:bldP spid="4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3348" y="36826"/>
            <a:ext cx="3658235" cy="437515"/>
          </a:xfrm>
          <a:prstGeom prst="rect">
            <a:avLst/>
          </a:prstGeom>
          <a:noFill/>
          <a:ln w="9525">
            <a:noFill/>
          </a:ln>
        </p:spPr>
        <p:txBody>
          <a:bodyPr wrap="none" lIns="68580" tIns="34290" rIns="68580" bIns="34290" anchor="t">
            <a:spAutoFit/>
          </a:bodyPr>
          <a:lstStyle/>
          <a:p>
            <a:r>
              <a:rPr lang="zh-CN" altLang="en-US" sz="2400" b="1" dirty="0" smtClean="0">
                <a:solidFill>
                  <a:srgbClr val="1D41D5"/>
                </a:solidFill>
              </a:rPr>
              <a:t>（</a:t>
            </a:r>
            <a:r>
              <a:rPr lang="en-US" altLang="zh-CN" sz="2400" b="1" dirty="0" smtClean="0">
                <a:solidFill>
                  <a:srgbClr val="1D41D5"/>
                </a:solidFill>
              </a:rPr>
              <a:t>5</a:t>
            </a:r>
            <a:r>
              <a:rPr lang="zh-CN" altLang="en-US" sz="2400" b="1" dirty="0" smtClean="0">
                <a:solidFill>
                  <a:srgbClr val="1D41D5"/>
                </a:solidFill>
              </a:rPr>
              <a:t>）封君</a:t>
            </a:r>
            <a:r>
              <a:rPr lang="zh-CN" altLang="en-US" sz="2400" b="1" dirty="0">
                <a:solidFill>
                  <a:srgbClr val="1D41D5"/>
                </a:solidFill>
              </a:rPr>
              <a:t>封臣制度</a:t>
            </a:r>
            <a:r>
              <a:rPr lang="zh-CN" altLang="en-US" sz="2400" b="1" dirty="0" smtClean="0">
                <a:solidFill>
                  <a:srgbClr val="1D41D5"/>
                </a:solidFill>
              </a:rPr>
              <a:t>的特征</a:t>
            </a:r>
            <a:endParaRPr lang="zh-CN" altLang="en-US" sz="2400" b="1" dirty="0" smtClean="0">
              <a:solidFill>
                <a:srgbClr val="1D41D5"/>
              </a:solidFill>
              <a:latin typeface="Arial" panose="020B0604020202020204" pitchFamily="34" charset="0"/>
              <a:ea typeface="宋体" panose="02010600030101010101" pitchFamily="2" charset="-122"/>
            </a:endParaRPr>
          </a:p>
        </p:txBody>
      </p:sp>
      <p:sp>
        <p:nvSpPr>
          <p:cNvPr id="3" name="文本框 17"/>
          <p:cNvSpPr txBox="1"/>
          <p:nvPr/>
        </p:nvSpPr>
        <p:spPr>
          <a:xfrm>
            <a:off x="35560" y="4368800"/>
            <a:ext cx="9062720" cy="807085"/>
          </a:xfrm>
          <a:prstGeom prst="rect">
            <a:avLst/>
          </a:prstGeom>
          <a:noFill/>
          <a:ln w="9525">
            <a:noFill/>
          </a:ln>
        </p:spPr>
        <p:txBody>
          <a:bodyPr wrap="square" lIns="68580" tIns="34290" rIns="68580" bIns="34290" anchor="t">
            <a:spAutoFit/>
          </a:bodyPr>
          <a:lstStyle/>
          <a:p>
            <a:pPr algn="l"/>
            <a:r>
              <a:rPr lang="zh-CN" altLang="en-US" sz="2400" b="1" dirty="0">
                <a:solidFill>
                  <a:srgbClr val="FF0000"/>
                </a:solidFill>
                <a:highlight>
                  <a:srgbClr val="FFFF00"/>
                </a:highlight>
                <a:latin typeface="Calibri" panose="020F0502020204030204" charset="0"/>
                <a:ea typeface="宋体" panose="02010600030101010101" pitchFamily="2" charset="-122"/>
              </a:rPr>
              <a:t>①</a:t>
            </a:r>
            <a:r>
              <a:rPr lang="zh-CN" altLang="en-US" sz="2400" b="1" dirty="0">
                <a:solidFill>
                  <a:srgbClr val="FF0000"/>
                </a:solidFill>
                <a:highlight>
                  <a:srgbClr val="FFFF00"/>
                </a:highlight>
                <a:latin typeface="Arial" panose="020B0604020202020204" pitchFamily="34" charset="0"/>
                <a:ea typeface="宋体" panose="02010600030101010101" pitchFamily="2" charset="-122"/>
              </a:rPr>
              <a:t>以土地为纽带</a:t>
            </a:r>
            <a:r>
              <a:rPr lang="zh-CN" altLang="en-US" sz="2400" b="1" dirty="0" smtClean="0">
                <a:solidFill>
                  <a:srgbClr val="FF0000"/>
                </a:solidFill>
                <a:highlight>
                  <a:srgbClr val="FFFF00"/>
                </a:highlight>
                <a:latin typeface="Arial" panose="020B0604020202020204" pitchFamily="34" charset="0"/>
                <a:ea typeface="宋体" panose="02010600030101010101" pitchFamily="2" charset="-122"/>
              </a:rPr>
              <a:t>，层层分封，</a:t>
            </a:r>
            <a:r>
              <a:rPr lang="zh-CN" altLang="en-US" sz="2400" b="1" dirty="0" smtClean="0">
                <a:solidFill>
                  <a:srgbClr val="FF0000"/>
                </a:solidFill>
                <a:highlight>
                  <a:srgbClr val="FFFF00"/>
                </a:highlight>
                <a:latin typeface="Arial" panose="020B0604020202020204" pitchFamily="34" charset="0"/>
                <a:ea typeface="宋体" panose="02010600030101010101" pitchFamily="2" charset="-122"/>
                <a:sym typeface="+mn-ea"/>
              </a:rPr>
              <a:t>等级森严</a:t>
            </a:r>
            <a:r>
              <a:rPr lang="zh-CN" altLang="en-US" sz="2400" b="1" dirty="0">
                <a:solidFill>
                  <a:srgbClr val="FF0000"/>
                </a:solidFill>
                <a:highlight>
                  <a:srgbClr val="FFFF00"/>
                </a:highlight>
                <a:latin typeface="Calibri" panose="020F0502020204030204" charset="0"/>
                <a:ea typeface="宋体" panose="02010600030101010101" pitchFamily="2" charset="-122"/>
                <a:sym typeface="+mn-ea"/>
              </a:rPr>
              <a:t>②</a:t>
            </a:r>
            <a:r>
              <a:rPr lang="zh-CN" altLang="en-US" sz="2400" b="1" dirty="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双向权利义务</a:t>
            </a:r>
            <a:endParaRPr lang="zh-CN" altLang="en-US" sz="2400" b="1" dirty="0" smtClean="0">
              <a:solidFill>
                <a:srgbClr val="FF0000"/>
              </a:solidFill>
              <a:highlight>
                <a:srgbClr val="FFFF00"/>
              </a:highlight>
              <a:latin typeface="Arial" panose="020B0604020202020204" pitchFamily="34" charset="0"/>
              <a:ea typeface="宋体" panose="02010600030101010101" pitchFamily="2" charset="-122"/>
            </a:endParaRPr>
          </a:p>
          <a:p>
            <a:r>
              <a:rPr lang="zh-CN" altLang="en-US" sz="2400" b="1" dirty="0">
                <a:solidFill>
                  <a:srgbClr val="FF0000"/>
                </a:solidFill>
                <a:highlight>
                  <a:srgbClr val="FFFF00"/>
                </a:highlight>
                <a:latin typeface="Calibri" panose="020F0502020204030204" charset="0"/>
                <a:ea typeface="宋体" panose="02010600030101010101" pitchFamily="2" charset="-122"/>
                <a:sym typeface="+mn-ea"/>
              </a:rPr>
              <a:t>③</a:t>
            </a:r>
            <a:r>
              <a:rPr lang="zh-CN" altLang="en-US" sz="2400" b="1" dirty="0" smtClean="0">
                <a:solidFill>
                  <a:srgbClr val="FF0000"/>
                </a:solidFill>
                <a:highlight>
                  <a:srgbClr val="FFFF00"/>
                </a:highlight>
                <a:latin typeface="Arial" panose="020B0604020202020204" pitchFamily="34" charset="0"/>
                <a:ea typeface="宋体" panose="02010600030101010101" pitchFamily="2" charset="-122"/>
                <a:sym typeface="+mn-ea"/>
              </a:rPr>
              <a:t>契约意识，</a:t>
            </a:r>
            <a:r>
              <a:rPr lang="zh-CN" altLang="en-US" sz="2400" b="1" dirty="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层级间相对</a:t>
            </a:r>
            <a:r>
              <a:rPr lang="zh-CN" altLang="en-US" sz="2400" b="1" dirty="0" smtClean="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独立</a:t>
            </a:r>
            <a:r>
              <a:rPr lang="zh-CN" altLang="en-US" sz="2400" b="1" dirty="0">
                <a:solidFill>
                  <a:srgbClr val="FF0000"/>
                </a:solidFill>
                <a:highlight>
                  <a:srgbClr val="FFFF00"/>
                </a:highlight>
                <a:latin typeface="Calibri" panose="020F0502020204030204" charset="0"/>
                <a:ea typeface="宋体" panose="02010600030101010101" pitchFamily="2" charset="-122"/>
                <a:sym typeface="+mn-ea"/>
              </a:rPr>
              <a:t>④</a:t>
            </a:r>
            <a:r>
              <a:rPr lang="zh-CN" altLang="en-US" sz="2400" b="1" dirty="0" smtClean="0">
                <a:solidFill>
                  <a:srgbClr val="FF0000"/>
                </a:solidFill>
                <a:highlight>
                  <a:srgbClr val="FFFF00"/>
                </a:highlight>
                <a:latin typeface="Arial" panose="020B0604020202020204" pitchFamily="34" charset="0"/>
                <a:ea typeface="宋体" panose="02010600030101010101" pitchFamily="2" charset="-122"/>
                <a:sym typeface="+mn-ea"/>
              </a:rPr>
              <a:t>王权控制</a:t>
            </a:r>
            <a:r>
              <a:rPr lang="zh-CN" altLang="en-US" sz="2400" b="1" dirty="0">
                <a:solidFill>
                  <a:srgbClr val="FF0000"/>
                </a:solidFill>
                <a:highlight>
                  <a:srgbClr val="FFFF00"/>
                </a:highlight>
                <a:latin typeface="Arial" panose="020B0604020202020204" pitchFamily="34" charset="0"/>
                <a:ea typeface="宋体" panose="02010600030101010101" pitchFamily="2" charset="-122"/>
                <a:sym typeface="+mn-ea"/>
              </a:rPr>
              <a:t>力有限，未形成中央集权</a:t>
            </a:r>
            <a:endParaRPr lang="zh-CN" altLang="en-US" sz="2400" b="1" dirty="0">
              <a:solidFill>
                <a:srgbClr val="FF0000"/>
              </a:solidFill>
              <a:highlight>
                <a:srgbClr val="FFFF00"/>
              </a:highlight>
              <a:latin typeface="Arial" panose="020B0604020202020204" pitchFamily="34" charset="0"/>
              <a:ea typeface="宋体" panose="02010600030101010101" pitchFamily="2" charset="-122"/>
              <a:sym typeface="+mn-ea"/>
            </a:endParaRPr>
          </a:p>
        </p:txBody>
      </p:sp>
      <p:sp>
        <p:nvSpPr>
          <p:cNvPr id="4" name="文本框 12"/>
          <p:cNvSpPr txBox="1"/>
          <p:nvPr/>
        </p:nvSpPr>
        <p:spPr>
          <a:xfrm>
            <a:off x="35560" y="483235"/>
            <a:ext cx="9169400" cy="1938020"/>
          </a:xfrm>
          <a:prstGeom prst="rect">
            <a:avLst/>
          </a:prstGeom>
          <a:noFill/>
          <a:ln w="12700" cmpd="sng">
            <a:solidFill>
              <a:schemeClr val="tx1"/>
            </a:solidFill>
            <a:prstDash val="solid"/>
          </a:ln>
          <a:extLst>
            <a:ext uri="{909E8E84-426E-40DD-AFC4-6F175D3DCCD1}">
              <a14:hiddenFill xmlns:a14="http://schemas.microsoft.com/office/drawing/2010/main">
                <a:solidFill>
                  <a:schemeClr val="accent1">
                    <a:lumMod val="20000"/>
                    <a:lumOff val="80000"/>
                    <a:alpha val="81000"/>
                  </a:schemeClr>
                </a:solidFill>
              </a14:hiddenFill>
            </a:ext>
          </a:extLst>
        </p:spPr>
        <p:txBody>
          <a:bodyPr wrap="square" rtlCol="0" anchor="t">
            <a:spAutoFit/>
          </a:bodyPr>
          <a:lstStyle/>
          <a:p>
            <a:r>
              <a:rPr lang="en-US" altLang="zh-CN" sz="2400" b="1" dirty="0">
                <a:solidFill>
                  <a:schemeClr val="tx1"/>
                </a:solidFill>
                <a:latin typeface="楷体" panose="02010609060101010101" charset="-122"/>
                <a:ea typeface="楷体" panose="02010609060101010101" charset="-122"/>
                <a:cs typeface="楷体" panose="02010609060101010101" charset="-122"/>
              </a:rPr>
              <a:t>    </a:t>
            </a:r>
            <a:r>
              <a:rPr lang="zh-CN" altLang="en-US" sz="2400" b="1" dirty="0">
                <a:solidFill>
                  <a:srgbClr val="201F23"/>
                </a:solidFill>
                <a:latin typeface="楷体" panose="02010609060101010101" charset="-122"/>
                <a:ea typeface="楷体" panose="02010609060101010101" charset="-122"/>
                <a:cs typeface="宋体" panose="02010600030101010101" pitchFamily="2" charset="-122"/>
                <a:sym typeface="+mn-ea"/>
              </a:rPr>
              <a:t>封君封臣制度的建立需要履行一套特定的仪式。</a:t>
            </a:r>
            <a:r>
              <a:rPr lang="en-US" altLang="zh-CN" sz="2400" b="1" dirty="0">
                <a:solidFill>
                  <a:srgbClr val="201F23"/>
                </a:solidFill>
                <a:latin typeface="楷体" panose="02010609060101010101" charset="-122"/>
                <a:ea typeface="楷体" panose="02010609060101010101" charset="-122"/>
                <a:cs typeface="宋体" panose="02010600030101010101" pitchFamily="2" charset="-122"/>
                <a:sym typeface="+mn-ea"/>
              </a:rPr>
              <a:t>9</a:t>
            </a:r>
            <a:r>
              <a:rPr lang="zh-CN" altLang="en-US" sz="2400" b="1" dirty="0">
                <a:solidFill>
                  <a:srgbClr val="201F23"/>
                </a:solidFill>
                <a:latin typeface="楷体" panose="02010609060101010101" charset="-122"/>
                <a:ea typeface="楷体" panose="02010609060101010101" charset="-122"/>
                <a:cs typeface="宋体" panose="02010600030101010101" pitchFamily="2" charset="-122"/>
                <a:sym typeface="+mn-ea"/>
              </a:rPr>
              <a:t>世纪封臣的效忠誓词如下</a:t>
            </a:r>
            <a:r>
              <a:rPr lang="en-US" altLang="zh-CN" sz="2400" b="1" dirty="0">
                <a:solidFill>
                  <a:srgbClr val="201F23"/>
                </a:solidFill>
                <a:latin typeface="楷体" panose="02010609060101010101" charset="-122"/>
                <a:ea typeface="楷体" panose="02010609060101010101" charset="-122"/>
                <a:cs typeface="宋体" panose="02010600030101010101" pitchFamily="2"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rPr>
              <a:t> </a:t>
            </a:r>
            <a:r>
              <a:rPr lang="zh-CN" altLang="en-US" sz="2400" b="1" dirty="0">
                <a:solidFill>
                  <a:schemeClr val="tx1"/>
                </a:solidFill>
                <a:latin typeface="楷体" panose="02010609060101010101" charset="-122"/>
                <a:ea typeface="楷体" panose="02010609060101010101" charset="-122"/>
                <a:cs typeface="楷体" panose="02010609060101010101" charset="-122"/>
              </a:rPr>
              <a:t>“我</a:t>
            </a:r>
            <a:r>
              <a:rPr lang="en-US" altLang="zh-CN"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chemeClr val="tx1"/>
                </a:solidFill>
                <a:latin typeface="楷体" panose="02010609060101010101" charset="-122"/>
                <a:ea typeface="楷体" panose="02010609060101010101" charset="-122"/>
                <a:cs typeface="楷体" panose="02010609060101010101" charset="-122"/>
              </a:rPr>
              <a:t>效忠我的主人，爱其所爱，仇其所仇。主人凡践履契约，因我委身投附而善待于我，赐我以应得，则我的一言一行，一举一动，必将以他的意志为准则，绝无违背。</a:t>
            </a:r>
            <a:r>
              <a:rPr lang="zh-CN" altLang="en-US" sz="2400" b="1" dirty="0" smtClean="0">
                <a:solidFill>
                  <a:schemeClr val="tx1"/>
                </a:solidFill>
                <a:latin typeface="楷体" panose="02010609060101010101" charset="-122"/>
                <a:ea typeface="楷体" panose="02010609060101010101" charset="-122"/>
                <a:cs typeface="楷体" panose="02010609060101010101" charset="-122"/>
              </a:rPr>
              <a:t>”</a:t>
            </a:r>
            <a:endParaRPr lang="zh-CN" altLang="en-US" sz="2400" b="1" dirty="0" smtClean="0">
              <a:solidFill>
                <a:schemeClr val="tx1"/>
              </a:solidFill>
              <a:latin typeface="楷体" panose="02010609060101010101" charset="-122"/>
              <a:ea typeface="楷体" panose="02010609060101010101" charset="-122"/>
              <a:cs typeface="楷体" panose="02010609060101010101" charset="-122"/>
            </a:endParaRPr>
          </a:p>
          <a:p>
            <a:r>
              <a:rPr lang="zh-CN" altLang="en-US" sz="2400" b="1" dirty="0" smtClean="0">
                <a:solidFill>
                  <a:schemeClr val="tx1"/>
                </a:solidFill>
                <a:latin typeface="楷体" panose="02010609060101010101" charset="-122"/>
                <a:ea typeface="楷体" panose="02010609060101010101" charset="-122"/>
                <a:cs typeface="楷体" panose="02010609060101010101" charset="-122"/>
              </a:rPr>
              <a:t> </a:t>
            </a:r>
            <a:r>
              <a:rPr lang="en-US" altLang="zh-CN" sz="2400" b="1" dirty="0" smtClean="0">
                <a:solidFill>
                  <a:schemeClr val="tx1"/>
                </a:solidFill>
                <a:latin typeface="楷体" panose="02010609060101010101" charset="-122"/>
                <a:ea typeface="楷体" panose="02010609060101010101" charset="-122"/>
                <a:cs typeface="楷体" panose="02010609060101010101" charset="-122"/>
              </a:rPr>
              <a:t>——【</a:t>
            </a:r>
            <a:r>
              <a:rPr lang="en-US" altLang="zh-CN" sz="2400" b="1" dirty="0" err="1">
                <a:solidFill>
                  <a:schemeClr val="tx1"/>
                </a:solidFill>
                <a:latin typeface="楷体" panose="02010609060101010101" charset="-122"/>
                <a:ea typeface="楷体" panose="02010609060101010101" charset="-122"/>
                <a:cs typeface="楷体" panose="02010609060101010101" charset="-122"/>
              </a:rPr>
              <a:t>美】约翰·巴克勒等著，霍文利等译</a:t>
            </a:r>
            <a:r>
              <a:rPr lang="zh-CN" altLang="en-US" sz="2400" b="1" dirty="0">
                <a:solidFill>
                  <a:schemeClr val="tx1"/>
                </a:solidFill>
                <a:latin typeface="楷体" panose="02010609060101010101" charset="-122"/>
                <a:ea typeface="楷体" panose="02010609060101010101" charset="-122"/>
                <a:cs typeface="楷体" panose="02010609060101010101" charset="-122"/>
              </a:rPr>
              <a:t>《西方社会史》上卷</a:t>
            </a: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p:txBody>
      </p:sp>
      <p:sp>
        <p:nvSpPr>
          <p:cNvPr id="5" name="矩形 4"/>
          <p:cNvSpPr/>
          <p:nvPr/>
        </p:nvSpPr>
        <p:spPr>
          <a:xfrm>
            <a:off x="107315" y="2430145"/>
            <a:ext cx="9011285" cy="1938020"/>
          </a:xfrm>
          <a:prstGeom prst="rect">
            <a:avLst/>
          </a:prstGeom>
          <a:noFill/>
          <a:ln w="12700" cmpd="sng">
            <a:solidFill>
              <a:schemeClr val="tx1"/>
            </a:solidFill>
            <a:prstDash val="solid"/>
          </a:ln>
          <a:extLst>
            <a:ext uri="{909E8E84-426E-40DD-AFC4-6F175D3DCCD1}">
              <a14:hiddenFill xmlns:a14="http://schemas.microsoft.com/office/drawing/2010/main">
                <a:solidFill>
                  <a:schemeClr val="accent6">
                    <a:lumMod val="20000"/>
                    <a:lumOff val="80000"/>
                    <a:alpha val="81000"/>
                  </a:schemeClr>
                </a:solidFill>
              </a14:hiddenFill>
            </a:ext>
          </a:extLst>
        </p:spPr>
        <p:txBody>
          <a:bodyPr wrap="square">
            <a:spAutoFit/>
          </a:bodyPr>
          <a:lstStyle/>
          <a:p>
            <a:pPr algn="just" fontAlgn="auto">
              <a:lnSpc>
                <a:spcPct val="100000"/>
              </a:lnSpc>
              <a:spcBef>
                <a:spcPts val="0"/>
              </a:spcBef>
            </a:pPr>
            <a:r>
              <a:rPr lang="en-US" altLang="zh-CN" sz="2400" b="1" dirty="0">
                <a:solidFill>
                  <a:prstClr val="black"/>
                </a:solidFill>
                <a:latin typeface="楷体" panose="02010609060101010101" charset="-122"/>
                <a:ea typeface="楷体" panose="02010609060101010101" charset="-122"/>
                <a:cs typeface="楷体" panose="02010609060101010101" charset="-122"/>
                <a:sym typeface="+mn-ea"/>
              </a:rPr>
              <a:t>    </a:t>
            </a:r>
            <a:r>
              <a:rPr lang="zh-CN" altLang="en-US" sz="2400" b="1" dirty="0">
                <a:solidFill>
                  <a:prstClr val="black"/>
                </a:solidFill>
                <a:latin typeface="楷体" panose="02010609060101010101" charset="-122"/>
                <a:ea typeface="楷体" panose="02010609060101010101" charset="-122"/>
                <a:cs typeface="楷体" panose="02010609060101010101" charset="-122"/>
                <a:sym typeface="+mn-ea"/>
              </a:rPr>
              <a:t>封君封臣仅限于互相宣誓的两个个体之间，双方以契约约束了彼此的关系</a:t>
            </a:r>
            <a:r>
              <a:rPr lang="en-US" altLang="zh-CN" sz="2400" b="1" dirty="0">
                <a:solidFill>
                  <a:prstClr val="black"/>
                </a:solidFill>
                <a:latin typeface="楷体" panose="02010609060101010101" charset="-122"/>
                <a:ea typeface="楷体" panose="02010609060101010101" charset="-122"/>
                <a:cs typeface="楷体" panose="02010609060101010101" charset="-122"/>
                <a:sym typeface="+mn-ea"/>
              </a:rPr>
              <a:t>:</a:t>
            </a:r>
            <a:r>
              <a:rPr lang="zh-CN" altLang="en-US" sz="2400" b="1" dirty="0">
                <a:solidFill>
                  <a:prstClr val="black"/>
                </a:solidFill>
                <a:latin typeface="楷体" panose="02010609060101010101" charset="-122"/>
                <a:ea typeface="楷体" panose="02010609060101010101" charset="-122"/>
                <a:cs typeface="楷体" panose="02010609060101010101" charset="-122"/>
                <a:sym typeface="+mn-ea"/>
              </a:rPr>
              <a:t>一方面，封臣不尽义务不得享受权利</a:t>
            </a:r>
            <a:r>
              <a:rPr lang="en-US" altLang="zh-CN" sz="2400" b="1" dirty="0">
                <a:solidFill>
                  <a:prstClr val="black"/>
                </a:solidFill>
                <a:latin typeface="楷体" panose="02010609060101010101" charset="-122"/>
                <a:ea typeface="楷体" panose="02010609060101010101" charset="-122"/>
                <a:cs typeface="楷体" panose="02010609060101010101" charset="-122"/>
                <a:sym typeface="+mn-ea"/>
              </a:rPr>
              <a:t>;</a:t>
            </a:r>
            <a:r>
              <a:rPr lang="zh-CN" altLang="en-US" sz="2400" b="1" dirty="0">
                <a:solidFill>
                  <a:prstClr val="black"/>
                </a:solidFill>
                <a:latin typeface="楷体" panose="02010609060101010101" charset="-122"/>
                <a:ea typeface="楷体" panose="02010609060101010101" charset="-122"/>
                <a:cs typeface="楷体" panose="02010609060101010101" charset="-122"/>
                <a:sym typeface="+mn-ea"/>
              </a:rPr>
              <a:t>另一方面，王侯超权索取，封臣也可以反抗</a:t>
            </a:r>
            <a:r>
              <a:rPr lang="zh-CN" altLang="en-US" sz="2400" b="1" dirty="0" smtClean="0">
                <a:solidFill>
                  <a:prstClr val="black"/>
                </a:solidFill>
                <a:latin typeface="楷体" panose="02010609060101010101" charset="-122"/>
                <a:ea typeface="楷体" panose="02010609060101010101" charset="-122"/>
                <a:cs typeface="楷体" panose="02010609060101010101" charset="-122"/>
                <a:sym typeface="+mn-ea"/>
              </a:rPr>
              <a:t>。</a:t>
            </a:r>
            <a:r>
              <a:rPr lang="en-US" altLang="zh-CN" sz="2400" b="1" dirty="0" smtClean="0">
                <a:solidFill>
                  <a:prstClr val="black"/>
                </a:solidFill>
                <a:latin typeface="楷体" panose="02010609060101010101" charset="-122"/>
                <a:ea typeface="楷体" panose="02010609060101010101" charset="-122"/>
                <a:cs typeface="楷体" panose="02010609060101010101" charset="-122"/>
                <a:sym typeface="+mn-ea"/>
              </a:rPr>
              <a:t>……</a:t>
            </a:r>
            <a:r>
              <a:rPr lang="zh-CN" altLang="en-US" sz="2400" b="1" dirty="0">
                <a:solidFill>
                  <a:prstClr val="black"/>
                </a:solidFill>
                <a:latin typeface="楷体" panose="02010609060101010101" charset="-122"/>
                <a:ea typeface="楷体" panose="02010609060101010101" charset="-122"/>
                <a:cs typeface="楷体" panose="02010609060101010101" charset="-122"/>
                <a:sym typeface="+mn-ea"/>
              </a:rPr>
              <a:t>任何没有直接签订契约的人之间不存在直接的权利或义务关系。因此中世纪流传着一句谚语</a:t>
            </a:r>
            <a:r>
              <a:rPr lang="en-US" altLang="zh-CN" sz="2400" b="1" dirty="0">
                <a:solidFill>
                  <a:prstClr val="black"/>
                </a:solidFill>
                <a:latin typeface="楷体" panose="02010609060101010101" charset="-122"/>
                <a:ea typeface="楷体" panose="02010609060101010101" charset="-122"/>
                <a:cs typeface="楷体" panose="02010609060101010101" charset="-122"/>
                <a:sym typeface="+mn-ea"/>
              </a:rPr>
              <a:t>:</a:t>
            </a:r>
            <a:r>
              <a:rPr lang="zh-CN" altLang="en-US" sz="2400" b="1" dirty="0">
                <a:solidFill>
                  <a:prstClr val="black"/>
                </a:solidFill>
                <a:latin typeface="楷体" panose="02010609060101010101" charset="-122"/>
                <a:ea typeface="楷体" panose="02010609060101010101" charset="-122"/>
                <a:cs typeface="楷体" panose="02010609060101010101" charset="-122"/>
                <a:sym typeface="+mn-ea"/>
              </a:rPr>
              <a:t>我的附庸的附庸不是我的附庸</a:t>
            </a:r>
            <a:r>
              <a:rPr lang="zh-CN" altLang="en-US" sz="2400" b="1" dirty="0" smtClean="0">
                <a:solidFill>
                  <a:prstClr val="black"/>
                </a:solidFill>
                <a:latin typeface="楷体" panose="02010609060101010101" charset="-122"/>
                <a:ea typeface="楷体" panose="02010609060101010101" charset="-122"/>
                <a:cs typeface="楷体" panose="02010609060101010101" charset="-122"/>
                <a:sym typeface="+mn-ea"/>
              </a:rPr>
              <a:t>。</a:t>
            </a:r>
            <a:r>
              <a:rPr lang="en-US" altLang="zh-CN" sz="2400" b="1" dirty="0" smtClean="0">
                <a:solidFill>
                  <a:prstClr val="black"/>
                </a:solidFill>
                <a:latin typeface="楷体" panose="02010609060101010101" charset="-122"/>
                <a:ea typeface="楷体" panose="02010609060101010101" charset="-122"/>
                <a:cs typeface="楷体" panose="02010609060101010101" charset="-122"/>
                <a:sym typeface="+mn-ea"/>
              </a:rPr>
              <a:t> ——《</a:t>
            </a:r>
            <a:r>
              <a:rPr lang="zh-CN" altLang="en-US" sz="2400" b="1" dirty="0">
                <a:solidFill>
                  <a:prstClr val="black"/>
                </a:solidFill>
                <a:latin typeface="楷体" panose="02010609060101010101" charset="-122"/>
                <a:ea typeface="楷体" panose="02010609060101010101" charset="-122"/>
                <a:cs typeface="楷体" panose="02010609060101010101" charset="-122"/>
                <a:sym typeface="+mn-ea"/>
              </a:rPr>
              <a:t>世界历史读本</a:t>
            </a:r>
            <a:r>
              <a:rPr lang="en-US" altLang="zh-CN" sz="2400" b="1" dirty="0">
                <a:solidFill>
                  <a:prstClr val="black"/>
                </a:solidFill>
                <a:latin typeface="楷体" panose="02010609060101010101" charset="-122"/>
                <a:ea typeface="楷体" panose="02010609060101010101" charset="-122"/>
                <a:cs typeface="楷体" panose="02010609060101010101" charset="-122"/>
                <a:sym typeface="+mn-ea"/>
              </a:rPr>
              <a:t>》</a:t>
            </a:r>
            <a:endParaRPr lang="en-US" altLang="zh-CN" sz="2400" b="1" dirty="0">
              <a:solidFill>
                <a:schemeClr val="bg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rcRect l="395" t="1408" r="47314" b="1975"/>
          <a:stretch>
            <a:fillRect/>
          </a:stretch>
        </p:blipFill>
        <p:spPr>
          <a:xfrm>
            <a:off x="-108902" y="1111092"/>
            <a:ext cx="2496026" cy="3828574"/>
          </a:xfrm>
          <a:prstGeom prst="roundRect">
            <a:avLst/>
          </a:prstGeom>
        </p:spPr>
      </p:pic>
      <p:pic>
        <p:nvPicPr>
          <p:cNvPr id="5" name="图片 4"/>
          <p:cNvPicPr>
            <a:picLocks noChangeAspect="1"/>
          </p:cNvPicPr>
          <p:nvPr>
            <p:custDataLst>
              <p:tags r:id="rId3"/>
            </p:custDataLst>
          </p:nvPr>
        </p:nvPicPr>
        <p:blipFill>
          <a:blip r:embed="rId2"/>
          <a:srcRect l="60643" t="-756"/>
          <a:stretch>
            <a:fillRect/>
          </a:stretch>
        </p:blipFill>
        <p:spPr>
          <a:xfrm>
            <a:off x="6588284" y="1275715"/>
            <a:ext cx="2589371" cy="3670935"/>
          </a:xfrm>
          <a:prstGeom prst="roundRect">
            <a:avLst/>
          </a:prstGeom>
        </p:spPr>
      </p:pic>
      <p:sp>
        <p:nvSpPr>
          <p:cNvPr id="8" name="圆角矩形 7"/>
          <p:cNvSpPr/>
          <p:nvPr/>
        </p:nvSpPr>
        <p:spPr>
          <a:xfrm>
            <a:off x="251520" y="123478"/>
            <a:ext cx="1544479" cy="518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latin typeface="黑体" panose="02010609060101010101" charset="-122"/>
                <a:ea typeface="黑体" panose="02010609060101010101" charset="-122"/>
                <a:cs typeface="黑体" panose="02010609060101010101" charset="-122"/>
                <a:sym typeface="+mn-ea"/>
              </a:rPr>
              <a:t>课堂探究</a:t>
            </a:r>
            <a:endParaRPr lang="zh-CN" altLang="en-US" sz="2400" b="1" dirty="0">
              <a:latin typeface="黑体" panose="02010609060101010101" charset="-122"/>
              <a:ea typeface="黑体" panose="02010609060101010101" charset="-122"/>
              <a:cs typeface="黑体" panose="02010609060101010101" charset="-122"/>
              <a:sym typeface="+mn-ea"/>
            </a:endParaRPr>
          </a:p>
        </p:txBody>
      </p:sp>
      <p:sp>
        <p:nvSpPr>
          <p:cNvPr id="9" name="椭圆 8"/>
          <p:cNvSpPr/>
          <p:nvPr/>
        </p:nvSpPr>
        <p:spPr>
          <a:xfrm>
            <a:off x="4625340" y="756761"/>
            <a:ext cx="531019" cy="51911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b="1" dirty="0"/>
              <a:t>同</a:t>
            </a:r>
            <a:endParaRPr lang="zh-CN" altLang="en-US" sz="2700" b="1" dirty="0"/>
          </a:p>
        </p:txBody>
      </p:sp>
      <p:sp>
        <p:nvSpPr>
          <p:cNvPr id="10" name="椭圆 9"/>
          <p:cNvSpPr/>
          <p:nvPr/>
        </p:nvSpPr>
        <p:spPr>
          <a:xfrm>
            <a:off x="2411432" y="3579806"/>
            <a:ext cx="531019" cy="519113"/>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b="1" dirty="0"/>
              <a:t>异</a:t>
            </a:r>
            <a:endParaRPr lang="zh-CN" altLang="en-US" sz="2700" b="1" dirty="0"/>
          </a:p>
        </p:txBody>
      </p:sp>
      <p:sp>
        <p:nvSpPr>
          <p:cNvPr id="15" name="圆角矩形 14"/>
          <p:cNvSpPr/>
          <p:nvPr/>
        </p:nvSpPr>
        <p:spPr>
          <a:xfrm>
            <a:off x="2359362" y="1388745"/>
            <a:ext cx="772478" cy="318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t>目的</a:t>
            </a:r>
            <a:endParaRPr lang="zh-CN" altLang="en-US" b="1" dirty="0"/>
          </a:p>
        </p:txBody>
      </p:sp>
      <p:sp>
        <p:nvSpPr>
          <p:cNvPr id="16" name="圆角矩形 15"/>
          <p:cNvSpPr/>
          <p:nvPr/>
        </p:nvSpPr>
        <p:spPr>
          <a:xfrm>
            <a:off x="2339752" y="1923678"/>
            <a:ext cx="772478" cy="328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t>内容</a:t>
            </a:r>
            <a:endParaRPr lang="zh-CN" altLang="en-US" b="1" dirty="0"/>
          </a:p>
        </p:txBody>
      </p:sp>
      <p:sp>
        <p:nvSpPr>
          <p:cNvPr id="17" name="圆角矩形 16"/>
          <p:cNvSpPr/>
          <p:nvPr/>
        </p:nvSpPr>
        <p:spPr>
          <a:xfrm>
            <a:off x="2359362" y="2452503"/>
            <a:ext cx="772478" cy="337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a:t>特点</a:t>
            </a:r>
            <a:endParaRPr lang="zh-CN" altLang="en-US" b="1"/>
          </a:p>
        </p:txBody>
      </p:sp>
      <p:sp>
        <p:nvSpPr>
          <p:cNvPr id="18" name="圆角矩形 17"/>
          <p:cNvSpPr/>
          <p:nvPr/>
        </p:nvSpPr>
        <p:spPr>
          <a:xfrm>
            <a:off x="2378889" y="2931790"/>
            <a:ext cx="772478" cy="33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t>结果</a:t>
            </a:r>
            <a:endParaRPr lang="zh-CN" altLang="en-US" b="1" dirty="0"/>
          </a:p>
        </p:txBody>
      </p:sp>
      <p:sp>
        <p:nvSpPr>
          <p:cNvPr id="19" name="圆角矩形 18"/>
          <p:cNvSpPr/>
          <p:nvPr/>
        </p:nvSpPr>
        <p:spPr>
          <a:xfrm>
            <a:off x="4211960" y="1388745"/>
            <a:ext cx="1339215" cy="318909"/>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a:solidFill>
                  <a:srgbClr val="FF0000"/>
                </a:solidFill>
              </a:rPr>
              <a:t>维护统治</a:t>
            </a:r>
            <a:endParaRPr lang="zh-CN" altLang="en-US" b="1">
              <a:solidFill>
                <a:srgbClr val="FF0000"/>
              </a:solidFill>
            </a:endParaRPr>
          </a:p>
        </p:txBody>
      </p:sp>
      <p:sp>
        <p:nvSpPr>
          <p:cNvPr id="20" name="圆角矩形 19"/>
          <p:cNvSpPr/>
          <p:nvPr/>
        </p:nvSpPr>
        <p:spPr>
          <a:xfrm>
            <a:off x="3208020" y="1923679"/>
            <a:ext cx="4443174" cy="328329"/>
          </a:xfrm>
          <a:prstGeom prst="round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b="1" dirty="0">
                <a:solidFill>
                  <a:srgbClr val="FF0000"/>
                </a:solidFill>
              </a:rPr>
              <a:t>有条件地分封土地，行使权利，承担义务</a:t>
            </a:r>
            <a:endParaRPr lang="zh-CN" altLang="en-US" b="1" dirty="0">
              <a:solidFill>
                <a:srgbClr val="FF0000"/>
              </a:solidFill>
            </a:endParaRPr>
          </a:p>
        </p:txBody>
      </p:sp>
      <p:sp>
        <p:nvSpPr>
          <p:cNvPr id="21" name="圆角矩形 20"/>
          <p:cNvSpPr/>
          <p:nvPr/>
        </p:nvSpPr>
        <p:spPr>
          <a:xfrm>
            <a:off x="3496682" y="2452502"/>
            <a:ext cx="3040856" cy="313849"/>
          </a:xfrm>
          <a:prstGeom prst="round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solidFill>
                  <a:srgbClr val="FF0000"/>
                </a:solidFill>
              </a:rPr>
              <a:t>等级森严，层层分封</a:t>
            </a:r>
            <a:endParaRPr lang="zh-CN" altLang="en-US" b="1" dirty="0">
              <a:solidFill>
                <a:srgbClr val="FF0000"/>
              </a:solidFill>
            </a:endParaRPr>
          </a:p>
        </p:txBody>
      </p:sp>
      <p:sp>
        <p:nvSpPr>
          <p:cNvPr id="22" name="圆角矩形 21"/>
          <p:cNvSpPr/>
          <p:nvPr/>
        </p:nvSpPr>
        <p:spPr>
          <a:xfrm>
            <a:off x="3247752" y="2931790"/>
            <a:ext cx="4443174" cy="335553"/>
          </a:xfrm>
          <a:prstGeom prst="round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solidFill>
                  <a:srgbClr val="FF0000"/>
                </a:solidFill>
              </a:rPr>
              <a:t>前期加强地方统治，后期造成地方割据</a:t>
            </a:r>
            <a:endParaRPr lang="zh-CN" altLang="en-US" b="1" dirty="0">
              <a:solidFill>
                <a:srgbClr val="FF0000"/>
              </a:solidFill>
            </a:endParaRPr>
          </a:p>
        </p:txBody>
      </p:sp>
      <p:sp>
        <p:nvSpPr>
          <p:cNvPr id="23" name="圆角矩形 22"/>
          <p:cNvSpPr/>
          <p:nvPr/>
        </p:nvSpPr>
        <p:spPr>
          <a:xfrm>
            <a:off x="2942674" y="3939520"/>
            <a:ext cx="1965960" cy="385763"/>
          </a:xfrm>
          <a:prstGeom prst="round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solidFill>
                  <a:srgbClr val="1D41D5"/>
                </a:solidFill>
              </a:rPr>
              <a:t>维持形式不同</a:t>
            </a:r>
            <a:endParaRPr lang="zh-CN" altLang="en-US" b="1" dirty="0" smtClean="0">
              <a:solidFill>
                <a:srgbClr val="1D41D5"/>
              </a:solidFill>
            </a:endParaRPr>
          </a:p>
        </p:txBody>
      </p:sp>
      <p:sp>
        <p:nvSpPr>
          <p:cNvPr id="24" name="文本框 23"/>
          <p:cNvSpPr txBox="1"/>
          <p:nvPr/>
        </p:nvSpPr>
        <p:spPr>
          <a:xfrm>
            <a:off x="2359819" y="4527163"/>
            <a:ext cx="5525453" cy="622300"/>
          </a:xfrm>
          <a:prstGeom prst="rect">
            <a:avLst/>
          </a:prstGeom>
          <a:solidFill>
            <a:srgbClr val="000000">
              <a:alpha val="0"/>
            </a:srgbClr>
          </a:solidFill>
          <a:ln>
            <a:solidFill>
              <a:srgbClr val="000000">
                <a:alpha val="0"/>
              </a:srgbClr>
            </a:solidFill>
          </a:ln>
        </p:spPr>
        <p:txBody>
          <a:bodyPr wrap="square" lIns="68580" tIns="34290" rIns="68580" bIns="34290" rtlCol="0">
            <a:spAutoFit/>
          </a:bodyPr>
          <a:lstStyle/>
          <a:p>
            <a:r>
              <a:rPr lang="zh-CN" altLang="en-US"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西周：以</a:t>
            </a:r>
            <a:r>
              <a:rPr lang="zh-CN" altLang="en-US" b="1" dirty="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血缘</a:t>
            </a:r>
            <a:r>
              <a:rPr lang="zh-CN" altLang="en-US"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为纽带</a:t>
            </a:r>
            <a:r>
              <a:rPr lang="zh-CN" altLang="en-US" b="1" dirty="0" smtClean="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，靠</a:t>
            </a:r>
            <a:r>
              <a:rPr lang="zh-CN" altLang="en-US" b="1" dirty="0" smtClean="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宗法</a:t>
            </a:r>
            <a:r>
              <a:rPr lang="zh-CN" altLang="en-US" b="1" dirty="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制</a:t>
            </a:r>
            <a:r>
              <a:rPr lang="zh-CN" altLang="en-US"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来维系，</a:t>
            </a:r>
            <a:r>
              <a:rPr lang="zh-CN" altLang="en-US" b="1" dirty="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天下共主</a:t>
            </a:r>
            <a:endParaRPr lang="en-US" altLang="zh-CN" b="1" dirty="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西欧：以</a:t>
            </a:r>
            <a:r>
              <a:rPr lang="zh-CN" altLang="en-US" b="1" dirty="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土地</a:t>
            </a:r>
            <a:r>
              <a:rPr lang="zh-CN" altLang="en-US"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为纽带，靠</a:t>
            </a:r>
            <a:r>
              <a:rPr lang="zh-CN" altLang="en-US" b="1" dirty="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效忠</a:t>
            </a:r>
            <a:r>
              <a:rPr lang="zh-CN" altLang="en-US"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来维系 ，</a:t>
            </a:r>
            <a:r>
              <a:rPr lang="zh-CN" altLang="en-US" b="1" dirty="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不可越级统治</a:t>
            </a:r>
            <a:endParaRPr lang="zh-CN" altLang="en-US" b="1" dirty="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燕尾形 24"/>
          <p:cNvSpPr/>
          <p:nvPr/>
        </p:nvSpPr>
        <p:spPr>
          <a:xfrm>
            <a:off x="1907704" y="99665"/>
            <a:ext cx="7123271" cy="542449"/>
          </a:xfrm>
          <a:prstGeom prst="chevron">
            <a:avLst/>
          </a:prstGeom>
          <a:noFill/>
          <a:extLst>
            <a:ext uri="{909E8E84-426E-40DD-AFC4-6F175D3DCCD1}">
              <a14:hiddenFill xmlns:a14="http://schemas.microsoft.com/office/drawing/2010/main">
                <a:solidFill>
                  <a:schemeClr val="accent2">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000" b="1">
                <a:solidFill>
                  <a:schemeClr val="tx1"/>
                </a:solidFill>
                <a:highlight>
                  <a:srgbClr val="FFFF00"/>
                </a:highlight>
                <a:latin typeface="黑体" panose="02010609060101010101" charset="-122"/>
                <a:ea typeface="黑体" panose="02010609060101010101" charset="-122"/>
                <a:cs typeface="黑体" panose="02010609060101010101" charset="-122"/>
                <a:sym typeface="+mn-ea"/>
              </a:rPr>
              <a:t>想一想，西欧的封君封臣制与西周的分封制有什么异同？</a:t>
            </a:r>
            <a:endParaRPr lang="zh-CN" altLang="en-US" sz="2000" b="1">
              <a:solidFill>
                <a:schemeClr val="tx1"/>
              </a:solidFill>
              <a:highlight>
                <a:srgbClr val="FFFF00"/>
              </a:highlight>
              <a:latin typeface="黑体" panose="02010609060101010101" charset="-122"/>
              <a:ea typeface="黑体" panose="02010609060101010101" charset="-122"/>
              <a:cs typeface="黑体" panose="02010609060101010101" charset="-122"/>
              <a:sym typeface="+mn-ea"/>
            </a:endParaRPr>
          </a:p>
        </p:txBody>
      </p:sp>
      <p:sp>
        <p:nvSpPr>
          <p:cNvPr id="26" name="圆角矩形 25"/>
          <p:cNvSpPr/>
          <p:nvPr/>
        </p:nvSpPr>
        <p:spPr>
          <a:xfrm>
            <a:off x="3152140" y="3482340"/>
            <a:ext cx="1564005" cy="386080"/>
          </a:xfrm>
          <a:prstGeom prst="round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solidFill>
                  <a:srgbClr val="1D41D5"/>
                </a:solidFill>
              </a:rPr>
              <a:t>社会形态不同</a:t>
            </a:r>
            <a:endParaRPr lang="zh-CN" altLang="en-US" b="1" dirty="0" smtClean="0">
              <a:solidFill>
                <a:srgbClr val="1D41D5"/>
              </a:solidFill>
            </a:endParaRPr>
          </a:p>
        </p:txBody>
      </p:sp>
      <p:sp>
        <p:nvSpPr>
          <p:cNvPr id="27" name="圆角矩形 26"/>
          <p:cNvSpPr/>
          <p:nvPr/>
        </p:nvSpPr>
        <p:spPr>
          <a:xfrm>
            <a:off x="4788024" y="3482045"/>
            <a:ext cx="2664296" cy="385763"/>
          </a:xfrm>
          <a:prstGeom prst="round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solidFill>
                  <a:schemeClr val="tx1"/>
                </a:solidFill>
                <a:highlight>
                  <a:srgbClr val="FFFF00"/>
                </a:highlight>
              </a:rPr>
              <a:t>西周：奴     西欧：封</a:t>
            </a:r>
            <a:endParaRPr lang="zh-CN" altLang="en-US" b="1" dirty="0" smtClean="0">
              <a:solidFill>
                <a:schemeClr val="tx1"/>
              </a:solidFill>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strips(downLeft)">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strips(downLef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strips(downLeft)">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1000" fill="hold"/>
                                        <p:tgtEl>
                                          <p:spTgt spid="24"/>
                                        </p:tgtEl>
                                        <p:attrNameLst>
                                          <p:attrName>ppt_x</p:attrName>
                                        </p:attrNameLst>
                                      </p:cBhvr>
                                      <p:tavLst>
                                        <p:tav tm="0">
                                          <p:val>
                                            <p:strVal val="#ppt_x-.2"/>
                                          </p:val>
                                        </p:tav>
                                        <p:tav tm="100000">
                                          <p:val>
                                            <p:strVal val="#ppt_x"/>
                                          </p:val>
                                        </p:tav>
                                      </p:tavLst>
                                    </p:anim>
                                    <p:anim calcmode="lin" valueType="num">
                                      <p:cBhvr>
                                        <p:cTn id="6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6" grpId="0" bldLvl="0" animBg="1"/>
      <p:bldP spid="2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222649" y="1851670"/>
          <a:ext cx="8597823" cy="2895604"/>
        </p:xfrm>
        <a:graphic>
          <a:graphicData uri="http://schemas.openxmlformats.org/drawingml/2006/table">
            <a:tbl>
              <a:tblPr firstRow="1" bandRow="1">
                <a:tableStyleId>{5C22544A-7EE6-4342-B048-85BDC9FD1C3A}</a:tableStyleId>
              </a:tblPr>
              <a:tblGrid>
                <a:gridCol w="873891"/>
                <a:gridCol w="1531244"/>
                <a:gridCol w="2036158"/>
                <a:gridCol w="4156530"/>
              </a:tblGrid>
              <a:tr h="400043">
                <a:tc gridSpan="2">
                  <a:txBody>
                    <a:bodyPr/>
                    <a:lstStyle/>
                    <a:p>
                      <a:pPr algn="ctr"/>
                      <a:r>
                        <a:rPr lang="zh-CN" altLang="en-US" sz="2000" b="1" dirty="0" smtClean="0">
                          <a:solidFill>
                            <a:srgbClr val="FF0000"/>
                          </a:solidFill>
                          <a:latin typeface="华文宋体" panose="02010600040101010101" pitchFamily="2" charset="-122"/>
                          <a:ea typeface="华文宋体" panose="02010600040101010101" pitchFamily="2" charset="-122"/>
                        </a:rPr>
                        <a:t>土地类型</a:t>
                      </a:r>
                      <a:endParaRPr lang="zh-CN" altLang="en-US" sz="2000" b="1" dirty="0">
                        <a:solidFill>
                          <a:srgbClr val="FF0000"/>
                        </a:solidFill>
                        <a:latin typeface="华文宋体" panose="02010600040101010101" pitchFamily="2" charset="-122"/>
                        <a:ea typeface="华文宋体" panose="02010600040101010101" pitchFamily="2" charset="-122"/>
                      </a:endParaRPr>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cPr/>
                </a:tc>
                <a:tc>
                  <a:txBody>
                    <a:bodyPr/>
                    <a:lstStyle/>
                    <a:p>
                      <a:pPr marL="0" algn="l" defTabSz="685800" rtl="0" eaLnBrk="1" latinLnBrk="0" hangingPunct="1"/>
                      <a:r>
                        <a:rPr lang="zh-CN" altLang="en-US" sz="2000" b="1" kern="1200" dirty="0">
                          <a:solidFill>
                            <a:srgbClr val="FF0000"/>
                          </a:solidFill>
                          <a:latin typeface="华文宋体" panose="02010600040101010101" pitchFamily="2" charset="-122"/>
                          <a:ea typeface="华文宋体" panose="02010600040101010101" pitchFamily="2" charset="-122"/>
                          <a:cs typeface="+mn-cs"/>
                        </a:rPr>
                        <a:t>    </a:t>
                      </a:r>
                      <a:r>
                        <a:rPr lang="zh-CN" altLang="en-US" sz="2000" b="1" kern="1200" dirty="0" smtClean="0">
                          <a:solidFill>
                            <a:srgbClr val="FF0000"/>
                          </a:solidFill>
                          <a:latin typeface="华文宋体" panose="02010600040101010101" pitchFamily="2" charset="-122"/>
                          <a:ea typeface="华文宋体" panose="02010600040101010101" pitchFamily="2" charset="-122"/>
                          <a:cs typeface="+mn-cs"/>
                        </a:rPr>
                        <a:t>经营</a:t>
                      </a:r>
                      <a:r>
                        <a:rPr lang="zh-CN" altLang="en-US" sz="2000" b="1" kern="1200" dirty="0">
                          <a:solidFill>
                            <a:srgbClr val="FF0000"/>
                          </a:solidFill>
                          <a:latin typeface="华文宋体" panose="02010600040101010101" pitchFamily="2" charset="-122"/>
                          <a:ea typeface="华文宋体" panose="02010600040101010101" pitchFamily="2" charset="-122"/>
                          <a:cs typeface="+mn-cs"/>
                        </a:rPr>
                        <a:t>管理者</a:t>
                      </a:r>
                      <a:endParaRPr lang="zh-CN" altLang="en-US" sz="2000" b="1" kern="1200" dirty="0">
                        <a:solidFill>
                          <a:srgbClr val="FF0000"/>
                        </a:solidFill>
                        <a:latin typeface="华文宋体" panose="02010600040101010101" pitchFamily="2" charset="-122"/>
                        <a:ea typeface="华文宋体" panose="02010600040101010101" pitchFamily="2" charset="-122"/>
                        <a:cs typeface="+mn-cs"/>
                      </a:endParaRPr>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algn="ctr" defTabSz="685800" rtl="0" eaLnBrk="1" latinLnBrk="0" hangingPunct="1"/>
                      <a:r>
                        <a:rPr lang="zh-CN" altLang="en-US" sz="2000" b="1" kern="1200" dirty="0">
                          <a:solidFill>
                            <a:srgbClr val="FF0000"/>
                          </a:solidFill>
                          <a:latin typeface="华文宋体" panose="02010600040101010101" pitchFamily="2" charset="-122"/>
                          <a:ea typeface="华文宋体" panose="02010600040101010101" pitchFamily="2" charset="-122"/>
                          <a:cs typeface="+mn-cs"/>
                        </a:rPr>
                        <a:t>   </a:t>
                      </a:r>
                      <a:r>
                        <a:rPr lang="zh-CN" altLang="en-US" sz="2000" b="1" kern="1200" dirty="0" smtClean="0">
                          <a:solidFill>
                            <a:srgbClr val="FF0000"/>
                          </a:solidFill>
                          <a:latin typeface="华文宋体" panose="02010600040101010101" pitchFamily="2" charset="-122"/>
                          <a:ea typeface="华文宋体" panose="02010600040101010101" pitchFamily="2" charset="-122"/>
                          <a:cs typeface="+mn-cs"/>
                        </a:rPr>
                        <a:t>权利</a:t>
                      </a:r>
                      <a:r>
                        <a:rPr lang="zh-CN" altLang="en-US" sz="2000" b="1" kern="1200" dirty="0">
                          <a:solidFill>
                            <a:srgbClr val="FF0000"/>
                          </a:solidFill>
                          <a:latin typeface="华文宋体" panose="02010600040101010101" pitchFamily="2" charset="-122"/>
                          <a:ea typeface="华文宋体" panose="02010600040101010101" pitchFamily="2" charset="-122"/>
                          <a:cs typeface="+mn-cs"/>
                        </a:rPr>
                        <a:t>及义务</a:t>
                      </a:r>
                      <a:endParaRPr lang="zh-CN" altLang="en-US" sz="2000" b="1" kern="1200" dirty="0">
                        <a:solidFill>
                          <a:srgbClr val="FF0000"/>
                        </a:solidFill>
                        <a:latin typeface="华文宋体" panose="02010600040101010101" pitchFamily="2" charset="-122"/>
                        <a:ea typeface="华文宋体" panose="02010600040101010101" pitchFamily="2" charset="-122"/>
                        <a:cs typeface="+mn-cs"/>
                      </a:endParaRPr>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767539">
                <a:tc gridSpan="2">
                  <a:txBody>
                    <a:bodyPr/>
                    <a:lstStyle/>
                    <a:p>
                      <a:endParaRPr lang="zh-CN" altLang="en-US" sz="1900" dirty="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cPr/>
                </a:tc>
                <a:tc>
                  <a:txBody>
                    <a:bodyPr/>
                    <a:lstStyle/>
                    <a:p>
                      <a:endParaRPr lang="zh-CN" altLang="en-US" sz="190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zh-CN" altLang="en-US" sz="190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792188">
                <a:tc rowSpan="2">
                  <a:txBody>
                    <a:bodyPr/>
                    <a:lstStyle/>
                    <a:p>
                      <a:endParaRPr lang="zh-CN" altLang="en-US" sz="1900" dirty="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zh-CN" altLang="en-US" sz="1900" dirty="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zh-CN" altLang="en-US" sz="1900" dirty="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zh-CN" altLang="en-US" sz="1900" dirty="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935834">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zh-CN" altLang="en-US" sz="1900" dirty="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zh-CN" altLang="en-US" sz="1900" dirty="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zh-CN" altLang="en-US" sz="1900" dirty="0"/>
                    </a:p>
                  </a:txBody>
                  <a:tcPr marL="91442" marR="91442"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bl>
          </a:graphicData>
        </a:graphic>
      </p:graphicFrame>
      <p:sp>
        <p:nvSpPr>
          <p:cNvPr id="4" name="TextBox 3"/>
          <p:cNvSpPr txBox="1">
            <a:spLocks noChangeArrowheads="1"/>
          </p:cNvSpPr>
          <p:nvPr/>
        </p:nvSpPr>
        <p:spPr bwMode="auto">
          <a:xfrm>
            <a:off x="438944" y="2396256"/>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黑体" panose="02010609060101010101" charset="-122"/>
                <a:ea typeface="黑体" panose="02010609060101010101" charset="-122"/>
              </a:rPr>
              <a:t>领主自营地</a:t>
            </a:r>
            <a:endParaRPr lang="zh-CN" altLang="en-US" sz="2400" dirty="0">
              <a:latin typeface="黑体" panose="02010609060101010101" charset="-122"/>
              <a:ea typeface="黑体" panose="02010609060101010101" charset="-122"/>
            </a:endParaRPr>
          </a:p>
        </p:txBody>
      </p:sp>
      <p:sp>
        <p:nvSpPr>
          <p:cNvPr id="5" name="TextBox 4"/>
          <p:cNvSpPr txBox="1">
            <a:spLocks noChangeArrowheads="1"/>
          </p:cNvSpPr>
          <p:nvPr/>
        </p:nvSpPr>
        <p:spPr bwMode="auto">
          <a:xfrm>
            <a:off x="389047" y="3147603"/>
            <a:ext cx="601216" cy="156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黑体" panose="02010609060101010101" charset="-122"/>
                <a:ea typeface="黑体" panose="02010609060101010101" charset="-122"/>
              </a:rPr>
              <a:t>农民份地</a:t>
            </a:r>
            <a:endParaRPr lang="zh-CN" altLang="en-US" sz="2400" dirty="0">
              <a:latin typeface="黑体" panose="02010609060101010101" charset="-122"/>
              <a:ea typeface="黑体" panose="02010609060101010101" charset="-122"/>
            </a:endParaRPr>
          </a:p>
        </p:txBody>
      </p:sp>
      <p:sp>
        <p:nvSpPr>
          <p:cNvPr id="6" name="TextBox 5"/>
          <p:cNvSpPr txBox="1">
            <a:spLocks noChangeArrowheads="1"/>
          </p:cNvSpPr>
          <p:nvPr/>
        </p:nvSpPr>
        <p:spPr bwMode="auto">
          <a:xfrm>
            <a:off x="1187624" y="3003798"/>
            <a:ext cx="1368152" cy="83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latin typeface="黑体" panose="02010609060101010101" charset="-122"/>
                <a:ea typeface="黑体" panose="02010609060101010101" charset="-122"/>
              </a:rPr>
              <a:t>自由农份地</a:t>
            </a:r>
            <a:endParaRPr lang="zh-CN" altLang="en-US" sz="2400" dirty="0">
              <a:latin typeface="黑体" panose="02010609060101010101" charset="-122"/>
              <a:ea typeface="黑体" panose="02010609060101010101" charset="-122"/>
            </a:endParaRPr>
          </a:p>
        </p:txBody>
      </p:sp>
      <p:sp>
        <p:nvSpPr>
          <p:cNvPr id="7" name="TextBox 6"/>
          <p:cNvSpPr txBox="1">
            <a:spLocks noChangeArrowheads="1"/>
          </p:cNvSpPr>
          <p:nvPr/>
        </p:nvSpPr>
        <p:spPr bwMode="auto">
          <a:xfrm>
            <a:off x="1397397" y="3889773"/>
            <a:ext cx="870347" cy="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latin typeface="黑体" panose="02010609060101010101" charset="-122"/>
                <a:ea typeface="黑体" panose="02010609060101010101" charset="-122"/>
              </a:rPr>
              <a:t>农奴份地</a:t>
            </a:r>
            <a:endParaRPr lang="zh-CN" altLang="en-US" sz="2400" dirty="0">
              <a:latin typeface="黑体" panose="02010609060101010101" charset="-122"/>
              <a:ea typeface="黑体" panose="02010609060101010101" charset="-122"/>
            </a:endParaRPr>
          </a:p>
        </p:txBody>
      </p:sp>
      <p:sp>
        <p:nvSpPr>
          <p:cNvPr id="8" name="TextBox 7"/>
          <p:cNvSpPr txBox="1">
            <a:spLocks noChangeArrowheads="1"/>
          </p:cNvSpPr>
          <p:nvPr/>
        </p:nvSpPr>
        <p:spPr bwMode="auto">
          <a:xfrm>
            <a:off x="2831539" y="2391040"/>
            <a:ext cx="1524437"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latin typeface="黑体" panose="02010609060101010101" charset="-122"/>
                <a:ea typeface="黑体" panose="02010609060101010101" charset="-122"/>
              </a:rPr>
              <a:t>领主</a:t>
            </a:r>
            <a:endParaRPr lang="zh-CN" altLang="en-US" sz="2400" dirty="0">
              <a:latin typeface="黑体" panose="02010609060101010101" charset="-122"/>
              <a:ea typeface="黑体" panose="02010609060101010101" charset="-122"/>
            </a:endParaRPr>
          </a:p>
        </p:txBody>
      </p:sp>
      <p:sp>
        <p:nvSpPr>
          <p:cNvPr id="9" name="TextBox 8"/>
          <p:cNvSpPr txBox="1">
            <a:spLocks noChangeArrowheads="1"/>
          </p:cNvSpPr>
          <p:nvPr/>
        </p:nvSpPr>
        <p:spPr bwMode="auto">
          <a:xfrm>
            <a:off x="2813838" y="3155205"/>
            <a:ext cx="1542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latin typeface="黑体" panose="02010609060101010101" charset="-122"/>
                <a:ea typeface="黑体" panose="02010609060101010101" charset="-122"/>
              </a:rPr>
              <a:t>自由农</a:t>
            </a:r>
            <a:endParaRPr lang="zh-CN" altLang="en-US" sz="2400" dirty="0">
              <a:latin typeface="黑体" panose="02010609060101010101" charset="-122"/>
              <a:ea typeface="黑体" panose="02010609060101010101" charset="-122"/>
            </a:endParaRPr>
          </a:p>
        </p:txBody>
      </p:sp>
      <p:sp>
        <p:nvSpPr>
          <p:cNvPr id="10" name="TextBox 9"/>
          <p:cNvSpPr txBox="1">
            <a:spLocks noChangeArrowheads="1"/>
          </p:cNvSpPr>
          <p:nvPr/>
        </p:nvSpPr>
        <p:spPr bwMode="auto">
          <a:xfrm>
            <a:off x="2815208" y="4083918"/>
            <a:ext cx="1540768"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smtClean="0">
                <a:latin typeface="黑体" panose="02010609060101010101" charset="-122"/>
                <a:ea typeface="黑体" panose="02010609060101010101" charset="-122"/>
              </a:rPr>
              <a:t>农奴</a:t>
            </a:r>
            <a:endParaRPr lang="zh-CN" altLang="en-US" sz="2400" dirty="0">
              <a:latin typeface="黑体" panose="02010609060101010101" charset="-122"/>
              <a:ea typeface="黑体" panose="02010609060101010101" charset="-122"/>
            </a:endParaRPr>
          </a:p>
        </p:txBody>
      </p:sp>
      <p:sp>
        <p:nvSpPr>
          <p:cNvPr id="11" name="TextBox 10"/>
          <p:cNvSpPr txBox="1">
            <a:spLocks noChangeArrowheads="1"/>
          </p:cNvSpPr>
          <p:nvPr/>
        </p:nvSpPr>
        <p:spPr bwMode="auto">
          <a:xfrm>
            <a:off x="4676775" y="2211710"/>
            <a:ext cx="4071689" cy="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黑体" panose="02010609060101010101" charset="-122"/>
                <a:ea typeface="黑体" panose="02010609060101010101" charset="-122"/>
              </a:rPr>
              <a:t>⑴提供农民土地；⑵直接经营领主自营地；⑶主持庄园法庭，审理庄园案件，维护庄园</a:t>
            </a:r>
            <a:r>
              <a:rPr lang="zh-CN" altLang="en-US" sz="1600" dirty="0" smtClean="0">
                <a:latin typeface="黑体" panose="02010609060101010101" charset="-122"/>
                <a:ea typeface="黑体" panose="02010609060101010101" charset="-122"/>
              </a:rPr>
              <a:t>秩序。</a:t>
            </a:r>
            <a:endParaRPr lang="zh-CN" altLang="en-US" sz="1600" dirty="0">
              <a:latin typeface="黑体" panose="02010609060101010101" charset="-122"/>
              <a:ea typeface="黑体" panose="02010609060101010101" charset="-122"/>
            </a:endParaRPr>
          </a:p>
        </p:txBody>
      </p:sp>
      <p:sp>
        <p:nvSpPr>
          <p:cNvPr id="12" name="TextBox 11"/>
          <p:cNvSpPr txBox="1">
            <a:spLocks noChangeArrowheads="1"/>
          </p:cNvSpPr>
          <p:nvPr/>
        </p:nvSpPr>
        <p:spPr bwMode="auto">
          <a:xfrm>
            <a:off x="4676775" y="3075806"/>
            <a:ext cx="3646885" cy="64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latin typeface="黑体" panose="02010609060101010101" charset="-122"/>
                <a:ea typeface="黑体" panose="02010609060101010101" charset="-122"/>
              </a:rPr>
              <a:t>⑴</a:t>
            </a:r>
            <a:r>
              <a:rPr lang="zh-CN" altLang="en-US" sz="1800" dirty="0">
                <a:latin typeface="黑体" panose="02010609060101010101" charset="-122"/>
                <a:ea typeface="黑体" panose="02010609060101010101" charset="-122"/>
              </a:rPr>
              <a:t>交纳地租，服劳役</a:t>
            </a:r>
            <a:r>
              <a:rPr lang="zh-CN" altLang="en-US" sz="1800" dirty="0" smtClean="0">
                <a:latin typeface="黑体" panose="02010609060101010101" charset="-122"/>
                <a:ea typeface="黑体" panose="02010609060101010101" charset="-122"/>
              </a:rPr>
              <a:t>；</a:t>
            </a:r>
            <a:endParaRPr lang="en-US" altLang="zh-CN" sz="1800" dirty="0">
              <a:latin typeface="黑体" panose="02010609060101010101" charset="-122"/>
              <a:ea typeface="黑体" panose="02010609060101010101" charset="-122"/>
            </a:endParaRPr>
          </a:p>
          <a:p>
            <a:pPr eaLnBrk="1" hangingPunct="1"/>
            <a:r>
              <a:rPr lang="zh-CN" altLang="en-US" sz="1600" dirty="0">
                <a:latin typeface="黑体" panose="02010609060101010101" charset="-122"/>
                <a:ea typeface="黑体" panose="02010609060101010101" charset="-122"/>
              </a:rPr>
              <a:t>⑵</a:t>
            </a:r>
            <a:r>
              <a:rPr lang="zh-CN" altLang="en-US" sz="1800" dirty="0" smtClean="0">
                <a:latin typeface="黑体" panose="02010609060101010101" charset="-122"/>
                <a:ea typeface="黑体" panose="02010609060101010101" charset="-122"/>
              </a:rPr>
              <a:t>法律</a:t>
            </a:r>
            <a:r>
              <a:rPr lang="zh-CN" altLang="en-US" sz="1800" dirty="0">
                <a:latin typeface="黑体" panose="02010609060101010101" charset="-122"/>
                <a:ea typeface="黑体" panose="02010609060101010101" charset="-122"/>
              </a:rPr>
              <a:t>上</a:t>
            </a:r>
            <a:r>
              <a:rPr lang="zh-CN" altLang="en-US" sz="1800" dirty="0" smtClean="0">
                <a:latin typeface="黑体" panose="02010609060101010101" charset="-122"/>
                <a:ea typeface="黑体" panose="02010609060101010101" charset="-122"/>
              </a:rPr>
              <a:t>自由。  </a:t>
            </a:r>
            <a:endParaRPr lang="zh-CN" altLang="en-US" sz="1800" dirty="0">
              <a:latin typeface="黑体" panose="02010609060101010101" charset="-122"/>
              <a:ea typeface="黑体" panose="02010609060101010101" charset="-122"/>
            </a:endParaRPr>
          </a:p>
        </p:txBody>
      </p:sp>
      <p:sp>
        <p:nvSpPr>
          <p:cNvPr id="13" name="TextBox 12"/>
          <p:cNvSpPr txBox="1">
            <a:spLocks noChangeArrowheads="1"/>
          </p:cNvSpPr>
          <p:nvPr/>
        </p:nvSpPr>
        <p:spPr bwMode="auto">
          <a:xfrm>
            <a:off x="4667572" y="3795886"/>
            <a:ext cx="4152900" cy="92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latin typeface="黑体" panose="02010609060101010101" charset="-122"/>
                <a:ea typeface="黑体" panose="02010609060101010101" charset="-122"/>
              </a:rPr>
              <a:t>⑴耕种领主自营地，收入归</a:t>
            </a:r>
            <a:r>
              <a:rPr lang="zh-CN" altLang="en-US" sz="1800" dirty="0" smtClean="0">
                <a:latin typeface="黑体" panose="02010609060101010101" charset="-122"/>
                <a:ea typeface="黑体" panose="02010609060101010101" charset="-122"/>
              </a:rPr>
              <a:t>领主；</a:t>
            </a:r>
            <a:endParaRPr lang="en-US" altLang="zh-CN" sz="1800" dirty="0">
              <a:latin typeface="黑体" panose="02010609060101010101" charset="-122"/>
              <a:ea typeface="黑体" panose="02010609060101010101" charset="-122"/>
            </a:endParaRPr>
          </a:p>
          <a:p>
            <a:pPr eaLnBrk="1" hangingPunct="1"/>
            <a:r>
              <a:rPr lang="zh-CN" altLang="en-US" sz="1800" dirty="0">
                <a:latin typeface="黑体" panose="02010609060101010101" charset="-122"/>
                <a:ea typeface="黑体" panose="02010609060101010101" charset="-122"/>
              </a:rPr>
              <a:t>⑵交纳地租，自备工具服</a:t>
            </a:r>
            <a:r>
              <a:rPr lang="zh-CN" altLang="en-US" sz="1800" dirty="0" smtClean="0">
                <a:latin typeface="黑体" panose="02010609060101010101" charset="-122"/>
                <a:ea typeface="黑体" panose="02010609060101010101" charset="-122"/>
              </a:rPr>
              <a:t>劳役；</a:t>
            </a:r>
            <a:endParaRPr lang="zh-CN" altLang="en-US" sz="1800" dirty="0">
              <a:latin typeface="黑体" panose="02010609060101010101" charset="-122"/>
              <a:ea typeface="黑体" panose="02010609060101010101" charset="-122"/>
            </a:endParaRPr>
          </a:p>
          <a:p>
            <a:pPr eaLnBrk="1" hangingPunct="1"/>
            <a:r>
              <a:rPr lang="zh-CN" altLang="en-US" sz="1800" dirty="0">
                <a:latin typeface="黑体" panose="02010609060101010101" charset="-122"/>
                <a:ea typeface="黑体" panose="02010609060101010101" charset="-122"/>
              </a:rPr>
              <a:t>⑶法律上非自由人，被固着于土地</a:t>
            </a:r>
            <a:r>
              <a:rPr lang="zh-CN" altLang="en-US" sz="1800" dirty="0" smtClean="0">
                <a:latin typeface="黑体" panose="02010609060101010101" charset="-122"/>
                <a:ea typeface="黑体" panose="02010609060101010101" charset="-122"/>
              </a:rPr>
              <a:t>上。</a:t>
            </a:r>
            <a:endParaRPr lang="zh-CN" altLang="en-US" sz="1800" dirty="0">
              <a:latin typeface="黑体" panose="02010609060101010101" charset="-122"/>
              <a:ea typeface="黑体" panose="02010609060101010101" charset="-122"/>
            </a:endParaRPr>
          </a:p>
        </p:txBody>
      </p:sp>
      <p:sp>
        <p:nvSpPr>
          <p:cNvPr id="23" name="矩形 22"/>
          <p:cNvSpPr/>
          <p:nvPr/>
        </p:nvSpPr>
        <p:spPr>
          <a:xfrm>
            <a:off x="2771512" y="1131476"/>
            <a:ext cx="3892565" cy="449178"/>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anchor="ctr"/>
          <a:lstStyle/>
          <a:p>
            <a:pPr>
              <a:defRPr/>
            </a:pPr>
            <a:r>
              <a:rPr lang="zh-CN" altLang="en-US" sz="2000" b="1" dirty="0" smtClean="0">
                <a:solidFill>
                  <a:schemeClr val="tx1"/>
                </a:solidFill>
                <a:highlight>
                  <a:srgbClr val="FFFF00"/>
                </a:highlight>
              </a:rPr>
              <a:t>阅读</a:t>
            </a:r>
            <a:r>
              <a:rPr lang="zh-CN" altLang="en-US" sz="2000" b="1" dirty="0">
                <a:solidFill>
                  <a:schemeClr val="tx1"/>
                </a:solidFill>
                <a:highlight>
                  <a:srgbClr val="FFFF00"/>
                </a:highlight>
              </a:rPr>
              <a:t>课本</a:t>
            </a:r>
            <a:r>
              <a:rPr lang="en-US" altLang="zh-CN" sz="2000" b="1" dirty="0">
                <a:solidFill>
                  <a:schemeClr val="tx1"/>
                </a:solidFill>
                <a:highlight>
                  <a:srgbClr val="FFFF00"/>
                </a:highlight>
              </a:rPr>
              <a:t>P16</a:t>
            </a:r>
            <a:r>
              <a:rPr lang="zh-CN" altLang="en-US" sz="2000" b="1" dirty="0">
                <a:solidFill>
                  <a:schemeClr val="tx1"/>
                </a:solidFill>
                <a:highlight>
                  <a:srgbClr val="FFFF00"/>
                </a:highlight>
              </a:rPr>
              <a:t>，填写下列表格。</a:t>
            </a:r>
            <a:endParaRPr lang="zh-CN" altLang="en-US" sz="2000" b="1" dirty="0">
              <a:solidFill>
                <a:schemeClr val="tx1"/>
              </a:solidFill>
              <a:highlight>
                <a:srgbClr val="FFFF00"/>
              </a:highlight>
            </a:endParaRPr>
          </a:p>
        </p:txBody>
      </p:sp>
      <p:sp>
        <p:nvSpPr>
          <p:cNvPr id="15" name="标题 36"/>
          <p:cNvSpPr>
            <a:spLocks noGrp="1"/>
          </p:cNvSpPr>
          <p:nvPr/>
        </p:nvSpPr>
        <p:spPr>
          <a:xfrm>
            <a:off x="114300" y="70485"/>
            <a:ext cx="3089548" cy="440531"/>
          </a:xfrm>
          <a:prstGeom prst="rect">
            <a:avLst/>
          </a:prstGeom>
          <a:no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dirty="0" smtClean="0">
                <a:latin typeface="+mj-ea"/>
                <a:cs typeface="黑体" panose="02010609060101010101" charset="-122"/>
              </a:rPr>
              <a:t>3</a:t>
            </a:r>
            <a:r>
              <a:rPr lang="zh-CN" altLang="en-US" sz="2000" b="1" dirty="0" smtClean="0">
                <a:latin typeface="+mj-ea"/>
                <a:cs typeface="黑体" panose="02010609060101010101" charset="-122"/>
              </a:rPr>
              <a:t>、经济：庄园与农奴制度</a:t>
            </a:r>
            <a:endParaRPr lang="zh-CN" altLang="en-US" sz="2000" b="1" dirty="0">
              <a:latin typeface="+mj-ea"/>
              <a:cs typeface="黑体" panose="02010609060101010101" charset="-122"/>
            </a:endParaRPr>
          </a:p>
        </p:txBody>
      </p:sp>
      <p:sp>
        <p:nvSpPr>
          <p:cNvPr id="16" name="文本框 2"/>
          <p:cNvSpPr txBox="1"/>
          <p:nvPr/>
        </p:nvSpPr>
        <p:spPr>
          <a:xfrm>
            <a:off x="92710" y="555625"/>
            <a:ext cx="8716645" cy="437515"/>
          </a:xfrm>
          <a:prstGeom prst="rect">
            <a:avLst/>
          </a:prstGeom>
          <a:noFill/>
        </p:spPr>
        <p:txBody>
          <a:bodyPr wrap="square" lIns="68580" tIns="34290" rIns="68580" bIns="34290" rtlCol="0">
            <a:spAutoFit/>
          </a:bodyPr>
          <a:lstStyle>
            <a:defPPr>
              <a:defRPr lang="zh-CN"/>
            </a:defPPr>
            <a:lvl1pPr>
              <a:defRPr sz="1600" b="1">
                <a:latin typeface="宋体" panose="02010600030101010101" pitchFamily="2" charset="-122"/>
                <a:ea typeface="宋体" panose="02010600030101010101" pitchFamily="2" charset="-122"/>
                <a:cs typeface="宋体" panose="02010600030101010101" pitchFamily="2" charset="-122"/>
              </a:defRPr>
            </a:lvl1pPr>
          </a:lstStyle>
          <a:p>
            <a:r>
              <a:rPr lang="zh-CN" altLang="en-US" sz="2400" dirty="0">
                <a:solidFill>
                  <a:srgbClr val="1D41D5"/>
                </a:solidFill>
                <a:sym typeface="+mn-ea"/>
              </a:rPr>
              <a:t>（</a:t>
            </a:r>
            <a:r>
              <a:rPr lang="en-US" altLang="zh-CN" sz="2400" dirty="0">
                <a:solidFill>
                  <a:srgbClr val="1D41D5"/>
                </a:solidFill>
                <a:sym typeface="+mn-ea"/>
              </a:rPr>
              <a:t>1</a:t>
            </a:r>
            <a:r>
              <a:rPr lang="zh-CN" altLang="en-US" sz="2400" dirty="0">
                <a:solidFill>
                  <a:srgbClr val="1D41D5"/>
                </a:solidFill>
                <a:sym typeface="+mn-ea"/>
              </a:rPr>
              <a:t>）性质（含义）：</a:t>
            </a:r>
            <a:endParaRPr lang="zh-CN" altLang="en-US" sz="2400" dirty="0" smtClean="0">
              <a:solidFill>
                <a:srgbClr val="1D41D5"/>
              </a:solidFill>
              <a:sym typeface="+mn-ea"/>
            </a:endParaRPr>
          </a:p>
        </p:txBody>
      </p:sp>
      <p:sp>
        <p:nvSpPr>
          <p:cNvPr id="17" name="文本框 2"/>
          <p:cNvSpPr txBox="1"/>
          <p:nvPr/>
        </p:nvSpPr>
        <p:spPr>
          <a:xfrm>
            <a:off x="35703" y="995457"/>
            <a:ext cx="1566221" cy="437515"/>
          </a:xfrm>
          <a:prstGeom prst="rect">
            <a:avLst/>
          </a:prstGeom>
          <a:noFill/>
        </p:spPr>
        <p:txBody>
          <a:bodyPr wrap="square" lIns="68580" tIns="34290" rIns="68580" bIns="34290" rtlCol="0">
            <a:spAutoFit/>
          </a:bodyPr>
          <a:lstStyle>
            <a:defPPr>
              <a:defRPr lang="zh-CN"/>
            </a:defPPr>
            <a:lvl1pPr>
              <a:defRPr sz="1600" b="1">
                <a:latin typeface="宋体" panose="02010600030101010101" pitchFamily="2" charset="-122"/>
                <a:ea typeface="宋体" panose="02010600030101010101" pitchFamily="2" charset="-122"/>
                <a:cs typeface="宋体" panose="02010600030101010101" pitchFamily="2" charset="-122"/>
              </a:defRPr>
            </a:lvl1pPr>
          </a:lstStyle>
          <a:p>
            <a:r>
              <a:rPr lang="zh-CN" altLang="en-US" sz="2400" dirty="0" smtClean="0">
                <a:solidFill>
                  <a:srgbClr val="1D41D5"/>
                </a:solidFill>
                <a:sym typeface="+mn-ea"/>
              </a:rPr>
              <a:t>（</a:t>
            </a:r>
            <a:r>
              <a:rPr lang="en-US" altLang="zh-CN" sz="2400" dirty="0" smtClean="0">
                <a:solidFill>
                  <a:srgbClr val="1D41D5"/>
                </a:solidFill>
                <a:sym typeface="+mn-ea"/>
              </a:rPr>
              <a:t>2</a:t>
            </a:r>
            <a:r>
              <a:rPr lang="zh-CN" altLang="en-US" sz="2400" dirty="0" smtClean="0">
                <a:solidFill>
                  <a:srgbClr val="1D41D5"/>
                </a:solidFill>
                <a:sym typeface="+mn-ea"/>
              </a:rPr>
              <a:t>）概况：</a:t>
            </a:r>
            <a:endParaRPr lang="zh-CN" altLang="en-US" sz="2400" dirty="0" smtClean="0">
              <a:solidFill>
                <a:srgbClr val="1D41D5"/>
              </a:solidFill>
              <a:sym typeface="+mn-ea"/>
            </a:endParaRPr>
          </a:p>
        </p:txBody>
      </p:sp>
      <p:sp>
        <p:nvSpPr>
          <p:cNvPr id="2" name="文本框 1"/>
          <p:cNvSpPr txBox="1"/>
          <p:nvPr>
            <p:custDataLst>
              <p:tags r:id="rId2"/>
            </p:custDataLst>
          </p:nvPr>
        </p:nvSpPr>
        <p:spPr>
          <a:xfrm>
            <a:off x="6372225" y="1130300"/>
            <a:ext cx="2490470" cy="521970"/>
          </a:xfrm>
          <a:prstGeom prst="rect">
            <a:avLst/>
          </a:prstGeom>
          <a:noFill/>
        </p:spPr>
        <p:txBody>
          <a:bodyPr wrap="square" rtlCol="0">
            <a:spAutoFit/>
          </a:bodyPr>
          <a:p>
            <a:r>
              <a:rPr lang="zh-CN" altLang="en-US" sz="2800" b="1">
                <a:highlight>
                  <a:srgbClr val="FFFF00"/>
                </a:highlight>
              </a:rPr>
              <a:t>地图册：</a:t>
            </a:r>
            <a:r>
              <a:rPr lang="en-US" altLang="zh-CN" sz="2800" b="1">
                <a:highlight>
                  <a:srgbClr val="FFFF00"/>
                </a:highlight>
              </a:rPr>
              <a:t>P8</a:t>
            </a:r>
            <a:endParaRPr lang="en-US" altLang="zh-CN" sz="2800" b="1">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180" y="0"/>
            <a:ext cx="9065260" cy="1915160"/>
          </a:xfrm>
          <a:prstGeom prst="rect">
            <a:avLst/>
          </a:prstGeom>
          <a:noFill/>
          <a:ln w="12700" cmpd="sng">
            <a:solidFill>
              <a:schemeClr val="tx1"/>
            </a:solidFill>
            <a:prstDash val="solid"/>
          </a:ln>
          <a:extLst>
            <a:ext uri="{909E8E84-426E-40DD-AFC4-6F175D3DCCD1}">
              <a14:hiddenFill xmlns:a14="http://schemas.microsoft.com/office/drawing/2010/main">
                <a:solidFill>
                  <a:schemeClr val="accent6">
                    <a:lumMod val="20000"/>
                    <a:lumOff val="80000"/>
                    <a:alpha val="81000"/>
                  </a:schemeClr>
                </a:solidFill>
              </a14:hiddenFill>
            </a:ext>
          </a:extLst>
        </p:spPr>
        <p:txBody>
          <a:bodyPr wrap="square" lIns="68580" tIns="34290" rIns="68580" bIns="34290">
            <a:spAutoFit/>
          </a:bodyPr>
          <a:lstStyle/>
          <a:p>
            <a:pPr defTabSz="685800">
              <a:defRPr/>
            </a:pPr>
            <a:r>
              <a:rPr lang="en-US" altLang="zh-CN" sz="2400" b="1" dirty="0">
                <a:latin typeface="+mn-ea"/>
                <a:cs typeface="楷体" panose="02010609060101010101" charset="-122"/>
                <a:sym typeface="+mn-ea"/>
              </a:rPr>
              <a:t>    </a:t>
            </a:r>
            <a:r>
              <a:rPr lang="zh-CN" altLang="en-US" sz="2400" b="1" dirty="0">
                <a:latin typeface="+mn-ea"/>
                <a:cs typeface="楷体" panose="02010609060101010101" charset="-122"/>
                <a:sym typeface="+mn-ea"/>
              </a:rPr>
              <a:t>封建主在庄园里建有住宅、教堂、磨坊、马厩、仓库等设施，而且备有耕畜和各种生产工具。有的大庄园还有一些手工业作坊和专职手工业者。庄园生产主要为生产者自家和领主提供生活资料，庄园的产品很少拿出去卖，除非万不得已，庄园很少</a:t>
            </a:r>
            <a:r>
              <a:rPr lang="zh-CN" altLang="en-US" sz="2400" b="1" dirty="0" smtClean="0">
                <a:latin typeface="+mn-ea"/>
                <a:cs typeface="楷体" panose="02010609060101010101" charset="-122"/>
                <a:sym typeface="+mn-ea"/>
              </a:rPr>
              <a:t>出去采购。   </a:t>
            </a:r>
            <a:r>
              <a:rPr lang="en-US" altLang="zh-CN" sz="2400" b="1" dirty="0" smtClean="0">
                <a:latin typeface="+mn-ea"/>
                <a:cs typeface="楷体" panose="02010609060101010101" charset="-122"/>
                <a:sym typeface="+mn-ea"/>
              </a:rPr>
              <a:t>——</a:t>
            </a:r>
            <a:r>
              <a:rPr lang="zh-CN" altLang="en-US" sz="2400" b="1" dirty="0">
                <a:latin typeface="+mn-ea"/>
                <a:cs typeface="楷体" panose="02010609060101010101" charset="-122"/>
                <a:sym typeface="+mn-ea"/>
              </a:rPr>
              <a:t>孟广林《世界中世纪史》</a:t>
            </a:r>
            <a:endParaRPr lang="zh-CN" altLang="en-US" sz="2400" b="1" dirty="0">
              <a:latin typeface="+mn-ea"/>
              <a:cs typeface="楷体" panose="02010609060101010101" charset="-122"/>
              <a:sym typeface="+mn-ea"/>
            </a:endParaRPr>
          </a:p>
        </p:txBody>
      </p:sp>
      <p:sp>
        <p:nvSpPr>
          <p:cNvPr id="6" name="文本框 5"/>
          <p:cNvSpPr txBox="1"/>
          <p:nvPr/>
        </p:nvSpPr>
        <p:spPr>
          <a:xfrm>
            <a:off x="43180" y="1910080"/>
            <a:ext cx="9065260" cy="1176020"/>
          </a:xfrm>
          <a:prstGeom prst="rect">
            <a:avLst/>
          </a:prstGeom>
          <a:noFill/>
          <a:ln w="12700" cmpd="sng">
            <a:solidFill>
              <a:schemeClr val="tx1"/>
            </a:solidFill>
            <a:prstDash val="solid"/>
          </a:ln>
          <a:extLst>
            <a:ext uri="{909E8E84-426E-40DD-AFC4-6F175D3DCCD1}">
              <a14:hiddenFill xmlns:a14="http://schemas.microsoft.com/office/drawing/2010/main">
                <a:solidFill>
                  <a:schemeClr val="accent1">
                    <a:lumMod val="20000"/>
                    <a:lumOff val="80000"/>
                    <a:alpha val="81000"/>
                  </a:schemeClr>
                </a:solidFill>
              </a14:hiddenFill>
            </a:ext>
          </a:extLst>
        </p:spPr>
        <p:txBody>
          <a:bodyPr wrap="square" lIns="68580" tIns="34290" rIns="68580" bIns="34290">
            <a:spAutoFit/>
          </a:bodyPr>
          <a:lstStyle/>
          <a:p>
            <a:pPr defTabSz="685800">
              <a:defRPr/>
            </a:pPr>
            <a:r>
              <a:rPr lang="en-US" altLang="zh-CN" sz="2400" b="1" dirty="0">
                <a:latin typeface="+mn-ea"/>
                <a:cs typeface="楷体" panose="02010609060101010101" charset="-122"/>
                <a:sym typeface="+mn-ea"/>
              </a:rPr>
              <a:t>    </a:t>
            </a:r>
            <a:r>
              <a:rPr lang="zh-CN" altLang="en-US" sz="2400" b="1" dirty="0">
                <a:latin typeface="+mn-ea"/>
                <a:cs typeface="楷体" panose="02010609060101010101" charset="-122"/>
                <a:sym typeface="+mn-ea"/>
              </a:rPr>
              <a:t>封建领主不但通过各种地租形态对农民进行剥削，同时也对农民施行“超经济的强制（政治、社会附属）”，有统治、惩罚农民的权力。     </a:t>
            </a:r>
            <a:r>
              <a:rPr lang="zh-CN" altLang="en-US" sz="2400" b="1" dirty="0" smtClean="0">
                <a:latin typeface="+mn-ea"/>
                <a:cs typeface="楷体" panose="02010609060101010101" charset="-122"/>
                <a:sym typeface="+mn-ea"/>
              </a:rPr>
              <a:t> </a:t>
            </a:r>
            <a:r>
              <a:rPr lang="en-US" altLang="zh-CN" sz="2400" b="1" dirty="0" smtClean="0">
                <a:latin typeface="+mn-ea"/>
                <a:cs typeface="楷体" panose="02010609060101010101" charset="-122"/>
                <a:sym typeface="+mn-ea"/>
              </a:rPr>
              <a:t>——</a:t>
            </a:r>
            <a:r>
              <a:rPr lang="zh-CN" altLang="en-US" sz="2400" b="1" dirty="0">
                <a:latin typeface="+mn-ea"/>
                <a:cs typeface="楷体" panose="02010609060101010101" charset="-122"/>
                <a:sym typeface="+mn-ea"/>
              </a:rPr>
              <a:t>齐思和</a:t>
            </a:r>
            <a:r>
              <a:rPr lang="en-US" altLang="zh-CN" sz="2400" b="1" dirty="0">
                <a:latin typeface="+mn-ea"/>
                <a:cs typeface="楷体" panose="02010609060101010101" charset="-122"/>
                <a:sym typeface="+mn-ea"/>
              </a:rPr>
              <a:t>《</a:t>
            </a:r>
            <a:r>
              <a:rPr lang="zh-CN" altLang="en-US" sz="2400" b="1" dirty="0">
                <a:latin typeface="+mn-ea"/>
                <a:cs typeface="楷体" panose="02010609060101010101" charset="-122"/>
                <a:sym typeface="+mn-ea"/>
              </a:rPr>
              <a:t>西欧中世纪的庄园制度</a:t>
            </a:r>
            <a:r>
              <a:rPr lang="en-US" altLang="zh-CN" sz="2400" b="1" dirty="0">
                <a:latin typeface="+mn-ea"/>
                <a:cs typeface="楷体" panose="02010609060101010101" charset="-122"/>
                <a:sym typeface="+mn-ea"/>
              </a:rPr>
              <a:t>》</a:t>
            </a:r>
            <a:endParaRPr lang="en-US" altLang="zh-CN" sz="2400" b="1" dirty="0">
              <a:latin typeface="+mn-ea"/>
              <a:cs typeface="楷体" panose="02010609060101010101" charset="-122"/>
              <a:sym typeface="+mn-ea"/>
            </a:endParaRPr>
          </a:p>
        </p:txBody>
      </p:sp>
      <p:sp>
        <p:nvSpPr>
          <p:cNvPr id="23" name="文本框 22"/>
          <p:cNvSpPr txBox="1"/>
          <p:nvPr/>
        </p:nvSpPr>
        <p:spPr>
          <a:xfrm>
            <a:off x="1187450" y="3122295"/>
            <a:ext cx="8989060" cy="493395"/>
          </a:xfrm>
          <a:prstGeom prst="rect">
            <a:avLst/>
          </a:prstGeom>
          <a:noFill/>
        </p:spPr>
        <p:txBody>
          <a:bodyPr wrap="square" lIns="51435" tIns="25718" rIns="51435" bIns="25718" rtlCol="0">
            <a:spAutoFit/>
          </a:bodyPr>
          <a:lstStyle>
            <a:defPPr>
              <a:defRPr lang="zh-CN"/>
            </a:defPPr>
            <a:lvl1pPr marL="214630" indent="-214630">
              <a:lnSpc>
                <a:spcPct val="120000"/>
              </a:lnSpc>
              <a:spcAft>
                <a:spcPts val="600"/>
              </a:spcAft>
              <a:buFont typeface="Wingdings" panose="05000000000000000000" pitchFamily="2" charset="2"/>
              <a:buChar char="n"/>
              <a:defRPr sz="2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indent="0">
              <a:buNone/>
            </a:pPr>
            <a:r>
              <a:rPr lang="zh-CN" altLang="en-US" b="1" dirty="0">
                <a:solidFill>
                  <a:schemeClr val="tx1"/>
                </a:solidFill>
              </a:rPr>
              <a:t>根据以上材料和所学知识分析庄园</a:t>
            </a:r>
            <a:r>
              <a:rPr lang="zh-CN" altLang="en-US" b="1" dirty="0">
                <a:solidFill>
                  <a:schemeClr val="tx1"/>
                </a:solidFill>
                <a:sym typeface="+mn-ea"/>
              </a:rPr>
              <a:t>制度有什么特点？</a:t>
            </a:r>
            <a:endParaRPr lang="en-US" altLang="zh-CN" b="1" dirty="0" smtClean="0">
              <a:solidFill>
                <a:schemeClr val="tx1"/>
              </a:solidFill>
              <a:sym typeface="+mn-ea"/>
            </a:endParaRPr>
          </a:p>
        </p:txBody>
      </p:sp>
      <p:sp>
        <p:nvSpPr>
          <p:cNvPr id="44037" name="Text Box 5"/>
          <p:cNvSpPr txBox="1"/>
          <p:nvPr/>
        </p:nvSpPr>
        <p:spPr>
          <a:xfrm>
            <a:off x="35560" y="3651885"/>
            <a:ext cx="9067165" cy="1545590"/>
          </a:xfrm>
          <a:prstGeom prst="rect">
            <a:avLst/>
          </a:prstGeom>
          <a:noFill/>
        </p:spPr>
        <p:txBody>
          <a:bodyPr wrap="square" lIns="68580" tIns="34290" rIns="68580" bIns="34290" rtlCol="0">
            <a:spAutoFit/>
          </a:bodyPr>
          <a:lstStyle>
            <a:defPPr>
              <a:defRPr lang="zh-CN"/>
            </a:defPPr>
            <a:lvl1pPr>
              <a:defRPr sz="1600" b="1">
                <a:latin typeface="宋体" panose="02010600030101010101" pitchFamily="2" charset="-122"/>
                <a:ea typeface="宋体" panose="02010600030101010101" pitchFamily="2" charset="-122"/>
                <a:cs typeface="宋体" panose="02010600030101010101" pitchFamily="2" charset="-122"/>
              </a:defRPr>
            </a:lvl1pPr>
          </a:lstStyle>
          <a:p>
            <a:pPr>
              <a:lnSpc>
                <a:spcPct val="100000"/>
              </a:lnSpc>
            </a:pPr>
            <a:r>
              <a:rPr lang="zh-CN" altLang="en-US" sz="2400" dirty="0">
                <a:solidFill>
                  <a:srgbClr val="1D41D5"/>
                </a:solidFill>
                <a:sym typeface="+mn-ea"/>
              </a:rPr>
              <a:t>（</a:t>
            </a:r>
            <a:r>
              <a:rPr lang="en-US" altLang="zh-CN" sz="2400" dirty="0">
                <a:solidFill>
                  <a:srgbClr val="1D41D5"/>
                </a:solidFill>
                <a:sym typeface="+mn-ea"/>
              </a:rPr>
              <a:t>3</a:t>
            </a:r>
            <a:r>
              <a:rPr lang="zh-CN" altLang="en-US" sz="2400" dirty="0">
                <a:solidFill>
                  <a:srgbClr val="1D41D5"/>
                </a:solidFill>
                <a:sym typeface="+mn-ea"/>
              </a:rPr>
              <a:t>）特点：</a:t>
            </a:r>
            <a:endParaRPr lang="en-US" altLang="zh-CN" sz="2400" dirty="0" smtClean="0"/>
          </a:p>
          <a:p>
            <a:pPr>
              <a:lnSpc>
                <a:spcPct val="100000"/>
              </a:lnSpc>
            </a:pPr>
            <a:r>
              <a:rPr lang="zh-CN" altLang="en-US" sz="2400" dirty="0" smtClean="0"/>
              <a:t>②</a:t>
            </a:r>
            <a:r>
              <a:rPr lang="zh-CN" altLang="en-US" sz="2400" dirty="0"/>
              <a:t>政治上</a:t>
            </a:r>
            <a:r>
              <a:rPr lang="zh-CN" altLang="en-US" sz="2400" dirty="0" smtClean="0"/>
              <a:t>：</a:t>
            </a:r>
            <a:r>
              <a:rPr lang="zh-CN" altLang="en-US" sz="2400" dirty="0" smtClean="0">
                <a:solidFill>
                  <a:srgbClr val="FF0000"/>
                </a:solidFill>
                <a:highlight>
                  <a:srgbClr val="FFFF00"/>
                </a:highlight>
              </a:rPr>
              <a:t>以领主为中心，领主在自己庄园行使某种程度的统治权。</a:t>
            </a:r>
            <a:r>
              <a:rPr lang="zh-CN" altLang="en-US" sz="2400" dirty="0" smtClean="0">
                <a:solidFill>
                  <a:srgbClr val="1D41D5"/>
                </a:solidFill>
                <a:highlight>
                  <a:srgbClr val="FFFF00"/>
                </a:highlight>
              </a:rPr>
              <a:t>（</a:t>
            </a:r>
            <a:r>
              <a:rPr lang="zh-CN" altLang="en-US" sz="2400" dirty="0">
                <a:solidFill>
                  <a:srgbClr val="1D41D5"/>
                </a:solidFill>
                <a:highlight>
                  <a:srgbClr val="FFFF00"/>
                </a:highlight>
                <a:sym typeface="+mn-ea"/>
              </a:rPr>
              <a:t>农民、奴仆等对庄园主有人身依附关系，听命于庄园主；庄园主</a:t>
            </a:r>
            <a:r>
              <a:rPr lang="zh-CN" altLang="en-US" sz="2400" dirty="0" smtClean="0">
                <a:solidFill>
                  <a:srgbClr val="1D41D5"/>
                </a:solidFill>
                <a:highlight>
                  <a:srgbClr val="FFFF00"/>
                </a:highlight>
              </a:rPr>
              <a:t>设立庄园</a:t>
            </a:r>
            <a:r>
              <a:rPr lang="zh-CN" altLang="en-US" sz="2400" dirty="0">
                <a:solidFill>
                  <a:srgbClr val="1D41D5"/>
                </a:solidFill>
                <a:highlight>
                  <a:srgbClr val="FFFF00"/>
                </a:highlight>
              </a:rPr>
              <a:t>法庭，维持社会秩序。）</a:t>
            </a:r>
            <a:endParaRPr lang="zh-CN" altLang="en-US" sz="2400" dirty="0">
              <a:solidFill>
                <a:srgbClr val="1D41D5"/>
              </a:solidFill>
              <a:highlight>
                <a:srgbClr val="FFFF00"/>
              </a:highlight>
            </a:endParaRPr>
          </a:p>
        </p:txBody>
      </p:sp>
      <p:sp>
        <p:nvSpPr>
          <p:cNvPr id="2" name="文本框 1"/>
          <p:cNvSpPr txBox="1"/>
          <p:nvPr/>
        </p:nvSpPr>
        <p:spPr>
          <a:xfrm>
            <a:off x="1835785" y="3616960"/>
            <a:ext cx="4572000" cy="460375"/>
          </a:xfrm>
          <a:prstGeom prst="rect">
            <a:avLst/>
          </a:prstGeom>
          <a:noFill/>
        </p:spPr>
        <p:txBody>
          <a:bodyPr wrap="square" rtlCol="0">
            <a:spAutoFit/>
          </a:bodyPr>
          <a:p>
            <a:r>
              <a:rPr lang="en-US" altLang="zh-CN" sz="2400" b="1" dirty="0" smtClean="0">
                <a:sym typeface="+mn-ea"/>
              </a:rPr>
              <a:t>①</a:t>
            </a:r>
            <a:r>
              <a:rPr lang="zh-CN" altLang="en-US" sz="2400" b="1" dirty="0">
                <a:sym typeface="+mn-ea"/>
              </a:rPr>
              <a:t>经济上：</a:t>
            </a:r>
            <a:r>
              <a:rPr lang="zh-CN" altLang="en-US" sz="2400" b="1" dirty="0">
                <a:solidFill>
                  <a:srgbClr val="FF0000"/>
                </a:solidFill>
                <a:highlight>
                  <a:srgbClr val="FFFF00"/>
                </a:highlight>
                <a:sym typeface="+mn-ea"/>
              </a:rPr>
              <a:t>自给自足</a:t>
            </a:r>
            <a:r>
              <a:rPr lang="zh-CN" altLang="en-US" sz="2400" b="1" dirty="0">
                <a:sym typeface="+mn-ea"/>
              </a:rPr>
              <a:t>。</a:t>
            </a:r>
            <a:endParaRPr lang="zh-CN" altLang="en-US" sz="2400" b="1" dirty="0">
              <a:sym typeface="+mn-ea"/>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000" fill="hold">
                                          <p:stCondLst>
                                            <p:cond delay="0"/>
                                          </p:stCondLst>
                                        </p:cTn>
                                        <p:tgtEl>
                                          <p:spTgt spid="44037">
                                            <p:txEl>
                                              <p:pRg st="1" end="1"/>
                                            </p:txEl>
                                          </p:spTgt>
                                        </p:tgtEl>
                                        <p:attrNameLst>
                                          <p:attrName>style.visibility</p:attrName>
                                        </p:attrNameLst>
                                      </p:cBhvr>
                                      <p:to>
                                        <p:strVal val="visible"/>
                                      </p:to>
                                    </p:set>
                                    <p:animEffect transition="in" filter="wipe(down)">
                                      <p:cBhvr>
                                        <p:cTn id="12" dur="1000"/>
                                        <p:tgtEl>
                                          <p:spTgt spid="440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0960" y="133350"/>
            <a:ext cx="9167495" cy="460375"/>
          </a:xfrm>
          <a:prstGeom prst="rect">
            <a:avLst/>
          </a:prstGeom>
          <a:noFill/>
          <a:ln w="9525">
            <a:noFill/>
          </a:ln>
        </p:spPr>
        <p:txBody>
          <a:bodyPr wrap="square">
            <a:spAutoFit/>
          </a:bodyPr>
          <a:p>
            <a:pPr indent="0"/>
            <a:r>
              <a:rPr lang="zh-CN" sz="2400" b="1">
                <a:ea typeface="宋体" panose="02010600030101010101" pitchFamily="2" charset="-122"/>
              </a:rPr>
              <a:t>（上海</a:t>
            </a:r>
            <a:r>
              <a:rPr lang="en-US" sz="2400" b="1">
                <a:latin typeface="Times New Roman" panose="02020603050405020304" pitchFamily="18" charset="0"/>
                <a:ea typeface="宋体" panose="02010600030101010101" pitchFamily="2" charset="-122"/>
              </a:rPr>
              <a:t>·</a:t>
            </a:r>
            <a:r>
              <a:rPr lang="zh-CN" sz="2400" b="1">
                <a:ea typeface="宋体" panose="02010600030101010101" pitchFamily="2" charset="-122"/>
              </a:rPr>
              <a:t>高考真题）据所学知识及下图，以下表述最准确的是</a:t>
            </a:r>
            <a:endParaRPr lang="zh-CN" altLang="en-US" sz="2400" b="1">
              <a:latin typeface="Times New Roman" panose="02020603050405020304" pitchFamily="18" charset="0"/>
              <a:ea typeface="宋体" panose="02010600030101010101" pitchFamily="2" charset="-122"/>
            </a:endParaRPr>
          </a:p>
        </p:txBody>
      </p:sp>
      <p:pic>
        <p:nvPicPr>
          <p:cNvPr id="4" name="图片 3"/>
          <p:cNvPicPr/>
          <p:nvPr>
            <p:custDataLst>
              <p:tags r:id="rId1"/>
            </p:custDataLst>
          </p:nvPr>
        </p:nvPicPr>
        <p:blipFill>
          <a:blip r:embed="rId2"/>
          <a:stretch>
            <a:fillRect/>
          </a:stretch>
        </p:blipFill>
        <p:spPr>
          <a:xfrm>
            <a:off x="2364740" y="555625"/>
            <a:ext cx="4108450" cy="2082800"/>
          </a:xfrm>
          <a:prstGeom prst="rect">
            <a:avLst/>
          </a:prstGeom>
          <a:noFill/>
          <a:ln w="9525">
            <a:noFill/>
          </a:ln>
        </p:spPr>
      </p:pic>
      <p:sp>
        <p:nvSpPr>
          <p:cNvPr id="101" name="文本框 100"/>
          <p:cNvSpPr txBox="1"/>
          <p:nvPr/>
        </p:nvSpPr>
        <p:spPr>
          <a:xfrm>
            <a:off x="154305" y="2702560"/>
            <a:ext cx="9060180" cy="2245360"/>
          </a:xfrm>
          <a:prstGeom prst="rect">
            <a:avLst/>
          </a:prstGeom>
          <a:noFill/>
          <a:ln w="9525">
            <a:noFill/>
          </a:ln>
        </p:spPr>
        <p:txBody>
          <a:bodyPr wrap="square">
            <a:spAutoFit/>
          </a:bodyPr>
          <a:p>
            <a:pPr indent="0"/>
            <a:r>
              <a:rPr lang="en-US" sz="2800" b="1">
                <a:latin typeface="Times New Roman" panose="02020603050405020304" pitchFamily="18" charset="0"/>
                <a:ea typeface="宋体" panose="02010600030101010101" pitchFamily="2" charset="-122"/>
              </a:rPr>
              <a:t>A</a:t>
            </a:r>
            <a:r>
              <a:rPr lang="zh-CN" sz="2800" b="1">
                <a:ea typeface="宋体" panose="02010600030101010101" pitchFamily="2" charset="-122"/>
              </a:rPr>
              <a:t>．西欧封建制度与西周的封建制度本质相同</a:t>
            </a:r>
            <a:r>
              <a:rPr lang="en-US" sz="2800" b="1">
                <a:latin typeface="Times New Roman" panose="02020603050405020304" pitchFamily="18" charset="0"/>
                <a:ea typeface="宋体" panose="02010600030101010101" pitchFamily="2" charset="-122"/>
              </a:rPr>
              <a:t>B</a:t>
            </a:r>
            <a:r>
              <a:rPr lang="zh-CN" sz="2800" b="1">
                <a:ea typeface="宋体" panose="02010600030101010101" pitchFamily="2" charset="-122"/>
              </a:rPr>
              <a:t>．在西欧封建制度中一个人可能既是封君又是封臣</a:t>
            </a:r>
            <a:r>
              <a:rPr lang="en-US" sz="2800" b="1">
                <a:latin typeface="Times New Roman" panose="02020603050405020304" pitchFamily="18" charset="0"/>
                <a:ea typeface="宋体" panose="02010600030101010101" pitchFamily="2" charset="-122"/>
              </a:rPr>
              <a:t>C</a:t>
            </a:r>
            <a:r>
              <a:rPr lang="zh-CN" sz="2800" b="1">
                <a:ea typeface="宋体" panose="02010600030101010101" pitchFamily="2" charset="-122"/>
              </a:rPr>
              <a:t>．庄园是西欧封建制度的基本经济单位</a:t>
            </a:r>
            <a:r>
              <a:rPr lang="en-US" sz="2800" b="1">
                <a:latin typeface="Times New Roman" panose="02020603050405020304" pitchFamily="18" charset="0"/>
                <a:ea typeface="宋体" panose="02010600030101010101" pitchFamily="2" charset="-122"/>
              </a:rPr>
              <a:t>D</a:t>
            </a:r>
            <a:r>
              <a:rPr lang="zh-CN" sz="2800" b="1">
                <a:ea typeface="宋体" panose="02010600030101010101" pitchFamily="2" charset="-122"/>
              </a:rPr>
              <a:t>．西欧封建制度体现了基于土地的领主与附庸间的权利义务关系</a:t>
            </a:r>
            <a:endParaRPr lang="zh-CN" altLang="en-US" sz="2800" b="1">
              <a:ea typeface="宋体" panose="02010600030101010101" pitchFamily="2" charset="-122"/>
            </a:endParaRPr>
          </a:p>
        </p:txBody>
      </p:sp>
      <p:sp>
        <p:nvSpPr>
          <p:cNvPr id="5" name="矩形 4"/>
          <p:cNvSpPr/>
          <p:nvPr/>
        </p:nvSpPr>
        <p:spPr>
          <a:xfrm>
            <a:off x="236220" y="4011930"/>
            <a:ext cx="8871585" cy="869950"/>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PLACING_PICTURE_USER_VIEWPORT" val="{&quot;height&quot;:3030,&quot;width&quot;:3810}"/>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94_4*m_h_a*1_1_1"/>
  <p:tag name="KSO_WM_TEMPLATE_CATEGORY" val="diagram"/>
  <p:tag name="KSO_WM_TEMPLATE_INDEX" val="20201494"/>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4.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1494_4*m_h_f*1_1_1"/>
  <p:tag name="KSO_WM_TEMPLATE_CATEGORY" val="diagram"/>
  <p:tag name="KSO_WM_TEMPLATE_INDEX" val="2020149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5.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94_4*m_h_a*1_2_1"/>
  <p:tag name="KSO_WM_TEMPLATE_CATEGORY" val="diagram"/>
  <p:tag name="KSO_WM_TEMPLATE_INDEX" val="20201494"/>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6.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1494_4*m_h_f*1_2_1"/>
  <p:tag name="KSO_WM_TEMPLATE_CATEGORY" val="diagram"/>
  <p:tag name="KSO_WM_TEMPLATE_INDEX" val="2020149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7.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201494_4*m_h_a*1_5_1"/>
  <p:tag name="KSO_WM_TEMPLATE_CATEGORY" val="diagram"/>
  <p:tag name="KSO_WM_TEMPLATE_INDEX" val="20201494"/>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8.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01494_4*m_h_f*1_5_1"/>
  <p:tag name="KSO_WM_TEMPLATE_CATEGORY" val="diagram"/>
  <p:tag name="KSO_WM_TEMPLATE_INDEX" val="2020149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PP_MARK_KEY" val="b7e780ba-f130-4135-a4c6-f85d1d150660"/>
  <p:tag name="COMMONDATA" val="eyJoZGlkIjoiOWM1OTM5NTUxNWNhNDA3N2FmODQ2ZjA3ZjExMGM2ZmQifQ=="/>
</p:tagLst>
</file>

<file path=ppt/tags/tag3.xml><?xml version="1.0" encoding="utf-8"?>
<p:tagLst xmlns:p="http://schemas.openxmlformats.org/presentationml/2006/main">
  <p:tag name="KSO_WM_UNIT_PLACING_PICTURE_USER_VIEWPORT" val="{&quot;height&quot;:545.2740157480315,&quot;width&quot;:2964.672440944882}"/>
</p:tagLst>
</file>

<file path=ppt/tags/tag4.xml><?xml version="1.0" encoding="utf-8"?>
<p:tagLst xmlns:p="http://schemas.openxmlformats.org/presentationml/2006/main">
  <p:tag name="KSO_WM_UNIT_PLACING_PICTURE_USER_VIEWPORT" val="{&quot;height&quot;:4720.500787401575,&quot;width&quot;:6463.710236220472}"/>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UNIT_PLACING_PICTURE_USER_VIEWPORT" val="{&quot;height&quot;:3900,&quot;width&quot;:11880}"/>
  <p:tag name="REFSHAPE" val="456946484"/>
</p:tagLst>
</file>

<file path=ppt/tags/tag7.xml><?xml version="1.0" encoding="utf-8"?>
<p:tagLst xmlns:p="http://schemas.openxmlformats.org/presentationml/2006/main">
  <p:tag name="KSO_WM_UNIT_PLACING_PICTURE_USER_VIEWPORT" val="{&quot;height&quot;:3900,&quot;width&quot;:11880}"/>
  <p:tag name="REFSHAPE" val="456946484"/>
</p:tagLst>
</file>

<file path=ppt/tags/tag8.xml><?xml version="1.0" encoding="utf-8"?>
<p:tagLst xmlns:p="http://schemas.openxmlformats.org/presentationml/2006/main">
  <p:tag name="KSO_WM_UNIT_TABLE_BEAUTIFY" val="smartTable{5e0d6d30-2524-4dc0-bf4e-e1c8707ef1fb}"/>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4626</Words>
  <Application>WPS 演示</Application>
  <PresentationFormat>全屏显示(16:9)</PresentationFormat>
  <Paragraphs>366</Paragraphs>
  <Slides>26</Slides>
  <Notes>15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Arial</vt:lpstr>
      <vt:lpstr>宋体</vt:lpstr>
      <vt:lpstr>Wingdings</vt:lpstr>
      <vt:lpstr>华文中宋</vt:lpstr>
      <vt:lpstr>思源黑体 CN Bold</vt:lpstr>
      <vt:lpstr>华文仿宋</vt:lpstr>
      <vt:lpstr>仿宋</vt:lpstr>
      <vt:lpstr>方正大标宋_GBK</vt:lpstr>
      <vt:lpstr>黑体</vt:lpstr>
      <vt:lpstr>楷体</vt:lpstr>
      <vt:lpstr>Calibri</vt:lpstr>
      <vt:lpstr>微软雅黑</vt:lpstr>
      <vt:lpstr>华文宋体</vt:lpstr>
      <vt:lpstr>Calibri</vt:lpstr>
      <vt:lpstr>Arial Unicode MS</vt:lpstr>
      <vt:lpstr>Wingdings</vt:lpstr>
      <vt:lpstr>华文楷体</vt:lpstr>
      <vt:lpstr>Times New Roman</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家珍</cp:lastModifiedBy>
  <cp:revision>67</cp:revision>
  <dcterms:created xsi:type="dcterms:W3CDTF">2021-02-22T08:00:00Z</dcterms:created>
  <dcterms:modified xsi:type="dcterms:W3CDTF">2023-02-27T08:16:03Z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84ECAE8CA16347B0806C59098A59F96D</vt:lpwstr>
  </property>
  <property fmtid="{D5CDD505-2E9C-101B-9397-08002B2CF9AE}" pid="3" name="KSOProductBuildVer">
    <vt:lpwstr>2052-11.1.0.12980</vt:lpwstr>
  </property>
</Properties>
</file>