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780" r:id="rId3"/>
    <p:sldId id="893" r:id="rId4"/>
    <p:sldId id="1224" r:id="rId5"/>
    <p:sldId id="894" r:id="rId6"/>
    <p:sldId id="1186" r:id="rId7"/>
    <p:sldId id="1251" r:id="rId8"/>
    <p:sldId id="1122" r:id="rId9"/>
    <p:sldId id="1249" r:id="rId10"/>
    <p:sldId id="1006" r:id="rId11"/>
    <p:sldId id="1240" r:id="rId12"/>
    <p:sldId id="1252" r:id="rId14"/>
    <p:sldId id="1269" r:id="rId15"/>
    <p:sldId id="1273" r:id="rId16"/>
    <p:sldId id="1271" r:id="rId17"/>
    <p:sldId id="1247" r:id="rId18"/>
    <p:sldId id="1275" r:id="rId19"/>
  </p:sldIdLst>
  <p:sldSz cx="12196445" cy="6858000"/>
  <p:notesSz cx="6858000" cy="9144000"/>
  <p:custDataLst>
    <p:tags r:id="rId2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2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8" d="100"/>
          <a:sy n="68" d="100"/>
        </p:scale>
        <p:origin x="96" y="138"/>
      </p:cViewPr>
      <p:guideLst>
        <p:guide orient="horz" pos="2074"/>
        <p:guide pos="371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8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9E1486EF-6D8F-4FDD-8DD1-D9D59E6320C5}" type="datetimeFigureOut">
              <a:rPr lang="zh-CN" altLang="en-US"/>
            </a:fld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F9EE1D4E-FCDD-4C9F-A4F3-DE60C6D4421C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7212-17FA-43AA-85E3-2B6D037860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A6DF-37DB-4DFA-A51F-0956443CCF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63" y="908050"/>
            <a:ext cx="2743200" cy="52181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08050"/>
            <a:ext cx="8081963" cy="52181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944370" y="436880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课堂检测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" name="Picture 14" descr="64"/>
          <p:cNvPicPr>
            <a:picLocks noChangeAspect="1" noChangeArrowheads="1"/>
          </p:cNvPicPr>
          <p:nvPr userDrawn="1"/>
        </p:nvPicPr>
        <p:blipFill>
          <a:blip r:embed="rId2">
            <a:lum bright="-10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9740" y="958850"/>
            <a:ext cx="3075305" cy="21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6957">
            <a:off x="550681" y="-22947"/>
            <a:ext cx="1137938" cy="143995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63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637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1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8" y="1600200"/>
            <a:ext cx="5413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7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13" y="1535113"/>
            <a:ext cx="5391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13" y="2174875"/>
            <a:ext cx="5391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诸子百家"/>
          <p:cNvPicPr>
            <a:picLocks noChangeAspect="1"/>
          </p:cNvPicPr>
          <p:nvPr userDrawn="1"/>
        </p:nvPicPr>
        <p:blipFill>
          <a:blip r:embed="rId2">
            <a:lum bright="6000" contrast="29999"/>
          </a:blip>
          <a:srcRect t="8624" r="-702" b="26865"/>
          <a:stretch>
            <a:fillRect/>
          </a:stretch>
        </p:blipFill>
        <p:spPr>
          <a:xfrm>
            <a:off x="121920" y="5012690"/>
            <a:ext cx="12263755" cy="18313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 userDrawn="1"/>
        </p:nvSpPr>
        <p:spPr>
          <a:xfrm>
            <a:off x="49603" y="-104"/>
            <a:ext cx="12196763" cy="1767205"/>
          </a:xfrm>
          <a:prstGeom prst="rect">
            <a:avLst/>
          </a:prstGeom>
          <a:solidFill>
            <a:schemeClr val="accent6">
              <a:alpha val="8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df0fdbac0a23485ab6e961a57887e24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45565" y="1988820"/>
            <a:ext cx="9057640" cy="1906905"/>
          </a:xfrm>
          <a:prstGeom prst="rect">
            <a:avLst/>
          </a:prstGeom>
        </p:spPr>
      </p:pic>
      <p:pic>
        <p:nvPicPr>
          <p:cNvPr id="5" name="图片 4" descr="2c4b13ace1764ccb8fcf7a027edd2b0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470150" y="116840"/>
            <a:ext cx="9424670" cy="1984375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9410700" y="-133985"/>
            <a:ext cx="4939030" cy="1351280"/>
            <a:chOff x="7789" y="1935"/>
            <a:chExt cx="9034" cy="2788"/>
          </a:xfrm>
        </p:grpSpPr>
        <p:pic>
          <p:nvPicPr>
            <p:cNvPr id="3" name="图片 2" descr="20210904080519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0624" y="1935"/>
              <a:ext cx="3338" cy="2788"/>
            </a:xfrm>
            <a:prstGeom prst="rect">
              <a:avLst/>
            </a:prstGeom>
          </p:spPr>
        </p:pic>
        <p:pic>
          <p:nvPicPr>
            <p:cNvPr id="7" name="图片 6" descr="2e7177f73ee44ed5b571df6a4531974b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789" y="2452"/>
              <a:ext cx="9034" cy="1902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32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8850" y="273050"/>
            <a:ext cx="68183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32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08050"/>
            <a:ext cx="10977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  <a:endParaRPr lang="zh-CN" altLang="zh-C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75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  <a:endParaRPr lang="zh-CN" altLang="zh-CN"/>
          </a:p>
          <a:p>
            <a:pPr lvl="1"/>
            <a:r>
              <a:rPr lang="zh-CN" altLang="zh-CN"/>
              <a:t>第二级</a:t>
            </a:r>
            <a:endParaRPr lang="zh-CN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仿宋_GB2312" panose="02010609030101010101" pitchFamily="1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image" Target="../media/image30.png"/><Relationship Id="rId12" Type="http://schemas.openxmlformats.org/officeDocument/2006/relationships/image" Target="../media/image29.png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7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microsoft.com/office/2007/relationships/hdphoto" Target="../media/image13.wdp"/><Relationship Id="rId3" Type="http://schemas.openxmlformats.org/officeDocument/2006/relationships/image" Target="../media/image12.png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hdphoto" Target="../media/image20.wdp"/><Relationship Id="rId4" Type="http://schemas.openxmlformats.org/officeDocument/2006/relationships/image" Target="../media/image19.png"/><Relationship Id="rId3" Type="http://schemas.microsoft.com/office/2007/relationships/hdphoto" Target="../media/image18.wdp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7871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矢量智能对象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14623" y="5975985"/>
            <a:ext cx="1961969" cy="90000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1717" y="2259902"/>
            <a:ext cx="8149287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u"/>
            </a:pPr>
            <a:r>
              <a:rPr lang="zh-CN" altLang="en-US" sz="2800" b="1">
                <a:solidFill>
                  <a:srgbClr val="C00000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集小乡邑聚为县，置令、丞，凡三十一县。</a:t>
            </a:r>
            <a:endParaRPr lang="en-US" altLang="zh-CN" sz="2800" b="1">
              <a:solidFill>
                <a:srgbClr val="C00000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  <a:p>
            <a:pPr marL="457200" indent="-457200" algn="just">
              <a:buFont typeface="Wingdings" panose="05000000000000000000" pitchFamily="2" charset="2"/>
              <a:buChar char="u"/>
            </a:pPr>
            <a:r>
              <a:rPr lang="zh-CN" altLang="en-US" sz="2800" b="1"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为田开阡陌封疆，而赋税平。</a:t>
            </a:r>
            <a:endParaRPr lang="en-US" altLang="zh-CN" sz="2800" b="1"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  <a:p>
            <a:pPr algn="just"/>
            <a:endParaRPr lang="zh-CN" altLang="en-US" sz="2800" b="1">
              <a:latin typeface="方正粗金陵简体" panose="02000000000000000000" pitchFamily="2" charset="-122"/>
              <a:ea typeface="方正粗金陵简体" panose="02000000000000000000" pitchFamily="2" charset="-122"/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212934" y="1379250"/>
            <a:ext cx="2412902" cy="583565"/>
          </a:xfrm>
          <a:prstGeom prst="rect">
            <a:avLst/>
          </a:prstGeom>
          <a:solidFill>
            <a:srgbClr val="C00000">
              <a:alpha val="67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accent2"/>
                </a:solidFill>
                <a:latin typeface="方正粗金陵简体" panose="02000000000000000000" pitchFamily="2" charset="-122"/>
                <a:ea typeface="方正粗金陵简体" panose="02000000000000000000" pitchFamily="2" charset="-122"/>
              </a:rPr>
              <a:t>1.</a:t>
            </a:r>
            <a:r>
              <a:rPr lang="zh-CN" altLang="en-US" sz="3200" b="1">
                <a:solidFill>
                  <a:schemeClr val="accent2"/>
                </a:solidFill>
                <a:latin typeface="方正粗金陵简体" panose="02000000000000000000" pitchFamily="2" charset="-122"/>
                <a:ea typeface="方正粗金陵简体" panose="02000000000000000000" pitchFamily="2" charset="-122"/>
              </a:rPr>
              <a:t>主要内容</a:t>
            </a:r>
            <a:endParaRPr lang="zh-CN" altLang="en-US" sz="3200" b="1">
              <a:solidFill>
                <a:schemeClr val="accent2"/>
              </a:solidFill>
              <a:latin typeface="方正粗金陵简体" panose="02000000000000000000" pitchFamily="2" charset="-122"/>
              <a:ea typeface="方正粗金陵简体" panose="02000000000000000000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92618" y="1787313"/>
            <a:ext cx="2055792" cy="583565"/>
          </a:xfrm>
          <a:prstGeom prst="rect">
            <a:avLst/>
          </a:prstGeom>
          <a:solidFill>
            <a:srgbClr val="C00000">
              <a:alpha val="67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accent2"/>
                </a:solidFill>
                <a:latin typeface="方正粗金陵简体" panose="02000000000000000000" pitchFamily="2" charset="-122"/>
                <a:ea typeface="方正粗金陵简体" panose="02000000000000000000" pitchFamily="2" charset="-122"/>
              </a:rPr>
              <a:t>行县制</a:t>
            </a:r>
            <a:endParaRPr lang="zh-CN" altLang="en-US" sz="3200" b="1">
              <a:solidFill>
                <a:schemeClr val="accent2"/>
              </a:solidFill>
              <a:latin typeface="方正粗金陵简体" panose="02000000000000000000" pitchFamily="2" charset="-122"/>
              <a:ea typeface="方正粗金陵简体" panose="02000000000000000000" pitchFamily="2" charset="-122"/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8907468" y="2533963"/>
            <a:ext cx="3071149" cy="583565"/>
          </a:xfrm>
          <a:prstGeom prst="rect">
            <a:avLst/>
          </a:prstGeom>
          <a:solidFill>
            <a:srgbClr val="C00000">
              <a:alpha val="67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accent2"/>
                </a:solidFill>
                <a:latin typeface="方正粗金陵简体" panose="02000000000000000000" pitchFamily="2" charset="-122"/>
                <a:ea typeface="方正粗金陵简体" panose="02000000000000000000" pitchFamily="2" charset="-122"/>
              </a:rPr>
              <a:t>废井田开阡陌</a:t>
            </a:r>
            <a:endParaRPr lang="zh-CN" altLang="en-US" sz="3200" b="1">
              <a:solidFill>
                <a:schemeClr val="accent2"/>
              </a:solidFill>
              <a:latin typeface="方正粗金陵简体" panose="02000000000000000000" pitchFamily="2" charset="-122"/>
              <a:ea typeface="方正粗金陵简体" panose="02000000000000000000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112730" y="260439"/>
            <a:ext cx="5398615" cy="821690"/>
            <a:chOff x="2034" y="382"/>
            <a:chExt cx="8502" cy="1294"/>
          </a:xfrm>
        </p:grpSpPr>
        <p:sp>
          <p:nvSpPr>
            <p:cNvPr id="13" name="文本框 27"/>
            <p:cNvSpPr txBox="1"/>
            <p:nvPr/>
          </p:nvSpPr>
          <p:spPr>
            <a:xfrm>
              <a:off x="6597" y="382"/>
              <a:ext cx="3939" cy="115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altLang="zh-CN" sz="4000" b="1">
                  <a:latin typeface="楷体" panose="02010609060101010101" pitchFamily="49" charset="-122"/>
                  <a:ea typeface="楷体" panose="02010609060101010101" pitchFamily="49" charset="-122"/>
                  <a:sym typeface="微软雅黑 Light" panose="020B0502040204020203" pitchFamily="34" charset="-122"/>
                </a:rPr>
                <a:t> </a:t>
              </a:r>
              <a:r>
                <a:rPr lang="zh-CN" altLang="en-US" sz="4000" b="1">
                  <a:latin typeface="楷体" panose="02010609060101010101" pitchFamily="49" charset="-122"/>
                  <a:ea typeface="楷体" panose="02010609060101010101" pitchFamily="49" charset="-122"/>
                  <a:sym typeface="微软雅黑 Light" panose="020B0502040204020203" pitchFamily="34" charset="-122"/>
                </a:rPr>
                <a:t>商鞅变法</a:t>
              </a:r>
              <a:endParaRPr lang="zh-CN" altLang="en-US" sz="4000" b="1">
                <a:latin typeface="楷体" panose="02010609060101010101" pitchFamily="49" charset="-122"/>
                <a:ea typeface="楷体" panose="02010609060101010101" pitchFamily="49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" name="文本框 27"/>
            <p:cNvSpPr txBox="1"/>
            <p:nvPr/>
          </p:nvSpPr>
          <p:spPr>
            <a:xfrm>
              <a:off x="2034" y="522"/>
              <a:ext cx="291" cy="115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endParaRPr lang="zh-CN" altLang="en-US" sz="4000" b="1">
                <a:latin typeface="楷体" panose="02010609060101010101" pitchFamily="49" charset="-122"/>
                <a:ea typeface="楷体" panose="02010609060101010101" pitchFamily="49" charset="-122"/>
                <a:sym typeface="微软雅黑 Light" panose="020B0502040204020203" pitchFamily="34" charset="-122"/>
              </a:endParaRPr>
            </a:p>
          </p:txBody>
        </p:sp>
      </p:grpSp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481965" y="3597275"/>
          <a:ext cx="8096885" cy="2622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635"/>
                <a:gridCol w="6826250"/>
              </a:tblGrid>
              <a:tr h="549910"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000"/>
                        <a:t>领域</a:t>
                      </a:r>
                      <a:endParaRPr lang="zh-CN" altLang="en-US" sz="2000"/>
                    </a:p>
                  </a:txBody>
                  <a:tcPr vert="horz">
                    <a:solidFill>
                      <a:srgbClr val="DDDDDD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000"/>
                        <a:t>措施</a:t>
                      </a:r>
                      <a:endParaRPr lang="zh-CN" altLang="en-US" sz="2000"/>
                    </a:p>
                  </a:txBody>
                  <a:tcPr vert="horz">
                    <a:solidFill>
                      <a:srgbClr val="DDDDDD"/>
                    </a:solidFill>
                  </a:tcPr>
                </a:tc>
              </a:tr>
              <a:tr h="370840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>
                          <a:latin typeface="+mj-ea"/>
                          <a:ea typeface="+mj-ea"/>
                        </a:rPr>
                        <a:t>政治</a:t>
                      </a:r>
                      <a:endParaRPr lang="zh-CN" altLang="en-US" sz="2800" b="1">
                        <a:latin typeface="+mj-ea"/>
                        <a:ea typeface="+mj-ea"/>
                      </a:endParaRPr>
                    </a:p>
                  </a:txBody>
                  <a:tcPr vert="horz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800">
                        <a:latin typeface="+mj-ea"/>
                        <a:ea typeface="+mj-ea"/>
                      </a:endParaRPr>
                    </a:p>
                  </a:txBody>
                  <a:tcPr vert="horz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>
                          <a:latin typeface="+mj-ea"/>
                          <a:ea typeface="+mj-ea"/>
                        </a:rPr>
                        <a:t>军事</a:t>
                      </a:r>
                      <a:endParaRPr lang="zh-CN" altLang="en-US" sz="2800" b="1">
                        <a:latin typeface="+mj-ea"/>
                        <a:ea typeface="+mj-ea"/>
                      </a:endParaRPr>
                    </a:p>
                  </a:txBody>
                  <a:tcPr vert="horz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2800" b="1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vert="horz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>
                          <a:latin typeface="+mj-ea"/>
                          <a:ea typeface="+mj-ea"/>
                        </a:rPr>
                        <a:t>经济</a:t>
                      </a:r>
                      <a:endParaRPr lang="zh-CN" altLang="en-US" sz="2800" b="1">
                        <a:latin typeface="+mj-ea"/>
                        <a:ea typeface="+mj-ea"/>
                      </a:endParaRPr>
                    </a:p>
                  </a:txBody>
                  <a:tcPr vert="horz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2800" b="1">
                        <a:latin typeface="+mj-ea"/>
                        <a:ea typeface="+mj-ea"/>
                      </a:endParaRPr>
                    </a:p>
                  </a:txBody>
                  <a:tcPr vert="horz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>
                          <a:latin typeface="+mj-ea"/>
                          <a:ea typeface="+mj-ea"/>
                        </a:rPr>
                        <a:t>文化</a:t>
                      </a:r>
                      <a:endParaRPr lang="zh-CN" altLang="en-US" sz="2800" b="1">
                        <a:latin typeface="+mj-ea"/>
                        <a:ea typeface="+mj-ea"/>
                      </a:endParaRPr>
                    </a:p>
                  </a:txBody>
                  <a:tcPr vert="horz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2800" b="1">
                        <a:latin typeface="+mj-ea"/>
                        <a:ea typeface="+mj-ea"/>
                      </a:endParaRPr>
                    </a:p>
                  </a:txBody>
                  <a:tcPr vert="horz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148082" y="4670086"/>
            <a:ext cx="233910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>
                <a:latin typeface="+mj-ea"/>
                <a:ea typeface="+mj-ea"/>
                <a:sym typeface="+mn-ea"/>
              </a:rPr>
              <a:t>实行</a:t>
            </a:r>
            <a:r>
              <a:rPr lang="zh-CN" altLang="zh-CN" sz="2800">
                <a:latin typeface="+mj-ea"/>
                <a:ea typeface="+mj-ea"/>
                <a:sym typeface="+mn-ea"/>
              </a:rPr>
              <a:t>军功爵制</a:t>
            </a:r>
            <a:endParaRPr lang="zh-CN" altLang="zh-CN" sz="2800">
              <a:latin typeface="+mj-ea"/>
              <a:ea typeface="+mj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47875" y="5178425"/>
            <a:ext cx="5872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2800">
                <a:latin typeface="+mj-ea"/>
                <a:ea typeface="+mj-ea"/>
                <a:sym typeface="+mn-ea"/>
              </a:rPr>
              <a:t>废井田开阡陌、</a:t>
            </a:r>
            <a:r>
              <a:rPr lang="zh-CN" altLang="zh-CN" sz="28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重农抑商、奖励耕织</a:t>
            </a:r>
            <a:endParaRPr lang="zh-CN" altLang="zh-CN" sz="2800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24075" y="5700395"/>
            <a:ext cx="1249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ctr" defTabSz="914400" fontAlgn="auto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lang="zh-CN" altLang="zh-CN" sz="2800">
                <a:latin typeface="+mj-ea"/>
                <a:ea typeface="+mj-ea"/>
                <a:sym typeface="+mn-ea"/>
              </a:rPr>
              <a:t>燔诗书</a:t>
            </a:r>
            <a:endParaRPr lang="zh-CN" altLang="zh-CN" sz="2800">
              <a:latin typeface="+mj-ea"/>
              <a:ea typeface="+mj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30425" y="4134485"/>
            <a:ext cx="5516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2800">
                <a:latin typeface="+mj-ea"/>
                <a:ea typeface="+mj-ea"/>
                <a:sym typeface="+mn-ea"/>
              </a:rPr>
              <a:t>废世袭、设郡县；明法度，编户籍</a:t>
            </a:r>
            <a:endParaRPr lang="zh-CN" altLang="zh-CN" sz="2800">
              <a:latin typeface="+mj-ea"/>
              <a:ea typeface="+mj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" grpId="0"/>
      <p:bldP spid="5" grpId="0"/>
      <p:bldP spid="9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/>
        </p:nvSpPr>
        <p:spPr>
          <a:xfrm>
            <a:off x="428625" y="4184650"/>
            <a:ext cx="11339830" cy="162306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endParaRPr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algn="l">
              <a:buClrTx/>
              <a:buSzTx/>
              <a:buFontTx/>
            </a:pPr>
            <a:r>
              <a:rPr>
                <a:latin typeface="Calibri" panose="020F0502020204030204" pitchFamily="34" charset="0"/>
                <a:ea typeface="宋体" panose="02010600030101010101" pitchFamily="2" charset="-122"/>
              </a:rPr>
              <a:t>①</a:t>
            </a:r>
            <a:r>
              <a:rPr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顺应历史潮流</a:t>
            </a:r>
            <a:r>
              <a:rPr>
                <a:latin typeface="宋体" panose="02010600030101010101" pitchFamily="2" charset="-122"/>
                <a:ea typeface="宋体" panose="02010600030101010101" pitchFamily="2" charset="-122"/>
              </a:rPr>
              <a:t>，持续时间最长、涉及面最广、改革最彻底。</a:t>
            </a:r>
            <a:endParaRPr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algn="l">
              <a:buClrTx/>
              <a:buSzTx/>
              <a:buFontTx/>
            </a:pPr>
            <a:r>
              <a:rPr>
                <a:latin typeface="Calibri" panose="020F0502020204030204" pitchFamily="34" charset="0"/>
                <a:ea typeface="宋体" panose="02010600030101010101" pitchFamily="2" charset="-122"/>
              </a:rPr>
              <a:t>②使秦国国富兵强，</a:t>
            </a:r>
            <a:r>
              <a:rPr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为统一奠定基础。</a:t>
            </a:r>
            <a:endParaRPr lang="en-US" altLang="zh-CN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2255" y="984885"/>
            <a:ext cx="11523980" cy="3046095"/>
          </a:xfrm>
          <a:prstGeom prst="rect">
            <a:avLst/>
          </a:prstGeom>
          <a:noFill/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r>
              <a:rPr lang="zh-CN" altLang="en-US" sz="3200"/>
              <a:t>孝公卒后，太子秦惠王立。</a:t>
            </a:r>
            <a:r>
              <a:rPr lang="zh-CN" altLang="en-US" sz="3200">
                <a:solidFill>
                  <a:srgbClr val="FF0000"/>
                </a:solidFill>
              </a:rPr>
              <a:t>公子虔</a:t>
            </a:r>
            <a:r>
              <a:rPr lang="zh-CN" altLang="en-US" sz="3200"/>
              <a:t>之徒为报夙愿，告商鞅有谋反意图，惠王派官兵逮捕商鞅，</a:t>
            </a:r>
            <a:r>
              <a:rPr lang="zh-CN" altLang="en-US" sz="3200">
                <a:solidFill>
                  <a:srgbClr val="FF0000"/>
                </a:solidFill>
              </a:rPr>
              <a:t>商鞅逃至边关</a:t>
            </a:r>
            <a:r>
              <a:rPr lang="zh-CN" altLang="en-US" sz="3200"/>
              <a:t>，欲宿客舍，</a:t>
            </a:r>
            <a:r>
              <a:rPr lang="zh-CN" altLang="en-US" sz="3200">
                <a:solidFill>
                  <a:srgbClr val="FF0000"/>
                </a:solidFill>
              </a:rPr>
              <a:t>结果因未出示证件，店家害怕“连坐”不敢留宿，自是“作法自毙</a:t>
            </a:r>
            <a:r>
              <a:rPr lang="zh-CN" altLang="en-US" sz="3200"/>
              <a:t>”；欲逃往魏国，魏人因商鞅背信攻破魏帅，亦不愿收留。后来商鞅只好回到商邑，发兵北攻郑国，秦国发兵讨之，杀商鞅于郑国，</a:t>
            </a:r>
            <a:r>
              <a:rPr lang="zh-CN" altLang="en-US" sz="3200">
                <a:solidFill>
                  <a:srgbClr val="FF0000"/>
                </a:solidFill>
              </a:rPr>
              <a:t>死后被惠王处“车裂”之刑，灭商鞅全族</a:t>
            </a:r>
            <a:r>
              <a:rPr lang="zh-CN" altLang="en-US" sz="3200"/>
              <a:t>。</a:t>
            </a:r>
            <a:endParaRPr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36195" y="87630"/>
            <a:ext cx="6096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latin typeface="宋体" panose="02010600030101010101" pitchFamily="2" charset="-122"/>
                <a:sym typeface="+mn-ea"/>
              </a:rPr>
              <a:t>2、</a:t>
            </a:r>
            <a:r>
              <a:rPr sz="4000" b="1">
                <a:latin typeface="宋体" panose="02010600030101010101" pitchFamily="2" charset="-122"/>
                <a:sym typeface="+mn-ea"/>
              </a:rPr>
              <a:t>意义：</a:t>
            </a:r>
            <a:endParaRPr sz="4000" b="1">
              <a:latin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673100" y="2880995"/>
            <a:ext cx="10911840" cy="3613785"/>
          </a:xfrm>
          <a:prstGeom prst="rect">
            <a:avLst/>
          </a:prstGeom>
          <a:solidFill>
            <a:srgbClr val="DDDDDD">
              <a:alpha val="39000"/>
            </a:srgbClr>
          </a:solidFill>
          <a:ln w="9525" cap="flat" cmpd="sng" algn="ctr">
            <a:solidFill>
              <a:srgbClr val="EAEAE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9280" y="1550670"/>
            <a:ext cx="974852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宋体" panose="02010600030101010101" pitchFamily="2" charset="-122"/>
              </a:rPr>
              <a:t>含义：指春秋战国时期不同思想学派的涌现，各学派之间争鸣的局面。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宋体" panose="02010600030101010101" pitchFamily="2" charset="-122"/>
            </a:endParaRPr>
          </a:p>
        </p:txBody>
      </p:sp>
      <p:pic>
        <p:nvPicPr>
          <p:cNvPr id="5" name="Picture 5" descr="孔子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744804" y="3207411"/>
            <a:ext cx="2542408" cy="324214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老子像（03）"/>
          <p:cNvPicPr>
            <a:picLocks noChangeAspect="1" noChangeArrowheads="1"/>
          </p:cNvPicPr>
          <p:nvPr/>
        </p:nvPicPr>
        <p:blipFill>
          <a:blip r:embed="rId2"/>
          <a:srcRect l="2355" t="-971" r="48" b="13692"/>
          <a:stretch>
            <a:fillRect/>
          </a:stretch>
        </p:blipFill>
        <p:spPr bwMode="auto">
          <a:xfrm>
            <a:off x="3491671" y="3143279"/>
            <a:ext cx="2578601" cy="3306273"/>
          </a:xfrm>
          <a:prstGeom prst="ellipse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5540" name="Picture 8" descr="IMAG1229915109855347"/>
          <p:cNvPicPr>
            <a:picLocks noChangeAspect="1" noChangeArrowheads="1"/>
          </p:cNvPicPr>
          <p:nvPr/>
        </p:nvPicPr>
        <p:blipFill>
          <a:blip r:embed="rId3"/>
          <a:srcRect b="9343"/>
          <a:stretch>
            <a:fillRect/>
          </a:stretch>
        </p:blipFill>
        <p:spPr bwMode="auto">
          <a:xfrm>
            <a:off x="6274096" y="3208046"/>
            <a:ext cx="2616699" cy="328658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6" descr="墨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4619" y="3143279"/>
            <a:ext cx="2490340" cy="3350720"/>
          </a:xfrm>
          <a:prstGeom prst="ellipse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-22860" y="-27305"/>
            <a:ext cx="59321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072ABF"/>
                </a:solidFill>
              </a:rPr>
              <a:t>（二）百家争鸣</a:t>
            </a:r>
            <a:endParaRPr lang="zh-CN" altLang="en-US" sz="3200" b="1">
              <a:solidFill>
                <a:srgbClr val="072AB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72135" y="2072005"/>
          <a:ext cx="10710822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651"/>
                <a:gridCol w="1856477"/>
                <a:gridCol w="7375694"/>
              </a:tblGrid>
              <a:tr h="368935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</a:rPr>
                        <a:t>学派</a:t>
                      </a: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vert="horz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</a:rPr>
                        <a:t>代表人物</a:t>
                      </a: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vert="horz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</a:rPr>
                        <a:t>主要思想</a:t>
                      </a: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vert="horz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rowSpan="3">
                  <a:txBody>
                    <a:bodyPr wrap="square"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</a:rPr>
                        <a:t>儒家</a:t>
                      </a: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</a:rPr>
                        <a:t>孔子</a:t>
                      </a: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vert="horz"/>
                </a:tc>
              </a:tr>
              <a:tr h="381000"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</a:rPr>
                        <a:t>孟子</a:t>
                      </a: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vert="horz"/>
                </a:tc>
              </a:tr>
              <a:tr h="381000"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</a:rPr>
                        <a:t>荀子</a:t>
                      </a: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vert="horz"/>
                </a:tc>
              </a:tr>
              <a:tr h="381000">
                <a:tc rowSpan="2">
                  <a:txBody>
                    <a:bodyPr wrap="square"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道家</a:t>
                      </a: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</a:rPr>
                        <a:t>老子</a:t>
                      </a: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vert="horz"/>
                </a:tc>
              </a:tr>
              <a:tr h="381000"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</a:rPr>
                        <a:t>庄子</a:t>
                      </a: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vert="horz"/>
                </a:tc>
              </a:tr>
              <a:tr h="381000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</a:rPr>
                        <a:t>法家</a:t>
                      </a: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</a:rPr>
                        <a:t>韩非子</a:t>
                      </a: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</a:rPr>
                        <a:t>、</a:t>
                      </a:r>
                      <a:endParaRPr lang="en-US" altLang="zh-CN" sz="24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vert="horz"/>
                </a:tc>
              </a:tr>
              <a:tr h="381000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</a:rPr>
                        <a:t>墨家</a:t>
                      </a: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</a:rPr>
                        <a:t>墨子</a:t>
                      </a: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vert="horz"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3938141" y="2486999"/>
            <a:ext cx="7106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zh-CN" altLang="en-US" sz="2400" b="1" kern="0">
                <a:solidFill>
                  <a:srgbClr val="4D4D4D"/>
                </a:solidFill>
                <a:latin typeface="+mj-ea"/>
                <a:ea typeface="+mj-ea"/>
                <a:cs typeface="宋体" panose="02010600030101010101" pitchFamily="2" charset="-122"/>
              </a:rPr>
              <a:t>“仁”，仁者爱人；政治上</a:t>
            </a:r>
            <a:r>
              <a:rPr lang="zh-CN" altLang="en-US" sz="2400" b="1" kern="0">
                <a:solidFill>
                  <a:srgbClr val="FF0000"/>
                </a:solidFill>
                <a:latin typeface="+mj-ea"/>
                <a:ea typeface="+mj-ea"/>
                <a:cs typeface="宋体" panose="02010600030101010101" pitchFamily="2" charset="-122"/>
              </a:rPr>
              <a:t>为政以德</a:t>
            </a:r>
            <a:r>
              <a:rPr lang="zh-CN" altLang="en-US" sz="2400" b="1" kern="0">
                <a:solidFill>
                  <a:srgbClr val="4D4D4D"/>
                </a:solidFill>
                <a:latin typeface="+mj-ea"/>
                <a:ea typeface="+mj-ea"/>
                <a:cs typeface="宋体" panose="02010600030101010101" pitchFamily="2" charset="-122"/>
              </a:rPr>
              <a:t>，克己复礼；教育上有教无类；敬鬼神而远之。</a:t>
            </a:r>
            <a:endParaRPr lang="zh-CN" altLang="en-US" sz="2400" b="1" kern="0">
              <a:solidFill>
                <a:srgbClr val="4D4D4D"/>
              </a:solidFill>
              <a:latin typeface="+mj-ea"/>
              <a:ea typeface="+mj-ea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53920" y="4271329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zh-CN" altLang="en-US" sz="2400" b="1" kern="0">
                <a:solidFill>
                  <a:srgbClr val="4D4D4D"/>
                </a:solidFill>
                <a:latin typeface="+mj-ea"/>
                <a:ea typeface="+mj-ea"/>
              </a:rPr>
              <a:t>“道”，朴素的辩证法；政治上提倡</a:t>
            </a:r>
            <a:r>
              <a:rPr lang="zh-CN" altLang="en-US" sz="2400" b="1" kern="0">
                <a:solidFill>
                  <a:srgbClr val="FF0000"/>
                </a:solidFill>
                <a:latin typeface="+mj-ea"/>
                <a:ea typeface="+mj-ea"/>
              </a:rPr>
              <a:t>无为而治</a:t>
            </a:r>
            <a:r>
              <a:rPr lang="zh-CN" altLang="en-US" sz="2400" b="1" kern="0">
                <a:solidFill>
                  <a:srgbClr val="4D4D4D"/>
                </a:solidFill>
                <a:latin typeface="+mj-ea"/>
                <a:ea typeface="+mj-ea"/>
              </a:rPr>
              <a:t>。</a:t>
            </a:r>
            <a:endParaRPr lang="zh-CN" altLang="en-US" sz="2400" b="1" kern="0">
              <a:solidFill>
                <a:srgbClr val="4D4D4D"/>
              </a:solidFill>
              <a:latin typeface="+mj-ea"/>
              <a:ea typeface="+mj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14078" y="3341241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zh-CN" altLang="en-US" sz="2400" b="1" kern="0">
                <a:solidFill>
                  <a:srgbClr val="FF0000"/>
                </a:solidFill>
                <a:latin typeface="+mj-ea"/>
                <a:ea typeface="+mj-ea"/>
              </a:rPr>
              <a:t>仁政</a:t>
            </a:r>
            <a:r>
              <a:rPr lang="zh-CN" altLang="en-US" sz="2400" b="1" kern="0">
                <a:solidFill>
                  <a:srgbClr val="4D4D4D"/>
                </a:solidFill>
                <a:latin typeface="+mj-ea"/>
                <a:ea typeface="+mj-ea"/>
              </a:rPr>
              <a:t>；民贵君轻；人性本善</a:t>
            </a:r>
            <a:endParaRPr lang="zh-CN" altLang="en-US" sz="2400" b="1" kern="0">
              <a:solidFill>
                <a:srgbClr val="4D4D4D"/>
              </a:solidFill>
              <a:latin typeface="+mj-ea"/>
              <a:ea typeface="+mj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853920" y="3822505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zh-CN" altLang="en-US" sz="2400" b="1" kern="0">
                <a:solidFill>
                  <a:srgbClr val="4D4D4D"/>
                </a:solidFill>
                <a:latin typeface="+mj-ea"/>
                <a:ea typeface="+mj-ea"/>
              </a:rPr>
              <a:t>君舟民水；人性本恶；隆礼重法</a:t>
            </a:r>
            <a:endParaRPr lang="zh-CN" altLang="en-US" sz="2400" b="1" kern="0">
              <a:solidFill>
                <a:srgbClr val="4D4D4D"/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88715" y="469491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0">
                <a:solidFill>
                  <a:srgbClr val="4D4D4D"/>
                </a:solidFill>
                <a:latin typeface="+mj-ea"/>
                <a:ea typeface="+mj-ea"/>
                <a:cs typeface="宋体" panose="02010600030101010101" pitchFamily="2" charset="-122"/>
              </a:rPr>
              <a:t>逍遥自由</a:t>
            </a:r>
            <a:endParaRPr lang="zh-CN" altLang="en-US" sz="1600"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14078" y="5143739"/>
            <a:ext cx="5724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0">
                <a:solidFill>
                  <a:srgbClr val="4D4D4D"/>
                </a:solidFill>
                <a:latin typeface="+mj-ea"/>
                <a:ea typeface="+mj-ea"/>
              </a:rPr>
              <a:t>重农抑商；</a:t>
            </a:r>
            <a:r>
              <a:rPr lang="zh-CN" altLang="en-US" sz="2400" b="1" kern="0">
                <a:solidFill>
                  <a:srgbClr val="FF0000"/>
                </a:solidFill>
                <a:latin typeface="+mj-ea"/>
                <a:ea typeface="+mj-ea"/>
              </a:rPr>
              <a:t>以法治国</a:t>
            </a:r>
            <a:r>
              <a:rPr lang="zh-CN" altLang="en-US" sz="2400" b="1" kern="0">
                <a:solidFill>
                  <a:srgbClr val="4D4D4D"/>
                </a:solidFill>
                <a:latin typeface="+mj-ea"/>
                <a:ea typeface="+mj-ea"/>
              </a:rPr>
              <a:t>；</a:t>
            </a:r>
            <a:endParaRPr lang="en-US" altLang="zh-CN" sz="2400" b="1" kern="0">
              <a:solidFill>
                <a:srgbClr val="4D4D4D"/>
              </a:solidFill>
              <a:latin typeface="+mj-ea"/>
              <a:ea typeface="+mj-ea"/>
            </a:endParaRPr>
          </a:p>
          <a:p>
            <a:r>
              <a:rPr lang="zh-CN" altLang="en-US" sz="2400" b="1" kern="0">
                <a:solidFill>
                  <a:srgbClr val="4D4D4D"/>
                </a:solidFill>
                <a:latin typeface="+mj-ea"/>
                <a:ea typeface="+mj-ea"/>
              </a:rPr>
              <a:t>提出专制主义中央集权的理论；提倡改革</a:t>
            </a:r>
            <a:endParaRPr lang="zh-CN" altLang="en-US" sz="2400" b="1" kern="0">
              <a:solidFill>
                <a:srgbClr val="4D4D4D"/>
              </a:solidFill>
              <a:latin typeface="+mj-ea"/>
              <a:ea typeface="+mj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938141" y="5999925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0">
                <a:solidFill>
                  <a:srgbClr val="4D4D4D"/>
                </a:solidFill>
                <a:latin typeface="+mj-ea"/>
                <a:ea typeface="+mj-ea"/>
              </a:rPr>
              <a:t>兼爱、非攻；尚贤、节俭</a:t>
            </a:r>
            <a:endParaRPr lang="zh-CN" altLang="en-US" sz="2400" b="1" kern="0">
              <a:solidFill>
                <a:srgbClr val="4D4D4D"/>
              </a:solidFill>
              <a:latin typeface="+mj-ea"/>
              <a:ea typeface="+mj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85489" y="189120"/>
            <a:ext cx="67157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072ABF"/>
                </a:solidFill>
              </a:rPr>
              <a:t>结合课本归纳主要代表人物思想观点</a:t>
            </a:r>
            <a:endParaRPr lang="zh-CN" altLang="en-US" sz="3200" b="1">
              <a:solidFill>
                <a:srgbClr val="072AB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7" grpId="0"/>
      <p:bldP spid="18" grpId="0"/>
      <p:bldP spid="5" grpId="0"/>
      <p:bldP spid="6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54605" y="1742859"/>
            <a:ext cx="9582150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b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“</a:t>
            </a:r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为政以德，譬如北辰，居其所而众星共之。</a:t>
            </a:r>
            <a:r>
              <a:rPr lang="en-US" altLang="zh-CN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br>
              <a:rPr lang="en-US" altLang="zh-CN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b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事在四方，要在中央，圣人执要，四方来效。”                                    </a:t>
            </a:r>
            <a:endParaRPr lang="zh-CN" altLang="en-US" sz="28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defRPr/>
            </a:pPr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</a:t>
            </a:r>
            <a:br>
              <a:rPr lang="en-US" altLang="zh-CN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en-US" sz="28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54605" y="4053382"/>
            <a:ext cx="9944376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“视人之家若视其家，视人国若视其国。”</a:t>
            </a:r>
            <a:r>
              <a:rPr kumimoji="1"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          </a:t>
            </a:r>
            <a:endParaRPr kumimoji="1" lang="zh-CN" altLang="en-US" sz="28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90000"/>
              </a:lnSpc>
              <a:defRPr/>
            </a:pPr>
            <a:r>
              <a:rPr kumimoji="1"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</a:t>
            </a:r>
            <a:endParaRPr lang="zh-CN" altLang="en-US" sz="2800"/>
          </a:p>
        </p:txBody>
      </p:sp>
      <p:sp>
        <p:nvSpPr>
          <p:cNvPr id="5" name="矩形 4"/>
          <p:cNvSpPr/>
          <p:nvPr/>
        </p:nvSpPr>
        <p:spPr>
          <a:xfrm>
            <a:off x="1989644" y="4937334"/>
            <a:ext cx="886126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天下莫柔弱于水，而攻坚强者莫之能胜，以其无以易之。弱之胜强，柔之胜刚，天下莫不知，莫能行</a:t>
            </a:r>
            <a:endParaRPr lang="zh-CN" altLang="en-US" sz="28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078027" y="1988840"/>
            <a:ext cx="699874" cy="757006"/>
            <a:chOff x="1060008" y="2047612"/>
            <a:chExt cx="699874" cy="757006"/>
          </a:xfrm>
        </p:grpSpPr>
        <p:pic>
          <p:nvPicPr>
            <p:cNvPr id="17" name="Picture 109" descr="25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60008" y="2047612"/>
              <a:ext cx="699874" cy="757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文本框 5"/>
            <p:cNvSpPr txBox="1"/>
            <p:nvPr/>
          </p:nvSpPr>
          <p:spPr>
            <a:xfrm>
              <a:off x="1060008" y="2132856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chemeClr val="accent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儒</a:t>
              </a:r>
              <a:endParaRPr lang="zh-CN" altLang="en-US" sz="3600">
                <a:solidFill>
                  <a:schemeClr val="accent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02211" y="2960026"/>
            <a:ext cx="699874" cy="757006"/>
            <a:chOff x="1060008" y="2047612"/>
            <a:chExt cx="699874" cy="757006"/>
          </a:xfrm>
        </p:grpSpPr>
        <p:pic>
          <p:nvPicPr>
            <p:cNvPr id="20" name="Picture 109" descr="25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60008" y="2047612"/>
              <a:ext cx="699874" cy="757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文本框 20"/>
            <p:cNvSpPr txBox="1"/>
            <p:nvPr/>
          </p:nvSpPr>
          <p:spPr>
            <a:xfrm>
              <a:off x="1060008" y="2132856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chemeClr val="accent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法</a:t>
              </a:r>
              <a:endParaRPr lang="zh-CN" altLang="en-US" sz="3600">
                <a:solidFill>
                  <a:schemeClr val="accent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102211" y="3862344"/>
            <a:ext cx="699874" cy="757006"/>
            <a:chOff x="1060008" y="2047612"/>
            <a:chExt cx="699874" cy="757006"/>
          </a:xfrm>
        </p:grpSpPr>
        <p:pic>
          <p:nvPicPr>
            <p:cNvPr id="24" name="Picture 109" descr="25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60008" y="2047612"/>
              <a:ext cx="699874" cy="757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文本框 24"/>
            <p:cNvSpPr txBox="1"/>
            <p:nvPr/>
          </p:nvSpPr>
          <p:spPr>
            <a:xfrm>
              <a:off x="1060008" y="2132856"/>
              <a:ext cx="640080" cy="645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chemeClr val="accent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墨</a:t>
              </a:r>
              <a:endParaRPr lang="zh-CN" altLang="en-US" sz="3600">
                <a:solidFill>
                  <a:schemeClr val="accent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057821" y="4945557"/>
            <a:ext cx="720080" cy="757006"/>
            <a:chOff x="1060008" y="2047612"/>
            <a:chExt cx="720080" cy="757006"/>
          </a:xfrm>
        </p:grpSpPr>
        <p:pic>
          <p:nvPicPr>
            <p:cNvPr id="27" name="Picture 109" descr="25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0214" y="2047612"/>
              <a:ext cx="699874" cy="757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文本框 27"/>
            <p:cNvSpPr txBox="1"/>
            <p:nvPr/>
          </p:nvSpPr>
          <p:spPr>
            <a:xfrm>
              <a:off x="1060008" y="2132856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chemeClr val="accent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道</a:t>
              </a:r>
              <a:endParaRPr lang="zh-CN" altLang="en-US" sz="3600">
                <a:solidFill>
                  <a:schemeClr val="accent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矩形 4"/>
          <p:cNvSpPr>
            <a:spLocks noChangeArrowheads="1"/>
          </p:cNvSpPr>
          <p:nvPr/>
        </p:nvSpPr>
        <p:spPr bwMode="auto">
          <a:xfrm>
            <a:off x="885718" y="861169"/>
            <a:ext cx="11026775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None/>
              <a:defRPr/>
            </a:pPr>
            <a:r>
              <a:rPr lang="zh-CN" altLang="en-US" sz="4000" b="1">
                <a:solidFill>
                  <a:schemeClr val="accent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思考 </a:t>
            </a:r>
            <a:r>
              <a:rPr lang="zh-CN" altLang="en-US" sz="4000" b="1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“百家争鸣”局面的形成有何历史意义？</a:t>
            </a:r>
            <a:endParaRPr lang="zh-CN" altLang="en-US" sz="4000" b="1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755757" y="2775382"/>
            <a:ext cx="10081260" cy="1008943"/>
            <a:chOff x="1736939" y="2764524"/>
            <a:chExt cx="12248474" cy="1253147"/>
          </a:xfrm>
        </p:grpSpPr>
        <p:grpSp>
          <p:nvGrpSpPr>
            <p:cNvPr id="4" name="组合 3"/>
            <p:cNvGrpSpPr/>
            <p:nvPr/>
          </p:nvGrpSpPr>
          <p:grpSpPr>
            <a:xfrm>
              <a:off x="1736939" y="2896935"/>
              <a:ext cx="1120736" cy="1120736"/>
              <a:chOff x="1736939" y="2896935"/>
              <a:chExt cx="1120736" cy="1120736"/>
            </a:xfrm>
          </p:grpSpPr>
          <p:sp>
            <p:nvSpPr>
              <p:cNvPr id="11" name="任意多边形 10"/>
              <p:cNvSpPr/>
              <p:nvPr>
                <p:custDataLst>
                  <p:tags r:id="rId2"/>
                </p:custDataLst>
              </p:nvPr>
            </p:nvSpPr>
            <p:spPr>
              <a:xfrm>
                <a:off x="1736939" y="2896935"/>
                <a:ext cx="1120736" cy="1120736"/>
              </a:xfrm>
              <a:custGeom>
                <a:avLst/>
                <a:gdLst>
                  <a:gd name="connsiteX0" fmla="*/ 560368 w 1120736"/>
                  <a:gd name="connsiteY0" fmla="*/ 0 h 1120736"/>
                  <a:gd name="connsiteX1" fmla="*/ 1120736 w 1120736"/>
                  <a:gd name="connsiteY1" fmla="*/ 560368 h 1120736"/>
                  <a:gd name="connsiteX2" fmla="*/ 560368 w 1120736"/>
                  <a:gd name="connsiteY2" fmla="*/ 1120736 h 1120736"/>
                  <a:gd name="connsiteX3" fmla="*/ 0 w 1120736"/>
                  <a:gd name="connsiteY3" fmla="*/ 560368 h 1120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0736" h="1120736">
                    <a:moveTo>
                      <a:pt x="560368" y="0"/>
                    </a:moveTo>
                    <a:lnTo>
                      <a:pt x="1120736" y="560368"/>
                    </a:lnTo>
                    <a:lnTo>
                      <a:pt x="560368" y="1120736"/>
                    </a:lnTo>
                    <a:lnTo>
                      <a:pt x="0" y="560368"/>
                    </a:lnTo>
                    <a:close/>
                  </a:path>
                </a:pathLst>
              </a:custGeom>
              <a:solidFill>
                <a:srgbClr val="2CBEB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 anchorCtr="0">
                <a:normAutofit/>
              </a:bodyPr>
              <a:lstStyle/>
              <a:p>
                <a:pPr algn="ctr"/>
                <a:r>
                  <a:rPr lang="en-US" altLang="zh-CN" sz="3200" b="1">
                    <a:solidFill>
                      <a:srgbClr val="FFFFF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1</a:t>
                </a:r>
                <a:endParaRPr lang="en-US" altLang="zh-CN" sz="3200" b="1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cxnSp>
            <p:nvCxnSpPr>
              <p:cNvPr id="5" name="直接连接符 4"/>
              <p:cNvCxnSpPr/>
              <p:nvPr>
                <p:custDataLst>
                  <p:tags r:id="rId3"/>
                </p:custDataLst>
              </p:nvPr>
            </p:nvCxnSpPr>
            <p:spPr>
              <a:xfrm flipV="1">
                <a:off x="2017123" y="2896935"/>
                <a:ext cx="264944" cy="280184"/>
              </a:xfrm>
              <a:prstGeom prst="line">
                <a:avLst/>
              </a:prstGeom>
              <a:noFill/>
              <a:ln w="28575" cap="flat" cmpd="sng" algn="ctr">
                <a:solidFill>
                  <a:srgbClr val="2CBEBB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" name="直接连接符 5"/>
              <p:cNvCxnSpPr/>
              <p:nvPr>
                <p:custDataLst>
                  <p:tags r:id="rId4"/>
                </p:custDataLst>
              </p:nvPr>
            </p:nvCxnSpPr>
            <p:spPr>
              <a:xfrm flipV="1">
                <a:off x="2297307" y="3737487"/>
                <a:ext cx="264944" cy="280184"/>
              </a:xfrm>
              <a:prstGeom prst="line">
                <a:avLst/>
              </a:prstGeom>
              <a:noFill/>
              <a:ln w="28575" cap="flat" cmpd="sng" algn="ctr">
                <a:solidFill>
                  <a:srgbClr val="2CBEBB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" name="直接连接符 7"/>
              <p:cNvCxnSpPr/>
              <p:nvPr>
                <p:custDataLst>
                  <p:tags r:id="rId5"/>
                </p:custDataLst>
              </p:nvPr>
            </p:nvCxnSpPr>
            <p:spPr>
              <a:xfrm rot="16200000" flipV="1">
                <a:off x="2585111" y="3169499"/>
                <a:ext cx="264944" cy="280184"/>
              </a:xfrm>
              <a:prstGeom prst="line">
                <a:avLst/>
              </a:prstGeom>
              <a:noFill/>
              <a:ln w="28575" cap="flat" cmpd="sng" algn="ctr">
                <a:solidFill>
                  <a:srgbClr val="2CBEBB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" name="直接连接符 8"/>
              <p:cNvCxnSpPr/>
              <p:nvPr>
                <p:custDataLst>
                  <p:tags r:id="rId6"/>
                </p:custDataLst>
              </p:nvPr>
            </p:nvCxnSpPr>
            <p:spPr>
              <a:xfrm rot="16200000" flipV="1">
                <a:off x="1744559" y="3464923"/>
                <a:ext cx="264944" cy="280184"/>
              </a:xfrm>
              <a:prstGeom prst="line">
                <a:avLst/>
              </a:prstGeom>
              <a:noFill/>
              <a:ln w="28575" cap="flat" cmpd="sng" algn="ctr">
                <a:solidFill>
                  <a:srgbClr val="2CBEBB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2" name="文本框 11"/>
            <p:cNvSpPr txBox="1"/>
            <p:nvPr>
              <p:custDataLst>
                <p:tags r:id="rId7"/>
              </p:custDataLst>
            </p:nvPr>
          </p:nvSpPr>
          <p:spPr>
            <a:xfrm>
              <a:off x="3122569" y="2764524"/>
              <a:ext cx="10862844" cy="1089188"/>
            </a:xfrm>
            <a:prstGeom prst="rect">
              <a:avLst/>
            </a:prstGeom>
            <a:noFill/>
          </p:spPr>
          <p:txBody>
            <a:bodyPr wrap="square" rtlCol="0" anchor="ctr" anchorCtr="0"/>
            <a:lstStyle/>
            <a:p>
              <a:pPr>
                <a:lnSpc>
                  <a:spcPct val="120000"/>
                </a:lnSpc>
              </a:pPr>
              <a:r>
                <a:rPr lang="zh-CN" altLang="en-US" sz="3200" b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是中国历史上第一次波澜壮阔的思想解放运动，。</a:t>
              </a:r>
              <a:endParaRPr lang="zh-CN" altLang="en-US" sz="3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8"/>
            </p:custDataLst>
          </p:nvPr>
        </p:nvGrpSpPr>
        <p:grpSpPr>
          <a:xfrm>
            <a:off x="742334" y="4127464"/>
            <a:ext cx="10963275" cy="1005840"/>
            <a:chOff x="1736939" y="3811163"/>
            <a:chExt cx="13618265" cy="1249426"/>
          </a:xfrm>
        </p:grpSpPr>
        <p:sp>
          <p:nvSpPr>
            <p:cNvPr id="17" name="任意多边形 16"/>
            <p:cNvSpPr/>
            <p:nvPr>
              <p:custDataLst>
                <p:tags r:id="rId9"/>
              </p:custDataLst>
            </p:nvPr>
          </p:nvSpPr>
          <p:spPr>
            <a:xfrm>
              <a:off x="1736939" y="3811163"/>
              <a:ext cx="1120736" cy="1120736"/>
            </a:xfrm>
            <a:custGeom>
              <a:avLst/>
              <a:gdLst>
                <a:gd name="connsiteX0" fmla="*/ 560368 w 1120736"/>
                <a:gd name="connsiteY0" fmla="*/ 0 h 1120736"/>
                <a:gd name="connsiteX1" fmla="*/ 1120736 w 1120736"/>
                <a:gd name="connsiteY1" fmla="*/ 560368 h 1120736"/>
                <a:gd name="connsiteX2" fmla="*/ 560368 w 1120736"/>
                <a:gd name="connsiteY2" fmla="*/ 1120736 h 1120736"/>
                <a:gd name="connsiteX3" fmla="*/ 0 w 1120736"/>
                <a:gd name="connsiteY3" fmla="*/ 560368 h 112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736" h="1120736">
                  <a:moveTo>
                    <a:pt x="560368" y="0"/>
                  </a:moveTo>
                  <a:lnTo>
                    <a:pt x="1120736" y="560368"/>
                  </a:lnTo>
                  <a:lnTo>
                    <a:pt x="560368" y="1120736"/>
                  </a:lnTo>
                  <a:lnTo>
                    <a:pt x="0" y="560368"/>
                  </a:lnTo>
                  <a:close/>
                </a:path>
              </a:pathLst>
            </a:custGeom>
            <a:solidFill>
              <a:srgbClr val="40D09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 anchorCtr="0">
              <a:normAutofit/>
            </a:bodyPr>
            <a:lstStyle/>
            <a:p>
              <a:pPr algn="ctr"/>
              <a:r>
                <a:rPr lang="en-US" altLang="zh-CN" sz="3200" b="1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endParaRPr lang="en-US" altLang="zh-CN" sz="3200" b="1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cxnSp>
          <p:nvCxnSpPr>
            <p:cNvPr id="19" name="直接连接符 18"/>
            <p:cNvCxnSpPr/>
            <p:nvPr>
              <p:custDataLst>
                <p:tags r:id="rId10"/>
              </p:custDataLst>
            </p:nvPr>
          </p:nvCxnSpPr>
          <p:spPr>
            <a:xfrm flipV="1">
              <a:off x="2314660" y="4651715"/>
              <a:ext cx="264944" cy="280184"/>
            </a:xfrm>
            <a:prstGeom prst="line">
              <a:avLst/>
            </a:prstGeom>
            <a:noFill/>
            <a:ln w="28575" cap="flat" cmpd="sng" algn="ctr">
              <a:solidFill>
                <a:srgbClr val="40D096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16" name="文本框 15"/>
            <p:cNvSpPr txBox="1"/>
            <p:nvPr>
              <p:custDataLst>
                <p:tags r:id="rId11"/>
              </p:custDataLst>
            </p:nvPr>
          </p:nvSpPr>
          <p:spPr>
            <a:xfrm>
              <a:off x="3153585" y="3971286"/>
              <a:ext cx="12201619" cy="1089303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为新兴地主阶级登上历史舞台奠定了思想理论基础，</a:t>
              </a:r>
              <a:endParaRPr lang="zh-CN" altLang="en-US" sz="3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2" name="图片 1" descr="视频水印小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04293" y="7444240"/>
            <a:ext cx="2108200" cy="29210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885866" y="465741"/>
            <a:ext cx="1462196" cy="2099884"/>
            <a:chOff x="894802" y="1717880"/>
            <a:chExt cx="699874" cy="1061307"/>
          </a:xfrm>
        </p:grpSpPr>
        <p:pic>
          <p:nvPicPr>
            <p:cNvPr id="20" name="Picture 109" descr="2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4802" y="1717880"/>
              <a:ext cx="699874" cy="757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文本框 20"/>
            <p:cNvSpPr txBox="1"/>
            <p:nvPr/>
          </p:nvSpPr>
          <p:spPr>
            <a:xfrm>
              <a:off x="1060008" y="2132856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3600">
                <a:solidFill>
                  <a:schemeClr val="accent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22" name="组合 21"/>
          <p:cNvGrpSpPr/>
          <p:nvPr>
            <p:custDataLst>
              <p:tags r:id="rId14"/>
            </p:custDataLst>
          </p:nvPr>
        </p:nvGrpSpPr>
        <p:grpSpPr>
          <a:xfrm>
            <a:off x="744117" y="5372842"/>
            <a:ext cx="10998653" cy="1087967"/>
            <a:chOff x="1754292" y="3580457"/>
            <a:chExt cx="13662211" cy="1351442"/>
          </a:xfrm>
        </p:grpSpPr>
        <p:sp>
          <p:nvSpPr>
            <p:cNvPr id="23" name="任意多边形 16"/>
            <p:cNvSpPr/>
            <p:nvPr>
              <p:custDataLst>
                <p:tags r:id="rId15"/>
              </p:custDataLst>
            </p:nvPr>
          </p:nvSpPr>
          <p:spPr>
            <a:xfrm>
              <a:off x="1754292" y="3580457"/>
              <a:ext cx="1120737" cy="1120736"/>
            </a:xfrm>
            <a:custGeom>
              <a:avLst/>
              <a:gdLst>
                <a:gd name="connsiteX0" fmla="*/ 560368 w 1120736"/>
                <a:gd name="connsiteY0" fmla="*/ 0 h 1120736"/>
                <a:gd name="connsiteX1" fmla="*/ 1120736 w 1120736"/>
                <a:gd name="connsiteY1" fmla="*/ 560368 h 1120736"/>
                <a:gd name="connsiteX2" fmla="*/ 560368 w 1120736"/>
                <a:gd name="connsiteY2" fmla="*/ 1120736 h 1120736"/>
                <a:gd name="connsiteX3" fmla="*/ 0 w 1120736"/>
                <a:gd name="connsiteY3" fmla="*/ 560368 h 112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736" h="1120736">
                  <a:moveTo>
                    <a:pt x="560368" y="0"/>
                  </a:moveTo>
                  <a:lnTo>
                    <a:pt x="1120736" y="560368"/>
                  </a:lnTo>
                  <a:lnTo>
                    <a:pt x="560368" y="1120736"/>
                  </a:lnTo>
                  <a:lnTo>
                    <a:pt x="0" y="560368"/>
                  </a:lnTo>
                  <a:close/>
                </a:path>
              </a:pathLst>
            </a:cu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 anchorCtr="0">
              <a:normAutofit/>
            </a:bodyPr>
            <a:lstStyle/>
            <a:p>
              <a:pPr algn="ctr"/>
              <a:r>
                <a:rPr lang="en-US" altLang="zh-CN" sz="3200" b="1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endParaRPr lang="en-US" altLang="zh-CN" sz="3200" b="1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cxnSp>
          <p:nvCxnSpPr>
            <p:cNvPr id="24" name="直接连接符 23"/>
            <p:cNvCxnSpPr/>
            <p:nvPr>
              <p:custDataLst>
                <p:tags r:id="rId16"/>
              </p:custDataLst>
            </p:nvPr>
          </p:nvCxnSpPr>
          <p:spPr>
            <a:xfrm flipV="1">
              <a:off x="2314660" y="4651715"/>
              <a:ext cx="264944" cy="280184"/>
            </a:xfrm>
            <a:prstGeom prst="line">
              <a:avLst/>
            </a:prstGeom>
            <a:noFill/>
            <a:ln w="28575" cap="flat" cmpd="sng" algn="ctr">
              <a:solidFill>
                <a:srgbClr val="40D096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25" name="文本框 24"/>
            <p:cNvSpPr txBox="1"/>
            <p:nvPr>
              <p:custDataLst>
                <p:tags r:id="rId17"/>
              </p:custDataLst>
            </p:nvPr>
          </p:nvSpPr>
          <p:spPr>
            <a:xfrm>
              <a:off x="3214883" y="3702504"/>
              <a:ext cx="12201620" cy="1089303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成为中华文化的源头，影响深远。</a:t>
              </a:r>
              <a:endParaRPr lang="zh-CN" altLang="en-US" sz="3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0562060" y="104935"/>
            <a:ext cx="1723660" cy="910460"/>
            <a:chOff x="10586131" y="26499"/>
            <a:chExt cx="1720169" cy="908615"/>
          </a:xfrm>
        </p:grpSpPr>
        <p:pic>
          <p:nvPicPr>
            <p:cNvPr id="17" name="图片 10"/>
            <p:cNvPicPr>
              <a:picLocks noChangeAspect="1" noChangeArrowheads="1"/>
            </p:cNvPicPr>
            <p:nvPr/>
          </p:nvPicPr>
          <p:blipFill>
            <a:blip r:embed="rId1"/>
            <a:stretch>
              <a:fillRect/>
            </a:stretch>
          </p:blipFill>
          <p:spPr bwMode="auto">
            <a:xfrm>
              <a:off x="10586131" y="336626"/>
              <a:ext cx="1390650" cy="598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图片 10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1281456" y="26499"/>
              <a:ext cx="1024844" cy="441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" name="直接箭头连接符 1"/>
          <p:cNvCxnSpPr/>
          <p:nvPr/>
        </p:nvCxnSpPr>
        <p:spPr>
          <a:xfrm>
            <a:off x="923189" y="1658137"/>
            <a:ext cx="10160259" cy="0"/>
          </a:xfrm>
          <a:prstGeom prst="straightConnector1">
            <a:avLst/>
          </a:prstGeom>
          <a:ln w="114300">
            <a:solidFill>
              <a:schemeClr val="bg1">
                <a:lumMod val="40000"/>
                <a:lumOff val="6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502161" y="1426949"/>
            <a:ext cx="4445" cy="562581"/>
          </a:xfrm>
          <a:prstGeom prst="line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8762862" y="1392661"/>
            <a:ext cx="6985" cy="524483"/>
          </a:xfrm>
          <a:prstGeom prst="line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060628" y="480993"/>
            <a:ext cx="2320545" cy="1078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5">
                <a:solidFill>
                  <a:schemeClr val="accent6">
                    <a:lumMod val="10000"/>
                  </a:schemeClr>
                </a:solidFill>
              </a:rPr>
              <a:t>夏商西周</a:t>
            </a:r>
            <a:endParaRPr lang="zh-CN" altLang="en-US" sz="3205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zh-CN" altLang="en-US" sz="3205" b="1">
                <a:solidFill>
                  <a:schemeClr val="accent6">
                    <a:lumMod val="10000"/>
                  </a:schemeClr>
                </a:solidFill>
              </a:rPr>
              <a:t>（统一）</a:t>
            </a:r>
            <a:endParaRPr lang="zh-CN" altLang="en-US" sz="3205" b="1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974812" y="480573"/>
            <a:ext cx="1718615" cy="1078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5">
                <a:solidFill>
                  <a:schemeClr val="accent6">
                    <a:lumMod val="10000"/>
                  </a:schemeClr>
                </a:solidFill>
              </a:rPr>
              <a:t>秦朝</a:t>
            </a:r>
            <a:endParaRPr lang="zh-CN" altLang="en-US" sz="3205">
              <a:solidFill>
                <a:schemeClr val="accent6">
                  <a:lumMod val="10000"/>
                </a:schemeClr>
              </a:solidFill>
            </a:endParaRPr>
          </a:p>
          <a:p>
            <a:pPr algn="ctr"/>
            <a:r>
              <a:rPr lang="zh-CN" altLang="en-US" sz="3205">
                <a:solidFill>
                  <a:schemeClr val="accent6">
                    <a:lumMod val="10000"/>
                  </a:schemeClr>
                </a:solidFill>
              </a:rPr>
              <a:t>（统一）</a:t>
            </a:r>
            <a:endParaRPr lang="zh-CN" altLang="en-US" sz="3205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027664" y="191135"/>
            <a:ext cx="4216685" cy="120142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5">
                <a:solidFill>
                  <a:schemeClr val="accent6">
                    <a:lumMod val="10000"/>
                  </a:schemeClr>
                </a:solidFill>
              </a:rPr>
              <a:t>东周：春秋战国</a:t>
            </a:r>
            <a:endParaRPr lang="zh-CN" altLang="en-US" sz="3605">
              <a:solidFill>
                <a:schemeClr val="accent6">
                  <a:lumMod val="10000"/>
                </a:schemeClr>
              </a:solidFill>
            </a:endParaRPr>
          </a:p>
          <a:p>
            <a:pPr algn="ctr"/>
            <a:r>
              <a:rPr lang="zh-CN" altLang="en-US" sz="3605">
                <a:solidFill>
                  <a:schemeClr val="accent6">
                    <a:lumMod val="10000"/>
                  </a:schemeClr>
                </a:solidFill>
                <a:sym typeface="+mn-ea"/>
              </a:rPr>
              <a:t>（过渡时期：分裂）</a:t>
            </a:r>
            <a:endParaRPr lang="zh-CN" altLang="en-US" sz="3605">
              <a:solidFill>
                <a:schemeClr val="accent6">
                  <a:lumMod val="10000"/>
                </a:schemeClr>
              </a:solidFill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673179" y="2149816"/>
            <a:ext cx="1662622" cy="52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5">
                <a:solidFill>
                  <a:schemeClr val="accent6">
                    <a:lumMod val="10000"/>
                  </a:schemeClr>
                </a:solidFill>
              </a:rPr>
              <a:t>BC770</a:t>
            </a:r>
            <a:r>
              <a:rPr lang="zh-CN" altLang="en-US" sz="2805">
                <a:solidFill>
                  <a:schemeClr val="accent6">
                    <a:lumMod val="10000"/>
                  </a:schemeClr>
                </a:solidFill>
              </a:rPr>
              <a:t>年</a:t>
            </a:r>
            <a:endParaRPr lang="zh-CN" altLang="en-US" sz="2805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333068" y="2033776"/>
            <a:ext cx="1739613" cy="52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5">
                <a:solidFill>
                  <a:schemeClr val="accent6">
                    <a:lumMod val="10000"/>
                  </a:schemeClr>
                </a:solidFill>
              </a:rPr>
              <a:t>BC221</a:t>
            </a:r>
            <a:r>
              <a:rPr lang="zh-CN" altLang="en-US" sz="2805">
                <a:solidFill>
                  <a:schemeClr val="accent6">
                    <a:lumMod val="10000"/>
                  </a:schemeClr>
                </a:solidFill>
              </a:rPr>
              <a:t>年</a:t>
            </a:r>
            <a:endParaRPr lang="zh-CN" altLang="en-US" sz="2805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36" name="表格 35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5436" y="2727005"/>
          <a:ext cx="12221210" cy="42506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{BC89EF96-8CEA-46FF-86C4-4CE0E7609802}</a:tableStyleId>
              </a:tblPr>
              <a:tblGrid>
                <a:gridCol w="676910"/>
                <a:gridCol w="2860040"/>
                <a:gridCol w="3433445"/>
                <a:gridCol w="1843405"/>
                <a:gridCol w="3407410"/>
              </a:tblGrid>
              <a:tr h="947420">
                <a:tc gridSpan="2"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奴隶社会：贵族政治</a:t>
                      </a:r>
                      <a:endParaRPr lang="zh-CN" altLang="en-US" sz="2400">
                        <a:solidFill>
                          <a:schemeClr val="accent6">
                            <a:lumMod val="1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625" marR="91625" marT="45812" marB="45812" vert="horz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anchor="ctr"/>
                </a:tc>
                <a:tc gridSpan="2"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  </a:t>
                      </a:r>
                      <a:endParaRPr lang="en-US" altLang="zh-CN" sz="2400">
                        <a:solidFill>
                          <a:schemeClr val="accent6">
                            <a:lumMod val="1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625" marR="91625" marT="45812" marB="45812" vert="horz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封建社会：官僚政治</a:t>
                      </a:r>
                      <a:endParaRPr lang="zh-CN" altLang="en-US" sz="2400">
                        <a:solidFill>
                          <a:schemeClr val="accent6">
                            <a:lumMod val="1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625" marR="91625" marT="45812" marB="45812" vert="horz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1408430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政治</a:t>
                      </a:r>
                      <a:endParaRPr lang="zh-CN" altLang="en-US" sz="2400">
                        <a:solidFill>
                          <a:schemeClr val="accent6">
                            <a:lumMod val="1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625" marR="91625" marT="45812" marB="45812" vert="horz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宗法分封</a:t>
                      </a:r>
                      <a:endParaRPr lang="zh-CN" altLang="en-US" sz="2400" b="1">
                        <a:solidFill>
                          <a:schemeClr val="accent6">
                            <a:lumMod val="1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世卿世禄</a:t>
                      </a:r>
                      <a:endParaRPr lang="zh-CN" altLang="en-US" sz="2400" b="1">
                        <a:solidFill>
                          <a:schemeClr val="accent6">
                            <a:lumMod val="1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625" marR="91625" marT="45812" marB="45812" vert="horz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chemeClr val="accent6">
                            <a:lumMod val="1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625" marR="91625" marT="45812" marB="45812" vert="horz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 wrap="square"/>
                    <a:lstStyle/>
                    <a:p>
                      <a:pPr indent="0" algn="ctr">
                        <a:buFont typeface="Wingdings" panose="05000000000000000000" charset="0"/>
                        <a:buNone/>
                      </a:pPr>
                      <a:endParaRPr lang="en-US" altLang="zh-CN" sz="2400">
                        <a:solidFill>
                          <a:schemeClr val="accent6">
                            <a:lumMod val="1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indent="0" algn="ctr">
                        <a:buFont typeface="Wingdings" panose="05000000000000000000" charset="0"/>
                        <a:buNone/>
                      </a:pPr>
                      <a:endParaRPr lang="zh-CN" altLang="en-US" sz="2400">
                        <a:solidFill>
                          <a:schemeClr val="accent6">
                            <a:lumMod val="1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625" marR="91625" marT="45812" marB="45812" vert="horz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专制主义中央集权制度：皇帝制度、三公九卿制、郡县制、军功爵制</a:t>
                      </a:r>
                      <a:endParaRPr lang="zh-CN" altLang="en-US" sz="2400">
                        <a:solidFill>
                          <a:schemeClr val="accent6">
                            <a:lumMod val="1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625" marR="91625" marT="45812" marB="45812" vert="horz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947420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经济</a:t>
                      </a:r>
                      <a:endParaRPr lang="zh-CN" altLang="en-US" sz="2400">
                        <a:solidFill>
                          <a:schemeClr val="accent6">
                            <a:lumMod val="1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625" marR="91625" marT="45812" marB="45812" vert="horz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石器锄耕</a:t>
                      </a:r>
                      <a:endParaRPr lang="zh-CN" altLang="en-US" sz="2400" b="1">
                        <a:solidFill>
                          <a:schemeClr val="accent6">
                            <a:lumMod val="1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井田制，国有</a:t>
                      </a:r>
                      <a:endParaRPr lang="zh-CN" altLang="en-US" sz="2400" b="1">
                        <a:solidFill>
                          <a:schemeClr val="accent6">
                            <a:lumMod val="1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625" marR="91625" marT="45812" marB="45812" vert="horz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endParaRPr lang="zh-CN" altLang="en-US" sz="1800" b="1">
                        <a:solidFill>
                          <a:schemeClr val="accent6">
                            <a:lumMod val="1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1625" marR="91625" marT="45812" marB="45812" vert="horz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封建土地私有制</a:t>
                      </a:r>
                      <a:endParaRPr lang="zh-CN" altLang="en-US" sz="2400">
                        <a:solidFill>
                          <a:schemeClr val="accent6">
                            <a:lumMod val="1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625" marR="91625" marT="45812" marB="45812" vert="horz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947420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文化</a:t>
                      </a:r>
                      <a:endParaRPr lang="zh-CN" altLang="en-US" sz="2400">
                        <a:solidFill>
                          <a:schemeClr val="accent6">
                            <a:lumMod val="1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625" marR="91625" marT="45812" marB="45812" vert="horz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礼乐文化</a:t>
                      </a:r>
                      <a:endParaRPr lang="zh-CN" altLang="en-US" sz="2400" b="1">
                        <a:solidFill>
                          <a:schemeClr val="accent6">
                            <a:lumMod val="1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以德治国</a:t>
                      </a:r>
                      <a:endParaRPr lang="zh-CN" altLang="en-US" sz="2400" b="1">
                        <a:solidFill>
                          <a:schemeClr val="accent6">
                            <a:lumMod val="1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625" marR="91625" marT="45812" marB="45812" vert="horz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endParaRPr lang="zh-CN" altLang="en-US" sz="1800" b="1">
                        <a:solidFill>
                          <a:schemeClr val="accent6">
                            <a:lumMod val="1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625" marR="91625" marT="45812" marB="45812" vert="horz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以法治国</a:t>
                      </a:r>
                      <a:endParaRPr lang="zh-CN" altLang="en-US" sz="2400">
                        <a:solidFill>
                          <a:schemeClr val="accent6">
                            <a:lumMod val="1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625" marR="91625" marT="45812" marB="45812" vert="horz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" name="文本框 39"/>
          <p:cNvSpPr txBox="1"/>
          <p:nvPr/>
        </p:nvSpPr>
        <p:spPr>
          <a:xfrm>
            <a:off x="3552145" y="1706196"/>
            <a:ext cx="5165392" cy="1078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5" b="1">
                <a:solidFill>
                  <a:schemeClr val="accent6">
                    <a:lumMod val="10000"/>
                  </a:schemeClr>
                </a:solidFill>
              </a:rPr>
              <a:t>   旧制度逐渐瓦解，</a:t>
            </a:r>
            <a:endParaRPr lang="zh-CN" altLang="en-US" sz="3205" b="1">
              <a:solidFill>
                <a:schemeClr val="accent6">
                  <a:lumMod val="10000"/>
                </a:schemeClr>
              </a:solidFill>
            </a:endParaRPr>
          </a:p>
          <a:p>
            <a:pPr algn="ctr"/>
            <a:r>
              <a:rPr lang="zh-CN" altLang="en-US" sz="3205" b="1">
                <a:solidFill>
                  <a:schemeClr val="accent6">
                    <a:lumMod val="10000"/>
                  </a:schemeClr>
                </a:solidFill>
              </a:rPr>
              <a:t>新制度逐渐建立</a:t>
            </a:r>
            <a:endParaRPr lang="zh-CN" altLang="en-US" sz="3205" b="1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01137" y="2939003"/>
            <a:ext cx="52736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6">
                    <a:lumMod val="10000"/>
                  </a:schemeClr>
                </a:solidFill>
              </a:rPr>
              <a:t>中国古代第一次社会大转型时期</a:t>
            </a:r>
            <a:endParaRPr lang="zh-CN" altLang="en-US" sz="2800" b="1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35820" y="4041775"/>
            <a:ext cx="6096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buFont typeface="Wingdings" panose="05000000000000000000" charset="0"/>
              <a:buChar char="Ø"/>
            </a:pPr>
            <a:endParaRPr lang="en-US" altLang="zh-CN" sz="2400" b="1">
              <a:solidFill>
                <a:schemeClr val="bg1"/>
              </a:solidFill>
              <a:latin typeface="+mj-ea"/>
              <a:ea typeface="+mj-ea"/>
            </a:endParaRPr>
          </a:p>
          <a:p>
            <a:pPr marL="342900" indent="-342900" algn="ctr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bg1"/>
                </a:solidFill>
                <a:latin typeface="+mj-ea"/>
                <a:ea typeface="+mj-ea"/>
              </a:rPr>
              <a:t>大动荡</a:t>
            </a:r>
            <a:endParaRPr lang="zh-CN" altLang="en-US" sz="2400" b="1">
              <a:solidFill>
                <a:schemeClr val="bg1"/>
              </a:solidFill>
              <a:latin typeface="+mj-ea"/>
              <a:ea typeface="+mj-ea"/>
            </a:endParaRPr>
          </a:p>
          <a:p>
            <a:pPr marL="342900" indent="-342900" algn="ctr">
              <a:buFont typeface="Wingdings" panose="05000000000000000000" charset="0"/>
              <a:buChar char="Ø"/>
            </a:pPr>
            <a:endParaRPr lang="zh-CN" altLang="en-US" sz="2400" b="1">
              <a:solidFill>
                <a:schemeClr val="bg1"/>
              </a:solidFill>
              <a:latin typeface="+mj-ea"/>
              <a:ea typeface="+mj-ea"/>
            </a:endParaRPr>
          </a:p>
          <a:p>
            <a:pPr marL="342900" indent="-342900" algn="ctr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bg1"/>
                </a:solidFill>
                <a:latin typeface="+mj-ea"/>
                <a:ea typeface="+mj-ea"/>
              </a:rPr>
              <a:t>大发展</a:t>
            </a:r>
            <a:endParaRPr lang="en-US" altLang="zh-CN" sz="2400" b="1">
              <a:solidFill>
                <a:schemeClr val="bg1"/>
              </a:solidFill>
              <a:latin typeface="+mj-ea"/>
              <a:ea typeface="+mj-ea"/>
            </a:endParaRPr>
          </a:p>
          <a:p>
            <a:pPr marL="342900" indent="-342900" algn="ctr">
              <a:buFont typeface="Wingdings" panose="05000000000000000000" charset="0"/>
              <a:buChar char="Ø"/>
            </a:pPr>
            <a:endParaRPr lang="en-US" altLang="zh-CN" sz="2400" b="1">
              <a:solidFill>
                <a:schemeClr val="bg1"/>
              </a:solidFill>
              <a:latin typeface="+mj-ea"/>
              <a:ea typeface="+mj-ea"/>
            </a:endParaRPr>
          </a:p>
          <a:p>
            <a:pPr marL="342900" indent="-342900" algn="ctr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bg1"/>
                </a:solidFill>
                <a:latin typeface="+mj-ea"/>
                <a:ea typeface="+mj-ea"/>
              </a:rPr>
              <a:t>大变革</a:t>
            </a:r>
            <a:endParaRPr lang="zh-CN" altLang="en-US" sz="2400" b="1">
              <a:solidFill>
                <a:schemeClr val="bg1"/>
              </a:solidFill>
              <a:latin typeface="+mj-ea"/>
              <a:ea typeface="+mj-ea"/>
            </a:endParaRPr>
          </a:p>
          <a:p>
            <a:pPr indent="0" algn="ctr">
              <a:buFont typeface="Wingdings" panose="05000000000000000000" charset="0"/>
              <a:buNone/>
            </a:pPr>
            <a:endParaRPr lang="zh-CN" altLang="en-US" sz="2000" b="1">
              <a:solidFill>
                <a:schemeClr val="bg1"/>
              </a:solidFill>
              <a:latin typeface="+mj-ea"/>
              <a:ea typeface="+mj-ea"/>
            </a:endParaRPr>
          </a:p>
          <a:p>
            <a:pPr indent="0" algn="ctr">
              <a:buFont typeface="Wingdings" panose="05000000000000000000" charset="0"/>
              <a:buNone/>
            </a:pPr>
            <a:endParaRPr lang="zh-CN" altLang="en-US" sz="2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51209" y="374601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zh-CN" altLang="en-US" sz="2800" b="1">
                <a:solidFill>
                  <a:schemeClr val="accent6">
                    <a:lumMod val="10000"/>
                  </a:schemeClr>
                </a:solidFill>
                <a:latin typeface="+mj-ea"/>
                <a:ea typeface="+mj-ea"/>
              </a:rPr>
              <a:t>王室衰微</a:t>
            </a:r>
            <a:endParaRPr lang="en-US" altLang="zh-CN" sz="2800" b="1">
              <a:solidFill>
                <a:schemeClr val="accent6">
                  <a:lumMod val="10000"/>
                </a:schemeClr>
              </a:solidFill>
              <a:latin typeface="+mj-ea"/>
              <a:ea typeface="+mj-ea"/>
            </a:endParaRPr>
          </a:p>
          <a:p>
            <a:pPr algn="ctr">
              <a:buNone/>
            </a:pPr>
            <a:r>
              <a:rPr lang="zh-CN" altLang="en-US" sz="2800" b="1">
                <a:solidFill>
                  <a:schemeClr val="accent6">
                    <a:lumMod val="10000"/>
                  </a:schemeClr>
                </a:solidFill>
                <a:latin typeface="+mj-ea"/>
                <a:ea typeface="+mj-ea"/>
              </a:rPr>
              <a:t>诸侯争霸</a:t>
            </a:r>
            <a:endParaRPr lang="en-US" altLang="zh-CN" sz="2800" b="1">
              <a:solidFill>
                <a:schemeClr val="accent6">
                  <a:lumMod val="10000"/>
                </a:schemeClr>
              </a:solidFill>
              <a:latin typeface="+mj-ea"/>
              <a:ea typeface="+mj-ea"/>
            </a:endParaRPr>
          </a:p>
          <a:p>
            <a:pPr algn="ctr">
              <a:buNone/>
            </a:pPr>
            <a:r>
              <a:rPr lang="zh-CN" altLang="en-US" sz="2800" b="1">
                <a:solidFill>
                  <a:schemeClr val="accent6">
                    <a:lumMod val="10000"/>
                  </a:schemeClr>
                </a:solidFill>
                <a:latin typeface="+mj-ea"/>
                <a:ea typeface="+mj-ea"/>
              </a:rPr>
              <a:t>礼崩乐坏</a:t>
            </a:r>
            <a:endParaRPr lang="zh-CN" altLang="en-US" sz="2800"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34629" y="510317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6">
                    <a:lumMod val="10000"/>
                  </a:schemeClr>
                </a:solidFill>
                <a:latin typeface="+mj-ea"/>
                <a:ea typeface="+mj-ea"/>
              </a:rPr>
              <a:t>铁犁牛耕，土地私有    </a:t>
            </a:r>
            <a:endParaRPr lang="en-US" altLang="zh-CN" sz="2800" b="1">
              <a:solidFill>
                <a:schemeClr val="accent6">
                  <a:lumMod val="10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zh-CN" altLang="en-US" sz="2800" b="1">
                <a:solidFill>
                  <a:schemeClr val="accent6">
                    <a:lumMod val="10000"/>
                  </a:schemeClr>
                </a:solidFill>
                <a:latin typeface="+mj-ea"/>
                <a:ea typeface="+mj-ea"/>
              </a:rPr>
              <a:t>小农经济</a:t>
            </a:r>
            <a:endParaRPr lang="zh-CN" altLang="en-US" sz="2800" b="1">
              <a:solidFill>
                <a:schemeClr val="accent6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49909" y="609329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zh-CN" altLang="en-US" sz="2800" b="1">
                <a:solidFill>
                  <a:schemeClr val="accent6">
                    <a:lumMod val="10000"/>
                  </a:schemeClr>
                </a:solidFill>
                <a:latin typeface="+mj-ea"/>
                <a:ea typeface="+mj-ea"/>
              </a:rPr>
              <a:t>百家争鸣</a:t>
            </a:r>
            <a:endParaRPr lang="zh-CN" altLang="en-US" sz="2800" b="1">
              <a:solidFill>
                <a:schemeClr val="accent6">
                  <a:lumMod val="10000"/>
                </a:schemeClr>
              </a:solidFill>
              <a:latin typeface="+mj-ea"/>
              <a:ea typeface="+mj-ea"/>
            </a:endParaRPr>
          </a:p>
          <a:p>
            <a:pPr algn="ctr">
              <a:buNone/>
            </a:pPr>
            <a:r>
              <a:rPr lang="zh-CN" altLang="en-US" sz="2800" b="1">
                <a:solidFill>
                  <a:schemeClr val="accent6">
                    <a:lumMod val="10000"/>
                  </a:schemeClr>
                </a:solidFill>
                <a:latin typeface="+mj-ea"/>
                <a:ea typeface="+mj-ea"/>
              </a:rPr>
              <a:t>民族交融</a:t>
            </a:r>
            <a:endParaRPr lang="zh-CN" altLang="en-US" sz="2800">
              <a:latin typeface="+mj-ea"/>
              <a:ea typeface="+mj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0" grpId="0"/>
      <p:bldP spid="5" grpId="0"/>
      <p:bldP spid="7" grpId="0"/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337026" y="980443"/>
            <a:ext cx="11159490" cy="4795520"/>
          </a:xfrm>
          <a:prstGeom prst="rect">
            <a:avLst/>
          </a:prstGeom>
          <a:noFill/>
          <a:ln w="9525">
            <a:noFill/>
            <a:beve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508000" eaLnBrk="1" latinLnBrk="0" hangingPunct="1"/>
            <a:r>
              <a:rPr lang="en-US" altLang="zh-CN" sz="2800" b="1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800" b="1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西汉学者刘向概括战国时期的混乱局面说：</a:t>
            </a:r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田氏取齐，六卿分晋，道德大废，上下失序</a:t>
            </a:r>
            <a:r>
              <a:rPr lang="en-US" altLang="zh-CN" sz="2800" b="1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……</a:t>
            </a:r>
            <a:r>
              <a:rPr lang="zh-CN" altLang="en-US" sz="2800" b="1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是以传相放效，后生师之，遂相吞灭，并大兼小，暴师经岁，流血满野。</a:t>
            </a:r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父子不相亲，兄弟不相安，夫妇离散，莫保其命，泯然道德绝矣</a:t>
            </a:r>
            <a:r>
              <a:rPr lang="zh-CN" altLang="en-US" sz="2800" b="1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。晚世益甚，万乘之国七，千乘之国五，敌侔争权，盖为战国。贪饕无耻，竞进无厌，国异政教，各自制断。</a:t>
            </a:r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上无天子，下无方伯，力功争强，胜者为右。</a:t>
            </a:r>
            <a:endParaRPr lang="zh-CN" altLang="en-US" sz="28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r" eaLnBrk="1" hangingPunct="1"/>
            <a:r>
              <a:rPr lang="en-US" altLang="zh-CN" sz="2800" b="1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2800" b="1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《战国策（书录）》</a:t>
            </a:r>
            <a:endParaRPr lang="zh-CN" altLang="en-US" sz="2800" b="1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01431" y="5301285"/>
            <a:ext cx="55168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+mn-ea"/>
                <a:ea typeface="+mn-ea"/>
              </a:rPr>
              <a:t>反映礼崩乐坏，上下失序的现象；</a:t>
            </a:r>
            <a:endParaRPr lang="en-US" altLang="zh-CN" sz="2800" b="1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zh-CN" altLang="en-US" sz="2800" b="1">
                <a:solidFill>
                  <a:schemeClr val="bg1"/>
                </a:solidFill>
                <a:latin typeface="+mn-ea"/>
                <a:ea typeface="+mn-ea"/>
              </a:rPr>
              <a:t>实质上分封制和宗法制的瓦解。</a:t>
            </a:r>
            <a:endParaRPr lang="zh-CN" altLang="en-US" sz="2800" b="1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1420" y="4652943"/>
            <a:ext cx="8006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u="sng">
                <a:solidFill>
                  <a:srgbClr val="072AB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材料反映了什么现象？实质上是什么制度的衰落？</a:t>
            </a:r>
            <a:endParaRPr lang="zh-CN" altLang="en-US" sz="2800" u="sng">
              <a:solidFill>
                <a:srgbClr val="072ABF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22860" y="-27305"/>
            <a:ext cx="59321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072ABF"/>
                </a:solidFill>
              </a:rPr>
              <a:t>一、背景</a:t>
            </a:r>
            <a:endParaRPr lang="zh-CN" altLang="en-US" sz="3200" b="1">
              <a:solidFill>
                <a:srgbClr val="072AB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-22860" y="556260"/>
            <a:ext cx="3918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072ABF"/>
                </a:solidFill>
              </a:rPr>
              <a:t>1</a:t>
            </a:r>
            <a:r>
              <a:rPr lang="zh-CN" altLang="en-US" sz="2800" b="1">
                <a:solidFill>
                  <a:srgbClr val="072ABF"/>
                </a:solidFill>
              </a:rPr>
              <a:t>、政治上：</a:t>
            </a:r>
            <a:endParaRPr lang="zh-CN" altLang="en-US" sz="2800" b="1">
              <a:solidFill>
                <a:srgbClr val="072ABF"/>
              </a:solidFill>
            </a:endParaRPr>
          </a:p>
        </p:txBody>
      </p:sp>
    </p:spTree>
  </p:cSld>
  <p:clrMapOvr>
    <a:masterClrMapping/>
  </p:clrMapOvr>
  <p:transition spd="slow" advTm="38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675" y="1123315"/>
            <a:ext cx="5791835" cy="4625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340" y="1123315"/>
            <a:ext cx="5451475" cy="4593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14"/>
          <p:cNvSpPr txBox="1"/>
          <p:nvPr/>
        </p:nvSpPr>
        <p:spPr>
          <a:xfrm>
            <a:off x="193675" y="188595"/>
            <a:ext cx="11325860" cy="583565"/>
          </a:xfrm>
          <a:prstGeom prst="rect">
            <a:avLst/>
          </a:prstGeom>
          <a:solidFill>
            <a:srgbClr val="C00000">
              <a:alpha val="67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accent2"/>
                </a:solidFill>
                <a:latin typeface="方正粗金陵简体" panose="02000000000000000000" pitchFamily="2" charset="-122"/>
                <a:ea typeface="方正粗金陵简体" panose="02000000000000000000" pitchFamily="2" charset="-122"/>
              </a:rPr>
              <a:t>仔细找出两幅图三处不同，说明什么问题？</a:t>
            </a:r>
            <a:endParaRPr lang="zh-CN" altLang="en-US" sz="3200" b="1">
              <a:solidFill>
                <a:schemeClr val="accent2"/>
              </a:solidFill>
              <a:latin typeface="方正粗金陵简体" panose="02000000000000000000" pitchFamily="2" charset="-122"/>
              <a:ea typeface="方正粗金陵简体" panose="02000000000000000000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13765" y="5587365"/>
            <a:ext cx="3318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春秋：</a:t>
            </a:r>
            <a:r>
              <a:rPr lang="en-US" altLang="zh-CN" sz="2800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sz="2800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尊王攘夷</a:t>
            </a:r>
            <a:r>
              <a:rPr lang="en-US" altLang="zh-CN" sz="2800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”</a:t>
            </a:r>
            <a:endParaRPr lang="en-US" altLang="zh-CN" sz="2800" b="1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85970" y="5516880"/>
            <a:ext cx="27336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战国：追求统一</a:t>
            </a:r>
            <a:endParaRPr lang="zh-CN" altLang="en-US" sz="2800" b="1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826375" y="5320665"/>
            <a:ext cx="1172210" cy="1198880"/>
          </a:xfrm>
          <a:prstGeom prst="rect">
            <a:avLst/>
          </a:prstGeom>
          <a:noFill/>
          <a:ln w="12700" cmpd="sng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accent1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华夏认同</a:t>
            </a:r>
            <a:endParaRPr lang="zh-CN" altLang="en-US" sz="3600" b="1">
              <a:solidFill>
                <a:schemeClr val="accent1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  <p:sp>
        <p:nvSpPr>
          <p:cNvPr id="184" name=" 184"/>
          <p:cNvSpPr/>
          <p:nvPr/>
        </p:nvSpPr>
        <p:spPr>
          <a:xfrm>
            <a:off x="6746496" y="1424709"/>
            <a:ext cx="3708927" cy="3546037"/>
          </a:xfrm>
          <a:prstGeom prst="ellipse">
            <a:avLst/>
          </a:prstGeom>
          <a:solidFill>
            <a:srgbClr val="AAAAC6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805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805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民族认同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（中华民族）</a:t>
            </a:r>
            <a:endParaRPr lang="zh-CN" altLang="en-US" sz="4400" b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205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1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大融合</a:t>
            </a:r>
            <a:endParaRPr lang="zh-CN" altLang="en-US" sz="441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805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205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697865" y="1515110"/>
            <a:ext cx="3443605" cy="3443605"/>
          </a:xfrm>
          <a:prstGeom prst="ellipse">
            <a:avLst/>
          </a:prstGeom>
          <a:solidFill>
            <a:srgbClr val="00B0F0">
              <a:alpha val="5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1677670" y="2444115"/>
            <a:ext cx="1483995" cy="1483995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849755" y="2896235"/>
            <a:ext cx="11010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>
                <a:solidFill>
                  <a:schemeClr val="accent6">
                    <a:lumMod val="10000"/>
                  </a:schemeClr>
                </a:solidFill>
              </a:rPr>
              <a:t>中国</a:t>
            </a:r>
            <a:endParaRPr lang="zh-CN" altLang="en-US" sz="3600" b="1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922145" y="1628775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/>
              <a:t>北狄</a:t>
            </a:r>
            <a:endParaRPr lang="zh-CN" altLang="en-US" sz="3200"/>
          </a:p>
        </p:txBody>
      </p:sp>
      <p:sp>
        <p:nvSpPr>
          <p:cNvPr id="46" name="文本框 45"/>
          <p:cNvSpPr txBox="1"/>
          <p:nvPr/>
        </p:nvSpPr>
        <p:spPr>
          <a:xfrm>
            <a:off x="3160395" y="2820035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/>
              <a:t>东夷</a:t>
            </a:r>
            <a:endParaRPr lang="zh-CN" altLang="en-US" sz="3200"/>
          </a:p>
        </p:txBody>
      </p:sp>
      <p:sp>
        <p:nvSpPr>
          <p:cNvPr id="47" name="文本框 46"/>
          <p:cNvSpPr txBox="1"/>
          <p:nvPr/>
        </p:nvSpPr>
        <p:spPr>
          <a:xfrm>
            <a:off x="1823720" y="422529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/>
              <a:t>南蛮</a:t>
            </a:r>
            <a:endParaRPr lang="zh-CN" altLang="en-US" sz="3200"/>
          </a:p>
        </p:txBody>
      </p:sp>
      <p:sp>
        <p:nvSpPr>
          <p:cNvPr id="48" name="文本框 47"/>
          <p:cNvSpPr txBox="1"/>
          <p:nvPr/>
        </p:nvSpPr>
        <p:spPr>
          <a:xfrm>
            <a:off x="697865" y="2924810"/>
            <a:ext cx="9956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西戎</a:t>
            </a:r>
            <a:endParaRPr lang="zh-CN" altLang="en-US" sz="3200"/>
          </a:p>
        </p:txBody>
      </p:sp>
      <p:cxnSp>
        <p:nvCxnSpPr>
          <p:cNvPr id="2" name="直接箭头连接符 1"/>
          <p:cNvCxnSpPr/>
          <p:nvPr/>
        </p:nvCxnSpPr>
        <p:spPr>
          <a:xfrm>
            <a:off x="4625975" y="3133725"/>
            <a:ext cx="1616075" cy="762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>
                <a:shade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  <p:transition spd="slow" advTm="38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1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 bwMode="auto">
          <a:xfrm>
            <a:off x="103505" y="3939540"/>
            <a:ext cx="11722100" cy="2722245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312026" y="3995984"/>
            <a:ext cx="6197401" cy="2586050"/>
            <a:chOff x="7903589" y="595804"/>
            <a:chExt cx="6197401" cy="258605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3308" b="100000" l="345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20324" y="595804"/>
              <a:ext cx="2247939" cy="2057073"/>
            </a:xfrm>
            <a:prstGeom prst="rect">
              <a:avLst/>
            </a:prstGeom>
          </p:spPr>
        </p:pic>
        <p:sp>
          <p:nvSpPr>
            <p:cNvPr id="10" name="文本框 25"/>
            <p:cNvSpPr txBox="1"/>
            <p:nvPr/>
          </p:nvSpPr>
          <p:spPr>
            <a:xfrm>
              <a:off x="7903589" y="2783074"/>
              <a:ext cx="6197401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sz="2000" b="1">
                  <a:solidFill>
                    <a:srgbClr val="1A1D2E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pitchFamily="34" charset="-122"/>
                </a:rPr>
                <a:t>考古出土的</a:t>
              </a:r>
              <a:r>
                <a:rPr lang="zh-CN" altLang="en-US" sz="2000" b="1">
                  <a:solidFill>
                    <a:srgbClr val="1A1D2E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pitchFamily="34" charset="-122"/>
                </a:rPr>
                <a:t>春秋时期</a:t>
              </a:r>
              <a:r>
                <a:rPr lang="zh-CN" sz="2000" b="1">
                  <a:solidFill>
                    <a:srgbClr val="1A1D2E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pitchFamily="34" charset="-122"/>
                </a:rPr>
                <a:t>穿有鼻环的牛尊</a:t>
              </a:r>
              <a:endParaRPr lang="zh-CN" sz="2000" b="1">
                <a:solidFill>
                  <a:srgbClr val="1A1D2E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53230" y="4173578"/>
            <a:ext cx="3410849" cy="2367629"/>
            <a:chOff x="9978056" y="275631"/>
            <a:chExt cx="3730459" cy="2589486"/>
          </a:xfrm>
        </p:grpSpPr>
        <p:pic>
          <p:nvPicPr>
            <p:cNvPr id="5" name="图片 4" descr="t01e6804446c923c6be[1]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3525" y1="61257" x2="13525" y2="61257"/>
                          <a14:foregroundMark x1="36066" y1="58639" x2="36066" y2="58639"/>
                          <a14:foregroundMark x1="51230" y1="59686" x2="51230" y2="59686"/>
                          <a14:foregroundMark x1="61475" y1="83770" x2="61475" y2="83770"/>
                          <a14:foregroundMark x1="79098" y1="90576" x2="79098" y2="90576"/>
                          <a14:foregroundMark x1="56967" y1="90576" x2="56967" y2="90576"/>
                          <a14:foregroundMark x1="41803" y1="91099" x2="41803" y2="91099"/>
                          <a14:foregroundMark x1="24180" y1="91623" x2="24180" y2="9162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978056" y="275631"/>
              <a:ext cx="3730459" cy="1984762"/>
            </a:xfrm>
            <a:prstGeom prst="rect">
              <a:avLst/>
            </a:prstGeom>
          </p:spPr>
        </p:pic>
        <p:sp>
          <p:nvSpPr>
            <p:cNvPr id="6" name="文本框 25"/>
            <p:cNvSpPr txBox="1"/>
            <p:nvPr/>
          </p:nvSpPr>
          <p:spPr>
            <a:xfrm>
              <a:off x="10081251" y="2428970"/>
              <a:ext cx="3561965" cy="436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>
                  <a:solidFill>
                    <a:srgbClr val="1A1D2E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pitchFamily="34" charset="-122"/>
                </a:rPr>
                <a:t>战国</a:t>
              </a:r>
              <a:r>
                <a:rPr lang="zh-CN" sz="2000" b="1">
                  <a:solidFill>
                    <a:srgbClr val="1A1D2E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pitchFamily="34" charset="-122"/>
                </a:rPr>
                <a:t>时期的铁制农具</a:t>
              </a:r>
              <a:endParaRPr lang="zh-CN" sz="2000" b="1">
                <a:solidFill>
                  <a:srgbClr val="1A1D2E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1" name="文本框 27"/>
          <p:cNvSpPr txBox="1"/>
          <p:nvPr/>
        </p:nvSpPr>
        <p:spPr>
          <a:xfrm>
            <a:off x="-235" y="115978"/>
            <a:ext cx="248158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4000" b="1">
                <a:solidFill>
                  <a:srgbClr val="072AB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 Light" panose="020B0502040204020203" pitchFamily="34" charset="-122"/>
              </a:rPr>
              <a:t>2</a:t>
            </a:r>
            <a:r>
              <a:rPr lang="zh-CN" altLang="en-US" sz="4000" b="1">
                <a:solidFill>
                  <a:srgbClr val="072AB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 Light" panose="020B0502040204020203" pitchFamily="34" charset="-122"/>
              </a:rPr>
              <a:t>、经济上</a:t>
            </a:r>
            <a:endParaRPr lang="zh-CN" altLang="en-US" sz="4000" b="1">
              <a:solidFill>
                <a:srgbClr val="072ABF"/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 Light" panose="020B0502040204020203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rcRect l="4861" t="14448" r="-167"/>
          <a:stretch>
            <a:fillRect/>
          </a:stretch>
        </p:blipFill>
        <p:spPr>
          <a:xfrm>
            <a:off x="7828266" y="4204410"/>
            <a:ext cx="3528908" cy="2065462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7739219" y="6292035"/>
            <a:ext cx="2509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千耦其耘”到自耕农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625475" y="1917065"/>
            <a:ext cx="586867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铁犁牛耕使用，生产力提高；</a:t>
            </a:r>
            <a:endParaRPr lang="en-US" altLang="zh-CN" sz="3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3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井田制瓦解，土地私有制确立。</a:t>
            </a:r>
            <a:endParaRPr lang="zh-CN" altLang="en-US" sz="3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0178" name="Picture 2" descr="春秋战国水利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9650" y="188595"/>
            <a:ext cx="446595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03202" y="2503225"/>
            <a:ext cx="5414645" cy="2434640"/>
            <a:chOff x="456660" y="856191"/>
            <a:chExt cx="5414645" cy="2434640"/>
          </a:xfrm>
        </p:grpSpPr>
        <p:sp>
          <p:nvSpPr>
            <p:cNvPr id="29" name="文本框 25"/>
            <p:cNvSpPr txBox="1"/>
            <p:nvPr/>
          </p:nvSpPr>
          <p:spPr>
            <a:xfrm>
              <a:off x="921707" y="2767611"/>
              <a:ext cx="41509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sz="2800" b="1">
                  <a:solidFill>
                    <a:srgbClr val="1A1D2E"/>
                  </a:solidFill>
                  <a:latin typeface="方正宋刻本秀楷简体" panose="02000000000000000000" pitchFamily="2" charset="-122"/>
                  <a:ea typeface="方正宋刻本秀楷简体" panose="02000000000000000000" pitchFamily="2" charset="-122"/>
                  <a:cs typeface="微软雅黑" panose="020B0503020204020204" pitchFamily="34" charset="-122"/>
                </a:rPr>
                <a:t>春秋战国时期的各国货币</a:t>
              </a:r>
              <a:endParaRPr lang="zh-CN" sz="2800" b="1">
                <a:solidFill>
                  <a:srgbClr val="1A1D2E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8EDED">
                    <a:alpha val="100000"/>
                  </a:srgbClr>
                </a:clrFrom>
                <a:clrTo>
                  <a:srgbClr val="F8EDED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6660" y="856191"/>
              <a:ext cx="5414645" cy="1835785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5841547" y="1321511"/>
            <a:ext cx="2463828" cy="3816928"/>
            <a:chOff x="6622963" y="-576226"/>
            <a:chExt cx="2463828" cy="3816928"/>
          </a:xfrm>
        </p:grpSpPr>
        <p:sp>
          <p:nvSpPr>
            <p:cNvPr id="32" name="文本框 25"/>
            <p:cNvSpPr txBox="1"/>
            <p:nvPr/>
          </p:nvSpPr>
          <p:spPr>
            <a:xfrm>
              <a:off x="7548437" y="2779037"/>
              <a:ext cx="13690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b="1">
                  <a:solidFill>
                    <a:srgbClr val="1A1D2E"/>
                  </a:solidFill>
                  <a:latin typeface="方正宋刻本秀楷简体" panose="02000000000000000000" pitchFamily="2" charset="-122"/>
                  <a:ea typeface="方正宋刻本秀楷简体" panose="02000000000000000000" pitchFamily="2" charset="-122"/>
                  <a:cs typeface="微软雅黑" panose="020B0503020204020204" pitchFamily="34" charset="-122"/>
                </a:rPr>
                <a:t>子贡</a:t>
              </a:r>
              <a:endParaRPr lang="zh-CN" sz="2400" b="1">
                <a:solidFill>
                  <a:srgbClr val="1A1D2E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52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22963" y="-576226"/>
              <a:ext cx="2463828" cy="3187577"/>
            </a:xfrm>
            <a:prstGeom prst="rect">
              <a:avLst/>
            </a:prstGeom>
          </p:spPr>
        </p:pic>
      </p:grpSp>
      <p:sp>
        <p:nvSpPr>
          <p:cNvPr id="34" name="文本框 33"/>
          <p:cNvSpPr txBox="1"/>
          <p:nvPr/>
        </p:nvSpPr>
        <p:spPr>
          <a:xfrm>
            <a:off x="789618" y="5339012"/>
            <a:ext cx="10033516" cy="63318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C00000"/>
                </a:solidFill>
                <a:latin typeface="+mn-ea"/>
                <a:ea typeface="+mn-ea"/>
                <a:sym typeface="微软雅黑 Light" panose="020B0502040204020203" pitchFamily="34" charset="-122"/>
              </a:rPr>
              <a:t>农业的发展生推动了社会分工、贸易发展、工商业繁荣</a:t>
            </a:r>
            <a:endParaRPr lang="zh-CN" altLang="en-US" sz="3200" b="1">
              <a:solidFill>
                <a:srgbClr val="C00000"/>
              </a:solidFill>
              <a:latin typeface="+mn-ea"/>
              <a:ea typeface="+mn-ea"/>
              <a:sym typeface="微软雅黑 Light" panose="020B0502040204020203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9113396" y="1434312"/>
            <a:ext cx="2479512" cy="3594483"/>
            <a:chOff x="9441962" y="-330233"/>
            <a:chExt cx="2479512" cy="3594483"/>
          </a:xfrm>
        </p:grpSpPr>
        <p:sp>
          <p:nvSpPr>
            <p:cNvPr id="36" name="文本框 25"/>
            <p:cNvSpPr txBox="1"/>
            <p:nvPr/>
          </p:nvSpPr>
          <p:spPr>
            <a:xfrm>
              <a:off x="10138604" y="2864200"/>
              <a:ext cx="1369060" cy="400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>
                  <a:solidFill>
                    <a:srgbClr val="1A1D2E"/>
                  </a:solidFill>
                  <a:latin typeface="方正宋刻本秀楷简体" panose="02000000000000000000" pitchFamily="2" charset="-122"/>
                  <a:ea typeface="方正宋刻本秀楷简体" panose="02000000000000000000" pitchFamily="2" charset="-122"/>
                  <a:cs typeface="微软雅黑" panose="020B0503020204020204" pitchFamily="34" charset="-122"/>
                </a:rPr>
                <a:t>范蠡</a:t>
              </a:r>
              <a:endParaRPr lang="zh-CN" sz="2000" b="1">
                <a:solidFill>
                  <a:srgbClr val="1A1D2E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378" l="0" r="98728">
                          <a14:foregroundMark x1="48855" y1="58506" x2="48855" y2="58506"/>
                          <a14:foregroundMark x1="36896" y1="46266" x2="36896" y2="46266"/>
                          <a14:foregroundMark x1="32570" y1="41909" x2="32570" y2="41909"/>
                          <a14:foregroundMark x1="28499" y1="41079" x2="28499" y2="41079"/>
                          <a14:foregroundMark x1="30280" y1="47718" x2="30280" y2="47718"/>
                          <a14:foregroundMark x1="35623" y1="39212" x2="35623" y2="39212"/>
                          <a14:foregroundMark x1="28244" y1="54772" x2="28244" y2="54772"/>
                          <a14:foregroundMark x1="41476" y1="46058" x2="41476" y2="46058"/>
                          <a14:foregroundMark x1="41476" y1="58506" x2="41476" y2="58506"/>
                          <a14:foregroundMark x1="41476" y1="65145" x2="41476" y2="65145"/>
                          <a14:foregroundMark x1="46056" y1="70954" x2="46056" y2="70954"/>
                          <a14:foregroundMark x1="48346" y1="74481" x2="48346" y2="74481"/>
                          <a14:foregroundMark x1="49364" y1="76556" x2="49364" y2="76556"/>
                          <a14:foregroundMark x1="52672" y1="79046" x2="52672" y2="79046"/>
                          <a14:foregroundMark x1="53690" y1="78631" x2="53690" y2="78631"/>
                          <a14:foregroundMark x1="54453" y1="67012" x2="54453" y2="67012"/>
                          <a14:foregroundMark x1="54707" y1="59129" x2="54707" y2="59129"/>
                          <a14:foregroundMark x1="56743" y1="51660" x2="56743" y2="51660"/>
                          <a14:foregroundMark x1="55980" y1="46888" x2="55980" y2="46888"/>
                          <a14:foregroundMark x1="52926" y1="42531" x2="52926" y2="42531"/>
                          <a14:foregroundMark x1="58015" y1="52490" x2="58015" y2="52490"/>
                          <a14:foregroundMark x1="59796" y1="59129" x2="59796" y2="59129"/>
                          <a14:foregroundMark x1="64377" y1="58921" x2="64377" y2="58921"/>
                          <a14:foregroundMark x1="60305" y1="50830" x2="60305" y2="50830"/>
                          <a14:foregroundMark x1="60051" y1="59129" x2="60051" y2="59129"/>
                          <a14:foregroundMark x1="56997" y1="56017" x2="56997" y2="56017"/>
                          <a14:foregroundMark x1="62595" y1="53734" x2="62595" y2="53734"/>
                          <a14:foregroundMark x1="64377" y1="48548" x2="64377" y2="48548"/>
                          <a14:foregroundMark x1="60051" y1="44398" x2="60051" y2="44398"/>
                          <a14:foregroundMark x1="60305" y1="43776" x2="60305" y2="43776"/>
                          <a14:foregroundMark x1="56743" y1="40041" x2="56743" y2="4004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441962" y="-330233"/>
              <a:ext cx="2479512" cy="3041029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36"/>
          <p:cNvSpPr txBox="1"/>
          <p:nvPr/>
        </p:nvSpPr>
        <p:spPr>
          <a:xfrm>
            <a:off x="970756" y="3047107"/>
            <a:ext cx="140271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accent1"/>
                </a:solidFill>
                <a:uFillTx/>
                <a:latin typeface="华文隶书" panose="02010800040101010101" charset="-122"/>
                <a:ea typeface="华文隶书" panose="02010800040101010101" charset="-122"/>
              </a:rPr>
              <a:t>战国时期</a:t>
            </a:r>
            <a:endParaRPr lang="zh-CN" altLang="en-US" sz="3600" b="1">
              <a:solidFill>
                <a:schemeClr val="accent1"/>
              </a:solidFill>
              <a:uFillTx/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645251" y="3003292"/>
            <a:ext cx="3451860" cy="460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学士</a:t>
            </a:r>
            <a:r>
              <a:rPr lang="en-US" altLang="zh-CN" sz="2400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400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百家学者</a:t>
            </a:r>
            <a:endParaRPr lang="zh-CN" altLang="en-US" sz="2400" b="1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644616" y="3739892"/>
            <a:ext cx="3452495" cy="460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策士</a:t>
            </a:r>
            <a:r>
              <a:rPr lang="en-US" altLang="zh-CN" sz="2400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400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政治家说客</a:t>
            </a:r>
            <a:endParaRPr lang="zh-CN" altLang="en-US" sz="2400" b="1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642711" y="4586982"/>
            <a:ext cx="3453130" cy="460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术士</a:t>
            </a:r>
            <a:r>
              <a:rPr lang="en-US" altLang="zh-CN" sz="2400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400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专门技能者</a:t>
            </a:r>
            <a:endParaRPr lang="zh-CN" altLang="en-US" sz="2400" b="1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643981" y="5383907"/>
            <a:ext cx="3453130" cy="460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食客</a:t>
            </a:r>
            <a:r>
              <a:rPr lang="en-US" altLang="zh-CN" sz="2400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400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形形色色人才</a:t>
            </a:r>
            <a:endParaRPr lang="zh-CN" altLang="en-US" sz="2400" b="1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825105" y="4246245"/>
            <a:ext cx="3885565" cy="52197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士成为流动的社会阶层</a:t>
            </a:r>
            <a:endParaRPr lang="zh-CN" altLang="en-US" sz="2800" b="1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3" name="Picture 12" descr="4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V="1">
            <a:off x="6097246" y="3629429"/>
            <a:ext cx="1619885" cy="124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7717155" y="2130425"/>
            <a:ext cx="3885565" cy="52197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新兴地主阶级的兴起</a:t>
            </a:r>
            <a:endParaRPr lang="zh-CN" altLang="en-US" sz="2800" b="1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42711" y="2161282"/>
            <a:ext cx="3451860" cy="460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土地私有制的确立</a:t>
            </a:r>
            <a:endParaRPr lang="zh-CN" altLang="en-US" sz="2400" b="1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" name="Picture 12" descr="4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V="1">
            <a:off x="5989296" y="1799994"/>
            <a:ext cx="1619885" cy="124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27"/>
          <p:cNvSpPr txBox="1"/>
          <p:nvPr/>
        </p:nvSpPr>
        <p:spPr>
          <a:xfrm>
            <a:off x="-235" y="115978"/>
            <a:ext cx="350266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4000" b="1">
                <a:solidFill>
                  <a:srgbClr val="072AB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 Light" panose="020B0502040204020203" pitchFamily="34" charset="-122"/>
              </a:rPr>
              <a:t>3</a:t>
            </a:r>
            <a:r>
              <a:rPr lang="zh-CN" altLang="en-US" sz="4000" b="1">
                <a:solidFill>
                  <a:srgbClr val="072AB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 Light" panose="020B0502040204020203" pitchFamily="34" charset="-122"/>
              </a:rPr>
              <a:t>、阶级关系上</a:t>
            </a:r>
            <a:endParaRPr lang="zh-CN" altLang="en-US" sz="4000" b="1">
              <a:solidFill>
                <a:srgbClr val="072ABF"/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slow" advTm="38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14" grpId="0"/>
      <p:bldP spid="43" grpId="0"/>
      <p:bldP spid="44" grpId="0"/>
      <p:bldP spid="15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657502" y="2582949"/>
            <a:ext cx="1461135" cy="4603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政治动荡</a:t>
            </a:r>
            <a:endParaRPr lang="zh-CN" altLang="en-US" sz="2400" b="1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63442" y="2122574"/>
            <a:ext cx="1803400" cy="4603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诸侯争霸</a:t>
            </a:r>
            <a:endParaRPr lang="zh-CN" altLang="en-US" sz="2400" b="1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463442" y="2732809"/>
            <a:ext cx="1803400" cy="4603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礼崩乐坏</a:t>
            </a:r>
            <a:endParaRPr lang="zh-CN" altLang="en-US" sz="2400" b="1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463442" y="3343044"/>
            <a:ext cx="1801495" cy="4603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铁犁牛耕</a:t>
            </a:r>
            <a:endParaRPr lang="zh-CN" altLang="en-US" sz="2400" b="1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56232" y="3689119"/>
            <a:ext cx="1461770" cy="4603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经济发展</a:t>
            </a:r>
            <a:endParaRPr lang="zh-CN" altLang="en-US" sz="2400" b="1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462807" y="3953279"/>
            <a:ext cx="1802130" cy="4603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工商业繁荣</a:t>
            </a:r>
            <a:endParaRPr lang="zh-CN" altLang="en-US" sz="2400" b="1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左大括号 22"/>
          <p:cNvSpPr/>
          <p:nvPr/>
        </p:nvSpPr>
        <p:spPr>
          <a:xfrm>
            <a:off x="2175787" y="3616094"/>
            <a:ext cx="287020" cy="606425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56232" y="4666384"/>
            <a:ext cx="1462405" cy="4603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阶级变动</a:t>
            </a:r>
            <a:endParaRPr lang="zh-CN" altLang="en-US" sz="2400" b="1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1" name="直接连接符 30"/>
          <p:cNvCxnSpPr>
            <a:stCxn id="30" idx="3"/>
            <a:endCxn id="32" idx="1"/>
          </p:cNvCxnSpPr>
          <p:nvPr/>
        </p:nvCxnSpPr>
        <p:spPr>
          <a:xfrm>
            <a:off x="2118637" y="4896889"/>
            <a:ext cx="344805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文本框 31"/>
          <p:cNvSpPr txBox="1"/>
          <p:nvPr/>
        </p:nvSpPr>
        <p:spPr>
          <a:xfrm>
            <a:off x="2463442" y="4666384"/>
            <a:ext cx="1802130" cy="4603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士阶层崛起</a:t>
            </a:r>
            <a:endParaRPr lang="zh-CN" altLang="en-US" sz="2400" b="1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左大括号 49"/>
          <p:cNvSpPr/>
          <p:nvPr/>
        </p:nvSpPr>
        <p:spPr>
          <a:xfrm>
            <a:off x="2118637" y="2436899"/>
            <a:ext cx="344170" cy="606425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437147" y="2388639"/>
            <a:ext cx="1882775" cy="4603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变法必要性</a:t>
            </a:r>
            <a:endParaRPr lang="zh-CN" altLang="en-US" sz="2400" b="1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437147" y="3961534"/>
            <a:ext cx="1882775" cy="4603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变法可能性</a:t>
            </a:r>
            <a:endParaRPr lang="zh-CN" altLang="en-US" sz="2400" b="1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4407812" y="2354349"/>
            <a:ext cx="8204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直接连接符 56"/>
          <p:cNvCxnSpPr/>
          <p:nvPr/>
        </p:nvCxnSpPr>
        <p:spPr>
          <a:xfrm>
            <a:off x="4407812" y="2963314"/>
            <a:ext cx="8204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直接箭头连接符 62"/>
          <p:cNvCxnSpPr/>
          <p:nvPr/>
        </p:nvCxnSpPr>
        <p:spPr>
          <a:xfrm>
            <a:off x="5228232" y="2611524"/>
            <a:ext cx="20891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65" name="直接连接符 64"/>
          <p:cNvCxnSpPr/>
          <p:nvPr/>
        </p:nvCxnSpPr>
        <p:spPr>
          <a:xfrm>
            <a:off x="4407812" y="3616094"/>
            <a:ext cx="8204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直接连接符 65"/>
          <p:cNvCxnSpPr/>
          <p:nvPr/>
        </p:nvCxnSpPr>
        <p:spPr>
          <a:xfrm>
            <a:off x="4407812" y="4222519"/>
            <a:ext cx="8204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直接连接符 66"/>
          <p:cNvCxnSpPr/>
          <p:nvPr/>
        </p:nvCxnSpPr>
        <p:spPr>
          <a:xfrm>
            <a:off x="4407812" y="4896889"/>
            <a:ext cx="8204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直接连接符 68"/>
          <p:cNvCxnSpPr/>
          <p:nvPr/>
        </p:nvCxnSpPr>
        <p:spPr>
          <a:xfrm flipH="1">
            <a:off x="5211722" y="2338474"/>
            <a:ext cx="0" cy="65976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直接连接符 69"/>
          <p:cNvCxnSpPr/>
          <p:nvPr/>
        </p:nvCxnSpPr>
        <p:spPr>
          <a:xfrm flipH="1">
            <a:off x="5211722" y="3609109"/>
            <a:ext cx="0" cy="128778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直接箭头连接符 70"/>
          <p:cNvCxnSpPr/>
          <p:nvPr/>
        </p:nvCxnSpPr>
        <p:spPr>
          <a:xfrm>
            <a:off x="5228232" y="4222519"/>
            <a:ext cx="20891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72" name="文本框 71"/>
          <p:cNvSpPr txBox="1"/>
          <p:nvPr/>
        </p:nvSpPr>
        <p:spPr>
          <a:xfrm>
            <a:off x="9338741" y="2668356"/>
            <a:ext cx="29523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chemeClr val="accent1"/>
                </a:solidFill>
                <a:latin typeface="华文隶书" panose="02010800040101010101" charset="-122"/>
                <a:ea typeface="华文隶书" panose="02010800040101010101" charset="-122"/>
              </a:rPr>
              <a:t>各国变法</a:t>
            </a:r>
            <a:endParaRPr lang="zh-CN" altLang="en-US" sz="4400" b="1">
              <a:solidFill>
                <a:schemeClr val="accent1"/>
              </a:solidFill>
              <a:latin typeface="华文隶书" panose="02010800040101010101" charset="-122"/>
              <a:ea typeface="华文隶书" panose="02010800040101010101" charset="-122"/>
            </a:endParaRPr>
          </a:p>
          <a:p>
            <a:r>
              <a:rPr lang="zh-CN" altLang="en-US" sz="4400" b="1">
                <a:solidFill>
                  <a:schemeClr val="accent1"/>
                </a:solidFill>
                <a:latin typeface="华文隶书" panose="02010800040101010101" charset="-122"/>
                <a:ea typeface="华文隶书" panose="02010800040101010101" charset="-122"/>
              </a:rPr>
              <a:t>百家争鸣</a:t>
            </a:r>
            <a:endParaRPr lang="zh-CN" altLang="en-US" sz="4400" b="1">
              <a:solidFill>
                <a:schemeClr val="accent1"/>
              </a:solidFill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22860" y="-27305"/>
            <a:ext cx="59321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072ABF"/>
                </a:solidFill>
              </a:rPr>
              <a:t>二、影响</a:t>
            </a:r>
            <a:endParaRPr lang="zh-CN" altLang="en-US" sz="3200" b="1">
              <a:solidFill>
                <a:srgbClr val="072ABF"/>
              </a:solidFill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7925435" y="3343275"/>
            <a:ext cx="1125220" cy="1524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  <p:transition spd="slow" advTm="38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3" grpId="0"/>
      <p:bldP spid="30" grpId="0"/>
      <p:bldP spid="32" grpId="0"/>
      <p:bldP spid="50" grpId="0"/>
      <p:bldP spid="54" grpId="0"/>
      <p:bldP spid="55" grpId="0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d4ad5dbeef22f8c9bbea698c6cec036"/>
          <p:cNvPicPr>
            <a:picLocks noChangeAspect="1"/>
          </p:cNvPicPr>
          <p:nvPr/>
        </p:nvPicPr>
        <p:blipFill>
          <a:blip r:embed="rId1"/>
          <a:srcRect l="26780" t="12175" r="23352" b="11870"/>
          <a:stretch>
            <a:fillRect/>
          </a:stretch>
        </p:blipFill>
        <p:spPr>
          <a:xfrm>
            <a:off x="479384" y="1425085"/>
            <a:ext cx="5728335" cy="5099685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732490" y="1230532"/>
          <a:ext cx="4756785" cy="509587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77950"/>
                <a:gridCol w="1556385"/>
                <a:gridCol w="1822450"/>
              </a:tblGrid>
              <a:tr h="668655"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spc="130">
                          <a:solidFill>
                            <a:schemeClr val="accent1"/>
                          </a:solidFill>
                        </a:rPr>
                        <a:t>诸侯国</a:t>
                      </a:r>
                      <a:endParaRPr lang="zh-CN" altLang="en-US" sz="2000" spc="130">
                        <a:solidFill>
                          <a:schemeClr val="accent1"/>
                        </a:solidFill>
                      </a:endParaRPr>
                    </a:p>
                  </a:txBody>
                  <a:tcPr marL="215900" marR="215900" marT="133350" marB="133350" vert="horz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spc="130">
                          <a:solidFill>
                            <a:schemeClr val="accent1"/>
                          </a:solidFill>
                        </a:rPr>
                        <a:t>统治者</a:t>
                      </a:r>
                      <a:endParaRPr lang="zh-CN" altLang="en-US" sz="2000" spc="130">
                        <a:solidFill>
                          <a:schemeClr val="accent1"/>
                        </a:solidFill>
                      </a:endParaRPr>
                    </a:p>
                  </a:txBody>
                  <a:tcPr marL="215900" marR="215900" marT="133350" marB="133350" vert="horz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spc="130">
                          <a:solidFill>
                            <a:schemeClr val="accent1"/>
                          </a:solidFill>
                        </a:rPr>
                        <a:t>变法</a:t>
                      </a:r>
                      <a:endParaRPr lang="zh-CN" altLang="en-US" sz="2000" spc="130">
                        <a:solidFill>
                          <a:schemeClr val="accent1"/>
                        </a:solidFill>
                      </a:endParaRPr>
                    </a:p>
                  </a:txBody>
                  <a:tcPr marL="215900" marR="215900" marT="133350" marB="133350" vert="horz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628650"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spc="13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齐国</a:t>
                      </a:r>
                      <a:endParaRPr lang="zh-CN" altLang="en-US" sz="2000" b="1" spc="13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215900" marR="215900" marT="133350" marB="133350" vert="horz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spc="13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齐威王</a:t>
                      </a:r>
                      <a:endParaRPr lang="zh-CN" altLang="en-US" sz="2000" b="1" spc="13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215900" marR="215900" marT="133350" marB="133350" vert="horz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spc="13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邹忌改革</a:t>
                      </a:r>
                      <a:endParaRPr lang="zh-CN" altLang="en-US" sz="2000" b="1" spc="13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215900" marR="215900" marT="133350" marB="133350" vert="horz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28650"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spc="13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楚国</a:t>
                      </a:r>
                      <a:endParaRPr lang="zh-CN" altLang="en-US" sz="2000" b="1" spc="13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215900" marR="215900" marT="133350" marB="133350" vert="horz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spc="13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楚悼王</a:t>
                      </a:r>
                      <a:endParaRPr lang="zh-CN" altLang="en-US" sz="2000" b="1" spc="13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215900" marR="215900" marT="133350" marB="133350" vert="horz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spc="13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吴起变法</a:t>
                      </a:r>
                      <a:endParaRPr lang="zh-CN" altLang="en-US" sz="2000" b="1" spc="13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215900" marR="215900" marT="133350" marB="133350" vert="horz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29285"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spc="13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燕国</a:t>
                      </a:r>
                      <a:endParaRPr lang="zh-CN" altLang="en-US" sz="2000" b="1" spc="13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215900" marR="215900" marT="133350" marB="133350" vert="horz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spc="13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燕昭王</a:t>
                      </a:r>
                      <a:endParaRPr lang="zh-CN" altLang="en-US" sz="2000" b="1" spc="13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215900" marR="215900" marT="133350" marB="133350" vert="horz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spc="13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乐毅改革</a:t>
                      </a:r>
                      <a:endParaRPr lang="zh-CN" altLang="en-US" sz="2000" b="1" spc="13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215900" marR="215900" marT="133350" marB="133350" vert="horz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28650"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spc="13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韩国</a:t>
                      </a:r>
                      <a:endParaRPr lang="zh-CN" altLang="en-US" sz="2000" b="1" spc="13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215900" marR="215900" marT="133350" marB="133350" vert="horz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spc="13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韩昭侯</a:t>
                      </a:r>
                      <a:endParaRPr lang="zh-CN" altLang="en-US" sz="2000" b="1" spc="13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215900" marR="215900" marT="133350" marB="133350" vert="horz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spc="13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申不害变法</a:t>
                      </a:r>
                      <a:endParaRPr lang="zh-CN" altLang="en-US" sz="2000" b="1" spc="13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215900" marR="215900" marT="133350" marB="133350" vert="horz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28650"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spc="13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赵国</a:t>
                      </a:r>
                      <a:endParaRPr lang="zh-CN" altLang="en-US" sz="2000" b="1" spc="13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215900" marR="215900" marT="133350" marB="133350" vert="horz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spc="13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赵武灵王</a:t>
                      </a:r>
                      <a:endParaRPr lang="zh-CN" altLang="en-US" sz="2000" b="1" spc="13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215900" marR="215900" marT="133350" marB="133350" vert="horz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spc="13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胡服骑射</a:t>
                      </a:r>
                      <a:endParaRPr lang="zh-CN" altLang="en-US" sz="2000" b="1" spc="13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215900" marR="215900" marT="133350" marB="133350" vert="horz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28650"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spc="13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魏国</a:t>
                      </a:r>
                      <a:endParaRPr lang="zh-CN" altLang="en-US" sz="2000" b="1" spc="13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215900" marR="215900" marT="133350" marB="133350" vert="horz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spc="13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魏文侯</a:t>
                      </a:r>
                      <a:endParaRPr lang="zh-CN" altLang="en-US" sz="2000" b="1" spc="13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215900" marR="215900" marT="133350" marB="133350" vert="horz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spc="13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李悝变法</a:t>
                      </a:r>
                      <a:endParaRPr lang="zh-CN" altLang="en-US" sz="2000" b="1" spc="13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215900" marR="215900" marT="133350" marB="133350" vert="horz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28650"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spc="13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秦国</a:t>
                      </a:r>
                      <a:endParaRPr lang="zh-CN" altLang="en-US" sz="2000" b="1" spc="13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215900" marR="215900" marT="133350" marB="133350" vert="horz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spc="13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秦孝公</a:t>
                      </a:r>
                      <a:endParaRPr lang="zh-CN" altLang="en-US" sz="2000" b="1" spc="13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215900" marR="215900" marT="133350" marB="133350" vert="horz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spc="13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商鞅变法</a:t>
                      </a:r>
                      <a:endParaRPr lang="zh-CN" altLang="en-US" sz="2000" b="1" spc="13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215900" marR="215900" marT="133350" marB="133350" vert="horz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圆角矩形 2"/>
          <p:cNvSpPr/>
          <p:nvPr/>
        </p:nvSpPr>
        <p:spPr>
          <a:xfrm>
            <a:off x="6732270" y="5725160"/>
            <a:ext cx="4756785" cy="601345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913765" y="3573145"/>
            <a:ext cx="1656080" cy="1583690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22860" y="-27305"/>
            <a:ext cx="59321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072ABF"/>
                </a:solidFill>
              </a:rPr>
              <a:t>（一）变法</a:t>
            </a:r>
            <a:endParaRPr lang="zh-CN" altLang="en-US" sz="3200" b="1">
              <a:solidFill>
                <a:srgbClr val="072ABF"/>
              </a:solidFill>
            </a:endParaRPr>
          </a:p>
        </p:txBody>
      </p:sp>
    </p:spTree>
  </p:cSld>
  <p:clrMapOvr>
    <a:masterClrMapping/>
  </p:clrMapOvr>
  <p:transition spd="slow" advTm="38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p="http://schemas.openxmlformats.org/presentationml/2006/main">
  <p:tag name="KSO_WM_UNIT_TABLE_BEAUTIFY" val="{caf07a37-983d-42f8-ab98-bf9f7b7fd09d}"/>
  <p:tag name="TABLE_COLORIDX" val="l"/>
  <p:tag name="TABLE_EMPHASIZE_COLOR" val="6579300"/>
  <p:tag name="TABLE_ONEKEY_SKIN_IDX" val="0"/>
  <p:tag name="TABLE_RECT" val="526.317*88.4423*374.55*399.2"/>
  <p:tag name="TABLE_SKINIDX" val="-1"/>
</p:tagLst>
</file>

<file path=ppt/tags/tag10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FILL_FORE_SCHEMECOLOR_INDEX" val="6"/>
  <p:tag name="KSO_WM_UNIT_FILL_TYPE" val="1"/>
  <p:tag name="KSO_WM_UNIT_ID" val="diagram160431_3*m_i*1_6"/>
  <p:tag name="KSO_WM_UNIT_INDEX" val="1_6"/>
  <p:tag name="KSO_WM_UNIT_LAYERLEVEL" val="1_1"/>
  <p:tag name="KSO_WM_UNIT_TEXT_FILL_FORE_SCHEMECOLOR_INDEX" val="14"/>
  <p:tag name="KSO_WM_UNIT_TEXT_FILL_TYPE" val="1"/>
  <p:tag name="KSO_WM_UNIT_TYPE" val="m_i"/>
</p:tagLst>
</file>

<file path=ppt/tags/tag11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ID" val="diagram160431_3*m_i*1_8"/>
  <p:tag name="KSO_WM_UNIT_INDEX" val="1_8"/>
  <p:tag name="KSO_WM_UNIT_LAYERLEVEL" val="1_1"/>
  <p:tag name="KSO_WM_UNIT_LINE_FILL_TYPE" val="2"/>
  <p:tag name="KSO_WM_UNIT_LINE_FORE_SCHEMECOLOR_INDEX" val="6"/>
  <p:tag name="KSO_WM_UNIT_TYPE" val="m_i"/>
</p:tagLst>
</file>

<file path=ppt/tags/tag12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COMPATIBLE" val="0"/>
  <p:tag name="KSO_WM_UNIT_HIGHLIGHT" val="0"/>
  <p:tag name="KSO_WM_UNIT_ID" val="diagram160431_3*m_h_f*1_2_1"/>
  <p:tag name="KSO_WM_UNIT_INDEX" val="1_2_1"/>
  <p:tag name="KSO_WM_UNIT_LAYERLEVEL" val="1_1_1"/>
  <p:tag name="KSO_WM_UNIT_PRESET_TEXT" val="LOREM IPSUM DOLOR SIT AMET, CONSECTETUR ADIPISICING ELIT, SED DO EIUSMOD TEMPOR INCIDIDUNT"/>
  <p:tag name="KSO_WM_UNIT_TEXT_FILL_FORE_SCHEMECOLOR_INDEX" val="13"/>
  <p:tag name="KSO_WM_UNIT_TEXT_FILL_TYPE" val="1"/>
  <p:tag name="KSO_WM_UNIT_TYPE" val="m_h_f"/>
  <p:tag name="KSO_WM_UNIT_VALUE" val="63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160431"/>
  <p:tag name="KSO_WM_UNIT_ID" val="diagram160431_3*i*14"/>
  <p:tag name="KSO_WM_UNIT_INDEX" val="14"/>
  <p:tag name="KSO_WM_UNIT_TYPE" val="i"/>
</p:tagLst>
</file>

<file path=ppt/tags/tag14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FILL_FORE_SCHEMECOLOR_INDEX" val="6"/>
  <p:tag name="KSO_WM_UNIT_FILL_TYPE" val="1"/>
  <p:tag name="KSO_WM_UNIT_ID" val="diagram160431_3*m_i*1_6"/>
  <p:tag name="KSO_WM_UNIT_INDEX" val="1_6"/>
  <p:tag name="KSO_WM_UNIT_LAYERLEVEL" val="1_1"/>
  <p:tag name="KSO_WM_UNIT_TEXT_FILL_FORE_SCHEMECOLOR_INDEX" val="14"/>
  <p:tag name="KSO_WM_UNIT_TEXT_FILL_TYPE" val="1"/>
  <p:tag name="KSO_WM_UNIT_TYPE" val="m_i"/>
</p:tagLst>
</file>

<file path=ppt/tags/tag15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ID" val="diagram160431_3*m_i*1_8"/>
  <p:tag name="KSO_WM_UNIT_INDEX" val="1_8"/>
  <p:tag name="KSO_WM_UNIT_LAYERLEVEL" val="1_1"/>
  <p:tag name="KSO_WM_UNIT_LINE_FILL_TYPE" val="2"/>
  <p:tag name="KSO_WM_UNIT_LINE_FORE_SCHEMECOLOR_INDEX" val="6"/>
  <p:tag name="KSO_WM_UNIT_TYPE" val="m_i"/>
</p:tagLst>
</file>

<file path=ppt/tags/tag16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COMPATIBLE" val="0"/>
  <p:tag name="KSO_WM_UNIT_HIGHLIGHT" val="0"/>
  <p:tag name="KSO_WM_UNIT_ID" val="diagram160431_3*m_h_f*1_2_1"/>
  <p:tag name="KSO_WM_UNIT_INDEX" val="1_2_1"/>
  <p:tag name="KSO_WM_UNIT_LAYERLEVEL" val="1_1_1"/>
  <p:tag name="KSO_WM_UNIT_PRESET_TEXT" val="LOREM IPSUM DOLOR SIT AMET, CONSECTETUR ADIPISICING ELIT, SED DO EIUSMOD TEMPOR INCIDIDUNT"/>
  <p:tag name="KSO_WM_UNIT_TEXT_FILL_FORE_SCHEMECOLOR_INDEX" val="13"/>
  <p:tag name="KSO_WM_UNIT_TEXT_FILL_TYPE" val="1"/>
  <p:tag name="KSO_WM_UNIT_TYPE" val="m_h_f"/>
  <p:tag name="KSO_WM_UNIT_VALUE" val="63"/>
</p:tagLst>
</file>

<file path=ppt/tags/tag17.xml><?xml version="1.0" encoding="utf-8"?>
<p:tagLst xmlns:p="http://schemas.openxmlformats.org/presentationml/2006/main">
  <p:tag name="KSO_WM_UNIT_TABLE_BEAUTIFY" val="smartTable{1c387e5f-a2a0-4db7-a03b-d6b1f3ec5611}"/>
</p:tagLst>
</file>

<file path=ppt/tags/tag18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KSO_WPP_MARK_KEY" val="85f3849a-5e2a-474a-8b3b-840aa1c7c02a"/>
  <p:tag name="COMMONDATA" val="eyJoZGlkIjoiN2U1ZGFlMjcxNzkxNTUxYTY1ZDVkMTZkODBiZGQ0YTcifQ==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160431"/>
  <p:tag name="KSO_WM_UNIT_ID" val="diagram160431_3*i*0"/>
  <p:tag name="KSO_WM_UNIT_INDEX" val="0"/>
  <p:tag name="KSO_WM_UNIT_TYPE" val="i"/>
</p:tagLst>
</file>

<file path=ppt/tags/tag3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FILL_FORE_SCHEMECOLOR_INDEX" val="5"/>
  <p:tag name="KSO_WM_UNIT_FILL_TYPE" val="1"/>
  <p:tag name="KSO_WM_UNIT_ID" val="diagram160431_3*m_i*1_1"/>
  <p:tag name="KSO_WM_UNIT_INDEX" val="1_1"/>
  <p:tag name="KSO_WM_UNIT_LAYERLEVEL" val="1_1"/>
  <p:tag name="KSO_WM_UNIT_TEXT_FILL_FORE_SCHEMECOLOR_INDEX" val="14"/>
  <p:tag name="KSO_WM_UNIT_TEXT_FILL_TYPE" val="1"/>
  <p:tag name="KSO_WM_UNIT_TYPE" val="m_i"/>
</p:tagLst>
</file>

<file path=ppt/tags/tag4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ID" val="diagram160431_3*m_i*1_2"/>
  <p:tag name="KSO_WM_UNIT_INDEX" val="1_2"/>
  <p:tag name="KSO_WM_UNIT_LAYERLEVEL" val="1_1"/>
  <p:tag name="KSO_WM_UNIT_LINE_FILL_TYPE" val="2"/>
  <p:tag name="KSO_WM_UNIT_LINE_FORE_SCHEMECOLOR_INDEX" val="5"/>
  <p:tag name="KSO_WM_UNIT_TYPE" val="m_i"/>
</p:tagLst>
</file>

<file path=ppt/tags/tag5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ID" val="diagram160431_3*m_i*1_3"/>
  <p:tag name="KSO_WM_UNIT_INDEX" val="1_3"/>
  <p:tag name="KSO_WM_UNIT_LAYERLEVEL" val="1_1"/>
  <p:tag name="KSO_WM_UNIT_LINE_FILL_TYPE" val="2"/>
  <p:tag name="KSO_WM_UNIT_LINE_FORE_SCHEMECOLOR_INDEX" val="5"/>
  <p:tag name="KSO_WM_UNIT_TYPE" val="m_i"/>
</p:tagLst>
</file>

<file path=ppt/tags/tag6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ID" val="diagram160431_3*m_i*1_4"/>
  <p:tag name="KSO_WM_UNIT_INDEX" val="1_4"/>
  <p:tag name="KSO_WM_UNIT_LAYERLEVEL" val="1_1"/>
  <p:tag name="KSO_WM_UNIT_LINE_FILL_TYPE" val="2"/>
  <p:tag name="KSO_WM_UNIT_LINE_FORE_SCHEMECOLOR_INDEX" val="5"/>
  <p:tag name="KSO_WM_UNIT_TYPE" val="m_i"/>
</p:tagLst>
</file>

<file path=ppt/tags/tag7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ID" val="diagram160431_3*m_i*1_5"/>
  <p:tag name="KSO_WM_UNIT_INDEX" val="1_5"/>
  <p:tag name="KSO_WM_UNIT_LAYERLEVEL" val="1_1"/>
  <p:tag name="KSO_WM_UNIT_LINE_FILL_TYPE" val="2"/>
  <p:tag name="KSO_WM_UNIT_LINE_FORE_SCHEMECOLOR_INDEX" val="5"/>
  <p:tag name="KSO_WM_UNIT_TYPE" val="m_i"/>
</p:tagLst>
</file>

<file path=ppt/tags/tag8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COMPATIBLE" val="0"/>
  <p:tag name="KSO_WM_UNIT_HIGHLIGHT" val="0"/>
  <p:tag name="KSO_WM_UNIT_ID" val="diagram160431_3*m_h_f*1_1_1"/>
  <p:tag name="KSO_WM_UNIT_INDEX" val="1_1_1"/>
  <p:tag name="KSO_WM_UNIT_LAYERLEVEL" val="1_1_1"/>
  <p:tag name="KSO_WM_UNIT_PRESET_TEXT" val="LOREM IPSUM DOLOR SIT AMET, CONSECTETUR ADIPISICING ELIT, SED DO EIUSMOD TEMPOR INCIDIDUNT"/>
  <p:tag name="KSO_WM_UNIT_TEXT_FILL_FORE_SCHEMECOLOR_INDEX" val="13"/>
  <p:tag name="KSO_WM_UNIT_TEXT_FILL_TYPE" val="1"/>
  <p:tag name="KSO_WM_UNIT_TYPE" val="m_h_f"/>
  <p:tag name="KSO_WM_UNIT_VALUE" val="63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160431"/>
  <p:tag name="KSO_WM_UNIT_ID" val="diagram160431_3*i*14"/>
  <p:tag name="KSO_WM_UNIT_INDEX" val="14"/>
  <p:tag name="KSO_WM_UNIT_TYPE" val="i"/>
</p:tagLst>
</file>

<file path=ppt/theme/theme1.xml><?xml version="1.0" encoding="utf-8"?>
<a:theme xmlns:a="http://schemas.openxmlformats.org/drawingml/2006/main" name="2_默认设计模板">
  <a:themeElements>
    <a:clrScheme name="">
      <a:dk1>
        <a:srgbClr val="957F66"/>
      </a:dk1>
      <a:lt1>
        <a:srgbClr val="4D4D4D"/>
      </a:lt1>
      <a:dk2>
        <a:srgbClr val="C4271D"/>
      </a:dk2>
      <a:lt2>
        <a:srgbClr val="DDDDDD"/>
      </a:lt2>
      <a:accent1>
        <a:srgbClr val="000000"/>
      </a:accent1>
      <a:accent2>
        <a:srgbClr val="FFFFFF"/>
      </a:accent2>
      <a:accent3>
        <a:srgbClr val="DEACAB"/>
      </a:accent3>
      <a:accent4>
        <a:srgbClr val="404040"/>
      </a:accent4>
      <a:accent5>
        <a:srgbClr val="AAAAAA"/>
      </a:accent5>
      <a:accent6>
        <a:srgbClr val="E7E7E7"/>
      </a:accent6>
      <a:hlink>
        <a:srgbClr val="B3B3B3"/>
      </a:hlink>
      <a:folHlink>
        <a:srgbClr val="404040"/>
      </a:folHlink>
    </a:clrScheme>
    <a:fontScheme name="2_默认设计模板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1765</Words>
  <Application>WPS 演示</Application>
  <PresentationFormat/>
  <Paragraphs>352</Paragraphs>
  <Slides>16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仿宋_GB2312</vt:lpstr>
      <vt:lpstr>仿宋</vt:lpstr>
      <vt:lpstr>楷体</vt:lpstr>
      <vt:lpstr>Calibri</vt:lpstr>
      <vt:lpstr>黑体</vt:lpstr>
      <vt:lpstr>楷体_GB2312</vt:lpstr>
      <vt:lpstr>新宋体</vt:lpstr>
      <vt:lpstr>思源宋体 CN Heavy</vt:lpstr>
      <vt:lpstr>微软雅黑 Light</vt:lpstr>
      <vt:lpstr>方正粗金陵简体</vt:lpstr>
      <vt:lpstr>华文行楷</vt:lpstr>
      <vt:lpstr>华文隶书</vt:lpstr>
      <vt:lpstr>方正宋刻本秀楷简体</vt:lpstr>
      <vt:lpstr>Arial Unicode MS</vt:lpstr>
      <vt:lpstr>Wingdings 2</vt:lpstr>
      <vt:lpstr>Wingdings</vt:lpstr>
      <vt:lpstr>2_默认设计模板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家珍</cp:lastModifiedBy>
  <cp:revision>2</cp:revision>
  <cp:lastPrinted>2021-09-06T15:37:00Z</cp:lastPrinted>
  <dcterms:created xsi:type="dcterms:W3CDTF">2021-09-06T15:37:00Z</dcterms:created>
  <dcterms:modified xsi:type="dcterms:W3CDTF">2022-11-18T01:59:39Z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446C0A6968BC42CB85FB6273D924E10B</vt:lpwstr>
  </property>
  <property fmtid="{D5CDD505-2E9C-101B-9397-08002B2CF9AE}" pid="7" name="KSOProductBuildVer">
    <vt:lpwstr>2052-11.1.0.12763</vt:lpwstr>
  </property>
</Properties>
</file>