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officedocument.drawingml.diagramData+xml" PartName="/ppt/diagrams/data4.xml"/>
  <Override ContentType="application/vnd.openxmlformats-officedocument.drawingml.diagramLayout+xml" PartName="/ppt/diagrams/layout4.xml"/>
  <Override ContentType="application/vnd.openxmlformats-officedocument.drawingml.diagramStyle+xml" PartName="/ppt/diagrams/quickStyle4.xml"/>
  <Override ContentType="application/vnd.openxmlformats-officedocument.drawingml.diagramColors+xml" PartName="/ppt/diagrams/colors4.xml"/>
  <Override ContentType="application/vnd.ms-office.drawingml.diagramDrawing+xml" PartName="/ppt/diagrams/drawing4.xml"/>
  <Override ContentType="application/vnd.openxmlformats-officedocument.drawingml.diagramData+xml" PartName="/ppt/diagrams/data5.xml"/>
  <Override ContentType="application/vnd.openxmlformats-officedocument.drawingml.diagramLayout+xml" PartName="/ppt/diagrams/layout5.xml"/>
  <Override ContentType="application/vnd.openxmlformats-officedocument.drawingml.diagramStyle+xml" PartName="/ppt/diagrams/quickStyle5.xml"/>
  <Override ContentType="application/vnd.openxmlformats-officedocument.drawingml.diagramColors+xml" PartName="/ppt/diagrams/colors5.xml"/>
  <Override ContentType="application/vnd.ms-office.drawingml.diagramDrawing+xml" PartName="/ppt/diagrams/drawing5.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565" r:id="rId2"/>
    <p:sldId id="302" r:id="rId3"/>
    <p:sldId id="472" r:id="rId4"/>
    <p:sldId id="450" r:id="rId5"/>
    <p:sldId id="451" r:id="rId6"/>
    <p:sldId id="452" r:id="rId7"/>
    <p:sldId id="453" r:id="rId8"/>
    <p:sldId id="454" r:id="rId9"/>
    <p:sldId id="455" r:id="rId10"/>
    <p:sldId id="303" r:id="rId11"/>
    <p:sldId id="575" r:id="rId12"/>
    <p:sldId id="577" r:id="rId13"/>
    <p:sldId id="580" r:id="rId14"/>
    <p:sldId id="578" r:id="rId15"/>
    <p:sldId id="579" r:id="rId16"/>
    <p:sldId id="356" r:id="rId17"/>
    <p:sldId id="581" r:id="rId18"/>
    <p:sldId id="582" r:id="rId19"/>
    <p:sldId id="583" r:id="rId20"/>
    <p:sldId id="584" r:id="rId21"/>
    <p:sldId id="585" r:id="rId22"/>
    <p:sldId id="586" r:id="rId23"/>
    <p:sldId id="587" r:id="rId24"/>
    <p:sldId id="588" r:id="rId25"/>
    <p:sldId id="304" r:id="rId26"/>
    <p:sldId id="357" r:id="rId27"/>
    <p:sldId id="539" r:id="rId28"/>
    <p:sldId id="540" r:id="rId29"/>
    <p:sldId id="541" r:id="rId30"/>
    <p:sldId id="542" r:id="rId31"/>
    <p:sldId id="543" r:id="rId32"/>
    <p:sldId id="305" r:id="rId33"/>
    <p:sldId id="297" r:id="rId34"/>
    <p:sldId id="301" r:id="rId35"/>
    <p:sldId id="280" r:id="rId36"/>
    <p:sldId id="283" r:id="rId37"/>
    <p:sldId id="490" r:id="rId38"/>
    <p:sldId id="491" r:id="rId39"/>
    <p:sldId id="494" r:id="rId40"/>
    <p:sldId id="492" r:id="rId41"/>
    <p:sldId id="493" r:id="rId42"/>
    <p:sldId id="495" r:id="rId43"/>
    <p:sldId id="289" r:id="rId44"/>
    <p:sldId id="402" r:id="rId45"/>
    <p:sldId id="496" r:id="rId46"/>
    <p:sldId id="497" r:id="rId47"/>
    <p:sldId id="404" r:id="rId48"/>
    <p:sldId id="408" r:id="rId49"/>
    <p:sldId id="406" r:id="rId50"/>
    <p:sldId id="405" r:id="rId51"/>
    <p:sldId id="474" r:id="rId52"/>
    <p:sldId id="475" r:id="rId53"/>
    <p:sldId id="476" r:id="rId54"/>
    <p:sldId id="477" r:id="rId55"/>
    <p:sldId id="478" r:id="rId56"/>
    <p:sldId id="479" r:id="rId57"/>
    <p:sldId id="480" r:id="rId58"/>
    <p:sldId id="498" r:id="rId59"/>
    <p:sldId id="483" r:id="rId60"/>
    <p:sldId id="499" r:id="rId61"/>
    <p:sldId id="505" r:id="rId62"/>
    <p:sldId id="500" r:id="rId63"/>
    <p:sldId id="501" r:id="rId64"/>
    <p:sldId id="502" r:id="rId65"/>
    <p:sldId id="503" r:id="rId66"/>
    <p:sldId id="504" r:id="rId67"/>
    <p:sldId id="566" r:id="rId68"/>
    <p:sldId id="567" r:id="rId69"/>
    <p:sldId id="568" r:id="rId70"/>
    <p:sldId id="569" r:id="rId71"/>
    <p:sldId id="570" r:id="rId72"/>
    <p:sldId id="571" r:id="rId73"/>
    <p:sldId id="572" r:id="rId74"/>
    <p:sldId id="573" r:id="rId75"/>
    <p:sldId id="574" r:id="rId7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74" autoAdjust="0"/>
  </p:normalViewPr>
  <p:slideViewPr>
    <p:cSldViewPr snapToGrid="0">
      <p:cViewPr varScale="1">
        <p:scale>
          <a:sx n="47" d="100"/>
          <a:sy n="47" d="100"/>
        </p:scale>
        <p:origin x="-82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FC01FB-071D-406C-817A-3F97C50C0503}" type="doc">
      <dgm:prSet loTypeId="urn:microsoft.com/office/officeart/2005/8/layout/lProcess2" loCatId="list" qsTypeId="urn:microsoft.com/office/officeart/2005/8/quickstyle/3d3" qsCatId="3D" csTypeId="urn:microsoft.com/office/officeart/2005/8/colors/colorful2" csCatId="colorful" phldr="1"/>
      <dgm:spPr/>
      <dgm:t>
        <a:bodyPr/>
        <a:lstStyle/>
        <a:p>
          <a:endParaRPr lang="zh-CN" altLang="en-US"/>
        </a:p>
      </dgm:t>
    </dgm:pt>
    <dgm:pt modelId="{F1221C7C-A014-4C45-AF51-1EBBCDC27E9F}">
      <dgm:prSet phldrT="[文本]" phldr="1"/>
      <dgm:spPr/>
      <dgm:t>
        <a:bodyPr/>
        <a:lstStyle/>
        <a:p>
          <a:endParaRPr lang="zh-CN" altLang="en-US" dirty="0"/>
        </a:p>
      </dgm:t>
    </dgm:pt>
    <dgm:pt modelId="{F19D69FC-8B8C-4529-AC38-E9540EC1FE7E}" type="parTrans" cxnId="{179E63A0-3EBB-4C70-8F9B-A86081724973}">
      <dgm:prSet/>
      <dgm:spPr/>
      <dgm:t>
        <a:bodyPr/>
        <a:lstStyle/>
        <a:p>
          <a:endParaRPr lang="zh-CN" altLang="en-US"/>
        </a:p>
      </dgm:t>
    </dgm:pt>
    <dgm:pt modelId="{289286F1-821B-4F52-97E2-D7203970D3C3}" type="sibTrans" cxnId="{179E63A0-3EBB-4C70-8F9B-A86081724973}">
      <dgm:prSet/>
      <dgm:spPr/>
      <dgm:t>
        <a:bodyPr/>
        <a:lstStyle/>
        <a:p>
          <a:endParaRPr lang="zh-CN" altLang="en-US"/>
        </a:p>
      </dgm:t>
    </dgm:pt>
    <dgm:pt modelId="{AD97A403-8981-4EDE-9536-F07717410507}">
      <dgm:prSet phldrT="[文本]" custT="1"/>
      <dgm:spPr/>
      <dgm:t>
        <a:bodyPr/>
        <a:lstStyle/>
        <a:p>
          <a:r>
            <a:rPr lang="zh-CN" altLang="en-US" sz="2800" b="1" dirty="0" smtClean="0"/>
            <a:t>商鞅变法的措施</a:t>
          </a:r>
          <a:endParaRPr lang="zh-CN" altLang="en-US" sz="2800" b="1" dirty="0"/>
        </a:p>
      </dgm:t>
    </dgm:pt>
    <dgm:pt modelId="{62A313BE-D389-4742-AD5D-87DA80E7A242}" type="parTrans" cxnId="{CF601A15-74AB-47D9-AA43-4FCB1391E5DF}">
      <dgm:prSet/>
      <dgm:spPr/>
      <dgm:t>
        <a:bodyPr/>
        <a:lstStyle/>
        <a:p>
          <a:endParaRPr lang="zh-CN" altLang="en-US"/>
        </a:p>
      </dgm:t>
    </dgm:pt>
    <dgm:pt modelId="{D0AD55D8-12B6-4DC0-A12A-8335134C9DCE}" type="sibTrans" cxnId="{CF601A15-74AB-47D9-AA43-4FCB1391E5DF}">
      <dgm:prSet/>
      <dgm:spPr/>
      <dgm:t>
        <a:bodyPr/>
        <a:lstStyle/>
        <a:p>
          <a:endParaRPr lang="zh-CN" altLang="en-US"/>
        </a:p>
      </dgm:t>
    </dgm:pt>
    <dgm:pt modelId="{B3EAABEC-BC66-4FE6-B064-E0AFBDC952AF}">
      <dgm:prSet phldrT="[文本]" custT="1"/>
      <dgm:spPr/>
      <dgm:t>
        <a:bodyPr/>
        <a:lstStyle/>
        <a:p>
          <a:r>
            <a:rPr lang="zh-CN" altLang="en-US" sz="2800" b="1" dirty="0" smtClean="0">
              <a:latin typeface="+mn-ea"/>
              <a:ea typeface="+mn-ea"/>
            </a:rPr>
            <a:t>改革是兴利除弊、振兴国家的重要手段</a:t>
          </a:r>
          <a:endParaRPr lang="zh-CN" altLang="en-US" sz="2800" b="1" dirty="0">
            <a:latin typeface="+mn-ea"/>
            <a:ea typeface="+mn-ea"/>
          </a:endParaRPr>
        </a:p>
      </dgm:t>
    </dgm:pt>
    <dgm:pt modelId="{0FFBF386-45E7-4285-80D4-3F5C45F3066E}" type="parTrans" cxnId="{425757FE-D0A4-4E52-8093-3C5821449D8F}">
      <dgm:prSet/>
      <dgm:spPr/>
      <dgm:t>
        <a:bodyPr/>
        <a:lstStyle/>
        <a:p>
          <a:endParaRPr lang="zh-CN" altLang="en-US"/>
        </a:p>
      </dgm:t>
    </dgm:pt>
    <dgm:pt modelId="{3989AA79-C625-4A94-A4B9-D0B78DBC505C}" type="sibTrans" cxnId="{425757FE-D0A4-4E52-8093-3C5821449D8F}">
      <dgm:prSet/>
      <dgm:spPr/>
      <dgm:t>
        <a:bodyPr/>
        <a:lstStyle/>
        <a:p>
          <a:endParaRPr lang="zh-CN" altLang="en-US"/>
        </a:p>
      </dgm:t>
    </dgm:pt>
    <dgm:pt modelId="{47E5647E-69FA-4646-A7B3-28EB532D1601}">
      <dgm:prSet phldrT="[文本]" custT="1"/>
      <dgm:spPr/>
      <dgm:t>
        <a:bodyPr/>
        <a:lstStyle/>
        <a:p>
          <a:r>
            <a:rPr lang="zh-CN" altLang="en-US" sz="2800" b="1" dirty="0" smtClean="0"/>
            <a:t>商鞅变法使秦国强大</a:t>
          </a:r>
          <a:endParaRPr lang="zh-CN" altLang="en-US" sz="2800" b="1" dirty="0"/>
        </a:p>
      </dgm:t>
    </dgm:pt>
    <dgm:pt modelId="{F58B26B3-B83A-44BB-9F3F-38B582AC85EA}" type="parTrans" cxnId="{08658E66-846C-4590-8226-DA3A4DFC3147}">
      <dgm:prSet/>
      <dgm:spPr/>
      <dgm:t>
        <a:bodyPr/>
        <a:lstStyle/>
        <a:p>
          <a:endParaRPr lang="zh-CN" altLang="en-US"/>
        </a:p>
      </dgm:t>
    </dgm:pt>
    <dgm:pt modelId="{E2A0BEE6-91AB-42D8-8FE8-67397B3C4CF7}" type="sibTrans" cxnId="{08658E66-846C-4590-8226-DA3A4DFC3147}">
      <dgm:prSet/>
      <dgm:spPr/>
      <dgm:t>
        <a:bodyPr/>
        <a:lstStyle/>
        <a:p>
          <a:endParaRPr lang="zh-CN" altLang="en-US"/>
        </a:p>
      </dgm:t>
    </dgm:pt>
    <dgm:pt modelId="{A6EB6860-0702-4179-B6E8-4FB55822B0AE}">
      <dgm:prSet phldrT="[文本]" custT="1"/>
      <dgm:spPr/>
      <dgm:t>
        <a:bodyPr/>
        <a:lstStyle/>
        <a:p>
          <a:r>
            <a:rPr lang="zh-CN" altLang="en-US" sz="2800" b="1" dirty="0" smtClean="0"/>
            <a:t>商鞅变法的过程与措施</a:t>
          </a:r>
          <a:endParaRPr lang="zh-CN" altLang="en-US" sz="2800" b="1" dirty="0"/>
        </a:p>
      </dgm:t>
    </dgm:pt>
    <dgm:pt modelId="{CF194134-E7CA-4B11-9ACA-077BDEE1852D}" type="parTrans" cxnId="{3CA75369-9322-48FD-864B-88CF7F82CBD3}">
      <dgm:prSet/>
      <dgm:spPr/>
      <dgm:t>
        <a:bodyPr/>
        <a:lstStyle/>
        <a:p>
          <a:endParaRPr lang="zh-CN" altLang="en-US"/>
        </a:p>
      </dgm:t>
    </dgm:pt>
    <dgm:pt modelId="{11443AAF-C2E1-4F94-BE81-04D481ED3F2C}" type="sibTrans" cxnId="{3CA75369-9322-48FD-864B-88CF7F82CBD3}">
      <dgm:prSet/>
      <dgm:spPr/>
      <dgm:t>
        <a:bodyPr/>
        <a:lstStyle/>
        <a:p>
          <a:endParaRPr lang="zh-CN" altLang="en-US"/>
        </a:p>
      </dgm:t>
    </dgm:pt>
    <dgm:pt modelId="{98EA1D3C-09DC-40F0-812A-37973DA40626}">
      <dgm:prSet phldrT="[文本]" custT="1"/>
      <dgm:spPr/>
      <dgm:t>
        <a:bodyPr/>
        <a:lstStyle/>
        <a:p>
          <a:r>
            <a:rPr lang="zh-CN" altLang="en-US" sz="2800" b="1" dirty="0" smtClean="0"/>
            <a:t>改革家要有坚定意志克服改革中的困难</a:t>
          </a:r>
          <a:endParaRPr lang="zh-CN" altLang="en-US" sz="2800" b="1" dirty="0"/>
        </a:p>
      </dgm:t>
    </dgm:pt>
    <dgm:pt modelId="{A140C81D-034F-46C7-92A6-5BF195756DB7}" type="parTrans" cxnId="{F20EC77C-D981-45B1-BC68-4CC0941BC60E}">
      <dgm:prSet/>
      <dgm:spPr/>
      <dgm:t>
        <a:bodyPr/>
        <a:lstStyle/>
        <a:p>
          <a:endParaRPr lang="zh-CN" altLang="en-US"/>
        </a:p>
      </dgm:t>
    </dgm:pt>
    <dgm:pt modelId="{D6373E01-C3EC-4C65-84FF-6CEB2EE4B270}" type="sibTrans" cxnId="{F20EC77C-D981-45B1-BC68-4CC0941BC60E}">
      <dgm:prSet/>
      <dgm:spPr/>
      <dgm:t>
        <a:bodyPr/>
        <a:lstStyle/>
        <a:p>
          <a:endParaRPr lang="zh-CN" altLang="en-US"/>
        </a:p>
      </dgm:t>
    </dgm:pt>
    <dgm:pt modelId="{218A07A3-73DA-4056-B396-3ACE467E06A9}">
      <dgm:prSet phldrT="[文本]" custT="1"/>
      <dgm:spPr/>
      <dgm:t>
        <a:bodyPr/>
        <a:lstStyle/>
        <a:p>
          <a:r>
            <a:rPr lang="zh-CN" altLang="en-US" sz="2000" b="1" dirty="0" smtClean="0">
              <a:latin typeface="+mn-ea"/>
              <a:ea typeface="+mn-ea"/>
            </a:rPr>
            <a:t>秦孝公变法的坚定决心与商鞅大刀阔斧变法的行动相得益彰</a:t>
          </a:r>
          <a:endParaRPr lang="zh-CN" altLang="en-US" sz="2000" b="1" dirty="0">
            <a:latin typeface="+mn-ea"/>
            <a:ea typeface="+mn-ea"/>
          </a:endParaRPr>
        </a:p>
      </dgm:t>
    </dgm:pt>
    <dgm:pt modelId="{D0C1B698-1C69-4A42-A54F-E9E86854E6B2}" type="parTrans" cxnId="{99D09DE9-DE14-4E91-9C69-1D0C3DA09EA6}">
      <dgm:prSet/>
      <dgm:spPr/>
      <dgm:t>
        <a:bodyPr/>
        <a:lstStyle/>
        <a:p>
          <a:endParaRPr lang="zh-CN" altLang="en-US"/>
        </a:p>
      </dgm:t>
    </dgm:pt>
    <dgm:pt modelId="{AE3E323D-EE4C-412D-9B12-E5040C7C3C8B}" type="sibTrans" cxnId="{99D09DE9-DE14-4E91-9C69-1D0C3DA09EA6}">
      <dgm:prSet/>
      <dgm:spPr/>
      <dgm:t>
        <a:bodyPr/>
        <a:lstStyle/>
        <a:p>
          <a:endParaRPr lang="zh-CN" altLang="en-US"/>
        </a:p>
      </dgm:t>
    </dgm:pt>
    <dgm:pt modelId="{2B7E5C9E-DCCE-4026-8250-B2FCBAD98664}">
      <dgm:prSet phldrT="[文本]" custT="1"/>
      <dgm:spPr/>
      <dgm:t>
        <a:bodyPr/>
        <a:lstStyle/>
        <a:p>
          <a:r>
            <a:rPr lang="zh-CN" altLang="en-US" sz="2800" b="1" dirty="0" smtClean="0"/>
            <a:t>商鞅变法的过程与措施</a:t>
          </a:r>
          <a:endParaRPr lang="zh-CN" altLang="en-US" sz="2800" b="1" dirty="0"/>
        </a:p>
      </dgm:t>
    </dgm:pt>
    <dgm:pt modelId="{46A3CD6A-B2EA-4D25-BBA8-0BEEE6C2DD10}" type="parTrans" cxnId="{8D7AA4A6-4806-4C4F-B1D4-42C418A7F017}">
      <dgm:prSet/>
      <dgm:spPr/>
      <dgm:t>
        <a:bodyPr/>
        <a:lstStyle/>
        <a:p>
          <a:endParaRPr lang="zh-CN" altLang="en-US"/>
        </a:p>
      </dgm:t>
    </dgm:pt>
    <dgm:pt modelId="{0B44BD44-86EF-471B-B99E-E72DB31FDBF4}" type="sibTrans" cxnId="{8D7AA4A6-4806-4C4F-B1D4-42C418A7F017}">
      <dgm:prSet/>
      <dgm:spPr/>
      <dgm:t>
        <a:bodyPr/>
        <a:lstStyle/>
        <a:p>
          <a:endParaRPr lang="zh-CN" altLang="en-US"/>
        </a:p>
      </dgm:t>
    </dgm:pt>
    <dgm:pt modelId="{67BDEAE1-F94A-4432-B091-6CE0BF222BF1}">
      <dgm:prSet phldrT="[文本]" phldr="1"/>
      <dgm:spPr/>
      <dgm:t>
        <a:bodyPr/>
        <a:lstStyle/>
        <a:p>
          <a:endParaRPr lang="zh-CN" altLang="en-US" dirty="0"/>
        </a:p>
      </dgm:t>
    </dgm:pt>
    <dgm:pt modelId="{9A941960-784C-4FD9-AABF-9CBCE0766A9D}" type="sibTrans" cxnId="{54403EBC-39B8-414C-90CA-5685DF907C05}">
      <dgm:prSet/>
      <dgm:spPr/>
      <dgm:t>
        <a:bodyPr/>
        <a:lstStyle/>
        <a:p>
          <a:endParaRPr lang="zh-CN" altLang="en-US"/>
        </a:p>
      </dgm:t>
    </dgm:pt>
    <dgm:pt modelId="{4DC0CFA6-A17F-4A3D-A2BA-16BAC1CFFDB0}" type="parTrans" cxnId="{54403EBC-39B8-414C-90CA-5685DF907C05}">
      <dgm:prSet/>
      <dgm:spPr/>
      <dgm:t>
        <a:bodyPr/>
        <a:lstStyle/>
        <a:p>
          <a:endParaRPr lang="zh-CN" altLang="en-US"/>
        </a:p>
      </dgm:t>
    </dgm:pt>
    <dgm:pt modelId="{2366A0D4-F709-4301-969E-3BF6CB3F5170}" type="pres">
      <dgm:prSet presAssocID="{AEFC01FB-071D-406C-817A-3F97C50C0503}" presName="theList" presStyleCnt="0">
        <dgm:presLayoutVars>
          <dgm:dir/>
          <dgm:animLvl val="lvl"/>
          <dgm:resizeHandles val="exact"/>
        </dgm:presLayoutVars>
      </dgm:prSet>
      <dgm:spPr/>
      <dgm:t>
        <a:bodyPr/>
        <a:lstStyle/>
        <a:p>
          <a:endParaRPr lang="zh-CN" altLang="en-US"/>
        </a:p>
      </dgm:t>
    </dgm:pt>
    <dgm:pt modelId="{1033D504-941D-4719-BC62-21195BED7E1D}" type="pres">
      <dgm:prSet presAssocID="{F1221C7C-A014-4C45-AF51-1EBBCDC27E9F}" presName="compNode" presStyleCnt="0"/>
      <dgm:spPr/>
    </dgm:pt>
    <dgm:pt modelId="{3D2F09FD-187A-4E2D-8684-8457D699F923}" type="pres">
      <dgm:prSet presAssocID="{F1221C7C-A014-4C45-AF51-1EBBCDC27E9F}" presName="aNode" presStyleLbl="bgShp" presStyleIdx="0" presStyleCnt="3"/>
      <dgm:spPr/>
      <dgm:t>
        <a:bodyPr/>
        <a:lstStyle/>
        <a:p>
          <a:endParaRPr lang="zh-CN" altLang="en-US"/>
        </a:p>
      </dgm:t>
    </dgm:pt>
    <dgm:pt modelId="{FFBD1199-0D19-49BC-838F-851D31B9718B}" type="pres">
      <dgm:prSet presAssocID="{F1221C7C-A014-4C45-AF51-1EBBCDC27E9F}" presName="textNode" presStyleLbl="bgShp" presStyleIdx="0" presStyleCnt="3"/>
      <dgm:spPr/>
      <dgm:t>
        <a:bodyPr/>
        <a:lstStyle/>
        <a:p>
          <a:endParaRPr lang="zh-CN" altLang="en-US"/>
        </a:p>
      </dgm:t>
    </dgm:pt>
    <dgm:pt modelId="{D0463874-456F-4A05-B149-F10CEB250AFE}" type="pres">
      <dgm:prSet presAssocID="{F1221C7C-A014-4C45-AF51-1EBBCDC27E9F}" presName="compChildNode" presStyleCnt="0"/>
      <dgm:spPr/>
    </dgm:pt>
    <dgm:pt modelId="{8DCC6475-0BA7-4D9C-8DDA-4469DACD98E5}" type="pres">
      <dgm:prSet presAssocID="{F1221C7C-A014-4C45-AF51-1EBBCDC27E9F}" presName="theInnerList" presStyleCnt="0"/>
      <dgm:spPr/>
    </dgm:pt>
    <dgm:pt modelId="{E42B6D78-7A9F-4510-B55D-FA1B49598944}" type="pres">
      <dgm:prSet presAssocID="{67BDEAE1-F94A-4432-B091-6CE0BF222BF1}" presName="childNode" presStyleLbl="node1" presStyleIdx="0" presStyleCnt="6">
        <dgm:presLayoutVars>
          <dgm:bulletEnabled val="1"/>
        </dgm:presLayoutVars>
      </dgm:prSet>
      <dgm:spPr/>
      <dgm:t>
        <a:bodyPr/>
        <a:lstStyle/>
        <a:p>
          <a:endParaRPr lang="zh-CN" altLang="en-US"/>
        </a:p>
      </dgm:t>
    </dgm:pt>
    <dgm:pt modelId="{D9B37FC9-F370-4D46-9A97-3EC48B3A92AC}" type="pres">
      <dgm:prSet presAssocID="{67BDEAE1-F94A-4432-B091-6CE0BF222BF1}" presName="aSpace2" presStyleCnt="0"/>
      <dgm:spPr/>
    </dgm:pt>
    <dgm:pt modelId="{4B414952-3C26-4DA4-A9A3-3D9CD1C36C85}" type="pres">
      <dgm:prSet presAssocID="{AD97A403-8981-4EDE-9536-F07717410507}" presName="childNode" presStyleLbl="node1" presStyleIdx="1" presStyleCnt="6">
        <dgm:presLayoutVars>
          <dgm:bulletEnabled val="1"/>
        </dgm:presLayoutVars>
      </dgm:prSet>
      <dgm:spPr/>
      <dgm:t>
        <a:bodyPr/>
        <a:lstStyle/>
        <a:p>
          <a:endParaRPr lang="zh-CN" altLang="en-US"/>
        </a:p>
      </dgm:t>
    </dgm:pt>
    <dgm:pt modelId="{263F9500-5C57-4B4B-B011-2073EC62A0C8}" type="pres">
      <dgm:prSet presAssocID="{F1221C7C-A014-4C45-AF51-1EBBCDC27E9F}" presName="aSpace" presStyleCnt="0"/>
      <dgm:spPr/>
    </dgm:pt>
    <dgm:pt modelId="{CC62DC13-6E58-406F-9504-0DBEFE78C4B3}" type="pres">
      <dgm:prSet presAssocID="{B3EAABEC-BC66-4FE6-B064-E0AFBDC952AF}" presName="compNode" presStyleCnt="0"/>
      <dgm:spPr/>
    </dgm:pt>
    <dgm:pt modelId="{4B783E2E-2449-45BB-B459-C92306A2EC80}" type="pres">
      <dgm:prSet presAssocID="{B3EAABEC-BC66-4FE6-B064-E0AFBDC952AF}" presName="aNode" presStyleLbl="bgShp" presStyleIdx="1" presStyleCnt="3"/>
      <dgm:spPr/>
      <dgm:t>
        <a:bodyPr/>
        <a:lstStyle/>
        <a:p>
          <a:endParaRPr lang="zh-CN" altLang="en-US"/>
        </a:p>
      </dgm:t>
    </dgm:pt>
    <dgm:pt modelId="{E64D6B13-CA39-4B02-B8A0-0474ECC0CC45}" type="pres">
      <dgm:prSet presAssocID="{B3EAABEC-BC66-4FE6-B064-E0AFBDC952AF}" presName="textNode" presStyleLbl="bgShp" presStyleIdx="1" presStyleCnt="3"/>
      <dgm:spPr/>
      <dgm:t>
        <a:bodyPr/>
        <a:lstStyle/>
        <a:p>
          <a:endParaRPr lang="zh-CN" altLang="en-US"/>
        </a:p>
      </dgm:t>
    </dgm:pt>
    <dgm:pt modelId="{95B6C1AC-F084-4DCA-A94D-A16FE117D49F}" type="pres">
      <dgm:prSet presAssocID="{B3EAABEC-BC66-4FE6-B064-E0AFBDC952AF}" presName="compChildNode" presStyleCnt="0"/>
      <dgm:spPr/>
    </dgm:pt>
    <dgm:pt modelId="{6EB1BFCE-B12A-48AA-8007-42C13C2535AC}" type="pres">
      <dgm:prSet presAssocID="{B3EAABEC-BC66-4FE6-B064-E0AFBDC952AF}" presName="theInnerList" presStyleCnt="0"/>
      <dgm:spPr/>
    </dgm:pt>
    <dgm:pt modelId="{6F226480-3DB5-477C-901E-7D5833A971AA}" type="pres">
      <dgm:prSet presAssocID="{47E5647E-69FA-4646-A7B3-28EB532D1601}" presName="childNode" presStyleLbl="node1" presStyleIdx="2" presStyleCnt="6">
        <dgm:presLayoutVars>
          <dgm:bulletEnabled val="1"/>
        </dgm:presLayoutVars>
      </dgm:prSet>
      <dgm:spPr/>
      <dgm:t>
        <a:bodyPr/>
        <a:lstStyle/>
        <a:p>
          <a:endParaRPr lang="zh-CN" altLang="en-US"/>
        </a:p>
      </dgm:t>
    </dgm:pt>
    <dgm:pt modelId="{EB494800-1CD0-4784-AE22-1326EE028CB4}" type="pres">
      <dgm:prSet presAssocID="{47E5647E-69FA-4646-A7B3-28EB532D1601}" presName="aSpace2" presStyleCnt="0"/>
      <dgm:spPr/>
    </dgm:pt>
    <dgm:pt modelId="{7D0DEAC1-1F5B-492C-A140-74F662042E2A}" type="pres">
      <dgm:prSet presAssocID="{A6EB6860-0702-4179-B6E8-4FB55822B0AE}" presName="childNode" presStyleLbl="node1" presStyleIdx="3" presStyleCnt="6">
        <dgm:presLayoutVars>
          <dgm:bulletEnabled val="1"/>
        </dgm:presLayoutVars>
      </dgm:prSet>
      <dgm:spPr/>
      <dgm:t>
        <a:bodyPr/>
        <a:lstStyle/>
        <a:p>
          <a:endParaRPr lang="zh-CN" altLang="en-US"/>
        </a:p>
      </dgm:t>
    </dgm:pt>
    <dgm:pt modelId="{8A974896-ABBA-451D-A59C-0AA58ED9B3AB}" type="pres">
      <dgm:prSet presAssocID="{B3EAABEC-BC66-4FE6-B064-E0AFBDC952AF}" presName="aSpace" presStyleCnt="0"/>
      <dgm:spPr/>
    </dgm:pt>
    <dgm:pt modelId="{7BE1A1B7-4848-45D6-AB47-FBFDFC690B9C}" type="pres">
      <dgm:prSet presAssocID="{98EA1D3C-09DC-40F0-812A-37973DA40626}" presName="compNode" presStyleCnt="0"/>
      <dgm:spPr/>
    </dgm:pt>
    <dgm:pt modelId="{E4A2B44D-BBE5-4B42-B776-1229A989F340}" type="pres">
      <dgm:prSet presAssocID="{98EA1D3C-09DC-40F0-812A-37973DA40626}" presName="aNode" presStyleLbl="bgShp" presStyleIdx="2" presStyleCnt="3"/>
      <dgm:spPr/>
      <dgm:t>
        <a:bodyPr/>
        <a:lstStyle/>
        <a:p>
          <a:endParaRPr lang="zh-CN" altLang="en-US"/>
        </a:p>
      </dgm:t>
    </dgm:pt>
    <dgm:pt modelId="{23C03DF3-0628-4468-AE82-C6CD70CD2BB0}" type="pres">
      <dgm:prSet presAssocID="{98EA1D3C-09DC-40F0-812A-37973DA40626}" presName="textNode" presStyleLbl="bgShp" presStyleIdx="2" presStyleCnt="3"/>
      <dgm:spPr/>
      <dgm:t>
        <a:bodyPr/>
        <a:lstStyle/>
        <a:p>
          <a:endParaRPr lang="zh-CN" altLang="en-US"/>
        </a:p>
      </dgm:t>
    </dgm:pt>
    <dgm:pt modelId="{C15B0CCB-206C-4268-93AC-0E44D325AF67}" type="pres">
      <dgm:prSet presAssocID="{98EA1D3C-09DC-40F0-812A-37973DA40626}" presName="compChildNode" presStyleCnt="0"/>
      <dgm:spPr/>
    </dgm:pt>
    <dgm:pt modelId="{3149018F-B889-4765-ACE9-98CAB31D2411}" type="pres">
      <dgm:prSet presAssocID="{98EA1D3C-09DC-40F0-812A-37973DA40626}" presName="theInnerList" presStyleCnt="0"/>
      <dgm:spPr/>
    </dgm:pt>
    <dgm:pt modelId="{DAA7DBD7-A84C-44C2-B149-15139E62EB9A}" type="pres">
      <dgm:prSet presAssocID="{218A07A3-73DA-4056-B396-3ACE467E06A9}" presName="childNode" presStyleLbl="node1" presStyleIdx="4" presStyleCnt="6">
        <dgm:presLayoutVars>
          <dgm:bulletEnabled val="1"/>
        </dgm:presLayoutVars>
      </dgm:prSet>
      <dgm:spPr/>
      <dgm:t>
        <a:bodyPr/>
        <a:lstStyle/>
        <a:p>
          <a:endParaRPr lang="zh-CN" altLang="en-US"/>
        </a:p>
      </dgm:t>
    </dgm:pt>
    <dgm:pt modelId="{E3DFAA7C-61C7-4EB8-82E5-6FD0D38239A9}" type="pres">
      <dgm:prSet presAssocID="{218A07A3-73DA-4056-B396-3ACE467E06A9}" presName="aSpace2" presStyleCnt="0"/>
      <dgm:spPr/>
    </dgm:pt>
    <dgm:pt modelId="{24B1A378-5D78-4D71-8664-4A2A3234B707}" type="pres">
      <dgm:prSet presAssocID="{2B7E5C9E-DCCE-4026-8250-B2FCBAD98664}" presName="childNode" presStyleLbl="node1" presStyleIdx="5" presStyleCnt="6">
        <dgm:presLayoutVars>
          <dgm:bulletEnabled val="1"/>
        </dgm:presLayoutVars>
      </dgm:prSet>
      <dgm:spPr/>
      <dgm:t>
        <a:bodyPr/>
        <a:lstStyle/>
        <a:p>
          <a:endParaRPr lang="zh-CN" altLang="en-US"/>
        </a:p>
      </dgm:t>
    </dgm:pt>
  </dgm:ptLst>
  <dgm:cxnLst>
    <dgm:cxn modelId="{8D7AA4A6-4806-4C4F-B1D4-42C418A7F017}" srcId="{98EA1D3C-09DC-40F0-812A-37973DA40626}" destId="{2B7E5C9E-DCCE-4026-8250-B2FCBAD98664}" srcOrd="1" destOrd="0" parTransId="{46A3CD6A-B2EA-4D25-BBA8-0BEEE6C2DD10}" sibTransId="{0B44BD44-86EF-471B-B99E-E72DB31FDBF4}"/>
    <dgm:cxn modelId="{AC62A5AC-D519-4E33-9C57-9891B905AE9C}" type="presOf" srcId="{B3EAABEC-BC66-4FE6-B064-E0AFBDC952AF}" destId="{E64D6B13-CA39-4B02-B8A0-0474ECC0CC45}" srcOrd="1" destOrd="0" presId="urn:microsoft.com/office/officeart/2005/8/layout/lProcess2"/>
    <dgm:cxn modelId="{2185379A-FAA6-4C7E-B11A-F460ABE2BC44}" type="presOf" srcId="{F1221C7C-A014-4C45-AF51-1EBBCDC27E9F}" destId="{3D2F09FD-187A-4E2D-8684-8457D699F923}" srcOrd="0" destOrd="0" presId="urn:microsoft.com/office/officeart/2005/8/layout/lProcess2"/>
    <dgm:cxn modelId="{FBAE2C90-784B-4159-B3E2-50F048261F65}" type="presOf" srcId="{F1221C7C-A014-4C45-AF51-1EBBCDC27E9F}" destId="{FFBD1199-0D19-49BC-838F-851D31B9718B}" srcOrd="1" destOrd="0" presId="urn:microsoft.com/office/officeart/2005/8/layout/lProcess2"/>
    <dgm:cxn modelId="{EDD97903-5F1A-4031-9A1E-A2B5320EDB0D}" type="presOf" srcId="{47E5647E-69FA-4646-A7B3-28EB532D1601}" destId="{6F226480-3DB5-477C-901E-7D5833A971AA}" srcOrd="0" destOrd="0" presId="urn:microsoft.com/office/officeart/2005/8/layout/lProcess2"/>
    <dgm:cxn modelId="{99D09DE9-DE14-4E91-9C69-1D0C3DA09EA6}" srcId="{98EA1D3C-09DC-40F0-812A-37973DA40626}" destId="{218A07A3-73DA-4056-B396-3ACE467E06A9}" srcOrd="0" destOrd="0" parTransId="{D0C1B698-1C69-4A42-A54F-E9E86854E6B2}" sibTransId="{AE3E323D-EE4C-412D-9B12-E5040C7C3C8B}"/>
    <dgm:cxn modelId="{471638A7-D417-48D4-B785-9480F2A78EB2}" type="presOf" srcId="{98EA1D3C-09DC-40F0-812A-37973DA40626}" destId="{E4A2B44D-BBE5-4B42-B776-1229A989F340}" srcOrd="0" destOrd="0" presId="urn:microsoft.com/office/officeart/2005/8/layout/lProcess2"/>
    <dgm:cxn modelId="{CF601A15-74AB-47D9-AA43-4FCB1391E5DF}" srcId="{F1221C7C-A014-4C45-AF51-1EBBCDC27E9F}" destId="{AD97A403-8981-4EDE-9536-F07717410507}" srcOrd="1" destOrd="0" parTransId="{62A313BE-D389-4742-AD5D-87DA80E7A242}" sibTransId="{D0AD55D8-12B6-4DC0-A12A-8335134C9DCE}"/>
    <dgm:cxn modelId="{CA09C143-8C07-4495-BDD5-D5420DDAFDBE}" type="presOf" srcId="{AD97A403-8981-4EDE-9536-F07717410507}" destId="{4B414952-3C26-4DA4-A9A3-3D9CD1C36C85}" srcOrd="0" destOrd="0" presId="urn:microsoft.com/office/officeart/2005/8/layout/lProcess2"/>
    <dgm:cxn modelId="{08658E66-846C-4590-8226-DA3A4DFC3147}" srcId="{B3EAABEC-BC66-4FE6-B064-E0AFBDC952AF}" destId="{47E5647E-69FA-4646-A7B3-28EB532D1601}" srcOrd="0" destOrd="0" parTransId="{F58B26B3-B83A-44BB-9F3F-38B582AC85EA}" sibTransId="{E2A0BEE6-91AB-42D8-8FE8-67397B3C4CF7}"/>
    <dgm:cxn modelId="{029D0BEC-FF03-4DF7-8827-8F1DB537B7AF}" type="presOf" srcId="{67BDEAE1-F94A-4432-B091-6CE0BF222BF1}" destId="{E42B6D78-7A9F-4510-B55D-FA1B49598944}" srcOrd="0" destOrd="0" presId="urn:microsoft.com/office/officeart/2005/8/layout/lProcess2"/>
    <dgm:cxn modelId="{970888E4-0B44-40C7-A9FA-457C22F59F56}" type="presOf" srcId="{AEFC01FB-071D-406C-817A-3F97C50C0503}" destId="{2366A0D4-F709-4301-969E-3BF6CB3F5170}" srcOrd="0" destOrd="0" presId="urn:microsoft.com/office/officeart/2005/8/layout/lProcess2"/>
    <dgm:cxn modelId="{2155158F-E19E-4463-9492-C8C7624B9E8F}" type="presOf" srcId="{98EA1D3C-09DC-40F0-812A-37973DA40626}" destId="{23C03DF3-0628-4468-AE82-C6CD70CD2BB0}" srcOrd="1" destOrd="0" presId="urn:microsoft.com/office/officeart/2005/8/layout/lProcess2"/>
    <dgm:cxn modelId="{4562FC14-5DE3-47C0-B3A1-2853EC5DBA43}" type="presOf" srcId="{2B7E5C9E-DCCE-4026-8250-B2FCBAD98664}" destId="{24B1A378-5D78-4D71-8664-4A2A3234B707}" srcOrd="0" destOrd="0" presId="urn:microsoft.com/office/officeart/2005/8/layout/lProcess2"/>
    <dgm:cxn modelId="{FEA11DFF-3A8E-418A-8821-1F82FD1A06AE}" type="presOf" srcId="{B3EAABEC-BC66-4FE6-B064-E0AFBDC952AF}" destId="{4B783E2E-2449-45BB-B459-C92306A2EC80}" srcOrd="0" destOrd="0" presId="urn:microsoft.com/office/officeart/2005/8/layout/lProcess2"/>
    <dgm:cxn modelId="{54403EBC-39B8-414C-90CA-5685DF907C05}" srcId="{F1221C7C-A014-4C45-AF51-1EBBCDC27E9F}" destId="{67BDEAE1-F94A-4432-B091-6CE0BF222BF1}" srcOrd="0" destOrd="0" parTransId="{4DC0CFA6-A17F-4A3D-A2BA-16BAC1CFFDB0}" sibTransId="{9A941960-784C-4FD9-AABF-9CBCE0766A9D}"/>
    <dgm:cxn modelId="{AB5CDAD0-E79D-44E7-9A2F-2150AEA8897E}" type="presOf" srcId="{A6EB6860-0702-4179-B6E8-4FB55822B0AE}" destId="{7D0DEAC1-1F5B-492C-A140-74F662042E2A}" srcOrd="0" destOrd="0" presId="urn:microsoft.com/office/officeart/2005/8/layout/lProcess2"/>
    <dgm:cxn modelId="{F20EC77C-D981-45B1-BC68-4CC0941BC60E}" srcId="{AEFC01FB-071D-406C-817A-3F97C50C0503}" destId="{98EA1D3C-09DC-40F0-812A-37973DA40626}" srcOrd="2" destOrd="0" parTransId="{A140C81D-034F-46C7-92A6-5BF195756DB7}" sibTransId="{D6373E01-C3EC-4C65-84FF-6CEB2EE4B270}"/>
    <dgm:cxn modelId="{179E63A0-3EBB-4C70-8F9B-A86081724973}" srcId="{AEFC01FB-071D-406C-817A-3F97C50C0503}" destId="{F1221C7C-A014-4C45-AF51-1EBBCDC27E9F}" srcOrd="0" destOrd="0" parTransId="{F19D69FC-8B8C-4529-AC38-E9540EC1FE7E}" sibTransId="{289286F1-821B-4F52-97E2-D7203970D3C3}"/>
    <dgm:cxn modelId="{3CA75369-9322-48FD-864B-88CF7F82CBD3}" srcId="{B3EAABEC-BC66-4FE6-B064-E0AFBDC952AF}" destId="{A6EB6860-0702-4179-B6E8-4FB55822B0AE}" srcOrd="1" destOrd="0" parTransId="{CF194134-E7CA-4B11-9ACA-077BDEE1852D}" sibTransId="{11443AAF-C2E1-4F94-BE81-04D481ED3F2C}"/>
    <dgm:cxn modelId="{425757FE-D0A4-4E52-8093-3C5821449D8F}" srcId="{AEFC01FB-071D-406C-817A-3F97C50C0503}" destId="{B3EAABEC-BC66-4FE6-B064-E0AFBDC952AF}" srcOrd="1" destOrd="0" parTransId="{0FFBF386-45E7-4285-80D4-3F5C45F3066E}" sibTransId="{3989AA79-C625-4A94-A4B9-D0B78DBC505C}"/>
    <dgm:cxn modelId="{4ABF6794-991F-40D5-8945-89BFEDA3599C}" type="presOf" srcId="{218A07A3-73DA-4056-B396-3ACE467E06A9}" destId="{DAA7DBD7-A84C-44C2-B149-15139E62EB9A}" srcOrd="0" destOrd="0" presId="urn:microsoft.com/office/officeart/2005/8/layout/lProcess2"/>
    <dgm:cxn modelId="{0752FCF5-CC8E-42A8-B75C-7B784EF07654}" type="presParOf" srcId="{2366A0D4-F709-4301-969E-3BF6CB3F5170}" destId="{1033D504-941D-4719-BC62-21195BED7E1D}" srcOrd="0" destOrd="0" presId="urn:microsoft.com/office/officeart/2005/8/layout/lProcess2"/>
    <dgm:cxn modelId="{F5CB20F4-5FE1-41B0-A268-FBD6B0E29653}" type="presParOf" srcId="{1033D504-941D-4719-BC62-21195BED7E1D}" destId="{3D2F09FD-187A-4E2D-8684-8457D699F923}" srcOrd="0" destOrd="0" presId="urn:microsoft.com/office/officeart/2005/8/layout/lProcess2"/>
    <dgm:cxn modelId="{F8ECA1C9-35AC-4E5C-B2DD-88ADADA69BA7}" type="presParOf" srcId="{1033D504-941D-4719-BC62-21195BED7E1D}" destId="{FFBD1199-0D19-49BC-838F-851D31B9718B}" srcOrd="1" destOrd="0" presId="urn:microsoft.com/office/officeart/2005/8/layout/lProcess2"/>
    <dgm:cxn modelId="{7243E7AB-F9B6-4E44-BB0B-4FC5055E92B2}" type="presParOf" srcId="{1033D504-941D-4719-BC62-21195BED7E1D}" destId="{D0463874-456F-4A05-B149-F10CEB250AFE}" srcOrd="2" destOrd="0" presId="urn:microsoft.com/office/officeart/2005/8/layout/lProcess2"/>
    <dgm:cxn modelId="{3381608F-E9A5-4DD7-8EDC-FC04D3FCAFF5}" type="presParOf" srcId="{D0463874-456F-4A05-B149-F10CEB250AFE}" destId="{8DCC6475-0BA7-4D9C-8DDA-4469DACD98E5}" srcOrd="0" destOrd="0" presId="urn:microsoft.com/office/officeart/2005/8/layout/lProcess2"/>
    <dgm:cxn modelId="{BC61BAE2-DC65-445B-8CB3-F0056F1E93BB}" type="presParOf" srcId="{8DCC6475-0BA7-4D9C-8DDA-4469DACD98E5}" destId="{E42B6D78-7A9F-4510-B55D-FA1B49598944}" srcOrd="0" destOrd="0" presId="urn:microsoft.com/office/officeart/2005/8/layout/lProcess2"/>
    <dgm:cxn modelId="{1A72EC01-923F-4F3C-93E1-DBDE528A10F6}" type="presParOf" srcId="{8DCC6475-0BA7-4D9C-8DDA-4469DACD98E5}" destId="{D9B37FC9-F370-4D46-9A97-3EC48B3A92AC}" srcOrd="1" destOrd="0" presId="urn:microsoft.com/office/officeart/2005/8/layout/lProcess2"/>
    <dgm:cxn modelId="{DA16F489-A7E5-4534-AB0D-70612D766A25}" type="presParOf" srcId="{8DCC6475-0BA7-4D9C-8DDA-4469DACD98E5}" destId="{4B414952-3C26-4DA4-A9A3-3D9CD1C36C85}" srcOrd="2" destOrd="0" presId="urn:microsoft.com/office/officeart/2005/8/layout/lProcess2"/>
    <dgm:cxn modelId="{2A0313AD-FB86-4D1E-A8B2-1354AB8D2469}" type="presParOf" srcId="{2366A0D4-F709-4301-969E-3BF6CB3F5170}" destId="{263F9500-5C57-4B4B-B011-2073EC62A0C8}" srcOrd="1" destOrd="0" presId="urn:microsoft.com/office/officeart/2005/8/layout/lProcess2"/>
    <dgm:cxn modelId="{000426FE-D6D8-463A-A9FE-20F76EA6332C}" type="presParOf" srcId="{2366A0D4-F709-4301-969E-3BF6CB3F5170}" destId="{CC62DC13-6E58-406F-9504-0DBEFE78C4B3}" srcOrd="2" destOrd="0" presId="urn:microsoft.com/office/officeart/2005/8/layout/lProcess2"/>
    <dgm:cxn modelId="{9EB027AA-062C-4AEE-997C-8A95980A851E}" type="presParOf" srcId="{CC62DC13-6E58-406F-9504-0DBEFE78C4B3}" destId="{4B783E2E-2449-45BB-B459-C92306A2EC80}" srcOrd="0" destOrd="0" presId="urn:microsoft.com/office/officeart/2005/8/layout/lProcess2"/>
    <dgm:cxn modelId="{4815B844-9918-4B9D-9270-8F2DC1225AC7}" type="presParOf" srcId="{CC62DC13-6E58-406F-9504-0DBEFE78C4B3}" destId="{E64D6B13-CA39-4B02-B8A0-0474ECC0CC45}" srcOrd="1" destOrd="0" presId="urn:microsoft.com/office/officeart/2005/8/layout/lProcess2"/>
    <dgm:cxn modelId="{78A78FF2-0C94-40EC-BE0B-5AF8A6A1FAA7}" type="presParOf" srcId="{CC62DC13-6E58-406F-9504-0DBEFE78C4B3}" destId="{95B6C1AC-F084-4DCA-A94D-A16FE117D49F}" srcOrd="2" destOrd="0" presId="urn:microsoft.com/office/officeart/2005/8/layout/lProcess2"/>
    <dgm:cxn modelId="{4B7D6013-82DB-4C61-9CD5-B22AF5F129DD}" type="presParOf" srcId="{95B6C1AC-F084-4DCA-A94D-A16FE117D49F}" destId="{6EB1BFCE-B12A-48AA-8007-42C13C2535AC}" srcOrd="0" destOrd="0" presId="urn:microsoft.com/office/officeart/2005/8/layout/lProcess2"/>
    <dgm:cxn modelId="{F3DDB73A-9542-4DFD-A3B0-90AF74B0CAFC}" type="presParOf" srcId="{6EB1BFCE-B12A-48AA-8007-42C13C2535AC}" destId="{6F226480-3DB5-477C-901E-7D5833A971AA}" srcOrd="0" destOrd="0" presId="urn:microsoft.com/office/officeart/2005/8/layout/lProcess2"/>
    <dgm:cxn modelId="{78F5DB81-3548-4D21-8E93-B51B7BEFADDA}" type="presParOf" srcId="{6EB1BFCE-B12A-48AA-8007-42C13C2535AC}" destId="{EB494800-1CD0-4784-AE22-1326EE028CB4}" srcOrd="1" destOrd="0" presId="urn:microsoft.com/office/officeart/2005/8/layout/lProcess2"/>
    <dgm:cxn modelId="{EF249731-C8DE-4802-8169-62EB99412DE8}" type="presParOf" srcId="{6EB1BFCE-B12A-48AA-8007-42C13C2535AC}" destId="{7D0DEAC1-1F5B-492C-A140-74F662042E2A}" srcOrd="2" destOrd="0" presId="urn:microsoft.com/office/officeart/2005/8/layout/lProcess2"/>
    <dgm:cxn modelId="{362F322A-AB16-4343-8E41-67349D8063A2}" type="presParOf" srcId="{2366A0D4-F709-4301-969E-3BF6CB3F5170}" destId="{8A974896-ABBA-451D-A59C-0AA58ED9B3AB}" srcOrd="3" destOrd="0" presId="urn:microsoft.com/office/officeart/2005/8/layout/lProcess2"/>
    <dgm:cxn modelId="{CF96DD43-7568-4F3C-8E26-3B5FEDD915AA}" type="presParOf" srcId="{2366A0D4-F709-4301-969E-3BF6CB3F5170}" destId="{7BE1A1B7-4848-45D6-AB47-FBFDFC690B9C}" srcOrd="4" destOrd="0" presId="urn:microsoft.com/office/officeart/2005/8/layout/lProcess2"/>
    <dgm:cxn modelId="{D68D6468-C344-46D1-A016-7889212A9659}" type="presParOf" srcId="{7BE1A1B7-4848-45D6-AB47-FBFDFC690B9C}" destId="{E4A2B44D-BBE5-4B42-B776-1229A989F340}" srcOrd="0" destOrd="0" presId="urn:microsoft.com/office/officeart/2005/8/layout/lProcess2"/>
    <dgm:cxn modelId="{64FB295E-B337-48DA-825D-11EEA1567F28}" type="presParOf" srcId="{7BE1A1B7-4848-45D6-AB47-FBFDFC690B9C}" destId="{23C03DF3-0628-4468-AE82-C6CD70CD2BB0}" srcOrd="1" destOrd="0" presId="urn:microsoft.com/office/officeart/2005/8/layout/lProcess2"/>
    <dgm:cxn modelId="{82309020-9DE0-4E03-A5C2-38D2199C5923}" type="presParOf" srcId="{7BE1A1B7-4848-45D6-AB47-FBFDFC690B9C}" destId="{C15B0CCB-206C-4268-93AC-0E44D325AF67}" srcOrd="2" destOrd="0" presId="urn:microsoft.com/office/officeart/2005/8/layout/lProcess2"/>
    <dgm:cxn modelId="{95E42EAB-C72D-4E60-AECB-D22934CA51E5}" type="presParOf" srcId="{C15B0CCB-206C-4268-93AC-0E44D325AF67}" destId="{3149018F-B889-4765-ACE9-98CAB31D2411}" srcOrd="0" destOrd="0" presId="urn:microsoft.com/office/officeart/2005/8/layout/lProcess2"/>
    <dgm:cxn modelId="{FD1C2D26-94D1-4596-8D83-DCFC3CE14E71}" type="presParOf" srcId="{3149018F-B889-4765-ACE9-98CAB31D2411}" destId="{DAA7DBD7-A84C-44C2-B149-15139E62EB9A}" srcOrd="0" destOrd="0" presId="urn:microsoft.com/office/officeart/2005/8/layout/lProcess2"/>
    <dgm:cxn modelId="{95114181-DF66-46E4-A95B-F1003C8063D4}" type="presParOf" srcId="{3149018F-B889-4765-ACE9-98CAB31D2411}" destId="{E3DFAA7C-61C7-4EB8-82E5-6FD0D38239A9}" srcOrd="1" destOrd="0" presId="urn:microsoft.com/office/officeart/2005/8/layout/lProcess2"/>
    <dgm:cxn modelId="{453E86D2-36C3-4522-AC0B-F020AC69087C}" type="presParOf" srcId="{3149018F-B889-4765-ACE9-98CAB31D2411}" destId="{24B1A378-5D78-4D71-8664-4A2A3234B707}"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9CB088-8FD5-4519-9EFB-6A2E6A791D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C8BCE9DA-A6AE-4651-BA41-4A702D3ACAAC}">
      <dgm:prSet phldrT="[文本]"/>
      <dgm:spPr/>
      <dgm:t>
        <a:bodyPr/>
        <a:lstStyle/>
        <a:p>
          <a:r>
            <a:rPr lang="zh-CN" altLang="en-US" b="1" dirty="0" smtClean="0"/>
            <a:t>概念：</a:t>
          </a:r>
          <a:r>
            <a:rPr lang="zh-CN" altLang="en-US" b="0" dirty="0" smtClean="0"/>
            <a:t>史论概念等</a:t>
          </a:r>
          <a:endParaRPr lang="zh-CN" altLang="en-US" b="0" dirty="0"/>
        </a:p>
      </dgm:t>
    </dgm:pt>
    <dgm:pt modelId="{026744F7-79D5-42EE-ABFC-1610647F3A74}" type="parTrans" cxnId="{8B8CC306-71BB-4474-8B7D-98B891C08A3C}">
      <dgm:prSet/>
      <dgm:spPr/>
      <dgm:t>
        <a:bodyPr/>
        <a:lstStyle/>
        <a:p>
          <a:endParaRPr lang="zh-CN" altLang="en-US" b="0"/>
        </a:p>
      </dgm:t>
    </dgm:pt>
    <dgm:pt modelId="{921FFE22-2984-4585-B0E8-3FE161E7E659}" type="sibTrans" cxnId="{8B8CC306-71BB-4474-8B7D-98B891C08A3C}">
      <dgm:prSet/>
      <dgm:spPr/>
      <dgm:t>
        <a:bodyPr/>
        <a:lstStyle/>
        <a:p>
          <a:endParaRPr lang="zh-CN" altLang="en-US" b="0"/>
        </a:p>
      </dgm:t>
    </dgm:pt>
    <dgm:pt modelId="{3DA42B64-5AC3-4F7E-A07C-6A1592057FBA}">
      <dgm:prSet phldrT="[文本]"/>
      <dgm:spPr/>
      <dgm:t>
        <a:bodyPr/>
        <a:lstStyle/>
        <a:p>
          <a:r>
            <a:rPr lang="zh-CN" altLang="en-US" b="1" dirty="0" smtClean="0"/>
            <a:t>观念：</a:t>
          </a:r>
          <a:r>
            <a:rPr lang="zh-CN" altLang="en-US" b="0" dirty="0" smtClean="0"/>
            <a:t>观点、主张、主题、结论</a:t>
          </a:r>
          <a:endParaRPr lang="zh-CN" altLang="en-US" b="0" dirty="0"/>
        </a:p>
      </dgm:t>
    </dgm:pt>
    <dgm:pt modelId="{B4AB606B-5BBC-481D-8BA7-D07A533F24CA}" type="parTrans" cxnId="{D58A33AC-D65D-4845-B7D2-D5AEE9144D23}">
      <dgm:prSet/>
      <dgm:spPr/>
      <dgm:t>
        <a:bodyPr/>
        <a:lstStyle/>
        <a:p>
          <a:endParaRPr lang="zh-CN" altLang="en-US" b="0"/>
        </a:p>
      </dgm:t>
    </dgm:pt>
    <dgm:pt modelId="{D7A607C0-D025-4DAC-8E14-A86A9D8F900F}" type="sibTrans" cxnId="{D58A33AC-D65D-4845-B7D2-D5AEE9144D23}">
      <dgm:prSet/>
      <dgm:spPr/>
      <dgm:t>
        <a:bodyPr/>
        <a:lstStyle/>
        <a:p>
          <a:endParaRPr lang="zh-CN" altLang="en-US" b="0"/>
        </a:p>
      </dgm:t>
    </dgm:pt>
    <dgm:pt modelId="{F66D501B-810D-46A5-B945-FFF31051D297}">
      <dgm:prSet phldrT="[文本]"/>
      <dgm:spPr/>
      <dgm:t>
        <a:bodyPr/>
        <a:lstStyle/>
        <a:p>
          <a:r>
            <a:rPr lang="zh-CN" altLang="en-US" b="1" dirty="0" smtClean="0"/>
            <a:t>论题：</a:t>
          </a:r>
          <a:r>
            <a:rPr lang="zh-CN" altLang="en-US" dirty="0" smtClean="0"/>
            <a:t>有争议的结论、观点或问题</a:t>
          </a:r>
          <a:endParaRPr lang="zh-CN" altLang="en-US" b="0" dirty="0"/>
        </a:p>
      </dgm:t>
    </dgm:pt>
    <dgm:pt modelId="{C0002ABB-05CC-4DE4-9BBA-DC4DD763E048}" type="parTrans" cxnId="{E1EF2CA0-43EB-407A-8061-B9ACC809B8A8}">
      <dgm:prSet/>
      <dgm:spPr/>
      <dgm:t>
        <a:bodyPr/>
        <a:lstStyle/>
        <a:p>
          <a:endParaRPr lang="zh-CN" altLang="en-US" b="0"/>
        </a:p>
      </dgm:t>
    </dgm:pt>
    <dgm:pt modelId="{6B572211-E2FF-4447-AEE6-929A7324C888}" type="sibTrans" cxnId="{E1EF2CA0-43EB-407A-8061-B9ACC809B8A8}">
      <dgm:prSet/>
      <dgm:spPr/>
      <dgm:t>
        <a:bodyPr/>
        <a:lstStyle/>
        <a:p>
          <a:endParaRPr lang="zh-CN" altLang="en-US" b="0"/>
        </a:p>
      </dgm:t>
    </dgm:pt>
    <dgm:pt modelId="{1B5946FF-3669-4513-BBBB-E3A736F03FB0}" type="pres">
      <dgm:prSet presAssocID="{0D9CB088-8FD5-4519-9EFB-6A2E6A791DB9}" presName="linear" presStyleCnt="0">
        <dgm:presLayoutVars>
          <dgm:dir/>
          <dgm:animLvl val="lvl"/>
          <dgm:resizeHandles val="exact"/>
        </dgm:presLayoutVars>
      </dgm:prSet>
      <dgm:spPr/>
      <dgm:t>
        <a:bodyPr/>
        <a:lstStyle/>
        <a:p>
          <a:endParaRPr lang="zh-CN" altLang="en-US"/>
        </a:p>
      </dgm:t>
    </dgm:pt>
    <dgm:pt modelId="{75713B6D-9787-4092-8061-36BBA55D7E01}" type="pres">
      <dgm:prSet presAssocID="{C8BCE9DA-A6AE-4651-BA41-4A702D3ACAAC}" presName="parentLin" presStyleCnt="0"/>
      <dgm:spPr/>
    </dgm:pt>
    <dgm:pt modelId="{2122FE5B-6246-475E-93CB-54C8B57A934B}" type="pres">
      <dgm:prSet presAssocID="{C8BCE9DA-A6AE-4651-BA41-4A702D3ACAAC}" presName="parentLeftMargin" presStyleLbl="node1" presStyleIdx="0" presStyleCnt="3"/>
      <dgm:spPr/>
      <dgm:t>
        <a:bodyPr/>
        <a:lstStyle/>
        <a:p>
          <a:endParaRPr lang="zh-CN" altLang="en-US"/>
        </a:p>
      </dgm:t>
    </dgm:pt>
    <dgm:pt modelId="{6C14293A-7122-4051-B213-4DDEE8D311F1}" type="pres">
      <dgm:prSet presAssocID="{C8BCE9DA-A6AE-4651-BA41-4A702D3ACAAC}" presName="parentText" presStyleLbl="node1" presStyleIdx="0" presStyleCnt="3" custScaleX="138392">
        <dgm:presLayoutVars>
          <dgm:chMax val="0"/>
          <dgm:bulletEnabled val="1"/>
        </dgm:presLayoutVars>
      </dgm:prSet>
      <dgm:spPr/>
      <dgm:t>
        <a:bodyPr/>
        <a:lstStyle/>
        <a:p>
          <a:endParaRPr lang="zh-CN" altLang="en-US"/>
        </a:p>
      </dgm:t>
    </dgm:pt>
    <dgm:pt modelId="{B694EC89-491D-4BE3-A5BD-7E6824EE284C}" type="pres">
      <dgm:prSet presAssocID="{C8BCE9DA-A6AE-4651-BA41-4A702D3ACAAC}" presName="negativeSpace" presStyleCnt="0"/>
      <dgm:spPr/>
    </dgm:pt>
    <dgm:pt modelId="{29EC6BBA-3503-4C23-9A6A-7CAD0B7ED661}" type="pres">
      <dgm:prSet presAssocID="{C8BCE9DA-A6AE-4651-BA41-4A702D3ACAAC}" presName="childText" presStyleLbl="conFgAcc1" presStyleIdx="0" presStyleCnt="3">
        <dgm:presLayoutVars>
          <dgm:bulletEnabled val="1"/>
        </dgm:presLayoutVars>
      </dgm:prSet>
      <dgm:spPr/>
    </dgm:pt>
    <dgm:pt modelId="{69839E80-2AEC-46F4-9710-E506D3DFBA02}" type="pres">
      <dgm:prSet presAssocID="{921FFE22-2984-4585-B0E8-3FE161E7E659}" presName="spaceBetweenRectangles" presStyleCnt="0"/>
      <dgm:spPr/>
    </dgm:pt>
    <dgm:pt modelId="{B6FD659E-9834-43EE-9996-0B65002AAFA9}" type="pres">
      <dgm:prSet presAssocID="{3DA42B64-5AC3-4F7E-A07C-6A1592057FBA}" presName="parentLin" presStyleCnt="0"/>
      <dgm:spPr/>
    </dgm:pt>
    <dgm:pt modelId="{AE520354-0EA5-41DE-9C74-D122B51210EC}" type="pres">
      <dgm:prSet presAssocID="{3DA42B64-5AC3-4F7E-A07C-6A1592057FBA}" presName="parentLeftMargin" presStyleLbl="node1" presStyleIdx="0" presStyleCnt="3"/>
      <dgm:spPr/>
      <dgm:t>
        <a:bodyPr/>
        <a:lstStyle/>
        <a:p>
          <a:endParaRPr lang="zh-CN" altLang="en-US"/>
        </a:p>
      </dgm:t>
    </dgm:pt>
    <dgm:pt modelId="{D55C84D6-4EEB-4B75-A8FA-4F0A6381480C}" type="pres">
      <dgm:prSet presAssocID="{3DA42B64-5AC3-4F7E-A07C-6A1592057FBA}" presName="parentText" presStyleLbl="node1" presStyleIdx="1" presStyleCnt="3" custScaleX="138392">
        <dgm:presLayoutVars>
          <dgm:chMax val="0"/>
          <dgm:bulletEnabled val="1"/>
        </dgm:presLayoutVars>
      </dgm:prSet>
      <dgm:spPr/>
      <dgm:t>
        <a:bodyPr/>
        <a:lstStyle/>
        <a:p>
          <a:endParaRPr lang="zh-CN" altLang="en-US"/>
        </a:p>
      </dgm:t>
    </dgm:pt>
    <dgm:pt modelId="{352DF125-5037-46DB-943B-BE33B8F3AD28}" type="pres">
      <dgm:prSet presAssocID="{3DA42B64-5AC3-4F7E-A07C-6A1592057FBA}" presName="negativeSpace" presStyleCnt="0"/>
      <dgm:spPr/>
    </dgm:pt>
    <dgm:pt modelId="{A1170973-30B6-42E5-921E-21171A991D15}" type="pres">
      <dgm:prSet presAssocID="{3DA42B64-5AC3-4F7E-A07C-6A1592057FBA}" presName="childText" presStyleLbl="conFgAcc1" presStyleIdx="1" presStyleCnt="3">
        <dgm:presLayoutVars>
          <dgm:bulletEnabled val="1"/>
        </dgm:presLayoutVars>
      </dgm:prSet>
      <dgm:spPr/>
    </dgm:pt>
    <dgm:pt modelId="{03092C8F-6210-488B-8D94-2EC6EEC5DAC8}" type="pres">
      <dgm:prSet presAssocID="{D7A607C0-D025-4DAC-8E14-A86A9D8F900F}" presName="spaceBetweenRectangles" presStyleCnt="0"/>
      <dgm:spPr/>
    </dgm:pt>
    <dgm:pt modelId="{44B18057-96C6-4114-96A9-FDC7C432318E}" type="pres">
      <dgm:prSet presAssocID="{F66D501B-810D-46A5-B945-FFF31051D297}" presName="parentLin" presStyleCnt="0"/>
      <dgm:spPr/>
    </dgm:pt>
    <dgm:pt modelId="{DB0CDE8E-25AC-442A-B61A-6612B6E45917}" type="pres">
      <dgm:prSet presAssocID="{F66D501B-810D-46A5-B945-FFF31051D297}" presName="parentLeftMargin" presStyleLbl="node1" presStyleIdx="1" presStyleCnt="3"/>
      <dgm:spPr/>
      <dgm:t>
        <a:bodyPr/>
        <a:lstStyle/>
        <a:p>
          <a:endParaRPr lang="zh-CN" altLang="en-US"/>
        </a:p>
      </dgm:t>
    </dgm:pt>
    <dgm:pt modelId="{0C8CCFA3-7689-4416-B217-E52229B839DA}" type="pres">
      <dgm:prSet presAssocID="{F66D501B-810D-46A5-B945-FFF31051D297}" presName="parentText" presStyleLbl="node1" presStyleIdx="2" presStyleCnt="3" custScaleX="138392">
        <dgm:presLayoutVars>
          <dgm:chMax val="0"/>
          <dgm:bulletEnabled val="1"/>
        </dgm:presLayoutVars>
      </dgm:prSet>
      <dgm:spPr/>
      <dgm:t>
        <a:bodyPr/>
        <a:lstStyle/>
        <a:p>
          <a:endParaRPr lang="zh-CN" altLang="en-US"/>
        </a:p>
      </dgm:t>
    </dgm:pt>
    <dgm:pt modelId="{CE869966-7BB7-4296-AF5F-A23ABD1D5331}" type="pres">
      <dgm:prSet presAssocID="{F66D501B-810D-46A5-B945-FFF31051D297}" presName="negativeSpace" presStyleCnt="0"/>
      <dgm:spPr/>
    </dgm:pt>
    <dgm:pt modelId="{A39744C1-4A77-4238-BF56-5A0AFD91F5CE}" type="pres">
      <dgm:prSet presAssocID="{F66D501B-810D-46A5-B945-FFF31051D297}" presName="childText" presStyleLbl="conFgAcc1" presStyleIdx="2" presStyleCnt="3">
        <dgm:presLayoutVars>
          <dgm:bulletEnabled val="1"/>
        </dgm:presLayoutVars>
      </dgm:prSet>
      <dgm:spPr/>
    </dgm:pt>
  </dgm:ptLst>
  <dgm:cxnLst>
    <dgm:cxn modelId="{E1EF2CA0-43EB-407A-8061-B9ACC809B8A8}" srcId="{0D9CB088-8FD5-4519-9EFB-6A2E6A791DB9}" destId="{F66D501B-810D-46A5-B945-FFF31051D297}" srcOrd="2" destOrd="0" parTransId="{C0002ABB-05CC-4DE4-9BBA-DC4DD763E048}" sibTransId="{6B572211-E2FF-4447-AEE6-929A7324C888}"/>
    <dgm:cxn modelId="{413FBB55-BA29-48DE-BD32-7AFF744D48A1}" type="presOf" srcId="{C8BCE9DA-A6AE-4651-BA41-4A702D3ACAAC}" destId="{2122FE5B-6246-475E-93CB-54C8B57A934B}" srcOrd="0" destOrd="0" presId="urn:microsoft.com/office/officeart/2005/8/layout/list1"/>
    <dgm:cxn modelId="{8B8CC306-71BB-4474-8B7D-98B891C08A3C}" srcId="{0D9CB088-8FD5-4519-9EFB-6A2E6A791DB9}" destId="{C8BCE9DA-A6AE-4651-BA41-4A702D3ACAAC}" srcOrd="0" destOrd="0" parTransId="{026744F7-79D5-42EE-ABFC-1610647F3A74}" sibTransId="{921FFE22-2984-4585-B0E8-3FE161E7E659}"/>
    <dgm:cxn modelId="{28A9F416-F0E5-479A-9A98-0DF1E5385FB8}" type="presOf" srcId="{3DA42B64-5AC3-4F7E-A07C-6A1592057FBA}" destId="{AE520354-0EA5-41DE-9C74-D122B51210EC}" srcOrd="0" destOrd="0" presId="urn:microsoft.com/office/officeart/2005/8/layout/list1"/>
    <dgm:cxn modelId="{53B4F213-67FB-41F1-BFD8-2AB7601C02CE}" type="presOf" srcId="{F66D501B-810D-46A5-B945-FFF31051D297}" destId="{0C8CCFA3-7689-4416-B217-E52229B839DA}" srcOrd="1" destOrd="0" presId="urn:microsoft.com/office/officeart/2005/8/layout/list1"/>
    <dgm:cxn modelId="{B05EAC99-E9CF-446A-8000-B9AFFCE96327}" type="presOf" srcId="{0D9CB088-8FD5-4519-9EFB-6A2E6A791DB9}" destId="{1B5946FF-3669-4513-BBBB-E3A736F03FB0}" srcOrd="0" destOrd="0" presId="urn:microsoft.com/office/officeart/2005/8/layout/list1"/>
    <dgm:cxn modelId="{F55144D1-434C-4B2C-ADBE-296F82EAA3E8}" type="presOf" srcId="{F66D501B-810D-46A5-B945-FFF31051D297}" destId="{DB0CDE8E-25AC-442A-B61A-6612B6E45917}" srcOrd="0" destOrd="0" presId="urn:microsoft.com/office/officeart/2005/8/layout/list1"/>
    <dgm:cxn modelId="{D58A33AC-D65D-4845-B7D2-D5AEE9144D23}" srcId="{0D9CB088-8FD5-4519-9EFB-6A2E6A791DB9}" destId="{3DA42B64-5AC3-4F7E-A07C-6A1592057FBA}" srcOrd="1" destOrd="0" parTransId="{B4AB606B-5BBC-481D-8BA7-D07A533F24CA}" sibTransId="{D7A607C0-D025-4DAC-8E14-A86A9D8F900F}"/>
    <dgm:cxn modelId="{4B94F160-7190-45B2-91A3-CB100EF308AE}" type="presOf" srcId="{3DA42B64-5AC3-4F7E-A07C-6A1592057FBA}" destId="{D55C84D6-4EEB-4B75-A8FA-4F0A6381480C}" srcOrd="1" destOrd="0" presId="urn:microsoft.com/office/officeart/2005/8/layout/list1"/>
    <dgm:cxn modelId="{F19BE988-1C95-43FE-9882-E34F518C5847}" type="presOf" srcId="{C8BCE9DA-A6AE-4651-BA41-4A702D3ACAAC}" destId="{6C14293A-7122-4051-B213-4DDEE8D311F1}" srcOrd="1" destOrd="0" presId="urn:microsoft.com/office/officeart/2005/8/layout/list1"/>
    <dgm:cxn modelId="{40EFB846-7F68-4C54-A920-0A9172FC00E7}" type="presParOf" srcId="{1B5946FF-3669-4513-BBBB-E3A736F03FB0}" destId="{75713B6D-9787-4092-8061-36BBA55D7E01}" srcOrd="0" destOrd="0" presId="urn:microsoft.com/office/officeart/2005/8/layout/list1"/>
    <dgm:cxn modelId="{70D199D4-1BCC-4D02-A7E0-2E9F411AE585}" type="presParOf" srcId="{75713B6D-9787-4092-8061-36BBA55D7E01}" destId="{2122FE5B-6246-475E-93CB-54C8B57A934B}" srcOrd="0" destOrd="0" presId="urn:microsoft.com/office/officeart/2005/8/layout/list1"/>
    <dgm:cxn modelId="{8C6CE0AA-E323-426F-AA9E-FC806ECBD0E7}" type="presParOf" srcId="{75713B6D-9787-4092-8061-36BBA55D7E01}" destId="{6C14293A-7122-4051-B213-4DDEE8D311F1}" srcOrd="1" destOrd="0" presId="urn:microsoft.com/office/officeart/2005/8/layout/list1"/>
    <dgm:cxn modelId="{A0B880E6-7930-4D41-A8A5-4D1F4BDE1CCE}" type="presParOf" srcId="{1B5946FF-3669-4513-BBBB-E3A736F03FB0}" destId="{B694EC89-491D-4BE3-A5BD-7E6824EE284C}" srcOrd="1" destOrd="0" presId="urn:microsoft.com/office/officeart/2005/8/layout/list1"/>
    <dgm:cxn modelId="{D9DD1A0E-1133-4C00-AE9F-78B1D131F7D5}" type="presParOf" srcId="{1B5946FF-3669-4513-BBBB-E3A736F03FB0}" destId="{29EC6BBA-3503-4C23-9A6A-7CAD0B7ED661}" srcOrd="2" destOrd="0" presId="urn:microsoft.com/office/officeart/2005/8/layout/list1"/>
    <dgm:cxn modelId="{BC7D23CF-6234-4CC2-9695-C949BA09B031}" type="presParOf" srcId="{1B5946FF-3669-4513-BBBB-E3A736F03FB0}" destId="{69839E80-2AEC-46F4-9710-E506D3DFBA02}" srcOrd="3" destOrd="0" presId="urn:microsoft.com/office/officeart/2005/8/layout/list1"/>
    <dgm:cxn modelId="{BF9FD67A-2F34-4D50-9B4E-2E2198CD6FA1}" type="presParOf" srcId="{1B5946FF-3669-4513-BBBB-E3A736F03FB0}" destId="{B6FD659E-9834-43EE-9996-0B65002AAFA9}" srcOrd="4" destOrd="0" presId="urn:microsoft.com/office/officeart/2005/8/layout/list1"/>
    <dgm:cxn modelId="{D11ADE0B-2A9F-443D-8451-3FE0E1F42E10}" type="presParOf" srcId="{B6FD659E-9834-43EE-9996-0B65002AAFA9}" destId="{AE520354-0EA5-41DE-9C74-D122B51210EC}" srcOrd="0" destOrd="0" presId="urn:microsoft.com/office/officeart/2005/8/layout/list1"/>
    <dgm:cxn modelId="{B300355A-6024-4404-9652-BA9E1C178700}" type="presParOf" srcId="{B6FD659E-9834-43EE-9996-0B65002AAFA9}" destId="{D55C84D6-4EEB-4B75-A8FA-4F0A6381480C}" srcOrd="1" destOrd="0" presId="urn:microsoft.com/office/officeart/2005/8/layout/list1"/>
    <dgm:cxn modelId="{B27B27E1-AE52-45FF-8C84-6FBC75EA616C}" type="presParOf" srcId="{1B5946FF-3669-4513-BBBB-E3A736F03FB0}" destId="{352DF125-5037-46DB-943B-BE33B8F3AD28}" srcOrd="5" destOrd="0" presId="urn:microsoft.com/office/officeart/2005/8/layout/list1"/>
    <dgm:cxn modelId="{C4F25D8B-CB10-468C-8195-7B75F8D349F7}" type="presParOf" srcId="{1B5946FF-3669-4513-BBBB-E3A736F03FB0}" destId="{A1170973-30B6-42E5-921E-21171A991D15}" srcOrd="6" destOrd="0" presId="urn:microsoft.com/office/officeart/2005/8/layout/list1"/>
    <dgm:cxn modelId="{D6E57D73-31A1-4559-A5B8-157380834E60}" type="presParOf" srcId="{1B5946FF-3669-4513-BBBB-E3A736F03FB0}" destId="{03092C8F-6210-488B-8D94-2EC6EEC5DAC8}" srcOrd="7" destOrd="0" presId="urn:microsoft.com/office/officeart/2005/8/layout/list1"/>
    <dgm:cxn modelId="{AFA160A2-6F40-4101-8D62-6EDC3C34F0F2}" type="presParOf" srcId="{1B5946FF-3669-4513-BBBB-E3A736F03FB0}" destId="{44B18057-96C6-4114-96A9-FDC7C432318E}" srcOrd="8" destOrd="0" presId="urn:microsoft.com/office/officeart/2005/8/layout/list1"/>
    <dgm:cxn modelId="{5669123E-A39D-44EC-93B3-22171FEA98EB}" type="presParOf" srcId="{44B18057-96C6-4114-96A9-FDC7C432318E}" destId="{DB0CDE8E-25AC-442A-B61A-6612B6E45917}" srcOrd="0" destOrd="0" presId="urn:microsoft.com/office/officeart/2005/8/layout/list1"/>
    <dgm:cxn modelId="{B7907736-FFF5-432B-BED1-A6ED4F915F44}" type="presParOf" srcId="{44B18057-96C6-4114-96A9-FDC7C432318E}" destId="{0C8CCFA3-7689-4416-B217-E52229B839DA}" srcOrd="1" destOrd="0" presId="urn:microsoft.com/office/officeart/2005/8/layout/list1"/>
    <dgm:cxn modelId="{343BABBD-5F59-4F17-A026-7A2B776D91A2}" type="presParOf" srcId="{1B5946FF-3669-4513-BBBB-E3A736F03FB0}" destId="{CE869966-7BB7-4296-AF5F-A23ABD1D5331}" srcOrd="9" destOrd="0" presId="urn:microsoft.com/office/officeart/2005/8/layout/list1"/>
    <dgm:cxn modelId="{396D6C99-C3BE-4660-A710-E7D6F5257D47}" type="presParOf" srcId="{1B5946FF-3669-4513-BBBB-E3A736F03FB0}" destId="{A39744C1-4A77-4238-BF56-5A0AFD91F5C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A8E434-C099-45E4-90BB-EF881233E04A}"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zh-CN" altLang="en-US"/>
        </a:p>
      </dgm:t>
    </dgm:pt>
    <dgm:pt modelId="{4785B472-2F71-4792-9DF7-61792706FAA0}">
      <dgm:prSet phldrT="[文本]"/>
      <dgm:spPr/>
      <dgm:t>
        <a:bodyPr/>
        <a:lstStyle/>
        <a:p>
          <a:r>
            <a:rPr lang="zh-CN" altLang="en-US" dirty="0" smtClean="0"/>
            <a:t>板块大概念</a:t>
          </a:r>
          <a:endParaRPr lang="zh-CN" altLang="en-US" dirty="0"/>
        </a:p>
      </dgm:t>
    </dgm:pt>
    <dgm:pt modelId="{A096590B-8307-4D02-BD73-B01D6F4BB618}" type="parTrans" cxnId="{18EB19C6-E71E-4709-9E3A-35690FCEE118}">
      <dgm:prSet/>
      <dgm:spPr/>
      <dgm:t>
        <a:bodyPr/>
        <a:lstStyle/>
        <a:p>
          <a:endParaRPr lang="zh-CN" altLang="en-US"/>
        </a:p>
      </dgm:t>
    </dgm:pt>
    <dgm:pt modelId="{A5FD8E57-F5C2-499B-B0A6-62F199FA735B}" type="sibTrans" cxnId="{18EB19C6-E71E-4709-9E3A-35690FCEE118}">
      <dgm:prSet/>
      <dgm:spPr/>
      <dgm:t>
        <a:bodyPr/>
        <a:lstStyle/>
        <a:p>
          <a:endParaRPr lang="zh-CN" altLang="en-US"/>
        </a:p>
      </dgm:t>
    </dgm:pt>
    <dgm:pt modelId="{FB43AA64-7499-4566-99C5-D273C4E600B9}" type="asst">
      <dgm:prSet phldrT="[文本]"/>
      <dgm:spPr/>
      <dgm:t>
        <a:bodyPr/>
        <a:lstStyle/>
        <a:p>
          <a:r>
            <a:rPr lang="zh-CN" altLang="en-US" dirty="0" smtClean="0"/>
            <a:t>单元大概念</a:t>
          </a:r>
          <a:endParaRPr lang="zh-CN" altLang="en-US" dirty="0"/>
        </a:p>
      </dgm:t>
    </dgm:pt>
    <dgm:pt modelId="{0652FD96-01DF-4A05-B818-D76AA45E063E}" type="parTrans" cxnId="{84B418EE-4CAC-4F86-8408-D13216BA241E}">
      <dgm:prSet/>
      <dgm:spPr/>
      <dgm:t>
        <a:bodyPr/>
        <a:lstStyle/>
        <a:p>
          <a:endParaRPr lang="zh-CN" altLang="en-US"/>
        </a:p>
      </dgm:t>
    </dgm:pt>
    <dgm:pt modelId="{F0CE18AA-8950-4EE6-9ABF-639019372C39}" type="sibTrans" cxnId="{84B418EE-4CAC-4F86-8408-D13216BA241E}">
      <dgm:prSet/>
      <dgm:spPr/>
      <dgm:t>
        <a:bodyPr/>
        <a:lstStyle/>
        <a:p>
          <a:endParaRPr lang="zh-CN" altLang="en-US"/>
        </a:p>
      </dgm:t>
    </dgm:pt>
    <dgm:pt modelId="{6EC3ABD5-C2A9-427B-9283-D1F31025B6BB}">
      <dgm:prSet phldrT="[文本]"/>
      <dgm:spPr/>
      <dgm:t>
        <a:bodyPr/>
        <a:lstStyle/>
        <a:p>
          <a:r>
            <a:rPr lang="zh-CN" altLang="en-US" dirty="0" smtClean="0"/>
            <a:t>课时大概念</a:t>
          </a:r>
          <a:endParaRPr lang="zh-CN" altLang="en-US" dirty="0"/>
        </a:p>
      </dgm:t>
    </dgm:pt>
    <dgm:pt modelId="{503AF57A-3716-49B9-93D1-71D3D52CA093}" type="parTrans" cxnId="{00D64687-A5EF-4618-B9C1-98779404D7DF}">
      <dgm:prSet/>
      <dgm:spPr/>
      <dgm:t>
        <a:bodyPr/>
        <a:lstStyle/>
        <a:p>
          <a:endParaRPr lang="zh-CN" altLang="en-US"/>
        </a:p>
      </dgm:t>
    </dgm:pt>
    <dgm:pt modelId="{44F323BE-FCD0-477E-BCF2-64F45FB52C0E}" type="sibTrans" cxnId="{00D64687-A5EF-4618-B9C1-98779404D7DF}">
      <dgm:prSet/>
      <dgm:spPr/>
      <dgm:t>
        <a:bodyPr/>
        <a:lstStyle/>
        <a:p>
          <a:endParaRPr lang="zh-CN" altLang="en-US"/>
        </a:p>
      </dgm:t>
    </dgm:pt>
    <dgm:pt modelId="{CE4A2190-6E1F-4CBA-9E83-845CACFEFE9C}">
      <dgm:prSet phldrT="[文本]"/>
      <dgm:spPr/>
      <dgm:t>
        <a:bodyPr/>
        <a:lstStyle/>
        <a:p>
          <a:r>
            <a:rPr lang="zh-CN" altLang="en-US" dirty="0" smtClean="0"/>
            <a:t>课时大概念</a:t>
          </a:r>
          <a:endParaRPr lang="zh-CN" altLang="en-US" dirty="0"/>
        </a:p>
      </dgm:t>
    </dgm:pt>
    <dgm:pt modelId="{CB1BD077-D226-4EDD-A1B1-C9318A8C599F}" type="parTrans" cxnId="{641289A3-B3EC-45FD-92E1-DE5E3C0603DD}">
      <dgm:prSet/>
      <dgm:spPr/>
      <dgm:t>
        <a:bodyPr/>
        <a:lstStyle/>
        <a:p>
          <a:endParaRPr lang="zh-CN" altLang="en-US"/>
        </a:p>
      </dgm:t>
    </dgm:pt>
    <dgm:pt modelId="{1B79BDF4-7F0F-4F07-A176-DFAD7C0C241E}" type="sibTrans" cxnId="{641289A3-B3EC-45FD-92E1-DE5E3C0603DD}">
      <dgm:prSet/>
      <dgm:spPr/>
      <dgm:t>
        <a:bodyPr/>
        <a:lstStyle/>
        <a:p>
          <a:endParaRPr lang="zh-CN" altLang="en-US"/>
        </a:p>
      </dgm:t>
    </dgm:pt>
    <dgm:pt modelId="{5C952607-37C0-4086-ACEA-7ACEF2339171}">
      <dgm:prSet phldrT="[文本]"/>
      <dgm:spPr/>
      <dgm:t>
        <a:bodyPr/>
        <a:lstStyle/>
        <a:p>
          <a:r>
            <a:rPr lang="zh-CN" altLang="en-US" dirty="0" smtClean="0"/>
            <a:t>课时大概念</a:t>
          </a:r>
          <a:endParaRPr lang="zh-CN" altLang="en-US" dirty="0"/>
        </a:p>
      </dgm:t>
    </dgm:pt>
    <dgm:pt modelId="{F46EFD64-2E20-4FC4-A434-742FD0933C86}" type="parTrans" cxnId="{5FA3EF44-194C-43AE-BBCF-AA063FDDFA29}">
      <dgm:prSet/>
      <dgm:spPr/>
      <dgm:t>
        <a:bodyPr/>
        <a:lstStyle/>
        <a:p>
          <a:endParaRPr lang="zh-CN" altLang="en-US"/>
        </a:p>
      </dgm:t>
    </dgm:pt>
    <dgm:pt modelId="{DA4C6BB4-8DC8-48F4-B133-C6918B5FD0B4}" type="sibTrans" cxnId="{5FA3EF44-194C-43AE-BBCF-AA063FDDFA29}">
      <dgm:prSet/>
      <dgm:spPr/>
      <dgm:t>
        <a:bodyPr/>
        <a:lstStyle/>
        <a:p>
          <a:endParaRPr lang="zh-CN" altLang="en-US"/>
        </a:p>
      </dgm:t>
    </dgm:pt>
    <dgm:pt modelId="{66218E44-6C47-4506-96DC-5B3CAD12CEA5}" type="pres">
      <dgm:prSet presAssocID="{05A8E434-C099-45E4-90BB-EF881233E04A}" presName="hierChild1" presStyleCnt="0">
        <dgm:presLayoutVars>
          <dgm:orgChart val="1"/>
          <dgm:chPref val="1"/>
          <dgm:dir/>
          <dgm:animOne val="branch"/>
          <dgm:animLvl val="lvl"/>
          <dgm:resizeHandles/>
        </dgm:presLayoutVars>
      </dgm:prSet>
      <dgm:spPr/>
      <dgm:t>
        <a:bodyPr/>
        <a:lstStyle/>
        <a:p>
          <a:endParaRPr lang="zh-CN" altLang="en-US"/>
        </a:p>
      </dgm:t>
    </dgm:pt>
    <dgm:pt modelId="{B3308CDD-D572-4EBA-A453-C5E0C5C22A26}" type="pres">
      <dgm:prSet presAssocID="{4785B472-2F71-4792-9DF7-61792706FAA0}" presName="hierRoot1" presStyleCnt="0">
        <dgm:presLayoutVars>
          <dgm:hierBranch val="init"/>
        </dgm:presLayoutVars>
      </dgm:prSet>
      <dgm:spPr/>
    </dgm:pt>
    <dgm:pt modelId="{EF384080-C5B1-4CB1-9F4F-C6E877D3F4E9}" type="pres">
      <dgm:prSet presAssocID="{4785B472-2F71-4792-9DF7-61792706FAA0}" presName="rootComposite1" presStyleCnt="0"/>
      <dgm:spPr/>
    </dgm:pt>
    <dgm:pt modelId="{47D09B0F-92F1-4EFB-A1F7-98B0EF2724F4}" type="pres">
      <dgm:prSet presAssocID="{4785B472-2F71-4792-9DF7-61792706FAA0}" presName="rootText1" presStyleLbl="node0" presStyleIdx="0" presStyleCnt="1">
        <dgm:presLayoutVars>
          <dgm:chPref val="3"/>
        </dgm:presLayoutVars>
      </dgm:prSet>
      <dgm:spPr/>
      <dgm:t>
        <a:bodyPr/>
        <a:lstStyle/>
        <a:p>
          <a:endParaRPr lang="zh-CN" altLang="en-US"/>
        </a:p>
      </dgm:t>
    </dgm:pt>
    <dgm:pt modelId="{90AA66EA-720A-49B5-9B79-C4729FC4B16A}" type="pres">
      <dgm:prSet presAssocID="{4785B472-2F71-4792-9DF7-61792706FAA0}" presName="rootConnector1" presStyleLbl="node1" presStyleIdx="0" presStyleCnt="0"/>
      <dgm:spPr/>
      <dgm:t>
        <a:bodyPr/>
        <a:lstStyle/>
        <a:p>
          <a:endParaRPr lang="zh-CN" altLang="en-US"/>
        </a:p>
      </dgm:t>
    </dgm:pt>
    <dgm:pt modelId="{741B9446-B8BE-42BF-A9EB-2DDFBD981C73}" type="pres">
      <dgm:prSet presAssocID="{4785B472-2F71-4792-9DF7-61792706FAA0}" presName="hierChild2" presStyleCnt="0"/>
      <dgm:spPr/>
    </dgm:pt>
    <dgm:pt modelId="{2AB6C5AC-710A-4C28-A4EC-6A26BC7A2DBD}" type="pres">
      <dgm:prSet presAssocID="{503AF57A-3716-49B9-93D1-71D3D52CA093}" presName="Name64" presStyleLbl="parChTrans1D2" presStyleIdx="0" presStyleCnt="4"/>
      <dgm:spPr/>
      <dgm:t>
        <a:bodyPr/>
        <a:lstStyle/>
        <a:p>
          <a:endParaRPr lang="zh-CN" altLang="en-US"/>
        </a:p>
      </dgm:t>
    </dgm:pt>
    <dgm:pt modelId="{FD7D4454-B2A6-41AE-B7B5-976A5940B7D1}" type="pres">
      <dgm:prSet presAssocID="{6EC3ABD5-C2A9-427B-9283-D1F31025B6BB}" presName="hierRoot2" presStyleCnt="0">
        <dgm:presLayoutVars>
          <dgm:hierBranch val="init"/>
        </dgm:presLayoutVars>
      </dgm:prSet>
      <dgm:spPr/>
    </dgm:pt>
    <dgm:pt modelId="{26CEDFC2-5DCB-428E-9AA4-B67169F5F91A}" type="pres">
      <dgm:prSet presAssocID="{6EC3ABD5-C2A9-427B-9283-D1F31025B6BB}" presName="rootComposite" presStyleCnt="0"/>
      <dgm:spPr/>
    </dgm:pt>
    <dgm:pt modelId="{5F843903-0526-4379-9F69-F13BB8F62A60}" type="pres">
      <dgm:prSet presAssocID="{6EC3ABD5-C2A9-427B-9283-D1F31025B6BB}" presName="rootText" presStyleLbl="node2" presStyleIdx="0" presStyleCnt="3">
        <dgm:presLayoutVars>
          <dgm:chPref val="3"/>
        </dgm:presLayoutVars>
      </dgm:prSet>
      <dgm:spPr/>
      <dgm:t>
        <a:bodyPr/>
        <a:lstStyle/>
        <a:p>
          <a:endParaRPr lang="zh-CN" altLang="en-US"/>
        </a:p>
      </dgm:t>
    </dgm:pt>
    <dgm:pt modelId="{9869BF74-B8F1-466C-80F4-CCF2C40FD6F7}" type="pres">
      <dgm:prSet presAssocID="{6EC3ABD5-C2A9-427B-9283-D1F31025B6BB}" presName="rootConnector" presStyleLbl="node2" presStyleIdx="0" presStyleCnt="3"/>
      <dgm:spPr/>
      <dgm:t>
        <a:bodyPr/>
        <a:lstStyle/>
        <a:p>
          <a:endParaRPr lang="zh-CN" altLang="en-US"/>
        </a:p>
      </dgm:t>
    </dgm:pt>
    <dgm:pt modelId="{EB7C8DCF-549C-4BD5-BFB9-259EBBAEA7E9}" type="pres">
      <dgm:prSet presAssocID="{6EC3ABD5-C2A9-427B-9283-D1F31025B6BB}" presName="hierChild4" presStyleCnt="0"/>
      <dgm:spPr/>
    </dgm:pt>
    <dgm:pt modelId="{2C8D127B-AB0A-4C02-B830-23E687027C8C}" type="pres">
      <dgm:prSet presAssocID="{6EC3ABD5-C2A9-427B-9283-D1F31025B6BB}" presName="hierChild5" presStyleCnt="0"/>
      <dgm:spPr/>
    </dgm:pt>
    <dgm:pt modelId="{8F254E58-709C-44D4-815A-4613F238F14B}" type="pres">
      <dgm:prSet presAssocID="{CB1BD077-D226-4EDD-A1B1-C9318A8C599F}" presName="Name64" presStyleLbl="parChTrans1D2" presStyleIdx="1" presStyleCnt="4"/>
      <dgm:spPr/>
      <dgm:t>
        <a:bodyPr/>
        <a:lstStyle/>
        <a:p>
          <a:endParaRPr lang="zh-CN" altLang="en-US"/>
        </a:p>
      </dgm:t>
    </dgm:pt>
    <dgm:pt modelId="{62D28C26-259F-48A7-919F-E3629606B74C}" type="pres">
      <dgm:prSet presAssocID="{CE4A2190-6E1F-4CBA-9E83-845CACFEFE9C}" presName="hierRoot2" presStyleCnt="0">
        <dgm:presLayoutVars>
          <dgm:hierBranch val="init"/>
        </dgm:presLayoutVars>
      </dgm:prSet>
      <dgm:spPr/>
    </dgm:pt>
    <dgm:pt modelId="{062CAAA4-2403-42D1-A563-BF772BEA53FB}" type="pres">
      <dgm:prSet presAssocID="{CE4A2190-6E1F-4CBA-9E83-845CACFEFE9C}" presName="rootComposite" presStyleCnt="0"/>
      <dgm:spPr/>
    </dgm:pt>
    <dgm:pt modelId="{BDF0F8C0-63F8-4046-A3C5-EF68E5422082}" type="pres">
      <dgm:prSet presAssocID="{CE4A2190-6E1F-4CBA-9E83-845CACFEFE9C}" presName="rootText" presStyleLbl="node2" presStyleIdx="1" presStyleCnt="3">
        <dgm:presLayoutVars>
          <dgm:chPref val="3"/>
        </dgm:presLayoutVars>
      </dgm:prSet>
      <dgm:spPr/>
      <dgm:t>
        <a:bodyPr/>
        <a:lstStyle/>
        <a:p>
          <a:endParaRPr lang="zh-CN" altLang="en-US"/>
        </a:p>
      </dgm:t>
    </dgm:pt>
    <dgm:pt modelId="{A2A6462B-1861-4590-B039-15E01DD786B6}" type="pres">
      <dgm:prSet presAssocID="{CE4A2190-6E1F-4CBA-9E83-845CACFEFE9C}" presName="rootConnector" presStyleLbl="node2" presStyleIdx="1" presStyleCnt="3"/>
      <dgm:spPr/>
      <dgm:t>
        <a:bodyPr/>
        <a:lstStyle/>
        <a:p>
          <a:endParaRPr lang="zh-CN" altLang="en-US"/>
        </a:p>
      </dgm:t>
    </dgm:pt>
    <dgm:pt modelId="{D77D2D75-8FC8-494E-B5A9-B67A782525F8}" type="pres">
      <dgm:prSet presAssocID="{CE4A2190-6E1F-4CBA-9E83-845CACFEFE9C}" presName="hierChild4" presStyleCnt="0"/>
      <dgm:spPr/>
    </dgm:pt>
    <dgm:pt modelId="{1AA7E3E1-0F4F-4B31-83FC-8E665DB45671}" type="pres">
      <dgm:prSet presAssocID="{CE4A2190-6E1F-4CBA-9E83-845CACFEFE9C}" presName="hierChild5" presStyleCnt="0"/>
      <dgm:spPr/>
    </dgm:pt>
    <dgm:pt modelId="{C03C6EB7-3071-4C2B-A671-2F7E289D6CD2}" type="pres">
      <dgm:prSet presAssocID="{F46EFD64-2E20-4FC4-A434-742FD0933C86}" presName="Name64" presStyleLbl="parChTrans1D2" presStyleIdx="2" presStyleCnt="4"/>
      <dgm:spPr/>
      <dgm:t>
        <a:bodyPr/>
        <a:lstStyle/>
        <a:p>
          <a:endParaRPr lang="zh-CN" altLang="en-US"/>
        </a:p>
      </dgm:t>
    </dgm:pt>
    <dgm:pt modelId="{5A93F146-19A0-45EB-92F2-AC598F16A13A}" type="pres">
      <dgm:prSet presAssocID="{5C952607-37C0-4086-ACEA-7ACEF2339171}" presName="hierRoot2" presStyleCnt="0">
        <dgm:presLayoutVars>
          <dgm:hierBranch val="init"/>
        </dgm:presLayoutVars>
      </dgm:prSet>
      <dgm:spPr/>
    </dgm:pt>
    <dgm:pt modelId="{A1F95C35-A503-4093-9CE2-8FFFFB0327A4}" type="pres">
      <dgm:prSet presAssocID="{5C952607-37C0-4086-ACEA-7ACEF2339171}" presName="rootComposite" presStyleCnt="0"/>
      <dgm:spPr/>
    </dgm:pt>
    <dgm:pt modelId="{1E39B94F-5E68-481F-B69B-15CC709666EE}" type="pres">
      <dgm:prSet presAssocID="{5C952607-37C0-4086-ACEA-7ACEF2339171}" presName="rootText" presStyleLbl="node2" presStyleIdx="2" presStyleCnt="3">
        <dgm:presLayoutVars>
          <dgm:chPref val="3"/>
        </dgm:presLayoutVars>
      </dgm:prSet>
      <dgm:spPr/>
      <dgm:t>
        <a:bodyPr/>
        <a:lstStyle/>
        <a:p>
          <a:endParaRPr lang="zh-CN" altLang="en-US"/>
        </a:p>
      </dgm:t>
    </dgm:pt>
    <dgm:pt modelId="{47B9ECCE-874C-4EAF-BCD6-82EF9EB72AD8}" type="pres">
      <dgm:prSet presAssocID="{5C952607-37C0-4086-ACEA-7ACEF2339171}" presName="rootConnector" presStyleLbl="node2" presStyleIdx="2" presStyleCnt="3"/>
      <dgm:spPr/>
      <dgm:t>
        <a:bodyPr/>
        <a:lstStyle/>
        <a:p>
          <a:endParaRPr lang="zh-CN" altLang="en-US"/>
        </a:p>
      </dgm:t>
    </dgm:pt>
    <dgm:pt modelId="{34B1520A-48CD-4432-AADF-C6004AA37E32}" type="pres">
      <dgm:prSet presAssocID="{5C952607-37C0-4086-ACEA-7ACEF2339171}" presName="hierChild4" presStyleCnt="0"/>
      <dgm:spPr/>
    </dgm:pt>
    <dgm:pt modelId="{05869611-B85E-4FEC-94BB-CA186EF0ADC8}" type="pres">
      <dgm:prSet presAssocID="{5C952607-37C0-4086-ACEA-7ACEF2339171}" presName="hierChild5" presStyleCnt="0"/>
      <dgm:spPr/>
    </dgm:pt>
    <dgm:pt modelId="{4C5AA552-AF68-4323-B9D7-3BE68EE43E86}" type="pres">
      <dgm:prSet presAssocID="{4785B472-2F71-4792-9DF7-61792706FAA0}" presName="hierChild3" presStyleCnt="0"/>
      <dgm:spPr/>
    </dgm:pt>
    <dgm:pt modelId="{B5C32636-B78C-43D5-861D-CF2B7ED1C427}" type="pres">
      <dgm:prSet presAssocID="{0652FD96-01DF-4A05-B818-D76AA45E063E}" presName="Name115" presStyleLbl="parChTrans1D2" presStyleIdx="3" presStyleCnt="4"/>
      <dgm:spPr/>
      <dgm:t>
        <a:bodyPr/>
        <a:lstStyle/>
        <a:p>
          <a:endParaRPr lang="zh-CN" altLang="en-US"/>
        </a:p>
      </dgm:t>
    </dgm:pt>
    <dgm:pt modelId="{2C87F986-92F2-45DF-A2A9-FE82695C4D04}" type="pres">
      <dgm:prSet presAssocID="{FB43AA64-7499-4566-99C5-D273C4E600B9}" presName="hierRoot3" presStyleCnt="0">
        <dgm:presLayoutVars>
          <dgm:hierBranch val="init"/>
        </dgm:presLayoutVars>
      </dgm:prSet>
      <dgm:spPr/>
    </dgm:pt>
    <dgm:pt modelId="{0C07C216-7476-49E3-A3FA-F5D80ED4F61A}" type="pres">
      <dgm:prSet presAssocID="{FB43AA64-7499-4566-99C5-D273C4E600B9}" presName="rootComposite3" presStyleCnt="0"/>
      <dgm:spPr/>
    </dgm:pt>
    <dgm:pt modelId="{2F23AA5A-1C35-496F-9E1F-83F9E94C7E58}" type="pres">
      <dgm:prSet presAssocID="{FB43AA64-7499-4566-99C5-D273C4E600B9}" presName="rootText3" presStyleLbl="asst1" presStyleIdx="0" presStyleCnt="1">
        <dgm:presLayoutVars>
          <dgm:chPref val="3"/>
        </dgm:presLayoutVars>
      </dgm:prSet>
      <dgm:spPr/>
      <dgm:t>
        <a:bodyPr/>
        <a:lstStyle/>
        <a:p>
          <a:endParaRPr lang="zh-CN" altLang="en-US"/>
        </a:p>
      </dgm:t>
    </dgm:pt>
    <dgm:pt modelId="{FB137D3F-26B6-486B-998C-2F9C080240F5}" type="pres">
      <dgm:prSet presAssocID="{FB43AA64-7499-4566-99C5-D273C4E600B9}" presName="rootConnector3" presStyleLbl="asst1" presStyleIdx="0" presStyleCnt="1"/>
      <dgm:spPr/>
      <dgm:t>
        <a:bodyPr/>
        <a:lstStyle/>
        <a:p>
          <a:endParaRPr lang="zh-CN" altLang="en-US"/>
        </a:p>
      </dgm:t>
    </dgm:pt>
    <dgm:pt modelId="{1EBD8015-BD28-4E5D-9BB3-2E021AE4BFFD}" type="pres">
      <dgm:prSet presAssocID="{FB43AA64-7499-4566-99C5-D273C4E600B9}" presName="hierChild6" presStyleCnt="0"/>
      <dgm:spPr/>
    </dgm:pt>
    <dgm:pt modelId="{E399C865-0F6C-46AE-8BEE-B993B7E68EC9}" type="pres">
      <dgm:prSet presAssocID="{FB43AA64-7499-4566-99C5-D273C4E600B9}" presName="hierChild7" presStyleCnt="0"/>
      <dgm:spPr/>
    </dgm:pt>
  </dgm:ptLst>
  <dgm:cxnLst>
    <dgm:cxn modelId="{3C582B12-1A54-4359-B900-F0AF5F15BD1F}" type="presOf" srcId="{6EC3ABD5-C2A9-427B-9283-D1F31025B6BB}" destId="{9869BF74-B8F1-466C-80F4-CCF2C40FD6F7}" srcOrd="1" destOrd="0" presId="urn:microsoft.com/office/officeart/2009/3/layout/HorizontalOrganizationChart"/>
    <dgm:cxn modelId="{44B0B378-F643-4EAF-AC92-A9CA3370C450}" type="presOf" srcId="{503AF57A-3716-49B9-93D1-71D3D52CA093}" destId="{2AB6C5AC-710A-4C28-A4EC-6A26BC7A2DBD}" srcOrd="0" destOrd="0" presId="urn:microsoft.com/office/officeart/2009/3/layout/HorizontalOrganizationChart"/>
    <dgm:cxn modelId="{646ACCF1-2233-4F01-9CF4-AD6A1584E076}" type="presOf" srcId="{4785B472-2F71-4792-9DF7-61792706FAA0}" destId="{47D09B0F-92F1-4EFB-A1F7-98B0EF2724F4}" srcOrd="0" destOrd="0" presId="urn:microsoft.com/office/officeart/2009/3/layout/HorizontalOrganizationChart"/>
    <dgm:cxn modelId="{5FA3EF44-194C-43AE-BBCF-AA063FDDFA29}" srcId="{4785B472-2F71-4792-9DF7-61792706FAA0}" destId="{5C952607-37C0-4086-ACEA-7ACEF2339171}" srcOrd="3" destOrd="0" parTransId="{F46EFD64-2E20-4FC4-A434-742FD0933C86}" sibTransId="{DA4C6BB4-8DC8-48F4-B133-C6918B5FD0B4}"/>
    <dgm:cxn modelId="{A3644DE6-5232-41F6-998B-2995A27FD404}" type="presOf" srcId="{5C952607-37C0-4086-ACEA-7ACEF2339171}" destId="{47B9ECCE-874C-4EAF-BCD6-82EF9EB72AD8}" srcOrd="1" destOrd="0" presId="urn:microsoft.com/office/officeart/2009/3/layout/HorizontalOrganizationChart"/>
    <dgm:cxn modelId="{268D61B3-679B-4739-A50D-5B974983DD53}" type="presOf" srcId="{FB43AA64-7499-4566-99C5-D273C4E600B9}" destId="{FB137D3F-26B6-486B-998C-2F9C080240F5}" srcOrd="1" destOrd="0" presId="urn:microsoft.com/office/officeart/2009/3/layout/HorizontalOrganizationChart"/>
    <dgm:cxn modelId="{84B418EE-4CAC-4F86-8408-D13216BA241E}" srcId="{4785B472-2F71-4792-9DF7-61792706FAA0}" destId="{FB43AA64-7499-4566-99C5-D273C4E600B9}" srcOrd="0" destOrd="0" parTransId="{0652FD96-01DF-4A05-B818-D76AA45E063E}" sibTransId="{F0CE18AA-8950-4EE6-9ABF-639019372C39}"/>
    <dgm:cxn modelId="{00D64687-A5EF-4618-B9C1-98779404D7DF}" srcId="{4785B472-2F71-4792-9DF7-61792706FAA0}" destId="{6EC3ABD5-C2A9-427B-9283-D1F31025B6BB}" srcOrd="1" destOrd="0" parTransId="{503AF57A-3716-49B9-93D1-71D3D52CA093}" sibTransId="{44F323BE-FCD0-477E-BCF2-64F45FB52C0E}"/>
    <dgm:cxn modelId="{B6A64470-5784-4011-A89A-8050074A1D0E}" type="presOf" srcId="{F46EFD64-2E20-4FC4-A434-742FD0933C86}" destId="{C03C6EB7-3071-4C2B-A671-2F7E289D6CD2}" srcOrd="0" destOrd="0" presId="urn:microsoft.com/office/officeart/2009/3/layout/HorizontalOrganizationChart"/>
    <dgm:cxn modelId="{18EB19C6-E71E-4709-9E3A-35690FCEE118}" srcId="{05A8E434-C099-45E4-90BB-EF881233E04A}" destId="{4785B472-2F71-4792-9DF7-61792706FAA0}" srcOrd="0" destOrd="0" parTransId="{A096590B-8307-4D02-BD73-B01D6F4BB618}" sibTransId="{A5FD8E57-F5C2-499B-B0A6-62F199FA735B}"/>
    <dgm:cxn modelId="{D835B362-9365-4DD8-AE43-26AAA54AFA91}" type="presOf" srcId="{5C952607-37C0-4086-ACEA-7ACEF2339171}" destId="{1E39B94F-5E68-481F-B69B-15CC709666EE}" srcOrd="0" destOrd="0" presId="urn:microsoft.com/office/officeart/2009/3/layout/HorizontalOrganizationChart"/>
    <dgm:cxn modelId="{E3B2ECB9-1FF9-4621-B9CC-A38CA45E8462}" type="presOf" srcId="{FB43AA64-7499-4566-99C5-D273C4E600B9}" destId="{2F23AA5A-1C35-496F-9E1F-83F9E94C7E58}" srcOrd="0" destOrd="0" presId="urn:microsoft.com/office/officeart/2009/3/layout/HorizontalOrganizationChart"/>
    <dgm:cxn modelId="{135C000B-9141-4731-900C-3FBD8460DA4B}" type="presOf" srcId="{0652FD96-01DF-4A05-B818-D76AA45E063E}" destId="{B5C32636-B78C-43D5-861D-CF2B7ED1C427}" srcOrd="0" destOrd="0" presId="urn:microsoft.com/office/officeart/2009/3/layout/HorizontalOrganizationChart"/>
    <dgm:cxn modelId="{D46575ED-A7B0-43E9-9DD9-FD084F3DF50E}" type="presOf" srcId="{CE4A2190-6E1F-4CBA-9E83-845CACFEFE9C}" destId="{A2A6462B-1861-4590-B039-15E01DD786B6}" srcOrd="1" destOrd="0" presId="urn:microsoft.com/office/officeart/2009/3/layout/HorizontalOrganizationChart"/>
    <dgm:cxn modelId="{3E918634-84A8-41FF-B27F-C81AC6B962C6}" type="presOf" srcId="{CE4A2190-6E1F-4CBA-9E83-845CACFEFE9C}" destId="{BDF0F8C0-63F8-4046-A3C5-EF68E5422082}" srcOrd="0" destOrd="0" presId="urn:microsoft.com/office/officeart/2009/3/layout/HorizontalOrganizationChart"/>
    <dgm:cxn modelId="{C5F2E0CE-BFF6-490F-95D7-9C833676DA2C}" type="presOf" srcId="{6EC3ABD5-C2A9-427B-9283-D1F31025B6BB}" destId="{5F843903-0526-4379-9F69-F13BB8F62A60}" srcOrd="0" destOrd="0" presId="urn:microsoft.com/office/officeart/2009/3/layout/HorizontalOrganizationChart"/>
    <dgm:cxn modelId="{641289A3-B3EC-45FD-92E1-DE5E3C0603DD}" srcId="{4785B472-2F71-4792-9DF7-61792706FAA0}" destId="{CE4A2190-6E1F-4CBA-9E83-845CACFEFE9C}" srcOrd="2" destOrd="0" parTransId="{CB1BD077-D226-4EDD-A1B1-C9318A8C599F}" sibTransId="{1B79BDF4-7F0F-4F07-A176-DFAD7C0C241E}"/>
    <dgm:cxn modelId="{B6F06349-868F-472F-BD60-3CA4547DA12B}" type="presOf" srcId="{4785B472-2F71-4792-9DF7-61792706FAA0}" destId="{90AA66EA-720A-49B5-9B79-C4729FC4B16A}" srcOrd="1" destOrd="0" presId="urn:microsoft.com/office/officeart/2009/3/layout/HorizontalOrganizationChart"/>
    <dgm:cxn modelId="{3FA9C042-35F8-436A-B4F4-FC19606802C3}" type="presOf" srcId="{05A8E434-C099-45E4-90BB-EF881233E04A}" destId="{66218E44-6C47-4506-96DC-5B3CAD12CEA5}" srcOrd="0" destOrd="0" presId="urn:microsoft.com/office/officeart/2009/3/layout/HorizontalOrganizationChart"/>
    <dgm:cxn modelId="{A277DFB2-AEA8-42D7-9D20-8D6D09C8B6D0}" type="presOf" srcId="{CB1BD077-D226-4EDD-A1B1-C9318A8C599F}" destId="{8F254E58-709C-44D4-815A-4613F238F14B}" srcOrd="0" destOrd="0" presId="urn:microsoft.com/office/officeart/2009/3/layout/HorizontalOrganizationChart"/>
    <dgm:cxn modelId="{80F9F069-6902-4D26-A7E5-73CAA2FC150D}" type="presParOf" srcId="{66218E44-6C47-4506-96DC-5B3CAD12CEA5}" destId="{B3308CDD-D572-4EBA-A453-C5E0C5C22A26}" srcOrd="0" destOrd="0" presId="urn:microsoft.com/office/officeart/2009/3/layout/HorizontalOrganizationChart"/>
    <dgm:cxn modelId="{BAE373C3-3631-4F8B-A851-CD3EAFDCDF0F}" type="presParOf" srcId="{B3308CDD-D572-4EBA-A453-C5E0C5C22A26}" destId="{EF384080-C5B1-4CB1-9F4F-C6E877D3F4E9}" srcOrd="0" destOrd="0" presId="urn:microsoft.com/office/officeart/2009/3/layout/HorizontalOrganizationChart"/>
    <dgm:cxn modelId="{A8C5C3FF-E7C2-4A07-A8CC-04851FE578D6}" type="presParOf" srcId="{EF384080-C5B1-4CB1-9F4F-C6E877D3F4E9}" destId="{47D09B0F-92F1-4EFB-A1F7-98B0EF2724F4}" srcOrd="0" destOrd="0" presId="urn:microsoft.com/office/officeart/2009/3/layout/HorizontalOrganizationChart"/>
    <dgm:cxn modelId="{BD047FFA-FC23-4860-B945-E25C4E63233D}" type="presParOf" srcId="{EF384080-C5B1-4CB1-9F4F-C6E877D3F4E9}" destId="{90AA66EA-720A-49B5-9B79-C4729FC4B16A}" srcOrd="1" destOrd="0" presId="urn:microsoft.com/office/officeart/2009/3/layout/HorizontalOrganizationChart"/>
    <dgm:cxn modelId="{49A84BB2-3069-4C60-9017-8079A0A8A4C2}" type="presParOf" srcId="{B3308CDD-D572-4EBA-A453-C5E0C5C22A26}" destId="{741B9446-B8BE-42BF-A9EB-2DDFBD981C73}" srcOrd="1" destOrd="0" presId="urn:microsoft.com/office/officeart/2009/3/layout/HorizontalOrganizationChart"/>
    <dgm:cxn modelId="{BBC9791B-479A-445B-98D3-2238C16F6405}" type="presParOf" srcId="{741B9446-B8BE-42BF-A9EB-2DDFBD981C73}" destId="{2AB6C5AC-710A-4C28-A4EC-6A26BC7A2DBD}" srcOrd="0" destOrd="0" presId="urn:microsoft.com/office/officeart/2009/3/layout/HorizontalOrganizationChart"/>
    <dgm:cxn modelId="{ECA4D40C-0E31-4721-9B83-855886D67CE6}" type="presParOf" srcId="{741B9446-B8BE-42BF-A9EB-2DDFBD981C73}" destId="{FD7D4454-B2A6-41AE-B7B5-976A5940B7D1}" srcOrd="1" destOrd="0" presId="urn:microsoft.com/office/officeart/2009/3/layout/HorizontalOrganizationChart"/>
    <dgm:cxn modelId="{AF79F99A-2D3B-496A-9369-982DBD98E82F}" type="presParOf" srcId="{FD7D4454-B2A6-41AE-B7B5-976A5940B7D1}" destId="{26CEDFC2-5DCB-428E-9AA4-B67169F5F91A}" srcOrd="0" destOrd="0" presId="urn:microsoft.com/office/officeart/2009/3/layout/HorizontalOrganizationChart"/>
    <dgm:cxn modelId="{C92B8B31-F4CB-4EE5-91FA-D910998430B1}" type="presParOf" srcId="{26CEDFC2-5DCB-428E-9AA4-B67169F5F91A}" destId="{5F843903-0526-4379-9F69-F13BB8F62A60}" srcOrd="0" destOrd="0" presId="urn:microsoft.com/office/officeart/2009/3/layout/HorizontalOrganizationChart"/>
    <dgm:cxn modelId="{31652CB5-7123-4B59-9C18-31591E983790}" type="presParOf" srcId="{26CEDFC2-5DCB-428E-9AA4-B67169F5F91A}" destId="{9869BF74-B8F1-466C-80F4-CCF2C40FD6F7}" srcOrd="1" destOrd="0" presId="urn:microsoft.com/office/officeart/2009/3/layout/HorizontalOrganizationChart"/>
    <dgm:cxn modelId="{3841B7E6-5637-4355-9FFB-75EF4B5CDC7F}" type="presParOf" srcId="{FD7D4454-B2A6-41AE-B7B5-976A5940B7D1}" destId="{EB7C8DCF-549C-4BD5-BFB9-259EBBAEA7E9}" srcOrd="1" destOrd="0" presId="urn:microsoft.com/office/officeart/2009/3/layout/HorizontalOrganizationChart"/>
    <dgm:cxn modelId="{A16E5FEB-300C-444C-BFB8-7FFE9E1265AA}" type="presParOf" srcId="{FD7D4454-B2A6-41AE-B7B5-976A5940B7D1}" destId="{2C8D127B-AB0A-4C02-B830-23E687027C8C}" srcOrd="2" destOrd="0" presId="urn:microsoft.com/office/officeart/2009/3/layout/HorizontalOrganizationChart"/>
    <dgm:cxn modelId="{5B57DBF3-73FD-41FF-A706-C5F41394AD2E}" type="presParOf" srcId="{741B9446-B8BE-42BF-A9EB-2DDFBD981C73}" destId="{8F254E58-709C-44D4-815A-4613F238F14B}" srcOrd="2" destOrd="0" presId="urn:microsoft.com/office/officeart/2009/3/layout/HorizontalOrganizationChart"/>
    <dgm:cxn modelId="{9FF181B5-21B3-406A-B4D4-5C9778AED011}" type="presParOf" srcId="{741B9446-B8BE-42BF-A9EB-2DDFBD981C73}" destId="{62D28C26-259F-48A7-919F-E3629606B74C}" srcOrd="3" destOrd="0" presId="urn:microsoft.com/office/officeart/2009/3/layout/HorizontalOrganizationChart"/>
    <dgm:cxn modelId="{2DA93D33-F6D1-4EB8-ABBB-0ED9E8942F51}" type="presParOf" srcId="{62D28C26-259F-48A7-919F-E3629606B74C}" destId="{062CAAA4-2403-42D1-A563-BF772BEA53FB}" srcOrd="0" destOrd="0" presId="urn:microsoft.com/office/officeart/2009/3/layout/HorizontalOrganizationChart"/>
    <dgm:cxn modelId="{D08849C5-68F4-4944-AAF3-5C1E60F08970}" type="presParOf" srcId="{062CAAA4-2403-42D1-A563-BF772BEA53FB}" destId="{BDF0F8C0-63F8-4046-A3C5-EF68E5422082}" srcOrd="0" destOrd="0" presId="urn:microsoft.com/office/officeart/2009/3/layout/HorizontalOrganizationChart"/>
    <dgm:cxn modelId="{1991935A-671C-45A4-8BA7-438A00B8B4C9}" type="presParOf" srcId="{062CAAA4-2403-42D1-A563-BF772BEA53FB}" destId="{A2A6462B-1861-4590-B039-15E01DD786B6}" srcOrd="1" destOrd="0" presId="urn:microsoft.com/office/officeart/2009/3/layout/HorizontalOrganizationChart"/>
    <dgm:cxn modelId="{80697B24-1711-4367-8025-51E1EE8B25A5}" type="presParOf" srcId="{62D28C26-259F-48A7-919F-E3629606B74C}" destId="{D77D2D75-8FC8-494E-B5A9-B67A782525F8}" srcOrd="1" destOrd="0" presId="urn:microsoft.com/office/officeart/2009/3/layout/HorizontalOrganizationChart"/>
    <dgm:cxn modelId="{FDA28F6C-B713-4F1A-BCC0-2428AA097923}" type="presParOf" srcId="{62D28C26-259F-48A7-919F-E3629606B74C}" destId="{1AA7E3E1-0F4F-4B31-83FC-8E665DB45671}" srcOrd="2" destOrd="0" presId="urn:microsoft.com/office/officeart/2009/3/layout/HorizontalOrganizationChart"/>
    <dgm:cxn modelId="{B2414632-E65A-4B41-98F2-DBE9A4879E2B}" type="presParOf" srcId="{741B9446-B8BE-42BF-A9EB-2DDFBD981C73}" destId="{C03C6EB7-3071-4C2B-A671-2F7E289D6CD2}" srcOrd="4" destOrd="0" presId="urn:microsoft.com/office/officeart/2009/3/layout/HorizontalOrganizationChart"/>
    <dgm:cxn modelId="{551D7522-6D4C-4D00-9EB5-DF33445E6DA2}" type="presParOf" srcId="{741B9446-B8BE-42BF-A9EB-2DDFBD981C73}" destId="{5A93F146-19A0-45EB-92F2-AC598F16A13A}" srcOrd="5" destOrd="0" presId="urn:microsoft.com/office/officeart/2009/3/layout/HorizontalOrganizationChart"/>
    <dgm:cxn modelId="{0B74F94F-52CD-46F7-98EE-367A10373CDD}" type="presParOf" srcId="{5A93F146-19A0-45EB-92F2-AC598F16A13A}" destId="{A1F95C35-A503-4093-9CE2-8FFFFB0327A4}" srcOrd="0" destOrd="0" presId="urn:microsoft.com/office/officeart/2009/3/layout/HorizontalOrganizationChart"/>
    <dgm:cxn modelId="{67D31C59-6D89-47C6-B795-B7EFF9BB2BA4}" type="presParOf" srcId="{A1F95C35-A503-4093-9CE2-8FFFFB0327A4}" destId="{1E39B94F-5E68-481F-B69B-15CC709666EE}" srcOrd="0" destOrd="0" presId="urn:microsoft.com/office/officeart/2009/3/layout/HorizontalOrganizationChart"/>
    <dgm:cxn modelId="{3156E955-32EF-4D77-8055-B4350FE423CE}" type="presParOf" srcId="{A1F95C35-A503-4093-9CE2-8FFFFB0327A4}" destId="{47B9ECCE-874C-4EAF-BCD6-82EF9EB72AD8}" srcOrd="1" destOrd="0" presId="urn:microsoft.com/office/officeart/2009/3/layout/HorizontalOrganizationChart"/>
    <dgm:cxn modelId="{F45CC476-B8E2-4A46-BDC6-C996A4993472}" type="presParOf" srcId="{5A93F146-19A0-45EB-92F2-AC598F16A13A}" destId="{34B1520A-48CD-4432-AADF-C6004AA37E32}" srcOrd="1" destOrd="0" presId="urn:microsoft.com/office/officeart/2009/3/layout/HorizontalOrganizationChart"/>
    <dgm:cxn modelId="{31695DDD-16B9-4F81-A5B5-B8648AB39D7B}" type="presParOf" srcId="{5A93F146-19A0-45EB-92F2-AC598F16A13A}" destId="{05869611-B85E-4FEC-94BB-CA186EF0ADC8}" srcOrd="2" destOrd="0" presId="urn:microsoft.com/office/officeart/2009/3/layout/HorizontalOrganizationChart"/>
    <dgm:cxn modelId="{A372AC42-D61F-43DF-BC84-BB22A524144D}" type="presParOf" srcId="{B3308CDD-D572-4EBA-A453-C5E0C5C22A26}" destId="{4C5AA552-AF68-4323-B9D7-3BE68EE43E86}" srcOrd="2" destOrd="0" presId="urn:microsoft.com/office/officeart/2009/3/layout/HorizontalOrganizationChart"/>
    <dgm:cxn modelId="{A47735A0-DEBF-4B1E-BF11-7924F1543ADB}" type="presParOf" srcId="{4C5AA552-AF68-4323-B9D7-3BE68EE43E86}" destId="{B5C32636-B78C-43D5-861D-CF2B7ED1C427}" srcOrd="0" destOrd="0" presId="urn:microsoft.com/office/officeart/2009/3/layout/HorizontalOrganizationChart"/>
    <dgm:cxn modelId="{FEF00DD7-9C0C-4619-8D32-16B84C300544}" type="presParOf" srcId="{4C5AA552-AF68-4323-B9D7-3BE68EE43E86}" destId="{2C87F986-92F2-45DF-A2A9-FE82695C4D04}" srcOrd="1" destOrd="0" presId="urn:microsoft.com/office/officeart/2009/3/layout/HorizontalOrganizationChart"/>
    <dgm:cxn modelId="{98951E78-4B16-46D0-A00D-642816C3F1A3}" type="presParOf" srcId="{2C87F986-92F2-45DF-A2A9-FE82695C4D04}" destId="{0C07C216-7476-49E3-A3FA-F5D80ED4F61A}" srcOrd="0" destOrd="0" presId="urn:microsoft.com/office/officeart/2009/3/layout/HorizontalOrganizationChart"/>
    <dgm:cxn modelId="{151F68AC-EB88-49AB-A257-CA56C60C0183}" type="presParOf" srcId="{0C07C216-7476-49E3-A3FA-F5D80ED4F61A}" destId="{2F23AA5A-1C35-496F-9E1F-83F9E94C7E58}" srcOrd="0" destOrd="0" presId="urn:microsoft.com/office/officeart/2009/3/layout/HorizontalOrganizationChart"/>
    <dgm:cxn modelId="{80A4716C-A329-4A24-9B47-126C4CE7E34B}" type="presParOf" srcId="{0C07C216-7476-49E3-A3FA-F5D80ED4F61A}" destId="{FB137D3F-26B6-486B-998C-2F9C080240F5}" srcOrd="1" destOrd="0" presId="urn:microsoft.com/office/officeart/2009/3/layout/HorizontalOrganizationChart"/>
    <dgm:cxn modelId="{D8EF6953-4B50-4B2E-830D-0BDCC3F387F4}" type="presParOf" srcId="{2C87F986-92F2-45DF-A2A9-FE82695C4D04}" destId="{1EBD8015-BD28-4E5D-9BB3-2E021AE4BFFD}" srcOrd="1" destOrd="0" presId="urn:microsoft.com/office/officeart/2009/3/layout/HorizontalOrganizationChart"/>
    <dgm:cxn modelId="{4EF34C3F-0554-435C-83D3-9958BC69E548}" type="presParOf" srcId="{2C87F986-92F2-45DF-A2A9-FE82695C4D04}" destId="{E399C865-0F6C-46AE-8BEE-B993B7E68EC9}"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C05849-C85A-4C1B-A9B0-C2A72BE20EE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111FAC98-9E62-4A49-BA19-4C3F2E7BDEAD}">
      <dgm:prSet phldrT="[文本]" custT="1"/>
      <dgm:spPr/>
      <dgm:t>
        <a:bodyPr/>
        <a:lstStyle/>
        <a:p>
          <a:r>
            <a:rPr lang="zh-CN" altLang="en-US" sz="3600" b="1" i="0" dirty="0" smtClean="0"/>
            <a:t>内容单位</a:t>
          </a:r>
          <a:endParaRPr lang="zh-CN" altLang="en-US" sz="3600" b="1" dirty="0"/>
        </a:p>
      </dgm:t>
    </dgm:pt>
    <dgm:pt modelId="{01006600-335A-45D8-884C-E48066CFE2E7}" type="parTrans" cxnId="{3AA0D674-B422-43C2-8B33-6076FBBF8F47}">
      <dgm:prSet/>
      <dgm:spPr/>
      <dgm:t>
        <a:bodyPr/>
        <a:lstStyle/>
        <a:p>
          <a:endParaRPr lang="zh-CN" altLang="en-US"/>
        </a:p>
      </dgm:t>
    </dgm:pt>
    <dgm:pt modelId="{A257FD00-6EF5-4F60-B0CF-26F2F62979BF}" type="sibTrans" cxnId="{3AA0D674-B422-43C2-8B33-6076FBBF8F47}">
      <dgm:prSet/>
      <dgm:spPr/>
      <dgm:t>
        <a:bodyPr/>
        <a:lstStyle/>
        <a:p>
          <a:endParaRPr lang="zh-CN" altLang="en-US"/>
        </a:p>
      </dgm:t>
    </dgm:pt>
    <dgm:pt modelId="{E51F5B56-5B03-411A-B99A-DA59869043BF}">
      <dgm:prSet phldrT="[文本]" custT="1"/>
      <dgm:spPr/>
      <dgm:t>
        <a:bodyPr/>
        <a:lstStyle/>
        <a:p>
          <a:r>
            <a:rPr lang="zh-CN" altLang="en-US" sz="2400" b="0" i="0" dirty="0" smtClean="0"/>
            <a:t>教育的前端</a:t>
          </a:r>
          <a:endParaRPr lang="zh-CN" altLang="en-US" sz="2400" b="0" dirty="0"/>
        </a:p>
      </dgm:t>
    </dgm:pt>
    <dgm:pt modelId="{E18522B4-785F-449C-B29E-1133A7A42596}" type="parTrans" cxnId="{341E3AA8-D542-4E1A-BB0A-4BD9593A960B}">
      <dgm:prSet/>
      <dgm:spPr/>
      <dgm:t>
        <a:bodyPr/>
        <a:lstStyle/>
        <a:p>
          <a:endParaRPr lang="zh-CN" altLang="en-US"/>
        </a:p>
      </dgm:t>
    </dgm:pt>
    <dgm:pt modelId="{D83B7519-D5EB-4847-BE3C-FFB19AA1AD3A}" type="sibTrans" cxnId="{341E3AA8-D542-4E1A-BB0A-4BD9593A960B}">
      <dgm:prSet/>
      <dgm:spPr/>
      <dgm:t>
        <a:bodyPr/>
        <a:lstStyle/>
        <a:p>
          <a:endParaRPr lang="zh-CN" altLang="en-US"/>
        </a:p>
      </dgm:t>
    </dgm:pt>
    <dgm:pt modelId="{06E8AF70-FBA4-4833-B9D8-88537B47CE26}">
      <dgm:prSet phldrT="[文本]" custT="1"/>
      <dgm:spPr/>
      <dgm:t>
        <a:bodyPr/>
        <a:lstStyle/>
        <a:p>
          <a:r>
            <a:rPr lang="zh-CN" altLang="en-US" sz="2400" b="0" i="0" dirty="0" smtClean="0"/>
            <a:t>主要涉及教什么，有组织的教学内容</a:t>
          </a:r>
          <a:endParaRPr lang="zh-CN" altLang="en-US" sz="2400" b="0" dirty="0"/>
        </a:p>
      </dgm:t>
    </dgm:pt>
    <dgm:pt modelId="{9F36899F-4EFF-4E12-A72E-4D2E3530BAAC}" type="parTrans" cxnId="{65747417-1B6C-40D0-8686-B12141056A34}">
      <dgm:prSet/>
      <dgm:spPr/>
      <dgm:t>
        <a:bodyPr/>
        <a:lstStyle/>
        <a:p>
          <a:endParaRPr lang="zh-CN" altLang="en-US"/>
        </a:p>
      </dgm:t>
    </dgm:pt>
    <dgm:pt modelId="{DCC9429B-D5CF-49BF-8ED0-6ECFB5F389EA}" type="sibTrans" cxnId="{65747417-1B6C-40D0-8686-B12141056A34}">
      <dgm:prSet/>
      <dgm:spPr/>
      <dgm:t>
        <a:bodyPr/>
        <a:lstStyle/>
        <a:p>
          <a:endParaRPr lang="zh-CN" altLang="en-US"/>
        </a:p>
      </dgm:t>
    </dgm:pt>
    <dgm:pt modelId="{87F33DAB-4A7F-4D50-9F2B-A8BA883F8B89}">
      <dgm:prSet phldrT="[文本]" custT="1"/>
      <dgm:spPr/>
      <dgm:t>
        <a:bodyPr/>
        <a:lstStyle/>
        <a:p>
          <a:r>
            <a:rPr lang="zh-CN" altLang="en-US" sz="3600" b="1" i="0" dirty="0" smtClean="0"/>
            <a:t>活动单位</a:t>
          </a:r>
          <a:endParaRPr lang="zh-CN" altLang="en-US" sz="3600" b="1" dirty="0"/>
        </a:p>
      </dgm:t>
    </dgm:pt>
    <dgm:pt modelId="{423764E2-9BD5-45AD-9F31-AF9F305B9FB0}" type="parTrans" cxnId="{CCBA03A5-2BD4-4078-BF1C-77267AA5311C}">
      <dgm:prSet/>
      <dgm:spPr/>
      <dgm:t>
        <a:bodyPr/>
        <a:lstStyle/>
        <a:p>
          <a:endParaRPr lang="zh-CN" altLang="en-US"/>
        </a:p>
      </dgm:t>
    </dgm:pt>
    <dgm:pt modelId="{6BA39651-1772-41F1-BB06-7738EACB0098}" type="sibTrans" cxnId="{CCBA03A5-2BD4-4078-BF1C-77267AA5311C}">
      <dgm:prSet/>
      <dgm:spPr/>
      <dgm:t>
        <a:bodyPr/>
        <a:lstStyle/>
        <a:p>
          <a:endParaRPr lang="zh-CN" altLang="en-US"/>
        </a:p>
      </dgm:t>
    </dgm:pt>
    <dgm:pt modelId="{FC6F8B2D-AC85-45B5-BEA7-2A737B224D6C}">
      <dgm:prSet phldrT="[文本]" custT="1"/>
      <dgm:spPr/>
      <dgm:t>
        <a:bodyPr/>
        <a:lstStyle/>
        <a:p>
          <a:r>
            <a:rPr lang="zh-CN" altLang="en-US" sz="2400" b="0" i="0" dirty="0" smtClean="0"/>
            <a:t>教育的中端</a:t>
          </a:r>
          <a:endParaRPr lang="zh-CN" altLang="en-US" sz="2400" dirty="0"/>
        </a:p>
      </dgm:t>
    </dgm:pt>
    <dgm:pt modelId="{3348BD98-3305-4BC7-BE5E-09863A508360}" type="parTrans" cxnId="{1C15B1CB-23B2-48BA-9CB4-7015C4138C0C}">
      <dgm:prSet/>
      <dgm:spPr/>
      <dgm:t>
        <a:bodyPr/>
        <a:lstStyle/>
        <a:p>
          <a:endParaRPr lang="zh-CN" altLang="en-US"/>
        </a:p>
      </dgm:t>
    </dgm:pt>
    <dgm:pt modelId="{FFE336FB-2027-4067-BCD3-097DDC054B3A}" type="sibTrans" cxnId="{1C15B1CB-23B2-48BA-9CB4-7015C4138C0C}">
      <dgm:prSet/>
      <dgm:spPr/>
      <dgm:t>
        <a:bodyPr/>
        <a:lstStyle/>
        <a:p>
          <a:endParaRPr lang="zh-CN" altLang="en-US"/>
        </a:p>
      </dgm:t>
    </dgm:pt>
    <dgm:pt modelId="{FED20FEB-8611-42D2-937E-651EC68312BF}">
      <dgm:prSet phldrT="[文本]" custT="1"/>
      <dgm:spPr/>
      <dgm:t>
        <a:bodyPr/>
        <a:lstStyle/>
        <a:p>
          <a:r>
            <a:rPr lang="zh-CN" altLang="en-US" sz="2400" b="0" i="0" dirty="0" smtClean="0"/>
            <a:t>经过设计的活动单位，也叫经验单位</a:t>
          </a:r>
          <a:endParaRPr lang="zh-CN" altLang="en-US" sz="2400" dirty="0"/>
        </a:p>
      </dgm:t>
    </dgm:pt>
    <dgm:pt modelId="{39840565-8012-4408-BADB-ADE7CF6738FA}" type="parTrans" cxnId="{36E07166-155C-4739-8FA8-616A051C43A7}">
      <dgm:prSet/>
      <dgm:spPr/>
      <dgm:t>
        <a:bodyPr/>
        <a:lstStyle/>
        <a:p>
          <a:endParaRPr lang="zh-CN" altLang="en-US"/>
        </a:p>
      </dgm:t>
    </dgm:pt>
    <dgm:pt modelId="{7F71AC7C-9640-4298-810B-4A5D18A2959E}" type="sibTrans" cxnId="{36E07166-155C-4739-8FA8-616A051C43A7}">
      <dgm:prSet/>
      <dgm:spPr/>
      <dgm:t>
        <a:bodyPr/>
        <a:lstStyle/>
        <a:p>
          <a:endParaRPr lang="zh-CN" altLang="en-US"/>
        </a:p>
      </dgm:t>
    </dgm:pt>
    <dgm:pt modelId="{9CB39E43-1224-47E1-BF13-E4A00EF4A71B}">
      <dgm:prSet phldrT="[文本]" custT="1"/>
      <dgm:spPr/>
      <dgm:t>
        <a:bodyPr/>
        <a:lstStyle/>
        <a:p>
          <a:r>
            <a:rPr lang="zh-CN" altLang="en-US" sz="3600" b="1" i="0" dirty="0" smtClean="0"/>
            <a:t>学习单位</a:t>
          </a:r>
          <a:endParaRPr lang="zh-CN" altLang="en-US" sz="3600" b="1" dirty="0"/>
        </a:p>
      </dgm:t>
    </dgm:pt>
    <dgm:pt modelId="{40AD3D19-E21B-4AF8-8425-A6B46B62C370}" type="parTrans" cxnId="{A6F734DE-B848-4FBD-AF47-7E95D84BE5B7}">
      <dgm:prSet/>
      <dgm:spPr/>
      <dgm:t>
        <a:bodyPr/>
        <a:lstStyle/>
        <a:p>
          <a:endParaRPr lang="zh-CN" altLang="en-US"/>
        </a:p>
      </dgm:t>
    </dgm:pt>
    <dgm:pt modelId="{3EB58230-C1F2-42EA-9C95-DEF46BB70AED}" type="sibTrans" cxnId="{A6F734DE-B848-4FBD-AF47-7E95D84BE5B7}">
      <dgm:prSet/>
      <dgm:spPr/>
      <dgm:t>
        <a:bodyPr/>
        <a:lstStyle/>
        <a:p>
          <a:endParaRPr lang="zh-CN" altLang="en-US"/>
        </a:p>
      </dgm:t>
    </dgm:pt>
    <dgm:pt modelId="{0CA23330-7DBC-47C9-AD54-BB026F2E6E09}">
      <dgm:prSet phldrT="[文本]" custT="1"/>
      <dgm:spPr/>
      <dgm:t>
        <a:bodyPr/>
        <a:lstStyle/>
        <a:p>
          <a:r>
            <a:rPr lang="zh-CN" altLang="en-US" sz="2400" dirty="0" smtClean="0"/>
            <a:t>教育的后端</a:t>
          </a:r>
          <a:endParaRPr lang="zh-CN" altLang="en-US" sz="2400" dirty="0"/>
        </a:p>
      </dgm:t>
    </dgm:pt>
    <dgm:pt modelId="{DF291BA5-FF51-46AE-947C-B3BD022B67A5}" type="parTrans" cxnId="{7118E3C0-E9FC-4A29-92F6-8B7B68DDFD63}">
      <dgm:prSet/>
      <dgm:spPr/>
      <dgm:t>
        <a:bodyPr/>
        <a:lstStyle/>
        <a:p>
          <a:endParaRPr lang="zh-CN" altLang="en-US"/>
        </a:p>
      </dgm:t>
    </dgm:pt>
    <dgm:pt modelId="{E4A35C04-52E9-4550-9509-4B34F802DA8F}" type="sibTrans" cxnId="{7118E3C0-E9FC-4A29-92F6-8B7B68DDFD63}">
      <dgm:prSet/>
      <dgm:spPr/>
      <dgm:t>
        <a:bodyPr/>
        <a:lstStyle/>
        <a:p>
          <a:endParaRPr lang="zh-CN" altLang="en-US"/>
        </a:p>
      </dgm:t>
    </dgm:pt>
    <dgm:pt modelId="{23E5B116-1C6E-491D-8D91-B9C7D2A4BE21}">
      <dgm:prSet phldrT="[文本]" custT="1"/>
      <dgm:spPr/>
      <dgm:t>
        <a:bodyPr/>
        <a:lstStyle/>
        <a:p>
          <a:r>
            <a:rPr lang="zh-CN" altLang="en-US" sz="2400" b="0" i="0" dirty="0" smtClean="0"/>
            <a:t>一个教育片段的完整过程（学习故事）</a:t>
          </a:r>
          <a:endParaRPr lang="zh-CN" altLang="en-US" sz="2400" dirty="0"/>
        </a:p>
      </dgm:t>
    </dgm:pt>
    <dgm:pt modelId="{23629A0C-EF9A-4E42-BE2B-4D62E963BFA4}" type="parTrans" cxnId="{99C8B85F-864B-4EAF-AFA1-97F91F9655BD}">
      <dgm:prSet/>
      <dgm:spPr/>
      <dgm:t>
        <a:bodyPr/>
        <a:lstStyle/>
        <a:p>
          <a:endParaRPr lang="zh-CN" altLang="en-US"/>
        </a:p>
      </dgm:t>
    </dgm:pt>
    <dgm:pt modelId="{7022AB58-4524-45EB-8475-C8D9CBF5FD36}" type="sibTrans" cxnId="{99C8B85F-864B-4EAF-AFA1-97F91F9655BD}">
      <dgm:prSet/>
      <dgm:spPr/>
      <dgm:t>
        <a:bodyPr/>
        <a:lstStyle/>
        <a:p>
          <a:endParaRPr lang="zh-CN" altLang="en-US"/>
        </a:p>
      </dgm:t>
    </dgm:pt>
    <dgm:pt modelId="{207943D4-6024-49A3-9318-A28D8CDE88E4}" type="pres">
      <dgm:prSet presAssocID="{E1C05849-C85A-4C1B-A9B0-C2A72BE20EEF}" presName="Name0" presStyleCnt="0">
        <dgm:presLayoutVars>
          <dgm:dir/>
          <dgm:animLvl val="lvl"/>
          <dgm:resizeHandles val="exact"/>
        </dgm:presLayoutVars>
      </dgm:prSet>
      <dgm:spPr/>
      <dgm:t>
        <a:bodyPr/>
        <a:lstStyle/>
        <a:p>
          <a:endParaRPr lang="zh-CN" altLang="en-US"/>
        </a:p>
      </dgm:t>
    </dgm:pt>
    <dgm:pt modelId="{ED8F5D80-3F8E-4690-A4AF-16F2F775F56B}" type="pres">
      <dgm:prSet presAssocID="{111FAC98-9E62-4A49-BA19-4C3F2E7BDEAD}" presName="linNode" presStyleCnt="0"/>
      <dgm:spPr/>
    </dgm:pt>
    <dgm:pt modelId="{57517F67-25C2-4A14-818C-07B1250D7A9C}" type="pres">
      <dgm:prSet presAssocID="{111FAC98-9E62-4A49-BA19-4C3F2E7BDEAD}" presName="parentText" presStyleLbl="node1" presStyleIdx="0" presStyleCnt="3">
        <dgm:presLayoutVars>
          <dgm:chMax val="1"/>
          <dgm:bulletEnabled val="1"/>
        </dgm:presLayoutVars>
      </dgm:prSet>
      <dgm:spPr/>
      <dgm:t>
        <a:bodyPr/>
        <a:lstStyle/>
        <a:p>
          <a:endParaRPr lang="zh-CN" altLang="en-US"/>
        </a:p>
      </dgm:t>
    </dgm:pt>
    <dgm:pt modelId="{6566CDE2-E3B3-42C1-8868-C7BA534F59F3}" type="pres">
      <dgm:prSet presAssocID="{111FAC98-9E62-4A49-BA19-4C3F2E7BDEAD}" presName="descendantText" presStyleLbl="alignAccFollowNode1" presStyleIdx="0" presStyleCnt="3">
        <dgm:presLayoutVars>
          <dgm:bulletEnabled val="1"/>
        </dgm:presLayoutVars>
      </dgm:prSet>
      <dgm:spPr/>
      <dgm:t>
        <a:bodyPr/>
        <a:lstStyle/>
        <a:p>
          <a:endParaRPr lang="zh-CN" altLang="en-US"/>
        </a:p>
      </dgm:t>
    </dgm:pt>
    <dgm:pt modelId="{7592B93F-D452-420A-9F21-322160FD807D}" type="pres">
      <dgm:prSet presAssocID="{A257FD00-6EF5-4F60-B0CF-26F2F62979BF}" presName="sp" presStyleCnt="0"/>
      <dgm:spPr/>
    </dgm:pt>
    <dgm:pt modelId="{165B1860-140E-41A3-A834-D06EB4223A1E}" type="pres">
      <dgm:prSet presAssocID="{87F33DAB-4A7F-4D50-9F2B-A8BA883F8B89}" presName="linNode" presStyleCnt="0"/>
      <dgm:spPr/>
    </dgm:pt>
    <dgm:pt modelId="{F4BD1EAE-7C7C-4CF2-8670-B7249E947BC3}" type="pres">
      <dgm:prSet presAssocID="{87F33DAB-4A7F-4D50-9F2B-A8BA883F8B89}" presName="parentText" presStyleLbl="node1" presStyleIdx="1" presStyleCnt="3" custLinFactNeighborX="-967">
        <dgm:presLayoutVars>
          <dgm:chMax val="1"/>
          <dgm:bulletEnabled val="1"/>
        </dgm:presLayoutVars>
      </dgm:prSet>
      <dgm:spPr/>
      <dgm:t>
        <a:bodyPr/>
        <a:lstStyle/>
        <a:p>
          <a:endParaRPr lang="zh-CN" altLang="en-US"/>
        </a:p>
      </dgm:t>
    </dgm:pt>
    <dgm:pt modelId="{945FC88F-EC54-46F9-8A81-9E055A4E7194}" type="pres">
      <dgm:prSet presAssocID="{87F33DAB-4A7F-4D50-9F2B-A8BA883F8B89}" presName="descendantText" presStyleLbl="alignAccFollowNode1" presStyleIdx="1" presStyleCnt="3" custLinFactNeighborX="1290" custLinFactNeighborY="1188">
        <dgm:presLayoutVars>
          <dgm:bulletEnabled val="1"/>
        </dgm:presLayoutVars>
      </dgm:prSet>
      <dgm:spPr/>
      <dgm:t>
        <a:bodyPr/>
        <a:lstStyle/>
        <a:p>
          <a:endParaRPr lang="zh-CN" altLang="en-US"/>
        </a:p>
      </dgm:t>
    </dgm:pt>
    <dgm:pt modelId="{6E8CC4EC-D4AF-4E06-9AD3-08DE27540969}" type="pres">
      <dgm:prSet presAssocID="{6BA39651-1772-41F1-BB06-7738EACB0098}" presName="sp" presStyleCnt="0"/>
      <dgm:spPr/>
    </dgm:pt>
    <dgm:pt modelId="{7E19F6B3-132E-4956-83A9-E8D450C981CF}" type="pres">
      <dgm:prSet presAssocID="{9CB39E43-1224-47E1-BF13-E4A00EF4A71B}" presName="linNode" presStyleCnt="0"/>
      <dgm:spPr/>
    </dgm:pt>
    <dgm:pt modelId="{66987FB1-EDE5-4B3F-AC26-BA1F994C25DA}" type="pres">
      <dgm:prSet presAssocID="{9CB39E43-1224-47E1-BF13-E4A00EF4A71B}" presName="parentText" presStyleLbl="node1" presStyleIdx="2" presStyleCnt="3">
        <dgm:presLayoutVars>
          <dgm:chMax val="1"/>
          <dgm:bulletEnabled val="1"/>
        </dgm:presLayoutVars>
      </dgm:prSet>
      <dgm:spPr/>
      <dgm:t>
        <a:bodyPr/>
        <a:lstStyle/>
        <a:p>
          <a:endParaRPr lang="zh-CN" altLang="en-US"/>
        </a:p>
      </dgm:t>
    </dgm:pt>
    <dgm:pt modelId="{43FCFA80-A627-45A7-B0C0-BCBB9D7825B6}" type="pres">
      <dgm:prSet presAssocID="{9CB39E43-1224-47E1-BF13-E4A00EF4A71B}" presName="descendantText" presStyleLbl="alignAccFollowNode1" presStyleIdx="2" presStyleCnt="3" custLinFactNeighborX="-3010" custLinFactNeighborY="12690">
        <dgm:presLayoutVars>
          <dgm:bulletEnabled val="1"/>
        </dgm:presLayoutVars>
      </dgm:prSet>
      <dgm:spPr/>
      <dgm:t>
        <a:bodyPr/>
        <a:lstStyle/>
        <a:p>
          <a:endParaRPr lang="zh-CN" altLang="en-US"/>
        </a:p>
      </dgm:t>
    </dgm:pt>
  </dgm:ptLst>
  <dgm:cxnLst>
    <dgm:cxn modelId="{CCBA03A5-2BD4-4078-BF1C-77267AA5311C}" srcId="{E1C05849-C85A-4C1B-A9B0-C2A72BE20EEF}" destId="{87F33DAB-4A7F-4D50-9F2B-A8BA883F8B89}" srcOrd="1" destOrd="0" parTransId="{423764E2-9BD5-45AD-9F31-AF9F305B9FB0}" sibTransId="{6BA39651-1772-41F1-BB06-7738EACB0098}"/>
    <dgm:cxn modelId="{7118E3C0-E9FC-4A29-92F6-8B7B68DDFD63}" srcId="{9CB39E43-1224-47E1-BF13-E4A00EF4A71B}" destId="{0CA23330-7DBC-47C9-AD54-BB026F2E6E09}" srcOrd="0" destOrd="0" parTransId="{DF291BA5-FF51-46AE-947C-B3BD022B67A5}" sibTransId="{E4A35C04-52E9-4550-9509-4B34F802DA8F}"/>
    <dgm:cxn modelId="{98039502-F830-43D4-9167-A48C6896844C}" type="presOf" srcId="{06E8AF70-FBA4-4833-B9D8-88537B47CE26}" destId="{6566CDE2-E3B3-42C1-8868-C7BA534F59F3}" srcOrd="0" destOrd="1" presId="urn:microsoft.com/office/officeart/2005/8/layout/vList5"/>
    <dgm:cxn modelId="{65747417-1B6C-40D0-8686-B12141056A34}" srcId="{111FAC98-9E62-4A49-BA19-4C3F2E7BDEAD}" destId="{06E8AF70-FBA4-4833-B9D8-88537B47CE26}" srcOrd="1" destOrd="0" parTransId="{9F36899F-4EFF-4E12-A72E-4D2E3530BAAC}" sibTransId="{DCC9429B-D5CF-49BF-8ED0-6ECFB5F389EA}"/>
    <dgm:cxn modelId="{1C15B1CB-23B2-48BA-9CB4-7015C4138C0C}" srcId="{87F33DAB-4A7F-4D50-9F2B-A8BA883F8B89}" destId="{FC6F8B2D-AC85-45B5-BEA7-2A737B224D6C}" srcOrd="0" destOrd="0" parTransId="{3348BD98-3305-4BC7-BE5E-09863A508360}" sibTransId="{FFE336FB-2027-4067-BCD3-097DDC054B3A}"/>
    <dgm:cxn modelId="{341E3AA8-D542-4E1A-BB0A-4BD9593A960B}" srcId="{111FAC98-9E62-4A49-BA19-4C3F2E7BDEAD}" destId="{E51F5B56-5B03-411A-B99A-DA59869043BF}" srcOrd="0" destOrd="0" parTransId="{E18522B4-785F-449C-B29E-1133A7A42596}" sibTransId="{D83B7519-D5EB-4847-BE3C-FFB19AA1AD3A}"/>
    <dgm:cxn modelId="{294FAC9C-B72D-42E1-BB9D-4D16D981ADD9}" type="presOf" srcId="{0CA23330-7DBC-47C9-AD54-BB026F2E6E09}" destId="{43FCFA80-A627-45A7-B0C0-BCBB9D7825B6}" srcOrd="0" destOrd="0" presId="urn:microsoft.com/office/officeart/2005/8/layout/vList5"/>
    <dgm:cxn modelId="{4F582DD6-9D6E-49CE-A605-BE68BD4C5F88}" type="presOf" srcId="{E1C05849-C85A-4C1B-A9B0-C2A72BE20EEF}" destId="{207943D4-6024-49A3-9318-A28D8CDE88E4}" srcOrd="0" destOrd="0" presId="urn:microsoft.com/office/officeart/2005/8/layout/vList5"/>
    <dgm:cxn modelId="{A77FB962-053E-41A3-8797-10BFDDD8D4AD}" type="presOf" srcId="{E51F5B56-5B03-411A-B99A-DA59869043BF}" destId="{6566CDE2-E3B3-42C1-8868-C7BA534F59F3}" srcOrd="0" destOrd="0" presId="urn:microsoft.com/office/officeart/2005/8/layout/vList5"/>
    <dgm:cxn modelId="{A16E44BB-9FAB-4660-B379-C58D420400F6}" type="presOf" srcId="{23E5B116-1C6E-491D-8D91-B9C7D2A4BE21}" destId="{43FCFA80-A627-45A7-B0C0-BCBB9D7825B6}" srcOrd="0" destOrd="1" presId="urn:microsoft.com/office/officeart/2005/8/layout/vList5"/>
    <dgm:cxn modelId="{1647771A-8BDE-4D11-A807-27CF76B62BEA}" type="presOf" srcId="{111FAC98-9E62-4A49-BA19-4C3F2E7BDEAD}" destId="{57517F67-25C2-4A14-818C-07B1250D7A9C}" srcOrd="0" destOrd="0" presId="urn:microsoft.com/office/officeart/2005/8/layout/vList5"/>
    <dgm:cxn modelId="{762ABB91-CBAB-4D96-A5C0-75182B7FF2DB}" type="presOf" srcId="{9CB39E43-1224-47E1-BF13-E4A00EF4A71B}" destId="{66987FB1-EDE5-4B3F-AC26-BA1F994C25DA}" srcOrd="0" destOrd="0" presId="urn:microsoft.com/office/officeart/2005/8/layout/vList5"/>
    <dgm:cxn modelId="{99C8B85F-864B-4EAF-AFA1-97F91F9655BD}" srcId="{9CB39E43-1224-47E1-BF13-E4A00EF4A71B}" destId="{23E5B116-1C6E-491D-8D91-B9C7D2A4BE21}" srcOrd="1" destOrd="0" parTransId="{23629A0C-EF9A-4E42-BE2B-4D62E963BFA4}" sibTransId="{7022AB58-4524-45EB-8475-C8D9CBF5FD36}"/>
    <dgm:cxn modelId="{CC992B6D-6376-442E-9000-59608726DA14}" type="presOf" srcId="{FC6F8B2D-AC85-45B5-BEA7-2A737B224D6C}" destId="{945FC88F-EC54-46F9-8A81-9E055A4E7194}" srcOrd="0" destOrd="0" presId="urn:microsoft.com/office/officeart/2005/8/layout/vList5"/>
    <dgm:cxn modelId="{3AA0D674-B422-43C2-8B33-6076FBBF8F47}" srcId="{E1C05849-C85A-4C1B-A9B0-C2A72BE20EEF}" destId="{111FAC98-9E62-4A49-BA19-4C3F2E7BDEAD}" srcOrd="0" destOrd="0" parTransId="{01006600-335A-45D8-884C-E48066CFE2E7}" sibTransId="{A257FD00-6EF5-4F60-B0CF-26F2F62979BF}"/>
    <dgm:cxn modelId="{A6F734DE-B848-4FBD-AF47-7E95D84BE5B7}" srcId="{E1C05849-C85A-4C1B-A9B0-C2A72BE20EEF}" destId="{9CB39E43-1224-47E1-BF13-E4A00EF4A71B}" srcOrd="2" destOrd="0" parTransId="{40AD3D19-E21B-4AF8-8425-A6B46B62C370}" sibTransId="{3EB58230-C1F2-42EA-9C95-DEF46BB70AED}"/>
    <dgm:cxn modelId="{DA8FDF41-F9BD-4A1B-AB8A-0434F382B41B}" type="presOf" srcId="{87F33DAB-4A7F-4D50-9F2B-A8BA883F8B89}" destId="{F4BD1EAE-7C7C-4CF2-8670-B7249E947BC3}" srcOrd="0" destOrd="0" presId="urn:microsoft.com/office/officeart/2005/8/layout/vList5"/>
    <dgm:cxn modelId="{36E07166-155C-4739-8FA8-616A051C43A7}" srcId="{87F33DAB-4A7F-4D50-9F2B-A8BA883F8B89}" destId="{FED20FEB-8611-42D2-937E-651EC68312BF}" srcOrd="1" destOrd="0" parTransId="{39840565-8012-4408-BADB-ADE7CF6738FA}" sibTransId="{7F71AC7C-9640-4298-810B-4A5D18A2959E}"/>
    <dgm:cxn modelId="{F0B1E31D-FA32-4A85-853C-1BFBE8894F0A}" type="presOf" srcId="{FED20FEB-8611-42D2-937E-651EC68312BF}" destId="{945FC88F-EC54-46F9-8A81-9E055A4E7194}" srcOrd="0" destOrd="1" presId="urn:microsoft.com/office/officeart/2005/8/layout/vList5"/>
    <dgm:cxn modelId="{AEBA154A-6D5F-4E02-96CC-4F902B3B548D}" type="presParOf" srcId="{207943D4-6024-49A3-9318-A28D8CDE88E4}" destId="{ED8F5D80-3F8E-4690-A4AF-16F2F775F56B}" srcOrd="0" destOrd="0" presId="urn:microsoft.com/office/officeart/2005/8/layout/vList5"/>
    <dgm:cxn modelId="{2B5A0743-B91F-455B-86FC-E5ECC7943487}" type="presParOf" srcId="{ED8F5D80-3F8E-4690-A4AF-16F2F775F56B}" destId="{57517F67-25C2-4A14-818C-07B1250D7A9C}" srcOrd="0" destOrd="0" presId="urn:microsoft.com/office/officeart/2005/8/layout/vList5"/>
    <dgm:cxn modelId="{CD07C113-B0CB-49D5-AF9A-A32572373A34}" type="presParOf" srcId="{ED8F5D80-3F8E-4690-A4AF-16F2F775F56B}" destId="{6566CDE2-E3B3-42C1-8868-C7BA534F59F3}" srcOrd="1" destOrd="0" presId="urn:microsoft.com/office/officeart/2005/8/layout/vList5"/>
    <dgm:cxn modelId="{6B040499-B237-465B-BF34-760528034C14}" type="presParOf" srcId="{207943D4-6024-49A3-9318-A28D8CDE88E4}" destId="{7592B93F-D452-420A-9F21-322160FD807D}" srcOrd="1" destOrd="0" presId="urn:microsoft.com/office/officeart/2005/8/layout/vList5"/>
    <dgm:cxn modelId="{27E34D81-5925-4EFF-A7E2-769EB2AE4FBC}" type="presParOf" srcId="{207943D4-6024-49A3-9318-A28D8CDE88E4}" destId="{165B1860-140E-41A3-A834-D06EB4223A1E}" srcOrd="2" destOrd="0" presId="urn:microsoft.com/office/officeart/2005/8/layout/vList5"/>
    <dgm:cxn modelId="{C427EFA8-FB41-4133-AAAE-A560AB573677}" type="presParOf" srcId="{165B1860-140E-41A3-A834-D06EB4223A1E}" destId="{F4BD1EAE-7C7C-4CF2-8670-B7249E947BC3}" srcOrd="0" destOrd="0" presId="urn:microsoft.com/office/officeart/2005/8/layout/vList5"/>
    <dgm:cxn modelId="{98954518-EFC6-477A-86C0-870C40FCAE08}" type="presParOf" srcId="{165B1860-140E-41A3-A834-D06EB4223A1E}" destId="{945FC88F-EC54-46F9-8A81-9E055A4E7194}" srcOrd="1" destOrd="0" presId="urn:microsoft.com/office/officeart/2005/8/layout/vList5"/>
    <dgm:cxn modelId="{1C95BCC7-97F9-49C2-9189-36790B89026A}" type="presParOf" srcId="{207943D4-6024-49A3-9318-A28D8CDE88E4}" destId="{6E8CC4EC-D4AF-4E06-9AD3-08DE27540969}" srcOrd="3" destOrd="0" presId="urn:microsoft.com/office/officeart/2005/8/layout/vList5"/>
    <dgm:cxn modelId="{29AC8DDA-2FDB-41A2-865F-EEC5D24335CB}" type="presParOf" srcId="{207943D4-6024-49A3-9318-A28D8CDE88E4}" destId="{7E19F6B3-132E-4956-83A9-E8D450C981CF}" srcOrd="4" destOrd="0" presId="urn:microsoft.com/office/officeart/2005/8/layout/vList5"/>
    <dgm:cxn modelId="{A39F9C08-BB4C-46C7-B940-5F240D7D00A0}" type="presParOf" srcId="{7E19F6B3-132E-4956-83A9-E8D450C981CF}" destId="{66987FB1-EDE5-4B3F-AC26-BA1F994C25DA}" srcOrd="0" destOrd="0" presId="urn:microsoft.com/office/officeart/2005/8/layout/vList5"/>
    <dgm:cxn modelId="{A3987B25-3658-41F2-8797-562E4D51871D}" type="presParOf" srcId="{7E19F6B3-132E-4956-83A9-E8D450C981CF}" destId="{43FCFA80-A627-45A7-B0C0-BCBB9D7825B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C05849-C85A-4C1B-A9B0-C2A72BE20EEF}"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zh-CN" altLang="en-US"/>
        </a:p>
      </dgm:t>
    </dgm:pt>
    <dgm:pt modelId="{111FAC98-9E62-4A49-BA19-4C3F2E7BDEAD}">
      <dgm:prSet phldrT="[文本]" custT="1"/>
      <dgm:spPr/>
      <dgm:t>
        <a:bodyPr/>
        <a:lstStyle/>
        <a:p>
          <a:pPr algn="ctr"/>
          <a:r>
            <a:rPr lang="zh-CN" altLang="en-US" sz="3200" b="1" i="0" dirty="0" smtClean="0"/>
            <a:t>教育技术的思路</a:t>
          </a:r>
          <a:endParaRPr lang="zh-CN" altLang="en-US" sz="3200" b="1" dirty="0"/>
        </a:p>
      </dgm:t>
    </dgm:pt>
    <dgm:pt modelId="{01006600-335A-45D8-884C-E48066CFE2E7}" type="parTrans" cxnId="{3AA0D674-B422-43C2-8B33-6076FBBF8F47}">
      <dgm:prSet/>
      <dgm:spPr/>
      <dgm:t>
        <a:bodyPr/>
        <a:lstStyle/>
        <a:p>
          <a:endParaRPr lang="zh-CN" altLang="en-US"/>
        </a:p>
      </dgm:t>
    </dgm:pt>
    <dgm:pt modelId="{A257FD00-6EF5-4F60-B0CF-26F2F62979BF}" type="sibTrans" cxnId="{3AA0D674-B422-43C2-8B33-6076FBBF8F47}">
      <dgm:prSet/>
      <dgm:spPr/>
      <dgm:t>
        <a:bodyPr/>
        <a:lstStyle/>
        <a:p>
          <a:endParaRPr lang="zh-CN" altLang="en-US"/>
        </a:p>
      </dgm:t>
    </dgm:pt>
    <dgm:pt modelId="{E51F5B56-5B03-411A-B99A-DA59869043BF}">
      <dgm:prSet phldrT="[文本]" custT="1"/>
      <dgm:spPr/>
      <dgm:t>
        <a:bodyPr/>
        <a:lstStyle/>
        <a:p>
          <a:r>
            <a:rPr lang="zh-CN" altLang="en-US" sz="2400" b="1" i="0" dirty="0" smtClean="0"/>
            <a:t>目标导向，常以目标、教学、评价为要素，通过前置评价任务凸显“教</a:t>
          </a:r>
          <a:r>
            <a:rPr lang="en-US" altLang="zh-CN" sz="2400" b="1" i="0" dirty="0" smtClean="0"/>
            <a:t>-</a:t>
          </a:r>
          <a:r>
            <a:rPr lang="zh-CN" altLang="en-US" sz="2400" b="1" i="0" dirty="0" smtClean="0"/>
            <a:t>学</a:t>
          </a:r>
          <a:r>
            <a:rPr lang="en-US" altLang="zh-CN" sz="2400" b="1" i="0" dirty="0" smtClean="0"/>
            <a:t>-</a:t>
          </a:r>
          <a:r>
            <a:rPr lang="zh-CN" altLang="en-US" sz="2400" b="1" i="0" dirty="0" smtClean="0"/>
            <a:t>评一致性”，以实现教学效果的优化</a:t>
          </a:r>
          <a:endParaRPr lang="zh-CN" altLang="en-US" sz="2400" b="1" dirty="0"/>
        </a:p>
      </dgm:t>
    </dgm:pt>
    <dgm:pt modelId="{E18522B4-785F-449C-B29E-1133A7A42596}" type="parTrans" cxnId="{341E3AA8-D542-4E1A-BB0A-4BD9593A960B}">
      <dgm:prSet/>
      <dgm:spPr/>
      <dgm:t>
        <a:bodyPr/>
        <a:lstStyle/>
        <a:p>
          <a:endParaRPr lang="zh-CN" altLang="en-US"/>
        </a:p>
      </dgm:t>
    </dgm:pt>
    <dgm:pt modelId="{D83B7519-D5EB-4847-BE3C-FFB19AA1AD3A}" type="sibTrans" cxnId="{341E3AA8-D542-4E1A-BB0A-4BD9593A960B}">
      <dgm:prSet/>
      <dgm:spPr/>
      <dgm:t>
        <a:bodyPr/>
        <a:lstStyle/>
        <a:p>
          <a:endParaRPr lang="zh-CN" altLang="en-US"/>
        </a:p>
      </dgm:t>
    </dgm:pt>
    <dgm:pt modelId="{87F33DAB-4A7F-4D50-9F2B-A8BA883F8B89}">
      <dgm:prSet phldrT="[文本]" custT="1"/>
      <dgm:spPr/>
      <dgm:t>
        <a:bodyPr/>
        <a:lstStyle/>
        <a:p>
          <a:pPr algn="ctr"/>
          <a:r>
            <a:rPr lang="zh-CN" altLang="en-US" sz="3200" b="1" i="0" dirty="0" smtClean="0"/>
            <a:t>建构主义的思路</a:t>
          </a:r>
          <a:endParaRPr lang="zh-CN" altLang="en-US" sz="3200" b="1" dirty="0"/>
        </a:p>
      </dgm:t>
    </dgm:pt>
    <dgm:pt modelId="{423764E2-9BD5-45AD-9F31-AF9F305B9FB0}" type="parTrans" cxnId="{CCBA03A5-2BD4-4078-BF1C-77267AA5311C}">
      <dgm:prSet/>
      <dgm:spPr/>
      <dgm:t>
        <a:bodyPr/>
        <a:lstStyle/>
        <a:p>
          <a:endParaRPr lang="zh-CN" altLang="en-US"/>
        </a:p>
      </dgm:t>
    </dgm:pt>
    <dgm:pt modelId="{6BA39651-1772-41F1-BB06-7738EACB0098}" type="sibTrans" cxnId="{CCBA03A5-2BD4-4078-BF1C-77267AA5311C}">
      <dgm:prSet/>
      <dgm:spPr/>
      <dgm:t>
        <a:bodyPr/>
        <a:lstStyle/>
        <a:p>
          <a:endParaRPr lang="zh-CN" altLang="en-US"/>
        </a:p>
      </dgm:t>
    </dgm:pt>
    <dgm:pt modelId="{FC6F8B2D-AC85-45B5-BEA7-2A737B224D6C}">
      <dgm:prSet phldrT="[文本]" custT="1"/>
      <dgm:spPr/>
      <dgm:t>
        <a:bodyPr/>
        <a:lstStyle/>
        <a:p>
          <a:r>
            <a:rPr lang="zh-CN" altLang="en-US" sz="2400" b="1" i="0" dirty="0" smtClean="0"/>
            <a:t>强调学习者的主动建构，常以主题、探究、表达为核心要素</a:t>
          </a:r>
          <a:endParaRPr lang="zh-CN" altLang="en-US" sz="2400" b="1" dirty="0"/>
        </a:p>
      </dgm:t>
    </dgm:pt>
    <dgm:pt modelId="{3348BD98-3305-4BC7-BE5E-09863A508360}" type="parTrans" cxnId="{1C15B1CB-23B2-48BA-9CB4-7015C4138C0C}">
      <dgm:prSet/>
      <dgm:spPr/>
      <dgm:t>
        <a:bodyPr/>
        <a:lstStyle/>
        <a:p>
          <a:endParaRPr lang="zh-CN" altLang="en-US"/>
        </a:p>
      </dgm:t>
    </dgm:pt>
    <dgm:pt modelId="{FFE336FB-2027-4067-BCD3-097DDC054B3A}" type="sibTrans" cxnId="{1C15B1CB-23B2-48BA-9CB4-7015C4138C0C}">
      <dgm:prSet/>
      <dgm:spPr/>
      <dgm:t>
        <a:bodyPr/>
        <a:lstStyle/>
        <a:p>
          <a:endParaRPr lang="zh-CN" altLang="en-US"/>
        </a:p>
      </dgm:t>
    </dgm:pt>
    <dgm:pt modelId="{207943D4-6024-49A3-9318-A28D8CDE88E4}" type="pres">
      <dgm:prSet presAssocID="{E1C05849-C85A-4C1B-A9B0-C2A72BE20EEF}" presName="Name0" presStyleCnt="0">
        <dgm:presLayoutVars>
          <dgm:dir/>
          <dgm:animLvl val="lvl"/>
          <dgm:resizeHandles val="exact"/>
        </dgm:presLayoutVars>
      </dgm:prSet>
      <dgm:spPr/>
      <dgm:t>
        <a:bodyPr/>
        <a:lstStyle/>
        <a:p>
          <a:endParaRPr lang="zh-CN" altLang="en-US"/>
        </a:p>
      </dgm:t>
    </dgm:pt>
    <dgm:pt modelId="{ED8F5D80-3F8E-4690-A4AF-16F2F775F56B}" type="pres">
      <dgm:prSet presAssocID="{111FAC98-9E62-4A49-BA19-4C3F2E7BDEAD}" presName="linNode" presStyleCnt="0"/>
      <dgm:spPr/>
    </dgm:pt>
    <dgm:pt modelId="{57517F67-25C2-4A14-818C-07B1250D7A9C}" type="pres">
      <dgm:prSet presAssocID="{111FAC98-9E62-4A49-BA19-4C3F2E7BDEAD}" presName="parentText" presStyleLbl="node1" presStyleIdx="0" presStyleCnt="2" custScaleX="59304" custLinFactNeighborX="-9789" custLinFactNeighborY="-2969">
        <dgm:presLayoutVars>
          <dgm:chMax val="1"/>
          <dgm:bulletEnabled val="1"/>
        </dgm:presLayoutVars>
      </dgm:prSet>
      <dgm:spPr/>
      <dgm:t>
        <a:bodyPr/>
        <a:lstStyle/>
        <a:p>
          <a:endParaRPr lang="zh-CN" altLang="en-US"/>
        </a:p>
      </dgm:t>
    </dgm:pt>
    <dgm:pt modelId="{6566CDE2-E3B3-42C1-8868-C7BA534F59F3}" type="pres">
      <dgm:prSet presAssocID="{111FAC98-9E62-4A49-BA19-4C3F2E7BDEAD}" presName="descendantText" presStyleLbl="alignAccFollowNode1" presStyleIdx="0" presStyleCnt="2" custScaleX="119127">
        <dgm:presLayoutVars>
          <dgm:bulletEnabled val="1"/>
        </dgm:presLayoutVars>
      </dgm:prSet>
      <dgm:spPr/>
      <dgm:t>
        <a:bodyPr/>
        <a:lstStyle/>
        <a:p>
          <a:endParaRPr lang="zh-CN" altLang="en-US"/>
        </a:p>
      </dgm:t>
    </dgm:pt>
    <dgm:pt modelId="{7592B93F-D452-420A-9F21-322160FD807D}" type="pres">
      <dgm:prSet presAssocID="{A257FD00-6EF5-4F60-B0CF-26F2F62979BF}" presName="sp" presStyleCnt="0"/>
      <dgm:spPr/>
    </dgm:pt>
    <dgm:pt modelId="{165B1860-140E-41A3-A834-D06EB4223A1E}" type="pres">
      <dgm:prSet presAssocID="{87F33DAB-4A7F-4D50-9F2B-A8BA883F8B89}" presName="linNode" presStyleCnt="0"/>
      <dgm:spPr/>
    </dgm:pt>
    <dgm:pt modelId="{F4BD1EAE-7C7C-4CF2-8670-B7249E947BC3}" type="pres">
      <dgm:prSet presAssocID="{87F33DAB-4A7F-4D50-9F2B-A8BA883F8B89}" presName="parentText" presStyleLbl="node1" presStyleIdx="1" presStyleCnt="2" custScaleX="59304" custLinFactNeighborX="-10756" custLinFactNeighborY="-2969">
        <dgm:presLayoutVars>
          <dgm:chMax val="1"/>
          <dgm:bulletEnabled val="1"/>
        </dgm:presLayoutVars>
      </dgm:prSet>
      <dgm:spPr/>
      <dgm:t>
        <a:bodyPr/>
        <a:lstStyle/>
        <a:p>
          <a:endParaRPr lang="zh-CN" altLang="en-US"/>
        </a:p>
      </dgm:t>
    </dgm:pt>
    <dgm:pt modelId="{945FC88F-EC54-46F9-8A81-9E055A4E7194}" type="pres">
      <dgm:prSet presAssocID="{87F33DAB-4A7F-4D50-9F2B-A8BA883F8B89}" presName="descendantText" presStyleLbl="alignAccFollowNode1" presStyleIdx="1" presStyleCnt="2" custScaleX="116922" custLinFactNeighborX="3967" custLinFactNeighborY="6137">
        <dgm:presLayoutVars>
          <dgm:bulletEnabled val="1"/>
        </dgm:presLayoutVars>
      </dgm:prSet>
      <dgm:spPr/>
      <dgm:t>
        <a:bodyPr/>
        <a:lstStyle/>
        <a:p>
          <a:endParaRPr lang="zh-CN" altLang="en-US"/>
        </a:p>
      </dgm:t>
    </dgm:pt>
  </dgm:ptLst>
  <dgm:cxnLst>
    <dgm:cxn modelId="{189D2F23-D9BC-4F9B-8E19-4BDA768929F1}" type="presOf" srcId="{FC6F8B2D-AC85-45B5-BEA7-2A737B224D6C}" destId="{945FC88F-EC54-46F9-8A81-9E055A4E7194}" srcOrd="0" destOrd="0" presId="urn:microsoft.com/office/officeart/2005/8/layout/vList5"/>
    <dgm:cxn modelId="{3AA0D674-B422-43C2-8B33-6076FBBF8F47}" srcId="{E1C05849-C85A-4C1B-A9B0-C2A72BE20EEF}" destId="{111FAC98-9E62-4A49-BA19-4C3F2E7BDEAD}" srcOrd="0" destOrd="0" parTransId="{01006600-335A-45D8-884C-E48066CFE2E7}" sibTransId="{A257FD00-6EF5-4F60-B0CF-26F2F62979BF}"/>
    <dgm:cxn modelId="{36C8567B-1AED-4D91-9DAC-C78D37FB4643}" type="presOf" srcId="{E1C05849-C85A-4C1B-A9B0-C2A72BE20EEF}" destId="{207943D4-6024-49A3-9318-A28D8CDE88E4}" srcOrd="0" destOrd="0" presId="urn:microsoft.com/office/officeart/2005/8/layout/vList5"/>
    <dgm:cxn modelId="{CCBA03A5-2BD4-4078-BF1C-77267AA5311C}" srcId="{E1C05849-C85A-4C1B-A9B0-C2A72BE20EEF}" destId="{87F33DAB-4A7F-4D50-9F2B-A8BA883F8B89}" srcOrd="1" destOrd="0" parTransId="{423764E2-9BD5-45AD-9F31-AF9F305B9FB0}" sibTransId="{6BA39651-1772-41F1-BB06-7738EACB0098}"/>
    <dgm:cxn modelId="{9889086B-805B-4C23-B0CB-71E3DDB0A2A6}" type="presOf" srcId="{111FAC98-9E62-4A49-BA19-4C3F2E7BDEAD}" destId="{57517F67-25C2-4A14-818C-07B1250D7A9C}" srcOrd="0" destOrd="0" presId="urn:microsoft.com/office/officeart/2005/8/layout/vList5"/>
    <dgm:cxn modelId="{749982C5-5224-4D61-92BE-196585B8E7E8}" type="presOf" srcId="{87F33DAB-4A7F-4D50-9F2B-A8BA883F8B89}" destId="{F4BD1EAE-7C7C-4CF2-8670-B7249E947BC3}" srcOrd="0" destOrd="0" presId="urn:microsoft.com/office/officeart/2005/8/layout/vList5"/>
    <dgm:cxn modelId="{C38EA745-649E-4958-B41B-273E60AC8F62}" type="presOf" srcId="{E51F5B56-5B03-411A-B99A-DA59869043BF}" destId="{6566CDE2-E3B3-42C1-8868-C7BA534F59F3}" srcOrd="0" destOrd="0" presId="urn:microsoft.com/office/officeart/2005/8/layout/vList5"/>
    <dgm:cxn modelId="{341E3AA8-D542-4E1A-BB0A-4BD9593A960B}" srcId="{111FAC98-9E62-4A49-BA19-4C3F2E7BDEAD}" destId="{E51F5B56-5B03-411A-B99A-DA59869043BF}" srcOrd="0" destOrd="0" parTransId="{E18522B4-785F-449C-B29E-1133A7A42596}" sibTransId="{D83B7519-D5EB-4847-BE3C-FFB19AA1AD3A}"/>
    <dgm:cxn modelId="{1C15B1CB-23B2-48BA-9CB4-7015C4138C0C}" srcId="{87F33DAB-4A7F-4D50-9F2B-A8BA883F8B89}" destId="{FC6F8B2D-AC85-45B5-BEA7-2A737B224D6C}" srcOrd="0" destOrd="0" parTransId="{3348BD98-3305-4BC7-BE5E-09863A508360}" sibTransId="{FFE336FB-2027-4067-BCD3-097DDC054B3A}"/>
    <dgm:cxn modelId="{B3C1236A-B212-4B06-91A5-1445C936610C}" type="presParOf" srcId="{207943D4-6024-49A3-9318-A28D8CDE88E4}" destId="{ED8F5D80-3F8E-4690-A4AF-16F2F775F56B}" srcOrd="0" destOrd="0" presId="urn:microsoft.com/office/officeart/2005/8/layout/vList5"/>
    <dgm:cxn modelId="{69DB15E5-E025-4678-B6C6-A9AA6F53B57D}" type="presParOf" srcId="{ED8F5D80-3F8E-4690-A4AF-16F2F775F56B}" destId="{57517F67-25C2-4A14-818C-07B1250D7A9C}" srcOrd="0" destOrd="0" presId="urn:microsoft.com/office/officeart/2005/8/layout/vList5"/>
    <dgm:cxn modelId="{5B59755F-6323-4EFD-ACB6-D7B2088E67DF}" type="presParOf" srcId="{ED8F5D80-3F8E-4690-A4AF-16F2F775F56B}" destId="{6566CDE2-E3B3-42C1-8868-C7BA534F59F3}" srcOrd="1" destOrd="0" presId="urn:microsoft.com/office/officeart/2005/8/layout/vList5"/>
    <dgm:cxn modelId="{982ADC12-96F3-4E30-95E6-5FDCAFFBDFAB}" type="presParOf" srcId="{207943D4-6024-49A3-9318-A28D8CDE88E4}" destId="{7592B93F-D452-420A-9F21-322160FD807D}" srcOrd="1" destOrd="0" presId="urn:microsoft.com/office/officeart/2005/8/layout/vList5"/>
    <dgm:cxn modelId="{EC8EB9F2-E8CD-4C32-9B36-794DC82CF5E3}" type="presParOf" srcId="{207943D4-6024-49A3-9318-A28D8CDE88E4}" destId="{165B1860-140E-41A3-A834-D06EB4223A1E}" srcOrd="2" destOrd="0" presId="urn:microsoft.com/office/officeart/2005/8/layout/vList5"/>
    <dgm:cxn modelId="{E553BC9F-0662-43DC-80AF-1A487EA49F99}" type="presParOf" srcId="{165B1860-140E-41A3-A834-D06EB4223A1E}" destId="{F4BD1EAE-7C7C-4CF2-8670-B7249E947BC3}" srcOrd="0" destOrd="0" presId="urn:microsoft.com/office/officeart/2005/8/layout/vList5"/>
    <dgm:cxn modelId="{3E1EFAD1-99FD-4003-9480-C0246D150716}" type="presParOf" srcId="{165B1860-140E-41A3-A834-D06EB4223A1E}" destId="{945FC88F-EC54-46F9-8A81-9E055A4E719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2F09FD-187A-4E2D-8684-8457D699F923}">
      <dsp:nvSpPr>
        <dsp:cNvPr id="0" name=""/>
        <dsp:cNvSpPr/>
      </dsp:nvSpPr>
      <dsp:spPr>
        <a:xfrm>
          <a:off x="1001" y="0"/>
          <a:ext cx="2603521" cy="5168348"/>
        </a:xfrm>
        <a:prstGeom prst="roundRect">
          <a:avLst>
            <a:gd name="adj" fmla="val 10000"/>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endParaRPr lang="zh-CN" altLang="en-US" sz="5500" kern="1200" dirty="0"/>
        </a:p>
      </dsp:txBody>
      <dsp:txXfrm>
        <a:off x="1001" y="0"/>
        <a:ext cx="2603521" cy="1550504"/>
      </dsp:txXfrm>
    </dsp:sp>
    <dsp:sp modelId="{E42B6D78-7A9F-4510-B55D-FA1B49598944}">
      <dsp:nvSpPr>
        <dsp:cNvPr id="0" name=""/>
        <dsp:cNvSpPr/>
      </dsp:nvSpPr>
      <dsp:spPr>
        <a:xfrm>
          <a:off x="261353" y="1552018"/>
          <a:ext cx="2082817" cy="1558327"/>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7320" tIns="110490" rIns="147320" bIns="110490" numCol="1" spcCol="1270" anchor="ctr" anchorCtr="0">
          <a:noAutofit/>
        </a:bodyPr>
        <a:lstStyle/>
        <a:p>
          <a:pPr lvl="0" algn="ctr" defTabSz="2578100">
            <a:lnSpc>
              <a:spcPct val="90000"/>
            </a:lnSpc>
            <a:spcBef>
              <a:spcPct val="0"/>
            </a:spcBef>
            <a:spcAft>
              <a:spcPct val="35000"/>
            </a:spcAft>
          </a:pPr>
          <a:endParaRPr lang="zh-CN" altLang="en-US" sz="5800" kern="1200" dirty="0"/>
        </a:p>
      </dsp:txBody>
      <dsp:txXfrm>
        <a:off x="306995" y="1597660"/>
        <a:ext cx="1991533" cy="1467043"/>
      </dsp:txXfrm>
    </dsp:sp>
    <dsp:sp modelId="{4B414952-3C26-4DA4-A9A3-3D9CD1C36C85}">
      <dsp:nvSpPr>
        <dsp:cNvPr id="0" name=""/>
        <dsp:cNvSpPr/>
      </dsp:nvSpPr>
      <dsp:spPr>
        <a:xfrm>
          <a:off x="261353" y="3350088"/>
          <a:ext cx="2082817" cy="1558327"/>
        </a:xfrm>
        <a:prstGeom prst="roundRect">
          <a:avLst>
            <a:gd name="adj" fmla="val 10000"/>
          </a:avLst>
        </a:prstGeom>
        <a:solidFill>
          <a:schemeClr val="accent2">
            <a:hueOff val="936304"/>
            <a:satOff val="-1168"/>
            <a:lumOff val="27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zh-CN" altLang="en-US" sz="2800" b="1" kern="1200" dirty="0" smtClean="0"/>
            <a:t>商鞅变法的措施</a:t>
          </a:r>
          <a:endParaRPr lang="zh-CN" altLang="en-US" sz="2800" b="1" kern="1200" dirty="0"/>
        </a:p>
      </dsp:txBody>
      <dsp:txXfrm>
        <a:off x="306995" y="3395730"/>
        <a:ext cx="1991533" cy="1467043"/>
      </dsp:txXfrm>
    </dsp:sp>
    <dsp:sp modelId="{4B783E2E-2449-45BB-B459-C92306A2EC80}">
      <dsp:nvSpPr>
        <dsp:cNvPr id="0" name=""/>
        <dsp:cNvSpPr/>
      </dsp:nvSpPr>
      <dsp:spPr>
        <a:xfrm>
          <a:off x="2799787" y="0"/>
          <a:ext cx="2603521" cy="5168348"/>
        </a:xfrm>
        <a:prstGeom prst="roundRect">
          <a:avLst>
            <a:gd name="adj" fmla="val 10000"/>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latin typeface="+mn-ea"/>
              <a:ea typeface="+mn-ea"/>
            </a:rPr>
            <a:t>改革是兴利除弊、振兴国家的重要手段</a:t>
          </a:r>
          <a:endParaRPr lang="zh-CN" altLang="en-US" sz="2800" b="1" kern="1200" dirty="0">
            <a:latin typeface="+mn-ea"/>
            <a:ea typeface="+mn-ea"/>
          </a:endParaRPr>
        </a:p>
      </dsp:txBody>
      <dsp:txXfrm>
        <a:off x="2799787" y="0"/>
        <a:ext cx="2603521" cy="1550504"/>
      </dsp:txXfrm>
    </dsp:sp>
    <dsp:sp modelId="{6F226480-3DB5-477C-901E-7D5833A971AA}">
      <dsp:nvSpPr>
        <dsp:cNvPr id="0" name=""/>
        <dsp:cNvSpPr/>
      </dsp:nvSpPr>
      <dsp:spPr>
        <a:xfrm>
          <a:off x="3060139" y="1552018"/>
          <a:ext cx="2082817" cy="1558327"/>
        </a:xfrm>
        <a:prstGeom prst="roundRect">
          <a:avLst>
            <a:gd name="adj" fmla="val 10000"/>
          </a:avLst>
        </a:prstGeom>
        <a:solidFill>
          <a:schemeClr val="accent2">
            <a:hueOff val="1872608"/>
            <a:satOff val="-2336"/>
            <a:lumOff val="54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zh-CN" altLang="en-US" sz="2800" b="1" kern="1200" dirty="0" smtClean="0"/>
            <a:t>商鞅变法使秦国强大</a:t>
          </a:r>
          <a:endParaRPr lang="zh-CN" altLang="en-US" sz="2800" b="1" kern="1200" dirty="0"/>
        </a:p>
      </dsp:txBody>
      <dsp:txXfrm>
        <a:off x="3105781" y="1597660"/>
        <a:ext cx="1991533" cy="1467043"/>
      </dsp:txXfrm>
    </dsp:sp>
    <dsp:sp modelId="{7D0DEAC1-1F5B-492C-A140-74F662042E2A}">
      <dsp:nvSpPr>
        <dsp:cNvPr id="0" name=""/>
        <dsp:cNvSpPr/>
      </dsp:nvSpPr>
      <dsp:spPr>
        <a:xfrm>
          <a:off x="3060139" y="3350088"/>
          <a:ext cx="2082817" cy="1558327"/>
        </a:xfrm>
        <a:prstGeom prst="roundRect">
          <a:avLst>
            <a:gd name="adj" fmla="val 10000"/>
          </a:avLst>
        </a:prstGeom>
        <a:solidFill>
          <a:schemeClr val="accent2">
            <a:hueOff val="2808911"/>
            <a:satOff val="-3503"/>
            <a:lumOff val="82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zh-CN" altLang="en-US" sz="2800" b="1" kern="1200" dirty="0" smtClean="0"/>
            <a:t>商鞅变法的过程与措施</a:t>
          </a:r>
          <a:endParaRPr lang="zh-CN" altLang="en-US" sz="2800" b="1" kern="1200" dirty="0"/>
        </a:p>
      </dsp:txBody>
      <dsp:txXfrm>
        <a:off x="3105781" y="3395730"/>
        <a:ext cx="1991533" cy="1467043"/>
      </dsp:txXfrm>
    </dsp:sp>
    <dsp:sp modelId="{E4A2B44D-BBE5-4B42-B776-1229A989F340}">
      <dsp:nvSpPr>
        <dsp:cNvPr id="0" name=""/>
        <dsp:cNvSpPr/>
      </dsp:nvSpPr>
      <dsp:spPr>
        <a:xfrm>
          <a:off x="5598573" y="0"/>
          <a:ext cx="2603521" cy="5168348"/>
        </a:xfrm>
        <a:prstGeom prst="roundRect">
          <a:avLst>
            <a:gd name="adj" fmla="val 10000"/>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t>改革家要有坚定意志克服改革中的困难</a:t>
          </a:r>
          <a:endParaRPr lang="zh-CN" altLang="en-US" sz="2800" b="1" kern="1200" dirty="0"/>
        </a:p>
      </dsp:txBody>
      <dsp:txXfrm>
        <a:off x="5598573" y="0"/>
        <a:ext cx="2603521" cy="1550504"/>
      </dsp:txXfrm>
    </dsp:sp>
    <dsp:sp modelId="{DAA7DBD7-A84C-44C2-B149-15139E62EB9A}">
      <dsp:nvSpPr>
        <dsp:cNvPr id="0" name=""/>
        <dsp:cNvSpPr/>
      </dsp:nvSpPr>
      <dsp:spPr>
        <a:xfrm>
          <a:off x="5858925" y="1552018"/>
          <a:ext cx="2082817" cy="1558327"/>
        </a:xfrm>
        <a:prstGeom prst="roundRect">
          <a:avLst>
            <a:gd name="adj" fmla="val 10000"/>
          </a:avLst>
        </a:prstGeom>
        <a:solidFill>
          <a:schemeClr val="accent2">
            <a:hueOff val="3745215"/>
            <a:satOff val="-4671"/>
            <a:lumOff val="109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mn-ea"/>
              <a:ea typeface="+mn-ea"/>
            </a:rPr>
            <a:t>秦孝公变法的坚定决心与商鞅大刀阔斧变法的行动相得益彰</a:t>
          </a:r>
          <a:endParaRPr lang="zh-CN" altLang="en-US" sz="2000" b="1" kern="1200" dirty="0">
            <a:latin typeface="+mn-ea"/>
            <a:ea typeface="+mn-ea"/>
          </a:endParaRPr>
        </a:p>
      </dsp:txBody>
      <dsp:txXfrm>
        <a:off x="5904567" y="1597660"/>
        <a:ext cx="1991533" cy="1467043"/>
      </dsp:txXfrm>
    </dsp:sp>
    <dsp:sp modelId="{24B1A378-5D78-4D71-8664-4A2A3234B707}">
      <dsp:nvSpPr>
        <dsp:cNvPr id="0" name=""/>
        <dsp:cNvSpPr/>
      </dsp:nvSpPr>
      <dsp:spPr>
        <a:xfrm>
          <a:off x="5858925" y="3350088"/>
          <a:ext cx="2082817" cy="1558327"/>
        </a:xfrm>
        <a:prstGeom prst="roundRect">
          <a:avLst>
            <a:gd name="adj" fmla="val 10000"/>
          </a:avLst>
        </a:prstGeom>
        <a:solidFill>
          <a:schemeClr val="accent2">
            <a:hueOff val="4681519"/>
            <a:satOff val="-5839"/>
            <a:lumOff val="137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zh-CN" altLang="en-US" sz="2800" b="1" kern="1200" dirty="0" smtClean="0"/>
            <a:t>商鞅变法的过程与措施</a:t>
          </a:r>
          <a:endParaRPr lang="zh-CN" altLang="en-US" sz="2800" b="1" kern="1200" dirty="0"/>
        </a:p>
      </dsp:txBody>
      <dsp:txXfrm>
        <a:off x="5904567" y="3395730"/>
        <a:ext cx="1991533" cy="14670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EC6BBA-3503-4C23-9A6A-7CAD0B7ED661}">
      <dsp:nvSpPr>
        <dsp:cNvPr id="0" name=""/>
        <dsp:cNvSpPr/>
      </dsp:nvSpPr>
      <dsp:spPr>
        <a:xfrm>
          <a:off x="0" y="506528"/>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14293A-7122-4051-B213-4DDEE8D311F1}">
      <dsp:nvSpPr>
        <dsp:cNvPr id="0" name=""/>
        <dsp:cNvSpPr/>
      </dsp:nvSpPr>
      <dsp:spPr>
        <a:xfrm>
          <a:off x="516024" y="19448"/>
          <a:ext cx="9997909"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466850">
            <a:lnSpc>
              <a:spcPct val="90000"/>
            </a:lnSpc>
            <a:spcBef>
              <a:spcPct val="0"/>
            </a:spcBef>
            <a:spcAft>
              <a:spcPct val="35000"/>
            </a:spcAft>
          </a:pPr>
          <a:r>
            <a:rPr lang="zh-CN" altLang="en-US" sz="3300" b="1" kern="1200" dirty="0" smtClean="0"/>
            <a:t>概念：</a:t>
          </a:r>
          <a:r>
            <a:rPr lang="zh-CN" altLang="en-US" sz="3300" b="0" kern="1200" dirty="0" smtClean="0"/>
            <a:t>史论概念等</a:t>
          </a:r>
          <a:endParaRPr lang="zh-CN" altLang="en-US" sz="3300" b="0" kern="1200" dirty="0"/>
        </a:p>
      </dsp:txBody>
      <dsp:txXfrm>
        <a:off x="563579" y="67003"/>
        <a:ext cx="9902799" cy="879050"/>
      </dsp:txXfrm>
    </dsp:sp>
    <dsp:sp modelId="{A1170973-30B6-42E5-921E-21171A991D15}">
      <dsp:nvSpPr>
        <dsp:cNvPr id="0" name=""/>
        <dsp:cNvSpPr/>
      </dsp:nvSpPr>
      <dsp:spPr>
        <a:xfrm>
          <a:off x="0" y="200340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5C84D6-4EEB-4B75-A8FA-4F0A6381480C}">
      <dsp:nvSpPr>
        <dsp:cNvPr id="0" name=""/>
        <dsp:cNvSpPr/>
      </dsp:nvSpPr>
      <dsp:spPr>
        <a:xfrm>
          <a:off x="516024" y="1516329"/>
          <a:ext cx="9997909"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466850">
            <a:lnSpc>
              <a:spcPct val="90000"/>
            </a:lnSpc>
            <a:spcBef>
              <a:spcPct val="0"/>
            </a:spcBef>
            <a:spcAft>
              <a:spcPct val="35000"/>
            </a:spcAft>
          </a:pPr>
          <a:r>
            <a:rPr lang="zh-CN" altLang="en-US" sz="3300" b="1" kern="1200" dirty="0" smtClean="0"/>
            <a:t>观念：</a:t>
          </a:r>
          <a:r>
            <a:rPr lang="zh-CN" altLang="en-US" sz="3300" b="0" kern="1200" dirty="0" smtClean="0"/>
            <a:t>观点、主张、主题、结论</a:t>
          </a:r>
          <a:endParaRPr lang="zh-CN" altLang="en-US" sz="3300" b="0" kern="1200" dirty="0"/>
        </a:p>
      </dsp:txBody>
      <dsp:txXfrm>
        <a:off x="563579" y="1563884"/>
        <a:ext cx="9902799" cy="879050"/>
      </dsp:txXfrm>
    </dsp:sp>
    <dsp:sp modelId="{A39744C1-4A77-4238-BF56-5A0AFD91F5CE}">
      <dsp:nvSpPr>
        <dsp:cNvPr id="0" name=""/>
        <dsp:cNvSpPr/>
      </dsp:nvSpPr>
      <dsp:spPr>
        <a:xfrm>
          <a:off x="0" y="350028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8CCFA3-7689-4416-B217-E52229B839DA}">
      <dsp:nvSpPr>
        <dsp:cNvPr id="0" name=""/>
        <dsp:cNvSpPr/>
      </dsp:nvSpPr>
      <dsp:spPr>
        <a:xfrm>
          <a:off x="516024" y="3013209"/>
          <a:ext cx="9997909"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466850">
            <a:lnSpc>
              <a:spcPct val="90000"/>
            </a:lnSpc>
            <a:spcBef>
              <a:spcPct val="0"/>
            </a:spcBef>
            <a:spcAft>
              <a:spcPct val="35000"/>
            </a:spcAft>
          </a:pPr>
          <a:r>
            <a:rPr lang="zh-CN" altLang="en-US" sz="3300" b="1" kern="1200" dirty="0" smtClean="0"/>
            <a:t>论题：</a:t>
          </a:r>
          <a:r>
            <a:rPr lang="zh-CN" altLang="en-US" sz="3300" kern="1200" dirty="0" smtClean="0"/>
            <a:t>有争议的结论、观点或问题</a:t>
          </a:r>
          <a:endParaRPr lang="zh-CN" altLang="en-US" sz="3300" b="0" kern="1200" dirty="0"/>
        </a:p>
      </dsp:txBody>
      <dsp:txXfrm>
        <a:off x="563579" y="3060764"/>
        <a:ext cx="9902799" cy="879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32636-B78C-43D5-861D-CF2B7ED1C427}">
      <dsp:nvSpPr>
        <dsp:cNvPr id="0" name=""/>
        <dsp:cNvSpPr/>
      </dsp:nvSpPr>
      <dsp:spPr>
        <a:xfrm>
          <a:off x="3094541" y="1982520"/>
          <a:ext cx="2163258" cy="193148"/>
        </a:xfrm>
        <a:custGeom>
          <a:avLst/>
          <a:gdLst/>
          <a:ahLst/>
          <a:cxnLst/>
          <a:rect l="0" t="0" r="0" b="0"/>
          <a:pathLst>
            <a:path>
              <a:moveTo>
                <a:pt x="0" y="193148"/>
              </a:moveTo>
              <a:lnTo>
                <a:pt x="2163258" y="193148"/>
              </a:lnTo>
              <a:lnTo>
                <a:pt x="216325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3C6EB7-3071-4C2B-A671-2F7E289D6CD2}">
      <dsp:nvSpPr>
        <dsp:cNvPr id="0" name=""/>
        <dsp:cNvSpPr/>
      </dsp:nvSpPr>
      <dsp:spPr>
        <a:xfrm>
          <a:off x="3094541" y="2175669"/>
          <a:ext cx="4326517" cy="1328858"/>
        </a:xfrm>
        <a:custGeom>
          <a:avLst/>
          <a:gdLst/>
          <a:ahLst/>
          <a:cxnLst/>
          <a:rect l="0" t="0" r="0" b="0"/>
          <a:pathLst>
            <a:path>
              <a:moveTo>
                <a:pt x="0" y="0"/>
              </a:moveTo>
              <a:lnTo>
                <a:pt x="4017480" y="0"/>
              </a:lnTo>
              <a:lnTo>
                <a:pt x="4017480" y="1328858"/>
              </a:lnTo>
              <a:lnTo>
                <a:pt x="4326517" y="13288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254E58-709C-44D4-815A-4613F238F14B}">
      <dsp:nvSpPr>
        <dsp:cNvPr id="0" name=""/>
        <dsp:cNvSpPr/>
      </dsp:nvSpPr>
      <dsp:spPr>
        <a:xfrm>
          <a:off x="3094541" y="2129949"/>
          <a:ext cx="4326517" cy="91440"/>
        </a:xfrm>
        <a:custGeom>
          <a:avLst/>
          <a:gdLst/>
          <a:ahLst/>
          <a:cxnLst/>
          <a:rect l="0" t="0" r="0" b="0"/>
          <a:pathLst>
            <a:path>
              <a:moveTo>
                <a:pt x="0" y="45720"/>
              </a:moveTo>
              <a:lnTo>
                <a:pt x="4326517"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B6C5AC-710A-4C28-A4EC-6A26BC7A2DBD}">
      <dsp:nvSpPr>
        <dsp:cNvPr id="0" name=""/>
        <dsp:cNvSpPr/>
      </dsp:nvSpPr>
      <dsp:spPr>
        <a:xfrm>
          <a:off x="3094541" y="846810"/>
          <a:ext cx="4326517" cy="1328858"/>
        </a:xfrm>
        <a:custGeom>
          <a:avLst/>
          <a:gdLst/>
          <a:ahLst/>
          <a:cxnLst/>
          <a:rect l="0" t="0" r="0" b="0"/>
          <a:pathLst>
            <a:path>
              <a:moveTo>
                <a:pt x="0" y="1328858"/>
              </a:moveTo>
              <a:lnTo>
                <a:pt x="4017480" y="1328858"/>
              </a:lnTo>
              <a:lnTo>
                <a:pt x="4017480" y="0"/>
              </a:lnTo>
              <a:lnTo>
                <a:pt x="432651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D09B0F-92F1-4EFB-A1F7-98B0EF2724F4}">
      <dsp:nvSpPr>
        <dsp:cNvPr id="0" name=""/>
        <dsp:cNvSpPr/>
      </dsp:nvSpPr>
      <dsp:spPr>
        <a:xfrm>
          <a:off x="4171" y="1704387"/>
          <a:ext cx="3090369" cy="9425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zh-CN" altLang="en-US" sz="4300" kern="1200" dirty="0" smtClean="0"/>
            <a:t>板块大概念</a:t>
          </a:r>
          <a:endParaRPr lang="zh-CN" altLang="en-US" sz="4300" kern="1200" dirty="0"/>
        </a:p>
      </dsp:txBody>
      <dsp:txXfrm>
        <a:off x="4171" y="1704387"/>
        <a:ext cx="3090369" cy="942562"/>
      </dsp:txXfrm>
    </dsp:sp>
    <dsp:sp modelId="{5F843903-0526-4379-9F69-F13BB8F62A60}">
      <dsp:nvSpPr>
        <dsp:cNvPr id="0" name=""/>
        <dsp:cNvSpPr/>
      </dsp:nvSpPr>
      <dsp:spPr>
        <a:xfrm>
          <a:off x="7421058" y="375528"/>
          <a:ext cx="3090369" cy="9425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zh-CN" altLang="en-US" sz="4300" kern="1200" dirty="0" smtClean="0"/>
            <a:t>课时大概念</a:t>
          </a:r>
          <a:endParaRPr lang="zh-CN" altLang="en-US" sz="4300" kern="1200" dirty="0"/>
        </a:p>
      </dsp:txBody>
      <dsp:txXfrm>
        <a:off x="7421058" y="375528"/>
        <a:ext cx="3090369" cy="942562"/>
      </dsp:txXfrm>
    </dsp:sp>
    <dsp:sp modelId="{BDF0F8C0-63F8-4046-A3C5-EF68E5422082}">
      <dsp:nvSpPr>
        <dsp:cNvPr id="0" name=""/>
        <dsp:cNvSpPr/>
      </dsp:nvSpPr>
      <dsp:spPr>
        <a:xfrm>
          <a:off x="7421058" y="1704387"/>
          <a:ext cx="3090369" cy="9425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zh-CN" altLang="en-US" sz="4300" kern="1200" dirty="0" smtClean="0"/>
            <a:t>课时大概念</a:t>
          </a:r>
          <a:endParaRPr lang="zh-CN" altLang="en-US" sz="4300" kern="1200" dirty="0"/>
        </a:p>
      </dsp:txBody>
      <dsp:txXfrm>
        <a:off x="7421058" y="1704387"/>
        <a:ext cx="3090369" cy="942562"/>
      </dsp:txXfrm>
    </dsp:sp>
    <dsp:sp modelId="{1E39B94F-5E68-481F-B69B-15CC709666EE}">
      <dsp:nvSpPr>
        <dsp:cNvPr id="0" name=""/>
        <dsp:cNvSpPr/>
      </dsp:nvSpPr>
      <dsp:spPr>
        <a:xfrm>
          <a:off x="7421058" y="3033246"/>
          <a:ext cx="3090369" cy="9425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zh-CN" altLang="en-US" sz="4300" kern="1200" dirty="0" smtClean="0"/>
            <a:t>课时大概念</a:t>
          </a:r>
          <a:endParaRPr lang="zh-CN" altLang="en-US" sz="4300" kern="1200" dirty="0"/>
        </a:p>
      </dsp:txBody>
      <dsp:txXfrm>
        <a:off x="7421058" y="3033246"/>
        <a:ext cx="3090369" cy="942562"/>
      </dsp:txXfrm>
    </dsp:sp>
    <dsp:sp modelId="{2F23AA5A-1C35-496F-9E1F-83F9E94C7E58}">
      <dsp:nvSpPr>
        <dsp:cNvPr id="0" name=""/>
        <dsp:cNvSpPr/>
      </dsp:nvSpPr>
      <dsp:spPr>
        <a:xfrm>
          <a:off x="3712615" y="1039958"/>
          <a:ext cx="3090369" cy="9425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zh-CN" altLang="en-US" sz="4300" kern="1200" dirty="0" smtClean="0"/>
            <a:t>单元大概念</a:t>
          </a:r>
          <a:endParaRPr lang="zh-CN" altLang="en-US" sz="4300" kern="1200" dirty="0"/>
        </a:p>
      </dsp:txBody>
      <dsp:txXfrm>
        <a:off x="3712615" y="1039958"/>
        <a:ext cx="3090369" cy="9425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6CDE2-E3B3-42C1-8868-C7BA534F59F3}">
      <dsp:nvSpPr>
        <dsp:cNvPr id="0" name=""/>
        <dsp:cNvSpPr/>
      </dsp:nvSpPr>
      <dsp:spPr>
        <a:xfrm rot="5400000">
          <a:off x="5664348" y="-2246134"/>
          <a:ext cx="1071096" cy="583519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zh-CN" altLang="en-US" sz="2400" b="0" i="0" kern="1200" dirty="0" smtClean="0"/>
            <a:t>教育的前端</a:t>
          </a:r>
          <a:endParaRPr lang="zh-CN" altLang="en-US" sz="2400" b="0" kern="1200" dirty="0"/>
        </a:p>
        <a:p>
          <a:pPr marL="228600" lvl="1" indent="-228600" algn="l" defTabSz="1066800">
            <a:lnSpc>
              <a:spcPct val="90000"/>
            </a:lnSpc>
            <a:spcBef>
              <a:spcPct val="0"/>
            </a:spcBef>
            <a:spcAft>
              <a:spcPct val="15000"/>
            </a:spcAft>
            <a:buChar char="••"/>
          </a:pPr>
          <a:r>
            <a:rPr lang="zh-CN" altLang="en-US" sz="2400" b="0" i="0" kern="1200" dirty="0" smtClean="0"/>
            <a:t>主要涉及教什么，有组织的教学内容</a:t>
          </a:r>
          <a:endParaRPr lang="zh-CN" altLang="en-US" sz="2400" b="0" kern="1200" dirty="0"/>
        </a:p>
      </dsp:txBody>
      <dsp:txXfrm rot="-5400000">
        <a:off x="3282299" y="188202"/>
        <a:ext cx="5782909" cy="966522"/>
      </dsp:txXfrm>
    </dsp:sp>
    <dsp:sp modelId="{57517F67-25C2-4A14-818C-07B1250D7A9C}">
      <dsp:nvSpPr>
        <dsp:cNvPr id="0" name=""/>
        <dsp:cNvSpPr/>
      </dsp:nvSpPr>
      <dsp:spPr>
        <a:xfrm>
          <a:off x="0" y="2028"/>
          <a:ext cx="3282298" cy="13388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zh-CN" altLang="en-US" sz="3600" b="1" i="0" kern="1200" dirty="0" smtClean="0"/>
            <a:t>内容单位</a:t>
          </a:r>
          <a:endParaRPr lang="zh-CN" altLang="en-US" sz="3600" b="1" kern="1200" dirty="0"/>
        </a:p>
      </dsp:txBody>
      <dsp:txXfrm>
        <a:off x="65358" y="67386"/>
        <a:ext cx="3151582" cy="1208154"/>
      </dsp:txXfrm>
    </dsp:sp>
    <dsp:sp modelId="{945FC88F-EC54-46F9-8A81-9E055A4E7194}">
      <dsp:nvSpPr>
        <dsp:cNvPr id="0" name=""/>
        <dsp:cNvSpPr/>
      </dsp:nvSpPr>
      <dsp:spPr>
        <a:xfrm rot="5400000">
          <a:off x="5664348" y="-827595"/>
          <a:ext cx="1071096" cy="583519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zh-CN" altLang="en-US" sz="2400" b="0" i="0" kern="1200" dirty="0" smtClean="0"/>
            <a:t>教育的中端</a:t>
          </a:r>
          <a:endParaRPr lang="zh-CN" altLang="en-US" sz="2400" kern="1200" dirty="0"/>
        </a:p>
        <a:p>
          <a:pPr marL="228600" lvl="1" indent="-228600" algn="l" defTabSz="1066800">
            <a:lnSpc>
              <a:spcPct val="90000"/>
            </a:lnSpc>
            <a:spcBef>
              <a:spcPct val="0"/>
            </a:spcBef>
            <a:spcAft>
              <a:spcPct val="15000"/>
            </a:spcAft>
            <a:buChar char="••"/>
          </a:pPr>
          <a:r>
            <a:rPr lang="zh-CN" altLang="en-US" sz="2400" b="0" i="0" kern="1200" dirty="0" smtClean="0"/>
            <a:t>经过设计的活动单位，也叫经验单位</a:t>
          </a:r>
          <a:endParaRPr lang="zh-CN" altLang="en-US" sz="2400" kern="1200" dirty="0"/>
        </a:p>
      </dsp:txBody>
      <dsp:txXfrm rot="-5400000">
        <a:off x="3282299" y="1606741"/>
        <a:ext cx="5782909" cy="966522"/>
      </dsp:txXfrm>
    </dsp:sp>
    <dsp:sp modelId="{F4BD1EAE-7C7C-4CF2-8670-B7249E947BC3}">
      <dsp:nvSpPr>
        <dsp:cNvPr id="0" name=""/>
        <dsp:cNvSpPr/>
      </dsp:nvSpPr>
      <dsp:spPr>
        <a:xfrm>
          <a:off x="0" y="1407843"/>
          <a:ext cx="3282298" cy="13388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zh-CN" altLang="en-US" sz="3600" b="1" i="0" kern="1200" dirty="0" smtClean="0"/>
            <a:t>活动单位</a:t>
          </a:r>
          <a:endParaRPr lang="zh-CN" altLang="en-US" sz="3600" b="1" kern="1200" dirty="0"/>
        </a:p>
      </dsp:txBody>
      <dsp:txXfrm>
        <a:off x="65358" y="1473201"/>
        <a:ext cx="3151582" cy="1208154"/>
      </dsp:txXfrm>
    </dsp:sp>
    <dsp:sp modelId="{43FCFA80-A627-45A7-B0C0-BCBB9D7825B6}">
      <dsp:nvSpPr>
        <dsp:cNvPr id="0" name=""/>
        <dsp:cNvSpPr/>
      </dsp:nvSpPr>
      <dsp:spPr>
        <a:xfrm rot="5400000">
          <a:off x="5565551" y="701410"/>
          <a:ext cx="1071096" cy="583519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zh-CN" altLang="en-US" sz="2400" kern="1200" dirty="0" smtClean="0"/>
            <a:t>教育的后端</a:t>
          </a:r>
          <a:endParaRPr lang="zh-CN" altLang="en-US" sz="2400" kern="1200" dirty="0"/>
        </a:p>
        <a:p>
          <a:pPr marL="228600" lvl="1" indent="-228600" algn="l" defTabSz="1066800">
            <a:lnSpc>
              <a:spcPct val="90000"/>
            </a:lnSpc>
            <a:spcBef>
              <a:spcPct val="0"/>
            </a:spcBef>
            <a:spcAft>
              <a:spcPct val="15000"/>
            </a:spcAft>
            <a:buChar char="••"/>
          </a:pPr>
          <a:r>
            <a:rPr lang="zh-CN" altLang="en-US" sz="2400" b="0" i="0" kern="1200" dirty="0" smtClean="0"/>
            <a:t>一个教育片段的完整过程（学习故事）</a:t>
          </a:r>
          <a:endParaRPr lang="zh-CN" altLang="en-US" sz="2400" kern="1200" dirty="0"/>
        </a:p>
      </dsp:txBody>
      <dsp:txXfrm rot="-5400000">
        <a:off x="3183502" y="3135747"/>
        <a:ext cx="5782909" cy="966522"/>
      </dsp:txXfrm>
    </dsp:sp>
    <dsp:sp modelId="{66987FB1-EDE5-4B3F-AC26-BA1F994C25DA}">
      <dsp:nvSpPr>
        <dsp:cNvPr id="0" name=""/>
        <dsp:cNvSpPr/>
      </dsp:nvSpPr>
      <dsp:spPr>
        <a:xfrm>
          <a:off x="0" y="2813657"/>
          <a:ext cx="3282298" cy="13388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zh-CN" altLang="en-US" sz="3600" b="1" i="0" kern="1200" dirty="0" smtClean="0"/>
            <a:t>学习单位</a:t>
          </a:r>
          <a:endParaRPr lang="zh-CN" altLang="en-US" sz="3600" b="1" kern="1200" dirty="0"/>
        </a:p>
      </dsp:txBody>
      <dsp:txXfrm>
        <a:off x="65358" y="2879015"/>
        <a:ext cx="3151582" cy="12081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6CDE2-E3B3-42C1-8868-C7BA534F59F3}">
      <dsp:nvSpPr>
        <dsp:cNvPr id="0" name=""/>
        <dsp:cNvSpPr/>
      </dsp:nvSpPr>
      <dsp:spPr>
        <a:xfrm rot="5400000">
          <a:off x="5863172" y="-3179672"/>
          <a:ext cx="1621250" cy="8386010"/>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zh-CN" altLang="en-US" sz="2400" b="1" i="0" kern="1200" dirty="0" smtClean="0"/>
            <a:t>目标导向，常以目标、教学、评价为要素，通过前置评价任务凸显“教</a:t>
          </a:r>
          <a:r>
            <a:rPr lang="en-US" altLang="zh-CN" sz="2400" b="1" i="0" kern="1200" dirty="0" smtClean="0"/>
            <a:t>-</a:t>
          </a:r>
          <a:r>
            <a:rPr lang="zh-CN" altLang="en-US" sz="2400" b="1" i="0" kern="1200" dirty="0" smtClean="0"/>
            <a:t>学</a:t>
          </a:r>
          <a:r>
            <a:rPr lang="en-US" altLang="zh-CN" sz="2400" b="1" i="0" kern="1200" dirty="0" smtClean="0"/>
            <a:t>-</a:t>
          </a:r>
          <a:r>
            <a:rPr lang="zh-CN" altLang="en-US" sz="2400" b="1" i="0" kern="1200" dirty="0" smtClean="0"/>
            <a:t>评一致性”，以实现教学效果的优化</a:t>
          </a:r>
          <a:endParaRPr lang="zh-CN" altLang="en-US" sz="2400" b="1" kern="1200" dirty="0"/>
        </a:p>
      </dsp:txBody>
      <dsp:txXfrm rot="-5400000">
        <a:off x="2480793" y="281850"/>
        <a:ext cx="8306867" cy="1462964"/>
      </dsp:txXfrm>
    </dsp:sp>
    <dsp:sp modelId="{57517F67-25C2-4A14-818C-07B1250D7A9C}">
      <dsp:nvSpPr>
        <dsp:cNvPr id="0" name=""/>
        <dsp:cNvSpPr/>
      </dsp:nvSpPr>
      <dsp:spPr>
        <a:xfrm>
          <a:off x="0" y="0"/>
          <a:ext cx="2348290" cy="202656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zh-CN" altLang="en-US" sz="3200" b="1" i="0" kern="1200" dirty="0" smtClean="0"/>
            <a:t>教育技术的思路</a:t>
          </a:r>
          <a:endParaRPr lang="zh-CN" altLang="en-US" sz="3200" b="1" kern="1200" dirty="0"/>
        </a:p>
      </dsp:txBody>
      <dsp:txXfrm>
        <a:off x="98929" y="98929"/>
        <a:ext cx="2150432" cy="1828705"/>
      </dsp:txXfrm>
    </dsp:sp>
    <dsp:sp modelId="{945FC88F-EC54-46F9-8A81-9E055A4E7194}">
      <dsp:nvSpPr>
        <dsp:cNvPr id="0" name=""/>
        <dsp:cNvSpPr/>
      </dsp:nvSpPr>
      <dsp:spPr>
        <a:xfrm rot="5400000">
          <a:off x="5942644" y="-874673"/>
          <a:ext cx="1621250" cy="8230788"/>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zh-CN" altLang="en-US" sz="2400" b="1" i="0" kern="1200" dirty="0" smtClean="0"/>
            <a:t>强调学习者的主动建构，常以主题、探究、表达为核心要素</a:t>
          </a:r>
          <a:endParaRPr lang="zh-CN" altLang="en-US" sz="2400" b="1" kern="1200" dirty="0"/>
        </a:p>
      </dsp:txBody>
      <dsp:txXfrm rot="-5400000">
        <a:off x="2637876" y="2509238"/>
        <a:ext cx="8151645" cy="1462964"/>
      </dsp:txXfrm>
    </dsp:sp>
    <dsp:sp modelId="{F4BD1EAE-7C7C-4CF2-8670-B7249E947BC3}">
      <dsp:nvSpPr>
        <dsp:cNvPr id="0" name=""/>
        <dsp:cNvSpPr/>
      </dsp:nvSpPr>
      <dsp:spPr>
        <a:xfrm>
          <a:off x="0" y="2067773"/>
          <a:ext cx="2348290" cy="202656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zh-CN" altLang="en-US" sz="3200" b="1" i="0" kern="1200" dirty="0" smtClean="0"/>
            <a:t>建构主义的思路</a:t>
          </a:r>
          <a:endParaRPr lang="zh-CN" altLang="en-US" sz="3200" b="1" kern="1200" dirty="0"/>
        </a:p>
      </dsp:txBody>
      <dsp:txXfrm>
        <a:off x="98929" y="2166702"/>
        <a:ext cx="2150432" cy="182870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DA3AA3-2FFF-4FD8-80B8-390AD8115624}" type="datetimeFigureOut">
              <a:rPr lang="zh-CN" altLang="en-US" smtClean="0"/>
              <a:t>2022/5/20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2F00E7-E7FD-433A-81EC-6016CABE89FC}" type="slidenum">
              <a:rPr lang="zh-CN" altLang="en-US" smtClean="0"/>
              <a:t>‹#›</a:t>
            </a:fld>
            <a:endParaRPr lang="zh-CN" altLang="en-US"/>
          </a:p>
        </p:txBody>
      </p:sp>
    </p:spTree>
    <p:extLst>
      <p:ext uri="{BB962C8B-B14F-4D97-AF65-F5344CB8AC3E}">
        <p14:creationId xmlns:p14="http://schemas.microsoft.com/office/powerpoint/2010/main" val="2639039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153A90E-C016-4D1B-ADA1-D15611CADC1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B87D75E8-5820-4CF1-97A0-D9E1D9C491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48CFE1FC-E2F8-4BD5-9DD6-CF2B68E50E67}"/>
              </a:ext>
            </a:extLst>
          </p:cNvPr>
          <p:cNvSpPr>
            <a:spLocks noGrp="1"/>
          </p:cNvSpPr>
          <p:nvPr>
            <p:ph type="dt" sz="half" idx="10"/>
          </p:nvPr>
        </p:nvSpPr>
        <p:spPr/>
        <p:txBody>
          <a:bodyPr/>
          <a:lstStyle/>
          <a:p>
            <a:fld id="{93A5190A-3858-4676-8FFF-9B73B99C4CDF}" type="datetimeFigureOut">
              <a:rPr lang="zh-CN" altLang="en-US" smtClean="0"/>
              <a:t>2022/5/20</a:t>
            </a:fld>
            <a:endParaRPr lang="zh-CN" altLang="en-US"/>
          </a:p>
        </p:txBody>
      </p:sp>
      <p:sp>
        <p:nvSpPr>
          <p:cNvPr id="5" name="页脚占位符 4">
            <a:extLst>
              <a:ext uri="{FF2B5EF4-FFF2-40B4-BE49-F238E27FC236}">
                <a16:creationId xmlns="" xmlns:a16="http://schemas.microsoft.com/office/drawing/2014/main" id="{758F8EFF-FC1C-4F57-9AF3-24F692C6D0D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9ADA5708-9271-4C0D-98DE-BC7FE77277C4}"/>
              </a:ext>
            </a:extLst>
          </p:cNvPr>
          <p:cNvSpPr>
            <a:spLocks noGrp="1"/>
          </p:cNvSpPr>
          <p:nvPr>
            <p:ph type="sldNum" sz="quarter" idx="12"/>
          </p:nvPr>
        </p:nvSpPr>
        <p:spPr/>
        <p:txBody>
          <a:bodyPr/>
          <a:lstStyle/>
          <a:p>
            <a:fld id="{CC506B67-CBD4-4707-90EB-DA4D16A23E17}" type="slidenum">
              <a:rPr lang="zh-CN" altLang="en-US" smtClean="0"/>
              <a:t>‹#›</a:t>
            </a:fld>
            <a:endParaRPr lang="zh-CN" altLang="en-US"/>
          </a:p>
        </p:txBody>
      </p:sp>
    </p:spTree>
    <p:extLst>
      <p:ext uri="{BB962C8B-B14F-4D97-AF65-F5344CB8AC3E}">
        <p14:creationId xmlns:p14="http://schemas.microsoft.com/office/powerpoint/2010/main" val="18929356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5D1DFA9-EDB8-4E94-B06E-818B367825B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41A53037-FBC8-4706-AF57-1EC2049250D1}"/>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06A8BBF4-2362-43F5-BCFA-FAAB26E6CFF6}"/>
              </a:ext>
            </a:extLst>
          </p:cNvPr>
          <p:cNvSpPr>
            <a:spLocks noGrp="1"/>
          </p:cNvSpPr>
          <p:nvPr>
            <p:ph type="dt" sz="half" idx="10"/>
          </p:nvPr>
        </p:nvSpPr>
        <p:spPr/>
        <p:txBody>
          <a:bodyPr/>
          <a:lstStyle/>
          <a:p>
            <a:fld id="{93A5190A-3858-4676-8FFF-9B73B99C4CDF}" type="datetimeFigureOut">
              <a:rPr lang="zh-CN" altLang="en-US" smtClean="0"/>
              <a:t>2022/5/20</a:t>
            </a:fld>
            <a:endParaRPr lang="zh-CN" altLang="en-US"/>
          </a:p>
        </p:txBody>
      </p:sp>
      <p:sp>
        <p:nvSpPr>
          <p:cNvPr id="5" name="页脚占位符 4">
            <a:extLst>
              <a:ext uri="{FF2B5EF4-FFF2-40B4-BE49-F238E27FC236}">
                <a16:creationId xmlns="" xmlns:a16="http://schemas.microsoft.com/office/drawing/2014/main" id="{8A22E9E6-3538-4EA4-88C0-3E5D90545EA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DFC9793D-8F66-4A12-B329-E4A625371962}"/>
              </a:ext>
            </a:extLst>
          </p:cNvPr>
          <p:cNvSpPr>
            <a:spLocks noGrp="1"/>
          </p:cNvSpPr>
          <p:nvPr>
            <p:ph type="sldNum" sz="quarter" idx="12"/>
          </p:nvPr>
        </p:nvSpPr>
        <p:spPr/>
        <p:txBody>
          <a:bodyPr/>
          <a:lstStyle/>
          <a:p>
            <a:fld id="{CC506B67-CBD4-4707-90EB-DA4D16A23E17}" type="slidenum">
              <a:rPr lang="zh-CN" altLang="en-US" smtClean="0"/>
              <a:t>‹#›</a:t>
            </a:fld>
            <a:endParaRPr lang="zh-CN" altLang="en-US"/>
          </a:p>
        </p:txBody>
      </p:sp>
    </p:spTree>
    <p:extLst>
      <p:ext uri="{BB962C8B-B14F-4D97-AF65-F5344CB8AC3E}">
        <p14:creationId xmlns:p14="http://schemas.microsoft.com/office/powerpoint/2010/main" val="173102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3F8DCEEB-5E42-4B3E-A9E3-45C3CD85CBE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FE4E5AFC-399F-4879-9730-0E2F38C4DB77}"/>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178FD639-10AB-47B7-B908-7432576A5136}"/>
              </a:ext>
            </a:extLst>
          </p:cNvPr>
          <p:cNvSpPr>
            <a:spLocks noGrp="1"/>
          </p:cNvSpPr>
          <p:nvPr>
            <p:ph type="dt" sz="half" idx="10"/>
          </p:nvPr>
        </p:nvSpPr>
        <p:spPr/>
        <p:txBody>
          <a:bodyPr/>
          <a:lstStyle/>
          <a:p>
            <a:fld id="{93A5190A-3858-4676-8FFF-9B73B99C4CDF}" type="datetimeFigureOut">
              <a:rPr lang="zh-CN" altLang="en-US" smtClean="0"/>
              <a:t>2022/5/20</a:t>
            </a:fld>
            <a:endParaRPr lang="zh-CN" altLang="en-US"/>
          </a:p>
        </p:txBody>
      </p:sp>
      <p:sp>
        <p:nvSpPr>
          <p:cNvPr id="5" name="页脚占位符 4">
            <a:extLst>
              <a:ext uri="{FF2B5EF4-FFF2-40B4-BE49-F238E27FC236}">
                <a16:creationId xmlns="" xmlns:a16="http://schemas.microsoft.com/office/drawing/2014/main" id="{10FCFE12-97DA-4B49-910C-235BADD6678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9FC9F96E-F646-4F23-B8E0-D3828DD437F4}"/>
              </a:ext>
            </a:extLst>
          </p:cNvPr>
          <p:cNvSpPr>
            <a:spLocks noGrp="1"/>
          </p:cNvSpPr>
          <p:nvPr>
            <p:ph type="sldNum" sz="quarter" idx="12"/>
          </p:nvPr>
        </p:nvSpPr>
        <p:spPr/>
        <p:txBody>
          <a:bodyPr/>
          <a:lstStyle/>
          <a:p>
            <a:fld id="{CC506B67-CBD4-4707-90EB-DA4D16A23E17}" type="slidenum">
              <a:rPr lang="zh-CN" altLang="en-US" smtClean="0"/>
              <a:t>‹#›</a:t>
            </a:fld>
            <a:endParaRPr lang="zh-CN" altLang="en-US"/>
          </a:p>
        </p:txBody>
      </p:sp>
    </p:spTree>
    <p:extLst>
      <p:ext uri="{BB962C8B-B14F-4D97-AF65-F5344CB8AC3E}">
        <p14:creationId xmlns:p14="http://schemas.microsoft.com/office/powerpoint/2010/main" val="82246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95EA726-2A70-4EFB-B725-F5069DE180AF}"/>
              </a:ext>
            </a:extLst>
          </p:cNvPr>
          <p:cNvSpPr>
            <a:spLocks noGrp="1"/>
          </p:cNvSpPr>
          <p:nvPr>
            <p:ph type="title"/>
          </p:nvPr>
        </p:nvSpPr>
        <p:spPr/>
        <p:txBody>
          <a:bodyPr/>
          <a:lstStyle/>
          <a:p>
            <a:r>
              <a:rPr lang="zh-CN" altLang="en-US" dirty="0"/>
              <a:t>单击此处编辑母版标题样式</a:t>
            </a:r>
          </a:p>
        </p:txBody>
      </p:sp>
      <p:sp>
        <p:nvSpPr>
          <p:cNvPr id="3" name="内容占位符 2">
            <a:extLst>
              <a:ext uri="{FF2B5EF4-FFF2-40B4-BE49-F238E27FC236}">
                <a16:creationId xmlns="" xmlns:a16="http://schemas.microsoft.com/office/drawing/2014/main" id="{4BF7B8A2-B7EA-48DE-AD7E-80DE71649E60}"/>
              </a:ext>
            </a:extLst>
          </p:cNvPr>
          <p:cNvSpPr>
            <a:spLocks noGrp="1"/>
          </p:cNvSpPr>
          <p:nvPr>
            <p:ph idx="1"/>
          </p:nvPr>
        </p:nvSpPr>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 xmlns:a16="http://schemas.microsoft.com/office/drawing/2014/main" id="{A18BF3B2-4F85-466A-9975-E53C28F5E3AF}"/>
              </a:ext>
            </a:extLst>
          </p:cNvPr>
          <p:cNvSpPr>
            <a:spLocks noGrp="1"/>
          </p:cNvSpPr>
          <p:nvPr>
            <p:ph type="dt" sz="half" idx="10"/>
          </p:nvPr>
        </p:nvSpPr>
        <p:spPr/>
        <p:txBody>
          <a:bodyPr/>
          <a:lstStyle/>
          <a:p>
            <a:fld id="{93A5190A-3858-4676-8FFF-9B73B99C4CDF}" type="datetimeFigureOut">
              <a:rPr lang="zh-CN" altLang="en-US" smtClean="0"/>
              <a:t>2022/5/20</a:t>
            </a:fld>
            <a:endParaRPr lang="zh-CN" altLang="en-US"/>
          </a:p>
        </p:txBody>
      </p:sp>
      <p:sp>
        <p:nvSpPr>
          <p:cNvPr id="5" name="页脚占位符 4">
            <a:extLst>
              <a:ext uri="{FF2B5EF4-FFF2-40B4-BE49-F238E27FC236}">
                <a16:creationId xmlns="" xmlns:a16="http://schemas.microsoft.com/office/drawing/2014/main" id="{9D66CDBD-53AE-412E-A84B-057CD8E73AA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698761A7-0696-44E3-B1B0-2B9C9CEB1F0B}"/>
              </a:ext>
            </a:extLst>
          </p:cNvPr>
          <p:cNvSpPr>
            <a:spLocks noGrp="1"/>
          </p:cNvSpPr>
          <p:nvPr>
            <p:ph type="sldNum" sz="quarter" idx="12"/>
          </p:nvPr>
        </p:nvSpPr>
        <p:spPr/>
        <p:txBody>
          <a:bodyPr/>
          <a:lstStyle/>
          <a:p>
            <a:fld id="{CC506B67-CBD4-4707-90EB-DA4D16A23E17}" type="slidenum">
              <a:rPr lang="zh-CN" altLang="en-US" smtClean="0"/>
              <a:t>‹#›</a:t>
            </a:fld>
            <a:endParaRPr lang="zh-CN" altLang="en-US"/>
          </a:p>
        </p:txBody>
      </p:sp>
    </p:spTree>
    <p:extLst>
      <p:ext uri="{BB962C8B-B14F-4D97-AF65-F5344CB8AC3E}">
        <p14:creationId xmlns:p14="http://schemas.microsoft.com/office/powerpoint/2010/main" val="1019816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C470496-C23C-4659-9E1E-C31D303726A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056F796B-611B-49DF-A936-B711A059C4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2E600FDB-831A-4A32-AA1B-9342A65D61A4}"/>
              </a:ext>
            </a:extLst>
          </p:cNvPr>
          <p:cNvSpPr>
            <a:spLocks noGrp="1"/>
          </p:cNvSpPr>
          <p:nvPr>
            <p:ph type="dt" sz="half" idx="10"/>
          </p:nvPr>
        </p:nvSpPr>
        <p:spPr/>
        <p:txBody>
          <a:bodyPr/>
          <a:lstStyle/>
          <a:p>
            <a:fld id="{93A5190A-3858-4676-8FFF-9B73B99C4CDF}" type="datetimeFigureOut">
              <a:rPr lang="zh-CN" altLang="en-US" smtClean="0"/>
              <a:t>2022/5/20</a:t>
            </a:fld>
            <a:endParaRPr lang="zh-CN" altLang="en-US"/>
          </a:p>
        </p:txBody>
      </p:sp>
      <p:sp>
        <p:nvSpPr>
          <p:cNvPr id="5" name="页脚占位符 4">
            <a:extLst>
              <a:ext uri="{FF2B5EF4-FFF2-40B4-BE49-F238E27FC236}">
                <a16:creationId xmlns="" xmlns:a16="http://schemas.microsoft.com/office/drawing/2014/main" id="{E13484E2-5433-4F00-9A13-DCF7F11EEA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ED7E0F83-03FB-461C-A6D6-30B3D97807CE}"/>
              </a:ext>
            </a:extLst>
          </p:cNvPr>
          <p:cNvSpPr>
            <a:spLocks noGrp="1"/>
          </p:cNvSpPr>
          <p:nvPr>
            <p:ph type="sldNum" sz="quarter" idx="12"/>
          </p:nvPr>
        </p:nvSpPr>
        <p:spPr/>
        <p:txBody>
          <a:bodyPr/>
          <a:lstStyle/>
          <a:p>
            <a:fld id="{CC506B67-CBD4-4707-90EB-DA4D16A23E17}" type="slidenum">
              <a:rPr lang="zh-CN" altLang="en-US" smtClean="0"/>
              <a:t>‹#›</a:t>
            </a:fld>
            <a:endParaRPr lang="zh-CN" altLang="en-US"/>
          </a:p>
        </p:txBody>
      </p:sp>
    </p:spTree>
    <p:extLst>
      <p:ext uri="{BB962C8B-B14F-4D97-AF65-F5344CB8AC3E}">
        <p14:creationId xmlns:p14="http://schemas.microsoft.com/office/powerpoint/2010/main" val="3446832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4CE5D9D-EE2C-42E8-AA2B-0BF0D285148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ADE99E71-3D30-437B-B217-06B1BE81D3E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49C0BA8D-D11C-4E06-A45C-CFCDDE1AB1F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5B04AECA-576F-4025-B738-A42FF8C7027F}"/>
              </a:ext>
            </a:extLst>
          </p:cNvPr>
          <p:cNvSpPr>
            <a:spLocks noGrp="1"/>
          </p:cNvSpPr>
          <p:nvPr>
            <p:ph type="dt" sz="half" idx="10"/>
          </p:nvPr>
        </p:nvSpPr>
        <p:spPr/>
        <p:txBody>
          <a:bodyPr/>
          <a:lstStyle/>
          <a:p>
            <a:fld id="{93A5190A-3858-4676-8FFF-9B73B99C4CDF}" type="datetimeFigureOut">
              <a:rPr lang="zh-CN" altLang="en-US" smtClean="0"/>
              <a:t>2022/5/20</a:t>
            </a:fld>
            <a:endParaRPr lang="zh-CN" altLang="en-US"/>
          </a:p>
        </p:txBody>
      </p:sp>
      <p:sp>
        <p:nvSpPr>
          <p:cNvPr id="6" name="页脚占位符 5">
            <a:extLst>
              <a:ext uri="{FF2B5EF4-FFF2-40B4-BE49-F238E27FC236}">
                <a16:creationId xmlns="" xmlns:a16="http://schemas.microsoft.com/office/drawing/2014/main" id="{624E1822-3422-46DF-AE0B-E8B7147FC41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0E9C7A8C-766C-4D1B-8339-E6545DA6F5F3}"/>
              </a:ext>
            </a:extLst>
          </p:cNvPr>
          <p:cNvSpPr>
            <a:spLocks noGrp="1"/>
          </p:cNvSpPr>
          <p:nvPr>
            <p:ph type="sldNum" sz="quarter" idx="12"/>
          </p:nvPr>
        </p:nvSpPr>
        <p:spPr/>
        <p:txBody>
          <a:bodyPr/>
          <a:lstStyle/>
          <a:p>
            <a:fld id="{CC506B67-CBD4-4707-90EB-DA4D16A23E17}" type="slidenum">
              <a:rPr lang="zh-CN" altLang="en-US" smtClean="0"/>
              <a:t>‹#›</a:t>
            </a:fld>
            <a:endParaRPr lang="zh-CN" altLang="en-US"/>
          </a:p>
        </p:txBody>
      </p:sp>
    </p:spTree>
    <p:extLst>
      <p:ext uri="{BB962C8B-B14F-4D97-AF65-F5344CB8AC3E}">
        <p14:creationId xmlns:p14="http://schemas.microsoft.com/office/powerpoint/2010/main" val="2663966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AFB27E2-CFF7-48BA-9117-7346D0EBD836}"/>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8041F20C-1860-4FB0-A224-9D926F6F71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34FB9BE7-3100-4B99-BDB1-CCB18E40DCA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9624D23F-435B-4216-AF1E-B69A1B6EE7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B6A8C55C-4A42-4465-9481-0798EDF6A60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0B96AEAF-31D5-48E3-8DBD-2C159C7C2EB8}"/>
              </a:ext>
            </a:extLst>
          </p:cNvPr>
          <p:cNvSpPr>
            <a:spLocks noGrp="1"/>
          </p:cNvSpPr>
          <p:nvPr>
            <p:ph type="dt" sz="half" idx="10"/>
          </p:nvPr>
        </p:nvSpPr>
        <p:spPr/>
        <p:txBody>
          <a:bodyPr/>
          <a:lstStyle/>
          <a:p>
            <a:fld id="{93A5190A-3858-4676-8FFF-9B73B99C4CDF}" type="datetimeFigureOut">
              <a:rPr lang="zh-CN" altLang="en-US" smtClean="0"/>
              <a:t>2022/5/20</a:t>
            </a:fld>
            <a:endParaRPr lang="zh-CN" altLang="en-US"/>
          </a:p>
        </p:txBody>
      </p:sp>
      <p:sp>
        <p:nvSpPr>
          <p:cNvPr id="8" name="页脚占位符 7">
            <a:extLst>
              <a:ext uri="{FF2B5EF4-FFF2-40B4-BE49-F238E27FC236}">
                <a16:creationId xmlns="" xmlns:a16="http://schemas.microsoft.com/office/drawing/2014/main" id="{AD22ADDA-E867-4641-91CA-A63B7D463F8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ECE1FC90-167E-4B72-BBE2-C7546E0BD567}"/>
              </a:ext>
            </a:extLst>
          </p:cNvPr>
          <p:cNvSpPr>
            <a:spLocks noGrp="1"/>
          </p:cNvSpPr>
          <p:nvPr>
            <p:ph type="sldNum" sz="quarter" idx="12"/>
          </p:nvPr>
        </p:nvSpPr>
        <p:spPr/>
        <p:txBody>
          <a:bodyPr/>
          <a:lstStyle/>
          <a:p>
            <a:fld id="{CC506B67-CBD4-4707-90EB-DA4D16A23E17}" type="slidenum">
              <a:rPr lang="zh-CN" altLang="en-US" smtClean="0"/>
              <a:t>‹#›</a:t>
            </a:fld>
            <a:endParaRPr lang="zh-CN" altLang="en-US"/>
          </a:p>
        </p:txBody>
      </p:sp>
    </p:spTree>
    <p:extLst>
      <p:ext uri="{BB962C8B-B14F-4D97-AF65-F5344CB8AC3E}">
        <p14:creationId xmlns:p14="http://schemas.microsoft.com/office/powerpoint/2010/main" val="67079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DC37F73-2A18-4E85-9DF1-71AD6210689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24855A75-8A14-4CB9-A2D9-1DB52AA433C0}"/>
              </a:ext>
            </a:extLst>
          </p:cNvPr>
          <p:cNvSpPr>
            <a:spLocks noGrp="1"/>
          </p:cNvSpPr>
          <p:nvPr>
            <p:ph type="dt" sz="half" idx="10"/>
          </p:nvPr>
        </p:nvSpPr>
        <p:spPr/>
        <p:txBody>
          <a:bodyPr/>
          <a:lstStyle/>
          <a:p>
            <a:fld id="{93A5190A-3858-4676-8FFF-9B73B99C4CDF}" type="datetimeFigureOut">
              <a:rPr lang="zh-CN" altLang="en-US" smtClean="0"/>
              <a:t>2022/5/20</a:t>
            </a:fld>
            <a:endParaRPr lang="zh-CN" altLang="en-US"/>
          </a:p>
        </p:txBody>
      </p:sp>
      <p:sp>
        <p:nvSpPr>
          <p:cNvPr id="4" name="页脚占位符 3">
            <a:extLst>
              <a:ext uri="{FF2B5EF4-FFF2-40B4-BE49-F238E27FC236}">
                <a16:creationId xmlns="" xmlns:a16="http://schemas.microsoft.com/office/drawing/2014/main" id="{FB7472DD-5C53-4B69-9309-4697D3CE878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B1C5B8E6-9F23-413A-B16E-B9A1E9D19EB9}"/>
              </a:ext>
            </a:extLst>
          </p:cNvPr>
          <p:cNvSpPr>
            <a:spLocks noGrp="1"/>
          </p:cNvSpPr>
          <p:nvPr>
            <p:ph type="sldNum" sz="quarter" idx="12"/>
          </p:nvPr>
        </p:nvSpPr>
        <p:spPr/>
        <p:txBody>
          <a:bodyPr/>
          <a:lstStyle/>
          <a:p>
            <a:fld id="{CC506B67-CBD4-4707-90EB-DA4D16A23E17}" type="slidenum">
              <a:rPr lang="zh-CN" altLang="en-US" smtClean="0"/>
              <a:t>‹#›</a:t>
            </a:fld>
            <a:endParaRPr lang="zh-CN" altLang="en-US"/>
          </a:p>
        </p:txBody>
      </p:sp>
    </p:spTree>
    <p:extLst>
      <p:ext uri="{BB962C8B-B14F-4D97-AF65-F5344CB8AC3E}">
        <p14:creationId xmlns:p14="http://schemas.microsoft.com/office/powerpoint/2010/main" val="281036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D9D8B901-C363-408D-AAD9-F2F5F1D92F79}"/>
              </a:ext>
            </a:extLst>
          </p:cNvPr>
          <p:cNvSpPr>
            <a:spLocks noGrp="1"/>
          </p:cNvSpPr>
          <p:nvPr>
            <p:ph type="dt" sz="half" idx="10"/>
          </p:nvPr>
        </p:nvSpPr>
        <p:spPr/>
        <p:txBody>
          <a:bodyPr/>
          <a:lstStyle/>
          <a:p>
            <a:fld id="{93A5190A-3858-4676-8FFF-9B73B99C4CDF}" type="datetimeFigureOut">
              <a:rPr lang="zh-CN" altLang="en-US" smtClean="0"/>
              <a:t>2022/5/20</a:t>
            </a:fld>
            <a:endParaRPr lang="zh-CN" altLang="en-US"/>
          </a:p>
        </p:txBody>
      </p:sp>
      <p:sp>
        <p:nvSpPr>
          <p:cNvPr id="3" name="页脚占位符 2">
            <a:extLst>
              <a:ext uri="{FF2B5EF4-FFF2-40B4-BE49-F238E27FC236}">
                <a16:creationId xmlns="" xmlns:a16="http://schemas.microsoft.com/office/drawing/2014/main" id="{ECA64680-24A7-46FD-84D7-A9F4A372615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41AFB805-F8D0-45D1-98C7-E215CB0FBC7E}"/>
              </a:ext>
            </a:extLst>
          </p:cNvPr>
          <p:cNvSpPr>
            <a:spLocks noGrp="1"/>
          </p:cNvSpPr>
          <p:nvPr>
            <p:ph type="sldNum" sz="quarter" idx="12"/>
          </p:nvPr>
        </p:nvSpPr>
        <p:spPr/>
        <p:txBody>
          <a:bodyPr/>
          <a:lstStyle/>
          <a:p>
            <a:fld id="{CC506B67-CBD4-4707-90EB-DA4D16A23E17}" type="slidenum">
              <a:rPr lang="zh-CN" altLang="en-US" smtClean="0"/>
              <a:t>‹#›</a:t>
            </a:fld>
            <a:endParaRPr lang="zh-CN" altLang="en-US"/>
          </a:p>
        </p:txBody>
      </p:sp>
    </p:spTree>
    <p:extLst>
      <p:ext uri="{BB962C8B-B14F-4D97-AF65-F5344CB8AC3E}">
        <p14:creationId xmlns:p14="http://schemas.microsoft.com/office/powerpoint/2010/main" val="2996698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2C9FEEA-0581-423C-AEDD-60F269B574B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2C051A15-5E74-45E8-A8D7-B56689CC8C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E711CBDC-2449-430B-885A-3BB61D8BF7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15B3D29D-CA6A-4D68-8428-139B6C7F927A}"/>
              </a:ext>
            </a:extLst>
          </p:cNvPr>
          <p:cNvSpPr>
            <a:spLocks noGrp="1"/>
          </p:cNvSpPr>
          <p:nvPr>
            <p:ph type="dt" sz="half" idx="10"/>
          </p:nvPr>
        </p:nvSpPr>
        <p:spPr/>
        <p:txBody>
          <a:bodyPr/>
          <a:lstStyle/>
          <a:p>
            <a:fld id="{93A5190A-3858-4676-8FFF-9B73B99C4CDF}" type="datetimeFigureOut">
              <a:rPr lang="zh-CN" altLang="en-US" smtClean="0"/>
              <a:t>2022/5/20</a:t>
            </a:fld>
            <a:endParaRPr lang="zh-CN" altLang="en-US"/>
          </a:p>
        </p:txBody>
      </p:sp>
      <p:sp>
        <p:nvSpPr>
          <p:cNvPr id="6" name="页脚占位符 5">
            <a:extLst>
              <a:ext uri="{FF2B5EF4-FFF2-40B4-BE49-F238E27FC236}">
                <a16:creationId xmlns="" xmlns:a16="http://schemas.microsoft.com/office/drawing/2014/main" id="{B6F40AA6-5598-4605-BAC1-B000BF80E9A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3914FA62-4A5E-4708-89AC-00FD91EF5AC2}"/>
              </a:ext>
            </a:extLst>
          </p:cNvPr>
          <p:cNvSpPr>
            <a:spLocks noGrp="1"/>
          </p:cNvSpPr>
          <p:nvPr>
            <p:ph type="sldNum" sz="quarter" idx="12"/>
          </p:nvPr>
        </p:nvSpPr>
        <p:spPr/>
        <p:txBody>
          <a:bodyPr/>
          <a:lstStyle/>
          <a:p>
            <a:fld id="{CC506B67-CBD4-4707-90EB-DA4D16A23E17}" type="slidenum">
              <a:rPr lang="zh-CN" altLang="en-US" smtClean="0"/>
              <a:t>‹#›</a:t>
            </a:fld>
            <a:endParaRPr lang="zh-CN" altLang="en-US"/>
          </a:p>
        </p:txBody>
      </p:sp>
    </p:spTree>
    <p:extLst>
      <p:ext uri="{BB962C8B-B14F-4D97-AF65-F5344CB8AC3E}">
        <p14:creationId xmlns:p14="http://schemas.microsoft.com/office/powerpoint/2010/main" val="3777653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EFFE289-7B81-4F8E-B33D-CDC4F9160AE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B9464595-8A4C-489F-8206-29F0FFEEFB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575DD70C-1D26-4A61-98C4-337FDAFDBB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43F6E6DC-1ED8-4311-9FF5-9B66F84CD1A5}"/>
              </a:ext>
            </a:extLst>
          </p:cNvPr>
          <p:cNvSpPr>
            <a:spLocks noGrp="1"/>
          </p:cNvSpPr>
          <p:nvPr>
            <p:ph type="dt" sz="half" idx="10"/>
          </p:nvPr>
        </p:nvSpPr>
        <p:spPr/>
        <p:txBody>
          <a:bodyPr/>
          <a:lstStyle/>
          <a:p>
            <a:fld id="{93A5190A-3858-4676-8FFF-9B73B99C4CDF}" type="datetimeFigureOut">
              <a:rPr lang="zh-CN" altLang="en-US" smtClean="0"/>
              <a:t>2022/5/20</a:t>
            </a:fld>
            <a:endParaRPr lang="zh-CN" altLang="en-US"/>
          </a:p>
        </p:txBody>
      </p:sp>
      <p:sp>
        <p:nvSpPr>
          <p:cNvPr id="6" name="页脚占位符 5">
            <a:extLst>
              <a:ext uri="{FF2B5EF4-FFF2-40B4-BE49-F238E27FC236}">
                <a16:creationId xmlns="" xmlns:a16="http://schemas.microsoft.com/office/drawing/2014/main" id="{2A1B1AC4-9427-4100-A7C4-E45C622B55A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5DB06B83-6A89-4929-9CB1-A29343EE0744}"/>
              </a:ext>
            </a:extLst>
          </p:cNvPr>
          <p:cNvSpPr>
            <a:spLocks noGrp="1"/>
          </p:cNvSpPr>
          <p:nvPr>
            <p:ph type="sldNum" sz="quarter" idx="12"/>
          </p:nvPr>
        </p:nvSpPr>
        <p:spPr/>
        <p:txBody>
          <a:bodyPr/>
          <a:lstStyle/>
          <a:p>
            <a:fld id="{CC506B67-CBD4-4707-90EB-DA4D16A23E17}" type="slidenum">
              <a:rPr lang="zh-CN" altLang="en-US" smtClean="0"/>
              <a:t>‹#›</a:t>
            </a:fld>
            <a:endParaRPr lang="zh-CN" altLang="en-US"/>
          </a:p>
        </p:txBody>
      </p:sp>
    </p:spTree>
    <p:extLst>
      <p:ext uri="{BB962C8B-B14F-4D97-AF65-F5344CB8AC3E}">
        <p14:creationId xmlns:p14="http://schemas.microsoft.com/office/powerpoint/2010/main" val="1433518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9000"/>
            <a:lum/>
          </a:blip>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705A5CB2-E23C-422F-A7A3-F6FC492924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3303EC39-0425-4BC3-A8D7-B9463119DB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2821DC42-ED4A-413A-A424-9ACB4B5A63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A5190A-3858-4676-8FFF-9B73B99C4CDF}" type="datetimeFigureOut">
              <a:rPr lang="zh-CN" altLang="en-US" smtClean="0"/>
              <a:t>2022/5/20</a:t>
            </a:fld>
            <a:endParaRPr lang="zh-CN" altLang="en-US"/>
          </a:p>
        </p:txBody>
      </p:sp>
      <p:sp>
        <p:nvSpPr>
          <p:cNvPr id="5" name="页脚占位符 4">
            <a:extLst>
              <a:ext uri="{FF2B5EF4-FFF2-40B4-BE49-F238E27FC236}">
                <a16:creationId xmlns="" xmlns:a16="http://schemas.microsoft.com/office/drawing/2014/main" id="{628F7354-D722-44AB-BFDF-3F063364F6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B7BA16F2-00EE-4D25-B578-F2D6D6FA4D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506B67-CBD4-4707-90EB-DA4D16A23E17}" type="slidenum">
              <a:rPr lang="zh-CN" altLang="en-US" smtClean="0"/>
              <a:t>‹#›</a:t>
            </a:fld>
            <a:endParaRPr lang="zh-CN" altLang="en-US"/>
          </a:p>
        </p:txBody>
      </p:sp>
    </p:spTree>
    <p:extLst>
      <p:ext uri="{BB962C8B-B14F-4D97-AF65-F5344CB8AC3E}">
        <p14:creationId xmlns:p14="http://schemas.microsoft.com/office/powerpoint/2010/main" val="178445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arget="../media/image4.jpeg" Type="http://schemas.openxmlformats.org/officeDocument/2006/relationships/image"/><Relationship Id="rId1" Target="../slideLayouts/slideLayout2.xml" Type="http://schemas.openxmlformats.org/officeDocument/2006/relationships/slideLayout"/></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arget="../media/image6.jpeg" Type="http://schemas.openxmlformats.org/officeDocument/2006/relationships/image"/><Relationship Id="rId1" Target="../slideLayouts/slideLayout2.xml" Type="http://schemas.openxmlformats.org/officeDocument/2006/relationships/slideLayout"/></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arget="../media/image8.jpeg" Type="http://schemas.openxmlformats.org/officeDocument/2006/relationships/image"/><Relationship Id="rId2" Target="../media/image7.png" Type="http://schemas.openxmlformats.org/officeDocument/2006/relationships/image"/><Relationship Id="rId1" Target="../slideLayouts/slideLayout2.xml" Type="http://schemas.openxmlformats.org/officeDocument/2006/relationships/slideLayout"/></Relationships>
</file>

<file path=ppt/slides/_rels/slide18.xml.rels><?xml version="1.0" encoding="UTF-8" standalone="yes" ?><Relationships xmlns="http://schemas.openxmlformats.org/package/2006/relationships"><Relationship Id="rId3" Target="../media/image7.png" Type="http://schemas.openxmlformats.org/officeDocument/2006/relationships/image"/><Relationship Id="rId2" Target="../media/image9.jpeg" Type="http://schemas.openxmlformats.org/officeDocument/2006/relationships/image"/><Relationship Id="rId1" Target="../slideLayouts/slideLayout2.xml" Type="http://schemas.openxmlformats.org/officeDocument/2006/relationships/slideLayout"/></Relationships>
</file>

<file path=ppt/slides/_rels/slide19.xml.rels><?xml version="1.0" encoding="UTF-8" standalone="yes" ?><Relationships xmlns="http://schemas.openxmlformats.org/package/2006/relationships"><Relationship Id="rId2" Target="../media/image8.jpeg" Type="http://schemas.openxmlformats.org/officeDocument/2006/relationships/image"/><Relationship Id="rId1" Target="../slideLayouts/slideLayout2.xml" Type="http://schemas.openxmlformats.org/officeDocument/2006/relationships/slideLayout"/></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arget="../media/image11.jpeg" Type="http://schemas.openxmlformats.org/officeDocument/2006/relationships/image"/><Relationship Id="rId2" Target="../media/image10.png" Type="http://schemas.openxmlformats.org/officeDocument/2006/relationships/image"/><Relationship Id="rId1" Target="../slideLayouts/slideLayout2.xml" Type="http://schemas.openxmlformats.org/officeDocument/2006/relationships/slideLayout"/><Relationship Id="rId4" Target="../media/image12.jpeg" Type="http://schemas.openxmlformats.org/officeDocument/2006/relationships/image"/></Relationships>
</file>

<file path=ppt/slides/_rels/slide21.xml.rels><?xml version="1.0" encoding="UTF-8" standalone="yes" ?><Relationships xmlns="http://schemas.openxmlformats.org/package/2006/relationships"><Relationship Id="rId3" Target="../media/image11.jpeg" Type="http://schemas.openxmlformats.org/officeDocument/2006/relationships/image"/><Relationship Id="rId2" Target="../media/image10.png" Type="http://schemas.openxmlformats.org/officeDocument/2006/relationships/image"/><Relationship Id="rId1" Target="../slideLayouts/slideLayout2.xml" Type="http://schemas.openxmlformats.org/officeDocument/2006/relationships/slideLayout"/><Relationship Id="rId4" Target="../media/image12.jpeg" Type="http://schemas.openxmlformats.org/officeDocument/2006/relationships/image"/></Relationships>
</file>

<file path=ppt/slides/_rels/slide22.xml.rels><?xml version="1.0" encoding="UTF-8" standalone="yes" ?><Relationships xmlns="http://schemas.openxmlformats.org/package/2006/relationships"><Relationship Id="rId3" Target="../media/image14.jpeg" Type="http://schemas.openxmlformats.org/officeDocument/2006/relationships/image"/><Relationship Id="rId2" Target="../media/image13.jpeg" Type="http://schemas.openxmlformats.org/officeDocument/2006/relationships/image"/><Relationship Id="rId1" Target="../slideLayouts/slideLayout2.xml" Type="http://schemas.openxmlformats.org/officeDocument/2006/relationships/slideLayout"/><Relationship Id="rId4" Target="../media/image15.jpeg" Type="http://schemas.openxmlformats.org/officeDocument/2006/relationships/image"/></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arget="../media/image17.png" Type="http://schemas.openxmlformats.org/officeDocument/2006/relationships/image"/><Relationship Id="rId2" Target="../media/image16.jpeg" Type="http://schemas.openxmlformats.org/officeDocument/2006/relationships/image"/><Relationship Id="rId1" Target="../slideLayouts/slideLayout2.xml" Type="http://schemas.openxmlformats.org/officeDocument/2006/relationships/slideLayout"/><Relationship Id="rId4" Target="../media/image18.jpeg" Type="http://schemas.openxmlformats.org/officeDocument/2006/relationships/image"/></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arget="../media/image20.jpeg" Type="http://schemas.openxmlformats.org/officeDocument/2006/relationships/image"/><Relationship Id="rId2" Target="../media/image19.jpeg" Type="http://schemas.openxmlformats.org/officeDocument/2006/relationships/image"/><Relationship Id="rId1" Target="../slideLayouts/slideLayout2.xml" Type="http://schemas.openxmlformats.org/officeDocument/2006/relationships/slideLayout"/></Relationships>
</file>

<file path=ppt/slides/_rels/slide28.xml.rels><?xml version="1.0" encoding="UTF-8" standalone="yes" ?><Relationships xmlns="http://schemas.openxmlformats.org/package/2006/relationships"><Relationship Id="rId3" Target="../media/image22.jpeg" Type="http://schemas.openxmlformats.org/officeDocument/2006/relationships/image"/><Relationship Id="rId2" Target="../media/image21.jpeg" Type="http://schemas.openxmlformats.org/officeDocument/2006/relationships/image"/><Relationship Id="rId1" Target="../slideLayouts/slideLayout2.xml" Type="http://schemas.openxmlformats.org/officeDocument/2006/relationships/slideLayout"/></Relationships>
</file>

<file path=ppt/slides/_rels/slide29.xml.rels><?xml version="1.0" encoding="UTF-8" standalone="yes" ?><Relationships xmlns="http://schemas.openxmlformats.org/package/2006/relationships"><Relationship Id="rId2" Target="../media/image23.jpeg" Type="http://schemas.openxmlformats.org/officeDocument/2006/relationships/image"/><Relationship Id="rId1" Target="../slideLayouts/slideLayout2.xml" Type="http://schemas.openxmlformats.org/officeDocument/2006/relationships/slideLayout"/></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arget="../media/image25.jpeg" Type="http://schemas.openxmlformats.org/officeDocument/2006/relationships/image"/><Relationship Id="rId2" Target="../media/image24.jpeg" Type="http://schemas.openxmlformats.org/officeDocument/2006/relationships/image"/><Relationship Id="rId1" Target="../slideLayouts/slideLayout2.xml" Type="http://schemas.openxmlformats.org/officeDocument/2006/relationships/slideLayout"/></Relationships>
</file>

<file path=ppt/slides/_rels/slide31.xml.rels><?xml version="1.0" encoding="UTF-8" standalone="yes" ?><Relationships xmlns="http://schemas.openxmlformats.org/package/2006/relationships"><Relationship Id="rId2" Target="../media/image26.jpeg" Type="http://schemas.openxmlformats.org/officeDocument/2006/relationships/image"/><Relationship Id="rId1" Target="../slideLayouts/slideLayout2.xml" Type="http://schemas.openxmlformats.org/officeDocument/2006/relationships/slideLayout"/></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arget="../media/image32.jpeg" Type="http://schemas.openxmlformats.org/officeDocument/2006/relationships/image"/><Relationship Id="rId1" Target="../slideLayouts/slideLayout2.xml" Type="http://schemas.openxmlformats.org/officeDocument/2006/relationships/slideLayout"/></Relationships>
</file>

<file path=ppt/slides/_rels/slide46.xml.rels><?xml version="1.0" encoding="UTF-8" standalone="yes" ?><Relationships xmlns="http://schemas.openxmlformats.org/package/2006/relationships"><Relationship Id="rId2" Target="../media/image33.jpeg" Type="http://schemas.openxmlformats.org/officeDocument/2006/relationships/image"/><Relationship Id="rId1" Target="../slideLayouts/slideLayout2.xml" Type="http://schemas.openxmlformats.org/officeDocument/2006/relationships/slideLayout"/></Relationships>
</file>

<file path=ppt/slides/_rels/slide47.xml.rels><?xml version="1.0" encoding="UTF-8" standalone="yes" ?><Relationships xmlns="http://schemas.openxmlformats.org/package/2006/relationships"><Relationship Id="rId3" Target="../media/image35.jpeg" Type="http://schemas.openxmlformats.org/officeDocument/2006/relationships/image"/><Relationship Id="rId2" Target="../media/image34.jpeg" Type="http://schemas.openxmlformats.org/officeDocument/2006/relationships/image"/><Relationship Id="rId1" Target="../slideLayouts/slideLayout2.xml" Type="http://schemas.openxmlformats.org/officeDocument/2006/relationships/slideLayout"/><Relationship Id="rId5" Target="../media/image37.jpeg" Type="http://schemas.openxmlformats.org/officeDocument/2006/relationships/image"/><Relationship Id="rId4" Target="../media/image36.jpeg" Type="http://schemas.openxmlformats.org/officeDocument/2006/relationships/image"/></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arget="../media/image39.jpeg" Type="http://schemas.openxmlformats.org/officeDocument/2006/relationships/image"/><Relationship Id="rId2" Target="../media/image38.jpeg" Type="http://schemas.openxmlformats.org/officeDocument/2006/relationships/image"/><Relationship Id="rId1" Target="../slideLayouts/slideLayout2.xml" Type="http://schemas.openxmlformats.org/officeDocument/2006/relationships/slideLayout"/><Relationship Id="rId4" Target="../media/image40.png" Type="http://schemas.openxmlformats.org/officeDocument/2006/relationships/image"/></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arget="../media/image39.jpeg" Type="http://schemas.openxmlformats.org/officeDocument/2006/relationships/image"/><Relationship Id="rId2" Target="../media/image41.jpeg" Type="http://schemas.openxmlformats.org/officeDocument/2006/relationships/image"/><Relationship Id="rId1" Target="../slideLayouts/slideLayout2.xml" Type="http://schemas.openxmlformats.org/officeDocument/2006/relationships/slideLayout"/></Relationships>
</file>

<file path=ppt/slides/_rels/slide54.xml.rels><?xml version="1.0" encoding="UTF-8" standalone="yes" ?><Relationships xmlns="http://schemas.openxmlformats.org/package/2006/relationships"><Relationship Id="rId3" Target="../media/image43.jpeg" Type="http://schemas.openxmlformats.org/officeDocument/2006/relationships/image"/><Relationship Id="rId2" Target="../media/image42.jpeg" Type="http://schemas.openxmlformats.org/officeDocument/2006/relationships/image"/><Relationship Id="rId1" Target="../slideLayouts/slideLayout2.xml" Type="http://schemas.openxmlformats.org/officeDocument/2006/relationships/slideLayout"/></Relationships>
</file>

<file path=ppt/slides/_rels/slide55.xml.rels><?xml version="1.0" encoding="UTF-8" standalone="yes" ?><Relationships xmlns="http://schemas.openxmlformats.org/package/2006/relationships"><Relationship Id="rId2" Target="../media/image44.jpeg" Type="http://schemas.openxmlformats.org/officeDocument/2006/relationships/image"/><Relationship Id="rId1" Target="../slideLayouts/slideLayout2.xml" Type="http://schemas.openxmlformats.org/officeDocument/2006/relationships/slideLayout"/></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arget="../media/image46.png" Type="http://schemas.openxmlformats.org/officeDocument/2006/relationships/image"/><Relationship Id="rId2" Target="../media/image45.jpeg" Type="http://schemas.openxmlformats.org/officeDocument/2006/relationships/image"/><Relationship Id="rId1" Target="../slideLayouts/slideLayout2.xml" Type="http://schemas.openxmlformats.org/officeDocument/2006/relationships/slideLayout"/></Relationships>
</file>

<file path=ppt/slides/_rels/slide68.xml.rels><?xml version="1.0" encoding="UTF-8" standalone="yes" ?><Relationships xmlns="http://schemas.openxmlformats.org/package/2006/relationships"><Relationship Id="rId3" Target="../media/image48.jpeg" Type="http://schemas.openxmlformats.org/officeDocument/2006/relationships/image"/><Relationship Id="rId2" Target="../media/image47.png" Type="http://schemas.openxmlformats.org/officeDocument/2006/relationships/image"/><Relationship Id="rId1" Target="../slideLayouts/slideLayout2.xml" Type="http://schemas.openxmlformats.org/officeDocument/2006/relationships/slideLayout"/></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arget="../media/image50.jpeg" Type="http://schemas.openxmlformats.org/officeDocument/2006/relationships/image"/><Relationship Id="rId2" Target="../media/image49.png" Type="http://schemas.openxmlformats.org/officeDocument/2006/relationships/image"/><Relationship Id="rId1" Target="../slideLayouts/slideLayout2.xml" Type="http://schemas.openxmlformats.org/officeDocument/2006/relationships/slideLayout"/></Relationships>
</file>

<file path=ppt/slides/_rels/slide72.xml.rels><?xml version="1.0" encoding="UTF-8" standalone="yes" ?><Relationships xmlns="http://schemas.openxmlformats.org/package/2006/relationships"><Relationship Id="rId3" Target="../media/image52.png" Type="http://schemas.openxmlformats.org/officeDocument/2006/relationships/image"/><Relationship Id="rId2" Target="../media/image51.jpeg" Type="http://schemas.openxmlformats.org/officeDocument/2006/relationships/image"/><Relationship Id="rId1" Target="../slideLayouts/slideLayout2.xml" Type="http://schemas.openxmlformats.org/officeDocument/2006/relationships/slideLayout"/></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6795B5D-F964-43D8-8EFB-F61A98928B95}"/>
              </a:ext>
            </a:extLst>
          </p:cNvPr>
          <p:cNvSpPr>
            <a:spLocks noGrp="1"/>
          </p:cNvSpPr>
          <p:nvPr>
            <p:ph type="ctrTitle"/>
          </p:nvPr>
        </p:nvSpPr>
        <p:spPr>
          <a:xfrm>
            <a:off x="1394969" y="741948"/>
            <a:ext cx="9434146" cy="2387600"/>
          </a:xfrm>
        </p:spPr>
        <p:txBody>
          <a:bodyPr>
            <a:normAutofit fontScale="90000"/>
          </a:bodyPr>
          <a:lstStyle/>
          <a:p>
            <a:pPr>
              <a:lnSpc>
                <a:spcPct val="100000"/>
              </a:lnSpc>
            </a:pPr>
            <a:r>
              <a:rPr lang="zh-CN" altLang="en-US" sz="4400" b="1" dirty="0" smtClean="0">
                <a:latin typeface="仿宋" panose="02010609060101010101" pitchFamily="49" charset="-122"/>
                <a:ea typeface="仿宋" panose="02010609060101010101" pitchFamily="49" charset="-122"/>
              </a:rPr>
              <a:t>核心素养背景下中学历史大</a:t>
            </a:r>
            <a:r>
              <a:rPr lang="zh-CN" altLang="en-US" sz="4400" b="1" dirty="0">
                <a:latin typeface="仿宋" panose="02010609060101010101" pitchFamily="49" charset="-122"/>
                <a:ea typeface="仿宋" panose="02010609060101010101" pitchFamily="49" charset="-122"/>
              </a:rPr>
              <a:t>单</a:t>
            </a:r>
            <a:r>
              <a:rPr lang="zh-CN" altLang="en-US" sz="4400" b="1" dirty="0" smtClean="0">
                <a:latin typeface="仿宋" panose="02010609060101010101" pitchFamily="49" charset="-122"/>
                <a:ea typeface="仿宋" panose="02010609060101010101" pitchFamily="49" charset="-122"/>
              </a:rPr>
              <a:t>元、</a:t>
            </a:r>
            <a:r>
              <a:rPr lang="en-US" altLang="zh-CN" sz="4400" b="1" dirty="0" smtClean="0">
                <a:latin typeface="仿宋" panose="02010609060101010101" pitchFamily="49" charset="-122"/>
                <a:ea typeface="仿宋" panose="02010609060101010101" pitchFamily="49" charset="-122"/>
              </a:rPr>
              <a:t/>
            </a:r>
            <a:br>
              <a:rPr lang="en-US" altLang="zh-CN" sz="4400" b="1" dirty="0" smtClean="0">
                <a:latin typeface="仿宋" panose="02010609060101010101" pitchFamily="49" charset="-122"/>
                <a:ea typeface="仿宋" panose="02010609060101010101" pitchFamily="49" charset="-122"/>
              </a:rPr>
            </a:br>
            <a:r>
              <a:rPr lang="zh-CN" altLang="en-US" sz="4400" b="1" dirty="0" smtClean="0">
                <a:latin typeface="仿宋" panose="02010609060101010101" pitchFamily="49" charset="-122"/>
                <a:ea typeface="仿宋" panose="02010609060101010101" pitchFamily="49" charset="-122"/>
              </a:rPr>
              <a:t>大概念教</a:t>
            </a:r>
            <a:r>
              <a:rPr lang="zh-CN" altLang="en-US" sz="4400" b="1" dirty="0">
                <a:latin typeface="仿宋" panose="02010609060101010101" pitchFamily="49" charset="-122"/>
                <a:ea typeface="仿宋" panose="02010609060101010101" pitchFamily="49" charset="-122"/>
              </a:rPr>
              <a:t>学设</a:t>
            </a:r>
            <a:r>
              <a:rPr lang="zh-CN" altLang="en-US" sz="4400" b="1" dirty="0" smtClean="0">
                <a:latin typeface="仿宋" panose="02010609060101010101" pitchFamily="49" charset="-122"/>
                <a:ea typeface="仿宋" panose="02010609060101010101" pitchFamily="49" charset="-122"/>
              </a:rPr>
              <a:t>计研究</a:t>
            </a:r>
            <a:r>
              <a:rPr lang="en-US" altLang="zh-CN" sz="4800" b="1" dirty="0" smtClean="0">
                <a:latin typeface="微软雅黑" panose="020B0503020204020204" pitchFamily="34" charset="-122"/>
                <a:ea typeface="微软雅黑" panose="020B0503020204020204" pitchFamily="34" charset="-122"/>
              </a:rPr>
              <a:t/>
            </a:r>
            <a:br>
              <a:rPr lang="en-US" altLang="zh-CN" sz="4800" b="1" dirty="0" smtClean="0">
                <a:latin typeface="微软雅黑" panose="020B0503020204020204" pitchFamily="34" charset="-122"/>
                <a:ea typeface="微软雅黑" panose="020B0503020204020204" pitchFamily="34" charset="-122"/>
              </a:rPr>
            </a:br>
            <a:r>
              <a:rPr lang="en-US" altLang="zh-CN" sz="4800" b="1" dirty="0" smtClean="0">
                <a:latin typeface="微软雅黑" panose="020B0503020204020204" pitchFamily="34" charset="-122"/>
                <a:ea typeface="微软雅黑" panose="020B0503020204020204" pitchFamily="34" charset="-122"/>
              </a:rPr>
              <a:t/>
            </a:r>
            <a:br>
              <a:rPr lang="en-US" altLang="zh-CN" sz="4800" b="1" dirty="0" smtClean="0">
                <a:latin typeface="微软雅黑" panose="020B0503020204020204" pitchFamily="34" charset="-122"/>
                <a:ea typeface="微软雅黑" panose="020B0503020204020204" pitchFamily="34" charset="-122"/>
              </a:rPr>
            </a:br>
            <a:r>
              <a:rPr lang="zh-CN" altLang="en-US" sz="4400" b="1" kern="100" dirty="0">
                <a:latin typeface="微软雅黑" panose="020B0503020204020204" pitchFamily="34" charset="-122"/>
                <a:ea typeface="微软雅黑" panose="020B0503020204020204" pitchFamily="34" charset="-122"/>
                <a:cs typeface="Times New Roman" panose="02020603050405020304" pitchFamily="18" charset="0"/>
              </a:rPr>
              <a:t>关于历史大单元、大概念教学的讨论</a:t>
            </a:r>
            <a:endParaRPr lang="zh-CN" altLang="en-US" sz="4800" b="1" dirty="0">
              <a:latin typeface="微软雅黑" panose="020B0503020204020204" pitchFamily="34" charset="-122"/>
              <a:ea typeface="微软雅黑" panose="020B0503020204020204" pitchFamily="34" charset="-122"/>
            </a:endParaRPr>
          </a:p>
        </p:txBody>
      </p:sp>
      <p:sp>
        <p:nvSpPr>
          <p:cNvPr id="3" name="副标题 2">
            <a:extLst>
              <a:ext uri="{FF2B5EF4-FFF2-40B4-BE49-F238E27FC236}">
                <a16:creationId xmlns:a16="http://schemas.microsoft.com/office/drawing/2014/main" xmlns="" id="{E6B8DF23-D93D-4606-9C25-839D724A3C47}"/>
              </a:ext>
            </a:extLst>
          </p:cNvPr>
          <p:cNvSpPr>
            <a:spLocks noGrp="1"/>
          </p:cNvSpPr>
          <p:nvPr>
            <p:ph type="subTitle" idx="1"/>
          </p:nvPr>
        </p:nvSpPr>
        <p:spPr>
          <a:xfrm>
            <a:off x="1524000" y="4773111"/>
            <a:ext cx="9144000" cy="1655762"/>
          </a:xfrm>
        </p:spPr>
        <p:txBody>
          <a:bodyPr>
            <a:normAutofit/>
          </a:bodyPr>
          <a:lstStyle/>
          <a:p>
            <a:r>
              <a:rPr lang="zh-CN" altLang="en-US" sz="3200" b="1" dirty="0"/>
              <a:t>广西教育学院  夏辉</a:t>
            </a:r>
            <a:r>
              <a:rPr lang="zh-CN" altLang="en-US" sz="3200" b="1" dirty="0" smtClean="0"/>
              <a:t>辉</a:t>
            </a:r>
            <a:endParaRPr lang="en-US" altLang="zh-CN" sz="3200" b="1" dirty="0"/>
          </a:p>
        </p:txBody>
      </p:sp>
      <p:cxnSp>
        <p:nvCxnSpPr>
          <p:cNvPr id="7" name="直接连接符 6">
            <a:extLst>
              <a:ext uri="{FF2B5EF4-FFF2-40B4-BE49-F238E27FC236}">
                <a16:creationId xmlns:a16="http://schemas.microsoft.com/office/drawing/2014/main" xmlns="" id="{4BB21FB4-5FFC-414D-85F1-E140542E2970}"/>
              </a:ext>
            </a:extLst>
          </p:cNvPr>
          <p:cNvCxnSpPr>
            <a:cxnSpLocks/>
          </p:cNvCxnSpPr>
          <p:nvPr/>
        </p:nvCxnSpPr>
        <p:spPr>
          <a:xfrm flipH="1">
            <a:off x="1138989" y="3914273"/>
            <a:ext cx="9946106" cy="0"/>
          </a:xfrm>
          <a:prstGeom prst="line">
            <a:avLst/>
          </a:prstGeom>
          <a:ln w="76200"/>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744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5DCA611-FA69-4916-8307-9E10A906B34C}"/>
              </a:ext>
            </a:extLst>
          </p:cNvPr>
          <p:cNvSpPr>
            <a:spLocks noGrp="1"/>
          </p:cNvSpPr>
          <p:nvPr>
            <p:ph type="title"/>
          </p:nvPr>
        </p:nvSpPr>
        <p:spPr/>
        <p:txBody>
          <a:bodyPr>
            <a:normAutofit/>
          </a:bodyPr>
          <a:lstStyle/>
          <a:p>
            <a:r>
              <a:rPr lang="zh-CN" altLang="zh-CN" sz="4000" b="1" dirty="0" smtClean="0"/>
              <a:t>大概念逐渐成为落实课程与教学变革的锚点</a:t>
            </a:r>
            <a:endParaRPr lang="en-US" altLang="zh-CN" sz="4000" b="1" dirty="0"/>
          </a:p>
        </p:txBody>
      </p:sp>
      <p:sp>
        <p:nvSpPr>
          <p:cNvPr id="3" name="内容占位符 2">
            <a:extLst>
              <a:ext uri="{FF2B5EF4-FFF2-40B4-BE49-F238E27FC236}">
                <a16:creationId xmlns="" xmlns:a16="http://schemas.microsoft.com/office/drawing/2014/main" id="{CABBA65C-7C8E-41A4-8D00-186A2D3B875C}"/>
              </a:ext>
            </a:extLst>
          </p:cNvPr>
          <p:cNvSpPr>
            <a:spLocks noGrp="1"/>
          </p:cNvSpPr>
          <p:nvPr>
            <p:ph idx="1"/>
          </p:nvPr>
        </p:nvSpPr>
        <p:spPr>
          <a:xfrm>
            <a:off x="751450" y="2259379"/>
            <a:ext cx="10515600" cy="4181178"/>
          </a:xfrm>
        </p:spPr>
        <p:txBody>
          <a:bodyPr>
            <a:noAutofit/>
          </a:bodyPr>
          <a:lstStyle/>
          <a:p>
            <a:r>
              <a:rPr lang="zh-CN" altLang="zh-CN" sz="3200" b="1" dirty="0" smtClean="0"/>
              <a:t>大</a:t>
            </a:r>
            <a:r>
              <a:rPr lang="zh-CN" altLang="zh-CN" sz="3200" b="1" dirty="0"/>
              <a:t>概念</a:t>
            </a:r>
            <a:r>
              <a:rPr lang="zh-CN" altLang="zh-CN" sz="3200" dirty="0"/>
              <a:t>是反映</a:t>
            </a:r>
            <a:r>
              <a:rPr lang="zh-CN" altLang="zh-CN" sz="3200" b="1" dirty="0">
                <a:solidFill>
                  <a:srgbClr val="FF0000"/>
                </a:solidFill>
              </a:rPr>
              <a:t>专家思维</a:t>
            </a:r>
            <a:r>
              <a:rPr lang="zh-CN" altLang="zh-CN" sz="3200" dirty="0"/>
              <a:t>方式的</a:t>
            </a:r>
            <a:r>
              <a:rPr lang="zh-CN" altLang="zh-CN" sz="3200" b="1" dirty="0"/>
              <a:t>概</a:t>
            </a:r>
            <a:r>
              <a:rPr lang="zh-CN" altLang="zh-CN" sz="3200" b="1" dirty="0" smtClean="0"/>
              <a:t>念</a:t>
            </a:r>
            <a:r>
              <a:rPr lang="zh-CN" altLang="en-US" sz="3200" b="1" dirty="0" smtClean="0"/>
              <a:t>、</a:t>
            </a:r>
            <a:r>
              <a:rPr lang="zh-CN" altLang="zh-CN" sz="3200" b="1" dirty="0" smtClean="0"/>
              <a:t>观</a:t>
            </a:r>
            <a:r>
              <a:rPr lang="zh-CN" altLang="zh-CN" sz="3200" b="1" dirty="0"/>
              <a:t>念或者论</a:t>
            </a:r>
            <a:r>
              <a:rPr lang="zh-CN" altLang="zh-CN" sz="3200" b="1" dirty="0" smtClean="0"/>
              <a:t>题</a:t>
            </a:r>
            <a:r>
              <a:rPr lang="zh-CN" altLang="en-US" sz="3200" b="1" dirty="0" smtClean="0"/>
              <a:t>（命题）。</a:t>
            </a:r>
            <a:endParaRPr lang="en-US" altLang="zh-CN" sz="3200" b="1" dirty="0" smtClean="0"/>
          </a:p>
          <a:p>
            <a:r>
              <a:rPr lang="zh-CN" altLang="zh-CN" sz="3200" dirty="0" smtClean="0"/>
              <a:t>专</a:t>
            </a:r>
            <a:r>
              <a:rPr lang="zh-CN" altLang="zh-CN" sz="3200" dirty="0"/>
              <a:t>家思维并不是脱离具体的情境而凭空产生的，而正是因为专家思维是从具体中抽象出来的才能应用于具体</a:t>
            </a:r>
            <a:r>
              <a:rPr lang="zh-CN" altLang="en-US" sz="3200" dirty="0"/>
              <a:t>，</a:t>
            </a:r>
            <a:r>
              <a:rPr lang="zh-CN" altLang="zh-CN" sz="3200" dirty="0"/>
              <a:t>蕴含专家思维的大概念，体现了具体与抽象之间的协同思维</a:t>
            </a:r>
            <a:r>
              <a:rPr lang="zh-CN" altLang="en-US" sz="3200" dirty="0" smtClean="0"/>
              <a:t>。</a:t>
            </a:r>
            <a:endParaRPr lang="en-US" altLang="zh-CN" sz="3200" dirty="0" smtClean="0"/>
          </a:p>
          <a:p>
            <a:endParaRPr lang="en-US" altLang="zh-CN" sz="3200" dirty="0" smtClean="0"/>
          </a:p>
          <a:p>
            <a:endParaRPr lang="en-US" altLang="zh-CN" sz="3200" dirty="0" smtClean="0"/>
          </a:p>
        </p:txBody>
      </p:sp>
      <p:cxnSp>
        <p:nvCxnSpPr>
          <p:cNvPr id="4" name="直接连接符 3">
            <a:extLst>
              <a:ext uri="{FF2B5EF4-FFF2-40B4-BE49-F238E27FC236}">
                <a16:creationId xmlns="" xmlns:a16="http://schemas.microsoft.com/office/drawing/2014/main" id="{83D0B597-EF59-4072-9E73-85F76424E792}"/>
              </a:ext>
            </a:extLst>
          </p:cNvPr>
          <p:cNvCxnSpPr>
            <a:cxnSpLocks/>
          </p:cNvCxnSpPr>
          <p:nvPr/>
        </p:nvCxnSpPr>
        <p:spPr>
          <a:xfrm flipH="1">
            <a:off x="4074695" y="1562351"/>
            <a:ext cx="7670534" cy="0"/>
          </a:xfrm>
          <a:prstGeom prst="line">
            <a:avLst/>
          </a:prstGeom>
          <a:ln w="28575"/>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1451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891" y="155483"/>
            <a:ext cx="11253745" cy="6339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4216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969" y="357187"/>
            <a:ext cx="11382655" cy="6423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3292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323850"/>
            <a:ext cx="11039475" cy="621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9116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290513"/>
            <a:ext cx="11039475" cy="627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2994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664" y="144276"/>
            <a:ext cx="11530853" cy="649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4872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5DCA611-FA69-4916-8307-9E10A906B34C}"/>
              </a:ext>
            </a:extLst>
          </p:cNvPr>
          <p:cNvSpPr>
            <a:spLocks noGrp="1"/>
          </p:cNvSpPr>
          <p:nvPr>
            <p:ph type="title"/>
          </p:nvPr>
        </p:nvSpPr>
        <p:spPr/>
        <p:txBody>
          <a:bodyPr>
            <a:normAutofit/>
          </a:bodyPr>
          <a:lstStyle/>
          <a:p>
            <a:r>
              <a:rPr lang="zh-CN" altLang="zh-CN" sz="4000" b="1" dirty="0"/>
              <a:t>大概念逐渐成为落实课程与教学变革的锚点</a:t>
            </a:r>
            <a:endParaRPr lang="zh-CN" altLang="en-US" sz="4000" dirty="0">
              <a:latin typeface="微软雅黑" panose="020B0503020204020204" pitchFamily="34" charset="-122"/>
              <a:ea typeface="微软雅黑" panose="020B0503020204020204" pitchFamily="34" charset="-122"/>
            </a:endParaRPr>
          </a:p>
        </p:txBody>
      </p:sp>
      <p:sp>
        <p:nvSpPr>
          <p:cNvPr id="3" name="内容占位符 2">
            <a:extLst>
              <a:ext uri="{FF2B5EF4-FFF2-40B4-BE49-F238E27FC236}">
                <a16:creationId xmlns="" xmlns:a16="http://schemas.microsoft.com/office/drawing/2014/main" id="{CABBA65C-7C8E-41A4-8D00-186A2D3B875C}"/>
              </a:ext>
            </a:extLst>
          </p:cNvPr>
          <p:cNvSpPr>
            <a:spLocks noGrp="1"/>
          </p:cNvSpPr>
          <p:nvPr>
            <p:ph idx="1"/>
          </p:nvPr>
        </p:nvSpPr>
        <p:spPr>
          <a:xfrm>
            <a:off x="791206" y="2193118"/>
            <a:ext cx="10515600" cy="2670430"/>
          </a:xfrm>
        </p:spPr>
        <p:txBody>
          <a:bodyPr>
            <a:noAutofit/>
          </a:bodyPr>
          <a:lstStyle/>
          <a:p>
            <a:r>
              <a:rPr lang="zh-CN" altLang="zh-CN" sz="3200" b="1" dirty="0" smtClean="0"/>
              <a:t>从认识论上看</a:t>
            </a:r>
            <a:r>
              <a:rPr lang="zh-CN" altLang="en-US" sz="3200" b="1" dirty="0" smtClean="0"/>
              <a:t>：</a:t>
            </a:r>
            <a:endParaRPr lang="en-US" altLang="zh-CN" sz="3200" b="1" dirty="0" smtClean="0"/>
          </a:p>
          <a:p>
            <a:r>
              <a:rPr lang="zh-CN" altLang="zh-CN" sz="3200" dirty="0" smtClean="0"/>
              <a:t>大概念是从事实经验和概念中简明扼要的抽取和</a:t>
            </a:r>
            <a:r>
              <a:rPr lang="zh-CN" altLang="en-US" sz="3200" dirty="0" smtClean="0"/>
              <a:t>提炼</a:t>
            </a:r>
            <a:r>
              <a:rPr lang="zh-CN" altLang="zh-CN" sz="3200" dirty="0" smtClean="0"/>
              <a:t>出来的共同本质特征，因而常常是一门学科中处于更高层次的</a:t>
            </a:r>
            <a:r>
              <a:rPr lang="zh-CN" altLang="zh-CN" sz="3200" b="1" dirty="0" smtClean="0">
                <a:solidFill>
                  <a:srgbClr val="FF0000"/>
                </a:solidFill>
              </a:rPr>
              <a:t>上位概念</a:t>
            </a:r>
            <a:r>
              <a:rPr lang="zh-CN" altLang="zh-CN" sz="3200" dirty="0" smtClean="0"/>
              <a:t>、居于中心地位的核心概念和长于更深层次的</a:t>
            </a:r>
            <a:r>
              <a:rPr lang="zh-CN" altLang="zh-CN" sz="3200" b="1" dirty="0" smtClean="0">
                <a:solidFill>
                  <a:srgbClr val="FF0000"/>
                </a:solidFill>
              </a:rPr>
              <a:t>本质概念</a:t>
            </a:r>
            <a:r>
              <a:rPr lang="zh-CN" altLang="zh-CN" sz="3200" dirty="0" smtClean="0"/>
              <a:t>。</a:t>
            </a:r>
            <a:endParaRPr lang="zh-CN" altLang="en-US" sz="3200" dirty="0">
              <a:latin typeface="+mn-ea"/>
            </a:endParaRPr>
          </a:p>
        </p:txBody>
      </p:sp>
      <p:cxnSp>
        <p:nvCxnSpPr>
          <p:cNvPr id="4" name="直接连接符 3">
            <a:extLst>
              <a:ext uri="{FF2B5EF4-FFF2-40B4-BE49-F238E27FC236}">
                <a16:creationId xmlns="" xmlns:a16="http://schemas.microsoft.com/office/drawing/2014/main" id="{83D0B597-EF59-4072-9E73-85F76424E792}"/>
              </a:ext>
            </a:extLst>
          </p:cNvPr>
          <p:cNvCxnSpPr>
            <a:cxnSpLocks/>
          </p:cNvCxnSpPr>
          <p:nvPr/>
        </p:nvCxnSpPr>
        <p:spPr>
          <a:xfrm flipH="1">
            <a:off x="4074695" y="1562351"/>
            <a:ext cx="7670534" cy="0"/>
          </a:xfrm>
          <a:prstGeom prst="line">
            <a:avLst/>
          </a:prstGeom>
          <a:ln w="28575"/>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1079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606" y="3802156"/>
            <a:ext cx="9829800" cy="2857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936" y="134470"/>
            <a:ext cx="8291418" cy="33186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33414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8031" y="3757614"/>
            <a:ext cx="9972243" cy="24344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386603"/>
            <a:ext cx="9829800" cy="2857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550191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b="1" dirty="0" smtClean="0"/>
              <a:t>大概念：</a:t>
            </a:r>
            <a:r>
              <a:rPr lang="zh-CN" altLang="en-US" b="1" dirty="0" smtClean="0">
                <a:solidFill>
                  <a:srgbClr val="FF0000"/>
                </a:solidFill>
              </a:rPr>
              <a:t>国际秩序</a:t>
            </a:r>
            <a:endParaRPr lang="zh-CN" altLang="en-US" b="1" dirty="0">
              <a:solidFill>
                <a:srgbClr val="FF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565" y="1855693"/>
            <a:ext cx="11154147" cy="44644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02350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5DCA611-FA69-4916-8307-9E10A906B34C}"/>
              </a:ext>
            </a:extLst>
          </p:cNvPr>
          <p:cNvSpPr>
            <a:spLocks noGrp="1"/>
          </p:cNvSpPr>
          <p:nvPr>
            <p:ph type="title"/>
          </p:nvPr>
        </p:nvSpPr>
        <p:spPr/>
        <p:txBody>
          <a:bodyPr>
            <a:normAutofit/>
          </a:bodyPr>
          <a:lstStyle/>
          <a:p>
            <a:r>
              <a:rPr lang="zh-CN" altLang="en-US" sz="4000" b="1" kern="100" dirty="0" smtClean="0">
                <a:latin typeface="微软雅黑" panose="020B0503020204020204" pitchFamily="34" charset="-122"/>
                <a:ea typeface="微软雅黑" panose="020B0503020204020204" pitchFamily="34" charset="-122"/>
                <a:cs typeface="Times New Roman" panose="02020603050405020304" pitchFamily="18" charset="0"/>
              </a:rPr>
              <a:t>二、关于历</a:t>
            </a:r>
            <a:r>
              <a:rPr lang="zh-CN" altLang="en-US" sz="4000" b="1" kern="100" dirty="0">
                <a:latin typeface="微软雅黑" panose="020B0503020204020204" pitchFamily="34" charset="-122"/>
                <a:ea typeface="微软雅黑" panose="020B0503020204020204" pitchFamily="34" charset="-122"/>
                <a:cs typeface="Times New Roman" panose="02020603050405020304" pitchFamily="18" charset="0"/>
              </a:rPr>
              <a:t>史大单</a:t>
            </a:r>
            <a:r>
              <a:rPr lang="zh-CN" altLang="en-US" sz="4000" b="1" kern="100" dirty="0" smtClean="0">
                <a:latin typeface="微软雅黑" panose="020B0503020204020204" pitchFamily="34" charset="-122"/>
                <a:ea typeface="微软雅黑" panose="020B0503020204020204" pitchFamily="34" charset="-122"/>
                <a:cs typeface="Times New Roman" panose="02020603050405020304" pitchFamily="18" charset="0"/>
              </a:rPr>
              <a:t>元、大</a:t>
            </a:r>
            <a:r>
              <a:rPr lang="zh-CN" altLang="en-US" sz="4000" b="1" kern="100" dirty="0">
                <a:latin typeface="微软雅黑" panose="020B0503020204020204" pitchFamily="34" charset="-122"/>
                <a:ea typeface="微软雅黑" panose="020B0503020204020204" pitchFamily="34" charset="-122"/>
                <a:cs typeface="Times New Roman" panose="02020603050405020304" pitchFamily="18" charset="0"/>
              </a:rPr>
              <a:t>概念教学的讨论</a:t>
            </a:r>
            <a:endParaRPr lang="zh-CN" altLang="en-US" sz="4000" dirty="0">
              <a:latin typeface="微软雅黑" panose="020B0503020204020204" pitchFamily="34" charset="-122"/>
              <a:ea typeface="微软雅黑" panose="020B0503020204020204" pitchFamily="34" charset="-122"/>
            </a:endParaRPr>
          </a:p>
        </p:txBody>
      </p:sp>
      <p:sp>
        <p:nvSpPr>
          <p:cNvPr id="3" name="内容占位符 2">
            <a:extLst>
              <a:ext uri="{FF2B5EF4-FFF2-40B4-BE49-F238E27FC236}">
                <a16:creationId xmlns="" xmlns:a16="http://schemas.microsoft.com/office/drawing/2014/main" id="{CABBA65C-7C8E-41A4-8D00-186A2D3B875C}"/>
              </a:ext>
            </a:extLst>
          </p:cNvPr>
          <p:cNvSpPr>
            <a:spLocks noGrp="1"/>
          </p:cNvSpPr>
          <p:nvPr>
            <p:ph idx="1"/>
          </p:nvPr>
        </p:nvSpPr>
        <p:spPr>
          <a:xfrm>
            <a:off x="663272" y="1857353"/>
            <a:ext cx="10515600" cy="4636212"/>
          </a:xfrm>
        </p:spPr>
        <p:txBody>
          <a:bodyPr>
            <a:noAutofit/>
          </a:bodyPr>
          <a:lstStyle/>
          <a:p>
            <a:r>
              <a:rPr lang="zh-CN" altLang="en-US" sz="3200" b="1" dirty="0" smtClean="0"/>
              <a:t>讨论一：大概念在课程与教学中的作用</a:t>
            </a:r>
            <a:endParaRPr lang="en-US" altLang="zh-CN" sz="3200" b="1" dirty="0" smtClean="0"/>
          </a:p>
          <a:p>
            <a:endParaRPr lang="en-US" altLang="zh-CN" sz="3200" b="1" dirty="0" smtClean="0">
              <a:latin typeface="+mn-ea"/>
            </a:endParaRPr>
          </a:p>
          <a:p>
            <a:r>
              <a:rPr lang="zh-CN" altLang="en-US" sz="3200" b="1" dirty="0" smtClean="0">
                <a:latin typeface="+mn-ea"/>
              </a:rPr>
              <a:t>当前教学困境：</a:t>
            </a:r>
            <a:endParaRPr lang="en-US" altLang="zh-CN" sz="3200" b="1" dirty="0">
              <a:latin typeface="+mn-ea"/>
            </a:endParaRPr>
          </a:p>
          <a:p>
            <a:r>
              <a:rPr lang="zh-CN" altLang="en-US" sz="3200" dirty="0">
                <a:latin typeface="+mn-ea"/>
              </a:rPr>
              <a:t>核心素养目标“高高挂起”</a:t>
            </a:r>
            <a:endParaRPr lang="en-US" altLang="zh-CN" sz="3200" dirty="0">
              <a:latin typeface="+mn-ea"/>
            </a:endParaRPr>
          </a:p>
          <a:p>
            <a:r>
              <a:rPr lang="zh-CN" altLang="en-US" sz="3200" dirty="0">
                <a:latin typeface="+mn-ea"/>
              </a:rPr>
              <a:t>教学过程低级目标、没有</a:t>
            </a:r>
            <a:r>
              <a:rPr lang="zh-CN" altLang="en-US" sz="3200" dirty="0"/>
              <a:t>最近发展区</a:t>
            </a:r>
            <a:endParaRPr lang="zh-CN" altLang="en-US" sz="3200" dirty="0">
              <a:latin typeface="+mn-ea"/>
            </a:endParaRPr>
          </a:p>
          <a:p>
            <a:r>
              <a:rPr lang="zh-CN" altLang="en-US" sz="3200" b="1" dirty="0" smtClean="0"/>
              <a:t>解决办法：</a:t>
            </a:r>
            <a:endParaRPr lang="en-US" altLang="zh-CN" sz="3200" b="1" dirty="0" smtClean="0"/>
          </a:p>
          <a:p>
            <a:r>
              <a:rPr lang="zh-CN" altLang="en-US" sz="3200" dirty="0" smtClean="0"/>
              <a:t>要</a:t>
            </a:r>
            <a:r>
              <a:rPr lang="zh-CN" altLang="en-US" sz="3200" dirty="0"/>
              <a:t>在较为抽象的素养目标与具体的教学内容之间建立一个</a:t>
            </a:r>
            <a:r>
              <a:rPr lang="zh-CN" altLang="en-US" sz="3200" b="1" dirty="0"/>
              <a:t>统摄中</a:t>
            </a:r>
            <a:r>
              <a:rPr lang="zh-CN" altLang="en-US" sz="3200" b="1" dirty="0" smtClean="0"/>
              <a:t>心（桥梁）。</a:t>
            </a:r>
            <a:endParaRPr lang="en-US" altLang="zh-CN" sz="3200" b="1" dirty="0" smtClean="0"/>
          </a:p>
        </p:txBody>
      </p:sp>
      <p:cxnSp>
        <p:nvCxnSpPr>
          <p:cNvPr id="4" name="直接连接符 3">
            <a:extLst>
              <a:ext uri="{FF2B5EF4-FFF2-40B4-BE49-F238E27FC236}">
                <a16:creationId xmlns="" xmlns:a16="http://schemas.microsoft.com/office/drawing/2014/main" id="{83D0B597-EF59-4072-9E73-85F76424E792}"/>
              </a:ext>
            </a:extLst>
          </p:cNvPr>
          <p:cNvCxnSpPr>
            <a:cxnSpLocks/>
          </p:cNvCxnSpPr>
          <p:nvPr/>
        </p:nvCxnSpPr>
        <p:spPr>
          <a:xfrm flipH="1">
            <a:off x="4074695" y="1562351"/>
            <a:ext cx="7670534" cy="0"/>
          </a:xfrm>
          <a:prstGeom prst="line">
            <a:avLst/>
          </a:prstGeom>
          <a:ln w="28575"/>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221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338" y="115421"/>
            <a:ext cx="6999738" cy="17979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5338" y="2107344"/>
            <a:ext cx="6999738" cy="20576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5338" y="4450976"/>
            <a:ext cx="6999738" cy="20644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2985247" y="1014413"/>
            <a:ext cx="1418662" cy="4832092"/>
          </a:xfrm>
          <a:prstGeom prst="rect">
            <a:avLst/>
          </a:prstGeom>
          <a:noFill/>
        </p:spPr>
        <p:txBody>
          <a:bodyPr wrap="square" rtlCol="0">
            <a:spAutoFit/>
          </a:bodyPr>
          <a:lstStyle/>
          <a:p>
            <a:pPr algn="ctr"/>
            <a:r>
              <a:rPr lang="zh-CN" altLang="en-US" sz="4400" b="1" dirty="0" smtClean="0"/>
              <a:t>背景</a:t>
            </a:r>
            <a:endParaRPr lang="en-US" altLang="zh-CN" sz="4400" b="1" dirty="0" smtClean="0"/>
          </a:p>
          <a:p>
            <a:pPr algn="ctr"/>
            <a:endParaRPr lang="en-US" altLang="zh-CN" sz="4400" b="1" dirty="0" smtClean="0"/>
          </a:p>
          <a:p>
            <a:pPr algn="ctr"/>
            <a:endParaRPr lang="en-US" altLang="zh-CN" sz="4400" b="1" dirty="0"/>
          </a:p>
          <a:p>
            <a:pPr algn="ctr"/>
            <a:r>
              <a:rPr lang="zh-CN" altLang="en-US" sz="4400" b="1" dirty="0" smtClean="0"/>
              <a:t>经过</a:t>
            </a:r>
            <a:endParaRPr lang="en-US" altLang="zh-CN" sz="4400" b="1" dirty="0" smtClean="0"/>
          </a:p>
          <a:p>
            <a:pPr algn="ctr"/>
            <a:endParaRPr lang="en-US" altLang="zh-CN" sz="4400" b="1" dirty="0" smtClean="0"/>
          </a:p>
          <a:p>
            <a:pPr algn="ctr"/>
            <a:endParaRPr lang="en-US" altLang="zh-CN" sz="4400" b="1" dirty="0"/>
          </a:p>
          <a:p>
            <a:pPr algn="ctr"/>
            <a:r>
              <a:rPr lang="zh-CN" altLang="en-US" sz="4400" b="1" dirty="0" smtClean="0"/>
              <a:t>影响</a:t>
            </a:r>
            <a:endParaRPr lang="en-US" altLang="zh-CN" sz="4400" b="1" dirty="0" smtClean="0"/>
          </a:p>
        </p:txBody>
      </p:sp>
      <p:sp>
        <p:nvSpPr>
          <p:cNvPr id="9" name="TextBox 8"/>
          <p:cNvSpPr txBox="1"/>
          <p:nvPr/>
        </p:nvSpPr>
        <p:spPr>
          <a:xfrm>
            <a:off x="389964" y="1704999"/>
            <a:ext cx="2111189" cy="2862322"/>
          </a:xfrm>
          <a:prstGeom prst="rect">
            <a:avLst/>
          </a:prstGeom>
          <a:noFill/>
          <a:ln>
            <a:solidFill>
              <a:schemeClr val="accent1"/>
            </a:solidFill>
          </a:ln>
        </p:spPr>
        <p:txBody>
          <a:bodyPr wrap="square" rtlCol="0">
            <a:spAutoFit/>
          </a:bodyPr>
          <a:lstStyle/>
          <a:p>
            <a:pPr algn="ctr"/>
            <a:r>
              <a:rPr lang="zh-CN" altLang="en-US" sz="3600" b="1" dirty="0" smtClean="0"/>
              <a:t>第</a:t>
            </a:r>
            <a:r>
              <a:rPr lang="en-US" altLang="zh-CN" sz="3600" b="1" dirty="0" smtClean="0"/>
              <a:t>14</a:t>
            </a:r>
            <a:r>
              <a:rPr lang="zh-CN" altLang="en-US" sz="3600" b="1" dirty="0" smtClean="0"/>
              <a:t>课  </a:t>
            </a:r>
            <a:endParaRPr lang="en-US" altLang="zh-CN" sz="3600" b="1" dirty="0" smtClean="0"/>
          </a:p>
          <a:p>
            <a:pPr algn="ctr"/>
            <a:r>
              <a:rPr lang="zh-CN" altLang="en-US" sz="3600" b="1" dirty="0" smtClean="0"/>
              <a:t>第一次世界世界大战与战后国际秩序</a:t>
            </a:r>
            <a:endParaRPr lang="en-US" altLang="zh-CN" sz="3600" b="1" dirty="0"/>
          </a:p>
        </p:txBody>
      </p:sp>
    </p:spTree>
    <p:extLst>
      <p:ext uri="{BB962C8B-B14F-4D97-AF65-F5344CB8AC3E}">
        <p14:creationId xmlns:p14="http://schemas.microsoft.com/office/powerpoint/2010/main" val="2563771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338" y="115421"/>
            <a:ext cx="6999738" cy="17979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5338" y="2107344"/>
            <a:ext cx="6999738" cy="20576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5338" y="4450976"/>
            <a:ext cx="6999738" cy="20644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2985247" y="1014413"/>
            <a:ext cx="1418662" cy="4832092"/>
          </a:xfrm>
          <a:prstGeom prst="rect">
            <a:avLst/>
          </a:prstGeom>
          <a:noFill/>
        </p:spPr>
        <p:txBody>
          <a:bodyPr wrap="square" rtlCol="0">
            <a:spAutoFit/>
          </a:bodyPr>
          <a:lstStyle/>
          <a:p>
            <a:pPr algn="ctr"/>
            <a:r>
              <a:rPr lang="zh-CN" altLang="en-US" sz="4400" b="1" dirty="0" smtClean="0"/>
              <a:t>背景</a:t>
            </a:r>
            <a:endParaRPr lang="en-US" altLang="zh-CN" sz="4400" b="1" dirty="0" smtClean="0"/>
          </a:p>
          <a:p>
            <a:pPr algn="ctr"/>
            <a:endParaRPr lang="en-US" altLang="zh-CN" sz="4400" b="1" dirty="0" smtClean="0"/>
          </a:p>
          <a:p>
            <a:pPr algn="ctr"/>
            <a:endParaRPr lang="en-US" altLang="zh-CN" sz="4400" b="1" dirty="0"/>
          </a:p>
          <a:p>
            <a:pPr algn="ctr"/>
            <a:r>
              <a:rPr lang="zh-CN" altLang="en-US" sz="4400" b="1" dirty="0" smtClean="0"/>
              <a:t>经过</a:t>
            </a:r>
            <a:endParaRPr lang="en-US" altLang="zh-CN" sz="4400" b="1" dirty="0" smtClean="0"/>
          </a:p>
          <a:p>
            <a:pPr algn="ctr"/>
            <a:endParaRPr lang="en-US" altLang="zh-CN" sz="4400" b="1" dirty="0" smtClean="0"/>
          </a:p>
          <a:p>
            <a:pPr algn="ctr"/>
            <a:endParaRPr lang="en-US" altLang="zh-CN" sz="4400" b="1" dirty="0"/>
          </a:p>
          <a:p>
            <a:pPr algn="ctr"/>
            <a:r>
              <a:rPr lang="zh-CN" altLang="en-US" sz="4400" b="1" dirty="0" smtClean="0"/>
              <a:t>影响</a:t>
            </a:r>
            <a:endParaRPr lang="en-US" altLang="zh-CN" sz="4400" b="1" dirty="0" smtClean="0"/>
          </a:p>
        </p:txBody>
      </p:sp>
      <p:sp>
        <p:nvSpPr>
          <p:cNvPr id="9" name="TextBox 8"/>
          <p:cNvSpPr txBox="1"/>
          <p:nvPr/>
        </p:nvSpPr>
        <p:spPr>
          <a:xfrm>
            <a:off x="389964" y="1704999"/>
            <a:ext cx="2111189" cy="2862322"/>
          </a:xfrm>
          <a:prstGeom prst="rect">
            <a:avLst/>
          </a:prstGeom>
          <a:noFill/>
          <a:ln>
            <a:solidFill>
              <a:schemeClr val="accent1"/>
            </a:solidFill>
          </a:ln>
        </p:spPr>
        <p:txBody>
          <a:bodyPr wrap="square" rtlCol="0">
            <a:spAutoFit/>
          </a:bodyPr>
          <a:lstStyle/>
          <a:p>
            <a:pPr algn="ctr"/>
            <a:r>
              <a:rPr lang="zh-CN" altLang="en-US" sz="3600" b="1" dirty="0" smtClean="0"/>
              <a:t>第</a:t>
            </a:r>
            <a:r>
              <a:rPr lang="en-US" altLang="zh-CN" sz="3600" b="1" dirty="0" smtClean="0"/>
              <a:t>14</a:t>
            </a:r>
            <a:r>
              <a:rPr lang="zh-CN" altLang="en-US" sz="3600" b="1" dirty="0" smtClean="0"/>
              <a:t>课  </a:t>
            </a:r>
            <a:endParaRPr lang="en-US" altLang="zh-CN" sz="3600" b="1" dirty="0" smtClean="0"/>
          </a:p>
          <a:p>
            <a:pPr algn="ctr"/>
            <a:r>
              <a:rPr lang="zh-CN" altLang="en-US" sz="3600" b="1" dirty="0" smtClean="0"/>
              <a:t>第一次世界世界大战与战后国际秩序</a:t>
            </a:r>
            <a:endParaRPr lang="en-US" altLang="zh-CN" sz="3600" b="1" dirty="0"/>
          </a:p>
        </p:txBody>
      </p:sp>
      <p:sp>
        <p:nvSpPr>
          <p:cNvPr id="3" name="圆角矩形标注 2"/>
          <p:cNvSpPr/>
          <p:nvPr/>
        </p:nvSpPr>
        <p:spPr>
          <a:xfrm>
            <a:off x="161364" y="5362410"/>
            <a:ext cx="2823883" cy="968189"/>
          </a:xfrm>
          <a:prstGeom prst="wedgeRoundRectCallout">
            <a:avLst>
              <a:gd name="adj1" fmla="val 49167"/>
              <a:gd name="adj2" fmla="val -210416"/>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2400" b="1" dirty="0" smtClean="0"/>
              <a:t>战前、战中、战后的国际秩序</a:t>
            </a:r>
            <a:endParaRPr lang="zh-CN" altLang="en-US" sz="2400" b="1" dirty="0"/>
          </a:p>
        </p:txBody>
      </p:sp>
    </p:spTree>
    <p:extLst>
      <p:ext uri="{BB962C8B-B14F-4D97-AF65-F5344CB8AC3E}">
        <p14:creationId xmlns:p14="http://schemas.microsoft.com/office/powerpoint/2010/main" val="13379681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b="1" dirty="0" smtClean="0"/>
              <a:t>第</a:t>
            </a:r>
            <a:r>
              <a:rPr lang="en-US" altLang="zh-CN" sz="3600" b="1" dirty="0" smtClean="0"/>
              <a:t>15</a:t>
            </a:r>
            <a:r>
              <a:rPr lang="zh-CN" altLang="en-US" sz="3600" b="1" dirty="0" smtClean="0"/>
              <a:t>课 十月革命的胜利与苏联的社会主义实践</a:t>
            </a:r>
            <a:endParaRPr lang="zh-CN" altLang="en-US" sz="3600" b="1" dirty="0"/>
          </a:p>
        </p:txBody>
      </p:sp>
      <p:sp>
        <p:nvSpPr>
          <p:cNvPr id="3" name="内容占位符 2"/>
          <p:cNvSpPr>
            <a:spLocks noGrp="1"/>
          </p:cNvSpPr>
          <p:nvPr>
            <p:ph idx="1"/>
          </p:nvPr>
        </p:nvSpPr>
        <p:spPr>
          <a:xfrm>
            <a:off x="389963" y="1808001"/>
            <a:ext cx="2958353" cy="4440704"/>
          </a:xfrm>
        </p:spPr>
        <p:txBody>
          <a:bodyPr>
            <a:normAutofit fontScale="92500"/>
          </a:bodyPr>
          <a:lstStyle/>
          <a:p>
            <a:r>
              <a:rPr lang="zh-CN" altLang="en-US" sz="3600" b="1" dirty="0" smtClean="0"/>
              <a:t>一、列宁主义的诞生</a:t>
            </a:r>
            <a:endParaRPr lang="en-US" altLang="zh-CN" sz="3600" b="1" dirty="0" smtClean="0"/>
          </a:p>
          <a:p>
            <a:endParaRPr lang="en-US" altLang="zh-CN" sz="3600" b="1" dirty="0" smtClean="0"/>
          </a:p>
          <a:p>
            <a:r>
              <a:rPr lang="zh-CN" altLang="en-US" sz="3600" b="1" dirty="0" smtClean="0"/>
              <a:t>二、十月革命的胜利</a:t>
            </a:r>
            <a:endParaRPr lang="en-US" altLang="zh-CN" sz="3600" b="1" dirty="0" smtClean="0"/>
          </a:p>
          <a:p>
            <a:endParaRPr lang="en-US" altLang="zh-CN" sz="3600" b="1" dirty="0" smtClean="0"/>
          </a:p>
          <a:p>
            <a:r>
              <a:rPr lang="zh-CN" altLang="en-US" sz="3600" b="1" dirty="0" smtClean="0"/>
              <a:t>三、苏联的社会主义实践</a:t>
            </a:r>
            <a:endParaRPr lang="zh-CN" altLang="en-US" sz="36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8107" y="1561762"/>
            <a:ext cx="6030178" cy="17858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6244" y="3442446"/>
            <a:ext cx="6022041" cy="14407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8107" y="5115339"/>
            <a:ext cx="6030178" cy="16307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圆角矩形标注 6"/>
          <p:cNvSpPr/>
          <p:nvPr/>
        </p:nvSpPr>
        <p:spPr>
          <a:xfrm>
            <a:off x="3638844" y="1548314"/>
            <a:ext cx="1511380" cy="2461578"/>
          </a:xfrm>
          <a:prstGeom prst="wedgeRoundRectCallout">
            <a:avLst>
              <a:gd name="adj1" fmla="val 53453"/>
              <a:gd name="adj2" fmla="val -29777"/>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3200" b="1" dirty="0" smtClean="0"/>
              <a:t>世</a:t>
            </a:r>
            <a:endParaRPr lang="en-US" altLang="zh-CN" sz="3200" b="1" dirty="0" smtClean="0"/>
          </a:p>
          <a:p>
            <a:pPr algn="ctr"/>
            <a:r>
              <a:rPr lang="zh-CN" altLang="en-US" sz="3200" b="1" dirty="0" smtClean="0"/>
              <a:t>界</a:t>
            </a:r>
            <a:endParaRPr lang="en-US" altLang="zh-CN" sz="3200" b="1" dirty="0" smtClean="0"/>
          </a:p>
          <a:p>
            <a:pPr algn="ctr"/>
            <a:r>
              <a:rPr lang="zh-CN" altLang="en-US" sz="3200" b="1" dirty="0" smtClean="0"/>
              <a:t>影</a:t>
            </a:r>
            <a:endParaRPr lang="en-US" altLang="zh-CN" sz="3200" b="1" dirty="0" smtClean="0"/>
          </a:p>
          <a:p>
            <a:pPr algn="ctr"/>
            <a:r>
              <a:rPr lang="zh-CN" altLang="en-US" sz="3200" b="1" dirty="0" smtClean="0"/>
              <a:t>响</a:t>
            </a:r>
            <a:endParaRPr lang="zh-CN" altLang="en-US" sz="3200" b="1" dirty="0"/>
          </a:p>
        </p:txBody>
      </p:sp>
      <p:sp>
        <p:nvSpPr>
          <p:cNvPr id="8" name="圆角矩形标注 7"/>
          <p:cNvSpPr/>
          <p:nvPr/>
        </p:nvSpPr>
        <p:spPr>
          <a:xfrm>
            <a:off x="3638844" y="4284482"/>
            <a:ext cx="1511380" cy="2461578"/>
          </a:xfrm>
          <a:prstGeom prst="wedgeRoundRectCallout">
            <a:avLst>
              <a:gd name="adj1" fmla="val 53453"/>
              <a:gd name="adj2" fmla="val -29777"/>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3200" b="1" dirty="0" smtClean="0"/>
              <a:t>国</a:t>
            </a:r>
            <a:endParaRPr lang="en-US" altLang="zh-CN" sz="3200" b="1" dirty="0" smtClean="0"/>
          </a:p>
          <a:p>
            <a:pPr algn="ctr"/>
            <a:r>
              <a:rPr lang="zh-CN" altLang="en-US" sz="3200" b="1" dirty="0" smtClean="0"/>
              <a:t>际</a:t>
            </a:r>
            <a:endParaRPr lang="en-US" altLang="zh-CN" sz="3200" b="1" dirty="0" smtClean="0"/>
          </a:p>
          <a:p>
            <a:pPr algn="ctr"/>
            <a:r>
              <a:rPr lang="zh-CN" altLang="en-US" sz="3200" b="1" dirty="0" smtClean="0"/>
              <a:t>秩</a:t>
            </a:r>
            <a:endParaRPr lang="en-US" altLang="zh-CN" sz="3200" b="1" dirty="0" smtClean="0"/>
          </a:p>
          <a:p>
            <a:pPr algn="ctr"/>
            <a:r>
              <a:rPr lang="zh-CN" altLang="en-US" sz="3200" b="1" dirty="0" smtClean="0"/>
              <a:t>序</a:t>
            </a:r>
            <a:endParaRPr lang="zh-CN" altLang="en-US" sz="3200" b="1" dirty="0"/>
          </a:p>
        </p:txBody>
      </p:sp>
    </p:spTree>
    <p:extLst>
      <p:ext uri="{BB962C8B-B14F-4D97-AF65-F5344CB8AC3E}">
        <p14:creationId xmlns:p14="http://schemas.microsoft.com/office/powerpoint/2010/main" val="1586264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第</a:t>
            </a:r>
            <a:r>
              <a:rPr lang="en-US" altLang="zh-CN" b="1" dirty="0" smtClean="0"/>
              <a:t>16</a:t>
            </a:r>
            <a:r>
              <a:rPr lang="zh-CN" altLang="en-US" b="1" dirty="0" smtClean="0"/>
              <a:t>课 亚非拉民族民主运动的高涨</a:t>
            </a:r>
            <a:endParaRPr lang="zh-CN" altLang="en-US" b="1" dirty="0"/>
          </a:p>
        </p:txBody>
      </p:sp>
      <p:sp>
        <p:nvSpPr>
          <p:cNvPr id="3" name="内容占位符 2"/>
          <p:cNvSpPr>
            <a:spLocks noGrp="1"/>
          </p:cNvSpPr>
          <p:nvPr>
            <p:ph idx="1"/>
          </p:nvPr>
        </p:nvSpPr>
        <p:spPr>
          <a:xfrm>
            <a:off x="636494" y="1951132"/>
            <a:ext cx="3290047" cy="3723528"/>
          </a:xfrm>
          <a:ln>
            <a:solidFill>
              <a:schemeClr val="accent1"/>
            </a:solidFill>
          </a:ln>
        </p:spPr>
        <p:txBody>
          <a:bodyPr>
            <a:normAutofit lnSpcReduction="10000"/>
          </a:bodyPr>
          <a:lstStyle/>
          <a:p>
            <a:r>
              <a:rPr lang="zh-CN" altLang="en-US" sz="3200" b="1" dirty="0" smtClean="0"/>
              <a:t>一、亚洲民族民主运动的新高涨</a:t>
            </a:r>
            <a:endParaRPr lang="en-US" altLang="zh-CN" sz="3200" b="1" dirty="0" smtClean="0"/>
          </a:p>
          <a:p>
            <a:endParaRPr lang="en-US" altLang="zh-CN" sz="3200" b="1" dirty="0" smtClean="0"/>
          </a:p>
          <a:p>
            <a:r>
              <a:rPr lang="zh-CN" altLang="en-US" sz="3200" b="1" dirty="0" smtClean="0"/>
              <a:t>二、非洲独立意识的觉醒</a:t>
            </a:r>
            <a:endParaRPr lang="en-US" altLang="zh-CN" sz="3200" b="1" dirty="0" smtClean="0"/>
          </a:p>
          <a:p>
            <a:endParaRPr lang="en-US" altLang="zh-CN" sz="3200" b="1" dirty="0" smtClean="0"/>
          </a:p>
          <a:p>
            <a:r>
              <a:rPr lang="zh-CN" altLang="en-US" sz="3200" b="1" dirty="0" smtClean="0"/>
              <a:t>三、拉丁美洲的民主革命与改革</a:t>
            </a:r>
            <a:endParaRPr lang="zh-CN" altLang="en-US" sz="3200" b="1" dirty="0"/>
          </a:p>
        </p:txBody>
      </p:sp>
      <p:sp>
        <p:nvSpPr>
          <p:cNvPr id="4" name="内容占位符 2"/>
          <p:cNvSpPr txBox="1">
            <a:spLocks/>
          </p:cNvSpPr>
          <p:nvPr/>
        </p:nvSpPr>
        <p:spPr>
          <a:xfrm>
            <a:off x="6477001" y="1830108"/>
            <a:ext cx="5275729" cy="3925234"/>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1" dirty="0" smtClean="0">
                <a:solidFill>
                  <a:srgbClr val="C00000"/>
                </a:solidFill>
              </a:rPr>
              <a:t>一、战争与革命背景下亚非拉民族民主运动高涨的原因</a:t>
            </a:r>
            <a:endParaRPr lang="en-US" altLang="zh-CN" sz="3200" b="1" dirty="0" smtClean="0">
              <a:solidFill>
                <a:srgbClr val="C00000"/>
              </a:solidFill>
            </a:endParaRPr>
          </a:p>
          <a:p>
            <a:r>
              <a:rPr lang="zh-CN" altLang="en-US" sz="3200" b="1" dirty="0" smtClean="0">
                <a:solidFill>
                  <a:srgbClr val="C00000"/>
                </a:solidFill>
              </a:rPr>
              <a:t>二、两次世界大战期间亚非拉民族民主运动的特点</a:t>
            </a:r>
            <a:endParaRPr lang="en-US" altLang="zh-CN" sz="3200" b="1" dirty="0" smtClean="0">
              <a:solidFill>
                <a:srgbClr val="C00000"/>
              </a:solidFill>
            </a:endParaRPr>
          </a:p>
          <a:p>
            <a:r>
              <a:rPr lang="zh-CN" altLang="en-US" sz="3200" b="1" dirty="0" smtClean="0">
                <a:solidFill>
                  <a:srgbClr val="C00000"/>
                </a:solidFill>
              </a:rPr>
              <a:t>三、两次世界大战期间民族民主运动对国际秩序的影响 </a:t>
            </a:r>
            <a:endParaRPr lang="zh-CN" altLang="en-US" sz="3200" b="1" dirty="0">
              <a:solidFill>
                <a:srgbClr val="C00000"/>
              </a:solidFill>
            </a:endParaRPr>
          </a:p>
        </p:txBody>
      </p:sp>
      <p:sp>
        <p:nvSpPr>
          <p:cNvPr id="5" name="TextBox 4"/>
          <p:cNvSpPr txBox="1"/>
          <p:nvPr/>
        </p:nvSpPr>
        <p:spPr>
          <a:xfrm>
            <a:off x="1317812" y="6010835"/>
            <a:ext cx="9103659" cy="369332"/>
          </a:xfrm>
          <a:prstGeom prst="rect">
            <a:avLst/>
          </a:prstGeom>
          <a:noFill/>
        </p:spPr>
        <p:txBody>
          <a:bodyPr wrap="square" rtlCol="0">
            <a:spAutoFit/>
          </a:bodyPr>
          <a:lstStyle/>
          <a:p>
            <a:endParaRPr lang="zh-CN" altLang="en-US" dirty="0"/>
          </a:p>
        </p:txBody>
      </p:sp>
      <p:sp>
        <p:nvSpPr>
          <p:cNvPr id="6" name="TextBox 5"/>
          <p:cNvSpPr txBox="1"/>
          <p:nvPr/>
        </p:nvSpPr>
        <p:spPr>
          <a:xfrm>
            <a:off x="4303059" y="2618584"/>
            <a:ext cx="1855694" cy="2062103"/>
          </a:xfrm>
          <a:prstGeom prst="rect">
            <a:avLst/>
          </a:prstGeom>
          <a:solidFill>
            <a:srgbClr val="00B0F0"/>
          </a:solidFill>
        </p:spPr>
        <p:txBody>
          <a:bodyPr wrap="square" rtlCol="0">
            <a:spAutoFit/>
          </a:bodyPr>
          <a:lstStyle/>
          <a:p>
            <a:pPr algn="ctr"/>
            <a:r>
              <a:rPr lang="zh-CN" altLang="en-US" sz="3200" b="1" dirty="0" smtClean="0">
                <a:latin typeface="+mn-ea"/>
              </a:rPr>
              <a:t>国际秩序中的</a:t>
            </a:r>
            <a:r>
              <a:rPr lang="zh-CN" altLang="en-US" sz="3200" b="1" dirty="0">
                <a:latin typeface="+mn-ea"/>
              </a:rPr>
              <a:t>亚非拉民族民主运动</a:t>
            </a:r>
          </a:p>
        </p:txBody>
      </p:sp>
    </p:spTree>
    <p:extLst>
      <p:ext uri="{BB962C8B-B14F-4D97-AF65-F5344CB8AC3E}">
        <p14:creationId xmlns:p14="http://schemas.microsoft.com/office/powerpoint/2010/main" val="32607886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5247" y="1014413"/>
            <a:ext cx="1418662" cy="4832092"/>
          </a:xfrm>
          <a:prstGeom prst="rect">
            <a:avLst/>
          </a:prstGeom>
          <a:noFill/>
        </p:spPr>
        <p:txBody>
          <a:bodyPr wrap="square" rtlCol="0">
            <a:spAutoFit/>
          </a:bodyPr>
          <a:lstStyle/>
          <a:p>
            <a:pPr algn="ctr"/>
            <a:r>
              <a:rPr lang="zh-CN" altLang="en-US" sz="4400" b="1" dirty="0" smtClean="0"/>
              <a:t>背景</a:t>
            </a:r>
            <a:endParaRPr lang="en-US" altLang="zh-CN" sz="4400" b="1" dirty="0" smtClean="0"/>
          </a:p>
          <a:p>
            <a:pPr algn="ctr"/>
            <a:endParaRPr lang="en-US" altLang="zh-CN" sz="4400" b="1" dirty="0" smtClean="0"/>
          </a:p>
          <a:p>
            <a:pPr algn="ctr"/>
            <a:endParaRPr lang="en-US" altLang="zh-CN" sz="4400" b="1" dirty="0"/>
          </a:p>
          <a:p>
            <a:pPr algn="ctr"/>
            <a:r>
              <a:rPr lang="zh-CN" altLang="en-US" sz="4400" b="1" dirty="0" smtClean="0"/>
              <a:t>经过</a:t>
            </a:r>
            <a:endParaRPr lang="en-US" altLang="zh-CN" sz="4400" b="1" dirty="0" smtClean="0"/>
          </a:p>
          <a:p>
            <a:pPr algn="ctr"/>
            <a:endParaRPr lang="en-US" altLang="zh-CN" sz="4400" b="1" dirty="0" smtClean="0"/>
          </a:p>
          <a:p>
            <a:pPr algn="ctr"/>
            <a:endParaRPr lang="en-US" altLang="zh-CN" sz="4400" b="1" dirty="0"/>
          </a:p>
          <a:p>
            <a:pPr algn="ctr"/>
            <a:r>
              <a:rPr lang="zh-CN" altLang="en-US" sz="4400" b="1" dirty="0" smtClean="0"/>
              <a:t>影响</a:t>
            </a:r>
            <a:endParaRPr lang="en-US" altLang="zh-CN" sz="4400" b="1" dirty="0" smtClean="0"/>
          </a:p>
        </p:txBody>
      </p:sp>
      <p:sp>
        <p:nvSpPr>
          <p:cNvPr id="9" name="TextBox 8"/>
          <p:cNvSpPr txBox="1"/>
          <p:nvPr/>
        </p:nvSpPr>
        <p:spPr>
          <a:xfrm>
            <a:off x="389964" y="1704999"/>
            <a:ext cx="2111189" cy="3416320"/>
          </a:xfrm>
          <a:prstGeom prst="rect">
            <a:avLst/>
          </a:prstGeom>
          <a:noFill/>
          <a:ln>
            <a:solidFill>
              <a:schemeClr val="accent1"/>
            </a:solidFill>
          </a:ln>
        </p:spPr>
        <p:txBody>
          <a:bodyPr wrap="square" rtlCol="0">
            <a:spAutoFit/>
          </a:bodyPr>
          <a:lstStyle/>
          <a:p>
            <a:pPr algn="ctr"/>
            <a:r>
              <a:rPr lang="zh-CN" altLang="en-US" sz="3600" b="1" dirty="0" smtClean="0"/>
              <a:t>第</a:t>
            </a:r>
            <a:r>
              <a:rPr lang="en-US" altLang="zh-CN" sz="3600" b="1" dirty="0" smtClean="0"/>
              <a:t>17</a:t>
            </a:r>
            <a:r>
              <a:rPr lang="zh-CN" altLang="en-US" sz="3600" b="1" dirty="0" smtClean="0"/>
              <a:t>课  </a:t>
            </a:r>
            <a:endParaRPr lang="en-US" altLang="zh-CN" sz="3600" b="1" dirty="0" smtClean="0"/>
          </a:p>
          <a:p>
            <a:pPr algn="ctr"/>
            <a:r>
              <a:rPr lang="zh-CN" altLang="en-US" sz="3600" b="1" dirty="0" smtClean="0"/>
              <a:t>第二次世界世界大战与战后国际秩序的形成</a:t>
            </a:r>
            <a:endParaRPr lang="en-US" altLang="zh-CN" sz="3600" b="1" dirty="0"/>
          </a:p>
        </p:txBody>
      </p:sp>
      <p:sp>
        <p:nvSpPr>
          <p:cNvPr id="3" name="圆角矩形标注 2"/>
          <p:cNvSpPr/>
          <p:nvPr/>
        </p:nvSpPr>
        <p:spPr>
          <a:xfrm>
            <a:off x="161364" y="5362410"/>
            <a:ext cx="2823883" cy="968189"/>
          </a:xfrm>
          <a:prstGeom prst="wedgeRoundRectCallout">
            <a:avLst>
              <a:gd name="adj1" fmla="val 49167"/>
              <a:gd name="adj2" fmla="val -210416"/>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2400" b="1" dirty="0" smtClean="0"/>
              <a:t>战前、战中、战后的国际秩序</a:t>
            </a:r>
            <a:endParaRPr lang="zh-CN" altLang="en-US" sz="24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0257" y="198027"/>
            <a:ext cx="7222191" cy="22246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0258" y="2528755"/>
            <a:ext cx="7222191" cy="21096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0258" y="4734422"/>
            <a:ext cx="7256929" cy="19540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605688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5DCA611-FA69-4916-8307-9E10A906B34C}"/>
              </a:ext>
            </a:extLst>
          </p:cNvPr>
          <p:cNvSpPr>
            <a:spLocks noGrp="1"/>
          </p:cNvSpPr>
          <p:nvPr>
            <p:ph type="title"/>
          </p:nvPr>
        </p:nvSpPr>
        <p:spPr/>
        <p:txBody>
          <a:bodyPr>
            <a:normAutofit/>
          </a:bodyPr>
          <a:lstStyle/>
          <a:p>
            <a:r>
              <a:rPr lang="zh-CN" altLang="zh-CN" sz="4000" b="1" dirty="0"/>
              <a:t>大概念逐渐成为落实课程与教学变革的锚点</a:t>
            </a:r>
            <a:endParaRPr lang="zh-CN" altLang="en-US" sz="4000" dirty="0">
              <a:latin typeface="微软雅黑" panose="020B0503020204020204" pitchFamily="34" charset="-122"/>
              <a:ea typeface="微软雅黑" panose="020B0503020204020204" pitchFamily="34" charset="-122"/>
            </a:endParaRPr>
          </a:p>
        </p:txBody>
      </p:sp>
      <p:sp>
        <p:nvSpPr>
          <p:cNvPr id="3" name="内容占位符 2">
            <a:extLst>
              <a:ext uri="{FF2B5EF4-FFF2-40B4-BE49-F238E27FC236}">
                <a16:creationId xmlns="" xmlns:a16="http://schemas.microsoft.com/office/drawing/2014/main" id="{CABBA65C-7C8E-41A4-8D00-186A2D3B875C}"/>
              </a:ext>
            </a:extLst>
          </p:cNvPr>
          <p:cNvSpPr>
            <a:spLocks noGrp="1"/>
          </p:cNvSpPr>
          <p:nvPr>
            <p:ph idx="1"/>
          </p:nvPr>
        </p:nvSpPr>
        <p:spPr>
          <a:xfrm>
            <a:off x="597011" y="2414071"/>
            <a:ext cx="10515600" cy="2555494"/>
          </a:xfrm>
        </p:spPr>
        <p:txBody>
          <a:bodyPr>
            <a:noAutofit/>
          </a:bodyPr>
          <a:lstStyle/>
          <a:p>
            <a:r>
              <a:rPr lang="zh-CN" altLang="zh-CN" sz="3200" b="1" dirty="0"/>
              <a:t>从方法论上</a:t>
            </a:r>
            <a:r>
              <a:rPr lang="zh-CN" altLang="zh-CN" sz="3200" b="1" dirty="0" smtClean="0"/>
              <a:t>看</a:t>
            </a:r>
            <a:r>
              <a:rPr lang="zh-CN" altLang="en-US" sz="3200" b="1" dirty="0" smtClean="0"/>
              <a:t>：</a:t>
            </a:r>
            <a:endParaRPr lang="en-US" altLang="zh-CN" sz="3200" b="1" dirty="0" smtClean="0"/>
          </a:p>
          <a:p>
            <a:r>
              <a:rPr lang="zh-CN" altLang="zh-CN" sz="3200" dirty="0" smtClean="0"/>
              <a:t>大</a:t>
            </a:r>
            <a:r>
              <a:rPr lang="zh-CN" altLang="zh-CN" sz="3200" dirty="0"/>
              <a:t>概念为人们认识事物和构建知识提供一个认知框架或结构，借助这个</a:t>
            </a:r>
            <a:r>
              <a:rPr lang="zh-CN" altLang="zh-CN" sz="3200" b="1" dirty="0">
                <a:solidFill>
                  <a:srgbClr val="FF0000"/>
                </a:solidFill>
              </a:rPr>
              <a:t>认知框架或结构</a:t>
            </a:r>
            <a:r>
              <a:rPr lang="zh-CN" altLang="zh-CN" sz="3200" dirty="0"/>
              <a:t>，人们不仅能够沟通各个事实经验事物概念之间的内在联系，而且能够在一个连续的整体中去理解各个事实经验，事物和概念的意义</a:t>
            </a:r>
            <a:r>
              <a:rPr lang="zh-CN" altLang="zh-CN" sz="3200" dirty="0" smtClean="0"/>
              <a:t>。</a:t>
            </a:r>
            <a:endParaRPr lang="en-US" altLang="zh-CN" sz="3200" dirty="0" smtClean="0"/>
          </a:p>
          <a:p>
            <a:endParaRPr lang="zh-CN" altLang="en-US" sz="3200" dirty="0">
              <a:latin typeface="+mn-ea"/>
            </a:endParaRPr>
          </a:p>
        </p:txBody>
      </p:sp>
      <p:cxnSp>
        <p:nvCxnSpPr>
          <p:cNvPr id="4" name="直接连接符 3">
            <a:extLst>
              <a:ext uri="{FF2B5EF4-FFF2-40B4-BE49-F238E27FC236}">
                <a16:creationId xmlns="" xmlns:a16="http://schemas.microsoft.com/office/drawing/2014/main" id="{83D0B597-EF59-4072-9E73-85F76424E792}"/>
              </a:ext>
            </a:extLst>
          </p:cNvPr>
          <p:cNvCxnSpPr>
            <a:cxnSpLocks/>
          </p:cNvCxnSpPr>
          <p:nvPr/>
        </p:nvCxnSpPr>
        <p:spPr>
          <a:xfrm flipH="1">
            <a:off x="4074695" y="1562351"/>
            <a:ext cx="7670534" cy="0"/>
          </a:xfrm>
          <a:prstGeom prst="line">
            <a:avLst/>
          </a:prstGeom>
          <a:ln w="28575"/>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35834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5DCA611-FA69-4916-8307-9E10A906B34C}"/>
              </a:ext>
            </a:extLst>
          </p:cNvPr>
          <p:cNvSpPr>
            <a:spLocks noGrp="1"/>
          </p:cNvSpPr>
          <p:nvPr>
            <p:ph type="title"/>
          </p:nvPr>
        </p:nvSpPr>
        <p:spPr/>
        <p:txBody>
          <a:bodyPr>
            <a:normAutofit/>
          </a:bodyPr>
          <a:lstStyle/>
          <a:p>
            <a:r>
              <a:rPr lang="zh-CN" altLang="en-US" sz="4000" b="1" kern="100" dirty="0">
                <a:latin typeface="微软雅黑" panose="020B0503020204020204" pitchFamily="34" charset="-122"/>
                <a:ea typeface="微软雅黑" panose="020B0503020204020204" pitchFamily="34" charset="-122"/>
                <a:cs typeface="Times New Roman" panose="02020603050405020304" pitchFamily="18" charset="0"/>
              </a:rPr>
              <a:t>大概念可将素养具体</a:t>
            </a:r>
            <a:r>
              <a:rPr lang="zh-CN" altLang="en-US" sz="4000" b="1" kern="100" dirty="0" smtClean="0">
                <a:latin typeface="微软雅黑" panose="020B0503020204020204" pitchFamily="34" charset="-122"/>
                <a:ea typeface="微软雅黑" panose="020B0503020204020204" pitchFamily="34" charset="-122"/>
                <a:cs typeface="Times New Roman" panose="02020603050405020304" pitchFamily="18" charset="0"/>
              </a:rPr>
              <a:t>化</a:t>
            </a:r>
            <a:endParaRPr lang="zh-CN" altLang="en-US" sz="4000" dirty="0">
              <a:latin typeface="微软雅黑" panose="020B0503020204020204" pitchFamily="34" charset="-122"/>
              <a:ea typeface="微软雅黑" panose="020B0503020204020204" pitchFamily="34" charset="-122"/>
            </a:endParaRPr>
          </a:p>
        </p:txBody>
      </p:sp>
      <p:sp>
        <p:nvSpPr>
          <p:cNvPr id="3" name="内容占位符 2">
            <a:extLst>
              <a:ext uri="{FF2B5EF4-FFF2-40B4-BE49-F238E27FC236}">
                <a16:creationId xmlns="" xmlns:a16="http://schemas.microsoft.com/office/drawing/2014/main" id="{CABBA65C-7C8E-41A4-8D00-186A2D3B875C}"/>
              </a:ext>
            </a:extLst>
          </p:cNvPr>
          <p:cNvSpPr>
            <a:spLocks noGrp="1"/>
          </p:cNvSpPr>
          <p:nvPr>
            <p:ph idx="1"/>
          </p:nvPr>
        </p:nvSpPr>
        <p:spPr>
          <a:xfrm>
            <a:off x="610263" y="2268298"/>
            <a:ext cx="10515600" cy="3112085"/>
          </a:xfrm>
        </p:spPr>
        <p:txBody>
          <a:bodyPr>
            <a:noAutofit/>
          </a:bodyPr>
          <a:lstStyle/>
          <a:p>
            <a:r>
              <a:rPr lang="zh-CN" altLang="zh-CN" sz="3200" b="1" dirty="0" smtClean="0"/>
              <a:t>从</a:t>
            </a:r>
            <a:r>
              <a:rPr lang="zh-CN" altLang="zh-CN" sz="3200" b="1" dirty="0"/>
              <a:t>价值论上</a:t>
            </a:r>
            <a:r>
              <a:rPr lang="zh-CN" altLang="zh-CN" sz="3200" b="1" dirty="0" smtClean="0"/>
              <a:t>看</a:t>
            </a:r>
            <a:r>
              <a:rPr lang="zh-CN" altLang="en-US" sz="3200" b="1" dirty="0" smtClean="0"/>
              <a:t>：</a:t>
            </a:r>
            <a:endParaRPr lang="en-US" altLang="zh-CN" sz="3200" b="1" dirty="0" smtClean="0"/>
          </a:p>
          <a:p>
            <a:r>
              <a:rPr lang="zh-CN" altLang="zh-CN" sz="3200" dirty="0" smtClean="0"/>
              <a:t>大</a:t>
            </a:r>
            <a:r>
              <a:rPr lang="zh-CN" altLang="zh-CN" sz="3200" dirty="0"/>
              <a:t>概念不仅是对事物的理解，</a:t>
            </a:r>
            <a:r>
              <a:rPr lang="zh-CN" altLang="zh-CN" sz="3200" b="1" dirty="0">
                <a:solidFill>
                  <a:srgbClr val="FF0000"/>
                </a:solidFill>
              </a:rPr>
              <a:t>知识的建构与迁移</a:t>
            </a:r>
            <a:r>
              <a:rPr lang="zh-CN" altLang="zh-CN" sz="3200" dirty="0"/>
              <a:t>具有重要的价值，而且它本身还可能蕴含着人们对于自我自然和社会的价值观念，借助大概念，可以将素养目标具体化，成为指向学生发展核心素养，教学改革的亮点和撬动深水区教学改革的支点。</a:t>
            </a:r>
          </a:p>
          <a:p>
            <a:endParaRPr lang="zh-CN" altLang="en-US" sz="3200" dirty="0">
              <a:latin typeface="+mn-ea"/>
            </a:endParaRPr>
          </a:p>
        </p:txBody>
      </p:sp>
      <p:cxnSp>
        <p:nvCxnSpPr>
          <p:cNvPr id="4" name="直接连接符 3">
            <a:extLst>
              <a:ext uri="{FF2B5EF4-FFF2-40B4-BE49-F238E27FC236}">
                <a16:creationId xmlns="" xmlns:a16="http://schemas.microsoft.com/office/drawing/2014/main" id="{83D0B597-EF59-4072-9E73-85F76424E792}"/>
              </a:ext>
            </a:extLst>
          </p:cNvPr>
          <p:cNvCxnSpPr>
            <a:cxnSpLocks/>
          </p:cNvCxnSpPr>
          <p:nvPr/>
        </p:nvCxnSpPr>
        <p:spPr>
          <a:xfrm flipH="1">
            <a:off x="4074695" y="1562351"/>
            <a:ext cx="7670534" cy="0"/>
          </a:xfrm>
          <a:prstGeom prst="line">
            <a:avLst/>
          </a:prstGeom>
          <a:ln w="28575"/>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9408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045" y="795057"/>
            <a:ext cx="9544050" cy="21145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021" y="3429000"/>
            <a:ext cx="9001123" cy="26221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950868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53" y="0"/>
            <a:ext cx="7315200" cy="45815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2751" y="4765581"/>
            <a:ext cx="8324850" cy="19526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圆角矩形 6"/>
          <p:cNvSpPr/>
          <p:nvPr/>
        </p:nvSpPr>
        <p:spPr>
          <a:xfrm>
            <a:off x="9533965" y="201706"/>
            <a:ext cx="2487706" cy="8606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000" b="1" dirty="0"/>
              <a:t>钦州市龙先东团队（高晓</a:t>
            </a:r>
            <a:r>
              <a:rPr lang="zh-CN" altLang="en-US" sz="2000" b="1" dirty="0" smtClean="0"/>
              <a:t>阳）</a:t>
            </a:r>
            <a:endParaRPr lang="zh-CN" altLang="en-US" sz="2000" b="1" dirty="0"/>
          </a:p>
        </p:txBody>
      </p:sp>
    </p:spTree>
    <p:extLst>
      <p:ext uri="{BB962C8B-B14F-4D97-AF65-F5344CB8AC3E}">
        <p14:creationId xmlns:p14="http://schemas.microsoft.com/office/powerpoint/2010/main" val="15351109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475" y="632012"/>
            <a:ext cx="10721718" cy="5789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圆角矩形 4"/>
          <p:cNvSpPr/>
          <p:nvPr/>
        </p:nvSpPr>
        <p:spPr>
          <a:xfrm>
            <a:off x="9533965" y="201706"/>
            <a:ext cx="2487706" cy="8606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000" b="1" dirty="0" smtClean="0"/>
              <a:t>昆明市缪长春团</a:t>
            </a:r>
            <a:r>
              <a:rPr lang="zh-CN" altLang="en-US" sz="2000" b="1" dirty="0"/>
              <a:t>队（张兴朗）</a:t>
            </a:r>
          </a:p>
        </p:txBody>
      </p:sp>
    </p:spTree>
    <p:extLst>
      <p:ext uri="{BB962C8B-B14F-4D97-AF65-F5344CB8AC3E}">
        <p14:creationId xmlns:p14="http://schemas.microsoft.com/office/powerpoint/2010/main" val="31765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5DCA611-FA69-4916-8307-9E10A906B34C}"/>
              </a:ext>
            </a:extLst>
          </p:cNvPr>
          <p:cNvSpPr>
            <a:spLocks noGrp="1"/>
          </p:cNvSpPr>
          <p:nvPr>
            <p:ph type="title"/>
          </p:nvPr>
        </p:nvSpPr>
        <p:spPr/>
        <p:txBody>
          <a:bodyPr>
            <a:normAutofit/>
          </a:bodyPr>
          <a:lstStyle/>
          <a:p>
            <a:r>
              <a:rPr lang="zh-CN" altLang="en-US" sz="4000" b="1" kern="100" dirty="0" smtClean="0">
                <a:latin typeface="微软雅黑" panose="020B0503020204020204" pitchFamily="34" charset="-122"/>
                <a:ea typeface="微软雅黑" panose="020B0503020204020204" pitchFamily="34" charset="-122"/>
                <a:cs typeface="Times New Roman" panose="02020603050405020304" pitchFamily="18" charset="0"/>
              </a:rPr>
              <a:t>二、</a:t>
            </a:r>
            <a:r>
              <a:rPr lang="zh-CN" altLang="en-US" sz="4000" b="1" kern="100" dirty="0">
                <a:latin typeface="微软雅黑" panose="020B0503020204020204" pitchFamily="34" charset="-122"/>
                <a:ea typeface="微软雅黑" panose="020B0503020204020204" pitchFamily="34" charset="-122"/>
                <a:cs typeface="Times New Roman" panose="02020603050405020304" pitchFamily="18" charset="0"/>
              </a:rPr>
              <a:t>对历史大单</a:t>
            </a:r>
            <a:r>
              <a:rPr lang="zh-CN" altLang="en-US" sz="4000" b="1" kern="100" dirty="0" smtClean="0">
                <a:latin typeface="微软雅黑" panose="020B0503020204020204" pitchFamily="34" charset="-122"/>
                <a:ea typeface="微软雅黑" panose="020B0503020204020204" pitchFamily="34" charset="-122"/>
                <a:cs typeface="Times New Roman" panose="02020603050405020304" pitchFamily="18" charset="0"/>
              </a:rPr>
              <a:t>元、大</a:t>
            </a:r>
            <a:r>
              <a:rPr lang="zh-CN" altLang="en-US" sz="4000" b="1" kern="100" dirty="0">
                <a:latin typeface="微软雅黑" panose="020B0503020204020204" pitchFamily="34" charset="-122"/>
                <a:ea typeface="微软雅黑" panose="020B0503020204020204" pitchFamily="34" charset="-122"/>
                <a:cs typeface="Times New Roman" panose="02020603050405020304" pitchFamily="18" charset="0"/>
              </a:rPr>
              <a:t>概念教学的讨论</a:t>
            </a:r>
            <a:endParaRPr lang="zh-CN" altLang="en-US" sz="4000" dirty="0">
              <a:latin typeface="微软雅黑" panose="020B0503020204020204" pitchFamily="34" charset="-122"/>
              <a:ea typeface="微软雅黑" panose="020B0503020204020204" pitchFamily="34" charset="-122"/>
            </a:endParaRPr>
          </a:p>
        </p:txBody>
      </p:sp>
      <p:sp>
        <p:nvSpPr>
          <p:cNvPr id="3" name="内容占位符 2">
            <a:extLst>
              <a:ext uri="{FF2B5EF4-FFF2-40B4-BE49-F238E27FC236}">
                <a16:creationId xmlns="" xmlns:a16="http://schemas.microsoft.com/office/drawing/2014/main" id="{CABBA65C-7C8E-41A4-8D00-186A2D3B875C}"/>
              </a:ext>
            </a:extLst>
          </p:cNvPr>
          <p:cNvSpPr>
            <a:spLocks noGrp="1"/>
          </p:cNvSpPr>
          <p:nvPr>
            <p:ph idx="1"/>
          </p:nvPr>
        </p:nvSpPr>
        <p:spPr>
          <a:xfrm>
            <a:off x="663272" y="1857353"/>
            <a:ext cx="10515600" cy="4636212"/>
          </a:xfrm>
        </p:spPr>
        <p:txBody>
          <a:bodyPr>
            <a:noAutofit/>
          </a:bodyPr>
          <a:lstStyle/>
          <a:p>
            <a:r>
              <a:rPr lang="zh-CN" altLang="en-US" sz="3200" b="1" dirty="0" smtClean="0"/>
              <a:t>讨论一：大概念在课程与教学中的作用</a:t>
            </a:r>
            <a:endParaRPr lang="en-US" altLang="zh-CN" sz="3200" b="1" dirty="0" smtClean="0"/>
          </a:p>
          <a:p>
            <a:endParaRPr lang="en-US" altLang="zh-CN" sz="3200" dirty="0" smtClean="0"/>
          </a:p>
          <a:p>
            <a:r>
              <a:rPr lang="zh-CN" altLang="en-US" sz="3200" dirty="0" smtClean="0">
                <a:latin typeface="+mn-ea"/>
              </a:rPr>
              <a:t>这个“</a:t>
            </a:r>
            <a:r>
              <a:rPr lang="zh-CN" altLang="en-US" sz="3200" dirty="0"/>
              <a:t>统摄中心</a:t>
            </a:r>
            <a:r>
              <a:rPr lang="zh-CN" altLang="en-US" sz="3200" dirty="0" smtClean="0">
                <a:latin typeface="+mn-ea"/>
              </a:rPr>
              <a:t>”（桥梁）长的什么样？</a:t>
            </a:r>
            <a:endParaRPr lang="en-US" altLang="zh-CN" sz="3200" dirty="0" smtClean="0">
              <a:latin typeface="+mn-ea"/>
            </a:endParaRPr>
          </a:p>
          <a:p>
            <a:r>
              <a:rPr lang="zh-CN" altLang="en-US" sz="3200" dirty="0">
                <a:latin typeface="+mn-ea"/>
              </a:rPr>
              <a:t>教</a:t>
            </a:r>
            <a:r>
              <a:rPr lang="zh-CN" altLang="en-US" sz="3200" dirty="0" smtClean="0">
                <a:latin typeface="+mn-ea"/>
              </a:rPr>
              <a:t>学主题？教学主旨？教学立意？核心目标？</a:t>
            </a:r>
            <a:endParaRPr lang="en-US" altLang="zh-CN" sz="3200" dirty="0" smtClean="0">
              <a:latin typeface="+mn-ea"/>
            </a:endParaRPr>
          </a:p>
          <a:p>
            <a:endParaRPr lang="en-US" altLang="zh-CN" sz="3200" dirty="0" smtClean="0">
              <a:latin typeface="+mn-ea"/>
            </a:endParaRPr>
          </a:p>
          <a:p>
            <a:r>
              <a:rPr lang="zh-CN" altLang="en-US" sz="3200" b="1" dirty="0" smtClean="0">
                <a:latin typeface="+mn-ea"/>
              </a:rPr>
              <a:t>大概念</a:t>
            </a:r>
            <a:endParaRPr lang="en-US" altLang="zh-CN" sz="3200" b="1" dirty="0">
              <a:latin typeface="+mn-ea"/>
            </a:endParaRPr>
          </a:p>
          <a:p>
            <a:r>
              <a:rPr lang="zh-CN" altLang="en-US" sz="3200" b="1" dirty="0" smtClean="0"/>
              <a:t>大</a:t>
            </a:r>
            <a:r>
              <a:rPr lang="zh-CN" altLang="en-US" sz="3200" b="1" dirty="0"/>
              <a:t>任</a:t>
            </a:r>
            <a:r>
              <a:rPr lang="zh-CN" altLang="en-US" sz="3200" b="1" dirty="0" smtClean="0"/>
              <a:t>务、大</a:t>
            </a:r>
            <a:r>
              <a:rPr lang="zh-CN" altLang="en-US" sz="3200" b="1" dirty="0"/>
              <a:t>项</a:t>
            </a:r>
            <a:r>
              <a:rPr lang="zh-CN" altLang="en-US" sz="3200" b="1" dirty="0" smtClean="0"/>
              <a:t>目、大</a:t>
            </a:r>
            <a:r>
              <a:rPr lang="zh-CN" altLang="en-US" sz="3200" b="1" dirty="0"/>
              <a:t>问</a:t>
            </a:r>
            <a:r>
              <a:rPr lang="zh-CN" altLang="en-US" sz="3200" b="1" dirty="0" smtClean="0"/>
              <a:t>题、大</a:t>
            </a:r>
            <a:r>
              <a:rPr lang="zh-CN" altLang="en-US" sz="3200" b="1" dirty="0"/>
              <a:t>观</a:t>
            </a:r>
            <a:r>
              <a:rPr lang="zh-CN" altLang="en-US" sz="3200" b="1" dirty="0" smtClean="0"/>
              <a:t>念</a:t>
            </a:r>
            <a:endParaRPr lang="zh-CN" altLang="en-US" sz="3200" b="1" dirty="0">
              <a:latin typeface="+mn-ea"/>
            </a:endParaRPr>
          </a:p>
        </p:txBody>
      </p:sp>
      <p:cxnSp>
        <p:nvCxnSpPr>
          <p:cNvPr id="4" name="直接连接符 3">
            <a:extLst>
              <a:ext uri="{FF2B5EF4-FFF2-40B4-BE49-F238E27FC236}">
                <a16:creationId xmlns="" xmlns:a16="http://schemas.microsoft.com/office/drawing/2014/main" id="{83D0B597-EF59-4072-9E73-85F76424E792}"/>
              </a:ext>
            </a:extLst>
          </p:cNvPr>
          <p:cNvCxnSpPr>
            <a:cxnSpLocks/>
          </p:cNvCxnSpPr>
          <p:nvPr/>
        </p:nvCxnSpPr>
        <p:spPr>
          <a:xfrm flipH="1">
            <a:off x="4074695" y="1562351"/>
            <a:ext cx="7670534" cy="0"/>
          </a:xfrm>
          <a:prstGeom prst="line">
            <a:avLst/>
          </a:prstGeom>
          <a:ln w="28575"/>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5915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endParaRPr lang="zh-CN" alt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8258" y="2180103"/>
            <a:ext cx="8537262" cy="46778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201" y="40341"/>
            <a:ext cx="8029575" cy="25431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圆角矩形 6"/>
          <p:cNvSpPr/>
          <p:nvPr/>
        </p:nvSpPr>
        <p:spPr>
          <a:xfrm>
            <a:off x="9533965" y="201706"/>
            <a:ext cx="2487706" cy="8606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000" b="1" dirty="0" smtClean="0"/>
              <a:t>昆明市缪长春团</a:t>
            </a:r>
            <a:r>
              <a:rPr lang="zh-CN" altLang="en-US" sz="2000" b="1" dirty="0"/>
              <a:t>队（张兴朗）</a:t>
            </a:r>
          </a:p>
        </p:txBody>
      </p:sp>
    </p:spTree>
    <p:extLst>
      <p:ext uri="{BB962C8B-B14F-4D97-AF65-F5344CB8AC3E}">
        <p14:creationId xmlns:p14="http://schemas.microsoft.com/office/powerpoint/2010/main" val="42653081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886" y="874900"/>
            <a:ext cx="10507693" cy="575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圆角矩形 4"/>
          <p:cNvSpPr/>
          <p:nvPr/>
        </p:nvSpPr>
        <p:spPr>
          <a:xfrm>
            <a:off x="9533965" y="201706"/>
            <a:ext cx="2487706" cy="8606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000" b="1" dirty="0" smtClean="0"/>
              <a:t>昆明市缪长春团</a:t>
            </a:r>
            <a:r>
              <a:rPr lang="zh-CN" altLang="en-US" sz="2000" b="1" dirty="0"/>
              <a:t>队（张兴朗）</a:t>
            </a:r>
          </a:p>
        </p:txBody>
      </p:sp>
    </p:spTree>
    <p:extLst>
      <p:ext uri="{BB962C8B-B14F-4D97-AF65-F5344CB8AC3E}">
        <p14:creationId xmlns:p14="http://schemas.microsoft.com/office/powerpoint/2010/main" val="2550223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5DCA611-FA69-4916-8307-9E10A906B34C}"/>
              </a:ext>
            </a:extLst>
          </p:cNvPr>
          <p:cNvSpPr>
            <a:spLocks noGrp="1"/>
          </p:cNvSpPr>
          <p:nvPr>
            <p:ph type="title"/>
          </p:nvPr>
        </p:nvSpPr>
        <p:spPr/>
        <p:txBody>
          <a:bodyPr>
            <a:normAutofit/>
          </a:bodyPr>
          <a:lstStyle/>
          <a:p>
            <a:r>
              <a:rPr lang="zh-CN" altLang="en-US" sz="4000" b="1" kern="100" dirty="0">
                <a:latin typeface="微软雅黑" panose="020B0503020204020204" pitchFamily="34" charset="-122"/>
                <a:ea typeface="微软雅黑" panose="020B0503020204020204" pitchFamily="34" charset="-122"/>
                <a:cs typeface="Times New Roman" panose="02020603050405020304" pitchFamily="18" charset="0"/>
              </a:rPr>
              <a:t>二、对历史大单元、大概念教学的讨论</a:t>
            </a:r>
            <a:endParaRPr lang="zh-CN" altLang="en-US" sz="4000" dirty="0">
              <a:latin typeface="微软雅黑" panose="020B0503020204020204" pitchFamily="34" charset="-122"/>
              <a:ea typeface="微软雅黑" panose="020B0503020204020204" pitchFamily="34" charset="-122"/>
            </a:endParaRPr>
          </a:p>
        </p:txBody>
      </p:sp>
      <p:sp>
        <p:nvSpPr>
          <p:cNvPr id="3" name="内容占位符 2">
            <a:extLst>
              <a:ext uri="{FF2B5EF4-FFF2-40B4-BE49-F238E27FC236}">
                <a16:creationId xmlns="" xmlns:a16="http://schemas.microsoft.com/office/drawing/2014/main" id="{CABBA65C-7C8E-41A4-8D00-186A2D3B875C}"/>
              </a:ext>
            </a:extLst>
          </p:cNvPr>
          <p:cNvSpPr>
            <a:spLocks noGrp="1"/>
          </p:cNvSpPr>
          <p:nvPr>
            <p:ph idx="1"/>
          </p:nvPr>
        </p:nvSpPr>
        <p:spPr>
          <a:xfrm>
            <a:off x="716280" y="1963499"/>
            <a:ext cx="10515600" cy="4503562"/>
          </a:xfrm>
        </p:spPr>
        <p:txBody>
          <a:bodyPr>
            <a:noAutofit/>
          </a:bodyPr>
          <a:lstStyle/>
          <a:p>
            <a:r>
              <a:rPr lang="zh-CN" altLang="en-US" sz="3200" dirty="0"/>
              <a:t>美国学者埃里克森认为，所谓大概念就是贯穿于本学科的具有持久价值的</a:t>
            </a:r>
            <a:r>
              <a:rPr lang="zh-CN" altLang="en-US" sz="3200" b="1" dirty="0"/>
              <a:t>概念或原理</a:t>
            </a:r>
            <a:r>
              <a:rPr lang="zh-CN" altLang="en-US" sz="3200" dirty="0"/>
              <a:t>。基于大概念的教学，有利于培养</a:t>
            </a:r>
            <a:r>
              <a:rPr lang="zh-CN" altLang="en-US" sz="3200" dirty="0" smtClean="0"/>
              <a:t>：</a:t>
            </a:r>
            <a:endParaRPr lang="en-US" altLang="zh-CN" sz="3200" dirty="0" smtClean="0"/>
          </a:p>
          <a:p>
            <a:r>
              <a:rPr lang="zh-CN" altLang="en-US" sz="3200" dirty="0" smtClean="0"/>
              <a:t>（</a:t>
            </a:r>
            <a:r>
              <a:rPr lang="en-US" altLang="zh-CN" sz="3200" dirty="0" smtClean="0"/>
              <a:t>1</a:t>
            </a:r>
            <a:r>
              <a:rPr lang="zh-CN" altLang="en-US" sz="3200" dirty="0" smtClean="0"/>
              <a:t>）通</a:t>
            </a:r>
            <a:r>
              <a:rPr lang="zh-CN" altLang="en-US" sz="3200" dirty="0"/>
              <a:t>过可迁移的概念和概念性理解发现新旧知识之间的模式和联系的能力</a:t>
            </a:r>
            <a:r>
              <a:rPr lang="en-US" altLang="zh-CN" sz="3200" dirty="0" smtClean="0"/>
              <a:t>;</a:t>
            </a:r>
          </a:p>
          <a:p>
            <a:r>
              <a:rPr lang="zh-CN" altLang="en-US" sz="3200" dirty="0" smtClean="0"/>
              <a:t>（</a:t>
            </a:r>
            <a:r>
              <a:rPr lang="en-US" altLang="zh-CN" sz="3200" dirty="0"/>
              <a:t>2</a:t>
            </a:r>
            <a:r>
              <a:rPr lang="zh-CN" altLang="en-US" sz="3200" dirty="0"/>
              <a:t>）将知识分类储存到头脑的概念性图式中，以便更有效地处理学习的能力</a:t>
            </a:r>
            <a:r>
              <a:rPr lang="en-US" altLang="zh-CN" sz="3200" dirty="0" smtClean="0"/>
              <a:t>;</a:t>
            </a:r>
          </a:p>
          <a:p>
            <a:r>
              <a:rPr lang="zh-CN" altLang="en-US" sz="3200" dirty="0" smtClean="0"/>
              <a:t>（</a:t>
            </a:r>
            <a:r>
              <a:rPr lang="en-US" altLang="zh-CN" sz="3200" dirty="0"/>
              <a:t>3</a:t>
            </a:r>
            <a:r>
              <a:rPr lang="zh-CN" altLang="en-US" sz="3200" dirty="0"/>
              <a:t>）跨文化、跨时间、跨情境迁移概念和概念性理解的能力。</a:t>
            </a:r>
            <a:endParaRPr lang="zh-CN" altLang="en-US" sz="3200" dirty="0">
              <a:latin typeface="+mn-ea"/>
            </a:endParaRPr>
          </a:p>
        </p:txBody>
      </p:sp>
      <p:cxnSp>
        <p:nvCxnSpPr>
          <p:cNvPr id="4" name="直接连接符 3">
            <a:extLst>
              <a:ext uri="{FF2B5EF4-FFF2-40B4-BE49-F238E27FC236}">
                <a16:creationId xmlns="" xmlns:a16="http://schemas.microsoft.com/office/drawing/2014/main" id="{83D0B597-EF59-4072-9E73-85F76424E792}"/>
              </a:ext>
            </a:extLst>
          </p:cNvPr>
          <p:cNvCxnSpPr>
            <a:cxnSpLocks/>
          </p:cNvCxnSpPr>
          <p:nvPr/>
        </p:nvCxnSpPr>
        <p:spPr>
          <a:xfrm flipH="1">
            <a:off x="4074695" y="1562351"/>
            <a:ext cx="7670534" cy="0"/>
          </a:xfrm>
          <a:prstGeom prst="line">
            <a:avLst/>
          </a:prstGeom>
          <a:ln w="28575"/>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74527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kern="100" dirty="0" smtClean="0">
                <a:latin typeface="微软雅黑" panose="020B0503020204020204" pitchFamily="34" charset="-122"/>
                <a:ea typeface="微软雅黑" panose="020B0503020204020204" pitchFamily="34" charset="-122"/>
                <a:cs typeface="Times New Roman" panose="02020603050405020304" pitchFamily="18" charset="0"/>
              </a:rPr>
              <a:t>二、</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对历史大单元、大概念教学的讨论</a:t>
            </a:r>
            <a:endParaRPr lang="zh-CN" altLang="en-US" dirty="0"/>
          </a:p>
        </p:txBody>
      </p:sp>
      <p:sp>
        <p:nvSpPr>
          <p:cNvPr id="3" name="内容占位符 2"/>
          <p:cNvSpPr>
            <a:spLocks noGrp="1"/>
          </p:cNvSpPr>
          <p:nvPr>
            <p:ph idx="1"/>
          </p:nvPr>
        </p:nvSpPr>
        <p:spPr/>
        <p:txBody>
          <a:bodyPr>
            <a:normAutofit/>
          </a:bodyPr>
          <a:lstStyle/>
          <a:p>
            <a:r>
              <a:rPr lang="zh-CN" altLang="en-US" sz="3200" b="1" dirty="0"/>
              <a:t>讨</a:t>
            </a:r>
            <a:r>
              <a:rPr lang="zh-CN" altLang="en-US" sz="3200" b="1" dirty="0" smtClean="0"/>
              <a:t>论二：哪些是历史学科大</a:t>
            </a:r>
            <a:r>
              <a:rPr lang="zh-CN" altLang="en-US" sz="3200" b="1" dirty="0"/>
              <a:t>概念？</a:t>
            </a:r>
            <a:endParaRPr lang="en-US" altLang="zh-CN" sz="3200" dirty="0" smtClean="0"/>
          </a:p>
          <a:p>
            <a:r>
              <a:rPr lang="zh-CN" altLang="en-US" sz="3200" dirty="0" smtClean="0"/>
              <a:t>余文森：大概念是</a:t>
            </a:r>
            <a:r>
              <a:rPr lang="zh-CN" altLang="en-US" sz="3200" dirty="0"/>
              <a:t>一种高度形式化、 兼具认识论与方法论意义、普适性极强的概念。 </a:t>
            </a:r>
            <a:r>
              <a:rPr lang="zh-CN" altLang="en-US" sz="3200" dirty="0" smtClean="0"/>
              <a:t>不</a:t>
            </a:r>
            <a:r>
              <a:rPr lang="zh-CN" altLang="en-US" sz="3200" dirty="0"/>
              <a:t>仅仅是一个简单的词语，它背后潜藏着 一个意义的世界，它超出了一个普通概念的应</a:t>
            </a:r>
            <a:r>
              <a:rPr lang="zh-CN" altLang="en-US" sz="3200" dirty="0" smtClean="0"/>
              <a:t>有内</a:t>
            </a:r>
            <a:r>
              <a:rPr lang="zh-CN" altLang="en-US" sz="3200" dirty="0"/>
              <a:t>涵与外延，它是学科思想和理论及其体系的负 载体</a:t>
            </a:r>
            <a:r>
              <a:rPr lang="zh-CN" altLang="en-US" sz="3200" dirty="0" smtClean="0"/>
              <a:t>。</a:t>
            </a:r>
            <a:endParaRPr lang="en-US" altLang="zh-CN" sz="3200" dirty="0" smtClean="0"/>
          </a:p>
          <a:p>
            <a:r>
              <a:rPr lang="zh-CN" altLang="en-US" sz="3200" dirty="0" smtClean="0"/>
              <a:t>例</a:t>
            </a:r>
            <a:r>
              <a:rPr lang="zh-CN" altLang="en-US" sz="3200" dirty="0"/>
              <a:t>如，</a:t>
            </a:r>
            <a:r>
              <a:rPr lang="zh-CN" altLang="en-US" sz="3200" dirty="0" smtClean="0"/>
              <a:t>信息技术学科大概念</a:t>
            </a:r>
            <a:r>
              <a:rPr lang="en-US" altLang="zh-CN" sz="3200" dirty="0"/>
              <a:t>——</a:t>
            </a:r>
            <a:r>
              <a:rPr lang="zh-CN" altLang="en-US" sz="3200" dirty="0" smtClean="0"/>
              <a:t>数据、算</a:t>
            </a:r>
            <a:r>
              <a:rPr lang="zh-CN" altLang="en-US" sz="3200" dirty="0"/>
              <a:t>法、信息系统和信息社会，通用技术学科大</a:t>
            </a:r>
            <a:r>
              <a:rPr lang="zh-CN" altLang="en-US" sz="3200" dirty="0" smtClean="0"/>
              <a:t>概念</a:t>
            </a:r>
            <a:r>
              <a:rPr lang="en-US" altLang="zh-CN" sz="3200" dirty="0"/>
              <a:t>——</a:t>
            </a:r>
            <a:r>
              <a:rPr lang="zh-CN" altLang="en-US" sz="3200" dirty="0" smtClean="0"/>
              <a:t>结构、流</a:t>
            </a:r>
            <a:r>
              <a:rPr lang="zh-CN" altLang="en-US" sz="3200" dirty="0"/>
              <a:t>程、系统、控制，它们既是学</a:t>
            </a:r>
            <a:r>
              <a:rPr lang="zh-CN" altLang="en-US" sz="3200" dirty="0" smtClean="0"/>
              <a:t>科的</a:t>
            </a:r>
            <a:r>
              <a:rPr lang="zh-CN" altLang="en-US" sz="3200" dirty="0"/>
              <a:t>知识又是学科的方法和思想。</a:t>
            </a:r>
          </a:p>
        </p:txBody>
      </p:sp>
    </p:spTree>
    <p:extLst>
      <p:ext uri="{BB962C8B-B14F-4D97-AF65-F5344CB8AC3E}">
        <p14:creationId xmlns:p14="http://schemas.microsoft.com/office/powerpoint/2010/main" val="21618308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5DCA611-FA69-4916-8307-9E10A906B34C}"/>
              </a:ext>
            </a:extLst>
          </p:cNvPr>
          <p:cNvSpPr>
            <a:spLocks noGrp="1"/>
          </p:cNvSpPr>
          <p:nvPr>
            <p:ph type="title"/>
          </p:nvPr>
        </p:nvSpPr>
        <p:spPr/>
        <p:txBody>
          <a:bodyPr>
            <a:normAutofit/>
          </a:bodyPr>
          <a:lstStyle/>
          <a:p>
            <a:r>
              <a:rPr lang="zh-CN" altLang="en-US" sz="4000" b="1" kern="100" dirty="0" smtClean="0">
                <a:latin typeface="微软雅黑" panose="020B0503020204020204" pitchFamily="34" charset="-122"/>
                <a:ea typeface="微软雅黑" panose="020B0503020204020204" pitchFamily="34" charset="-122"/>
                <a:cs typeface="Times New Roman" panose="02020603050405020304" pitchFamily="18" charset="0"/>
              </a:rPr>
              <a:t>二、</a:t>
            </a:r>
            <a:r>
              <a:rPr lang="zh-CN" altLang="en-US" sz="4000" b="1" kern="100" dirty="0">
                <a:latin typeface="微软雅黑" panose="020B0503020204020204" pitchFamily="34" charset="-122"/>
                <a:ea typeface="微软雅黑" panose="020B0503020204020204" pitchFamily="34" charset="-122"/>
                <a:cs typeface="Times New Roman" panose="02020603050405020304" pitchFamily="18" charset="0"/>
              </a:rPr>
              <a:t>对历史大单元、大概念教学的讨论</a:t>
            </a:r>
            <a:endParaRPr lang="zh-CN" altLang="en-US" sz="4000" dirty="0">
              <a:latin typeface="微软雅黑" panose="020B0503020204020204" pitchFamily="34" charset="-122"/>
              <a:ea typeface="微软雅黑" panose="020B0503020204020204" pitchFamily="34" charset="-122"/>
            </a:endParaRPr>
          </a:p>
        </p:txBody>
      </p:sp>
      <p:sp>
        <p:nvSpPr>
          <p:cNvPr id="3" name="内容占位符 2">
            <a:extLst>
              <a:ext uri="{FF2B5EF4-FFF2-40B4-BE49-F238E27FC236}">
                <a16:creationId xmlns="" xmlns:a16="http://schemas.microsoft.com/office/drawing/2014/main" id="{CABBA65C-7C8E-41A4-8D00-186A2D3B875C}"/>
              </a:ext>
            </a:extLst>
          </p:cNvPr>
          <p:cNvSpPr>
            <a:spLocks noGrp="1"/>
          </p:cNvSpPr>
          <p:nvPr>
            <p:ph idx="1"/>
          </p:nvPr>
        </p:nvSpPr>
        <p:spPr>
          <a:xfrm>
            <a:off x="769289" y="2150047"/>
            <a:ext cx="10515600" cy="3959205"/>
          </a:xfrm>
        </p:spPr>
        <p:txBody>
          <a:bodyPr>
            <a:noAutofit/>
          </a:bodyPr>
          <a:lstStyle/>
          <a:p>
            <a:r>
              <a:rPr lang="zh-CN" altLang="en-US" dirty="0" smtClean="0"/>
              <a:t>陈新民等指出：</a:t>
            </a:r>
            <a:r>
              <a:rPr lang="zh-CN" altLang="en-US" dirty="0"/>
              <a:t>历史</a:t>
            </a:r>
            <a:r>
              <a:rPr lang="zh-CN" altLang="en-US" dirty="0" smtClean="0"/>
              <a:t>学</a:t>
            </a:r>
            <a:r>
              <a:rPr lang="zh-CN" altLang="en-US" dirty="0"/>
              <a:t>科大概念，需要具备以下基本特性</a:t>
            </a:r>
            <a:r>
              <a:rPr lang="zh-CN" altLang="en-US" dirty="0" smtClean="0"/>
              <a:t>。</a:t>
            </a:r>
            <a:endParaRPr lang="en-US" altLang="zh-CN" dirty="0" smtClean="0"/>
          </a:p>
          <a:p>
            <a:r>
              <a:rPr lang="zh-CN" altLang="en-US" dirty="0" smtClean="0"/>
              <a:t>（</a:t>
            </a:r>
            <a:r>
              <a:rPr lang="en-US" altLang="zh-CN" dirty="0"/>
              <a:t>1</a:t>
            </a:r>
            <a:r>
              <a:rPr lang="zh-CN" altLang="en-US" dirty="0"/>
              <a:t>）抽象性：大概念是从众多具体史实或概念中抽象概括出来的具有普遍解释力的概念或原理</a:t>
            </a:r>
            <a:r>
              <a:rPr lang="zh-CN" altLang="en-US" dirty="0" smtClean="0"/>
              <a:t>。</a:t>
            </a:r>
            <a:endParaRPr lang="en-US" altLang="zh-CN" dirty="0" smtClean="0"/>
          </a:p>
          <a:p>
            <a:r>
              <a:rPr lang="zh-CN" altLang="en-US" dirty="0" smtClean="0"/>
              <a:t>（</a:t>
            </a:r>
            <a:r>
              <a:rPr lang="en-US" altLang="zh-CN" dirty="0"/>
              <a:t>2</a:t>
            </a:r>
            <a:r>
              <a:rPr lang="zh-CN" altLang="en-US" dirty="0"/>
              <a:t>）统摄性：大概念应该具有统摄相关具体史实或小概念的功能。 </a:t>
            </a:r>
            <a:endParaRPr lang="en-US" altLang="zh-CN" dirty="0" smtClean="0"/>
          </a:p>
          <a:p>
            <a:r>
              <a:rPr lang="zh-CN" altLang="en-US" dirty="0" smtClean="0"/>
              <a:t>（</a:t>
            </a:r>
            <a:r>
              <a:rPr lang="en-US" altLang="zh-CN" dirty="0"/>
              <a:t>3</a:t>
            </a:r>
            <a:r>
              <a:rPr lang="zh-CN" altLang="en-US" dirty="0"/>
              <a:t>）迁移性：大概念可以迁移到新的学习内容或学习情境之中</a:t>
            </a:r>
            <a:r>
              <a:rPr lang="zh-CN" altLang="en-US" dirty="0" smtClean="0"/>
              <a:t>。</a:t>
            </a:r>
            <a:endParaRPr lang="en-US" altLang="zh-CN" dirty="0" smtClean="0"/>
          </a:p>
          <a:p>
            <a:r>
              <a:rPr lang="zh-CN" altLang="en-US" dirty="0" smtClean="0"/>
              <a:t>（</a:t>
            </a:r>
            <a:r>
              <a:rPr lang="en-US" altLang="zh-CN" dirty="0"/>
              <a:t>4</a:t>
            </a:r>
            <a:r>
              <a:rPr lang="zh-CN" altLang="en-US" dirty="0"/>
              <a:t>）意义性：大概念应该是一个有意义和价值关联的概念、命题或原理。</a:t>
            </a:r>
            <a:endParaRPr lang="zh-CN" altLang="en-US" dirty="0">
              <a:latin typeface="+mn-ea"/>
            </a:endParaRPr>
          </a:p>
        </p:txBody>
      </p:sp>
      <p:cxnSp>
        <p:nvCxnSpPr>
          <p:cNvPr id="4" name="直接连接符 3">
            <a:extLst>
              <a:ext uri="{FF2B5EF4-FFF2-40B4-BE49-F238E27FC236}">
                <a16:creationId xmlns="" xmlns:a16="http://schemas.microsoft.com/office/drawing/2014/main" id="{83D0B597-EF59-4072-9E73-85F76424E792}"/>
              </a:ext>
            </a:extLst>
          </p:cNvPr>
          <p:cNvCxnSpPr>
            <a:cxnSpLocks/>
          </p:cNvCxnSpPr>
          <p:nvPr/>
        </p:nvCxnSpPr>
        <p:spPr>
          <a:xfrm flipH="1">
            <a:off x="4074695" y="1562351"/>
            <a:ext cx="7670534" cy="0"/>
          </a:xfrm>
          <a:prstGeom prst="line">
            <a:avLst/>
          </a:prstGeom>
          <a:ln w="28575"/>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576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哪些是历史大概念？</a:t>
            </a:r>
            <a:endParaRPr lang="zh-CN" altLang="en-US" b="1" dirty="0"/>
          </a:p>
        </p:txBody>
      </p:sp>
      <p:sp>
        <p:nvSpPr>
          <p:cNvPr id="3" name="内容占位符 2"/>
          <p:cNvSpPr>
            <a:spLocks noGrp="1"/>
          </p:cNvSpPr>
          <p:nvPr>
            <p:ph idx="1"/>
          </p:nvPr>
        </p:nvSpPr>
        <p:spPr>
          <a:xfrm>
            <a:off x="838200" y="1825624"/>
            <a:ext cx="10515600" cy="4698267"/>
          </a:xfrm>
        </p:spPr>
        <p:txBody>
          <a:bodyPr>
            <a:normAutofit/>
          </a:bodyPr>
          <a:lstStyle/>
          <a:p>
            <a:r>
              <a:rPr lang="zh-CN" altLang="en-US" b="1" dirty="0" smtClean="0"/>
              <a:t>史</a:t>
            </a:r>
            <a:r>
              <a:rPr lang="zh-CN" altLang="en-US" b="1" dirty="0"/>
              <a:t>实概</a:t>
            </a:r>
            <a:r>
              <a:rPr lang="zh-CN" altLang="en-US" b="1" dirty="0" smtClean="0"/>
              <a:t>念：</a:t>
            </a:r>
            <a:r>
              <a:rPr lang="zh-CN" altLang="en-US" dirty="0" smtClean="0"/>
              <a:t>历</a:t>
            </a:r>
            <a:r>
              <a:rPr lang="zh-CN" altLang="en-US" dirty="0"/>
              <a:t>史事件（</a:t>
            </a:r>
            <a:r>
              <a:rPr lang="zh-CN" altLang="en-US" dirty="0" smtClean="0"/>
              <a:t>商</a:t>
            </a:r>
            <a:r>
              <a:rPr lang="zh-CN" altLang="en-US" dirty="0"/>
              <a:t>鞅变法、五四运</a:t>
            </a:r>
            <a:r>
              <a:rPr lang="zh-CN" altLang="en-US" dirty="0" smtClean="0"/>
              <a:t>动</a:t>
            </a:r>
            <a:r>
              <a:rPr lang="zh-CN" altLang="en-US" dirty="0"/>
              <a:t>等）、历史现象（</a:t>
            </a:r>
            <a:r>
              <a:rPr lang="zh-CN" altLang="en-US" dirty="0" smtClean="0"/>
              <a:t>百</a:t>
            </a:r>
            <a:r>
              <a:rPr lang="zh-CN" altLang="en-US" dirty="0"/>
              <a:t>家争鸣、马克思主义的传播等）、政治制度（郡县制、科举制等）、历史文物或遗迹（青铜器、甲骨文、殷墟等）等具体概念</a:t>
            </a:r>
            <a:r>
              <a:rPr lang="zh-CN" altLang="en-US" dirty="0" smtClean="0"/>
              <a:t>。</a:t>
            </a:r>
            <a:endParaRPr lang="en-US" altLang="zh-CN" dirty="0" smtClean="0"/>
          </a:p>
          <a:p>
            <a:r>
              <a:rPr lang="zh-CN" altLang="en-US" b="1" dirty="0"/>
              <a:t>史论概</a:t>
            </a:r>
            <a:r>
              <a:rPr lang="zh-CN" altLang="en-US" b="1" dirty="0" smtClean="0"/>
              <a:t>念：</a:t>
            </a:r>
            <a:r>
              <a:rPr lang="zh-CN" altLang="en-US" dirty="0"/>
              <a:t>政治类概念（改革、革命、民主、专制、社会治理、阶级斗争等</a:t>
            </a:r>
            <a:r>
              <a:rPr lang="zh-CN" altLang="en-US" dirty="0" smtClean="0"/>
              <a:t>）；经</a:t>
            </a:r>
            <a:r>
              <a:rPr lang="zh-CN" altLang="en-US" dirty="0"/>
              <a:t>济类概念（社会分工、商品交换、生产力发展、技术革新等</a:t>
            </a:r>
            <a:r>
              <a:rPr lang="zh-CN" altLang="en-US" dirty="0" smtClean="0"/>
              <a:t>）；思</a:t>
            </a:r>
            <a:r>
              <a:rPr lang="zh-CN" altLang="en-US" dirty="0"/>
              <a:t>想文化类概念（文明互鉴、思想启蒙、宗教信仰等</a:t>
            </a:r>
            <a:r>
              <a:rPr lang="zh-CN" altLang="en-US" dirty="0" smtClean="0"/>
              <a:t>）</a:t>
            </a:r>
            <a:endParaRPr lang="en-US" altLang="zh-CN" dirty="0" smtClean="0"/>
          </a:p>
          <a:p>
            <a:r>
              <a:rPr lang="zh-CN" altLang="en-US" b="1" dirty="0"/>
              <a:t>历史哲学概</a:t>
            </a:r>
            <a:r>
              <a:rPr lang="zh-CN" altLang="en-US" b="1" dirty="0" smtClean="0"/>
              <a:t>念：</a:t>
            </a:r>
            <a:r>
              <a:rPr lang="zh-CN" altLang="en-US" dirty="0" smtClean="0"/>
              <a:t>时空、</a:t>
            </a:r>
            <a:r>
              <a:rPr lang="zh-CN" altLang="en-US" dirty="0"/>
              <a:t>变迁、因果、证据、解释、神入</a:t>
            </a:r>
            <a:endParaRPr lang="en-US" altLang="zh-CN" dirty="0"/>
          </a:p>
          <a:p>
            <a:r>
              <a:rPr lang="zh-CN" altLang="en-US" b="1" dirty="0" smtClean="0"/>
              <a:t>核心素养：</a:t>
            </a:r>
            <a:r>
              <a:rPr lang="zh-CN" altLang="en-US" dirty="0" smtClean="0"/>
              <a:t>唯物史</a:t>
            </a:r>
            <a:r>
              <a:rPr lang="zh-CN" altLang="en-US" dirty="0"/>
              <a:t>观（生产力与生产关系的辩证关系、经济基础与上层建筑的辩证关系、人民群众是历史创造的主体、具体问题具体分析）</a:t>
            </a:r>
            <a:endParaRPr lang="en-US" altLang="zh-CN" dirty="0" smtClean="0"/>
          </a:p>
          <a:p>
            <a:endParaRPr lang="en-US" altLang="zh-CN" dirty="0" smtClean="0"/>
          </a:p>
          <a:p>
            <a:endParaRPr lang="zh-CN" altLang="en-US" dirty="0"/>
          </a:p>
        </p:txBody>
      </p:sp>
    </p:spTree>
    <p:extLst>
      <p:ext uri="{BB962C8B-B14F-4D97-AF65-F5344CB8AC3E}">
        <p14:creationId xmlns:p14="http://schemas.microsoft.com/office/powerpoint/2010/main" val="12451469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000" b="1" dirty="0" smtClean="0"/>
              <a:t>如何定义历</a:t>
            </a:r>
            <a:r>
              <a:rPr lang="zh-CN" altLang="en-US" sz="4000" b="1" dirty="0"/>
              <a:t>史学科大概</a:t>
            </a:r>
            <a:r>
              <a:rPr lang="zh-CN" altLang="en-US" sz="4000" b="1" dirty="0" smtClean="0"/>
              <a:t>念才有利于教学开展</a:t>
            </a:r>
            <a:r>
              <a:rPr lang="en-US" altLang="zh-CN" sz="4000" b="1" dirty="0" smtClean="0"/>
              <a:t>?</a:t>
            </a:r>
            <a:r>
              <a:rPr lang="zh-CN" altLang="en-US" sz="4000" b="1" dirty="0"/>
              <a:t> </a:t>
            </a:r>
          </a:p>
        </p:txBody>
      </p:sp>
      <p:sp>
        <p:nvSpPr>
          <p:cNvPr id="3" name="内容占位符 2"/>
          <p:cNvSpPr>
            <a:spLocks noGrp="1"/>
          </p:cNvSpPr>
          <p:nvPr>
            <p:ph idx="1"/>
          </p:nvPr>
        </p:nvSpPr>
        <p:spPr>
          <a:xfrm>
            <a:off x="930965" y="1732860"/>
            <a:ext cx="10515600" cy="4363140"/>
          </a:xfrm>
        </p:spPr>
        <p:txBody>
          <a:bodyPr>
            <a:noAutofit/>
          </a:bodyPr>
          <a:lstStyle/>
          <a:p>
            <a:pPr>
              <a:buFont typeface="Wingdings" panose="05000000000000000000" pitchFamily="2" charset="2"/>
              <a:buChar char="u"/>
            </a:pPr>
            <a:r>
              <a:rPr lang="zh-CN" altLang="en-US" sz="3200" b="1" dirty="0"/>
              <a:t>大概</a:t>
            </a:r>
            <a:r>
              <a:rPr lang="zh-CN" altLang="en-US" sz="3200" b="1" dirty="0" smtClean="0"/>
              <a:t>念是</a:t>
            </a:r>
            <a:r>
              <a:rPr lang="zh-CN" altLang="en-US" sz="3200" b="1" dirty="0"/>
              <a:t>教学内容</a:t>
            </a:r>
            <a:r>
              <a:rPr lang="zh-CN" altLang="en-US" sz="3200" b="1" dirty="0" smtClean="0"/>
              <a:t>与核心素养之</a:t>
            </a:r>
            <a:r>
              <a:rPr lang="zh-CN" altLang="en-US" sz="3200" b="1" dirty="0"/>
              <a:t>间的桥梁</a:t>
            </a:r>
            <a:r>
              <a:rPr lang="zh-CN" altLang="en-US" sz="3200" b="1" dirty="0" smtClean="0"/>
              <a:t>。</a:t>
            </a:r>
            <a:endParaRPr lang="en-US" altLang="zh-CN" sz="3200" b="1" dirty="0" smtClean="0"/>
          </a:p>
          <a:p>
            <a:pPr>
              <a:buFont typeface="Wingdings" panose="05000000000000000000" pitchFamily="2" charset="2"/>
              <a:buChar char="u"/>
            </a:pPr>
            <a:r>
              <a:rPr lang="zh-CN" altLang="en-US" sz="3200" dirty="0" smtClean="0"/>
              <a:t>大</a:t>
            </a:r>
            <a:r>
              <a:rPr lang="zh-CN" altLang="en-US" sz="3200" dirty="0"/>
              <a:t>概念中的“大”是一个相对性的说法。</a:t>
            </a:r>
            <a:endParaRPr lang="en-US" altLang="zh-CN" sz="3200" dirty="0"/>
          </a:p>
          <a:p>
            <a:pPr>
              <a:buFont typeface="Wingdings" panose="05000000000000000000" pitchFamily="2" charset="2"/>
              <a:buChar char="u"/>
            </a:pPr>
            <a:r>
              <a:rPr lang="zh-CN" altLang="en-US" sz="3200" dirty="0"/>
              <a:t>大概念的“ 大”， 是指具有</a:t>
            </a:r>
            <a:r>
              <a:rPr lang="zh-CN" altLang="en-US" sz="3200" b="1" dirty="0"/>
              <a:t>生活价值</a:t>
            </a:r>
            <a:r>
              <a:rPr lang="zh-CN" altLang="en-US" sz="3200" dirty="0"/>
              <a:t>，不是“ 庞大”， 也不是指“ 基础”， 而是“ </a:t>
            </a:r>
            <a:r>
              <a:rPr lang="zh-CN" altLang="en-US" sz="3200" b="1" dirty="0"/>
              <a:t>核心</a:t>
            </a:r>
            <a:r>
              <a:rPr lang="zh-CN" altLang="en-US" sz="3200" dirty="0"/>
              <a:t>”。</a:t>
            </a:r>
            <a:endParaRPr lang="en-US" altLang="zh-CN" sz="3200" dirty="0"/>
          </a:p>
          <a:p>
            <a:pPr>
              <a:buFont typeface="Wingdings" panose="05000000000000000000" pitchFamily="2" charset="2"/>
              <a:buChar char="u"/>
            </a:pPr>
            <a:r>
              <a:rPr lang="zh-CN" altLang="en-US" sz="3200" dirty="0"/>
              <a:t>大概念与小概念的区别， 是在适用范围的不同（指向生活，素养性）</a:t>
            </a:r>
            <a:endParaRPr lang="en-US" altLang="zh-CN" sz="3200" dirty="0"/>
          </a:p>
          <a:p>
            <a:pPr>
              <a:buFont typeface="Wingdings" panose="05000000000000000000" pitchFamily="2" charset="2"/>
              <a:buChar char="u"/>
            </a:pPr>
            <a:r>
              <a:rPr lang="zh-CN" altLang="en-US" sz="3200" dirty="0"/>
              <a:t>大概念的三种表达方式：</a:t>
            </a:r>
            <a:r>
              <a:rPr lang="zh-CN" altLang="en-US" sz="3200" b="1" dirty="0"/>
              <a:t>概念、观念和论</a:t>
            </a:r>
            <a:r>
              <a:rPr lang="zh-CN" altLang="en-US" sz="3200" b="1" dirty="0" smtClean="0"/>
              <a:t>题。</a:t>
            </a:r>
            <a:r>
              <a:rPr lang="en-US" altLang="zh-CN" sz="3200" b="1" dirty="0"/>
              <a:t>(</a:t>
            </a:r>
            <a:r>
              <a:rPr lang="zh-CN" altLang="en-US" sz="3200" b="1" dirty="0" smtClean="0"/>
              <a:t>也可以采用大</a:t>
            </a:r>
            <a:r>
              <a:rPr lang="zh-CN" altLang="en-US" sz="3200" b="1" dirty="0"/>
              <a:t>任务、大项目、大问题、大观</a:t>
            </a:r>
            <a:r>
              <a:rPr lang="zh-CN" altLang="en-US" sz="3200" b="1" dirty="0" smtClean="0"/>
              <a:t>念</a:t>
            </a:r>
            <a:r>
              <a:rPr lang="zh-CN" altLang="en-US" sz="3200" dirty="0"/>
              <a:t>）</a:t>
            </a:r>
            <a:endParaRPr lang="en-US" altLang="zh-CN" sz="3200" dirty="0"/>
          </a:p>
          <a:p>
            <a:pPr>
              <a:buFont typeface="Wingdings" panose="05000000000000000000" pitchFamily="2" charset="2"/>
              <a:buChar char="u"/>
            </a:pPr>
            <a:endParaRPr lang="en-US" altLang="zh-CN" sz="3200" b="1" dirty="0" smtClean="0"/>
          </a:p>
          <a:p>
            <a:pPr>
              <a:buFont typeface="Wingdings" panose="05000000000000000000" pitchFamily="2" charset="2"/>
              <a:buChar char="u"/>
            </a:pPr>
            <a:endParaRPr lang="en-US" altLang="zh-CN" sz="3200" b="1" dirty="0"/>
          </a:p>
          <a:p>
            <a:pPr>
              <a:buFont typeface="Wingdings" panose="05000000000000000000" pitchFamily="2" charset="2"/>
              <a:buChar char="u"/>
            </a:pPr>
            <a:endParaRPr lang="en-US" altLang="zh-CN" sz="3200" b="1" dirty="0" smtClean="0"/>
          </a:p>
          <a:p>
            <a:pPr>
              <a:buFont typeface="Wingdings" panose="05000000000000000000" pitchFamily="2" charset="2"/>
              <a:buChar char="u"/>
            </a:pPr>
            <a:endParaRPr lang="zh-CN" altLang="en-US" sz="3200" b="1" dirty="0"/>
          </a:p>
        </p:txBody>
      </p:sp>
    </p:spTree>
    <p:extLst>
      <p:ext uri="{BB962C8B-B14F-4D97-AF65-F5344CB8AC3E}">
        <p14:creationId xmlns:p14="http://schemas.microsoft.com/office/powerpoint/2010/main" val="35790500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大概念的三种表达方式</a:t>
            </a:r>
          </a:p>
        </p:txBody>
      </p:sp>
      <p:graphicFrame>
        <p:nvGraphicFramePr>
          <p:cNvPr id="7" name="内容占位符 6"/>
          <p:cNvGraphicFramePr>
            <a:graphicFrameLocks noGrp="1"/>
          </p:cNvGraphicFramePr>
          <p:nvPr>
            <p:ph idx="1"/>
            <p:extLst>
              <p:ext uri="{D42A27DB-BD31-4B8C-83A1-F6EECF244321}">
                <p14:modId xmlns:p14="http://schemas.microsoft.com/office/powerpoint/2010/main" val="115660881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58593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作</a:t>
            </a:r>
            <a:r>
              <a:rPr lang="zh-CN" altLang="en-US" b="1" dirty="0"/>
              <a:t>为“概念”的大概</a:t>
            </a:r>
            <a:r>
              <a:rPr lang="zh-CN" altLang="en-US" b="1" dirty="0" smtClean="0"/>
              <a:t>念（初中课标）</a:t>
            </a:r>
            <a:endParaRPr lang="zh-CN" altLang="en-US" b="1" dirty="0"/>
          </a:p>
        </p:txBody>
      </p:sp>
      <p:sp>
        <p:nvSpPr>
          <p:cNvPr id="3" name="内容占位符 2"/>
          <p:cNvSpPr>
            <a:spLocks noGrp="1"/>
          </p:cNvSpPr>
          <p:nvPr>
            <p:ph idx="1"/>
          </p:nvPr>
        </p:nvSpPr>
        <p:spPr/>
        <p:txBody>
          <a:bodyPr>
            <a:normAutofit/>
          </a:bodyPr>
          <a:lstStyle/>
          <a:p>
            <a:pPr>
              <a:buFont typeface="Wingdings" panose="05000000000000000000" pitchFamily="2" charset="2"/>
              <a:buChar char="u"/>
            </a:pPr>
            <a:r>
              <a:rPr lang="zh-CN" altLang="zh-CN" sz="3600" b="1" dirty="0"/>
              <a:t>一是能够统领整个学习板块的大概</a:t>
            </a:r>
            <a:r>
              <a:rPr lang="zh-CN" altLang="zh-CN" sz="3600" b="1" dirty="0" smtClean="0"/>
              <a:t>念</a:t>
            </a:r>
            <a:r>
              <a:rPr lang="zh-CN" altLang="en-US" sz="3600" dirty="0" smtClean="0"/>
              <a:t>，</a:t>
            </a:r>
            <a:r>
              <a:rPr lang="zh-CN" altLang="zh-CN" sz="3600" dirty="0" smtClean="0"/>
              <a:t>如中</a:t>
            </a:r>
            <a:r>
              <a:rPr lang="zh-CN" altLang="zh-CN" sz="3600" dirty="0"/>
              <a:t>国古代史中的“统一多民族国家”，中国近代史中的“民族独立、人民解放”，中国现代史中的“社会主义现代化”，世界古代史中的“多元文明”，世界近代史中的“资本主义、社会主义运动、民族解放”，世界现代史中的“战争与革命，和平与发展”。</a:t>
            </a:r>
            <a:endParaRPr lang="zh-CN" altLang="en-US" sz="3600" dirty="0"/>
          </a:p>
        </p:txBody>
      </p:sp>
    </p:spTree>
    <p:extLst>
      <p:ext uri="{BB962C8B-B14F-4D97-AF65-F5344CB8AC3E}">
        <p14:creationId xmlns:p14="http://schemas.microsoft.com/office/powerpoint/2010/main" val="39101979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作为“概念”的大概念（初中课标）</a:t>
            </a:r>
          </a:p>
        </p:txBody>
      </p:sp>
      <p:pic>
        <p:nvPicPr>
          <p:cNvPr id="2050"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529" y="1643269"/>
            <a:ext cx="8309113" cy="5144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229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b="1" dirty="0" smtClean="0"/>
              <a:t>知识教学与概念教学的课堂比较</a:t>
            </a:r>
            <a:r>
              <a:rPr lang="en-US" altLang="zh-CN" sz="3600" b="1" dirty="0" smtClean="0"/>
              <a:t/>
            </a:r>
            <a:br>
              <a:rPr lang="en-US" altLang="zh-CN" sz="3600" b="1" dirty="0" smtClean="0"/>
            </a:br>
            <a:r>
              <a:rPr lang="zh-CN" altLang="en-US" sz="3600" b="1" dirty="0" smtClean="0"/>
              <a:t>（</a:t>
            </a:r>
            <a:r>
              <a:rPr lang="zh-CN" altLang="en-US" sz="3600" b="1" dirty="0"/>
              <a:t>埃里克</a:t>
            </a:r>
            <a:r>
              <a:rPr lang="zh-CN" altLang="en-US" sz="3600" b="1" dirty="0" smtClean="0"/>
              <a:t>森、兰</a:t>
            </a:r>
            <a:r>
              <a:rPr lang="zh-CN" altLang="en-US" sz="3600" b="1" dirty="0"/>
              <a:t>宁</a:t>
            </a:r>
            <a:r>
              <a:rPr lang="en-US" altLang="zh-CN" sz="3600" b="1" dirty="0" smtClean="0"/>
              <a:t>《</a:t>
            </a:r>
            <a:r>
              <a:rPr lang="zh-CN" altLang="en-US" sz="3600" b="1" dirty="0"/>
              <a:t>以概念为本的课程与教学</a:t>
            </a:r>
            <a:r>
              <a:rPr lang="en-US" altLang="zh-CN" sz="3600" b="1" dirty="0" smtClean="0"/>
              <a:t>》</a:t>
            </a:r>
            <a:r>
              <a:rPr lang="zh-CN" altLang="en-US" sz="3600" b="1" dirty="0" smtClean="0"/>
              <a:t>）</a:t>
            </a:r>
            <a:endParaRPr lang="zh-CN" altLang="en-US" sz="3600" b="1" dirty="0"/>
          </a:p>
        </p:txBody>
      </p:sp>
      <p:sp>
        <p:nvSpPr>
          <p:cNvPr id="3" name="内容占位符 2"/>
          <p:cNvSpPr>
            <a:spLocks noGrp="1"/>
          </p:cNvSpPr>
          <p:nvPr>
            <p:ph idx="1"/>
          </p:nvPr>
        </p:nvSpPr>
        <p:spPr>
          <a:xfrm>
            <a:off x="838200" y="2103921"/>
            <a:ext cx="10515600" cy="4351338"/>
          </a:xfrm>
        </p:spPr>
        <p:txBody>
          <a:bodyPr>
            <a:normAutofit/>
          </a:bodyPr>
          <a:lstStyle/>
          <a:p>
            <a:r>
              <a:rPr lang="zh-CN" altLang="en-US" sz="3200" b="1" dirty="0" smtClean="0"/>
              <a:t>美国学生学习</a:t>
            </a:r>
            <a:r>
              <a:rPr lang="zh-CN" altLang="en-US" sz="3200" b="1" dirty="0"/>
              <a:t>“</a:t>
            </a:r>
            <a:r>
              <a:rPr lang="zh-CN" altLang="en-US" sz="3200" b="1" dirty="0" smtClean="0"/>
              <a:t>第</a:t>
            </a:r>
            <a:r>
              <a:rPr lang="zh-CN" altLang="en-US" sz="3200" b="1" dirty="0"/>
              <a:t>二次世界大</a:t>
            </a:r>
            <a:r>
              <a:rPr lang="zh-CN" altLang="en-US" sz="3200" b="1" dirty="0" smtClean="0"/>
              <a:t>战”案例一</a:t>
            </a:r>
            <a:endParaRPr lang="en-US" altLang="zh-CN" sz="3200" b="1" dirty="0" smtClean="0"/>
          </a:p>
          <a:p>
            <a:r>
              <a:rPr lang="en-US" altLang="zh-CN" sz="3200" dirty="0"/>
              <a:t>1</a:t>
            </a:r>
            <a:r>
              <a:rPr lang="zh-CN" altLang="en-US" sz="3200" dirty="0"/>
              <a:t>、识别美国参与二战的原因，包括专制膨胀、珍珠港事件等；</a:t>
            </a:r>
          </a:p>
          <a:p>
            <a:r>
              <a:rPr lang="zh-CN" altLang="en-US" sz="3200" dirty="0"/>
              <a:t> </a:t>
            </a:r>
            <a:r>
              <a:rPr lang="en-US" altLang="zh-CN" sz="3200" dirty="0"/>
              <a:t>2</a:t>
            </a:r>
            <a:r>
              <a:rPr lang="zh-CN" altLang="en-US" sz="3200" dirty="0"/>
              <a:t>、分析二战的重大问题和事件，比如发动多方战争、中途岛战役、诺曼底登陆、使用原子弹等；</a:t>
            </a:r>
          </a:p>
          <a:p>
            <a:r>
              <a:rPr lang="zh-CN" altLang="en-US" sz="3200" dirty="0"/>
              <a:t> </a:t>
            </a:r>
            <a:r>
              <a:rPr lang="en-US" altLang="zh-CN" sz="3200" dirty="0"/>
              <a:t>3</a:t>
            </a:r>
            <a:r>
              <a:rPr lang="zh-CN" altLang="en-US" sz="3200" dirty="0"/>
              <a:t>、评估战争对一个国家的主要耗费和益处。</a:t>
            </a:r>
          </a:p>
          <a:p>
            <a:r>
              <a:rPr lang="zh-CN" altLang="en-US" sz="3200" dirty="0"/>
              <a:t> </a:t>
            </a:r>
            <a:r>
              <a:rPr lang="en-US" altLang="zh-CN" sz="3200" dirty="0"/>
              <a:t>4</a:t>
            </a:r>
            <a:r>
              <a:rPr lang="zh-CN" altLang="en-US" sz="3200" dirty="0"/>
              <a:t>、解释二战期间一些著名军事领导人所起到的关键作用。</a:t>
            </a:r>
          </a:p>
          <a:p>
            <a:endParaRPr lang="zh-CN" altLang="en-US" sz="3200" dirty="0"/>
          </a:p>
        </p:txBody>
      </p:sp>
    </p:spTree>
    <p:extLst>
      <p:ext uri="{BB962C8B-B14F-4D97-AF65-F5344CB8AC3E}">
        <p14:creationId xmlns:p14="http://schemas.microsoft.com/office/powerpoint/2010/main" val="26457936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作为“概念”的大概念（初中课标）</a:t>
            </a:r>
          </a:p>
        </p:txBody>
      </p:sp>
      <p:sp>
        <p:nvSpPr>
          <p:cNvPr id="3" name="内容占位符 2"/>
          <p:cNvSpPr>
            <a:spLocks noGrp="1"/>
          </p:cNvSpPr>
          <p:nvPr>
            <p:ph idx="1"/>
          </p:nvPr>
        </p:nvSpPr>
        <p:spPr>
          <a:xfrm>
            <a:off x="758687" y="1746112"/>
            <a:ext cx="10515600" cy="4351338"/>
          </a:xfrm>
        </p:spPr>
        <p:txBody>
          <a:bodyPr>
            <a:noAutofit/>
          </a:bodyPr>
          <a:lstStyle/>
          <a:p>
            <a:r>
              <a:rPr lang="zh-CN" altLang="zh-CN" sz="3600" b="1" dirty="0"/>
              <a:t>二是学习单元中的大概念，即能够成为单元主题学习重要抓手的大概念</a:t>
            </a:r>
            <a:r>
              <a:rPr lang="zh-CN" altLang="zh-CN" sz="3600" dirty="0"/>
              <a:t>，如中国古代史中的三国两晋南北朝，可将“民族交往交流交融”作为这一学习单元的大概念</a:t>
            </a:r>
            <a:r>
              <a:rPr lang="zh-CN" altLang="zh-CN" sz="3600" dirty="0" smtClean="0"/>
              <a:t>。</a:t>
            </a:r>
            <a:endParaRPr lang="en-US" altLang="zh-CN" sz="3600" dirty="0" smtClean="0"/>
          </a:p>
          <a:p>
            <a:r>
              <a:rPr lang="zh-CN" altLang="zh-CN" sz="3600" b="1" dirty="0" smtClean="0"/>
              <a:t>三</a:t>
            </a:r>
            <a:r>
              <a:rPr lang="zh-CN" altLang="zh-CN" sz="3600" b="1" dirty="0"/>
              <a:t>是每课中的大概念，即课时教学内容中的核心概念或重要观念</a:t>
            </a:r>
            <a:r>
              <a:rPr lang="zh-CN" altLang="zh-CN" sz="3600" dirty="0"/>
              <a:t>，如有关春秋战国时期的历史，可将“社会变革”作为大概念，使学生从这一视角认识这一时期在政治、经济、民族、文化等多方面的发展与变化。</a:t>
            </a:r>
          </a:p>
        </p:txBody>
      </p:sp>
    </p:spTree>
    <p:extLst>
      <p:ext uri="{BB962C8B-B14F-4D97-AF65-F5344CB8AC3E}">
        <p14:creationId xmlns:p14="http://schemas.microsoft.com/office/powerpoint/2010/main" val="11507708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作为“概念”的大概念（初中课标）</a:t>
            </a:r>
            <a:endParaRPr lang="zh-CN" altLang="en-US" dirty="0"/>
          </a:p>
        </p:txBody>
      </p:sp>
      <p:graphicFrame>
        <p:nvGraphicFramePr>
          <p:cNvPr id="8" name="内容占位符 7"/>
          <p:cNvGraphicFramePr>
            <a:graphicFrameLocks noGrp="1"/>
          </p:cNvGraphicFramePr>
          <p:nvPr>
            <p:ph idx="1"/>
            <p:extLst>
              <p:ext uri="{D42A27DB-BD31-4B8C-83A1-F6EECF244321}">
                <p14:modId xmlns:p14="http://schemas.microsoft.com/office/powerpoint/2010/main" val="10917413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89463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作为历史命题或论题的大概念</a:t>
            </a:r>
            <a:endParaRPr lang="zh-CN" altLang="en-US" b="1" dirty="0"/>
          </a:p>
        </p:txBody>
      </p:sp>
      <p:sp>
        <p:nvSpPr>
          <p:cNvPr id="3" name="内容占位符 2"/>
          <p:cNvSpPr>
            <a:spLocks noGrp="1"/>
          </p:cNvSpPr>
          <p:nvPr>
            <p:ph idx="1"/>
          </p:nvPr>
        </p:nvSpPr>
        <p:spPr/>
        <p:txBody>
          <a:bodyPr>
            <a:normAutofit fontScale="92500" lnSpcReduction="10000"/>
          </a:bodyPr>
          <a:lstStyle/>
          <a:p>
            <a:pPr>
              <a:lnSpc>
                <a:spcPct val="150000"/>
              </a:lnSpc>
              <a:buFont typeface="Wingdings" panose="05000000000000000000" pitchFamily="2" charset="2"/>
              <a:buChar char="u"/>
            </a:pPr>
            <a:r>
              <a:rPr lang="zh-CN" altLang="en-US" sz="3200" b="1" dirty="0" smtClean="0"/>
              <a:t>表达方式：</a:t>
            </a:r>
            <a:r>
              <a:rPr lang="zh-CN" altLang="en-US" sz="3200" dirty="0" smtClean="0"/>
              <a:t>与一定历史内容相结合的历史命题或论题。</a:t>
            </a:r>
            <a:endParaRPr lang="en-US" altLang="zh-CN" sz="3200" dirty="0" smtClean="0"/>
          </a:p>
          <a:p>
            <a:pPr>
              <a:lnSpc>
                <a:spcPct val="150000"/>
              </a:lnSpc>
              <a:buFont typeface="Wingdings" panose="05000000000000000000" pitchFamily="2" charset="2"/>
              <a:buChar char="u"/>
            </a:pPr>
            <a:r>
              <a:rPr lang="zh-CN" altLang="en-US" sz="3200" b="1" dirty="0" smtClean="0"/>
              <a:t>内涵：</a:t>
            </a:r>
            <a:r>
              <a:rPr lang="zh-CN" altLang="en-US" sz="3200" dirty="0" smtClean="0"/>
              <a:t>能够反映专家思维（核心素养），反映历史本质（阶段特征）、提供</a:t>
            </a:r>
            <a:r>
              <a:rPr lang="zh-CN" altLang="zh-CN" sz="3200" dirty="0" smtClean="0"/>
              <a:t>认知</a:t>
            </a:r>
            <a:r>
              <a:rPr lang="zh-CN" altLang="en-US" sz="3200" dirty="0"/>
              <a:t>结构</a:t>
            </a:r>
            <a:r>
              <a:rPr lang="zh-CN" altLang="en-US" sz="3200" dirty="0" smtClean="0"/>
              <a:t>、具备价值观念。</a:t>
            </a:r>
            <a:endParaRPr lang="en-US" altLang="zh-CN" sz="3200" dirty="0" smtClean="0"/>
          </a:p>
          <a:p>
            <a:pPr>
              <a:lnSpc>
                <a:spcPct val="150000"/>
              </a:lnSpc>
              <a:buFont typeface="Wingdings" panose="05000000000000000000" pitchFamily="2" charset="2"/>
              <a:buChar char="u"/>
            </a:pPr>
            <a:r>
              <a:rPr lang="zh-CN" altLang="en-US" sz="3200" b="1" dirty="0" smtClean="0"/>
              <a:t>特点：</a:t>
            </a:r>
            <a:r>
              <a:rPr lang="zh-CN" altLang="en-US" sz="3200" dirty="0" smtClean="0"/>
              <a:t>具有抽</a:t>
            </a:r>
            <a:r>
              <a:rPr lang="zh-CN" altLang="en-US" sz="3200" dirty="0"/>
              <a:t>象</a:t>
            </a:r>
            <a:r>
              <a:rPr lang="zh-CN" altLang="en-US" sz="3200" dirty="0" smtClean="0"/>
              <a:t>性（理论性）、统</a:t>
            </a:r>
            <a:r>
              <a:rPr lang="zh-CN" altLang="en-US" sz="3200" dirty="0"/>
              <a:t>摄</a:t>
            </a:r>
            <a:r>
              <a:rPr lang="zh-CN" altLang="en-US" sz="3200" dirty="0" smtClean="0"/>
              <a:t>性（宏观性）、迁</a:t>
            </a:r>
            <a:r>
              <a:rPr lang="zh-CN" altLang="en-US" sz="3200" dirty="0"/>
              <a:t>移</a:t>
            </a:r>
            <a:r>
              <a:rPr lang="zh-CN" altLang="en-US" sz="3200" dirty="0" smtClean="0"/>
              <a:t>性（情境性）、意</a:t>
            </a:r>
            <a:r>
              <a:rPr lang="zh-CN" altLang="en-US" sz="3200" dirty="0"/>
              <a:t>义</a:t>
            </a:r>
            <a:r>
              <a:rPr lang="zh-CN" altLang="en-US" sz="3200" dirty="0" smtClean="0"/>
              <a:t>性（价值取向）。</a:t>
            </a:r>
            <a:endParaRPr lang="en-US" altLang="zh-CN" sz="3200" dirty="0" smtClean="0"/>
          </a:p>
          <a:p>
            <a:pPr>
              <a:lnSpc>
                <a:spcPct val="150000"/>
              </a:lnSpc>
              <a:buFont typeface="Wingdings" panose="05000000000000000000" pitchFamily="2" charset="2"/>
              <a:buChar char="u"/>
            </a:pPr>
            <a:r>
              <a:rPr lang="zh-CN" altLang="en-US" sz="3200" b="1" dirty="0" smtClean="0">
                <a:solidFill>
                  <a:srgbClr val="C00000"/>
                </a:solidFill>
              </a:rPr>
              <a:t>同一内容可以构建不同的大概念。</a:t>
            </a:r>
            <a:endParaRPr lang="zh-CN" altLang="en-US" sz="3200" b="1" dirty="0">
              <a:solidFill>
                <a:srgbClr val="C00000"/>
              </a:solidFill>
            </a:endParaRPr>
          </a:p>
        </p:txBody>
      </p:sp>
    </p:spTree>
    <p:extLst>
      <p:ext uri="{BB962C8B-B14F-4D97-AF65-F5344CB8AC3E}">
        <p14:creationId xmlns:p14="http://schemas.microsoft.com/office/powerpoint/2010/main" val="32944340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单元标题中哪些包含大</a:t>
            </a:r>
            <a:r>
              <a:rPr lang="zh-CN" altLang="en-US" b="1" dirty="0"/>
              <a:t>概念？</a:t>
            </a:r>
          </a:p>
        </p:txBody>
      </p:sp>
      <p:sp>
        <p:nvSpPr>
          <p:cNvPr id="3" name="内容占位符 2"/>
          <p:cNvSpPr>
            <a:spLocks noGrp="1"/>
          </p:cNvSpPr>
          <p:nvPr>
            <p:ph idx="1"/>
          </p:nvPr>
        </p:nvSpPr>
        <p:spPr>
          <a:xfrm>
            <a:off x="846992" y="1711325"/>
            <a:ext cx="10515600" cy="4351338"/>
          </a:xfrm>
        </p:spPr>
        <p:txBody>
          <a:bodyPr>
            <a:noAutofit/>
          </a:bodyPr>
          <a:lstStyle/>
          <a:p>
            <a:endParaRPr lang="zh-CN"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360" y="1664312"/>
            <a:ext cx="5213472" cy="22656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7574" y="1811288"/>
            <a:ext cx="5810250" cy="19716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360" y="4606804"/>
            <a:ext cx="5231058" cy="161024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7574" y="4606804"/>
            <a:ext cx="5562234" cy="17072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9" name="直接连接符 8"/>
          <p:cNvCxnSpPr/>
          <p:nvPr/>
        </p:nvCxnSpPr>
        <p:spPr>
          <a:xfrm>
            <a:off x="3064303" y="2013438"/>
            <a:ext cx="1349435" cy="17585"/>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0" name="直接连接符 9"/>
          <p:cNvCxnSpPr/>
          <p:nvPr/>
        </p:nvCxnSpPr>
        <p:spPr>
          <a:xfrm>
            <a:off x="1393123" y="2420815"/>
            <a:ext cx="1349435" cy="17585"/>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直接连接符 10"/>
          <p:cNvCxnSpPr/>
          <p:nvPr/>
        </p:nvCxnSpPr>
        <p:spPr>
          <a:xfrm>
            <a:off x="8070057" y="2332892"/>
            <a:ext cx="1575105" cy="17585"/>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直接连接符 12"/>
          <p:cNvCxnSpPr/>
          <p:nvPr/>
        </p:nvCxnSpPr>
        <p:spPr>
          <a:xfrm>
            <a:off x="2742558" y="5023338"/>
            <a:ext cx="1349435" cy="17585"/>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588999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如何提炼大概念？</a:t>
            </a:r>
            <a:endParaRPr lang="en-US" altLang="zh-CN" b="1" dirty="0">
              <a:latin typeface="+mn-ea"/>
            </a:endParaRPr>
          </a:p>
        </p:txBody>
      </p:sp>
      <p:sp>
        <p:nvSpPr>
          <p:cNvPr id="3" name="内容占位符 2"/>
          <p:cNvSpPr>
            <a:spLocks noGrp="1"/>
          </p:cNvSpPr>
          <p:nvPr>
            <p:ph idx="1"/>
          </p:nvPr>
        </p:nvSpPr>
        <p:spPr>
          <a:xfrm>
            <a:off x="838199" y="1825625"/>
            <a:ext cx="10704443" cy="4351338"/>
          </a:xfrm>
        </p:spPr>
        <p:txBody>
          <a:bodyPr>
            <a:normAutofit/>
          </a:bodyPr>
          <a:lstStyle/>
          <a:p>
            <a:r>
              <a:rPr lang="zh-CN" altLang="en-US" sz="3600" b="1" dirty="0" smtClean="0">
                <a:latin typeface="+mn-ea"/>
              </a:rPr>
              <a:t>案例：</a:t>
            </a:r>
            <a:r>
              <a:rPr lang="en-US" altLang="zh-CN" sz="3600" b="1" dirty="0" smtClean="0">
                <a:latin typeface="+mn-ea"/>
              </a:rPr>
              <a:t>《</a:t>
            </a:r>
            <a:r>
              <a:rPr lang="zh-CN" altLang="en-US" sz="3600" b="1" dirty="0">
                <a:latin typeface="+mn-ea"/>
              </a:rPr>
              <a:t>中外历史纲要（上）</a:t>
            </a:r>
            <a:r>
              <a:rPr lang="en-US" altLang="zh-CN" sz="3600" b="1" dirty="0">
                <a:latin typeface="+mn-ea"/>
              </a:rPr>
              <a:t>》</a:t>
            </a:r>
            <a:r>
              <a:rPr lang="zh-CN" altLang="en-US" sz="3600" b="1" dirty="0">
                <a:latin typeface="+mn-ea"/>
              </a:rPr>
              <a:t>第二单</a:t>
            </a:r>
            <a:r>
              <a:rPr lang="zh-CN" altLang="en-US" sz="3600" b="1" dirty="0" smtClean="0">
                <a:latin typeface="+mn-ea"/>
              </a:rPr>
              <a:t>元：</a:t>
            </a:r>
            <a:endParaRPr lang="en-US" altLang="zh-CN" sz="3600" b="1" dirty="0" smtClean="0">
              <a:latin typeface="+mn-ea"/>
            </a:endParaRPr>
          </a:p>
          <a:p>
            <a:r>
              <a:rPr lang="zh-CN" altLang="en-US" sz="3600" b="1" dirty="0" smtClean="0">
                <a:latin typeface="+mn-ea"/>
              </a:rPr>
              <a:t>单元标题：</a:t>
            </a:r>
            <a:endParaRPr lang="en-US" altLang="zh-CN" sz="3600" b="1" dirty="0" smtClean="0">
              <a:latin typeface="+mn-ea"/>
            </a:endParaRPr>
          </a:p>
          <a:p>
            <a:r>
              <a:rPr lang="zh-CN" altLang="en-US" sz="3600" b="1" dirty="0" smtClean="0">
                <a:solidFill>
                  <a:srgbClr val="C00000"/>
                </a:solidFill>
                <a:latin typeface="+mn-ea"/>
              </a:rPr>
              <a:t>三国两晋南北朝的民族交融与隋唐统一多民族封建国家的发展</a:t>
            </a:r>
            <a:endParaRPr lang="en-US" altLang="zh-CN" sz="3600" b="1" dirty="0" smtClean="0">
              <a:solidFill>
                <a:srgbClr val="C00000"/>
              </a:solidFill>
              <a:latin typeface="+mn-ea"/>
            </a:endParaRPr>
          </a:p>
          <a:p>
            <a:r>
              <a:rPr lang="zh-CN" altLang="en-US" sz="3600" b="1" dirty="0" smtClean="0">
                <a:latin typeface="+mn-ea"/>
              </a:rPr>
              <a:t>单元大</a:t>
            </a:r>
            <a:r>
              <a:rPr lang="zh-CN" altLang="en-US" sz="3600" b="1" dirty="0">
                <a:latin typeface="+mn-ea"/>
              </a:rPr>
              <a:t>概念</a:t>
            </a:r>
            <a:r>
              <a:rPr lang="zh-CN" altLang="en-US" sz="3600" b="1" dirty="0" smtClean="0">
                <a:latin typeface="+mn-ea"/>
              </a:rPr>
              <a:t>：</a:t>
            </a:r>
            <a:endParaRPr lang="en-US" altLang="zh-CN" sz="3600" b="1" dirty="0" smtClean="0">
              <a:latin typeface="+mn-ea"/>
            </a:endParaRPr>
          </a:p>
          <a:p>
            <a:r>
              <a:rPr lang="zh-CN" altLang="en-US" sz="3600" b="1" dirty="0">
                <a:solidFill>
                  <a:srgbClr val="C00000"/>
                </a:solidFill>
                <a:latin typeface="+mn-ea"/>
              </a:rPr>
              <a:t>三国两晋南北</a:t>
            </a:r>
            <a:r>
              <a:rPr lang="zh-CN" altLang="en-US" sz="3600" b="1" dirty="0" smtClean="0">
                <a:solidFill>
                  <a:srgbClr val="C00000"/>
                </a:solidFill>
                <a:latin typeface="+mn-ea"/>
              </a:rPr>
              <a:t>朝到隋唐：从</a:t>
            </a:r>
            <a:r>
              <a:rPr lang="zh-CN" altLang="en-US" sz="3600" b="1" dirty="0">
                <a:solidFill>
                  <a:srgbClr val="C00000"/>
                </a:solidFill>
                <a:latin typeface="+mn-ea"/>
              </a:rPr>
              <a:t>草原、中原、江南的三重联动到轴心文明的新辉煌</a:t>
            </a:r>
            <a:endParaRPr lang="en-US" altLang="zh-CN" sz="3600" b="1" dirty="0" smtClean="0">
              <a:solidFill>
                <a:srgbClr val="C00000"/>
              </a:solidFill>
              <a:latin typeface="+mn-ea"/>
            </a:endParaRPr>
          </a:p>
          <a:p>
            <a:endParaRPr lang="zh-CN" altLang="en-US" sz="3600" b="1" dirty="0" smtClean="0">
              <a:latin typeface="+mn-ea"/>
            </a:endParaRPr>
          </a:p>
          <a:p>
            <a:endParaRPr lang="zh-CN" altLang="en-US" sz="3600" dirty="0">
              <a:latin typeface="+mn-ea"/>
            </a:endParaRPr>
          </a:p>
        </p:txBody>
      </p:sp>
    </p:spTree>
    <p:extLst>
      <p:ext uri="{BB962C8B-B14F-4D97-AF65-F5344CB8AC3E}">
        <p14:creationId xmlns:p14="http://schemas.microsoft.com/office/powerpoint/2010/main" val="3774418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966713" cy="6741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43727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21" y="95043"/>
            <a:ext cx="11980449" cy="6762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22264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solidFill>
                  <a:srgbClr val="C00000"/>
                </a:solidFill>
                <a:latin typeface="+mn-ea"/>
              </a:rPr>
              <a:t>三国两晋南北朝到隋唐：从草原、中原、江南的三重联动到轴心文明的新辉煌</a:t>
            </a:r>
            <a:endParaRPr lang="en-US" altLang="zh-CN" b="1" dirty="0">
              <a:solidFill>
                <a:srgbClr val="C00000"/>
              </a:solidFill>
              <a:latin typeface="+mn-ea"/>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5660" y="4281903"/>
            <a:ext cx="8772525" cy="9429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内容占位符 6"/>
          <p:cNvSpPr>
            <a:spLocks noGrp="1"/>
          </p:cNvSpPr>
          <p:nvPr>
            <p:ph idx="1"/>
          </p:nvPr>
        </p:nvSpPr>
        <p:spPr>
          <a:xfrm>
            <a:off x="268356" y="2156929"/>
            <a:ext cx="2620617" cy="3740288"/>
          </a:xfrm>
        </p:spPr>
        <p:txBody>
          <a:bodyPr/>
          <a:lstStyle/>
          <a:p>
            <a:r>
              <a:rPr lang="zh-CN" altLang="en-US" b="1" dirty="0"/>
              <a:t>抽象性（理论性</a:t>
            </a:r>
            <a:r>
              <a:rPr lang="zh-CN" altLang="en-US" b="1" dirty="0" smtClean="0"/>
              <a:t>）</a:t>
            </a:r>
            <a:endParaRPr lang="en-US" altLang="zh-CN" b="1" dirty="0" smtClean="0"/>
          </a:p>
          <a:p>
            <a:r>
              <a:rPr lang="zh-CN" altLang="en-US" b="1" dirty="0" smtClean="0"/>
              <a:t>统</a:t>
            </a:r>
            <a:r>
              <a:rPr lang="zh-CN" altLang="en-US" b="1" dirty="0"/>
              <a:t>摄性（宏观性</a:t>
            </a:r>
            <a:r>
              <a:rPr lang="zh-CN" altLang="en-US" b="1" dirty="0" smtClean="0"/>
              <a:t>）</a:t>
            </a:r>
            <a:endParaRPr lang="en-US" altLang="zh-CN" b="1" dirty="0" smtClean="0"/>
          </a:p>
          <a:p>
            <a:r>
              <a:rPr lang="zh-CN" altLang="en-US" b="1" dirty="0" smtClean="0"/>
              <a:t>迁</a:t>
            </a:r>
            <a:r>
              <a:rPr lang="zh-CN" altLang="en-US" b="1" dirty="0"/>
              <a:t>移性（情境性</a:t>
            </a:r>
            <a:r>
              <a:rPr lang="zh-CN" altLang="en-US" b="1" dirty="0" smtClean="0"/>
              <a:t>）</a:t>
            </a:r>
            <a:endParaRPr lang="en-US" altLang="zh-CN" b="1" dirty="0" smtClean="0"/>
          </a:p>
          <a:p>
            <a:r>
              <a:rPr lang="zh-CN" altLang="en-US" b="1" dirty="0" smtClean="0"/>
              <a:t>意</a:t>
            </a:r>
            <a:r>
              <a:rPr lang="zh-CN" altLang="en-US" b="1" dirty="0"/>
              <a:t>义性（价值取向）</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8441" y="2805734"/>
            <a:ext cx="7277100" cy="13525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4710" y="5408958"/>
            <a:ext cx="8753475" cy="13144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6953" y="2004391"/>
            <a:ext cx="822007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04236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30965" y="437321"/>
            <a:ext cx="10515600" cy="5102088"/>
          </a:xfrm>
        </p:spPr>
        <p:txBody>
          <a:bodyPr>
            <a:normAutofit fontScale="90000"/>
          </a:bodyPr>
          <a:lstStyle/>
          <a:p>
            <a:pPr>
              <a:lnSpc>
                <a:spcPct val="150000"/>
              </a:lnSpc>
            </a:pPr>
            <a:r>
              <a:rPr lang="zh-CN" altLang="en-US" sz="3600" b="1" dirty="0" smtClean="0">
                <a:latin typeface="+mn-ea"/>
              </a:rPr>
              <a:t>单元内容：</a:t>
            </a:r>
            <a:r>
              <a:rPr lang="zh-CN" altLang="en-US" sz="3600" dirty="0" smtClean="0">
                <a:latin typeface="+mn-ea"/>
              </a:rPr>
              <a:t>三</a:t>
            </a:r>
            <a:r>
              <a:rPr lang="zh-CN" altLang="en-US" sz="3600" dirty="0">
                <a:latin typeface="+mn-ea"/>
              </a:rPr>
              <a:t>国两晋南北朝的民族交融与隋唐统一多民族封建国家的发</a:t>
            </a:r>
            <a:r>
              <a:rPr lang="zh-CN" altLang="en-US" sz="3600" dirty="0" smtClean="0">
                <a:latin typeface="+mn-ea"/>
              </a:rPr>
              <a:t>展</a:t>
            </a:r>
            <a:r>
              <a:rPr lang="en-US" altLang="zh-CN" sz="3600" b="1" dirty="0" smtClean="0">
                <a:latin typeface="+mn-ea"/>
              </a:rPr>
              <a:t/>
            </a:r>
            <a:br>
              <a:rPr lang="en-US" altLang="zh-CN" sz="3600" b="1" dirty="0" smtClean="0">
                <a:latin typeface="+mn-ea"/>
              </a:rPr>
            </a:br>
            <a:r>
              <a:rPr lang="zh-CN" altLang="en-US" sz="3600" b="1" dirty="0">
                <a:latin typeface="+mn-ea"/>
              </a:rPr>
              <a:t>单</a:t>
            </a:r>
            <a:r>
              <a:rPr lang="zh-CN" altLang="en-US" sz="3600" b="1" dirty="0" smtClean="0">
                <a:latin typeface="+mn-ea"/>
              </a:rPr>
              <a:t>元大概念：</a:t>
            </a:r>
            <a:r>
              <a:rPr lang="zh-CN" altLang="en-US" sz="3600" dirty="0" smtClean="0">
                <a:latin typeface="+mn-ea"/>
              </a:rPr>
              <a:t>从草原、中原、江南的三重联动到轴心文明的新辉煌</a:t>
            </a:r>
            <a:r>
              <a:rPr lang="en-US" altLang="zh-CN" sz="3600" b="1" dirty="0" smtClean="0">
                <a:latin typeface="+mn-ea"/>
              </a:rPr>
              <a:t/>
            </a:r>
            <a:br>
              <a:rPr lang="en-US" altLang="zh-CN" sz="3600" b="1" dirty="0" smtClean="0">
                <a:latin typeface="+mn-ea"/>
              </a:rPr>
            </a:br>
            <a:r>
              <a:rPr lang="zh-CN" altLang="en-US" sz="3600" b="1" dirty="0">
                <a:latin typeface="+mn-ea"/>
              </a:rPr>
              <a:t>单</a:t>
            </a:r>
            <a:r>
              <a:rPr lang="zh-CN" altLang="en-US" sz="3600" b="1" dirty="0" smtClean="0">
                <a:latin typeface="+mn-ea"/>
              </a:rPr>
              <a:t>元核心目</a:t>
            </a:r>
            <a:r>
              <a:rPr lang="zh-CN" altLang="en-US" sz="3600" b="1" dirty="0">
                <a:latin typeface="+mn-ea"/>
              </a:rPr>
              <a:t>标：</a:t>
            </a:r>
            <a:r>
              <a:rPr lang="zh-CN" altLang="en-US" sz="3600" dirty="0">
                <a:latin typeface="+mn-ea"/>
              </a:rPr>
              <a:t>从民族交融背景下国家由分裂走向统一并出现隋唐盛世的</a:t>
            </a:r>
            <a:r>
              <a:rPr lang="zh-CN" altLang="en-US" sz="3600" b="1" dirty="0">
                <a:latin typeface="+mn-ea"/>
              </a:rPr>
              <a:t>历史发展脉</a:t>
            </a:r>
            <a:r>
              <a:rPr lang="zh-CN" altLang="en-US" sz="3600" b="1" dirty="0" smtClean="0">
                <a:latin typeface="+mn-ea"/>
              </a:rPr>
              <a:t>络</a:t>
            </a:r>
            <a:r>
              <a:rPr lang="zh-CN" altLang="en-US" sz="3600" dirty="0" smtClean="0">
                <a:latin typeface="+mn-ea"/>
              </a:rPr>
              <a:t>中，培</a:t>
            </a:r>
            <a:r>
              <a:rPr lang="zh-CN" altLang="en-US" sz="3600" dirty="0">
                <a:latin typeface="+mn-ea"/>
              </a:rPr>
              <a:t>养学生的文化认同、民族认同与国家认</a:t>
            </a:r>
            <a:r>
              <a:rPr lang="zh-CN" altLang="en-US" sz="3600" dirty="0" smtClean="0">
                <a:latin typeface="+mn-ea"/>
              </a:rPr>
              <a:t>同。</a:t>
            </a:r>
            <a:endParaRPr lang="en-US" altLang="zh-CN" sz="3600" dirty="0">
              <a:latin typeface="+mn-ea"/>
            </a:endParaRPr>
          </a:p>
        </p:txBody>
      </p:sp>
      <p:sp>
        <p:nvSpPr>
          <p:cNvPr id="5" name="圆角矩形标注 4"/>
          <p:cNvSpPr/>
          <p:nvPr/>
        </p:nvSpPr>
        <p:spPr>
          <a:xfrm>
            <a:off x="5817704" y="5433393"/>
            <a:ext cx="5698435" cy="1033668"/>
          </a:xfrm>
          <a:prstGeom prst="wedgeRoundRectCallout">
            <a:avLst>
              <a:gd name="adj1" fmla="val -44994"/>
              <a:gd name="adj2" fmla="val -1150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latin typeface="+mn-ea"/>
                <a:sym typeface="+mn-ea"/>
              </a:rPr>
              <a:t>政权更</a:t>
            </a:r>
            <a:r>
              <a:rPr lang="zh-CN" altLang="zh-CN" sz="2400" b="1" dirty="0" smtClean="0">
                <a:latin typeface="+mn-ea"/>
                <a:sym typeface="+mn-ea"/>
              </a:rPr>
              <a:t>迭</a:t>
            </a:r>
            <a:r>
              <a:rPr lang="zh-CN" altLang="en-US" sz="2400" b="1" dirty="0">
                <a:latin typeface="+mn-ea"/>
                <a:sym typeface="+mn-ea"/>
              </a:rPr>
              <a:t>，制度变化与创新、民族交融、区域开发和思想文化领域的新成就</a:t>
            </a:r>
            <a:endParaRPr lang="zh-CN" altLang="en-US" sz="2400" b="1" dirty="0">
              <a:latin typeface="+mn-ea"/>
            </a:endParaRPr>
          </a:p>
        </p:txBody>
      </p:sp>
    </p:spTree>
    <p:extLst>
      <p:ext uri="{BB962C8B-B14F-4D97-AF65-F5344CB8AC3E}">
        <p14:creationId xmlns:p14="http://schemas.microsoft.com/office/powerpoint/2010/main" val="102603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20" y="246200"/>
            <a:ext cx="5028437" cy="2788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内容占位符 2"/>
          <p:cNvSpPr>
            <a:spLocks noGrp="1"/>
          </p:cNvSpPr>
          <p:nvPr>
            <p:ph idx="1"/>
          </p:nvPr>
        </p:nvSpPr>
        <p:spPr>
          <a:xfrm>
            <a:off x="5459895" y="246200"/>
            <a:ext cx="6453809" cy="2788547"/>
          </a:xfrm>
          <a:ln>
            <a:solidFill>
              <a:schemeClr val="accent1"/>
            </a:solidFill>
          </a:ln>
        </p:spPr>
        <p:txBody>
          <a:bodyPr>
            <a:normAutofit lnSpcReduction="10000"/>
          </a:bodyPr>
          <a:lstStyle/>
          <a:p>
            <a:pPr>
              <a:lnSpc>
                <a:spcPct val="150000"/>
              </a:lnSpc>
            </a:pPr>
            <a:r>
              <a:rPr lang="zh-CN" altLang="en-US" sz="3600" b="1" dirty="0"/>
              <a:t>殖</a:t>
            </a:r>
            <a:r>
              <a:rPr lang="zh-CN" altLang="en-US" sz="3600" b="1" dirty="0" smtClean="0"/>
              <a:t>民运动是如何发生的？</a:t>
            </a:r>
            <a:endParaRPr lang="en-US" altLang="zh-CN" sz="3600" b="1" dirty="0" smtClean="0"/>
          </a:p>
          <a:p>
            <a:pPr>
              <a:lnSpc>
                <a:spcPct val="150000"/>
              </a:lnSpc>
            </a:pPr>
            <a:r>
              <a:rPr lang="zh-CN" altLang="en-US" sz="3600" b="1" dirty="0" smtClean="0"/>
              <a:t>殖民帝国是如何形成的？</a:t>
            </a:r>
            <a:endParaRPr lang="en-US" altLang="zh-CN" sz="3600" b="1" dirty="0" smtClean="0"/>
          </a:p>
          <a:p>
            <a:pPr>
              <a:lnSpc>
                <a:spcPct val="150000"/>
              </a:lnSpc>
            </a:pPr>
            <a:r>
              <a:rPr lang="zh-CN" altLang="en-US" sz="3600" b="1" dirty="0"/>
              <a:t>殖民主义对今天有何影响？</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520" y="3472072"/>
            <a:ext cx="5028437" cy="243589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8441" y="3339548"/>
            <a:ext cx="6342498" cy="33130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60904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b="1" dirty="0" smtClean="0"/>
              <a:t>知识与概念为中心课堂的比较</a:t>
            </a:r>
            <a:r>
              <a:rPr lang="en-US" altLang="zh-CN" sz="3600" b="1" dirty="0" smtClean="0"/>
              <a:t/>
            </a:r>
            <a:br>
              <a:rPr lang="en-US" altLang="zh-CN" sz="3600" b="1" dirty="0" smtClean="0"/>
            </a:br>
            <a:r>
              <a:rPr lang="zh-CN" altLang="en-US" sz="3600" b="1" dirty="0" smtClean="0"/>
              <a:t>（</a:t>
            </a:r>
            <a:r>
              <a:rPr lang="zh-CN" altLang="en-US" sz="3600" b="1" dirty="0"/>
              <a:t>埃里克</a:t>
            </a:r>
            <a:r>
              <a:rPr lang="zh-CN" altLang="en-US" sz="3600" b="1" dirty="0" smtClean="0"/>
              <a:t>森、兰</a:t>
            </a:r>
            <a:r>
              <a:rPr lang="zh-CN" altLang="en-US" sz="3600" b="1" dirty="0"/>
              <a:t>宁</a:t>
            </a:r>
            <a:r>
              <a:rPr lang="en-US" altLang="zh-CN" sz="3600" b="1" dirty="0" smtClean="0"/>
              <a:t>《</a:t>
            </a:r>
            <a:r>
              <a:rPr lang="zh-CN" altLang="en-US" sz="3600" b="1" dirty="0"/>
              <a:t>以概念为本的课程与教学</a:t>
            </a:r>
            <a:r>
              <a:rPr lang="en-US" altLang="zh-CN" sz="3600" b="1" dirty="0" smtClean="0"/>
              <a:t>》</a:t>
            </a:r>
            <a:r>
              <a:rPr lang="zh-CN" altLang="en-US" sz="3600" b="1" dirty="0" smtClean="0"/>
              <a:t>）</a:t>
            </a:r>
            <a:endParaRPr lang="zh-CN" altLang="en-US" sz="3600" b="1" dirty="0"/>
          </a:p>
        </p:txBody>
      </p:sp>
      <p:sp>
        <p:nvSpPr>
          <p:cNvPr id="3" name="内容占位符 2"/>
          <p:cNvSpPr>
            <a:spLocks noGrp="1"/>
          </p:cNvSpPr>
          <p:nvPr>
            <p:ph idx="1"/>
          </p:nvPr>
        </p:nvSpPr>
        <p:spPr>
          <a:xfrm>
            <a:off x="838199" y="1825624"/>
            <a:ext cx="10691191" cy="4734201"/>
          </a:xfrm>
        </p:spPr>
        <p:txBody>
          <a:bodyPr>
            <a:normAutofit/>
          </a:bodyPr>
          <a:lstStyle/>
          <a:p>
            <a:r>
              <a:rPr lang="zh-CN" altLang="en-US" b="1" dirty="0" smtClean="0"/>
              <a:t>美国学生学习</a:t>
            </a:r>
            <a:r>
              <a:rPr lang="zh-CN" altLang="en-US" b="1" dirty="0"/>
              <a:t>“</a:t>
            </a:r>
            <a:r>
              <a:rPr lang="zh-CN" altLang="en-US" b="1" dirty="0" smtClean="0"/>
              <a:t>第</a:t>
            </a:r>
            <a:r>
              <a:rPr lang="zh-CN" altLang="en-US" b="1" dirty="0"/>
              <a:t>二次世界大</a:t>
            </a:r>
            <a:r>
              <a:rPr lang="zh-CN" altLang="en-US" b="1" dirty="0" smtClean="0"/>
              <a:t>战”案例二</a:t>
            </a:r>
            <a:endParaRPr lang="en-US" altLang="zh-CN" b="1" dirty="0" smtClean="0"/>
          </a:p>
          <a:p>
            <a:r>
              <a:rPr lang="en-US" altLang="zh-CN" dirty="0"/>
              <a:t>1</a:t>
            </a:r>
            <a:r>
              <a:rPr lang="zh-CN" altLang="en-US" dirty="0"/>
              <a:t>、学生将知道：</a:t>
            </a:r>
            <a:r>
              <a:rPr lang="en-US" altLang="zh-CN" dirty="0"/>
              <a:t>1</a:t>
            </a:r>
            <a:r>
              <a:rPr lang="zh-CN" altLang="en-US" dirty="0"/>
              <a:t>）美国参与二战的原因；</a:t>
            </a:r>
            <a:r>
              <a:rPr lang="en-US" altLang="zh-CN" dirty="0"/>
              <a:t>2</a:t>
            </a:r>
            <a:r>
              <a:rPr lang="zh-CN" altLang="en-US" dirty="0"/>
              <a:t>）二战的重大问题与事件，比如发动多方战争、中途岛战役、诺曼底登陆、使用原子弹等；</a:t>
            </a:r>
          </a:p>
          <a:p>
            <a:r>
              <a:rPr lang="zh-CN" altLang="en-US" dirty="0"/>
              <a:t> </a:t>
            </a:r>
            <a:r>
              <a:rPr lang="en-US" altLang="zh-CN" b="1" dirty="0">
                <a:solidFill>
                  <a:srgbClr val="C00000"/>
                </a:solidFill>
              </a:rPr>
              <a:t>2</a:t>
            </a:r>
            <a:r>
              <a:rPr lang="zh-CN" altLang="en-US" b="1" dirty="0">
                <a:solidFill>
                  <a:srgbClr val="C00000"/>
                </a:solidFill>
              </a:rPr>
              <a:t>、学生将理解：国家间的争端会导致政治、军事、经济等方面权力平衡的转变；</a:t>
            </a:r>
            <a:r>
              <a:rPr lang="en-US" altLang="zh-CN" b="1" dirty="0">
                <a:solidFill>
                  <a:srgbClr val="C00000"/>
                </a:solidFill>
              </a:rPr>
              <a:t>2</a:t>
            </a:r>
            <a:r>
              <a:rPr lang="zh-CN" altLang="en-US" b="1" dirty="0">
                <a:solidFill>
                  <a:srgbClr val="C00000"/>
                </a:solidFill>
              </a:rPr>
              <a:t>）中立国可能会被迫去调停争端，以保护自己的利益；</a:t>
            </a:r>
            <a:r>
              <a:rPr lang="en-US" altLang="zh-CN" b="1" dirty="0">
                <a:solidFill>
                  <a:srgbClr val="C00000"/>
                </a:solidFill>
              </a:rPr>
              <a:t>3</a:t>
            </a:r>
            <a:r>
              <a:rPr lang="zh-CN" altLang="en-US" b="1" dirty="0">
                <a:solidFill>
                  <a:srgbClr val="C00000"/>
                </a:solidFill>
              </a:rPr>
              <a:t>）战争区间政府会动用人力、军事和政治资源；</a:t>
            </a:r>
            <a:r>
              <a:rPr lang="en-US" altLang="zh-CN" b="1" dirty="0">
                <a:solidFill>
                  <a:srgbClr val="C00000"/>
                </a:solidFill>
              </a:rPr>
              <a:t>4</a:t>
            </a:r>
            <a:r>
              <a:rPr lang="zh-CN" altLang="en-US" b="1" dirty="0">
                <a:solidFill>
                  <a:srgbClr val="C00000"/>
                </a:solidFill>
              </a:rPr>
              <a:t>）战争期间的军事资源需求会促进就业、刺激衰弱的经济；</a:t>
            </a:r>
          </a:p>
          <a:p>
            <a:r>
              <a:rPr lang="zh-CN" altLang="en-US" dirty="0"/>
              <a:t> </a:t>
            </a:r>
            <a:r>
              <a:rPr lang="en-US" altLang="zh-CN" dirty="0"/>
              <a:t>3</a:t>
            </a:r>
            <a:r>
              <a:rPr lang="zh-CN" altLang="en-US" dirty="0"/>
              <a:t>、学生将能做：</a:t>
            </a:r>
            <a:r>
              <a:rPr lang="en-US" altLang="zh-CN" dirty="0"/>
              <a:t>1</a:t>
            </a:r>
            <a:r>
              <a:rPr lang="zh-CN" altLang="en-US" dirty="0"/>
              <a:t>）利用各种媒体和资源和搜集、获取信息；</a:t>
            </a:r>
            <a:r>
              <a:rPr lang="en-US" altLang="zh-CN" dirty="0"/>
              <a:t>2</a:t>
            </a:r>
            <a:r>
              <a:rPr lang="zh-CN" altLang="en-US" dirty="0"/>
              <a:t>）通过对不同类型的信息的设别、对比等，找出主要观点，做出相关的推论；</a:t>
            </a:r>
            <a:r>
              <a:rPr lang="en-US" altLang="zh-CN" dirty="0"/>
              <a:t>3</a:t>
            </a:r>
            <a:r>
              <a:rPr lang="zh-CN" altLang="en-US" dirty="0"/>
              <a:t>）能识别书面、口头和视觉材料之中的各种偏见。</a:t>
            </a:r>
          </a:p>
          <a:p>
            <a:endParaRPr lang="zh-CN" altLang="en-US" dirty="0"/>
          </a:p>
        </p:txBody>
      </p:sp>
    </p:spTree>
    <p:extLst>
      <p:ext uri="{BB962C8B-B14F-4D97-AF65-F5344CB8AC3E}">
        <p14:creationId xmlns:p14="http://schemas.microsoft.com/office/powerpoint/2010/main" val="22017410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32182" y="738946"/>
            <a:ext cx="10515600" cy="5516079"/>
          </a:xfrm>
        </p:spPr>
        <p:txBody>
          <a:bodyPr>
            <a:noAutofit/>
          </a:bodyPr>
          <a:lstStyle/>
          <a:p>
            <a:pPr>
              <a:lnSpc>
                <a:spcPct val="150000"/>
              </a:lnSpc>
            </a:pPr>
            <a:r>
              <a:rPr lang="zh-CN" altLang="en-US" sz="3600" b="1" dirty="0" smtClean="0"/>
              <a:t>教学内容：</a:t>
            </a:r>
            <a:r>
              <a:rPr lang="zh-CN" altLang="en-US" sz="3600" dirty="0" smtClean="0"/>
              <a:t>殖民扩张</a:t>
            </a:r>
            <a:endParaRPr lang="en-US" altLang="zh-CN" sz="3600" dirty="0" smtClean="0"/>
          </a:p>
          <a:p>
            <a:pPr>
              <a:lnSpc>
                <a:spcPct val="150000"/>
              </a:lnSpc>
            </a:pPr>
            <a:r>
              <a:rPr lang="zh-CN" altLang="en-US" sz="3600" b="1" dirty="0" smtClean="0"/>
              <a:t>大概念：</a:t>
            </a:r>
            <a:r>
              <a:rPr lang="zh-CN" altLang="en-US" sz="3600" dirty="0" smtClean="0"/>
              <a:t>殖民主义运动改变了世界的格局，它给世界发展不平衡带来了巨大的影响。</a:t>
            </a:r>
            <a:endParaRPr lang="en-US" altLang="zh-CN" sz="3600" dirty="0" smtClean="0"/>
          </a:p>
          <a:p>
            <a:pPr>
              <a:lnSpc>
                <a:spcPct val="150000"/>
              </a:lnSpc>
            </a:pPr>
            <a:r>
              <a:rPr lang="zh-CN" altLang="en-US" sz="3600" b="1" dirty="0"/>
              <a:t>核</a:t>
            </a:r>
            <a:r>
              <a:rPr lang="zh-CN" altLang="en-US" sz="3600" b="1" dirty="0" smtClean="0"/>
              <a:t>心目标：</a:t>
            </a:r>
            <a:r>
              <a:rPr lang="zh-CN" altLang="en-US" sz="3600" dirty="0">
                <a:solidFill>
                  <a:srgbClr val="C00000"/>
                </a:solidFill>
              </a:rPr>
              <a:t>多视角地分析</a:t>
            </a:r>
            <a:r>
              <a:rPr lang="zh-CN" altLang="en-US" sz="3600" dirty="0"/>
              <a:t>殖民主义运</a:t>
            </a:r>
            <a:r>
              <a:rPr lang="zh-CN" altLang="en-US" sz="3600" dirty="0" smtClean="0"/>
              <a:t>动发生发展的原因和过程，</a:t>
            </a:r>
            <a:r>
              <a:rPr lang="zh-CN" altLang="en-US" sz="3600" dirty="0" smtClean="0">
                <a:solidFill>
                  <a:srgbClr val="C00000"/>
                </a:solidFill>
              </a:rPr>
              <a:t>深刻认识</a:t>
            </a:r>
            <a:r>
              <a:rPr lang="zh-CN" altLang="en-US" sz="3600" dirty="0" smtClean="0"/>
              <a:t>殖民主义对世界发展不平衡的巨大影响，</a:t>
            </a:r>
            <a:r>
              <a:rPr lang="zh-CN" altLang="en-US" sz="3600" dirty="0" smtClean="0">
                <a:solidFill>
                  <a:srgbClr val="C00000"/>
                </a:solidFill>
              </a:rPr>
              <a:t>培养</a:t>
            </a:r>
            <a:r>
              <a:rPr lang="zh-CN" altLang="en-US" sz="3600" dirty="0" smtClean="0"/>
              <a:t>世界视野和家国情怀。</a:t>
            </a:r>
            <a:endParaRPr lang="zh-CN" altLang="en-US" sz="3600" dirty="0"/>
          </a:p>
        </p:txBody>
      </p:sp>
    </p:spTree>
    <p:extLst>
      <p:ext uri="{BB962C8B-B14F-4D97-AF65-F5344CB8AC3E}">
        <p14:creationId xmlns:p14="http://schemas.microsoft.com/office/powerpoint/2010/main" val="9053870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5DCA611-FA69-4916-8307-9E10A906B34C}"/>
              </a:ext>
            </a:extLst>
          </p:cNvPr>
          <p:cNvSpPr>
            <a:spLocks noGrp="1"/>
          </p:cNvSpPr>
          <p:nvPr>
            <p:ph type="title"/>
          </p:nvPr>
        </p:nvSpPr>
        <p:spPr/>
        <p:txBody>
          <a:bodyPr>
            <a:normAutofit/>
          </a:bodyPr>
          <a:lstStyle/>
          <a:p>
            <a:r>
              <a:rPr lang="zh-CN" altLang="en-US" sz="4000" b="1" kern="100" dirty="0" smtClean="0">
                <a:latin typeface="微软雅黑" panose="020B0503020204020204" pitchFamily="34" charset="-122"/>
                <a:ea typeface="微软雅黑" panose="020B0503020204020204" pitchFamily="34" charset="-122"/>
                <a:cs typeface="Times New Roman" panose="02020603050405020304" pitchFamily="18" charset="0"/>
              </a:rPr>
              <a:t>二、</a:t>
            </a:r>
            <a:r>
              <a:rPr lang="zh-CN" altLang="en-US" sz="4000" b="1" kern="100" dirty="0">
                <a:latin typeface="微软雅黑" panose="020B0503020204020204" pitchFamily="34" charset="-122"/>
                <a:ea typeface="微软雅黑" panose="020B0503020204020204" pitchFamily="34" charset="-122"/>
                <a:cs typeface="Times New Roman" panose="02020603050405020304" pitchFamily="18" charset="0"/>
              </a:rPr>
              <a:t>对历史大单</a:t>
            </a:r>
            <a:r>
              <a:rPr lang="zh-CN" altLang="en-US" sz="4000" b="1" kern="100" dirty="0" smtClean="0">
                <a:latin typeface="微软雅黑" panose="020B0503020204020204" pitchFamily="34" charset="-122"/>
                <a:ea typeface="微软雅黑" panose="020B0503020204020204" pitchFamily="34" charset="-122"/>
                <a:cs typeface="Times New Roman" panose="02020603050405020304" pitchFamily="18" charset="0"/>
              </a:rPr>
              <a:t>元、大</a:t>
            </a:r>
            <a:r>
              <a:rPr lang="zh-CN" altLang="en-US" sz="4000" b="1" kern="100" dirty="0">
                <a:latin typeface="微软雅黑" panose="020B0503020204020204" pitchFamily="34" charset="-122"/>
                <a:ea typeface="微软雅黑" panose="020B0503020204020204" pitchFamily="34" charset="-122"/>
                <a:cs typeface="Times New Roman" panose="02020603050405020304" pitchFamily="18" charset="0"/>
              </a:rPr>
              <a:t>概念教学的讨论</a:t>
            </a:r>
            <a:endParaRPr lang="zh-CN" altLang="en-US" sz="4000" dirty="0">
              <a:latin typeface="微软雅黑" panose="020B0503020204020204" pitchFamily="34" charset="-122"/>
              <a:ea typeface="微软雅黑" panose="020B0503020204020204" pitchFamily="34" charset="-122"/>
            </a:endParaRPr>
          </a:p>
        </p:txBody>
      </p:sp>
      <p:sp>
        <p:nvSpPr>
          <p:cNvPr id="3" name="内容占位符 2">
            <a:extLst>
              <a:ext uri="{FF2B5EF4-FFF2-40B4-BE49-F238E27FC236}">
                <a16:creationId xmlns="" xmlns:a16="http://schemas.microsoft.com/office/drawing/2014/main" id="{CABBA65C-7C8E-41A4-8D00-186A2D3B875C}"/>
              </a:ext>
            </a:extLst>
          </p:cNvPr>
          <p:cNvSpPr>
            <a:spLocks noGrp="1"/>
          </p:cNvSpPr>
          <p:nvPr>
            <p:ph idx="1"/>
          </p:nvPr>
        </p:nvSpPr>
        <p:spPr>
          <a:xfrm>
            <a:off x="663272" y="1857353"/>
            <a:ext cx="10515600" cy="859343"/>
          </a:xfrm>
        </p:spPr>
        <p:txBody>
          <a:bodyPr>
            <a:noAutofit/>
          </a:bodyPr>
          <a:lstStyle/>
          <a:p>
            <a:r>
              <a:rPr lang="zh-CN" altLang="en-US" sz="3200" b="1" dirty="0" smtClean="0"/>
              <a:t>讨论三：什么是大单元？</a:t>
            </a:r>
            <a:endParaRPr lang="en-US" altLang="zh-CN" sz="3200" b="1" dirty="0" smtClean="0"/>
          </a:p>
          <a:p>
            <a:endParaRPr lang="en-US" altLang="zh-CN" sz="3200" dirty="0" smtClean="0"/>
          </a:p>
          <a:p>
            <a:endParaRPr lang="en-US" altLang="zh-CN" sz="3200" dirty="0" smtClean="0"/>
          </a:p>
        </p:txBody>
      </p:sp>
      <p:cxnSp>
        <p:nvCxnSpPr>
          <p:cNvPr id="4" name="直接连接符 3">
            <a:extLst>
              <a:ext uri="{FF2B5EF4-FFF2-40B4-BE49-F238E27FC236}">
                <a16:creationId xmlns="" xmlns:a16="http://schemas.microsoft.com/office/drawing/2014/main" id="{83D0B597-EF59-4072-9E73-85F76424E792}"/>
              </a:ext>
            </a:extLst>
          </p:cNvPr>
          <p:cNvCxnSpPr>
            <a:cxnSpLocks/>
          </p:cNvCxnSpPr>
          <p:nvPr/>
        </p:nvCxnSpPr>
        <p:spPr>
          <a:xfrm flipH="1">
            <a:off x="4074695" y="1562351"/>
            <a:ext cx="7670534" cy="0"/>
          </a:xfrm>
          <a:prstGeom prst="line">
            <a:avLst/>
          </a:prstGeom>
          <a:ln w="28575"/>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5" name="图示 4"/>
          <p:cNvGraphicFramePr/>
          <p:nvPr>
            <p:extLst>
              <p:ext uri="{D42A27DB-BD31-4B8C-83A1-F6EECF244321}">
                <p14:modId xmlns:p14="http://schemas.microsoft.com/office/powerpoint/2010/main" val="3948247126"/>
              </p:ext>
            </p:extLst>
          </p:nvPr>
        </p:nvGraphicFramePr>
        <p:xfrm>
          <a:off x="1643269" y="2703443"/>
          <a:ext cx="9117495" cy="4154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23842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二、对历史大单元、大概念教学的讨论</a:t>
            </a:r>
            <a:endParaRPr lang="zh-CN" altLang="en-US" dirty="0"/>
          </a:p>
        </p:txBody>
      </p:sp>
      <p:sp>
        <p:nvSpPr>
          <p:cNvPr id="3" name="内容占位符 2"/>
          <p:cNvSpPr>
            <a:spLocks noGrp="1"/>
          </p:cNvSpPr>
          <p:nvPr>
            <p:ph idx="1"/>
          </p:nvPr>
        </p:nvSpPr>
        <p:spPr/>
        <p:txBody>
          <a:bodyPr>
            <a:normAutofit/>
          </a:bodyPr>
          <a:lstStyle/>
          <a:p>
            <a:r>
              <a:rPr lang="zh-CN" altLang="en-US" sz="3200" b="1" dirty="0"/>
              <a:t>讨</a:t>
            </a:r>
            <a:r>
              <a:rPr lang="zh-CN" altLang="en-US" sz="3200" b="1" dirty="0" smtClean="0"/>
              <a:t>论</a:t>
            </a:r>
            <a:r>
              <a:rPr lang="zh-CN" altLang="en-US" sz="3200" b="1" dirty="0"/>
              <a:t>三</a:t>
            </a:r>
            <a:r>
              <a:rPr lang="zh-CN" altLang="en-US" sz="3200" b="1" dirty="0" smtClean="0"/>
              <a:t>：</a:t>
            </a:r>
            <a:r>
              <a:rPr lang="zh-CN" altLang="en-US" sz="3200" b="1" dirty="0"/>
              <a:t>什么是大单元？</a:t>
            </a:r>
            <a:endParaRPr lang="en-US" altLang="zh-CN" sz="3200" b="1" dirty="0"/>
          </a:p>
          <a:p>
            <a:endParaRPr lang="en-US" altLang="zh-CN" sz="3200" dirty="0" smtClean="0"/>
          </a:p>
          <a:p>
            <a:r>
              <a:rPr lang="zh-CN" altLang="en-US" sz="3200" dirty="0"/>
              <a:t>“单元”是指依据统摄中心，按学习的逻辑组织起来的、结构化的学习单位，是实现素养目标的一种微型课程计划</a:t>
            </a:r>
            <a:r>
              <a:rPr lang="zh-CN" altLang="en-US" sz="3200" dirty="0" smtClean="0"/>
              <a:t>。</a:t>
            </a:r>
            <a:endParaRPr lang="en-US" altLang="zh-CN" sz="3200" dirty="0" smtClean="0"/>
          </a:p>
          <a:p>
            <a:r>
              <a:rPr lang="zh-CN" altLang="en-US" sz="3200" b="1" dirty="0" smtClean="0"/>
              <a:t>是一</a:t>
            </a:r>
            <a:r>
              <a:rPr lang="zh-CN" altLang="en-US" sz="3200" b="1" dirty="0"/>
              <a:t>个教育片段的完整过程（学习故事）</a:t>
            </a:r>
          </a:p>
          <a:p>
            <a:r>
              <a:rPr lang="zh-CN" altLang="en-US" sz="3200" b="1" dirty="0" smtClean="0"/>
              <a:t>它</a:t>
            </a:r>
            <a:r>
              <a:rPr lang="zh-CN" altLang="en-US" sz="3200" b="1" dirty="0"/>
              <a:t>既涉及前端如对教学内容的设计，也涉及中端的整个学习过程，还涉及后端的素养目标是否达成的实践验证。</a:t>
            </a:r>
          </a:p>
        </p:txBody>
      </p:sp>
    </p:spTree>
    <p:extLst>
      <p:ext uri="{BB962C8B-B14F-4D97-AF65-F5344CB8AC3E}">
        <p14:creationId xmlns:p14="http://schemas.microsoft.com/office/powerpoint/2010/main" val="29626252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5987" y="-2"/>
            <a:ext cx="8246638" cy="1603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1748" y="1802090"/>
            <a:ext cx="9835116" cy="4764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70696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47925"/>
            <a:ext cx="4724400" cy="4410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3154" y="0"/>
            <a:ext cx="7708846" cy="52430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354027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137" y="115956"/>
            <a:ext cx="11136015" cy="63511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924683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二、对历史大单元、大概念教学的讨论</a:t>
            </a:r>
            <a:endParaRPr lang="zh-CN" altLang="en-US" dirty="0"/>
          </a:p>
        </p:txBody>
      </p:sp>
      <p:sp>
        <p:nvSpPr>
          <p:cNvPr id="3" name="内容占位符 2"/>
          <p:cNvSpPr>
            <a:spLocks noGrp="1"/>
          </p:cNvSpPr>
          <p:nvPr>
            <p:ph idx="1"/>
          </p:nvPr>
        </p:nvSpPr>
        <p:spPr>
          <a:xfrm>
            <a:off x="573157" y="1825625"/>
            <a:ext cx="8491330" cy="5032375"/>
          </a:xfrm>
        </p:spPr>
        <p:txBody>
          <a:bodyPr>
            <a:normAutofit fontScale="92500" lnSpcReduction="10000"/>
          </a:bodyPr>
          <a:lstStyle/>
          <a:p>
            <a:r>
              <a:rPr lang="zh-CN" altLang="en-US" sz="3200" b="1" dirty="0" smtClean="0"/>
              <a:t>作为“学习单位”的大单</a:t>
            </a:r>
            <a:r>
              <a:rPr lang="zh-CN" altLang="en-US" sz="3200" b="1" dirty="0"/>
              <a:t>元的丰富意</a:t>
            </a:r>
            <a:r>
              <a:rPr lang="zh-CN" altLang="en-US" sz="3200" b="1" dirty="0" smtClean="0"/>
              <a:t>蕴：</a:t>
            </a:r>
            <a:r>
              <a:rPr lang="zh-CN" altLang="en-US" sz="3200" b="1" dirty="0" smtClean="0">
                <a:sym typeface="Wingdings" panose="05000000000000000000" pitchFamily="2" charset="2"/>
              </a:rPr>
              <a:t>（</a:t>
            </a:r>
            <a:r>
              <a:rPr lang="zh-CN" altLang="en-US" sz="3200" dirty="0"/>
              <a:t>崔允漷</a:t>
            </a:r>
            <a:r>
              <a:rPr lang="zh-CN" altLang="en-US" sz="3200" b="1" dirty="0" smtClean="0">
                <a:sym typeface="Wingdings" panose="05000000000000000000" pitchFamily="2" charset="2"/>
              </a:rPr>
              <a:t>）</a:t>
            </a:r>
            <a:endParaRPr lang="en-US" altLang="zh-CN" sz="3200" b="1" dirty="0" smtClean="0"/>
          </a:p>
          <a:p>
            <a:pPr>
              <a:buFont typeface="Wingdings" panose="05000000000000000000" pitchFamily="2" charset="2"/>
              <a:buChar char="u"/>
            </a:pPr>
            <a:r>
              <a:rPr lang="zh-CN" altLang="en-US" sz="3200" dirty="0" smtClean="0"/>
              <a:t>强</a:t>
            </a:r>
            <a:r>
              <a:rPr lang="zh-CN" altLang="en-US" sz="3200" dirty="0"/>
              <a:t>调其统摄中心之大，即往往由上述“大任务”“大项目”等加以驱动</a:t>
            </a:r>
            <a:r>
              <a:rPr lang="zh-CN" altLang="en-US" sz="3200" dirty="0" smtClean="0"/>
              <a:t>；</a:t>
            </a:r>
            <a:endParaRPr lang="en-US" altLang="zh-CN" sz="3200" dirty="0" smtClean="0"/>
          </a:p>
          <a:p>
            <a:pPr>
              <a:buFont typeface="Wingdings" panose="05000000000000000000" pitchFamily="2" charset="2"/>
              <a:buChar char="u"/>
            </a:pPr>
            <a:r>
              <a:rPr lang="zh-CN" altLang="en-US" sz="3200" dirty="0" smtClean="0"/>
              <a:t>强</a:t>
            </a:r>
            <a:r>
              <a:rPr lang="zh-CN" altLang="en-US" sz="3200" dirty="0"/>
              <a:t>调教师进行教学设计的站位之“高”， 即要从整体着眼，从“大”处着眼，超越单一的知识点和技能而从学科核心素养出发思考课程育人的本质</a:t>
            </a:r>
            <a:r>
              <a:rPr lang="zh-CN" altLang="en-US" sz="3200" dirty="0" smtClean="0"/>
              <a:t>；</a:t>
            </a:r>
            <a:endParaRPr lang="en-US" altLang="zh-CN" sz="3200" dirty="0" smtClean="0"/>
          </a:p>
          <a:p>
            <a:pPr>
              <a:buFont typeface="Wingdings" panose="05000000000000000000" pitchFamily="2" charset="2"/>
              <a:buChar char="u"/>
            </a:pPr>
            <a:r>
              <a:rPr lang="zh-CN" altLang="en-US" sz="3200" dirty="0" smtClean="0"/>
              <a:t>强</a:t>
            </a:r>
            <a:r>
              <a:rPr lang="zh-CN" altLang="en-US" sz="3200" dirty="0"/>
              <a:t>调时间维度上学生学习历程之“完整”，即避免传统的“课时”逻辑对于学生学习经历的割裂，强调“以学习定时间”而不是“以时间定学习”。</a:t>
            </a:r>
            <a:endParaRPr lang="zh-CN" altLang="en-US" sz="3200" b="1" dirty="0"/>
          </a:p>
        </p:txBody>
      </p:sp>
      <p:sp>
        <p:nvSpPr>
          <p:cNvPr id="4" name="圆角矩形 3"/>
          <p:cNvSpPr/>
          <p:nvPr/>
        </p:nvSpPr>
        <p:spPr>
          <a:xfrm>
            <a:off x="9197008" y="2849217"/>
            <a:ext cx="2822713" cy="17360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学生何以学会</a:t>
            </a:r>
            <a:endParaRPr lang="en-US" altLang="zh-CN" sz="2800" b="1" dirty="0" smtClean="0"/>
          </a:p>
          <a:p>
            <a:pPr algn="ctr"/>
            <a:r>
              <a:rPr lang="zh-CN" altLang="en-US" sz="2800" b="1" dirty="0" smtClean="0"/>
              <a:t>（课程视角、学习立场）</a:t>
            </a:r>
            <a:endParaRPr lang="zh-CN" altLang="en-US" sz="2800" b="1" dirty="0"/>
          </a:p>
        </p:txBody>
      </p:sp>
    </p:spTree>
    <p:extLst>
      <p:ext uri="{BB962C8B-B14F-4D97-AF65-F5344CB8AC3E}">
        <p14:creationId xmlns:p14="http://schemas.microsoft.com/office/powerpoint/2010/main" val="37088417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二、对历史大单元、大概念教学的讨论</a:t>
            </a:r>
            <a:endParaRPr lang="zh-CN" altLang="en-US" dirty="0"/>
          </a:p>
        </p:txBody>
      </p:sp>
      <p:sp>
        <p:nvSpPr>
          <p:cNvPr id="3" name="内容占位符 2"/>
          <p:cNvSpPr>
            <a:spLocks noGrp="1"/>
          </p:cNvSpPr>
          <p:nvPr>
            <p:ph idx="1"/>
          </p:nvPr>
        </p:nvSpPr>
        <p:spPr/>
        <p:txBody>
          <a:bodyPr>
            <a:normAutofit/>
          </a:bodyPr>
          <a:lstStyle/>
          <a:p>
            <a:r>
              <a:rPr lang="zh-CN" altLang="en-US" sz="3200" b="1" dirty="0"/>
              <a:t>讨</a:t>
            </a:r>
            <a:r>
              <a:rPr lang="zh-CN" altLang="en-US" sz="3200" b="1" dirty="0" smtClean="0"/>
              <a:t>论</a:t>
            </a:r>
            <a:r>
              <a:rPr lang="zh-CN" altLang="en-US" sz="3200" b="1" dirty="0"/>
              <a:t>三</a:t>
            </a:r>
            <a:r>
              <a:rPr lang="zh-CN" altLang="en-US" sz="3200" b="1" dirty="0" smtClean="0"/>
              <a:t>：</a:t>
            </a:r>
            <a:r>
              <a:rPr lang="zh-CN" altLang="en-US" sz="3200" b="1" dirty="0"/>
              <a:t>什么是大单元？</a:t>
            </a:r>
            <a:endParaRPr lang="en-US" altLang="zh-CN" sz="3200" b="1" dirty="0"/>
          </a:p>
          <a:p>
            <a:endParaRPr lang="en-US" altLang="zh-CN" sz="3200" dirty="0" smtClean="0"/>
          </a:p>
          <a:p>
            <a:r>
              <a:rPr lang="zh-CN" altLang="zh-CN" sz="3200" dirty="0" smtClean="0"/>
              <a:t>单</a:t>
            </a:r>
            <a:r>
              <a:rPr lang="zh-CN" altLang="zh-CN" sz="3200" dirty="0"/>
              <a:t>课不足以支撑具有高度抽象性的“大概念”的建立</a:t>
            </a:r>
            <a:r>
              <a:rPr lang="zh-CN" altLang="en-US" sz="3200" dirty="0"/>
              <a:t>。</a:t>
            </a:r>
            <a:endParaRPr lang="en-US" altLang="zh-CN" sz="3200" dirty="0"/>
          </a:p>
          <a:p>
            <a:endParaRPr lang="en-US" altLang="zh-CN" sz="3200" dirty="0"/>
          </a:p>
          <a:p>
            <a:r>
              <a:rPr lang="zh-CN" altLang="en-US" sz="3200" b="1" dirty="0"/>
              <a:t>大单元教学是落实大概念的最好的教学载体。</a:t>
            </a:r>
            <a:endParaRPr lang="en-US" altLang="zh-CN" sz="3200" b="1" dirty="0"/>
          </a:p>
          <a:p>
            <a:endParaRPr lang="en-US" altLang="zh-CN" sz="3200" dirty="0" smtClean="0"/>
          </a:p>
        </p:txBody>
      </p:sp>
    </p:spTree>
    <p:extLst>
      <p:ext uri="{BB962C8B-B14F-4D97-AF65-F5344CB8AC3E}">
        <p14:creationId xmlns:p14="http://schemas.microsoft.com/office/powerpoint/2010/main" val="7405611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
            </a:r>
            <a:br>
              <a:rPr lang="en-US" altLang="zh-CN" dirty="0" smtClean="0"/>
            </a:br>
            <a:r>
              <a:rPr lang="zh-CN" altLang="en-US" b="1" dirty="0" smtClean="0"/>
              <a:t>核心素养背景下大单元、大概念的课程意义</a:t>
            </a:r>
            <a:endParaRPr lang="zh-CN" altLang="en-US" b="1" dirty="0"/>
          </a:p>
        </p:txBody>
      </p:sp>
      <p:sp>
        <p:nvSpPr>
          <p:cNvPr id="3" name="内容占位符 2"/>
          <p:cNvSpPr>
            <a:spLocks noGrp="1"/>
          </p:cNvSpPr>
          <p:nvPr>
            <p:ph idx="1"/>
          </p:nvPr>
        </p:nvSpPr>
        <p:spPr>
          <a:xfrm>
            <a:off x="2403102" y="2112724"/>
            <a:ext cx="4929554" cy="3036521"/>
          </a:xfrm>
          <a:ln>
            <a:solidFill>
              <a:schemeClr val="tx1"/>
            </a:solidFill>
          </a:ln>
        </p:spPr>
        <p:txBody>
          <a:bodyPr/>
          <a:lstStyle/>
          <a:p>
            <a:r>
              <a:rPr lang="zh-CN" altLang="en-US" b="1" dirty="0" smtClean="0"/>
              <a:t>大概念：</a:t>
            </a:r>
            <a:r>
              <a:rPr lang="zh-CN" altLang="en-US" dirty="0" smtClean="0"/>
              <a:t>统摄史实、史论与史法</a:t>
            </a:r>
            <a:endParaRPr lang="en-US" altLang="zh-CN" dirty="0" smtClean="0"/>
          </a:p>
          <a:p>
            <a:r>
              <a:rPr lang="zh-CN" altLang="en-US" b="1" dirty="0" smtClean="0"/>
              <a:t>大单元：</a:t>
            </a:r>
            <a:r>
              <a:rPr lang="zh-CN" altLang="en-US" dirty="0" smtClean="0"/>
              <a:t>知识之间的联系，形成知</a:t>
            </a:r>
            <a:r>
              <a:rPr lang="zh-CN" altLang="en-US" dirty="0"/>
              <a:t>识网络、思维网</a:t>
            </a:r>
            <a:r>
              <a:rPr lang="zh-CN" altLang="en-US" dirty="0" smtClean="0"/>
              <a:t>络</a:t>
            </a:r>
            <a:endParaRPr lang="en-US" altLang="zh-CN" dirty="0"/>
          </a:p>
          <a:p>
            <a:r>
              <a:rPr lang="zh-CN" altLang="en-US" b="1" dirty="0" smtClean="0"/>
              <a:t>情  </a:t>
            </a:r>
            <a:r>
              <a:rPr lang="zh-CN" altLang="en-US" b="1" dirty="0"/>
              <a:t>境</a:t>
            </a:r>
            <a:r>
              <a:rPr lang="zh-CN" altLang="en-US" b="1" dirty="0" smtClean="0"/>
              <a:t>：</a:t>
            </a:r>
            <a:r>
              <a:rPr lang="zh-CN" altLang="en-US" dirty="0" smtClean="0"/>
              <a:t>还原、创设知</a:t>
            </a:r>
            <a:r>
              <a:rPr lang="zh-CN" altLang="en-US" dirty="0"/>
              <a:t>识产生或具体运用</a:t>
            </a:r>
            <a:r>
              <a:rPr lang="zh-CN" altLang="en-US" dirty="0" smtClean="0"/>
              <a:t>的情境</a:t>
            </a:r>
            <a:endParaRPr lang="en-US" altLang="zh-CN" dirty="0" smtClean="0"/>
          </a:p>
          <a:p>
            <a:endParaRPr lang="zh-CN" altLang="en-US" dirty="0"/>
          </a:p>
        </p:txBody>
      </p:sp>
      <p:sp>
        <p:nvSpPr>
          <p:cNvPr id="4" name="内容占位符 2"/>
          <p:cNvSpPr txBox="1">
            <a:spLocks/>
          </p:cNvSpPr>
          <p:nvPr/>
        </p:nvSpPr>
        <p:spPr>
          <a:xfrm>
            <a:off x="7679380" y="2112724"/>
            <a:ext cx="3722077" cy="3036521"/>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smtClean="0"/>
              <a:t>学科核心素养的知识表现形态</a:t>
            </a:r>
            <a:endParaRPr lang="en-US" altLang="zh-CN" b="1" dirty="0" smtClean="0"/>
          </a:p>
          <a:p>
            <a:r>
              <a:rPr lang="zh-CN" altLang="en-US" b="1" dirty="0" smtClean="0"/>
              <a:t>学科核心素养的知识结构形态</a:t>
            </a:r>
            <a:endParaRPr lang="en-US" altLang="zh-CN" b="1" dirty="0" smtClean="0"/>
          </a:p>
          <a:p>
            <a:r>
              <a:rPr lang="zh-CN" altLang="en-US" b="1" dirty="0" smtClean="0"/>
              <a:t>学科核心素养的教学过程形态</a:t>
            </a:r>
            <a:endParaRPr lang="zh-CN" altLang="en-US" b="1" dirty="0"/>
          </a:p>
        </p:txBody>
      </p:sp>
      <p:sp>
        <p:nvSpPr>
          <p:cNvPr id="5" name="线形标注 2 4"/>
          <p:cNvSpPr/>
          <p:nvPr/>
        </p:nvSpPr>
        <p:spPr>
          <a:xfrm>
            <a:off x="3745521" y="5420139"/>
            <a:ext cx="7174270" cy="1213657"/>
          </a:xfrm>
          <a:prstGeom prst="borderCallout2">
            <a:avLst>
              <a:gd name="adj1" fmla="val 28096"/>
              <a:gd name="adj2" fmla="val -2073"/>
              <a:gd name="adj3" fmla="val 3797"/>
              <a:gd name="adj4" fmla="val -5828"/>
              <a:gd name="adj5" fmla="val -90026"/>
              <a:gd name="adj6" fmla="val -886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smtClean="0">
                <a:solidFill>
                  <a:schemeClr val="tx1"/>
                </a:solidFill>
              </a:rPr>
              <a:t>1.</a:t>
            </a:r>
            <a:r>
              <a:rPr lang="zh-CN" altLang="en-US" sz="2400" b="1" dirty="0" smtClean="0">
                <a:solidFill>
                  <a:schemeClr val="tx1"/>
                </a:solidFill>
              </a:rPr>
              <a:t>性质：史实、史论、史法产生和运用的情境；</a:t>
            </a:r>
            <a:endParaRPr lang="en-US" altLang="zh-CN" sz="2400" b="1" dirty="0" smtClean="0">
              <a:solidFill>
                <a:schemeClr val="tx1"/>
              </a:solidFill>
            </a:endParaRPr>
          </a:p>
          <a:p>
            <a:r>
              <a:rPr lang="en-US" altLang="zh-CN" sz="2400" b="1" dirty="0" smtClean="0">
                <a:solidFill>
                  <a:schemeClr val="tx1"/>
                </a:solidFill>
              </a:rPr>
              <a:t>2.</a:t>
            </a:r>
            <a:r>
              <a:rPr lang="zh-CN" altLang="en-US" sz="2400" b="1" dirty="0" smtClean="0">
                <a:solidFill>
                  <a:schemeClr val="tx1"/>
                </a:solidFill>
              </a:rPr>
              <a:t>样态：生活、生产、学习、学术情境；</a:t>
            </a:r>
            <a:endParaRPr lang="en-US" altLang="zh-CN" sz="2400" b="1" dirty="0" smtClean="0">
              <a:solidFill>
                <a:schemeClr val="tx1"/>
              </a:solidFill>
            </a:endParaRPr>
          </a:p>
          <a:p>
            <a:r>
              <a:rPr lang="en-US" altLang="zh-CN" sz="2400" b="1" dirty="0" smtClean="0">
                <a:solidFill>
                  <a:schemeClr val="tx1"/>
                </a:solidFill>
              </a:rPr>
              <a:t>3.</a:t>
            </a:r>
            <a:r>
              <a:rPr lang="zh-CN" altLang="en-US" sz="2400" b="1" dirty="0" smtClean="0">
                <a:solidFill>
                  <a:schemeClr val="tx1"/>
                </a:solidFill>
              </a:rPr>
              <a:t>媒介：史料、文物、影视、文学作品等。</a:t>
            </a:r>
            <a:endParaRPr lang="zh-CN" altLang="en-US" sz="2400" b="1" dirty="0"/>
          </a:p>
        </p:txBody>
      </p:sp>
      <p:sp>
        <p:nvSpPr>
          <p:cNvPr id="6" name="圆角矩形 5"/>
          <p:cNvSpPr/>
          <p:nvPr/>
        </p:nvSpPr>
        <p:spPr>
          <a:xfrm>
            <a:off x="490330" y="2112724"/>
            <a:ext cx="1563757" cy="74974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rgbClr val="C00000"/>
                </a:solidFill>
              </a:rPr>
              <a:t>锚点</a:t>
            </a:r>
            <a:endParaRPr lang="zh-CN" altLang="en-US" sz="3200" b="1" dirty="0">
              <a:solidFill>
                <a:srgbClr val="C00000"/>
              </a:solidFill>
            </a:endParaRPr>
          </a:p>
        </p:txBody>
      </p:sp>
      <p:sp>
        <p:nvSpPr>
          <p:cNvPr id="7" name="圆角矩形 6"/>
          <p:cNvSpPr/>
          <p:nvPr/>
        </p:nvSpPr>
        <p:spPr>
          <a:xfrm>
            <a:off x="490330" y="3132917"/>
            <a:ext cx="1563757" cy="74974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rgbClr val="C00000"/>
                </a:solidFill>
              </a:rPr>
              <a:t>载体</a:t>
            </a:r>
            <a:endParaRPr lang="zh-CN" altLang="en-US" sz="3200" b="1" dirty="0">
              <a:solidFill>
                <a:srgbClr val="C00000"/>
              </a:solidFill>
            </a:endParaRPr>
          </a:p>
        </p:txBody>
      </p:sp>
      <p:sp>
        <p:nvSpPr>
          <p:cNvPr id="8" name="圆角矩形 7"/>
          <p:cNvSpPr/>
          <p:nvPr/>
        </p:nvSpPr>
        <p:spPr>
          <a:xfrm>
            <a:off x="490330" y="4133457"/>
            <a:ext cx="1563757" cy="74974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rgbClr val="C00000"/>
                </a:solidFill>
              </a:rPr>
              <a:t>特点</a:t>
            </a:r>
            <a:endParaRPr lang="zh-CN" altLang="en-US" sz="3200" b="1" dirty="0">
              <a:solidFill>
                <a:srgbClr val="C00000"/>
              </a:solidFill>
            </a:endParaRPr>
          </a:p>
        </p:txBody>
      </p:sp>
    </p:spTree>
    <p:extLst>
      <p:ext uri="{BB962C8B-B14F-4D97-AF65-F5344CB8AC3E}">
        <p14:creationId xmlns:p14="http://schemas.microsoft.com/office/powerpoint/2010/main" val="131055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二、对历史大单元、大概念教学的讨论</a:t>
            </a:r>
            <a:endParaRPr lang="zh-CN" altLang="en-US" dirty="0"/>
          </a:p>
        </p:txBody>
      </p:sp>
      <p:sp>
        <p:nvSpPr>
          <p:cNvPr id="3" name="内容占位符 2"/>
          <p:cNvSpPr>
            <a:spLocks noGrp="1"/>
          </p:cNvSpPr>
          <p:nvPr>
            <p:ph idx="1"/>
          </p:nvPr>
        </p:nvSpPr>
        <p:spPr>
          <a:xfrm>
            <a:off x="838200" y="1825625"/>
            <a:ext cx="10515600" cy="1129610"/>
          </a:xfrm>
        </p:spPr>
        <p:txBody>
          <a:bodyPr>
            <a:normAutofit/>
          </a:bodyPr>
          <a:lstStyle/>
          <a:p>
            <a:r>
              <a:rPr lang="zh-CN" altLang="en-US" sz="3200" b="1" dirty="0"/>
              <a:t>讨</a:t>
            </a:r>
            <a:r>
              <a:rPr lang="zh-CN" altLang="en-US" sz="3200" b="1" dirty="0" smtClean="0"/>
              <a:t>论四：大单元设计的两种思路</a:t>
            </a:r>
            <a:endParaRPr lang="en-US" altLang="zh-CN" sz="3200" b="1" dirty="0"/>
          </a:p>
          <a:p>
            <a:endParaRPr lang="en-US" altLang="zh-CN" sz="3200" dirty="0" smtClean="0"/>
          </a:p>
        </p:txBody>
      </p:sp>
      <p:graphicFrame>
        <p:nvGraphicFramePr>
          <p:cNvPr id="4" name="图示 3"/>
          <p:cNvGraphicFramePr/>
          <p:nvPr>
            <p:extLst>
              <p:ext uri="{D42A27DB-BD31-4B8C-83A1-F6EECF244321}">
                <p14:modId xmlns:p14="http://schemas.microsoft.com/office/powerpoint/2010/main" val="2093993795"/>
              </p:ext>
            </p:extLst>
          </p:nvPr>
        </p:nvGraphicFramePr>
        <p:xfrm>
          <a:off x="795129" y="2531165"/>
          <a:ext cx="10999305" cy="4154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3626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 xmlns:a16="http://schemas.microsoft.com/office/drawing/2014/main" id="{1A75BD85-1D79-47B5-BBBD-7BA87C7B7E28}"/>
              </a:ext>
            </a:extLst>
          </p:cNvPr>
          <p:cNvSpPr>
            <a:spLocks noGrp="1" noChangeArrowheads="1"/>
          </p:cNvSpPr>
          <p:nvPr>
            <p:ph idx="1"/>
          </p:nvPr>
        </p:nvSpPr>
        <p:spPr>
          <a:xfrm>
            <a:off x="443948" y="1901687"/>
            <a:ext cx="11201400" cy="4495800"/>
          </a:xfrm>
        </p:spPr>
        <p:txBody>
          <a:bodyPr>
            <a:normAutofit fontScale="92500"/>
          </a:bodyPr>
          <a:lstStyle/>
          <a:p>
            <a:pPr eaLnBrk="1" hangingPunct="1">
              <a:lnSpc>
                <a:spcPct val="100000"/>
              </a:lnSpc>
            </a:pPr>
            <a:r>
              <a:rPr lang="zh-CN" altLang="en-US" sz="3600" b="1" dirty="0" smtClean="0">
                <a:solidFill>
                  <a:srgbClr val="C00000"/>
                </a:solidFill>
                <a:latin typeface="黑体" panose="02010609060101010101" pitchFamily="49" charset="-122"/>
                <a:ea typeface="黑体" panose="02010609060101010101" pitchFamily="49" charset="-122"/>
              </a:rPr>
              <a:t>中考试题考</a:t>
            </a:r>
            <a:r>
              <a:rPr lang="zh-CN" altLang="en-US" sz="3600" b="1" dirty="0">
                <a:solidFill>
                  <a:srgbClr val="C00000"/>
                </a:solidFill>
                <a:latin typeface="黑体" panose="02010609060101010101" pitchFamily="49" charset="-122"/>
                <a:ea typeface="黑体" panose="02010609060101010101" pitchFamily="49" charset="-122"/>
              </a:rPr>
              <a:t>查角度一：考查同学们对商鞅变法措施的记忆。</a:t>
            </a:r>
          </a:p>
          <a:p>
            <a:pPr eaLnBrk="1" hangingPunct="1">
              <a:lnSpc>
                <a:spcPct val="100000"/>
              </a:lnSpc>
            </a:pPr>
            <a:r>
              <a:rPr lang="zh-CN" altLang="en-US" sz="3600" b="1" dirty="0">
                <a:latin typeface="楷体_GB2312" pitchFamily="49" charset="-122"/>
                <a:ea typeface="楷体_GB2312" pitchFamily="49" charset="-122"/>
              </a:rPr>
              <a:t>商鞅变法的措施中对下列哪几种人有奖励：</a:t>
            </a:r>
            <a:endParaRPr lang="en-US" altLang="zh-CN" sz="3600" b="1" dirty="0">
              <a:latin typeface="楷体_GB2312" pitchFamily="49" charset="-122"/>
              <a:ea typeface="楷体_GB2312" pitchFamily="49" charset="-122"/>
            </a:endParaRPr>
          </a:p>
          <a:p>
            <a:pPr eaLnBrk="1" hangingPunct="1">
              <a:lnSpc>
                <a:spcPct val="100000"/>
              </a:lnSpc>
            </a:pPr>
            <a:r>
              <a:rPr lang="zh-CN" altLang="en-US" sz="3600" b="1" dirty="0">
                <a:latin typeface="楷体_GB2312" pitchFamily="49" charset="-122"/>
                <a:ea typeface="楷体_GB2312" pitchFamily="49" charset="-122"/>
              </a:rPr>
              <a:t>①书读得好的人</a:t>
            </a:r>
            <a:r>
              <a:rPr lang="zh-CN" altLang="en-US" sz="3600" b="1" dirty="0">
                <a:ea typeface="楷体_GB2312" pitchFamily="49" charset="-122"/>
              </a:rPr>
              <a:t>  </a:t>
            </a:r>
            <a:r>
              <a:rPr lang="zh-CN" altLang="en-US" sz="3600" b="1" dirty="0">
                <a:latin typeface="楷体_GB2312" pitchFamily="49" charset="-122"/>
                <a:ea typeface="楷体_GB2312" pitchFamily="49" charset="-122"/>
              </a:rPr>
              <a:t> ②农业生产搞得好的人</a:t>
            </a:r>
            <a:r>
              <a:rPr lang="zh-CN" altLang="en-US" sz="3600" b="1" dirty="0">
                <a:ea typeface="楷体_GB2312" pitchFamily="49" charset="-122"/>
              </a:rPr>
              <a:t>  </a:t>
            </a:r>
            <a:r>
              <a:rPr lang="zh-CN" altLang="en-US" sz="3600" b="1" dirty="0">
                <a:latin typeface="楷体_GB2312" pitchFamily="49" charset="-122"/>
                <a:ea typeface="楷体_GB2312" pitchFamily="49" charset="-122"/>
              </a:rPr>
              <a:t> </a:t>
            </a:r>
            <a:endParaRPr lang="en-US" altLang="zh-CN" sz="3600" b="1" dirty="0">
              <a:latin typeface="楷体_GB2312" pitchFamily="49" charset="-122"/>
              <a:ea typeface="楷体_GB2312" pitchFamily="49" charset="-122"/>
            </a:endParaRPr>
          </a:p>
          <a:p>
            <a:pPr eaLnBrk="1" hangingPunct="1">
              <a:lnSpc>
                <a:spcPct val="100000"/>
              </a:lnSpc>
            </a:pPr>
            <a:r>
              <a:rPr lang="zh-CN" altLang="en-US" sz="3600" b="1" dirty="0">
                <a:latin typeface="楷体_GB2312" pitchFamily="49" charset="-122"/>
                <a:ea typeface="楷体_GB2312" pitchFamily="49" charset="-122"/>
              </a:rPr>
              <a:t>③仗打得好的人</a:t>
            </a:r>
            <a:r>
              <a:rPr lang="zh-CN" altLang="en-US" sz="3600" b="1" dirty="0">
                <a:ea typeface="楷体_GB2312" pitchFamily="49" charset="-122"/>
              </a:rPr>
              <a:t>  </a:t>
            </a:r>
            <a:r>
              <a:rPr lang="zh-CN" altLang="en-US" sz="3600" b="1" dirty="0">
                <a:latin typeface="楷体_GB2312" pitchFamily="49" charset="-122"/>
                <a:ea typeface="楷体_GB2312" pitchFamily="49" charset="-122"/>
              </a:rPr>
              <a:t> ④生意做得好的</a:t>
            </a:r>
            <a:endParaRPr lang="en-US" altLang="zh-CN" sz="3600" b="1" dirty="0">
              <a:latin typeface="楷体_GB2312" pitchFamily="49" charset="-122"/>
              <a:ea typeface="楷体_GB2312" pitchFamily="49" charset="-122"/>
            </a:endParaRPr>
          </a:p>
          <a:p>
            <a:pPr eaLnBrk="1" hangingPunct="1">
              <a:lnSpc>
                <a:spcPct val="100000"/>
              </a:lnSpc>
            </a:pPr>
            <a:r>
              <a:rPr lang="en-US" altLang="zh-CN" sz="3600" b="1" dirty="0">
                <a:latin typeface="楷体_GB2312" pitchFamily="49" charset="-122"/>
                <a:ea typeface="楷体_GB2312" pitchFamily="49" charset="-122"/>
              </a:rPr>
              <a:t>A</a:t>
            </a:r>
            <a:r>
              <a:rPr lang="zh-CN" altLang="en-US" sz="3600" b="1" dirty="0">
                <a:latin typeface="楷体_GB2312" pitchFamily="49" charset="-122"/>
                <a:ea typeface="楷体_GB2312" pitchFamily="49" charset="-122"/>
              </a:rPr>
              <a:t>．①②　    </a:t>
            </a:r>
            <a:r>
              <a:rPr lang="zh-CN" altLang="en-US" sz="3600" b="1" dirty="0">
                <a:ea typeface="楷体_GB2312" pitchFamily="49" charset="-122"/>
              </a:rPr>
              <a:t> </a:t>
            </a:r>
            <a:r>
              <a:rPr lang="en-US" altLang="zh-CN" sz="3600" b="1" dirty="0">
                <a:latin typeface="楷体_GB2312" pitchFamily="49" charset="-122"/>
                <a:ea typeface="楷体_GB2312" pitchFamily="49" charset="-122"/>
              </a:rPr>
              <a:t>B</a:t>
            </a:r>
            <a:r>
              <a:rPr lang="zh-CN" altLang="en-US" sz="3600" b="1" dirty="0">
                <a:latin typeface="楷体_GB2312" pitchFamily="49" charset="-122"/>
                <a:ea typeface="楷体_GB2312" pitchFamily="49" charset="-122"/>
              </a:rPr>
              <a:t>．②③　</a:t>
            </a:r>
          </a:p>
          <a:p>
            <a:pPr eaLnBrk="1" hangingPunct="1">
              <a:lnSpc>
                <a:spcPct val="100000"/>
              </a:lnSpc>
            </a:pPr>
            <a:r>
              <a:rPr lang="en-US" altLang="zh-CN" sz="3600" b="1" dirty="0">
                <a:latin typeface="楷体_GB2312" pitchFamily="49" charset="-122"/>
                <a:ea typeface="楷体_GB2312" pitchFamily="49" charset="-122"/>
              </a:rPr>
              <a:t>C</a:t>
            </a:r>
            <a:r>
              <a:rPr lang="zh-CN" altLang="en-US" sz="3600" b="1" dirty="0">
                <a:latin typeface="楷体_GB2312" pitchFamily="49" charset="-122"/>
                <a:ea typeface="楷体_GB2312" pitchFamily="49" charset="-122"/>
              </a:rPr>
              <a:t>．①②③　</a:t>
            </a:r>
            <a:r>
              <a:rPr lang="zh-CN" altLang="en-US" sz="3600" b="1" dirty="0">
                <a:ea typeface="楷体_GB2312" pitchFamily="49" charset="-122"/>
              </a:rPr>
              <a:t>   </a:t>
            </a:r>
            <a:r>
              <a:rPr lang="en-US" altLang="zh-CN" sz="3600" b="1" dirty="0">
                <a:latin typeface="楷体_GB2312" pitchFamily="49" charset="-122"/>
                <a:ea typeface="楷体_GB2312" pitchFamily="49" charset="-122"/>
              </a:rPr>
              <a:t>D</a:t>
            </a:r>
            <a:r>
              <a:rPr lang="zh-CN" altLang="en-US" sz="3600" b="1" dirty="0">
                <a:latin typeface="楷体_GB2312" pitchFamily="49" charset="-122"/>
                <a:ea typeface="楷体_GB2312" pitchFamily="49" charset="-122"/>
              </a:rPr>
              <a:t>．②③④</a:t>
            </a:r>
            <a:r>
              <a:rPr lang="zh-CN" altLang="en-US" sz="3600" b="1" dirty="0"/>
              <a:t> </a:t>
            </a:r>
            <a:br>
              <a:rPr lang="zh-CN" altLang="en-US" sz="3600" b="1" dirty="0"/>
            </a:br>
            <a:endParaRPr lang="zh-CN" altLang="en-US" sz="3600" b="1" dirty="0"/>
          </a:p>
          <a:p>
            <a:pPr eaLnBrk="1" hangingPunct="1">
              <a:lnSpc>
                <a:spcPct val="100000"/>
              </a:lnSpc>
            </a:pPr>
            <a:endParaRPr lang="en-US" altLang="zh-CN" sz="3600" b="1" dirty="0"/>
          </a:p>
        </p:txBody>
      </p:sp>
      <p:sp>
        <p:nvSpPr>
          <p:cNvPr id="3" name="标题 1"/>
          <p:cNvSpPr>
            <a:spLocks noGrp="1"/>
          </p:cNvSpPr>
          <p:nvPr>
            <p:ph type="title"/>
          </p:nvPr>
        </p:nvSpPr>
        <p:spPr>
          <a:xfrm>
            <a:off x="838200" y="365125"/>
            <a:ext cx="10515600" cy="1325563"/>
          </a:xfrm>
        </p:spPr>
        <p:txBody>
          <a:bodyPr>
            <a:normAutofit/>
          </a:bodyPr>
          <a:lstStyle/>
          <a:p>
            <a:r>
              <a:rPr lang="zh-CN" altLang="en-US" sz="3600" b="1" dirty="0" smtClean="0"/>
              <a:t>从三道中考试题看大概念在素养考查的运用</a:t>
            </a:r>
            <a:endParaRPr lang="zh-CN" altLang="en-US" sz="3600" b="1" dirty="0"/>
          </a:p>
        </p:txBody>
      </p:sp>
    </p:spTree>
    <p:extLst>
      <p:ext uri="{BB962C8B-B14F-4D97-AF65-F5344CB8AC3E}">
        <p14:creationId xmlns:p14="http://schemas.microsoft.com/office/powerpoint/2010/main" val="21388784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初中历史大单元教学的三种形式</a:t>
            </a:r>
            <a:endParaRPr lang="zh-CN" altLang="en-US" b="1" dirty="0"/>
          </a:p>
        </p:txBody>
      </p:sp>
      <p:sp>
        <p:nvSpPr>
          <p:cNvPr id="3" name="内容占位符 2"/>
          <p:cNvSpPr>
            <a:spLocks noGrp="1"/>
          </p:cNvSpPr>
          <p:nvPr>
            <p:ph idx="1"/>
          </p:nvPr>
        </p:nvSpPr>
        <p:spPr>
          <a:xfrm>
            <a:off x="838200" y="1534077"/>
            <a:ext cx="10515600" cy="4933958"/>
          </a:xfrm>
        </p:spPr>
        <p:txBody>
          <a:bodyPr>
            <a:normAutofit fontScale="92500" lnSpcReduction="20000"/>
          </a:bodyPr>
          <a:lstStyle/>
          <a:p>
            <a:r>
              <a:rPr lang="zh-CN" altLang="en-US" sz="4000" b="1" dirty="0" smtClean="0"/>
              <a:t>一是作为内容单位的大单元（教材单元）</a:t>
            </a:r>
            <a:endParaRPr lang="en-US" altLang="zh-CN" sz="4000" b="1" dirty="0" smtClean="0"/>
          </a:p>
          <a:p>
            <a:endParaRPr lang="en-US" altLang="zh-CN" sz="3000" dirty="0" smtClean="0"/>
          </a:p>
          <a:p>
            <a:pPr>
              <a:buFont typeface="Wingdings" panose="05000000000000000000" pitchFamily="2" charset="2"/>
              <a:buChar char="u"/>
            </a:pPr>
            <a:r>
              <a:rPr lang="zh-CN" altLang="zh-CN" sz="3500" b="1" dirty="0" smtClean="0"/>
              <a:t>中国古代史</a:t>
            </a:r>
          </a:p>
          <a:p>
            <a:pPr>
              <a:buFont typeface="Wingdings" panose="05000000000000000000" pitchFamily="2" charset="2"/>
              <a:buChar char="u"/>
            </a:pPr>
            <a:r>
              <a:rPr lang="en-US" altLang="zh-CN" sz="3500" b="1" dirty="0" smtClean="0"/>
              <a:t>1.1 </a:t>
            </a:r>
            <a:r>
              <a:rPr lang="zh-CN" altLang="zh-CN" sz="3500" b="1" dirty="0"/>
              <a:t>史前时期</a:t>
            </a:r>
          </a:p>
          <a:p>
            <a:pPr>
              <a:buFont typeface="Wingdings" panose="05000000000000000000" pitchFamily="2" charset="2"/>
              <a:buChar char="u"/>
            </a:pPr>
            <a:r>
              <a:rPr lang="en-US" altLang="zh-CN" sz="3500" b="1" dirty="0" smtClean="0"/>
              <a:t>1.2 </a:t>
            </a:r>
            <a:r>
              <a:rPr lang="zh-CN" altLang="zh-CN" sz="3500" b="1" dirty="0" smtClean="0"/>
              <a:t>夏商西周与春秋战国时期</a:t>
            </a:r>
          </a:p>
          <a:p>
            <a:pPr>
              <a:buFont typeface="Wingdings" panose="05000000000000000000" pitchFamily="2" charset="2"/>
              <a:buChar char="u"/>
            </a:pPr>
            <a:r>
              <a:rPr lang="en-US" altLang="zh-CN" sz="3500" b="1" dirty="0" smtClean="0"/>
              <a:t>1.3 </a:t>
            </a:r>
            <a:r>
              <a:rPr lang="zh-CN" altLang="zh-CN" sz="3500" b="1" dirty="0"/>
              <a:t>秦汉时期</a:t>
            </a:r>
          </a:p>
          <a:p>
            <a:pPr>
              <a:buFont typeface="Wingdings" panose="05000000000000000000" pitchFamily="2" charset="2"/>
              <a:buChar char="u"/>
            </a:pPr>
            <a:r>
              <a:rPr lang="en-US" altLang="zh-CN" sz="3500" b="1" dirty="0"/>
              <a:t>1.4 </a:t>
            </a:r>
            <a:r>
              <a:rPr lang="zh-CN" altLang="zh-CN" sz="3500" b="1" dirty="0"/>
              <a:t>三国两晋南北朝时期</a:t>
            </a:r>
          </a:p>
          <a:p>
            <a:pPr>
              <a:buFont typeface="Wingdings" panose="05000000000000000000" pitchFamily="2" charset="2"/>
              <a:buChar char="u"/>
            </a:pPr>
            <a:r>
              <a:rPr lang="en-US" altLang="zh-CN" sz="3500" b="1" dirty="0"/>
              <a:t>1.5 </a:t>
            </a:r>
            <a:r>
              <a:rPr lang="zh-CN" altLang="zh-CN" sz="3500" b="1" dirty="0"/>
              <a:t>隋唐五代十国时期</a:t>
            </a:r>
          </a:p>
          <a:p>
            <a:pPr>
              <a:buFont typeface="Wingdings" panose="05000000000000000000" pitchFamily="2" charset="2"/>
              <a:buChar char="u"/>
            </a:pPr>
            <a:r>
              <a:rPr lang="en-US" altLang="zh-CN" sz="3500" b="1" dirty="0"/>
              <a:t>1.6 </a:t>
            </a:r>
            <a:r>
              <a:rPr lang="zh-CN" altLang="zh-CN" sz="3500" b="1" dirty="0"/>
              <a:t>辽宋夏金元时期</a:t>
            </a:r>
          </a:p>
          <a:p>
            <a:pPr>
              <a:buFont typeface="Wingdings" panose="05000000000000000000" pitchFamily="2" charset="2"/>
              <a:buChar char="u"/>
            </a:pPr>
            <a:r>
              <a:rPr lang="en-US" altLang="zh-CN" sz="3500" b="1" dirty="0"/>
              <a:t>1.7 </a:t>
            </a:r>
            <a:r>
              <a:rPr lang="zh-CN" altLang="zh-CN" sz="3500" b="1" dirty="0"/>
              <a:t>明清时期（至鸦片战争前）</a:t>
            </a:r>
            <a:endParaRPr lang="zh-CN" altLang="zh-CN" sz="4300" b="1" dirty="0"/>
          </a:p>
          <a:p>
            <a:endParaRPr lang="en-US" altLang="zh-CN" sz="4000" b="1" dirty="0" smtClean="0"/>
          </a:p>
        </p:txBody>
      </p:sp>
    </p:spTree>
    <p:extLst>
      <p:ext uri="{BB962C8B-B14F-4D97-AF65-F5344CB8AC3E}">
        <p14:creationId xmlns:p14="http://schemas.microsoft.com/office/powerpoint/2010/main" val="1777092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初中历史大单元教学的三种形式</a:t>
            </a:r>
            <a:endParaRPr lang="zh-CN" altLang="en-US" b="1" dirty="0"/>
          </a:p>
        </p:txBody>
      </p:sp>
      <p:sp>
        <p:nvSpPr>
          <p:cNvPr id="3" name="内容占位符 2"/>
          <p:cNvSpPr>
            <a:spLocks noGrp="1"/>
          </p:cNvSpPr>
          <p:nvPr>
            <p:ph idx="1"/>
          </p:nvPr>
        </p:nvSpPr>
        <p:spPr>
          <a:xfrm>
            <a:off x="838200" y="1534077"/>
            <a:ext cx="10515600" cy="4853471"/>
          </a:xfrm>
        </p:spPr>
        <p:txBody>
          <a:bodyPr>
            <a:normAutofit lnSpcReduction="10000"/>
          </a:bodyPr>
          <a:lstStyle/>
          <a:p>
            <a:r>
              <a:rPr lang="zh-CN" altLang="en-US" sz="4000" b="1" dirty="0" smtClean="0"/>
              <a:t>二是作为活动单位的大单元（学科内整合单元）</a:t>
            </a:r>
            <a:endParaRPr lang="en-US" altLang="zh-CN" sz="4000" b="1" dirty="0" smtClean="0"/>
          </a:p>
          <a:p>
            <a:endParaRPr lang="en-US" altLang="zh-CN" sz="4000" dirty="0" smtClean="0"/>
          </a:p>
          <a:p>
            <a:pPr>
              <a:buFont typeface="Wingdings" panose="05000000000000000000" pitchFamily="2" charset="2"/>
              <a:buChar char="u"/>
            </a:pPr>
            <a:r>
              <a:rPr lang="zh-CN" altLang="zh-CN" sz="3200" b="1" dirty="0" smtClean="0"/>
              <a:t>中</a:t>
            </a:r>
            <a:r>
              <a:rPr lang="zh-CN" altLang="zh-CN" sz="3200" b="1" dirty="0"/>
              <a:t>华文明</a:t>
            </a:r>
            <a:r>
              <a:rPr lang="en-US" altLang="zh-CN" sz="3200" b="1" dirty="0"/>
              <a:t>5000</a:t>
            </a:r>
            <a:r>
              <a:rPr lang="zh-CN" altLang="zh-CN" sz="3200" b="1" dirty="0"/>
              <a:t>多年历史的起</a:t>
            </a:r>
            <a:r>
              <a:rPr lang="zh-CN" altLang="zh-CN" sz="3200" b="1" dirty="0" smtClean="0"/>
              <a:t>源</a:t>
            </a:r>
            <a:endParaRPr lang="en-US" altLang="zh-CN" sz="3200" b="1" dirty="0" smtClean="0"/>
          </a:p>
          <a:p>
            <a:pPr>
              <a:buFont typeface="Wingdings" panose="05000000000000000000" pitchFamily="2" charset="2"/>
              <a:buChar char="u"/>
            </a:pPr>
            <a:r>
              <a:rPr lang="zh-CN" altLang="zh-CN" sz="3200" b="1" dirty="0" smtClean="0"/>
              <a:t>统</a:t>
            </a:r>
            <a:r>
              <a:rPr lang="zh-CN" altLang="zh-CN" sz="3200" b="1" dirty="0"/>
              <a:t>一多民族封建国家建立与巩固的重要意</a:t>
            </a:r>
            <a:r>
              <a:rPr lang="zh-CN" altLang="zh-CN" sz="3200" b="1" dirty="0" smtClean="0"/>
              <a:t>义</a:t>
            </a:r>
            <a:endParaRPr lang="en-US" altLang="zh-CN" sz="3200" b="1" dirty="0" smtClean="0"/>
          </a:p>
          <a:p>
            <a:pPr>
              <a:buFont typeface="Wingdings" panose="05000000000000000000" pitchFamily="2" charset="2"/>
              <a:buChar char="u"/>
            </a:pPr>
            <a:r>
              <a:rPr lang="zh-CN" altLang="zh-CN" sz="3200" b="1" dirty="0" smtClean="0"/>
              <a:t>中</a:t>
            </a:r>
            <a:r>
              <a:rPr lang="zh-CN" altLang="zh-CN" sz="3200" b="1" dirty="0"/>
              <a:t>华民族多元一体格局的形成与发</a:t>
            </a:r>
            <a:r>
              <a:rPr lang="zh-CN" altLang="zh-CN" sz="3200" b="1" dirty="0" smtClean="0"/>
              <a:t>展</a:t>
            </a:r>
            <a:endParaRPr lang="en-US" altLang="zh-CN" sz="3200" b="1" dirty="0" smtClean="0"/>
          </a:p>
          <a:p>
            <a:pPr>
              <a:buFont typeface="Wingdings" panose="05000000000000000000" pitchFamily="2" charset="2"/>
              <a:buChar char="u"/>
            </a:pPr>
            <a:r>
              <a:rPr lang="zh-CN" altLang="zh-CN" sz="3200" b="1" dirty="0" smtClean="0"/>
              <a:t>中</a:t>
            </a:r>
            <a:r>
              <a:rPr lang="zh-CN" altLang="zh-CN" sz="3200" b="1" dirty="0"/>
              <a:t>国古代历史上各民族之间的交往交流交</a:t>
            </a:r>
            <a:r>
              <a:rPr lang="zh-CN" altLang="zh-CN" sz="3200" b="1" dirty="0" smtClean="0"/>
              <a:t>融</a:t>
            </a:r>
            <a:endParaRPr lang="en-US" altLang="zh-CN" sz="3200" b="1" dirty="0" smtClean="0"/>
          </a:p>
          <a:p>
            <a:pPr>
              <a:buFont typeface="Wingdings" panose="05000000000000000000" pitchFamily="2" charset="2"/>
              <a:buChar char="u"/>
            </a:pPr>
            <a:r>
              <a:rPr lang="zh-CN" altLang="zh-CN" sz="3200" b="1" dirty="0" smtClean="0"/>
              <a:t>中</a:t>
            </a:r>
            <a:r>
              <a:rPr lang="zh-CN" altLang="zh-CN" sz="3200" b="1" dirty="0"/>
              <a:t>国古代史上历代中央政权对边疆地区的有效治</a:t>
            </a:r>
            <a:r>
              <a:rPr lang="zh-CN" altLang="zh-CN" sz="3200" b="1" dirty="0" smtClean="0"/>
              <a:t>理</a:t>
            </a:r>
            <a:endParaRPr lang="en-US" altLang="zh-CN" sz="3200" b="1" dirty="0" smtClean="0"/>
          </a:p>
          <a:p>
            <a:pPr>
              <a:buFont typeface="Wingdings" panose="05000000000000000000" pitchFamily="2" charset="2"/>
              <a:buChar char="u"/>
            </a:pPr>
            <a:r>
              <a:rPr lang="zh-CN" altLang="zh-CN" sz="3200" b="1" dirty="0" smtClean="0"/>
              <a:t>中</a:t>
            </a:r>
            <a:r>
              <a:rPr lang="zh-CN" altLang="zh-CN" sz="3200" b="1" dirty="0"/>
              <a:t>华优秀传统文化在各历史时期的具体表</a:t>
            </a:r>
            <a:r>
              <a:rPr lang="zh-CN" altLang="zh-CN" sz="3200" b="1" dirty="0" smtClean="0"/>
              <a:t>现</a:t>
            </a:r>
            <a:endParaRPr lang="en-US" altLang="zh-CN" sz="3200" b="1" dirty="0" smtClean="0"/>
          </a:p>
        </p:txBody>
      </p:sp>
    </p:spTree>
    <p:extLst>
      <p:ext uri="{BB962C8B-B14F-4D97-AF65-F5344CB8AC3E}">
        <p14:creationId xmlns:p14="http://schemas.microsoft.com/office/powerpoint/2010/main" val="41528206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初中历史大单元教学的三种形式</a:t>
            </a:r>
            <a:endParaRPr lang="zh-CN" altLang="en-US" b="1" dirty="0"/>
          </a:p>
        </p:txBody>
      </p:sp>
      <p:sp>
        <p:nvSpPr>
          <p:cNvPr id="3" name="内容占位符 2"/>
          <p:cNvSpPr>
            <a:spLocks noGrp="1"/>
          </p:cNvSpPr>
          <p:nvPr>
            <p:ph idx="1"/>
          </p:nvPr>
        </p:nvSpPr>
        <p:spPr>
          <a:xfrm>
            <a:off x="838200" y="1679851"/>
            <a:ext cx="10515600" cy="4601679"/>
          </a:xfrm>
        </p:spPr>
        <p:txBody>
          <a:bodyPr>
            <a:normAutofit/>
          </a:bodyPr>
          <a:lstStyle/>
          <a:p>
            <a:r>
              <a:rPr lang="zh-CN" altLang="en-US" sz="4000" b="1" dirty="0" smtClean="0"/>
              <a:t>三是作为学习单位的大单元（跨学科单元）</a:t>
            </a:r>
            <a:endParaRPr lang="en-US" altLang="zh-CN" sz="4000" b="1" dirty="0" smtClean="0"/>
          </a:p>
          <a:p>
            <a:endParaRPr lang="en-US" altLang="zh-CN" sz="4000" dirty="0" smtClean="0">
              <a:latin typeface="微软雅黑" panose="020B0503020204020204" pitchFamily="34" charset="-122"/>
              <a:ea typeface="微软雅黑" panose="020B0503020204020204" pitchFamily="34" charset="-122"/>
            </a:endParaRPr>
          </a:p>
          <a:p>
            <a:r>
              <a:rPr lang="zh-CN" altLang="zh-CN" sz="3600" dirty="0" smtClean="0">
                <a:latin typeface="微软雅黑" panose="020B0503020204020204" pitchFamily="34" charset="-122"/>
                <a:ea typeface="微软雅黑" panose="020B0503020204020204" pitchFamily="34" charset="-122"/>
              </a:rPr>
              <a:t>是</a:t>
            </a:r>
            <a:r>
              <a:rPr lang="zh-CN" altLang="zh-CN" sz="3600" dirty="0">
                <a:latin typeface="微软雅黑" panose="020B0503020204020204" pitchFamily="34" charset="-122"/>
                <a:ea typeface="微软雅黑" panose="020B0503020204020204" pitchFamily="34" charset="-122"/>
              </a:rPr>
              <a:t>将历史课程与其他课程所学的知识与能力综合起来，围绕若干跨时期、跨领域的主题，开展以学生为主体的探究学习活动。</a:t>
            </a:r>
            <a:endParaRPr lang="en-US" altLang="zh-CN" sz="3600" dirty="0">
              <a:latin typeface="微软雅黑" panose="020B0503020204020204" pitchFamily="34" charset="-122"/>
              <a:ea typeface="微软雅黑" panose="020B0503020204020204" pitchFamily="34" charset="-122"/>
            </a:endParaRPr>
          </a:p>
          <a:p>
            <a:r>
              <a:rPr lang="zh-CN" altLang="en-US" sz="3600" dirty="0">
                <a:latin typeface="微软雅黑" panose="020B0503020204020204" pitchFamily="34" charset="-122"/>
                <a:ea typeface="微软雅黑" panose="020B0503020204020204" pitchFamily="34" charset="-122"/>
              </a:rPr>
              <a:t>结合地理、语文、道德与法治、艺术、技术等课程</a:t>
            </a:r>
            <a:endParaRPr lang="zh-CN" altLang="zh-CN" sz="3600" dirty="0">
              <a:latin typeface="微软雅黑" panose="020B0503020204020204" pitchFamily="34" charset="-122"/>
              <a:ea typeface="微软雅黑" panose="020B0503020204020204" pitchFamily="34" charset="-122"/>
            </a:endParaRPr>
          </a:p>
          <a:p>
            <a:endParaRPr lang="zh-CN" altLang="en-US" sz="4000" b="1" dirty="0"/>
          </a:p>
        </p:txBody>
      </p:sp>
    </p:spTree>
    <p:extLst>
      <p:ext uri="{BB962C8B-B14F-4D97-AF65-F5344CB8AC3E}">
        <p14:creationId xmlns:p14="http://schemas.microsoft.com/office/powerpoint/2010/main" val="31393730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初中历史大单元教学的三种形式</a:t>
            </a:r>
            <a:endParaRPr lang="zh-CN" altLang="en-US" b="1" dirty="0"/>
          </a:p>
        </p:txBody>
      </p:sp>
      <p:sp>
        <p:nvSpPr>
          <p:cNvPr id="3" name="内容占位符 2"/>
          <p:cNvSpPr>
            <a:spLocks noGrp="1"/>
          </p:cNvSpPr>
          <p:nvPr>
            <p:ph idx="1"/>
          </p:nvPr>
        </p:nvSpPr>
        <p:spPr>
          <a:xfrm>
            <a:off x="838200" y="1679851"/>
            <a:ext cx="10515600" cy="4601679"/>
          </a:xfrm>
        </p:spPr>
        <p:txBody>
          <a:bodyPr>
            <a:normAutofit fontScale="92500" lnSpcReduction="10000"/>
          </a:bodyPr>
          <a:lstStyle/>
          <a:p>
            <a:r>
              <a:rPr lang="zh-CN" altLang="en-US" sz="4000" b="1" dirty="0">
                <a:solidFill>
                  <a:prstClr val="black"/>
                </a:solidFill>
              </a:rPr>
              <a:t>三是作为学习单位的大单</a:t>
            </a:r>
            <a:r>
              <a:rPr lang="zh-CN" altLang="en-US" sz="4000" b="1" dirty="0" smtClean="0">
                <a:solidFill>
                  <a:prstClr val="black"/>
                </a:solidFill>
              </a:rPr>
              <a:t>元</a:t>
            </a:r>
            <a:r>
              <a:rPr lang="zh-CN" altLang="en-US" sz="4000" b="1" dirty="0"/>
              <a:t>（跨学科单元）</a:t>
            </a:r>
            <a:endParaRPr lang="en-US" altLang="zh-CN" sz="4000" b="1" dirty="0"/>
          </a:p>
          <a:p>
            <a:endParaRPr lang="en-US" altLang="zh-CN" sz="4000"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3500" dirty="0">
                <a:latin typeface="微软雅黑" panose="020B0503020204020204" pitchFamily="34" charset="-122"/>
                <a:ea typeface="微软雅黑" panose="020B0503020204020204" pitchFamily="34" charset="-122"/>
              </a:rPr>
              <a:t>历史课程与其他课程的学习有机整合</a:t>
            </a:r>
            <a:endParaRPr lang="en-US" altLang="zh-CN" sz="3500" dirty="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3500" dirty="0">
                <a:latin typeface="微软雅黑" panose="020B0503020204020204" pitchFamily="34" charset="-122"/>
                <a:ea typeface="微软雅黑" panose="020B0503020204020204" pitchFamily="34" charset="-122"/>
              </a:rPr>
              <a:t>不同学习领域的知识整合、方法的综合利用</a:t>
            </a:r>
            <a:endParaRPr lang="en-US" altLang="zh-CN" sz="3500" dirty="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3500" dirty="0">
                <a:latin typeface="微软雅黑" panose="020B0503020204020204" pitchFamily="34" charset="-122"/>
                <a:ea typeface="微软雅黑" panose="020B0503020204020204" pitchFamily="34" charset="-122"/>
              </a:rPr>
              <a:t>历史学习与现实探究有机结合</a:t>
            </a:r>
            <a:endParaRPr lang="en-US" altLang="zh-CN" sz="3500" dirty="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3500" dirty="0">
                <a:latin typeface="微软雅黑" panose="020B0503020204020204" pitchFamily="34" charset="-122"/>
                <a:ea typeface="微软雅黑" panose="020B0503020204020204" pitchFamily="34" charset="-122"/>
              </a:rPr>
              <a:t>史料研习与社会实践有机配合</a:t>
            </a:r>
            <a:endParaRPr lang="en-US" altLang="zh-CN" sz="3500" dirty="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3500" dirty="0">
                <a:latin typeface="微软雅黑" panose="020B0503020204020204" pitchFamily="34" charset="-122"/>
                <a:ea typeface="微软雅黑" panose="020B0503020204020204" pitchFamily="34" charset="-122"/>
              </a:rPr>
              <a:t>校内学习与校外活动有机融合</a:t>
            </a:r>
            <a:endParaRPr lang="en-US" altLang="zh-CN" sz="3500" dirty="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3500" dirty="0">
                <a:latin typeface="微软雅黑" panose="020B0503020204020204" pitchFamily="34" charset="-122"/>
                <a:ea typeface="微软雅黑" panose="020B0503020204020204" pitchFamily="34" charset="-122"/>
              </a:rPr>
              <a:t>培育学生的正确价值观、必备品格和关键能力有机结合。</a:t>
            </a:r>
          </a:p>
          <a:p>
            <a:endParaRPr lang="zh-CN" altLang="en-US" sz="4000" b="1" dirty="0"/>
          </a:p>
        </p:txBody>
      </p:sp>
    </p:spTree>
    <p:extLst>
      <p:ext uri="{BB962C8B-B14F-4D97-AF65-F5344CB8AC3E}">
        <p14:creationId xmlns:p14="http://schemas.microsoft.com/office/powerpoint/2010/main" val="3945438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初中历史大单元教学的三种形式</a:t>
            </a:r>
            <a:endParaRPr lang="zh-CN" altLang="en-US" b="1" dirty="0"/>
          </a:p>
        </p:txBody>
      </p:sp>
      <p:sp>
        <p:nvSpPr>
          <p:cNvPr id="3" name="内容占位符 2"/>
          <p:cNvSpPr>
            <a:spLocks noGrp="1"/>
          </p:cNvSpPr>
          <p:nvPr>
            <p:ph idx="1"/>
          </p:nvPr>
        </p:nvSpPr>
        <p:spPr>
          <a:xfrm>
            <a:off x="838200" y="1679851"/>
            <a:ext cx="10515600" cy="4601679"/>
          </a:xfrm>
        </p:spPr>
        <p:txBody>
          <a:bodyPr>
            <a:normAutofit/>
          </a:bodyPr>
          <a:lstStyle/>
          <a:p>
            <a:r>
              <a:rPr lang="zh-CN" altLang="en-US" sz="4000" b="1" dirty="0">
                <a:solidFill>
                  <a:prstClr val="black"/>
                </a:solidFill>
              </a:rPr>
              <a:t>三是作为学习单位的大单</a:t>
            </a:r>
            <a:r>
              <a:rPr lang="zh-CN" altLang="en-US" sz="4000" b="1" dirty="0" smtClean="0">
                <a:solidFill>
                  <a:prstClr val="black"/>
                </a:solidFill>
              </a:rPr>
              <a:t>元</a:t>
            </a:r>
            <a:r>
              <a:rPr lang="zh-CN" altLang="en-US" sz="4000" b="1" dirty="0"/>
              <a:t>（跨学科单元）</a:t>
            </a:r>
            <a:endParaRPr lang="en-US" altLang="zh-CN" sz="4000" b="1" dirty="0"/>
          </a:p>
          <a:p>
            <a:endParaRPr lang="en-US" altLang="zh-CN" sz="3600"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3600" dirty="0">
                <a:latin typeface="微软雅黑" panose="020B0503020204020204" pitchFamily="34" charset="-122"/>
                <a:ea typeface="微软雅黑" panose="020B0503020204020204" pitchFamily="34" charset="-122"/>
              </a:rPr>
              <a:t>在总课时中专门规划出</a:t>
            </a:r>
            <a:r>
              <a:rPr lang="en-US" altLang="zh-CN" sz="3600" dirty="0">
                <a:latin typeface="微软雅黑" panose="020B0503020204020204" pitchFamily="34" charset="-122"/>
                <a:ea typeface="微软雅黑" panose="020B0503020204020204" pitchFamily="34" charset="-122"/>
              </a:rPr>
              <a:t>10%</a:t>
            </a:r>
            <a:r>
              <a:rPr lang="zh-CN" altLang="en-US" sz="3600" dirty="0">
                <a:latin typeface="微软雅黑" panose="020B0503020204020204" pitchFamily="34" charset="-122"/>
                <a:ea typeface="微软雅黑" panose="020B0503020204020204" pitchFamily="34" charset="-122"/>
              </a:rPr>
              <a:t>的课时</a:t>
            </a:r>
            <a:endParaRPr lang="en-US" altLang="zh-CN" sz="3600" dirty="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3600" dirty="0">
                <a:latin typeface="微软雅黑" panose="020B0503020204020204" pitchFamily="34" charset="-122"/>
                <a:ea typeface="微软雅黑" panose="020B0503020204020204" pitchFamily="34" charset="-122"/>
              </a:rPr>
              <a:t>从特定的问题意识出发，将分散在不同地方的内容整合在一起，有助于学生形成既在时段上纵通，又在领域上横通的通史意识。</a:t>
            </a:r>
          </a:p>
        </p:txBody>
      </p:sp>
    </p:spTree>
    <p:extLst>
      <p:ext uri="{BB962C8B-B14F-4D97-AF65-F5344CB8AC3E}">
        <p14:creationId xmlns:p14="http://schemas.microsoft.com/office/powerpoint/2010/main" val="14105626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17D6CAAE-6578-4C30-8A1D-BDB7928365EF}"/>
              </a:ext>
            </a:extLst>
          </p:cNvPr>
          <p:cNvSpPr>
            <a:spLocks noGrp="1"/>
          </p:cNvSpPr>
          <p:nvPr>
            <p:ph idx="1"/>
          </p:nvPr>
        </p:nvSpPr>
        <p:spPr>
          <a:xfrm>
            <a:off x="861391" y="1789043"/>
            <a:ext cx="10515600" cy="2928731"/>
          </a:xfrm>
        </p:spPr>
        <p:txBody>
          <a:bodyPr>
            <a:normAutofit/>
          </a:bodyPr>
          <a:lstStyle/>
          <a:p>
            <a:pPr>
              <a:buFont typeface="Wingdings" panose="05000000000000000000" pitchFamily="2" charset="2"/>
              <a:buChar char="u"/>
            </a:pPr>
            <a:r>
              <a:rPr lang="zh-CN" altLang="en-US" sz="3200" b="1" dirty="0" smtClean="0">
                <a:latin typeface="微软雅黑" panose="020B0503020204020204" pitchFamily="34" charset="-122"/>
                <a:ea typeface="微软雅黑" panose="020B0503020204020204" pitchFamily="34" charset="-122"/>
              </a:rPr>
              <a:t>中</a:t>
            </a:r>
            <a:r>
              <a:rPr lang="zh-CN" altLang="en-US" sz="3200" b="1" dirty="0">
                <a:latin typeface="微软雅黑" panose="020B0503020204020204" pitchFamily="34" charset="-122"/>
                <a:ea typeface="微软雅黑" panose="020B0503020204020204" pitchFamily="34" charset="-122"/>
              </a:rPr>
              <a:t>华英雄</a:t>
            </a:r>
            <a:r>
              <a:rPr lang="zh-CN" altLang="en-US" sz="3200" b="1" dirty="0" smtClean="0">
                <a:latin typeface="微软雅黑" panose="020B0503020204020204" pitchFamily="34" charset="-122"/>
                <a:ea typeface="微软雅黑" panose="020B0503020204020204" pitchFamily="34" charset="-122"/>
              </a:rPr>
              <a:t>谱：项目式学习、成果表现形式、跨学科</a:t>
            </a:r>
            <a:endParaRPr lang="en-US" altLang="zh-CN" sz="3200" b="1"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3200" b="1" dirty="0">
                <a:latin typeface="微软雅黑" panose="020B0503020204020204" pitchFamily="34" charset="-122"/>
                <a:ea typeface="微软雅黑" panose="020B0503020204020204" pitchFamily="34" charset="-122"/>
              </a:rPr>
              <a:t>小钱币，大历史：跨学科、综合实践能力和金融素</a:t>
            </a:r>
            <a:r>
              <a:rPr lang="zh-CN" altLang="en-US" sz="3200" b="1" dirty="0" smtClean="0">
                <a:latin typeface="微软雅黑" panose="020B0503020204020204" pitchFamily="34" charset="-122"/>
                <a:ea typeface="微软雅黑" panose="020B0503020204020204" pitchFamily="34" charset="-122"/>
              </a:rPr>
              <a:t>养</a:t>
            </a:r>
            <a:endParaRPr lang="en-US" altLang="zh-CN" sz="3200" b="1"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3200" b="1" dirty="0">
                <a:latin typeface="微软雅黑" panose="020B0503020204020204" pitchFamily="34" charset="-122"/>
                <a:ea typeface="微软雅黑" panose="020B0503020204020204" pitchFamily="34" charset="-122"/>
              </a:rPr>
              <a:t>历史上的中外文化交</a:t>
            </a:r>
            <a:r>
              <a:rPr lang="zh-CN" altLang="en-US" sz="3200" b="1" dirty="0" smtClean="0">
                <a:latin typeface="微软雅黑" panose="020B0503020204020204" pitchFamily="34" charset="-122"/>
                <a:ea typeface="微软雅黑" panose="020B0503020204020204" pitchFamily="34" charset="-122"/>
              </a:rPr>
              <a:t>流：跨学科、世界观、文化观</a:t>
            </a:r>
            <a:endParaRPr lang="en-US" altLang="zh-CN" sz="3200" b="1"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3200" b="1" dirty="0">
                <a:latin typeface="微软雅黑" panose="020B0503020204020204" pitchFamily="34" charset="-122"/>
                <a:ea typeface="微软雅黑" panose="020B0503020204020204" pitchFamily="34" charset="-122"/>
              </a:rPr>
              <a:t>历史上水</a:t>
            </a:r>
            <a:r>
              <a:rPr lang="zh-CN" altLang="en-US" sz="3200" b="1" dirty="0" smtClean="0">
                <a:latin typeface="微软雅黑" panose="020B0503020204020204" pitchFamily="34" charset="-122"/>
                <a:ea typeface="微软雅黑" panose="020B0503020204020204" pitchFamily="34" charset="-122"/>
              </a:rPr>
              <a:t>陆交</a:t>
            </a:r>
            <a:r>
              <a:rPr lang="zh-CN" altLang="en-US" sz="3200" b="1" dirty="0">
                <a:latin typeface="微软雅黑" panose="020B0503020204020204" pitchFamily="34" charset="-122"/>
                <a:ea typeface="微软雅黑" panose="020B0503020204020204" pitchFamily="34" charset="-122"/>
              </a:rPr>
              <a:t>通的发</a:t>
            </a:r>
            <a:r>
              <a:rPr lang="zh-CN" altLang="en-US" sz="3200" b="1" dirty="0" smtClean="0">
                <a:latin typeface="微软雅黑" panose="020B0503020204020204" pitchFamily="34" charset="-122"/>
                <a:ea typeface="微软雅黑" panose="020B0503020204020204" pitchFamily="34" charset="-122"/>
              </a:rPr>
              <a:t>展：跨学科、实践探究</a:t>
            </a:r>
            <a:endParaRPr lang="en-US" altLang="zh-CN" sz="3200" b="1"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3200" b="1" dirty="0">
                <a:latin typeface="微软雅黑" panose="020B0503020204020204" pitchFamily="34" charset="-122"/>
                <a:ea typeface="微软雅黑" panose="020B0503020204020204" pitchFamily="34" charset="-122"/>
              </a:rPr>
              <a:t>生态环境与社会发展：跨学科的综合素养、家国情怀</a:t>
            </a:r>
            <a:endParaRPr lang="en-US" altLang="zh-CN" sz="3200" b="1" dirty="0">
              <a:latin typeface="微软雅黑" panose="020B0503020204020204" pitchFamily="34" charset="-122"/>
              <a:ea typeface="微软雅黑" panose="020B0503020204020204" pitchFamily="34" charset="-122"/>
            </a:endParaRPr>
          </a:p>
          <a:p>
            <a:pPr>
              <a:buFont typeface="Wingdings" panose="05000000000000000000" pitchFamily="2" charset="2"/>
              <a:buChar char="u"/>
            </a:pPr>
            <a:endParaRPr lang="zh-CN" altLang="en-US" sz="3200" b="1" dirty="0">
              <a:latin typeface="微软雅黑" panose="020B0503020204020204" pitchFamily="34" charset="-122"/>
              <a:ea typeface="微软雅黑" panose="020B0503020204020204" pitchFamily="34" charset="-122"/>
            </a:endParaRPr>
          </a:p>
          <a:p>
            <a:pPr>
              <a:buFont typeface="Wingdings" panose="05000000000000000000" pitchFamily="2" charset="2"/>
              <a:buChar char="u"/>
            </a:pPr>
            <a:endParaRPr lang="zh-CN" altLang="en-US" sz="3200" b="1" dirty="0">
              <a:latin typeface="微软雅黑" panose="020B0503020204020204" pitchFamily="34" charset="-122"/>
              <a:ea typeface="微软雅黑" panose="020B0503020204020204" pitchFamily="34" charset="-122"/>
            </a:endParaRPr>
          </a:p>
        </p:txBody>
      </p:sp>
      <p:sp>
        <p:nvSpPr>
          <p:cNvPr id="5" name="圆角矩形 4"/>
          <p:cNvSpPr/>
          <p:nvPr/>
        </p:nvSpPr>
        <p:spPr>
          <a:xfrm>
            <a:off x="861391" y="5181599"/>
            <a:ext cx="10071652" cy="821635"/>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latin typeface="微软雅黑" panose="020B0503020204020204" pitchFamily="34" charset="-122"/>
                <a:ea typeface="微软雅黑" panose="020B0503020204020204" pitchFamily="34" charset="-122"/>
              </a:rPr>
              <a:t>学科课程综合化、实践活动课程化、校本课程国家化</a:t>
            </a:r>
            <a:endParaRPr lang="zh-CN" altLang="en-US" sz="3200" b="1" dirty="0">
              <a:latin typeface="微软雅黑" panose="020B0503020204020204" pitchFamily="34" charset="-122"/>
              <a:ea typeface="微软雅黑" panose="020B0503020204020204" pitchFamily="34" charset="-122"/>
            </a:endParaRPr>
          </a:p>
        </p:txBody>
      </p:sp>
      <p:sp>
        <p:nvSpPr>
          <p:cNvPr id="4" name="标题 1"/>
          <p:cNvSpPr>
            <a:spLocks noGrp="1"/>
          </p:cNvSpPr>
          <p:nvPr>
            <p:ph type="title"/>
          </p:nvPr>
        </p:nvSpPr>
        <p:spPr>
          <a:xfrm>
            <a:off x="838200" y="365125"/>
            <a:ext cx="10515600" cy="1325563"/>
          </a:xfrm>
        </p:spPr>
        <p:txBody>
          <a:bodyPr>
            <a:normAutofit/>
          </a:bodyPr>
          <a:lstStyle/>
          <a:p>
            <a:pPr lvl="0"/>
            <a:r>
              <a:rPr lang="zh-CN" altLang="en-US" b="1" dirty="0" smtClean="0">
                <a:latin typeface="微软雅黑" panose="020B0503020204020204" pitchFamily="34" charset="-122"/>
                <a:ea typeface="微软雅黑" panose="020B0503020204020204" pitchFamily="34" charset="-122"/>
              </a:rPr>
              <a:t>跨学科主题学习：</a:t>
            </a:r>
            <a:r>
              <a:rPr lang="zh-CN" altLang="en-US" b="1" dirty="0" smtClean="0">
                <a:solidFill>
                  <a:prstClr val="black"/>
                </a:solidFill>
              </a:rPr>
              <a:t>作</a:t>
            </a:r>
            <a:r>
              <a:rPr lang="zh-CN" altLang="en-US" b="1" dirty="0">
                <a:solidFill>
                  <a:prstClr val="black"/>
                </a:solidFill>
              </a:rPr>
              <a:t>为学习单位的大单</a:t>
            </a:r>
            <a:r>
              <a:rPr lang="zh-CN" altLang="en-US" b="1" dirty="0" smtClean="0">
                <a:solidFill>
                  <a:prstClr val="black"/>
                </a:solidFill>
              </a:rPr>
              <a:t>元</a:t>
            </a:r>
            <a:endParaRPr lang="zh-CN" altLang="en-US" b="1" dirty="0"/>
          </a:p>
        </p:txBody>
      </p:sp>
    </p:spTree>
    <p:extLst>
      <p:ext uri="{BB962C8B-B14F-4D97-AF65-F5344CB8AC3E}">
        <p14:creationId xmlns:p14="http://schemas.microsoft.com/office/powerpoint/2010/main" val="29317868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17D6CAAE-6578-4C30-8A1D-BDB7928365EF}"/>
              </a:ext>
            </a:extLst>
          </p:cNvPr>
          <p:cNvSpPr>
            <a:spLocks noGrp="1"/>
          </p:cNvSpPr>
          <p:nvPr>
            <p:ph idx="1"/>
          </p:nvPr>
        </p:nvSpPr>
        <p:spPr>
          <a:xfrm>
            <a:off x="861391" y="1651896"/>
            <a:ext cx="10515600" cy="4351338"/>
          </a:xfrm>
        </p:spPr>
        <p:txBody>
          <a:bodyPr>
            <a:normAutofit/>
          </a:bodyPr>
          <a:lstStyle/>
          <a:p>
            <a:pPr>
              <a:buFont typeface="Wingdings" panose="05000000000000000000" pitchFamily="2" charset="2"/>
              <a:buChar char="u"/>
            </a:pPr>
            <a:r>
              <a:rPr lang="zh-CN" altLang="en-US" sz="3200" b="1" dirty="0" smtClean="0">
                <a:latin typeface="微软雅黑" panose="020B0503020204020204" pitchFamily="34" charset="-122"/>
                <a:ea typeface="微软雅黑" panose="020B0503020204020204" pitchFamily="34" charset="-122"/>
              </a:rPr>
              <a:t>在</a:t>
            </a:r>
            <a:r>
              <a:rPr lang="zh-CN" altLang="en-US" sz="3200" b="1" dirty="0">
                <a:latin typeface="微软雅黑" panose="020B0503020204020204" pitchFamily="34" charset="-122"/>
                <a:ea typeface="微软雅黑" panose="020B0503020204020204" pitchFamily="34" charset="-122"/>
              </a:rPr>
              <a:t>身边发</a:t>
            </a:r>
            <a:r>
              <a:rPr lang="zh-CN" altLang="en-US" sz="3200" b="1" dirty="0" smtClean="0">
                <a:latin typeface="微软雅黑" panose="020B0503020204020204" pitchFamily="34" charset="-122"/>
                <a:ea typeface="微软雅黑" panose="020B0503020204020204" pitchFamily="34" charset="-122"/>
              </a:rPr>
              <a:t>现历史：跨学科、创新探究方式</a:t>
            </a:r>
            <a:endParaRPr lang="en-US" altLang="zh-CN" sz="3200" b="1"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3200" b="1" dirty="0">
                <a:latin typeface="微软雅黑" panose="020B0503020204020204" pitchFamily="34" charset="-122"/>
                <a:ea typeface="微软雅黑" panose="020B0503020204020204" pitchFamily="34" charset="-122"/>
              </a:rPr>
              <a:t>探寻红色文化的历史基因：体认革命精神，弘扬革命传统，传承红色基因</a:t>
            </a:r>
            <a:r>
              <a:rPr lang="zh-CN" altLang="en-US" sz="3200" b="1" dirty="0" smtClean="0">
                <a:latin typeface="微软雅黑" panose="020B0503020204020204" pitchFamily="34" charset="-122"/>
                <a:ea typeface="微软雅黑" panose="020B0503020204020204" pitchFamily="34" charset="-122"/>
              </a:rPr>
              <a:t>。</a:t>
            </a:r>
            <a:endParaRPr lang="en-US" altLang="zh-CN" sz="3200" b="1"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3200" b="1" dirty="0">
                <a:latin typeface="微软雅黑" panose="020B0503020204020204" pitchFamily="34" charset="-122"/>
                <a:ea typeface="微软雅黑" panose="020B0503020204020204" pitchFamily="34" charset="-122"/>
              </a:rPr>
              <a:t>看电影，学历史：发</a:t>
            </a:r>
            <a:r>
              <a:rPr lang="zh-CN" altLang="en-US" sz="3200" b="1" dirty="0" smtClean="0">
                <a:latin typeface="微软雅黑" panose="020B0503020204020204" pitchFamily="34" charset="-122"/>
                <a:ea typeface="微软雅黑" panose="020B0503020204020204" pitchFamily="34" charset="-122"/>
              </a:rPr>
              <a:t>现历</a:t>
            </a:r>
            <a:r>
              <a:rPr lang="zh-CN" altLang="en-US" sz="3200" b="1" dirty="0">
                <a:latin typeface="微软雅黑" panose="020B0503020204020204" pitchFamily="34" charset="-122"/>
                <a:ea typeface="微软雅黑" panose="020B0503020204020204" pitchFamily="34" charset="-122"/>
              </a:rPr>
              <a:t>史细节、综合探究能</a:t>
            </a:r>
            <a:r>
              <a:rPr lang="zh-CN" altLang="en-US" sz="3200" b="1" dirty="0" smtClean="0">
                <a:latin typeface="微软雅黑" panose="020B0503020204020204" pitchFamily="34" charset="-122"/>
                <a:ea typeface="微软雅黑" panose="020B0503020204020204" pitchFamily="34" charset="-122"/>
              </a:rPr>
              <a:t>力</a:t>
            </a:r>
            <a:endParaRPr lang="en-US" altLang="zh-CN" sz="3200" b="1"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3200" b="1" dirty="0">
                <a:latin typeface="微软雅黑" panose="020B0503020204020204" pitchFamily="34" charset="-122"/>
                <a:ea typeface="微软雅黑" panose="020B0503020204020204" pitchFamily="34" charset="-122"/>
              </a:rPr>
              <a:t>历史地图上的世界格局：时空观念、史料实证</a:t>
            </a:r>
            <a:endParaRPr lang="en-US" altLang="zh-CN" sz="3200" b="1" dirty="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3200" b="1" dirty="0">
                <a:latin typeface="微软雅黑" panose="020B0503020204020204" pitchFamily="34" charset="-122"/>
                <a:ea typeface="微软雅黑" panose="020B0503020204020204" pitchFamily="34" charset="-122"/>
              </a:rPr>
              <a:t>古代典籍中的中华优秀传统文化：多元认识中华优秀传统文化</a:t>
            </a:r>
            <a:endParaRPr lang="en-US" altLang="zh-CN" sz="3200" b="1" dirty="0">
              <a:latin typeface="微软雅黑" panose="020B0503020204020204" pitchFamily="34" charset="-122"/>
              <a:ea typeface="微软雅黑" panose="020B0503020204020204" pitchFamily="34" charset="-122"/>
            </a:endParaRPr>
          </a:p>
          <a:p>
            <a:pPr>
              <a:buFont typeface="Wingdings" panose="05000000000000000000" pitchFamily="2" charset="2"/>
              <a:buChar char="u"/>
            </a:pPr>
            <a:endParaRPr lang="zh-CN" altLang="en-US" sz="3200" b="1"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u"/>
            </a:pPr>
            <a:endParaRPr lang="zh-CN" altLang="en-US" sz="3200" b="1" dirty="0">
              <a:latin typeface="微软雅黑" panose="020B0503020204020204" pitchFamily="34" charset="-122"/>
              <a:ea typeface="微软雅黑" panose="020B0503020204020204" pitchFamily="34" charset="-122"/>
            </a:endParaRPr>
          </a:p>
        </p:txBody>
      </p:sp>
      <p:sp>
        <p:nvSpPr>
          <p:cNvPr id="5" name="标题 1"/>
          <p:cNvSpPr txBox="1">
            <a:spLocks/>
          </p:cNvSpPr>
          <p:nvPr/>
        </p:nvSpPr>
        <p:spPr>
          <a:xfrm>
            <a:off x="990600" y="27898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b="1" dirty="0">
                <a:latin typeface="微软雅黑" panose="020B0503020204020204" pitchFamily="34" charset="-122"/>
                <a:ea typeface="微软雅黑" panose="020B0503020204020204" pitchFamily="34" charset="-122"/>
              </a:rPr>
              <a:t>跨学科主题学习：</a:t>
            </a:r>
            <a:r>
              <a:rPr lang="zh-CN" altLang="en-US" b="1" dirty="0">
                <a:solidFill>
                  <a:prstClr val="black"/>
                </a:solidFill>
              </a:rPr>
              <a:t>作为学习单位的大单元</a:t>
            </a:r>
            <a:endParaRPr lang="zh-CN" altLang="en-US" b="1" dirty="0"/>
          </a:p>
        </p:txBody>
      </p:sp>
      <p:sp>
        <p:nvSpPr>
          <p:cNvPr id="4" name="圆角矩形 3"/>
          <p:cNvSpPr/>
          <p:nvPr/>
        </p:nvSpPr>
        <p:spPr>
          <a:xfrm>
            <a:off x="861391" y="5592416"/>
            <a:ext cx="10071652" cy="821635"/>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latin typeface="微软雅黑" panose="020B0503020204020204" pitchFamily="34" charset="-122"/>
                <a:ea typeface="微软雅黑" panose="020B0503020204020204" pitchFamily="34" charset="-122"/>
              </a:rPr>
              <a:t>学科课程综合化、实践活动课程化、校本课程国家化</a:t>
            </a:r>
            <a:endParaRPr lang="zh-CN" altLang="en-US" sz="32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593546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825625"/>
            <a:ext cx="10515600" cy="996706"/>
          </a:xfrm>
        </p:spPr>
        <p:txBody>
          <a:bodyPr/>
          <a:lstStyle/>
          <a:p>
            <a:r>
              <a:rPr lang="zh-CN" altLang="en-US" dirty="0" smtClean="0"/>
              <a:t>案例一：</a:t>
            </a:r>
            <a:r>
              <a:rPr lang="en-US" altLang="zh-CN" dirty="0"/>
              <a:t>《</a:t>
            </a:r>
            <a:r>
              <a:rPr lang="zh-CN" altLang="en-US" dirty="0"/>
              <a:t>中外历史纲要（上）</a:t>
            </a:r>
            <a:r>
              <a:rPr lang="en-US" altLang="zh-CN" dirty="0"/>
              <a:t>》</a:t>
            </a:r>
            <a:r>
              <a:rPr lang="zh-CN" altLang="en-US" dirty="0"/>
              <a:t>第二单元</a:t>
            </a:r>
            <a:r>
              <a:rPr lang="en-US" altLang="zh-CN" dirty="0" smtClean="0"/>
              <a:t>《</a:t>
            </a:r>
            <a:r>
              <a:rPr lang="zh-CN" altLang="en-US" dirty="0"/>
              <a:t>三国两晋南北朝的民族交融</a:t>
            </a:r>
            <a:r>
              <a:rPr lang="zh-CN" altLang="en-US" dirty="0" smtClean="0"/>
              <a:t>与隋</a:t>
            </a:r>
            <a:r>
              <a:rPr lang="zh-CN" altLang="en-US" dirty="0"/>
              <a:t>唐统一多民族封建国家的发展</a:t>
            </a:r>
            <a:r>
              <a:rPr lang="en-US" altLang="zh-CN" dirty="0" smtClean="0"/>
              <a:t>》</a:t>
            </a:r>
          </a:p>
          <a:p>
            <a:endParaRPr lang="zh-CN" altLang="en-US"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531" y="3050930"/>
            <a:ext cx="5546656" cy="31300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5085" y="3077047"/>
            <a:ext cx="5527902" cy="31039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标题 1"/>
          <p:cNvSpPr>
            <a:spLocks noGrp="1"/>
          </p:cNvSpPr>
          <p:nvPr>
            <p:ph type="title"/>
          </p:nvPr>
        </p:nvSpPr>
        <p:spPr>
          <a:xfrm>
            <a:off x="363072" y="418913"/>
            <a:ext cx="11295528" cy="1325563"/>
          </a:xfrm>
        </p:spPr>
        <p:txBody>
          <a:bodyPr>
            <a:noAutofit/>
          </a:bodyPr>
          <a:lstStyle/>
          <a:p>
            <a:pPr lvl="0" algn="ctr"/>
            <a:r>
              <a:rPr lang="zh-CN" altLang="en-US" sz="4000" b="1" dirty="0" smtClean="0">
                <a:solidFill>
                  <a:srgbClr val="FF0000"/>
                </a:solidFill>
              </a:rPr>
              <a:t>“大概念</a:t>
            </a:r>
            <a:r>
              <a:rPr lang="en-US" altLang="zh-CN" sz="4000" b="1" dirty="0" smtClean="0">
                <a:solidFill>
                  <a:srgbClr val="FF0000"/>
                </a:solidFill>
              </a:rPr>
              <a:t>+</a:t>
            </a:r>
            <a:r>
              <a:rPr lang="zh-CN" altLang="en-US" sz="4000" b="1" dirty="0" smtClean="0">
                <a:solidFill>
                  <a:srgbClr val="FF0000"/>
                </a:solidFill>
              </a:rPr>
              <a:t>大单元”组成了教学设计的新形态</a:t>
            </a:r>
            <a:endParaRPr lang="zh-CN" altLang="en-US" sz="4000" b="1" dirty="0">
              <a:solidFill>
                <a:srgbClr val="FF0000"/>
              </a:solidFill>
            </a:endParaRPr>
          </a:p>
        </p:txBody>
      </p:sp>
    </p:spTree>
    <p:extLst>
      <p:ext uri="{BB962C8B-B14F-4D97-AF65-F5344CB8AC3E}">
        <p14:creationId xmlns:p14="http://schemas.microsoft.com/office/powerpoint/2010/main" val="5992387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931" y="2868706"/>
            <a:ext cx="8639175" cy="381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266420"/>
            <a:ext cx="9833594" cy="22616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1578920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aphicFrame>
        <p:nvGraphicFramePr>
          <p:cNvPr id="4" name="内容占位符 3"/>
          <p:cNvGraphicFramePr>
            <a:graphicFrameLocks noGrp="1"/>
          </p:cNvGraphicFramePr>
          <p:nvPr>
            <p:ph idx="1"/>
            <p:extLst>
              <p:ext uri="{D42A27DB-BD31-4B8C-83A1-F6EECF244321}">
                <p14:modId xmlns:p14="http://schemas.microsoft.com/office/powerpoint/2010/main" val="2961070154"/>
              </p:ext>
            </p:extLst>
          </p:nvPr>
        </p:nvGraphicFramePr>
        <p:xfrm>
          <a:off x="248512" y="331846"/>
          <a:ext cx="11410088" cy="6230620"/>
        </p:xfrm>
        <a:graphic>
          <a:graphicData uri="http://schemas.openxmlformats.org/drawingml/2006/table">
            <a:tbl>
              <a:tblPr firstRow="1" firstCol="1" bandRow="1">
                <a:tableStyleId>{5C22544A-7EE6-4342-B048-85BDC9FD1C3A}</a:tableStyleId>
              </a:tblPr>
              <a:tblGrid>
                <a:gridCol w="2193116"/>
                <a:gridCol w="3645818"/>
                <a:gridCol w="5571154"/>
              </a:tblGrid>
              <a:tr h="370509">
                <a:tc gridSpan="3">
                  <a:txBody>
                    <a:bodyPr/>
                    <a:lstStyle/>
                    <a:p>
                      <a:pPr algn="ctr">
                        <a:lnSpc>
                          <a:spcPct val="150000"/>
                        </a:lnSpc>
                        <a:spcAft>
                          <a:spcPts val="0"/>
                        </a:spcAft>
                      </a:pPr>
                      <a:r>
                        <a:rPr lang="zh-CN" sz="2000" dirty="0">
                          <a:effectLst/>
                        </a:rPr>
                        <a:t>第二单元</a:t>
                      </a:r>
                      <a:r>
                        <a:rPr lang="en-US" sz="2000" dirty="0">
                          <a:effectLst/>
                        </a:rPr>
                        <a:t>   </a:t>
                      </a:r>
                      <a:r>
                        <a:rPr lang="zh-CN" sz="2000" dirty="0">
                          <a:effectLst/>
                        </a:rPr>
                        <a:t>从草原、中原、江南的三重联动到轴心文明的新辉煌</a:t>
                      </a:r>
                      <a:endParaRPr lang="zh-CN" sz="1800" dirty="0">
                        <a:effectLst/>
                      </a:endParaRPr>
                    </a:p>
                    <a:p>
                      <a:pPr algn="ctr">
                        <a:lnSpc>
                          <a:spcPct val="150000"/>
                        </a:lnSpc>
                        <a:spcAft>
                          <a:spcPts val="0"/>
                        </a:spcAft>
                      </a:pPr>
                      <a:r>
                        <a:rPr lang="zh-CN" sz="2000" dirty="0">
                          <a:effectLst/>
                        </a:rPr>
                        <a:t>——</a:t>
                      </a:r>
                      <a:r>
                        <a:rPr lang="en-US" sz="2000" dirty="0">
                          <a:effectLst/>
                        </a:rPr>
                        <a:t>三国两晋南北朝的民族交融与隋唐统一多民族封建国家的发展</a:t>
                      </a:r>
                      <a:endParaRPr lang="zh-CN" sz="1800" dirty="0">
                        <a:effectLst/>
                        <a:latin typeface="宋体"/>
                        <a:cs typeface="宋体"/>
                      </a:endParaRPr>
                    </a:p>
                  </a:txBody>
                  <a:tcPr marL="46314" marR="46314" marT="0" marB="0"/>
                </a:tc>
                <a:tc hMerge="1">
                  <a:txBody>
                    <a:bodyPr/>
                    <a:lstStyle/>
                    <a:p>
                      <a:endParaRPr lang="zh-CN" altLang="en-US"/>
                    </a:p>
                  </a:txBody>
                  <a:tcPr/>
                </a:tc>
                <a:tc hMerge="1">
                  <a:txBody>
                    <a:bodyPr/>
                    <a:lstStyle/>
                    <a:p>
                      <a:endParaRPr lang="zh-CN" altLang="en-US"/>
                    </a:p>
                  </a:txBody>
                  <a:tcPr/>
                </a:tc>
              </a:tr>
              <a:tr h="291604">
                <a:tc>
                  <a:txBody>
                    <a:bodyPr/>
                    <a:lstStyle/>
                    <a:p>
                      <a:pPr algn="ctr">
                        <a:spcAft>
                          <a:spcPts val="0"/>
                        </a:spcAft>
                      </a:pPr>
                      <a:r>
                        <a:rPr lang="zh-CN" sz="2000" dirty="0">
                          <a:effectLst/>
                        </a:rPr>
                        <a:t>课题</a:t>
                      </a:r>
                      <a:endParaRPr lang="zh-CN" sz="1800" dirty="0">
                        <a:effectLst/>
                        <a:latin typeface="宋体"/>
                        <a:cs typeface="宋体"/>
                      </a:endParaRPr>
                    </a:p>
                  </a:txBody>
                  <a:tcPr marL="46314" marR="46314" marT="0" marB="0" anchor="ctr"/>
                </a:tc>
                <a:tc>
                  <a:txBody>
                    <a:bodyPr/>
                    <a:lstStyle/>
                    <a:p>
                      <a:pPr algn="ctr">
                        <a:spcAft>
                          <a:spcPts val="0"/>
                        </a:spcAft>
                      </a:pPr>
                      <a:r>
                        <a:rPr lang="en-US" sz="2000">
                          <a:effectLst/>
                        </a:rPr>
                        <a:t>学习任务</a:t>
                      </a:r>
                      <a:endParaRPr lang="zh-CN" sz="1800">
                        <a:effectLst/>
                        <a:latin typeface="宋体"/>
                        <a:cs typeface="宋体"/>
                      </a:endParaRPr>
                    </a:p>
                  </a:txBody>
                  <a:tcPr marL="46314" marR="46314" marT="0" marB="0" anchor="ctr"/>
                </a:tc>
                <a:tc>
                  <a:txBody>
                    <a:bodyPr/>
                    <a:lstStyle/>
                    <a:p>
                      <a:pPr algn="ctr">
                        <a:spcAft>
                          <a:spcPts val="0"/>
                        </a:spcAft>
                      </a:pPr>
                      <a:r>
                        <a:rPr lang="en-US" sz="2000">
                          <a:effectLst/>
                        </a:rPr>
                        <a:t>关键问题</a:t>
                      </a:r>
                      <a:endParaRPr lang="zh-CN" sz="1800">
                        <a:effectLst/>
                        <a:latin typeface="宋体"/>
                        <a:cs typeface="宋体"/>
                      </a:endParaRPr>
                    </a:p>
                  </a:txBody>
                  <a:tcPr marL="46314" marR="46314" marT="0" marB="0" anchor="ctr"/>
                </a:tc>
              </a:tr>
              <a:tr h="910406">
                <a:tc>
                  <a:txBody>
                    <a:bodyPr/>
                    <a:lstStyle/>
                    <a:p>
                      <a:pPr>
                        <a:lnSpc>
                          <a:spcPts val="1800"/>
                        </a:lnSpc>
                        <a:spcAft>
                          <a:spcPts val="0"/>
                        </a:spcAft>
                      </a:pPr>
                      <a:r>
                        <a:rPr lang="zh-CN" sz="1800" spc="20" dirty="0">
                          <a:effectLst/>
                        </a:rPr>
                        <a:t>第</a:t>
                      </a:r>
                      <a:r>
                        <a:rPr lang="en-US" sz="1800" spc="20" dirty="0">
                          <a:effectLst/>
                        </a:rPr>
                        <a:t>5</a:t>
                      </a:r>
                      <a:r>
                        <a:rPr lang="zh-CN" sz="1800" spc="20" dirty="0">
                          <a:effectLst/>
                        </a:rPr>
                        <a:t>课 魏晋南北朝政权更迭下的民族交融与民族认同</a:t>
                      </a:r>
                      <a:endParaRPr lang="zh-CN" sz="1800" dirty="0">
                        <a:effectLst/>
                        <a:latin typeface="宋体"/>
                        <a:cs typeface="宋体"/>
                      </a:endParaRPr>
                    </a:p>
                  </a:txBody>
                  <a:tcPr marL="46314" marR="46314" marT="0" marB="0" anchor="ctr"/>
                </a:tc>
                <a:tc>
                  <a:txBody>
                    <a:bodyPr/>
                    <a:lstStyle/>
                    <a:p>
                      <a:pPr>
                        <a:lnSpc>
                          <a:spcPts val="1500"/>
                        </a:lnSpc>
                        <a:spcAft>
                          <a:spcPts val="0"/>
                        </a:spcAft>
                      </a:pPr>
                      <a:r>
                        <a:rPr lang="zh-CN" sz="1800" dirty="0">
                          <a:effectLst/>
                        </a:rPr>
                        <a:t>【任务一】隔阂——华夏与蛮夷</a:t>
                      </a:r>
                    </a:p>
                    <a:p>
                      <a:pPr>
                        <a:lnSpc>
                          <a:spcPts val="1500"/>
                        </a:lnSpc>
                        <a:spcAft>
                          <a:spcPts val="0"/>
                        </a:spcAft>
                      </a:pPr>
                      <a:r>
                        <a:rPr lang="zh-CN" sz="1800" dirty="0">
                          <a:effectLst/>
                        </a:rPr>
                        <a:t>【任务二】交融——汉化与胡化</a:t>
                      </a:r>
                    </a:p>
                    <a:p>
                      <a:pPr>
                        <a:lnSpc>
                          <a:spcPts val="1500"/>
                        </a:lnSpc>
                        <a:spcAft>
                          <a:spcPts val="0"/>
                        </a:spcAft>
                      </a:pPr>
                      <a:r>
                        <a:rPr lang="zh-CN" sz="1800" dirty="0">
                          <a:effectLst/>
                        </a:rPr>
                        <a:t>【任务三】一体——分裂到统一</a:t>
                      </a:r>
                      <a:endParaRPr lang="zh-CN" sz="1800" dirty="0">
                        <a:effectLst/>
                        <a:latin typeface="宋体"/>
                        <a:cs typeface="宋体"/>
                      </a:endParaRPr>
                    </a:p>
                  </a:txBody>
                  <a:tcPr marL="46314" marR="46314" marT="0" marB="0" anchor="ctr"/>
                </a:tc>
                <a:tc>
                  <a:txBody>
                    <a:bodyPr/>
                    <a:lstStyle/>
                    <a:p>
                      <a:pPr>
                        <a:spcAft>
                          <a:spcPts val="0"/>
                        </a:spcAft>
                      </a:pPr>
                      <a:r>
                        <a:rPr lang="en-US" sz="1800" dirty="0">
                          <a:effectLst/>
                        </a:rPr>
                        <a:t>1.</a:t>
                      </a:r>
                      <a:r>
                        <a:rPr lang="zh-CN" sz="1800" dirty="0">
                          <a:effectLst/>
                        </a:rPr>
                        <a:t>三国两晋南北朝时期是“一段长期混乱和令人失望的时代”吗 ？</a:t>
                      </a:r>
                    </a:p>
                    <a:p>
                      <a:pPr>
                        <a:spcAft>
                          <a:spcPts val="0"/>
                        </a:spcAft>
                      </a:pPr>
                      <a:r>
                        <a:rPr lang="en-US" sz="1800" dirty="0">
                          <a:effectLst/>
                        </a:rPr>
                        <a:t>2.</a:t>
                      </a:r>
                      <a:r>
                        <a:rPr lang="zh-CN" sz="1800" dirty="0">
                          <a:effectLst/>
                        </a:rPr>
                        <a:t>北魏孝文帝改革为少数民族政权及民族关系的发展提供了哪些经验和教训？</a:t>
                      </a:r>
                    </a:p>
                    <a:p>
                      <a:pPr>
                        <a:spcAft>
                          <a:spcPts val="0"/>
                        </a:spcAft>
                      </a:pPr>
                      <a:r>
                        <a:rPr lang="en-US" sz="1800" dirty="0">
                          <a:effectLst/>
                        </a:rPr>
                        <a:t>3.</a:t>
                      </a:r>
                      <a:r>
                        <a:rPr lang="zh-CN" sz="1800" dirty="0">
                          <a:effectLst/>
                        </a:rPr>
                        <a:t>南方为何得到开发？南北方对于大一统帝国的重塑分别有什么作用？</a:t>
                      </a:r>
                      <a:endParaRPr lang="zh-CN" sz="1800" dirty="0">
                        <a:effectLst/>
                        <a:latin typeface="宋体"/>
                        <a:cs typeface="宋体"/>
                      </a:endParaRPr>
                    </a:p>
                  </a:txBody>
                  <a:tcPr marL="46314" marR="46314" marT="0" marB="0" anchor="ctr"/>
                </a:tc>
              </a:tr>
              <a:tr h="874813">
                <a:tc>
                  <a:txBody>
                    <a:bodyPr/>
                    <a:lstStyle/>
                    <a:p>
                      <a:pPr>
                        <a:lnSpc>
                          <a:spcPts val="1800"/>
                        </a:lnSpc>
                        <a:spcAft>
                          <a:spcPts val="0"/>
                        </a:spcAft>
                      </a:pPr>
                      <a:r>
                        <a:rPr lang="zh-CN" sz="1800" spc="20" dirty="0">
                          <a:effectLst/>
                        </a:rPr>
                        <a:t>第</a:t>
                      </a:r>
                      <a:r>
                        <a:rPr lang="en-US" sz="1800" spc="20" dirty="0">
                          <a:effectLst/>
                        </a:rPr>
                        <a:t>6</a:t>
                      </a:r>
                      <a:r>
                        <a:rPr lang="zh-CN" sz="1800" spc="20" dirty="0">
                          <a:effectLst/>
                        </a:rPr>
                        <a:t>课 民族交融视域下的隋唐盛世至五代十国</a:t>
                      </a:r>
                      <a:endParaRPr lang="zh-CN" sz="1800" dirty="0">
                        <a:effectLst/>
                        <a:latin typeface="宋体"/>
                        <a:cs typeface="宋体"/>
                      </a:endParaRPr>
                    </a:p>
                  </a:txBody>
                  <a:tcPr marL="46314" marR="46314" marT="0" marB="0" anchor="ctr"/>
                </a:tc>
                <a:tc>
                  <a:txBody>
                    <a:bodyPr/>
                    <a:lstStyle/>
                    <a:p>
                      <a:pPr algn="just">
                        <a:lnSpc>
                          <a:spcPts val="1700"/>
                        </a:lnSpc>
                        <a:spcAft>
                          <a:spcPts val="0"/>
                        </a:spcAft>
                      </a:pPr>
                      <a:r>
                        <a:rPr lang="zh-CN" sz="1800" dirty="0">
                          <a:effectLst/>
                        </a:rPr>
                        <a:t>【任务一】唐朝初年面临的疆域与民族形势的新变化【任务二】隋唐时期的民族政策</a:t>
                      </a:r>
                    </a:p>
                    <a:p>
                      <a:pPr algn="just">
                        <a:lnSpc>
                          <a:spcPts val="1700"/>
                        </a:lnSpc>
                        <a:spcAft>
                          <a:spcPts val="0"/>
                        </a:spcAft>
                      </a:pPr>
                      <a:r>
                        <a:rPr lang="zh-CN" sz="1800" dirty="0">
                          <a:effectLst/>
                        </a:rPr>
                        <a:t>【任务三】隋唐时期的民族交融与相互认同</a:t>
                      </a:r>
                      <a:endParaRPr lang="zh-CN" sz="1800" dirty="0">
                        <a:effectLst/>
                        <a:latin typeface="宋体"/>
                        <a:cs typeface="宋体"/>
                      </a:endParaRPr>
                    </a:p>
                  </a:txBody>
                  <a:tcPr marL="46314" marR="46314" marT="0" marB="0" anchor="ctr"/>
                </a:tc>
                <a:tc>
                  <a:txBody>
                    <a:bodyPr/>
                    <a:lstStyle/>
                    <a:p>
                      <a:pPr algn="just">
                        <a:spcAft>
                          <a:spcPts val="0"/>
                        </a:spcAft>
                      </a:pPr>
                      <a:r>
                        <a:rPr lang="en-US" sz="1800" dirty="0">
                          <a:effectLst/>
                        </a:rPr>
                        <a:t>1.</a:t>
                      </a:r>
                      <a:r>
                        <a:rPr lang="zh-CN" sz="1800" dirty="0">
                          <a:effectLst/>
                        </a:rPr>
                        <a:t>唐朝初年面临怎样的疆域与民族形势新变化？</a:t>
                      </a:r>
                    </a:p>
                    <a:p>
                      <a:pPr algn="just">
                        <a:spcAft>
                          <a:spcPts val="0"/>
                        </a:spcAft>
                      </a:pPr>
                      <a:r>
                        <a:rPr lang="en-US" sz="1800" dirty="0">
                          <a:effectLst/>
                        </a:rPr>
                        <a:t>2.</a:t>
                      </a:r>
                      <a:r>
                        <a:rPr lang="zh-CN" sz="1800" dirty="0">
                          <a:effectLst/>
                        </a:rPr>
                        <a:t>唐朝的民族形势如何影响唐朝的民族政策与国家治理？</a:t>
                      </a:r>
                    </a:p>
                    <a:p>
                      <a:pPr algn="just">
                        <a:spcAft>
                          <a:spcPts val="0"/>
                        </a:spcAft>
                      </a:pPr>
                      <a:r>
                        <a:rPr lang="en-US" sz="1800" dirty="0">
                          <a:effectLst/>
                        </a:rPr>
                        <a:t>3.</a:t>
                      </a:r>
                      <a:r>
                        <a:rPr lang="zh-CN" sz="1800" dirty="0">
                          <a:effectLst/>
                        </a:rPr>
                        <a:t>隋唐制度创新与政治文明发展对现实有何影响？</a:t>
                      </a:r>
                      <a:endParaRPr lang="zh-CN" sz="1800" dirty="0">
                        <a:effectLst/>
                        <a:latin typeface="宋体"/>
                        <a:cs typeface="宋体"/>
                      </a:endParaRPr>
                    </a:p>
                  </a:txBody>
                  <a:tcPr marL="46314" marR="46314" marT="0" marB="0" anchor="ctr"/>
                </a:tc>
              </a:tr>
              <a:tr h="1132111">
                <a:tc>
                  <a:txBody>
                    <a:bodyPr/>
                    <a:lstStyle/>
                    <a:p>
                      <a:pPr algn="just">
                        <a:lnSpc>
                          <a:spcPts val="1800"/>
                        </a:lnSpc>
                        <a:spcAft>
                          <a:spcPts val="0"/>
                        </a:spcAft>
                      </a:pPr>
                      <a:r>
                        <a:rPr lang="zh-CN" sz="1800" spc="20">
                          <a:effectLst/>
                        </a:rPr>
                        <a:t>第</a:t>
                      </a:r>
                      <a:r>
                        <a:rPr lang="en-US" sz="1800" spc="20">
                          <a:effectLst/>
                        </a:rPr>
                        <a:t>7</a:t>
                      </a:r>
                      <a:r>
                        <a:rPr lang="zh-CN" sz="1800" spc="20">
                          <a:effectLst/>
                        </a:rPr>
                        <a:t>课 民族交融背景下的制度创新与政治文明认同</a:t>
                      </a:r>
                      <a:endParaRPr lang="zh-CN" sz="1800">
                        <a:effectLst/>
                        <a:latin typeface="宋体"/>
                        <a:cs typeface="宋体"/>
                      </a:endParaRPr>
                    </a:p>
                  </a:txBody>
                  <a:tcPr marL="46314" marR="46314" marT="0" marB="0" anchor="ctr"/>
                </a:tc>
                <a:tc>
                  <a:txBody>
                    <a:bodyPr/>
                    <a:lstStyle/>
                    <a:p>
                      <a:pPr algn="just">
                        <a:lnSpc>
                          <a:spcPts val="2200"/>
                        </a:lnSpc>
                        <a:spcAft>
                          <a:spcPts val="0"/>
                        </a:spcAft>
                      </a:pPr>
                      <a:r>
                        <a:rPr lang="zh-CN" sz="1800" dirty="0">
                          <a:effectLst/>
                        </a:rPr>
                        <a:t>【任务一】选官制度的变化</a:t>
                      </a:r>
                    </a:p>
                    <a:p>
                      <a:pPr algn="just">
                        <a:lnSpc>
                          <a:spcPts val="2200"/>
                        </a:lnSpc>
                        <a:spcAft>
                          <a:spcPts val="0"/>
                        </a:spcAft>
                      </a:pPr>
                      <a:r>
                        <a:rPr lang="zh-CN" sz="1800" dirty="0">
                          <a:effectLst/>
                        </a:rPr>
                        <a:t>【任务二】中枢机构的演变</a:t>
                      </a:r>
                    </a:p>
                    <a:p>
                      <a:pPr algn="just">
                        <a:lnSpc>
                          <a:spcPts val="2200"/>
                        </a:lnSpc>
                        <a:spcAft>
                          <a:spcPts val="0"/>
                        </a:spcAft>
                      </a:pPr>
                      <a:r>
                        <a:rPr lang="zh-CN" sz="1800" dirty="0">
                          <a:effectLst/>
                        </a:rPr>
                        <a:t>【任务三】赋税制度的变化</a:t>
                      </a:r>
                      <a:endParaRPr lang="zh-CN" sz="1800" dirty="0">
                        <a:effectLst/>
                        <a:latin typeface="宋体"/>
                        <a:cs typeface="宋体"/>
                      </a:endParaRPr>
                    </a:p>
                  </a:txBody>
                  <a:tcPr marL="46314" marR="46314" marT="0" marB="0" anchor="ctr"/>
                </a:tc>
                <a:tc>
                  <a:txBody>
                    <a:bodyPr/>
                    <a:lstStyle/>
                    <a:p>
                      <a:pPr>
                        <a:spcAft>
                          <a:spcPts val="0"/>
                        </a:spcAft>
                      </a:pPr>
                      <a:r>
                        <a:rPr lang="en-US" sz="1800">
                          <a:effectLst/>
                        </a:rPr>
                        <a:t>1.</a:t>
                      </a:r>
                      <a:r>
                        <a:rPr lang="zh-CN" sz="1800">
                          <a:effectLst/>
                        </a:rPr>
                        <a:t>对比不同时期的选官制度，科举制有何继承、创新与发展？</a:t>
                      </a:r>
                    </a:p>
                    <a:p>
                      <a:pPr>
                        <a:spcAft>
                          <a:spcPts val="0"/>
                        </a:spcAft>
                      </a:pPr>
                      <a:r>
                        <a:rPr lang="en-US" sz="1800">
                          <a:effectLst/>
                        </a:rPr>
                        <a:t>2.</a:t>
                      </a:r>
                      <a:r>
                        <a:rPr lang="zh-CN" sz="1800">
                          <a:effectLst/>
                        </a:rPr>
                        <a:t>唐朝中枢机制有何创新之处？</a:t>
                      </a:r>
                    </a:p>
                    <a:p>
                      <a:pPr>
                        <a:spcAft>
                          <a:spcPts val="0"/>
                        </a:spcAft>
                      </a:pPr>
                      <a:r>
                        <a:rPr lang="en-US" sz="1800">
                          <a:effectLst/>
                        </a:rPr>
                        <a:t>3. </a:t>
                      </a:r>
                      <a:r>
                        <a:rPr lang="zh-CN" sz="1800">
                          <a:effectLst/>
                        </a:rPr>
                        <a:t>如何客观评价两税法？</a:t>
                      </a:r>
                    </a:p>
                    <a:p>
                      <a:pPr>
                        <a:spcAft>
                          <a:spcPts val="0"/>
                        </a:spcAft>
                      </a:pPr>
                      <a:r>
                        <a:rPr lang="en-US" sz="1800">
                          <a:effectLst/>
                        </a:rPr>
                        <a:t>4.</a:t>
                      </a:r>
                      <a:r>
                        <a:rPr lang="zh-CN" sz="1800">
                          <a:effectLst/>
                        </a:rPr>
                        <a:t>隋唐制度创新与政治文明发展对现实有何启示？</a:t>
                      </a:r>
                      <a:endParaRPr lang="zh-CN" sz="1800">
                        <a:effectLst/>
                        <a:latin typeface="宋体"/>
                        <a:cs typeface="宋体"/>
                      </a:endParaRPr>
                    </a:p>
                  </a:txBody>
                  <a:tcPr marL="46314" marR="46314" marT="0" marB="0" anchor="ctr"/>
                </a:tc>
              </a:tr>
              <a:tr h="771894">
                <a:tc>
                  <a:txBody>
                    <a:bodyPr/>
                    <a:lstStyle/>
                    <a:p>
                      <a:pPr>
                        <a:lnSpc>
                          <a:spcPts val="1800"/>
                        </a:lnSpc>
                        <a:spcAft>
                          <a:spcPts val="0"/>
                        </a:spcAft>
                      </a:pPr>
                      <a:r>
                        <a:rPr lang="zh-CN" sz="1800" spc="20">
                          <a:effectLst/>
                        </a:rPr>
                        <a:t>第</a:t>
                      </a:r>
                      <a:r>
                        <a:rPr lang="en-US" sz="1800" spc="20">
                          <a:effectLst/>
                        </a:rPr>
                        <a:t>8</a:t>
                      </a:r>
                      <a:r>
                        <a:rPr lang="zh-CN" sz="1800" spc="20">
                          <a:effectLst/>
                        </a:rPr>
                        <a:t>课 三国至隋唐的文化繁荣与文化认同</a:t>
                      </a:r>
                      <a:r>
                        <a:rPr lang="en-US" sz="1800" spc="20">
                          <a:effectLst/>
                        </a:rPr>
                        <a:t>              </a:t>
                      </a:r>
                      <a:endParaRPr lang="zh-CN" sz="1800">
                        <a:effectLst/>
                        <a:latin typeface="宋体"/>
                        <a:cs typeface="宋体"/>
                      </a:endParaRPr>
                    </a:p>
                  </a:txBody>
                  <a:tcPr marL="46314" marR="46314" marT="0" marB="0" anchor="ctr"/>
                </a:tc>
                <a:tc>
                  <a:txBody>
                    <a:bodyPr/>
                    <a:lstStyle/>
                    <a:p>
                      <a:pPr>
                        <a:lnSpc>
                          <a:spcPts val="1500"/>
                        </a:lnSpc>
                        <a:spcAft>
                          <a:spcPts val="0"/>
                        </a:spcAft>
                      </a:pPr>
                      <a:r>
                        <a:rPr lang="zh-CN" sz="1800">
                          <a:effectLst/>
                        </a:rPr>
                        <a:t>【任务一】气象万千：感文化之美</a:t>
                      </a:r>
                    </a:p>
                    <a:p>
                      <a:pPr>
                        <a:lnSpc>
                          <a:spcPts val="1500"/>
                        </a:lnSpc>
                        <a:spcAft>
                          <a:spcPts val="0"/>
                        </a:spcAft>
                      </a:pPr>
                      <a:r>
                        <a:rPr lang="zh-CN" sz="1800">
                          <a:effectLst/>
                        </a:rPr>
                        <a:t>【任务二】万国来朝：品文化之响</a:t>
                      </a:r>
                    </a:p>
                    <a:p>
                      <a:pPr>
                        <a:lnSpc>
                          <a:spcPts val="1500"/>
                        </a:lnSpc>
                        <a:spcAft>
                          <a:spcPts val="0"/>
                        </a:spcAft>
                      </a:pPr>
                      <a:r>
                        <a:rPr lang="zh-CN" sz="1800">
                          <a:effectLst/>
                        </a:rPr>
                        <a:t>【任务三】众流归海：探文化之因</a:t>
                      </a:r>
                      <a:endParaRPr lang="zh-CN" sz="1800">
                        <a:effectLst/>
                        <a:latin typeface="宋体"/>
                        <a:cs typeface="宋体"/>
                      </a:endParaRPr>
                    </a:p>
                  </a:txBody>
                  <a:tcPr marL="46314" marR="46314" marT="0" marB="0" anchor="ctr"/>
                </a:tc>
                <a:tc>
                  <a:txBody>
                    <a:bodyPr/>
                    <a:lstStyle/>
                    <a:p>
                      <a:pPr>
                        <a:lnSpc>
                          <a:spcPts val="1800"/>
                        </a:lnSpc>
                        <a:spcAft>
                          <a:spcPts val="0"/>
                        </a:spcAft>
                      </a:pPr>
                      <a:r>
                        <a:rPr lang="en-US" sz="1800" dirty="0">
                          <a:effectLst/>
                        </a:rPr>
                        <a:t>1. </a:t>
                      </a:r>
                      <a:r>
                        <a:rPr lang="zh-CN" sz="1800" dirty="0">
                          <a:effectLst/>
                        </a:rPr>
                        <a:t>魏晋至隋唐文化呈现什么样的特点？</a:t>
                      </a:r>
                    </a:p>
                    <a:p>
                      <a:pPr>
                        <a:lnSpc>
                          <a:spcPts val="1800"/>
                        </a:lnSpc>
                        <a:spcAft>
                          <a:spcPts val="0"/>
                        </a:spcAft>
                      </a:pPr>
                      <a:r>
                        <a:rPr lang="en-US" sz="1800" dirty="0">
                          <a:effectLst/>
                        </a:rPr>
                        <a:t>2. </a:t>
                      </a:r>
                      <a:r>
                        <a:rPr lang="zh-CN" sz="1800" dirty="0">
                          <a:effectLst/>
                        </a:rPr>
                        <a:t>三国至隋唐时期中外文化交流给中国和世界带来了怎样的影响？</a:t>
                      </a:r>
                    </a:p>
                    <a:p>
                      <a:pPr>
                        <a:lnSpc>
                          <a:spcPts val="1800"/>
                        </a:lnSpc>
                        <a:spcAft>
                          <a:spcPts val="0"/>
                        </a:spcAft>
                      </a:pPr>
                      <a:r>
                        <a:rPr lang="en-US" sz="1800" dirty="0">
                          <a:effectLst/>
                        </a:rPr>
                        <a:t>3</a:t>
                      </a:r>
                      <a:r>
                        <a:rPr lang="zh-CN" sz="1800" dirty="0">
                          <a:effectLst/>
                        </a:rPr>
                        <a:t>、推动三国至隋唐文化发展的原因有哪些</a:t>
                      </a:r>
                      <a:r>
                        <a:rPr lang="en-US" sz="1800" dirty="0">
                          <a:effectLst/>
                        </a:rPr>
                        <a:t>?</a:t>
                      </a:r>
                      <a:endParaRPr lang="zh-CN" sz="1800" dirty="0">
                        <a:effectLst/>
                        <a:latin typeface="宋体"/>
                        <a:cs typeface="宋体"/>
                      </a:endParaRPr>
                    </a:p>
                  </a:txBody>
                  <a:tcPr marL="46314" marR="46314" marT="0" marB="0" anchor="ctr"/>
                </a:tc>
              </a:tr>
            </a:tbl>
          </a:graphicData>
        </a:graphic>
      </p:graphicFrame>
      <p:sp>
        <p:nvSpPr>
          <p:cNvPr id="6" name="圆角矩形 5"/>
          <p:cNvSpPr/>
          <p:nvPr/>
        </p:nvSpPr>
        <p:spPr>
          <a:xfrm>
            <a:off x="10273553" y="0"/>
            <a:ext cx="1748118" cy="8606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000" b="1" dirty="0" smtClean="0"/>
              <a:t>南宁市黄小娜团队</a:t>
            </a:r>
            <a:endParaRPr lang="zh-CN" altLang="en-US" sz="2000" b="1" dirty="0"/>
          </a:p>
        </p:txBody>
      </p:sp>
    </p:spTree>
    <p:extLst>
      <p:ext uri="{BB962C8B-B14F-4D97-AF65-F5344CB8AC3E}">
        <p14:creationId xmlns:p14="http://schemas.microsoft.com/office/powerpoint/2010/main" val="996299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 xmlns:a16="http://schemas.microsoft.com/office/drawing/2014/main" id="{54250DD7-32D5-4F7E-AB09-45A456E4DDB4}"/>
              </a:ext>
            </a:extLst>
          </p:cNvPr>
          <p:cNvSpPr>
            <a:spLocks noGrp="1" noChangeArrowheads="1"/>
          </p:cNvSpPr>
          <p:nvPr>
            <p:ph idx="1"/>
          </p:nvPr>
        </p:nvSpPr>
        <p:spPr>
          <a:xfrm>
            <a:off x="533400" y="533400"/>
            <a:ext cx="11049000" cy="5715000"/>
          </a:xfrm>
        </p:spPr>
        <p:txBody>
          <a:bodyPr>
            <a:normAutofit/>
          </a:bodyPr>
          <a:lstStyle/>
          <a:p>
            <a:r>
              <a:rPr lang="zh-CN" altLang="en-US" sz="3600" b="1" dirty="0">
                <a:solidFill>
                  <a:srgbClr val="C00000"/>
                </a:solidFill>
                <a:latin typeface="黑体" panose="02010609060101010101" pitchFamily="49" charset="-122"/>
                <a:ea typeface="黑体" panose="02010609060101010101" pitchFamily="49" charset="-122"/>
              </a:rPr>
              <a:t>中考试题考查角度二：通过呈现商鞅变法的作用，考查学生对商鞅变法具体措施的理解。 </a:t>
            </a:r>
          </a:p>
          <a:p>
            <a:pPr eaLnBrk="1" hangingPunct="1"/>
            <a:r>
              <a:rPr lang="zh-CN" altLang="en-US" sz="3600" b="1" dirty="0">
                <a:latin typeface="楷体_GB2312" pitchFamily="49" charset="-122"/>
                <a:ea typeface="楷体_GB2312" pitchFamily="49" charset="-122"/>
              </a:rPr>
              <a:t>改革是兴利除弊、振兴国家的重要手段。商鞅变法使秦国成为战国后期最富强的国家。商鞅变法的内容中，对旧贵族特权打击最大的一项是： </a:t>
            </a:r>
          </a:p>
          <a:p>
            <a:pPr eaLnBrk="1" hangingPunct="1"/>
            <a:r>
              <a:rPr lang="en-US" altLang="zh-CN" sz="3600" b="1" dirty="0">
                <a:latin typeface="楷体_GB2312" pitchFamily="49" charset="-122"/>
                <a:ea typeface="楷体_GB2312" pitchFamily="49" charset="-122"/>
              </a:rPr>
              <a:t>A.</a:t>
            </a:r>
            <a:r>
              <a:rPr lang="zh-CN" altLang="en-US" sz="3600" b="1" dirty="0">
                <a:latin typeface="楷体_GB2312" pitchFamily="49" charset="-122"/>
                <a:ea typeface="楷体_GB2312" pitchFamily="49" charset="-122"/>
              </a:rPr>
              <a:t>国家承认土地私有</a:t>
            </a:r>
            <a:r>
              <a:rPr lang="zh-CN" altLang="en-US" sz="3600" b="1" dirty="0">
                <a:ea typeface="楷体_GB2312" pitchFamily="49" charset="-122"/>
              </a:rPr>
              <a:t>                </a:t>
            </a:r>
            <a:r>
              <a:rPr lang="zh-CN" altLang="en-US" sz="3600" b="1" dirty="0">
                <a:latin typeface="楷体_GB2312" pitchFamily="49" charset="-122"/>
                <a:ea typeface="楷体_GB2312" pitchFamily="49" charset="-122"/>
              </a:rPr>
              <a:t> </a:t>
            </a:r>
          </a:p>
          <a:p>
            <a:pPr eaLnBrk="1" hangingPunct="1"/>
            <a:r>
              <a:rPr lang="en-US" altLang="zh-CN" sz="3600" b="1" dirty="0">
                <a:latin typeface="楷体_GB2312" pitchFamily="49" charset="-122"/>
                <a:ea typeface="楷体_GB2312" pitchFamily="49" charset="-122"/>
              </a:rPr>
              <a:t>B.</a:t>
            </a:r>
            <a:r>
              <a:rPr lang="zh-CN" altLang="en-US" sz="3600" b="1" dirty="0">
                <a:latin typeface="楷体_GB2312" pitchFamily="49" charset="-122"/>
                <a:ea typeface="楷体_GB2312" pitchFamily="49" charset="-122"/>
              </a:rPr>
              <a:t>根据军功大小授予爵位和田宅 </a:t>
            </a:r>
            <a:endParaRPr lang="en-US" altLang="zh-CN" sz="3600" b="1" dirty="0">
              <a:latin typeface="楷体_GB2312" pitchFamily="49" charset="-122"/>
              <a:ea typeface="楷体_GB2312" pitchFamily="49" charset="-122"/>
            </a:endParaRPr>
          </a:p>
          <a:p>
            <a:pPr eaLnBrk="1" hangingPunct="1"/>
            <a:r>
              <a:rPr lang="en-US" altLang="zh-CN" sz="3600" b="1" dirty="0">
                <a:latin typeface="楷体_GB2312" pitchFamily="49" charset="-122"/>
                <a:ea typeface="楷体_GB2312" pitchFamily="49" charset="-122"/>
              </a:rPr>
              <a:t>C.</a:t>
            </a:r>
            <a:r>
              <a:rPr lang="zh-CN" altLang="en-US" sz="3600" b="1" dirty="0">
                <a:latin typeface="楷体_GB2312" pitchFamily="49" charset="-122"/>
                <a:ea typeface="楷体_GB2312" pitchFamily="49" charset="-122"/>
              </a:rPr>
              <a:t>建立县制</a:t>
            </a:r>
            <a:r>
              <a:rPr lang="zh-CN" altLang="en-US" sz="3600" b="1" dirty="0">
                <a:ea typeface="楷体_GB2312" pitchFamily="49" charset="-122"/>
              </a:rPr>
              <a:t>                        </a:t>
            </a:r>
            <a:r>
              <a:rPr lang="zh-CN" altLang="en-US" sz="3600" b="1" dirty="0">
                <a:latin typeface="楷体_GB2312" pitchFamily="49" charset="-122"/>
                <a:ea typeface="楷体_GB2312" pitchFamily="49" charset="-122"/>
              </a:rPr>
              <a:t> </a:t>
            </a:r>
          </a:p>
          <a:p>
            <a:pPr eaLnBrk="1" hangingPunct="1"/>
            <a:r>
              <a:rPr lang="en-US" altLang="zh-CN" sz="3600" b="1" dirty="0">
                <a:latin typeface="楷体_GB2312" pitchFamily="49" charset="-122"/>
                <a:ea typeface="楷体_GB2312" pitchFamily="49" charset="-122"/>
              </a:rPr>
              <a:t>D.</a:t>
            </a:r>
            <a:r>
              <a:rPr lang="zh-CN" altLang="en-US" sz="3600" b="1" dirty="0">
                <a:latin typeface="楷体_GB2312" pitchFamily="49" charset="-122"/>
                <a:ea typeface="楷体_GB2312" pitchFamily="49" charset="-122"/>
              </a:rPr>
              <a:t>生产粮食布帛多的人，可免除徭役 </a:t>
            </a:r>
            <a:br>
              <a:rPr lang="zh-CN" altLang="en-US" sz="3600" b="1" dirty="0">
                <a:latin typeface="楷体_GB2312" pitchFamily="49" charset="-122"/>
                <a:ea typeface="楷体_GB2312" pitchFamily="49" charset="-122"/>
              </a:rPr>
            </a:br>
            <a:endParaRPr lang="zh-CN" altLang="en-US" sz="3600" b="1" dirty="0">
              <a:latin typeface="楷体_GB2312" pitchFamily="49" charset="-122"/>
              <a:ea typeface="楷体_GB2312" pitchFamily="49" charset="-122"/>
            </a:endParaRPr>
          </a:p>
        </p:txBody>
      </p:sp>
    </p:spTree>
    <p:extLst>
      <p:ext uri="{BB962C8B-B14F-4D97-AF65-F5344CB8AC3E}">
        <p14:creationId xmlns:p14="http://schemas.microsoft.com/office/powerpoint/2010/main" val="33269740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334501368"/>
              </p:ext>
            </p:extLst>
          </p:nvPr>
        </p:nvGraphicFramePr>
        <p:xfrm>
          <a:off x="215296" y="134471"/>
          <a:ext cx="11766033" cy="6673171"/>
        </p:xfrm>
        <a:graphic>
          <a:graphicData uri="http://schemas.openxmlformats.org/drawingml/2006/table">
            <a:tbl>
              <a:tblPr firstRow="1" firstCol="1" bandRow="1">
                <a:tableStyleId>{5C22544A-7EE6-4342-B048-85BDC9FD1C3A}</a:tableStyleId>
              </a:tblPr>
              <a:tblGrid>
                <a:gridCol w="2541351"/>
                <a:gridCol w="3873602"/>
                <a:gridCol w="5351080"/>
              </a:tblGrid>
              <a:tr h="911967">
                <a:tc gridSpan="3">
                  <a:txBody>
                    <a:bodyPr/>
                    <a:lstStyle/>
                    <a:p>
                      <a:pPr algn="ctr">
                        <a:lnSpc>
                          <a:spcPct val="150000"/>
                        </a:lnSpc>
                        <a:spcAft>
                          <a:spcPts val="0"/>
                        </a:spcAft>
                      </a:pPr>
                      <a:r>
                        <a:rPr lang="zh-CN" sz="2000" dirty="0">
                          <a:effectLst/>
                        </a:rPr>
                        <a:t>第二单元</a:t>
                      </a:r>
                      <a:r>
                        <a:rPr lang="en-US" sz="2000" dirty="0">
                          <a:effectLst/>
                        </a:rPr>
                        <a:t>      </a:t>
                      </a:r>
                      <a:r>
                        <a:rPr lang="zh-CN" sz="2000" dirty="0">
                          <a:effectLst/>
                        </a:rPr>
                        <a:t>从“变态”到“常态”：</a:t>
                      </a:r>
                      <a:endParaRPr lang="zh-CN" sz="1800" dirty="0">
                        <a:effectLst/>
                      </a:endParaRPr>
                    </a:p>
                    <a:p>
                      <a:pPr algn="ctr">
                        <a:lnSpc>
                          <a:spcPct val="150000"/>
                        </a:lnSpc>
                        <a:spcAft>
                          <a:spcPts val="0"/>
                        </a:spcAft>
                      </a:pPr>
                      <a:r>
                        <a:rPr lang="zh-CN" sz="2000" dirty="0">
                          <a:effectLst/>
                        </a:rPr>
                        <a:t>三国两晋南北朝的民族交融与隋唐统一多民族封建国家的发展</a:t>
                      </a:r>
                      <a:endParaRPr lang="zh-CN" sz="1800" dirty="0">
                        <a:effectLst/>
                        <a:latin typeface="宋体"/>
                        <a:ea typeface="宋体"/>
                        <a:cs typeface="宋体"/>
                      </a:endParaRPr>
                    </a:p>
                  </a:txBody>
                  <a:tcPr marL="46474" marR="46474" marT="0" marB="0"/>
                </a:tc>
                <a:tc hMerge="1">
                  <a:txBody>
                    <a:bodyPr/>
                    <a:lstStyle/>
                    <a:p>
                      <a:endParaRPr lang="zh-CN" altLang="en-US"/>
                    </a:p>
                  </a:txBody>
                  <a:tcPr/>
                </a:tc>
                <a:tc hMerge="1">
                  <a:txBody>
                    <a:bodyPr/>
                    <a:lstStyle/>
                    <a:p>
                      <a:endParaRPr lang="zh-CN" altLang="en-US"/>
                    </a:p>
                  </a:txBody>
                  <a:tcPr/>
                </a:tc>
              </a:tr>
              <a:tr h="311291">
                <a:tc>
                  <a:txBody>
                    <a:bodyPr/>
                    <a:lstStyle/>
                    <a:p>
                      <a:pPr algn="ctr">
                        <a:spcAft>
                          <a:spcPts val="0"/>
                        </a:spcAft>
                      </a:pPr>
                      <a:r>
                        <a:rPr lang="zh-CN" sz="1600">
                          <a:effectLst/>
                        </a:rPr>
                        <a:t>课题</a:t>
                      </a:r>
                      <a:endParaRPr lang="zh-CN" sz="1400">
                        <a:effectLst/>
                        <a:latin typeface="宋体"/>
                        <a:ea typeface="宋体"/>
                        <a:cs typeface="宋体"/>
                      </a:endParaRPr>
                    </a:p>
                  </a:txBody>
                  <a:tcPr marL="46474" marR="46474" marT="0" marB="0" anchor="ctr"/>
                </a:tc>
                <a:tc>
                  <a:txBody>
                    <a:bodyPr/>
                    <a:lstStyle/>
                    <a:p>
                      <a:pPr algn="ctr">
                        <a:spcAft>
                          <a:spcPts val="0"/>
                        </a:spcAft>
                      </a:pPr>
                      <a:r>
                        <a:rPr lang="zh-CN" sz="1600">
                          <a:effectLst/>
                        </a:rPr>
                        <a:t>学习任务</a:t>
                      </a:r>
                      <a:endParaRPr lang="zh-CN" sz="1400">
                        <a:effectLst/>
                        <a:latin typeface="宋体"/>
                        <a:ea typeface="宋体"/>
                        <a:cs typeface="宋体"/>
                      </a:endParaRPr>
                    </a:p>
                  </a:txBody>
                  <a:tcPr marL="46474" marR="46474" marT="0" marB="0" anchor="ctr"/>
                </a:tc>
                <a:tc>
                  <a:txBody>
                    <a:bodyPr/>
                    <a:lstStyle/>
                    <a:p>
                      <a:pPr algn="ctr">
                        <a:spcAft>
                          <a:spcPts val="0"/>
                        </a:spcAft>
                      </a:pPr>
                      <a:r>
                        <a:rPr lang="zh-CN" sz="1600">
                          <a:effectLst/>
                        </a:rPr>
                        <a:t>关键问题</a:t>
                      </a:r>
                      <a:endParaRPr lang="zh-CN" sz="1400">
                        <a:effectLst/>
                        <a:latin typeface="宋体"/>
                        <a:ea typeface="宋体"/>
                        <a:cs typeface="宋体"/>
                      </a:endParaRPr>
                    </a:p>
                  </a:txBody>
                  <a:tcPr marL="46474" marR="46474" marT="0" marB="0" anchor="ctr"/>
                </a:tc>
              </a:tr>
              <a:tr h="1361870">
                <a:tc>
                  <a:txBody>
                    <a:bodyPr/>
                    <a:lstStyle/>
                    <a:p>
                      <a:pPr algn="ctr">
                        <a:lnSpc>
                          <a:spcPct val="150000"/>
                        </a:lnSpc>
                        <a:spcAft>
                          <a:spcPts val="0"/>
                        </a:spcAft>
                      </a:pPr>
                      <a:r>
                        <a:rPr lang="zh-CN" sz="1400" spc="20" dirty="0">
                          <a:effectLst/>
                        </a:rPr>
                        <a:t>第</a:t>
                      </a:r>
                      <a:r>
                        <a:rPr lang="en-US" sz="1400" spc="20" dirty="0">
                          <a:effectLst/>
                        </a:rPr>
                        <a:t>5</a:t>
                      </a:r>
                      <a:r>
                        <a:rPr lang="zh-CN" sz="1400" spc="20" dirty="0">
                          <a:effectLst/>
                        </a:rPr>
                        <a:t>课 乱中向治：三国两晋南北朝的政权更迭与民族交融</a:t>
                      </a:r>
                      <a:endParaRPr lang="zh-CN" sz="1400" dirty="0">
                        <a:effectLst/>
                        <a:latin typeface="宋体"/>
                        <a:ea typeface="宋体"/>
                        <a:cs typeface="宋体"/>
                      </a:endParaRPr>
                    </a:p>
                  </a:txBody>
                  <a:tcPr marL="46474" marR="46474" marT="0" marB="0" anchor="ctr"/>
                </a:tc>
                <a:tc>
                  <a:txBody>
                    <a:bodyPr/>
                    <a:lstStyle/>
                    <a:p>
                      <a:pPr>
                        <a:spcAft>
                          <a:spcPts val="0"/>
                        </a:spcAft>
                      </a:pPr>
                      <a:r>
                        <a:rPr lang="zh-CN" sz="1400" dirty="0">
                          <a:effectLst/>
                        </a:rPr>
                        <a:t>【任务一】看到乱局：三国两晋南北朝的政局演变</a:t>
                      </a:r>
                    </a:p>
                    <a:p>
                      <a:pPr>
                        <a:spcAft>
                          <a:spcPts val="0"/>
                        </a:spcAft>
                      </a:pPr>
                      <a:r>
                        <a:rPr lang="zh-CN" sz="1400" dirty="0">
                          <a:effectLst/>
                        </a:rPr>
                        <a:t>【任务二】发现变局：三国两晋南北朝的变化因子</a:t>
                      </a:r>
                    </a:p>
                    <a:p>
                      <a:pPr>
                        <a:spcAft>
                          <a:spcPts val="0"/>
                        </a:spcAft>
                      </a:pPr>
                      <a:r>
                        <a:rPr lang="zh-CN" sz="1400" dirty="0">
                          <a:effectLst/>
                        </a:rPr>
                        <a:t>【任务三】孕育新局：三国两晋南北朝的发展趋势</a:t>
                      </a:r>
                      <a:endParaRPr lang="zh-CN" sz="1400" dirty="0">
                        <a:effectLst/>
                        <a:latin typeface="宋体"/>
                        <a:ea typeface="宋体"/>
                        <a:cs typeface="宋体"/>
                      </a:endParaRPr>
                    </a:p>
                  </a:txBody>
                  <a:tcPr marL="46474" marR="46474" marT="0" marB="0" anchor="ctr"/>
                </a:tc>
                <a:tc>
                  <a:txBody>
                    <a:bodyPr/>
                    <a:lstStyle/>
                    <a:p>
                      <a:pPr>
                        <a:spcAft>
                          <a:spcPts val="0"/>
                        </a:spcAft>
                      </a:pPr>
                      <a:r>
                        <a:rPr lang="en-US" sz="1400">
                          <a:effectLst/>
                        </a:rPr>
                        <a:t>1.</a:t>
                      </a:r>
                      <a:r>
                        <a:rPr lang="zh-CN" sz="1400">
                          <a:effectLst/>
                        </a:rPr>
                        <a:t>三国两晋南北朝政局的“乱”有哪些历史表现？导致动荡的根源是什么？</a:t>
                      </a:r>
                    </a:p>
                    <a:p>
                      <a:pPr>
                        <a:spcAft>
                          <a:spcPts val="0"/>
                        </a:spcAft>
                      </a:pPr>
                      <a:r>
                        <a:rPr lang="en-US" sz="1400">
                          <a:effectLst/>
                        </a:rPr>
                        <a:t>2.</a:t>
                      </a:r>
                      <a:r>
                        <a:rPr lang="zh-CN" sz="1400">
                          <a:effectLst/>
                        </a:rPr>
                        <a:t>三国两晋南北朝政局动荡的同时有没有发生变化？如果有，在政治形态、选官制度、经济发展、民族关系等方面有什么表现？</a:t>
                      </a:r>
                    </a:p>
                    <a:p>
                      <a:pPr>
                        <a:spcAft>
                          <a:spcPts val="0"/>
                        </a:spcAft>
                      </a:pPr>
                      <a:r>
                        <a:rPr lang="en-US" sz="1400">
                          <a:effectLst/>
                        </a:rPr>
                        <a:t>3.</a:t>
                      </a:r>
                      <a:r>
                        <a:rPr lang="zh-CN" sz="1400">
                          <a:effectLst/>
                        </a:rPr>
                        <a:t>如何看待这一时期“乱局”与“变局”的关系？思考其对隋唐历史发展的影响。</a:t>
                      </a:r>
                      <a:endParaRPr lang="zh-CN" sz="1400">
                        <a:effectLst/>
                        <a:latin typeface="宋体"/>
                        <a:ea typeface="宋体"/>
                        <a:cs typeface="宋体"/>
                      </a:endParaRPr>
                    </a:p>
                  </a:txBody>
                  <a:tcPr marL="46474" marR="46474" marT="0" marB="0"/>
                </a:tc>
              </a:tr>
              <a:tr h="1361870">
                <a:tc>
                  <a:txBody>
                    <a:bodyPr/>
                    <a:lstStyle/>
                    <a:p>
                      <a:pPr>
                        <a:spcAft>
                          <a:spcPts val="0"/>
                        </a:spcAft>
                      </a:pPr>
                      <a:r>
                        <a:rPr lang="zh-CN" sz="1400" spc="20">
                          <a:effectLst/>
                        </a:rPr>
                        <a:t>第</a:t>
                      </a:r>
                      <a:r>
                        <a:rPr lang="en-US" sz="1400" spc="20">
                          <a:effectLst/>
                        </a:rPr>
                        <a:t>6</a:t>
                      </a:r>
                      <a:r>
                        <a:rPr lang="zh-CN" sz="1400" spc="20">
                          <a:effectLst/>
                        </a:rPr>
                        <a:t>课 治乱兴衰：从隋唐盛世到五代十国</a:t>
                      </a:r>
                      <a:endParaRPr lang="zh-CN" sz="1400">
                        <a:effectLst/>
                        <a:latin typeface="宋体"/>
                        <a:ea typeface="宋体"/>
                        <a:cs typeface="宋体"/>
                      </a:endParaRPr>
                    </a:p>
                  </a:txBody>
                  <a:tcPr marL="46474" marR="46474" marT="0" marB="0" anchor="ctr"/>
                </a:tc>
                <a:tc>
                  <a:txBody>
                    <a:bodyPr/>
                    <a:lstStyle/>
                    <a:p>
                      <a:pPr>
                        <a:spcAft>
                          <a:spcPts val="0"/>
                        </a:spcAft>
                      </a:pPr>
                      <a:r>
                        <a:rPr lang="zh-CN" sz="1400" dirty="0">
                          <a:effectLst/>
                        </a:rPr>
                        <a:t>【任务一】治世乱世，历史轨迹：把握从隋唐到五代十国的时空变迁</a:t>
                      </a:r>
                    </a:p>
                    <a:p>
                      <a:pPr>
                        <a:spcAft>
                          <a:spcPts val="0"/>
                        </a:spcAft>
                      </a:pPr>
                      <a:r>
                        <a:rPr lang="zh-CN" sz="1400" dirty="0">
                          <a:effectLst/>
                        </a:rPr>
                        <a:t>【任务二】治国有方，繁盛景象：认识盛世局面</a:t>
                      </a:r>
                    </a:p>
                    <a:p>
                      <a:pPr>
                        <a:spcAft>
                          <a:spcPts val="0"/>
                        </a:spcAft>
                      </a:pPr>
                      <a:r>
                        <a:rPr lang="zh-CN" sz="1400" dirty="0">
                          <a:effectLst/>
                        </a:rPr>
                        <a:t>【任务三】乱政失策，衰而不败：辩证分析理解治乱兴衰</a:t>
                      </a:r>
                      <a:endParaRPr lang="zh-CN" sz="1400" dirty="0">
                        <a:effectLst/>
                        <a:latin typeface="宋体"/>
                        <a:ea typeface="宋体"/>
                        <a:cs typeface="宋体"/>
                      </a:endParaRPr>
                    </a:p>
                  </a:txBody>
                  <a:tcPr marL="46474" marR="46474" marT="0" marB="0"/>
                </a:tc>
                <a:tc>
                  <a:txBody>
                    <a:bodyPr/>
                    <a:lstStyle/>
                    <a:p>
                      <a:pPr>
                        <a:spcAft>
                          <a:spcPts val="0"/>
                        </a:spcAft>
                        <a:tabLst>
                          <a:tab pos="198120" algn="l"/>
                        </a:tabLst>
                      </a:pPr>
                      <a:r>
                        <a:rPr lang="en-US" sz="1400" dirty="0">
                          <a:effectLst/>
                        </a:rPr>
                        <a:t>1.</a:t>
                      </a:r>
                      <a:r>
                        <a:rPr lang="zh-CN" sz="1400" dirty="0">
                          <a:effectLst/>
                        </a:rPr>
                        <a:t>梳理唐王朝与周边各少数民族关系的史实，认识到这一时期统一多民族封建国家得到进一步巩固和发展。</a:t>
                      </a:r>
                    </a:p>
                    <a:p>
                      <a:pPr>
                        <a:spcAft>
                          <a:spcPts val="0"/>
                        </a:spcAft>
                        <a:tabLst>
                          <a:tab pos="198120" algn="l"/>
                        </a:tabLst>
                      </a:pPr>
                      <a:r>
                        <a:rPr lang="en-US" sz="1400" dirty="0">
                          <a:effectLst/>
                        </a:rPr>
                        <a:t>2.</a:t>
                      </a:r>
                      <a:r>
                        <a:rPr lang="zh-CN" sz="1400" dirty="0">
                          <a:effectLst/>
                        </a:rPr>
                        <a:t>了解隋唐王朝鼎盛局面，理解中国古代的“治世”“盛世”，其成因是什么？有什么表现？如何评价？</a:t>
                      </a:r>
                    </a:p>
                    <a:p>
                      <a:pPr>
                        <a:spcAft>
                          <a:spcPts val="0"/>
                        </a:spcAft>
                        <a:tabLst>
                          <a:tab pos="198120" algn="l"/>
                        </a:tabLst>
                      </a:pPr>
                      <a:r>
                        <a:rPr lang="en-US" sz="1400" dirty="0">
                          <a:effectLst/>
                        </a:rPr>
                        <a:t>3.</a:t>
                      </a:r>
                      <a:r>
                        <a:rPr lang="zh-CN" sz="1400" dirty="0">
                          <a:effectLst/>
                        </a:rPr>
                        <a:t>唐王朝的“治乱兴衰”是一种简单的历史发展循环吗？在治乱兴衰的历史表象背后，隐含着怎样的历史发展逻辑？</a:t>
                      </a:r>
                      <a:endParaRPr lang="zh-CN" sz="1400" dirty="0">
                        <a:effectLst/>
                        <a:latin typeface="宋体"/>
                        <a:ea typeface="宋体"/>
                        <a:cs typeface="宋体"/>
                      </a:endParaRPr>
                    </a:p>
                  </a:txBody>
                  <a:tcPr marL="46474" marR="46474" marT="0" marB="0"/>
                </a:tc>
              </a:tr>
              <a:tr h="1361870">
                <a:tc>
                  <a:txBody>
                    <a:bodyPr/>
                    <a:lstStyle/>
                    <a:p>
                      <a:pPr algn="ctr">
                        <a:spcAft>
                          <a:spcPts val="0"/>
                        </a:spcAft>
                      </a:pPr>
                      <a:r>
                        <a:rPr lang="en-US" sz="1400" spc="20">
                          <a:effectLst/>
                        </a:rPr>
                        <a:t> </a:t>
                      </a:r>
                      <a:endParaRPr lang="zh-CN" sz="1400">
                        <a:effectLst/>
                      </a:endParaRPr>
                    </a:p>
                    <a:p>
                      <a:pPr algn="ctr">
                        <a:spcAft>
                          <a:spcPts val="0"/>
                        </a:spcAft>
                      </a:pPr>
                      <a:r>
                        <a:rPr lang="en-US" sz="1400" spc="20">
                          <a:effectLst/>
                        </a:rPr>
                        <a:t> </a:t>
                      </a:r>
                      <a:endParaRPr lang="zh-CN" sz="1400">
                        <a:effectLst/>
                      </a:endParaRPr>
                    </a:p>
                    <a:p>
                      <a:pPr algn="ctr">
                        <a:spcAft>
                          <a:spcPts val="0"/>
                        </a:spcAft>
                      </a:pPr>
                      <a:r>
                        <a:rPr lang="zh-CN" sz="1400" spc="20">
                          <a:effectLst/>
                        </a:rPr>
                        <a:t>第</a:t>
                      </a:r>
                      <a:r>
                        <a:rPr lang="en-US" sz="1400" spc="20">
                          <a:effectLst/>
                        </a:rPr>
                        <a:t>7</a:t>
                      </a:r>
                      <a:r>
                        <a:rPr lang="zh-CN" sz="1400" spc="20">
                          <a:effectLst/>
                        </a:rPr>
                        <a:t>课 时移事易：隋唐制度的变化与创新</a:t>
                      </a:r>
                      <a:endParaRPr lang="zh-CN" sz="1400">
                        <a:effectLst/>
                        <a:latin typeface="宋体"/>
                        <a:ea typeface="宋体"/>
                        <a:cs typeface="宋体"/>
                      </a:endParaRPr>
                    </a:p>
                  </a:txBody>
                  <a:tcPr marL="46474" marR="46474" marT="0" marB="0" anchor="ctr"/>
                </a:tc>
                <a:tc>
                  <a:txBody>
                    <a:bodyPr/>
                    <a:lstStyle/>
                    <a:p>
                      <a:pPr algn="just">
                        <a:spcAft>
                          <a:spcPts val="0"/>
                        </a:spcAft>
                      </a:pPr>
                      <a:r>
                        <a:rPr lang="zh-CN" sz="1400">
                          <a:effectLst/>
                        </a:rPr>
                        <a:t>【任务一】梳理选官之变，发现选官之新</a:t>
                      </a:r>
                    </a:p>
                    <a:p>
                      <a:pPr algn="just">
                        <a:spcAft>
                          <a:spcPts val="0"/>
                        </a:spcAft>
                      </a:pPr>
                      <a:r>
                        <a:rPr lang="zh-CN" sz="1400">
                          <a:effectLst/>
                        </a:rPr>
                        <a:t>【任务二】梳理中枢之变，发现变中出新</a:t>
                      </a:r>
                    </a:p>
                    <a:p>
                      <a:pPr algn="just">
                        <a:spcAft>
                          <a:spcPts val="0"/>
                        </a:spcAft>
                      </a:pPr>
                      <a:r>
                        <a:rPr lang="zh-CN" sz="1400">
                          <a:effectLst/>
                        </a:rPr>
                        <a:t>【任务三】梳理赋税之变，分析变中出新</a:t>
                      </a:r>
                    </a:p>
                    <a:p>
                      <a:pPr algn="just">
                        <a:lnSpc>
                          <a:spcPct val="150000"/>
                        </a:lnSpc>
                        <a:spcAft>
                          <a:spcPts val="0"/>
                        </a:spcAft>
                      </a:pPr>
                      <a:r>
                        <a:rPr lang="en-US" sz="1400">
                          <a:effectLst/>
                        </a:rPr>
                        <a:t> </a:t>
                      </a:r>
                      <a:endParaRPr lang="zh-CN" sz="1400">
                        <a:effectLst/>
                        <a:latin typeface="宋体"/>
                        <a:ea typeface="宋体"/>
                        <a:cs typeface="宋体"/>
                      </a:endParaRPr>
                    </a:p>
                  </a:txBody>
                  <a:tcPr marL="46474" marR="46474" marT="0" marB="0" anchor="ctr"/>
                </a:tc>
                <a:tc>
                  <a:txBody>
                    <a:bodyPr/>
                    <a:lstStyle/>
                    <a:p>
                      <a:pPr>
                        <a:spcAft>
                          <a:spcPts val="0"/>
                        </a:spcAft>
                      </a:pPr>
                      <a:r>
                        <a:rPr lang="en-US" sz="1400">
                          <a:effectLst/>
                        </a:rPr>
                        <a:t>1.</a:t>
                      </a:r>
                      <a:r>
                        <a:rPr lang="zh-CN" sz="1400">
                          <a:effectLst/>
                        </a:rPr>
                        <a:t>隋唐时期为什么要调整选官制度？科举制有什么特点？如何认识其影响？</a:t>
                      </a:r>
                    </a:p>
                    <a:p>
                      <a:pPr>
                        <a:spcAft>
                          <a:spcPts val="0"/>
                        </a:spcAft>
                      </a:pPr>
                      <a:r>
                        <a:rPr lang="en-US" sz="1400">
                          <a:effectLst/>
                        </a:rPr>
                        <a:t>2.</a:t>
                      </a:r>
                      <a:r>
                        <a:rPr lang="zh-CN" sz="1400">
                          <a:effectLst/>
                        </a:rPr>
                        <a:t>隋唐时期中枢机构发生了怎样的变化？为什么要调整中枢机构？如何认识其影响？</a:t>
                      </a:r>
                    </a:p>
                    <a:p>
                      <a:pPr>
                        <a:spcAft>
                          <a:spcPts val="0"/>
                        </a:spcAft>
                      </a:pPr>
                      <a:r>
                        <a:rPr lang="en-US" sz="1400">
                          <a:effectLst/>
                        </a:rPr>
                        <a:t>3. </a:t>
                      </a:r>
                      <a:r>
                        <a:rPr lang="zh-CN" sz="1400">
                          <a:effectLst/>
                        </a:rPr>
                        <a:t>隋唐时期赋税制度发生了怎样的变化？结合两税法，谈谈你对时代变迁与制度演进之间关系的认识。</a:t>
                      </a:r>
                      <a:endParaRPr lang="zh-CN" sz="1400">
                        <a:effectLst/>
                        <a:latin typeface="宋体"/>
                        <a:ea typeface="宋体"/>
                        <a:cs typeface="宋体"/>
                      </a:endParaRPr>
                    </a:p>
                  </a:txBody>
                  <a:tcPr marL="46474" marR="46474" marT="0" marB="0" anchor="ctr"/>
                </a:tc>
              </a:tr>
              <a:tr h="1361870">
                <a:tc>
                  <a:txBody>
                    <a:bodyPr/>
                    <a:lstStyle/>
                    <a:p>
                      <a:pPr>
                        <a:spcAft>
                          <a:spcPts val="0"/>
                        </a:spcAft>
                      </a:pPr>
                      <a:r>
                        <a:rPr lang="zh-CN" sz="1400" spc="20">
                          <a:effectLst/>
                        </a:rPr>
                        <a:t>第</a:t>
                      </a:r>
                      <a:r>
                        <a:rPr lang="en-US" sz="1400" spc="20">
                          <a:effectLst/>
                        </a:rPr>
                        <a:t>8</a:t>
                      </a:r>
                      <a:r>
                        <a:rPr lang="zh-CN" sz="1400" spc="20">
                          <a:effectLst/>
                        </a:rPr>
                        <a:t>课 交融创新：三国至隋唐的文化</a:t>
                      </a:r>
                      <a:endParaRPr lang="zh-CN" sz="1400">
                        <a:effectLst/>
                        <a:latin typeface="宋体"/>
                        <a:ea typeface="宋体"/>
                        <a:cs typeface="宋体"/>
                      </a:endParaRPr>
                    </a:p>
                  </a:txBody>
                  <a:tcPr marL="46474" marR="46474" marT="0" marB="0" anchor="ctr"/>
                </a:tc>
                <a:tc>
                  <a:txBody>
                    <a:bodyPr/>
                    <a:lstStyle/>
                    <a:p>
                      <a:pPr>
                        <a:spcAft>
                          <a:spcPts val="0"/>
                        </a:spcAft>
                      </a:pPr>
                      <a:r>
                        <a:rPr lang="zh-CN" sz="1400">
                          <a:effectLst/>
                        </a:rPr>
                        <a:t>【任务一】走向交融之世</a:t>
                      </a:r>
                    </a:p>
                    <a:p>
                      <a:pPr>
                        <a:spcAft>
                          <a:spcPts val="0"/>
                        </a:spcAft>
                      </a:pPr>
                      <a:r>
                        <a:rPr lang="zh-CN" sz="1400">
                          <a:effectLst/>
                        </a:rPr>
                        <a:t>——知道三国至隋唐的文化发展的时代背景</a:t>
                      </a:r>
                    </a:p>
                    <a:p>
                      <a:pPr>
                        <a:spcAft>
                          <a:spcPts val="0"/>
                        </a:spcAft>
                      </a:pPr>
                      <a:r>
                        <a:rPr lang="zh-CN" sz="1400">
                          <a:effectLst/>
                        </a:rPr>
                        <a:t>【任务二】细看交融之态</a:t>
                      </a:r>
                    </a:p>
                    <a:p>
                      <a:pPr>
                        <a:spcAft>
                          <a:spcPts val="0"/>
                        </a:spcAft>
                      </a:pPr>
                      <a:r>
                        <a:rPr lang="zh-CN" sz="1400">
                          <a:effectLst/>
                        </a:rPr>
                        <a:t>——认识三国至隋唐的文化成果以及中外交流</a:t>
                      </a:r>
                    </a:p>
                    <a:p>
                      <a:pPr>
                        <a:spcAft>
                          <a:spcPts val="0"/>
                        </a:spcAft>
                      </a:pPr>
                      <a:r>
                        <a:rPr lang="zh-CN" sz="1400">
                          <a:effectLst/>
                        </a:rPr>
                        <a:t>【任务三】感悟交融之道</a:t>
                      </a:r>
                    </a:p>
                    <a:p>
                      <a:pPr>
                        <a:spcAft>
                          <a:spcPts val="0"/>
                        </a:spcAft>
                      </a:pPr>
                      <a:r>
                        <a:rPr lang="zh-CN" sz="1400">
                          <a:effectLst/>
                        </a:rPr>
                        <a:t>——认识促进文化发展的宝贵历史经验</a:t>
                      </a:r>
                      <a:endParaRPr lang="zh-CN" sz="1400">
                        <a:effectLst/>
                        <a:latin typeface="宋体"/>
                        <a:ea typeface="宋体"/>
                        <a:cs typeface="宋体"/>
                      </a:endParaRPr>
                    </a:p>
                  </a:txBody>
                  <a:tcPr marL="46474" marR="46474" marT="0" marB="0" anchor="ctr"/>
                </a:tc>
                <a:tc>
                  <a:txBody>
                    <a:bodyPr/>
                    <a:lstStyle/>
                    <a:p>
                      <a:pPr>
                        <a:spcAft>
                          <a:spcPts val="0"/>
                        </a:spcAft>
                      </a:pPr>
                      <a:r>
                        <a:rPr lang="en-US" sz="1400" dirty="0">
                          <a:effectLst/>
                        </a:rPr>
                        <a:t>1.</a:t>
                      </a:r>
                      <a:r>
                        <a:rPr lang="zh-CN" sz="1400" dirty="0">
                          <a:effectLst/>
                        </a:rPr>
                        <a:t>文化是特定时空的产物，三国至隋唐的文化产生在什么样的社会环境之中呢？</a:t>
                      </a:r>
                    </a:p>
                    <a:p>
                      <a:pPr>
                        <a:spcAft>
                          <a:spcPts val="0"/>
                        </a:spcAft>
                      </a:pPr>
                      <a:r>
                        <a:rPr lang="en-US" sz="1400" dirty="0">
                          <a:effectLst/>
                        </a:rPr>
                        <a:t>2.</a:t>
                      </a:r>
                      <a:r>
                        <a:rPr lang="zh-CN" sz="1400" dirty="0">
                          <a:effectLst/>
                        </a:rPr>
                        <a:t>三国至隋唐的文化发展有何特征？是哪些因素促成了文化的发展？</a:t>
                      </a:r>
                    </a:p>
                    <a:p>
                      <a:pPr>
                        <a:spcAft>
                          <a:spcPts val="0"/>
                        </a:spcAft>
                      </a:pPr>
                      <a:r>
                        <a:rPr lang="en-US" sz="1400" dirty="0">
                          <a:effectLst/>
                        </a:rPr>
                        <a:t>3.</a:t>
                      </a:r>
                      <a:r>
                        <a:rPr lang="zh-CN" sz="1400" dirty="0">
                          <a:effectLst/>
                        </a:rPr>
                        <a:t>从三国至隋唐文化的发展中，我们得到什么启示？</a:t>
                      </a:r>
                      <a:endParaRPr lang="zh-CN" sz="1400" dirty="0">
                        <a:effectLst/>
                        <a:latin typeface="宋体"/>
                        <a:ea typeface="宋体"/>
                        <a:cs typeface="宋体"/>
                      </a:endParaRPr>
                    </a:p>
                  </a:txBody>
                  <a:tcPr marL="46474" marR="46474" marT="0" marB="0" anchor="ctr"/>
                </a:tc>
              </a:tr>
            </a:tbl>
          </a:graphicData>
        </a:graphic>
      </p:graphicFrame>
      <p:sp>
        <p:nvSpPr>
          <p:cNvPr id="5" name="圆角矩形 4"/>
          <p:cNvSpPr/>
          <p:nvPr/>
        </p:nvSpPr>
        <p:spPr>
          <a:xfrm>
            <a:off x="10273553" y="0"/>
            <a:ext cx="1748118" cy="8606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000" b="1" dirty="0" smtClean="0"/>
              <a:t>扬州市鲁东海团队</a:t>
            </a:r>
            <a:endParaRPr lang="zh-CN" altLang="en-US" sz="2000" b="1" dirty="0"/>
          </a:p>
        </p:txBody>
      </p:sp>
    </p:spTree>
    <p:extLst>
      <p:ext uri="{BB962C8B-B14F-4D97-AF65-F5344CB8AC3E}">
        <p14:creationId xmlns:p14="http://schemas.microsoft.com/office/powerpoint/2010/main" val="42392946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825625"/>
            <a:ext cx="10515600" cy="996706"/>
          </a:xfrm>
        </p:spPr>
        <p:txBody>
          <a:bodyPr>
            <a:normAutofit/>
          </a:bodyPr>
          <a:lstStyle/>
          <a:p>
            <a:r>
              <a:rPr lang="zh-CN" altLang="en-US" dirty="0"/>
              <a:t>案</a:t>
            </a:r>
            <a:r>
              <a:rPr lang="zh-CN" altLang="en-US" dirty="0" smtClean="0"/>
              <a:t>例二：</a:t>
            </a:r>
            <a:r>
              <a:rPr lang="en-US" altLang="zh-CN" dirty="0" smtClean="0"/>
              <a:t>《</a:t>
            </a:r>
            <a:r>
              <a:rPr lang="zh-CN" altLang="en-US" dirty="0"/>
              <a:t>中外历史纲要</a:t>
            </a:r>
            <a:r>
              <a:rPr lang="en-US" altLang="zh-CN" dirty="0"/>
              <a:t>》</a:t>
            </a:r>
            <a:r>
              <a:rPr lang="zh-CN" altLang="en-US" dirty="0"/>
              <a:t>上册第四单元</a:t>
            </a:r>
            <a:r>
              <a:rPr lang="en-US" altLang="zh-CN" dirty="0"/>
              <a:t>《</a:t>
            </a:r>
            <a:r>
              <a:rPr lang="zh-CN" altLang="en-US" dirty="0"/>
              <a:t>明清中国版图的奠定</a:t>
            </a:r>
          </a:p>
          <a:p>
            <a:r>
              <a:rPr lang="zh-CN" altLang="en-US" dirty="0"/>
              <a:t>与面临的挑战</a:t>
            </a:r>
            <a:r>
              <a:rPr lang="en-US" altLang="zh-CN" dirty="0" smtClean="0"/>
              <a:t>》</a:t>
            </a:r>
            <a:endParaRPr lang="zh-CN" alt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6588" y="3284286"/>
            <a:ext cx="5820912" cy="32581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134" y="3284287"/>
            <a:ext cx="5686205" cy="32581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标题 1"/>
          <p:cNvSpPr>
            <a:spLocks noGrp="1"/>
          </p:cNvSpPr>
          <p:nvPr>
            <p:ph type="title"/>
          </p:nvPr>
        </p:nvSpPr>
        <p:spPr>
          <a:xfrm>
            <a:off x="363072" y="418913"/>
            <a:ext cx="11295528" cy="1325563"/>
          </a:xfrm>
        </p:spPr>
        <p:txBody>
          <a:bodyPr>
            <a:noAutofit/>
          </a:bodyPr>
          <a:lstStyle/>
          <a:p>
            <a:pPr lvl="0" algn="ctr"/>
            <a:r>
              <a:rPr lang="zh-CN" altLang="en-US" sz="3600" b="1" dirty="0">
                <a:solidFill>
                  <a:srgbClr val="FF0000"/>
                </a:solidFill>
              </a:rPr>
              <a:t>“大概念</a:t>
            </a:r>
            <a:r>
              <a:rPr lang="en-US" altLang="zh-CN" sz="3600" b="1" dirty="0">
                <a:solidFill>
                  <a:srgbClr val="FF0000"/>
                </a:solidFill>
              </a:rPr>
              <a:t>+</a:t>
            </a:r>
            <a:r>
              <a:rPr lang="zh-CN" altLang="en-US" sz="3600" b="1" dirty="0">
                <a:solidFill>
                  <a:srgbClr val="FF0000"/>
                </a:solidFill>
              </a:rPr>
              <a:t>大单元”组成了教学设计的新形态</a:t>
            </a:r>
          </a:p>
        </p:txBody>
      </p:sp>
    </p:spTree>
    <p:extLst>
      <p:ext uri="{BB962C8B-B14F-4D97-AF65-F5344CB8AC3E}">
        <p14:creationId xmlns:p14="http://schemas.microsoft.com/office/powerpoint/2010/main" val="292086560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706" y="225238"/>
            <a:ext cx="9013759" cy="32037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1510" y="3701023"/>
            <a:ext cx="7279439" cy="29956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9317562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aphicFrame>
        <p:nvGraphicFramePr>
          <p:cNvPr id="4" name="内容占位符 3"/>
          <p:cNvGraphicFramePr>
            <a:graphicFrameLocks noGrp="1"/>
          </p:cNvGraphicFramePr>
          <p:nvPr>
            <p:ph idx="1"/>
            <p:extLst>
              <p:ext uri="{D42A27DB-BD31-4B8C-83A1-F6EECF244321}">
                <p14:modId xmlns:p14="http://schemas.microsoft.com/office/powerpoint/2010/main" val="984945562"/>
              </p:ext>
            </p:extLst>
          </p:nvPr>
        </p:nvGraphicFramePr>
        <p:xfrm>
          <a:off x="109805" y="291529"/>
          <a:ext cx="11911865" cy="6663805"/>
        </p:xfrm>
        <a:graphic>
          <a:graphicData uri="http://schemas.openxmlformats.org/drawingml/2006/table">
            <a:tbl>
              <a:tblPr firstRow="1" firstCol="1" bandRow="1">
                <a:tableStyleId>{5C22544A-7EE6-4342-B048-85BDC9FD1C3A}</a:tableStyleId>
              </a:tblPr>
              <a:tblGrid>
                <a:gridCol w="2289560"/>
                <a:gridCol w="4310717"/>
                <a:gridCol w="5311588"/>
              </a:tblGrid>
              <a:tr h="450354">
                <a:tc gridSpan="3">
                  <a:txBody>
                    <a:bodyPr/>
                    <a:lstStyle/>
                    <a:p>
                      <a:pPr algn="ctr">
                        <a:lnSpc>
                          <a:spcPct val="150000"/>
                        </a:lnSpc>
                        <a:spcAft>
                          <a:spcPts val="0"/>
                        </a:spcAft>
                      </a:pPr>
                      <a:r>
                        <a:rPr lang="zh-CN" sz="2400" dirty="0">
                          <a:effectLst/>
                        </a:rPr>
                        <a:t>第四单元</a:t>
                      </a:r>
                      <a:r>
                        <a:rPr lang="en-US" sz="2400" dirty="0">
                          <a:effectLst/>
                        </a:rPr>
                        <a:t>      </a:t>
                      </a:r>
                      <a:r>
                        <a:rPr lang="zh-CN" sz="2400" dirty="0">
                          <a:effectLst/>
                        </a:rPr>
                        <a:t>明清中国版图的奠定与面临的挑战</a:t>
                      </a:r>
                    </a:p>
                    <a:p>
                      <a:pPr algn="ctr">
                        <a:lnSpc>
                          <a:spcPct val="150000"/>
                        </a:lnSpc>
                        <a:spcAft>
                          <a:spcPts val="0"/>
                        </a:spcAft>
                      </a:pPr>
                      <a:r>
                        <a:rPr lang="en-US" sz="2400" dirty="0">
                          <a:effectLst/>
                        </a:rPr>
                        <a:t>                         </a:t>
                      </a:r>
                      <a:r>
                        <a:rPr lang="zh-CN" sz="2400" dirty="0">
                          <a:effectLst/>
                        </a:rPr>
                        <a:t>——明清统一多民族国家的发展与挑战</a:t>
                      </a:r>
                      <a:endParaRPr lang="zh-CN" sz="2400" dirty="0">
                        <a:effectLst/>
                        <a:latin typeface="宋体"/>
                        <a:cs typeface="宋体"/>
                      </a:endParaRPr>
                    </a:p>
                  </a:txBody>
                  <a:tcPr marL="56294" marR="56294" marT="0" marB="0"/>
                </a:tc>
                <a:tc hMerge="1">
                  <a:txBody>
                    <a:bodyPr/>
                    <a:lstStyle/>
                    <a:p>
                      <a:endParaRPr lang="zh-CN" altLang="en-US"/>
                    </a:p>
                  </a:txBody>
                  <a:tcPr/>
                </a:tc>
                <a:tc hMerge="1">
                  <a:txBody>
                    <a:bodyPr/>
                    <a:lstStyle/>
                    <a:p>
                      <a:endParaRPr lang="zh-CN" altLang="en-US"/>
                    </a:p>
                  </a:txBody>
                  <a:tcPr/>
                </a:tc>
              </a:tr>
              <a:tr h="354445">
                <a:tc>
                  <a:txBody>
                    <a:bodyPr/>
                    <a:lstStyle/>
                    <a:p>
                      <a:pPr algn="ctr">
                        <a:spcAft>
                          <a:spcPts val="0"/>
                        </a:spcAft>
                      </a:pPr>
                      <a:r>
                        <a:rPr lang="zh-CN" sz="1900">
                          <a:effectLst/>
                        </a:rPr>
                        <a:t>课题</a:t>
                      </a:r>
                      <a:endParaRPr lang="zh-CN" sz="1900">
                        <a:effectLst/>
                        <a:latin typeface="宋体"/>
                        <a:cs typeface="宋体"/>
                      </a:endParaRPr>
                    </a:p>
                  </a:txBody>
                  <a:tcPr marL="56294" marR="56294" marT="0" marB="0" anchor="ctr"/>
                </a:tc>
                <a:tc>
                  <a:txBody>
                    <a:bodyPr/>
                    <a:lstStyle/>
                    <a:p>
                      <a:pPr algn="ctr">
                        <a:spcAft>
                          <a:spcPts val="0"/>
                        </a:spcAft>
                      </a:pPr>
                      <a:r>
                        <a:rPr lang="zh-CN" sz="1900">
                          <a:effectLst/>
                        </a:rPr>
                        <a:t>学习任务</a:t>
                      </a:r>
                      <a:endParaRPr lang="zh-CN" sz="1900">
                        <a:effectLst/>
                        <a:latin typeface="宋体"/>
                        <a:cs typeface="宋体"/>
                      </a:endParaRPr>
                    </a:p>
                  </a:txBody>
                  <a:tcPr marL="56294" marR="56294" marT="0" marB="0" anchor="ctr"/>
                </a:tc>
                <a:tc>
                  <a:txBody>
                    <a:bodyPr/>
                    <a:lstStyle/>
                    <a:p>
                      <a:pPr algn="ctr">
                        <a:spcAft>
                          <a:spcPts val="0"/>
                        </a:spcAft>
                      </a:pPr>
                      <a:r>
                        <a:rPr lang="zh-CN" sz="1900">
                          <a:effectLst/>
                        </a:rPr>
                        <a:t>关键问题</a:t>
                      </a:r>
                      <a:endParaRPr lang="zh-CN" sz="1900">
                        <a:effectLst/>
                        <a:latin typeface="宋体"/>
                        <a:cs typeface="宋体"/>
                      </a:endParaRPr>
                    </a:p>
                  </a:txBody>
                  <a:tcPr marL="56294" marR="56294" marT="0" marB="0" anchor="ctr"/>
                </a:tc>
              </a:tr>
              <a:tr h="1379209">
                <a:tc>
                  <a:txBody>
                    <a:bodyPr/>
                    <a:lstStyle/>
                    <a:p>
                      <a:pPr>
                        <a:lnSpc>
                          <a:spcPct val="150000"/>
                        </a:lnSpc>
                        <a:spcAft>
                          <a:spcPts val="0"/>
                        </a:spcAft>
                      </a:pPr>
                      <a:r>
                        <a:rPr lang="zh-CN" sz="1900" spc="20">
                          <a:effectLst/>
                        </a:rPr>
                        <a:t>第</a:t>
                      </a:r>
                      <a:r>
                        <a:rPr lang="en-US" sz="1900" spc="20">
                          <a:effectLst/>
                        </a:rPr>
                        <a:t>13</a:t>
                      </a:r>
                      <a:r>
                        <a:rPr lang="zh-CN" sz="1900" spc="20">
                          <a:effectLst/>
                        </a:rPr>
                        <a:t>课 明清时期政治制度的发展与面临的挑战</a:t>
                      </a:r>
                      <a:endParaRPr lang="zh-CN" sz="1900">
                        <a:effectLst/>
                        <a:latin typeface="宋体"/>
                        <a:cs typeface="宋体"/>
                      </a:endParaRPr>
                    </a:p>
                  </a:txBody>
                  <a:tcPr marL="56294" marR="56294" marT="0" marB="0" anchor="ctr"/>
                </a:tc>
                <a:tc>
                  <a:txBody>
                    <a:bodyPr/>
                    <a:lstStyle/>
                    <a:p>
                      <a:pPr>
                        <a:lnSpc>
                          <a:spcPct val="150000"/>
                        </a:lnSpc>
                        <a:spcAft>
                          <a:spcPts val="0"/>
                        </a:spcAft>
                      </a:pPr>
                      <a:r>
                        <a:rPr lang="zh-CN" sz="1900" dirty="0">
                          <a:effectLst/>
                        </a:rPr>
                        <a:t>【任务一】明朝政治制度的变化</a:t>
                      </a:r>
                    </a:p>
                    <a:p>
                      <a:pPr>
                        <a:lnSpc>
                          <a:spcPct val="150000"/>
                        </a:lnSpc>
                        <a:spcAft>
                          <a:spcPts val="0"/>
                        </a:spcAft>
                      </a:pPr>
                      <a:r>
                        <a:rPr lang="zh-CN" sz="1900" dirty="0">
                          <a:effectLst/>
                        </a:rPr>
                        <a:t>【任务二】明清易代，清军入关</a:t>
                      </a:r>
                    </a:p>
                    <a:p>
                      <a:pPr>
                        <a:lnSpc>
                          <a:spcPct val="150000"/>
                        </a:lnSpc>
                        <a:spcAft>
                          <a:spcPts val="0"/>
                        </a:spcAft>
                      </a:pPr>
                      <a:r>
                        <a:rPr lang="zh-CN" sz="1900" dirty="0">
                          <a:effectLst/>
                        </a:rPr>
                        <a:t>【任务三】康雍乾时期的君主专制</a:t>
                      </a:r>
                    </a:p>
                    <a:p>
                      <a:pPr>
                        <a:lnSpc>
                          <a:spcPct val="150000"/>
                        </a:lnSpc>
                        <a:spcAft>
                          <a:spcPts val="0"/>
                        </a:spcAft>
                      </a:pPr>
                      <a:r>
                        <a:rPr lang="zh-CN" sz="1900" dirty="0">
                          <a:effectLst/>
                        </a:rPr>
                        <a:t>【任务四】统治危机的初显</a:t>
                      </a:r>
                      <a:endParaRPr lang="zh-CN" sz="1900" dirty="0">
                        <a:effectLst/>
                        <a:latin typeface="宋体"/>
                        <a:cs typeface="宋体"/>
                      </a:endParaRPr>
                    </a:p>
                  </a:txBody>
                  <a:tcPr marL="56294" marR="56294" marT="0" marB="0" anchor="ctr"/>
                </a:tc>
                <a:tc>
                  <a:txBody>
                    <a:bodyPr/>
                    <a:lstStyle/>
                    <a:p>
                      <a:pPr>
                        <a:spcAft>
                          <a:spcPts val="0"/>
                        </a:spcAft>
                      </a:pPr>
                      <a:r>
                        <a:rPr lang="en-US" sz="1900">
                          <a:effectLst/>
                        </a:rPr>
                        <a:t>1.</a:t>
                      </a:r>
                      <a:r>
                        <a:rPr lang="zh-CN" sz="1900">
                          <a:effectLst/>
                        </a:rPr>
                        <a:t>明朝专制皇权加强有何表现？</a:t>
                      </a:r>
                    </a:p>
                    <a:p>
                      <a:pPr>
                        <a:lnSpc>
                          <a:spcPct val="150000"/>
                        </a:lnSpc>
                        <a:spcAft>
                          <a:spcPts val="0"/>
                        </a:spcAft>
                      </a:pPr>
                      <a:r>
                        <a:rPr lang="en-US" sz="1900">
                          <a:effectLst/>
                        </a:rPr>
                        <a:t>2.</a:t>
                      </a:r>
                      <a:r>
                        <a:rPr lang="zh-CN" sz="1900">
                          <a:effectLst/>
                        </a:rPr>
                        <a:t>明清易代给中国社会的发展带来了哪些影响？</a:t>
                      </a:r>
                    </a:p>
                    <a:p>
                      <a:pPr>
                        <a:spcAft>
                          <a:spcPts val="0"/>
                        </a:spcAft>
                      </a:pPr>
                      <a:r>
                        <a:rPr lang="en-US" sz="1900">
                          <a:effectLst/>
                        </a:rPr>
                        <a:t>3.</a:t>
                      </a:r>
                      <a:r>
                        <a:rPr lang="zh-CN" sz="1900">
                          <a:effectLst/>
                        </a:rPr>
                        <a:t>清朝君主专制的加强对中国社会产生了怎样的影响？</a:t>
                      </a:r>
                    </a:p>
                    <a:p>
                      <a:pPr>
                        <a:spcAft>
                          <a:spcPts val="0"/>
                        </a:spcAft>
                      </a:pPr>
                      <a:r>
                        <a:rPr lang="en-US" sz="1900">
                          <a:effectLst/>
                        </a:rPr>
                        <a:t>4.</a:t>
                      </a:r>
                      <a:r>
                        <a:rPr lang="zh-CN" sz="1900">
                          <a:effectLst/>
                        </a:rPr>
                        <a:t>明清时期中国统治在盛世之下隐藏着哪些危机？这时期的盛衰给我们带来哪些启示？</a:t>
                      </a:r>
                      <a:endParaRPr lang="zh-CN" sz="1900">
                        <a:effectLst/>
                        <a:latin typeface="宋体"/>
                        <a:cs typeface="宋体"/>
                      </a:endParaRPr>
                    </a:p>
                  </a:txBody>
                  <a:tcPr marL="56294" marR="56294" marT="0" marB="0"/>
                </a:tc>
              </a:tr>
              <a:tr h="788120">
                <a:tc>
                  <a:txBody>
                    <a:bodyPr/>
                    <a:lstStyle/>
                    <a:p>
                      <a:pPr>
                        <a:spcAft>
                          <a:spcPts val="0"/>
                        </a:spcAft>
                      </a:pPr>
                      <a:r>
                        <a:rPr lang="zh-CN" sz="1900" spc="20" dirty="0">
                          <a:effectLst/>
                        </a:rPr>
                        <a:t>第</a:t>
                      </a:r>
                      <a:r>
                        <a:rPr lang="en-US" sz="1900" spc="20" dirty="0">
                          <a:effectLst/>
                        </a:rPr>
                        <a:t>14</a:t>
                      </a:r>
                      <a:r>
                        <a:rPr lang="zh-CN" sz="1900" spc="20" dirty="0">
                          <a:effectLst/>
                        </a:rPr>
                        <a:t>课 明清时期中国版图的奠定与边疆危机</a:t>
                      </a:r>
                      <a:endParaRPr lang="zh-CN" sz="1900" dirty="0">
                        <a:effectLst/>
                        <a:latin typeface="宋体"/>
                        <a:cs typeface="宋体"/>
                      </a:endParaRPr>
                    </a:p>
                  </a:txBody>
                  <a:tcPr marL="56294" marR="56294" marT="0" marB="0" anchor="ctr"/>
                </a:tc>
                <a:tc>
                  <a:txBody>
                    <a:bodyPr/>
                    <a:lstStyle/>
                    <a:p>
                      <a:pPr>
                        <a:lnSpc>
                          <a:spcPct val="150000"/>
                        </a:lnSpc>
                        <a:spcAft>
                          <a:spcPts val="0"/>
                        </a:spcAft>
                      </a:pPr>
                      <a:r>
                        <a:rPr lang="en-US" sz="1900" dirty="0">
                          <a:effectLst/>
                        </a:rPr>
                        <a:t> </a:t>
                      </a:r>
                      <a:endParaRPr lang="zh-CN" sz="1900" dirty="0">
                        <a:effectLst/>
                      </a:endParaRPr>
                    </a:p>
                    <a:p>
                      <a:pPr>
                        <a:lnSpc>
                          <a:spcPct val="150000"/>
                        </a:lnSpc>
                        <a:spcAft>
                          <a:spcPts val="0"/>
                        </a:spcAft>
                      </a:pPr>
                      <a:r>
                        <a:rPr lang="zh-CN" sz="1900" dirty="0">
                          <a:effectLst/>
                        </a:rPr>
                        <a:t>【任务一】清朝疆域的奠定</a:t>
                      </a:r>
                    </a:p>
                    <a:p>
                      <a:pPr>
                        <a:lnSpc>
                          <a:spcPct val="150000"/>
                        </a:lnSpc>
                        <a:spcAft>
                          <a:spcPts val="0"/>
                        </a:spcAft>
                      </a:pPr>
                      <a:r>
                        <a:rPr lang="zh-CN" sz="1900" dirty="0">
                          <a:effectLst/>
                        </a:rPr>
                        <a:t>【任务二】海上交通与沿海形势</a:t>
                      </a:r>
                      <a:endParaRPr lang="zh-CN" sz="1900" dirty="0">
                        <a:effectLst/>
                        <a:latin typeface="宋体"/>
                        <a:cs typeface="宋体"/>
                      </a:endParaRPr>
                    </a:p>
                  </a:txBody>
                  <a:tcPr marL="56294" marR="56294" marT="0" marB="0"/>
                </a:tc>
                <a:tc>
                  <a:txBody>
                    <a:bodyPr/>
                    <a:lstStyle/>
                    <a:p>
                      <a:pPr>
                        <a:spcAft>
                          <a:spcPts val="0"/>
                        </a:spcAft>
                      </a:pPr>
                      <a:r>
                        <a:rPr lang="en-US" sz="1900">
                          <a:effectLst/>
                        </a:rPr>
                        <a:t>1.</a:t>
                      </a:r>
                      <a:r>
                        <a:rPr lang="zh-CN" sz="1900">
                          <a:effectLst/>
                        </a:rPr>
                        <a:t>明朝统治者管理内陆和经略边疆有哪些举措？</a:t>
                      </a:r>
                    </a:p>
                    <a:p>
                      <a:pPr>
                        <a:spcAft>
                          <a:spcPts val="0"/>
                        </a:spcAft>
                      </a:pPr>
                      <a:r>
                        <a:rPr lang="en-US" sz="1900">
                          <a:effectLst/>
                        </a:rPr>
                        <a:t>2.</a:t>
                      </a:r>
                      <a:r>
                        <a:rPr lang="zh-CN" sz="1900">
                          <a:effectLst/>
                        </a:rPr>
                        <a:t>清朝采取哪些措施来开拓和巩固疆域？</a:t>
                      </a:r>
                    </a:p>
                    <a:p>
                      <a:pPr>
                        <a:spcAft>
                          <a:spcPts val="0"/>
                        </a:spcAft>
                      </a:pPr>
                      <a:r>
                        <a:rPr lang="zh-CN" sz="1900">
                          <a:effectLst/>
                        </a:rPr>
                        <a:t>清朝国家疆域的奠定有何重要意义？</a:t>
                      </a:r>
                    </a:p>
                    <a:p>
                      <a:pPr>
                        <a:spcAft>
                          <a:spcPts val="0"/>
                        </a:spcAft>
                      </a:pPr>
                      <a:r>
                        <a:rPr lang="en-US" sz="1900">
                          <a:effectLst/>
                        </a:rPr>
                        <a:t>3.</a:t>
                      </a:r>
                      <a:r>
                        <a:rPr lang="zh-CN" sz="1900">
                          <a:effectLst/>
                        </a:rPr>
                        <a:t>明朝由开海到闭海政策变化的原因有哪些？</a:t>
                      </a:r>
                      <a:endParaRPr lang="zh-CN" sz="1900">
                        <a:effectLst/>
                        <a:latin typeface="宋体"/>
                        <a:cs typeface="宋体"/>
                      </a:endParaRPr>
                    </a:p>
                  </a:txBody>
                  <a:tcPr marL="56294" marR="56294" marT="0" marB="0"/>
                </a:tc>
              </a:tr>
              <a:tr h="1379209">
                <a:tc>
                  <a:txBody>
                    <a:bodyPr/>
                    <a:lstStyle/>
                    <a:p>
                      <a:pPr algn="just">
                        <a:spcAft>
                          <a:spcPts val="0"/>
                        </a:spcAft>
                      </a:pPr>
                      <a:r>
                        <a:rPr lang="en-US" sz="1900" spc="20">
                          <a:effectLst/>
                        </a:rPr>
                        <a:t> </a:t>
                      </a:r>
                      <a:endParaRPr lang="zh-CN" sz="1900">
                        <a:effectLst/>
                      </a:endParaRPr>
                    </a:p>
                    <a:p>
                      <a:pPr>
                        <a:spcAft>
                          <a:spcPts val="0"/>
                        </a:spcAft>
                      </a:pPr>
                      <a:r>
                        <a:rPr lang="zh-CN" sz="1900" spc="20">
                          <a:effectLst/>
                        </a:rPr>
                        <a:t>第</a:t>
                      </a:r>
                      <a:r>
                        <a:rPr lang="en-US" sz="1900" spc="20">
                          <a:effectLst/>
                        </a:rPr>
                        <a:t>15</a:t>
                      </a:r>
                      <a:r>
                        <a:rPr lang="zh-CN" sz="1900" spc="20">
                          <a:effectLst/>
                        </a:rPr>
                        <a:t>课 明至清中叶经济、文化的发展与局限</a:t>
                      </a:r>
                      <a:endParaRPr lang="zh-CN" sz="1900">
                        <a:effectLst/>
                        <a:latin typeface="宋体"/>
                        <a:cs typeface="宋体"/>
                      </a:endParaRPr>
                    </a:p>
                  </a:txBody>
                  <a:tcPr marL="56294" marR="56294" marT="0" marB="0" anchor="ctr"/>
                </a:tc>
                <a:tc>
                  <a:txBody>
                    <a:bodyPr/>
                    <a:lstStyle/>
                    <a:p>
                      <a:pPr algn="just">
                        <a:lnSpc>
                          <a:spcPct val="150000"/>
                        </a:lnSpc>
                        <a:spcAft>
                          <a:spcPts val="0"/>
                        </a:spcAft>
                      </a:pPr>
                      <a:r>
                        <a:rPr lang="zh-CN" sz="1900">
                          <a:effectLst/>
                        </a:rPr>
                        <a:t>【任务一】小农经济与资本主义萌芽</a:t>
                      </a:r>
                    </a:p>
                    <a:p>
                      <a:pPr algn="just">
                        <a:lnSpc>
                          <a:spcPct val="150000"/>
                        </a:lnSpc>
                        <a:spcAft>
                          <a:spcPts val="0"/>
                        </a:spcAft>
                      </a:pPr>
                      <a:r>
                        <a:rPr lang="zh-CN" sz="1900">
                          <a:effectLst/>
                        </a:rPr>
                        <a:t>【任务二】理学的发展与启蒙新声</a:t>
                      </a:r>
                    </a:p>
                    <a:p>
                      <a:pPr algn="just">
                        <a:lnSpc>
                          <a:spcPct val="150000"/>
                        </a:lnSpc>
                        <a:spcAft>
                          <a:spcPts val="0"/>
                        </a:spcAft>
                      </a:pPr>
                      <a:r>
                        <a:rPr lang="zh-CN" sz="1900">
                          <a:effectLst/>
                        </a:rPr>
                        <a:t>【任务三】文学艺术之变化</a:t>
                      </a:r>
                    </a:p>
                    <a:p>
                      <a:pPr algn="just">
                        <a:lnSpc>
                          <a:spcPct val="150000"/>
                        </a:lnSpc>
                        <a:spcAft>
                          <a:spcPts val="0"/>
                        </a:spcAft>
                      </a:pPr>
                      <a:r>
                        <a:rPr lang="zh-CN" sz="1900">
                          <a:effectLst/>
                        </a:rPr>
                        <a:t>【任务四】传统科技大成与西学东渐</a:t>
                      </a:r>
                      <a:endParaRPr lang="zh-CN" sz="1900">
                        <a:effectLst/>
                        <a:latin typeface="宋体"/>
                        <a:cs typeface="宋体"/>
                      </a:endParaRPr>
                    </a:p>
                  </a:txBody>
                  <a:tcPr marL="56294" marR="56294" marT="0" marB="0" anchor="ctr"/>
                </a:tc>
                <a:tc>
                  <a:txBody>
                    <a:bodyPr/>
                    <a:lstStyle/>
                    <a:p>
                      <a:pPr>
                        <a:spcAft>
                          <a:spcPts val="0"/>
                        </a:spcAft>
                      </a:pPr>
                      <a:r>
                        <a:rPr lang="en-US" sz="1900" dirty="0">
                          <a:effectLst/>
                        </a:rPr>
                        <a:t>1.</a:t>
                      </a:r>
                      <a:r>
                        <a:rPr lang="zh-CN" sz="1900" dirty="0">
                          <a:effectLst/>
                        </a:rPr>
                        <a:t>明清时期农业、手工业、商业有哪些新变化？分析这时期经济发展与迟滞的原因？</a:t>
                      </a:r>
                    </a:p>
                    <a:p>
                      <a:pPr>
                        <a:spcAft>
                          <a:spcPts val="0"/>
                        </a:spcAft>
                      </a:pPr>
                      <a:r>
                        <a:rPr lang="en-US" sz="1900" dirty="0">
                          <a:effectLst/>
                        </a:rPr>
                        <a:t>2.</a:t>
                      </a:r>
                      <a:r>
                        <a:rPr lang="zh-CN" sz="1900" dirty="0">
                          <a:effectLst/>
                        </a:rPr>
                        <a:t>明清时期思想领域有哪些变化？并分析思想领域变化的原因？</a:t>
                      </a:r>
                    </a:p>
                    <a:p>
                      <a:pPr>
                        <a:spcAft>
                          <a:spcPts val="0"/>
                        </a:spcAft>
                      </a:pPr>
                      <a:r>
                        <a:rPr lang="en-US" sz="1900" dirty="0">
                          <a:effectLst/>
                        </a:rPr>
                        <a:t>3.</a:t>
                      </a:r>
                      <a:r>
                        <a:rPr lang="zh-CN" sz="1900" dirty="0">
                          <a:effectLst/>
                        </a:rPr>
                        <a:t>明清时期文学艺术得以繁荣发展的原因是什么？</a:t>
                      </a:r>
                    </a:p>
                    <a:p>
                      <a:pPr>
                        <a:spcAft>
                          <a:spcPts val="0"/>
                        </a:spcAft>
                      </a:pPr>
                      <a:r>
                        <a:rPr lang="en-US" sz="1900" dirty="0">
                          <a:effectLst/>
                        </a:rPr>
                        <a:t>4.</a:t>
                      </a:r>
                      <a:r>
                        <a:rPr lang="zh-CN" sz="1900" dirty="0">
                          <a:effectLst/>
                        </a:rPr>
                        <a:t>明清时期中国科技有哪些发展？面临哪些挑战？</a:t>
                      </a:r>
                    </a:p>
                    <a:p>
                      <a:pPr>
                        <a:spcAft>
                          <a:spcPts val="0"/>
                        </a:spcAft>
                      </a:pPr>
                      <a:r>
                        <a:rPr lang="en-US" sz="1900" dirty="0">
                          <a:effectLst/>
                        </a:rPr>
                        <a:t> </a:t>
                      </a:r>
                      <a:endParaRPr lang="zh-CN" sz="1900" dirty="0">
                        <a:effectLst/>
                        <a:latin typeface="宋体"/>
                        <a:cs typeface="宋体"/>
                      </a:endParaRPr>
                    </a:p>
                  </a:txBody>
                  <a:tcPr marL="56294" marR="56294" marT="0" marB="0" anchor="ctr"/>
                </a:tc>
              </a:tr>
            </a:tbl>
          </a:graphicData>
        </a:graphic>
      </p:graphicFrame>
      <p:sp>
        <p:nvSpPr>
          <p:cNvPr id="5" name="圆角矩形 4"/>
          <p:cNvSpPr/>
          <p:nvPr/>
        </p:nvSpPr>
        <p:spPr>
          <a:xfrm>
            <a:off x="10273553" y="0"/>
            <a:ext cx="1748118" cy="8606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000" b="1" dirty="0" smtClean="0"/>
              <a:t>河池市范治宏团队</a:t>
            </a:r>
            <a:endParaRPr lang="zh-CN" altLang="en-US" sz="2000" b="1" dirty="0"/>
          </a:p>
        </p:txBody>
      </p:sp>
    </p:spTree>
    <p:extLst>
      <p:ext uri="{BB962C8B-B14F-4D97-AF65-F5344CB8AC3E}">
        <p14:creationId xmlns:p14="http://schemas.microsoft.com/office/powerpoint/2010/main" val="391163744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aphicFrame>
        <p:nvGraphicFramePr>
          <p:cNvPr id="4" name="内容占位符 3"/>
          <p:cNvGraphicFramePr>
            <a:graphicFrameLocks noGrp="1"/>
          </p:cNvGraphicFramePr>
          <p:nvPr>
            <p:ph idx="1"/>
            <p:extLst>
              <p:ext uri="{D42A27DB-BD31-4B8C-83A1-F6EECF244321}">
                <p14:modId xmlns:p14="http://schemas.microsoft.com/office/powerpoint/2010/main" val="3809668475"/>
              </p:ext>
            </p:extLst>
          </p:nvPr>
        </p:nvGraphicFramePr>
        <p:xfrm>
          <a:off x="22412" y="268942"/>
          <a:ext cx="12169588" cy="6761277"/>
        </p:xfrm>
        <a:graphic>
          <a:graphicData uri="http://schemas.openxmlformats.org/drawingml/2006/table">
            <a:tbl>
              <a:tblPr firstRow="1" firstCol="1" bandRow="1">
                <a:tableStyleId>{5C22544A-7EE6-4342-B048-85BDC9FD1C3A}</a:tableStyleId>
              </a:tblPr>
              <a:tblGrid>
                <a:gridCol w="1909482"/>
                <a:gridCol w="4693024"/>
                <a:gridCol w="5567082"/>
              </a:tblGrid>
              <a:tr h="726733">
                <a:tc gridSpan="3">
                  <a:txBody>
                    <a:bodyPr/>
                    <a:lstStyle/>
                    <a:p>
                      <a:pPr algn="ctr" latinLnBrk="0">
                        <a:lnSpc>
                          <a:spcPct val="150000"/>
                        </a:lnSpc>
                        <a:spcAft>
                          <a:spcPts val="0"/>
                        </a:spcAft>
                      </a:pPr>
                      <a:r>
                        <a:rPr lang="zh-CN" sz="2000" dirty="0">
                          <a:effectLst/>
                        </a:rPr>
                        <a:t>第四单元</a:t>
                      </a:r>
                      <a:r>
                        <a:rPr lang="en-US" sz="2000" dirty="0">
                          <a:effectLst/>
                        </a:rPr>
                        <a:t>     </a:t>
                      </a:r>
                      <a:r>
                        <a:rPr lang="zh-CN" sz="2000" dirty="0">
                          <a:effectLst/>
                        </a:rPr>
                        <a:t>一个盛世与危机并存的时代</a:t>
                      </a:r>
                    </a:p>
                    <a:p>
                      <a:pPr algn="ctr" latinLnBrk="0">
                        <a:lnSpc>
                          <a:spcPct val="150000"/>
                        </a:lnSpc>
                        <a:spcAft>
                          <a:spcPts val="0"/>
                        </a:spcAft>
                      </a:pPr>
                      <a:r>
                        <a:rPr lang="en-US" sz="2000" dirty="0">
                          <a:effectLst/>
                        </a:rPr>
                        <a:t> </a:t>
                      </a:r>
                      <a:r>
                        <a:rPr lang="zh-CN" sz="2000" dirty="0">
                          <a:effectLst/>
                        </a:rPr>
                        <a:t>——明清中国版图的奠定与面临的挑战</a:t>
                      </a:r>
                      <a:endParaRPr lang="zh-CN" sz="2000" dirty="0">
                        <a:effectLst/>
                        <a:latin typeface="宋体"/>
                        <a:ea typeface="宋体"/>
                        <a:cs typeface="宋体"/>
                      </a:endParaRPr>
                    </a:p>
                  </a:txBody>
                  <a:tcPr marL="32644" marR="32644" marT="0" marB="0"/>
                </a:tc>
                <a:tc hMerge="1">
                  <a:txBody>
                    <a:bodyPr/>
                    <a:lstStyle/>
                    <a:p>
                      <a:endParaRPr lang="zh-CN" altLang="en-US"/>
                    </a:p>
                  </a:txBody>
                  <a:tcPr/>
                </a:tc>
                <a:tc hMerge="1">
                  <a:txBody>
                    <a:bodyPr/>
                    <a:lstStyle/>
                    <a:p>
                      <a:endParaRPr lang="zh-CN" altLang="en-US"/>
                    </a:p>
                  </a:txBody>
                  <a:tcPr/>
                </a:tc>
              </a:tr>
              <a:tr h="205537">
                <a:tc>
                  <a:txBody>
                    <a:bodyPr/>
                    <a:lstStyle/>
                    <a:p>
                      <a:pPr algn="ctr" latinLnBrk="0">
                        <a:spcAft>
                          <a:spcPts val="0"/>
                        </a:spcAft>
                      </a:pPr>
                      <a:r>
                        <a:rPr lang="zh-CN" sz="1300">
                          <a:effectLst/>
                        </a:rPr>
                        <a:t>课题</a:t>
                      </a:r>
                      <a:endParaRPr lang="zh-CN" sz="1300">
                        <a:effectLst/>
                        <a:latin typeface="宋体"/>
                        <a:ea typeface="宋体"/>
                        <a:cs typeface="宋体"/>
                      </a:endParaRPr>
                    </a:p>
                  </a:txBody>
                  <a:tcPr marL="32644" marR="32644" marT="0" marB="0" anchor="ctr"/>
                </a:tc>
                <a:tc>
                  <a:txBody>
                    <a:bodyPr/>
                    <a:lstStyle/>
                    <a:p>
                      <a:pPr algn="ctr" latinLnBrk="0">
                        <a:spcAft>
                          <a:spcPts val="0"/>
                        </a:spcAft>
                      </a:pPr>
                      <a:r>
                        <a:rPr lang="zh-CN" sz="1300">
                          <a:effectLst/>
                        </a:rPr>
                        <a:t>学习任务</a:t>
                      </a:r>
                      <a:endParaRPr lang="zh-CN" sz="1300">
                        <a:effectLst/>
                        <a:latin typeface="宋体"/>
                        <a:ea typeface="宋体"/>
                        <a:cs typeface="宋体"/>
                      </a:endParaRPr>
                    </a:p>
                  </a:txBody>
                  <a:tcPr marL="32644" marR="32644" marT="0" marB="0" anchor="ctr"/>
                </a:tc>
                <a:tc>
                  <a:txBody>
                    <a:bodyPr/>
                    <a:lstStyle/>
                    <a:p>
                      <a:pPr algn="ctr" latinLnBrk="0">
                        <a:spcAft>
                          <a:spcPts val="0"/>
                        </a:spcAft>
                      </a:pPr>
                      <a:r>
                        <a:rPr lang="zh-CN" sz="1300">
                          <a:effectLst/>
                        </a:rPr>
                        <a:t>关键问题</a:t>
                      </a:r>
                      <a:endParaRPr lang="zh-CN" sz="1300">
                        <a:effectLst/>
                        <a:latin typeface="宋体"/>
                        <a:ea typeface="宋体"/>
                        <a:cs typeface="宋体"/>
                      </a:endParaRPr>
                    </a:p>
                  </a:txBody>
                  <a:tcPr marL="32644" marR="32644" marT="0" marB="0" anchor="ctr"/>
                </a:tc>
              </a:tr>
              <a:tr h="1256798">
                <a:tc>
                  <a:txBody>
                    <a:bodyPr/>
                    <a:lstStyle/>
                    <a:p>
                      <a:pPr latinLnBrk="0">
                        <a:lnSpc>
                          <a:spcPts val="2800"/>
                        </a:lnSpc>
                        <a:spcAft>
                          <a:spcPts val="0"/>
                        </a:spcAft>
                      </a:pPr>
                      <a:r>
                        <a:rPr lang="zh-CN" sz="1300" spc="20" dirty="0">
                          <a:effectLst/>
                        </a:rPr>
                        <a:t>第一课时：共治天下到独治天下——从政治视角看近代前夜的盛世与危机 </a:t>
                      </a:r>
                      <a:endParaRPr lang="zh-CN" sz="1300" dirty="0">
                        <a:effectLst/>
                      </a:endParaRPr>
                    </a:p>
                    <a:p>
                      <a:pPr indent="304800" latinLnBrk="0">
                        <a:lnSpc>
                          <a:spcPts val="2800"/>
                        </a:lnSpc>
                        <a:spcAft>
                          <a:spcPts val="0"/>
                        </a:spcAft>
                      </a:pPr>
                      <a:r>
                        <a:rPr lang="en-US" sz="1300" dirty="0">
                          <a:effectLst/>
                        </a:rPr>
                        <a:t> </a:t>
                      </a:r>
                      <a:endParaRPr lang="zh-CN" sz="1300" dirty="0">
                        <a:effectLst/>
                        <a:latin typeface="Times New Roman"/>
                        <a:ea typeface="宋体"/>
                        <a:cs typeface="宋体"/>
                      </a:endParaRPr>
                    </a:p>
                  </a:txBody>
                  <a:tcPr marL="32644" marR="32644" marT="0" marB="0" anchor="ctr"/>
                </a:tc>
                <a:tc>
                  <a:txBody>
                    <a:bodyPr/>
                    <a:lstStyle/>
                    <a:p>
                      <a:pPr latinLnBrk="0">
                        <a:lnSpc>
                          <a:spcPct val="150000"/>
                        </a:lnSpc>
                        <a:spcAft>
                          <a:spcPts val="0"/>
                        </a:spcAft>
                      </a:pPr>
                      <a:r>
                        <a:rPr lang="zh-CN" sz="1300" dirty="0">
                          <a:effectLst/>
                        </a:rPr>
                        <a:t>【任务一】宏观建构知识体系：明清政权更迭与制度变化</a:t>
                      </a:r>
                    </a:p>
                    <a:p>
                      <a:pPr latinLnBrk="0">
                        <a:lnSpc>
                          <a:spcPct val="150000"/>
                        </a:lnSpc>
                        <a:spcAft>
                          <a:spcPts val="0"/>
                        </a:spcAft>
                      </a:pPr>
                      <a:r>
                        <a:rPr lang="zh-CN" sz="1300" dirty="0">
                          <a:effectLst/>
                        </a:rPr>
                        <a:t>【任务二】微观探析盲点：内阁、宦官和军机大臣专权的实质</a:t>
                      </a:r>
                    </a:p>
                    <a:p>
                      <a:pPr latinLnBrk="0">
                        <a:lnSpc>
                          <a:spcPct val="150000"/>
                        </a:lnSpc>
                        <a:spcAft>
                          <a:spcPts val="0"/>
                        </a:spcAft>
                      </a:pPr>
                      <a:r>
                        <a:rPr lang="zh-CN" sz="1300" dirty="0">
                          <a:effectLst/>
                        </a:rPr>
                        <a:t>【任务三】微观探析重难点：高度集权的君主专制与盛世、危机的辩证关系</a:t>
                      </a:r>
                    </a:p>
                    <a:p>
                      <a:pPr latinLnBrk="0">
                        <a:lnSpc>
                          <a:spcPct val="150000"/>
                        </a:lnSpc>
                        <a:spcAft>
                          <a:spcPts val="0"/>
                        </a:spcAft>
                      </a:pPr>
                      <a:r>
                        <a:rPr lang="zh-CN" sz="1300" dirty="0">
                          <a:effectLst/>
                        </a:rPr>
                        <a:t>【任务四】中观升华认知：明清盛世危机反思</a:t>
                      </a:r>
                      <a:endParaRPr lang="zh-CN" sz="1300" dirty="0">
                        <a:effectLst/>
                        <a:latin typeface="宋体"/>
                        <a:ea typeface="宋体"/>
                        <a:cs typeface="宋体"/>
                      </a:endParaRPr>
                    </a:p>
                  </a:txBody>
                  <a:tcPr marL="32644" marR="32644" marT="0" marB="0" anchor="ctr"/>
                </a:tc>
                <a:tc>
                  <a:txBody>
                    <a:bodyPr/>
                    <a:lstStyle/>
                    <a:p>
                      <a:pPr latinLnBrk="0">
                        <a:lnSpc>
                          <a:spcPct val="150000"/>
                        </a:lnSpc>
                        <a:spcAft>
                          <a:spcPts val="0"/>
                        </a:spcAft>
                      </a:pPr>
                      <a:r>
                        <a:rPr lang="en-US" sz="1300" dirty="0">
                          <a:effectLst/>
                        </a:rPr>
                        <a:t>1.</a:t>
                      </a:r>
                      <a:r>
                        <a:rPr lang="zh-CN" sz="1300" dirty="0">
                          <a:effectLst/>
                        </a:rPr>
                        <a:t>明清制度变化反映的本质问题是什么？</a:t>
                      </a:r>
                    </a:p>
                    <a:p>
                      <a:pPr latinLnBrk="0">
                        <a:lnSpc>
                          <a:spcPct val="150000"/>
                        </a:lnSpc>
                        <a:spcAft>
                          <a:spcPts val="0"/>
                        </a:spcAft>
                      </a:pPr>
                      <a:r>
                        <a:rPr lang="en-US" sz="1300" dirty="0">
                          <a:effectLst/>
                        </a:rPr>
                        <a:t>2.</a:t>
                      </a:r>
                      <a:r>
                        <a:rPr lang="zh-CN" sz="1300" dirty="0">
                          <a:effectLst/>
                        </a:rPr>
                        <a:t>如何理解内阁、宦官和军机大臣专权？</a:t>
                      </a:r>
                    </a:p>
                    <a:p>
                      <a:pPr latinLnBrk="0">
                        <a:lnSpc>
                          <a:spcPct val="150000"/>
                        </a:lnSpc>
                        <a:spcAft>
                          <a:spcPts val="0"/>
                        </a:spcAft>
                      </a:pPr>
                      <a:r>
                        <a:rPr lang="en-US" sz="1300" dirty="0">
                          <a:effectLst/>
                        </a:rPr>
                        <a:t>3.</a:t>
                      </a:r>
                      <a:r>
                        <a:rPr lang="zh-CN" sz="1300" dirty="0">
                          <a:effectLst/>
                        </a:rPr>
                        <a:t>高度集权的清朝皇帝是如何治理国家，实现盛世？人口压力问题和民族精神羸弱、制度僵化反映出明清制度变化造成怎样的问题？</a:t>
                      </a:r>
                    </a:p>
                    <a:p>
                      <a:pPr latinLnBrk="0">
                        <a:spcAft>
                          <a:spcPts val="0"/>
                        </a:spcAft>
                      </a:pPr>
                      <a:r>
                        <a:rPr lang="en-US" sz="1300" dirty="0">
                          <a:effectLst/>
                        </a:rPr>
                        <a:t>4.</a:t>
                      </a:r>
                      <a:r>
                        <a:rPr lang="zh-CN" sz="1300" dirty="0">
                          <a:effectLst/>
                        </a:rPr>
                        <a:t>乾隆对世界形势与王朝统治的态度，说明了什么？从中你获得了怎样的启示？</a:t>
                      </a:r>
                      <a:endParaRPr lang="zh-CN" sz="1300" dirty="0">
                        <a:effectLst/>
                        <a:latin typeface="宋体"/>
                        <a:ea typeface="宋体"/>
                        <a:cs typeface="宋体"/>
                      </a:endParaRPr>
                    </a:p>
                  </a:txBody>
                  <a:tcPr marL="32644" marR="32644" marT="0" marB="0"/>
                </a:tc>
              </a:tr>
              <a:tr h="1371052">
                <a:tc>
                  <a:txBody>
                    <a:bodyPr/>
                    <a:lstStyle/>
                    <a:p>
                      <a:pPr latinLnBrk="0">
                        <a:lnSpc>
                          <a:spcPts val="2800"/>
                        </a:lnSpc>
                        <a:spcAft>
                          <a:spcPts val="0"/>
                        </a:spcAft>
                      </a:pPr>
                      <a:r>
                        <a:rPr lang="zh-CN" sz="1300" spc="20">
                          <a:effectLst/>
                        </a:rPr>
                        <a:t>第二课时：天下国家到疆域国家——从边疆治理与版图奠定看近代前夜的盛世与危机</a:t>
                      </a:r>
                      <a:endParaRPr lang="zh-CN" sz="1300">
                        <a:effectLst/>
                      </a:endParaRPr>
                    </a:p>
                    <a:p>
                      <a:pPr indent="276860" latinLnBrk="0">
                        <a:lnSpc>
                          <a:spcPts val="2800"/>
                        </a:lnSpc>
                        <a:spcAft>
                          <a:spcPts val="0"/>
                        </a:spcAft>
                      </a:pPr>
                      <a:r>
                        <a:rPr lang="en-US" sz="1300" spc="20">
                          <a:effectLst/>
                        </a:rPr>
                        <a:t> </a:t>
                      </a:r>
                      <a:endParaRPr lang="zh-CN" sz="1300">
                        <a:effectLst/>
                        <a:latin typeface="Times New Roman"/>
                        <a:ea typeface="宋体"/>
                        <a:cs typeface="宋体"/>
                      </a:endParaRPr>
                    </a:p>
                  </a:txBody>
                  <a:tcPr marL="32644" marR="32644" marT="0" marB="0" anchor="ctr"/>
                </a:tc>
                <a:tc>
                  <a:txBody>
                    <a:bodyPr/>
                    <a:lstStyle/>
                    <a:p>
                      <a:pPr latinLnBrk="0">
                        <a:lnSpc>
                          <a:spcPct val="150000"/>
                        </a:lnSpc>
                        <a:spcAft>
                          <a:spcPts val="0"/>
                        </a:spcAft>
                      </a:pPr>
                      <a:r>
                        <a:rPr lang="zh-CN" sz="1300">
                          <a:effectLst/>
                        </a:rPr>
                        <a:t>【任务一】从册封纳贡到直接管理：对比明清民族政策的变化</a:t>
                      </a:r>
                    </a:p>
                    <a:p>
                      <a:pPr latinLnBrk="0">
                        <a:lnSpc>
                          <a:spcPct val="150000"/>
                        </a:lnSpc>
                        <a:spcAft>
                          <a:spcPts val="0"/>
                        </a:spcAft>
                      </a:pPr>
                      <a:r>
                        <a:rPr lang="zh-CN" sz="1300">
                          <a:effectLst/>
                        </a:rPr>
                        <a:t>【任务二】从世袭土官到改土归流：分析边疆统治方式的转变</a:t>
                      </a:r>
                    </a:p>
                    <a:p>
                      <a:pPr latinLnBrk="0">
                        <a:lnSpc>
                          <a:spcPct val="150000"/>
                        </a:lnSpc>
                        <a:spcAft>
                          <a:spcPts val="0"/>
                        </a:spcAft>
                      </a:pPr>
                      <a:r>
                        <a:rPr lang="zh-CN" sz="1300">
                          <a:effectLst/>
                        </a:rPr>
                        <a:t>【任务三】从边境模糊到划清国界：观察明清领土边界的变动</a:t>
                      </a:r>
                    </a:p>
                    <a:p>
                      <a:pPr latinLnBrk="0">
                        <a:lnSpc>
                          <a:spcPct val="150000"/>
                        </a:lnSpc>
                        <a:spcAft>
                          <a:spcPts val="0"/>
                        </a:spcAft>
                      </a:pPr>
                      <a:r>
                        <a:rPr lang="zh-CN" sz="1300">
                          <a:effectLst/>
                        </a:rPr>
                        <a:t>【任务四】从万邦来朝到抵御侵犯：探究明清国家观念的演变</a:t>
                      </a:r>
                      <a:endParaRPr lang="zh-CN" sz="1300">
                        <a:effectLst/>
                        <a:latin typeface="宋体"/>
                        <a:ea typeface="宋体"/>
                        <a:cs typeface="宋体"/>
                      </a:endParaRPr>
                    </a:p>
                  </a:txBody>
                  <a:tcPr marL="32644" marR="32644" marT="0" marB="0"/>
                </a:tc>
                <a:tc>
                  <a:txBody>
                    <a:bodyPr/>
                    <a:lstStyle/>
                    <a:p>
                      <a:pPr latinLnBrk="0">
                        <a:lnSpc>
                          <a:spcPct val="150000"/>
                        </a:lnSpc>
                        <a:spcAft>
                          <a:spcPts val="0"/>
                        </a:spcAft>
                      </a:pPr>
                      <a:r>
                        <a:rPr lang="en-US" sz="1300" dirty="0">
                          <a:effectLst/>
                        </a:rPr>
                        <a:t>1.</a:t>
                      </a:r>
                      <a:r>
                        <a:rPr lang="zh-CN" sz="1300" dirty="0">
                          <a:effectLst/>
                        </a:rPr>
                        <a:t>明清两朝中央政府处理与北部及西北边疆少数民族关系的方式有何不同，这种变化体现了怎么的本质？</a:t>
                      </a:r>
                    </a:p>
                    <a:p>
                      <a:pPr latinLnBrk="0">
                        <a:lnSpc>
                          <a:spcPct val="150000"/>
                        </a:lnSpc>
                        <a:spcAft>
                          <a:spcPts val="0"/>
                        </a:spcAft>
                      </a:pPr>
                      <a:r>
                        <a:rPr lang="en-US" sz="1300" dirty="0">
                          <a:effectLst/>
                        </a:rPr>
                        <a:t>2.</a:t>
                      </a:r>
                      <a:r>
                        <a:rPr lang="zh-CN" sz="1300" dirty="0">
                          <a:effectLst/>
                        </a:rPr>
                        <a:t>明清政府对西南地区的统治方式有何重大改革？对统一多民族国家的巩固与发展有何意义？</a:t>
                      </a:r>
                    </a:p>
                    <a:p>
                      <a:pPr latinLnBrk="0">
                        <a:lnSpc>
                          <a:spcPct val="150000"/>
                        </a:lnSpc>
                        <a:spcAft>
                          <a:spcPts val="0"/>
                        </a:spcAft>
                      </a:pPr>
                      <a:r>
                        <a:rPr lang="en-US" sz="1300" dirty="0">
                          <a:effectLst/>
                        </a:rPr>
                        <a:t>3.</a:t>
                      </a:r>
                      <a:r>
                        <a:rPr lang="zh-CN" sz="1300" dirty="0">
                          <a:effectLst/>
                        </a:rPr>
                        <a:t>明清的领土边界发生了怎么的变动？传统习惯界线和国际法意义的条约边界线有何不同？</a:t>
                      </a:r>
                    </a:p>
                    <a:p>
                      <a:pPr latinLnBrk="0">
                        <a:lnSpc>
                          <a:spcPct val="150000"/>
                        </a:lnSpc>
                        <a:spcAft>
                          <a:spcPts val="0"/>
                        </a:spcAft>
                      </a:pPr>
                      <a:r>
                        <a:rPr lang="en-US" sz="1300" dirty="0">
                          <a:effectLst/>
                        </a:rPr>
                        <a:t>4. </a:t>
                      </a:r>
                      <a:r>
                        <a:rPr lang="zh-CN" sz="1300" dirty="0">
                          <a:effectLst/>
                        </a:rPr>
                        <a:t>明清两朝的国家观念发生了怎样的变化？</a:t>
                      </a:r>
                      <a:endParaRPr lang="zh-CN" sz="1300" dirty="0">
                        <a:effectLst/>
                        <a:latin typeface="宋体"/>
                        <a:ea typeface="宋体"/>
                        <a:cs typeface="宋体"/>
                      </a:endParaRPr>
                    </a:p>
                  </a:txBody>
                  <a:tcPr marL="32644" marR="32644" marT="0" marB="0"/>
                </a:tc>
              </a:tr>
              <a:tr h="1256798">
                <a:tc>
                  <a:txBody>
                    <a:bodyPr/>
                    <a:lstStyle/>
                    <a:p>
                      <a:pPr algn="just" latinLnBrk="0">
                        <a:lnSpc>
                          <a:spcPct val="150000"/>
                        </a:lnSpc>
                        <a:spcAft>
                          <a:spcPts val="0"/>
                        </a:spcAft>
                      </a:pPr>
                      <a:r>
                        <a:rPr lang="zh-CN" sz="1300" dirty="0">
                          <a:effectLst/>
                        </a:rPr>
                        <a:t>第三课时：数量优势到质量劣势——从经济与文化角度看近代前夜的盛世与危机</a:t>
                      </a:r>
                      <a:endParaRPr lang="zh-CN" sz="1300" dirty="0">
                        <a:effectLst/>
                        <a:latin typeface="宋体"/>
                        <a:ea typeface="宋体"/>
                        <a:cs typeface="宋体"/>
                      </a:endParaRPr>
                    </a:p>
                  </a:txBody>
                  <a:tcPr marL="32644" marR="32644" marT="0" marB="0" anchor="ctr"/>
                </a:tc>
                <a:tc>
                  <a:txBody>
                    <a:bodyPr/>
                    <a:lstStyle/>
                    <a:p>
                      <a:pPr algn="just" latinLnBrk="0">
                        <a:lnSpc>
                          <a:spcPct val="150000"/>
                        </a:lnSpc>
                        <a:spcAft>
                          <a:spcPts val="0"/>
                        </a:spcAft>
                      </a:pPr>
                      <a:r>
                        <a:rPr lang="zh-CN" sz="1300">
                          <a:effectLst/>
                        </a:rPr>
                        <a:t>【任务一】帝国的数量优势：理解明清时期的新变化</a:t>
                      </a:r>
                    </a:p>
                    <a:p>
                      <a:pPr algn="just" latinLnBrk="0">
                        <a:lnSpc>
                          <a:spcPct val="150000"/>
                        </a:lnSpc>
                        <a:spcAft>
                          <a:spcPts val="0"/>
                        </a:spcAft>
                      </a:pPr>
                      <a:r>
                        <a:rPr lang="zh-CN" sz="1300">
                          <a:effectLst/>
                        </a:rPr>
                        <a:t>【任务二】帝国的数量优势：理解明清时期新变化的背景与启示</a:t>
                      </a:r>
                    </a:p>
                    <a:p>
                      <a:pPr algn="just" latinLnBrk="0">
                        <a:lnSpc>
                          <a:spcPct val="150000"/>
                        </a:lnSpc>
                        <a:spcAft>
                          <a:spcPts val="0"/>
                        </a:spcAft>
                      </a:pPr>
                      <a:r>
                        <a:rPr lang="zh-CN" sz="1300">
                          <a:effectLst/>
                        </a:rPr>
                        <a:t>【任务三】帝国的质量劣势：认识明清时期的社会危机</a:t>
                      </a:r>
                    </a:p>
                    <a:p>
                      <a:pPr algn="just" latinLnBrk="0">
                        <a:lnSpc>
                          <a:spcPct val="150000"/>
                        </a:lnSpc>
                        <a:spcAft>
                          <a:spcPts val="0"/>
                        </a:spcAft>
                      </a:pPr>
                      <a:r>
                        <a:rPr lang="zh-CN" sz="1300">
                          <a:effectLst/>
                        </a:rPr>
                        <a:t>【任务四】帝国劣势的结果：认识明清危机的实质与影响</a:t>
                      </a:r>
                      <a:endParaRPr lang="zh-CN" sz="1300">
                        <a:effectLst/>
                        <a:latin typeface="宋体"/>
                        <a:ea typeface="宋体"/>
                        <a:cs typeface="宋体"/>
                      </a:endParaRPr>
                    </a:p>
                  </a:txBody>
                  <a:tcPr marL="32644" marR="32644" marT="0" marB="0" anchor="ctr"/>
                </a:tc>
                <a:tc>
                  <a:txBody>
                    <a:bodyPr/>
                    <a:lstStyle/>
                    <a:p>
                      <a:pPr marL="342900" lvl="0" indent="-342900" algn="just" latinLnBrk="0">
                        <a:lnSpc>
                          <a:spcPct val="150000"/>
                        </a:lnSpc>
                        <a:spcAft>
                          <a:spcPts val="0"/>
                        </a:spcAft>
                        <a:buFont typeface="+mj-lt"/>
                        <a:buAutoNum type="arabicPeriod"/>
                        <a:tabLst>
                          <a:tab pos="198120" algn="l"/>
                        </a:tabLst>
                      </a:pPr>
                      <a:r>
                        <a:rPr lang="zh-CN" sz="1300" kern="100" dirty="0">
                          <a:effectLst/>
                        </a:rPr>
                        <a:t>明清时期经济、思想与科技文化的新变化有哪些？这些变化反应了怎样的特点？ </a:t>
                      </a:r>
                      <a:endParaRPr lang="zh-CN" sz="1300" dirty="0">
                        <a:effectLst/>
                      </a:endParaRPr>
                    </a:p>
                    <a:p>
                      <a:pPr marL="342900" lvl="0" indent="-342900" algn="just" latinLnBrk="0">
                        <a:lnSpc>
                          <a:spcPct val="150000"/>
                        </a:lnSpc>
                        <a:spcAft>
                          <a:spcPts val="0"/>
                        </a:spcAft>
                        <a:buFont typeface="+mj-lt"/>
                        <a:buAutoNum type="arabicPeriod"/>
                        <a:tabLst>
                          <a:tab pos="198120" algn="l"/>
                        </a:tabLst>
                      </a:pPr>
                      <a:r>
                        <a:rPr lang="zh-CN" sz="1300" dirty="0">
                          <a:effectLst/>
                        </a:rPr>
                        <a:t>经济与文化之间关系是怎样的？这一时期中国与世界的联系是否增强？这说明了什么？</a:t>
                      </a:r>
                    </a:p>
                    <a:p>
                      <a:pPr marL="342900" lvl="0" indent="-342900" algn="just" latinLnBrk="0">
                        <a:lnSpc>
                          <a:spcPct val="150000"/>
                        </a:lnSpc>
                        <a:spcAft>
                          <a:spcPts val="0"/>
                        </a:spcAft>
                        <a:buFont typeface="+mj-lt"/>
                        <a:buAutoNum type="arabicPeriod"/>
                        <a:tabLst>
                          <a:tab pos="198120" algn="l"/>
                        </a:tabLst>
                      </a:pPr>
                      <a:r>
                        <a:rPr lang="zh-CN" sz="1300" dirty="0">
                          <a:effectLst/>
                        </a:rPr>
                        <a:t>明清时期社会的危机表现有哪些？这些危机给中国带来了怎样的影响？</a:t>
                      </a:r>
                    </a:p>
                    <a:p>
                      <a:pPr latinLnBrk="0">
                        <a:lnSpc>
                          <a:spcPct val="150000"/>
                        </a:lnSpc>
                        <a:spcAft>
                          <a:spcPts val="0"/>
                        </a:spcAft>
                      </a:pPr>
                      <a:r>
                        <a:rPr lang="en-US" sz="1300" dirty="0">
                          <a:effectLst/>
                        </a:rPr>
                        <a:t>4.</a:t>
                      </a:r>
                      <a:r>
                        <a:rPr lang="zh-CN" sz="1300" dirty="0">
                          <a:effectLst/>
                        </a:rPr>
                        <a:t>中西对比的结果是什么？这种结果给予我们怎样的启示？</a:t>
                      </a:r>
                      <a:endParaRPr lang="zh-CN" sz="1300" dirty="0">
                        <a:effectLst/>
                        <a:latin typeface="宋体"/>
                        <a:ea typeface="宋体"/>
                        <a:cs typeface="宋体"/>
                      </a:endParaRPr>
                    </a:p>
                  </a:txBody>
                  <a:tcPr marL="32644" marR="32644" marT="0" marB="0"/>
                </a:tc>
              </a:tr>
            </a:tbl>
          </a:graphicData>
        </a:graphic>
      </p:graphicFrame>
      <p:sp>
        <p:nvSpPr>
          <p:cNvPr id="5" name="圆角矩形 4"/>
          <p:cNvSpPr/>
          <p:nvPr/>
        </p:nvSpPr>
        <p:spPr>
          <a:xfrm>
            <a:off x="9816353" y="0"/>
            <a:ext cx="2205318" cy="8606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000" b="1" dirty="0" smtClean="0"/>
              <a:t>广州市增城区陈洪义团队</a:t>
            </a:r>
            <a:endParaRPr lang="zh-CN" altLang="en-US" sz="2000" b="1" dirty="0"/>
          </a:p>
        </p:txBody>
      </p:sp>
    </p:spTree>
    <p:extLst>
      <p:ext uri="{BB962C8B-B14F-4D97-AF65-F5344CB8AC3E}">
        <p14:creationId xmlns:p14="http://schemas.microsoft.com/office/powerpoint/2010/main" val="394108422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pPr algn="ctr"/>
            <a:r>
              <a:rPr lang="zh-CN" altLang="en-US" sz="7200" b="1" dirty="0" smtClean="0">
                <a:solidFill>
                  <a:srgbClr val="C00000"/>
                </a:solidFill>
              </a:rPr>
              <a:t>谢谢！</a:t>
            </a:r>
            <a:endParaRPr lang="zh-CN" altLang="en-US" sz="7200" b="1" dirty="0">
              <a:solidFill>
                <a:srgbClr val="C00000"/>
              </a:solidFill>
            </a:endParaRPr>
          </a:p>
        </p:txBody>
      </p:sp>
    </p:spTree>
    <p:extLst>
      <p:ext uri="{BB962C8B-B14F-4D97-AF65-F5344CB8AC3E}">
        <p14:creationId xmlns:p14="http://schemas.microsoft.com/office/powerpoint/2010/main" val="69554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 xmlns:a16="http://schemas.microsoft.com/office/drawing/2014/main" id="{5481EEE8-B9B0-465B-A9F6-121460621738}"/>
              </a:ext>
            </a:extLst>
          </p:cNvPr>
          <p:cNvSpPr>
            <a:spLocks noGrp="1" noChangeArrowheads="1"/>
          </p:cNvSpPr>
          <p:nvPr>
            <p:ph idx="1"/>
          </p:nvPr>
        </p:nvSpPr>
        <p:spPr>
          <a:xfrm>
            <a:off x="609600" y="609600"/>
            <a:ext cx="10744200" cy="5867400"/>
          </a:xfrm>
        </p:spPr>
        <p:txBody>
          <a:bodyPr>
            <a:normAutofit/>
          </a:bodyPr>
          <a:lstStyle/>
          <a:p>
            <a:r>
              <a:rPr lang="zh-CN" altLang="en-US" sz="3600" b="1" dirty="0">
                <a:solidFill>
                  <a:srgbClr val="C00000"/>
                </a:solidFill>
                <a:latin typeface="黑体" panose="02010609060101010101" pitchFamily="49" charset="-122"/>
                <a:ea typeface="黑体" panose="02010609060101010101" pitchFamily="49" charset="-122"/>
              </a:rPr>
              <a:t>中考试题考查角度三：运用历史唯物主义对商鞅变法的过程和结果进行评价。</a:t>
            </a:r>
            <a:endParaRPr lang="zh-CN" altLang="en-US" sz="3600" b="1" dirty="0">
              <a:solidFill>
                <a:srgbClr val="C00000"/>
              </a:solidFill>
            </a:endParaRPr>
          </a:p>
          <a:p>
            <a:pPr eaLnBrk="1" hangingPunct="1">
              <a:lnSpc>
                <a:spcPct val="80000"/>
              </a:lnSpc>
            </a:pPr>
            <a:r>
              <a:rPr lang="zh-CN" altLang="en-US" sz="3600" b="1" dirty="0">
                <a:latin typeface="楷体_GB2312" pitchFamily="49" charset="-122"/>
                <a:ea typeface="楷体_GB2312" pitchFamily="49" charset="-122"/>
              </a:rPr>
              <a:t>对于秦国的商鞅变法，不正确的看法是： </a:t>
            </a:r>
          </a:p>
          <a:p>
            <a:pPr eaLnBrk="1" hangingPunct="1">
              <a:lnSpc>
                <a:spcPct val="80000"/>
              </a:lnSpc>
            </a:pPr>
            <a:r>
              <a:rPr lang="en-US" altLang="zh-CN" sz="3600" b="1" dirty="0">
                <a:latin typeface="楷体_GB2312" pitchFamily="49" charset="-122"/>
                <a:ea typeface="楷体_GB2312" pitchFamily="49" charset="-122"/>
              </a:rPr>
              <a:t>A</a:t>
            </a:r>
            <a:r>
              <a:rPr lang="zh-CN" altLang="en-US" sz="3600" b="1" dirty="0">
                <a:latin typeface="楷体_GB2312" pitchFamily="49" charset="-122"/>
                <a:ea typeface="楷体_GB2312" pitchFamily="49" charset="-122"/>
              </a:rPr>
              <a:t>．秦孝公变法的坚定决心与商鞅大刀阔斧变法的行动相得益彰 </a:t>
            </a:r>
          </a:p>
          <a:p>
            <a:pPr eaLnBrk="1" hangingPunct="1">
              <a:lnSpc>
                <a:spcPct val="80000"/>
              </a:lnSpc>
            </a:pPr>
            <a:r>
              <a:rPr lang="en-US" altLang="zh-CN" sz="3600" b="1" dirty="0">
                <a:latin typeface="楷体_GB2312" pitchFamily="49" charset="-122"/>
                <a:ea typeface="楷体_GB2312" pitchFamily="49" charset="-122"/>
              </a:rPr>
              <a:t>B</a:t>
            </a:r>
            <a:r>
              <a:rPr lang="zh-CN" altLang="en-US" sz="3600" b="1" dirty="0">
                <a:latin typeface="楷体_GB2312" pitchFamily="49" charset="-122"/>
                <a:ea typeface="楷体_GB2312" pitchFamily="49" charset="-122"/>
              </a:rPr>
              <a:t>．假如商鞅没有遇到秦孝公，他的治国才能很可能难以施展 </a:t>
            </a:r>
          </a:p>
          <a:p>
            <a:pPr eaLnBrk="1" hangingPunct="1">
              <a:lnSpc>
                <a:spcPct val="80000"/>
              </a:lnSpc>
            </a:pPr>
            <a:r>
              <a:rPr lang="en-US" altLang="zh-CN" sz="3600" b="1" dirty="0">
                <a:latin typeface="楷体_GB2312" pitchFamily="49" charset="-122"/>
                <a:ea typeface="楷体_GB2312" pitchFamily="49" charset="-122"/>
              </a:rPr>
              <a:t>C</a:t>
            </a:r>
            <a:r>
              <a:rPr lang="zh-CN" altLang="en-US" sz="3600" b="1" dirty="0">
                <a:latin typeface="楷体_GB2312" pitchFamily="49" charset="-122"/>
                <a:ea typeface="楷体_GB2312" pitchFamily="49" charset="-122"/>
              </a:rPr>
              <a:t>．一些旧贵族极力反对变法，说明任何变法都会涉及到利益的重新调整 </a:t>
            </a:r>
          </a:p>
          <a:p>
            <a:pPr eaLnBrk="1" hangingPunct="1">
              <a:lnSpc>
                <a:spcPct val="80000"/>
              </a:lnSpc>
            </a:pPr>
            <a:r>
              <a:rPr lang="en-US" altLang="zh-CN" sz="3600" b="1" dirty="0">
                <a:latin typeface="楷体_GB2312" pitchFamily="49" charset="-122"/>
                <a:ea typeface="楷体_GB2312" pitchFamily="49" charset="-122"/>
              </a:rPr>
              <a:t>D</a:t>
            </a:r>
            <a:r>
              <a:rPr lang="zh-CN" altLang="en-US" sz="3600" b="1" dirty="0">
                <a:latin typeface="楷体_GB2312" pitchFamily="49" charset="-122"/>
                <a:ea typeface="楷体_GB2312" pitchFamily="49" charset="-122"/>
              </a:rPr>
              <a:t>．商鞅是杰出的政治家，没有他就没有秦国的变法和强大 </a:t>
            </a:r>
          </a:p>
        </p:txBody>
      </p:sp>
    </p:spTree>
    <p:extLst>
      <p:ext uri="{BB962C8B-B14F-4D97-AF65-F5344CB8AC3E}">
        <p14:creationId xmlns:p14="http://schemas.microsoft.com/office/powerpoint/2010/main" val="3217228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extLst>
              <p:ext uri="{D42A27DB-BD31-4B8C-83A1-F6EECF244321}">
                <p14:modId xmlns:p14="http://schemas.microsoft.com/office/powerpoint/2010/main" val="444258356"/>
              </p:ext>
            </p:extLst>
          </p:nvPr>
        </p:nvGraphicFramePr>
        <p:xfrm>
          <a:off x="1007164" y="1325217"/>
          <a:ext cx="8203097" cy="5168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圆角矩形 4"/>
          <p:cNvSpPr/>
          <p:nvPr/>
        </p:nvSpPr>
        <p:spPr>
          <a:xfrm>
            <a:off x="10005391" y="5009322"/>
            <a:ext cx="1683026" cy="1298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t>史实</a:t>
            </a:r>
            <a:endParaRPr lang="zh-CN" altLang="en-US" sz="3600" b="1" dirty="0"/>
          </a:p>
        </p:txBody>
      </p:sp>
      <p:sp>
        <p:nvSpPr>
          <p:cNvPr id="6" name="圆角矩形 5"/>
          <p:cNvSpPr/>
          <p:nvPr/>
        </p:nvSpPr>
        <p:spPr>
          <a:xfrm>
            <a:off x="9899373" y="3193773"/>
            <a:ext cx="1683026" cy="1298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t>小概念</a:t>
            </a:r>
            <a:endParaRPr lang="zh-CN" altLang="en-US" sz="3600" b="1" dirty="0"/>
          </a:p>
        </p:txBody>
      </p:sp>
      <p:sp>
        <p:nvSpPr>
          <p:cNvPr id="7" name="圆角矩形 6"/>
          <p:cNvSpPr/>
          <p:nvPr/>
        </p:nvSpPr>
        <p:spPr>
          <a:xfrm>
            <a:off x="9945756" y="1325217"/>
            <a:ext cx="1683026" cy="1298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t>大概念</a:t>
            </a:r>
            <a:endParaRPr lang="zh-CN" altLang="en-US" sz="3600" b="1" dirty="0"/>
          </a:p>
        </p:txBody>
      </p:sp>
      <p:sp>
        <p:nvSpPr>
          <p:cNvPr id="8" name="圆角矩形 7"/>
          <p:cNvSpPr/>
          <p:nvPr/>
        </p:nvSpPr>
        <p:spPr>
          <a:xfrm>
            <a:off x="2491409" y="238539"/>
            <a:ext cx="5605669" cy="901148"/>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smtClean="0"/>
              <a:t>改    革</a:t>
            </a:r>
            <a:endParaRPr lang="zh-CN" altLang="en-US" sz="5400" b="1" dirty="0"/>
          </a:p>
        </p:txBody>
      </p:sp>
    </p:spTree>
    <p:extLst>
      <p:ext uri="{BB962C8B-B14F-4D97-AF65-F5344CB8AC3E}">
        <p14:creationId xmlns:p14="http://schemas.microsoft.com/office/powerpoint/2010/main" val="1138058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TM04033929[[fn=石板]]</Template>
  <TotalTime>1767</TotalTime>
  <Words>8238</Words>
  <PresentationFormat>自定义</PresentationFormat>
  <Paragraphs>449</Paragraphs>
  <Slides>75</Slides>
  <Notes>0</Notes>
  <HiddenSlides>0</HiddenSlides>
  <MMClips>0</MMClips>
  <ScaleCrop>false</ScaleCrop>
  <HeadingPairs>
    <vt:vector size="4" baseType="variant">
      <vt:variant>
        <vt:lpstr>主题</vt:lpstr>
      </vt:variant>
      <vt:variant>
        <vt:i4>1</vt:i4>
      </vt:variant>
      <vt:variant>
        <vt:lpstr>幻灯片标题</vt:lpstr>
      </vt:variant>
      <vt:variant>
        <vt:i4>75</vt:i4>
      </vt:variant>
    </vt:vector>
  </HeadingPairs>
  <TitlesOfParts>
    <vt:vector size="76" baseType="lpstr">
      <vt:lpstr>Office 主题​​</vt:lpstr>
      <vt:lpstr>核心素养背景下中学历史大单元、 大概念教学设计研究  关于历史大单元、大概念教学的讨论</vt:lpstr>
      <vt:lpstr>二、关于历史大单元、大概念教学的讨论</vt:lpstr>
      <vt:lpstr>二、对历史大单元、大概念教学的讨论</vt:lpstr>
      <vt:lpstr>知识教学与概念教学的课堂比较 （埃里克森、兰宁《以概念为本的课程与教学》）</vt:lpstr>
      <vt:lpstr>知识与概念为中心课堂的比较 （埃里克森、兰宁《以概念为本的课程与教学》）</vt:lpstr>
      <vt:lpstr>从三道中考试题看大概念在素养考查的运用</vt:lpstr>
      <vt:lpstr>PowerPoint 演示文稿</vt:lpstr>
      <vt:lpstr>PowerPoint 演示文稿</vt:lpstr>
      <vt:lpstr>PowerPoint 演示文稿</vt:lpstr>
      <vt:lpstr>大概念逐渐成为落实课程与教学变革的锚点</vt:lpstr>
      <vt:lpstr>PowerPoint 演示文稿</vt:lpstr>
      <vt:lpstr>PowerPoint 演示文稿</vt:lpstr>
      <vt:lpstr>PowerPoint 演示文稿</vt:lpstr>
      <vt:lpstr>PowerPoint 演示文稿</vt:lpstr>
      <vt:lpstr>PowerPoint 演示文稿</vt:lpstr>
      <vt:lpstr>大概念逐渐成为落实课程与教学变革的锚点</vt:lpstr>
      <vt:lpstr>PowerPoint 演示文稿</vt:lpstr>
      <vt:lpstr>PowerPoint 演示文稿</vt:lpstr>
      <vt:lpstr>大概念：国际秩序</vt:lpstr>
      <vt:lpstr>PowerPoint 演示文稿</vt:lpstr>
      <vt:lpstr>PowerPoint 演示文稿</vt:lpstr>
      <vt:lpstr>第15课 十月革命的胜利与苏联的社会主义实践</vt:lpstr>
      <vt:lpstr>第16课 亚非拉民族民主运动的高涨</vt:lpstr>
      <vt:lpstr>PowerPoint 演示文稿</vt:lpstr>
      <vt:lpstr>大概念逐渐成为落实课程与教学变革的锚点</vt:lpstr>
      <vt:lpstr>大概念可将素养具体化</vt:lpstr>
      <vt:lpstr>PowerPoint 演示文稿</vt:lpstr>
      <vt:lpstr>PowerPoint 演示文稿</vt:lpstr>
      <vt:lpstr>PowerPoint 演示文稿</vt:lpstr>
      <vt:lpstr>PowerPoint 演示文稿</vt:lpstr>
      <vt:lpstr>PowerPoint 演示文稿</vt:lpstr>
      <vt:lpstr>二、对历史大单元、大概念教学的讨论</vt:lpstr>
      <vt:lpstr>二、对历史大单元、大概念教学的讨论</vt:lpstr>
      <vt:lpstr>二、对历史大单元、大概念教学的讨论</vt:lpstr>
      <vt:lpstr>哪些是历史大概念？</vt:lpstr>
      <vt:lpstr>如何定义历史学科大概念才有利于教学开展? </vt:lpstr>
      <vt:lpstr>大概念的三种表达方式</vt:lpstr>
      <vt:lpstr>作为“概念”的大概念（初中课标）</vt:lpstr>
      <vt:lpstr>作为“概念”的大概念（初中课标）</vt:lpstr>
      <vt:lpstr>作为“概念”的大概念（初中课标）</vt:lpstr>
      <vt:lpstr>作为“概念”的大概念（初中课标）</vt:lpstr>
      <vt:lpstr>作为历史命题或论题的大概念</vt:lpstr>
      <vt:lpstr>单元标题中哪些包含大概念？</vt:lpstr>
      <vt:lpstr>如何提炼大概念？</vt:lpstr>
      <vt:lpstr>PowerPoint 演示文稿</vt:lpstr>
      <vt:lpstr>PowerPoint 演示文稿</vt:lpstr>
      <vt:lpstr>三国两晋南北朝到隋唐：从草原、中原、江南的三重联动到轴心文明的新辉煌</vt:lpstr>
      <vt:lpstr>单元内容：三国两晋南北朝的民族交融与隋唐统一多民族封建国家的发展 单元大概念：从草原、中原、江南的三重联动到轴心文明的新辉煌 单元核心目标：从民族交融背景下国家由分裂走向统一并出现隋唐盛世的历史发展脉络中，培养学生的文化认同、民族认同与国家认同。</vt:lpstr>
      <vt:lpstr>PowerPoint 演示文稿</vt:lpstr>
      <vt:lpstr>PowerPoint 演示文稿</vt:lpstr>
      <vt:lpstr>二、对历史大单元、大概念教学的讨论</vt:lpstr>
      <vt:lpstr>二、对历史大单元、大概念教学的讨论</vt:lpstr>
      <vt:lpstr>PowerPoint 演示文稿</vt:lpstr>
      <vt:lpstr>PowerPoint 演示文稿</vt:lpstr>
      <vt:lpstr>PowerPoint 演示文稿</vt:lpstr>
      <vt:lpstr>二、对历史大单元、大概念教学的讨论</vt:lpstr>
      <vt:lpstr>二、对历史大单元、大概念教学的讨论</vt:lpstr>
      <vt:lpstr> 核心素养背景下大单元、大概念的课程意义</vt:lpstr>
      <vt:lpstr>二、对历史大单元、大概念教学的讨论</vt:lpstr>
      <vt:lpstr>初中历史大单元教学的三种形式</vt:lpstr>
      <vt:lpstr>初中历史大单元教学的三种形式</vt:lpstr>
      <vt:lpstr>初中历史大单元教学的三种形式</vt:lpstr>
      <vt:lpstr>初中历史大单元教学的三种形式</vt:lpstr>
      <vt:lpstr>初中历史大单元教学的三种形式</vt:lpstr>
      <vt:lpstr>跨学科主题学习：作为学习单位的大单元</vt:lpstr>
      <vt:lpstr>PowerPoint 演示文稿</vt:lpstr>
      <vt:lpstr>“大概念+大单元”组成了教学设计的新形态</vt:lpstr>
      <vt:lpstr>PowerPoint 演示文稿</vt:lpstr>
      <vt:lpstr>PowerPoint 演示文稿</vt:lpstr>
      <vt:lpstr>PowerPoint 演示文稿</vt:lpstr>
      <vt:lpstr>“大概念+大单元”组成了教学设计的新形态</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2021-09-07T07:39:20Z</dcterms:created>
  <dcterms:modified xsi:type="dcterms:W3CDTF">2022-05-20T02:25:40Z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3247607</vt:lpwstr>
  </property>
  <property fmtid="{D5CDD505-2E9C-101B-9397-08002B2CF9AE}" name="NXPowerLiteSettings" pid="3">
    <vt:lpwstr>C700052003A000</vt:lpwstr>
  </property>
  <property fmtid="{D5CDD505-2E9C-101B-9397-08002B2CF9AE}" name="NXPowerLiteVersion" pid="4">
    <vt:lpwstr>D8.0.2</vt:lpwstr>
  </property>
</Properties>
</file>