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7" r:id="rId3"/>
    <p:sldId id="258" r:id="rId4"/>
    <p:sldId id="259"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4" r:id="rId20"/>
    <p:sldId id="276" r:id="rId21"/>
    <p:sldId id="275" r:id="rId22"/>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202"/>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gs" Target="tags/tag125.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dirty="0">
                <a:latin typeface="楷体" panose="02010609060101010101" charset="-122"/>
                <a:ea typeface="楷体" panose="02010609060101010101" charset="-122"/>
                <a:cs typeface="楷体" panose="02010609060101010101" charset="-122"/>
                <a:sym typeface="+mn-ea"/>
              </a:rPr>
              <a:t>谢尔曼表示：</a:t>
            </a:r>
            <a:r>
              <a:rPr lang="en-US" altLang="zh-CN" dirty="0">
                <a:latin typeface="楷体" panose="02010609060101010101" charset="-122"/>
                <a:ea typeface="楷体" panose="02010609060101010101" charset="-122"/>
                <a:cs typeface="楷体" panose="02010609060101010101" charset="-122"/>
                <a:sym typeface="+mn-ea"/>
              </a:rPr>
              <a:t>“</a:t>
            </a:r>
            <a:r>
              <a:rPr lang="zh-CN" altLang="en-US" dirty="0">
                <a:latin typeface="楷体" panose="02010609060101010101" charset="-122"/>
                <a:ea typeface="楷体" panose="02010609060101010101" charset="-122"/>
                <a:cs typeface="楷体" panose="02010609060101010101" charset="-122"/>
                <a:sym typeface="+mn-ea"/>
              </a:rPr>
              <a:t>如果他们签了那样的条约，就让他们的手烂掉吧！</a:t>
            </a:r>
            <a:r>
              <a:rPr lang="en-US" altLang="zh-CN" dirty="0">
                <a:latin typeface="楷体" panose="02010609060101010101" charset="-122"/>
                <a:ea typeface="楷体" panose="02010609060101010101" charset="-122"/>
                <a:cs typeface="楷体" panose="02010609060101010101" charset="-122"/>
                <a:sym typeface="+mn-ea"/>
              </a:rPr>
              <a:t>”</a:t>
            </a:r>
            <a:r>
              <a:rPr lang="zh-CN" altLang="en-US" dirty="0">
                <a:latin typeface="楷体" panose="02010609060101010101" charset="-122"/>
                <a:ea typeface="楷体" panose="02010609060101010101" charset="-122"/>
                <a:cs typeface="楷体" panose="02010609060101010101" charset="-122"/>
                <a:sym typeface="+mn-ea"/>
              </a:rPr>
              <a:t>希特勒极具煽动性地说：</a:t>
            </a:r>
            <a:r>
              <a:rPr lang="en-US" altLang="zh-CN" dirty="0">
                <a:latin typeface="楷体" panose="02010609060101010101" charset="-122"/>
                <a:ea typeface="楷体" panose="02010609060101010101" charset="-122"/>
                <a:cs typeface="楷体" panose="02010609060101010101" charset="-122"/>
                <a:sym typeface="+mn-ea"/>
              </a:rPr>
              <a:t>“</a:t>
            </a:r>
            <a:r>
              <a:rPr lang="zh-CN" altLang="en-US" dirty="0">
                <a:latin typeface="楷体" panose="02010609060101010101" charset="-122"/>
                <a:ea typeface="楷体" panose="02010609060101010101" charset="-122"/>
                <a:cs typeface="楷体" panose="02010609060101010101" charset="-122"/>
                <a:sym typeface="+mn-ea"/>
              </a:rPr>
              <a:t>德意志要战斗，德意志要复仇！新帝国需用德国的剑为德国的犁取得土地，为德国人民取得每天的面包。</a:t>
            </a:r>
            <a:r>
              <a:rPr lang="en-US" altLang="zh-CN" dirty="0">
                <a:latin typeface="楷体" panose="02010609060101010101" charset="-122"/>
                <a:ea typeface="楷体" panose="02010609060101010101" charset="-122"/>
                <a:cs typeface="楷体" panose="02010609060101010101" charset="-122"/>
                <a:sym typeface="+mn-ea"/>
              </a:rPr>
              <a:t>”</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pPr>
            <a:r>
              <a:rPr lang="en-US" altLang="zh-CN" sz="1100" dirty="0">
                <a:latin typeface="楷体" panose="02010609060101010101" charset="-122"/>
                <a:ea typeface="楷体" panose="02010609060101010101" charset="-122"/>
              </a:rPr>
              <a:t>1929</a:t>
            </a:r>
            <a:r>
              <a:rPr lang="zh-CN" altLang="en-US" sz="1100" dirty="0">
                <a:latin typeface="楷体" panose="02010609060101010101" charset="-122"/>
                <a:ea typeface="楷体" panose="02010609060101010101" charset="-122"/>
              </a:rPr>
              <a:t>年爆发的世界</a:t>
            </a:r>
            <a:r>
              <a:rPr lang="zh-CN" altLang="en-US" sz="1100" dirty="0">
                <a:solidFill>
                  <a:srgbClr val="FF0000"/>
                </a:solidFill>
                <a:latin typeface="楷体" panose="02010609060101010101" charset="-122"/>
                <a:ea typeface="楷体" panose="02010609060101010101" charset="-122"/>
              </a:rPr>
              <a:t>经济大危机</a:t>
            </a:r>
            <a:r>
              <a:rPr lang="zh-CN" altLang="en-US" sz="1100" dirty="0">
                <a:latin typeface="楷体" panose="02010609060101010101" charset="-122"/>
                <a:ea typeface="楷体" panose="02010609060101010101" charset="-122"/>
              </a:rPr>
              <a:t>，为“二战种子”提供了恰逢其时的生长条件。</a:t>
            </a:r>
            <a:endParaRPr lang="en-US" altLang="zh-CN" sz="1100" dirty="0">
              <a:latin typeface="楷体" panose="02010609060101010101" charset="-122"/>
              <a:ea typeface="楷体" panose="02010609060101010101" charset="-122"/>
            </a:endParaRPr>
          </a:p>
          <a:p>
            <a:pPr defTabSz="843915">
              <a:lnSpc>
                <a:spcPct val="150000"/>
              </a:lnSpc>
              <a:defRPr/>
            </a:pPr>
            <a:r>
              <a:rPr lang="en-US" altLang="zh-CN" sz="1100" dirty="0">
                <a:latin typeface="黑体" panose="02010609060101010101" pitchFamily="49" charset="-122"/>
                <a:ea typeface="黑体" panose="02010609060101010101" pitchFamily="49" charset="-122"/>
                <a:sym typeface="+mn-ea"/>
              </a:rPr>
              <a:t>1929</a:t>
            </a:r>
            <a:r>
              <a:rPr lang="zh-CN" altLang="en-US" sz="1100" dirty="0">
                <a:latin typeface="黑体" panose="02010609060101010101" pitchFamily="49" charset="-122"/>
                <a:ea typeface="黑体" panose="02010609060101010101" pitchFamily="49" charset="-122"/>
                <a:sym typeface="+mn-ea"/>
              </a:rPr>
              <a:t>年</a:t>
            </a:r>
            <a:r>
              <a:rPr lang="en-US" altLang="zh-CN" sz="1100" dirty="0">
                <a:latin typeface="黑体" panose="02010609060101010101" pitchFamily="49" charset="-122"/>
                <a:ea typeface="黑体" panose="02010609060101010101" pitchFamily="49" charset="-122"/>
                <a:sym typeface="+mn-ea"/>
              </a:rPr>
              <a:t>——1933</a:t>
            </a:r>
            <a:r>
              <a:rPr lang="zh-CN" altLang="en-US" sz="1100" dirty="0">
                <a:latin typeface="黑体" panose="02010609060101010101" pitchFamily="49" charset="-122"/>
                <a:ea typeface="黑体" panose="02010609060101010101" pitchFamily="49" charset="-122"/>
                <a:sym typeface="+mn-ea"/>
              </a:rPr>
              <a:t>年，资本主义世界陷入历史上最深刻、最持久的一次经济大危机，其间资本主义各国工业生产剧烈下降，各国企业大批破产，失业人数激增，失业率高达</a:t>
            </a:r>
            <a:r>
              <a:rPr lang="en-US" altLang="zh-CN" sz="1100" dirty="0">
                <a:latin typeface="黑体" panose="02010609060101010101" pitchFamily="49" charset="-122"/>
                <a:ea typeface="黑体" panose="02010609060101010101" pitchFamily="49" charset="-122"/>
                <a:sym typeface="+mn-ea"/>
              </a:rPr>
              <a:t>30%</a:t>
            </a:r>
            <a:r>
              <a:rPr lang="zh-CN" altLang="en-US" sz="1100" dirty="0">
                <a:latin typeface="黑体" panose="02010609060101010101" pitchFamily="49" charset="-122"/>
                <a:ea typeface="黑体" panose="02010609060101010101" pitchFamily="49" charset="-122"/>
                <a:sym typeface="+mn-ea"/>
              </a:rPr>
              <a:t>以上。此后，资本主义世界又出现了五年左右的持续萧条。</a:t>
            </a:r>
            <a:r>
              <a:rPr lang="zh-CN" altLang="en-US" sz="1100" dirty="0">
                <a:latin typeface="楷体" panose="02010609060101010101" charset="-122"/>
                <a:ea typeface="楷体" panose="02010609060101010101" charset="-122"/>
                <a:cs typeface="楷体" panose="02010609060101010101" charset="-122"/>
              </a:rPr>
              <a:t>主要资本主义国家采取</a:t>
            </a:r>
            <a:r>
              <a:rPr lang="zh-CN" altLang="en-US" sz="1100" dirty="0">
                <a:solidFill>
                  <a:srgbClr val="0033CC"/>
                </a:solidFill>
                <a:latin typeface="楷体" panose="02010609060101010101" charset="-122"/>
                <a:ea typeface="楷体" panose="02010609060101010101" charset="-122"/>
                <a:cs typeface="楷体" panose="02010609060101010101" charset="-122"/>
              </a:rPr>
              <a:t>以邻为壑、转嫁危机，展开了关税战、贸易战、货币战以</a:t>
            </a:r>
            <a:r>
              <a:rPr lang="zh-CN" altLang="en-US" sz="1100" dirty="0">
                <a:solidFill>
                  <a:srgbClr val="FF0000"/>
                </a:solidFill>
                <a:latin typeface="楷体" panose="02010609060101010101" charset="-122"/>
                <a:ea typeface="楷体" panose="02010609060101010101" charset="-122"/>
                <a:cs typeface="楷体" panose="02010609060101010101" charset="-122"/>
              </a:rPr>
              <a:t>争夺国际市场，</a:t>
            </a:r>
            <a:r>
              <a:rPr lang="zh-CN" altLang="en-US" sz="1100" dirty="0">
                <a:latin typeface="楷体" panose="02010609060101010101" charset="-122"/>
                <a:ea typeface="楷体" panose="02010609060101010101" charset="-122"/>
                <a:cs typeface="楷体" panose="02010609060101010101" charset="-122"/>
                <a:sym typeface="+mn-ea"/>
              </a:rPr>
              <a:t>国际货币经济秩序遭到破坏</a:t>
            </a:r>
            <a:r>
              <a:rPr lang="zh-CN" altLang="en-US" sz="1000" dirty="0">
                <a:latin typeface="楷体" panose="02010609060101010101" charset="-122"/>
                <a:ea typeface="楷体" panose="02010609060101010101" charset="-122"/>
                <a:cs typeface="楷体" panose="02010609060101010101" charset="-122"/>
                <a:sym typeface="+mn-ea"/>
              </a:rPr>
              <a:t>，</a:t>
            </a:r>
            <a:r>
              <a:rPr lang="zh-CN" altLang="en-US" sz="1100" dirty="0">
                <a:latin typeface="楷体" panose="02010609060101010101" charset="-122"/>
                <a:ea typeface="楷体" panose="02010609060101010101" charset="-122"/>
                <a:cs typeface="楷体" panose="02010609060101010101" charset="-122"/>
              </a:rPr>
              <a:t>世界经济进一步陷入混乱，加深了危机，</a:t>
            </a:r>
            <a:r>
              <a:rPr lang="zh-CN" altLang="en-US" sz="1100" dirty="0">
                <a:solidFill>
                  <a:srgbClr val="FF0000"/>
                </a:solidFill>
                <a:latin typeface="楷体" panose="02010609060101010101" charset="-122"/>
                <a:ea typeface="楷体" panose="02010609060101010101" charset="-122"/>
                <a:cs typeface="楷体" panose="02010609060101010101" charset="-122"/>
              </a:rPr>
              <a:t>国际关系日趋恶化</a:t>
            </a:r>
            <a:r>
              <a:rPr lang="zh-CN" altLang="en-US" sz="1100" dirty="0">
                <a:latin typeface="楷体" panose="02010609060101010101" charset="-122"/>
                <a:ea typeface="楷体" panose="02010609060101010101" charset="-122"/>
                <a:cs typeface="楷体" panose="02010609060101010101" charset="-122"/>
              </a:rPr>
              <a:t>。</a:t>
            </a:r>
            <a:r>
              <a:rPr lang="zh-CN" altLang="en-US" sz="1100" dirty="0">
                <a:latin typeface="黑体" panose="02010609060101010101" pitchFamily="49" charset="-122"/>
                <a:ea typeface="黑体" panose="02010609060101010101" pitchFamily="49" charset="-122"/>
              </a:rPr>
              <a:t>面对经济大危机，资本主义国家的应对基本有两种方式：</a:t>
            </a:r>
            <a:endParaRPr lang="en-US" altLang="zh-CN" sz="1100" dirty="0">
              <a:latin typeface="黑体" panose="02010609060101010101" pitchFamily="49" charset="-122"/>
              <a:ea typeface="黑体" panose="02010609060101010101" pitchFamily="49" charset="-122"/>
            </a:endParaRPr>
          </a:p>
          <a:p>
            <a:pPr defTabSz="843915">
              <a:lnSpc>
                <a:spcPct val="150000"/>
              </a:lnSpc>
              <a:defRPr/>
            </a:pPr>
            <a:r>
              <a:rPr lang="en-US" altLang="zh-CN" sz="1100" b="1" dirty="0"/>
              <a:t>1</a:t>
            </a:r>
            <a:r>
              <a:rPr lang="zh-CN" altLang="en-US" sz="1100" b="1" dirty="0"/>
              <a:t>、改革：</a:t>
            </a:r>
            <a:endParaRPr lang="en-US" altLang="zh-CN" sz="1100" b="1" dirty="0"/>
          </a:p>
          <a:p>
            <a:pPr defTabSz="843915">
              <a:lnSpc>
                <a:spcPct val="150000"/>
              </a:lnSpc>
              <a:defRPr/>
            </a:pPr>
            <a:r>
              <a:rPr lang="zh-CN" altLang="en-US" sz="1100" dirty="0">
                <a:latin typeface="黑体" panose="02010609060101010101" pitchFamily="49" charset="-122"/>
                <a:ea typeface="黑体" panose="02010609060101010101" pitchFamily="49" charset="-122"/>
                <a:cs typeface="黑体" panose="02010609060101010101" pitchFamily="49" charset="-122"/>
                <a:sym typeface="+mn-ea"/>
              </a:rPr>
              <a:t>罗斯福新政：为摆脱经济危机而实行的一系列新政策，基本做法是国家通过立法形式，加强对经济生活的干预和调节。</a:t>
            </a:r>
            <a:endParaRPr lang="zh-CN" altLang="en-US" sz="1100" dirty="0">
              <a:latin typeface="黑体" panose="02010609060101010101" pitchFamily="49" charset="-122"/>
              <a:ea typeface="黑体" panose="02010609060101010101" pitchFamily="49" charset="-122"/>
              <a:cs typeface="黑体" panose="02010609060101010101" pitchFamily="49" charset="-122"/>
              <a:sym typeface="+mn-ea"/>
            </a:endParaRPr>
          </a:p>
          <a:p>
            <a:r>
              <a:rPr lang="zh-CN" altLang="en-US" sz="1100" dirty="0">
                <a:latin typeface="黑体" panose="02010609060101010101" pitchFamily="49" charset="-122"/>
                <a:ea typeface="黑体" panose="02010609060101010101" pitchFamily="49" charset="-122"/>
                <a:cs typeface="黑体" panose="02010609060101010101" pitchFamily="49" charset="-122"/>
                <a:sym typeface="+mn-ea"/>
              </a:rPr>
              <a:t>新政内容是：帮助银行恢复信用，保证存款安全。调节工业生产，实行公平竞争，保证农业生产。稳定农产品价格，推行</a:t>
            </a:r>
            <a:r>
              <a:rPr lang="en-US" altLang="zh-CN" sz="11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100" dirty="0">
                <a:latin typeface="黑体" panose="02010609060101010101" pitchFamily="49" charset="-122"/>
                <a:ea typeface="黑体" panose="02010609060101010101" pitchFamily="49" charset="-122"/>
                <a:cs typeface="黑体" panose="02010609060101010101" pitchFamily="49" charset="-122"/>
                <a:sym typeface="+mn-ea"/>
              </a:rPr>
              <a:t>以工代赈</a:t>
            </a:r>
            <a:r>
              <a:rPr lang="en-US" altLang="zh-CN" sz="11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100" dirty="0">
                <a:latin typeface="黑体" panose="02010609060101010101" pitchFamily="49" charset="-122"/>
                <a:ea typeface="黑体" panose="02010609060101010101" pitchFamily="49" charset="-122"/>
                <a:cs typeface="黑体" panose="02010609060101010101" pitchFamily="49" charset="-122"/>
                <a:sym typeface="+mn-ea"/>
              </a:rPr>
              <a:t>，增加就业，建立社会保障制度。</a:t>
            </a:r>
            <a:endParaRPr lang="zh-CN" altLang="en-US" sz="1100" dirty="0">
              <a:latin typeface="黑体" panose="02010609060101010101" pitchFamily="49" charset="-122"/>
              <a:ea typeface="黑体" panose="02010609060101010101" pitchFamily="49" charset="-122"/>
              <a:cs typeface="黑体" panose="02010609060101010101" pitchFamily="49" charset="-122"/>
              <a:sym typeface="+mn-ea"/>
            </a:endParaRPr>
          </a:p>
          <a:p>
            <a:pPr defTabSz="843915">
              <a:defRPr/>
            </a:pPr>
            <a:r>
              <a:rPr lang="zh-CN" altLang="en-US" sz="1100" dirty="0">
                <a:latin typeface="黑体" panose="02010609060101010101" pitchFamily="49" charset="-122"/>
                <a:ea typeface="黑体" panose="02010609060101010101" pitchFamily="49" charset="-122"/>
                <a:cs typeface="黑体" panose="02010609060101010101" pitchFamily="49" charset="-122"/>
                <a:sym typeface="+mn-ea"/>
              </a:rPr>
              <a:t>罗斯福新政影响：缓解了经济危机造成的严重破坏，避免了剧烈的社会动荡，使大多数美国人恢复了对美国国家制度的信心。</a:t>
            </a:r>
            <a:r>
              <a:rPr lang="zh-CN" altLang="zh-CN" sz="1100" dirty="0">
                <a:solidFill>
                  <a:srgbClr val="000000"/>
                </a:solidFill>
                <a:latin typeface="黑体" panose="02010609060101010101" pitchFamily="49" charset="-122"/>
                <a:ea typeface="黑体" panose="02010609060101010101" pitchFamily="49" charset="-122"/>
                <a:cs typeface="黑体" panose="02010609060101010101" pitchFamily="49" charset="-122"/>
              </a:rPr>
              <a:t>被一些主要资本主义国家所借鉴，使资本主义获得了新的发展空间和活力</a:t>
            </a:r>
            <a:r>
              <a:rPr lang="zh-CN" altLang="en-US" sz="1100" dirty="0">
                <a:solidFill>
                  <a:srgbClr val="000000"/>
                </a:solidFill>
                <a:latin typeface="黑体" panose="02010609060101010101" pitchFamily="49" charset="-122"/>
                <a:ea typeface="黑体" panose="02010609060101010101" pitchFamily="49" charset="-122"/>
                <a:cs typeface="黑体" panose="02010609060101010101" pitchFamily="49" charset="-122"/>
              </a:rPr>
              <a:t>，</a:t>
            </a:r>
            <a:r>
              <a:rPr lang="zh-CN" altLang="en-US" sz="1100" dirty="0">
                <a:latin typeface="黑体" panose="02010609060101010101" pitchFamily="49" charset="-122"/>
                <a:ea typeface="黑体" panose="02010609060101010101" pitchFamily="49" charset="-122"/>
                <a:cs typeface="黑体" panose="02010609060101010101" pitchFamily="49" charset="-122"/>
                <a:sym typeface="+mn-ea"/>
              </a:rPr>
              <a:t>也</a:t>
            </a:r>
            <a:r>
              <a:rPr lang="zh-CN" altLang="zh-CN" sz="1100" b="1" dirty="0">
                <a:solidFill>
                  <a:srgbClr val="000000"/>
                </a:solidFill>
                <a:latin typeface="黑体" panose="02010609060101010101" pitchFamily="49" charset="-122"/>
                <a:ea typeface="黑体" panose="02010609060101010101" pitchFamily="49" charset="-122"/>
                <a:cs typeface="黑体" panose="02010609060101010101" pitchFamily="49" charset="-122"/>
              </a:rPr>
              <a:t>标志着资本主义告别自由放任时代，进入了国家干预经济的时代</a:t>
            </a:r>
            <a:r>
              <a:rPr lang="zh-CN" altLang="zh-CN" sz="1100" dirty="0">
                <a:solidFill>
                  <a:srgbClr val="000000"/>
                </a:solidFill>
                <a:latin typeface="黑体" panose="02010609060101010101" pitchFamily="49" charset="-122"/>
                <a:ea typeface="黑体" panose="02010609060101010101" pitchFamily="49" charset="-122"/>
                <a:cs typeface="黑体" panose="02010609060101010101" pitchFamily="49" charset="-122"/>
              </a:rPr>
              <a:t>。但它不可能改变资本主义制度的本质，无法从根本上消除经济危机</a:t>
            </a:r>
            <a:r>
              <a:rPr lang="zh-CN" altLang="en-US" sz="1100" dirty="0">
                <a:solidFill>
                  <a:srgbClr val="000000"/>
                </a:solidFill>
                <a:latin typeface="黑体" panose="02010609060101010101" pitchFamily="49" charset="-122"/>
                <a:ea typeface="黑体" panose="02010609060101010101" pitchFamily="49" charset="-122"/>
                <a:cs typeface="黑体" panose="02010609060101010101" pitchFamily="49" charset="-122"/>
              </a:rPr>
              <a:t>。</a:t>
            </a:r>
            <a:r>
              <a:rPr lang="zh-CN" altLang="en-US" sz="1100" b="1" dirty="0">
                <a:solidFill>
                  <a:srgbClr val="C00000"/>
                </a:solidFill>
                <a:latin typeface="黑体" panose="02010609060101010101" pitchFamily="49" charset="-122"/>
                <a:ea typeface="黑体" panose="02010609060101010101" pitchFamily="49" charset="-122"/>
                <a:cs typeface="黑体" panose="02010609060101010101" pitchFamily="49" charset="-122"/>
              </a:rPr>
              <a:t>实质上是</a:t>
            </a:r>
            <a:r>
              <a:rPr lang="zh-CN" altLang="en-US" sz="1100" b="1" dirty="0">
                <a:latin typeface="黑体" panose="02010609060101010101" pitchFamily="49" charset="-122"/>
                <a:ea typeface="黑体" panose="02010609060101010101" pitchFamily="49" charset="-122"/>
                <a:cs typeface="黑体" panose="02010609060101010101" pitchFamily="49" charset="-122"/>
              </a:rPr>
              <a:t>在维护资本主义制度的前提下，对生产关系进行的局部调整，使其适应生产力的发展水平。</a:t>
            </a:r>
            <a:endParaRPr lang="zh-CN" altLang="en-US" sz="1100" b="1" dirty="0">
              <a:latin typeface="黑体" panose="02010609060101010101" pitchFamily="49" charset="-122"/>
              <a:ea typeface="黑体" panose="02010609060101010101" pitchFamily="49" charset="-122"/>
              <a:cs typeface="黑体" panose="02010609060101010101" pitchFamily="49" charset="-122"/>
              <a:sym typeface="+mn-ea"/>
            </a:endParaRPr>
          </a:p>
          <a:p>
            <a:pPr defTabSz="843915">
              <a:lnSpc>
                <a:spcPct val="150000"/>
              </a:lnSpc>
              <a:defRPr/>
            </a:pPr>
            <a:r>
              <a:rPr lang="en-US" altLang="zh-CN" sz="1100" dirty="0">
                <a:latin typeface="黑体" panose="02010609060101010101" pitchFamily="49" charset="-122"/>
                <a:ea typeface="黑体" panose="02010609060101010101" pitchFamily="49" charset="-122"/>
              </a:rPr>
              <a:t>2</a:t>
            </a:r>
            <a:r>
              <a:rPr lang="zh-CN" altLang="en-US" sz="1100" dirty="0">
                <a:latin typeface="黑体" panose="02010609060101010101" pitchFamily="49" charset="-122"/>
                <a:ea typeface="黑体" panose="02010609060101010101" pitchFamily="49" charset="-122"/>
              </a:rPr>
              <a:t>、</a:t>
            </a:r>
            <a:r>
              <a:rPr lang="zh-CN" altLang="en-US" sz="1100" b="1" dirty="0"/>
              <a:t>建立法西斯政权，侵略扩张：</a:t>
            </a:r>
            <a:r>
              <a:rPr lang="zh-CN" altLang="en-US" sz="1100" dirty="0">
                <a:latin typeface="楷体" panose="02010609060101010101" charset="-122"/>
                <a:ea typeface="楷体" panose="02010609060101010101" charset="-122"/>
                <a:cs typeface="楷体" panose="02010609060101010101" charset="-122"/>
              </a:rPr>
              <a:t>经济大危机中，德日等法西斯势力迅速崛起，试图通过发动对外战争，转嫁经济危机，</a:t>
            </a:r>
            <a:r>
              <a:rPr lang="zh-CN" altLang="en-US" sz="1100" dirty="0">
                <a:latin typeface="楷体_GB2312" panose="02010609030101010101" charset="-122"/>
                <a:ea typeface="楷体_GB2312" panose="02010609030101010101" charset="-122"/>
              </a:rPr>
              <a:t>从战争中寻求出路。</a:t>
            </a:r>
            <a:endParaRPr lang="zh-CN" altLang="en-US" sz="1100" dirty="0">
              <a:latin typeface="黑体" panose="02010609060101010101" pitchFamily="49" charset="-122"/>
              <a:ea typeface="黑体" panose="02010609060101010101" pitchFamily="49" charset="-122"/>
              <a:sym typeface="+mn-ea"/>
            </a:endParaRPr>
          </a:p>
          <a:p>
            <a:pPr defTabSz="843915">
              <a:lnSpc>
                <a:spcPct val="150000"/>
              </a:lnSpc>
              <a:defRPr/>
            </a:pPr>
            <a:r>
              <a:rPr lang="zh-CN" altLang="en-US" sz="1100" b="1" dirty="0">
                <a:latin typeface="黑体" panose="02010609060101010101" pitchFamily="49" charset="-122"/>
                <a:ea typeface="黑体" panose="02010609060101010101" pitchFamily="49" charset="-122"/>
                <a:sym typeface="+mn-ea"/>
              </a:rPr>
              <a:t>经济大危机</a:t>
            </a:r>
            <a:r>
              <a:rPr lang="zh-CN" altLang="en-US" sz="1100" b="1" dirty="0">
                <a:solidFill>
                  <a:srgbClr val="C00000"/>
                </a:solidFill>
                <a:latin typeface="微软雅黑" panose="020B0503020204020204" charset="-122"/>
                <a:ea typeface="微软雅黑" panose="020B0503020204020204" charset="-122"/>
              </a:rPr>
              <a:t>使潜藏帝国主义政治经济发展不平衡德矛盾被激化，</a:t>
            </a:r>
            <a:r>
              <a:rPr lang="zh-CN" altLang="en-US" sz="1100" b="1" dirty="0">
                <a:latin typeface="黑体" panose="02010609060101010101" pitchFamily="49" charset="-122"/>
                <a:ea typeface="黑体" panose="02010609060101010101" pitchFamily="49" charset="-122"/>
                <a:sym typeface="+mn-ea"/>
              </a:rPr>
              <a:t>各国经济陷入低谷，</a:t>
            </a:r>
            <a:r>
              <a:rPr lang="zh-CN" altLang="en-US" sz="1100" dirty="0">
                <a:latin typeface="黑体" panose="02010609060101010101" pitchFamily="49" charset="-122"/>
                <a:ea typeface="黑体" panose="02010609060101010101" pitchFamily="49" charset="-122"/>
                <a:cs typeface="黑体" panose="02010609060101010101" pitchFamily="49" charset="-122"/>
              </a:rPr>
              <a:t>加速了法西斯主义在德国、日本和意大利的发展，</a:t>
            </a:r>
            <a:r>
              <a:rPr lang="zh-CN" altLang="en-US" sz="1100" b="1" dirty="0">
                <a:latin typeface="黑体" panose="02010609060101010101" pitchFamily="49" charset="-122"/>
                <a:ea typeface="黑体" panose="02010609060101010101" pitchFamily="49" charset="-122"/>
                <a:sym typeface="+mn-ea"/>
              </a:rPr>
              <a:t>法西斯势力迅速崛起。</a:t>
            </a:r>
            <a:endParaRPr lang="en-US" altLang="zh-CN" sz="1100" dirty="0">
              <a:latin typeface="楷体" panose="02010609060101010101" charset="-122"/>
              <a:ea typeface="楷体" panose="02010609060101010101" charset="-122"/>
            </a:endParaRPr>
          </a:p>
          <a:p>
            <a:endParaRPr lang="zh-CN" altLang="en-US" dirty="0"/>
          </a:p>
        </p:txBody>
      </p:sp>
      <p:sp>
        <p:nvSpPr>
          <p:cNvPr id="4" name="灯片编号占位符 3"/>
          <p:cNvSpPr>
            <a:spLocks noGrp="1"/>
          </p:cNvSpPr>
          <p:nvPr>
            <p:ph type="sldNum" sz="quarter" idx="5"/>
          </p:nvPr>
        </p:nvSpPr>
        <p:spPr/>
        <p:txBody>
          <a:bodyPr/>
          <a:lstStyle/>
          <a:p>
            <a:fld id="{D9649F17-4DB1-42DA-BA68-61AF948C246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b="1"/>
              <a:t>后接亚欧战争策源地的形成过程</a:t>
            </a:r>
            <a:endParaRPr lang="zh-CN" altLang="en-US" b="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同为战争罪犯，纳粹德国的汉斯•弗兰克在临刑前忏悔：“千年易过,德国罪孽难消。”</a:t>
            </a:r>
            <a:endParaRPr lang="zh-CN" altLang="en-US"/>
          </a:p>
          <a:p>
            <a:r>
              <a:rPr lang="zh-CN" altLang="en-US"/>
              <a:t>日本的东条英机却在就刑前高呼“天皇陛下万岁！”</a:t>
            </a:r>
            <a:endParaRPr lang="zh-CN" altLang="en-US"/>
          </a:p>
        </p:txBody>
      </p:sp>
      <p:sp>
        <p:nvSpPr>
          <p:cNvPr id="4" name="日期占位符 3"/>
          <p:cNvSpPr>
            <a:spLocks noGrp="1"/>
          </p:cNvSpPr>
          <p:nvPr>
            <p:ph type="dt" idx="1"/>
          </p:nvPr>
        </p:nvSpPr>
        <p:spPr/>
        <p:txBody>
          <a:bodyPr/>
          <a:p>
            <a:pPr rtl="0"/>
            <a:fld id="{7726C13B-BD21-4B80-938C-32EFDDB696FF}" type="datetime1">
              <a:rPr lang="zh-CN" altLang="en-US" smtClean="0"/>
            </a:fld>
            <a:endParaRPr lang="en-US"/>
          </a:p>
        </p:txBody>
      </p:sp>
      <p:sp>
        <p:nvSpPr>
          <p:cNvPr id="5" name="灯片编号占位符 4"/>
          <p:cNvSpPr>
            <a:spLocks noGrp="1"/>
          </p:cNvSpPr>
          <p:nvPr>
            <p:ph type="sldNum" sz="quarter" idx="5"/>
          </p:nvPr>
        </p:nvSpPr>
        <p:spPr/>
        <p:txBody>
          <a:bodyPr/>
          <a:p>
            <a:pPr rtl="0"/>
            <a:fld id="{98E40627-AA7D-471F-B5F2-0BF9E4C68EB6}"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b="1"/>
              <a:t>其他：社会主义运动和民族解放运动高涨；科学技术发展；社会观念改变（如反战思潮、妇女地位提高、颓废文化一度盛行等）</a:t>
            </a:r>
            <a:endParaRPr lang="zh-CN" altLang="en-US" b="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雅尔塔体系作为第二次世界大战这场具有反法西斯性质的正义战争的产物，与此前的凡尔赛一华盛顿体系相比， 具有其历史进步性。它大力倡导并在一定程度上遵循了和平、民主的原则，以民主原则对战败国进行了改造</a:t>
            </a:r>
            <a:r>
              <a:rPr lang="en-US" altLang="zh-CN" dirty="0"/>
              <a:t>,</a:t>
            </a:r>
            <a:r>
              <a:rPr lang="zh-CN" altLang="en-US" dirty="0"/>
              <a:t>承认了被压迫民族的权利。它承认了不同社会制度国家的和平共处，对于巩固和扩大社会主义阵营在客观上起到了促进作用。雅尔塔会议上的有关决议以及雅尔塔体系是美英和苏联相互让步、妥协的产物，三国在涉及本国利益问题上既争夺又合作，既冲突又妥协</a:t>
            </a:r>
            <a:r>
              <a:rPr lang="en-US" altLang="zh-CN" dirty="0"/>
              <a:t>,</a:t>
            </a:r>
            <a:r>
              <a:rPr lang="zh-CN" altLang="en-US" dirty="0"/>
              <a:t>使雅尔塔体系具有大国强权政治的性质。雅尔塔体系并没有全面维持战后世界和平以及不同政治制度和意识形态国家的和平共处，正是由于雅尔塔体系的某些规定造成了德国的分裂和欧洲的分裂，乃至世界分裂成两大阵营，进入“冷战”状态。</a:t>
            </a:r>
            <a:endParaRPr lang="zh-CN" altLang="en-US" dirty="0"/>
          </a:p>
        </p:txBody>
      </p:sp>
      <p:sp>
        <p:nvSpPr>
          <p:cNvPr id="4" name="灯片编号占位符 3"/>
          <p:cNvSpPr>
            <a:spLocks noGrp="1"/>
          </p:cNvSpPr>
          <p:nvPr>
            <p:ph type="sldNum" sz="quarter" idx="5"/>
          </p:nvPr>
        </p:nvSpPr>
        <p:spPr/>
        <p:txBody>
          <a:bodyPr/>
          <a:lstStyle/>
          <a:p>
            <a:fld id="{E6EF880A-799C-4660-90FA-4C3106FAA9E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9.xml"/><Relationship Id="rId2" Type="http://schemas.openxmlformats.org/officeDocument/2006/relationships/image" Target="../media/image13.pn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12.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4.xml"/><Relationship Id="rId1" Type="http://schemas.openxmlformats.org/officeDocument/2006/relationships/tags" Target="../tags/tag113.xml"/></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2.xml"/><Relationship Id="rId5" Type="http://schemas.openxmlformats.org/officeDocument/2006/relationships/tags" Target="../tags/tag115.xml"/><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slide" Target="slide16.xml"/><Relationship Id="rId1"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7.xml"/><Relationship Id="rId1" Type="http://schemas.openxmlformats.org/officeDocument/2006/relationships/tags" Target="../tags/tag116.xml"/></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0.xml"/><Relationship Id="rId5" Type="http://schemas.openxmlformats.org/officeDocument/2006/relationships/image" Target="../media/image22.jpeg"/><Relationship Id="rId4" Type="http://schemas.openxmlformats.org/officeDocument/2006/relationships/tags" Target="../tags/tag119.xml"/><Relationship Id="rId3" Type="http://schemas.openxmlformats.org/officeDocument/2006/relationships/image" Target="../media/image21.jpeg"/><Relationship Id="rId2" Type="http://schemas.openxmlformats.org/officeDocument/2006/relationships/tags" Target="../tags/tag118.xml"/><Relationship Id="rId1"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22.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tags" Target="../tags/tag124.xml"/><Relationship Id="rId1" Type="http://schemas.openxmlformats.org/officeDocument/2006/relationships/tags" Target="../tags/tag123.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tags" Target="../tags/tag64.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4.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5" Type="http://schemas.openxmlformats.org/officeDocument/2006/relationships/slideLayout" Target="../slideLayouts/slideLayout1.xml"/><Relationship Id="rId24" Type="http://schemas.openxmlformats.org/officeDocument/2006/relationships/tags" Target="../tags/tag89.xml"/><Relationship Id="rId23" Type="http://schemas.openxmlformats.org/officeDocument/2006/relationships/tags" Target="../tags/tag88.xml"/><Relationship Id="rId22" Type="http://schemas.openxmlformats.org/officeDocument/2006/relationships/tags" Target="../tags/tag87.xml"/><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tags" Target="../tags/tag67.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tags" Target="../tags/tag90.xml"/><Relationship Id="rId2" Type="http://schemas.openxmlformats.org/officeDocument/2006/relationships/image" Target="../media/image3.jpe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92.xml"/><Relationship Id="rId3" Type="http://schemas.openxmlformats.org/officeDocument/2006/relationships/image" Target="../media/image5.png"/><Relationship Id="rId2" Type="http://schemas.openxmlformats.org/officeDocument/2006/relationships/tags" Target="../tags/tag91.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1" Type="http://schemas.openxmlformats.org/officeDocument/2006/relationships/notesSlide" Target="../notesSlides/notesSlide5.xml"/><Relationship Id="rId20" Type="http://schemas.openxmlformats.org/officeDocument/2006/relationships/slideLayout" Target="../slideLayouts/slideLayout2.xml"/><Relationship Id="rId2" Type="http://schemas.openxmlformats.org/officeDocument/2006/relationships/tags" Target="../tags/tag94.xml"/><Relationship Id="rId19" Type="http://schemas.openxmlformats.org/officeDocument/2006/relationships/tags" Target="../tags/tag105.xml"/><Relationship Id="rId18" Type="http://schemas.openxmlformats.org/officeDocument/2006/relationships/image" Target="../media/image11.jpeg"/><Relationship Id="rId17" Type="http://schemas.openxmlformats.org/officeDocument/2006/relationships/tags" Target="../tags/tag104.xml"/><Relationship Id="rId16" Type="http://schemas.openxmlformats.org/officeDocument/2006/relationships/image" Target="../media/image10.jpeg"/><Relationship Id="rId15" Type="http://schemas.openxmlformats.org/officeDocument/2006/relationships/image" Target="../media/image9.jpeg"/><Relationship Id="rId14" Type="http://schemas.openxmlformats.org/officeDocument/2006/relationships/image" Target="../media/image8.jpeg"/><Relationship Id="rId13" Type="http://schemas.openxmlformats.org/officeDocument/2006/relationships/image" Target="../media/image7.jpeg"/><Relationship Id="rId12" Type="http://schemas.openxmlformats.org/officeDocument/2006/relationships/tags" Target="../tags/tag103.xml"/><Relationship Id="rId11" Type="http://schemas.openxmlformats.org/officeDocument/2006/relationships/image" Target="../media/image6.jpeg"/><Relationship Id="rId10" Type="http://schemas.openxmlformats.org/officeDocument/2006/relationships/tags" Target="../tags/tag102.xml"/><Relationship Id="rId1" Type="http://schemas.openxmlformats.org/officeDocument/2006/relationships/tags" Target="../tags/tag9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8.xml"/><Relationship Id="rId1" Type="http://schemas.openxmlformats.org/officeDocument/2006/relationships/tags" Target="../tags/tag10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7160" y="4596130"/>
            <a:ext cx="11917680" cy="521970"/>
          </a:xfrm>
          <a:prstGeom prst="rect">
            <a:avLst/>
          </a:prstGeom>
          <a:noFill/>
        </p:spPr>
        <p:txBody>
          <a:bodyPr wrap="none" rtlCol="0">
            <a:spAutoFit/>
          </a:bodyPr>
          <a:p>
            <a:pPr algn="l"/>
            <a:r>
              <a:rPr lang="zh-CN" altLang="en-US" sz="2800" dirty="0">
                <a:solidFill>
                  <a:srgbClr val="FF0000"/>
                </a:solidFill>
                <a:latin typeface="华文新魏" panose="02010800040101010101" pitchFamily="2" charset="-122"/>
                <a:ea typeface="华文新魏" panose="02010800040101010101" pitchFamily="2" charset="-122"/>
                <a:cs typeface="Arial" panose="020B0604020202020204"/>
                <a:sym typeface="+mn-ea"/>
              </a:rPr>
              <a:t>课标要求：理解第二次世界大战爆发的背景及战后形成的国际关系新秩序。</a:t>
            </a:r>
            <a:endParaRPr lang="zh-CN" altLang="en-US" sz="2800" dirty="0">
              <a:solidFill>
                <a:srgbClr val="FF0000"/>
              </a:solidFill>
              <a:latin typeface="华文新魏" panose="02010800040101010101" pitchFamily="2" charset="-122"/>
              <a:ea typeface="华文新魏" panose="02010800040101010101" pitchFamily="2" charset="-122"/>
              <a:cs typeface="Arial" panose="020B0604020202020204"/>
              <a:sym typeface="+mn-ea"/>
            </a:endParaRPr>
          </a:p>
        </p:txBody>
      </p:sp>
      <p:sp>
        <p:nvSpPr>
          <p:cNvPr id="4" name="文本框 3"/>
          <p:cNvSpPr txBox="1"/>
          <p:nvPr/>
        </p:nvSpPr>
        <p:spPr>
          <a:xfrm>
            <a:off x="675005" y="1649730"/>
            <a:ext cx="10556875" cy="1568450"/>
          </a:xfrm>
          <a:prstGeom prst="rect">
            <a:avLst/>
          </a:prstGeom>
          <a:noFill/>
        </p:spPr>
        <p:txBody>
          <a:bodyPr wrap="none" rtlCol="0" anchor="t">
            <a:spAutoFit/>
          </a:bodyPr>
          <a:p>
            <a:pPr algn="ctr"/>
            <a:r>
              <a:rPr lang="zh-CN" altLang="en-US" sz="4800" b="1" dirty="0">
                <a:latin typeface="华文行楷" panose="02010800040101010101" pitchFamily="2" charset="-122"/>
                <a:ea typeface="华文行楷" panose="02010800040101010101" pitchFamily="2" charset="-122"/>
                <a:sym typeface="+mn-ea"/>
              </a:rPr>
              <a:t>第</a:t>
            </a:r>
            <a:r>
              <a:rPr lang="en-US" altLang="zh-CN" sz="4800" b="1" dirty="0">
                <a:latin typeface="华文行楷" panose="02010800040101010101" pitchFamily="2" charset="-122"/>
                <a:ea typeface="华文行楷" panose="02010800040101010101" pitchFamily="2" charset="-122"/>
                <a:sym typeface="+mn-ea"/>
              </a:rPr>
              <a:t>17</a:t>
            </a:r>
            <a:r>
              <a:rPr lang="zh-CN" altLang="en-US" sz="4800" b="1" dirty="0">
                <a:latin typeface="华文行楷" panose="02010800040101010101" pitchFamily="2" charset="-122"/>
                <a:ea typeface="华文行楷" panose="02010800040101010101" pitchFamily="2" charset="-122"/>
                <a:sym typeface="+mn-ea"/>
              </a:rPr>
              <a:t>课</a:t>
            </a:r>
            <a:endParaRPr lang="zh-CN" altLang="en-US" sz="4800" b="1" dirty="0">
              <a:latin typeface="华文行楷" panose="02010800040101010101" pitchFamily="2" charset="-122"/>
              <a:ea typeface="华文行楷" panose="02010800040101010101" pitchFamily="2" charset="-122"/>
              <a:sym typeface="+mn-ea"/>
            </a:endParaRPr>
          </a:p>
          <a:p>
            <a:pPr algn="ctr"/>
            <a:r>
              <a:rPr lang="zh-CN" altLang="en-US" sz="4800" b="1" dirty="0">
                <a:latin typeface="华文行楷" panose="02010800040101010101" pitchFamily="2" charset="-122"/>
                <a:ea typeface="华文行楷" panose="02010800040101010101" pitchFamily="2" charset="-122"/>
                <a:sym typeface="+mn-ea"/>
              </a:rPr>
              <a:t>第二次世界大战与战后国际秩序的形成</a:t>
            </a:r>
            <a:endParaRPr lang="zh-CN" altLang="en-US" sz="4800" b="1" dirty="0">
              <a:latin typeface="华文行楷" panose="02010800040101010101" pitchFamily="2" charset="-122"/>
              <a:ea typeface="华文行楷" panose="02010800040101010101" pitchFamily="2"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50">
        <p:checker/>
      </p:transition>
    </mc:Choice>
    <mc:Fallback>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图片 4" descr="C:/Users/ADMINI~1/AppData/Local/Temp/kaimatting/20200323130821/output_aiMatting_20200323130824.pngoutput_aiMatting_20200323130824"/>
          <p:cNvPicPr>
            <a:picLocks noChangeAspect="1"/>
          </p:cNvPicPr>
          <p:nvPr/>
        </p:nvPicPr>
        <p:blipFill>
          <a:blip r:embed="rId1"/>
          <a:stretch>
            <a:fillRect/>
          </a:stretch>
        </p:blipFill>
        <p:spPr>
          <a:xfrm>
            <a:off x="635" y="1144270"/>
            <a:ext cx="6202045" cy="5357495"/>
          </a:xfrm>
          <a:prstGeom prst="rect">
            <a:avLst/>
          </a:prstGeom>
          <a:noFill/>
          <a:ln w="9525">
            <a:noFill/>
          </a:ln>
        </p:spPr>
      </p:pic>
      <p:pic>
        <p:nvPicPr>
          <p:cNvPr id="4101" name="图片 5" descr="C:/Users/ADMINI~1/AppData/Local/Temp/kaimatting/20200323145901/output_aiMatting_20200323145905.pngoutput_aiMatting_20200323145905"/>
          <p:cNvPicPr>
            <a:picLocks noChangeAspect="1"/>
          </p:cNvPicPr>
          <p:nvPr/>
        </p:nvPicPr>
        <p:blipFill>
          <a:blip r:embed="rId2"/>
          <a:stretch>
            <a:fillRect/>
          </a:stretch>
        </p:blipFill>
        <p:spPr>
          <a:xfrm>
            <a:off x="6285230" y="1144270"/>
            <a:ext cx="5907405" cy="5357495"/>
          </a:xfrm>
          <a:prstGeom prst="rect">
            <a:avLst/>
          </a:prstGeom>
          <a:noFill/>
          <a:ln w="9525">
            <a:noFill/>
          </a:ln>
        </p:spPr>
      </p:pic>
      <p:sp>
        <p:nvSpPr>
          <p:cNvPr id="2" name="文本框 1"/>
          <p:cNvSpPr txBox="1"/>
          <p:nvPr/>
        </p:nvSpPr>
        <p:spPr>
          <a:xfrm>
            <a:off x="4237355" y="362585"/>
            <a:ext cx="4409440" cy="521970"/>
          </a:xfrm>
          <a:prstGeom prst="rect">
            <a:avLst/>
          </a:prstGeom>
          <a:noFill/>
        </p:spPr>
        <p:txBody>
          <a:bodyPr wrap="square" rtlCol="0">
            <a:spAutoFit/>
          </a:bodyPr>
          <a:p>
            <a:r>
              <a:rPr lang="zh-CN" altLang="en-US" sz="2800" b="1" noProof="1" dirty="0">
                <a:latin typeface="华文行楷" panose="02010800040101010101" pitchFamily="2" charset="-122"/>
                <a:ea typeface="华文行楷" panose="02010800040101010101" pitchFamily="2" charset="-122"/>
                <a:cs typeface="+mn-cs"/>
              </a:rPr>
              <a:t>第二次世界大战主要战场</a:t>
            </a:r>
            <a:endParaRPr lang="zh-CN" altLang="en-US" sz="2800" b="1" noProof="1" dirty="0">
              <a:latin typeface="华文行楷" panose="02010800040101010101" pitchFamily="2" charset="-122"/>
              <a:ea typeface="华文行楷" panose="02010800040101010101" pitchFamily="2" charset="-122"/>
              <a:cs typeface="+mn-cs"/>
            </a:endParaRPr>
          </a:p>
        </p:txBody>
      </p:sp>
    </p:spTree>
    <p:custDataLst>
      <p:tags r:id="rId3"/>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内容占位符 4"/>
          <p:cNvGraphicFramePr>
            <a:graphicFrameLocks noGrp="1"/>
          </p:cNvGraphicFramePr>
          <p:nvPr>
            <p:custDataLst>
              <p:tags r:id="rId1"/>
            </p:custDataLst>
          </p:nvPr>
        </p:nvGraphicFramePr>
        <p:xfrm>
          <a:off x="158" y="1139850"/>
          <a:ext cx="12192000" cy="5772785"/>
        </p:xfrm>
        <a:graphic>
          <a:graphicData uri="http://schemas.openxmlformats.org/drawingml/2006/table">
            <a:tbl>
              <a:tblPr firstRow="1" bandRow="1">
                <a:tableStyleId>{D7AC3CCA-C797-4891-BE02-D94E43425B78}</a:tableStyleId>
              </a:tblPr>
              <a:tblGrid>
                <a:gridCol w="1487488"/>
                <a:gridCol w="2926872"/>
                <a:gridCol w="4680100"/>
                <a:gridCol w="3097540"/>
              </a:tblGrid>
              <a:tr h="614680">
                <a:tc>
                  <a:txBody>
                    <a:bodyPr/>
                    <a:p>
                      <a:pPr algn="ctr" fontAlgn="auto">
                        <a:lnSpc>
                          <a:spcPct val="100000"/>
                        </a:lnSpc>
                        <a:buNone/>
                      </a:pPr>
                      <a:endParaRPr lang="zh-CN" altLang="en-US" sz="2400" dirty="0"/>
                    </a:p>
                  </a:txBody>
                  <a:tcPr marL="162560" marR="162560" marT="81280" marB="81280">
                    <a:noFill/>
                  </a:tcPr>
                </a:tc>
                <a:tc>
                  <a:txBody>
                    <a:bodyPr/>
                    <a:p>
                      <a:pPr algn="ctr" fontAlgn="auto">
                        <a:lnSpc>
                          <a:spcPct val="100000"/>
                        </a:lnSpc>
                        <a:buNone/>
                      </a:pPr>
                      <a:r>
                        <a:rPr lang="zh-CN" altLang="en-US" sz="2400" dirty="0"/>
                        <a:t>亚洲战场</a:t>
                      </a:r>
                      <a:endParaRPr lang="zh-CN" altLang="en-US" sz="2400" dirty="0"/>
                    </a:p>
                  </a:txBody>
                  <a:tcPr marL="162560" marR="162560" marT="81280" marB="81280">
                    <a:noFill/>
                  </a:tcPr>
                </a:tc>
                <a:tc>
                  <a:txBody>
                    <a:bodyPr/>
                    <a:p>
                      <a:pPr algn="ctr" fontAlgn="auto">
                        <a:lnSpc>
                          <a:spcPct val="100000"/>
                        </a:lnSpc>
                        <a:buNone/>
                      </a:pPr>
                      <a:r>
                        <a:rPr lang="zh-CN" altLang="en-US" sz="2400" dirty="0"/>
                        <a:t>欧洲战场</a:t>
                      </a:r>
                      <a:endParaRPr lang="zh-CN" altLang="en-US" sz="2400" dirty="0"/>
                    </a:p>
                  </a:txBody>
                  <a:tcPr marL="162560" marR="162560" marT="81280" marB="81280">
                    <a:noFill/>
                  </a:tcPr>
                </a:tc>
                <a:tc>
                  <a:txBody>
                    <a:bodyPr/>
                    <a:p>
                      <a:pPr algn="ctr" fontAlgn="auto">
                        <a:lnSpc>
                          <a:spcPct val="100000"/>
                        </a:lnSpc>
                        <a:buNone/>
                      </a:pPr>
                      <a:r>
                        <a:rPr lang="zh-CN" altLang="en-US" sz="2400" dirty="0"/>
                        <a:t>非洲战场</a:t>
                      </a:r>
                      <a:endParaRPr lang="zh-CN" altLang="en-US" sz="2400" dirty="0"/>
                    </a:p>
                  </a:txBody>
                  <a:tcPr marL="162560" marR="162560" marT="81280" marB="81280">
                    <a:noFill/>
                  </a:tcPr>
                </a:tc>
              </a:tr>
              <a:tr h="806027">
                <a:tc>
                  <a:txBody>
                    <a:bodyPr/>
                    <a:p>
                      <a:pPr algn="ctr" fontAlgn="auto">
                        <a:lnSpc>
                          <a:spcPct val="100000"/>
                        </a:lnSpc>
                        <a:buNone/>
                      </a:pPr>
                      <a:r>
                        <a:rPr lang="zh-CN" altLang="en-US" sz="2400"/>
                        <a:t>局部阶段</a:t>
                      </a:r>
                      <a:endParaRPr lang="zh-CN" altLang="en-US" sz="2400"/>
                    </a:p>
                  </a:txBody>
                  <a:tcPr marL="162560" marR="162560" marT="81280" marB="81280">
                    <a:noFill/>
                  </a:tcPr>
                </a:tc>
                <a:tc>
                  <a:txBody>
                    <a:bodyPr/>
                    <a:p>
                      <a:pPr algn="ctr" fontAlgn="auto">
                        <a:lnSpc>
                          <a:spcPct val="100000"/>
                        </a:lnSpc>
                        <a:buNone/>
                      </a:pPr>
                      <a:endParaRPr lang="zh-CN" altLang="en-US" sz="2400" dirty="0"/>
                    </a:p>
                  </a:txBody>
                  <a:tcPr marL="162560" marR="162560" marT="81280" marB="81280">
                    <a:noFill/>
                  </a:tcPr>
                </a:tc>
                <a:tc>
                  <a:txBody>
                    <a:bodyPr/>
                    <a:p>
                      <a:pPr algn="ctr" fontAlgn="auto">
                        <a:lnSpc>
                          <a:spcPct val="100000"/>
                        </a:lnSpc>
                        <a:buNone/>
                      </a:pPr>
                      <a:r>
                        <a:rPr lang="en-US" altLang="zh-CN" sz="2400" b="0" dirty="0">
                          <a:latin typeface="微软雅黑" panose="020B0503020204020204" charset="-122"/>
                          <a:ea typeface="微软雅黑" panose="020B0503020204020204" charset="-122"/>
                          <a:cs typeface="微软雅黑" panose="020B0503020204020204" charset="-122"/>
                          <a:sym typeface="+mn-ea"/>
                        </a:rPr>
                        <a:t>1938</a:t>
                      </a:r>
                      <a:r>
                        <a:rPr lang="zh-CN" altLang="en-US" sz="2400" b="0" dirty="0">
                          <a:latin typeface="微软雅黑" panose="020B0503020204020204" charset="-122"/>
                          <a:ea typeface="微软雅黑" panose="020B0503020204020204" charset="-122"/>
                          <a:cs typeface="微软雅黑" panose="020B0503020204020204" charset="-122"/>
                          <a:sym typeface="+mn-ea"/>
                        </a:rPr>
                        <a:t>年德国吞并奥地利，并对捷克斯洛伐克提出领土要求</a:t>
                      </a:r>
                      <a:endParaRPr lang="zh-CN" altLang="en-US" sz="2400" b="0" dirty="0"/>
                    </a:p>
                  </a:txBody>
                  <a:tcPr marL="162560" marR="162560" marT="81280" marB="81280">
                    <a:noFill/>
                  </a:tcPr>
                </a:tc>
                <a:tc>
                  <a:txBody>
                    <a:bodyPr/>
                    <a:p>
                      <a:pPr algn="ctr" fontAlgn="auto">
                        <a:lnSpc>
                          <a:spcPct val="100000"/>
                        </a:lnSpc>
                        <a:buNone/>
                      </a:pPr>
                      <a:endParaRPr lang="zh-CN" altLang="en-US" sz="2400" dirty="0"/>
                    </a:p>
                  </a:txBody>
                  <a:tcPr marL="162560" marR="162560" marT="81280" marB="81280">
                    <a:noFill/>
                  </a:tcPr>
                </a:tc>
              </a:tr>
              <a:tr h="855345">
                <a:tc>
                  <a:txBody>
                    <a:bodyPr/>
                    <a:p>
                      <a:pPr algn="ctr" fontAlgn="auto">
                        <a:lnSpc>
                          <a:spcPct val="100000"/>
                        </a:lnSpc>
                        <a:buNone/>
                      </a:pPr>
                      <a:r>
                        <a:rPr lang="zh-CN" altLang="en-US" sz="2400" dirty="0"/>
                        <a:t>全面爆发</a:t>
                      </a:r>
                      <a:endParaRPr lang="zh-CN" altLang="en-US" sz="2400" dirty="0"/>
                    </a:p>
                  </a:txBody>
                  <a:tcPr marL="162560" marR="162560" marT="81280" marB="81280">
                    <a:noFill/>
                  </a:tcPr>
                </a:tc>
                <a:tc gridSpan="3">
                  <a:txBody>
                    <a:bodyPr/>
                    <a:p>
                      <a:pPr algn="ctr" fontAlgn="auto">
                        <a:lnSpc>
                          <a:spcPct val="100000"/>
                        </a:lnSpc>
                        <a:buNone/>
                      </a:pPr>
                      <a:endParaRPr lang="zh-CN" altLang="en-US" sz="2400" dirty="0"/>
                    </a:p>
                  </a:txBody>
                  <a:tcPr marL="162560" marR="162560" marT="81280" marB="81280">
                    <a:noFill/>
                  </a:tcPr>
                </a:tc>
                <a:tc hMerge="1">
                  <a:tcPr/>
                </a:tc>
                <a:tc hMerge="1">
                  <a:tcPr/>
                </a:tc>
              </a:tr>
              <a:tr h="952500">
                <a:tc>
                  <a:txBody>
                    <a:bodyPr/>
                    <a:p>
                      <a:pPr algn="ctr" fontAlgn="auto">
                        <a:lnSpc>
                          <a:spcPct val="100000"/>
                        </a:lnSpc>
                        <a:buNone/>
                      </a:pPr>
                      <a:r>
                        <a:rPr lang="zh-CN" altLang="en-US" sz="2400" dirty="0"/>
                        <a:t>战争扩大</a:t>
                      </a:r>
                      <a:endParaRPr lang="zh-CN" altLang="en-US" sz="2400" dirty="0"/>
                    </a:p>
                  </a:txBody>
                  <a:tcPr marL="162560" marR="162560" marT="81280" marB="81280">
                    <a:noFill/>
                  </a:tcPr>
                </a:tc>
                <a:tc gridSpan="3">
                  <a:txBody>
                    <a:bodyPr/>
                    <a:p>
                      <a:pPr algn="ctr" fontAlgn="auto">
                        <a:lnSpc>
                          <a:spcPct val="100000"/>
                        </a:lnSpc>
                        <a:buNone/>
                      </a:pPr>
                      <a:endParaRPr lang="en-US" altLang="zh-CN" sz="2400" dirty="0"/>
                    </a:p>
                    <a:p>
                      <a:pPr>
                        <a:lnSpc>
                          <a:spcPts val="1920"/>
                        </a:lnSpc>
                        <a:buNone/>
                      </a:pP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                          </a:t>
                      </a:r>
                      <a:endParaRPr lang="en-US" altLang="zh-CN" sz="2400" dirty="0"/>
                    </a:p>
                  </a:txBody>
                  <a:tcPr marL="162560" marR="162560" marT="81280" marB="81280">
                    <a:noFill/>
                  </a:tcPr>
                </a:tc>
                <a:tc hMerge="1">
                  <a:tcPr/>
                </a:tc>
                <a:tc hMerge="1">
                  <a:tcPr/>
                </a:tc>
              </a:tr>
              <a:tr h="832485">
                <a:tc>
                  <a:txBody>
                    <a:bodyPr/>
                    <a:p>
                      <a:pPr algn="ctr" fontAlgn="auto">
                        <a:lnSpc>
                          <a:spcPct val="100000"/>
                        </a:lnSpc>
                        <a:buNone/>
                      </a:pPr>
                      <a:r>
                        <a:rPr lang="zh-CN" altLang="en-US" sz="2400"/>
                        <a:t>战争转折</a:t>
                      </a:r>
                      <a:endParaRPr lang="zh-CN" altLang="en-US" sz="2400"/>
                    </a:p>
                  </a:txBody>
                  <a:tcPr marL="162560" marR="162560" marT="81280" marB="81280">
                    <a:noFill/>
                  </a:tcPr>
                </a:tc>
                <a:tc>
                  <a:txBody>
                    <a:bodyPr/>
                    <a:p>
                      <a:pPr algn="ctr" fontAlgn="auto">
                        <a:lnSpc>
                          <a:spcPct val="100000"/>
                        </a:lnSpc>
                        <a:buNone/>
                      </a:pPr>
                      <a:r>
                        <a:rPr lang="en-US" altLang="zh-CN" sz="2400"/>
                        <a:t>1942</a:t>
                      </a:r>
                      <a:r>
                        <a:rPr lang="zh-CN" altLang="en-US" sz="2400"/>
                        <a:t>年中途岛战役是亚洲战场转折点</a:t>
                      </a:r>
                      <a:endParaRPr lang="zh-CN" altLang="en-US" sz="2400"/>
                    </a:p>
                  </a:txBody>
                  <a:tcPr marL="162560" marR="162560" marT="81280" marB="81280">
                    <a:noFill/>
                  </a:tcPr>
                </a:tc>
                <a:tc>
                  <a:txBody>
                    <a:bodyPr/>
                    <a:p>
                      <a:pPr algn="ctr" fontAlgn="auto">
                        <a:lnSpc>
                          <a:spcPct val="100000"/>
                        </a:lnSpc>
                        <a:buNone/>
                      </a:pPr>
                      <a:endParaRPr lang="zh-CN" altLang="en-US" sz="2400" dirty="0"/>
                    </a:p>
                  </a:txBody>
                  <a:tcPr marL="162560" marR="162560" marT="81280" marB="81280">
                    <a:noFill/>
                  </a:tcPr>
                </a:tc>
                <a:tc>
                  <a:txBody>
                    <a:bodyPr/>
                    <a:p>
                      <a:pPr algn="ctr" fontAlgn="auto">
                        <a:lnSpc>
                          <a:spcPct val="100000"/>
                        </a:lnSpc>
                        <a:buNone/>
                      </a:pPr>
                      <a:r>
                        <a:rPr lang="en-US" altLang="zh-CN" sz="2400" dirty="0"/>
                        <a:t>1942</a:t>
                      </a:r>
                      <a:r>
                        <a:rPr lang="zh-CN" altLang="en-US" sz="2400" dirty="0"/>
                        <a:t>年阿拉曼战役是非洲战场转折点</a:t>
                      </a:r>
                      <a:endParaRPr lang="zh-CN" altLang="en-US" sz="2400" dirty="0"/>
                    </a:p>
                  </a:txBody>
                  <a:tcPr marL="162560" marR="162560" marT="81280" marB="81280">
                    <a:noFill/>
                  </a:tcPr>
                </a:tc>
              </a:tr>
              <a:tr h="1523365">
                <a:tc>
                  <a:txBody>
                    <a:bodyPr/>
                    <a:p>
                      <a:pPr algn="ctr" fontAlgn="auto">
                        <a:lnSpc>
                          <a:spcPct val="100000"/>
                        </a:lnSpc>
                        <a:buNone/>
                      </a:pPr>
                      <a:r>
                        <a:rPr lang="zh-CN" altLang="en-US" sz="2400" dirty="0"/>
                        <a:t>战争结束</a:t>
                      </a:r>
                      <a:endParaRPr lang="zh-CN" altLang="en-US" sz="2400" dirty="0"/>
                    </a:p>
                  </a:txBody>
                  <a:tcPr marL="162560" marR="162560" marT="81280" marB="81280">
                    <a:noFill/>
                  </a:tcPr>
                </a:tc>
                <a:tc>
                  <a:txBody>
                    <a:bodyPr/>
                    <a:p>
                      <a:pPr algn="ctr" fontAlgn="auto">
                        <a:lnSpc>
                          <a:spcPct val="100000"/>
                        </a:lnSpc>
                        <a:buNone/>
                      </a:pPr>
                      <a:endParaRPr lang="zh-CN" altLang="en-US" sz="2400" dirty="0"/>
                    </a:p>
                  </a:txBody>
                  <a:tcPr marL="162560" marR="162560" marT="81280" marB="81280">
                    <a:noFill/>
                  </a:tcPr>
                </a:tc>
                <a:tc>
                  <a:txBody>
                    <a:bodyPr/>
                    <a:p>
                      <a:pPr algn="ctr" fontAlgn="auto">
                        <a:lnSpc>
                          <a:spcPct val="100000"/>
                        </a:lnSpc>
                        <a:buNone/>
                      </a:pPr>
                      <a:endParaRPr lang="zh-CN" altLang="en-US" sz="2400" dirty="0"/>
                    </a:p>
                  </a:txBody>
                  <a:tcPr marL="162560" marR="162560" marT="81280" marB="81280">
                    <a:noFill/>
                  </a:tcPr>
                </a:tc>
                <a:tc>
                  <a:txBody>
                    <a:bodyPr/>
                    <a:p>
                      <a:pPr algn="ctr" fontAlgn="auto">
                        <a:lnSpc>
                          <a:spcPct val="90000"/>
                        </a:lnSpc>
                        <a:buNone/>
                      </a:pPr>
                      <a:r>
                        <a:rPr lang="en-US" altLang="zh-CN" sz="2400" dirty="0"/>
                        <a:t>1943</a:t>
                      </a:r>
                      <a:r>
                        <a:rPr lang="zh-CN" altLang="en-US" sz="2400" dirty="0"/>
                        <a:t>年</a:t>
                      </a:r>
                      <a:r>
                        <a:rPr lang="en-US" altLang="zh-CN" sz="2400" dirty="0"/>
                        <a:t>5</a:t>
                      </a:r>
                      <a:r>
                        <a:rPr lang="zh-CN" altLang="en-US" sz="2400" dirty="0"/>
                        <a:t>月，非洲战场结束</a:t>
                      </a:r>
                      <a:endParaRPr lang="zh-CN" altLang="en-US" sz="2400" dirty="0"/>
                    </a:p>
                  </a:txBody>
                  <a:tcPr marL="162560" marR="162560" marT="81280" marB="81280">
                    <a:noFill/>
                  </a:tcPr>
                </a:tc>
              </a:tr>
            </a:tbl>
          </a:graphicData>
        </a:graphic>
      </p:graphicFrame>
      <p:sp>
        <p:nvSpPr>
          <p:cNvPr id="7" name="文本框 6"/>
          <p:cNvSpPr txBox="1"/>
          <p:nvPr/>
        </p:nvSpPr>
        <p:spPr>
          <a:xfrm>
            <a:off x="1498939" y="1778254"/>
            <a:ext cx="2898648" cy="829945"/>
          </a:xfrm>
          <a:prstGeom prst="rect">
            <a:avLst/>
          </a:prstGeom>
          <a:noFill/>
        </p:spPr>
        <p:txBody>
          <a:bodyPr wrap="square" rtlCol="0">
            <a:spAutoFit/>
          </a:bodyPr>
          <a:p>
            <a:pPr marL="0" marR="0" lvl="0" indent="0" algn="l" defTabSz="914400" rtl="0" fontAlgn="auto">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1931</a:t>
            </a:r>
            <a:r>
              <a:rPr kumimoji="0" lang="zh-CN" altLang="en-US"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年九一八事变</a:t>
            </a:r>
            <a:endParaRPr kumimoji="0" lang="zh-CN" altLang="en-US"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914400" rtl="0" fontAlgn="auto">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1937</a:t>
            </a:r>
            <a:r>
              <a:rPr kumimoji="0" lang="zh-CN" altLang="en-US"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年七七事变</a:t>
            </a:r>
            <a:endParaRPr kumimoji="0" lang="zh-CN" altLang="en-US"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4" name="文本框 13"/>
          <p:cNvSpPr txBox="1"/>
          <p:nvPr/>
        </p:nvSpPr>
        <p:spPr>
          <a:xfrm>
            <a:off x="9220200" y="1778254"/>
            <a:ext cx="2971800" cy="829945"/>
          </a:xfrm>
          <a:prstGeom prst="rect">
            <a:avLst/>
          </a:prstGeom>
          <a:noFill/>
        </p:spPr>
        <p:txBody>
          <a:bodyPr wrap="square" rtlCol="0">
            <a:spAutoFit/>
          </a:bodyPr>
          <a:p>
            <a:pPr marL="0" marR="0" lvl="0" indent="0" algn="l" defTabSz="914400" rtl="0" fontAlgn="auto">
              <a:lnSpc>
                <a:spcPct val="100000"/>
              </a:lnSpc>
              <a:spcBef>
                <a:spcPts val="0"/>
              </a:spcBef>
              <a:spcAft>
                <a:spcPts val="0"/>
              </a:spcAft>
              <a:buClrTx/>
              <a:buSzTx/>
              <a:buFontTx/>
              <a:buNone/>
              <a:defRPr/>
            </a:pPr>
            <a:r>
              <a:rPr kumimoji="0" lang="zh-CN" altLang="en-US" sz="2400" i="0" u="none" strike="noStrike" kern="1200" cap="none" spc="0" normalizeH="0" baseline="0" dirty="0">
                <a:solidFill>
                  <a:schemeClr val="dk1"/>
                </a:solidFill>
                <a:latin typeface="微软雅黑" panose="020B0503020204020204" charset="-122"/>
                <a:ea typeface="微软雅黑" panose="020B0503020204020204" charset="-122"/>
                <a:cs typeface="微软雅黑" panose="020B0503020204020204" charset="-122"/>
              </a:rPr>
              <a:t>1935年意大利入侵埃塞俄比亚</a:t>
            </a:r>
            <a:endParaRPr kumimoji="0" lang="zh-CN" altLang="en-US" sz="2400" i="0" u="none" strike="noStrike" kern="1200" cap="none" spc="0" normalizeH="0" baseline="0"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2027555" y="2778760"/>
            <a:ext cx="8589645" cy="460375"/>
          </a:xfrm>
          <a:prstGeom prst="rect">
            <a:avLst/>
          </a:prstGeom>
          <a:noFill/>
        </p:spPr>
        <p:txBody>
          <a:bodyPr wrap="square" rtlCol="0">
            <a:spAutoFit/>
          </a:bodyPr>
          <a:p>
            <a:r>
              <a:rPr lang="en-US" altLang="zh-CN" sz="2400" b="1" dirty="0">
                <a:latin typeface="微软雅黑" panose="020B0503020204020204" charset="-122"/>
                <a:ea typeface="微软雅黑" panose="020B0503020204020204" charset="-122"/>
                <a:cs typeface="微软雅黑" panose="020B0503020204020204" charset="-122"/>
                <a:sym typeface="+mn-ea"/>
              </a:rPr>
              <a:t>1939</a:t>
            </a:r>
            <a:r>
              <a:rPr lang="zh-CN" altLang="en-US" sz="2400" b="1" dirty="0">
                <a:latin typeface="微软雅黑" panose="020B0503020204020204" charset="-122"/>
                <a:ea typeface="微软雅黑" panose="020B0503020204020204" charset="-122"/>
                <a:cs typeface="微软雅黑" panose="020B0503020204020204" charset="-122"/>
                <a:sym typeface="+mn-ea"/>
              </a:rPr>
              <a:t>年</a:t>
            </a:r>
            <a:r>
              <a:rPr lang="en-US" altLang="zh-CN" sz="2400" b="1" dirty="0">
                <a:latin typeface="微软雅黑" panose="020B0503020204020204" charset="-122"/>
                <a:ea typeface="微软雅黑" panose="020B0503020204020204" charset="-122"/>
                <a:cs typeface="微软雅黑" panose="020B0503020204020204" charset="-122"/>
                <a:sym typeface="+mn-ea"/>
              </a:rPr>
              <a:t>9</a:t>
            </a:r>
            <a:r>
              <a:rPr lang="zh-CN" altLang="en-US" sz="2400" b="1" dirty="0">
                <a:latin typeface="微软雅黑" panose="020B0503020204020204" charset="-122"/>
                <a:ea typeface="微软雅黑" panose="020B0503020204020204" charset="-122"/>
                <a:cs typeface="微软雅黑" panose="020B0503020204020204" charset="-122"/>
                <a:sym typeface="+mn-ea"/>
              </a:rPr>
              <a:t>月，</a:t>
            </a:r>
            <a:r>
              <a:rPr lang="zh-CN" altLang="en-US" sz="2400" b="1" dirty="0">
                <a:solidFill>
                  <a:srgbClr val="FF0000"/>
                </a:solidFill>
                <a:latin typeface="微软雅黑" panose="020B0503020204020204" charset="-122"/>
                <a:ea typeface="微软雅黑" panose="020B0503020204020204" charset="-122"/>
                <a:sym typeface="+mn-ea"/>
              </a:rPr>
              <a:t>德国闪击波兰</a:t>
            </a:r>
            <a:r>
              <a:rPr lang="zh-CN" altLang="en-US" sz="2400" b="1" dirty="0">
                <a:latin typeface="微软雅黑" panose="020B0503020204020204" charset="-122"/>
                <a:ea typeface="微软雅黑" panose="020B0503020204020204" charset="-122"/>
                <a:cs typeface="微软雅黑" panose="020B0503020204020204" charset="-122"/>
                <a:sym typeface="+mn-ea"/>
              </a:rPr>
              <a:t>标志着第二次世界大战全面爆发</a:t>
            </a:r>
            <a:endPar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1756410" y="3613785"/>
            <a:ext cx="9893300" cy="829945"/>
          </a:xfrm>
          <a:prstGeom prst="rect">
            <a:avLst/>
          </a:prstGeom>
          <a:noFill/>
        </p:spPr>
        <p:txBody>
          <a:bodyPr wrap="square" rtlCol="0">
            <a:spAutoFit/>
          </a:bodyPr>
          <a:p>
            <a:pPr fontAlgn="auto">
              <a:lnSpc>
                <a:spcPct val="100000"/>
              </a:lnSpc>
              <a:buNone/>
            </a:pPr>
            <a:r>
              <a:rPr lang="en-US" altLang="zh-CN" sz="2400" b="1" dirty="0">
                <a:latin typeface="微软雅黑" panose="020B0503020204020204" charset="-122"/>
                <a:ea typeface="微软雅黑" panose="020B0503020204020204" charset="-122"/>
                <a:cs typeface="微软雅黑" panose="020B0503020204020204" charset="-122"/>
                <a:sym typeface="+mn-ea"/>
              </a:rPr>
              <a:t>1941</a:t>
            </a:r>
            <a:r>
              <a:rPr lang="zh-CN" altLang="en-US" sz="2400" b="1" dirty="0">
                <a:latin typeface="微软雅黑" panose="020B0503020204020204" charset="-122"/>
                <a:ea typeface="微软雅黑" panose="020B0503020204020204" charset="-122"/>
                <a:cs typeface="微软雅黑" panose="020B0503020204020204" charset="-122"/>
                <a:sym typeface="+mn-ea"/>
              </a:rPr>
              <a:t>年</a:t>
            </a:r>
            <a:r>
              <a:rPr lang="en-US" altLang="zh-CN" sz="2400" b="1" dirty="0">
                <a:latin typeface="微软雅黑" panose="020B0503020204020204" charset="-122"/>
                <a:ea typeface="微软雅黑" panose="020B0503020204020204" charset="-122"/>
                <a:cs typeface="微软雅黑" panose="020B0503020204020204" charset="-122"/>
                <a:sym typeface="+mn-ea"/>
              </a:rPr>
              <a:t>6</a:t>
            </a:r>
            <a:r>
              <a:rPr lang="zh-CN" altLang="en-US" sz="2400" b="1" dirty="0">
                <a:latin typeface="微软雅黑" panose="020B0503020204020204" charset="-122"/>
                <a:ea typeface="微软雅黑" panose="020B0503020204020204" charset="-122"/>
                <a:cs typeface="微软雅黑" panose="020B0503020204020204" charset="-122"/>
                <a:sym typeface="+mn-ea"/>
              </a:rPr>
              <a:t>月，</a:t>
            </a:r>
            <a:r>
              <a:rPr lang="zh-CN" altLang="en-US" sz="2400" b="1" dirty="0">
                <a:solidFill>
                  <a:srgbClr val="FF0000"/>
                </a:solidFill>
                <a:latin typeface="微软雅黑" panose="020B0503020204020204" charset="-122"/>
                <a:ea typeface="微软雅黑" panose="020B0503020204020204" charset="-122"/>
              </a:rPr>
              <a:t>苏德战争爆发</a:t>
            </a: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，苏联</a:t>
            </a:r>
            <a:r>
              <a:rPr lang="zh-CN" altLang="en-US" sz="2400" b="1" dirty="0">
                <a:latin typeface="微软雅黑" panose="020B0503020204020204" charset="-122"/>
                <a:ea typeface="微软雅黑" panose="020B0503020204020204" charset="-122"/>
                <a:cs typeface="微软雅黑" panose="020B0503020204020204" charset="-122"/>
                <a:sym typeface="+mn-ea"/>
              </a:rPr>
              <a:t>成为抗击纳粹德国的主要战场  </a:t>
            </a:r>
            <a:endParaRPr lang="zh-CN" altLang="en-US" sz="2400" b="1" dirty="0">
              <a:solidFill>
                <a:schemeClr val="tx1"/>
              </a:solidFill>
              <a:latin typeface="微软雅黑" panose="020B0503020204020204" charset="-122"/>
              <a:ea typeface="微软雅黑" panose="020B0503020204020204" charset="-122"/>
              <a:cs typeface="微软雅黑" panose="020B0503020204020204" charset="-122"/>
            </a:endParaRPr>
          </a:p>
          <a:p>
            <a:pPr fontAlgn="auto">
              <a:lnSpc>
                <a:spcPct val="100000"/>
              </a:lnSpc>
              <a:buNone/>
            </a:pPr>
            <a:r>
              <a:rPr lang="en-US" altLang="zh-CN" sz="2400" b="1" dirty="0">
                <a:latin typeface="微软雅黑" panose="020B0503020204020204" charset="-122"/>
                <a:ea typeface="微软雅黑" panose="020B0503020204020204" charset="-122"/>
                <a:cs typeface="微软雅黑" panose="020B0503020204020204" charset="-122"/>
                <a:sym typeface="+mn-ea"/>
              </a:rPr>
              <a:t>1941</a:t>
            </a:r>
            <a:r>
              <a:rPr lang="zh-CN" altLang="en-US" sz="2400" b="1" dirty="0">
                <a:latin typeface="微软雅黑" panose="020B0503020204020204" charset="-122"/>
                <a:ea typeface="微软雅黑" panose="020B0503020204020204" charset="-122"/>
                <a:cs typeface="微软雅黑" panose="020B0503020204020204" charset="-122"/>
                <a:sym typeface="+mn-ea"/>
              </a:rPr>
              <a:t>年</a:t>
            </a:r>
            <a:r>
              <a:rPr lang="en-US" altLang="zh-CN" sz="2400" b="1" dirty="0">
                <a:latin typeface="微软雅黑" panose="020B0503020204020204" charset="-122"/>
                <a:ea typeface="微软雅黑" panose="020B0503020204020204" charset="-122"/>
                <a:cs typeface="微软雅黑" panose="020B0503020204020204" charset="-122"/>
                <a:sym typeface="+mn-ea"/>
              </a:rPr>
              <a:t>12</a:t>
            </a:r>
            <a:r>
              <a:rPr lang="zh-CN" altLang="en-US" sz="2400" b="1" dirty="0">
                <a:latin typeface="微软雅黑" panose="020B0503020204020204" charset="-122"/>
                <a:ea typeface="微软雅黑" panose="020B0503020204020204" charset="-122"/>
                <a:cs typeface="微软雅黑" panose="020B0503020204020204" charset="-122"/>
                <a:sym typeface="+mn-ea"/>
              </a:rPr>
              <a:t>月，太平洋战争爆发，标志着第二次世界大战发展到</a:t>
            </a: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全球阶段</a:t>
            </a:r>
            <a:endPar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12" name="文本框 11"/>
          <p:cNvSpPr txBox="1"/>
          <p:nvPr/>
        </p:nvSpPr>
        <p:spPr>
          <a:xfrm>
            <a:off x="4545965" y="4559935"/>
            <a:ext cx="4495165" cy="829945"/>
          </a:xfrm>
          <a:prstGeom prst="rect">
            <a:avLst/>
          </a:prstGeom>
          <a:noFill/>
        </p:spPr>
        <p:txBody>
          <a:bodyPr wrap="square" rtlCol="0">
            <a:spAutoFit/>
          </a:bodyPr>
          <a:p>
            <a:pPr fontAlgn="auto"/>
            <a:r>
              <a:rPr lang="en-US" altLang="zh-CN" sz="2400" b="1" dirty="0">
                <a:latin typeface="微软雅黑" panose="020B0503020204020204" charset="-122"/>
                <a:ea typeface="微软雅黑" panose="020B0503020204020204" charset="-122"/>
                <a:cs typeface="微软雅黑" panose="020B0503020204020204" charset="-122"/>
                <a:sym typeface="+mn-ea"/>
              </a:rPr>
              <a:t>1942-1943</a:t>
            </a:r>
            <a:r>
              <a:rPr lang="zh-CN" altLang="en-US" sz="2400" b="1" dirty="0">
                <a:latin typeface="微软雅黑" panose="020B0503020204020204" charset="-122"/>
                <a:ea typeface="微软雅黑" panose="020B0503020204020204" charset="-122"/>
                <a:cs typeface="微软雅黑" panose="020B0503020204020204" charset="-122"/>
                <a:sym typeface="+mn-ea"/>
              </a:rPr>
              <a:t>年，</a:t>
            </a:r>
            <a:r>
              <a:rPr lang="zh-CN" altLang="en-US" sz="2400" b="1" dirty="0">
                <a:solidFill>
                  <a:srgbClr val="FF0000"/>
                </a:solidFill>
                <a:latin typeface="微软雅黑" panose="020B0503020204020204" charset="-122"/>
                <a:ea typeface="微软雅黑" panose="020B0503020204020204" charset="-122"/>
              </a:rPr>
              <a:t>斯大林格勒战役</a:t>
            </a:r>
            <a:r>
              <a:rPr lang="zh-CN" altLang="en-US" sz="2400" b="1" dirty="0">
                <a:latin typeface="微软雅黑" panose="020B0503020204020204" charset="-122"/>
                <a:ea typeface="微软雅黑" panose="020B0503020204020204" charset="-122"/>
                <a:cs typeface="微软雅黑" panose="020B0503020204020204" charset="-122"/>
                <a:sym typeface="+mn-ea"/>
              </a:rPr>
              <a:t>是第二次世界大战转折点</a:t>
            </a:r>
            <a:endParaRPr lang="zh-CN" altLang="en-US" sz="2400" b="1"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3" name="文本框 12"/>
          <p:cNvSpPr txBox="1"/>
          <p:nvPr/>
        </p:nvSpPr>
        <p:spPr>
          <a:xfrm>
            <a:off x="1499235" y="5389880"/>
            <a:ext cx="2897505" cy="1568450"/>
          </a:xfrm>
          <a:prstGeom prst="rect">
            <a:avLst/>
          </a:prstGeom>
          <a:noFill/>
        </p:spPr>
        <p:txBody>
          <a:bodyPr wrap="square" rtlCol="0">
            <a:spAutoFit/>
          </a:bodyPr>
          <a:p>
            <a:r>
              <a:rPr lang="en-US" altLang="zh-CN" sz="2400" b="1" dirty="0">
                <a:latin typeface="微软雅黑" panose="020B0503020204020204" charset="-122"/>
                <a:ea typeface="微软雅黑" panose="020B0503020204020204" charset="-122"/>
                <a:cs typeface="微软雅黑" panose="020B0503020204020204" charset="-122"/>
                <a:sym typeface="+mn-ea"/>
              </a:rPr>
              <a:t>1945</a:t>
            </a:r>
            <a:r>
              <a:rPr lang="zh-CN" altLang="en-US" sz="2400" b="1" dirty="0">
                <a:latin typeface="微软雅黑" panose="020B0503020204020204" charset="-122"/>
                <a:ea typeface="微软雅黑" panose="020B0503020204020204" charset="-122"/>
                <a:cs typeface="微软雅黑" panose="020B0503020204020204" charset="-122"/>
                <a:sym typeface="+mn-ea"/>
              </a:rPr>
              <a:t>年</a:t>
            </a:r>
            <a:r>
              <a:rPr lang="en-US" altLang="zh-CN" sz="2400" b="1" dirty="0">
                <a:latin typeface="微软雅黑" panose="020B0503020204020204" charset="-122"/>
                <a:ea typeface="微软雅黑" panose="020B0503020204020204" charset="-122"/>
                <a:cs typeface="微软雅黑" panose="020B0503020204020204" charset="-122"/>
                <a:sym typeface="+mn-ea"/>
              </a:rPr>
              <a:t>9</a:t>
            </a:r>
            <a:r>
              <a:rPr lang="zh-CN" altLang="en-US" sz="2400" b="1" dirty="0">
                <a:latin typeface="微软雅黑" panose="020B0503020204020204" charset="-122"/>
                <a:ea typeface="微软雅黑" panose="020B0503020204020204" charset="-122"/>
                <a:cs typeface="微软雅黑" panose="020B0503020204020204" charset="-122"/>
                <a:sym typeface="+mn-ea"/>
              </a:rPr>
              <a:t>月</a:t>
            </a:r>
            <a:r>
              <a:rPr lang="en-US" altLang="zh-CN" sz="2400" b="1" dirty="0">
                <a:latin typeface="微软雅黑" panose="020B0503020204020204" charset="-122"/>
                <a:ea typeface="微软雅黑" panose="020B0503020204020204" charset="-122"/>
                <a:cs typeface="微软雅黑" panose="020B0503020204020204" charset="-122"/>
                <a:sym typeface="+mn-ea"/>
              </a:rPr>
              <a:t>2</a:t>
            </a:r>
            <a:r>
              <a:rPr lang="zh-CN" altLang="en-US" sz="2400" b="1" dirty="0">
                <a:latin typeface="微软雅黑" panose="020B0503020204020204" charset="-122"/>
                <a:ea typeface="微软雅黑" panose="020B0503020204020204" charset="-122"/>
                <a:cs typeface="微软雅黑" panose="020B0503020204020204" charset="-122"/>
                <a:sym typeface="+mn-ea"/>
              </a:rPr>
              <a:t>日，</a:t>
            </a:r>
            <a:endParaRPr lang="en-US" altLang="zh-CN" sz="2400" b="1" dirty="0">
              <a:latin typeface="微软雅黑" panose="020B0503020204020204" charset="-122"/>
              <a:ea typeface="微软雅黑" panose="020B0503020204020204" charset="-122"/>
              <a:cs typeface="微软雅黑" panose="020B0503020204020204" charset="-122"/>
            </a:endParaRPr>
          </a:p>
          <a:p>
            <a:r>
              <a:rPr lang="zh-CN" altLang="en-US" sz="2400" b="1" dirty="0">
                <a:solidFill>
                  <a:srgbClr val="FF0000"/>
                </a:solidFill>
                <a:latin typeface="微软雅黑" panose="020B0503020204020204" charset="-122"/>
                <a:ea typeface="微软雅黑" panose="020B0503020204020204" charset="-122"/>
              </a:rPr>
              <a:t>日本无条件投降</a:t>
            </a:r>
            <a:r>
              <a:rPr lang="zh-CN" altLang="en-US" sz="2400" b="1" dirty="0">
                <a:latin typeface="微软雅黑" panose="020B0503020204020204" charset="-122"/>
                <a:ea typeface="微软雅黑" panose="020B0503020204020204" charset="-122"/>
                <a:cs typeface="微软雅黑" panose="020B0503020204020204" charset="-122"/>
                <a:sym typeface="+mn-ea"/>
              </a:rPr>
              <a:t>标志第二次世界大战结束</a:t>
            </a:r>
            <a:endPar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4396740" y="5600065"/>
            <a:ext cx="4495165" cy="829945"/>
          </a:xfrm>
          <a:prstGeom prst="rect">
            <a:avLst/>
          </a:prstGeom>
          <a:noFill/>
        </p:spPr>
        <p:txBody>
          <a:bodyPr wrap="square" rtlCol="0">
            <a:spAutoFit/>
          </a:bodyPr>
          <a:p>
            <a:pPr algn="l" fontAlgn="auto">
              <a:lnSpc>
                <a:spcPct val="100000"/>
              </a:lnSpc>
            </a:pPr>
            <a:r>
              <a:rPr lang="en-US" altLang="zh-CN" sz="2400" b="1" dirty="0">
                <a:solidFill>
                  <a:sysClr val="windowText" lastClr="000000"/>
                </a:solidFill>
                <a:latin typeface="微软雅黑" panose="020B0503020204020204" charset="-122"/>
                <a:ea typeface="微软雅黑" panose="020B0503020204020204" charset="-122"/>
                <a:cs typeface="微软雅黑" panose="020B0503020204020204" charset="-122"/>
                <a:sym typeface="+mn-ea"/>
              </a:rPr>
              <a:t>1945</a:t>
            </a:r>
            <a:r>
              <a:rPr lang="zh-CN" altLang="en-US" sz="2400" b="1" dirty="0">
                <a:solidFill>
                  <a:sysClr val="windowText" lastClr="000000"/>
                </a:solidFill>
                <a:latin typeface="微软雅黑" panose="020B0503020204020204" charset="-122"/>
                <a:ea typeface="微软雅黑" panose="020B0503020204020204" charset="-122"/>
                <a:cs typeface="微软雅黑" panose="020B0503020204020204" charset="-122"/>
                <a:sym typeface="+mn-ea"/>
              </a:rPr>
              <a:t>年</a:t>
            </a:r>
            <a:r>
              <a:rPr lang="en-US" altLang="zh-CN" sz="2400" b="1" dirty="0">
                <a:solidFill>
                  <a:sysClr val="windowText" lastClr="000000"/>
                </a:solidFill>
                <a:latin typeface="微软雅黑" panose="020B0503020204020204" charset="-122"/>
                <a:ea typeface="微软雅黑" panose="020B0503020204020204" charset="-122"/>
                <a:cs typeface="微软雅黑" panose="020B0503020204020204" charset="-122"/>
                <a:sym typeface="+mn-ea"/>
              </a:rPr>
              <a:t>5</a:t>
            </a:r>
            <a:r>
              <a:rPr lang="zh-CN" altLang="en-US" sz="2400" b="1" dirty="0">
                <a:solidFill>
                  <a:sysClr val="windowText" lastClr="000000"/>
                </a:solidFill>
                <a:latin typeface="微软雅黑" panose="020B0503020204020204" charset="-122"/>
                <a:ea typeface="微软雅黑" panose="020B0503020204020204" charset="-122"/>
                <a:cs typeface="微软雅黑" panose="020B0503020204020204" charset="-122"/>
                <a:sym typeface="+mn-ea"/>
              </a:rPr>
              <a:t>月</a:t>
            </a:r>
            <a:r>
              <a:rPr lang="en-US" altLang="zh-CN" sz="2400" b="1" dirty="0">
                <a:solidFill>
                  <a:sysClr val="windowText" lastClr="000000"/>
                </a:solidFill>
                <a:latin typeface="微软雅黑" panose="020B0503020204020204" charset="-122"/>
                <a:ea typeface="微软雅黑" panose="020B0503020204020204" charset="-122"/>
                <a:cs typeface="微软雅黑" panose="020B0503020204020204" charset="-122"/>
                <a:sym typeface="+mn-ea"/>
              </a:rPr>
              <a:t>8</a:t>
            </a:r>
            <a:r>
              <a:rPr lang="zh-CN" altLang="en-US" sz="2400" b="1" dirty="0">
                <a:solidFill>
                  <a:sysClr val="windowText" lastClr="000000"/>
                </a:solidFill>
                <a:latin typeface="微软雅黑" panose="020B0503020204020204" charset="-122"/>
                <a:ea typeface="微软雅黑" panose="020B0503020204020204" charset="-122"/>
                <a:cs typeface="微软雅黑" panose="020B0503020204020204" charset="-122"/>
                <a:sym typeface="+mn-ea"/>
              </a:rPr>
              <a:t>日，</a:t>
            </a: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德国投降</a:t>
            </a:r>
            <a:r>
              <a:rPr lang="zh-CN" altLang="en-US" sz="2400" b="1" dirty="0">
                <a:solidFill>
                  <a:sysClr val="windowText" lastClr="000000"/>
                </a:solidFill>
                <a:latin typeface="微软雅黑" panose="020B0503020204020204" charset="-122"/>
                <a:ea typeface="微软雅黑" panose="020B0503020204020204" charset="-122"/>
                <a:cs typeface="微软雅黑" panose="020B0503020204020204" charset="-122"/>
                <a:sym typeface="+mn-ea"/>
              </a:rPr>
              <a:t>标志着欧洲战场的结束</a:t>
            </a:r>
            <a:endParaRPr lang="zh-CN" altLang="en-US" sz="2400" b="1" dirty="0">
              <a:solidFill>
                <a:sysClr val="windowText" lastClr="000000"/>
              </a:solidFill>
              <a:latin typeface="微软雅黑" panose="020B0503020204020204" charset="-122"/>
              <a:ea typeface="微软雅黑" panose="020B0503020204020204" charset="-122"/>
              <a:cs typeface="微软雅黑" panose="020B0503020204020204" charset="-122"/>
              <a:sym typeface="+mn-ea"/>
            </a:endParaRPr>
          </a:p>
        </p:txBody>
      </p:sp>
      <p:sp>
        <p:nvSpPr>
          <p:cNvPr id="15" name="文本框 14"/>
          <p:cNvSpPr txBox="1"/>
          <p:nvPr/>
        </p:nvSpPr>
        <p:spPr>
          <a:xfrm>
            <a:off x="81280" y="177165"/>
            <a:ext cx="12221845" cy="829945"/>
          </a:xfrm>
          <a:prstGeom prst="rect">
            <a:avLst/>
          </a:prstGeom>
          <a:noFill/>
        </p:spPr>
        <p:txBody>
          <a:bodyPr wrap="square" rtlCol="0">
            <a:spAutoFit/>
          </a:bodyPr>
          <a:p>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特点：从局部战争到全球战争的过程；</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endParaRPr>
          </a:p>
          <a:p>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  </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从独立作战到反法同盟建立</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a:t>
            </a: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rPr>
              <a:t>同盟国家协同作战，是取得反法西斯战争胜利的重要保证）</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500"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500"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anim calcmode="lin" valueType="num">
                                      <p:cBhvr>
                                        <p:cTn id="15" dur="500" fill="hold"/>
                                        <p:tgtEl>
                                          <p:spTgt spid="8"/>
                                        </p:tgtEl>
                                        <p:attrNameLst>
                                          <p:attrName>ppt_x</p:attrName>
                                        </p:attrNameLst>
                                      </p:cBhvr>
                                      <p:tavLst>
                                        <p:tav tm="0">
                                          <p:val>
                                            <p:strVal val="#ppt_x"/>
                                          </p:val>
                                        </p:tav>
                                        <p:tav tm="100000">
                                          <p:val>
                                            <p:strVal val="#ppt_x"/>
                                          </p:val>
                                        </p:tav>
                                      </p:tavLst>
                                    </p:anim>
                                    <p:anim calcmode="lin" valueType="num">
                                      <p:cBhvr>
                                        <p:cTn id="16"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500" fill="hold">
                                          <p:stCondLst>
                                            <p:cond delay="0"/>
                                          </p:stCondLst>
                                        </p:cTn>
                                        <p:tgtEl>
                                          <p:spTgt spid="2">
                                            <p:txEl>
                                              <p:pRg st="0" end="0"/>
                                            </p:txEl>
                                          </p:spTgt>
                                        </p:tgtEl>
                                        <p:attrNameLst>
                                          <p:attrName>style.visibility</p:attrName>
                                        </p:attrNameLst>
                                      </p:cBhvr>
                                      <p:to>
                                        <p:strVal val="visible"/>
                                      </p:to>
                                    </p:set>
                                    <p:animEffect transition="in" filter="fade">
                                      <p:cBhvr>
                                        <p:cTn id="21" dur="500"/>
                                        <p:tgtEl>
                                          <p:spTgt spid="2">
                                            <p:txEl>
                                              <p:pRg st="0" end="0"/>
                                            </p:txEl>
                                          </p:spTgt>
                                        </p:tgtEl>
                                      </p:cBhvr>
                                    </p:animEffect>
                                    <p:anim calcmode="lin" valueType="num">
                                      <p:cBhvr>
                                        <p:cTn id="2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500" fill="hold">
                                          <p:stCondLst>
                                            <p:cond delay="0"/>
                                          </p:stCondLst>
                                        </p:cTn>
                                        <p:tgtEl>
                                          <p:spTgt spid="2">
                                            <p:txEl>
                                              <p:pRg st="1" end="1"/>
                                            </p:txEl>
                                          </p:spTgt>
                                        </p:tgtEl>
                                        <p:attrNameLst>
                                          <p:attrName>style.visibility</p:attrName>
                                        </p:attrNameLst>
                                      </p:cBhvr>
                                      <p:to>
                                        <p:strVal val="visible"/>
                                      </p:to>
                                    </p:set>
                                    <p:animEffect transition="in" filter="fade">
                                      <p:cBhvr>
                                        <p:cTn id="28" dur="500"/>
                                        <p:tgtEl>
                                          <p:spTgt spid="2">
                                            <p:txEl>
                                              <p:pRg st="1" end="1"/>
                                            </p:txEl>
                                          </p:spTgt>
                                        </p:tgtEl>
                                      </p:cBhvr>
                                    </p:animEffect>
                                    <p:anim calcmode="lin" valueType="num">
                                      <p:cBhvr>
                                        <p:cTn id="2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0"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500" fill="hold">
                                          <p:stCondLst>
                                            <p:cond delay="0"/>
                                          </p:stCondLst>
                                        </p:cTn>
                                        <p:tgtEl>
                                          <p:spTgt spid="12">
                                            <p:txEl>
                                              <p:pRg st="0" end="0"/>
                                            </p:txEl>
                                          </p:spTgt>
                                        </p:tgtEl>
                                        <p:attrNameLst>
                                          <p:attrName>style.visibility</p:attrName>
                                        </p:attrNameLst>
                                      </p:cBhvr>
                                      <p:to>
                                        <p:strVal val="visible"/>
                                      </p:to>
                                    </p:set>
                                    <p:animEffect transition="in" filter="fade">
                                      <p:cBhvr>
                                        <p:cTn id="35" dur="500"/>
                                        <p:tgtEl>
                                          <p:spTgt spid="12">
                                            <p:txEl>
                                              <p:pRg st="0" end="0"/>
                                            </p:txEl>
                                          </p:spTgt>
                                        </p:tgtEl>
                                      </p:cBhvr>
                                    </p:animEffect>
                                    <p:anim calcmode="lin" valueType="num">
                                      <p:cBhvr>
                                        <p:cTn id="36"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500"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anim calcmode="lin" valueType="num">
                                      <p:cBhvr>
                                        <p:cTn id="43" dur="500" fill="hold"/>
                                        <p:tgtEl>
                                          <p:spTgt spid="13"/>
                                        </p:tgtEl>
                                        <p:attrNameLst>
                                          <p:attrName>ppt_x</p:attrName>
                                        </p:attrNameLst>
                                      </p:cBhvr>
                                      <p:tavLst>
                                        <p:tav tm="0">
                                          <p:val>
                                            <p:strVal val="#ppt_x"/>
                                          </p:val>
                                        </p:tav>
                                        <p:tav tm="100000">
                                          <p:val>
                                            <p:strVal val="#ppt_x"/>
                                          </p:val>
                                        </p:tav>
                                      </p:tavLst>
                                    </p:anim>
                                    <p:anim calcmode="lin" valueType="num">
                                      <p:cBhvr>
                                        <p:cTn id="4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500"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anim calcmode="lin" valueType="num">
                                      <p:cBhvr>
                                        <p:cTn id="50" dur="500" fill="hold"/>
                                        <p:tgtEl>
                                          <p:spTgt spid="3"/>
                                        </p:tgtEl>
                                        <p:attrNameLst>
                                          <p:attrName>ppt_x</p:attrName>
                                        </p:attrNameLst>
                                      </p:cBhvr>
                                      <p:tavLst>
                                        <p:tav tm="0">
                                          <p:val>
                                            <p:strVal val="#ppt_x"/>
                                          </p:val>
                                        </p:tav>
                                        <p:tav tm="100000">
                                          <p:val>
                                            <p:strVal val="#ppt_x"/>
                                          </p:val>
                                        </p:tav>
                                      </p:tavLst>
                                    </p:anim>
                                    <p:anim calcmode="lin" valueType="num">
                                      <p:cBhvr>
                                        <p:cTn id="51"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447040" y="1494155"/>
            <a:ext cx="2727960" cy="1076325"/>
          </a:xfrm>
          <a:prstGeom prst="rect">
            <a:avLst/>
          </a:prstGeom>
          <a:noFill/>
          <a:ln w="19050">
            <a:solidFill>
              <a:schemeClr val="accent2">
                <a:lumMod val="50000"/>
              </a:schemeClr>
            </a:solidFill>
          </a:ln>
        </p:spPr>
        <p:txBody>
          <a:bodyPr wrap="square" rtlCol="0" anchor="t">
            <a:spAutoFit/>
          </a:bodyPr>
          <a:lstStyle/>
          <a:p>
            <a:pPr algn="ctr"/>
            <a:r>
              <a:rPr lang="en-US" altLang="zh-CN" sz="3200" b="1">
                <a:solidFill>
                  <a:schemeClr val="tx1"/>
                </a:solidFill>
                <a:latin typeface="华文行楷" panose="02010800040101010101" pitchFamily="2" charset="-122"/>
                <a:ea typeface="华文行楷" panose="02010800040101010101" pitchFamily="2" charset="-122"/>
                <a:cs typeface="华文行楷" panose="02010800040101010101" pitchFamily="2" charset="-122"/>
              </a:rPr>
              <a:t>1943</a:t>
            </a:r>
            <a:r>
              <a:rPr lang="zh-CN" altLang="en-US" sz="3200" b="1">
                <a:solidFill>
                  <a:schemeClr val="tx1"/>
                </a:solidFill>
                <a:latin typeface="华文行楷" panose="02010800040101010101" pitchFamily="2" charset="-122"/>
                <a:ea typeface="华文行楷" panose="02010800040101010101" pitchFamily="2" charset="-122"/>
                <a:cs typeface="华文行楷" panose="02010800040101010101" pitchFamily="2" charset="-122"/>
              </a:rPr>
              <a:t>年</a:t>
            </a:r>
            <a:r>
              <a:rPr lang="en-US" altLang="zh-CN" sz="3200" b="1">
                <a:solidFill>
                  <a:schemeClr val="tx1"/>
                </a:solidFill>
                <a:latin typeface="华文行楷" panose="02010800040101010101" pitchFamily="2" charset="-122"/>
                <a:ea typeface="华文行楷" panose="02010800040101010101" pitchFamily="2" charset="-122"/>
                <a:cs typeface="华文行楷" panose="02010800040101010101" pitchFamily="2" charset="-122"/>
              </a:rPr>
              <a:t>11</a:t>
            </a:r>
            <a:r>
              <a:rPr lang="zh-CN" altLang="en-US" sz="3200" b="1">
                <a:solidFill>
                  <a:schemeClr val="tx1"/>
                </a:solidFill>
                <a:latin typeface="华文行楷" panose="02010800040101010101" pitchFamily="2" charset="-122"/>
                <a:ea typeface="华文行楷" panose="02010800040101010101" pitchFamily="2" charset="-122"/>
                <a:cs typeface="华文行楷" panose="02010800040101010101" pitchFamily="2" charset="-122"/>
              </a:rPr>
              <a:t>月</a:t>
            </a:r>
            <a:endParaRPr lang="zh-CN" altLang="en-US" sz="3200" b="1">
              <a:solidFill>
                <a:schemeClr val="tx1"/>
              </a:solidFill>
              <a:latin typeface="华文行楷" panose="02010800040101010101" pitchFamily="2" charset="-122"/>
              <a:ea typeface="华文行楷" panose="02010800040101010101" pitchFamily="2" charset="-122"/>
              <a:cs typeface="华文行楷" panose="02010800040101010101" pitchFamily="2" charset="-122"/>
            </a:endParaRPr>
          </a:p>
          <a:p>
            <a:pPr algn="ctr"/>
            <a:r>
              <a:rPr lang="zh-CN" altLang="en-US" sz="3200" b="1">
                <a:solidFill>
                  <a:schemeClr val="tx1"/>
                </a:solidFill>
                <a:latin typeface="华文行楷" panose="02010800040101010101" pitchFamily="2" charset="-122"/>
                <a:ea typeface="华文行楷" panose="02010800040101010101" pitchFamily="2" charset="-122"/>
                <a:cs typeface="华文行楷" panose="02010800040101010101" pitchFamily="2" charset="-122"/>
              </a:rPr>
              <a:t>开罗会议</a:t>
            </a:r>
            <a:endParaRPr lang="zh-CN" altLang="en-US" sz="3200" b="1">
              <a:solidFill>
                <a:schemeClr val="tx1"/>
              </a:solidFill>
              <a:latin typeface="华文行楷" panose="02010800040101010101" pitchFamily="2" charset="-122"/>
              <a:ea typeface="华文行楷" panose="02010800040101010101" pitchFamily="2" charset="-122"/>
              <a:cs typeface="华文行楷" panose="02010800040101010101" pitchFamily="2" charset="-122"/>
            </a:endParaRPr>
          </a:p>
        </p:txBody>
      </p:sp>
      <p:sp>
        <p:nvSpPr>
          <p:cNvPr id="6" name="文本框 5"/>
          <p:cNvSpPr txBox="1"/>
          <p:nvPr/>
        </p:nvSpPr>
        <p:spPr>
          <a:xfrm>
            <a:off x="447040" y="2723515"/>
            <a:ext cx="2727960" cy="1076325"/>
          </a:xfrm>
          <a:prstGeom prst="rect">
            <a:avLst/>
          </a:prstGeom>
          <a:noFill/>
          <a:ln w="19050">
            <a:solidFill>
              <a:schemeClr val="accent2">
                <a:lumMod val="50000"/>
              </a:schemeClr>
            </a:solidFill>
          </a:ln>
        </p:spPr>
        <p:txBody>
          <a:bodyPr wrap="square" rtlCol="0" anchor="t">
            <a:spAutoFit/>
          </a:bodyPr>
          <a:lstStyle/>
          <a:p>
            <a:pPr algn="ctr"/>
            <a:r>
              <a:rPr lang="en-US" altLang="zh-CN" sz="3200" b="1">
                <a:solidFill>
                  <a:schemeClr val="tx1"/>
                </a:solidFill>
                <a:latin typeface="华文行楷" panose="02010800040101010101" pitchFamily="2" charset="-122"/>
                <a:ea typeface="华文行楷" panose="02010800040101010101" pitchFamily="2" charset="-122"/>
                <a:cs typeface="华文行楷" panose="02010800040101010101" pitchFamily="2" charset="-122"/>
              </a:rPr>
              <a:t>1943</a:t>
            </a:r>
            <a:r>
              <a:rPr lang="zh-CN" altLang="en-US" sz="3200" b="1">
                <a:solidFill>
                  <a:schemeClr val="tx1"/>
                </a:solidFill>
                <a:latin typeface="华文行楷" panose="02010800040101010101" pitchFamily="2" charset="-122"/>
                <a:ea typeface="华文行楷" panose="02010800040101010101" pitchFamily="2" charset="-122"/>
                <a:cs typeface="华文行楷" panose="02010800040101010101" pitchFamily="2" charset="-122"/>
              </a:rPr>
              <a:t>年</a:t>
            </a:r>
            <a:r>
              <a:rPr lang="en-US" altLang="zh-CN" sz="3200" b="1">
                <a:solidFill>
                  <a:schemeClr val="tx1"/>
                </a:solidFill>
                <a:latin typeface="华文行楷" panose="02010800040101010101" pitchFamily="2" charset="-122"/>
                <a:ea typeface="华文行楷" panose="02010800040101010101" pitchFamily="2" charset="-122"/>
                <a:cs typeface="华文行楷" panose="02010800040101010101" pitchFamily="2" charset="-122"/>
              </a:rPr>
              <a:t>11</a:t>
            </a:r>
            <a:r>
              <a:rPr lang="zh-CN" altLang="en-US" sz="3200" b="1">
                <a:solidFill>
                  <a:schemeClr val="tx1"/>
                </a:solidFill>
                <a:latin typeface="华文行楷" panose="02010800040101010101" pitchFamily="2" charset="-122"/>
                <a:ea typeface="华文行楷" panose="02010800040101010101" pitchFamily="2" charset="-122"/>
                <a:cs typeface="华文行楷" panose="02010800040101010101" pitchFamily="2" charset="-122"/>
              </a:rPr>
              <a:t>月</a:t>
            </a:r>
            <a:endParaRPr lang="zh-CN" altLang="en-US" sz="3200" b="1">
              <a:solidFill>
                <a:schemeClr val="tx1"/>
              </a:solidFill>
              <a:latin typeface="华文行楷" panose="02010800040101010101" pitchFamily="2" charset="-122"/>
              <a:ea typeface="华文行楷" panose="02010800040101010101" pitchFamily="2" charset="-122"/>
              <a:cs typeface="华文行楷" panose="02010800040101010101" pitchFamily="2" charset="-122"/>
            </a:endParaRPr>
          </a:p>
          <a:p>
            <a:pPr algn="ctr"/>
            <a:r>
              <a:rPr lang="zh-CN" altLang="en-US" sz="3200" b="1">
                <a:solidFill>
                  <a:schemeClr val="tx1"/>
                </a:solidFill>
                <a:latin typeface="华文行楷" panose="02010800040101010101" pitchFamily="2" charset="-122"/>
                <a:ea typeface="华文行楷" panose="02010800040101010101" pitchFamily="2" charset="-122"/>
                <a:cs typeface="华文行楷" panose="02010800040101010101" pitchFamily="2" charset="-122"/>
              </a:rPr>
              <a:t>德黑兰会议</a:t>
            </a:r>
            <a:endParaRPr lang="zh-CN" altLang="en-US" sz="3200" b="1">
              <a:solidFill>
                <a:schemeClr val="tx1"/>
              </a:solidFill>
              <a:latin typeface="华文行楷" panose="02010800040101010101" pitchFamily="2" charset="-122"/>
              <a:ea typeface="华文行楷" panose="02010800040101010101" pitchFamily="2" charset="-122"/>
              <a:cs typeface="华文行楷" panose="02010800040101010101" pitchFamily="2" charset="-122"/>
            </a:endParaRPr>
          </a:p>
        </p:txBody>
      </p:sp>
      <p:sp>
        <p:nvSpPr>
          <p:cNvPr id="7" name="文本框 6"/>
          <p:cNvSpPr txBox="1"/>
          <p:nvPr/>
        </p:nvSpPr>
        <p:spPr>
          <a:xfrm>
            <a:off x="447040" y="3921125"/>
            <a:ext cx="2728595" cy="1076325"/>
          </a:xfrm>
          <a:prstGeom prst="rect">
            <a:avLst/>
          </a:prstGeom>
          <a:noFill/>
          <a:ln w="19050">
            <a:solidFill>
              <a:schemeClr val="accent2">
                <a:lumMod val="50000"/>
              </a:schemeClr>
            </a:solidFill>
          </a:ln>
        </p:spPr>
        <p:txBody>
          <a:bodyPr wrap="square" rtlCol="0" anchor="t">
            <a:spAutoFit/>
          </a:bodyPr>
          <a:lstStyle/>
          <a:p>
            <a:pPr algn="ctr"/>
            <a:r>
              <a:rPr lang="en-US" altLang="zh-CN" sz="3200" b="1">
                <a:solidFill>
                  <a:schemeClr val="tx1"/>
                </a:solidFill>
                <a:latin typeface="华文行楷" panose="02010800040101010101" pitchFamily="2" charset="-122"/>
                <a:ea typeface="华文行楷" panose="02010800040101010101" pitchFamily="2" charset="-122"/>
                <a:cs typeface="华文行楷" panose="02010800040101010101" pitchFamily="2" charset="-122"/>
              </a:rPr>
              <a:t>1945</a:t>
            </a:r>
            <a:r>
              <a:rPr lang="zh-CN" altLang="en-US" sz="3200" b="1">
                <a:solidFill>
                  <a:schemeClr val="tx1"/>
                </a:solidFill>
                <a:latin typeface="华文行楷" panose="02010800040101010101" pitchFamily="2" charset="-122"/>
                <a:ea typeface="华文行楷" panose="02010800040101010101" pitchFamily="2" charset="-122"/>
                <a:cs typeface="华文行楷" panose="02010800040101010101" pitchFamily="2" charset="-122"/>
              </a:rPr>
              <a:t>年</a:t>
            </a:r>
            <a:r>
              <a:rPr lang="en-US" altLang="zh-CN" sz="3200" b="1">
                <a:solidFill>
                  <a:schemeClr val="tx1"/>
                </a:solidFill>
                <a:latin typeface="华文行楷" panose="02010800040101010101" pitchFamily="2" charset="-122"/>
                <a:ea typeface="华文行楷" panose="02010800040101010101" pitchFamily="2" charset="-122"/>
                <a:cs typeface="华文行楷" panose="02010800040101010101" pitchFamily="2" charset="-122"/>
              </a:rPr>
              <a:t>2</a:t>
            </a:r>
            <a:r>
              <a:rPr lang="zh-CN" altLang="en-US" sz="3200" b="1">
                <a:solidFill>
                  <a:schemeClr val="tx1"/>
                </a:solidFill>
                <a:latin typeface="华文行楷" panose="02010800040101010101" pitchFamily="2" charset="-122"/>
                <a:ea typeface="华文行楷" panose="02010800040101010101" pitchFamily="2" charset="-122"/>
                <a:cs typeface="华文行楷" panose="02010800040101010101" pitchFamily="2" charset="-122"/>
              </a:rPr>
              <a:t>月</a:t>
            </a:r>
            <a:endParaRPr lang="zh-CN" altLang="en-US" sz="3200" b="1">
              <a:solidFill>
                <a:schemeClr val="tx1"/>
              </a:solidFill>
              <a:latin typeface="华文行楷" panose="02010800040101010101" pitchFamily="2" charset="-122"/>
              <a:ea typeface="华文行楷" panose="02010800040101010101" pitchFamily="2" charset="-122"/>
              <a:cs typeface="华文行楷" panose="02010800040101010101" pitchFamily="2" charset="-122"/>
            </a:endParaRPr>
          </a:p>
          <a:p>
            <a:pPr algn="ctr"/>
            <a:r>
              <a:rPr lang="zh-CN" altLang="en-US" sz="3200" b="1">
                <a:solidFill>
                  <a:schemeClr val="tx1"/>
                </a:solidFill>
                <a:latin typeface="华文行楷" panose="02010800040101010101" pitchFamily="2" charset="-122"/>
                <a:ea typeface="华文行楷" panose="02010800040101010101" pitchFamily="2" charset="-122"/>
                <a:cs typeface="华文行楷" panose="02010800040101010101" pitchFamily="2" charset="-122"/>
              </a:rPr>
              <a:t>雅尔塔会议</a:t>
            </a:r>
            <a:endParaRPr lang="zh-CN" altLang="en-US" sz="3200" b="1">
              <a:solidFill>
                <a:schemeClr val="tx1"/>
              </a:solidFill>
              <a:latin typeface="华文行楷" panose="02010800040101010101" pitchFamily="2" charset="-122"/>
              <a:ea typeface="华文行楷" panose="02010800040101010101" pitchFamily="2" charset="-122"/>
              <a:cs typeface="华文行楷" panose="02010800040101010101" pitchFamily="2" charset="-122"/>
            </a:endParaRPr>
          </a:p>
        </p:txBody>
      </p:sp>
      <p:sp>
        <p:nvSpPr>
          <p:cNvPr id="8" name="文本框 7"/>
          <p:cNvSpPr txBox="1"/>
          <p:nvPr/>
        </p:nvSpPr>
        <p:spPr>
          <a:xfrm>
            <a:off x="447040" y="5125085"/>
            <a:ext cx="2727960" cy="1076325"/>
          </a:xfrm>
          <a:prstGeom prst="rect">
            <a:avLst/>
          </a:prstGeom>
          <a:noFill/>
          <a:ln w="19050">
            <a:solidFill>
              <a:schemeClr val="accent2">
                <a:lumMod val="50000"/>
              </a:schemeClr>
            </a:solidFill>
          </a:ln>
        </p:spPr>
        <p:txBody>
          <a:bodyPr wrap="square" rtlCol="0" anchor="t">
            <a:spAutoFit/>
          </a:bodyPr>
          <a:lstStyle/>
          <a:p>
            <a:pPr algn="ctr"/>
            <a:r>
              <a:rPr lang="en-US" altLang="zh-CN" sz="3200" b="1">
                <a:solidFill>
                  <a:schemeClr val="tx1"/>
                </a:solidFill>
                <a:latin typeface="华文行楷" panose="02010800040101010101" pitchFamily="2" charset="-122"/>
                <a:ea typeface="华文行楷" panose="02010800040101010101" pitchFamily="2" charset="-122"/>
                <a:cs typeface="华文行楷" panose="02010800040101010101" pitchFamily="2" charset="-122"/>
              </a:rPr>
              <a:t>1945</a:t>
            </a:r>
            <a:r>
              <a:rPr lang="zh-CN" altLang="en-US" sz="3200" b="1">
                <a:solidFill>
                  <a:schemeClr val="tx1"/>
                </a:solidFill>
                <a:latin typeface="华文行楷" panose="02010800040101010101" pitchFamily="2" charset="-122"/>
                <a:ea typeface="华文行楷" panose="02010800040101010101" pitchFamily="2" charset="-122"/>
                <a:cs typeface="华文行楷" panose="02010800040101010101" pitchFamily="2" charset="-122"/>
              </a:rPr>
              <a:t>年</a:t>
            </a:r>
            <a:r>
              <a:rPr lang="en-US" altLang="zh-CN" sz="3200" b="1">
                <a:solidFill>
                  <a:schemeClr val="tx1"/>
                </a:solidFill>
                <a:latin typeface="华文行楷" panose="02010800040101010101" pitchFamily="2" charset="-122"/>
                <a:ea typeface="华文行楷" panose="02010800040101010101" pitchFamily="2" charset="-122"/>
                <a:cs typeface="华文行楷" panose="02010800040101010101" pitchFamily="2" charset="-122"/>
              </a:rPr>
              <a:t>7</a:t>
            </a:r>
            <a:r>
              <a:rPr lang="zh-CN" altLang="en-US" sz="3200" b="1">
                <a:solidFill>
                  <a:schemeClr val="tx1"/>
                </a:solidFill>
                <a:latin typeface="华文行楷" panose="02010800040101010101" pitchFamily="2" charset="-122"/>
                <a:ea typeface="华文行楷" panose="02010800040101010101" pitchFamily="2" charset="-122"/>
                <a:cs typeface="华文行楷" panose="02010800040101010101" pitchFamily="2" charset="-122"/>
              </a:rPr>
              <a:t>月</a:t>
            </a:r>
            <a:endParaRPr lang="zh-CN" altLang="en-US" sz="3200" b="1">
              <a:solidFill>
                <a:schemeClr val="tx1"/>
              </a:solidFill>
              <a:latin typeface="华文行楷" panose="02010800040101010101" pitchFamily="2" charset="-122"/>
              <a:ea typeface="华文行楷" panose="02010800040101010101" pitchFamily="2" charset="-122"/>
              <a:cs typeface="华文行楷" panose="02010800040101010101" pitchFamily="2" charset="-122"/>
            </a:endParaRPr>
          </a:p>
          <a:p>
            <a:pPr algn="ctr"/>
            <a:r>
              <a:rPr lang="zh-CN" altLang="en-US" sz="3200" b="1">
                <a:solidFill>
                  <a:schemeClr val="tx1"/>
                </a:solidFill>
                <a:latin typeface="华文行楷" panose="02010800040101010101" pitchFamily="2" charset="-122"/>
                <a:ea typeface="华文行楷" panose="02010800040101010101" pitchFamily="2" charset="-122"/>
                <a:cs typeface="华文行楷" panose="02010800040101010101" pitchFamily="2" charset="-122"/>
              </a:rPr>
              <a:t>波茨坦会议</a:t>
            </a:r>
            <a:endParaRPr lang="zh-CN" altLang="en-US" sz="3200" b="1">
              <a:solidFill>
                <a:schemeClr val="tx1"/>
              </a:solidFill>
              <a:latin typeface="华文行楷" panose="02010800040101010101" pitchFamily="2" charset="-122"/>
              <a:ea typeface="华文行楷" panose="02010800040101010101" pitchFamily="2" charset="-122"/>
              <a:cs typeface="华文行楷" panose="02010800040101010101" pitchFamily="2" charset="-122"/>
            </a:endParaRPr>
          </a:p>
        </p:txBody>
      </p:sp>
      <p:sp>
        <p:nvSpPr>
          <p:cNvPr id="23" name="右中括号 22"/>
          <p:cNvSpPr/>
          <p:nvPr/>
        </p:nvSpPr>
        <p:spPr>
          <a:xfrm>
            <a:off x="3175000" y="1568450"/>
            <a:ext cx="280670" cy="4632960"/>
          </a:xfrm>
          <a:prstGeom prst="rightBracket">
            <a:avLst/>
          </a:prstGeom>
          <a:ln w="25400">
            <a:solidFill>
              <a:srgbClr val="843C0B"/>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24" name="文本框 23"/>
          <p:cNvSpPr txBox="1"/>
          <p:nvPr/>
        </p:nvSpPr>
        <p:spPr>
          <a:xfrm>
            <a:off x="3897630" y="1435100"/>
            <a:ext cx="1013460" cy="4766945"/>
          </a:xfrm>
          <a:prstGeom prst="rect">
            <a:avLst/>
          </a:prstGeom>
          <a:noFill/>
        </p:spPr>
        <p:txBody>
          <a:bodyPr vert="eaVert" wrap="square" rtlCol="0">
            <a:spAutoFit/>
          </a:bodyPr>
          <a:lstStyle/>
          <a:p>
            <a:pPr algn="ctr"/>
            <a:r>
              <a:rPr lang="zh-CN" altLang="en-US" sz="5400" dirty="0">
                <a:latin typeface="华文行楷" panose="02010800040101010101" pitchFamily="2" charset="-122"/>
                <a:ea typeface="华文行楷" panose="02010800040101010101" pitchFamily="2" charset="-122"/>
              </a:rPr>
              <a:t>雅尔塔体系</a:t>
            </a:r>
            <a:endParaRPr lang="zh-CN" altLang="en-US" sz="5400" dirty="0">
              <a:latin typeface="华文行楷" panose="02010800040101010101" pitchFamily="2" charset="-122"/>
              <a:ea typeface="华文行楷" panose="02010800040101010101" pitchFamily="2" charset="-122"/>
            </a:endParaRPr>
          </a:p>
        </p:txBody>
      </p:sp>
      <p:sp>
        <p:nvSpPr>
          <p:cNvPr id="33" name="右箭头 32"/>
          <p:cNvSpPr/>
          <p:nvPr/>
        </p:nvSpPr>
        <p:spPr>
          <a:xfrm>
            <a:off x="3507105" y="3799840"/>
            <a:ext cx="390525" cy="238125"/>
          </a:xfrm>
          <a:prstGeom prst="rightArrow">
            <a:avLst/>
          </a:prstGeom>
          <a:solidFill>
            <a:srgbClr val="843C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1"/>
          <a:stretch>
            <a:fillRect/>
          </a:stretch>
        </p:blipFill>
        <p:spPr>
          <a:xfrm>
            <a:off x="8793480" y="3634740"/>
            <a:ext cx="3303270" cy="2635250"/>
          </a:xfrm>
          <a:prstGeom prst="rect">
            <a:avLst/>
          </a:prstGeom>
        </p:spPr>
      </p:pic>
      <p:pic>
        <p:nvPicPr>
          <p:cNvPr id="18" name="图片 17"/>
          <p:cNvPicPr>
            <a:picLocks noChangeAspect="1"/>
          </p:cNvPicPr>
          <p:nvPr/>
        </p:nvPicPr>
        <p:blipFill>
          <a:blip r:embed="rId2"/>
          <a:stretch>
            <a:fillRect/>
          </a:stretch>
        </p:blipFill>
        <p:spPr>
          <a:xfrm>
            <a:off x="5099685" y="1061085"/>
            <a:ext cx="3462655" cy="2275840"/>
          </a:xfrm>
          <a:prstGeom prst="rect">
            <a:avLst/>
          </a:prstGeom>
        </p:spPr>
      </p:pic>
      <p:pic>
        <p:nvPicPr>
          <p:cNvPr id="20" name="图片 19"/>
          <p:cNvPicPr>
            <a:picLocks noChangeAspect="1"/>
          </p:cNvPicPr>
          <p:nvPr/>
        </p:nvPicPr>
        <p:blipFill>
          <a:blip r:embed="rId3"/>
          <a:stretch>
            <a:fillRect/>
          </a:stretch>
        </p:blipFill>
        <p:spPr>
          <a:xfrm>
            <a:off x="8794115" y="1061085"/>
            <a:ext cx="3302635" cy="2305685"/>
          </a:xfrm>
          <a:prstGeom prst="rect">
            <a:avLst/>
          </a:prstGeom>
        </p:spPr>
      </p:pic>
      <p:pic>
        <p:nvPicPr>
          <p:cNvPr id="21" name="图片 20"/>
          <p:cNvPicPr>
            <a:picLocks noChangeAspect="1"/>
          </p:cNvPicPr>
          <p:nvPr/>
        </p:nvPicPr>
        <p:blipFill>
          <a:blip r:embed="rId4"/>
          <a:stretch>
            <a:fillRect/>
          </a:stretch>
        </p:blipFill>
        <p:spPr>
          <a:xfrm>
            <a:off x="5099685" y="3634740"/>
            <a:ext cx="3463290" cy="2635250"/>
          </a:xfrm>
          <a:prstGeom prst="rect">
            <a:avLst/>
          </a:prstGeom>
        </p:spPr>
      </p:pic>
      <p:sp>
        <p:nvSpPr>
          <p:cNvPr id="32" name="标题 4"/>
          <p:cNvSpPr>
            <a:spLocks noGrp="1"/>
          </p:cNvSpPr>
          <p:nvPr/>
        </p:nvSpPr>
        <p:spPr>
          <a:xfrm>
            <a:off x="3" y="201295"/>
            <a:ext cx="9198293" cy="484346"/>
          </a:xfrm>
          <a:prstGeom prst="rect">
            <a:avLst/>
          </a:prstGeom>
          <a:noFill/>
        </p:spPr>
        <p:txBody>
          <a:bodyPr vert="horz" lIns="67496" tIns="35097" rIns="67496" bIns="35097" rtlCol="0" anchor="ctr" anchorCtr="0">
            <a:noAutofit/>
          </a:bodyPr>
          <a:p>
            <a:pPr>
              <a:spcBef>
                <a:spcPct val="0"/>
              </a:spcBef>
            </a:pPr>
            <a:r>
              <a:rPr lang="zh-CN" altLang="en-US" sz="3200" b="1" spc="300" dirty="0">
                <a:solidFill>
                  <a:srgbClr val="000000">
                    <a:lumMod val="85000"/>
                    <a:lumOff val="15000"/>
                  </a:srgbClr>
                </a:solidFill>
                <a:latin typeface="宋体" panose="02010600030101010101" pitchFamily="2" charset="-122"/>
                <a:ea typeface="宋体" panose="02010600030101010101" pitchFamily="2" charset="-122"/>
                <a:cs typeface="Arial" panose="020B0604020202020204" pitchFamily="34" charset="0"/>
              </a:rPr>
              <a:t>三、</a:t>
            </a:r>
            <a:r>
              <a:rPr sz="3200" b="1" spc="300" dirty="0" err="1">
                <a:solidFill>
                  <a:srgbClr val="000000">
                    <a:lumMod val="85000"/>
                    <a:lumOff val="15000"/>
                  </a:srgbClr>
                </a:solidFill>
                <a:latin typeface="宋体" panose="02010600030101010101" pitchFamily="2" charset="-122"/>
                <a:ea typeface="宋体" panose="02010600030101010101" pitchFamily="2" charset="-122"/>
                <a:cs typeface="Arial" panose="020B0604020202020204" pitchFamily="34" charset="0"/>
                <a:sym typeface="+mn-ea"/>
              </a:rPr>
              <a:t>战后国际秩序的建立</a:t>
            </a:r>
            <a:r>
              <a:rPr lang="en-US" altLang="zh-CN" sz="3200" b="1" spc="300" dirty="0">
                <a:solidFill>
                  <a:srgbClr val="000000">
                    <a:lumMod val="85000"/>
                    <a:lumOff val="15000"/>
                  </a:srgbClr>
                </a:solidFill>
                <a:latin typeface="宋体" panose="02010600030101010101" pitchFamily="2" charset="-122"/>
                <a:ea typeface="宋体" panose="02010600030101010101" pitchFamily="2" charset="-122"/>
                <a:cs typeface="Arial" panose="020B0604020202020204" pitchFamily="34" charset="0"/>
                <a:sym typeface="+mn-ea"/>
              </a:rPr>
              <a:t>——</a:t>
            </a:r>
            <a:r>
              <a:rPr lang="zh-CN" altLang="en-US" sz="3200" b="1" spc="300" dirty="0">
                <a:solidFill>
                  <a:srgbClr val="000000">
                    <a:lumMod val="85000"/>
                    <a:lumOff val="15000"/>
                  </a:srgbClr>
                </a:solidFill>
                <a:latin typeface="宋体" panose="02010600030101010101" pitchFamily="2" charset="-122"/>
                <a:ea typeface="宋体" panose="02010600030101010101" pitchFamily="2" charset="-122"/>
                <a:cs typeface="Arial" panose="020B0604020202020204" pitchFamily="34" charset="0"/>
                <a:sym typeface="+mn-ea"/>
              </a:rPr>
              <a:t>雅尔塔体系</a:t>
            </a:r>
            <a:r>
              <a:rPr lang="zh-CN" altLang="en-US" sz="3200" b="1" spc="300" dirty="0">
                <a:solidFill>
                  <a:srgbClr val="000000">
                    <a:lumMod val="85000"/>
                    <a:lumOff val="15000"/>
                  </a:srgbClr>
                </a:solidFill>
                <a:latin typeface="宋体" panose="02010600030101010101" pitchFamily="2" charset="-122"/>
                <a:ea typeface="宋体" panose="02010600030101010101" pitchFamily="2" charset="-122"/>
                <a:cs typeface="Arial" panose="020B0604020202020204" pitchFamily="34" charset="0"/>
              </a:rPr>
              <a:t> </a:t>
            </a:r>
            <a:endParaRPr lang="zh-CN" altLang="en-US" sz="3200" b="1" spc="300" dirty="0">
              <a:solidFill>
                <a:srgbClr val="000000">
                  <a:lumMod val="85000"/>
                  <a:lumOff val="15000"/>
                </a:srgbClr>
              </a:solidFill>
              <a:latin typeface="宋体" panose="02010600030101010101" pitchFamily="2" charset="-122"/>
              <a:ea typeface="宋体" panose="02010600030101010101" pitchFamily="2" charset="-122"/>
              <a:cs typeface="Arial" panose="020B0604020202020204" pitchFamily="34" charset="0"/>
            </a:endParaRPr>
          </a:p>
        </p:txBody>
      </p:sp>
      <p:sp>
        <p:nvSpPr>
          <p:cNvPr id="2" name="标题 4"/>
          <p:cNvSpPr>
            <a:spLocks noGrp="1"/>
          </p:cNvSpPr>
          <p:nvPr/>
        </p:nvSpPr>
        <p:spPr>
          <a:xfrm>
            <a:off x="518160" y="856615"/>
            <a:ext cx="1724025" cy="484505"/>
          </a:xfrm>
          <a:prstGeom prst="rect">
            <a:avLst/>
          </a:prstGeom>
          <a:noFill/>
        </p:spPr>
        <p:txBody>
          <a:bodyPr vert="horz" lIns="67496" tIns="35097" rIns="67496" bIns="35097" rtlCol="0" anchor="ctr" anchorCtr="0">
            <a:noAutofit/>
          </a:bodyPr>
          <a:p>
            <a:pPr>
              <a:spcBef>
                <a:spcPct val="0"/>
              </a:spcBef>
            </a:pPr>
            <a:r>
              <a:rPr lang="en-US" sz="2800" b="1" spc="300" dirty="0">
                <a:solidFill>
                  <a:srgbClr val="000000">
                    <a:lumMod val="85000"/>
                    <a:lumOff val="15000"/>
                  </a:srgbClr>
                </a:solidFill>
                <a:latin typeface="宋体" panose="02010600030101010101" pitchFamily="2" charset="-122"/>
                <a:ea typeface="宋体" panose="02010600030101010101" pitchFamily="2" charset="-122"/>
                <a:cs typeface="Arial" panose="020B0604020202020204" pitchFamily="34" charset="0"/>
              </a:rPr>
              <a:t>1</a:t>
            </a:r>
            <a:r>
              <a:rPr lang="zh-CN" altLang="en-US" sz="2800" b="1" spc="300" dirty="0">
                <a:solidFill>
                  <a:srgbClr val="000000">
                    <a:lumMod val="85000"/>
                    <a:lumOff val="15000"/>
                  </a:srgbClr>
                </a:solidFill>
                <a:latin typeface="宋体" panose="02010600030101010101" pitchFamily="2" charset="-122"/>
                <a:ea typeface="宋体" panose="02010600030101010101" pitchFamily="2" charset="-122"/>
                <a:cs typeface="Arial" panose="020B0604020202020204" pitchFamily="34" charset="0"/>
              </a:rPr>
              <a:t>、含义</a:t>
            </a:r>
            <a:endParaRPr lang="zh-CN" altLang="en-US" sz="2800" b="1" spc="300" dirty="0">
              <a:solidFill>
                <a:srgbClr val="000000">
                  <a:lumMod val="85000"/>
                  <a:lumOff val="15000"/>
                </a:srgbClr>
              </a:solidFill>
              <a:latin typeface="宋体" panose="02010600030101010101" pitchFamily="2" charset="-122"/>
              <a:ea typeface="宋体" panose="02010600030101010101" pitchFamily="2" charset="-122"/>
              <a:cs typeface="Arial" panose="020B0604020202020204" pitchFamily="34" charset="0"/>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1" grpId="1"/>
      <p:bldP spid="6" grpId="0" bldLvl="0" animBg="1"/>
      <p:bldP spid="6" grpId="1"/>
      <p:bldP spid="7" grpId="0" bldLvl="0" animBg="1"/>
      <p:bldP spid="7" grpId="1"/>
      <p:bldP spid="8" grpId="0" bldLvl="0" animBg="1"/>
      <p:bldP spid="8" grpId="1"/>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1" y="3"/>
          <a:ext cx="12144375" cy="7155815"/>
        </p:xfrm>
        <a:graphic>
          <a:graphicData uri="http://schemas.openxmlformats.org/drawingml/2006/table">
            <a:tbl>
              <a:tblPr firstRow="1" bandRow="1">
                <a:tableStyleId>{5C22544A-7EE6-4342-B048-85BDC9FD1C3A}</a:tableStyleId>
              </a:tblPr>
              <a:tblGrid>
                <a:gridCol w="1391285"/>
                <a:gridCol w="1344295"/>
                <a:gridCol w="1632585"/>
                <a:gridCol w="4608195"/>
                <a:gridCol w="3168015"/>
              </a:tblGrid>
              <a:tr h="857250">
                <a:tc>
                  <a:txBody>
                    <a:bodyPr/>
                    <a:lstStyle/>
                    <a:p>
                      <a:pPr algn="ctr">
                        <a:lnSpc>
                          <a:spcPct val="110000"/>
                        </a:lnSpc>
                        <a:buNone/>
                      </a:pPr>
                      <a:r>
                        <a:rPr lang="zh-CN" altLang="en-US" sz="2665" dirty="0">
                          <a:solidFill>
                            <a:srgbClr val="FF0000"/>
                          </a:solidFill>
                          <a:latin typeface="楷体" panose="02010609060101010101" charset="-122"/>
                          <a:ea typeface="楷体" panose="02010609060101010101" charset="-122"/>
                        </a:rPr>
                        <a:t>会议</a:t>
                      </a:r>
                      <a:endParaRPr lang="zh-CN" altLang="en-US" sz="2665" dirty="0">
                        <a:solidFill>
                          <a:srgbClr val="FF0000"/>
                        </a:solidFill>
                        <a:latin typeface="楷体" panose="02010609060101010101" charset="-122"/>
                        <a:ea typeface="楷体" panose="02010609060101010101" charset="-122"/>
                      </a:endParaRPr>
                    </a:p>
                  </a:txBody>
                  <a:tcPr marL="121920" marR="121920" marT="60960" marB="60960"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solidFill>
                      <a:srgbClr val="FFFFFF"/>
                    </a:solidFill>
                  </a:tcPr>
                </a:tc>
                <a:tc>
                  <a:txBody>
                    <a:bodyPr/>
                    <a:lstStyle/>
                    <a:p>
                      <a:pPr algn="ctr">
                        <a:lnSpc>
                          <a:spcPct val="110000"/>
                        </a:lnSpc>
                        <a:buNone/>
                      </a:pPr>
                      <a:r>
                        <a:rPr lang="zh-CN" altLang="en-US" sz="2665" dirty="0">
                          <a:solidFill>
                            <a:srgbClr val="FF0000"/>
                          </a:solidFill>
                          <a:latin typeface="楷体" panose="02010609060101010101" charset="-122"/>
                          <a:ea typeface="楷体" panose="02010609060101010101" charset="-122"/>
                        </a:rPr>
                        <a:t>参会国</a:t>
                      </a:r>
                      <a:endParaRPr lang="zh-CN" altLang="en-US" sz="2665" dirty="0">
                        <a:solidFill>
                          <a:srgbClr val="FF0000"/>
                        </a:solidFill>
                        <a:latin typeface="楷体" panose="02010609060101010101" charset="-122"/>
                        <a:ea typeface="楷体" panose="02010609060101010101" charset="-122"/>
                      </a:endParaRPr>
                    </a:p>
                  </a:txBody>
                  <a:tcPr marL="121920" marR="121920" marT="60960" marB="60960"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solidFill>
                      <a:srgbClr val="FFFFFF"/>
                    </a:solidFill>
                  </a:tcPr>
                </a:tc>
                <a:tc>
                  <a:txBody>
                    <a:bodyPr/>
                    <a:lstStyle/>
                    <a:p>
                      <a:pPr algn="ctr">
                        <a:lnSpc>
                          <a:spcPct val="110000"/>
                        </a:lnSpc>
                        <a:buNone/>
                      </a:pPr>
                      <a:r>
                        <a:rPr lang="zh-CN" altLang="en-US" sz="2665" dirty="0">
                          <a:solidFill>
                            <a:srgbClr val="FF0000"/>
                          </a:solidFill>
                          <a:latin typeface="楷体" panose="02010609060101010101" charset="-122"/>
                          <a:ea typeface="楷体" panose="02010609060101010101" charset="-122"/>
                        </a:rPr>
                        <a:t>时间</a:t>
                      </a:r>
                      <a:endParaRPr lang="zh-CN" altLang="en-US" sz="2665" dirty="0">
                        <a:solidFill>
                          <a:srgbClr val="FF0000"/>
                        </a:solidFill>
                        <a:latin typeface="楷体" panose="02010609060101010101" charset="-122"/>
                        <a:ea typeface="楷体" panose="02010609060101010101" charset="-122"/>
                      </a:endParaRPr>
                    </a:p>
                  </a:txBody>
                  <a:tcPr marL="121920" marR="121920" marT="60960" marB="60960"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solidFill>
                      <a:srgbClr val="FFFFFF"/>
                    </a:solidFill>
                  </a:tcPr>
                </a:tc>
                <a:tc>
                  <a:txBody>
                    <a:bodyPr/>
                    <a:lstStyle/>
                    <a:p>
                      <a:pPr algn="ctr">
                        <a:lnSpc>
                          <a:spcPct val="110000"/>
                        </a:lnSpc>
                        <a:buNone/>
                      </a:pPr>
                      <a:r>
                        <a:rPr lang="zh-CN" altLang="en-US" sz="2665" dirty="0">
                          <a:solidFill>
                            <a:srgbClr val="FF0000"/>
                          </a:solidFill>
                          <a:latin typeface="楷体" panose="02010609060101010101" charset="-122"/>
                          <a:ea typeface="楷体" panose="02010609060101010101" charset="-122"/>
                        </a:rPr>
                        <a:t>内容</a:t>
                      </a:r>
                      <a:endParaRPr lang="zh-CN" altLang="en-US" sz="2665" dirty="0">
                        <a:solidFill>
                          <a:srgbClr val="FF0000"/>
                        </a:solidFill>
                        <a:latin typeface="楷体" panose="02010609060101010101" charset="-122"/>
                        <a:ea typeface="楷体" panose="02010609060101010101" charset="-122"/>
                      </a:endParaRPr>
                    </a:p>
                  </a:txBody>
                  <a:tcPr marL="121920" marR="121920" marT="60960" marB="60960"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solidFill>
                      <a:srgbClr val="FFFFFF"/>
                    </a:solidFill>
                  </a:tcPr>
                </a:tc>
                <a:tc>
                  <a:txBody>
                    <a:bodyPr/>
                    <a:lstStyle/>
                    <a:p>
                      <a:pPr algn="ctr">
                        <a:lnSpc>
                          <a:spcPct val="110000"/>
                        </a:lnSpc>
                        <a:buNone/>
                      </a:pPr>
                      <a:r>
                        <a:rPr lang="zh-CN" altLang="en-US" sz="2665" dirty="0">
                          <a:solidFill>
                            <a:srgbClr val="FF0000"/>
                          </a:solidFill>
                          <a:latin typeface="楷体" panose="02010609060101010101" charset="-122"/>
                          <a:ea typeface="楷体" panose="02010609060101010101" charset="-122"/>
                        </a:rPr>
                        <a:t>作用</a:t>
                      </a:r>
                      <a:endParaRPr lang="zh-CN" altLang="en-US" sz="2665" dirty="0">
                        <a:solidFill>
                          <a:srgbClr val="FF0000"/>
                        </a:solidFill>
                        <a:latin typeface="楷体" panose="02010609060101010101" charset="-122"/>
                        <a:ea typeface="楷体" panose="02010609060101010101" charset="-122"/>
                      </a:endParaRPr>
                    </a:p>
                  </a:txBody>
                  <a:tcPr marL="121920" marR="121920" marT="60960" marB="60960"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solidFill>
                      <a:srgbClr val="FFFFFF"/>
                    </a:solidFill>
                  </a:tcPr>
                </a:tc>
              </a:tr>
              <a:tr h="1234440">
                <a:tc>
                  <a:txBody>
                    <a:bodyPr/>
                    <a:lstStyle/>
                    <a:p>
                      <a:pPr algn="ctr">
                        <a:lnSpc>
                          <a:spcPct val="110000"/>
                        </a:lnSpc>
                        <a:buNone/>
                      </a:pPr>
                      <a:r>
                        <a:rPr lang="zh-CN" altLang="en-US" sz="2665" b="1" dirty="0">
                          <a:solidFill>
                            <a:schemeClr val="tx1"/>
                          </a:solidFill>
                          <a:latin typeface="楷体" panose="02010609060101010101" charset="-122"/>
                          <a:ea typeface="楷体" panose="02010609060101010101" charset="-122"/>
                        </a:rPr>
                        <a:t>开罗</a:t>
                      </a:r>
                      <a:endParaRPr lang="zh-CN" altLang="en-US" sz="2665" b="1" dirty="0">
                        <a:solidFill>
                          <a:schemeClr val="tx1"/>
                        </a:solidFill>
                        <a:latin typeface="楷体" panose="02010609060101010101" charset="-122"/>
                        <a:ea typeface="楷体" panose="02010609060101010101" charset="-122"/>
                      </a:endParaRPr>
                    </a:p>
                    <a:p>
                      <a:pPr algn="ctr">
                        <a:lnSpc>
                          <a:spcPct val="110000"/>
                        </a:lnSpc>
                        <a:buNone/>
                      </a:pPr>
                      <a:r>
                        <a:rPr lang="zh-CN" altLang="en-US" sz="2665" b="1" dirty="0">
                          <a:solidFill>
                            <a:schemeClr val="tx1"/>
                          </a:solidFill>
                          <a:latin typeface="楷体" panose="02010609060101010101" charset="-122"/>
                          <a:ea typeface="楷体" panose="02010609060101010101" charset="-122"/>
                        </a:rPr>
                        <a:t>会议</a:t>
                      </a:r>
                      <a:endParaRPr lang="zh-CN" altLang="en-US" sz="2665" b="1" dirty="0">
                        <a:solidFill>
                          <a:schemeClr val="tx1"/>
                        </a:solidFill>
                        <a:latin typeface="楷体" panose="02010609060101010101" charset="-122"/>
                        <a:ea typeface="楷体" panose="02010609060101010101" charset="-122"/>
                      </a:endParaRPr>
                    </a:p>
                  </a:txBody>
                  <a:tcPr marL="121920" marR="121920" marT="60960" marB="60960" anchor="ctr">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c>
                  <a:txBody>
                    <a:bodyPr/>
                    <a:lstStyle/>
                    <a:p>
                      <a:pPr algn="ctr">
                        <a:lnSpc>
                          <a:spcPct val="110000"/>
                        </a:lnSpc>
                        <a:buNone/>
                      </a:pPr>
                      <a:r>
                        <a:rPr lang="zh-CN" altLang="en-US" sz="2665" b="1">
                          <a:solidFill>
                            <a:schemeClr val="tx1"/>
                          </a:solidFill>
                          <a:latin typeface="楷体" panose="02010609060101010101" charset="-122"/>
                          <a:ea typeface="楷体" panose="02010609060101010101" charset="-122"/>
                        </a:rPr>
                        <a:t>美英中</a:t>
                      </a:r>
                      <a:endParaRPr lang="zh-CN" altLang="en-US" sz="2665" b="1">
                        <a:solidFill>
                          <a:schemeClr val="tx1"/>
                        </a:solidFill>
                        <a:latin typeface="楷体" panose="02010609060101010101" charset="-122"/>
                        <a:ea typeface="楷体" panose="02010609060101010101" charset="-122"/>
                      </a:endParaRPr>
                    </a:p>
                  </a:txBody>
                  <a:tcPr marL="121920" marR="121920" marT="60960" marB="60960" anchor="ctr">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c>
                  <a:txBody>
                    <a:bodyPr/>
                    <a:lstStyle/>
                    <a:p>
                      <a:pPr algn="ctr">
                        <a:lnSpc>
                          <a:spcPct val="110000"/>
                        </a:lnSpc>
                        <a:buNone/>
                      </a:pPr>
                      <a:r>
                        <a:rPr lang="en-US" altLang="zh-CN" sz="2665" b="1" dirty="0">
                          <a:solidFill>
                            <a:schemeClr val="tx1"/>
                          </a:solidFill>
                          <a:latin typeface="楷体" panose="02010609060101010101" charset="-122"/>
                          <a:ea typeface="楷体" panose="02010609060101010101" charset="-122"/>
                        </a:rPr>
                        <a:t>1943.11</a:t>
                      </a:r>
                      <a:endParaRPr lang="en-US" altLang="zh-CN" sz="2665" b="1" dirty="0">
                        <a:solidFill>
                          <a:schemeClr val="tx1"/>
                        </a:solidFill>
                        <a:latin typeface="楷体" panose="02010609060101010101" charset="-122"/>
                        <a:ea typeface="楷体" panose="02010609060101010101" charset="-122"/>
                      </a:endParaRPr>
                    </a:p>
                  </a:txBody>
                  <a:tcPr marL="121920" marR="121920" marT="60960" marB="60960" anchor="ctr">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c>
                  <a:txBody>
                    <a:bodyPr/>
                    <a:lstStyle/>
                    <a:p>
                      <a:pPr algn="just">
                        <a:lnSpc>
                          <a:spcPct val="110000"/>
                        </a:lnSpc>
                        <a:buNone/>
                      </a:pPr>
                      <a:r>
                        <a:rPr lang="zh-CN" altLang="en-US" sz="2665" b="1">
                          <a:solidFill>
                            <a:schemeClr val="tx1"/>
                          </a:solidFill>
                          <a:latin typeface="楷体" panose="02010609060101010101" charset="-122"/>
                          <a:ea typeface="楷体" panose="02010609060101010101" charset="-122"/>
                        </a:rPr>
                        <a:t>《开罗宣言》宣告日本窃取的中国领土归还中国</a:t>
                      </a:r>
                      <a:endParaRPr lang="zh-CN" altLang="en-US" sz="2665" b="1">
                        <a:solidFill>
                          <a:schemeClr val="tx1"/>
                        </a:solidFill>
                        <a:latin typeface="楷体" panose="02010609060101010101" charset="-122"/>
                        <a:ea typeface="楷体" panose="02010609060101010101" charset="-122"/>
                      </a:endParaRPr>
                    </a:p>
                  </a:txBody>
                  <a:tcPr marL="121920" marR="121920" marT="60960" marB="60960" anchor="ctr">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c>
                  <a:txBody>
                    <a:bodyPr/>
                    <a:lstStyle/>
                    <a:p>
                      <a:pPr algn="just">
                        <a:lnSpc>
                          <a:spcPct val="110000"/>
                        </a:lnSpc>
                        <a:buNone/>
                      </a:pPr>
                      <a:r>
                        <a:rPr lang="zh-CN" altLang="en-US" sz="2665" b="1">
                          <a:solidFill>
                            <a:schemeClr val="tx1"/>
                          </a:solidFill>
                          <a:latin typeface="楷体" panose="02010609060101010101" charset="-122"/>
                          <a:ea typeface="楷体" panose="02010609060101010101" charset="-122"/>
                          <a:sym typeface="+mn-ea"/>
                        </a:rPr>
                        <a:t>中国收复领土的权利得到国际公认</a:t>
                      </a:r>
                      <a:endParaRPr lang="zh-CN" altLang="en-US" sz="2665" b="1">
                        <a:solidFill>
                          <a:schemeClr val="tx1"/>
                        </a:solidFill>
                        <a:latin typeface="楷体" panose="02010609060101010101" charset="-122"/>
                        <a:ea typeface="楷体" panose="02010609060101010101" charset="-122"/>
                        <a:sym typeface="+mn-ea"/>
                      </a:endParaRPr>
                    </a:p>
                  </a:txBody>
                  <a:tcPr marL="121920" marR="121920" marT="60960" marB="60960" anchor="ctr">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r>
              <a:tr h="1463040">
                <a:tc>
                  <a:txBody>
                    <a:bodyPr/>
                    <a:lstStyle/>
                    <a:p>
                      <a:pPr algn="ctr">
                        <a:lnSpc>
                          <a:spcPct val="110000"/>
                        </a:lnSpc>
                        <a:buNone/>
                      </a:pPr>
                      <a:r>
                        <a:rPr lang="zh-CN" altLang="en-US" sz="2665" b="1" dirty="0">
                          <a:solidFill>
                            <a:schemeClr val="tx1"/>
                          </a:solidFill>
                          <a:latin typeface="楷体" panose="02010609060101010101" charset="-122"/>
                          <a:ea typeface="楷体" panose="02010609060101010101" charset="-122"/>
                        </a:rPr>
                        <a:t>德黑兰会议</a:t>
                      </a:r>
                      <a:endParaRPr lang="zh-CN" altLang="en-US" sz="2665" b="1" dirty="0">
                        <a:solidFill>
                          <a:schemeClr val="tx1"/>
                        </a:solidFill>
                        <a:latin typeface="楷体" panose="02010609060101010101" charset="-122"/>
                        <a:ea typeface="楷体" panose="02010609060101010101" charset="-122"/>
                      </a:endParaRPr>
                    </a:p>
                  </a:txBody>
                  <a:tcPr marL="121920" marR="121920" marT="60960" marB="60960"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110000"/>
                        </a:lnSpc>
                        <a:buNone/>
                      </a:pPr>
                      <a:r>
                        <a:rPr lang="zh-CN" altLang="en-US" sz="2665" b="1" dirty="0">
                          <a:solidFill>
                            <a:schemeClr val="tx1"/>
                          </a:solidFill>
                          <a:latin typeface="楷体" panose="02010609060101010101" charset="-122"/>
                          <a:ea typeface="楷体" panose="02010609060101010101" charset="-122"/>
                        </a:rPr>
                        <a:t>苏美英</a:t>
                      </a:r>
                      <a:endParaRPr lang="zh-CN" altLang="en-US" sz="2665" b="1" dirty="0">
                        <a:solidFill>
                          <a:schemeClr val="tx1"/>
                        </a:solidFill>
                        <a:latin typeface="楷体" panose="02010609060101010101" charset="-122"/>
                        <a:ea typeface="楷体" panose="02010609060101010101" charset="-122"/>
                      </a:endParaRPr>
                    </a:p>
                  </a:txBody>
                  <a:tcPr marL="121920" marR="121920" marT="60960" marB="60960"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110000"/>
                        </a:lnSpc>
                        <a:buNone/>
                      </a:pPr>
                      <a:r>
                        <a:rPr lang="en-US" altLang="zh-CN" sz="2665" b="1" dirty="0">
                          <a:solidFill>
                            <a:schemeClr val="tx1"/>
                          </a:solidFill>
                          <a:latin typeface="楷体" panose="02010609060101010101" charset="-122"/>
                          <a:ea typeface="楷体" panose="02010609060101010101" charset="-122"/>
                        </a:rPr>
                        <a:t>1943.11</a:t>
                      </a:r>
                      <a:endParaRPr lang="en-US" altLang="zh-CN" sz="2665" b="1" dirty="0">
                        <a:solidFill>
                          <a:schemeClr val="tx1"/>
                        </a:solidFill>
                        <a:latin typeface="楷体" panose="02010609060101010101" charset="-122"/>
                        <a:ea typeface="楷体" panose="02010609060101010101" charset="-122"/>
                      </a:endParaRPr>
                    </a:p>
                  </a:txBody>
                  <a:tcPr marL="121920" marR="121920" marT="60960" marB="60960"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just">
                        <a:lnSpc>
                          <a:spcPct val="110000"/>
                        </a:lnSpc>
                        <a:buNone/>
                      </a:pPr>
                      <a:r>
                        <a:rPr lang="zh-CN" altLang="en-US" sz="2665" b="1">
                          <a:solidFill>
                            <a:schemeClr val="tx1"/>
                          </a:solidFill>
                          <a:latin typeface="楷体" panose="02010609060101010101" charset="-122"/>
                          <a:ea typeface="楷体" panose="02010609060101010101" charset="-122"/>
                          <a:cs typeface="楷体" panose="02010609060101010101" charset="-122"/>
                        </a:rPr>
                        <a:t>开辟欧洲第二战场及商谈战后处置德国和成立国际组织等问题</a:t>
                      </a:r>
                      <a:endParaRPr lang="zh-CN" altLang="en-US" sz="2665" b="1">
                        <a:solidFill>
                          <a:schemeClr val="tx1"/>
                        </a:solidFill>
                        <a:latin typeface="楷体" panose="02010609060101010101" charset="-122"/>
                        <a:ea typeface="楷体" panose="02010609060101010101" charset="-122"/>
                        <a:cs typeface="楷体" panose="02010609060101010101" charset="-122"/>
                      </a:endParaRPr>
                    </a:p>
                  </a:txBody>
                  <a:tcPr marL="121920" marR="121920" marT="60960" marB="60960"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just">
                        <a:lnSpc>
                          <a:spcPct val="110000"/>
                        </a:lnSpc>
                        <a:buNone/>
                      </a:pPr>
                      <a:r>
                        <a:rPr lang="zh-CN" altLang="en-US" sz="2665" b="1">
                          <a:solidFill>
                            <a:schemeClr val="tx1"/>
                          </a:solidFill>
                          <a:latin typeface="楷体" panose="02010609060101010101" charset="-122"/>
                          <a:ea typeface="楷体" panose="02010609060101010101" charset="-122"/>
                        </a:rPr>
                        <a:t>加速德国走向灭亡</a:t>
                      </a:r>
                      <a:endParaRPr lang="zh-CN" altLang="en-US" sz="2665" b="1">
                        <a:solidFill>
                          <a:schemeClr val="tx1"/>
                        </a:solidFill>
                        <a:latin typeface="楷体" panose="02010609060101010101" charset="-122"/>
                        <a:ea typeface="楷体" panose="02010609060101010101" charset="-122"/>
                      </a:endParaRPr>
                    </a:p>
                  </a:txBody>
                  <a:tcPr marL="121920" marR="121920" marT="60960" marB="60960"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1235075">
                <a:tc>
                  <a:txBody>
                    <a:bodyPr/>
                    <a:lstStyle/>
                    <a:p>
                      <a:pPr algn="ctr">
                        <a:lnSpc>
                          <a:spcPct val="110000"/>
                        </a:lnSpc>
                        <a:buNone/>
                      </a:pPr>
                      <a:r>
                        <a:rPr lang="zh-CN" altLang="en-US" sz="2665" b="1" dirty="0">
                          <a:solidFill>
                            <a:schemeClr val="tx1"/>
                          </a:solidFill>
                          <a:latin typeface="楷体" panose="02010609060101010101" charset="-122"/>
                          <a:ea typeface="楷体" panose="02010609060101010101" charset="-122"/>
                        </a:rPr>
                        <a:t>雅尔塔会议</a:t>
                      </a:r>
                      <a:endParaRPr lang="zh-CN" altLang="en-US" sz="2665" b="1" dirty="0">
                        <a:solidFill>
                          <a:schemeClr val="tx1"/>
                        </a:solidFill>
                        <a:latin typeface="楷体" panose="02010609060101010101" charset="-122"/>
                        <a:ea typeface="楷体" panose="02010609060101010101" charset="-122"/>
                      </a:endParaRPr>
                    </a:p>
                  </a:txBody>
                  <a:tcPr marL="121920" marR="121920" marT="60960" marB="60960"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110000"/>
                        </a:lnSpc>
                        <a:buNone/>
                      </a:pPr>
                      <a:r>
                        <a:rPr lang="zh-CN" altLang="en-US" sz="2665" b="1">
                          <a:solidFill>
                            <a:schemeClr val="tx1"/>
                          </a:solidFill>
                          <a:latin typeface="楷体" panose="02010609060101010101" charset="-122"/>
                          <a:ea typeface="楷体" panose="02010609060101010101" charset="-122"/>
                        </a:rPr>
                        <a:t>苏美英</a:t>
                      </a:r>
                      <a:endParaRPr lang="zh-CN" altLang="en-US" sz="2665" b="1">
                        <a:solidFill>
                          <a:schemeClr val="tx1"/>
                        </a:solidFill>
                        <a:latin typeface="楷体" panose="02010609060101010101" charset="-122"/>
                        <a:ea typeface="楷体" panose="02010609060101010101" charset="-122"/>
                      </a:endParaRPr>
                    </a:p>
                  </a:txBody>
                  <a:tcPr marL="121920" marR="121920" marT="60960" marB="60960"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110000"/>
                        </a:lnSpc>
                        <a:buNone/>
                      </a:pPr>
                      <a:r>
                        <a:rPr lang="en-US" altLang="zh-CN" sz="2665" b="1" dirty="0">
                          <a:solidFill>
                            <a:schemeClr val="tx1"/>
                          </a:solidFill>
                          <a:latin typeface="楷体" panose="02010609060101010101" charset="-122"/>
                          <a:ea typeface="楷体" panose="02010609060101010101" charset="-122"/>
                          <a:sym typeface="+mn-ea"/>
                        </a:rPr>
                        <a:t>1945.02</a:t>
                      </a:r>
                      <a:endParaRPr lang="en-US" altLang="zh-CN" sz="2665" b="1" dirty="0">
                        <a:solidFill>
                          <a:schemeClr val="tx1"/>
                        </a:solidFill>
                        <a:latin typeface="楷体" panose="02010609060101010101" charset="-122"/>
                        <a:ea typeface="楷体" panose="02010609060101010101" charset="-122"/>
                        <a:sym typeface="+mn-ea"/>
                      </a:endParaRPr>
                    </a:p>
                  </a:txBody>
                  <a:tcPr marL="121920" marR="121920" marT="60960" marB="60960"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just">
                        <a:lnSpc>
                          <a:spcPct val="110000"/>
                        </a:lnSpc>
                        <a:buNone/>
                      </a:pPr>
                      <a:r>
                        <a:rPr lang="zh-CN" altLang="en-US" sz="2665" b="1" dirty="0">
                          <a:solidFill>
                            <a:schemeClr val="tx1"/>
                          </a:solidFill>
                          <a:latin typeface="楷体" panose="02010609060101010101" charset="-122"/>
                          <a:ea typeface="楷体" panose="02010609060101010101" charset="-122"/>
                        </a:rPr>
                        <a:t>商谈对德政策和安排战后世</a:t>
                      </a:r>
                      <a:r>
                        <a:rPr lang="zh-CN" altLang="en-US" sz="2665" b="1" dirty="0">
                          <a:solidFill>
                            <a:schemeClr val="tx1"/>
                          </a:solidFill>
                          <a:latin typeface="楷体" panose="02010609060101010101" charset="-122"/>
                          <a:ea typeface="楷体" panose="02010609060101010101" charset="-122"/>
                          <a:sym typeface="+mn-ea"/>
                        </a:rPr>
                        <a:t>界事宜</a:t>
                      </a:r>
                      <a:endParaRPr lang="zh-CN" altLang="en-US" sz="2665" b="1" dirty="0">
                        <a:solidFill>
                          <a:schemeClr val="tx1"/>
                        </a:solidFill>
                        <a:latin typeface="楷体" panose="02010609060101010101" charset="-122"/>
                        <a:ea typeface="楷体" panose="02010609060101010101" charset="-122"/>
                        <a:sym typeface="+mn-ea"/>
                      </a:endParaRPr>
                    </a:p>
                  </a:txBody>
                  <a:tcPr marL="121920" marR="121920" marT="60960" marB="60960"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just">
                        <a:lnSpc>
                          <a:spcPct val="110000"/>
                        </a:lnSpc>
                        <a:buNone/>
                      </a:pPr>
                      <a:r>
                        <a:rPr lang="zh-CN" altLang="en-US" sz="2665" b="1" dirty="0">
                          <a:solidFill>
                            <a:schemeClr val="tx1"/>
                          </a:solidFill>
                          <a:latin typeface="楷体" panose="02010609060101010101" charset="-122"/>
                          <a:ea typeface="楷体" panose="02010609060101010101" charset="-122"/>
                        </a:rPr>
                        <a:t>为雅尔塔体系</a:t>
                      </a:r>
                      <a:r>
                        <a:rPr lang="zh-CN" altLang="en-US" sz="2665" b="1" dirty="0">
                          <a:solidFill>
                            <a:schemeClr val="tx1"/>
                          </a:solidFill>
                          <a:latin typeface="楷体" panose="02010609060101010101" charset="-122"/>
                          <a:ea typeface="楷体" panose="02010609060101010101" charset="-122"/>
                          <a:sym typeface="+mn-ea"/>
                        </a:rPr>
                        <a:t>建立奠定基础</a:t>
                      </a:r>
                      <a:endParaRPr lang="zh-CN" altLang="en-US" sz="2665" b="1" dirty="0">
                        <a:solidFill>
                          <a:schemeClr val="tx1"/>
                        </a:solidFill>
                        <a:latin typeface="楷体" panose="02010609060101010101" charset="-122"/>
                        <a:ea typeface="楷体" panose="02010609060101010101" charset="-122"/>
                        <a:sym typeface="+mn-ea"/>
                      </a:endParaRPr>
                    </a:p>
                  </a:txBody>
                  <a:tcPr marL="121920" marR="121920" marT="60960" marB="60960"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2366010">
                <a:tc>
                  <a:txBody>
                    <a:bodyPr/>
                    <a:lstStyle/>
                    <a:p>
                      <a:pPr algn="ctr">
                        <a:lnSpc>
                          <a:spcPct val="110000"/>
                        </a:lnSpc>
                        <a:buNone/>
                      </a:pPr>
                      <a:r>
                        <a:rPr lang="zh-CN" altLang="en-US" sz="2665" b="1">
                          <a:solidFill>
                            <a:schemeClr val="tx1"/>
                          </a:solidFill>
                          <a:latin typeface="楷体" panose="02010609060101010101" charset="-122"/>
                          <a:ea typeface="楷体" panose="02010609060101010101" charset="-122"/>
                        </a:rPr>
                        <a:t>波茨坦会议</a:t>
                      </a:r>
                      <a:endParaRPr lang="zh-CN" altLang="en-US" sz="2665" b="1">
                        <a:solidFill>
                          <a:schemeClr val="tx1"/>
                        </a:solidFill>
                        <a:latin typeface="楷体" panose="02010609060101010101" charset="-122"/>
                        <a:ea typeface="楷体" panose="02010609060101010101" charset="-122"/>
                      </a:endParaRPr>
                    </a:p>
                  </a:txBody>
                  <a:tcPr marL="121920" marR="121920" marT="60960" marB="60960" anchor="ctr">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solidFill>
                  </a:tcPr>
                </a:tc>
                <a:tc>
                  <a:txBody>
                    <a:bodyPr/>
                    <a:lstStyle/>
                    <a:p>
                      <a:pPr algn="ctr">
                        <a:lnSpc>
                          <a:spcPct val="110000"/>
                        </a:lnSpc>
                        <a:buNone/>
                      </a:pPr>
                      <a:r>
                        <a:rPr lang="zh-CN" altLang="en-US" sz="2665" b="1">
                          <a:solidFill>
                            <a:schemeClr val="tx1"/>
                          </a:solidFill>
                          <a:latin typeface="楷体" panose="02010609060101010101" charset="-122"/>
                          <a:ea typeface="楷体" panose="02010609060101010101" charset="-122"/>
                        </a:rPr>
                        <a:t>苏美英</a:t>
                      </a:r>
                      <a:endParaRPr lang="zh-CN" altLang="en-US" sz="2665" b="1">
                        <a:solidFill>
                          <a:schemeClr val="tx1"/>
                        </a:solidFill>
                        <a:latin typeface="楷体" panose="02010609060101010101" charset="-122"/>
                        <a:ea typeface="楷体" panose="02010609060101010101" charset="-122"/>
                      </a:endParaRPr>
                    </a:p>
                  </a:txBody>
                  <a:tcPr marL="121920" marR="121920" marT="60960" marB="60960" anchor="ctr">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solidFill>
                  </a:tcPr>
                </a:tc>
                <a:tc>
                  <a:txBody>
                    <a:bodyPr/>
                    <a:lstStyle/>
                    <a:p>
                      <a:pPr algn="ctr">
                        <a:lnSpc>
                          <a:spcPct val="110000"/>
                        </a:lnSpc>
                        <a:buNone/>
                      </a:pPr>
                      <a:r>
                        <a:rPr lang="en-US" altLang="zh-CN" sz="2665" b="1">
                          <a:solidFill>
                            <a:schemeClr val="tx1"/>
                          </a:solidFill>
                          <a:latin typeface="楷体" panose="02010609060101010101" charset="-122"/>
                          <a:ea typeface="楷体" panose="02010609060101010101" charset="-122"/>
                        </a:rPr>
                        <a:t>1945.07</a:t>
                      </a:r>
                      <a:endParaRPr lang="en-US" altLang="zh-CN" sz="2665" b="1">
                        <a:solidFill>
                          <a:schemeClr val="tx1"/>
                        </a:solidFill>
                        <a:latin typeface="楷体" panose="02010609060101010101" charset="-122"/>
                        <a:ea typeface="楷体" panose="02010609060101010101" charset="-122"/>
                      </a:endParaRPr>
                    </a:p>
                  </a:txBody>
                  <a:tcPr marL="121920" marR="121920" marT="60960" marB="60960" anchor="ctr">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solidFill>
                  </a:tcPr>
                </a:tc>
                <a:tc>
                  <a:txBody>
                    <a:bodyPr/>
                    <a:lstStyle/>
                    <a:p>
                      <a:pPr algn="just">
                        <a:lnSpc>
                          <a:spcPct val="110000"/>
                        </a:lnSpc>
                        <a:buNone/>
                      </a:pPr>
                      <a:r>
                        <a:rPr lang="zh-CN" altLang="en-US" sz="2665" b="1" dirty="0">
                          <a:solidFill>
                            <a:schemeClr val="tx1"/>
                          </a:solidFill>
                          <a:latin typeface="楷体" panose="02010609060101010101" charset="-122"/>
                          <a:ea typeface="楷体" panose="02010609060101010101" charset="-122"/>
                        </a:rPr>
                        <a:t>重申雅尔塔会议关于处理德国的精神；并以中、美、英三国的名义发表了《波茨坦公告》，重申了《开罗宣言》的主要内容</a:t>
                      </a:r>
                      <a:endParaRPr lang="zh-CN" altLang="en-US" sz="2665" b="1" dirty="0">
                        <a:solidFill>
                          <a:schemeClr val="tx1"/>
                        </a:solidFill>
                        <a:latin typeface="楷体" panose="02010609060101010101" charset="-122"/>
                        <a:ea typeface="楷体" panose="02010609060101010101" charset="-122"/>
                      </a:endParaRPr>
                    </a:p>
                  </a:txBody>
                  <a:tcPr marL="121920" marR="121920" marT="60960" marB="60960" anchor="ctr">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solidFill>
                  </a:tcPr>
                </a:tc>
                <a:tc>
                  <a:txBody>
                    <a:bodyPr/>
                    <a:lstStyle/>
                    <a:p>
                      <a:pPr algn="just">
                        <a:lnSpc>
                          <a:spcPct val="110000"/>
                        </a:lnSpc>
                        <a:buNone/>
                      </a:pPr>
                      <a:r>
                        <a:rPr lang="zh-CN" altLang="en-US" sz="2665" b="1" dirty="0">
                          <a:solidFill>
                            <a:schemeClr val="tx1"/>
                          </a:solidFill>
                          <a:latin typeface="楷体" panose="02010609060101010101" charset="-122"/>
                          <a:ea typeface="楷体" panose="02010609060101010101" charset="-122"/>
                          <a:sym typeface="+mn-ea"/>
                        </a:rPr>
                        <a:t>加速日本法西斯的灭亡</a:t>
                      </a:r>
                      <a:endParaRPr lang="zh-CN" altLang="en-US" sz="2665" b="1" dirty="0">
                        <a:solidFill>
                          <a:schemeClr val="tx1"/>
                        </a:solidFill>
                        <a:latin typeface="楷体" panose="02010609060101010101" charset="-122"/>
                        <a:ea typeface="楷体" panose="02010609060101010101" charset="-122"/>
                        <a:sym typeface="+mn-ea"/>
                      </a:endParaRPr>
                    </a:p>
                  </a:txBody>
                  <a:tcPr marL="121920" marR="121920" marT="60960" marB="60960" anchor="ctr">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solidFill>
                  </a:tcPr>
                </a:tc>
              </a:tr>
            </a:tbl>
          </a:graphicData>
        </a:graphic>
      </p:graphicFrame>
    </p:spTree>
    <p:custDataLst>
      <p:tags r:id="rId2"/>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49860" y="625475"/>
            <a:ext cx="6743700" cy="1814830"/>
          </a:xfrm>
          <a:prstGeom prst="rect">
            <a:avLst/>
          </a:prstGeom>
          <a:noFill/>
        </p:spPr>
        <p:txBody>
          <a:bodyPr wrap="square" rtlCol="0">
            <a:spAutoFit/>
          </a:bodyPr>
          <a:p>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领土问题：</a:t>
            </a:r>
            <a:r>
              <a:rPr lang="zh-CN" altLang="en-US" sz="2800" b="1" dirty="0">
                <a:latin typeface="宋体" panose="02010600030101010101" pitchFamily="2" charset="-122"/>
                <a:ea typeface="宋体" panose="02010600030101010101" pitchFamily="2" charset="-122"/>
                <a:cs typeface="宋体" panose="02010600030101010101" pitchFamily="2" charset="-122"/>
              </a:rPr>
              <a:t> ①</a:t>
            </a:r>
            <a:r>
              <a:rPr lang="zh-CN" altLang="zh-CN" sz="2800" b="1" dirty="0">
                <a:latin typeface="宋体" panose="02010600030101010101" pitchFamily="2" charset="-122"/>
                <a:ea typeface="宋体" panose="02010600030101010101" pitchFamily="2" charset="-122"/>
                <a:cs typeface="宋体" panose="02010600030101010101" pitchFamily="2" charset="-122"/>
                <a:sym typeface="+mn-ea"/>
              </a:rPr>
              <a:t>重新确定欧亚国家的版图：德国</a:t>
            </a:r>
            <a:r>
              <a:rPr lang="zh-CN" altLang="en-US" sz="2800" b="1" dirty="0">
                <a:latin typeface="宋体" panose="02010600030101010101" pitchFamily="2" charset="-122"/>
                <a:ea typeface="宋体" panose="02010600030101010101" pitchFamily="2" charset="-122"/>
                <a:cs typeface="宋体" panose="02010600030101010101" pitchFamily="2" charset="-122"/>
                <a:sym typeface="+mn-ea"/>
              </a:rPr>
              <a:t>被</a:t>
            </a:r>
            <a:r>
              <a:rPr lang="zh-CN" altLang="zh-CN" sz="2800" b="1" dirty="0">
                <a:latin typeface="宋体" panose="02010600030101010101" pitchFamily="2" charset="-122"/>
                <a:ea typeface="宋体" panose="02010600030101010101" pitchFamily="2" charset="-122"/>
                <a:cs typeface="宋体" panose="02010600030101010101" pitchFamily="2" charset="-122"/>
                <a:sym typeface="+mn-ea"/>
              </a:rPr>
              <a:t>分区占领，日本由美国单独占领；</a:t>
            </a:r>
            <a:r>
              <a:rPr lang="zh-CN" altLang="en-US" sz="2800" b="1" dirty="0">
                <a:latin typeface="宋体" panose="02010600030101010101" pitchFamily="2" charset="-122"/>
                <a:ea typeface="宋体" panose="02010600030101010101" pitchFamily="2" charset="-122"/>
                <a:cs typeface="宋体" panose="02010600030101010101" pitchFamily="2" charset="-122"/>
              </a:rPr>
              <a:t>②</a:t>
            </a:r>
            <a:r>
              <a:rPr lang="zh-CN" altLang="zh-CN" sz="2800" b="1" dirty="0">
                <a:latin typeface="宋体" panose="02010600030101010101" pitchFamily="2" charset="-122"/>
                <a:ea typeface="宋体" panose="02010600030101010101" pitchFamily="2" charset="-122"/>
                <a:cs typeface="宋体" panose="02010600030101010101" pitchFamily="2" charset="-122"/>
                <a:sym typeface="+mn-ea"/>
              </a:rPr>
              <a:t>日本归还侵占中国的领土</a:t>
            </a:r>
            <a:r>
              <a:rPr lang="zh-CN" altLang="en-US" sz="2800" b="1" dirty="0">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800" b="1" dirty="0">
              <a:latin typeface="宋体" panose="02010600030101010101" pitchFamily="2" charset="-122"/>
              <a:ea typeface="宋体" panose="02010600030101010101" pitchFamily="2" charset="-122"/>
              <a:cs typeface="宋体" panose="02010600030101010101" pitchFamily="2" charset="-122"/>
              <a:sym typeface="+mn-ea"/>
            </a:endParaRPr>
          </a:p>
          <a:p>
            <a:r>
              <a:rPr lang="zh-CN" altLang="en-US" sz="2800" b="1" dirty="0">
                <a:latin typeface="宋体" panose="02010600030101010101" pitchFamily="2" charset="-122"/>
                <a:ea typeface="宋体" panose="02010600030101010101" pitchFamily="2" charset="-122"/>
                <a:cs typeface="宋体" panose="02010600030101010101" pitchFamily="2" charset="-122"/>
              </a:rPr>
              <a:t>③</a:t>
            </a:r>
            <a:r>
              <a:rPr lang="zh-CN" altLang="zh-CN" sz="2800" b="1" dirty="0">
                <a:latin typeface="宋体" panose="02010600030101010101" pitchFamily="2" charset="-122"/>
                <a:ea typeface="宋体" panose="02010600030101010101" pitchFamily="2" charset="-122"/>
                <a:cs typeface="宋体" panose="02010600030101010101" pitchFamily="2" charset="-122"/>
                <a:sym typeface="+mn-ea"/>
              </a:rPr>
              <a:t>承认朝鲜独立；</a:t>
            </a:r>
            <a:endParaRPr lang="zh-CN" altLang="en-US" sz="2800" b="1" dirty="0">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nvSpPr>
        <p:spPr>
          <a:xfrm>
            <a:off x="133985" y="2747427"/>
            <a:ext cx="6459855" cy="953135"/>
          </a:xfrm>
          <a:prstGeom prst="rect">
            <a:avLst/>
          </a:prstGeom>
          <a:noFill/>
        </p:spPr>
        <p:txBody>
          <a:bodyPr wrap="square" rtlCol="0">
            <a:spAutoFit/>
          </a:bodyPr>
          <a:p>
            <a:r>
              <a:rPr lang="zh-CN" altLang="en-US" sz="2800" b="1" dirty="0">
                <a:solidFill>
                  <a:srgbClr val="FF0000"/>
                </a:solidFill>
                <a:latin typeface="宋体" panose="02010600030101010101" pitchFamily="2" charset="-122"/>
                <a:ea typeface="宋体" panose="02010600030101010101" pitchFamily="2" charset="-122"/>
              </a:rPr>
              <a:t>战败国处理问题：</a:t>
            </a:r>
            <a:r>
              <a:rPr lang="zh-CN" altLang="en-US" sz="2800" b="1" dirty="0">
                <a:latin typeface="宋体" panose="02010600030101010101" pitchFamily="2" charset="-122"/>
                <a:ea typeface="宋体" panose="02010600030101010101" pitchFamily="2" charset="-122"/>
              </a:rPr>
              <a:t>④审判战犯，肃清法西斯主义和军国主义；</a:t>
            </a:r>
            <a:endParaRPr lang="en-US" altLang="zh-CN" sz="2800" b="1" dirty="0">
              <a:latin typeface="宋体" panose="02010600030101010101" pitchFamily="2" charset="-122"/>
              <a:ea typeface="宋体" panose="02010600030101010101" pitchFamily="2" charset="-122"/>
            </a:endParaRPr>
          </a:p>
        </p:txBody>
      </p:sp>
      <p:sp>
        <p:nvSpPr>
          <p:cNvPr id="7" name="文本框 6"/>
          <p:cNvSpPr txBox="1"/>
          <p:nvPr/>
        </p:nvSpPr>
        <p:spPr>
          <a:xfrm>
            <a:off x="47445" y="3832523"/>
            <a:ext cx="6459855" cy="1814830"/>
          </a:xfrm>
          <a:prstGeom prst="rect">
            <a:avLst/>
          </a:prstGeom>
          <a:noFill/>
        </p:spPr>
        <p:txBody>
          <a:bodyPr wrap="square" rtlCol="0">
            <a:spAutoFit/>
          </a:bodyPr>
          <a:p>
            <a:r>
              <a:rPr lang="zh-CN" altLang="en-US" sz="2800" b="1" dirty="0">
                <a:solidFill>
                  <a:srgbClr val="FF0000"/>
                </a:solidFill>
                <a:latin typeface="宋体" panose="02010600030101010101" pitchFamily="2" charset="-122"/>
                <a:ea typeface="宋体" panose="02010600030101010101" pitchFamily="2" charset="-122"/>
              </a:rPr>
              <a:t>殖民地问题：</a:t>
            </a:r>
            <a:r>
              <a:rPr lang="zh-CN" altLang="en-US" sz="2800" b="1" dirty="0">
                <a:latin typeface="宋体" panose="02010600030101010101" pitchFamily="2" charset="-122"/>
                <a:ea typeface="宋体" panose="02010600030101010101" pitchFamily="2" charset="-122"/>
                <a:hlinkClick r:id="rId1" action="ppaction://hlinksldjump"/>
              </a:rPr>
              <a:t>⑤对德、日、意的殖民地及国联的委任统治地实行托管，原则上承认被压迫民族的独立权利；</a:t>
            </a:r>
            <a:endParaRPr lang="zh-CN" altLang="en-US" sz="2800" dirty="0">
              <a:latin typeface="宋体" panose="02010600030101010101" pitchFamily="2" charset="-122"/>
              <a:ea typeface="宋体" panose="02010600030101010101" pitchFamily="2" charset="-122"/>
              <a:hlinkClick r:id="rId1" action="ppaction://hlinksldjump"/>
            </a:endParaRPr>
          </a:p>
          <a:p>
            <a:r>
              <a:rPr lang="zh-CN" altLang="en-US" sz="2800" b="1" dirty="0">
                <a:latin typeface="宋体" panose="02010600030101010101" pitchFamily="2" charset="-122"/>
                <a:ea typeface="宋体" panose="02010600030101010101" pitchFamily="2" charset="-122"/>
                <a:hlinkClick r:id="rId1" action="ppaction://hlinksldjump"/>
              </a:rPr>
              <a:t>⑥美、苏、英划分势力范围；</a:t>
            </a:r>
            <a:endParaRPr lang="zh-CN" altLang="en-US" sz="2800" b="1" dirty="0">
              <a:latin typeface="宋体" panose="02010600030101010101" pitchFamily="2" charset="-122"/>
              <a:ea typeface="宋体" panose="02010600030101010101" pitchFamily="2" charset="-122"/>
            </a:endParaRPr>
          </a:p>
        </p:txBody>
      </p:sp>
      <p:sp>
        <p:nvSpPr>
          <p:cNvPr id="8" name="文本框 7"/>
          <p:cNvSpPr txBox="1"/>
          <p:nvPr/>
        </p:nvSpPr>
        <p:spPr>
          <a:xfrm>
            <a:off x="133985" y="5777865"/>
            <a:ext cx="6759575" cy="953135"/>
          </a:xfrm>
          <a:prstGeom prst="rect">
            <a:avLst/>
          </a:prstGeom>
          <a:noFill/>
        </p:spPr>
        <p:txBody>
          <a:bodyPr wrap="square" rtlCol="0">
            <a:spAutoFit/>
          </a:bodyPr>
          <a:p>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体系保障问题： </a:t>
            </a:r>
            <a:endParaRPr lang="en-US"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800" b="1" dirty="0">
                <a:latin typeface="宋体" panose="02010600030101010101" pitchFamily="2" charset="-122"/>
                <a:ea typeface="宋体" panose="02010600030101010101" pitchFamily="2" charset="-122"/>
                <a:cs typeface="宋体" panose="02010600030101010101" pitchFamily="2" charset="-122"/>
              </a:rPr>
              <a:t> </a:t>
            </a:r>
            <a:r>
              <a:rPr lang="en-US" altLang="zh-CN" sz="2800" b="1" dirty="0">
                <a:latin typeface="宋体" panose="02010600030101010101" pitchFamily="2" charset="-122"/>
                <a:ea typeface="宋体" panose="02010600030101010101" pitchFamily="2" charset="-122"/>
                <a:cs typeface="宋体" panose="02010600030101010101" pitchFamily="2" charset="-122"/>
                <a:hlinkClick r:id="rId2" action="ppaction://hlinksldjump"/>
              </a:rPr>
              <a:t> </a:t>
            </a:r>
            <a:r>
              <a:rPr lang="zh-CN" altLang="en-US" sz="2800" b="1" dirty="0" smtClean="0">
                <a:latin typeface="宋体" panose="02010600030101010101" pitchFamily="2" charset="-122"/>
                <a:ea typeface="宋体" panose="02010600030101010101" pitchFamily="2" charset="-122"/>
                <a:cs typeface="宋体" panose="02010600030101010101" pitchFamily="2" charset="-122"/>
                <a:hlinkClick r:id="rId2" action="ppaction://hlinksldjump"/>
              </a:rPr>
              <a:t>⑦</a:t>
            </a:r>
            <a:r>
              <a:rPr lang="zh-CN" altLang="en-US" sz="2800" b="1" dirty="0">
                <a:latin typeface="宋体" panose="02010600030101010101" pitchFamily="2" charset="-122"/>
                <a:ea typeface="宋体" panose="02010600030101010101" pitchFamily="2" charset="-122"/>
                <a:cs typeface="宋体" panose="02010600030101010101" pitchFamily="2" charset="-122"/>
                <a:hlinkClick r:id="rId2" action="ppaction://hlinksldjump"/>
              </a:rPr>
              <a:t>成立联合国</a:t>
            </a:r>
            <a:endParaRPr lang="zh-CN" altLang="en-US" sz="2800" dirty="0">
              <a:latin typeface="宋体" panose="02010600030101010101" pitchFamily="2" charset="-122"/>
              <a:ea typeface="宋体" panose="02010600030101010101" pitchFamily="2" charset="-122"/>
              <a:cs typeface="宋体" panose="02010600030101010101" pitchFamily="2" charset="-122"/>
            </a:endParaRPr>
          </a:p>
        </p:txBody>
      </p:sp>
      <p:sp>
        <p:nvSpPr>
          <p:cNvPr id="20" name="矩形 19"/>
          <p:cNvSpPr/>
          <p:nvPr/>
        </p:nvSpPr>
        <p:spPr>
          <a:xfrm>
            <a:off x="7750810" y="436245"/>
            <a:ext cx="4018280" cy="1526540"/>
          </a:xfrm>
          <a:prstGeom prst="rect">
            <a:avLst/>
          </a:prstGeom>
          <a:no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800" b="1" dirty="0" smtClean="0">
                <a:solidFill>
                  <a:schemeClr val="tx1"/>
                </a:solidFill>
                <a:latin typeface="宋体" panose="02010600030101010101" pitchFamily="2" charset="-122"/>
                <a:ea typeface="宋体" panose="02010600030101010101" pitchFamily="2" charset="-122"/>
              </a:rPr>
              <a:t>  体现</a:t>
            </a:r>
            <a:r>
              <a:rPr lang="zh-CN" altLang="en-US" sz="2800" b="1" dirty="0">
                <a:solidFill>
                  <a:schemeClr val="tx1"/>
                </a:solidFill>
                <a:latin typeface="宋体" panose="02010600030101010101" pitchFamily="2" charset="-122"/>
                <a:ea typeface="宋体" panose="02010600030101010101" pitchFamily="2" charset="-122"/>
              </a:rPr>
              <a:t>不同制度国家间的和平与合作，</a:t>
            </a:r>
            <a:r>
              <a:rPr lang="zh-CN" altLang="en-US" sz="2800" b="1" dirty="0">
                <a:solidFill>
                  <a:srgbClr val="FF0000"/>
                </a:solidFill>
                <a:latin typeface="宋体" panose="02010600030101010101" pitchFamily="2" charset="-122"/>
                <a:ea typeface="宋体" panose="02010600030101010101" pitchFamily="2" charset="-122"/>
              </a:rPr>
              <a:t>划分美苏势力范围（强权色彩）</a:t>
            </a:r>
            <a:endParaRPr lang="zh-CN" altLang="en-US" sz="2800" b="1" dirty="0">
              <a:solidFill>
                <a:srgbClr val="FF0000"/>
              </a:solidFill>
              <a:latin typeface="宋体" panose="02010600030101010101" pitchFamily="2" charset="-122"/>
              <a:ea typeface="宋体" panose="02010600030101010101" pitchFamily="2" charset="-122"/>
            </a:endParaRPr>
          </a:p>
        </p:txBody>
      </p:sp>
      <p:sp>
        <p:nvSpPr>
          <p:cNvPr id="17" name="矩形 16"/>
          <p:cNvSpPr/>
          <p:nvPr/>
        </p:nvSpPr>
        <p:spPr>
          <a:xfrm>
            <a:off x="7685295" y="2576830"/>
            <a:ext cx="4149840" cy="614045"/>
          </a:xfrm>
          <a:prstGeom prst="rect">
            <a:avLst/>
          </a:prstGeom>
          <a:no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dirty="0" smtClean="0">
                <a:solidFill>
                  <a:schemeClr val="tx1"/>
                </a:solidFill>
                <a:latin typeface="宋体" panose="02010600030101010101" pitchFamily="2" charset="-122"/>
                <a:ea typeface="宋体" panose="02010600030101010101" pitchFamily="2" charset="-122"/>
              </a:rPr>
              <a:t>体现和平与正义</a:t>
            </a:r>
            <a:endParaRPr lang="zh-CN" altLang="en-US" sz="2800" b="1" dirty="0">
              <a:solidFill>
                <a:schemeClr val="tx1"/>
              </a:solidFill>
              <a:latin typeface="宋体" panose="02010600030101010101" pitchFamily="2" charset="-122"/>
              <a:ea typeface="宋体" panose="02010600030101010101" pitchFamily="2" charset="-122"/>
            </a:endParaRPr>
          </a:p>
        </p:txBody>
      </p:sp>
      <p:sp>
        <p:nvSpPr>
          <p:cNvPr id="49" name="矩形 48"/>
          <p:cNvSpPr/>
          <p:nvPr/>
        </p:nvSpPr>
        <p:spPr>
          <a:xfrm>
            <a:off x="7750810" y="3930650"/>
            <a:ext cx="4064000" cy="543560"/>
          </a:xfrm>
          <a:prstGeom prst="rect">
            <a:avLst/>
          </a:prstGeom>
          <a:no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dirty="0">
                <a:solidFill>
                  <a:schemeClr val="tx1"/>
                </a:solidFill>
                <a:latin typeface="宋体" panose="02010600030101010101" pitchFamily="2" charset="-122"/>
                <a:ea typeface="宋体" panose="02010600030101010101" pitchFamily="2" charset="-122"/>
              </a:rPr>
              <a:t>促进民族解放运动</a:t>
            </a:r>
            <a:endParaRPr lang="zh-CN" altLang="en-US" sz="2800" b="1" dirty="0">
              <a:solidFill>
                <a:schemeClr val="tx1"/>
              </a:solidFill>
              <a:latin typeface="宋体" panose="02010600030101010101" pitchFamily="2" charset="-122"/>
              <a:ea typeface="宋体" panose="02010600030101010101" pitchFamily="2" charset="-122"/>
            </a:endParaRPr>
          </a:p>
        </p:txBody>
      </p:sp>
      <p:sp>
        <p:nvSpPr>
          <p:cNvPr id="14" name="矩形 13"/>
          <p:cNvSpPr/>
          <p:nvPr/>
        </p:nvSpPr>
        <p:spPr>
          <a:xfrm>
            <a:off x="5796280" y="4757420"/>
            <a:ext cx="6304915" cy="889635"/>
          </a:xfrm>
          <a:prstGeom prst="rect">
            <a:avLst/>
          </a:prstGeom>
          <a:solidFill>
            <a:srgbClr val="00206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dirty="0">
                <a:solidFill>
                  <a:schemeClr val="bg1"/>
                </a:solidFill>
                <a:latin typeface="宋体" panose="02010600030101010101" pitchFamily="2" charset="-122"/>
                <a:ea typeface="宋体" panose="02010600030101010101" pitchFamily="2" charset="-122"/>
              </a:rPr>
              <a:t>大国间相互妥协，带有大国强权政治色彩，严重损害了一些国家的利益。</a:t>
            </a:r>
            <a:endParaRPr lang="zh-CN" altLang="en-US" sz="2800" b="1" dirty="0">
              <a:solidFill>
                <a:schemeClr val="bg1"/>
              </a:solidFill>
              <a:latin typeface="宋体" panose="02010600030101010101" pitchFamily="2" charset="-122"/>
              <a:ea typeface="宋体" panose="02010600030101010101" pitchFamily="2" charset="-122"/>
            </a:endParaRPr>
          </a:p>
        </p:txBody>
      </p:sp>
      <p:sp>
        <p:nvSpPr>
          <p:cNvPr id="29" name="矩形 28"/>
          <p:cNvSpPr/>
          <p:nvPr/>
        </p:nvSpPr>
        <p:spPr>
          <a:xfrm>
            <a:off x="5900958" y="5906472"/>
            <a:ext cx="6096000" cy="814705"/>
          </a:xfrm>
          <a:prstGeom prst="rect">
            <a:avLst/>
          </a:prstGeom>
          <a:no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dirty="0">
                <a:solidFill>
                  <a:schemeClr val="tx1"/>
                </a:solidFill>
                <a:latin typeface="宋体" panose="02010600030101010101" pitchFamily="2" charset="-122"/>
                <a:ea typeface="宋体" panose="02010600030101010101" pitchFamily="2" charset="-122"/>
              </a:rPr>
              <a:t>采用</a:t>
            </a:r>
            <a:r>
              <a:rPr lang="en-US" altLang="zh-CN" sz="2800" b="1" dirty="0">
                <a:solidFill>
                  <a:schemeClr val="tx1"/>
                </a:solidFill>
                <a:latin typeface="宋体" panose="02010600030101010101" pitchFamily="2" charset="-122"/>
                <a:ea typeface="宋体" panose="02010600030101010101" pitchFamily="2" charset="-122"/>
              </a:rPr>
              <a:t>“</a:t>
            </a:r>
            <a:r>
              <a:rPr lang="zh-CN" altLang="en-US" sz="2800" b="1" dirty="0">
                <a:solidFill>
                  <a:schemeClr val="tx1"/>
                </a:solidFill>
                <a:latin typeface="宋体" panose="02010600030101010101" pitchFamily="2" charset="-122"/>
                <a:ea typeface="宋体" panose="02010600030101010101" pitchFamily="2" charset="-122"/>
              </a:rPr>
              <a:t>大国一致</a:t>
            </a:r>
            <a:r>
              <a:rPr lang="en-US" altLang="zh-CN" sz="2800" b="1" dirty="0">
                <a:solidFill>
                  <a:schemeClr val="tx1"/>
                </a:solidFill>
                <a:latin typeface="宋体" panose="02010600030101010101" pitchFamily="2" charset="-122"/>
                <a:ea typeface="宋体" panose="02010600030101010101" pitchFamily="2" charset="-122"/>
              </a:rPr>
              <a:t>”</a:t>
            </a:r>
            <a:r>
              <a:rPr lang="zh-CN" altLang="en-US" sz="2800" b="1" dirty="0">
                <a:solidFill>
                  <a:schemeClr val="tx1"/>
                </a:solidFill>
                <a:latin typeface="宋体" panose="02010600030101010101" pitchFamily="2" charset="-122"/>
                <a:ea typeface="宋体" panose="02010600030101010101" pitchFamily="2" charset="-122"/>
              </a:rPr>
              <a:t>原则解决国际</a:t>
            </a:r>
            <a:r>
              <a:rPr lang="zh-CN" altLang="en-US" sz="2800" b="1" dirty="0" smtClean="0">
                <a:solidFill>
                  <a:schemeClr val="tx1"/>
                </a:solidFill>
                <a:latin typeface="宋体" panose="02010600030101010101" pitchFamily="2" charset="-122"/>
                <a:ea typeface="宋体" panose="02010600030101010101" pitchFamily="2" charset="-122"/>
              </a:rPr>
              <a:t>争端，具有更强的可操作性</a:t>
            </a:r>
            <a:endParaRPr lang="zh-CN" altLang="en-US" sz="2800" b="1" dirty="0">
              <a:solidFill>
                <a:schemeClr val="tx1"/>
              </a:solidFill>
              <a:latin typeface="宋体" panose="02010600030101010101" pitchFamily="2" charset="-122"/>
              <a:ea typeface="宋体" panose="02010600030101010101" pitchFamily="2" charset="-122"/>
            </a:endParaRPr>
          </a:p>
        </p:txBody>
      </p:sp>
      <p:grpSp>
        <p:nvGrpSpPr>
          <p:cNvPr id="3" name="组合 2"/>
          <p:cNvGrpSpPr/>
          <p:nvPr/>
        </p:nvGrpSpPr>
        <p:grpSpPr>
          <a:xfrm>
            <a:off x="1658620" y="1776095"/>
            <a:ext cx="8712835" cy="3091180"/>
            <a:chOff x="396" y="1131"/>
            <a:chExt cx="13721" cy="4868"/>
          </a:xfrm>
        </p:grpSpPr>
        <p:pic>
          <p:nvPicPr>
            <p:cNvPr id="9" name="图片 8"/>
            <p:cNvPicPr>
              <a:picLocks noChangeAspect="1"/>
            </p:cNvPicPr>
            <p:nvPr/>
          </p:nvPicPr>
          <p:blipFill>
            <a:blip r:embed="rId3"/>
            <a:stretch>
              <a:fillRect/>
            </a:stretch>
          </p:blipFill>
          <p:spPr>
            <a:xfrm>
              <a:off x="396" y="1131"/>
              <a:ext cx="6691" cy="4869"/>
            </a:xfrm>
            <a:prstGeom prst="rect">
              <a:avLst/>
            </a:prstGeom>
            <a:ln w="12700" cmpd="sng">
              <a:solidFill>
                <a:schemeClr val="tx1"/>
              </a:solidFill>
              <a:prstDash val="solid"/>
            </a:ln>
            <a:effectLst>
              <a:outerShdw blurRad="63500" sx="102000" sy="102000" algn="ctr" rotWithShape="0">
                <a:prstClr val="black">
                  <a:alpha val="40000"/>
                </a:prstClr>
              </a:outerShdw>
            </a:effectLst>
          </p:spPr>
        </p:pic>
        <p:pic>
          <p:nvPicPr>
            <p:cNvPr id="10" name="图片 9"/>
            <p:cNvPicPr>
              <a:picLocks noChangeAspect="1"/>
            </p:cNvPicPr>
            <p:nvPr/>
          </p:nvPicPr>
          <p:blipFill>
            <a:blip r:embed="rId4"/>
            <a:stretch>
              <a:fillRect/>
            </a:stretch>
          </p:blipFill>
          <p:spPr>
            <a:xfrm>
              <a:off x="7409" y="1131"/>
              <a:ext cx="6708" cy="4869"/>
            </a:xfrm>
            <a:prstGeom prst="rect">
              <a:avLst/>
            </a:prstGeom>
            <a:ln w="12700" cmpd="sng">
              <a:solidFill>
                <a:schemeClr val="tx1"/>
              </a:solidFill>
              <a:prstDash val="solid"/>
            </a:ln>
            <a:effectLst>
              <a:outerShdw blurRad="63500" sx="102000" sy="102000" algn="ctr" rotWithShape="0">
                <a:prstClr val="black">
                  <a:alpha val="40000"/>
                </a:prstClr>
              </a:outerShdw>
            </a:effectLst>
          </p:spPr>
        </p:pic>
      </p:grpSp>
      <p:sp>
        <p:nvSpPr>
          <p:cNvPr id="11" name="标题 4"/>
          <p:cNvSpPr>
            <a:spLocks noGrp="1"/>
          </p:cNvSpPr>
          <p:nvPr/>
        </p:nvSpPr>
        <p:spPr>
          <a:xfrm>
            <a:off x="352425" y="109220"/>
            <a:ext cx="2814955" cy="484505"/>
          </a:xfrm>
          <a:prstGeom prst="rect">
            <a:avLst/>
          </a:prstGeom>
          <a:noFill/>
        </p:spPr>
        <p:txBody>
          <a:bodyPr vert="horz" lIns="67496" tIns="35097" rIns="67496" bIns="35097" rtlCol="0" anchor="ctr" anchorCtr="0">
            <a:noAutofit/>
          </a:bodyPr>
          <a:p>
            <a:pPr>
              <a:spcBef>
                <a:spcPct val="0"/>
              </a:spcBef>
            </a:pPr>
            <a:r>
              <a:rPr lang="en-US" altLang="zh-CN" sz="2800" b="1" spc="300" dirty="0">
                <a:solidFill>
                  <a:srgbClr val="000000">
                    <a:lumMod val="85000"/>
                    <a:lumOff val="15000"/>
                  </a:srgbClr>
                </a:solidFill>
                <a:latin typeface="宋体" panose="02010600030101010101" pitchFamily="2" charset="-122"/>
                <a:ea typeface="宋体" panose="02010600030101010101" pitchFamily="2" charset="-122"/>
                <a:cs typeface="Arial" panose="020B0604020202020204" pitchFamily="34" charset="0"/>
              </a:rPr>
              <a:t>2</a:t>
            </a:r>
            <a:r>
              <a:rPr lang="zh-CN" altLang="en-US" sz="2800" b="1" spc="300" dirty="0">
                <a:solidFill>
                  <a:srgbClr val="000000">
                    <a:lumMod val="85000"/>
                    <a:lumOff val="15000"/>
                  </a:srgbClr>
                </a:solidFill>
                <a:latin typeface="宋体" panose="02010600030101010101" pitchFamily="2" charset="-122"/>
                <a:ea typeface="宋体" panose="02010600030101010101" pitchFamily="2" charset="-122"/>
                <a:cs typeface="Arial" panose="020B0604020202020204" pitchFamily="34" charset="0"/>
              </a:rPr>
              <a:t>、主要内容</a:t>
            </a:r>
            <a:endParaRPr lang="zh-CN" altLang="en-US" sz="2800" b="1" spc="300" dirty="0">
              <a:solidFill>
                <a:srgbClr val="000000">
                  <a:lumMod val="85000"/>
                  <a:lumOff val="15000"/>
                </a:srgbClr>
              </a:solidFill>
              <a:latin typeface="宋体" panose="02010600030101010101" pitchFamily="2" charset="-122"/>
              <a:ea typeface="宋体" panose="02010600030101010101" pitchFamily="2" charset="-122"/>
              <a:cs typeface="Arial" panose="020B0604020202020204" pitchFamily="34" charset="0"/>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heckerboard(across)">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xit" presetSubtype="1" fill="hold" nodeType="clickEffect">
                                  <p:stCondLst>
                                    <p:cond delay="0"/>
                                  </p:stCondLst>
                                  <p:childTnLst>
                                    <p:animEffect transition="out" filter="wheel(1)">
                                      <p:cBhvr>
                                        <p:cTn id="19" dur="500"/>
                                        <p:tgtEl>
                                          <p:spTgt spid="3"/>
                                        </p:tgtEl>
                                      </p:cBhvr>
                                    </p:animEffect>
                                    <p:set>
                                      <p:cBhvr>
                                        <p:cTn id="20" dur="1" fill="hold">
                                          <p:stCondLst>
                                            <p:cond delay="500"/>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20" grpId="0" bldLvl="0" animBg="1"/>
      <p:bldP spid="17" grpId="0" bldLvl="0" animBg="1"/>
      <p:bldP spid="14" grpId="0" bldLvl="0" animBg="1"/>
      <p:bldP spid="49" grpId="0" bldLvl="0" animBg="1"/>
      <p:bldP spid="49" grpId="1" animBg="1"/>
      <p:bldP spid="29" grpId="0" bldLvl="0" animBg="1"/>
      <p:bldP spid="2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custDataLst>
              <p:tags r:id="rId1"/>
            </p:custDataLst>
          </p:nvPr>
        </p:nvGraphicFramePr>
        <p:xfrm>
          <a:off x="215219" y="1010285"/>
          <a:ext cx="5856605" cy="5132705"/>
        </p:xfrm>
        <a:graphic>
          <a:graphicData uri="http://schemas.openxmlformats.org/drawingml/2006/table">
            <a:tbl>
              <a:tblPr firstRow="1" bandRow="1">
                <a:effectLst>
                  <a:outerShdw blurRad="63500" sx="102000" sy="102000" algn="ctr" rotWithShape="0">
                    <a:prstClr val="black">
                      <a:alpha val="40000"/>
                    </a:prstClr>
                  </a:outerShdw>
                </a:effectLst>
                <a:tableStyleId>{C083E6E3-FA7D-4D7B-A595-EF9225AFEA82}</a:tableStyleId>
              </a:tblPr>
              <a:tblGrid>
                <a:gridCol w="1739265"/>
                <a:gridCol w="1894205"/>
                <a:gridCol w="2223135"/>
              </a:tblGrid>
              <a:tr h="1332230">
                <a:tc gridSpan="3">
                  <a:txBody>
                    <a:bodyPr/>
                    <a:lstStyle/>
                    <a:p>
                      <a:pPr algn="ctr"/>
                      <a:r>
                        <a:rPr lang="zh-CN" altLang="en-US" sz="2400" dirty="0">
                          <a:solidFill>
                            <a:schemeClr val="accent3">
                              <a:lumMod val="20000"/>
                              <a:lumOff val="80000"/>
                            </a:schemeClr>
                          </a:solidFill>
                          <a:latin typeface="黑体" panose="02010609060101010101" pitchFamily="49" charset="-122"/>
                          <a:ea typeface="黑体" panose="02010609060101010101" pitchFamily="49" charset="-122"/>
                          <a:cs typeface="黑体" panose="02010609060101010101" pitchFamily="49" charset="-122"/>
                          <a:sym typeface="+mn-ea"/>
                        </a:rPr>
                        <a:t>苏、英两国关于划分</a:t>
                      </a:r>
                      <a:endParaRPr lang="zh-CN" altLang="en-US" sz="2400" dirty="0">
                        <a:solidFill>
                          <a:schemeClr val="accent3">
                            <a:lumMod val="20000"/>
                            <a:lumOff val="80000"/>
                          </a:schemeClr>
                        </a:solidFill>
                        <a:latin typeface="黑体" panose="02010609060101010101" pitchFamily="49" charset="-122"/>
                        <a:ea typeface="黑体" panose="02010609060101010101" pitchFamily="49" charset="-122"/>
                        <a:cs typeface="黑体" panose="02010609060101010101" pitchFamily="49" charset="-122"/>
                        <a:sym typeface="+mn-ea"/>
                      </a:endParaRPr>
                    </a:p>
                    <a:p>
                      <a:pPr algn="ctr"/>
                      <a:r>
                        <a:rPr lang="zh-CN" altLang="en-US" sz="2400" dirty="0">
                          <a:solidFill>
                            <a:schemeClr val="accent3">
                              <a:lumMod val="20000"/>
                              <a:lumOff val="80000"/>
                            </a:schemeClr>
                          </a:solidFill>
                          <a:latin typeface="黑体" panose="02010609060101010101" pitchFamily="49" charset="-122"/>
                          <a:ea typeface="黑体" panose="02010609060101010101" pitchFamily="49" charset="-122"/>
                          <a:cs typeface="黑体" panose="02010609060101010101" pitchFamily="49" charset="-122"/>
                          <a:sym typeface="+mn-ea"/>
                        </a:rPr>
                        <a:t>巴尔干势力范围的“百分比协定”</a:t>
                      </a:r>
                      <a:endParaRPr lang="zh-CN" altLang="en-US" sz="2400" b="1" spc="130" baseline="0" dirty="0">
                        <a:solidFill>
                          <a:schemeClr val="accent3">
                            <a:lumMod val="20000"/>
                            <a:lumOff val="80000"/>
                          </a:schemeClr>
                        </a:solidFill>
                        <a:uFillTx/>
                        <a:latin typeface="黑体" panose="02010609060101010101" pitchFamily="49" charset="-122"/>
                        <a:ea typeface="黑体" panose="02010609060101010101" pitchFamily="49" charset="-122"/>
                        <a:cs typeface="黑体" panose="02010609060101010101" pitchFamily="49" charset="-122"/>
                        <a:sym typeface="+mn-ea"/>
                      </a:endParaRPr>
                    </a:p>
                  </a:txBody>
                  <a:tcPr marL="88900" marR="88900" marT="47625" marB="47625" anchor="ctr">
                    <a:lnL w="19050" cap="rnd">
                      <a:solidFill>
                        <a:srgbClr val="144D73"/>
                      </a:solidFill>
                      <a:prstDash val="solid"/>
                    </a:lnL>
                    <a:lnR w="19050">
                      <a:solidFill>
                        <a:srgbClr val="144D73"/>
                      </a:solidFill>
                      <a:prstDash val="solid"/>
                    </a:lnR>
                    <a:lnT w="19050" cap="rnd">
                      <a:solidFill>
                        <a:srgbClr val="144D73"/>
                      </a:solidFill>
                      <a:prstDash val="solid"/>
                    </a:lnT>
                    <a:lnB w="19050">
                      <a:solidFill>
                        <a:srgbClr val="144D73"/>
                      </a:solidFill>
                      <a:prstDash val="solid"/>
                    </a:lnB>
                    <a:solidFill>
                      <a:srgbClr val="144D73"/>
                    </a:solidFill>
                  </a:tcPr>
                </a:tc>
                <a:tc hMerge="1">
                  <a:tcPr>
                    <a:lnT w="19050" cap="rnd">
                      <a:solidFill>
                        <a:srgbClr val="144D73"/>
                      </a:solidFill>
                      <a:prstDash val="solid"/>
                    </a:lnT>
                    <a:lnB w="19050">
                      <a:solidFill>
                        <a:srgbClr val="144D73"/>
                      </a:solidFill>
                      <a:prstDash val="solid"/>
                    </a:lnB>
                  </a:tcPr>
                </a:tc>
                <a:tc hMerge="1">
                  <a:tcPr>
                    <a:lnR w="19050" cap="rnd">
                      <a:solidFill>
                        <a:srgbClr val="144D73"/>
                      </a:solidFill>
                      <a:prstDash val="solid"/>
                    </a:lnR>
                    <a:lnT w="19050" cap="rnd">
                      <a:solidFill>
                        <a:srgbClr val="144D73"/>
                      </a:solidFill>
                      <a:prstDash val="solid"/>
                    </a:lnT>
                    <a:lnB w="19050">
                      <a:solidFill>
                        <a:srgbClr val="144D73"/>
                      </a:solidFill>
                      <a:prstDash val="solid"/>
                    </a:lnB>
                  </a:tcPr>
                </a:tc>
              </a:tr>
              <a:tr h="1332230">
                <a:tc>
                  <a:txBody>
                    <a:bodyPr/>
                    <a:lstStyle/>
                    <a:p>
                      <a:pPr algn="ctr" fontAlgn="ctr"/>
                      <a:r>
                        <a:rPr lang="zh-CN" altLang="en-US" sz="2000" b="1" dirty="0">
                          <a:effectLst/>
                          <a:latin typeface="楷体" panose="02010609060101010101" charset="-122"/>
                          <a:ea typeface="楷体" panose="02010609060101010101" charset="-122"/>
                          <a:sym typeface="+mn-ea"/>
                        </a:rPr>
                        <a:t>苏联的利益比例</a:t>
                      </a:r>
                      <a:endParaRPr lang="zh-CN" altLang="en-US" sz="2000" b="1" i="0" spc="120" baseline="0" dirty="0">
                        <a:solidFill>
                          <a:srgbClr val="144D73"/>
                        </a:solidFill>
                        <a:effectLst/>
                        <a:uFillTx/>
                        <a:latin typeface="楷体" panose="02010609060101010101" charset="-122"/>
                        <a:ea typeface="楷体" panose="02010609060101010101" charset="-122"/>
                        <a:sym typeface="+mn-ea"/>
                      </a:endParaRPr>
                    </a:p>
                  </a:txBody>
                  <a:tcPr marL="88900" marR="88900" marT="47625" marB="47625" anchor="ctr">
                    <a:lnL w="19050" cap="rnd">
                      <a:solidFill>
                        <a:srgbClr val="144D73"/>
                      </a:solidFill>
                      <a:prstDash val="solid"/>
                    </a:lnL>
                    <a:lnR w="3175">
                      <a:solidFill>
                        <a:srgbClr val="144D73"/>
                      </a:solidFill>
                      <a:prstDash val="dot"/>
                    </a:lnR>
                    <a:lnT w="19050">
                      <a:solidFill>
                        <a:srgbClr val="144D73"/>
                      </a:solidFill>
                      <a:prstDash val="solid"/>
                    </a:lnT>
                    <a:lnB w="19050">
                      <a:solidFill>
                        <a:srgbClr val="144D73"/>
                      </a:solidFill>
                      <a:prstDash val="solid"/>
                    </a:lnB>
                    <a:solidFill>
                      <a:srgbClr val="FFFFFF"/>
                    </a:solidFill>
                  </a:tcPr>
                </a:tc>
                <a:tc>
                  <a:txBody>
                    <a:bodyPr/>
                    <a:lstStyle/>
                    <a:p>
                      <a:pPr algn="ctr" fontAlgn="auto">
                        <a:lnSpc>
                          <a:spcPct val="120000"/>
                        </a:lnSpc>
                      </a:pPr>
                      <a:r>
                        <a:rPr lang="zh-CN" altLang="en-US" sz="2000" b="1" dirty="0">
                          <a:effectLst/>
                          <a:latin typeface="楷体" panose="02010609060101010101" charset="-122"/>
                          <a:ea typeface="楷体" panose="02010609060101010101" charset="-122"/>
                          <a:sym typeface="+mn-ea"/>
                        </a:rPr>
                        <a:t>丘吉尔与斯大林协定的草案</a:t>
                      </a:r>
                      <a:endParaRPr lang="zh-CN" altLang="en-US" sz="2000" b="1" i="0" spc="120" baseline="0" dirty="0">
                        <a:solidFill>
                          <a:srgbClr val="144D73"/>
                        </a:solidFill>
                        <a:effectLst/>
                        <a:uFillTx/>
                        <a:latin typeface="楷体" panose="02010609060101010101" charset="-122"/>
                        <a:ea typeface="楷体" panose="02010609060101010101" charset="-122"/>
                        <a:sym typeface="+mn-ea"/>
                      </a:endParaRPr>
                    </a:p>
                  </a:txBody>
                  <a:tcPr marL="88900" marR="88900" marT="47625" marB="47625" anchor="ctr">
                    <a:lnL w="3175">
                      <a:solidFill>
                        <a:srgbClr val="144D73"/>
                      </a:solidFill>
                      <a:prstDash val="dot"/>
                    </a:lnL>
                    <a:lnR w="3175">
                      <a:solidFill>
                        <a:srgbClr val="144D73"/>
                      </a:solidFill>
                      <a:prstDash val="dot"/>
                    </a:lnR>
                    <a:lnT w="19050">
                      <a:solidFill>
                        <a:srgbClr val="144D73"/>
                      </a:solidFill>
                      <a:prstDash val="solid"/>
                    </a:lnT>
                    <a:lnB w="19050">
                      <a:solidFill>
                        <a:srgbClr val="144D73"/>
                      </a:solidFill>
                      <a:prstDash val="solid"/>
                    </a:lnB>
                    <a:solidFill>
                      <a:srgbClr val="FFFFFF"/>
                    </a:solidFill>
                  </a:tcPr>
                </a:tc>
                <a:tc>
                  <a:txBody>
                    <a:bodyPr/>
                    <a:lstStyle/>
                    <a:p>
                      <a:pPr algn="ctr" fontAlgn="auto">
                        <a:lnSpc>
                          <a:spcPct val="120000"/>
                        </a:lnSpc>
                      </a:pPr>
                      <a:r>
                        <a:rPr lang="zh-CN" altLang="en-US" sz="2000" b="1" dirty="0">
                          <a:effectLst/>
                          <a:latin typeface="楷体" panose="02010609060101010101" charset="-122"/>
                          <a:ea typeface="楷体" panose="02010609060101010101" charset="-122"/>
                          <a:sym typeface="+mn-ea"/>
                        </a:rPr>
                        <a:t>莫洛托夫最后提议获接受的方案</a:t>
                      </a:r>
                      <a:endParaRPr lang="zh-CN" altLang="en-US" sz="2000" b="1" i="0" spc="120" baseline="0" dirty="0">
                        <a:solidFill>
                          <a:srgbClr val="144D73"/>
                        </a:solidFill>
                        <a:effectLst/>
                        <a:uFillTx/>
                        <a:latin typeface="楷体" panose="02010609060101010101" charset="-122"/>
                        <a:ea typeface="楷体" panose="02010609060101010101" charset="-122"/>
                        <a:sym typeface="+mn-ea"/>
                      </a:endParaRPr>
                    </a:p>
                  </a:txBody>
                  <a:tcPr marL="88900" marR="88900" marT="47625" marB="47625" anchor="ctr">
                    <a:lnL w="3175">
                      <a:solidFill>
                        <a:srgbClr val="144D73"/>
                      </a:solidFill>
                      <a:prstDash val="dot"/>
                    </a:lnL>
                    <a:lnR w="19050" cap="rnd">
                      <a:solidFill>
                        <a:srgbClr val="144D73"/>
                      </a:solidFill>
                      <a:prstDash val="solid"/>
                    </a:lnR>
                    <a:lnT w="19050">
                      <a:solidFill>
                        <a:srgbClr val="144D73"/>
                      </a:solidFill>
                      <a:prstDash val="solid"/>
                    </a:lnT>
                    <a:lnB w="19050">
                      <a:solidFill>
                        <a:srgbClr val="144D73"/>
                      </a:solidFill>
                      <a:prstDash val="solid"/>
                    </a:lnB>
                    <a:solidFill>
                      <a:srgbClr val="FFFFFF"/>
                    </a:solidFill>
                  </a:tcPr>
                </a:tc>
              </a:tr>
              <a:tr h="494030">
                <a:tc>
                  <a:txBody>
                    <a:bodyPr/>
                    <a:lstStyle/>
                    <a:p>
                      <a:pPr algn="ctr" fontAlgn="ctr"/>
                      <a:r>
                        <a:rPr lang="zh-CN" altLang="en-US" sz="2000" b="1" dirty="0">
                          <a:solidFill>
                            <a:schemeClr val="tx1"/>
                          </a:solidFill>
                          <a:effectLst/>
                          <a:latin typeface="楷体" panose="02010609060101010101" charset="-122"/>
                          <a:ea typeface="楷体" panose="02010609060101010101" charset="-122"/>
                        </a:rPr>
                        <a:t>匈牙利</a:t>
                      </a:r>
                      <a:endParaRPr lang="zh-CN" altLang="en-US" sz="2000" b="1" dirty="0">
                        <a:solidFill>
                          <a:schemeClr val="tx1"/>
                        </a:solidFill>
                        <a:effectLst/>
                        <a:latin typeface="楷体" panose="02010609060101010101" charset="-122"/>
                        <a:ea typeface="楷体" panose="02010609060101010101" charset="-122"/>
                      </a:endParaRPr>
                    </a:p>
                  </a:txBody>
                  <a:tcPr marL="29826" marR="29826" marT="0" marB="0" anchor="ctr">
                    <a:lnL w="19050" cap="rnd">
                      <a:solidFill>
                        <a:srgbClr val="144D73"/>
                      </a:solidFill>
                      <a:prstDash val="solid"/>
                    </a:lnL>
                    <a:lnR w="3175">
                      <a:solidFill>
                        <a:srgbClr val="144D73"/>
                      </a:solidFill>
                      <a:prstDash val="dot"/>
                    </a:lnR>
                    <a:lnT w="19050">
                      <a:solidFill>
                        <a:srgbClr val="144D73"/>
                      </a:solidFill>
                      <a:prstDash val="solid"/>
                    </a:lnT>
                    <a:lnB w="3175">
                      <a:solidFill>
                        <a:srgbClr val="144D73"/>
                      </a:solidFill>
                      <a:prstDash val="dot"/>
                    </a:lnB>
                    <a:solidFill>
                      <a:srgbClr val="F2F2F2"/>
                    </a:solidFill>
                  </a:tcPr>
                </a:tc>
                <a:tc>
                  <a:txBody>
                    <a:bodyPr/>
                    <a:lstStyle/>
                    <a:p>
                      <a:pPr algn="ctr" fontAlgn="ctr"/>
                      <a:r>
                        <a:rPr lang="en-US" altLang="zh-CN" sz="2000" b="1" dirty="0">
                          <a:solidFill>
                            <a:schemeClr val="tx1"/>
                          </a:solidFill>
                          <a:effectLst/>
                          <a:latin typeface="楷体" panose="02010609060101010101" charset="-122"/>
                          <a:ea typeface="楷体" panose="02010609060101010101" charset="-122"/>
                          <a:cs typeface="楷体" panose="02010609060101010101" charset="-122"/>
                        </a:rPr>
                        <a:t>50</a:t>
                      </a:r>
                      <a:r>
                        <a:rPr lang="zh-CN" altLang="en-US" sz="2000" b="1" dirty="0">
                          <a:solidFill>
                            <a:schemeClr val="tx1"/>
                          </a:solidFill>
                          <a:effectLst/>
                          <a:latin typeface="楷体" panose="02010609060101010101" charset="-122"/>
                          <a:ea typeface="楷体" panose="02010609060101010101" charset="-122"/>
                          <a:cs typeface="楷体" panose="02010609060101010101" charset="-122"/>
                          <a:sym typeface="+mn-ea"/>
                        </a:rPr>
                        <a:t>％</a:t>
                      </a:r>
                      <a:endParaRPr lang="en-US" altLang="zh-CN" sz="2000" b="1" dirty="0">
                        <a:solidFill>
                          <a:schemeClr val="tx1"/>
                        </a:solidFill>
                        <a:effectLst/>
                        <a:latin typeface="楷体" panose="02010609060101010101" charset="-122"/>
                        <a:ea typeface="楷体" panose="02010609060101010101" charset="-122"/>
                        <a:cs typeface="楷体" panose="02010609060101010101" charset="-122"/>
                      </a:endParaRPr>
                    </a:p>
                  </a:txBody>
                  <a:tcPr marL="29826" marR="29826" marT="0" marB="0" anchor="ctr">
                    <a:lnL w="3175">
                      <a:solidFill>
                        <a:srgbClr val="144D73"/>
                      </a:solidFill>
                      <a:prstDash val="dot"/>
                    </a:lnL>
                    <a:lnR w="3175">
                      <a:solidFill>
                        <a:srgbClr val="144D73"/>
                      </a:solidFill>
                      <a:prstDash val="dot"/>
                    </a:lnR>
                    <a:lnT w="19050">
                      <a:solidFill>
                        <a:srgbClr val="144D73"/>
                      </a:solidFill>
                      <a:prstDash val="solid"/>
                    </a:lnT>
                    <a:lnB w="3175">
                      <a:solidFill>
                        <a:srgbClr val="144D73"/>
                      </a:solidFill>
                      <a:prstDash val="dot"/>
                    </a:lnB>
                    <a:solidFill>
                      <a:srgbClr val="F2F2F2"/>
                    </a:solidFill>
                  </a:tcPr>
                </a:tc>
                <a:tc>
                  <a:txBody>
                    <a:bodyPr/>
                    <a:lstStyle/>
                    <a:p>
                      <a:pPr algn="ctr" fontAlgn="ctr"/>
                      <a:r>
                        <a:rPr lang="en-US" altLang="zh-CN" sz="2000" b="1" dirty="0">
                          <a:solidFill>
                            <a:schemeClr val="tx1"/>
                          </a:solidFill>
                          <a:effectLst/>
                          <a:latin typeface="楷体" panose="02010609060101010101" charset="-122"/>
                          <a:ea typeface="楷体" panose="02010609060101010101" charset="-122"/>
                          <a:cs typeface="楷体" panose="02010609060101010101" charset="-122"/>
                        </a:rPr>
                        <a:t>80</a:t>
                      </a:r>
                      <a:r>
                        <a:rPr lang="zh-CN" altLang="en-US" sz="2000" b="1" dirty="0">
                          <a:solidFill>
                            <a:schemeClr val="tx1"/>
                          </a:solidFill>
                          <a:effectLst/>
                          <a:latin typeface="楷体" panose="02010609060101010101" charset="-122"/>
                          <a:ea typeface="楷体" panose="02010609060101010101" charset="-122"/>
                          <a:cs typeface="楷体" panose="02010609060101010101" charset="-122"/>
                        </a:rPr>
                        <a:t>％</a:t>
                      </a:r>
                      <a:endParaRPr lang="zh-CN" altLang="en-US" sz="2000" b="1" dirty="0">
                        <a:solidFill>
                          <a:schemeClr val="tx1"/>
                        </a:solidFill>
                        <a:effectLst/>
                        <a:latin typeface="楷体" panose="02010609060101010101" charset="-122"/>
                        <a:ea typeface="楷体" panose="02010609060101010101" charset="-122"/>
                        <a:cs typeface="楷体" panose="02010609060101010101" charset="-122"/>
                      </a:endParaRPr>
                    </a:p>
                  </a:txBody>
                  <a:tcPr marL="29826" marR="29826" marT="0" marB="0" anchor="ctr">
                    <a:lnL w="3175">
                      <a:solidFill>
                        <a:srgbClr val="144D73"/>
                      </a:solidFill>
                      <a:prstDash val="dot"/>
                    </a:lnL>
                    <a:lnR w="19050" cap="rnd">
                      <a:solidFill>
                        <a:srgbClr val="144D73"/>
                      </a:solidFill>
                      <a:prstDash val="solid"/>
                    </a:lnR>
                    <a:lnT w="19050">
                      <a:solidFill>
                        <a:srgbClr val="144D73"/>
                      </a:solidFill>
                      <a:prstDash val="solid"/>
                    </a:lnT>
                    <a:lnB w="3175">
                      <a:solidFill>
                        <a:srgbClr val="144D73"/>
                      </a:solidFill>
                      <a:prstDash val="dot"/>
                    </a:lnB>
                    <a:solidFill>
                      <a:srgbClr val="F2F2F2"/>
                    </a:solidFill>
                  </a:tcPr>
                </a:tc>
              </a:tr>
              <a:tr h="494030">
                <a:tc>
                  <a:txBody>
                    <a:bodyPr/>
                    <a:lstStyle/>
                    <a:p>
                      <a:pPr algn="ctr" fontAlgn="ctr"/>
                      <a:r>
                        <a:rPr lang="zh-CN" altLang="en-US" sz="2000" b="1" dirty="0">
                          <a:solidFill>
                            <a:schemeClr val="tx1"/>
                          </a:solidFill>
                          <a:effectLst/>
                          <a:latin typeface="楷体" panose="02010609060101010101" charset="-122"/>
                          <a:ea typeface="楷体" panose="02010609060101010101" charset="-122"/>
                        </a:rPr>
                        <a:t>南斯拉夫</a:t>
                      </a:r>
                      <a:endParaRPr lang="zh-CN" altLang="en-US" sz="2000" b="1" dirty="0">
                        <a:solidFill>
                          <a:schemeClr val="tx1"/>
                        </a:solidFill>
                        <a:effectLst/>
                        <a:latin typeface="楷体" panose="02010609060101010101" charset="-122"/>
                        <a:ea typeface="楷体" panose="02010609060101010101" charset="-122"/>
                      </a:endParaRPr>
                    </a:p>
                  </a:txBody>
                  <a:tcPr marL="29826" marR="29826" marT="0" marB="0" anchor="ctr">
                    <a:lnL w="19050" cap="rnd">
                      <a:solidFill>
                        <a:srgbClr val="144D73"/>
                      </a:solidFill>
                      <a:prstDash val="solid"/>
                    </a:lnL>
                    <a:lnR w="3175">
                      <a:solidFill>
                        <a:srgbClr val="144D73"/>
                      </a:solidFill>
                      <a:prstDash val="dot"/>
                    </a:lnR>
                    <a:lnT w="3175">
                      <a:solidFill>
                        <a:srgbClr val="144D73"/>
                      </a:solidFill>
                      <a:prstDash val="dot"/>
                    </a:lnT>
                    <a:lnB w="3175">
                      <a:solidFill>
                        <a:srgbClr val="144D73"/>
                      </a:solidFill>
                      <a:prstDash val="dot"/>
                    </a:lnB>
                    <a:solidFill>
                      <a:srgbClr val="FFFFFF"/>
                    </a:solidFill>
                  </a:tcPr>
                </a:tc>
                <a:tc>
                  <a:txBody>
                    <a:bodyPr/>
                    <a:lstStyle/>
                    <a:p>
                      <a:pPr algn="ctr" fontAlgn="ctr"/>
                      <a:r>
                        <a:rPr lang="en-US" altLang="zh-CN" sz="2000" b="1" dirty="0">
                          <a:solidFill>
                            <a:schemeClr val="tx1"/>
                          </a:solidFill>
                          <a:effectLst/>
                          <a:latin typeface="楷体" panose="02010609060101010101" charset="-122"/>
                          <a:ea typeface="楷体" panose="02010609060101010101" charset="-122"/>
                          <a:cs typeface="楷体" panose="02010609060101010101" charset="-122"/>
                        </a:rPr>
                        <a:t>50</a:t>
                      </a:r>
                      <a:r>
                        <a:rPr lang="zh-CN" altLang="en-US" sz="2000" b="1" dirty="0">
                          <a:solidFill>
                            <a:schemeClr val="tx1"/>
                          </a:solidFill>
                          <a:effectLst/>
                          <a:latin typeface="楷体" panose="02010609060101010101" charset="-122"/>
                          <a:ea typeface="楷体" panose="02010609060101010101" charset="-122"/>
                          <a:cs typeface="楷体" panose="02010609060101010101" charset="-122"/>
                        </a:rPr>
                        <a:t>％</a:t>
                      </a:r>
                      <a:endParaRPr lang="zh-CN" altLang="en-US" sz="2000" b="1" dirty="0">
                        <a:solidFill>
                          <a:schemeClr val="tx1"/>
                        </a:solidFill>
                        <a:effectLst/>
                        <a:latin typeface="楷体" panose="02010609060101010101" charset="-122"/>
                        <a:ea typeface="楷体" panose="02010609060101010101" charset="-122"/>
                        <a:cs typeface="楷体" panose="02010609060101010101" charset="-122"/>
                      </a:endParaRPr>
                    </a:p>
                  </a:txBody>
                  <a:tcPr marL="29826" marR="29826" marT="0" marB="0" anchor="ctr">
                    <a:lnL w="3175">
                      <a:solidFill>
                        <a:srgbClr val="144D73"/>
                      </a:solidFill>
                      <a:prstDash val="dot"/>
                    </a:lnL>
                    <a:lnR w="3175">
                      <a:solidFill>
                        <a:srgbClr val="144D73"/>
                      </a:solidFill>
                      <a:prstDash val="dot"/>
                    </a:lnR>
                    <a:lnT w="3175">
                      <a:solidFill>
                        <a:srgbClr val="144D73"/>
                      </a:solidFill>
                      <a:prstDash val="dot"/>
                    </a:lnT>
                    <a:lnB w="3175">
                      <a:solidFill>
                        <a:srgbClr val="144D73"/>
                      </a:solidFill>
                      <a:prstDash val="dot"/>
                    </a:lnB>
                    <a:solidFill>
                      <a:srgbClr val="FFFFFF"/>
                    </a:solidFill>
                  </a:tcPr>
                </a:tc>
                <a:tc>
                  <a:txBody>
                    <a:bodyPr/>
                    <a:lstStyle/>
                    <a:p>
                      <a:pPr algn="ctr" fontAlgn="ctr"/>
                      <a:r>
                        <a:rPr lang="en-US" altLang="zh-CN" sz="2000" b="1" dirty="0">
                          <a:solidFill>
                            <a:schemeClr val="tx1"/>
                          </a:solidFill>
                          <a:effectLst/>
                          <a:latin typeface="楷体" panose="02010609060101010101" charset="-122"/>
                          <a:ea typeface="楷体" panose="02010609060101010101" charset="-122"/>
                          <a:cs typeface="楷体" panose="02010609060101010101" charset="-122"/>
                        </a:rPr>
                        <a:t>50</a:t>
                      </a:r>
                      <a:r>
                        <a:rPr lang="zh-CN" altLang="en-US" sz="2000" b="1" dirty="0">
                          <a:solidFill>
                            <a:schemeClr val="tx1"/>
                          </a:solidFill>
                          <a:effectLst/>
                          <a:latin typeface="楷体" panose="02010609060101010101" charset="-122"/>
                          <a:ea typeface="楷体" panose="02010609060101010101" charset="-122"/>
                          <a:cs typeface="楷体" panose="02010609060101010101" charset="-122"/>
                        </a:rPr>
                        <a:t>％</a:t>
                      </a:r>
                      <a:endParaRPr lang="zh-CN" altLang="en-US" sz="2000" b="1" dirty="0">
                        <a:solidFill>
                          <a:schemeClr val="tx1"/>
                        </a:solidFill>
                        <a:effectLst/>
                        <a:latin typeface="楷体" panose="02010609060101010101" charset="-122"/>
                        <a:ea typeface="楷体" panose="02010609060101010101" charset="-122"/>
                        <a:cs typeface="楷体" panose="02010609060101010101" charset="-122"/>
                      </a:endParaRPr>
                    </a:p>
                  </a:txBody>
                  <a:tcPr marL="29826" marR="29826" marT="0" marB="0" anchor="ctr">
                    <a:lnL w="3175">
                      <a:solidFill>
                        <a:srgbClr val="144D73"/>
                      </a:solidFill>
                      <a:prstDash val="dot"/>
                    </a:lnL>
                    <a:lnR w="19050" cap="rnd">
                      <a:solidFill>
                        <a:srgbClr val="144D73"/>
                      </a:solidFill>
                      <a:prstDash val="solid"/>
                    </a:lnR>
                    <a:lnT w="3175">
                      <a:solidFill>
                        <a:srgbClr val="144D73"/>
                      </a:solidFill>
                      <a:prstDash val="dot"/>
                    </a:lnT>
                    <a:lnB w="3175">
                      <a:solidFill>
                        <a:srgbClr val="144D73"/>
                      </a:solidFill>
                      <a:prstDash val="dot"/>
                    </a:lnB>
                    <a:solidFill>
                      <a:srgbClr val="FFFFFF"/>
                    </a:solidFill>
                  </a:tcPr>
                </a:tc>
              </a:tr>
              <a:tr h="492760">
                <a:tc>
                  <a:txBody>
                    <a:bodyPr/>
                    <a:lstStyle/>
                    <a:p>
                      <a:pPr algn="ctr" fontAlgn="ctr"/>
                      <a:r>
                        <a:rPr lang="zh-CN" altLang="en-US" sz="2000" b="1" dirty="0">
                          <a:solidFill>
                            <a:schemeClr val="tx1"/>
                          </a:solidFill>
                          <a:effectLst/>
                          <a:latin typeface="楷体" panose="02010609060101010101" charset="-122"/>
                          <a:ea typeface="楷体" panose="02010609060101010101" charset="-122"/>
                        </a:rPr>
                        <a:t>保加利亚</a:t>
                      </a:r>
                      <a:endParaRPr lang="zh-CN" altLang="en-US" sz="2000" b="1" dirty="0">
                        <a:solidFill>
                          <a:schemeClr val="tx1"/>
                        </a:solidFill>
                        <a:effectLst/>
                        <a:latin typeface="楷体" panose="02010609060101010101" charset="-122"/>
                        <a:ea typeface="楷体" panose="02010609060101010101" charset="-122"/>
                      </a:endParaRPr>
                    </a:p>
                  </a:txBody>
                  <a:tcPr marL="29826" marR="29826" marT="0" marB="0" anchor="ctr">
                    <a:lnL w="19050" cap="rnd">
                      <a:solidFill>
                        <a:srgbClr val="144D73"/>
                      </a:solidFill>
                      <a:prstDash val="solid"/>
                    </a:lnL>
                    <a:lnR w="3175">
                      <a:solidFill>
                        <a:srgbClr val="144D73"/>
                      </a:solidFill>
                      <a:prstDash val="dot"/>
                    </a:lnR>
                    <a:lnT w="3175">
                      <a:solidFill>
                        <a:srgbClr val="144D73"/>
                      </a:solidFill>
                      <a:prstDash val="dot"/>
                    </a:lnT>
                    <a:lnB w="3175">
                      <a:solidFill>
                        <a:srgbClr val="144D73"/>
                      </a:solidFill>
                      <a:prstDash val="dot"/>
                    </a:lnB>
                    <a:solidFill>
                      <a:srgbClr val="F2F2F2"/>
                    </a:solidFill>
                  </a:tcPr>
                </a:tc>
                <a:tc>
                  <a:txBody>
                    <a:bodyPr/>
                    <a:lstStyle/>
                    <a:p>
                      <a:pPr algn="ctr" fontAlgn="ctr"/>
                      <a:r>
                        <a:rPr lang="en-US" altLang="zh-CN" sz="2000" b="1" dirty="0">
                          <a:solidFill>
                            <a:schemeClr val="tx1"/>
                          </a:solidFill>
                          <a:effectLst/>
                          <a:latin typeface="楷体" panose="02010609060101010101" charset="-122"/>
                          <a:ea typeface="楷体" panose="02010609060101010101" charset="-122"/>
                          <a:cs typeface="楷体" panose="02010609060101010101" charset="-122"/>
                        </a:rPr>
                        <a:t>75</a:t>
                      </a:r>
                      <a:r>
                        <a:rPr lang="zh-CN" altLang="en-US" sz="2000" b="1" dirty="0">
                          <a:solidFill>
                            <a:schemeClr val="tx1"/>
                          </a:solidFill>
                          <a:effectLst/>
                          <a:latin typeface="楷体" panose="02010609060101010101" charset="-122"/>
                          <a:ea typeface="楷体" panose="02010609060101010101" charset="-122"/>
                          <a:cs typeface="楷体" panose="02010609060101010101" charset="-122"/>
                        </a:rPr>
                        <a:t>％</a:t>
                      </a:r>
                      <a:endParaRPr lang="zh-CN" altLang="en-US" sz="2000" b="1" dirty="0">
                        <a:solidFill>
                          <a:schemeClr val="tx1"/>
                        </a:solidFill>
                        <a:effectLst/>
                        <a:latin typeface="楷体" panose="02010609060101010101" charset="-122"/>
                        <a:ea typeface="楷体" panose="02010609060101010101" charset="-122"/>
                        <a:cs typeface="楷体" panose="02010609060101010101" charset="-122"/>
                      </a:endParaRPr>
                    </a:p>
                  </a:txBody>
                  <a:tcPr marL="29826" marR="29826" marT="0" marB="0" anchor="ctr">
                    <a:lnL w="3175">
                      <a:solidFill>
                        <a:srgbClr val="144D73"/>
                      </a:solidFill>
                      <a:prstDash val="dot"/>
                    </a:lnL>
                    <a:lnR w="3175">
                      <a:solidFill>
                        <a:srgbClr val="144D73"/>
                      </a:solidFill>
                      <a:prstDash val="dot"/>
                    </a:lnR>
                    <a:lnT w="3175">
                      <a:solidFill>
                        <a:srgbClr val="144D73"/>
                      </a:solidFill>
                      <a:prstDash val="dot"/>
                    </a:lnT>
                    <a:lnB w="3175">
                      <a:solidFill>
                        <a:srgbClr val="144D73"/>
                      </a:solidFill>
                      <a:prstDash val="dot"/>
                    </a:lnB>
                    <a:solidFill>
                      <a:srgbClr val="F2F2F2"/>
                    </a:solidFill>
                  </a:tcPr>
                </a:tc>
                <a:tc>
                  <a:txBody>
                    <a:bodyPr/>
                    <a:lstStyle/>
                    <a:p>
                      <a:pPr algn="ctr" fontAlgn="ctr"/>
                      <a:r>
                        <a:rPr lang="en-US" altLang="zh-CN" sz="2000" b="1" dirty="0">
                          <a:solidFill>
                            <a:schemeClr val="tx1"/>
                          </a:solidFill>
                          <a:effectLst/>
                          <a:latin typeface="楷体" panose="02010609060101010101" charset="-122"/>
                          <a:ea typeface="楷体" panose="02010609060101010101" charset="-122"/>
                          <a:cs typeface="楷体" panose="02010609060101010101" charset="-122"/>
                        </a:rPr>
                        <a:t>80</a:t>
                      </a:r>
                      <a:r>
                        <a:rPr lang="zh-CN" altLang="en-US" sz="2000" b="1" dirty="0">
                          <a:solidFill>
                            <a:schemeClr val="tx1"/>
                          </a:solidFill>
                          <a:effectLst/>
                          <a:latin typeface="楷体" panose="02010609060101010101" charset="-122"/>
                          <a:ea typeface="楷体" panose="02010609060101010101" charset="-122"/>
                          <a:cs typeface="楷体" panose="02010609060101010101" charset="-122"/>
                        </a:rPr>
                        <a:t>％</a:t>
                      </a:r>
                      <a:endParaRPr lang="zh-CN" altLang="en-US" sz="2000" b="1" dirty="0">
                        <a:solidFill>
                          <a:schemeClr val="tx1"/>
                        </a:solidFill>
                        <a:effectLst/>
                        <a:latin typeface="楷体" panose="02010609060101010101" charset="-122"/>
                        <a:ea typeface="楷体" panose="02010609060101010101" charset="-122"/>
                        <a:cs typeface="楷体" panose="02010609060101010101" charset="-122"/>
                      </a:endParaRPr>
                    </a:p>
                  </a:txBody>
                  <a:tcPr marL="29826" marR="29826" marT="0" marB="0" anchor="ctr">
                    <a:lnL w="3175">
                      <a:solidFill>
                        <a:srgbClr val="144D73"/>
                      </a:solidFill>
                      <a:prstDash val="dot"/>
                    </a:lnL>
                    <a:lnR w="19050" cap="rnd">
                      <a:solidFill>
                        <a:srgbClr val="144D73"/>
                      </a:solidFill>
                      <a:prstDash val="solid"/>
                    </a:lnR>
                    <a:lnT w="3175">
                      <a:solidFill>
                        <a:srgbClr val="144D73"/>
                      </a:solidFill>
                      <a:prstDash val="dot"/>
                    </a:lnT>
                    <a:lnB w="3175">
                      <a:solidFill>
                        <a:srgbClr val="144D73"/>
                      </a:solidFill>
                      <a:prstDash val="dot"/>
                    </a:lnB>
                    <a:solidFill>
                      <a:srgbClr val="F2F2F2"/>
                    </a:solidFill>
                  </a:tcPr>
                </a:tc>
              </a:tr>
              <a:tr h="494030">
                <a:tc>
                  <a:txBody>
                    <a:bodyPr/>
                    <a:lstStyle/>
                    <a:p>
                      <a:pPr algn="ctr" fontAlgn="ctr"/>
                      <a:r>
                        <a:rPr lang="zh-CN" altLang="en-US" sz="2000" b="1" dirty="0">
                          <a:solidFill>
                            <a:schemeClr val="tx1"/>
                          </a:solidFill>
                          <a:effectLst/>
                          <a:latin typeface="楷体" panose="02010609060101010101" charset="-122"/>
                          <a:ea typeface="楷体" panose="02010609060101010101" charset="-122"/>
                        </a:rPr>
                        <a:t>罗马尼亚</a:t>
                      </a:r>
                      <a:endParaRPr lang="zh-CN" altLang="en-US" sz="2000" b="1" dirty="0">
                        <a:solidFill>
                          <a:schemeClr val="tx1"/>
                        </a:solidFill>
                        <a:effectLst/>
                        <a:latin typeface="楷体" panose="02010609060101010101" charset="-122"/>
                        <a:ea typeface="楷体" panose="02010609060101010101" charset="-122"/>
                      </a:endParaRPr>
                    </a:p>
                  </a:txBody>
                  <a:tcPr marL="29826" marR="29826" marT="0" marB="0" anchor="ctr">
                    <a:lnL w="19050" cap="rnd">
                      <a:solidFill>
                        <a:srgbClr val="144D73"/>
                      </a:solidFill>
                      <a:prstDash val="solid"/>
                    </a:lnL>
                    <a:lnR w="3175">
                      <a:solidFill>
                        <a:srgbClr val="144D73"/>
                      </a:solidFill>
                      <a:prstDash val="dot"/>
                    </a:lnR>
                    <a:lnT w="3175">
                      <a:solidFill>
                        <a:srgbClr val="144D73"/>
                      </a:solidFill>
                      <a:prstDash val="dot"/>
                    </a:lnT>
                    <a:lnB w="3175">
                      <a:solidFill>
                        <a:srgbClr val="144D73"/>
                      </a:solidFill>
                      <a:prstDash val="dot"/>
                    </a:lnB>
                    <a:solidFill>
                      <a:srgbClr val="FFFFFF"/>
                    </a:solidFill>
                  </a:tcPr>
                </a:tc>
                <a:tc>
                  <a:txBody>
                    <a:bodyPr/>
                    <a:lstStyle/>
                    <a:p>
                      <a:pPr algn="ctr" fontAlgn="ctr"/>
                      <a:r>
                        <a:rPr lang="en-US" altLang="zh-CN" sz="2000" b="1" dirty="0">
                          <a:solidFill>
                            <a:schemeClr val="tx1"/>
                          </a:solidFill>
                          <a:effectLst/>
                          <a:latin typeface="楷体" panose="02010609060101010101" charset="-122"/>
                          <a:ea typeface="楷体" panose="02010609060101010101" charset="-122"/>
                          <a:cs typeface="楷体" panose="02010609060101010101" charset="-122"/>
                        </a:rPr>
                        <a:t>90</a:t>
                      </a:r>
                      <a:r>
                        <a:rPr lang="zh-CN" altLang="en-US" sz="2000" b="1" dirty="0">
                          <a:solidFill>
                            <a:schemeClr val="tx1"/>
                          </a:solidFill>
                          <a:effectLst/>
                          <a:latin typeface="楷体" panose="02010609060101010101" charset="-122"/>
                          <a:ea typeface="楷体" panose="02010609060101010101" charset="-122"/>
                          <a:cs typeface="楷体" panose="02010609060101010101" charset="-122"/>
                        </a:rPr>
                        <a:t>％</a:t>
                      </a:r>
                      <a:endParaRPr lang="zh-CN" altLang="en-US" sz="2000" b="1" dirty="0">
                        <a:solidFill>
                          <a:schemeClr val="tx1"/>
                        </a:solidFill>
                        <a:effectLst/>
                        <a:latin typeface="楷体" panose="02010609060101010101" charset="-122"/>
                        <a:ea typeface="楷体" panose="02010609060101010101" charset="-122"/>
                        <a:cs typeface="楷体" panose="02010609060101010101" charset="-122"/>
                      </a:endParaRPr>
                    </a:p>
                  </a:txBody>
                  <a:tcPr marL="29826" marR="29826" marT="0" marB="0" anchor="ctr">
                    <a:lnL w="3175">
                      <a:solidFill>
                        <a:srgbClr val="144D73"/>
                      </a:solidFill>
                      <a:prstDash val="dot"/>
                    </a:lnL>
                    <a:lnR w="3175">
                      <a:solidFill>
                        <a:srgbClr val="144D73"/>
                      </a:solidFill>
                      <a:prstDash val="dot"/>
                    </a:lnR>
                    <a:lnT w="3175">
                      <a:solidFill>
                        <a:srgbClr val="144D73"/>
                      </a:solidFill>
                      <a:prstDash val="dot"/>
                    </a:lnT>
                    <a:lnB w="3175">
                      <a:solidFill>
                        <a:srgbClr val="144D73"/>
                      </a:solidFill>
                      <a:prstDash val="dot"/>
                    </a:lnB>
                    <a:solidFill>
                      <a:srgbClr val="FFFFFF"/>
                    </a:solidFill>
                  </a:tcPr>
                </a:tc>
                <a:tc>
                  <a:txBody>
                    <a:bodyPr/>
                    <a:lstStyle/>
                    <a:p>
                      <a:pPr algn="ctr" fontAlgn="ctr"/>
                      <a:r>
                        <a:rPr lang="en-US" altLang="zh-CN" sz="2000" b="1" dirty="0">
                          <a:solidFill>
                            <a:schemeClr val="tx1"/>
                          </a:solidFill>
                          <a:effectLst/>
                          <a:latin typeface="楷体" panose="02010609060101010101" charset="-122"/>
                          <a:ea typeface="楷体" panose="02010609060101010101" charset="-122"/>
                          <a:cs typeface="楷体" panose="02010609060101010101" charset="-122"/>
                        </a:rPr>
                        <a:t>90</a:t>
                      </a:r>
                      <a:r>
                        <a:rPr lang="zh-CN" altLang="en-US" sz="2000" b="1" dirty="0">
                          <a:solidFill>
                            <a:schemeClr val="tx1"/>
                          </a:solidFill>
                          <a:effectLst/>
                          <a:latin typeface="楷体" panose="02010609060101010101" charset="-122"/>
                          <a:ea typeface="楷体" panose="02010609060101010101" charset="-122"/>
                          <a:cs typeface="楷体" panose="02010609060101010101" charset="-122"/>
                        </a:rPr>
                        <a:t>％</a:t>
                      </a:r>
                      <a:endParaRPr lang="zh-CN" altLang="en-US" sz="2000" b="1" dirty="0">
                        <a:solidFill>
                          <a:schemeClr val="tx1"/>
                        </a:solidFill>
                        <a:effectLst/>
                        <a:latin typeface="楷体" panose="02010609060101010101" charset="-122"/>
                        <a:ea typeface="楷体" panose="02010609060101010101" charset="-122"/>
                        <a:cs typeface="楷体" panose="02010609060101010101" charset="-122"/>
                      </a:endParaRPr>
                    </a:p>
                  </a:txBody>
                  <a:tcPr marL="29826" marR="29826" marT="0" marB="0" anchor="ctr">
                    <a:lnL w="3175">
                      <a:solidFill>
                        <a:srgbClr val="144D73"/>
                      </a:solidFill>
                      <a:prstDash val="dot"/>
                    </a:lnL>
                    <a:lnR w="19050" cap="rnd">
                      <a:solidFill>
                        <a:srgbClr val="144D73"/>
                      </a:solidFill>
                      <a:prstDash val="solid"/>
                    </a:lnR>
                    <a:lnT w="3175">
                      <a:solidFill>
                        <a:srgbClr val="144D73"/>
                      </a:solidFill>
                      <a:prstDash val="dot"/>
                    </a:lnT>
                    <a:lnB w="3175">
                      <a:solidFill>
                        <a:srgbClr val="144D73"/>
                      </a:solidFill>
                      <a:prstDash val="dot"/>
                    </a:lnB>
                    <a:solidFill>
                      <a:srgbClr val="FFFFFF"/>
                    </a:solidFill>
                  </a:tcPr>
                </a:tc>
              </a:tr>
              <a:tr h="493395">
                <a:tc>
                  <a:txBody>
                    <a:bodyPr/>
                    <a:lstStyle/>
                    <a:p>
                      <a:pPr algn="ctr" fontAlgn="ctr"/>
                      <a:r>
                        <a:rPr lang="zh-CN" altLang="en-US" sz="2000" b="1" dirty="0">
                          <a:solidFill>
                            <a:schemeClr val="tx1"/>
                          </a:solidFill>
                          <a:effectLst/>
                          <a:latin typeface="楷体" panose="02010609060101010101" charset="-122"/>
                          <a:ea typeface="楷体" panose="02010609060101010101" charset="-122"/>
                        </a:rPr>
                        <a:t>希腊</a:t>
                      </a:r>
                      <a:endParaRPr lang="zh-CN" altLang="en-US" sz="2000" b="1" dirty="0">
                        <a:solidFill>
                          <a:schemeClr val="tx1"/>
                        </a:solidFill>
                        <a:effectLst/>
                        <a:latin typeface="楷体" panose="02010609060101010101" charset="-122"/>
                        <a:ea typeface="楷体" panose="02010609060101010101" charset="-122"/>
                      </a:endParaRPr>
                    </a:p>
                  </a:txBody>
                  <a:tcPr marL="29826" marR="29826" marT="0" marB="0" anchor="ctr">
                    <a:lnL w="19050" cap="rnd">
                      <a:solidFill>
                        <a:srgbClr val="144D73"/>
                      </a:solidFill>
                      <a:prstDash val="solid"/>
                    </a:lnL>
                    <a:lnR w="3175">
                      <a:solidFill>
                        <a:srgbClr val="144D73"/>
                      </a:solidFill>
                      <a:prstDash val="dot"/>
                    </a:lnR>
                    <a:lnT w="3175">
                      <a:solidFill>
                        <a:srgbClr val="144D73"/>
                      </a:solidFill>
                      <a:prstDash val="dot"/>
                    </a:lnT>
                    <a:lnB w="19050" cap="rnd">
                      <a:solidFill>
                        <a:srgbClr val="144D73"/>
                      </a:solidFill>
                      <a:prstDash val="solid"/>
                    </a:lnB>
                    <a:solidFill>
                      <a:srgbClr val="F2F2F2"/>
                    </a:solidFill>
                  </a:tcPr>
                </a:tc>
                <a:tc>
                  <a:txBody>
                    <a:bodyPr/>
                    <a:lstStyle/>
                    <a:p>
                      <a:pPr algn="ctr" fontAlgn="ctr"/>
                      <a:r>
                        <a:rPr lang="en-US" altLang="zh-CN" sz="2000" b="1" dirty="0">
                          <a:solidFill>
                            <a:schemeClr val="tx1"/>
                          </a:solidFill>
                          <a:effectLst/>
                          <a:latin typeface="楷体" panose="02010609060101010101" charset="-122"/>
                          <a:ea typeface="楷体" panose="02010609060101010101" charset="-122"/>
                          <a:cs typeface="楷体" panose="02010609060101010101" charset="-122"/>
                        </a:rPr>
                        <a:t>10</a:t>
                      </a:r>
                      <a:r>
                        <a:rPr lang="zh-CN" altLang="en-US" sz="2000" b="1" dirty="0">
                          <a:solidFill>
                            <a:schemeClr val="tx1"/>
                          </a:solidFill>
                          <a:effectLst/>
                          <a:latin typeface="楷体" panose="02010609060101010101" charset="-122"/>
                          <a:ea typeface="楷体" panose="02010609060101010101" charset="-122"/>
                          <a:cs typeface="楷体" panose="02010609060101010101" charset="-122"/>
                        </a:rPr>
                        <a:t>％</a:t>
                      </a:r>
                      <a:endParaRPr lang="zh-CN" altLang="en-US" sz="2000" b="1" dirty="0">
                        <a:solidFill>
                          <a:schemeClr val="tx1"/>
                        </a:solidFill>
                        <a:effectLst/>
                        <a:latin typeface="楷体" panose="02010609060101010101" charset="-122"/>
                        <a:ea typeface="楷体" panose="02010609060101010101" charset="-122"/>
                        <a:cs typeface="楷体" panose="02010609060101010101" charset="-122"/>
                      </a:endParaRPr>
                    </a:p>
                  </a:txBody>
                  <a:tcPr marL="29826" marR="29826" marT="0" marB="0" anchor="ctr">
                    <a:lnL w="3175">
                      <a:solidFill>
                        <a:srgbClr val="144D73"/>
                      </a:solidFill>
                      <a:prstDash val="dot"/>
                    </a:lnL>
                    <a:lnR w="3175">
                      <a:solidFill>
                        <a:srgbClr val="144D73"/>
                      </a:solidFill>
                      <a:prstDash val="dot"/>
                    </a:lnR>
                    <a:lnT w="3175">
                      <a:solidFill>
                        <a:srgbClr val="144D73"/>
                      </a:solidFill>
                      <a:prstDash val="dot"/>
                    </a:lnT>
                    <a:lnB w="19050" cap="rnd">
                      <a:solidFill>
                        <a:srgbClr val="144D73"/>
                      </a:solidFill>
                      <a:prstDash val="solid"/>
                    </a:lnB>
                    <a:solidFill>
                      <a:srgbClr val="F2F2F2"/>
                    </a:solidFill>
                  </a:tcPr>
                </a:tc>
                <a:tc>
                  <a:txBody>
                    <a:bodyPr/>
                    <a:lstStyle/>
                    <a:p>
                      <a:pPr algn="ctr" fontAlgn="ctr"/>
                      <a:r>
                        <a:rPr lang="en-US" altLang="zh-CN" sz="2000" b="1" dirty="0">
                          <a:solidFill>
                            <a:schemeClr val="tx1"/>
                          </a:solidFill>
                          <a:effectLst/>
                          <a:latin typeface="楷体" panose="02010609060101010101" charset="-122"/>
                          <a:ea typeface="楷体" panose="02010609060101010101" charset="-122"/>
                          <a:cs typeface="楷体" panose="02010609060101010101" charset="-122"/>
                        </a:rPr>
                        <a:t>10</a:t>
                      </a:r>
                      <a:r>
                        <a:rPr lang="zh-CN" altLang="en-US" sz="2000" b="1" dirty="0">
                          <a:solidFill>
                            <a:schemeClr val="tx1"/>
                          </a:solidFill>
                          <a:effectLst/>
                          <a:latin typeface="楷体" panose="02010609060101010101" charset="-122"/>
                          <a:ea typeface="楷体" panose="02010609060101010101" charset="-122"/>
                          <a:cs typeface="楷体" panose="02010609060101010101" charset="-122"/>
                        </a:rPr>
                        <a:t>％</a:t>
                      </a:r>
                      <a:endParaRPr lang="zh-CN" altLang="en-US" sz="2000" b="1" dirty="0">
                        <a:solidFill>
                          <a:schemeClr val="tx1"/>
                        </a:solidFill>
                        <a:effectLst/>
                        <a:latin typeface="楷体" panose="02010609060101010101" charset="-122"/>
                        <a:ea typeface="楷体" panose="02010609060101010101" charset="-122"/>
                        <a:cs typeface="楷体" panose="02010609060101010101" charset="-122"/>
                      </a:endParaRPr>
                    </a:p>
                  </a:txBody>
                  <a:tcPr marL="29826" marR="29826" marT="0" marB="0" anchor="ctr">
                    <a:lnL w="3175">
                      <a:solidFill>
                        <a:srgbClr val="144D73"/>
                      </a:solidFill>
                      <a:prstDash val="dot"/>
                    </a:lnL>
                    <a:lnR w="19050" cap="rnd">
                      <a:solidFill>
                        <a:srgbClr val="144D73"/>
                      </a:solidFill>
                      <a:prstDash val="solid"/>
                    </a:lnR>
                    <a:lnT w="3175">
                      <a:solidFill>
                        <a:srgbClr val="144D73"/>
                      </a:solidFill>
                      <a:prstDash val="dot"/>
                    </a:lnT>
                    <a:lnB w="19050" cap="rnd">
                      <a:solidFill>
                        <a:srgbClr val="144D73"/>
                      </a:solidFill>
                      <a:prstDash val="solid"/>
                    </a:lnB>
                    <a:solidFill>
                      <a:srgbClr val="F2F2F2"/>
                    </a:solidFill>
                  </a:tcPr>
                </a:tc>
              </a:tr>
            </a:tbl>
          </a:graphicData>
        </a:graphic>
      </p:graphicFrame>
      <p:sp>
        <p:nvSpPr>
          <p:cNvPr id="11" name="文本框 10"/>
          <p:cNvSpPr txBox="1"/>
          <p:nvPr/>
        </p:nvSpPr>
        <p:spPr>
          <a:xfrm>
            <a:off x="6180921" y="987430"/>
            <a:ext cx="5664629" cy="5178425"/>
          </a:xfrm>
          <a:prstGeom prst="rect">
            <a:avLst/>
          </a:prstGeom>
          <a:solidFill>
            <a:schemeClr val="accent4">
              <a:lumMod val="20000"/>
              <a:lumOff val="80000"/>
            </a:schemeClr>
          </a:solidFill>
          <a:ln w="12700" cmpd="sng">
            <a:solidFill>
              <a:schemeClr val="tx1"/>
            </a:solidFill>
            <a:prstDash val="solid"/>
          </a:ln>
          <a:effectLst>
            <a:outerShdw blurRad="63500" sx="102000" sy="102000" algn="ctr" rotWithShape="0">
              <a:prstClr val="black">
                <a:alpha val="40000"/>
              </a:prstClr>
            </a:outerShdw>
          </a:effectLst>
        </p:spPr>
        <p:txBody>
          <a:bodyPr wrap="square" lIns="91434" tIns="45718" rIns="91434" bIns="45718" rtlCol="0" anchor="t">
            <a:spAutoFit/>
          </a:bodyPr>
          <a:lstStyle/>
          <a:p>
            <a:r>
              <a:rPr lang="en-US" altLang="zh-CN" sz="2400" b="1" dirty="0">
                <a:latin typeface="黑体" panose="02010609060101010101" pitchFamily="49" charset="-122"/>
                <a:ea typeface="黑体" panose="02010609060101010101" pitchFamily="49" charset="-122"/>
                <a:cs typeface="黑体" panose="02010609060101010101" pitchFamily="49" charset="-122"/>
              </a:rPr>
              <a:t>    </a:t>
            </a:r>
            <a:r>
              <a:rPr lang="zh-CN" altLang="en-US" sz="2400" b="1" dirty="0">
                <a:latin typeface="楷体" panose="02010609060101010101" charset="-122"/>
                <a:ea typeface="楷体" panose="02010609060101010101" charset="-122"/>
                <a:cs typeface="黑体" panose="02010609060101010101" pitchFamily="49" charset="-122"/>
              </a:rPr>
              <a:t>在德国投降、欧洲战争结束后二至三个月之内，苏联协助同盟国参加对日战争，但</a:t>
            </a:r>
            <a:r>
              <a:rPr lang="zh-CN" altLang="en-US" sz="2400" b="1" dirty="0">
                <a:latin typeface="楷体" panose="02010609060101010101" charset="-122"/>
                <a:ea typeface="楷体" panose="02010609060101010101" charset="-122"/>
                <a:cs typeface="黑体" panose="02010609060101010101" pitchFamily="49" charset="-122"/>
                <a:sym typeface="+mn-ea"/>
              </a:rPr>
              <a:t>条件是</a:t>
            </a:r>
            <a:r>
              <a:rPr lang="zh-CN" altLang="en-US" sz="2400" b="1" dirty="0">
                <a:latin typeface="楷体" panose="02010609060101010101" charset="-122"/>
                <a:ea typeface="楷体" panose="02010609060101010101" charset="-122"/>
                <a:cs typeface="黑体" panose="02010609060101010101" pitchFamily="49" charset="-122"/>
              </a:rPr>
              <a:t>:外蒙古(蒙古人民共和国)的现状须予维持；库页岛南部及其邻近的一切岛屿均须归还苏俄;维护苏联在大连商港的优先权益，并使该港国际化;同时恢复旅顺港口俄国海军基地的租借权;中苏设立公司共同经营合办中长铁路、南满铁路，并保障苏俄的优先利益。同时维护中华民国在满洲完整的主权，千岛群岛让与苏联。</a:t>
            </a:r>
            <a:endParaRPr lang="zh-CN" altLang="en-US" sz="2400" b="1" dirty="0">
              <a:latin typeface="楷体" panose="02010609060101010101" charset="-122"/>
              <a:ea typeface="楷体" panose="02010609060101010101" charset="-122"/>
              <a:cs typeface="黑体" panose="02010609060101010101" pitchFamily="49" charset="-122"/>
            </a:endParaRPr>
          </a:p>
          <a:p>
            <a:r>
              <a:rPr lang="zh-CN" altLang="en-US" sz="2400" b="1" dirty="0">
                <a:latin typeface="楷体" panose="02010609060101010101" charset="-122"/>
                <a:ea typeface="楷体" panose="02010609060101010101" charset="-122"/>
                <a:cs typeface="黑体" panose="02010609060101010101" pitchFamily="49" charset="-122"/>
              </a:rPr>
              <a:t>    </a:t>
            </a:r>
            <a:r>
              <a:rPr lang="zh-CN" altLang="en-US" sz="2400" b="1" dirty="0">
                <a:latin typeface="楷体" panose="02010609060101010101" charset="-122"/>
                <a:ea typeface="楷体" panose="02010609060101010101" charset="-122"/>
                <a:cs typeface="黑体" panose="02010609060101010101" pitchFamily="49" charset="-122"/>
                <a:sym typeface="+mn-ea"/>
              </a:rPr>
              <a:t>美国则在太平洋、中国和日本获得了优势和支配权</a:t>
            </a:r>
            <a:r>
              <a:rPr lang="zh-CN" altLang="en-US" sz="2400" b="1" dirty="0" smtClean="0">
                <a:latin typeface="楷体" panose="02010609060101010101" charset="-122"/>
                <a:ea typeface="楷体" panose="02010609060101010101" charset="-122"/>
                <a:cs typeface="黑体" panose="02010609060101010101" pitchFamily="49" charset="-122"/>
                <a:sym typeface="+mn-ea"/>
              </a:rPr>
              <a:t>。 </a:t>
            </a:r>
            <a:endParaRPr lang="en-US" altLang="zh-CN" sz="2400" b="1" dirty="0" smtClean="0">
              <a:latin typeface="楷体" panose="02010609060101010101" charset="-122"/>
              <a:ea typeface="楷体" panose="02010609060101010101" charset="-122"/>
              <a:cs typeface="黑体" panose="02010609060101010101" pitchFamily="49" charset="-122"/>
              <a:sym typeface="+mn-ea"/>
            </a:endParaRPr>
          </a:p>
          <a:p>
            <a:r>
              <a:rPr lang="en-US" altLang="zh-CN" sz="1865" b="1" dirty="0">
                <a:latin typeface="楷体" panose="02010609060101010101" charset="-122"/>
                <a:ea typeface="楷体" panose="02010609060101010101" charset="-122"/>
                <a:cs typeface="黑体" panose="02010609060101010101" pitchFamily="49" charset="-122"/>
                <a:sym typeface="+mn-ea"/>
              </a:rPr>
              <a:t>                          </a:t>
            </a:r>
            <a:r>
              <a:rPr lang="en-US" altLang="zh-CN" sz="1865" b="1" dirty="0">
                <a:latin typeface="黑体" panose="02010609060101010101" pitchFamily="49" charset="-122"/>
                <a:ea typeface="黑体" panose="02010609060101010101" pitchFamily="49" charset="-122"/>
                <a:cs typeface="黑体" panose="02010609060101010101" pitchFamily="49" charset="-122"/>
              </a:rPr>
              <a:t>——</a:t>
            </a:r>
            <a:r>
              <a:rPr lang="zh-CN" altLang="en-US" sz="1865" b="1" dirty="0">
                <a:latin typeface="黑体" panose="02010609060101010101" pitchFamily="49" charset="-122"/>
                <a:ea typeface="黑体" panose="02010609060101010101" pitchFamily="49" charset="-122"/>
                <a:cs typeface="黑体" panose="02010609060101010101" pitchFamily="49" charset="-122"/>
              </a:rPr>
              <a:t>《雅尔塔会议》</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50">
        <p:random/>
      </p:transition>
    </mc:Choice>
    <mc:Fallback>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396457" y="410753"/>
            <a:ext cx="8483852" cy="2860040"/>
          </a:xfrm>
          <a:prstGeom prst="rect">
            <a:avLst/>
          </a:prstGeom>
          <a:noFill/>
        </p:spPr>
        <p:txBody>
          <a:bodyPr wrap="square" lIns="91434" tIns="45718" rIns="91434" bIns="45718" rtlCol="0">
            <a:spAutoFit/>
          </a:bodyPr>
          <a:lstStyle/>
          <a:p>
            <a:pPr>
              <a:lnSpc>
                <a:spcPct val="150000"/>
              </a:lnSpc>
            </a:pPr>
            <a:r>
              <a:rPr lang="zh-CN" altLang="en-US" sz="24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微软雅黑" panose="020B0503020204020204" charset="-122"/>
              </a:rPr>
              <a:t>成立</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微软雅黑" panose="020B0503020204020204" charset="-122"/>
              </a:rPr>
              <a:t>：</a:t>
            </a:r>
            <a:endPar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微软雅黑" panose="020B0503020204020204" charset="-122"/>
            </a:endParaRPr>
          </a:p>
          <a:p>
            <a:pPr>
              <a:lnSpc>
                <a:spcPct val="150000"/>
              </a:lnSpc>
            </a:pPr>
            <a:r>
              <a:rPr lang="zh-CN" altLang="en-US" sz="24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宗旨</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a:p>
            <a:pPr>
              <a:lnSpc>
                <a:spcPct val="150000"/>
              </a:lnSpc>
            </a:pPr>
            <a:endParaRPr lang="zh-CN" altLang="en-US" sz="24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a:p>
            <a:pPr>
              <a:lnSpc>
                <a:spcPct val="150000"/>
              </a:lnSpc>
            </a:pPr>
            <a:r>
              <a:rPr lang="zh-CN" altLang="en-US" sz="24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原则</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a:p>
            <a:pPr>
              <a:lnSpc>
                <a:spcPct val="150000"/>
              </a:lnSpc>
            </a:pPr>
            <a:r>
              <a:rPr lang="zh-CN" altLang="en-US" sz="24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作用</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396457" y="3883522"/>
            <a:ext cx="8771884" cy="2305685"/>
          </a:xfrm>
          <a:prstGeom prst="rect">
            <a:avLst/>
          </a:prstGeom>
          <a:solidFill>
            <a:schemeClr val="accent1">
              <a:lumMod val="20000"/>
              <a:lumOff val="80000"/>
            </a:schemeClr>
          </a:solidFill>
        </p:spPr>
        <p:txBody>
          <a:bodyPr wrap="square" lIns="91434" tIns="45718" rIns="91434" bIns="45718" rtlCol="0" anchor="t">
            <a:spAutoFit/>
          </a:bodyPr>
          <a:lstStyle/>
          <a:p>
            <a:pPr>
              <a:lnSpc>
                <a:spcPct val="150000"/>
              </a:lnSpc>
            </a:pPr>
            <a:r>
              <a:rPr lang="en-US" altLang="zh-CN" sz="2400" b="1" dirty="0">
                <a:latin typeface="楷体" panose="02010609060101010101" charset="-122"/>
                <a:ea typeface="楷体" panose="02010609060101010101" charset="-122"/>
              </a:rPr>
              <a:t>    </a:t>
            </a:r>
            <a:r>
              <a:rPr lang="zh-CN" altLang="en-US" sz="2400" b="1" dirty="0">
                <a:latin typeface="楷体" panose="02010609060101010101" charset="-122"/>
                <a:ea typeface="楷体" panose="02010609060101010101" charset="-122"/>
              </a:rPr>
              <a:t>安全理事会以联合国十五会员国组织之安全理事会关于程序事项之决议，应以九理事国之可决票表决之；对于其他一些事项之决议，应以九理事国之可决票包括全体常任理事国之同意票表决之</a:t>
            </a:r>
            <a:r>
              <a:rPr lang="zh-CN" altLang="en-US" sz="2400" b="1" dirty="0" smtClean="0">
                <a:latin typeface="楷体" panose="02010609060101010101" charset="-122"/>
                <a:ea typeface="楷体" panose="02010609060101010101" charset="-122"/>
              </a:rPr>
              <a:t>。                      </a:t>
            </a:r>
            <a:r>
              <a:rPr lang="en-US" altLang="zh-CN" sz="2400" b="1" dirty="0" smtClean="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《联合国宪章》</a:t>
            </a:r>
            <a:endParaRPr lang="zh-CN" altLang="en-US" sz="2400" b="1" dirty="0">
              <a:latin typeface="楷体" panose="02010609060101010101" charset="-122"/>
              <a:ea typeface="楷体" panose="02010609060101010101" charset="-122"/>
            </a:endParaRPr>
          </a:p>
        </p:txBody>
      </p:sp>
      <p:sp>
        <p:nvSpPr>
          <p:cNvPr id="8" name="文本框 7"/>
          <p:cNvSpPr txBox="1"/>
          <p:nvPr/>
        </p:nvSpPr>
        <p:spPr>
          <a:xfrm>
            <a:off x="1414213" y="1153949"/>
            <a:ext cx="7872875" cy="730885"/>
          </a:xfrm>
          <a:prstGeom prst="rect">
            <a:avLst/>
          </a:prstGeom>
          <a:noFill/>
        </p:spPr>
        <p:txBody>
          <a:bodyPr wrap="square" lIns="91434" tIns="45718" rIns="91434" bIns="45718" rtlCol="0">
            <a:spAutoFit/>
          </a:bodyPr>
          <a:lstStyle/>
          <a:p>
            <a:pPr>
              <a:lnSpc>
                <a:spcPts val="2500"/>
              </a:lnSpc>
            </a:pP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维护国际和平与安全，加强国际合作，促进全球经济社会发展。</a:t>
            </a:r>
            <a:endParaRPr lang="zh-CN" altLang="en-US" sz="2400" b="1"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0" name="文本框 9"/>
          <p:cNvSpPr txBox="1"/>
          <p:nvPr/>
        </p:nvSpPr>
        <p:spPr>
          <a:xfrm>
            <a:off x="1414144" y="2772658"/>
            <a:ext cx="7900884" cy="828675"/>
          </a:xfrm>
          <a:prstGeom prst="rect">
            <a:avLst/>
          </a:prstGeom>
          <a:noFill/>
        </p:spPr>
        <p:txBody>
          <a:bodyPr wrap="square" lIns="91434" tIns="45718" rIns="91434" bIns="45718" rtlCol="0" anchor="t">
            <a:spAutoFit/>
          </a:bodyPr>
          <a:lstStyle/>
          <a:p>
            <a:r>
              <a:rPr lang="zh-CN" altLang="en-US" sz="2400" b="1"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使和平</a:t>
            </a:r>
            <a:r>
              <a:rPr lang="zh-CN" altLang="en-US" sz="2400" b="1"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解决争端和制裁侵略具有更强的可操作性，体现了第二次世界大战后的国际政治秩序。</a:t>
            </a:r>
            <a:endParaRPr lang="zh-CN" altLang="en-US" sz="2400" dirty="0"/>
          </a:p>
        </p:txBody>
      </p:sp>
      <p:sp>
        <p:nvSpPr>
          <p:cNvPr id="11" name="文本框 10"/>
          <p:cNvSpPr txBox="1"/>
          <p:nvPr/>
        </p:nvSpPr>
        <p:spPr>
          <a:xfrm>
            <a:off x="1414213" y="548650"/>
            <a:ext cx="2329180" cy="459105"/>
          </a:xfrm>
          <a:prstGeom prst="rect">
            <a:avLst/>
          </a:prstGeom>
          <a:noFill/>
          <a:ln w="12700" cmpd="sng">
            <a:noFill/>
            <a:prstDash val="solid"/>
          </a:ln>
        </p:spPr>
        <p:txBody>
          <a:bodyPr wrap="none" lIns="91434" tIns="45718" rIns="91434" bIns="45718" rtlCol="0" anchor="t">
            <a:spAutoFit/>
          </a:bodyPr>
          <a:lstStyle/>
          <a:p>
            <a:r>
              <a:rPr lang="en-US" altLang="zh-CN" sz="2400" b="1" dirty="0">
                <a:solidFill>
                  <a:srgbClr val="000000"/>
                </a:solidFill>
                <a:latin typeface="宋体" panose="02010600030101010101" pitchFamily="2" charset="-122"/>
                <a:ea typeface="宋体" panose="02010600030101010101" pitchFamily="2" charset="-122"/>
                <a:cs typeface="宋体" panose="02010600030101010101" pitchFamily="2" charset="-122"/>
                <a:sym typeface="微软雅黑" panose="020B0503020204020204" charset="-122"/>
              </a:rPr>
              <a:t>1945</a:t>
            </a:r>
            <a:r>
              <a:rPr lang="zh-CN" altLang="en-US" sz="2400" b="1" dirty="0">
                <a:solidFill>
                  <a:srgbClr val="000000"/>
                </a:solidFill>
                <a:latin typeface="宋体" panose="02010600030101010101" pitchFamily="2" charset="-122"/>
                <a:ea typeface="宋体" panose="02010600030101010101" pitchFamily="2" charset="-122"/>
                <a:cs typeface="宋体" panose="02010600030101010101" pitchFamily="2" charset="-122"/>
                <a:sym typeface="微软雅黑" panose="020B0503020204020204" charset="-122"/>
              </a:rPr>
              <a:t>年</a:t>
            </a:r>
            <a:r>
              <a:rPr lang="en-US" altLang="zh-CN" sz="2400" b="1" dirty="0">
                <a:solidFill>
                  <a:srgbClr val="000000"/>
                </a:solidFill>
                <a:latin typeface="宋体" panose="02010600030101010101" pitchFamily="2" charset="-122"/>
                <a:ea typeface="宋体" panose="02010600030101010101" pitchFamily="2" charset="-122"/>
                <a:cs typeface="宋体" panose="02010600030101010101" pitchFamily="2" charset="-122"/>
                <a:sym typeface="微软雅黑" panose="020B0503020204020204" charset="-122"/>
              </a:rPr>
              <a:t>10</a:t>
            </a:r>
            <a:r>
              <a:rPr lang="zh-CN" altLang="en-US" sz="2400" b="1" dirty="0">
                <a:solidFill>
                  <a:srgbClr val="000000"/>
                </a:solidFill>
                <a:latin typeface="宋体" panose="02010600030101010101" pitchFamily="2" charset="-122"/>
                <a:ea typeface="宋体" panose="02010600030101010101" pitchFamily="2" charset="-122"/>
                <a:cs typeface="宋体" panose="02010600030101010101" pitchFamily="2" charset="-122"/>
                <a:sym typeface="微软雅黑" panose="020B0503020204020204" charset="-122"/>
              </a:rPr>
              <a:t>月</a:t>
            </a:r>
            <a:r>
              <a:rPr lang="en-US" altLang="zh-CN" sz="2400" b="1" dirty="0">
                <a:solidFill>
                  <a:srgbClr val="000000"/>
                </a:solidFill>
                <a:latin typeface="宋体" panose="02010600030101010101" pitchFamily="2" charset="-122"/>
                <a:ea typeface="宋体" panose="02010600030101010101" pitchFamily="2" charset="-122"/>
                <a:cs typeface="宋体" panose="02010600030101010101" pitchFamily="2" charset="-122"/>
                <a:sym typeface="微软雅黑" panose="020B0503020204020204" charset="-122"/>
              </a:rPr>
              <a:t>24</a:t>
            </a:r>
            <a:r>
              <a:rPr lang="zh-CN" altLang="en-US" sz="2400" b="1" dirty="0">
                <a:solidFill>
                  <a:srgbClr val="000000"/>
                </a:solidFill>
                <a:latin typeface="宋体" panose="02010600030101010101" pitchFamily="2" charset="-122"/>
                <a:ea typeface="宋体" panose="02010600030101010101" pitchFamily="2" charset="-122"/>
                <a:cs typeface="宋体" panose="02010600030101010101" pitchFamily="2" charset="-122"/>
                <a:sym typeface="微软雅黑" panose="020B0503020204020204" charset="-122"/>
              </a:rPr>
              <a:t>日</a:t>
            </a:r>
            <a:endParaRPr lang="zh-CN" altLang="en-US" sz="2400" dirty="0"/>
          </a:p>
        </p:txBody>
      </p:sp>
      <p:sp>
        <p:nvSpPr>
          <p:cNvPr id="12" name="文本框 11"/>
          <p:cNvSpPr txBox="1"/>
          <p:nvPr/>
        </p:nvSpPr>
        <p:spPr>
          <a:xfrm>
            <a:off x="1414213" y="2216059"/>
            <a:ext cx="5386071" cy="459105"/>
          </a:xfrm>
          <a:prstGeom prst="rect">
            <a:avLst/>
          </a:prstGeom>
          <a:noFill/>
        </p:spPr>
        <p:txBody>
          <a:bodyPr wrap="square" lIns="91434" tIns="45718" rIns="91434" bIns="45718" rtlCol="0" anchor="t">
            <a:spAutoFit/>
          </a:bodyPr>
          <a:lstStyle/>
          <a:p>
            <a:r>
              <a:rPr lang="zh-CN" altLang="zh-CN" sz="2400" b="1" dirty="0">
                <a:latin typeface="宋体" panose="02010600030101010101" pitchFamily="2" charset="-122"/>
                <a:ea typeface="宋体" panose="02010600030101010101" pitchFamily="2" charset="-122"/>
                <a:cs typeface="宋体" panose="02010600030101010101" pitchFamily="2" charset="-122"/>
                <a:sym typeface="+mn-ea"/>
              </a:rPr>
              <a:t>五大常任理事国</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“大国一致”的原则。</a:t>
            </a:r>
            <a:endParaRPr lang="zh-CN" altLang="en-US" sz="2400" dirty="0"/>
          </a:p>
        </p:txBody>
      </p:sp>
      <p:pic>
        <p:nvPicPr>
          <p:cNvPr id="13" name="图片 12"/>
          <p:cNvPicPr>
            <a:picLocks noChangeAspect="1"/>
          </p:cNvPicPr>
          <p:nvPr/>
        </p:nvPicPr>
        <p:blipFill>
          <a:blip r:embed="rId1"/>
          <a:stretch>
            <a:fillRect/>
          </a:stretch>
        </p:blipFill>
        <p:spPr>
          <a:xfrm>
            <a:off x="9403873" y="20496"/>
            <a:ext cx="2769235" cy="2345055"/>
          </a:xfrm>
          <a:prstGeom prst="rect">
            <a:avLst/>
          </a:prstGeom>
          <a:effectLst>
            <a:outerShdw blurRad="63500" sx="102000" sy="102000" algn="ctr" rotWithShape="0">
              <a:prstClr val="black">
                <a:alpha val="40000"/>
              </a:prstClr>
            </a:outerShdw>
          </a:effectLst>
        </p:spPr>
      </p:pic>
      <p:pic>
        <p:nvPicPr>
          <p:cNvPr id="14" name="Picture 4" descr="http://img.mp.sohu.com/upload/20170707/b81d00ab868b457db9f8b4617ae6a27d_th.png"/>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flipH="1">
            <a:off x="9372095" y="2365549"/>
            <a:ext cx="2832788" cy="221557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youimg1.c-ctrip.com/target/100c0e00000075iss9740_D_800_600.jpg"/>
          <p:cNvPicPr>
            <a:picLocks noChangeAspect="1" noChangeArrowheads="1"/>
          </p:cNvPicPr>
          <p:nvPr>
            <p:custDataLst>
              <p:tags r:id="rId4"/>
            </p:custDataLst>
          </p:nvPr>
        </p:nvPicPr>
        <p:blipFill>
          <a:blip r:embed="rId5" cstate="print">
            <a:extLst>
              <a:ext uri="{28A0092B-C50C-407E-A947-70E740481C1C}">
                <a14:useLocalDpi xmlns:a14="http://schemas.microsoft.com/office/drawing/2010/main" val="0"/>
              </a:ext>
            </a:extLst>
          </a:blip>
          <a:srcRect/>
          <a:stretch>
            <a:fillRect/>
          </a:stretch>
        </p:blipFill>
        <p:spPr bwMode="auto">
          <a:xfrm flipH="1">
            <a:off x="9372093" y="4581128"/>
            <a:ext cx="2858123" cy="227687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6"/>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000" fill="hold">
                                          <p:stCondLst>
                                            <p:cond delay="0"/>
                                          </p:stCondLst>
                                        </p:cTn>
                                        <p:tgtEl>
                                          <p:spTgt spid="11"/>
                                        </p:tgtEl>
                                        <p:attrNameLst>
                                          <p:attrName>style.visibility</p:attrName>
                                        </p:attrNameLst>
                                      </p:cBhvr>
                                      <p:to>
                                        <p:strVal val="visible"/>
                                      </p:to>
                                    </p:set>
                                    <p:animEffect transition="in" filter="barn(inVertical)">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000" fill="hold">
                                          <p:stCondLst>
                                            <p:cond delay="0"/>
                                          </p:stCondLst>
                                        </p:cTn>
                                        <p:tgtEl>
                                          <p:spTgt spid="8"/>
                                        </p:tgtEl>
                                        <p:attrNameLst>
                                          <p:attrName>style.visibility</p:attrName>
                                        </p:attrNameLst>
                                      </p:cBhvr>
                                      <p:to>
                                        <p:strVal val="visible"/>
                                      </p:to>
                                    </p:set>
                                    <p:animEffect transition="in" filter="strips(downLef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000" fill="hold">
                                          <p:stCondLst>
                                            <p:cond delay="0"/>
                                          </p:stCondLst>
                                        </p:cTn>
                                        <p:tgtEl>
                                          <p:spTgt spid="12"/>
                                        </p:tgtEl>
                                        <p:attrNameLst>
                                          <p:attrName>style.visibility</p:attrName>
                                        </p:attrNameLst>
                                      </p:cBhvr>
                                      <p:to>
                                        <p:strVal val="visible"/>
                                      </p:to>
                                    </p:set>
                                    <p:animEffect transition="in" filter="blinds(horizontal)">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000" fill="hold">
                                          <p:stCondLst>
                                            <p:cond delay="0"/>
                                          </p:stCondLst>
                                        </p:cTn>
                                        <p:tgtEl>
                                          <p:spTgt spid="10"/>
                                        </p:tgtEl>
                                        <p:attrNameLst>
                                          <p:attrName>style.visibility</p:attrName>
                                        </p:attrNameLst>
                                      </p:cBhvr>
                                      <p:to>
                                        <p:strVal val="visible"/>
                                      </p:to>
                                    </p:set>
                                    <p:animEffect transition="in" filter="wipe(down)">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39352" y="4101835"/>
            <a:ext cx="11713301" cy="1500505"/>
          </a:xfrm>
          <a:prstGeom prst="rect">
            <a:avLst/>
          </a:prstGeom>
          <a:solidFill>
            <a:schemeClr val="accent1">
              <a:lumMod val="20000"/>
              <a:lumOff val="80000"/>
            </a:schemeClr>
          </a:solidFill>
          <a:ln w="28575" cmpd="sng">
            <a:solidFill>
              <a:srgbClr val="FFC000"/>
            </a:solidFill>
            <a:prstDash val="solid"/>
          </a:ln>
        </p:spPr>
        <p:txBody>
          <a:bodyPr wrap="square" lIns="91434" tIns="45718" rIns="91434" bIns="45718" rtlCol="0" anchor="t">
            <a:spAutoFit/>
          </a:bodyPr>
          <a:lstStyle/>
          <a:p>
            <a:pPr>
              <a:lnSpc>
                <a:spcPts val="2200"/>
              </a:lnSpc>
            </a:pPr>
            <a:r>
              <a:rPr lang="en-US" altLang="zh-CN" sz="2400" b="1" dirty="0">
                <a:latin typeface="楷体" panose="02010609060101010101" charset="-122"/>
                <a:ea typeface="楷体" panose="02010609060101010101" charset="-122"/>
                <a:cs typeface="楷体" panose="02010609060101010101" charset="-122"/>
              </a:rPr>
              <a:t>    </a:t>
            </a:r>
            <a:endParaRPr lang="en-US" altLang="zh-CN" sz="2400" b="1" dirty="0">
              <a:latin typeface="楷体" panose="02010609060101010101" charset="-122"/>
              <a:ea typeface="楷体" panose="02010609060101010101" charset="-122"/>
              <a:cs typeface="楷体" panose="02010609060101010101" charset="-122"/>
            </a:endParaRPr>
          </a:p>
          <a:p>
            <a:pPr>
              <a:lnSpc>
                <a:spcPts val="2200"/>
              </a:lnSpc>
            </a:pPr>
            <a:r>
              <a:rPr lang="en-US" altLang="zh-CN" sz="2400" b="1" dirty="0">
                <a:latin typeface="楷体" panose="02010609060101010101" charset="-122"/>
                <a:ea typeface="楷体" panose="02010609060101010101" charset="-122"/>
                <a:cs typeface="楷体" panose="02010609060101010101" charset="-122"/>
              </a:rPr>
              <a:t>    </a:t>
            </a:r>
            <a:r>
              <a:rPr lang="zh-CN" altLang="en-US" sz="2400" b="1" dirty="0">
                <a:latin typeface="楷体" panose="02010609060101010101" charset="-122"/>
                <a:ea typeface="楷体" panose="02010609060101010101" charset="-122"/>
                <a:cs typeface="楷体" panose="02010609060101010101" charset="-122"/>
              </a:rPr>
              <a:t>该体系同样具有大国强权政治的深深烙印，它建立在美苏战时军事实力均势的基础之上，是美、英、苏三大国出于对各自利益的现实考虑和对战后世界安排的长远打算，在进行了长期的讨价还价之后相互妥协的产物。</a:t>
            </a:r>
            <a:endParaRPr lang="zh-CN" altLang="en-US" sz="2400" b="1" dirty="0">
              <a:latin typeface="楷体" panose="02010609060101010101" charset="-122"/>
              <a:ea typeface="楷体" panose="02010609060101010101" charset="-122"/>
              <a:cs typeface="楷体" panose="02010609060101010101" charset="-122"/>
            </a:endParaRPr>
          </a:p>
          <a:p>
            <a:pPr>
              <a:lnSpc>
                <a:spcPts val="2200"/>
              </a:lnSpc>
            </a:pPr>
            <a:r>
              <a:rPr lang="en-US" altLang="zh-CN" sz="2400" b="1" dirty="0">
                <a:latin typeface="楷体" panose="02010609060101010101" charset="-122"/>
                <a:ea typeface="楷体" panose="02010609060101010101" charset="-122"/>
                <a:cs typeface="楷体" panose="02010609060101010101" charset="-122"/>
                <a:sym typeface="+mn-ea"/>
              </a:rPr>
              <a:t>                </a:t>
            </a:r>
            <a:r>
              <a:rPr lang="en-US" altLang="zh-CN" sz="2400" b="1" dirty="0" smtClean="0">
                <a:latin typeface="楷体" panose="02010609060101010101" charset="-122"/>
                <a:ea typeface="楷体" panose="02010609060101010101" charset="-122"/>
                <a:cs typeface="楷体" panose="02010609060101010101" charset="-122"/>
                <a:sym typeface="+mn-ea"/>
              </a:rPr>
              <a:t>     </a:t>
            </a:r>
            <a:r>
              <a:rPr lang="en-US" altLang="zh-CN" sz="2135" b="1" dirty="0">
                <a:latin typeface="楷体" panose="02010609060101010101" charset="-122"/>
                <a:ea typeface="楷体" panose="02010609060101010101" charset="-122"/>
                <a:cs typeface="楷体" panose="02010609060101010101" charset="-122"/>
                <a:sym typeface="+mn-ea"/>
              </a:rPr>
              <a:t>——</a:t>
            </a:r>
            <a:r>
              <a:rPr lang="zh-CN" altLang="en-US" sz="2135" b="1" dirty="0">
                <a:latin typeface="楷体" panose="02010609060101010101" charset="-122"/>
                <a:ea typeface="楷体" panose="02010609060101010101" charset="-122"/>
                <a:cs typeface="楷体" panose="02010609060101010101" charset="-122"/>
                <a:sym typeface="+mn-ea"/>
              </a:rPr>
              <a:t>摘编自徐蓝《雅尔塔体系、冷战与世界多极化趋势的发展》</a:t>
            </a:r>
            <a:endParaRPr lang="zh-CN" altLang="en-US" sz="2400" b="1" dirty="0">
              <a:latin typeface="楷体" panose="02010609060101010101" charset="-122"/>
              <a:ea typeface="楷体" panose="02010609060101010101" charset="-122"/>
              <a:cs typeface="楷体" panose="02010609060101010101" charset="-122"/>
            </a:endParaRPr>
          </a:p>
        </p:txBody>
      </p:sp>
      <p:sp>
        <p:nvSpPr>
          <p:cNvPr id="6" name="文本框 5"/>
          <p:cNvSpPr txBox="1"/>
          <p:nvPr/>
        </p:nvSpPr>
        <p:spPr>
          <a:xfrm>
            <a:off x="239352" y="836712"/>
            <a:ext cx="11713301" cy="2065020"/>
          </a:xfrm>
          <a:prstGeom prst="rect">
            <a:avLst/>
          </a:prstGeom>
          <a:solidFill>
            <a:schemeClr val="accent1">
              <a:lumMod val="20000"/>
              <a:lumOff val="80000"/>
            </a:schemeClr>
          </a:solidFill>
          <a:ln w="28575" cmpd="sng">
            <a:solidFill>
              <a:srgbClr val="FFC000"/>
            </a:solidFill>
            <a:prstDash val="solid"/>
          </a:ln>
        </p:spPr>
        <p:txBody>
          <a:bodyPr wrap="square" lIns="91434" tIns="45718" rIns="91434" bIns="45718" rtlCol="0" anchor="t">
            <a:spAutoFit/>
          </a:bodyPr>
          <a:lstStyle/>
          <a:p>
            <a:pPr>
              <a:lnSpc>
                <a:spcPts val="2200"/>
              </a:lnSpc>
            </a:pPr>
            <a:r>
              <a:rPr lang="en-US" altLang="zh-CN" sz="2400" b="1" dirty="0">
                <a:latin typeface="楷体" panose="02010609060101010101" charset="-122"/>
                <a:ea typeface="楷体" panose="02010609060101010101" charset="-122"/>
                <a:cs typeface="楷体" panose="02010609060101010101" charset="-122"/>
              </a:rPr>
              <a:t>    </a:t>
            </a:r>
            <a:endParaRPr lang="en-US" altLang="zh-CN" sz="2400" b="1" dirty="0">
              <a:latin typeface="楷体" panose="02010609060101010101" charset="-122"/>
              <a:ea typeface="楷体" panose="02010609060101010101" charset="-122"/>
              <a:cs typeface="楷体" panose="02010609060101010101" charset="-122"/>
            </a:endParaRPr>
          </a:p>
          <a:p>
            <a:pPr>
              <a:lnSpc>
                <a:spcPts val="2200"/>
              </a:lnSpc>
            </a:pPr>
            <a:r>
              <a:rPr lang="en-US" altLang="zh-CN" sz="2400" b="1" dirty="0">
                <a:latin typeface="楷体" panose="02010609060101010101" charset="-122"/>
                <a:ea typeface="楷体" panose="02010609060101010101" charset="-122"/>
                <a:cs typeface="楷体" panose="02010609060101010101" charset="-122"/>
              </a:rPr>
              <a:t>    </a:t>
            </a:r>
            <a:r>
              <a:rPr lang="zh-CN" altLang="en-US" sz="2400" b="1" dirty="0">
                <a:latin typeface="楷体" panose="02010609060101010101" charset="-122"/>
                <a:ea typeface="楷体" panose="02010609060101010101" charset="-122"/>
                <a:cs typeface="楷体" panose="02010609060101010101" charset="-122"/>
              </a:rPr>
              <a:t>雅尔塔体系具有相当的历史进步性，双方的决策者都认为要尽力避免冲突，要争取和平的方式解决争端。于是和平共处便实际成为他们指导相互关系的行为准则。两种不同社会制度的国家之间的和平共处原则正式纳入了国际关系体系。</a:t>
            </a:r>
            <a:endParaRPr lang="zh-CN" altLang="en-US" sz="2400" b="1" dirty="0">
              <a:latin typeface="楷体" panose="02010609060101010101" charset="-122"/>
              <a:ea typeface="楷体" panose="02010609060101010101" charset="-122"/>
              <a:cs typeface="楷体" panose="02010609060101010101" charset="-122"/>
            </a:endParaRPr>
          </a:p>
          <a:p>
            <a:pPr>
              <a:lnSpc>
                <a:spcPts val="2200"/>
              </a:lnSpc>
            </a:pPr>
            <a:r>
              <a:rPr lang="en-US" altLang="zh-CN" sz="2400" b="1" dirty="0">
                <a:latin typeface="楷体" panose="02010609060101010101" charset="-122"/>
                <a:ea typeface="楷体" panose="02010609060101010101" charset="-122"/>
                <a:cs typeface="楷体" panose="02010609060101010101" charset="-122"/>
              </a:rPr>
              <a:t>    </a:t>
            </a:r>
            <a:r>
              <a:rPr lang="zh-CN" altLang="en-US" sz="2400" b="1" dirty="0">
                <a:latin typeface="楷体" panose="02010609060101010101" charset="-122"/>
                <a:ea typeface="楷体" panose="02010609060101010101" charset="-122"/>
                <a:cs typeface="楷体" panose="02010609060101010101" charset="-122"/>
              </a:rPr>
              <a:t>雅尔塔体系所倡导的和平民主独立的原则对战后世界的和平民主独立发展，有着极大的作用。一定程度上来说，它决定了世界战后的和平发展 </a:t>
            </a:r>
            <a:endParaRPr lang="zh-CN" altLang="en-US" sz="2400" b="1" dirty="0">
              <a:latin typeface="楷体" panose="02010609060101010101" charset="-122"/>
              <a:ea typeface="楷体" panose="02010609060101010101" charset="-122"/>
              <a:cs typeface="楷体" panose="02010609060101010101" charset="-122"/>
            </a:endParaRPr>
          </a:p>
          <a:p>
            <a:pPr>
              <a:lnSpc>
                <a:spcPts val="2200"/>
              </a:lnSpc>
            </a:pPr>
            <a:r>
              <a:rPr lang="en-US" altLang="zh-CN" sz="2400" b="1" dirty="0">
                <a:latin typeface="楷体" panose="02010609060101010101" charset="-122"/>
                <a:ea typeface="楷体" panose="02010609060101010101" charset="-122"/>
                <a:cs typeface="楷体" panose="02010609060101010101" charset="-122"/>
              </a:rPr>
              <a:t>                    </a:t>
            </a:r>
            <a:r>
              <a:rPr lang="en-US" altLang="zh-CN" sz="2400" b="1" dirty="0" smtClean="0">
                <a:latin typeface="楷体" panose="02010609060101010101" charset="-122"/>
                <a:ea typeface="楷体" panose="02010609060101010101" charset="-122"/>
                <a:cs typeface="楷体" panose="02010609060101010101" charset="-122"/>
              </a:rPr>
              <a:t>        </a:t>
            </a:r>
            <a:r>
              <a:rPr lang="en-US" altLang="zh-CN" sz="2135" b="1" dirty="0">
                <a:latin typeface="楷体" panose="02010609060101010101" charset="-122"/>
                <a:ea typeface="楷体" panose="02010609060101010101" charset="-122"/>
                <a:cs typeface="楷体" panose="02010609060101010101" charset="-122"/>
              </a:rPr>
              <a:t>——</a:t>
            </a:r>
            <a:r>
              <a:rPr lang="zh-CN" altLang="en-US" sz="2135" b="1" dirty="0">
                <a:latin typeface="楷体" panose="02010609060101010101" charset="-122"/>
                <a:ea typeface="楷体" panose="02010609060101010101" charset="-122"/>
                <a:cs typeface="楷体" panose="02010609060101010101" charset="-122"/>
              </a:rPr>
              <a:t>摘编自徐蓝《试论雅尔塔体系对战后国际关系的影响》</a:t>
            </a:r>
            <a:endParaRPr lang="zh-CN" altLang="en-US" sz="2400" b="1" dirty="0">
              <a:latin typeface="楷体" panose="02010609060101010101" charset="-122"/>
              <a:ea typeface="楷体" panose="02010609060101010101" charset="-122"/>
              <a:cs typeface="楷体" panose="02010609060101010101" charset="-122"/>
            </a:endParaRPr>
          </a:p>
        </p:txBody>
      </p:sp>
      <p:sp>
        <p:nvSpPr>
          <p:cNvPr id="7" name="文本框 6"/>
          <p:cNvSpPr txBox="1"/>
          <p:nvPr/>
        </p:nvSpPr>
        <p:spPr>
          <a:xfrm>
            <a:off x="20156" y="159943"/>
            <a:ext cx="5566727" cy="551180"/>
          </a:xfrm>
          <a:prstGeom prst="rect">
            <a:avLst/>
          </a:prstGeom>
        </p:spPr>
        <p:txBody>
          <a:bodyPr wrap="square" lIns="121912" tIns="60956" rIns="121912" bIns="60956">
            <a:spAutoFit/>
          </a:bodyPr>
          <a:lstStyle>
            <a:defPPr>
              <a:defRPr lang="zh-CN"/>
            </a:defPPr>
            <a:lvl1pPr indent="150495">
              <a:defRPr sz="2100" b="1" kern="100">
                <a:solidFill>
                  <a:srgbClr val="000000"/>
                </a:solidFill>
                <a:latin typeface="宋体" panose="02010600030101010101" pitchFamily="2" charset="-122"/>
                <a:ea typeface="宋体" panose="02010600030101010101" pitchFamily="2" charset="-122"/>
                <a:cs typeface="黑体" panose="02010609060101010101" pitchFamily="49" charset="-122"/>
              </a:defRPr>
            </a:lvl1pPr>
          </a:lstStyle>
          <a:p>
            <a:r>
              <a:rPr lang="en-US" altLang="zh-CN" sz="2800" dirty="0" smtClean="0"/>
              <a:t>3</a:t>
            </a:r>
            <a:r>
              <a:rPr lang="zh-CN" altLang="en-US" sz="2800" dirty="0" smtClean="0"/>
              <a:t>、评价</a:t>
            </a:r>
            <a:endParaRPr lang="zh-CN" altLang="en-US" sz="2800" dirty="0"/>
          </a:p>
        </p:txBody>
      </p:sp>
      <p:sp>
        <p:nvSpPr>
          <p:cNvPr id="8" name="矩形 7"/>
          <p:cNvSpPr/>
          <p:nvPr/>
        </p:nvSpPr>
        <p:spPr>
          <a:xfrm>
            <a:off x="239352" y="3236979"/>
            <a:ext cx="11713301" cy="730885"/>
          </a:xfrm>
          <a:prstGeom prst="rect">
            <a:avLst/>
          </a:prstGeom>
          <a:noFill/>
        </p:spPr>
        <p:txBody>
          <a:bodyPr wrap="square" lIns="91434" tIns="45718" rIns="91434" bIns="45718">
            <a:spAutoFit/>
          </a:bodyPr>
          <a:lstStyle/>
          <a:p>
            <a:pPr>
              <a:lnSpc>
                <a:spcPts val="2500"/>
              </a:lnSpc>
              <a:spcAft>
                <a:spcPts val="900"/>
              </a:spcAft>
            </a:pP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400" b="1" dirty="0">
                <a:latin typeface="黑体" panose="02010609060101010101" pitchFamily="49" charset="-122"/>
                <a:ea typeface="黑体" panose="02010609060101010101" pitchFamily="49" charset="-122"/>
                <a:cs typeface="黑体" panose="02010609060101010101" pitchFamily="49" charset="-122"/>
                <a:sym typeface="+mn-ea"/>
              </a:rPr>
              <a:t>1</a:t>
            </a: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dirty="0" smtClean="0">
                <a:latin typeface="黑体" panose="02010609060101010101" pitchFamily="49" charset="-122"/>
                <a:ea typeface="黑体" panose="02010609060101010101" pitchFamily="49" charset="-122"/>
                <a:cs typeface="黑体" panose="02010609060101010101" pitchFamily="49" charset="-122"/>
                <a:sym typeface="+mn-ea"/>
              </a:rPr>
              <a:t>积极：</a:t>
            </a:r>
            <a:r>
              <a:rPr lang="zh-CN" altLang="zh-CN" sz="2400" b="1" dirty="0">
                <a:latin typeface="黑体" panose="02010609060101010101" pitchFamily="49" charset="-122"/>
                <a:ea typeface="黑体" panose="02010609060101010101" pitchFamily="49" charset="-122"/>
                <a:cs typeface="黑体" panose="02010609060101010101" pitchFamily="49" charset="-122"/>
              </a:rPr>
              <a:t>以建立和维护世界和平为主要目标，提倡不同社会制度国家之间的共处与合作，对战后世界和平、民主、独立和发展有着很大的作用。</a:t>
            </a:r>
            <a:endParaRPr lang="zh-CN" altLang="zh-CN" sz="2400" b="1" dirty="0">
              <a:latin typeface="黑体" panose="02010609060101010101" pitchFamily="49" charset="-122"/>
              <a:ea typeface="黑体" panose="02010609060101010101" pitchFamily="49" charset="-122"/>
              <a:cs typeface="黑体" panose="02010609060101010101" pitchFamily="49" charset="-122"/>
            </a:endParaRPr>
          </a:p>
        </p:txBody>
      </p:sp>
      <p:sp>
        <p:nvSpPr>
          <p:cNvPr id="9" name="文本框 8"/>
          <p:cNvSpPr txBox="1"/>
          <p:nvPr/>
        </p:nvSpPr>
        <p:spPr>
          <a:xfrm>
            <a:off x="239351" y="5834311"/>
            <a:ext cx="11713300" cy="730885"/>
          </a:xfrm>
          <a:prstGeom prst="rect">
            <a:avLst/>
          </a:prstGeom>
          <a:noFill/>
        </p:spPr>
        <p:txBody>
          <a:bodyPr wrap="square" lIns="91434" tIns="45718" rIns="91434" bIns="45718" rtlCol="0" anchor="t">
            <a:spAutoFit/>
          </a:bodyPr>
          <a:lstStyle/>
          <a:p>
            <a:pPr>
              <a:lnSpc>
                <a:spcPts val="2500"/>
              </a:lnSpc>
              <a:spcAft>
                <a:spcPts val="900"/>
              </a:spcAft>
            </a:pPr>
            <a:r>
              <a:rPr lang="zh-CN" altLang="zh-CN" sz="2400" b="1" dirty="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400" b="1" dirty="0">
                <a:latin typeface="黑体" panose="02010609060101010101" pitchFamily="49" charset="-122"/>
                <a:ea typeface="黑体" panose="02010609060101010101" pitchFamily="49" charset="-122"/>
                <a:cs typeface="黑体" panose="02010609060101010101" pitchFamily="49" charset="-122"/>
                <a:sym typeface="+mn-ea"/>
              </a:rPr>
              <a:t>2</a:t>
            </a:r>
            <a:r>
              <a:rPr lang="zh-CN" altLang="zh-CN" sz="2400"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zh-CN" sz="2400" b="1" dirty="0" smtClean="0">
                <a:latin typeface="黑体" panose="02010609060101010101" pitchFamily="49" charset="-122"/>
                <a:ea typeface="黑体" panose="02010609060101010101" pitchFamily="49" charset="-122"/>
                <a:cs typeface="黑体" panose="02010609060101010101" pitchFamily="49" charset="-122"/>
                <a:sym typeface="+mn-ea"/>
              </a:rPr>
              <a:t>消极：</a:t>
            </a:r>
            <a:r>
              <a:rPr lang="zh-CN" altLang="zh-CN" sz="2400" b="1" dirty="0">
                <a:latin typeface="黑体" panose="02010609060101010101" pitchFamily="49" charset="-122"/>
                <a:ea typeface="黑体" panose="02010609060101010101" pitchFamily="49" charset="-122"/>
                <a:cs typeface="黑体" panose="02010609060101010101" pitchFamily="49" charset="-122"/>
                <a:sym typeface="+mn-ea"/>
              </a:rPr>
              <a:t>是大国相互妥协的产物，带有明显的大国强权政治色彩，严重损害了一些国家的利益。</a:t>
            </a:r>
            <a:endParaRPr lang="zh-CN" altLang="zh-CN" sz="2400" b="1" dirty="0">
              <a:latin typeface="黑体" panose="02010609060101010101" pitchFamily="49" charset="-122"/>
              <a:ea typeface="黑体" panose="02010609060101010101" pitchFamily="49" charset="-122"/>
              <a:cs typeface="黑体" panose="02010609060101010101" pitchFamily="49"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grpId="0" nodeType="clickEffect">
                                  <p:stCondLst>
                                    <p:cond delay="0"/>
                                  </p:stCondLst>
                                  <p:childTnLst>
                                    <p:set>
                                      <p:cBhvr>
                                        <p:cTn id="11" dur="1000" fill="hold">
                                          <p:stCondLst>
                                            <p:cond delay="0"/>
                                          </p:stCondLst>
                                        </p:cTn>
                                        <p:tgtEl>
                                          <p:spTgt spid="9"/>
                                        </p:tgtEl>
                                        <p:attrNameLst>
                                          <p:attrName>style.visibility</p:attrName>
                                        </p:attrNameLst>
                                      </p:cBhvr>
                                      <p:to>
                                        <p:strVal val="visible"/>
                                      </p:to>
                                    </p:set>
                                    <p:animEffect transition="in" filter="wheel(2)">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5"/>
          <p:cNvSpPr txBox="1"/>
          <p:nvPr/>
        </p:nvSpPr>
        <p:spPr>
          <a:xfrm>
            <a:off x="143213" y="818220"/>
            <a:ext cx="12144672" cy="607060"/>
          </a:xfrm>
          <a:prstGeom prst="rect">
            <a:avLst/>
          </a:prstGeom>
          <a:noFill/>
        </p:spPr>
        <p:txBody>
          <a:bodyPr wrap="square" lIns="95097" tIns="47549" rIns="95097" bIns="47549" rtlCol="0" anchor="t">
            <a:spAutoFit/>
          </a:bodyPr>
          <a:lstStyle/>
          <a:p>
            <a:pPr>
              <a:lnSpc>
                <a:spcPct val="125000"/>
              </a:lnSpc>
            </a:pPr>
            <a:r>
              <a:rPr lang="zh-CN" altLang="en-US" sz="2665" b="1" dirty="0" smtClean="0">
                <a:latin typeface="方正清刻本悦宋简体" panose="02000000000000000000" pitchFamily="2" charset="-122"/>
                <a:ea typeface="方正清刻本悦宋简体" panose="02000000000000000000" pitchFamily="2" charset="-122"/>
                <a:cs typeface="黑体" panose="02010609060101010101" pitchFamily="49" charset="-122"/>
                <a:sym typeface="+mn-ea"/>
              </a:rPr>
              <a:t>（</a:t>
            </a:r>
            <a:r>
              <a:rPr lang="en-US" altLang="zh-CN" sz="2665" b="1" dirty="0" smtClean="0">
                <a:latin typeface="方正清刻本悦宋简体" panose="02000000000000000000" pitchFamily="2" charset="-122"/>
                <a:ea typeface="方正清刻本悦宋简体" panose="02000000000000000000" pitchFamily="2" charset="-122"/>
                <a:cs typeface="黑体" panose="02010609060101010101" pitchFamily="49" charset="-122"/>
                <a:sym typeface="+mn-ea"/>
              </a:rPr>
              <a:t>1</a:t>
            </a:r>
            <a:r>
              <a:rPr lang="zh-CN" altLang="en-US" sz="2665" b="1" dirty="0" smtClean="0">
                <a:latin typeface="方正清刻本悦宋简体" panose="02000000000000000000" pitchFamily="2" charset="-122"/>
                <a:ea typeface="方正清刻本悦宋简体" panose="02000000000000000000" pitchFamily="2" charset="-122"/>
                <a:cs typeface="黑体" panose="02010609060101010101" pitchFamily="49" charset="-122"/>
                <a:sym typeface="+mn-ea"/>
              </a:rPr>
              <a:t>）</a:t>
            </a:r>
            <a:r>
              <a:rPr lang="zh-CN" altLang="en-US" sz="2665" b="1" dirty="0" smtClean="0">
                <a:solidFill>
                  <a:srgbClr val="C00000"/>
                </a:solidFill>
                <a:latin typeface="方正清刻本悦宋简体" panose="02000000000000000000" pitchFamily="2" charset="-122"/>
                <a:ea typeface="方正清刻本悦宋简体" panose="02000000000000000000" pitchFamily="2" charset="-122"/>
                <a:cs typeface="黑体" panose="02010609060101010101" pitchFamily="49" charset="-122"/>
                <a:sym typeface="+mn-ea"/>
              </a:rPr>
              <a:t>对欧洲：</a:t>
            </a:r>
            <a:r>
              <a:rPr lang="zh-CN" altLang="en-US" sz="2665" b="1" dirty="0" smtClean="0">
                <a:latin typeface="方正清刻本悦宋简体" panose="02000000000000000000" pitchFamily="2" charset="-122"/>
                <a:ea typeface="方正清刻本悦宋简体" panose="02000000000000000000" pitchFamily="2" charset="-122"/>
                <a:cs typeface="黑体" panose="02010609060101010101" pitchFamily="49" charset="-122"/>
                <a:sym typeface="+mn-ea"/>
              </a:rPr>
              <a:t>欧洲在二战中遭受致命打击，各国的国力也受到严重消耗。</a:t>
            </a:r>
            <a:endParaRPr lang="zh-CN" altLang="en-US" sz="2665" b="1" dirty="0" smtClean="0">
              <a:latin typeface="方正清刻本悦宋简体" panose="02000000000000000000" pitchFamily="2" charset="-122"/>
              <a:ea typeface="方正清刻本悦宋简体" panose="02000000000000000000" pitchFamily="2" charset="-122"/>
              <a:cs typeface="黑体" panose="02010609060101010101" pitchFamily="49" charset="-122"/>
              <a:sym typeface="+mn-ea"/>
            </a:endParaRPr>
          </a:p>
        </p:txBody>
      </p:sp>
      <p:sp>
        <p:nvSpPr>
          <p:cNvPr id="6" name="文本框 4"/>
          <p:cNvSpPr txBox="1"/>
          <p:nvPr/>
        </p:nvSpPr>
        <p:spPr>
          <a:xfrm>
            <a:off x="143510" y="1569720"/>
            <a:ext cx="11775440" cy="1120775"/>
          </a:xfrm>
          <a:prstGeom prst="rect">
            <a:avLst/>
          </a:prstGeom>
          <a:noFill/>
        </p:spPr>
        <p:txBody>
          <a:bodyPr wrap="square" lIns="95097" tIns="47549" rIns="95097" bIns="47549" rtlCol="0" anchor="t">
            <a:spAutoFit/>
          </a:bodyPr>
          <a:lstStyle/>
          <a:p>
            <a:pPr marL="1616075" indent="-1616075">
              <a:lnSpc>
                <a:spcPct val="125000"/>
              </a:lnSpc>
            </a:pPr>
            <a:r>
              <a:rPr lang="zh-CN" altLang="en-US" sz="2665" b="1" dirty="0" smtClean="0">
                <a:latin typeface="方正清刻本悦宋简体" panose="02000000000000000000" pitchFamily="2" charset="-122"/>
                <a:ea typeface="方正清刻本悦宋简体" panose="02000000000000000000" pitchFamily="2" charset="-122"/>
                <a:cs typeface="黑体" panose="02010609060101010101" pitchFamily="49" charset="-122"/>
                <a:sym typeface="+mn-ea"/>
              </a:rPr>
              <a:t>（</a:t>
            </a:r>
            <a:r>
              <a:rPr lang="en-US" altLang="zh-CN" sz="2665" b="1" dirty="0" smtClean="0">
                <a:latin typeface="方正清刻本悦宋简体" panose="02000000000000000000" pitchFamily="2" charset="-122"/>
                <a:ea typeface="方正清刻本悦宋简体" panose="02000000000000000000" pitchFamily="2" charset="-122"/>
                <a:cs typeface="黑体" panose="02010609060101010101" pitchFamily="49" charset="-122"/>
                <a:sym typeface="+mn-ea"/>
              </a:rPr>
              <a:t>2</a:t>
            </a:r>
            <a:r>
              <a:rPr lang="zh-CN" altLang="en-US" sz="2665" b="1" dirty="0" smtClean="0">
                <a:latin typeface="方正清刻本悦宋简体" panose="02000000000000000000" pitchFamily="2" charset="-122"/>
                <a:ea typeface="方正清刻本悦宋简体" panose="02000000000000000000" pitchFamily="2" charset="-122"/>
                <a:cs typeface="黑体" panose="02010609060101010101" pitchFamily="49" charset="-122"/>
                <a:sym typeface="+mn-ea"/>
              </a:rPr>
              <a:t>）</a:t>
            </a:r>
            <a:r>
              <a:rPr lang="zh-CN" altLang="en-US" sz="2665" b="1" dirty="0" smtClean="0">
                <a:solidFill>
                  <a:srgbClr val="C00000"/>
                </a:solidFill>
                <a:latin typeface="方正清刻本悦宋简体" panose="02000000000000000000" pitchFamily="2" charset="-122"/>
                <a:ea typeface="方正清刻本悦宋简体" panose="02000000000000000000" pitchFamily="2" charset="-122"/>
                <a:cs typeface="黑体" panose="02010609060101010101" pitchFamily="49" charset="-122"/>
                <a:sym typeface="+mn-ea"/>
              </a:rPr>
              <a:t>对美国：</a:t>
            </a:r>
            <a:r>
              <a:rPr lang="zh-CN" altLang="en-US" sz="2665" b="1" dirty="0" smtClean="0">
                <a:latin typeface="方正清刻本悦宋简体" panose="02000000000000000000" pitchFamily="2" charset="-122"/>
                <a:ea typeface="方正清刻本悦宋简体" panose="02000000000000000000" pitchFamily="2" charset="-122"/>
                <a:cs typeface="黑体" panose="02010609060101010101" pitchFamily="49" charset="-122"/>
                <a:sym typeface="+mn-ea"/>
              </a:rPr>
              <a:t>美国成为世界第一经济、政治和军事强国。战后初期，美国拥有全球财富的</a:t>
            </a:r>
            <a:r>
              <a:rPr lang="en-US" altLang="zh-CN" sz="2665" b="1" dirty="0" smtClean="0">
                <a:latin typeface="方正清刻本悦宋简体" panose="02000000000000000000" pitchFamily="2" charset="-122"/>
                <a:ea typeface="方正清刻本悦宋简体" panose="02000000000000000000" pitchFamily="2" charset="-122"/>
                <a:cs typeface="黑体" panose="02010609060101010101" pitchFamily="49" charset="-122"/>
                <a:sym typeface="+mn-ea"/>
              </a:rPr>
              <a:t>50%</a:t>
            </a:r>
            <a:r>
              <a:rPr lang="zh-CN" altLang="en-US" sz="2665" b="1" dirty="0" smtClean="0">
                <a:latin typeface="方正清刻本悦宋简体" panose="02000000000000000000" pitchFamily="2" charset="-122"/>
                <a:ea typeface="方正清刻本悦宋简体" panose="02000000000000000000" pitchFamily="2" charset="-122"/>
                <a:cs typeface="黑体" panose="02010609060101010101" pitchFamily="49" charset="-122"/>
                <a:sym typeface="+mn-ea"/>
              </a:rPr>
              <a:t>左右，掌握制海权和制空权，一度垄断核武器。</a:t>
            </a:r>
            <a:endParaRPr lang="zh-CN" altLang="en-US" sz="2665" b="1" dirty="0">
              <a:latin typeface="方正清刻本悦宋简体" panose="02000000000000000000" pitchFamily="2" charset="-122"/>
              <a:ea typeface="方正清刻本悦宋简体" panose="02000000000000000000" pitchFamily="2" charset="-122"/>
              <a:cs typeface="黑体" panose="02010609060101010101" pitchFamily="49" charset="-122"/>
              <a:sym typeface="+mn-ea"/>
            </a:endParaRPr>
          </a:p>
        </p:txBody>
      </p:sp>
      <p:sp>
        <p:nvSpPr>
          <p:cNvPr id="7" name="文本框 4"/>
          <p:cNvSpPr txBox="1"/>
          <p:nvPr/>
        </p:nvSpPr>
        <p:spPr>
          <a:xfrm>
            <a:off x="143213" y="2834480"/>
            <a:ext cx="12144672" cy="1120775"/>
          </a:xfrm>
          <a:prstGeom prst="rect">
            <a:avLst/>
          </a:prstGeom>
          <a:noFill/>
        </p:spPr>
        <p:txBody>
          <a:bodyPr wrap="square" lIns="95097" tIns="47549" rIns="95097" bIns="47549" rtlCol="0" anchor="t">
            <a:spAutoFit/>
          </a:bodyPr>
          <a:lstStyle/>
          <a:p>
            <a:pPr marL="1616075" indent="-1616075">
              <a:lnSpc>
                <a:spcPct val="125000"/>
              </a:lnSpc>
            </a:pPr>
            <a:r>
              <a:rPr lang="zh-CN" altLang="en-US" sz="2665" b="1" dirty="0" smtClean="0">
                <a:latin typeface="方正清刻本悦宋简体" panose="02000000000000000000" pitchFamily="2" charset="-122"/>
                <a:ea typeface="方正清刻本悦宋简体" panose="02000000000000000000" pitchFamily="2" charset="-122"/>
                <a:cs typeface="黑体" panose="02010609060101010101" pitchFamily="49" charset="-122"/>
                <a:sym typeface="+mn-ea"/>
              </a:rPr>
              <a:t>（</a:t>
            </a:r>
            <a:r>
              <a:rPr lang="en-US" altLang="zh-CN" sz="2665" b="1" dirty="0" smtClean="0">
                <a:latin typeface="方正清刻本悦宋简体" panose="02000000000000000000" pitchFamily="2" charset="-122"/>
                <a:ea typeface="方正清刻本悦宋简体" panose="02000000000000000000" pitchFamily="2" charset="-122"/>
                <a:cs typeface="黑体" panose="02010609060101010101" pitchFamily="49" charset="-122"/>
                <a:sym typeface="+mn-ea"/>
              </a:rPr>
              <a:t>3</a:t>
            </a:r>
            <a:r>
              <a:rPr lang="zh-CN" altLang="en-US" sz="2665" b="1" dirty="0" smtClean="0">
                <a:latin typeface="方正清刻本悦宋简体" panose="02000000000000000000" pitchFamily="2" charset="-122"/>
                <a:ea typeface="方正清刻本悦宋简体" panose="02000000000000000000" pitchFamily="2" charset="-122"/>
                <a:cs typeface="黑体" panose="02010609060101010101" pitchFamily="49" charset="-122"/>
                <a:sym typeface="+mn-ea"/>
              </a:rPr>
              <a:t>）</a:t>
            </a:r>
            <a:r>
              <a:rPr lang="zh-CN" altLang="en-US" sz="2665" b="1" dirty="0" smtClean="0">
                <a:solidFill>
                  <a:srgbClr val="C00000"/>
                </a:solidFill>
                <a:latin typeface="方正清刻本悦宋简体" panose="02000000000000000000" pitchFamily="2" charset="-122"/>
                <a:ea typeface="方正清刻本悦宋简体" panose="02000000000000000000" pitchFamily="2" charset="-122"/>
                <a:cs typeface="黑体" panose="02010609060101010101" pitchFamily="49" charset="-122"/>
                <a:sym typeface="+mn-ea"/>
              </a:rPr>
              <a:t>对苏联：</a:t>
            </a:r>
            <a:r>
              <a:rPr lang="zh-CN" altLang="en-US" sz="2665" b="1" dirty="0" smtClean="0">
                <a:latin typeface="方正清刻本悦宋简体" panose="02000000000000000000" pitchFamily="2" charset="-122"/>
                <a:ea typeface="方正清刻本悦宋简体" panose="02000000000000000000" pitchFamily="2" charset="-122"/>
                <a:cs typeface="黑体" panose="02010609060101010101" pitchFamily="49" charset="-122"/>
                <a:sym typeface="+mn-ea"/>
              </a:rPr>
              <a:t>苏联虽然经济逊于美国，但军事和政治十分强大，特别是由于它在战争中的巨大贡献而赢得很高威望。</a:t>
            </a:r>
            <a:endParaRPr lang="zh-CN" altLang="en-US" sz="2665" b="1" dirty="0">
              <a:latin typeface="方正清刻本悦宋简体" panose="02000000000000000000" pitchFamily="2" charset="-122"/>
              <a:ea typeface="方正清刻本悦宋简体" panose="02000000000000000000" pitchFamily="2" charset="-122"/>
            </a:endParaRPr>
          </a:p>
        </p:txBody>
      </p:sp>
      <p:sp>
        <p:nvSpPr>
          <p:cNvPr id="12" name="文本框 4"/>
          <p:cNvSpPr txBox="1"/>
          <p:nvPr/>
        </p:nvSpPr>
        <p:spPr>
          <a:xfrm>
            <a:off x="143213" y="5364760"/>
            <a:ext cx="12001333" cy="1120775"/>
          </a:xfrm>
          <a:prstGeom prst="rect">
            <a:avLst/>
          </a:prstGeom>
          <a:noFill/>
        </p:spPr>
        <p:txBody>
          <a:bodyPr wrap="square" lIns="95097" tIns="47549" rIns="95097" bIns="47549" rtlCol="0" anchor="t">
            <a:spAutoFit/>
          </a:bodyPr>
          <a:lstStyle/>
          <a:p>
            <a:pPr marL="1616075" indent="-1616075">
              <a:lnSpc>
                <a:spcPct val="125000"/>
              </a:lnSpc>
            </a:pPr>
            <a:r>
              <a:rPr lang="zh-CN" altLang="en-US" sz="2665" b="1" dirty="0" smtClean="0">
                <a:latin typeface="方正清刻本悦宋简体" panose="02000000000000000000" pitchFamily="2" charset="-122"/>
                <a:ea typeface="方正清刻本悦宋简体" panose="02000000000000000000" pitchFamily="2" charset="-122"/>
                <a:cs typeface="黑体" panose="02010609060101010101" pitchFamily="49" charset="-122"/>
                <a:sym typeface="+mn-ea"/>
              </a:rPr>
              <a:t>（</a:t>
            </a:r>
            <a:r>
              <a:rPr lang="en-US" altLang="zh-CN" sz="2665" b="1" dirty="0" smtClean="0">
                <a:latin typeface="方正清刻本悦宋简体" panose="02000000000000000000" pitchFamily="2" charset="-122"/>
                <a:ea typeface="方正清刻本悦宋简体" panose="02000000000000000000" pitchFamily="2" charset="-122"/>
                <a:cs typeface="黑体" panose="02010609060101010101" pitchFamily="49" charset="-122"/>
                <a:sym typeface="+mn-ea"/>
              </a:rPr>
              <a:t>5</a:t>
            </a:r>
            <a:r>
              <a:rPr lang="zh-CN" altLang="en-US" sz="2665" b="1" dirty="0" smtClean="0">
                <a:latin typeface="方正清刻本悦宋简体" panose="02000000000000000000" pitchFamily="2" charset="-122"/>
                <a:ea typeface="方正清刻本悦宋简体" panose="02000000000000000000" pitchFamily="2" charset="-122"/>
                <a:cs typeface="黑体" panose="02010609060101010101" pitchFamily="49" charset="-122"/>
                <a:sym typeface="+mn-ea"/>
              </a:rPr>
              <a:t>）</a:t>
            </a:r>
            <a:r>
              <a:rPr lang="zh-CN" altLang="en-US" sz="2665" b="1" dirty="0" smtClean="0">
                <a:solidFill>
                  <a:srgbClr val="C00000"/>
                </a:solidFill>
                <a:latin typeface="方正清刻本悦宋简体" panose="02000000000000000000" pitchFamily="2" charset="-122"/>
                <a:ea typeface="方正清刻本悦宋简体" panose="02000000000000000000" pitchFamily="2" charset="-122"/>
                <a:cs typeface="黑体" panose="02010609060101010101" pitchFamily="49" charset="-122"/>
                <a:sym typeface="+mn-ea"/>
              </a:rPr>
              <a:t>对亚非拉：</a:t>
            </a:r>
            <a:r>
              <a:rPr lang="zh-CN" altLang="en-US" sz="2665" b="1" dirty="0" smtClean="0">
                <a:latin typeface="方正清刻本悦宋简体" panose="02000000000000000000" pitchFamily="2" charset="-122"/>
                <a:ea typeface="方正清刻本悦宋简体" panose="02000000000000000000" pitchFamily="2" charset="-122"/>
                <a:cs typeface="黑体" panose="02010609060101010101" pitchFamily="49" charset="-122"/>
                <a:sym typeface="+mn-ea"/>
              </a:rPr>
              <a:t>亚非拉地区民族解放运动高涨，殖民体系迅速瓦解，帝国主义的统治范围大大缩小。</a:t>
            </a:r>
            <a:endParaRPr lang="zh-CN" altLang="en-US" sz="2665" b="1" dirty="0">
              <a:latin typeface="方正清刻本悦宋简体" panose="02000000000000000000" pitchFamily="2" charset="-122"/>
              <a:ea typeface="方正清刻本悦宋简体" panose="02000000000000000000" pitchFamily="2" charset="-122"/>
            </a:endParaRPr>
          </a:p>
        </p:txBody>
      </p:sp>
      <p:sp>
        <p:nvSpPr>
          <p:cNvPr id="13" name="文本框 4"/>
          <p:cNvSpPr txBox="1"/>
          <p:nvPr/>
        </p:nvSpPr>
        <p:spPr>
          <a:xfrm>
            <a:off x="143339" y="4099282"/>
            <a:ext cx="12001333" cy="1120775"/>
          </a:xfrm>
          <a:prstGeom prst="rect">
            <a:avLst/>
          </a:prstGeom>
          <a:noFill/>
        </p:spPr>
        <p:txBody>
          <a:bodyPr wrap="square" lIns="95097" tIns="47549" rIns="95097" bIns="47549" rtlCol="0" anchor="t">
            <a:spAutoFit/>
          </a:bodyPr>
          <a:lstStyle/>
          <a:p>
            <a:pPr marL="1616075" indent="-1616075">
              <a:lnSpc>
                <a:spcPct val="125000"/>
              </a:lnSpc>
            </a:pPr>
            <a:r>
              <a:rPr lang="zh-CN" altLang="en-US" sz="2665" b="1" dirty="0" smtClean="0">
                <a:latin typeface="方正清刻本悦宋简体" panose="02000000000000000000" pitchFamily="2" charset="-122"/>
                <a:ea typeface="方正清刻本悦宋简体" panose="02000000000000000000" pitchFamily="2" charset="-122"/>
                <a:cs typeface="黑体" panose="02010609060101010101" pitchFamily="49" charset="-122"/>
                <a:sym typeface="+mn-ea"/>
              </a:rPr>
              <a:t>（</a:t>
            </a:r>
            <a:r>
              <a:rPr lang="en-US" altLang="zh-CN" sz="2665" b="1" dirty="0" smtClean="0">
                <a:latin typeface="方正清刻本悦宋简体" panose="02000000000000000000" pitchFamily="2" charset="-122"/>
                <a:ea typeface="方正清刻本悦宋简体" panose="02000000000000000000" pitchFamily="2" charset="-122"/>
                <a:cs typeface="黑体" panose="02010609060101010101" pitchFamily="49" charset="-122"/>
                <a:sym typeface="+mn-ea"/>
              </a:rPr>
              <a:t>4</a:t>
            </a:r>
            <a:r>
              <a:rPr lang="zh-CN" altLang="en-US" sz="2665" b="1" dirty="0" smtClean="0">
                <a:latin typeface="方正清刻本悦宋简体" panose="02000000000000000000" pitchFamily="2" charset="-122"/>
                <a:ea typeface="方正清刻本悦宋简体" panose="02000000000000000000" pitchFamily="2" charset="-122"/>
                <a:cs typeface="黑体" panose="02010609060101010101" pitchFamily="49" charset="-122"/>
                <a:sym typeface="+mn-ea"/>
              </a:rPr>
              <a:t>）</a:t>
            </a:r>
            <a:r>
              <a:rPr lang="zh-CN" altLang="en-US" sz="2665" b="1" dirty="0" smtClean="0">
                <a:solidFill>
                  <a:srgbClr val="C00000"/>
                </a:solidFill>
                <a:latin typeface="方正清刻本悦宋简体" panose="02000000000000000000" pitchFamily="2" charset="-122"/>
                <a:ea typeface="方正清刻本悦宋简体" panose="02000000000000000000" pitchFamily="2" charset="-122"/>
                <a:cs typeface="黑体" panose="02010609060101010101" pitchFamily="49" charset="-122"/>
                <a:sym typeface="+mn-ea"/>
              </a:rPr>
              <a:t>对国际格局：</a:t>
            </a:r>
            <a:r>
              <a:rPr lang="zh-CN" altLang="en-US" sz="2665" b="1" dirty="0" smtClean="0">
                <a:latin typeface="方正清刻本悦宋简体" panose="02000000000000000000" pitchFamily="2" charset="-122"/>
                <a:ea typeface="方正清刻本悦宋简体" panose="02000000000000000000" pitchFamily="2" charset="-122"/>
                <a:cs typeface="黑体" panose="02010609060101010101" pitchFamily="49" charset="-122"/>
                <a:sym typeface="+mn-ea"/>
              </a:rPr>
              <a:t>第二次世界大战的结束成为国际格局从欧洲中心走向美苏对峙的两极格局的真正转折点。</a:t>
            </a:r>
            <a:endParaRPr lang="zh-CN" altLang="en-US" sz="2665" b="1" dirty="0" smtClean="0">
              <a:latin typeface="方正清刻本悦宋简体" panose="02000000000000000000" pitchFamily="2" charset="-122"/>
              <a:ea typeface="方正清刻本悦宋简体" panose="02000000000000000000" pitchFamily="2" charset="-122"/>
              <a:cs typeface="黑体" panose="02010609060101010101" pitchFamily="49" charset="-122"/>
              <a:sym typeface="+mn-ea"/>
            </a:endParaRPr>
          </a:p>
        </p:txBody>
      </p:sp>
      <p:sp>
        <p:nvSpPr>
          <p:cNvPr id="32" name="标题 4"/>
          <p:cNvSpPr>
            <a:spLocks noGrp="1"/>
          </p:cNvSpPr>
          <p:nvPr/>
        </p:nvSpPr>
        <p:spPr>
          <a:xfrm>
            <a:off x="272415" y="189865"/>
            <a:ext cx="3260725" cy="484505"/>
          </a:xfrm>
          <a:prstGeom prst="rect">
            <a:avLst/>
          </a:prstGeom>
          <a:noFill/>
        </p:spPr>
        <p:txBody>
          <a:bodyPr vert="horz" lIns="67496" tIns="35097" rIns="67496" bIns="35097" rtlCol="0" anchor="ctr" anchorCtr="0">
            <a:noAutofit/>
          </a:bodyPr>
          <a:p>
            <a:pPr>
              <a:spcBef>
                <a:spcPct val="0"/>
              </a:spcBef>
            </a:pPr>
            <a:r>
              <a:rPr lang="zh-CN" altLang="en-US" sz="3200" b="1" spc="300" dirty="0">
                <a:solidFill>
                  <a:srgbClr val="000000">
                    <a:lumMod val="85000"/>
                    <a:lumOff val="15000"/>
                  </a:srgbClr>
                </a:solidFill>
                <a:latin typeface="宋体" panose="02010600030101010101" pitchFamily="2" charset="-122"/>
                <a:ea typeface="宋体" panose="02010600030101010101" pitchFamily="2" charset="-122"/>
                <a:cs typeface="Arial" panose="020B0604020202020204" pitchFamily="34" charset="0"/>
              </a:rPr>
              <a:t>四、二战的影响 </a:t>
            </a:r>
            <a:endParaRPr lang="zh-CN" altLang="en-US" sz="3200" b="1" spc="300" dirty="0">
              <a:solidFill>
                <a:srgbClr val="000000">
                  <a:lumMod val="85000"/>
                  <a:lumOff val="15000"/>
                </a:srgbClr>
              </a:solidFill>
              <a:latin typeface="宋体" panose="02010600030101010101" pitchFamily="2" charset="-122"/>
              <a:ea typeface="宋体" panose="02010600030101010101" pitchFamily="2" charset="-122"/>
              <a:cs typeface="Arial" panose="020B0604020202020204" pitchFamily="34" charset="0"/>
            </a:endParaRPr>
          </a:p>
        </p:txBody>
      </p:sp>
    </p:spTree>
    <p:custDataLst>
      <p:tags r:id="rId1"/>
    </p:custData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0-#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49765" y="123712"/>
            <a:ext cx="6256655" cy="521970"/>
          </a:xfrm>
          <a:prstGeom prst="rect">
            <a:avLst/>
          </a:prstGeom>
        </p:spPr>
        <p:txBody>
          <a:bodyPr wrap="none">
            <a:spAutoFit/>
          </a:bodyPr>
          <a:lstStyle/>
          <a:p>
            <a:r>
              <a:rPr lang="zh-CN" altLang="en-US" sz="2800" dirty="0">
                <a:latin typeface="+mj-ea"/>
                <a:ea typeface="+mj-ea"/>
              </a:rPr>
              <a:t>比较凡尔赛</a:t>
            </a:r>
            <a:r>
              <a:rPr lang="en-US" altLang="zh-CN" sz="2800" dirty="0">
                <a:latin typeface="+mj-ea"/>
                <a:ea typeface="+mj-ea"/>
              </a:rPr>
              <a:t>—</a:t>
            </a:r>
            <a:r>
              <a:rPr lang="zh-CN" altLang="en-US" sz="2800" dirty="0">
                <a:latin typeface="+mj-ea"/>
                <a:ea typeface="+mj-ea"/>
              </a:rPr>
              <a:t>华盛顿体系与雅尔塔体系</a:t>
            </a:r>
            <a:endParaRPr lang="zh-CN" altLang="en-US" sz="2800" dirty="0">
              <a:latin typeface="+mj-ea"/>
              <a:ea typeface="+mj-ea"/>
            </a:endParaRPr>
          </a:p>
        </p:txBody>
      </p:sp>
      <p:graphicFrame>
        <p:nvGraphicFramePr>
          <p:cNvPr id="5" name="表格 9"/>
          <p:cNvGraphicFramePr>
            <a:graphicFrameLocks noGrp="1"/>
          </p:cNvGraphicFramePr>
          <p:nvPr>
            <p:custDataLst>
              <p:tags r:id="rId1"/>
            </p:custDataLst>
          </p:nvPr>
        </p:nvGraphicFramePr>
        <p:xfrm>
          <a:off x="349584" y="767760"/>
          <a:ext cx="11400790" cy="7050405"/>
        </p:xfrm>
        <a:graphic>
          <a:graphicData uri="http://schemas.openxmlformats.org/drawingml/2006/table">
            <a:tbl>
              <a:tblPr firstRow="1" bandRow="1">
                <a:tableStyleId>{5C22544A-7EE6-4342-B048-85BDC9FD1C3A}</a:tableStyleId>
              </a:tblPr>
              <a:tblGrid>
                <a:gridCol w="1400810"/>
                <a:gridCol w="4707255"/>
                <a:gridCol w="5292725"/>
              </a:tblGrid>
              <a:tr h="580390">
                <a:tc>
                  <a:txBody>
                    <a:bodyPr/>
                    <a:lstStyle/>
                    <a:p>
                      <a:pPr algn="ctr"/>
                      <a:r>
                        <a:rPr lang="zh-CN" altLang="en-US" sz="2400" dirty="0">
                          <a:solidFill>
                            <a:schemeClr val="tx1"/>
                          </a:solidFill>
                        </a:rPr>
                        <a:t>比较项</a:t>
                      </a:r>
                      <a:endParaRPr lang="zh-CN" altLang="en-US" sz="2400" dirty="0">
                        <a:solidFill>
                          <a:schemeClr val="tx1"/>
                        </a:solidFill>
                      </a:endParaRPr>
                    </a:p>
                  </a:txBody>
                  <a:tcPr marL="68816" marR="68816" marT="34408" marB="34408" anchor="ctr">
                    <a:lnT w="57150" cap="flat" cmpd="sng" algn="ctr">
                      <a:solidFill>
                        <a:srgbClr val="A5362A"/>
                      </a:solidFill>
                      <a:prstDash val="solid"/>
                      <a:round/>
                      <a:headEnd type="none" w="med" len="med"/>
                      <a:tailEnd type="none" w="med" len="med"/>
                    </a:lnT>
                    <a:lnB w="57150" cap="flat" cmpd="sng" algn="ctr">
                      <a:solidFill>
                        <a:srgbClr val="A5362A"/>
                      </a:solidFill>
                      <a:prstDash val="solid"/>
                      <a:round/>
                      <a:headEnd type="none" w="med" len="med"/>
                      <a:tailEnd type="none" w="med" len="med"/>
                    </a:lnB>
                    <a:solidFill>
                      <a:srgbClr val="F3ECD9"/>
                    </a:solidFill>
                  </a:tcPr>
                </a:tc>
                <a:tc>
                  <a:txBody>
                    <a:bodyPr/>
                    <a:lstStyle/>
                    <a:p>
                      <a:pPr algn="ctr"/>
                      <a:r>
                        <a:rPr lang="zh-CN" altLang="en-US" sz="2400" b="1" kern="1200" dirty="0">
                          <a:solidFill>
                            <a:schemeClr val="tx1"/>
                          </a:solidFill>
                          <a:latin typeface="+mj-ea"/>
                          <a:ea typeface="+mn-ea"/>
                          <a:cs typeface="+mn-cs"/>
                        </a:rPr>
                        <a:t>凡尔赛</a:t>
                      </a:r>
                      <a:r>
                        <a:rPr lang="en-US" altLang="zh-CN" sz="2400" b="1" kern="1200" dirty="0">
                          <a:solidFill>
                            <a:schemeClr val="tx1"/>
                          </a:solidFill>
                          <a:latin typeface="+mj-ea"/>
                          <a:ea typeface="+mn-ea"/>
                          <a:cs typeface="+mn-cs"/>
                        </a:rPr>
                        <a:t>—</a:t>
                      </a:r>
                      <a:r>
                        <a:rPr lang="zh-CN" altLang="en-US" sz="2400" b="1" kern="1200" dirty="0">
                          <a:solidFill>
                            <a:schemeClr val="tx1"/>
                          </a:solidFill>
                          <a:latin typeface="+mj-ea"/>
                          <a:ea typeface="+mn-ea"/>
                          <a:cs typeface="+mn-cs"/>
                        </a:rPr>
                        <a:t>华盛顿体系</a:t>
                      </a:r>
                      <a:endParaRPr lang="zh-CN" altLang="en-US" sz="2400" b="1" kern="1200" dirty="0">
                        <a:solidFill>
                          <a:schemeClr val="tx1"/>
                        </a:solidFill>
                        <a:latin typeface="+mj-ea"/>
                        <a:ea typeface="+mn-ea"/>
                        <a:cs typeface="+mn-cs"/>
                      </a:endParaRPr>
                    </a:p>
                  </a:txBody>
                  <a:tcPr marL="68816" marR="68816" marT="34408" marB="34408" anchor="ctr">
                    <a:lnT w="57150" cap="flat" cmpd="sng" algn="ctr">
                      <a:solidFill>
                        <a:srgbClr val="A5362A"/>
                      </a:solidFill>
                      <a:prstDash val="solid"/>
                      <a:round/>
                      <a:headEnd type="none" w="med" len="med"/>
                      <a:tailEnd type="none" w="med" len="med"/>
                    </a:lnT>
                    <a:lnB w="57150" cap="flat" cmpd="sng" algn="ctr">
                      <a:solidFill>
                        <a:srgbClr val="A5362A"/>
                      </a:solidFill>
                      <a:prstDash val="solid"/>
                      <a:round/>
                      <a:headEnd type="none" w="med" len="med"/>
                      <a:tailEnd type="none" w="med" len="med"/>
                    </a:lnB>
                    <a:solidFill>
                      <a:srgbClr val="F3ECD9"/>
                    </a:solidFill>
                  </a:tcPr>
                </a:tc>
                <a:tc>
                  <a:txBody>
                    <a:bodyPr/>
                    <a:lstStyle/>
                    <a:p>
                      <a:pPr algn="ctr"/>
                      <a:r>
                        <a:rPr lang="zh-CN" altLang="en-US" sz="2400" b="1" kern="1200" dirty="0">
                          <a:solidFill>
                            <a:schemeClr val="tx1"/>
                          </a:solidFill>
                          <a:latin typeface="+mj-ea"/>
                          <a:ea typeface="+mn-ea"/>
                          <a:cs typeface="+mn-cs"/>
                        </a:rPr>
                        <a:t>雅尔塔体系</a:t>
                      </a:r>
                      <a:endParaRPr lang="zh-CN" altLang="en-US" sz="2400" b="1" kern="1200" dirty="0">
                        <a:solidFill>
                          <a:schemeClr val="tx1"/>
                        </a:solidFill>
                        <a:latin typeface="+mj-ea"/>
                        <a:ea typeface="+mn-ea"/>
                        <a:cs typeface="+mn-cs"/>
                      </a:endParaRPr>
                    </a:p>
                  </a:txBody>
                  <a:tcPr marL="68816" marR="68816" marT="34408" marB="34408" anchor="ctr">
                    <a:lnT w="57150" cap="flat" cmpd="sng" algn="ctr">
                      <a:solidFill>
                        <a:srgbClr val="A5362A"/>
                      </a:solidFill>
                      <a:prstDash val="solid"/>
                      <a:round/>
                      <a:headEnd type="none" w="med" len="med"/>
                      <a:tailEnd type="none" w="med" len="med"/>
                    </a:lnT>
                    <a:lnB w="57150" cap="flat" cmpd="sng" algn="ctr">
                      <a:solidFill>
                        <a:srgbClr val="A5362A"/>
                      </a:solidFill>
                      <a:prstDash val="solid"/>
                      <a:round/>
                      <a:headEnd type="none" w="med" len="med"/>
                      <a:tailEnd type="none" w="med" len="med"/>
                    </a:lnB>
                    <a:solidFill>
                      <a:srgbClr val="F3ECD9"/>
                    </a:solidFill>
                  </a:tcPr>
                </a:tc>
              </a:tr>
              <a:tr h="771525">
                <a:tc>
                  <a:txBody>
                    <a:bodyPr/>
                    <a:lstStyle/>
                    <a:p>
                      <a:pPr algn="ctr">
                        <a:lnSpc>
                          <a:spcPct val="125000"/>
                        </a:lnSpc>
                        <a:spcAft>
                          <a:spcPts val="0"/>
                        </a:spcAft>
                      </a:pPr>
                      <a:r>
                        <a:rPr lang="zh-CN" sz="2400" b="0" kern="100" dirty="0">
                          <a:solidFill>
                            <a:schemeClr val="tx1"/>
                          </a:solidFill>
                          <a:effectLst/>
                          <a:latin typeface="方正清刻本悦宋简体" panose="02000000000000000000" pitchFamily="2" charset="-122"/>
                          <a:ea typeface="方正清刻本悦宋简体" panose="02000000000000000000" pitchFamily="2" charset="-122"/>
                        </a:rPr>
                        <a:t>协调关系</a:t>
                      </a:r>
                      <a:endParaRPr lang="zh-CN" sz="2400" b="0" kern="100" dirty="0">
                        <a:solidFill>
                          <a:schemeClr val="tx1"/>
                        </a:solidFill>
                        <a:effectLst/>
                        <a:latin typeface="方正清刻本悦宋简体" panose="02000000000000000000" pitchFamily="2" charset="-122"/>
                        <a:ea typeface="方正清刻本悦宋简体" panose="02000000000000000000" pitchFamily="2" charset="-122"/>
                        <a:cs typeface="Times New Roman" panose="02020603050405020304" pitchFamily="18" charset="0"/>
                      </a:endParaRPr>
                    </a:p>
                  </a:txBody>
                  <a:tcPr marL="51612" marR="51612" marT="0" marB="0" anchor="ctr">
                    <a:lnR w="6350" cap="flat" cmpd="sng" algn="ctr">
                      <a:solidFill>
                        <a:srgbClr val="A5362A"/>
                      </a:solidFill>
                      <a:prstDash val="solid"/>
                      <a:round/>
                      <a:headEnd type="none" w="med" len="med"/>
                      <a:tailEnd type="none" w="med" len="med"/>
                    </a:lnR>
                    <a:lnT w="57150" cap="flat" cmpd="sng" algn="ctr">
                      <a:solidFill>
                        <a:srgbClr val="A5362A"/>
                      </a:solidFill>
                      <a:prstDash val="solid"/>
                      <a:round/>
                      <a:headEnd type="none" w="med" len="med"/>
                      <a:tailEnd type="none" w="med" len="med"/>
                    </a:lnT>
                    <a:lnB w="6350" cap="flat" cmpd="sng" algn="ctr">
                      <a:solidFill>
                        <a:srgbClr val="A5362A"/>
                      </a:solidFill>
                      <a:prstDash val="solid"/>
                      <a:round/>
                      <a:headEnd type="none" w="med" len="med"/>
                      <a:tailEnd type="none" w="med" len="med"/>
                    </a:lnB>
                    <a:noFill/>
                  </a:tcPr>
                </a:tc>
                <a:tc>
                  <a:txBody>
                    <a:bodyPr/>
                    <a:lstStyle/>
                    <a:p>
                      <a:endParaRPr lang="zh-CN" altLang="en-US" sz="2400" dirty="0"/>
                    </a:p>
                  </a:txBody>
                  <a:tcPr marL="68816" marR="68816" marT="34408" marB="34408">
                    <a:lnL w="6350" cap="flat" cmpd="sng" algn="ctr">
                      <a:solidFill>
                        <a:srgbClr val="A5362A"/>
                      </a:solidFill>
                      <a:prstDash val="solid"/>
                      <a:round/>
                      <a:headEnd type="none" w="med" len="med"/>
                      <a:tailEnd type="none" w="med" len="med"/>
                    </a:lnL>
                    <a:lnR w="6350" cap="flat" cmpd="sng" algn="ctr">
                      <a:solidFill>
                        <a:srgbClr val="A5362A"/>
                      </a:solidFill>
                      <a:prstDash val="solid"/>
                      <a:round/>
                      <a:headEnd type="none" w="med" len="med"/>
                      <a:tailEnd type="none" w="med" len="med"/>
                    </a:lnR>
                    <a:lnT w="57150" cap="flat" cmpd="sng" algn="ctr">
                      <a:solidFill>
                        <a:srgbClr val="A5362A"/>
                      </a:solidFill>
                      <a:prstDash val="solid"/>
                      <a:round/>
                      <a:headEnd type="none" w="med" len="med"/>
                      <a:tailEnd type="none" w="med" len="med"/>
                    </a:lnT>
                    <a:lnB w="6350" cap="flat" cmpd="sng" algn="ctr">
                      <a:solidFill>
                        <a:srgbClr val="A5362A"/>
                      </a:solidFill>
                      <a:prstDash val="solid"/>
                      <a:round/>
                      <a:headEnd type="none" w="med" len="med"/>
                      <a:tailEnd type="none" w="med" len="med"/>
                    </a:lnB>
                    <a:noFill/>
                  </a:tcPr>
                </a:tc>
                <a:tc>
                  <a:txBody>
                    <a:bodyPr/>
                    <a:lstStyle/>
                    <a:p>
                      <a:endParaRPr lang="zh-CN" altLang="en-US" sz="2400" dirty="0"/>
                    </a:p>
                  </a:txBody>
                  <a:tcPr marL="68816" marR="68816" marT="34408" marB="34408">
                    <a:lnL w="6350" cap="flat" cmpd="sng" algn="ctr">
                      <a:solidFill>
                        <a:srgbClr val="A5362A"/>
                      </a:solidFill>
                      <a:prstDash val="solid"/>
                      <a:round/>
                      <a:headEnd type="none" w="med" len="med"/>
                      <a:tailEnd type="none" w="med" len="med"/>
                    </a:lnL>
                    <a:lnT w="57150" cap="flat" cmpd="sng" algn="ctr">
                      <a:solidFill>
                        <a:srgbClr val="A5362A"/>
                      </a:solidFill>
                      <a:prstDash val="solid"/>
                      <a:round/>
                      <a:headEnd type="none" w="med" len="med"/>
                      <a:tailEnd type="none" w="med" len="med"/>
                    </a:lnT>
                    <a:lnB w="6350" cap="flat" cmpd="sng" algn="ctr">
                      <a:solidFill>
                        <a:srgbClr val="A5362A"/>
                      </a:solidFill>
                      <a:prstDash val="solid"/>
                      <a:round/>
                      <a:headEnd type="none" w="med" len="med"/>
                      <a:tailEnd type="none" w="med" len="med"/>
                    </a:lnB>
                    <a:noFill/>
                  </a:tcPr>
                </a:tc>
              </a:tr>
              <a:tr h="771525">
                <a:tc>
                  <a:txBody>
                    <a:bodyPr/>
                    <a:lstStyle/>
                    <a:p>
                      <a:pPr algn="ctr">
                        <a:lnSpc>
                          <a:spcPct val="125000"/>
                        </a:lnSpc>
                        <a:spcAft>
                          <a:spcPts val="0"/>
                        </a:spcAft>
                      </a:pPr>
                      <a:r>
                        <a:rPr lang="zh-CN" sz="2400" b="0" kern="100" dirty="0">
                          <a:solidFill>
                            <a:schemeClr val="tx1"/>
                          </a:solidFill>
                          <a:effectLst/>
                          <a:latin typeface="方正清刻本悦宋简体" panose="02000000000000000000" pitchFamily="2" charset="-122"/>
                          <a:ea typeface="方正清刻本悦宋简体" panose="02000000000000000000" pitchFamily="2" charset="-122"/>
                        </a:rPr>
                        <a:t>国际格局</a:t>
                      </a:r>
                      <a:endParaRPr lang="zh-CN" sz="2400" b="0" kern="100" dirty="0">
                        <a:solidFill>
                          <a:schemeClr val="tx1"/>
                        </a:solidFill>
                        <a:effectLst/>
                        <a:latin typeface="方正清刻本悦宋简体" panose="02000000000000000000" pitchFamily="2" charset="-122"/>
                        <a:ea typeface="方正清刻本悦宋简体" panose="02000000000000000000" pitchFamily="2" charset="-122"/>
                        <a:cs typeface="Times New Roman" panose="02020603050405020304" pitchFamily="18" charset="0"/>
                      </a:endParaRPr>
                    </a:p>
                  </a:txBody>
                  <a:tcPr marL="51612" marR="51612" marT="0" marB="0" anchor="ctr">
                    <a:lnR w="6350" cap="flat" cmpd="sng" algn="ctr">
                      <a:solidFill>
                        <a:srgbClr val="A5362A"/>
                      </a:solidFill>
                      <a:prstDash val="solid"/>
                      <a:round/>
                      <a:headEnd type="none" w="med" len="med"/>
                      <a:tailEnd type="none" w="med" len="med"/>
                    </a:lnR>
                    <a:lnT w="6350" cap="flat" cmpd="sng" algn="ctr">
                      <a:solidFill>
                        <a:srgbClr val="A5362A"/>
                      </a:solidFill>
                      <a:prstDash val="solid"/>
                      <a:round/>
                      <a:headEnd type="none" w="med" len="med"/>
                      <a:tailEnd type="none" w="med" len="med"/>
                    </a:lnT>
                    <a:lnB w="6350" cap="flat" cmpd="sng" algn="ctr">
                      <a:solidFill>
                        <a:srgbClr val="A5362A"/>
                      </a:solidFill>
                      <a:prstDash val="solid"/>
                      <a:round/>
                      <a:headEnd type="none" w="med" len="med"/>
                      <a:tailEnd type="none" w="med" len="med"/>
                    </a:lnB>
                    <a:noFill/>
                  </a:tcPr>
                </a:tc>
                <a:tc>
                  <a:txBody>
                    <a:bodyPr/>
                    <a:lstStyle/>
                    <a:p>
                      <a:endParaRPr lang="zh-CN" altLang="en-US" sz="2400" dirty="0"/>
                    </a:p>
                  </a:txBody>
                  <a:tcPr marL="68816" marR="68816" marT="34408" marB="34408">
                    <a:lnL w="6350" cap="flat" cmpd="sng" algn="ctr">
                      <a:solidFill>
                        <a:srgbClr val="A5362A"/>
                      </a:solidFill>
                      <a:prstDash val="solid"/>
                      <a:round/>
                      <a:headEnd type="none" w="med" len="med"/>
                      <a:tailEnd type="none" w="med" len="med"/>
                    </a:lnL>
                    <a:lnR w="6350" cap="flat" cmpd="sng" algn="ctr">
                      <a:solidFill>
                        <a:srgbClr val="A5362A"/>
                      </a:solidFill>
                      <a:prstDash val="solid"/>
                      <a:round/>
                      <a:headEnd type="none" w="med" len="med"/>
                      <a:tailEnd type="none" w="med" len="med"/>
                    </a:lnR>
                    <a:lnT w="6350" cap="flat" cmpd="sng" algn="ctr">
                      <a:solidFill>
                        <a:srgbClr val="A5362A"/>
                      </a:solidFill>
                      <a:prstDash val="solid"/>
                      <a:round/>
                      <a:headEnd type="none" w="med" len="med"/>
                      <a:tailEnd type="none" w="med" len="med"/>
                    </a:lnT>
                    <a:lnB w="6350" cap="flat" cmpd="sng" algn="ctr">
                      <a:solidFill>
                        <a:srgbClr val="A5362A"/>
                      </a:solidFill>
                      <a:prstDash val="solid"/>
                      <a:round/>
                      <a:headEnd type="none" w="med" len="med"/>
                      <a:tailEnd type="none" w="med" len="med"/>
                    </a:lnB>
                    <a:noFill/>
                  </a:tcPr>
                </a:tc>
                <a:tc>
                  <a:txBody>
                    <a:bodyPr/>
                    <a:lstStyle/>
                    <a:p>
                      <a:endParaRPr lang="zh-CN" altLang="en-US" sz="2400" dirty="0"/>
                    </a:p>
                  </a:txBody>
                  <a:tcPr marL="68816" marR="68816" marT="34408" marB="34408">
                    <a:lnL w="6350" cap="flat" cmpd="sng" algn="ctr">
                      <a:solidFill>
                        <a:srgbClr val="A5362A"/>
                      </a:solidFill>
                      <a:prstDash val="solid"/>
                      <a:round/>
                      <a:headEnd type="none" w="med" len="med"/>
                      <a:tailEnd type="none" w="med" len="med"/>
                    </a:lnL>
                    <a:lnT w="6350" cap="flat" cmpd="sng" algn="ctr">
                      <a:solidFill>
                        <a:srgbClr val="A5362A"/>
                      </a:solidFill>
                      <a:prstDash val="solid"/>
                      <a:round/>
                      <a:headEnd type="none" w="med" len="med"/>
                      <a:tailEnd type="none" w="med" len="med"/>
                    </a:lnT>
                    <a:lnB w="6350" cap="flat" cmpd="sng" algn="ctr">
                      <a:solidFill>
                        <a:srgbClr val="A5362A"/>
                      </a:solidFill>
                      <a:prstDash val="solid"/>
                      <a:round/>
                      <a:headEnd type="none" w="med" len="med"/>
                      <a:tailEnd type="none" w="med" len="med"/>
                    </a:lnB>
                    <a:noFill/>
                  </a:tcPr>
                </a:tc>
              </a:tr>
              <a:tr h="1494155">
                <a:tc>
                  <a:txBody>
                    <a:bodyPr/>
                    <a:lstStyle/>
                    <a:p>
                      <a:pPr algn="ctr">
                        <a:lnSpc>
                          <a:spcPct val="125000"/>
                        </a:lnSpc>
                        <a:spcAft>
                          <a:spcPts val="0"/>
                        </a:spcAft>
                      </a:pPr>
                      <a:r>
                        <a:rPr lang="zh-CN" sz="2400" b="0" kern="100" dirty="0">
                          <a:solidFill>
                            <a:schemeClr val="tx1"/>
                          </a:solidFill>
                          <a:effectLst/>
                          <a:latin typeface="方正清刻本悦宋简体" panose="02000000000000000000" pitchFamily="2" charset="-122"/>
                          <a:ea typeface="方正清刻本悦宋简体" panose="02000000000000000000" pitchFamily="2" charset="-122"/>
                        </a:rPr>
                        <a:t>建立基础</a:t>
                      </a:r>
                      <a:endParaRPr lang="zh-CN" sz="2400" b="0" kern="100" dirty="0">
                        <a:solidFill>
                          <a:schemeClr val="tx1"/>
                        </a:solidFill>
                        <a:effectLst/>
                        <a:latin typeface="方正清刻本悦宋简体" panose="02000000000000000000" pitchFamily="2" charset="-122"/>
                        <a:ea typeface="方正清刻本悦宋简体" panose="02000000000000000000" pitchFamily="2" charset="-122"/>
                        <a:cs typeface="Times New Roman" panose="02020603050405020304" pitchFamily="18" charset="0"/>
                      </a:endParaRPr>
                    </a:p>
                  </a:txBody>
                  <a:tcPr marL="51612" marR="51612" marT="0" marB="0" anchor="ctr">
                    <a:lnR w="6350" cap="flat" cmpd="sng" algn="ctr">
                      <a:solidFill>
                        <a:srgbClr val="A5362A"/>
                      </a:solidFill>
                      <a:prstDash val="solid"/>
                      <a:round/>
                      <a:headEnd type="none" w="med" len="med"/>
                      <a:tailEnd type="none" w="med" len="med"/>
                    </a:lnR>
                    <a:lnT w="6350" cap="flat" cmpd="sng" algn="ctr">
                      <a:solidFill>
                        <a:srgbClr val="A5362A"/>
                      </a:solidFill>
                      <a:prstDash val="solid"/>
                      <a:round/>
                      <a:headEnd type="none" w="med" len="med"/>
                      <a:tailEnd type="none" w="med" len="med"/>
                    </a:lnT>
                    <a:lnB w="6350" cap="flat" cmpd="sng" algn="ctr">
                      <a:solidFill>
                        <a:srgbClr val="A5362A"/>
                      </a:solidFill>
                      <a:prstDash val="solid"/>
                      <a:round/>
                      <a:headEnd type="none" w="med" len="med"/>
                      <a:tailEnd type="none" w="med" len="med"/>
                    </a:lnB>
                    <a:noFill/>
                  </a:tcPr>
                </a:tc>
                <a:tc>
                  <a:txBody>
                    <a:bodyPr/>
                    <a:lstStyle/>
                    <a:p>
                      <a:endParaRPr lang="zh-CN" altLang="en-US" sz="2400"/>
                    </a:p>
                  </a:txBody>
                  <a:tcPr marL="68816" marR="68816" marT="34408" marB="34408">
                    <a:lnL w="6350" cap="flat" cmpd="sng" algn="ctr">
                      <a:solidFill>
                        <a:srgbClr val="A5362A"/>
                      </a:solidFill>
                      <a:prstDash val="solid"/>
                      <a:round/>
                      <a:headEnd type="none" w="med" len="med"/>
                      <a:tailEnd type="none" w="med" len="med"/>
                    </a:lnL>
                    <a:lnR w="6350" cap="flat" cmpd="sng" algn="ctr">
                      <a:solidFill>
                        <a:srgbClr val="A5362A"/>
                      </a:solidFill>
                      <a:prstDash val="solid"/>
                      <a:round/>
                      <a:headEnd type="none" w="med" len="med"/>
                      <a:tailEnd type="none" w="med" len="med"/>
                    </a:lnR>
                    <a:lnT w="6350" cap="flat" cmpd="sng" algn="ctr">
                      <a:solidFill>
                        <a:srgbClr val="A5362A"/>
                      </a:solidFill>
                      <a:prstDash val="solid"/>
                      <a:round/>
                      <a:headEnd type="none" w="med" len="med"/>
                      <a:tailEnd type="none" w="med" len="med"/>
                    </a:lnT>
                    <a:lnB w="6350" cap="flat" cmpd="sng" algn="ctr">
                      <a:solidFill>
                        <a:srgbClr val="A5362A"/>
                      </a:solidFill>
                      <a:prstDash val="solid"/>
                      <a:round/>
                      <a:headEnd type="none" w="med" len="med"/>
                      <a:tailEnd type="none" w="med" len="med"/>
                    </a:lnB>
                    <a:noFill/>
                  </a:tcPr>
                </a:tc>
                <a:tc>
                  <a:txBody>
                    <a:bodyPr/>
                    <a:lstStyle/>
                    <a:p>
                      <a:endParaRPr lang="zh-CN" altLang="en-US" sz="2400" dirty="0"/>
                    </a:p>
                  </a:txBody>
                  <a:tcPr marL="68816" marR="68816" marT="34408" marB="34408">
                    <a:lnL w="6350" cap="flat" cmpd="sng" algn="ctr">
                      <a:solidFill>
                        <a:srgbClr val="A5362A"/>
                      </a:solidFill>
                      <a:prstDash val="solid"/>
                      <a:round/>
                      <a:headEnd type="none" w="med" len="med"/>
                      <a:tailEnd type="none" w="med" len="med"/>
                    </a:lnL>
                    <a:lnT w="6350" cap="flat" cmpd="sng" algn="ctr">
                      <a:solidFill>
                        <a:srgbClr val="A5362A"/>
                      </a:solidFill>
                      <a:prstDash val="solid"/>
                      <a:round/>
                      <a:headEnd type="none" w="med" len="med"/>
                      <a:tailEnd type="none" w="med" len="med"/>
                    </a:lnT>
                    <a:lnB w="6350" cap="flat" cmpd="sng" algn="ctr">
                      <a:solidFill>
                        <a:srgbClr val="A5362A"/>
                      </a:solidFill>
                      <a:prstDash val="solid"/>
                      <a:round/>
                      <a:headEnd type="none" w="med" len="med"/>
                      <a:tailEnd type="none" w="med" len="med"/>
                    </a:lnB>
                    <a:noFill/>
                  </a:tcPr>
                </a:tc>
              </a:tr>
              <a:tr h="878205">
                <a:tc>
                  <a:txBody>
                    <a:bodyPr/>
                    <a:lstStyle/>
                    <a:p>
                      <a:pPr algn="ctr">
                        <a:lnSpc>
                          <a:spcPct val="125000"/>
                        </a:lnSpc>
                        <a:spcAft>
                          <a:spcPts val="0"/>
                        </a:spcAft>
                      </a:pPr>
                      <a:r>
                        <a:rPr lang="zh-CN" sz="2400" b="0" kern="100" dirty="0">
                          <a:solidFill>
                            <a:schemeClr val="tx1"/>
                          </a:solidFill>
                          <a:effectLst/>
                          <a:latin typeface="方正清刻本悦宋简体" panose="02000000000000000000" pitchFamily="2" charset="-122"/>
                          <a:ea typeface="方正清刻本悦宋简体" panose="02000000000000000000" pitchFamily="2" charset="-122"/>
                        </a:rPr>
                        <a:t>主要矛盾</a:t>
                      </a:r>
                      <a:endParaRPr lang="zh-CN" sz="2400" b="0" kern="100" dirty="0">
                        <a:solidFill>
                          <a:schemeClr val="tx1"/>
                        </a:solidFill>
                        <a:effectLst/>
                        <a:latin typeface="方正清刻本悦宋简体" panose="02000000000000000000" pitchFamily="2" charset="-122"/>
                        <a:ea typeface="方正清刻本悦宋简体" panose="02000000000000000000" pitchFamily="2" charset="-122"/>
                        <a:cs typeface="Times New Roman" panose="02020603050405020304" pitchFamily="18" charset="0"/>
                      </a:endParaRPr>
                    </a:p>
                  </a:txBody>
                  <a:tcPr marL="51612" marR="51612" marT="0" marB="0" anchor="ctr">
                    <a:lnR w="6350" cap="flat" cmpd="sng" algn="ctr">
                      <a:solidFill>
                        <a:srgbClr val="A5362A"/>
                      </a:solidFill>
                      <a:prstDash val="solid"/>
                      <a:round/>
                      <a:headEnd type="none" w="med" len="med"/>
                      <a:tailEnd type="none" w="med" len="med"/>
                    </a:lnR>
                    <a:lnT w="6350" cap="flat" cmpd="sng" algn="ctr">
                      <a:solidFill>
                        <a:srgbClr val="A5362A"/>
                      </a:solidFill>
                      <a:prstDash val="solid"/>
                      <a:round/>
                      <a:headEnd type="none" w="med" len="med"/>
                      <a:tailEnd type="none" w="med" len="med"/>
                    </a:lnT>
                    <a:lnB w="6350" cap="flat" cmpd="sng" algn="ctr">
                      <a:solidFill>
                        <a:srgbClr val="A5362A"/>
                      </a:solidFill>
                      <a:prstDash val="solid"/>
                      <a:round/>
                      <a:headEnd type="none" w="med" len="med"/>
                      <a:tailEnd type="none" w="med" len="med"/>
                    </a:lnB>
                    <a:noFill/>
                  </a:tcPr>
                </a:tc>
                <a:tc>
                  <a:txBody>
                    <a:bodyPr/>
                    <a:lstStyle/>
                    <a:p>
                      <a:endParaRPr lang="zh-CN" altLang="en-US" sz="2400" dirty="0"/>
                    </a:p>
                  </a:txBody>
                  <a:tcPr marL="68816" marR="68816" marT="34408" marB="34408">
                    <a:lnL w="6350" cap="flat" cmpd="sng" algn="ctr">
                      <a:solidFill>
                        <a:srgbClr val="A5362A"/>
                      </a:solidFill>
                      <a:prstDash val="solid"/>
                      <a:round/>
                      <a:headEnd type="none" w="med" len="med"/>
                      <a:tailEnd type="none" w="med" len="med"/>
                    </a:lnL>
                    <a:lnR w="6350" cap="flat" cmpd="sng" algn="ctr">
                      <a:solidFill>
                        <a:srgbClr val="A5362A"/>
                      </a:solidFill>
                      <a:prstDash val="solid"/>
                      <a:round/>
                      <a:headEnd type="none" w="med" len="med"/>
                      <a:tailEnd type="none" w="med" len="med"/>
                    </a:lnR>
                    <a:lnT w="6350" cap="flat" cmpd="sng" algn="ctr">
                      <a:solidFill>
                        <a:srgbClr val="A5362A"/>
                      </a:solidFill>
                      <a:prstDash val="solid"/>
                      <a:round/>
                      <a:headEnd type="none" w="med" len="med"/>
                      <a:tailEnd type="none" w="med" len="med"/>
                    </a:lnT>
                    <a:lnB w="6350" cap="flat" cmpd="sng" algn="ctr">
                      <a:solidFill>
                        <a:srgbClr val="A5362A"/>
                      </a:solidFill>
                      <a:prstDash val="solid"/>
                      <a:round/>
                      <a:headEnd type="none" w="med" len="med"/>
                      <a:tailEnd type="none" w="med" len="med"/>
                    </a:lnB>
                    <a:noFill/>
                  </a:tcPr>
                </a:tc>
                <a:tc>
                  <a:txBody>
                    <a:bodyPr/>
                    <a:lstStyle/>
                    <a:p>
                      <a:endParaRPr lang="zh-CN" altLang="en-US" sz="2400" dirty="0"/>
                    </a:p>
                  </a:txBody>
                  <a:tcPr marL="68816" marR="68816" marT="34408" marB="34408">
                    <a:lnL w="6350" cap="flat" cmpd="sng" algn="ctr">
                      <a:solidFill>
                        <a:srgbClr val="A5362A"/>
                      </a:solidFill>
                      <a:prstDash val="solid"/>
                      <a:round/>
                      <a:headEnd type="none" w="med" len="med"/>
                      <a:tailEnd type="none" w="med" len="med"/>
                    </a:lnL>
                    <a:lnT w="6350" cap="flat" cmpd="sng" algn="ctr">
                      <a:solidFill>
                        <a:srgbClr val="A5362A"/>
                      </a:solidFill>
                      <a:prstDash val="solid"/>
                      <a:round/>
                      <a:headEnd type="none" w="med" len="med"/>
                      <a:tailEnd type="none" w="med" len="med"/>
                    </a:lnT>
                    <a:lnB w="6350" cap="flat" cmpd="sng" algn="ctr">
                      <a:solidFill>
                        <a:srgbClr val="A5362A"/>
                      </a:solidFill>
                      <a:prstDash val="solid"/>
                      <a:round/>
                      <a:headEnd type="none" w="med" len="med"/>
                      <a:tailEnd type="none" w="med" len="med"/>
                    </a:lnB>
                    <a:noFill/>
                  </a:tcPr>
                </a:tc>
              </a:tr>
              <a:tr h="1209675">
                <a:tc>
                  <a:txBody>
                    <a:bodyPr/>
                    <a:lstStyle/>
                    <a:p>
                      <a:pPr marL="0" algn="ctr" defTabSz="1200150" rtl="0" eaLnBrk="1" latinLnBrk="0" hangingPunct="1">
                        <a:lnSpc>
                          <a:spcPct val="125000"/>
                        </a:lnSpc>
                        <a:spcAft>
                          <a:spcPts val="0"/>
                        </a:spcAft>
                      </a:pPr>
                      <a:r>
                        <a:rPr lang="zh-CN" altLang="en-US" sz="2400" b="0" kern="100" dirty="0">
                          <a:solidFill>
                            <a:schemeClr val="tx1"/>
                          </a:solidFill>
                          <a:effectLst/>
                          <a:latin typeface="方正清刻本悦宋简体" panose="02000000000000000000" pitchFamily="2" charset="-122"/>
                          <a:ea typeface="方正清刻本悦宋简体" panose="02000000000000000000" pitchFamily="2" charset="-122"/>
                          <a:cs typeface="+mn-cs"/>
                        </a:rPr>
                        <a:t>相同点</a:t>
                      </a:r>
                      <a:endParaRPr lang="zh-CN" altLang="en-US" sz="2400" b="0" kern="100" dirty="0">
                        <a:solidFill>
                          <a:schemeClr val="tx1"/>
                        </a:solidFill>
                        <a:effectLst/>
                        <a:latin typeface="方正清刻本悦宋简体" panose="02000000000000000000" pitchFamily="2" charset="-122"/>
                        <a:ea typeface="方正清刻本悦宋简体" panose="02000000000000000000" pitchFamily="2" charset="-122"/>
                        <a:cs typeface="+mn-cs"/>
                      </a:endParaRPr>
                    </a:p>
                  </a:txBody>
                  <a:tcPr marL="68816" marR="68816" marT="34408" marB="34408" anchor="ctr">
                    <a:lnR w="6350" cap="flat" cmpd="sng" algn="ctr">
                      <a:solidFill>
                        <a:srgbClr val="A5362A"/>
                      </a:solidFill>
                      <a:prstDash val="solid"/>
                      <a:round/>
                      <a:headEnd type="none" w="med" len="med"/>
                      <a:tailEnd type="none" w="med" len="med"/>
                    </a:lnR>
                    <a:lnT w="6350" cap="flat" cmpd="sng" algn="ctr">
                      <a:solidFill>
                        <a:srgbClr val="A5362A"/>
                      </a:solidFill>
                      <a:prstDash val="solid"/>
                      <a:round/>
                      <a:headEnd type="none" w="med" len="med"/>
                      <a:tailEnd type="none" w="med" len="med"/>
                    </a:lnT>
                    <a:lnB w="57150" cap="flat" cmpd="sng" algn="ctr">
                      <a:solidFill>
                        <a:srgbClr val="A5362A"/>
                      </a:solidFill>
                      <a:prstDash val="solid"/>
                      <a:round/>
                      <a:headEnd type="none" w="med" len="med"/>
                      <a:tailEnd type="none" w="med" len="med"/>
                    </a:lnB>
                    <a:noFill/>
                  </a:tcPr>
                </a:tc>
                <a:tc gridSpan="2">
                  <a:txBody>
                    <a:bodyPr/>
                    <a:lstStyle/>
                    <a:p>
                      <a:endParaRPr lang="en-US" altLang="zh-CN" sz="2400" dirty="0"/>
                    </a:p>
                    <a:p>
                      <a:endParaRPr lang="en-US" altLang="zh-CN" sz="2400" dirty="0"/>
                    </a:p>
                    <a:p>
                      <a:endParaRPr lang="en-US" altLang="zh-CN" sz="2400" dirty="0"/>
                    </a:p>
                    <a:p>
                      <a:endParaRPr lang="en-US" altLang="zh-CN" sz="2400" dirty="0"/>
                    </a:p>
                  </a:txBody>
                  <a:tcPr marL="68816" marR="68816" marT="34408" marB="34408">
                    <a:lnL w="6350" cap="flat" cmpd="sng" algn="ctr">
                      <a:solidFill>
                        <a:srgbClr val="A5362A"/>
                      </a:solidFill>
                      <a:prstDash val="solid"/>
                      <a:round/>
                      <a:headEnd type="none" w="med" len="med"/>
                      <a:tailEnd type="none" w="med" len="med"/>
                    </a:lnL>
                    <a:lnT w="6350" cap="flat" cmpd="sng" algn="ctr">
                      <a:solidFill>
                        <a:srgbClr val="A5362A"/>
                      </a:solidFill>
                      <a:prstDash val="solid"/>
                      <a:round/>
                      <a:headEnd type="none" w="med" len="med"/>
                      <a:tailEnd type="none" w="med" len="med"/>
                    </a:lnT>
                    <a:lnB w="57150" cap="flat" cmpd="sng" algn="ctr">
                      <a:solidFill>
                        <a:srgbClr val="A5362A"/>
                      </a:solidFill>
                      <a:prstDash val="solid"/>
                      <a:round/>
                      <a:headEnd type="none" w="med" len="med"/>
                      <a:tailEnd type="none" w="med" len="med"/>
                    </a:lnB>
                    <a:noFill/>
                  </a:tcPr>
                </a:tc>
                <a:tc hMerge="1">
                  <a:tcPr>
                    <a:lnL w="6350" cap="flat" cmpd="sng" algn="ctr">
                      <a:solidFill>
                        <a:srgbClr val="A5362A"/>
                      </a:solidFill>
                      <a:prstDash val="solid"/>
                      <a:round/>
                      <a:headEnd type="none" w="med" len="med"/>
                      <a:tailEnd type="none" w="med" len="med"/>
                    </a:lnL>
                    <a:lnT w="6350" cap="flat" cmpd="sng" algn="ctr">
                      <a:solidFill>
                        <a:srgbClr val="A5362A"/>
                      </a:solidFill>
                      <a:prstDash val="solid"/>
                      <a:round/>
                      <a:headEnd type="none" w="med" len="med"/>
                      <a:tailEnd type="none" w="med" len="med"/>
                    </a:lnT>
                    <a:lnB w="57150" cap="flat" cmpd="sng" algn="ctr">
                      <a:solidFill>
                        <a:srgbClr val="A5362A"/>
                      </a:solidFill>
                      <a:prstDash val="solid"/>
                      <a:round/>
                      <a:headEnd type="none" w="med" len="med"/>
                      <a:tailEnd type="none" w="med" len="med"/>
                    </a:lnB>
                    <a:noFill/>
                  </a:tcPr>
                </a:tc>
              </a:tr>
            </a:tbl>
          </a:graphicData>
        </a:graphic>
      </p:graphicFrame>
      <p:sp>
        <p:nvSpPr>
          <p:cNvPr id="11" name="文本框 10"/>
          <p:cNvSpPr txBox="1"/>
          <p:nvPr/>
        </p:nvSpPr>
        <p:spPr>
          <a:xfrm>
            <a:off x="1847215" y="1536065"/>
            <a:ext cx="4505960" cy="553085"/>
          </a:xfrm>
          <a:prstGeom prst="rect">
            <a:avLst/>
          </a:prstGeom>
          <a:noFill/>
        </p:spPr>
        <p:txBody>
          <a:bodyPr wrap="square" rtlCol="0">
            <a:spAutoFit/>
          </a:bodyPr>
          <a:lstStyle/>
          <a:p>
            <a:pPr algn="just">
              <a:lnSpc>
                <a:spcPct val="125000"/>
              </a:lnSpc>
              <a:spcAft>
                <a:spcPts val="0"/>
              </a:spcAft>
            </a:pPr>
            <a:r>
              <a:rPr lang="zh-CN" altLang="zh-CN" sz="2400" kern="100" dirty="0">
                <a:latin typeface="方正清刻本悦宋简体" panose="02000000000000000000" pitchFamily="2" charset="-122"/>
                <a:ea typeface="方正清刻本悦宋简体" panose="02000000000000000000" pitchFamily="2" charset="-122"/>
              </a:rPr>
              <a:t>调整了帝国主义国家之间的关系</a:t>
            </a:r>
            <a:endParaRPr lang="zh-CN" altLang="zh-CN" sz="2400" kern="100" dirty="0">
              <a:latin typeface="方正清刻本悦宋简体" panose="02000000000000000000" pitchFamily="2" charset="-122"/>
              <a:ea typeface="方正清刻本悦宋简体" panose="02000000000000000000" pitchFamily="2" charset="-122"/>
              <a:cs typeface="Times New Roman" panose="02020603050405020304" pitchFamily="18" charset="0"/>
            </a:endParaRPr>
          </a:p>
        </p:txBody>
      </p:sp>
      <p:sp>
        <p:nvSpPr>
          <p:cNvPr id="12" name="文本框 11"/>
          <p:cNvSpPr txBox="1"/>
          <p:nvPr/>
        </p:nvSpPr>
        <p:spPr>
          <a:xfrm>
            <a:off x="6433820" y="1536065"/>
            <a:ext cx="5758180" cy="553085"/>
          </a:xfrm>
          <a:prstGeom prst="rect">
            <a:avLst/>
          </a:prstGeom>
          <a:noFill/>
        </p:spPr>
        <p:txBody>
          <a:bodyPr wrap="square" rtlCol="0">
            <a:spAutoFit/>
          </a:bodyPr>
          <a:lstStyle/>
          <a:p>
            <a:pPr algn="just">
              <a:lnSpc>
                <a:spcPct val="125000"/>
              </a:lnSpc>
              <a:spcAft>
                <a:spcPts val="0"/>
              </a:spcAft>
            </a:pPr>
            <a:r>
              <a:rPr lang="zh-CN" altLang="en-US" sz="2400" kern="100" dirty="0">
                <a:latin typeface="方正清刻本悦宋简体" panose="02000000000000000000" pitchFamily="2" charset="-122"/>
                <a:ea typeface="方正清刻本悦宋简体" panose="02000000000000000000" pitchFamily="2" charset="-122"/>
              </a:rPr>
              <a:t>资本主义大国同社会主义大国的暂时妥协</a:t>
            </a:r>
            <a:endParaRPr lang="zh-CN" altLang="en-US" sz="2400" kern="100" dirty="0">
              <a:latin typeface="方正清刻本悦宋简体" panose="02000000000000000000" pitchFamily="2" charset="-122"/>
              <a:ea typeface="方正清刻本悦宋简体" panose="02000000000000000000" pitchFamily="2" charset="-122"/>
            </a:endParaRPr>
          </a:p>
        </p:txBody>
      </p:sp>
      <p:sp>
        <p:nvSpPr>
          <p:cNvPr id="13" name="文本框 12"/>
          <p:cNvSpPr txBox="1"/>
          <p:nvPr/>
        </p:nvSpPr>
        <p:spPr>
          <a:xfrm>
            <a:off x="1930400" y="2270125"/>
            <a:ext cx="4777740" cy="553085"/>
          </a:xfrm>
          <a:prstGeom prst="rect">
            <a:avLst/>
          </a:prstGeom>
          <a:noFill/>
        </p:spPr>
        <p:txBody>
          <a:bodyPr wrap="square" rtlCol="0">
            <a:spAutoFit/>
          </a:bodyPr>
          <a:lstStyle/>
          <a:p>
            <a:pPr algn="just">
              <a:lnSpc>
                <a:spcPct val="125000"/>
              </a:lnSpc>
              <a:spcAft>
                <a:spcPts val="0"/>
              </a:spcAft>
            </a:pPr>
            <a:r>
              <a:rPr lang="zh-CN" altLang="en-US" sz="2400" kern="100" dirty="0">
                <a:latin typeface="方正清刻本悦宋简体" panose="02000000000000000000" pitchFamily="2" charset="-122"/>
                <a:ea typeface="方正清刻本悦宋简体" panose="02000000000000000000" pitchFamily="2" charset="-122"/>
              </a:rPr>
              <a:t>以</a:t>
            </a:r>
            <a:r>
              <a:rPr lang="zh-CN" altLang="en-US" sz="2400" kern="100" dirty="0">
                <a:solidFill>
                  <a:srgbClr val="C00000"/>
                </a:solidFill>
                <a:latin typeface="方正清刻本悦宋简体" panose="02000000000000000000" pitchFamily="2" charset="-122"/>
                <a:ea typeface="方正清刻本悦宋简体" panose="02000000000000000000" pitchFamily="2" charset="-122"/>
              </a:rPr>
              <a:t>欧洲为中心</a:t>
            </a:r>
            <a:r>
              <a:rPr lang="zh-CN" altLang="en-US" sz="2400" kern="100" dirty="0">
                <a:latin typeface="方正清刻本悦宋简体" panose="02000000000000000000" pitchFamily="2" charset="-122"/>
                <a:ea typeface="方正清刻本悦宋简体" panose="02000000000000000000" pitchFamily="2" charset="-122"/>
              </a:rPr>
              <a:t>的传统的国际格局</a:t>
            </a:r>
            <a:endParaRPr lang="zh-CN" altLang="en-US" sz="2400" kern="100" dirty="0">
              <a:latin typeface="方正清刻本悦宋简体" panose="02000000000000000000" pitchFamily="2" charset="-122"/>
              <a:ea typeface="方正清刻本悦宋简体" panose="02000000000000000000" pitchFamily="2" charset="-122"/>
            </a:endParaRPr>
          </a:p>
        </p:txBody>
      </p:sp>
      <p:sp>
        <p:nvSpPr>
          <p:cNvPr id="14" name="文本框 13"/>
          <p:cNvSpPr txBox="1"/>
          <p:nvPr/>
        </p:nvSpPr>
        <p:spPr>
          <a:xfrm>
            <a:off x="6943725" y="2249805"/>
            <a:ext cx="3592195" cy="553085"/>
          </a:xfrm>
          <a:prstGeom prst="rect">
            <a:avLst/>
          </a:prstGeom>
          <a:noFill/>
        </p:spPr>
        <p:txBody>
          <a:bodyPr wrap="square" rtlCol="0">
            <a:spAutoFit/>
          </a:bodyPr>
          <a:lstStyle/>
          <a:p>
            <a:pPr algn="just">
              <a:lnSpc>
                <a:spcPct val="125000"/>
              </a:lnSpc>
              <a:spcAft>
                <a:spcPts val="0"/>
              </a:spcAft>
            </a:pPr>
            <a:r>
              <a:rPr lang="zh-CN" altLang="en-US" sz="2400" kern="100" dirty="0">
                <a:latin typeface="方正清刻本悦宋简体" panose="02000000000000000000" pitchFamily="2" charset="-122"/>
                <a:ea typeface="方正清刻本悦宋简体" panose="02000000000000000000" pitchFamily="2" charset="-122"/>
              </a:rPr>
              <a:t>以</a:t>
            </a:r>
            <a:r>
              <a:rPr lang="zh-CN" altLang="en-US" sz="2400" kern="100" dirty="0">
                <a:solidFill>
                  <a:srgbClr val="C00000"/>
                </a:solidFill>
                <a:latin typeface="方正清刻本悦宋简体" panose="02000000000000000000" pitchFamily="2" charset="-122"/>
                <a:ea typeface="方正清刻本悦宋简体" panose="02000000000000000000" pitchFamily="2" charset="-122"/>
              </a:rPr>
              <a:t>美苏为中心</a:t>
            </a:r>
            <a:r>
              <a:rPr lang="zh-CN" altLang="en-US" sz="2400" kern="100" dirty="0">
                <a:latin typeface="方正清刻本悦宋简体" panose="02000000000000000000" pitchFamily="2" charset="-122"/>
                <a:ea typeface="方正清刻本悦宋简体" panose="02000000000000000000" pitchFamily="2" charset="-122"/>
              </a:rPr>
              <a:t>的两极格局</a:t>
            </a:r>
            <a:endParaRPr lang="zh-CN" altLang="en-US" sz="2400" kern="100" dirty="0">
              <a:latin typeface="方正清刻本悦宋简体" panose="02000000000000000000" pitchFamily="2" charset="-122"/>
              <a:ea typeface="方正清刻本悦宋简体" panose="02000000000000000000" pitchFamily="2" charset="-122"/>
            </a:endParaRPr>
          </a:p>
        </p:txBody>
      </p:sp>
      <p:sp>
        <p:nvSpPr>
          <p:cNvPr id="15" name="文本框 14"/>
          <p:cNvSpPr txBox="1"/>
          <p:nvPr/>
        </p:nvSpPr>
        <p:spPr>
          <a:xfrm>
            <a:off x="1821180" y="2958465"/>
            <a:ext cx="4505325" cy="1476375"/>
          </a:xfrm>
          <a:prstGeom prst="rect">
            <a:avLst/>
          </a:prstGeom>
          <a:noFill/>
        </p:spPr>
        <p:txBody>
          <a:bodyPr wrap="square" rtlCol="0">
            <a:spAutoFit/>
          </a:bodyPr>
          <a:lstStyle/>
          <a:p>
            <a:pPr algn="just">
              <a:lnSpc>
                <a:spcPct val="125000"/>
              </a:lnSpc>
              <a:spcAft>
                <a:spcPts val="0"/>
              </a:spcAft>
            </a:pPr>
            <a:r>
              <a:rPr lang="zh-CN" altLang="en-US" sz="2400" kern="100" dirty="0">
                <a:latin typeface="方正清刻本悦宋简体" panose="02000000000000000000" pitchFamily="2" charset="-122"/>
                <a:ea typeface="方正清刻本悦宋简体" panose="02000000000000000000" pitchFamily="2" charset="-122"/>
              </a:rPr>
              <a:t>建立在战胜国对战败国掠夺的基础之上，必然随着德国等国的崛起而破产</a:t>
            </a:r>
            <a:endParaRPr lang="zh-CN" altLang="en-US" sz="2400" kern="100" dirty="0">
              <a:latin typeface="方正清刻本悦宋简体" panose="02000000000000000000" pitchFamily="2" charset="-122"/>
              <a:ea typeface="方正清刻本悦宋简体" panose="02000000000000000000" pitchFamily="2" charset="-122"/>
            </a:endParaRPr>
          </a:p>
        </p:txBody>
      </p:sp>
      <p:sp>
        <p:nvSpPr>
          <p:cNvPr id="16" name="文本框 15"/>
          <p:cNvSpPr txBox="1"/>
          <p:nvPr/>
        </p:nvSpPr>
        <p:spPr>
          <a:xfrm>
            <a:off x="7271385" y="3317875"/>
            <a:ext cx="3591560" cy="553085"/>
          </a:xfrm>
          <a:prstGeom prst="rect">
            <a:avLst/>
          </a:prstGeom>
          <a:noFill/>
        </p:spPr>
        <p:txBody>
          <a:bodyPr wrap="square" rtlCol="0">
            <a:spAutoFit/>
          </a:bodyPr>
          <a:lstStyle/>
          <a:p>
            <a:pPr algn="just">
              <a:lnSpc>
                <a:spcPct val="125000"/>
              </a:lnSpc>
              <a:spcAft>
                <a:spcPts val="0"/>
              </a:spcAft>
            </a:pPr>
            <a:r>
              <a:rPr lang="zh-CN" altLang="en-US" sz="2400" kern="100" dirty="0">
                <a:latin typeface="方正清刻本悦宋简体" panose="02000000000000000000" pitchFamily="2" charset="-122"/>
                <a:ea typeface="方正清刻本悦宋简体" panose="02000000000000000000" pitchFamily="2" charset="-122"/>
              </a:rPr>
              <a:t>更多的是美苏之间的妥协</a:t>
            </a:r>
            <a:endParaRPr lang="zh-CN" altLang="en-US" sz="2400" kern="100" dirty="0">
              <a:latin typeface="方正清刻本悦宋简体" panose="02000000000000000000" pitchFamily="2" charset="-122"/>
              <a:ea typeface="方正清刻本悦宋简体" panose="02000000000000000000" pitchFamily="2" charset="-122"/>
            </a:endParaRPr>
          </a:p>
        </p:txBody>
      </p:sp>
      <p:sp>
        <p:nvSpPr>
          <p:cNvPr id="17" name="文本框 16"/>
          <p:cNvSpPr txBox="1"/>
          <p:nvPr/>
        </p:nvSpPr>
        <p:spPr>
          <a:xfrm>
            <a:off x="1834515" y="4305300"/>
            <a:ext cx="4479290" cy="1014730"/>
          </a:xfrm>
          <a:prstGeom prst="rect">
            <a:avLst/>
          </a:prstGeom>
          <a:noFill/>
        </p:spPr>
        <p:txBody>
          <a:bodyPr wrap="square" rtlCol="0">
            <a:spAutoFit/>
          </a:bodyPr>
          <a:lstStyle/>
          <a:p>
            <a:pPr algn="just">
              <a:lnSpc>
                <a:spcPct val="125000"/>
              </a:lnSpc>
              <a:spcAft>
                <a:spcPts val="0"/>
              </a:spcAft>
            </a:pPr>
            <a:r>
              <a:rPr lang="zh-CN" altLang="en-US" sz="2400" kern="100" dirty="0">
                <a:latin typeface="方正清刻本悦宋简体" panose="02000000000000000000" pitchFamily="2" charset="-122"/>
                <a:ea typeface="方正清刻本悦宋简体" panose="02000000000000000000" pitchFamily="2" charset="-122"/>
              </a:rPr>
              <a:t>战胜国与战败国及战胜国之间的矛盾</a:t>
            </a:r>
            <a:endParaRPr lang="zh-CN" altLang="en-US" sz="2400" kern="100" dirty="0">
              <a:latin typeface="方正清刻本悦宋简体" panose="02000000000000000000" pitchFamily="2" charset="-122"/>
              <a:ea typeface="方正清刻本悦宋简体" panose="02000000000000000000" pitchFamily="2" charset="-122"/>
            </a:endParaRPr>
          </a:p>
        </p:txBody>
      </p:sp>
      <p:sp>
        <p:nvSpPr>
          <p:cNvPr id="18" name="文本框 17"/>
          <p:cNvSpPr txBox="1"/>
          <p:nvPr/>
        </p:nvSpPr>
        <p:spPr>
          <a:xfrm>
            <a:off x="6814820" y="4535805"/>
            <a:ext cx="4505325" cy="553085"/>
          </a:xfrm>
          <a:prstGeom prst="rect">
            <a:avLst/>
          </a:prstGeom>
          <a:noFill/>
        </p:spPr>
        <p:txBody>
          <a:bodyPr wrap="square" rtlCol="0">
            <a:spAutoFit/>
          </a:bodyPr>
          <a:lstStyle/>
          <a:p>
            <a:pPr algn="just">
              <a:lnSpc>
                <a:spcPct val="125000"/>
              </a:lnSpc>
              <a:spcAft>
                <a:spcPts val="0"/>
              </a:spcAft>
            </a:pPr>
            <a:r>
              <a:rPr lang="zh-CN" altLang="en-US" sz="2400" kern="100" dirty="0">
                <a:latin typeface="方正清刻本悦宋简体" panose="02000000000000000000" pitchFamily="2" charset="-122"/>
                <a:ea typeface="方正清刻本悦宋简体" panose="02000000000000000000" pitchFamily="2" charset="-122"/>
              </a:rPr>
              <a:t>两种不同的社会制度之间的矛盾</a:t>
            </a:r>
            <a:endParaRPr lang="zh-CN" altLang="en-US" sz="2400" kern="100" dirty="0">
              <a:latin typeface="方正清刻本悦宋简体" panose="02000000000000000000" pitchFamily="2" charset="-122"/>
              <a:ea typeface="方正清刻本悦宋简体" panose="02000000000000000000" pitchFamily="2" charset="-122"/>
            </a:endParaRPr>
          </a:p>
        </p:txBody>
      </p:sp>
      <p:sp>
        <p:nvSpPr>
          <p:cNvPr id="19" name="文本框 18"/>
          <p:cNvSpPr txBox="1"/>
          <p:nvPr/>
        </p:nvSpPr>
        <p:spPr>
          <a:xfrm>
            <a:off x="1740535" y="5304155"/>
            <a:ext cx="10451465" cy="1476375"/>
          </a:xfrm>
          <a:prstGeom prst="rect">
            <a:avLst/>
          </a:prstGeom>
          <a:noFill/>
        </p:spPr>
        <p:txBody>
          <a:bodyPr wrap="square" rtlCol="0">
            <a:spAutoFit/>
          </a:bodyPr>
          <a:lstStyle/>
          <a:p>
            <a:pPr algn="just">
              <a:lnSpc>
                <a:spcPct val="125000"/>
              </a:lnSpc>
              <a:spcAft>
                <a:spcPts val="0"/>
              </a:spcAft>
            </a:pPr>
            <a:r>
              <a:rPr lang="zh-CN" altLang="en-US" sz="2400" kern="100" dirty="0">
                <a:latin typeface="方正清刻本悦宋简体" panose="02000000000000000000" pitchFamily="2" charset="-122"/>
                <a:ea typeface="方正清刻本悦宋简体" panose="02000000000000000000" pitchFamily="2" charset="-122"/>
              </a:rPr>
              <a:t>①在原有的世界体系被破坏的基础上建立起来的；</a:t>
            </a:r>
            <a:endParaRPr lang="zh-CN" altLang="en-US" sz="2400" kern="100" dirty="0">
              <a:latin typeface="方正清刻本悦宋简体" panose="02000000000000000000" pitchFamily="2" charset="-122"/>
              <a:ea typeface="方正清刻本悦宋简体" panose="02000000000000000000" pitchFamily="2" charset="-122"/>
            </a:endParaRPr>
          </a:p>
          <a:p>
            <a:pPr algn="just">
              <a:lnSpc>
                <a:spcPct val="125000"/>
              </a:lnSpc>
              <a:spcAft>
                <a:spcPts val="0"/>
              </a:spcAft>
            </a:pPr>
            <a:r>
              <a:rPr lang="zh-CN" altLang="en-US" sz="2400" kern="100" dirty="0">
                <a:latin typeface="方正清刻本悦宋简体" panose="02000000000000000000" pitchFamily="2" charset="-122"/>
                <a:ea typeface="方正清刻本悦宋简体" panose="02000000000000000000" pitchFamily="2" charset="-122"/>
              </a:rPr>
              <a:t>②根据一系列国际会议所确立的基本原则建立新的国际体系；</a:t>
            </a:r>
            <a:endParaRPr lang="zh-CN" altLang="en-US" sz="2400" kern="100" dirty="0">
              <a:latin typeface="方正清刻本悦宋简体" panose="02000000000000000000" pitchFamily="2" charset="-122"/>
              <a:ea typeface="方正清刻本悦宋简体" panose="02000000000000000000" pitchFamily="2" charset="-122"/>
            </a:endParaRPr>
          </a:p>
          <a:p>
            <a:pPr algn="just">
              <a:lnSpc>
                <a:spcPct val="125000"/>
              </a:lnSpc>
              <a:spcAft>
                <a:spcPts val="0"/>
              </a:spcAft>
            </a:pPr>
            <a:r>
              <a:rPr lang="zh-CN" altLang="en-US" sz="2400" kern="100" dirty="0">
                <a:latin typeface="方正清刻本悦宋简体" panose="02000000000000000000" pitchFamily="2" charset="-122"/>
                <a:ea typeface="方正清刻本悦宋简体" panose="02000000000000000000" pitchFamily="2" charset="-122"/>
              </a:rPr>
              <a:t>③大国意志的体现，具有大国强权政治的烙印，随着各国力量的消长而瓦解。</a:t>
            </a:r>
            <a:endParaRPr lang="zh-CN" altLang="en-US" sz="2400" kern="100" dirty="0">
              <a:latin typeface="方正清刻本悦宋简体" panose="02000000000000000000" pitchFamily="2" charset="-122"/>
              <a:ea typeface="方正清刻本悦宋简体" panose="02000000000000000000" pitchFamily="2"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7413" y="1161627"/>
            <a:ext cx="5040207" cy="4982633"/>
          </a:xfrm>
          <a:prstGeom prst="rect">
            <a:avLst/>
          </a:prstGeom>
        </p:spPr>
      </p:pic>
      <p:sp>
        <p:nvSpPr>
          <p:cNvPr id="3" name="Text Box 6"/>
          <p:cNvSpPr txBox="1">
            <a:spLocks noChangeArrowheads="1"/>
          </p:cNvSpPr>
          <p:nvPr/>
        </p:nvSpPr>
        <p:spPr bwMode="auto">
          <a:xfrm>
            <a:off x="816569" y="6116800"/>
            <a:ext cx="267081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4" tIns="45718" rIns="91434" bIns="4571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华文中宋" panose="02010600040101010101" pitchFamily="2" charset="-122"/>
                <a:ea typeface="华文中宋" panose="02010600040101010101" pitchFamily="2" charset="-122"/>
              </a:rPr>
              <a:t>丘吉尔与罗斯福</a:t>
            </a:r>
            <a:endParaRPr lang="zh-CN" altLang="en-US" sz="2800" dirty="0">
              <a:latin typeface="华文中宋" panose="02010600040101010101" pitchFamily="2" charset="-122"/>
              <a:ea typeface="华文中宋" panose="02010600040101010101" pitchFamily="2" charset="-122"/>
            </a:endParaRPr>
          </a:p>
        </p:txBody>
      </p:sp>
      <p:sp>
        <p:nvSpPr>
          <p:cNvPr id="4" name="矩形 3"/>
          <p:cNvSpPr/>
          <p:nvPr/>
        </p:nvSpPr>
        <p:spPr>
          <a:xfrm>
            <a:off x="5192780" y="787229"/>
            <a:ext cx="6999221" cy="2675255"/>
          </a:xfrm>
          <a:prstGeom prst="rect">
            <a:avLst/>
          </a:prstGeom>
        </p:spPr>
        <p:txBody>
          <a:bodyPr wrap="square" lIns="91434" tIns="45718" rIns="91434" bIns="45718">
            <a:spAutoFit/>
          </a:bodyPr>
          <a:lstStyle/>
          <a:p>
            <a:pPr>
              <a:lnSpc>
                <a:spcPct val="150000"/>
              </a:lnSpc>
            </a:pPr>
            <a:r>
              <a:rPr lang="zh-CN" altLang="en-US" sz="2800" b="1" dirty="0">
                <a:latin typeface="华文中宋" panose="02010600040101010101" pitchFamily="2" charset="-122"/>
                <a:ea typeface="华文中宋" panose="02010600040101010101" pitchFamily="2" charset="-122"/>
              </a:rPr>
              <a:t>      </a:t>
            </a:r>
            <a:r>
              <a:rPr lang="zh-CN" altLang="en-US" sz="2800" dirty="0">
                <a:latin typeface="华文中宋" panose="02010600040101010101" pitchFamily="2" charset="-122"/>
                <a:ea typeface="华文中宋" panose="02010600040101010101" pitchFamily="2" charset="-122"/>
              </a:rPr>
              <a:t>美国总统罗斯福曾经对英国首相丘吉尔谈起，应该给第二次世界大战起一个名字，丘吉尔脱口而出</a:t>
            </a:r>
            <a:r>
              <a:rPr lang="en-US" altLang="zh-CN" sz="2800" dirty="0">
                <a:latin typeface="华文中宋" panose="02010600040101010101" pitchFamily="2" charset="-122"/>
                <a:ea typeface="华文中宋" panose="02010600040101010101" pitchFamily="2" charset="-122"/>
              </a:rPr>
              <a:t>:</a:t>
            </a:r>
            <a:r>
              <a:rPr lang="en-US" altLang="zh-CN" sz="2800" dirty="0">
                <a:solidFill>
                  <a:srgbClr val="FF0000"/>
                </a:solidFill>
                <a:latin typeface="华文中宋" panose="02010600040101010101" pitchFamily="2" charset="-122"/>
                <a:ea typeface="华文中宋" panose="02010600040101010101" pitchFamily="2" charset="-122"/>
              </a:rPr>
              <a:t>“The Unnecessary War</a:t>
            </a:r>
            <a:r>
              <a:rPr lang="zh-CN" altLang="en-US" sz="2800" dirty="0">
                <a:solidFill>
                  <a:srgbClr val="FF0000"/>
                </a:solidFill>
                <a:latin typeface="华文中宋" panose="02010600040101010101" pitchFamily="2" charset="-122"/>
                <a:ea typeface="华文中宋" panose="02010600040101010101" pitchFamily="2" charset="-122"/>
              </a:rPr>
              <a:t>！”（不必要的战争）</a:t>
            </a:r>
            <a:endParaRPr lang="zh-CN" altLang="en-US" sz="2800" dirty="0">
              <a:solidFill>
                <a:srgbClr val="FF0000"/>
              </a:solidFill>
              <a:latin typeface="华文中宋" panose="02010600040101010101" pitchFamily="2" charset="-122"/>
              <a:ea typeface="华文中宋" panose="02010600040101010101" pitchFamily="2" charset="-122"/>
            </a:endParaRPr>
          </a:p>
        </p:txBody>
      </p:sp>
      <p:sp>
        <p:nvSpPr>
          <p:cNvPr id="6" name="矩形 5"/>
          <p:cNvSpPr/>
          <p:nvPr/>
        </p:nvSpPr>
        <p:spPr>
          <a:xfrm>
            <a:off x="5236393" y="3465505"/>
            <a:ext cx="6911665" cy="2675255"/>
          </a:xfrm>
          <a:prstGeom prst="rect">
            <a:avLst/>
          </a:prstGeom>
        </p:spPr>
        <p:txBody>
          <a:bodyPr wrap="square" lIns="91434" tIns="45718" rIns="91434" bIns="45718">
            <a:spAutoFit/>
          </a:bodyPr>
          <a:lstStyle/>
          <a:p>
            <a:pPr>
              <a:lnSpc>
                <a:spcPct val="150000"/>
              </a:lnSpc>
            </a:pPr>
            <a:r>
              <a:rPr lang="zh-CN" altLang="en-US" sz="2800" b="1" dirty="0">
                <a:latin typeface="华文中宋" panose="02010600040101010101" pitchFamily="2" charset="-122"/>
                <a:ea typeface="华文中宋" panose="02010600040101010101" pitchFamily="2" charset="-122"/>
              </a:rPr>
              <a:t>      </a:t>
            </a:r>
            <a:r>
              <a:rPr lang="zh-CN" altLang="en-US" sz="2800" dirty="0">
                <a:latin typeface="华文中宋" panose="02010600040101010101" pitchFamily="2" charset="-122"/>
                <a:ea typeface="华文中宋" panose="02010600040101010101" pitchFamily="2" charset="-122"/>
              </a:rPr>
              <a:t>他认为如果不是第一次世界大战战胜国的决策者们处置不当，致使德、意、日侵略势力迅速膨胀，第二次世界大战本来是可以避免的。    </a:t>
            </a:r>
            <a:r>
              <a:rPr lang="en-US" altLang="zh-CN" sz="2135" dirty="0">
                <a:latin typeface="华文中宋" panose="02010600040101010101" pitchFamily="2" charset="-122"/>
                <a:ea typeface="华文中宋" panose="02010600040101010101" pitchFamily="2" charset="-122"/>
              </a:rPr>
              <a:t>——</a:t>
            </a:r>
            <a:r>
              <a:rPr lang="zh-CN" altLang="en-US" sz="2135" dirty="0">
                <a:latin typeface="华文中宋" panose="02010600040101010101" pitchFamily="2" charset="-122"/>
                <a:ea typeface="华文中宋" panose="02010600040101010101" pitchFamily="2" charset="-122"/>
              </a:rPr>
              <a:t>选修三</a:t>
            </a:r>
            <a:r>
              <a:rPr lang="en-US" altLang="zh-CN" sz="2135" dirty="0">
                <a:latin typeface="华文中宋" panose="02010600040101010101" pitchFamily="2" charset="-122"/>
                <a:ea typeface="华文中宋" panose="02010600040101010101" pitchFamily="2" charset="-122"/>
              </a:rPr>
              <a:t>《</a:t>
            </a:r>
            <a:r>
              <a:rPr lang="zh-CN" altLang="en-US" sz="2135" dirty="0">
                <a:latin typeface="华文中宋" panose="02010600040101010101" pitchFamily="2" charset="-122"/>
                <a:ea typeface="华文中宋" panose="02010600040101010101" pitchFamily="2" charset="-122"/>
              </a:rPr>
              <a:t>战争与和平</a:t>
            </a:r>
            <a:r>
              <a:rPr lang="en-US" altLang="zh-CN" sz="2135" dirty="0">
                <a:latin typeface="华文中宋" panose="02010600040101010101" pitchFamily="2" charset="-122"/>
                <a:ea typeface="华文中宋" panose="02010600040101010101" pitchFamily="2" charset="-122"/>
              </a:rPr>
              <a:t>》</a:t>
            </a:r>
            <a:endParaRPr lang="zh-CN" altLang="en-US" sz="2135" dirty="0">
              <a:latin typeface="华文中宋" panose="02010600040101010101" pitchFamily="2" charset="-122"/>
              <a:ea typeface="华文中宋" panose="02010600040101010101" pitchFamily="2" charset="-122"/>
            </a:endParaRPr>
          </a:p>
        </p:txBody>
      </p:sp>
      <p:sp>
        <p:nvSpPr>
          <p:cNvPr id="5" name="标题 4"/>
          <p:cNvSpPr>
            <a:spLocks noGrp="1"/>
          </p:cNvSpPr>
          <p:nvPr/>
        </p:nvSpPr>
        <p:spPr>
          <a:xfrm>
            <a:off x="47413" y="260773"/>
            <a:ext cx="7362613" cy="646007"/>
          </a:xfrm>
          <a:prstGeom prst="rect">
            <a:avLst/>
          </a:prstGeom>
          <a:noFill/>
        </p:spPr>
        <p:txBody>
          <a:bodyPr vert="horz" lIns="89994" tIns="46796" rIns="89994" bIns="46796" rtlCol="0" anchor="ctr" anchorCtr="0">
            <a:noAutofit/>
          </a:bodyPr>
          <a:lstStyle>
            <a:lvl1pPr marL="0" marR="0" algn="l" defTabSz="914400" rtl="0" eaLnBrk="1" fontAlgn="auto" latinLnBrk="0" hangingPunct="1">
              <a:lnSpc>
                <a:spcPct val="100000"/>
              </a:lnSpc>
              <a:spcBef>
                <a:spcPct val="0"/>
              </a:spcBef>
              <a:buNone/>
              <a:defRPr kumimoji="0" lang="zh-CN" altLang="en-US" sz="3600" b="1" i="0" u="none" strike="noStrike" kern="1200" cap="none" spc="300" normalizeH="0" baseline="0" noProof="1">
                <a:solidFill>
                  <a:srgbClr val="000000">
                    <a:lumMod val="85000"/>
                    <a:lumOff val="15000"/>
                  </a:srgbClr>
                </a:solidFill>
                <a:uFillTx/>
                <a:latin typeface="Arial" panose="020B0604020202020204" pitchFamily="34" charset="0"/>
                <a:ea typeface="微软雅黑" panose="020B0503020204020204" charset="-122"/>
                <a:cs typeface="Arial" panose="020B0604020202020204" pitchFamily="34" charset="0"/>
                <a:sym typeface="微软雅黑" panose="020B0503020204020204" charset="-122"/>
              </a:defRPr>
            </a:lvl1pPr>
          </a:lstStyle>
          <a:p>
            <a:pPr>
              <a:defRPr/>
            </a:pPr>
            <a:r>
              <a:rPr lang="zh-CN" altLang="en-US" sz="3200" dirty="0">
                <a:latin typeface="宋体" panose="02010600030101010101" pitchFamily="2" charset="-122"/>
                <a:ea typeface="宋体" panose="02010600030101010101" pitchFamily="2" charset="-122"/>
              </a:rPr>
              <a:t>一、</a:t>
            </a:r>
            <a:r>
              <a:rPr sz="3200" dirty="0">
                <a:latin typeface="宋体" panose="02010600030101010101" pitchFamily="2" charset="-122"/>
                <a:ea typeface="宋体" panose="02010600030101010101" pitchFamily="2" charset="-122"/>
                <a:cs typeface="黑体" panose="02010609060101010101" pitchFamily="49" charset="-122"/>
                <a:sym typeface="+mn-ea"/>
              </a:rPr>
              <a:t>第二次世界大战的背景</a:t>
            </a:r>
            <a:r>
              <a:rPr lang="zh-CN" altLang="en-US" sz="4265" dirty="0">
                <a:latin typeface="宋体" panose="02010600030101010101" pitchFamily="2" charset="-122"/>
                <a:ea typeface="宋体" panose="02010600030101010101" pitchFamily="2" charset="-122"/>
              </a:rPr>
              <a:t> </a:t>
            </a:r>
            <a:endParaRPr lang="zh-CN" altLang="en-US" sz="4265" dirty="0">
              <a:latin typeface="宋体" panose="02010600030101010101" pitchFamily="2" charset="-122"/>
              <a:ea typeface="宋体" panose="02010600030101010101" pitchFamily="2" charset="-122"/>
            </a:endParaRPr>
          </a:p>
        </p:txBody>
      </p:sp>
    </p:spTree>
    <p:custDataLst>
      <p:tags r:id="rId2"/>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97485" y="1087755"/>
            <a:ext cx="9914255" cy="3350260"/>
          </a:xfrm>
          <a:prstGeom prst="rect">
            <a:avLst/>
          </a:prstGeom>
          <a:solidFill>
            <a:srgbClr val="FFFFFF">
              <a:alpha val="81176"/>
            </a:srgbClr>
          </a:solidFill>
        </p:spPr>
        <p:txBody>
          <a:bodyPr wrap="square" rtlCol="0">
            <a:noAutofit/>
          </a:bodyPr>
          <a:lstStyle/>
          <a:p>
            <a:pPr>
              <a:lnSpc>
                <a:spcPct val="120000"/>
              </a:lnSpc>
            </a:pP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宰割战败国——战胜国与战败国的矛盾</a:t>
            </a:r>
            <a:endPar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分赃不均匀——战胜国之间的内部矛盾</a:t>
            </a:r>
            <a:endPar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奴役弱小民族——帝国主义与殖民地半殖民地国家的矛盾</a:t>
            </a:r>
            <a:endPar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敌视社会主义——帝国主义与社会主义制度国家的矛盾</a:t>
            </a:r>
            <a:endPar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nSpc>
                <a:spcPct val="120000"/>
              </a:lnSpc>
            </a:pP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algn="l"/>
            <a:endParaRPr lang="zh-CN" altLang="en-US" sz="2400" dirty="0">
              <a:ln w="0"/>
              <a:solidFill>
                <a:srgbClr val="FF000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endParaRPr>
          </a:p>
          <a:p>
            <a:pPr algn="l"/>
            <a:r>
              <a:rPr lang="en-US" altLang="zh-CN" sz="2400" dirty="0">
                <a:ln w="0"/>
                <a:solidFill>
                  <a:srgbClr val="FF000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dirty="0">
                <a:ln w="0"/>
                <a:solidFill>
                  <a:srgbClr val="FF000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这不是和平，这是</a:t>
            </a:r>
            <a:r>
              <a:rPr lang="en-US" altLang="zh-CN" sz="2400" dirty="0">
                <a:ln w="0"/>
                <a:solidFill>
                  <a:srgbClr val="FF000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20</a:t>
            </a:r>
            <a:r>
              <a:rPr lang="zh-CN" altLang="en-US" sz="2400" dirty="0">
                <a:ln w="0"/>
                <a:solidFill>
                  <a:srgbClr val="FF000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年的休战</a:t>
            </a:r>
            <a:r>
              <a:rPr lang="en-US" altLang="zh-CN" sz="2400" dirty="0">
                <a:ln w="0"/>
                <a:solidFill>
                  <a:srgbClr val="FF000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dirty="0">
                <a:ln w="0"/>
                <a:solidFill>
                  <a:srgbClr val="FF000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法国元帅福煦</a:t>
            </a:r>
            <a:endParaRPr lang="en-US" altLang="zh-CN" sz="24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algn="ctr">
              <a:lnSpc>
                <a:spcPct val="120000"/>
              </a:lnSpc>
            </a:pPr>
            <a:endParaRPr lang="en-US" altLang="zh-CN" sz="32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algn="ctr">
              <a:lnSpc>
                <a:spcPct val="120000"/>
              </a:lnSpc>
            </a:pPr>
            <a:endParaRPr lang="en-US" altLang="zh-CN" sz="3200" b="1" dirty="0">
              <a:solidFill>
                <a:srgbClr val="FF0000"/>
              </a:solidFill>
              <a:latin typeface="华文隶书" panose="02010800040101010101" pitchFamily="2" charset="-122"/>
              <a:ea typeface="华文隶书" panose="02010800040101010101" pitchFamily="2" charset="-122"/>
            </a:endParaRPr>
          </a:p>
          <a:p>
            <a:pPr algn="ctr">
              <a:lnSpc>
                <a:spcPct val="120000"/>
              </a:lnSpc>
            </a:pPr>
            <a:endParaRPr lang="en-US" altLang="zh-CN" sz="3200" b="1" dirty="0">
              <a:solidFill>
                <a:srgbClr val="FF0000"/>
              </a:solidFill>
              <a:latin typeface="华文隶书" panose="02010800040101010101" pitchFamily="2" charset="-122"/>
              <a:ea typeface="华文隶书" panose="02010800040101010101" pitchFamily="2" charset="-122"/>
            </a:endParaRPr>
          </a:p>
          <a:p>
            <a:pPr algn="ctr">
              <a:lnSpc>
                <a:spcPct val="120000"/>
              </a:lnSpc>
            </a:pPr>
            <a:endParaRPr lang="en-US" altLang="zh-CN" sz="3200" b="1" dirty="0">
              <a:solidFill>
                <a:srgbClr val="FF0000"/>
              </a:solidFill>
              <a:latin typeface="华文隶书" panose="02010800040101010101" pitchFamily="2" charset="-122"/>
              <a:ea typeface="华文隶书" panose="02010800040101010101" pitchFamily="2" charset="-122"/>
            </a:endParaRPr>
          </a:p>
          <a:p>
            <a:pPr algn="ctr">
              <a:lnSpc>
                <a:spcPct val="120000"/>
              </a:lnSpc>
            </a:pPr>
            <a:endParaRPr lang="en-US" altLang="zh-CN" sz="3200" b="1" dirty="0">
              <a:solidFill>
                <a:srgbClr val="FF0000"/>
              </a:solidFill>
              <a:latin typeface="华文隶书" panose="02010800040101010101" pitchFamily="2" charset="-122"/>
              <a:ea typeface="华文隶书" panose="02010800040101010101" pitchFamily="2" charset="-122"/>
            </a:endParaRPr>
          </a:p>
          <a:p>
            <a:pPr algn="ctr">
              <a:lnSpc>
                <a:spcPct val="120000"/>
              </a:lnSpc>
            </a:pPr>
            <a:endParaRPr lang="en-US" altLang="zh-CN" sz="3200" b="1" dirty="0">
              <a:solidFill>
                <a:srgbClr val="FF0000"/>
              </a:solidFill>
              <a:latin typeface="华文隶书" panose="02010800040101010101" pitchFamily="2" charset="-122"/>
              <a:ea typeface="华文隶书" panose="02010800040101010101" pitchFamily="2" charset="-122"/>
            </a:endParaRPr>
          </a:p>
        </p:txBody>
      </p:sp>
      <p:sp>
        <p:nvSpPr>
          <p:cNvPr id="2" name="标题 1"/>
          <p:cNvSpPr>
            <a:spLocks noGrp="1"/>
          </p:cNvSpPr>
          <p:nvPr>
            <p:ph type="title"/>
          </p:nvPr>
        </p:nvSpPr>
        <p:spPr>
          <a:xfrm>
            <a:off x="143087" y="270933"/>
            <a:ext cx="9490287" cy="817033"/>
          </a:xfrm>
          <a:noFill/>
        </p:spPr>
        <p:txBody>
          <a:bodyPr/>
          <a:p>
            <a:pPr algn="l"/>
            <a:r>
              <a:rPr lang="en-US" altLang="zh-CN" sz="2800" b="1" kern="100" dirty="0">
                <a:solidFill>
                  <a:srgbClr val="000000"/>
                </a:solidFill>
                <a:latin typeface="宋体" panose="02010600030101010101" pitchFamily="2" charset="-122"/>
                <a:ea typeface="宋体" panose="02010600030101010101" pitchFamily="2" charset="-122"/>
                <a:cs typeface="黑体" panose="02010609060101010101" pitchFamily="49" charset="-122"/>
              </a:rPr>
              <a:t>1</a:t>
            </a:r>
            <a:r>
              <a:rPr lang="zh-CN" altLang="en-US" sz="2800" b="1" kern="100" dirty="0">
                <a:solidFill>
                  <a:srgbClr val="000000"/>
                </a:solidFill>
                <a:latin typeface="宋体" panose="02010600030101010101" pitchFamily="2" charset="-122"/>
                <a:ea typeface="宋体" panose="02010600030101010101" pitchFamily="2" charset="-122"/>
                <a:cs typeface="黑体" panose="02010609060101010101" pitchFamily="49" charset="-122"/>
              </a:rPr>
              <a:t>、凡尔赛——华盛顿体系的隐患</a:t>
            </a:r>
            <a:endParaRPr lang="zh-CN" altLang="en-US" sz="2800" b="1" kern="100" dirty="0">
              <a:solidFill>
                <a:srgbClr val="000000"/>
              </a:solidFill>
              <a:latin typeface="宋体" panose="02010600030101010101" pitchFamily="2" charset="-122"/>
              <a:ea typeface="宋体" panose="02010600030101010101" pitchFamily="2" charset="-122"/>
              <a:cs typeface="黑体" panose="02010609060101010101" pitchFamily="49" charset="-122"/>
            </a:endParaRPr>
          </a:p>
        </p:txBody>
      </p:sp>
      <p:sp>
        <p:nvSpPr>
          <p:cNvPr id="5" name="文本框 4"/>
          <p:cNvSpPr txBox="1"/>
          <p:nvPr/>
        </p:nvSpPr>
        <p:spPr>
          <a:xfrm>
            <a:off x="143087" y="1223645"/>
            <a:ext cx="11799147" cy="4154170"/>
          </a:xfrm>
          <a:prstGeom prst="rect">
            <a:avLst/>
          </a:prstGeom>
          <a:solidFill>
            <a:schemeClr val="bg1"/>
          </a:solidFill>
        </p:spPr>
        <p:txBody>
          <a:bodyPr wrap="square" rtlCol="0" anchor="t">
            <a:spAutoFit/>
          </a:bodyPr>
          <a:p>
            <a:r>
              <a:rPr lang="zh-CN" altLang="en-US" sz="2400" b="1" dirty="0">
                <a:latin typeface="楷体" panose="02010609060101010101" charset="-122"/>
                <a:ea typeface="楷体" panose="02010609060101010101" charset="-122"/>
                <a:cs typeface="楷体" panose="02010609060101010101" charset="-122"/>
                <a:sym typeface="+mn-ea"/>
              </a:rPr>
              <a:t>德国：</a:t>
            </a:r>
            <a:r>
              <a:rPr lang="en-US" altLang="zh-CN" sz="2400" b="1" dirty="0">
                <a:latin typeface="楷体" panose="02010609060101010101" charset="-122"/>
                <a:ea typeface="楷体" panose="02010609060101010101" charset="-122"/>
                <a:cs typeface="楷体" panose="02010609060101010101" charset="-122"/>
                <a:sym typeface="+mn-ea"/>
              </a:rPr>
              <a:t>“</a:t>
            </a:r>
            <a:r>
              <a:rPr lang="zh-CN" altLang="en-US" sz="2400" b="1" dirty="0">
                <a:latin typeface="楷体" panose="02010609060101010101" charset="-122"/>
                <a:ea typeface="楷体" panose="02010609060101010101" charset="-122"/>
                <a:cs typeface="楷体" panose="02010609060101010101" charset="-122"/>
                <a:sym typeface="+mn-ea"/>
              </a:rPr>
              <a:t>屈辱的和约像一把利剑刺伤了德国人民的民族情感，也埋下了下一次战争的伏笔。”</a:t>
            </a:r>
            <a:endParaRPr lang="zh-CN" altLang="en-US" sz="2400" b="1" dirty="0">
              <a:latin typeface="楷体" panose="02010609060101010101" charset="-122"/>
              <a:ea typeface="楷体" panose="02010609060101010101" charset="-122"/>
              <a:cs typeface="楷体" panose="02010609060101010101" charset="-122"/>
              <a:sym typeface="+mn-ea"/>
            </a:endParaRPr>
          </a:p>
          <a:p>
            <a:endParaRPr lang="zh-CN" altLang="en-US" sz="2400" b="1" dirty="0">
              <a:latin typeface="楷体" panose="02010609060101010101" charset="-122"/>
              <a:ea typeface="楷体" panose="02010609060101010101" charset="-122"/>
              <a:cs typeface="楷体_GB2312" panose="02010609030101010101" charset="-122"/>
              <a:sym typeface="+mn-ea"/>
            </a:endParaRPr>
          </a:p>
          <a:p>
            <a:r>
              <a:rPr lang="zh-CN" altLang="en-US" sz="2400" b="1" dirty="0">
                <a:latin typeface="楷体" panose="02010609060101010101" charset="-122"/>
                <a:ea typeface="楷体" panose="02010609060101010101" charset="-122"/>
                <a:cs typeface="楷体_GB2312" panose="02010609030101010101" charset="-122"/>
                <a:sym typeface="+mn-ea"/>
              </a:rPr>
              <a:t>意大利：巴黎和会上意大利分赃最少，当消息传来，引起了意大利社会各阶层的极大不满，民族主义情绪空前高涨，打倒政府的呼声响遍了全国。此时，墨索里尼提出要复仇，有许多人提出要对外扩张，这种扭曲的爱国情绪最终演变成了战斗的法西斯。</a:t>
            </a:r>
            <a:endParaRPr lang="zh-CN" altLang="en-US" sz="2400" b="1" dirty="0">
              <a:latin typeface="楷体" panose="02010609060101010101" charset="-122"/>
              <a:ea typeface="楷体" panose="02010609060101010101" charset="-122"/>
              <a:cs typeface="楷体_GB2312" panose="02010609030101010101" charset="-122"/>
              <a:sym typeface="+mn-ea"/>
            </a:endParaRPr>
          </a:p>
          <a:p>
            <a:endParaRPr lang="zh-CN" altLang="en-US" sz="2400" b="1" dirty="0">
              <a:latin typeface="楷体" panose="02010609060101010101" charset="-122"/>
              <a:ea typeface="楷体" panose="02010609060101010101" charset="-122"/>
              <a:cs typeface="楷体" panose="02010609060101010101" charset="-122"/>
              <a:sym typeface="+mn-ea"/>
            </a:endParaRPr>
          </a:p>
          <a:p>
            <a:r>
              <a:rPr lang="zh-CN" altLang="en-US" sz="2400" b="1" dirty="0">
                <a:latin typeface="楷体" panose="02010609060101010101" charset="-122"/>
                <a:ea typeface="楷体" panose="02010609060101010101" charset="-122"/>
                <a:cs typeface="楷体" panose="02010609060101010101" charset="-122"/>
                <a:sym typeface="+mn-ea"/>
              </a:rPr>
              <a:t>日本：日本虽然是战胜国，但</a:t>
            </a:r>
            <a:r>
              <a:rPr lang="en-US" altLang="zh-CN" sz="2400" b="1" dirty="0">
                <a:latin typeface="楷体" panose="02010609060101010101" charset="-122"/>
                <a:ea typeface="楷体" panose="02010609060101010101" charset="-122"/>
                <a:cs typeface="楷体" panose="02010609060101010101" charset="-122"/>
                <a:sym typeface="+mn-ea"/>
              </a:rPr>
              <a:t>“</a:t>
            </a:r>
            <a:r>
              <a:rPr lang="zh-CN" altLang="en-US" sz="2400" b="1" dirty="0">
                <a:latin typeface="楷体" panose="02010609060101010101" charset="-122"/>
                <a:ea typeface="楷体" panose="02010609060101010101" charset="-122"/>
                <a:cs typeface="楷体" panose="02010609060101010101" charset="-122"/>
                <a:sym typeface="+mn-ea"/>
              </a:rPr>
              <a:t>华盛顿体系</a:t>
            </a:r>
            <a:r>
              <a:rPr lang="en-US" altLang="zh-CN" sz="2400" b="1" dirty="0">
                <a:latin typeface="楷体" panose="02010609060101010101" charset="-122"/>
                <a:ea typeface="楷体" panose="02010609060101010101" charset="-122"/>
                <a:cs typeface="楷体" panose="02010609060101010101" charset="-122"/>
                <a:sym typeface="+mn-ea"/>
              </a:rPr>
              <a:t>”</a:t>
            </a:r>
            <a:r>
              <a:rPr lang="zh-CN" altLang="en-US" sz="2400" b="1" dirty="0">
                <a:latin typeface="楷体" panose="02010609060101010101" charset="-122"/>
                <a:ea typeface="楷体" panose="02010609060101010101" charset="-122"/>
                <a:cs typeface="楷体" panose="02010609060101010101" charset="-122"/>
                <a:sym typeface="+mn-ea"/>
              </a:rPr>
              <a:t>使其扩张的野心遭到美英的遏制，因而有不满情绪。此后，它不断寻找机会准备最终冲破</a:t>
            </a:r>
            <a:r>
              <a:rPr lang="en-US" altLang="zh-CN" sz="2400" b="1" dirty="0">
                <a:latin typeface="楷体" panose="02010609060101010101" charset="-122"/>
                <a:ea typeface="楷体" panose="02010609060101010101" charset="-122"/>
                <a:cs typeface="楷体" panose="02010609060101010101" charset="-122"/>
                <a:sym typeface="+mn-ea"/>
              </a:rPr>
              <a:t>“</a:t>
            </a:r>
            <a:r>
              <a:rPr lang="zh-CN" altLang="en-US" sz="2400" b="1" dirty="0">
                <a:latin typeface="楷体" panose="02010609060101010101" charset="-122"/>
                <a:ea typeface="楷体" panose="02010609060101010101" charset="-122"/>
                <a:cs typeface="楷体" panose="02010609060101010101" charset="-122"/>
                <a:sym typeface="+mn-ea"/>
              </a:rPr>
              <a:t>华盛顿体系</a:t>
            </a:r>
            <a:r>
              <a:rPr lang="en-US" altLang="zh-CN" sz="2400" b="1" dirty="0">
                <a:latin typeface="楷体" panose="02010609060101010101" charset="-122"/>
                <a:ea typeface="楷体" panose="02010609060101010101" charset="-122"/>
                <a:cs typeface="楷体" panose="02010609060101010101" charset="-122"/>
                <a:sym typeface="+mn-ea"/>
              </a:rPr>
              <a:t>”</a:t>
            </a:r>
            <a:r>
              <a:rPr lang="zh-CN" altLang="en-US" sz="2400" b="1" dirty="0">
                <a:latin typeface="楷体" panose="02010609060101010101" charset="-122"/>
                <a:ea typeface="楷体" panose="02010609060101010101" charset="-122"/>
                <a:cs typeface="楷体" panose="02010609060101010101" charset="-122"/>
                <a:sym typeface="+mn-ea"/>
              </a:rPr>
              <a:t>的束缚。近卫文麿宣称：</a:t>
            </a:r>
            <a:r>
              <a:rPr lang="en-US" altLang="zh-CN" sz="2400" b="1" dirty="0">
                <a:latin typeface="楷体" panose="02010609060101010101" charset="-122"/>
                <a:ea typeface="楷体" panose="02010609060101010101" charset="-122"/>
                <a:cs typeface="楷体" panose="02010609060101010101" charset="-122"/>
                <a:sym typeface="+mn-ea"/>
              </a:rPr>
              <a:t>“</a:t>
            </a:r>
            <a:r>
              <a:rPr lang="zh-CN" altLang="en-US" sz="2400" b="1" dirty="0">
                <a:latin typeface="楷体" panose="02010609060101010101" charset="-122"/>
                <a:ea typeface="楷体" panose="02010609060101010101" charset="-122"/>
                <a:cs typeface="楷体" panose="02010609060101010101" charset="-122"/>
                <a:sym typeface="+mn-ea"/>
              </a:rPr>
              <a:t>日本为了自己的生存也应该像第一次世界大战时德国那样，要求打破现状，并从我们自己的前途出发建立新的国际和平秩序。</a:t>
            </a:r>
            <a:r>
              <a:rPr lang="en-US" altLang="zh-CN" sz="2400" b="1" dirty="0" smtClean="0">
                <a:latin typeface="楷体" panose="02010609060101010101" charset="-122"/>
                <a:ea typeface="楷体" panose="02010609060101010101" charset="-122"/>
                <a:cs typeface="楷体" panose="02010609060101010101" charset="-122"/>
                <a:sym typeface="+mn-ea"/>
              </a:rPr>
              <a:t>”</a:t>
            </a:r>
            <a:endParaRPr lang="en-US" altLang="zh-CN" sz="2400" b="1" dirty="0" smtClean="0">
              <a:latin typeface="楷体" panose="02010609060101010101" charset="-122"/>
              <a:ea typeface="楷体" panose="02010609060101010101" charset="-122"/>
              <a:cs typeface="楷体" panose="02010609060101010101" charset="-122"/>
              <a:sym typeface="+mn-ea"/>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linds(horizontal)">
                                      <p:cBhvr>
                                        <p:cTn id="10" dur="500"/>
                                        <p:tgtEl>
                                          <p:spTgt spid="4">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blinds(horizontal)">
                                      <p:cBhvr>
                                        <p:cTn id="13" dur="500"/>
                                        <p:tgtEl>
                                          <p:spTgt spid="4">
                                            <p:txEl>
                                              <p:pRg st="1" end="1"/>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linds(horizontal)">
                                      <p:cBhvr>
                                        <p:cTn id="16" dur="500"/>
                                        <p:tgtEl>
                                          <p:spTgt spid="4">
                                            <p:txEl>
                                              <p:pRg st="2" end="2"/>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blinds(horizontal)">
                                      <p:cBhvr>
                                        <p:cTn id="19" dur="5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linds(horizont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build="allAtOnce"/>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589935" y="913954"/>
            <a:ext cx="5874881" cy="460375"/>
          </a:xfrm>
          <a:prstGeom prst="rect">
            <a:avLst/>
          </a:prstGeom>
          <a:noFill/>
        </p:spPr>
        <p:txBody>
          <a:bodyPr wrap="square" rtlCol="0">
            <a:spAutoFit/>
          </a:bodyPr>
          <a:lstStyle/>
          <a:p>
            <a:r>
              <a:rPr lang="zh-CN" altLang="en-US" sz="2400" dirty="0">
                <a:latin typeface="+mj-ea"/>
                <a:ea typeface="+mj-ea"/>
              </a:rPr>
              <a:t>（</a:t>
            </a:r>
            <a:r>
              <a:rPr lang="en-US" altLang="zh-CN" sz="2400" dirty="0">
                <a:latin typeface="+mj-ea"/>
                <a:ea typeface="+mj-ea"/>
              </a:rPr>
              <a:t>1</a:t>
            </a:r>
            <a:r>
              <a:rPr lang="zh-CN" altLang="en-US" sz="2400" dirty="0">
                <a:latin typeface="+mj-ea"/>
                <a:ea typeface="+mj-ea"/>
              </a:rPr>
              <a:t>）形成过程</a:t>
            </a:r>
            <a:endParaRPr lang="zh-CN" altLang="en-US" sz="2400" dirty="0">
              <a:latin typeface="+mj-ea"/>
              <a:ea typeface="+mj-ea"/>
            </a:endParaRPr>
          </a:p>
        </p:txBody>
      </p:sp>
      <p:cxnSp>
        <p:nvCxnSpPr>
          <p:cNvPr id="26" name="直接连接符 25"/>
          <p:cNvCxnSpPr>
            <a:stCxn id="41" idx="0"/>
          </p:cNvCxnSpPr>
          <p:nvPr>
            <p:custDataLst>
              <p:tags r:id="rId1"/>
            </p:custDataLst>
          </p:nvPr>
        </p:nvCxnSpPr>
        <p:spPr>
          <a:xfrm>
            <a:off x="4318635" y="3639820"/>
            <a:ext cx="0" cy="1340485"/>
          </a:xfrm>
          <a:prstGeom prst="line">
            <a:avLst/>
          </a:prstGeom>
          <a:ln w="38100">
            <a:solidFill>
              <a:srgbClr val="FF4200"/>
            </a:solidFill>
            <a:tailEnd type="oval"/>
          </a:ln>
        </p:spPr>
        <p:style>
          <a:lnRef idx="1">
            <a:srgbClr val="1F74AD"/>
          </a:lnRef>
          <a:fillRef idx="0">
            <a:srgbClr val="1F74AD"/>
          </a:fillRef>
          <a:effectRef idx="0">
            <a:srgbClr val="1F74AD"/>
          </a:effectRef>
          <a:fontRef idx="minor">
            <a:srgbClr val="000000"/>
          </a:fontRef>
        </p:style>
      </p:cxnSp>
      <p:cxnSp>
        <p:nvCxnSpPr>
          <p:cNvPr id="30" name="直接连接符 29"/>
          <p:cNvCxnSpPr>
            <a:stCxn id="51" idx="0"/>
          </p:cNvCxnSpPr>
          <p:nvPr>
            <p:custDataLst>
              <p:tags r:id="rId2"/>
            </p:custDataLst>
          </p:nvPr>
        </p:nvCxnSpPr>
        <p:spPr>
          <a:xfrm flipV="1">
            <a:off x="2660650" y="1596390"/>
            <a:ext cx="0" cy="1316990"/>
          </a:xfrm>
          <a:prstGeom prst="line">
            <a:avLst/>
          </a:prstGeom>
          <a:ln w="38100">
            <a:solidFill>
              <a:srgbClr val="FF170C"/>
            </a:solidFill>
            <a:tailEnd type="oval"/>
          </a:ln>
        </p:spPr>
        <p:style>
          <a:lnRef idx="1">
            <a:srgbClr val="1F74AD"/>
          </a:lnRef>
          <a:fillRef idx="0">
            <a:srgbClr val="1F74AD"/>
          </a:fillRef>
          <a:effectRef idx="0">
            <a:srgbClr val="1F74AD"/>
          </a:effectRef>
          <a:fontRef idx="minor">
            <a:srgbClr val="000000"/>
          </a:fontRef>
        </p:style>
      </p:cxnSp>
      <p:cxnSp>
        <p:nvCxnSpPr>
          <p:cNvPr id="33" name="直接连接符 32"/>
          <p:cNvCxnSpPr/>
          <p:nvPr>
            <p:custDataLst>
              <p:tags r:id="rId3"/>
            </p:custDataLst>
          </p:nvPr>
        </p:nvCxnSpPr>
        <p:spPr>
          <a:xfrm>
            <a:off x="7613015" y="3647440"/>
            <a:ext cx="0" cy="1308100"/>
          </a:xfrm>
          <a:prstGeom prst="line">
            <a:avLst/>
          </a:prstGeom>
          <a:ln w="38100">
            <a:solidFill>
              <a:srgbClr val="FF6000"/>
            </a:solidFill>
            <a:tailEnd type="oval"/>
          </a:ln>
        </p:spPr>
        <p:style>
          <a:lnRef idx="1">
            <a:srgbClr val="1F74AD"/>
          </a:lnRef>
          <a:fillRef idx="0">
            <a:srgbClr val="1F74AD"/>
          </a:fillRef>
          <a:effectRef idx="0">
            <a:srgbClr val="1F74AD"/>
          </a:effectRef>
          <a:fontRef idx="minor">
            <a:srgbClr val="000000"/>
          </a:fontRef>
        </p:style>
      </p:cxnSp>
      <p:sp>
        <p:nvSpPr>
          <p:cNvPr id="39" name="椭圆 38"/>
          <p:cNvSpPr/>
          <p:nvPr>
            <p:custDataLst>
              <p:tags r:id="rId4"/>
            </p:custDataLst>
          </p:nvPr>
        </p:nvSpPr>
        <p:spPr>
          <a:xfrm>
            <a:off x="3380105" y="3173730"/>
            <a:ext cx="205105" cy="205105"/>
          </a:xfrm>
          <a:prstGeom prst="ellipse">
            <a:avLst/>
          </a:prstGeom>
          <a:solidFill>
            <a:srgbClr val="FF4200"/>
          </a:solidFill>
          <a:ln w="38100">
            <a:noFill/>
          </a:ln>
        </p:spPr>
        <p:style>
          <a:lnRef idx="2">
            <a:srgbClr val="1F74AD">
              <a:shade val="50000"/>
            </a:srgbClr>
          </a:lnRef>
          <a:fillRef idx="1">
            <a:srgbClr val="1F74AD"/>
          </a:fillRef>
          <a:effectRef idx="0">
            <a:srgbClr val="1F74AD"/>
          </a:effectRef>
          <a:fontRef idx="minor">
            <a:sysClr val="window" lastClr="FFFFFF"/>
          </a:fontRef>
        </p:style>
        <p:txBody>
          <a:bodyPr wrap="square" lIns="68816" tIns="34408" rIns="68816" bIns="34408" anchor="ctr">
            <a:normAutofit fontScale="30000" lnSpcReduction="20000"/>
          </a:bodyPr>
          <a:lstStyle/>
          <a:p>
            <a:pPr algn="ctr"/>
            <a:endParaRPr sz="1355">
              <a:solidFill>
                <a:schemeClr val="tx1"/>
              </a:solidFill>
              <a:latin typeface="微软雅黑" panose="020B0503020204020204" charset="-122"/>
              <a:ea typeface="微软雅黑" panose="020B0503020204020204" charset="-122"/>
            </a:endParaRPr>
          </a:p>
        </p:txBody>
      </p:sp>
      <p:sp>
        <p:nvSpPr>
          <p:cNvPr id="41" name="弧形 40"/>
          <p:cNvSpPr/>
          <p:nvPr>
            <p:custDataLst>
              <p:tags r:id="rId5"/>
            </p:custDataLst>
          </p:nvPr>
        </p:nvSpPr>
        <p:spPr>
          <a:xfrm>
            <a:off x="3959860" y="2912745"/>
            <a:ext cx="727075" cy="727075"/>
          </a:xfrm>
          <a:prstGeom prst="arc">
            <a:avLst>
              <a:gd name="adj1" fmla="val 5443411"/>
              <a:gd name="adj2" fmla="val 10945048"/>
            </a:avLst>
          </a:prstGeom>
          <a:solidFill>
            <a:sysClr val="window" lastClr="FFFFFF"/>
          </a:solidFill>
          <a:ln w="38100">
            <a:solidFill>
              <a:srgbClr val="FF4200"/>
            </a:solidFill>
            <a:prstDash val="solid"/>
            <a:headEnd type="oval"/>
            <a:tailEnd type="none"/>
          </a:ln>
        </p:spPr>
        <p:style>
          <a:lnRef idx="1">
            <a:srgbClr val="1F74AD"/>
          </a:lnRef>
          <a:fillRef idx="0">
            <a:srgbClr val="1F74AD"/>
          </a:fillRef>
          <a:effectRef idx="0">
            <a:srgbClr val="1F74AD"/>
          </a:effectRef>
          <a:fontRef idx="minor">
            <a:srgbClr val="000000"/>
          </a:fontRef>
        </p:style>
        <p:txBody>
          <a:bodyPr wrap="square" lIns="68816" tIns="34408" rIns="68816" bIns="34408" anchor="ctr">
            <a:normAutofit/>
          </a:bodyPr>
          <a:lstStyle/>
          <a:p>
            <a:pPr algn="ctr"/>
            <a:endParaRPr sz="1355">
              <a:solidFill>
                <a:schemeClr val="tx1"/>
              </a:solidFill>
              <a:latin typeface="微软雅黑" panose="020B0503020204020204" charset="-122"/>
              <a:ea typeface="微软雅黑" panose="020B0503020204020204" charset="-122"/>
            </a:endParaRPr>
          </a:p>
        </p:txBody>
      </p:sp>
      <p:sp>
        <p:nvSpPr>
          <p:cNvPr id="42" name="弧形 41"/>
          <p:cNvSpPr/>
          <p:nvPr>
            <p:custDataLst>
              <p:tags r:id="rId6"/>
            </p:custDataLst>
          </p:nvPr>
        </p:nvSpPr>
        <p:spPr>
          <a:xfrm>
            <a:off x="3959860" y="2912745"/>
            <a:ext cx="727075" cy="727075"/>
          </a:xfrm>
          <a:prstGeom prst="arc">
            <a:avLst>
              <a:gd name="adj1" fmla="val 16383431"/>
              <a:gd name="adj2" fmla="val 21595007"/>
            </a:avLst>
          </a:prstGeom>
          <a:solidFill>
            <a:sysClr val="window" lastClr="FFFFFF"/>
          </a:solidFill>
          <a:ln w="38100">
            <a:solidFill>
              <a:srgbClr val="FF4200"/>
            </a:solidFill>
            <a:prstDash val="solid"/>
            <a:headEnd type="oval"/>
            <a:tailEnd type="none"/>
          </a:ln>
        </p:spPr>
        <p:style>
          <a:lnRef idx="1">
            <a:srgbClr val="1F74AD"/>
          </a:lnRef>
          <a:fillRef idx="0">
            <a:srgbClr val="1F74AD"/>
          </a:fillRef>
          <a:effectRef idx="0">
            <a:srgbClr val="1F74AD"/>
          </a:effectRef>
          <a:fontRef idx="minor">
            <a:srgbClr val="000000"/>
          </a:fontRef>
        </p:style>
        <p:txBody>
          <a:bodyPr wrap="square" lIns="68816" tIns="34408" rIns="68816" bIns="34408" anchor="ctr">
            <a:normAutofit/>
          </a:bodyPr>
          <a:lstStyle/>
          <a:p>
            <a:pPr algn="ctr"/>
            <a:endParaRPr sz="1355">
              <a:solidFill>
                <a:schemeClr val="tx1"/>
              </a:solidFill>
              <a:latin typeface="微软雅黑" panose="020B0503020204020204" charset="-122"/>
              <a:ea typeface="微软雅黑" panose="020B0503020204020204" charset="-122"/>
            </a:endParaRPr>
          </a:p>
        </p:txBody>
      </p:sp>
      <p:sp>
        <p:nvSpPr>
          <p:cNvPr id="44" name="弧形 43"/>
          <p:cNvSpPr/>
          <p:nvPr>
            <p:custDataLst>
              <p:tags r:id="rId7"/>
            </p:custDataLst>
          </p:nvPr>
        </p:nvSpPr>
        <p:spPr>
          <a:xfrm>
            <a:off x="7249160" y="2904490"/>
            <a:ext cx="727075" cy="727075"/>
          </a:xfrm>
          <a:prstGeom prst="arc">
            <a:avLst>
              <a:gd name="adj1" fmla="val 5443411"/>
              <a:gd name="adj2" fmla="val 10945048"/>
            </a:avLst>
          </a:prstGeom>
          <a:solidFill>
            <a:sysClr val="window" lastClr="FFFFFF"/>
          </a:solidFill>
          <a:ln w="38100">
            <a:solidFill>
              <a:srgbClr val="FF6000"/>
            </a:solidFill>
            <a:prstDash val="solid"/>
            <a:headEnd type="oval"/>
            <a:tailEnd type="none"/>
          </a:ln>
        </p:spPr>
        <p:style>
          <a:lnRef idx="1">
            <a:srgbClr val="1F74AD"/>
          </a:lnRef>
          <a:fillRef idx="0">
            <a:srgbClr val="1F74AD"/>
          </a:fillRef>
          <a:effectRef idx="0">
            <a:srgbClr val="1F74AD"/>
          </a:effectRef>
          <a:fontRef idx="minor">
            <a:srgbClr val="000000"/>
          </a:fontRef>
        </p:style>
        <p:txBody>
          <a:bodyPr wrap="square" lIns="68816" tIns="34408" rIns="68816" bIns="34408" anchor="ctr">
            <a:normAutofit/>
          </a:bodyPr>
          <a:lstStyle/>
          <a:p>
            <a:pPr algn="ctr"/>
            <a:endParaRPr sz="1355">
              <a:solidFill>
                <a:schemeClr val="tx1"/>
              </a:solidFill>
              <a:latin typeface="微软雅黑" panose="020B0503020204020204" charset="-122"/>
              <a:ea typeface="微软雅黑" panose="020B0503020204020204" charset="-122"/>
            </a:endParaRPr>
          </a:p>
        </p:txBody>
      </p:sp>
      <p:sp>
        <p:nvSpPr>
          <p:cNvPr id="45" name="弧形 44"/>
          <p:cNvSpPr/>
          <p:nvPr>
            <p:custDataLst>
              <p:tags r:id="rId8"/>
            </p:custDataLst>
          </p:nvPr>
        </p:nvSpPr>
        <p:spPr>
          <a:xfrm>
            <a:off x="7249160" y="2904490"/>
            <a:ext cx="727075" cy="727075"/>
          </a:xfrm>
          <a:prstGeom prst="arc">
            <a:avLst>
              <a:gd name="adj1" fmla="val 16383431"/>
              <a:gd name="adj2" fmla="val 21595007"/>
            </a:avLst>
          </a:prstGeom>
          <a:solidFill>
            <a:sysClr val="window" lastClr="FFFFFF"/>
          </a:solidFill>
          <a:ln w="38100">
            <a:solidFill>
              <a:srgbClr val="FF6000"/>
            </a:solidFill>
            <a:prstDash val="solid"/>
            <a:headEnd type="oval"/>
            <a:tailEnd type="none"/>
          </a:ln>
        </p:spPr>
        <p:style>
          <a:lnRef idx="1">
            <a:srgbClr val="1F74AD"/>
          </a:lnRef>
          <a:fillRef idx="0">
            <a:srgbClr val="1F74AD"/>
          </a:fillRef>
          <a:effectRef idx="0">
            <a:srgbClr val="1F74AD"/>
          </a:effectRef>
          <a:fontRef idx="minor">
            <a:srgbClr val="000000"/>
          </a:fontRef>
        </p:style>
        <p:txBody>
          <a:bodyPr wrap="square" lIns="68816" tIns="34408" rIns="68816" bIns="34408" anchor="ctr">
            <a:normAutofit/>
          </a:bodyPr>
          <a:lstStyle/>
          <a:p>
            <a:pPr algn="ctr"/>
            <a:endParaRPr sz="1355">
              <a:solidFill>
                <a:schemeClr val="tx1"/>
              </a:solidFill>
              <a:latin typeface="微软雅黑" panose="020B0503020204020204" charset="-122"/>
              <a:ea typeface="微软雅黑" panose="020B0503020204020204" charset="-122"/>
            </a:endParaRPr>
          </a:p>
        </p:txBody>
      </p:sp>
      <p:sp>
        <p:nvSpPr>
          <p:cNvPr id="50" name="弧形 49"/>
          <p:cNvSpPr/>
          <p:nvPr>
            <p:custDataLst>
              <p:tags r:id="rId9"/>
            </p:custDataLst>
          </p:nvPr>
        </p:nvSpPr>
        <p:spPr>
          <a:xfrm>
            <a:off x="2277745" y="2912745"/>
            <a:ext cx="727075" cy="727075"/>
          </a:xfrm>
          <a:prstGeom prst="arc">
            <a:avLst>
              <a:gd name="adj1" fmla="val 5443411"/>
              <a:gd name="adj2" fmla="val 10945048"/>
            </a:avLst>
          </a:prstGeom>
          <a:solidFill>
            <a:sysClr val="window" lastClr="FFFFFF"/>
          </a:solidFill>
          <a:ln w="38100">
            <a:solidFill>
              <a:srgbClr val="FF170C"/>
            </a:solidFill>
            <a:prstDash val="solid"/>
            <a:headEnd type="oval"/>
            <a:tailEnd type="none"/>
          </a:ln>
        </p:spPr>
        <p:style>
          <a:lnRef idx="1">
            <a:srgbClr val="1F74AD"/>
          </a:lnRef>
          <a:fillRef idx="0">
            <a:srgbClr val="1F74AD"/>
          </a:fillRef>
          <a:effectRef idx="0">
            <a:srgbClr val="1F74AD"/>
          </a:effectRef>
          <a:fontRef idx="minor">
            <a:srgbClr val="000000"/>
          </a:fontRef>
        </p:style>
        <p:txBody>
          <a:bodyPr wrap="square" lIns="68816" tIns="34408" rIns="68816" bIns="34408" anchor="ctr">
            <a:normAutofit/>
          </a:bodyPr>
          <a:lstStyle/>
          <a:p>
            <a:pPr algn="ctr"/>
            <a:endParaRPr sz="1355">
              <a:solidFill>
                <a:schemeClr val="tx1"/>
              </a:solidFill>
              <a:latin typeface="微软雅黑" panose="020B0503020204020204" charset="-122"/>
              <a:ea typeface="微软雅黑" panose="020B0503020204020204" charset="-122"/>
            </a:endParaRPr>
          </a:p>
        </p:txBody>
      </p:sp>
      <p:sp>
        <p:nvSpPr>
          <p:cNvPr id="51" name="弧形 50"/>
          <p:cNvSpPr/>
          <p:nvPr>
            <p:custDataLst>
              <p:tags r:id="rId10"/>
            </p:custDataLst>
          </p:nvPr>
        </p:nvSpPr>
        <p:spPr>
          <a:xfrm>
            <a:off x="2277745" y="2912745"/>
            <a:ext cx="727075" cy="727075"/>
          </a:xfrm>
          <a:prstGeom prst="arc">
            <a:avLst>
              <a:gd name="adj1" fmla="val 16383431"/>
              <a:gd name="adj2" fmla="val 21595007"/>
            </a:avLst>
          </a:prstGeom>
          <a:solidFill>
            <a:sysClr val="window" lastClr="FFFFFF"/>
          </a:solidFill>
          <a:ln w="38100">
            <a:solidFill>
              <a:srgbClr val="FF170C"/>
            </a:solidFill>
            <a:prstDash val="solid"/>
            <a:headEnd type="oval"/>
            <a:tailEnd type="none"/>
          </a:ln>
        </p:spPr>
        <p:style>
          <a:lnRef idx="1">
            <a:srgbClr val="1F74AD"/>
          </a:lnRef>
          <a:fillRef idx="0">
            <a:srgbClr val="1F74AD"/>
          </a:fillRef>
          <a:effectRef idx="0">
            <a:srgbClr val="1F74AD"/>
          </a:effectRef>
          <a:fontRef idx="minor">
            <a:srgbClr val="000000"/>
          </a:fontRef>
        </p:style>
        <p:txBody>
          <a:bodyPr wrap="square" lIns="68816" tIns="34408" rIns="68816" bIns="34408" anchor="ctr">
            <a:normAutofit/>
          </a:bodyPr>
          <a:lstStyle/>
          <a:p>
            <a:pPr algn="ctr"/>
            <a:endParaRPr sz="1355">
              <a:solidFill>
                <a:schemeClr val="tx1"/>
              </a:solidFill>
              <a:latin typeface="微软雅黑" panose="020B0503020204020204" charset="-122"/>
              <a:ea typeface="微软雅黑" panose="020B0503020204020204" charset="-122"/>
            </a:endParaRPr>
          </a:p>
        </p:txBody>
      </p:sp>
      <p:sp>
        <p:nvSpPr>
          <p:cNvPr id="56" name="椭圆 55"/>
          <p:cNvSpPr/>
          <p:nvPr>
            <p:custDataLst>
              <p:tags r:id="rId11"/>
            </p:custDataLst>
          </p:nvPr>
        </p:nvSpPr>
        <p:spPr>
          <a:xfrm>
            <a:off x="5062220" y="3173730"/>
            <a:ext cx="205105" cy="205105"/>
          </a:xfrm>
          <a:prstGeom prst="ellipse">
            <a:avLst/>
          </a:prstGeom>
          <a:solidFill>
            <a:srgbClr val="FF6000"/>
          </a:solidFill>
          <a:ln w="38100">
            <a:noFill/>
          </a:ln>
        </p:spPr>
        <p:style>
          <a:lnRef idx="2">
            <a:srgbClr val="1F74AD">
              <a:shade val="50000"/>
            </a:srgbClr>
          </a:lnRef>
          <a:fillRef idx="1">
            <a:srgbClr val="1F74AD"/>
          </a:fillRef>
          <a:effectRef idx="0">
            <a:srgbClr val="1F74AD"/>
          </a:effectRef>
          <a:fontRef idx="minor">
            <a:sysClr val="window" lastClr="FFFFFF"/>
          </a:fontRef>
        </p:style>
        <p:txBody>
          <a:bodyPr wrap="square" lIns="68816" tIns="34408" rIns="68816" bIns="34408" anchor="ctr">
            <a:normAutofit fontScale="30000" lnSpcReduction="20000"/>
          </a:bodyPr>
          <a:lstStyle/>
          <a:p>
            <a:pPr algn="ctr"/>
            <a:endParaRPr sz="1355">
              <a:solidFill>
                <a:schemeClr val="tx1"/>
              </a:solidFill>
              <a:latin typeface="微软雅黑" panose="020B0503020204020204" charset="-122"/>
              <a:ea typeface="微软雅黑" panose="020B0503020204020204" charset="-122"/>
            </a:endParaRPr>
          </a:p>
        </p:txBody>
      </p:sp>
      <p:cxnSp>
        <p:nvCxnSpPr>
          <p:cNvPr id="58" name="直接连接符 57"/>
          <p:cNvCxnSpPr>
            <a:endCxn id="39" idx="2"/>
          </p:cNvCxnSpPr>
          <p:nvPr>
            <p:custDataLst>
              <p:tags r:id="rId12"/>
            </p:custDataLst>
          </p:nvPr>
        </p:nvCxnSpPr>
        <p:spPr>
          <a:xfrm>
            <a:off x="2989580" y="3275965"/>
            <a:ext cx="389890" cy="0"/>
          </a:xfrm>
          <a:prstGeom prst="line">
            <a:avLst/>
          </a:prstGeom>
          <a:ln w="38100">
            <a:solidFill>
              <a:srgbClr val="FF170C"/>
            </a:solidFill>
          </a:ln>
        </p:spPr>
        <p:style>
          <a:lnRef idx="1">
            <a:srgbClr val="1F74AD"/>
          </a:lnRef>
          <a:fillRef idx="0">
            <a:srgbClr val="1F74AD"/>
          </a:fillRef>
          <a:effectRef idx="0">
            <a:srgbClr val="1F74AD"/>
          </a:effectRef>
          <a:fontRef idx="minor">
            <a:srgbClr val="000000"/>
          </a:fontRef>
        </p:style>
      </p:cxnSp>
      <p:cxnSp>
        <p:nvCxnSpPr>
          <p:cNvPr id="59" name="直接连接符 58"/>
          <p:cNvCxnSpPr>
            <a:stCxn id="39" idx="6"/>
          </p:cNvCxnSpPr>
          <p:nvPr>
            <p:custDataLst>
              <p:tags r:id="rId13"/>
            </p:custDataLst>
          </p:nvPr>
        </p:nvCxnSpPr>
        <p:spPr>
          <a:xfrm>
            <a:off x="3585210" y="3275965"/>
            <a:ext cx="375285" cy="0"/>
          </a:xfrm>
          <a:prstGeom prst="line">
            <a:avLst/>
          </a:prstGeom>
          <a:ln w="38100">
            <a:solidFill>
              <a:srgbClr val="FF4200"/>
            </a:solidFill>
          </a:ln>
        </p:spPr>
        <p:style>
          <a:lnRef idx="1">
            <a:srgbClr val="1F74AD"/>
          </a:lnRef>
          <a:fillRef idx="0">
            <a:srgbClr val="1F74AD"/>
          </a:fillRef>
          <a:effectRef idx="0">
            <a:srgbClr val="1F74AD"/>
          </a:effectRef>
          <a:fontRef idx="minor">
            <a:srgbClr val="000000"/>
          </a:fontRef>
        </p:style>
      </p:cxnSp>
      <p:cxnSp>
        <p:nvCxnSpPr>
          <p:cNvPr id="60" name="直接连接符 59"/>
          <p:cNvCxnSpPr>
            <a:endCxn id="56" idx="2"/>
          </p:cNvCxnSpPr>
          <p:nvPr>
            <p:custDataLst>
              <p:tags r:id="rId14"/>
            </p:custDataLst>
          </p:nvPr>
        </p:nvCxnSpPr>
        <p:spPr>
          <a:xfrm>
            <a:off x="4672330" y="3275965"/>
            <a:ext cx="389890" cy="635"/>
          </a:xfrm>
          <a:prstGeom prst="line">
            <a:avLst/>
          </a:prstGeom>
          <a:ln w="38100">
            <a:solidFill>
              <a:srgbClr val="FF4200"/>
            </a:solidFill>
          </a:ln>
        </p:spPr>
        <p:style>
          <a:lnRef idx="1">
            <a:srgbClr val="1F74AD"/>
          </a:lnRef>
          <a:fillRef idx="0">
            <a:srgbClr val="1F74AD"/>
          </a:fillRef>
          <a:effectRef idx="0">
            <a:srgbClr val="1F74AD"/>
          </a:effectRef>
          <a:fontRef idx="minor">
            <a:srgbClr val="000000"/>
          </a:fontRef>
        </p:style>
      </p:cxnSp>
      <p:cxnSp>
        <p:nvCxnSpPr>
          <p:cNvPr id="61" name="直接连接符 60"/>
          <p:cNvCxnSpPr/>
          <p:nvPr>
            <p:custDataLst>
              <p:tags r:id="rId15"/>
            </p:custDataLst>
          </p:nvPr>
        </p:nvCxnSpPr>
        <p:spPr>
          <a:xfrm>
            <a:off x="6874510" y="3267710"/>
            <a:ext cx="375285" cy="0"/>
          </a:xfrm>
          <a:prstGeom prst="line">
            <a:avLst/>
          </a:prstGeom>
          <a:ln w="38100">
            <a:solidFill>
              <a:srgbClr val="FF6000"/>
            </a:solidFill>
          </a:ln>
        </p:spPr>
        <p:style>
          <a:lnRef idx="1">
            <a:srgbClr val="1F74AD"/>
          </a:lnRef>
          <a:fillRef idx="0">
            <a:srgbClr val="1F74AD"/>
          </a:fillRef>
          <a:effectRef idx="0">
            <a:srgbClr val="1F74AD"/>
          </a:effectRef>
          <a:fontRef idx="minor">
            <a:srgbClr val="000000"/>
          </a:fontRef>
        </p:style>
      </p:cxnSp>
      <p:cxnSp>
        <p:nvCxnSpPr>
          <p:cNvPr id="62" name="直接连接符 61"/>
          <p:cNvCxnSpPr/>
          <p:nvPr>
            <p:custDataLst>
              <p:tags r:id="rId16"/>
            </p:custDataLst>
          </p:nvPr>
        </p:nvCxnSpPr>
        <p:spPr>
          <a:xfrm>
            <a:off x="7961630" y="3267075"/>
            <a:ext cx="389890" cy="635"/>
          </a:xfrm>
          <a:prstGeom prst="line">
            <a:avLst/>
          </a:prstGeom>
          <a:ln w="38100">
            <a:solidFill>
              <a:srgbClr val="FF6000"/>
            </a:solidFill>
          </a:ln>
        </p:spPr>
        <p:style>
          <a:lnRef idx="1">
            <a:srgbClr val="1F74AD"/>
          </a:lnRef>
          <a:fillRef idx="0">
            <a:srgbClr val="1F74AD"/>
          </a:fillRef>
          <a:effectRef idx="0">
            <a:srgbClr val="1F74AD"/>
          </a:effectRef>
          <a:fontRef idx="minor">
            <a:srgbClr val="000000"/>
          </a:fontRef>
        </p:style>
      </p:cxnSp>
      <p:cxnSp>
        <p:nvCxnSpPr>
          <p:cNvPr id="67" name="直接连接符 66"/>
          <p:cNvCxnSpPr/>
          <p:nvPr>
            <p:custDataLst>
              <p:tags r:id="rId17"/>
            </p:custDataLst>
          </p:nvPr>
        </p:nvCxnSpPr>
        <p:spPr>
          <a:xfrm>
            <a:off x="1300480" y="3263900"/>
            <a:ext cx="982345" cy="0"/>
          </a:xfrm>
          <a:prstGeom prst="line">
            <a:avLst/>
          </a:prstGeom>
          <a:ln w="38100">
            <a:solidFill>
              <a:srgbClr val="FF170C"/>
            </a:solidFill>
          </a:ln>
        </p:spPr>
        <p:style>
          <a:lnRef idx="1">
            <a:srgbClr val="1F74AD"/>
          </a:lnRef>
          <a:fillRef idx="0">
            <a:srgbClr val="1F74AD"/>
          </a:fillRef>
          <a:effectRef idx="0">
            <a:srgbClr val="1F74AD"/>
          </a:effectRef>
          <a:fontRef idx="minor">
            <a:srgbClr val="000000"/>
          </a:fontRef>
        </p:style>
      </p:cxnSp>
      <p:cxnSp>
        <p:nvCxnSpPr>
          <p:cNvPr id="74" name="直接连接符 73"/>
          <p:cNvCxnSpPr/>
          <p:nvPr>
            <p:custDataLst>
              <p:tags r:id="rId18"/>
            </p:custDataLst>
          </p:nvPr>
        </p:nvCxnSpPr>
        <p:spPr>
          <a:xfrm flipV="1">
            <a:off x="6010910" y="1564005"/>
            <a:ext cx="0" cy="1340485"/>
          </a:xfrm>
          <a:prstGeom prst="line">
            <a:avLst/>
          </a:prstGeom>
          <a:ln w="38100">
            <a:solidFill>
              <a:srgbClr val="FF4200"/>
            </a:solidFill>
            <a:tailEnd type="oval"/>
          </a:ln>
        </p:spPr>
        <p:style>
          <a:lnRef idx="1">
            <a:srgbClr val="1F74AD"/>
          </a:lnRef>
          <a:fillRef idx="0">
            <a:srgbClr val="1F74AD"/>
          </a:fillRef>
          <a:effectRef idx="0">
            <a:srgbClr val="1F74AD"/>
          </a:effectRef>
          <a:fontRef idx="minor">
            <a:srgbClr val="000000"/>
          </a:fontRef>
        </p:style>
      </p:cxnSp>
      <p:sp>
        <p:nvSpPr>
          <p:cNvPr id="75" name="弧形 74"/>
          <p:cNvSpPr/>
          <p:nvPr>
            <p:custDataLst>
              <p:tags r:id="rId19"/>
            </p:custDataLst>
          </p:nvPr>
        </p:nvSpPr>
        <p:spPr>
          <a:xfrm>
            <a:off x="5624830" y="2912745"/>
            <a:ext cx="727075" cy="727075"/>
          </a:xfrm>
          <a:prstGeom prst="arc">
            <a:avLst>
              <a:gd name="adj1" fmla="val 5443411"/>
              <a:gd name="adj2" fmla="val 10945048"/>
            </a:avLst>
          </a:prstGeom>
          <a:solidFill>
            <a:sysClr val="window" lastClr="FFFFFF"/>
          </a:solidFill>
          <a:ln w="38100">
            <a:solidFill>
              <a:srgbClr val="FF4200"/>
            </a:solidFill>
            <a:prstDash val="solid"/>
            <a:headEnd type="oval"/>
            <a:tailEnd type="none"/>
          </a:ln>
        </p:spPr>
        <p:style>
          <a:lnRef idx="1">
            <a:srgbClr val="1F74AD"/>
          </a:lnRef>
          <a:fillRef idx="0">
            <a:srgbClr val="1F74AD"/>
          </a:fillRef>
          <a:effectRef idx="0">
            <a:srgbClr val="1F74AD"/>
          </a:effectRef>
          <a:fontRef idx="minor">
            <a:srgbClr val="000000"/>
          </a:fontRef>
        </p:style>
        <p:txBody>
          <a:bodyPr wrap="square" lIns="68816" tIns="34408" rIns="68816" bIns="34408" anchor="ctr">
            <a:normAutofit/>
          </a:bodyPr>
          <a:lstStyle/>
          <a:p>
            <a:pPr algn="ctr"/>
            <a:endParaRPr sz="1355">
              <a:solidFill>
                <a:schemeClr val="tx1"/>
              </a:solidFill>
              <a:latin typeface="微软雅黑" panose="020B0503020204020204" charset="-122"/>
              <a:ea typeface="微软雅黑" panose="020B0503020204020204" charset="-122"/>
            </a:endParaRPr>
          </a:p>
        </p:txBody>
      </p:sp>
      <p:sp>
        <p:nvSpPr>
          <p:cNvPr id="76" name="弧形 75"/>
          <p:cNvSpPr/>
          <p:nvPr>
            <p:custDataLst>
              <p:tags r:id="rId20"/>
            </p:custDataLst>
          </p:nvPr>
        </p:nvSpPr>
        <p:spPr>
          <a:xfrm>
            <a:off x="5624830" y="2912745"/>
            <a:ext cx="727075" cy="727075"/>
          </a:xfrm>
          <a:prstGeom prst="arc">
            <a:avLst>
              <a:gd name="adj1" fmla="val 16383431"/>
              <a:gd name="adj2" fmla="val 21595007"/>
            </a:avLst>
          </a:prstGeom>
          <a:solidFill>
            <a:sysClr val="window" lastClr="FFFFFF"/>
          </a:solidFill>
          <a:ln w="38100">
            <a:solidFill>
              <a:srgbClr val="FF4200"/>
            </a:solidFill>
            <a:prstDash val="solid"/>
            <a:headEnd type="oval"/>
            <a:tailEnd type="none"/>
          </a:ln>
        </p:spPr>
        <p:style>
          <a:lnRef idx="1">
            <a:srgbClr val="1F74AD"/>
          </a:lnRef>
          <a:fillRef idx="0">
            <a:srgbClr val="1F74AD"/>
          </a:fillRef>
          <a:effectRef idx="0">
            <a:srgbClr val="1F74AD"/>
          </a:effectRef>
          <a:fontRef idx="minor">
            <a:srgbClr val="000000"/>
          </a:fontRef>
        </p:style>
        <p:txBody>
          <a:bodyPr wrap="square" lIns="68816" tIns="34408" rIns="68816" bIns="34408" anchor="ctr">
            <a:normAutofit/>
          </a:bodyPr>
          <a:lstStyle/>
          <a:p>
            <a:pPr algn="ctr"/>
            <a:endParaRPr sz="1355">
              <a:solidFill>
                <a:schemeClr val="tx1"/>
              </a:solidFill>
              <a:latin typeface="微软雅黑" panose="020B0503020204020204" charset="-122"/>
              <a:ea typeface="微软雅黑" panose="020B0503020204020204" charset="-122"/>
            </a:endParaRPr>
          </a:p>
        </p:txBody>
      </p:sp>
      <p:cxnSp>
        <p:nvCxnSpPr>
          <p:cNvPr id="78" name="直接连接符 77"/>
          <p:cNvCxnSpPr/>
          <p:nvPr>
            <p:custDataLst>
              <p:tags r:id="rId21"/>
            </p:custDataLst>
          </p:nvPr>
        </p:nvCxnSpPr>
        <p:spPr>
          <a:xfrm>
            <a:off x="5249545" y="3275965"/>
            <a:ext cx="375285" cy="0"/>
          </a:xfrm>
          <a:prstGeom prst="line">
            <a:avLst/>
          </a:prstGeom>
          <a:ln w="38100">
            <a:solidFill>
              <a:srgbClr val="FF4200"/>
            </a:solidFill>
          </a:ln>
        </p:spPr>
        <p:style>
          <a:lnRef idx="1">
            <a:srgbClr val="1F74AD"/>
          </a:lnRef>
          <a:fillRef idx="0">
            <a:srgbClr val="1F74AD"/>
          </a:fillRef>
          <a:effectRef idx="0">
            <a:srgbClr val="1F74AD"/>
          </a:effectRef>
          <a:fontRef idx="minor">
            <a:srgbClr val="000000"/>
          </a:fontRef>
        </p:style>
      </p:cxnSp>
      <p:cxnSp>
        <p:nvCxnSpPr>
          <p:cNvPr id="79" name="直接连接符 78"/>
          <p:cNvCxnSpPr/>
          <p:nvPr>
            <p:custDataLst>
              <p:tags r:id="rId22"/>
            </p:custDataLst>
          </p:nvPr>
        </p:nvCxnSpPr>
        <p:spPr>
          <a:xfrm>
            <a:off x="6336665" y="3275965"/>
            <a:ext cx="389890" cy="635"/>
          </a:xfrm>
          <a:prstGeom prst="line">
            <a:avLst/>
          </a:prstGeom>
          <a:ln w="38100">
            <a:solidFill>
              <a:srgbClr val="FF4200"/>
            </a:solidFill>
          </a:ln>
        </p:spPr>
        <p:style>
          <a:lnRef idx="1">
            <a:srgbClr val="1F74AD"/>
          </a:lnRef>
          <a:fillRef idx="0">
            <a:srgbClr val="1F74AD"/>
          </a:fillRef>
          <a:effectRef idx="0">
            <a:srgbClr val="1F74AD"/>
          </a:effectRef>
          <a:fontRef idx="minor">
            <a:srgbClr val="000000"/>
          </a:fontRef>
        </p:style>
      </p:cxnSp>
      <p:sp>
        <p:nvSpPr>
          <p:cNvPr id="90" name="文本框 89"/>
          <p:cNvSpPr txBox="1"/>
          <p:nvPr/>
        </p:nvSpPr>
        <p:spPr>
          <a:xfrm>
            <a:off x="2200910" y="3078480"/>
            <a:ext cx="1080135" cy="369570"/>
          </a:xfrm>
          <a:prstGeom prst="rect">
            <a:avLst/>
          </a:prstGeom>
          <a:noFill/>
          <a:ln w="38100">
            <a:noFill/>
          </a:ln>
        </p:spPr>
        <p:txBody>
          <a:bodyPr wrap="square" rtlCol="0">
            <a:spAutoFit/>
          </a:bodyPr>
          <a:lstStyle/>
          <a:p>
            <a:r>
              <a:rPr lang="en-US" altLang="zh-CN" sz="1805" b="1" dirty="0"/>
              <a:t>1919</a:t>
            </a:r>
            <a:r>
              <a:rPr lang="zh-CN" altLang="en-US" sz="1805" b="1" dirty="0"/>
              <a:t>年</a:t>
            </a:r>
            <a:endParaRPr lang="zh-CN" altLang="en-US" sz="1805" b="1" dirty="0"/>
          </a:p>
        </p:txBody>
      </p:sp>
      <p:sp>
        <p:nvSpPr>
          <p:cNvPr id="91" name="文本框 90"/>
          <p:cNvSpPr txBox="1"/>
          <p:nvPr/>
        </p:nvSpPr>
        <p:spPr>
          <a:xfrm>
            <a:off x="3843020" y="3078480"/>
            <a:ext cx="1080135" cy="369570"/>
          </a:xfrm>
          <a:prstGeom prst="rect">
            <a:avLst/>
          </a:prstGeom>
          <a:noFill/>
          <a:ln w="38100">
            <a:noFill/>
          </a:ln>
        </p:spPr>
        <p:txBody>
          <a:bodyPr wrap="square" rtlCol="0">
            <a:spAutoFit/>
          </a:bodyPr>
          <a:lstStyle/>
          <a:p>
            <a:r>
              <a:rPr lang="en-US" altLang="zh-CN" sz="1805" b="1" dirty="0"/>
              <a:t>1920</a:t>
            </a:r>
            <a:r>
              <a:rPr lang="zh-CN" altLang="en-US" sz="1805" b="1" dirty="0"/>
              <a:t>年</a:t>
            </a:r>
            <a:endParaRPr lang="zh-CN" altLang="en-US" sz="1805" b="1" dirty="0"/>
          </a:p>
        </p:txBody>
      </p:sp>
      <p:sp>
        <p:nvSpPr>
          <p:cNvPr id="92" name="文本框 91"/>
          <p:cNvSpPr txBox="1"/>
          <p:nvPr/>
        </p:nvSpPr>
        <p:spPr>
          <a:xfrm>
            <a:off x="5530850" y="3094355"/>
            <a:ext cx="1080135" cy="369570"/>
          </a:xfrm>
          <a:prstGeom prst="rect">
            <a:avLst/>
          </a:prstGeom>
          <a:noFill/>
          <a:ln w="38100">
            <a:noFill/>
          </a:ln>
        </p:spPr>
        <p:txBody>
          <a:bodyPr wrap="square" rtlCol="0">
            <a:spAutoFit/>
          </a:bodyPr>
          <a:lstStyle/>
          <a:p>
            <a:r>
              <a:rPr lang="en-US" altLang="zh-CN" sz="1805" b="1" dirty="0"/>
              <a:t>1921</a:t>
            </a:r>
            <a:r>
              <a:rPr lang="zh-CN" altLang="en-US" sz="1805" b="1" dirty="0"/>
              <a:t>年</a:t>
            </a:r>
            <a:endParaRPr lang="zh-CN" altLang="en-US" sz="1805" b="1" dirty="0"/>
          </a:p>
        </p:txBody>
      </p:sp>
      <p:sp>
        <p:nvSpPr>
          <p:cNvPr id="93" name="文本框 92"/>
          <p:cNvSpPr txBox="1"/>
          <p:nvPr/>
        </p:nvSpPr>
        <p:spPr>
          <a:xfrm>
            <a:off x="7119620" y="3079750"/>
            <a:ext cx="1080135" cy="369570"/>
          </a:xfrm>
          <a:prstGeom prst="rect">
            <a:avLst/>
          </a:prstGeom>
          <a:noFill/>
          <a:ln w="38100">
            <a:noFill/>
          </a:ln>
        </p:spPr>
        <p:txBody>
          <a:bodyPr wrap="square" rtlCol="0">
            <a:spAutoFit/>
          </a:bodyPr>
          <a:lstStyle/>
          <a:p>
            <a:r>
              <a:rPr lang="en-US" altLang="zh-CN" sz="1805" b="1" dirty="0"/>
              <a:t>1922</a:t>
            </a:r>
            <a:r>
              <a:rPr lang="zh-CN" altLang="en-US" sz="1805" b="1" dirty="0"/>
              <a:t>年</a:t>
            </a:r>
            <a:endParaRPr lang="zh-CN" altLang="en-US" sz="1805" b="1" dirty="0"/>
          </a:p>
        </p:txBody>
      </p:sp>
      <p:sp>
        <p:nvSpPr>
          <p:cNvPr id="97" name="文本框 96"/>
          <p:cNvSpPr txBox="1"/>
          <p:nvPr/>
        </p:nvSpPr>
        <p:spPr>
          <a:xfrm>
            <a:off x="8409940" y="3048635"/>
            <a:ext cx="1335405" cy="461645"/>
          </a:xfrm>
          <a:prstGeom prst="rect">
            <a:avLst/>
          </a:prstGeom>
          <a:noFill/>
          <a:ln w="38100">
            <a:noFill/>
          </a:ln>
        </p:spPr>
        <p:txBody>
          <a:bodyPr wrap="square" rtlCol="0">
            <a:spAutoFit/>
          </a:bodyPr>
          <a:lstStyle/>
          <a:p>
            <a:r>
              <a:rPr lang="en-US" altLang="zh-CN" sz="2410" b="1" dirty="0">
                <a:solidFill>
                  <a:srgbClr val="FF6000"/>
                </a:solidFill>
              </a:rPr>
              <a:t>……</a:t>
            </a:r>
            <a:endParaRPr lang="zh-CN" altLang="en-US" sz="2410" b="1" dirty="0">
              <a:solidFill>
                <a:srgbClr val="FF6000"/>
              </a:solidFill>
            </a:endParaRPr>
          </a:p>
        </p:txBody>
      </p:sp>
      <p:sp>
        <p:nvSpPr>
          <p:cNvPr id="98" name="椭圆 97"/>
          <p:cNvSpPr/>
          <p:nvPr>
            <p:custDataLst>
              <p:tags r:id="rId23"/>
            </p:custDataLst>
          </p:nvPr>
        </p:nvSpPr>
        <p:spPr>
          <a:xfrm>
            <a:off x="6704330" y="3173730"/>
            <a:ext cx="205105" cy="205105"/>
          </a:xfrm>
          <a:prstGeom prst="ellipse">
            <a:avLst/>
          </a:prstGeom>
          <a:solidFill>
            <a:srgbClr val="FF6000"/>
          </a:solidFill>
          <a:ln w="38100">
            <a:noFill/>
          </a:ln>
        </p:spPr>
        <p:style>
          <a:lnRef idx="2">
            <a:srgbClr val="1F74AD">
              <a:shade val="50000"/>
            </a:srgbClr>
          </a:lnRef>
          <a:fillRef idx="1">
            <a:srgbClr val="1F74AD"/>
          </a:fillRef>
          <a:effectRef idx="0">
            <a:srgbClr val="1F74AD"/>
          </a:effectRef>
          <a:fontRef idx="minor">
            <a:sysClr val="window" lastClr="FFFFFF"/>
          </a:fontRef>
        </p:style>
        <p:txBody>
          <a:bodyPr wrap="square" lIns="68816" tIns="34408" rIns="68816" bIns="34408" anchor="ctr">
            <a:normAutofit fontScale="30000" lnSpcReduction="20000"/>
          </a:bodyPr>
          <a:lstStyle/>
          <a:p>
            <a:pPr algn="ctr"/>
            <a:endParaRPr sz="1355">
              <a:solidFill>
                <a:schemeClr val="tx1"/>
              </a:solidFill>
              <a:latin typeface="微软雅黑" panose="020B0503020204020204" charset="-122"/>
              <a:ea typeface="微软雅黑" panose="020B0503020204020204" charset="-122"/>
            </a:endParaRPr>
          </a:p>
        </p:txBody>
      </p:sp>
      <p:sp>
        <p:nvSpPr>
          <p:cNvPr id="100" name="矩形 99"/>
          <p:cNvSpPr/>
          <p:nvPr/>
        </p:nvSpPr>
        <p:spPr>
          <a:xfrm>
            <a:off x="2677827" y="1738844"/>
            <a:ext cx="2256679" cy="856615"/>
          </a:xfrm>
          <a:prstGeom prst="rect">
            <a:avLst/>
          </a:prstGeom>
        </p:spPr>
        <p:txBody>
          <a:bodyPr wrap="square">
            <a:spAutoFit/>
          </a:bodyPr>
          <a:lstStyle/>
          <a:p>
            <a:r>
              <a:rPr lang="zh-CN" altLang="en-US" sz="1655" dirty="0">
                <a:latin typeface="楷体" panose="02010609060101010101" charset="-122"/>
                <a:ea typeface="楷体" panose="02010609060101010101" charset="-122"/>
              </a:rPr>
              <a:t>成立“战斗的意大利法西斯” 世界上第一个法西斯主义政党</a:t>
            </a:r>
            <a:endParaRPr lang="zh-CN" altLang="en-US" sz="1655" dirty="0">
              <a:latin typeface="楷体" panose="02010609060101010101" charset="-122"/>
              <a:ea typeface="楷体" panose="02010609060101010101" charset="-122"/>
            </a:endParaRPr>
          </a:p>
        </p:txBody>
      </p:sp>
      <p:sp>
        <p:nvSpPr>
          <p:cNvPr id="101" name="文本框 100"/>
          <p:cNvSpPr txBox="1"/>
          <p:nvPr/>
        </p:nvSpPr>
        <p:spPr>
          <a:xfrm>
            <a:off x="2677827" y="1369319"/>
            <a:ext cx="2403807" cy="415290"/>
          </a:xfrm>
          <a:prstGeom prst="rect">
            <a:avLst/>
          </a:prstGeom>
          <a:noFill/>
        </p:spPr>
        <p:txBody>
          <a:bodyPr wrap="square" rtlCol="0">
            <a:spAutoFit/>
          </a:bodyPr>
          <a:lstStyle/>
          <a:p>
            <a:r>
              <a:rPr lang="zh-CN" altLang="en-US" sz="2105" b="1" dirty="0"/>
              <a:t>意大利   墨索里尼</a:t>
            </a:r>
            <a:endParaRPr lang="zh-CN" altLang="en-US" sz="2105" b="1" dirty="0"/>
          </a:p>
        </p:txBody>
      </p:sp>
      <p:sp>
        <p:nvSpPr>
          <p:cNvPr id="102" name="矩形 101"/>
          <p:cNvSpPr/>
          <p:nvPr/>
        </p:nvSpPr>
        <p:spPr>
          <a:xfrm>
            <a:off x="2795871" y="4308013"/>
            <a:ext cx="1239941" cy="346075"/>
          </a:xfrm>
          <a:prstGeom prst="rect">
            <a:avLst/>
          </a:prstGeom>
        </p:spPr>
        <p:txBody>
          <a:bodyPr wrap="square">
            <a:spAutoFit/>
          </a:bodyPr>
          <a:lstStyle/>
          <a:p>
            <a:r>
              <a:rPr lang="zh-CN" altLang="en-US" sz="1655" dirty="0">
                <a:latin typeface="楷体" panose="02010609060101010101" charset="-122"/>
                <a:ea typeface="楷体" panose="02010609060101010101" charset="-122"/>
              </a:rPr>
              <a:t>组建纳粹党</a:t>
            </a:r>
            <a:endParaRPr lang="zh-CN" altLang="en-US" sz="1655" dirty="0">
              <a:latin typeface="楷体" panose="02010609060101010101" charset="-122"/>
              <a:ea typeface="楷体" panose="02010609060101010101" charset="-122"/>
            </a:endParaRPr>
          </a:p>
        </p:txBody>
      </p:sp>
      <p:sp>
        <p:nvSpPr>
          <p:cNvPr id="103" name="文本框 102"/>
          <p:cNvSpPr txBox="1"/>
          <p:nvPr/>
        </p:nvSpPr>
        <p:spPr>
          <a:xfrm>
            <a:off x="2548319" y="4617909"/>
            <a:ext cx="1809525" cy="415290"/>
          </a:xfrm>
          <a:prstGeom prst="rect">
            <a:avLst/>
          </a:prstGeom>
          <a:noFill/>
        </p:spPr>
        <p:txBody>
          <a:bodyPr wrap="square" rtlCol="0">
            <a:spAutoFit/>
          </a:bodyPr>
          <a:lstStyle/>
          <a:p>
            <a:r>
              <a:rPr lang="zh-CN" altLang="en-US" sz="2105" b="1" dirty="0"/>
              <a:t>德国  希特勒</a:t>
            </a:r>
            <a:endParaRPr lang="zh-CN" altLang="en-US" sz="2105" b="1" dirty="0"/>
          </a:p>
        </p:txBody>
      </p:sp>
      <p:sp>
        <p:nvSpPr>
          <p:cNvPr id="104" name="矩形 103"/>
          <p:cNvSpPr/>
          <p:nvPr/>
        </p:nvSpPr>
        <p:spPr>
          <a:xfrm>
            <a:off x="5975068" y="1743706"/>
            <a:ext cx="1965768" cy="601345"/>
          </a:xfrm>
          <a:prstGeom prst="rect">
            <a:avLst/>
          </a:prstGeom>
        </p:spPr>
        <p:txBody>
          <a:bodyPr wrap="square">
            <a:spAutoFit/>
          </a:bodyPr>
          <a:lstStyle/>
          <a:p>
            <a:r>
              <a:rPr lang="zh-CN" altLang="en-US" sz="1655" dirty="0">
                <a:latin typeface="楷体" panose="02010609060101010101" charset="-122"/>
                <a:ea typeface="楷体" panose="02010609060101010101" charset="-122"/>
              </a:rPr>
              <a:t>日本军部法西斯运动的开始</a:t>
            </a:r>
            <a:endParaRPr lang="zh-CN" altLang="en-US" sz="1655" dirty="0">
              <a:latin typeface="楷体" panose="02010609060101010101" charset="-122"/>
              <a:ea typeface="楷体" panose="02010609060101010101" charset="-122"/>
            </a:endParaRPr>
          </a:p>
        </p:txBody>
      </p:sp>
      <p:sp>
        <p:nvSpPr>
          <p:cNvPr id="105" name="文本框 104"/>
          <p:cNvSpPr txBox="1"/>
          <p:nvPr/>
        </p:nvSpPr>
        <p:spPr>
          <a:xfrm>
            <a:off x="5975068" y="1374181"/>
            <a:ext cx="2403807" cy="415290"/>
          </a:xfrm>
          <a:prstGeom prst="rect">
            <a:avLst/>
          </a:prstGeom>
          <a:noFill/>
        </p:spPr>
        <p:txBody>
          <a:bodyPr wrap="square" rtlCol="0">
            <a:spAutoFit/>
          </a:bodyPr>
          <a:lstStyle/>
          <a:p>
            <a:r>
              <a:rPr lang="zh-CN" altLang="en-US" sz="2105" b="1" dirty="0"/>
              <a:t>日本  冈村宁次</a:t>
            </a:r>
            <a:endParaRPr lang="zh-CN" altLang="en-US" sz="2105" b="1" dirty="0"/>
          </a:p>
        </p:txBody>
      </p:sp>
      <p:sp>
        <p:nvSpPr>
          <p:cNvPr id="106" name="矩形 105"/>
          <p:cNvSpPr/>
          <p:nvPr/>
        </p:nvSpPr>
        <p:spPr>
          <a:xfrm>
            <a:off x="5507895" y="4347274"/>
            <a:ext cx="2256679" cy="346075"/>
          </a:xfrm>
          <a:prstGeom prst="rect">
            <a:avLst/>
          </a:prstGeom>
        </p:spPr>
        <p:txBody>
          <a:bodyPr wrap="square">
            <a:spAutoFit/>
          </a:bodyPr>
          <a:lstStyle/>
          <a:p>
            <a:r>
              <a:rPr lang="zh-CN" altLang="en-US" sz="1655" dirty="0">
                <a:latin typeface="楷体" panose="02010609060101010101" charset="-122"/>
                <a:ea typeface="楷体" panose="02010609060101010101" charset="-122"/>
              </a:rPr>
              <a:t>建立了</a:t>
            </a:r>
            <a:r>
              <a:rPr lang="zh-CN" altLang="en-US" sz="1655" b="1" dirty="0">
                <a:solidFill>
                  <a:srgbClr val="C00000"/>
                </a:solidFill>
                <a:latin typeface="楷体" panose="02010609060101010101" charset="-122"/>
                <a:ea typeface="楷体" panose="02010609060101010101" charset="-122"/>
              </a:rPr>
              <a:t>法西斯政权</a:t>
            </a:r>
            <a:endParaRPr lang="zh-CN" altLang="en-US" sz="1655" b="1" dirty="0">
              <a:solidFill>
                <a:srgbClr val="C00000"/>
              </a:solidFill>
              <a:latin typeface="楷体" panose="02010609060101010101" charset="-122"/>
              <a:ea typeface="楷体" panose="02010609060101010101" charset="-122"/>
            </a:endParaRPr>
          </a:p>
        </p:txBody>
      </p:sp>
      <p:sp>
        <p:nvSpPr>
          <p:cNvPr id="107" name="文本框 106"/>
          <p:cNvSpPr txBox="1"/>
          <p:nvPr/>
        </p:nvSpPr>
        <p:spPr>
          <a:xfrm>
            <a:off x="5277199" y="4702520"/>
            <a:ext cx="2403807" cy="415290"/>
          </a:xfrm>
          <a:prstGeom prst="rect">
            <a:avLst/>
          </a:prstGeom>
          <a:noFill/>
        </p:spPr>
        <p:txBody>
          <a:bodyPr wrap="square" rtlCol="0">
            <a:spAutoFit/>
          </a:bodyPr>
          <a:lstStyle/>
          <a:p>
            <a:r>
              <a:rPr lang="zh-CN" altLang="en-US" sz="2105" b="1" dirty="0"/>
              <a:t>意大利   墨索里尼</a:t>
            </a:r>
            <a:endParaRPr lang="zh-CN" altLang="en-US" sz="2105" b="1" dirty="0"/>
          </a:p>
        </p:txBody>
      </p:sp>
      <p:sp>
        <p:nvSpPr>
          <p:cNvPr id="68" name="文本框 67"/>
          <p:cNvSpPr txBox="1"/>
          <p:nvPr/>
        </p:nvSpPr>
        <p:spPr>
          <a:xfrm>
            <a:off x="442867" y="319600"/>
            <a:ext cx="2350380" cy="460375"/>
          </a:xfrm>
          <a:prstGeom prst="rect">
            <a:avLst/>
          </a:prstGeom>
          <a:noFill/>
        </p:spPr>
        <p:txBody>
          <a:bodyPr wrap="square" rtlCol="0">
            <a:spAutoFit/>
          </a:bodyPr>
          <a:lstStyle/>
          <a:p>
            <a:r>
              <a:rPr lang="zh-CN" altLang="en-US" sz="2400" b="1" dirty="0">
                <a:latin typeface="+mj-ea"/>
                <a:ea typeface="+mj-ea"/>
              </a:rPr>
              <a:t>法西斯主义</a:t>
            </a:r>
            <a:endParaRPr lang="zh-CN" altLang="en-US" sz="2400" b="1" dirty="0">
              <a:latin typeface="+mj-ea"/>
              <a:ea typeface="+mj-ea"/>
            </a:endParaRPr>
          </a:p>
        </p:txBody>
      </p:sp>
      <p:sp>
        <p:nvSpPr>
          <p:cNvPr id="3" name="文本框 2"/>
          <p:cNvSpPr txBox="1"/>
          <p:nvPr/>
        </p:nvSpPr>
        <p:spPr>
          <a:xfrm>
            <a:off x="589935" y="5513894"/>
            <a:ext cx="5874881" cy="460375"/>
          </a:xfrm>
          <a:prstGeom prst="rect">
            <a:avLst/>
          </a:prstGeom>
          <a:noFill/>
        </p:spPr>
        <p:txBody>
          <a:bodyPr wrap="square" rtlCol="0">
            <a:spAutoFit/>
          </a:bodyPr>
          <a:p>
            <a:r>
              <a:rPr lang="zh-CN" altLang="en-US" sz="2400" dirty="0">
                <a:latin typeface="+mj-ea"/>
                <a:ea typeface="+mj-ea"/>
              </a:rPr>
              <a:t>（</a:t>
            </a:r>
            <a:r>
              <a:rPr lang="en-US" altLang="zh-CN" sz="2400" dirty="0">
                <a:latin typeface="+mj-ea"/>
                <a:ea typeface="+mj-ea"/>
              </a:rPr>
              <a:t>2</a:t>
            </a:r>
            <a:r>
              <a:rPr lang="zh-CN" altLang="en-US" sz="2400" dirty="0">
                <a:latin typeface="+mj-ea"/>
                <a:ea typeface="+mj-ea"/>
              </a:rPr>
              <a:t>）特征</a:t>
            </a:r>
            <a:endParaRPr lang="zh-CN" altLang="en-US" sz="2400" dirty="0">
              <a:latin typeface="+mj-ea"/>
              <a:ea typeface="+mj-ea"/>
            </a:endParaRPr>
          </a:p>
        </p:txBody>
      </p:sp>
      <p:sp>
        <p:nvSpPr>
          <p:cNvPr id="10" name="矩形 9"/>
          <p:cNvSpPr/>
          <p:nvPr/>
        </p:nvSpPr>
        <p:spPr>
          <a:xfrm>
            <a:off x="3278505" y="5591175"/>
            <a:ext cx="8181975" cy="869315"/>
          </a:xfrm>
          <a:prstGeom prst="rect">
            <a:avLst/>
          </a:prstGeom>
          <a:ln>
            <a:noFill/>
          </a:ln>
        </p:spPr>
        <p:txBody>
          <a:bodyPr wrap="square" lIns="91434" tIns="45718" rIns="91434" bIns="45718">
            <a:spAutoFit/>
          </a:bodyPr>
          <a:p>
            <a:pPr fontAlgn="auto">
              <a:lnSpc>
                <a:spcPct val="100000"/>
              </a:lnSpc>
            </a:pPr>
            <a:r>
              <a:rPr lang="zh-CN" altLang="en-US" sz="2665" b="1" dirty="0">
                <a:latin typeface="宋体" panose="02010600030101010101" pitchFamily="2" charset="-122"/>
                <a:ea typeface="宋体" panose="02010600030101010101" pitchFamily="2" charset="-122"/>
              </a:rPr>
              <a:t>    </a:t>
            </a:r>
            <a:r>
              <a:rPr lang="zh-CN" altLang="en-US" sz="2400" b="1" dirty="0">
                <a:latin typeface="宋体" panose="02010600030101010101" pitchFamily="2" charset="-122"/>
                <a:ea typeface="宋体" panose="02010600030101010101" pitchFamily="2" charset="-122"/>
              </a:rPr>
              <a:t>希特勒认为，只有</a:t>
            </a:r>
            <a:r>
              <a:rPr lang="en-US" altLang="zh-CN" sz="2400" b="1" dirty="0">
                <a:latin typeface="宋体" panose="02010600030101010101" pitchFamily="2" charset="-122"/>
                <a:ea typeface="宋体" panose="02010600030101010101" pitchFamily="2" charset="-122"/>
              </a:rPr>
              <a:t>“</a:t>
            </a:r>
            <a:r>
              <a:rPr lang="zh-CN" altLang="en-US" sz="2400" b="1" dirty="0">
                <a:latin typeface="宋体" panose="02010600030101010101" pitchFamily="2" charset="-122"/>
                <a:ea typeface="宋体" panose="02010600030101010101" pitchFamily="2" charset="-122"/>
              </a:rPr>
              <a:t>当一国（种族上最优秀的那一国）取得了完全而无可争辩的霸权时</a:t>
            </a:r>
            <a:r>
              <a:rPr lang="en-US" altLang="zh-CN" sz="2400" b="1" dirty="0">
                <a:latin typeface="宋体" panose="02010600030101010101" pitchFamily="2" charset="-122"/>
                <a:ea typeface="宋体" panose="02010600030101010101" pitchFamily="2" charset="-122"/>
              </a:rPr>
              <a:t>”</a:t>
            </a:r>
            <a:r>
              <a:rPr lang="zh-CN" altLang="en-US" sz="2400" b="1" dirty="0">
                <a:latin typeface="宋体" panose="02010600030101010101" pitchFamily="2" charset="-122"/>
                <a:ea typeface="宋体" panose="02010600030101010101" pitchFamily="2" charset="-122"/>
              </a:rPr>
              <a:t>，世界和平才会到来。</a:t>
            </a:r>
            <a:endParaRPr lang="zh-CN" altLang="en-US" sz="2400" b="1" dirty="0">
              <a:latin typeface="宋体" panose="02010600030101010101" pitchFamily="2" charset="-122"/>
              <a:ea typeface="宋体" panose="02010600030101010101" pitchFamily="2" charset="-122"/>
            </a:endParaRPr>
          </a:p>
        </p:txBody>
      </p:sp>
    </p:spTree>
    <p:custDataLst>
      <p:tags r:id="rId2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1"/>
                                        </p:tgtEl>
                                        <p:attrNameLst>
                                          <p:attrName>style.visibility</p:attrName>
                                        </p:attrNameLst>
                                      </p:cBhvr>
                                      <p:to>
                                        <p:strVal val="visible"/>
                                      </p:to>
                                    </p:set>
                                    <p:anim calcmode="lin" valueType="num">
                                      <p:cBhvr additive="base">
                                        <p:cTn id="11" dur="500" fill="hold"/>
                                        <p:tgtEl>
                                          <p:spTgt spid="101"/>
                                        </p:tgtEl>
                                        <p:attrNameLst>
                                          <p:attrName>ppt_x</p:attrName>
                                        </p:attrNameLst>
                                      </p:cBhvr>
                                      <p:tavLst>
                                        <p:tav tm="0">
                                          <p:val>
                                            <p:strVal val="#ppt_x"/>
                                          </p:val>
                                        </p:tav>
                                        <p:tav tm="100000">
                                          <p:val>
                                            <p:strVal val="#ppt_x"/>
                                          </p:val>
                                        </p:tav>
                                      </p:tavLst>
                                    </p:anim>
                                    <p:anim calcmode="lin" valueType="num">
                                      <p:cBhvr additive="base">
                                        <p:cTn id="12"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2"/>
                                        </p:tgtEl>
                                        <p:attrNameLst>
                                          <p:attrName>style.visibility</p:attrName>
                                        </p:attrNameLst>
                                      </p:cBhvr>
                                      <p:to>
                                        <p:strVal val="visible"/>
                                      </p:to>
                                    </p:set>
                                    <p:anim calcmode="lin" valueType="num">
                                      <p:cBhvr additive="base">
                                        <p:cTn id="17" dur="500" fill="hold"/>
                                        <p:tgtEl>
                                          <p:spTgt spid="102"/>
                                        </p:tgtEl>
                                        <p:attrNameLst>
                                          <p:attrName>ppt_x</p:attrName>
                                        </p:attrNameLst>
                                      </p:cBhvr>
                                      <p:tavLst>
                                        <p:tav tm="0">
                                          <p:val>
                                            <p:strVal val="#ppt_x"/>
                                          </p:val>
                                        </p:tav>
                                        <p:tav tm="100000">
                                          <p:val>
                                            <p:strVal val="#ppt_x"/>
                                          </p:val>
                                        </p:tav>
                                      </p:tavLst>
                                    </p:anim>
                                    <p:anim calcmode="lin" valueType="num">
                                      <p:cBhvr additive="base">
                                        <p:cTn id="18" dur="500" fill="hold"/>
                                        <p:tgtEl>
                                          <p:spTgt spid="10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3"/>
                                        </p:tgtEl>
                                        <p:attrNameLst>
                                          <p:attrName>style.visibility</p:attrName>
                                        </p:attrNameLst>
                                      </p:cBhvr>
                                      <p:to>
                                        <p:strVal val="visible"/>
                                      </p:to>
                                    </p:set>
                                    <p:anim calcmode="lin" valueType="num">
                                      <p:cBhvr additive="base">
                                        <p:cTn id="21" dur="500" fill="hold"/>
                                        <p:tgtEl>
                                          <p:spTgt spid="103"/>
                                        </p:tgtEl>
                                        <p:attrNameLst>
                                          <p:attrName>ppt_x</p:attrName>
                                        </p:attrNameLst>
                                      </p:cBhvr>
                                      <p:tavLst>
                                        <p:tav tm="0">
                                          <p:val>
                                            <p:strVal val="#ppt_x"/>
                                          </p:val>
                                        </p:tav>
                                        <p:tav tm="100000">
                                          <p:val>
                                            <p:strVal val="#ppt_x"/>
                                          </p:val>
                                        </p:tav>
                                      </p:tavLst>
                                    </p:anim>
                                    <p:anim calcmode="lin" valueType="num">
                                      <p:cBhvr additive="base">
                                        <p:cTn id="22"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4"/>
                                        </p:tgtEl>
                                        <p:attrNameLst>
                                          <p:attrName>style.visibility</p:attrName>
                                        </p:attrNameLst>
                                      </p:cBhvr>
                                      <p:to>
                                        <p:strVal val="visible"/>
                                      </p:to>
                                    </p:set>
                                    <p:anim calcmode="lin" valueType="num">
                                      <p:cBhvr additive="base">
                                        <p:cTn id="27" dur="500" fill="hold"/>
                                        <p:tgtEl>
                                          <p:spTgt spid="104"/>
                                        </p:tgtEl>
                                        <p:attrNameLst>
                                          <p:attrName>ppt_x</p:attrName>
                                        </p:attrNameLst>
                                      </p:cBhvr>
                                      <p:tavLst>
                                        <p:tav tm="0">
                                          <p:val>
                                            <p:strVal val="#ppt_x"/>
                                          </p:val>
                                        </p:tav>
                                        <p:tav tm="100000">
                                          <p:val>
                                            <p:strVal val="#ppt_x"/>
                                          </p:val>
                                        </p:tav>
                                      </p:tavLst>
                                    </p:anim>
                                    <p:anim calcmode="lin" valueType="num">
                                      <p:cBhvr additive="base">
                                        <p:cTn id="28" dur="500" fill="hold"/>
                                        <p:tgtEl>
                                          <p:spTgt spid="10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additive="base">
                                        <p:cTn id="31" dur="500" fill="hold"/>
                                        <p:tgtEl>
                                          <p:spTgt spid="105"/>
                                        </p:tgtEl>
                                        <p:attrNameLst>
                                          <p:attrName>ppt_x</p:attrName>
                                        </p:attrNameLst>
                                      </p:cBhvr>
                                      <p:tavLst>
                                        <p:tav tm="0">
                                          <p:val>
                                            <p:strVal val="#ppt_x"/>
                                          </p:val>
                                        </p:tav>
                                        <p:tav tm="100000">
                                          <p:val>
                                            <p:strVal val="#ppt_x"/>
                                          </p:val>
                                        </p:tav>
                                      </p:tavLst>
                                    </p:anim>
                                    <p:anim calcmode="lin" valueType="num">
                                      <p:cBhvr additive="base">
                                        <p:cTn id="32"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6"/>
                                        </p:tgtEl>
                                        <p:attrNameLst>
                                          <p:attrName>style.visibility</p:attrName>
                                        </p:attrNameLst>
                                      </p:cBhvr>
                                      <p:to>
                                        <p:strVal val="visible"/>
                                      </p:to>
                                    </p:set>
                                    <p:anim calcmode="lin" valueType="num">
                                      <p:cBhvr additive="base">
                                        <p:cTn id="37" dur="500" fill="hold"/>
                                        <p:tgtEl>
                                          <p:spTgt spid="106"/>
                                        </p:tgtEl>
                                        <p:attrNameLst>
                                          <p:attrName>ppt_x</p:attrName>
                                        </p:attrNameLst>
                                      </p:cBhvr>
                                      <p:tavLst>
                                        <p:tav tm="0">
                                          <p:val>
                                            <p:strVal val="#ppt_x"/>
                                          </p:val>
                                        </p:tav>
                                        <p:tav tm="100000">
                                          <p:val>
                                            <p:strVal val="#ppt_x"/>
                                          </p:val>
                                        </p:tav>
                                      </p:tavLst>
                                    </p:anim>
                                    <p:anim calcmode="lin" valueType="num">
                                      <p:cBhvr additive="base">
                                        <p:cTn id="38" dur="500" fill="hold"/>
                                        <p:tgtEl>
                                          <p:spTgt spid="10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07"/>
                                        </p:tgtEl>
                                        <p:attrNameLst>
                                          <p:attrName>style.visibility</p:attrName>
                                        </p:attrNameLst>
                                      </p:cBhvr>
                                      <p:to>
                                        <p:strVal val="visible"/>
                                      </p:to>
                                    </p:set>
                                    <p:anim calcmode="lin" valueType="num">
                                      <p:cBhvr additive="base">
                                        <p:cTn id="41" dur="500" fill="hold"/>
                                        <p:tgtEl>
                                          <p:spTgt spid="107"/>
                                        </p:tgtEl>
                                        <p:attrNameLst>
                                          <p:attrName>ppt_x</p:attrName>
                                        </p:attrNameLst>
                                      </p:cBhvr>
                                      <p:tavLst>
                                        <p:tav tm="0">
                                          <p:val>
                                            <p:strVal val="#ppt_x"/>
                                          </p:val>
                                        </p:tav>
                                        <p:tav tm="100000">
                                          <p:val>
                                            <p:strVal val="#ppt_x"/>
                                          </p:val>
                                        </p:tav>
                                      </p:tavLst>
                                    </p:anim>
                                    <p:anim calcmode="lin" valueType="num">
                                      <p:cBhvr additive="base">
                                        <p:cTn id="42"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linds(horizontal)">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P spid="102" grpId="0"/>
      <p:bldP spid="103" grpId="0"/>
      <p:bldP spid="104" grpId="0"/>
      <p:bldP spid="105" grpId="0"/>
      <p:bldP spid="106" grpId="0"/>
      <p:bldP spid="107"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095997" y="1136804"/>
            <a:ext cx="5927264" cy="3043417"/>
            <a:chOff x="664490" y="1230180"/>
            <a:chExt cx="5000625" cy="3385832"/>
          </a:xfrm>
        </p:grpSpPr>
        <p:pic>
          <p:nvPicPr>
            <p:cNvPr id="13" name="Picture 4" descr="https://inews.gtimg.com/newsapp_bt/0/4710747175/64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02414" y="1230180"/>
              <a:ext cx="4326930" cy="28846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4" name="TextBox 5"/>
            <p:cNvSpPr txBox="1"/>
            <p:nvPr/>
          </p:nvSpPr>
          <p:spPr>
            <a:xfrm>
              <a:off x="664490" y="4172365"/>
              <a:ext cx="5000625" cy="443647"/>
            </a:xfrm>
            <a:prstGeom prst="rect">
              <a:avLst/>
            </a:prstGeom>
            <a:noFill/>
          </p:spPr>
          <p:txBody>
            <a:bodyPr wrap="square" rtlCol="0">
              <a:spAutoFit/>
            </a:bodyPr>
            <a:lstStyle/>
            <a:p>
              <a:pPr algn="ctr"/>
              <a:r>
                <a:rPr lang="zh-CN" altLang="en-US" sz="2000" dirty="0">
                  <a:latin typeface="黑体" panose="02010609060101010101" pitchFamily="49" charset="-122"/>
                  <a:ea typeface="黑体" panose="02010609060101010101" pitchFamily="49" charset="-122"/>
                </a:rPr>
                <a:t>失业工人排队领取救济</a:t>
              </a:r>
              <a:endParaRPr lang="zh-CN" altLang="en-US" sz="2000" dirty="0">
                <a:latin typeface="黑体" panose="02010609060101010101" pitchFamily="49" charset="-122"/>
                <a:ea typeface="黑体" panose="02010609060101010101" pitchFamily="49" charset="-122"/>
              </a:endParaRPr>
            </a:p>
          </p:txBody>
        </p:sp>
      </p:grpSp>
      <p:grpSp>
        <p:nvGrpSpPr>
          <p:cNvPr id="3" name="组合 2"/>
          <p:cNvGrpSpPr/>
          <p:nvPr/>
        </p:nvGrpSpPr>
        <p:grpSpPr>
          <a:xfrm>
            <a:off x="142701" y="1089213"/>
            <a:ext cx="6144260" cy="3048635"/>
            <a:chOff x="5512188" y="1198457"/>
            <a:chExt cx="6486876" cy="3421826"/>
          </a:xfrm>
        </p:grpSpPr>
        <p:pic>
          <p:nvPicPr>
            <p:cNvPr id="15" name="图片 14" descr="微信图片_202003121410132"/>
            <p:cNvPicPr>
              <a:picLocks noChangeAspect="1"/>
            </p:cNvPicPr>
            <p:nvPr/>
          </p:nvPicPr>
          <p:blipFill>
            <a:blip r:embed="rId2"/>
            <a:stretch>
              <a:fillRect/>
            </a:stretch>
          </p:blipFill>
          <p:spPr>
            <a:xfrm>
              <a:off x="5512858" y="1198457"/>
              <a:ext cx="6284595" cy="2916343"/>
            </a:xfrm>
            <a:prstGeom prst="rect">
              <a:avLst/>
            </a:prstGeom>
          </p:spPr>
        </p:pic>
        <p:sp>
          <p:nvSpPr>
            <p:cNvPr id="16" name="TextBox 5"/>
            <p:cNvSpPr txBox="1"/>
            <p:nvPr/>
          </p:nvSpPr>
          <p:spPr>
            <a:xfrm>
              <a:off x="5512188" y="4103552"/>
              <a:ext cx="6486876" cy="516731"/>
            </a:xfrm>
            <a:prstGeom prst="rect">
              <a:avLst/>
            </a:prstGeom>
            <a:noFill/>
          </p:spPr>
          <p:txBody>
            <a:bodyPr wrap="square" rtlCol="0">
              <a:spAutoFit/>
            </a:bodyPr>
            <a:lstStyle/>
            <a:p>
              <a:pPr algn="ctr"/>
              <a:r>
                <a:rPr lang="en-US" altLang="zh-CN" sz="2400" dirty="0">
                  <a:solidFill>
                    <a:srgbClr val="FF0000"/>
                  </a:solidFill>
                  <a:latin typeface="黑体" panose="02010609060101010101" pitchFamily="49" charset="-122"/>
                  <a:ea typeface="黑体" panose="02010609060101010101" pitchFamily="49" charset="-122"/>
                </a:rPr>
                <a:t>1929-1933</a:t>
              </a:r>
              <a:r>
                <a:rPr lang="zh-CN" altLang="en-US" sz="2400" dirty="0">
                  <a:solidFill>
                    <a:srgbClr val="FF0000"/>
                  </a:solidFill>
                  <a:latin typeface="黑体" panose="02010609060101010101" pitchFamily="49" charset="-122"/>
                  <a:ea typeface="黑体" panose="02010609060101010101" pitchFamily="49" charset="-122"/>
                </a:rPr>
                <a:t>年</a:t>
              </a:r>
              <a:r>
                <a:rPr lang="zh-CN" altLang="en-US" sz="2400" dirty="0">
                  <a:latin typeface="黑体" panose="02010609060101010101" pitchFamily="49" charset="-122"/>
                  <a:ea typeface="黑体" panose="02010609060101010101" pitchFamily="49" charset="-122"/>
                </a:rPr>
                <a:t>世界主要资本主义国家经济情况</a:t>
              </a:r>
              <a:endParaRPr lang="zh-CN" altLang="en-US" sz="2400" dirty="0">
                <a:latin typeface="黑体" panose="02010609060101010101" pitchFamily="49" charset="-122"/>
                <a:ea typeface="黑体" panose="02010609060101010101" pitchFamily="49" charset="-122"/>
              </a:endParaRPr>
            </a:p>
          </p:txBody>
        </p:sp>
      </p:grpSp>
      <p:sp>
        <p:nvSpPr>
          <p:cNvPr id="22" name="矩形 21"/>
          <p:cNvSpPr/>
          <p:nvPr/>
        </p:nvSpPr>
        <p:spPr>
          <a:xfrm>
            <a:off x="143343" y="294814"/>
            <a:ext cx="11463867" cy="551180"/>
          </a:xfrm>
          <a:prstGeom prst="rect">
            <a:avLst/>
          </a:prstGeom>
        </p:spPr>
        <p:txBody>
          <a:bodyPr wrap="square" lIns="121912" tIns="60956" rIns="121912" bIns="60956">
            <a:spAutoFit/>
          </a:bodyPr>
          <a:lstStyle/>
          <a:p>
            <a:pPr indent="150495"/>
            <a:r>
              <a:rPr lang="en-US" altLang="zh-CN" sz="2800" b="1" kern="100" dirty="0">
                <a:solidFill>
                  <a:srgbClr val="000000"/>
                </a:solidFill>
                <a:latin typeface="宋体" panose="02010600030101010101" pitchFamily="2" charset="-122"/>
                <a:ea typeface="宋体" panose="02010600030101010101" pitchFamily="2" charset="-122"/>
                <a:cs typeface="黑体" panose="02010609060101010101" pitchFamily="49" charset="-122"/>
              </a:rPr>
              <a:t>2</a:t>
            </a:r>
            <a:r>
              <a:rPr lang="zh-CN" altLang="en-US" sz="2800" b="1" kern="100" dirty="0">
                <a:solidFill>
                  <a:srgbClr val="000000"/>
                </a:solidFill>
                <a:latin typeface="宋体" panose="02010600030101010101" pitchFamily="2" charset="-122"/>
                <a:ea typeface="宋体" panose="02010600030101010101" pitchFamily="2" charset="-122"/>
                <a:cs typeface="黑体" panose="02010609060101010101" pitchFamily="49" charset="-122"/>
              </a:rPr>
              <a:t>、</a:t>
            </a:r>
            <a:r>
              <a:rPr lang="en-US" altLang="zh-CN" sz="2800" b="1" kern="100" dirty="0">
                <a:solidFill>
                  <a:srgbClr val="000000"/>
                </a:solidFill>
                <a:latin typeface="宋体" panose="02010600030101010101" pitchFamily="2" charset="-122"/>
                <a:ea typeface="宋体" panose="02010600030101010101" pitchFamily="2" charset="-122"/>
                <a:cs typeface="黑体" panose="02010609060101010101" pitchFamily="49" charset="-122"/>
              </a:rPr>
              <a:t>1929—1933</a:t>
            </a:r>
            <a:r>
              <a:rPr lang="zh-CN" altLang="en-US" sz="2800" b="1" kern="100" dirty="0">
                <a:solidFill>
                  <a:srgbClr val="000000"/>
                </a:solidFill>
                <a:latin typeface="宋体" panose="02010600030101010101" pitchFamily="2" charset="-122"/>
                <a:ea typeface="宋体" panose="02010600030101010101" pitchFamily="2" charset="-122"/>
                <a:cs typeface="黑体" panose="02010609060101010101" pitchFamily="49" charset="-122"/>
              </a:rPr>
              <a:t>年经济大危机激化矛盾</a:t>
            </a:r>
            <a:endParaRPr lang="en-US" altLang="zh-CN" sz="2800" b="1" kern="100" dirty="0">
              <a:solidFill>
                <a:srgbClr val="000000"/>
              </a:solidFill>
              <a:latin typeface="宋体" panose="02010600030101010101" pitchFamily="2" charset="-122"/>
              <a:ea typeface="宋体" panose="02010600030101010101" pitchFamily="2" charset="-122"/>
              <a:cs typeface="黑体" panose="02010609060101010101" pitchFamily="49" charset="-122"/>
            </a:endParaRPr>
          </a:p>
        </p:txBody>
      </p:sp>
      <p:sp>
        <p:nvSpPr>
          <p:cNvPr id="17" name="文本框 2"/>
          <p:cNvSpPr txBox="1"/>
          <p:nvPr/>
        </p:nvSpPr>
        <p:spPr>
          <a:xfrm>
            <a:off x="253775" y="4445048"/>
            <a:ext cx="11684907" cy="1556385"/>
          </a:xfrm>
          <a:prstGeom prst="rect">
            <a:avLst/>
          </a:prstGeom>
          <a:solidFill>
            <a:srgbClr val="FDFAF6"/>
          </a:solidFill>
          <a:ln>
            <a:solidFill>
              <a:schemeClr val="accent1"/>
            </a:solidFill>
          </a:ln>
        </p:spPr>
        <p:txBody>
          <a:bodyPr wrap="square" lIns="121912" tIns="60956" rIns="121912" bIns="60956">
            <a:spAutoFit/>
          </a:bodyPr>
          <a:lstStyle/>
          <a:p>
            <a:pPr>
              <a:lnSpc>
                <a:spcPts val="2800"/>
              </a:lnSpc>
            </a:pPr>
            <a:r>
              <a:rPr lang="zh-CN" altLang="en-US" sz="2665" b="1" dirty="0">
                <a:latin typeface="楷体" panose="02010609060101010101" charset="-122"/>
                <a:ea typeface="楷体" panose="02010609060101010101" charset="-122"/>
                <a:cs typeface="楷体" panose="02010609060101010101" charset="-122"/>
              </a:rPr>
              <a:t>    </a:t>
            </a:r>
            <a:r>
              <a:rPr lang="zh-CN" altLang="en-US" sz="2400" b="1" dirty="0">
                <a:latin typeface="宋体" panose="02010600030101010101" pitchFamily="2" charset="-122"/>
                <a:ea typeface="宋体" panose="02010600030101010101" pitchFamily="2" charset="-122"/>
                <a:cs typeface="宋体" panose="02010600030101010101" pitchFamily="2" charset="-122"/>
              </a:rPr>
              <a:t>资本主义经济危机的爆发，促使</a:t>
            </a: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rPr>
              <a:t>帝国主义国家之间的经济斗争空前加剧</a:t>
            </a:r>
            <a:r>
              <a:rPr lang="zh-CN" altLang="en-US" sz="2400" b="1" dirty="0">
                <a:latin typeface="宋体" panose="02010600030101010101" pitchFamily="2" charset="-122"/>
                <a:ea typeface="宋体" panose="02010600030101010101" pitchFamily="2" charset="-122"/>
                <a:cs typeface="宋体" panose="02010600030101010101" pitchFamily="2" charset="-122"/>
              </a:rPr>
              <a:t>。各国为了缓和和摆脱危机，一方面提高进口税率，高筑关税壁垒，</a:t>
            </a: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rPr>
              <a:t>限制</a:t>
            </a:r>
            <a:r>
              <a:rPr lang="zh-CN" altLang="en-US" sz="2400" b="1" dirty="0">
                <a:latin typeface="宋体" panose="02010600030101010101" pitchFamily="2" charset="-122"/>
                <a:ea typeface="宋体" panose="02010600030101010101" pitchFamily="2" charset="-122"/>
                <a:cs typeface="宋体" panose="02010600030101010101" pitchFamily="2" charset="-122"/>
              </a:rPr>
              <a:t>外国商品输入，以保护国内市场；另一方面则实行货币贬值，廉价对外</a:t>
            </a: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rPr>
              <a:t>倾销</a:t>
            </a:r>
            <a:r>
              <a:rPr lang="zh-CN" altLang="en-US" sz="2400" b="1" dirty="0">
                <a:latin typeface="宋体" panose="02010600030101010101" pitchFamily="2" charset="-122"/>
                <a:ea typeface="宋体" panose="02010600030101010101" pitchFamily="2" charset="-122"/>
                <a:cs typeface="宋体" panose="02010600030101010101" pitchFamily="2" charset="-122"/>
              </a:rPr>
              <a:t>本国商品，以加紧争夺国外市场。这样，主要资本主义国家相互之间展开了一场激烈的</a:t>
            </a: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rPr>
              <a:t>关税战、货币战和倾销战</a:t>
            </a:r>
            <a:r>
              <a:rPr lang="zh-CN" altLang="en-US" sz="2400" b="1" dirty="0">
                <a:latin typeface="宋体" panose="02010600030101010101" pitchFamily="2" charset="-122"/>
                <a:ea typeface="宋体" panose="02010600030101010101" pitchFamily="2" charset="-122"/>
                <a:cs typeface="宋体" panose="02010600030101010101" pitchFamily="2" charset="-122"/>
              </a:rPr>
              <a:t>。</a:t>
            </a:r>
            <a:endParaRPr lang="zh-CN" altLang="en-US" sz="2400" b="1" dirty="0" smtClean="0">
              <a:latin typeface="宋体" panose="02010600030101010101" pitchFamily="2" charset="-122"/>
              <a:ea typeface="宋体" panose="02010600030101010101" pitchFamily="2" charset="-122"/>
              <a:cs typeface="宋体" panose="02010600030101010101" pitchFamily="2" charset="-122"/>
            </a:endParaRPr>
          </a:p>
        </p:txBody>
      </p:sp>
      <p:sp>
        <p:nvSpPr>
          <p:cNvPr id="8" name="文本框 7"/>
          <p:cNvSpPr txBox="1"/>
          <p:nvPr/>
        </p:nvSpPr>
        <p:spPr>
          <a:xfrm>
            <a:off x="7023100" y="154940"/>
            <a:ext cx="4584065" cy="829945"/>
          </a:xfrm>
          <a:prstGeom prst="rect">
            <a:avLst/>
          </a:prstGeom>
          <a:noFill/>
        </p:spPr>
        <p:txBody>
          <a:bodyPr wrap="square" rtlCol="0">
            <a:spAutoFit/>
          </a:bodyPr>
          <a:p>
            <a:r>
              <a:rPr lang="zh-CN" altLang="en-US" sz="2400" b="1" dirty="0">
                <a:solidFill>
                  <a:srgbClr val="FF0000"/>
                </a:solidFill>
                <a:latin typeface="华文楷体" panose="02010600040101010101" pitchFamily="2" charset="-122"/>
                <a:ea typeface="华文楷体" panose="02010600040101010101" pitchFamily="2" charset="-122"/>
              </a:rPr>
              <a:t>英美：内部</a:t>
            </a:r>
            <a:r>
              <a:rPr lang="zh-CN" altLang="en-US" sz="2400" b="1" dirty="0" smtClean="0">
                <a:solidFill>
                  <a:srgbClr val="FF0000"/>
                </a:solidFill>
                <a:latin typeface="华文楷体" panose="02010600040101010101" pitchFamily="2" charset="-122"/>
                <a:ea typeface="华文楷体" panose="02010600040101010101" pitchFamily="2" charset="-122"/>
              </a:rPr>
              <a:t>改革，贸易保护</a:t>
            </a:r>
            <a:endParaRPr lang="en-US" altLang="zh-CN" sz="2400" b="1" dirty="0">
              <a:solidFill>
                <a:srgbClr val="FF0000"/>
              </a:solidFill>
              <a:latin typeface="华文楷体" panose="02010600040101010101" pitchFamily="2" charset="-122"/>
              <a:ea typeface="华文楷体" panose="02010600040101010101" pitchFamily="2" charset="-122"/>
            </a:endParaRPr>
          </a:p>
          <a:p>
            <a:r>
              <a:rPr lang="zh-CN" altLang="en-US" sz="2400" b="1" dirty="0">
                <a:solidFill>
                  <a:srgbClr val="FF0000"/>
                </a:solidFill>
                <a:latin typeface="华文楷体" panose="02010600040101010101" pitchFamily="2" charset="-122"/>
                <a:ea typeface="华文楷体" panose="02010600040101010101" pitchFamily="2" charset="-122"/>
              </a:rPr>
              <a:t>日德：向外扩张，转嫁矛盾</a:t>
            </a:r>
            <a:endParaRPr lang="zh-CN" altLang="en-US" sz="2400" b="1" dirty="0">
              <a:solidFill>
                <a:srgbClr val="FF0000"/>
              </a:solidFill>
              <a:latin typeface="华文楷体" panose="02010600040101010101" pitchFamily="2" charset="-122"/>
              <a:ea typeface="华文楷体" panose="02010600040101010101" pitchFamily="2" charset="-122"/>
            </a:endParaRPr>
          </a:p>
        </p:txBody>
      </p:sp>
      <p:sp>
        <p:nvSpPr>
          <p:cNvPr id="9" name="文本框 8"/>
          <p:cNvSpPr txBox="1"/>
          <p:nvPr/>
        </p:nvSpPr>
        <p:spPr>
          <a:xfrm>
            <a:off x="4812665" y="4432935"/>
            <a:ext cx="7053580" cy="1568450"/>
          </a:xfrm>
          <a:prstGeom prst="rect">
            <a:avLst/>
          </a:prstGeom>
          <a:solidFill>
            <a:schemeClr val="bg1"/>
          </a:solidFill>
        </p:spPr>
        <p:txBody>
          <a:bodyPr wrap="square" rtlCol="0">
            <a:spAutoFit/>
          </a:bodyPr>
          <a:p>
            <a:r>
              <a:rPr lang="zh-CN" altLang="en-US" sz="2400" dirty="0">
                <a:solidFill>
                  <a:srgbClr val="FFFF00"/>
                </a:solidFill>
                <a:latin typeface="华文楷体" panose="02010600040101010101" pitchFamily="2" charset="-122"/>
                <a:ea typeface="华文楷体" panose="02010600040101010101" pitchFamily="2" charset="-122"/>
              </a:rPr>
              <a:t>    </a:t>
            </a:r>
            <a:endParaRPr lang="zh-CN" altLang="en-US" sz="2400" dirty="0">
              <a:solidFill>
                <a:srgbClr val="FFFF00"/>
              </a:solidFill>
              <a:latin typeface="华文楷体" panose="02010600040101010101" pitchFamily="2" charset="-122"/>
              <a:ea typeface="华文楷体" panose="02010600040101010101" pitchFamily="2" charset="-122"/>
            </a:endParaRPr>
          </a:p>
          <a:p>
            <a:r>
              <a:rPr lang="zh-CN" altLang="en-US" sz="2400" b="1" dirty="0">
                <a:solidFill>
                  <a:srgbClr val="FF0000"/>
                </a:solidFill>
                <a:latin typeface="华文楷体" panose="02010600040101010101" pitchFamily="2" charset="-122"/>
                <a:ea typeface="华文楷体" panose="02010600040101010101" pitchFamily="2" charset="-122"/>
              </a:rPr>
              <a:t>英美国家面对危机缺乏团结合作，而是但求自保、以邻为壑，客观上加剧了危机，加速了战争的爆发</a:t>
            </a:r>
            <a:endParaRPr lang="zh-CN" altLang="en-US" sz="2400" b="1" dirty="0">
              <a:solidFill>
                <a:srgbClr val="FF0000"/>
              </a:solidFill>
              <a:latin typeface="华文楷体" panose="02010600040101010101" pitchFamily="2" charset="-122"/>
              <a:ea typeface="华文楷体" panose="02010600040101010101" pitchFamily="2" charset="-122"/>
            </a:endParaRPr>
          </a:p>
          <a:p>
            <a:endParaRPr lang="zh-CN" altLang="en-US" sz="2400" b="1" dirty="0">
              <a:solidFill>
                <a:srgbClr val="FF0000"/>
              </a:solidFill>
              <a:latin typeface="华文楷体" panose="02010600040101010101" pitchFamily="2" charset="-122"/>
              <a:ea typeface="华文楷体" panose="02010600040101010101" pitchFamily="2"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bldLvl="0" animBg="1"/>
      <p:bldP spid="9" grpId="0" bldLvl="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3101" y="311498"/>
            <a:ext cx="7722870" cy="551180"/>
          </a:xfrm>
          <a:prstGeom prst="rect">
            <a:avLst/>
          </a:prstGeom>
        </p:spPr>
        <p:txBody>
          <a:bodyPr wrap="none" lIns="121912" tIns="60956" rIns="121912" bIns="60956">
            <a:spAutoFit/>
          </a:bodyPr>
          <a:lstStyle/>
          <a:p>
            <a:pPr indent="150495" algn="just"/>
            <a:r>
              <a:rPr lang="en-US" altLang="zh-CN" sz="2800" b="1" kern="100" dirty="0">
                <a:solidFill>
                  <a:srgbClr val="000000"/>
                </a:solidFill>
                <a:latin typeface="宋体" panose="02010600030101010101" pitchFamily="2" charset="-122"/>
                <a:ea typeface="宋体" panose="02010600030101010101" pitchFamily="2" charset="-122"/>
                <a:cs typeface="黑体" panose="02010609060101010101" pitchFamily="49" charset="-122"/>
              </a:rPr>
              <a:t>3</a:t>
            </a:r>
            <a:r>
              <a:rPr lang="zh-CN" altLang="en-US" sz="2800" b="1" kern="100" dirty="0">
                <a:solidFill>
                  <a:srgbClr val="000000"/>
                </a:solidFill>
                <a:latin typeface="宋体" panose="02010600030101010101" pitchFamily="2" charset="-122"/>
                <a:ea typeface="宋体" panose="02010600030101010101" pitchFamily="2" charset="-122"/>
                <a:cs typeface="黑体" panose="02010609060101010101" pitchFamily="49" charset="-122"/>
              </a:rPr>
              <a:t>、资本主义</a:t>
            </a:r>
            <a:r>
              <a:rPr lang="zh-CN" altLang="zh-CN" sz="2800" b="1" kern="100" dirty="0">
                <a:solidFill>
                  <a:srgbClr val="000000"/>
                </a:solidFill>
                <a:latin typeface="宋体" panose="02010600030101010101" pitchFamily="2" charset="-122"/>
                <a:ea typeface="宋体" panose="02010600030101010101" pitchFamily="2" charset="-122"/>
                <a:cs typeface="黑体" panose="02010609060101010101" pitchFamily="49" charset="-122"/>
              </a:rPr>
              <a:t>经济政治发展不平衡（根本原因）</a:t>
            </a:r>
            <a:endParaRPr lang="zh-CN" altLang="zh-CN" sz="2800" b="1" kern="100" dirty="0">
              <a:solidFill>
                <a:srgbClr val="000000"/>
              </a:solidFill>
              <a:latin typeface="宋体" panose="02010600030101010101" pitchFamily="2" charset="-122"/>
              <a:ea typeface="宋体" panose="02010600030101010101" pitchFamily="2" charset="-122"/>
              <a:cs typeface="黑体" panose="02010609060101010101" pitchFamily="49" charset="-122"/>
            </a:endParaRPr>
          </a:p>
        </p:txBody>
      </p:sp>
      <p:sp>
        <p:nvSpPr>
          <p:cNvPr id="27653" name="文本框 99"/>
          <p:cNvSpPr txBox="1"/>
          <p:nvPr/>
        </p:nvSpPr>
        <p:spPr>
          <a:xfrm>
            <a:off x="250192" y="998225"/>
            <a:ext cx="11763375" cy="2414905"/>
          </a:xfrm>
          <a:prstGeom prst="rect">
            <a:avLst/>
          </a:prstGeom>
          <a:solidFill>
            <a:srgbClr val="F9FEE9"/>
          </a:solidFill>
          <a:ln w="28575" cap="flat" cmpd="sng">
            <a:solidFill>
              <a:srgbClr val="89A4A7"/>
            </a:solidFill>
            <a:prstDash val="solid"/>
            <a:round/>
            <a:headEnd type="none" w="med" len="med"/>
            <a:tailEnd type="none" w="med" len="med"/>
          </a:ln>
        </p:spPr>
        <p:txBody>
          <a:bodyPr wrap="square" lIns="91434" tIns="45718" rIns="91434" bIns="45718" anchor="t" anchorCtr="0">
            <a:spAutoFit/>
          </a:bodyPr>
          <a:lstStyle/>
          <a:p>
            <a:pPr>
              <a:lnSpc>
                <a:spcPct val="90000"/>
              </a:lnSpc>
            </a:pPr>
            <a:r>
              <a:rPr lang="zh-CN" altLang="zh-CN" sz="2400" b="1" dirty="0">
                <a:latin typeface="微软雅黑" panose="020B0503020204020204" charset="-122"/>
                <a:ea typeface="微软雅黑" panose="020B0503020204020204" charset="-122"/>
              </a:rPr>
              <a:t>①经济发展不平衡：</a:t>
            </a:r>
            <a:r>
              <a:rPr lang="zh-CN" altLang="zh-CN" sz="2400" b="1" dirty="0">
                <a:latin typeface="楷体" panose="02010609060101010101" charset="-122"/>
                <a:ea typeface="楷体" panose="02010609060101010101" charset="-122"/>
              </a:rPr>
              <a:t>一战后英法经济困难重重</a:t>
            </a:r>
            <a:r>
              <a:rPr lang="zh-CN" altLang="zh-CN" sz="2400" b="1" dirty="0" smtClean="0">
                <a:latin typeface="楷体" panose="02010609060101010101" charset="-122"/>
                <a:ea typeface="楷体" panose="02010609060101010101" charset="-122"/>
              </a:rPr>
              <a:t>，战败</a:t>
            </a:r>
            <a:r>
              <a:rPr lang="zh-CN" altLang="zh-CN" sz="2400" b="1" dirty="0">
                <a:latin typeface="楷体" panose="02010609060101010101" charset="-122"/>
                <a:ea typeface="楷体" panose="02010609060101010101" charset="-122"/>
              </a:rPr>
              <a:t>的德国利用英法美的矛盾，依靠美国扶植，经济很快恢复并再度超过英法</a:t>
            </a:r>
            <a:r>
              <a:rPr lang="zh-CN" altLang="zh-CN" sz="2400" b="1" dirty="0" smtClean="0">
                <a:latin typeface="楷体" panose="02010609060101010101" charset="-122"/>
                <a:ea typeface="楷体" panose="02010609060101010101" charset="-122"/>
              </a:rPr>
              <a:t>。日本</a:t>
            </a:r>
            <a:r>
              <a:rPr lang="zh-CN" altLang="zh-CN" sz="2400" b="1" dirty="0">
                <a:latin typeface="楷体" panose="02010609060101010101" charset="-122"/>
                <a:ea typeface="楷体" panose="02010609060101010101" charset="-122"/>
              </a:rPr>
              <a:t>狭小的国内市场和薄弱的基础无法摆脱</a:t>
            </a:r>
            <a:r>
              <a:rPr lang="zh-CN" altLang="zh-CN" sz="2400" b="1" dirty="0" smtClean="0">
                <a:latin typeface="楷体" panose="02010609060101010101" charset="-122"/>
                <a:ea typeface="楷体" panose="02010609060101010101" charset="-122"/>
              </a:rPr>
              <a:t>1929</a:t>
            </a:r>
            <a:r>
              <a:rPr lang="en-US" altLang="zh-CN" sz="2400" b="1" dirty="0" smtClean="0">
                <a:latin typeface="楷体" panose="02010609060101010101" charset="-122"/>
                <a:ea typeface="楷体" panose="02010609060101010101" charset="-122"/>
              </a:rPr>
              <a:t>—</a:t>
            </a:r>
            <a:r>
              <a:rPr lang="zh-CN" altLang="zh-CN" sz="2400" b="1" dirty="0" smtClean="0">
                <a:latin typeface="楷体" panose="02010609060101010101" charset="-122"/>
                <a:ea typeface="楷体" panose="02010609060101010101" charset="-122"/>
              </a:rPr>
              <a:t>1933年</a:t>
            </a:r>
            <a:r>
              <a:rPr lang="zh-CN" altLang="zh-CN" sz="2400" b="1" dirty="0">
                <a:latin typeface="楷体" panose="02010609060101010101" charset="-122"/>
                <a:ea typeface="楷体" panose="02010609060101010101" charset="-122"/>
              </a:rPr>
              <a:t>的经济危机。</a:t>
            </a:r>
            <a:endParaRPr lang="zh-CN" altLang="zh-CN" sz="2400" b="1" dirty="0">
              <a:latin typeface="楷体" panose="02010609060101010101" charset="-122"/>
              <a:ea typeface="楷体" panose="02010609060101010101" charset="-122"/>
            </a:endParaRPr>
          </a:p>
          <a:p>
            <a:pPr>
              <a:lnSpc>
                <a:spcPct val="90000"/>
              </a:lnSpc>
            </a:pPr>
            <a:r>
              <a:rPr lang="zh-CN" altLang="zh-CN" sz="2400" b="1" dirty="0">
                <a:latin typeface="微软雅黑" panose="020B0503020204020204" charset="-122"/>
                <a:ea typeface="微软雅黑" panose="020B0503020204020204" charset="-122"/>
              </a:rPr>
              <a:t>②政治发展不平衡：</a:t>
            </a:r>
            <a:r>
              <a:rPr lang="zh-CN" altLang="zh-CN" sz="2400" b="1" dirty="0">
                <a:latin typeface="楷体" panose="02010609060101010101" charset="-122"/>
                <a:ea typeface="楷体" panose="02010609060101010101" charset="-122"/>
              </a:rPr>
              <a:t>1929--1933年资本主义世界严重的经济危机引起了政治危机，德日由于较多保留了军国主义和专制主义传统，在经济危机严重打击下，当本国阶级矛盾激化时就抛弃了资产阶级民主制度建立了法西斯专政。而英法美继续维持了资产阶级民主</a:t>
            </a:r>
            <a:r>
              <a:rPr lang="zh-CN" altLang="zh-CN" sz="2400" b="1" dirty="0" smtClean="0">
                <a:latin typeface="楷体" panose="02010609060101010101" charset="-122"/>
                <a:ea typeface="楷体" panose="02010609060101010101" charset="-122"/>
              </a:rPr>
              <a:t>制度</a:t>
            </a:r>
            <a:r>
              <a:rPr lang="zh-CN" altLang="en-US" sz="2400" b="1" dirty="0" smtClean="0">
                <a:latin typeface="楷体" panose="02010609060101010101" charset="-122"/>
                <a:ea typeface="楷体" panose="02010609060101010101" charset="-122"/>
              </a:rPr>
              <a:t>，如美国罗斯福新政</a:t>
            </a:r>
            <a:r>
              <a:rPr lang="zh-CN" altLang="zh-CN" sz="2400" b="1" dirty="0" smtClean="0">
                <a:latin typeface="楷体" panose="02010609060101010101" charset="-122"/>
                <a:ea typeface="楷体" panose="02010609060101010101" charset="-122"/>
              </a:rPr>
              <a:t>。</a:t>
            </a:r>
            <a:endParaRPr lang="zh-CN" altLang="en-US" sz="2400" b="1" dirty="0">
              <a:latin typeface="楷体" panose="02010609060101010101" charset="-122"/>
              <a:ea typeface="楷体" panose="02010609060101010101" charset="-122"/>
            </a:endParaRPr>
          </a:p>
        </p:txBody>
      </p:sp>
      <p:pic>
        <p:nvPicPr>
          <p:cNvPr id="65539" name="Picture 3"/>
          <p:cNvPicPr>
            <a:picLocks noChangeAspect="1"/>
          </p:cNvPicPr>
          <p:nvPr/>
        </p:nvPicPr>
        <p:blipFill>
          <a:blip r:embed="rId1"/>
          <a:srcRect r="839" b="1710"/>
          <a:stretch>
            <a:fillRect/>
          </a:stretch>
        </p:blipFill>
        <p:spPr>
          <a:xfrm>
            <a:off x="5991227" y="3669378"/>
            <a:ext cx="6022340" cy="2928275"/>
          </a:xfrm>
          <a:prstGeom prst="rect">
            <a:avLst/>
          </a:prstGeom>
          <a:noFill/>
          <a:ln w="15875">
            <a:solidFill>
              <a:srgbClr val="7030A0"/>
            </a:solidFill>
          </a:ln>
        </p:spPr>
      </p:pic>
      <p:pic>
        <p:nvPicPr>
          <p:cNvPr id="6" name="Picture 4"/>
          <p:cNvPicPr>
            <a:picLocks noChangeAspect="1"/>
          </p:cNvPicPr>
          <p:nvPr>
            <p:custDataLst>
              <p:tags r:id="rId2"/>
            </p:custDataLst>
          </p:nvPr>
        </p:nvPicPr>
        <p:blipFill>
          <a:blip r:embed="rId3"/>
          <a:srcRect l="1152" t="1665" r="4607" b="3027"/>
          <a:stretch>
            <a:fillRect/>
          </a:stretch>
        </p:blipFill>
        <p:spPr>
          <a:xfrm>
            <a:off x="250159" y="3669378"/>
            <a:ext cx="5505311" cy="2928275"/>
          </a:xfrm>
          <a:prstGeom prst="rect">
            <a:avLst/>
          </a:prstGeom>
          <a:noFill/>
          <a:ln w="15875">
            <a:solidFill>
              <a:schemeClr val="tx1"/>
            </a:solidFill>
          </a:ln>
        </p:spPr>
      </p:pic>
    </p:spTree>
    <p:custDataLst>
      <p:tags r:id="rId4"/>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1"/>
          <p:cNvSpPr/>
          <p:nvPr/>
        </p:nvSpPr>
        <p:spPr>
          <a:xfrm>
            <a:off x="96016" y="5243547"/>
            <a:ext cx="11952649" cy="393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zh-CN" altLang="en-US" sz="2400"/>
          </a:p>
        </p:txBody>
      </p:sp>
      <p:sp>
        <p:nvSpPr>
          <p:cNvPr id="8" name="上箭头 7"/>
          <p:cNvSpPr/>
          <p:nvPr/>
        </p:nvSpPr>
        <p:spPr>
          <a:xfrm>
            <a:off x="435736" y="4058000"/>
            <a:ext cx="76200" cy="128460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zh-CN" altLang="en-US" sz="2400"/>
          </a:p>
        </p:txBody>
      </p:sp>
      <p:sp>
        <p:nvSpPr>
          <p:cNvPr id="26" name="上箭头 25"/>
          <p:cNvSpPr/>
          <p:nvPr/>
        </p:nvSpPr>
        <p:spPr>
          <a:xfrm>
            <a:off x="2255576" y="3746851"/>
            <a:ext cx="85725" cy="15951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zh-CN" altLang="en-US" sz="2400"/>
          </a:p>
        </p:txBody>
      </p:sp>
      <p:sp>
        <p:nvSpPr>
          <p:cNvPr id="28" name="上箭头 27"/>
          <p:cNvSpPr/>
          <p:nvPr/>
        </p:nvSpPr>
        <p:spPr>
          <a:xfrm>
            <a:off x="4175787" y="3569685"/>
            <a:ext cx="76200" cy="17729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zh-CN" altLang="en-US" sz="2400"/>
          </a:p>
        </p:txBody>
      </p:sp>
      <p:sp>
        <p:nvSpPr>
          <p:cNvPr id="54" name="文本框 53"/>
          <p:cNvSpPr txBox="1"/>
          <p:nvPr>
            <p:custDataLst>
              <p:tags r:id="rId1"/>
            </p:custDataLst>
          </p:nvPr>
        </p:nvSpPr>
        <p:spPr>
          <a:xfrm>
            <a:off x="530425" y="3461195"/>
            <a:ext cx="1580515" cy="532765"/>
          </a:xfrm>
          <a:prstGeom prst="rect">
            <a:avLst/>
          </a:prstGeom>
          <a:noFill/>
        </p:spPr>
        <p:txBody>
          <a:bodyPr wrap="square" lIns="91434" tIns="45718" rIns="91434" bIns="45718" rtlCol="0">
            <a:spAutoFit/>
          </a:bodyPr>
          <a:lstStyle/>
          <a:p>
            <a:pPr algn="ctr" defTabSz="342900">
              <a:lnSpc>
                <a:spcPct val="120000"/>
              </a:lnSpc>
              <a:defRPr/>
            </a:pPr>
            <a:r>
              <a:rPr kumimoji="1" lang="en-US" sz="2400" b="1" dirty="0">
                <a:solidFill>
                  <a:schemeClr val="accent1">
                    <a:lumMod val="75000"/>
                  </a:schemeClr>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1931</a:t>
            </a:r>
            <a:r>
              <a:rPr kumimoji="1" lang="zh-CN" altLang="en-US" sz="2400" b="1" dirty="0">
                <a:solidFill>
                  <a:schemeClr val="accent1">
                    <a:lumMod val="75000"/>
                  </a:schemeClr>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年</a:t>
            </a:r>
            <a:endParaRPr kumimoji="1" lang="zh-CN" altLang="en-US" sz="2400" b="1" dirty="0">
              <a:solidFill>
                <a:schemeClr val="accent1">
                  <a:lumMod val="75000"/>
                </a:schemeClr>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sp>
        <p:nvSpPr>
          <p:cNvPr id="59" name="文本框 58"/>
          <p:cNvSpPr txBox="1"/>
          <p:nvPr>
            <p:custDataLst>
              <p:tags r:id="rId2"/>
            </p:custDataLst>
          </p:nvPr>
        </p:nvSpPr>
        <p:spPr>
          <a:xfrm>
            <a:off x="2399559" y="3445404"/>
            <a:ext cx="1648460" cy="426085"/>
          </a:xfrm>
          <a:prstGeom prst="rect">
            <a:avLst/>
          </a:prstGeom>
          <a:noFill/>
        </p:spPr>
        <p:txBody>
          <a:bodyPr wrap="square" lIns="91434" tIns="45718" rIns="91434" bIns="45718" rtlCol="0">
            <a:noAutofit/>
          </a:bodyPr>
          <a:lstStyle/>
          <a:p>
            <a:pPr algn="ctr" defTabSz="342900">
              <a:lnSpc>
                <a:spcPct val="120000"/>
              </a:lnSpc>
              <a:defRPr/>
            </a:pPr>
            <a:r>
              <a:rPr kumimoji="1" lang="en-US" sz="2400" b="1" dirty="0">
                <a:solidFill>
                  <a:schemeClr val="accent1">
                    <a:lumMod val="75000"/>
                  </a:schemeClr>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1935</a:t>
            </a:r>
            <a:r>
              <a:rPr kumimoji="1" lang="zh-CN" altLang="en-US" sz="2400" b="1" dirty="0">
                <a:solidFill>
                  <a:schemeClr val="accent1">
                    <a:lumMod val="75000"/>
                  </a:schemeClr>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年</a:t>
            </a:r>
            <a:endParaRPr kumimoji="1" lang="zh-CN" altLang="en-US" sz="2400" b="1" dirty="0">
              <a:solidFill>
                <a:schemeClr val="accent1">
                  <a:lumMod val="75000"/>
                </a:schemeClr>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sp>
        <p:nvSpPr>
          <p:cNvPr id="67" name="文本框 66"/>
          <p:cNvSpPr txBox="1"/>
          <p:nvPr>
            <p:custDataLst>
              <p:tags r:id="rId3"/>
            </p:custDataLst>
          </p:nvPr>
        </p:nvSpPr>
        <p:spPr>
          <a:xfrm>
            <a:off x="4323733" y="3185639"/>
            <a:ext cx="1541167" cy="426313"/>
          </a:xfrm>
          <a:prstGeom prst="rect">
            <a:avLst/>
          </a:prstGeom>
          <a:noFill/>
        </p:spPr>
        <p:txBody>
          <a:bodyPr wrap="square" lIns="91434" tIns="45718" rIns="91434" bIns="45718" rtlCol="0"/>
          <a:lstStyle/>
          <a:p>
            <a:pPr algn="ctr" defTabSz="342900">
              <a:lnSpc>
                <a:spcPct val="120000"/>
              </a:lnSpc>
              <a:defRPr/>
            </a:pPr>
            <a:r>
              <a:rPr kumimoji="1" lang="en-US" sz="2400" b="1" dirty="0">
                <a:solidFill>
                  <a:schemeClr val="accent1">
                    <a:lumMod val="75000"/>
                  </a:schemeClr>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1936</a:t>
            </a:r>
            <a:r>
              <a:rPr kumimoji="1" lang="zh-CN" altLang="en-US" sz="2400" b="1" dirty="0">
                <a:solidFill>
                  <a:schemeClr val="accent1">
                    <a:lumMod val="75000"/>
                  </a:schemeClr>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年</a:t>
            </a:r>
            <a:endParaRPr kumimoji="1" lang="zh-CN" altLang="en-US" sz="2400" b="1" dirty="0">
              <a:solidFill>
                <a:schemeClr val="accent1">
                  <a:lumMod val="75000"/>
                </a:schemeClr>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sp>
        <p:nvSpPr>
          <p:cNvPr id="53" name="文本框 52"/>
          <p:cNvSpPr txBox="1"/>
          <p:nvPr>
            <p:custDataLst>
              <p:tags r:id="rId4"/>
            </p:custDataLst>
          </p:nvPr>
        </p:nvSpPr>
        <p:spPr>
          <a:xfrm>
            <a:off x="530425" y="3949416"/>
            <a:ext cx="1580515" cy="1294131"/>
          </a:xfrm>
          <a:prstGeom prst="rect">
            <a:avLst/>
          </a:prstGeom>
          <a:noFill/>
        </p:spPr>
        <p:txBody>
          <a:bodyPr wrap="square" lIns="91434" tIns="0" rIns="91434" bIns="45718" rtlCol="0">
            <a:noAutofit/>
          </a:bodyPr>
          <a:lstStyle/>
          <a:p>
            <a:pPr algn="just" defTabSz="342900">
              <a:lnSpc>
                <a:spcPct val="110000"/>
              </a:lnSpc>
              <a:defRPr/>
            </a:pPr>
            <a:r>
              <a:rPr lang="en-US" altLang="zh-CN" sz="2000" b="1" dirty="0">
                <a:latin typeface="楷体" panose="02010609060101010101" charset="-122"/>
                <a:ea typeface="楷体" panose="02010609060101010101" charset="-122"/>
                <a:cs typeface="楷体" panose="02010609060101010101" charset="-122"/>
                <a:sym typeface="+mn-ea"/>
              </a:rPr>
              <a:t>“</a:t>
            </a:r>
            <a:r>
              <a:rPr lang="zh-CN" altLang="en-US" sz="2000" b="1" dirty="0">
                <a:latin typeface="楷体" panose="02010609060101010101" charset="-122"/>
                <a:ea typeface="楷体" panose="02010609060101010101" charset="-122"/>
                <a:cs typeface="楷体" panose="02010609060101010101" charset="-122"/>
                <a:sym typeface="+mn-ea"/>
              </a:rPr>
              <a:t>九</a:t>
            </a:r>
            <a:r>
              <a:rPr lang="en-US" altLang="zh-CN" sz="2000" b="1" dirty="0">
                <a:latin typeface="楷体" panose="02010609060101010101" charset="-122"/>
                <a:ea typeface="楷体" panose="02010609060101010101" charset="-122"/>
                <a:cs typeface="楷体" panose="02010609060101010101" charset="-122"/>
                <a:sym typeface="+mn-ea"/>
              </a:rPr>
              <a:t>·</a:t>
            </a:r>
            <a:r>
              <a:rPr lang="zh-CN" altLang="en-US" sz="2000" b="1" dirty="0">
                <a:latin typeface="楷体" panose="02010609060101010101" charset="-122"/>
                <a:ea typeface="楷体" panose="02010609060101010101" charset="-122"/>
                <a:cs typeface="楷体" panose="02010609060101010101" charset="-122"/>
                <a:sym typeface="+mn-ea"/>
              </a:rPr>
              <a:t>一八事变</a:t>
            </a:r>
            <a:r>
              <a:rPr lang="en-US" altLang="zh-CN" sz="2000" b="1" dirty="0">
                <a:latin typeface="楷体" panose="02010609060101010101" charset="-122"/>
                <a:ea typeface="楷体" panose="02010609060101010101" charset="-122"/>
                <a:cs typeface="楷体" panose="02010609060101010101" charset="-122"/>
                <a:sym typeface="+mn-ea"/>
              </a:rPr>
              <a:t>”</a:t>
            </a:r>
            <a:r>
              <a:rPr lang="zh-CN" altLang="en-US" sz="2000" b="1" dirty="0">
                <a:latin typeface="楷体" panose="02010609060101010101" charset="-122"/>
                <a:ea typeface="楷体" panose="02010609060101010101" charset="-122"/>
                <a:cs typeface="楷体" panose="02010609060101010101" charset="-122"/>
                <a:sym typeface="+mn-ea"/>
              </a:rPr>
              <a:t>后，容忍日本侵略中国东北。</a:t>
            </a:r>
            <a:endParaRPr kumimoji="1" lang="zh-CN" altLang="en-US" sz="2000" b="1" spc="113" dirty="0">
              <a:latin typeface="楷体" panose="02010609060101010101" charset="-122"/>
              <a:ea typeface="楷体" panose="02010609060101010101" charset="-122"/>
              <a:cs typeface="楷体" panose="02010609060101010101" charset="-122"/>
              <a:sym typeface="Arial" panose="020B0604020202020204" pitchFamily="34" charset="0"/>
            </a:endParaRPr>
          </a:p>
        </p:txBody>
      </p:sp>
      <p:sp>
        <p:nvSpPr>
          <p:cNvPr id="55" name="文本框 54"/>
          <p:cNvSpPr txBox="1"/>
          <p:nvPr>
            <p:custDataLst>
              <p:tags r:id="rId5"/>
            </p:custDataLst>
          </p:nvPr>
        </p:nvSpPr>
        <p:spPr>
          <a:xfrm>
            <a:off x="2475431" y="3942253"/>
            <a:ext cx="1562735" cy="1324611"/>
          </a:xfrm>
          <a:prstGeom prst="rect">
            <a:avLst/>
          </a:prstGeom>
          <a:noFill/>
        </p:spPr>
        <p:txBody>
          <a:bodyPr wrap="square" lIns="91434" tIns="0" rIns="91434" bIns="45718" rtlCol="0"/>
          <a:lstStyle/>
          <a:p>
            <a:pPr algn="just" defTabSz="342900">
              <a:lnSpc>
                <a:spcPct val="110000"/>
              </a:lnSpc>
              <a:defRPr/>
            </a:pPr>
            <a:r>
              <a:rPr lang="zh-CN" altLang="en-US" sz="2000" b="1" dirty="0">
                <a:latin typeface="楷体" panose="02010609060101010101" charset="-122"/>
                <a:ea typeface="楷体" panose="02010609060101010101" charset="-122"/>
                <a:sym typeface="+mn-ea"/>
              </a:rPr>
              <a:t>意大利侵略埃塞俄比亚后，英法表示不干涉。</a:t>
            </a:r>
            <a:endParaRPr kumimoji="1" lang="zh-CN" altLang="en-US" sz="2000" b="1" spc="113" dirty="0">
              <a:latin typeface="楷体" panose="02010609060101010101" charset="-122"/>
              <a:ea typeface="楷体" panose="02010609060101010101" charset="-122"/>
              <a:cs typeface="微软雅黑" panose="020B0503020204020204" charset="-122"/>
              <a:sym typeface="+mn-ea"/>
            </a:endParaRPr>
          </a:p>
        </p:txBody>
      </p:sp>
      <p:sp>
        <p:nvSpPr>
          <p:cNvPr id="68" name="文本框 67"/>
          <p:cNvSpPr txBox="1"/>
          <p:nvPr>
            <p:custDataLst>
              <p:tags r:id="rId6"/>
            </p:custDataLst>
          </p:nvPr>
        </p:nvSpPr>
        <p:spPr>
          <a:xfrm>
            <a:off x="4213891" y="3611949"/>
            <a:ext cx="1760855" cy="1609091"/>
          </a:xfrm>
          <a:prstGeom prst="rect">
            <a:avLst/>
          </a:prstGeom>
          <a:noFill/>
        </p:spPr>
        <p:txBody>
          <a:bodyPr wrap="square" lIns="91434" tIns="0" rIns="91434" bIns="45718" rtlCol="0">
            <a:noAutofit/>
          </a:bodyPr>
          <a:lstStyle/>
          <a:p>
            <a:pPr algn="just" defTabSz="342900">
              <a:lnSpc>
                <a:spcPct val="110000"/>
              </a:lnSpc>
              <a:defRPr/>
            </a:pPr>
            <a:r>
              <a:rPr lang="zh-CN" altLang="en-US" sz="2000" b="1" dirty="0">
                <a:latin typeface="楷体" panose="02010609060101010101" charset="-122"/>
                <a:ea typeface="楷体" panose="02010609060101010101" charset="-122"/>
                <a:sym typeface="+mn-ea"/>
              </a:rPr>
              <a:t>纵容日本全面侵华，策划太平洋国际会议，阴谋出卖中国，同日本妥协。</a:t>
            </a:r>
            <a:endParaRPr kumimoji="1" lang="zh-CN" altLang="en-US" sz="2000" b="1" spc="113" dirty="0">
              <a:latin typeface="楷体" panose="02010609060101010101" charset="-122"/>
              <a:ea typeface="楷体" panose="02010609060101010101" charset="-122"/>
              <a:cs typeface="微软雅黑" panose="020B0503020204020204" charset="-122"/>
              <a:sym typeface="+mn-ea"/>
            </a:endParaRPr>
          </a:p>
          <a:p>
            <a:pPr algn="just" defTabSz="342900">
              <a:lnSpc>
                <a:spcPct val="110000"/>
              </a:lnSpc>
              <a:defRPr/>
            </a:pPr>
            <a:endParaRPr kumimoji="1" lang="zh-CN" altLang="en-US" sz="2000" b="1" spc="113" dirty="0">
              <a:latin typeface="楷体" panose="02010609060101010101" charset="-122"/>
              <a:ea typeface="楷体" panose="02010609060101010101" charset="-122"/>
              <a:cs typeface="微软雅黑" panose="020B0503020204020204" charset="-122"/>
              <a:sym typeface="+mn-ea"/>
            </a:endParaRPr>
          </a:p>
        </p:txBody>
      </p:sp>
      <p:sp>
        <p:nvSpPr>
          <p:cNvPr id="5" name="上箭头 4"/>
          <p:cNvSpPr/>
          <p:nvPr/>
        </p:nvSpPr>
        <p:spPr>
          <a:xfrm>
            <a:off x="6029451" y="3313784"/>
            <a:ext cx="76200" cy="20288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zh-CN" altLang="en-US" sz="2400"/>
          </a:p>
        </p:txBody>
      </p:sp>
      <p:sp>
        <p:nvSpPr>
          <p:cNvPr id="6" name="文本框 5"/>
          <p:cNvSpPr txBox="1"/>
          <p:nvPr>
            <p:custDataLst>
              <p:tags r:id="rId7"/>
            </p:custDataLst>
          </p:nvPr>
        </p:nvSpPr>
        <p:spPr>
          <a:xfrm>
            <a:off x="6299973" y="3135120"/>
            <a:ext cx="1410699" cy="426085"/>
          </a:xfrm>
          <a:prstGeom prst="rect">
            <a:avLst/>
          </a:prstGeom>
          <a:noFill/>
        </p:spPr>
        <p:txBody>
          <a:bodyPr wrap="square" lIns="89994" tIns="45718" rIns="91434" bIns="45718" rtlCol="0">
            <a:noAutofit/>
          </a:bodyPr>
          <a:lstStyle>
            <a:defPPr>
              <a:defRPr lang="en-US"/>
            </a:defPPr>
            <a:lvl1pPr>
              <a:lnSpc>
                <a:spcPct val="120000"/>
              </a:lnSpc>
              <a:defRPr kumimoji="1" b="1">
                <a:solidFill>
                  <a:srgbClr val="2196F3"/>
                </a:solidFill>
                <a:latin typeface="微软雅黑" panose="020B0503020204020204" charset="-122"/>
              </a:defRPr>
            </a:lvl1pPr>
          </a:lstStyle>
          <a:p>
            <a:pPr algn="ctr" defTabSz="342900">
              <a:defRPr/>
            </a:pPr>
            <a:r>
              <a:rPr lang="en-US" altLang="zh-CN" sz="2400" dirty="0">
                <a:solidFill>
                  <a:schemeClr val="accent1">
                    <a:lumMod val="75000"/>
                  </a:schemeClr>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1938</a:t>
            </a:r>
            <a:r>
              <a:rPr lang="zh-CN" altLang="en-US" sz="2400" dirty="0">
                <a:solidFill>
                  <a:schemeClr val="accent1">
                    <a:lumMod val="75000"/>
                  </a:schemeClr>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年</a:t>
            </a:r>
            <a:endParaRPr lang="zh-CN" altLang="en-US" sz="2400" dirty="0">
              <a:solidFill>
                <a:schemeClr val="accent1">
                  <a:lumMod val="75000"/>
                </a:schemeClr>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sp>
        <p:nvSpPr>
          <p:cNvPr id="7" name="文本框 6"/>
          <p:cNvSpPr txBox="1"/>
          <p:nvPr>
            <p:custDataLst>
              <p:tags r:id="rId8"/>
            </p:custDataLst>
          </p:nvPr>
        </p:nvSpPr>
        <p:spPr>
          <a:xfrm>
            <a:off x="6219445" y="3538677"/>
            <a:ext cx="1637665" cy="1712595"/>
          </a:xfrm>
          <a:prstGeom prst="rect">
            <a:avLst/>
          </a:prstGeom>
          <a:noFill/>
        </p:spPr>
        <p:txBody>
          <a:bodyPr wrap="square" lIns="91434" tIns="0" rIns="91434" bIns="45718" rtlCol="0">
            <a:noAutofit/>
          </a:bodyPr>
          <a:lstStyle>
            <a:defPPr>
              <a:defRPr lang="en-US"/>
            </a:defPPr>
            <a:lvl1pPr>
              <a:lnSpc>
                <a:spcPct val="130000"/>
              </a:lnSpc>
              <a:defRPr kumimoji="1" sz="1400">
                <a:solidFill>
                  <a:srgbClr val="222222">
                    <a:lumMod val="75000"/>
                    <a:lumOff val="25000"/>
                  </a:srgbClr>
                </a:solidFill>
                <a:latin typeface="微软雅黑" panose="020B0503020204020204" charset="-122"/>
              </a:defRPr>
            </a:lvl1pPr>
          </a:lstStyle>
          <a:p>
            <a:pPr algn="just" defTabSz="342900">
              <a:lnSpc>
                <a:spcPct val="110000"/>
              </a:lnSpc>
              <a:defRPr/>
            </a:pPr>
            <a:r>
              <a:rPr lang="zh-CN" altLang="en-US" sz="2000" b="1" spc="113" dirty="0">
                <a:solidFill>
                  <a:schemeClr val="tx1"/>
                </a:solidFill>
                <a:latin typeface="楷体" panose="02010609060101010101" charset="-122"/>
                <a:ea typeface="楷体" panose="02010609060101010101" charset="-122"/>
                <a:cs typeface="微软雅黑" panose="020B0503020204020204" charset="-122"/>
                <a:sym typeface="Arial" panose="020B0604020202020204" pitchFamily="34" charset="0"/>
              </a:rPr>
              <a:t>慕尼黑会议和《慕尼黑协定》，标志绥靖政策达到顶峰。</a:t>
            </a:r>
            <a:endParaRPr lang="en-US" altLang="zh-CN" sz="2000" b="1" spc="113" dirty="0">
              <a:solidFill>
                <a:schemeClr val="tx1"/>
              </a:solidFill>
              <a:latin typeface="楷体" panose="02010609060101010101" charset="-122"/>
              <a:ea typeface="楷体" panose="02010609060101010101" charset="-122"/>
              <a:cs typeface="微软雅黑" panose="020B0503020204020204" charset="-122"/>
              <a:sym typeface="Arial" panose="020B0604020202020204" pitchFamily="34" charset="0"/>
            </a:endParaRPr>
          </a:p>
        </p:txBody>
      </p:sp>
      <p:sp>
        <p:nvSpPr>
          <p:cNvPr id="10" name="上箭头 9"/>
          <p:cNvSpPr/>
          <p:nvPr/>
        </p:nvSpPr>
        <p:spPr>
          <a:xfrm>
            <a:off x="7898256" y="3736057"/>
            <a:ext cx="76200" cy="160591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zh-CN" altLang="en-US" sz="2400"/>
          </a:p>
        </p:txBody>
      </p:sp>
      <p:sp>
        <p:nvSpPr>
          <p:cNvPr id="11" name="文本框 10"/>
          <p:cNvSpPr txBox="1"/>
          <p:nvPr>
            <p:custDataLst>
              <p:tags r:id="rId9"/>
            </p:custDataLst>
          </p:nvPr>
        </p:nvSpPr>
        <p:spPr>
          <a:xfrm>
            <a:off x="9993935" y="3332236"/>
            <a:ext cx="1541145" cy="426085"/>
          </a:xfrm>
          <a:prstGeom prst="rect">
            <a:avLst/>
          </a:prstGeom>
          <a:noFill/>
        </p:spPr>
        <p:txBody>
          <a:bodyPr wrap="square" lIns="89994" tIns="45718" rIns="91434" bIns="45718" rtlCol="0">
            <a:noAutofit/>
          </a:bodyPr>
          <a:lstStyle>
            <a:defPPr>
              <a:defRPr lang="en-US"/>
            </a:defPPr>
            <a:lvl1pPr>
              <a:lnSpc>
                <a:spcPct val="120000"/>
              </a:lnSpc>
              <a:defRPr kumimoji="1" b="1">
                <a:solidFill>
                  <a:srgbClr val="2196F3"/>
                </a:solidFill>
                <a:latin typeface="微软雅黑" panose="020B0503020204020204" charset="-122"/>
              </a:defRPr>
            </a:lvl1pPr>
          </a:lstStyle>
          <a:p>
            <a:pPr algn="ctr" defTabSz="342900">
              <a:defRPr/>
            </a:pPr>
            <a:r>
              <a:rPr lang="en-US" altLang="zh-CN" sz="2400" dirty="0">
                <a:solidFill>
                  <a:schemeClr val="accent1">
                    <a:lumMod val="75000"/>
                  </a:schemeClr>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1939</a:t>
            </a:r>
            <a:r>
              <a:rPr lang="zh-CN" altLang="en-US" sz="2400" dirty="0">
                <a:solidFill>
                  <a:schemeClr val="accent1">
                    <a:lumMod val="75000"/>
                  </a:schemeClr>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年</a:t>
            </a:r>
            <a:endParaRPr lang="zh-CN" altLang="en-US" sz="2400" dirty="0">
              <a:solidFill>
                <a:schemeClr val="accent1">
                  <a:lumMod val="75000"/>
                </a:schemeClr>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sp>
        <p:nvSpPr>
          <p:cNvPr id="12" name="文本框 11"/>
          <p:cNvSpPr txBox="1"/>
          <p:nvPr>
            <p:custDataLst>
              <p:tags r:id="rId10"/>
            </p:custDataLst>
          </p:nvPr>
        </p:nvSpPr>
        <p:spPr>
          <a:xfrm>
            <a:off x="9957533" y="3856073"/>
            <a:ext cx="1637665" cy="1387475"/>
          </a:xfrm>
          <a:prstGeom prst="rect">
            <a:avLst/>
          </a:prstGeom>
          <a:noFill/>
        </p:spPr>
        <p:txBody>
          <a:bodyPr wrap="square" lIns="91434" tIns="0" rIns="91434" bIns="45718" rtlCol="0">
            <a:noAutofit/>
          </a:bodyPr>
          <a:lstStyle>
            <a:defPPr>
              <a:defRPr lang="en-US"/>
            </a:defPPr>
            <a:lvl1pPr>
              <a:lnSpc>
                <a:spcPct val="130000"/>
              </a:lnSpc>
              <a:defRPr kumimoji="1" sz="1400">
                <a:solidFill>
                  <a:srgbClr val="222222">
                    <a:lumMod val="75000"/>
                    <a:lumOff val="25000"/>
                  </a:srgbClr>
                </a:solidFill>
                <a:latin typeface="微软雅黑" panose="020B0503020204020204" charset="-122"/>
              </a:defRPr>
            </a:lvl1pPr>
          </a:lstStyle>
          <a:p>
            <a:pPr algn="just" defTabSz="342900">
              <a:lnSpc>
                <a:spcPct val="110000"/>
              </a:lnSpc>
              <a:defRPr/>
            </a:pPr>
            <a:r>
              <a:rPr lang="zh-CN" altLang="en-US" sz="2000" b="1" spc="113" dirty="0">
                <a:solidFill>
                  <a:schemeClr val="tx1"/>
                </a:solidFill>
                <a:latin typeface="楷体" panose="02010609060101010101" charset="-122"/>
                <a:ea typeface="楷体" panose="02010609060101010101" charset="-122"/>
                <a:cs typeface="微软雅黑" panose="020B0503020204020204" charset="-122"/>
                <a:sym typeface="Arial" panose="020B0604020202020204" pitchFamily="34" charset="0"/>
              </a:rPr>
              <a:t>希特勒进攻波兰后，英法采取</a:t>
            </a:r>
            <a:r>
              <a:rPr lang="en-US" altLang="zh-CN" sz="2000" b="1" spc="113" dirty="0">
                <a:solidFill>
                  <a:schemeClr val="tx1"/>
                </a:solidFill>
                <a:latin typeface="楷体" panose="02010609060101010101" charset="-122"/>
                <a:ea typeface="楷体" panose="02010609060101010101" charset="-122"/>
                <a:cs typeface="微软雅黑" panose="020B0503020204020204" charset="-122"/>
                <a:sym typeface="Arial" panose="020B0604020202020204" pitchFamily="34" charset="0"/>
              </a:rPr>
              <a:t>“</a:t>
            </a:r>
            <a:r>
              <a:rPr lang="zh-CN" altLang="en-US" sz="2000" b="1" spc="113" dirty="0">
                <a:solidFill>
                  <a:schemeClr val="tx1"/>
                </a:solidFill>
                <a:latin typeface="楷体" panose="02010609060101010101" charset="-122"/>
                <a:ea typeface="楷体" panose="02010609060101010101" charset="-122"/>
                <a:cs typeface="微软雅黑" panose="020B0503020204020204" charset="-122"/>
                <a:sym typeface="Arial" panose="020B0604020202020204" pitchFamily="34" charset="0"/>
              </a:rPr>
              <a:t>静坐战争</a:t>
            </a:r>
            <a:r>
              <a:rPr lang="en-US" altLang="zh-CN" sz="2000" b="1" spc="113" dirty="0">
                <a:solidFill>
                  <a:schemeClr val="tx1"/>
                </a:solidFill>
                <a:latin typeface="楷体" panose="02010609060101010101" charset="-122"/>
                <a:ea typeface="楷体" panose="02010609060101010101" charset="-122"/>
                <a:cs typeface="微软雅黑" panose="020B0503020204020204" charset="-122"/>
                <a:sym typeface="Arial" panose="020B0604020202020204" pitchFamily="34" charset="0"/>
              </a:rPr>
              <a:t>”</a:t>
            </a:r>
            <a:r>
              <a:rPr lang="zh-CN" altLang="en-US" sz="2000" b="1" spc="113" dirty="0">
                <a:solidFill>
                  <a:schemeClr val="tx1"/>
                </a:solidFill>
                <a:latin typeface="楷体" panose="02010609060101010101" charset="-122"/>
                <a:ea typeface="楷体" panose="02010609060101010101" charset="-122"/>
                <a:cs typeface="微软雅黑" panose="020B0503020204020204" charset="-122"/>
                <a:sym typeface="Arial" panose="020B0604020202020204" pitchFamily="34" charset="0"/>
              </a:rPr>
              <a:t>。</a:t>
            </a:r>
            <a:endParaRPr lang="zh-CN" altLang="en-US" sz="2000" b="1" spc="113" dirty="0">
              <a:solidFill>
                <a:schemeClr val="tx1"/>
              </a:solidFill>
              <a:latin typeface="楷体" panose="02010609060101010101" charset="-122"/>
              <a:ea typeface="楷体" panose="02010609060101010101" charset="-122"/>
              <a:cs typeface="微软雅黑" panose="020B0503020204020204" charset="-122"/>
              <a:sym typeface="Arial" panose="020B0604020202020204" pitchFamily="34" charset="0"/>
            </a:endParaRPr>
          </a:p>
        </p:txBody>
      </p:sp>
      <p:sp>
        <p:nvSpPr>
          <p:cNvPr id="13" name="文本框 12"/>
          <p:cNvSpPr txBox="1"/>
          <p:nvPr/>
        </p:nvSpPr>
        <p:spPr>
          <a:xfrm>
            <a:off x="110736" y="648489"/>
            <a:ext cx="11937927" cy="1320800"/>
          </a:xfrm>
          <a:prstGeom prst="rect">
            <a:avLst/>
          </a:prstGeom>
          <a:noFill/>
          <a:ln>
            <a:solidFill>
              <a:schemeClr val="accent1"/>
            </a:solidFill>
          </a:ln>
        </p:spPr>
        <p:txBody>
          <a:bodyPr wrap="square" lIns="91434" tIns="45718" rIns="91434" bIns="45718" rtlCol="0" anchor="t">
            <a:spAutoFit/>
          </a:bodyPr>
          <a:lstStyle/>
          <a:p>
            <a:pPr>
              <a:spcAft>
                <a:spcPts val="900"/>
              </a:spcAft>
            </a:pPr>
            <a:r>
              <a:rPr lang="en-US" altLang="zh-CN" sz="2400" b="1" dirty="0">
                <a:latin typeface="黑体" panose="02010609060101010101" pitchFamily="49" charset="-122"/>
                <a:ea typeface="黑体" panose="02010609060101010101" pitchFamily="49" charset="-122"/>
                <a:cs typeface="楷体" panose="02010609060101010101" charset="-122"/>
                <a:sym typeface="+mn-ea"/>
              </a:rPr>
              <a:t> </a:t>
            </a:r>
            <a:r>
              <a:rPr lang="en-US" altLang="zh-CN" sz="2400" b="1" dirty="0" smtClean="0">
                <a:latin typeface="黑体" panose="02010609060101010101" pitchFamily="49" charset="-122"/>
                <a:ea typeface="黑体" panose="02010609060101010101" pitchFamily="49" charset="-122"/>
                <a:cs typeface="楷体" panose="02010609060101010101" charset="-122"/>
                <a:sym typeface="+mn-ea"/>
              </a:rPr>
              <a:t>   </a:t>
            </a:r>
            <a:r>
              <a:rPr lang="zh-CN" altLang="zh-CN" sz="2665" b="1" dirty="0">
                <a:latin typeface="楷体" panose="02010609060101010101" charset="-122"/>
                <a:ea typeface="楷体" panose="02010609060101010101" charset="-122"/>
                <a:cs typeface="楷体" panose="02010609060101010101" charset="-122"/>
                <a:sym typeface="+mn-ea"/>
              </a:rPr>
              <a:t>英法为了保存自己的既得利益，采取以牺牲其他小国利益为手段换取与对手妥协的政策被称为</a:t>
            </a:r>
            <a:r>
              <a:rPr lang="en-US" altLang="zh-CN" sz="2665" b="1" dirty="0">
                <a:latin typeface="楷体" panose="02010609060101010101" charset="-122"/>
                <a:ea typeface="楷体" panose="02010609060101010101" charset="-122"/>
                <a:cs typeface="楷体" panose="02010609060101010101" charset="-122"/>
                <a:sym typeface="+mn-ea"/>
              </a:rPr>
              <a:t>“</a:t>
            </a:r>
            <a:r>
              <a:rPr lang="zh-CN" altLang="zh-CN" sz="2665" b="1" dirty="0">
                <a:latin typeface="楷体" panose="02010609060101010101" charset="-122"/>
                <a:ea typeface="楷体" panose="02010609060101010101" charset="-122"/>
                <a:cs typeface="楷体" panose="02010609060101010101" charset="-122"/>
                <a:sym typeface="+mn-ea"/>
              </a:rPr>
              <a:t>绥靖政策</a:t>
            </a:r>
            <a:r>
              <a:rPr lang="en-US" altLang="zh-CN" sz="2665" b="1" dirty="0">
                <a:latin typeface="楷体" panose="02010609060101010101" charset="-122"/>
                <a:ea typeface="楷体" panose="02010609060101010101" charset="-122"/>
                <a:cs typeface="楷体" panose="02010609060101010101" charset="-122"/>
                <a:sym typeface="+mn-ea"/>
              </a:rPr>
              <a:t>”</a:t>
            </a:r>
            <a:r>
              <a:rPr lang="zh-CN" altLang="zh-CN" sz="2665" b="1" dirty="0">
                <a:latin typeface="楷体" panose="02010609060101010101" charset="-122"/>
                <a:ea typeface="楷体" panose="02010609060101010101" charset="-122"/>
                <a:cs typeface="楷体" panose="02010609060101010101" charset="-122"/>
                <a:sym typeface="+mn-ea"/>
              </a:rPr>
              <a:t>。</a:t>
            </a:r>
            <a:r>
              <a:rPr lang="en-US" altLang="zh-CN" sz="2665" b="1" dirty="0">
                <a:latin typeface="楷体" panose="02010609060101010101" charset="-122"/>
                <a:ea typeface="楷体" panose="02010609060101010101" charset="-122"/>
                <a:cs typeface="楷体" panose="02010609060101010101" charset="-122"/>
                <a:sym typeface="+mn-ea"/>
              </a:rPr>
              <a:t>1938</a:t>
            </a:r>
            <a:r>
              <a:rPr lang="zh-CN" altLang="en-US" sz="2665" b="1" dirty="0">
                <a:latin typeface="楷体" panose="02010609060101010101" charset="-122"/>
                <a:ea typeface="楷体" panose="02010609060101010101" charset="-122"/>
                <a:cs typeface="楷体" panose="02010609060101010101" charset="-122"/>
                <a:sym typeface="+mn-ea"/>
              </a:rPr>
              <a:t>年</a:t>
            </a:r>
            <a:r>
              <a:rPr lang="zh-CN" altLang="zh-CN" sz="2665" b="1" dirty="0">
                <a:latin typeface="楷体" panose="02010609060101010101" charset="-122"/>
                <a:ea typeface="楷体" panose="02010609060101010101" charset="-122"/>
                <a:cs typeface="楷体" panose="02010609060101010101" charset="-122"/>
                <a:sym typeface="+mn-ea"/>
              </a:rPr>
              <a:t>《慕尼黑协定》的签订，把捷克斯洛伐克的苏台德地区割让给德国，标志着绥靖政策达到顶峰。</a:t>
            </a:r>
            <a:endParaRPr lang="zh-CN" altLang="zh-CN" sz="2665" b="1" dirty="0">
              <a:latin typeface="楷体" panose="02010609060101010101" charset="-122"/>
              <a:ea typeface="楷体" panose="02010609060101010101" charset="-122"/>
              <a:cs typeface="楷体" panose="02010609060101010101" charset="-122"/>
              <a:sym typeface="+mn-ea"/>
            </a:endParaRPr>
          </a:p>
        </p:txBody>
      </p:sp>
      <p:pic>
        <p:nvPicPr>
          <p:cNvPr id="16" name="图片 15"/>
          <p:cNvPicPr>
            <a:picLocks noChangeAspect="1"/>
          </p:cNvPicPr>
          <p:nvPr/>
        </p:nvPicPr>
        <p:blipFill>
          <a:blip r:embed="rId11"/>
          <a:stretch>
            <a:fillRect/>
          </a:stretch>
        </p:blipFill>
        <p:spPr>
          <a:xfrm>
            <a:off x="2539884" y="5572172"/>
            <a:ext cx="1541145" cy="1274445"/>
          </a:xfrm>
          <a:prstGeom prst="rect">
            <a:avLst/>
          </a:prstGeom>
          <a:ln w="12700" cmpd="sng">
            <a:solidFill>
              <a:schemeClr val="tx1"/>
            </a:solidFill>
            <a:prstDash val="solid"/>
          </a:ln>
          <a:effectLst>
            <a:outerShdw blurRad="63500" sx="102000" sy="102000" algn="ctr" rotWithShape="0">
              <a:prstClr val="black">
                <a:alpha val="40000"/>
              </a:prstClr>
            </a:outerShdw>
          </a:effectLst>
        </p:spPr>
      </p:pic>
      <p:pic>
        <p:nvPicPr>
          <p:cNvPr id="1026" name="Picture 2" descr="http://image.finance.china.cn/upload/images/2011/1212/093228/15_419588_31972d1f582375f33a940029868c4e25.jpg"/>
          <p:cNvPicPr>
            <a:picLocks noChangeAspect="1" noChangeArrowheads="1"/>
          </p:cNvPicPr>
          <p:nvPr>
            <p:custDataLst>
              <p:tags r:id="rId12"/>
            </p:custDataLst>
          </p:nvPr>
        </p:nvPicPr>
        <p:blipFill>
          <a:blip r:embed="rId13">
            <a:extLst>
              <a:ext uri="{28A0092B-C50C-407E-A947-70E740481C1C}">
                <a14:useLocalDpi xmlns:a14="http://schemas.microsoft.com/office/drawing/2010/main" val="0"/>
              </a:ext>
            </a:extLst>
          </a:blip>
          <a:srcRect/>
          <a:stretch>
            <a:fillRect/>
          </a:stretch>
        </p:blipFill>
        <p:spPr bwMode="auto">
          <a:xfrm>
            <a:off x="6288024" y="5576307"/>
            <a:ext cx="1569085" cy="1286511"/>
          </a:xfrm>
          <a:prstGeom prst="rect">
            <a:avLst/>
          </a:prstGeom>
          <a:ln w="12700" cmpd="sng">
            <a:solidFill>
              <a:schemeClr val="tx1"/>
            </a:solidFill>
            <a:prstDash val="soli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7" name="图片 16"/>
          <p:cNvPicPr>
            <a:picLocks noChangeAspect="1"/>
          </p:cNvPicPr>
          <p:nvPr/>
        </p:nvPicPr>
        <p:blipFill>
          <a:blip r:embed="rId14"/>
          <a:stretch>
            <a:fillRect/>
          </a:stretch>
        </p:blipFill>
        <p:spPr>
          <a:xfrm>
            <a:off x="4392935" y="5562273"/>
            <a:ext cx="1541145" cy="1263015"/>
          </a:xfrm>
          <a:prstGeom prst="rect">
            <a:avLst/>
          </a:prstGeom>
          <a:ln w="12700" cmpd="sng">
            <a:solidFill>
              <a:schemeClr val="tx1"/>
            </a:solidFill>
            <a:prstDash val="solid"/>
          </a:ln>
          <a:effectLst>
            <a:outerShdw blurRad="63500" sx="102000" sy="102000" algn="ctr" rotWithShape="0">
              <a:prstClr val="black">
                <a:alpha val="40000"/>
              </a:prstClr>
            </a:outerShdw>
          </a:effectLst>
        </p:spPr>
      </p:pic>
      <p:pic>
        <p:nvPicPr>
          <p:cNvPr id="20" name="图片 19"/>
          <p:cNvPicPr>
            <a:picLocks noChangeAspect="1"/>
          </p:cNvPicPr>
          <p:nvPr/>
        </p:nvPicPr>
        <p:blipFill>
          <a:blip r:embed="rId15"/>
          <a:stretch>
            <a:fillRect/>
          </a:stretch>
        </p:blipFill>
        <p:spPr>
          <a:xfrm>
            <a:off x="10100623" y="5594349"/>
            <a:ext cx="1541145" cy="1263651"/>
          </a:xfrm>
          <a:prstGeom prst="rect">
            <a:avLst/>
          </a:prstGeom>
          <a:ln w="12700" cmpd="sng">
            <a:solidFill>
              <a:schemeClr val="tx1"/>
            </a:solidFill>
            <a:prstDash val="solid"/>
          </a:ln>
          <a:effectLst>
            <a:outerShdw blurRad="63500" sx="102000" sy="102000" algn="ctr" rotWithShape="0">
              <a:prstClr val="black">
                <a:alpha val="40000"/>
              </a:prstClr>
            </a:outerShdw>
          </a:effectLst>
        </p:spPr>
      </p:pic>
      <p:pic>
        <p:nvPicPr>
          <p:cNvPr id="3" name="图片 2"/>
          <p:cNvPicPr>
            <a:picLocks noChangeAspect="1"/>
          </p:cNvPicPr>
          <p:nvPr/>
        </p:nvPicPr>
        <p:blipFill>
          <a:blip r:embed="rId16"/>
          <a:stretch>
            <a:fillRect/>
          </a:stretch>
        </p:blipFill>
        <p:spPr>
          <a:xfrm>
            <a:off x="569797" y="5556427"/>
            <a:ext cx="1541145" cy="1263015"/>
          </a:xfrm>
          <a:prstGeom prst="rect">
            <a:avLst/>
          </a:prstGeom>
          <a:ln w="12700" cmpd="sng">
            <a:solidFill>
              <a:schemeClr val="tx1"/>
            </a:solidFill>
            <a:prstDash val="solid"/>
          </a:ln>
          <a:effectLst>
            <a:outerShdw blurRad="63500" sx="102000" sy="102000" algn="ctr" rotWithShape="0">
              <a:prstClr val="black">
                <a:alpha val="40000"/>
              </a:prstClr>
            </a:outerShdw>
          </a:effectLst>
        </p:spPr>
      </p:pic>
      <p:sp>
        <p:nvSpPr>
          <p:cNvPr id="27" name="上箭头 26"/>
          <p:cNvSpPr/>
          <p:nvPr/>
        </p:nvSpPr>
        <p:spPr>
          <a:xfrm>
            <a:off x="9840416" y="3722065"/>
            <a:ext cx="76200" cy="160591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zh-CN" altLang="en-US" sz="2400"/>
          </a:p>
        </p:txBody>
      </p:sp>
      <p:sp>
        <p:nvSpPr>
          <p:cNvPr id="4" name="TextBox 3"/>
          <p:cNvSpPr txBox="1"/>
          <p:nvPr/>
        </p:nvSpPr>
        <p:spPr>
          <a:xfrm>
            <a:off x="8010200" y="3636053"/>
            <a:ext cx="1850865" cy="1640191"/>
          </a:xfrm>
          <a:prstGeom prst="rect">
            <a:avLst/>
          </a:prstGeom>
          <a:noFill/>
        </p:spPr>
        <p:txBody>
          <a:bodyPr wrap="square" lIns="91434" tIns="0" rIns="91434" bIns="45718" rtlCol="0">
            <a:noAutofit/>
          </a:bodyPr>
          <a:lstStyle>
            <a:defPPr>
              <a:defRPr lang="zh-CN"/>
            </a:defPPr>
            <a:lvl1pPr algn="just" defTabSz="342900">
              <a:lnSpc>
                <a:spcPct val="110000"/>
              </a:lnSpc>
              <a:defRPr kumimoji="1" sz="1500" b="1" spc="113">
                <a:latin typeface="楷体" panose="02010609060101010101" charset="-122"/>
                <a:ea typeface="楷体" panose="02010609060101010101" charset="-122"/>
                <a:cs typeface="微软雅黑" panose="020B0503020204020204" charset="-122"/>
              </a:defRPr>
            </a:lvl1pPr>
          </a:lstStyle>
          <a:p>
            <a:r>
              <a:rPr lang="en-US" altLang="zh-CN" sz="2000" dirty="0" smtClean="0"/>
              <a:t>1939</a:t>
            </a:r>
            <a:r>
              <a:rPr lang="zh-CN" altLang="en-US" sz="2000" dirty="0"/>
              <a:t>年</a:t>
            </a:r>
            <a:r>
              <a:rPr lang="en-US" altLang="zh-CN" sz="2000" dirty="0"/>
              <a:t>8</a:t>
            </a:r>
            <a:r>
              <a:rPr lang="zh-CN" altLang="en-US" sz="2000" dirty="0"/>
              <a:t>月</a:t>
            </a:r>
            <a:r>
              <a:rPr lang="en-US" altLang="zh-CN" sz="2000" dirty="0"/>
              <a:t>,</a:t>
            </a:r>
            <a:r>
              <a:rPr lang="zh-CN" altLang="en-US" sz="2000" dirty="0"/>
              <a:t>苏联和德国外长共同</a:t>
            </a:r>
            <a:r>
              <a:rPr lang="zh-CN" altLang="en-US" sz="2000" dirty="0" smtClean="0"/>
              <a:t>签署</a:t>
            </a:r>
            <a:r>
              <a:rPr lang="zh-CN" altLang="en-US" sz="2000" dirty="0"/>
              <a:t>了</a:t>
            </a:r>
            <a:r>
              <a:rPr lang="en-US" altLang="zh-CN" sz="2000" dirty="0"/>
              <a:t>《</a:t>
            </a:r>
            <a:r>
              <a:rPr lang="zh-CN" altLang="en-US" sz="2000" dirty="0"/>
              <a:t>苏德互不侵犯条约</a:t>
            </a:r>
            <a:r>
              <a:rPr lang="en-US" altLang="zh-CN" sz="2000" dirty="0" smtClean="0"/>
              <a:t>》</a:t>
            </a:r>
            <a:r>
              <a:rPr lang="zh-CN" altLang="en-US" sz="2000" dirty="0" smtClean="0"/>
              <a:t>。</a:t>
            </a:r>
            <a:endParaRPr lang="zh-CN" altLang="en-US" sz="2000" dirty="0"/>
          </a:p>
        </p:txBody>
      </p:sp>
      <p:sp>
        <p:nvSpPr>
          <p:cNvPr id="30" name="文本框 10"/>
          <p:cNvSpPr txBox="1"/>
          <p:nvPr>
            <p:custDataLst>
              <p:tags r:id="rId17"/>
            </p:custDataLst>
          </p:nvPr>
        </p:nvSpPr>
        <p:spPr>
          <a:xfrm>
            <a:off x="8113299" y="3111628"/>
            <a:ext cx="1541145" cy="426085"/>
          </a:xfrm>
          <a:prstGeom prst="rect">
            <a:avLst/>
          </a:prstGeom>
          <a:noFill/>
        </p:spPr>
        <p:txBody>
          <a:bodyPr wrap="square" lIns="89994" tIns="45718" rIns="91434" bIns="45718" rtlCol="0">
            <a:noAutofit/>
          </a:bodyPr>
          <a:lstStyle>
            <a:defPPr>
              <a:defRPr lang="en-US"/>
            </a:defPPr>
            <a:lvl1pPr>
              <a:lnSpc>
                <a:spcPct val="120000"/>
              </a:lnSpc>
              <a:defRPr kumimoji="1" b="1">
                <a:solidFill>
                  <a:srgbClr val="2196F3"/>
                </a:solidFill>
                <a:latin typeface="微软雅黑" panose="020B0503020204020204" charset="-122"/>
              </a:defRPr>
            </a:lvl1pPr>
          </a:lstStyle>
          <a:p>
            <a:pPr algn="ctr" defTabSz="342900">
              <a:defRPr/>
            </a:pPr>
            <a:r>
              <a:rPr lang="en-US" altLang="zh-CN" sz="2400" dirty="0">
                <a:solidFill>
                  <a:schemeClr val="accent1">
                    <a:lumMod val="75000"/>
                  </a:schemeClr>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1939</a:t>
            </a:r>
            <a:r>
              <a:rPr lang="zh-CN" altLang="en-US" sz="2400" dirty="0">
                <a:solidFill>
                  <a:schemeClr val="accent1">
                    <a:lumMod val="75000"/>
                  </a:schemeClr>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年</a:t>
            </a:r>
            <a:endParaRPr lang="zh-CN" altLang="en-US" sz="2400" dirty="0">
              <a:solidFill>
                <a:schemeClr val="accent1">
                  <a:lumMod val="75000"/>
                </a:schemeClr>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sp>
        <p:nvSpPr>
          <p:cNvPr id="31" name="文本框 4"/>
          <p:cNvSpPr txBox="1"/>
          <p:nvPr/>
        </p:nvSpPr>
        <p:spPr>
          <a:xfrm>
            <a:off x="84809" y="68627"/>
            <a:ext cx="9313035" cy="551180"/>
          </a:xfrm>
          <a:prstGeom prst="rect">
            <a:avLst/>
          </a:prstGeom>
        </p:spPr>
        <p:txBody>
          <a:bodyPr wrap="square" lIns="121912" tIns="60956" rIns="121912" bIns="60956">
            <a:spAutoFit/>
          </a:bodyPr>
          <a:lstStyle>
            <a:defPPr>
              <a:defRPr lang="zh-CN"/>
            </a:defPPr>
            <a:lvl1pPr indent="150495">
              <a:defRPr sz="2100" b="1" kern="100">
                <a:solidFill>
                  <a:srgbClr val="000000"/>
                </a:solidFill>
                <a:latin typeface="宋体" panose="02010600030101010101" pitchFamily="2" charset="-122"/>
                <a:ea typeface="宋体" panose="02010600030101010101" pitchFamily="2" charset="-122"/>
                <a:cs typeface="黑体" panose="02010609060101010101" pitchFamily="49" charset="-122"/>
              </a:defRPr>
            </a:lvl1pPr>
          </a:lstStyle>
          <a:p>
            <a:r>
              <a:rPr lang="en-US" altLang="zh-CN" sz="2800" dirty="0" smtClean="0">
                <a:sym typeface="+mn-ea"/>
              </a:rPr>
              <a:t>4</a:t>
            </a:r>
            <a:r>
              <a:rPr lang="zh-CN" altLang="en-US" sz="2800" dirty="0" smtClean="0">
                <a:sym typeface="+mn-ea"/>
              </a:rPr>
              <a:t>、</a:t>
            </a:r>
            <a:r>
              <a:rPr lang="zh-CN" altLang="en-US" sz="2800" dirty="0">
                <a:sym typeface="+mn-ea"/>
              </a:rPr>
              <a:t>绥靖政策等其他因素助长了法西斯国家的侵略野心</a:t>
            </a:r>
            <a:endParaRPr lang="en-US" altLang="zh-CN" sz="2800" dirty="0"/>
          </a:p>
        </p:txBody>
      </p:sp>
      <p:pic>
        <p:nvPicPr>
          <p:cNvPr id="18" name="Picture 2" descr="C:\Users\Administrator\Desktop\6072404999.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071540" y="5576307"/>
            <a:ext cx="1845077" cy="1305969"/>
          </a:xfrm>
          <a:prstGeom prst="rect">
            <a:avLst/>
          </a:prstGeom>
          <a:noFill/>
          <a:extLst>
            <a:ext uri="{909E8E84-426E-40DD-AFC4-6F175D3DCCD1}">
              <a14:hiddenFill xmlns:a14="http://schemas.microsoft.com/office/drawing/2010/main">
                <a:solidFill>
                  <a:srgbClr val="FFFFFF"/>
                </a:solidFill>
              </a14:hiddenFill>
            </a:ext>
          </a:extLst>
        </p:spPr>
      </p:pic>
      <p:sp>
        <p:nvSpPr>
          <p:cNvPr id="33" name="文本框 8"/>
          <p:cNvSpPr txBox="1"/>
          <p:nvPr/>
        </p:nvSpPr>
        <p:spPr>
          <a:xfrm>
            <a:off x="110736" y="2131887"/>
            <a:ext cx="11937925" cy="910590"/>
          </a:xfrm>
          <a:prstGeom prst="rect">
            <a:avLst/>
          </a:prstGeom>
          <a:noFill/>
          <a:ln>
            <a:solidFill>
              <a:schemeClr val="accent1"/>
            </a:solidFill>
          </a:ln>
        </p:spPr>
        <p:txBody>
          <a:bodyPr wrap="square" lIns="91434" tIns="45718" rIns="91434" bIns="45718" rtlCol="0" anchor="t">
            <a:spAutoFit/>
          </a:bodyPr>
          <a:lstStyle>
            <a:defPPr>
              <a:defRPr lang="zh-CN"/>
            </a:defPPr>
            <a:lvl1pPr>
              <a:spcAft>
                <a:spcPts val="900"/>
              </a:spcAft>
              <a:defRPr b="1">
                <a:latin typeface="黑体" panose="02010609060101010101" pitchFamily="49" charset="-122"/>
                <a:ea typeface="黑体" panose="02010609060101010101" pitchFamily="49" charset="-122"/>
                <a:cs typeface="楷体" panose="02010609060101010101" charset="-122"/>
              </a:defRPr>
            </a:lvl1pPr>
          </a:lstStyle>
          <a:p>
            <a:r>
              <a:rPr lang="zh-CN" altLang="en-US" sz="2400" dirty="0"/>
              <a:t>    </a:t>
            </a:r>
            <a:r>
              <a:rPr lang="zh-CN" altLang="en-US" sz="2665" dirty="0">
                <a:latin typeface="楷体" panose="02010609060101010101" charset="-122"/>
                <a:ea typeface="楷体" panose="02010609060101010101" charset="-122"/>
              </a:rPr>
              <a:t>纳粹德国看准了英国绥靖外交的虚弱，越发猖獗而无所顾忌，战争遂终于不可避免，而且加速到来了。                 </a:t>
            </a:r>
            <a:r>
              <a:rPr lang="en-US" altLang="zh-CN" sz="2135" dirty="0">
                <a:latin typeface="宋体" panose="02010600030101010101" pitchFamily="2" charset="-122"/>
                <a:ea typeface="宋体" panose="02010600030101010101" pitchFamily="2" charset="-122"/>
                <a:sym typeface="+mn-ea"/>
              </a:rPr>
              <a:t>——</a:t>
            </a:r>
            <a:r>
              <a:rPr lang="zh-CN" altLang="en-US" sz="2135" dirty="0">
                <a:latin typeface="宋体" panose="02010600030101010101" pitchFamily="2" charset="-122"/>
                <a:ea typeface="宋体" panose="02010600030101010101" pitchFamily="2" charset="-122"/>
                <a:sym typeface="+mn-ea"/>
              </a:rPr>
              <a:t>齐世荣主编</a:t>
            </a:r>
            <a:r>
              <a:rPr lang="en-US" altLang="zh-CN" sz="2135" dirty="0">
                <a:latin typeface="宋体" panose="02010600030101010101" pitchFamily="2" charset="-122"/>
                <a:ea typeface="宋体" panose="02010600030101010101" pitchFamily="2" charset="-122"/>
                <a:sym typeface="+mn-ea"/>
              </a:rPr>
              <a:t>《</a:t>
            </a:r>
            <a:r>
              <a:rPr lang="zh-CN" altLang="en-US" sz="2135" dirty="0">
                <a:latin typeface="宋体" panose="02010600030101010101" pitchFamily="2" charset="-122"/>
                <a:ea typeface="宋体" panose="02010600030101010101" pitchFamily="2" charset="-122"/>
                <a:sym typeface="+mn-ea"/>
              </a:rPr>
              <a:t>绥靖政策研究</a:t>
            </a:r>
            <a:r>
              <a:rPr lang="en-US" altLang="zh-CN" sz="2135" dirty="0">
                <a:latin typeface="宋体" panose="02010600030101010101" pitchFamily="2" charset="-122"/>
                <a:ea typeface="宋体" panose="02010600030101010101" pitchFamily="2" charset="-122"/>
                <a:sym typeface="+mn-ea"/>
              </a:rPr>
              <a:t>》</a:t>
            </a:r>
            <a:endParaRPr lang="en-US" altLang="zh-CN" sz="2400" dirty="0">
              <a:latin typeface="宋体" panose="02010600030101010101" pitchFamily="2" charset="-122"/>
              <a:ea typeface="宋体" panose="02010600030101010101" pitchFamily="2" charset="-122"/>
            </a:endParaRPr>
          </a:p>
        </p:txBody>
      </p:sp>
    </p:spTree>
    <p:custDataLst>
      <p:tags r:id="rId19"/>
    </p:custDataLst>
  </p:cSld>
  <p:clrMapOvr>
    <a:masterClrMapping/>
  </p:clrMapOvr>
  <mc:AlternateContent xmlns:mc="http://schemas.openxmlformats.org/markup-compatibility/2006">
    <mc:Choice xmlns:p14="http://schemas.microsoft.com/office/powerpoint/2010/main" Requires="p14">
      <p:transition spd="slow" p14:dur="1250">
        <p:pull dir="r"/>
      </p:transition>
    </mc:Choice>
    <mc:Fallback>
      <p:transition spd="slow">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3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2875" y="335280"/>
            <a:ext cx="9661525" cy="1001395"/>
          </a:xfr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7030A0"/>
                </a:solidFill>
              </a14:hiddenFill>
            </a:ext>
          </a:extLst>
        </p:spPr>
        <p:txBody>
          <a:bodyPr anchor="ctr">
            <a:normAutofit fontScale="90000"/>
          </a:bodyPr>
          <a:p>
            <a:pPr algn="l"/>
            <a:r>
              <a:rPr lang="zh-CN" altLang="en-US" sz="3600" dirty="0">
                <a:solidFill>
                  <a:schemeClr val="tx1"/>
                </a:solidFill>
                <a:latin typeface="隶书" panose="02010509060101010101" pitchFamily="49" charset="-122"/>
                <a:ea typeface="隶书" panose="02010509060101010101" pitchFamily="49" charset="-122"/>
              </a:rPr>
              <a:t>总结归纳：法西斯主义上台、二战爆发的原因</a:t>
            </a:r>
            <a:endParaRPr lang="zh-CN" altLang="en-US" sz="3600" dirty="0">
              <a:solidFill>
                <a:schemeClr val="tx1"/>
              </a:solidFill>
              <a:latin typeface="隶书" panose="02010509060101010101" pitchFamily="49" charset="-122"/>
              <a:ea typeface="隶书" panose="02010509060101010101" pitchFamily="49" charset="-122"/>
            </a:endParaRPr>
          </a:p>
        </p:txBody>
      </p:sp>
      <p:sp>
        <p:nvSpPr>
          <p:cNvPr id="5" name="内容占位符 4"/>
          <p:cNvSpPr>
            <a:spLocks noGrp="1"/>
          </p:cNvSpPr>
          <p:nvPr>
            <p:ph sz="half" idx="1"/>
          </p:nvPr>
        </p:nvSpPr>
        <p:spPr>
          <a:xfrm>
            <a:off x="364490" y="1336675"/>
            <a:ext cx="10935335" cy="4401185"/>
          </a:xfrm>
          <a:noFill/>
          <a:extLst>
            <a:ext uri="{909E8E84-426E-40DD-AFC4-6F175D3DCCD1}">
              <a14:hiddenFill xmlns:a14="http://schemas.microsoft.com/office/drawing/2010/main">
                <a:solidFill>
                  <a:srgbClr val="002060"/>
                </a:solidFill>
              </a14:hiddenFill>
            </a:ext>
          </a:extLst>
        </p:spPr>
        <p:txBody>
          <a:bodyPr>
            <a:normAutofit lnSpcReduction="20000"/>
          </a:bodyPr>
          <a:p>
            <a:pPr marL="0" indent="0" fontAlgn="base">
              <a:lnSpc>
                <a:spcPct val="100000"/>
              </a:lnSpc>
              <a:buNone/>
            </a:pPr>
            <a:endParaRPr lang="en-US" altLang="zh-CN" sz="2400" dirty="0">
              <a:latin typeface="宋体" panose="02010600030101010101" pitchFamily="2" charset="-122"/>
              <a:ea typeface="宋体" panose="02010600030101010101" pitchFamily="2" charset="-122"/>
              <a:cs typeface="宋体" panose="02010600030101010101" pitchFamily="2" charset="-122"/>
            </a:endParaRPr>
          </a:p>
          <a:p>
            <a:pPr marL="0" indent="0" algn="l" fontAlgn="base">
              <a:lnSpc>
                <a:spcPct val="150000"/>
              </a:lnSpc>
              <a:spcAft>
                <a:spcPts val="0"/>
              </a:spcAft>
              <a:buClrTx/>
              <a:buSzTx/>
              <a:buNone/>
            </a:pPr>
            <a:r>
              <a:rPr lang="zh-CN" altLang="zh-CN" sz="2800" dirty="0">
                <a:solidFill>
                  <a:schemeClr val="tx1"/>
                </a:solidFill>
                <a:latin typeface="宋体" panose="02010600030101010101" pitchFamily="2" charset="-122"/>
                <a:ea typeface="宋体" panose="02010600030101010101" pitchFamily="2" charset="-122"/>
                <a:cs typeface="宋体" panose="02010600030101010101" pitchFamily="2" charset="-122"/>
              </a:rPr>
              <a:t>⑴</a:t>
            </a:r>
            <a:r>
              <a:rPr lang="zh-CN" altLang="zh-CN"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凡尔赛—华盛顿体系埋下隐患</a:t>
            </a:r>
            <a:endParaRPr lang="zh-CN" altLang="zh-CN" sz="28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fontAlgn="base">
              <a:lnSpc>
                <a:spcPct val="150000"/>
              </a:lnSpc>
              <a:spcAft>
                <a:spcPts val="0"/>
              </a:spcAft>
              <a:buNone/>
            </a:pPr>
            <a:r>
              <a:rPr lang="zh-CN" altLang="zh-CN" sz="2800" dirty="0">
                <a:solidFill>
                  <a:schemeClr val="tx1"/>
                </a:solidFill>
                <a:latin typeface="宋体" panose="02010600030101010101" pitchFamily="2" charset="-122"/>
                <a:ea typeface="宋体" panose="02010600030101010101" pitchFamily="2" charset="-122"/>
                <a:cs typeface="宋体" panose="02010600030101010101" pitchFamily="2" charset="-122"/>
              </a:rPr>
              <a:t>⑵帝国主义政治经济发展不平衡</a:t>
            </a:r>
            <a:endParaRPr lang="en-US" altLang="zh-CN" sz="28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algn="l" fontAlgn="base">
              <a:lnSpc>
                <a:spcPct val="150000"/>
              </a:lnSpc>
              <a:spcAft>
                <a:spcPts val="0"/>
              </a:spcAft>
              <a:buClrTx/>
              <a:buSzTx/>
              <a:buNone/>
            </a:pPr>
            <a:r>
              <a:rPr lang="zh-CN" altLang="zh-CN" sz="2800" dirty="0">
                <a:solidFill>
                  <a:schemeClr val="tx1"/>
                </a:solidFill>
                <a:latin typeface="宋体" panose="02010600030101010101" pitchFamily="2" charset="-122"/>
                <a:ea typeface="宋体" panose="02010600030101010101" pitchFamily="2" charset="-122"/>
                <a:cs typeface="宋体" panose="02010600030101010101" pitchFamily="2" charset="-122"/>
              </a:rPr>
              <a:t>⑶</a:t>
            </a:r>
            <a:r>
              <a:rPr lang="zh-CN" altLang="zh-CN"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1929—1933年经济大危机激化矛盾</a:t>
            </a:r>
            <a:endParaRPr lang="zh-CN" altLang="zh-CN" sz="28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fontAlgn="base">
              <a:lnSpc>
                <a:spcPct val="150000"/>
              </a:lnSpc>
              <a:spcAft>
                <a:spcPts val="0"/>
              </a:spcAft>
              <a:buNone/>
            </a:pPr>
            <a:r>
              <a:rPr lang="zh-CN" altLang="zh-CN" sz="2800" dirty="0">
                <a:solidFill>
                  <a:schemeClr val="tx1"/>
                </a:solidFill>
                <a:latin typeface="宋体" panose="02010600030101010101" pitchFamily="2" charset="-122"/>
                <a:ea typeface="宋体" panose="02010600030101010101" pitchFamily="2" charset="-122"/>
                <a:cs typeface="宋体" panose="02010600030101010101" pitchFamily="2" charset="-122"/>
              </a:rPr>
              <a:t>⑷绥靖政策等其他因素的推动</a:t>
            </a:r>
            <a:endParaRPr lang="en-US" altLang="zh-CN" sz="28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fontAlgn="base">
              <a:lnSpc>
                <a:spcPct val="150000"/>
              </a:lnSpc>
              <a:spcAft>
                <a:spcPts val="0"/>
              </a:spcAft>
              <a:buNone/>
            </a:pPr>
            <a:r>
              <a:rPr lang="zh-CN" altLang="zh-CN" sz="2800" dirty="0">
                <a:solidFill>
                  <a:schemeClr val="tx1"/>
                </a:solidFill>
                <a:latin typeface="宋体" panose="02010600030101010101" pitchFamily="2" charset="-122"/>
                <a:ea typeface="宋体" panose="02010600030101010101" pitchFamily="2" charset="-122"/>
                <a:cs typeface="宋体" panose="02010600030101010101" pitchFamily="2" charset="-122"/>
              </a:rPr>
              <a:t>⑸</a:t>
            </a:r>
            <a:r>
              <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rPr>
              <a:t>德国、日本具有浓厚的专制残余、军国主义传统（战争策源地形成）</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内容占位符 4"/>
          <p:cNvGraphicFramePr>
            <a:graphicFrameLocks noGrp="1"/>
          </p:cNvGraphicFramePr>
          <p:nvPr>
            <p:custDataLst>
              <p:tags r:id="rId1"/>
            </p:custDataLst>
          </p:nvPr>
        </p:nvGraphicFramePr>
        <p:xfrm>
          <a:off x="158" y="1139850"/>
          <a:ext cx="12192000" cy="5343525"/>
        </p:xfrm>
        <a:graphic>
          <a:graphicData uri="http://schemas.openxmlformats.org/drawingml/2006/table">
            <a:tbl>
              <a:tblPr firstRow="1" bandRow="1">
                <a:tableStyleId>{D7AC3CCA-C797-4891-BE02-D94E43425B78}</a:tableStyleId>
              </a:tblPr>
              <a:tblGrid>
                <a:gridCol w="1487488"/>
                <a:gridCol w="2926872"/>
                <a:gridCol w="4680100"/>
                <a:gridCol w="3097540"/>
              </a:tblGrid>
              <a:tr h="626745">
                <a:tc>
                  <a:txBody>
                    <a:bodyPr/>
                    <a:p>
                      <a:pPr algn="ctr" fontAlgn="auto">
                        <a:lnSpc>
                          <a:spcPct val="100000"/>
                        </a:lnSpc>
                        <a:buNone/>
                      </a:pPr>
                      <a:endParaRPr lang="zh-CN" altLang="en-US" sz="2400" dirty="0"/>
                    </a:p>
                  </a:txBody>
                  <a:tcPr marL="162560" marR="162560" marT="81280" marB="81280">
                    <a:noFill/>
                  </a:tcPr>
                </a:tc>
                <a:tc>
                  <a:txBody>
                    <a:bodyPr/>
                    <a:p>
                      <a:pPr algn="ctr" fontAlgn="auto">
                        <a:lnSpc>
                          <a:spcPct val="100000"/>
                        </a:lnSpc>
                        <a:buNone/>
                      </a:pPr>
                      <a:r>
                        <a:rPr lang="zh-CN" altLang="en-US" sz="2400" dirty="0"/>
                        <a:t>亚洲战场</a:t>
                      </a:r>
                      <a:endParaRPr lang="zh-CN" altLang="en-US" sz="2400" dirty="0"/>
                    </a:p>
                  </a:txBody>
                  <a:tcPr marL="162560" marR="162560" marT="81280" marB="81280">
                    <a:noFill/>
                  </a:tcPr>
                </a:tc>
                <a:tc>
                  <a:txBody>
                    <a:bodyPr/>
                    <a:p>
                      <a:pPr algn="ctr" fontAlgn="auto">
                        <a:lnSpc>
                          <a:spcPct val="100000"/>
                        </a:lnSpc>
                        <a:buNone/>
                      </a:pPr>
                      <a:r>
                        <a:rPr lang="zh-CN" altLang="en-US" sz="2400" dirty="0"/>
                        <a:t>欧洲战场</a:t>
                      </a:r>
                      <a:endParaRPr lang="zh-CN" altLang="en-US" sz="2400" dirty="0"/>
                    </a:p>
                  </a:txBody>
                  <a:tcPr marL="162560" marR="162560" marT="81280" marB="81280">
                    <a:noFill/>
                  </a:tcPr>
                </a:tc>
                <a:tc>
                  <a:txBody>
                    <a:bodyPr/>
                    <a:p>
                      <a:pPr algn="ctr" fontAlgn="auto">
                        <a:lnSpc>
                          <a:spcPct val="100000"/>
                        </a:lnSpc>
                        <a:buNone/>
                      </a:pPr>
                      <a:r>
                        <a:rPr lang="zh-CN" altLang="en-US" sz="2400" dirty="0"/>
                        <a:t>非洲战场</a:t>
                      </a:r>
                      <a:endParaRPr lang="zh-CN" altLang="en-US" sz="2400" dirty="0"/>
                    </a:p>
                  </a:txBody>
                  <a:tcPr marL="162560" marR="162560" marT="81280" marB="81280">
                    <a:noFill/>
                  </a:tcPr>
                </a:tc>
              </a:tr>
              <a:tr h="806027">
                <a:tc>
                  <a:txBody>
                    <a:bodyPr/>
                    <a:p>
                      <a:pPr algn="ctr" fontAlgn="auto">
                        <a:lnSpc>
                          <a:spcPct val="100000"/>
                        </a:lnSpc>
                        <a:buNone/>
                      </a:pPr>
                      <a:r>
                        <a:rPr lang="zh-CN" altLang="en-US" sz="2400"/>
                        <a:t>局部阶段</a:t>
                      </a:r>
                      <a:endParaRPr lang="zh-CN" altLang="en-US" sz="2400"/>
                    </a:p>
                  </a:txBody>
                  <a:tcPr marL="162560" marR="162560" marT="81280" marB="81280">
                    <a:noFill/>
                  </a:tcPr>
                </a:tc>
                <a:tc>
                  <a:txBody>
                    <a:bodyPr/>
                    <a:p>
                      <a:pPr algn="ctr" fontAlgn="auto">
                        <a:lnSpc>
                          <a:spcPct val="100000"/>
                        </a:lnSpc>
                        <a:buNone/>
                      </a:pPr>
                      <a:endParaRPr lang="zh-CN" altLang="en-US" sz="2400" dirty="0"/>
                    </a:p>
                  </a:txBody>
                  <a:tcPr marL="162560" marR="162560" marT="81280" marB="81280">
                    <a:noFill/>
                  </a:tcPr>
                </a:tc>
                <a:tc>
                  <a:txBody>
                    <a:bodyPr/>
                    <a:p>
                      <a:pPr algn="ctr" fontAlgn="auto">
                        <a:lnSpc>
                          <a:spcPct val="100000"/>
                        </a:lnSpc>
                        <a:buNone/>
                      </a:pPr>
                      <a:endParaRPr lang="zh-CN" altLang="en-US" sz="2400" dirty="0"/>
                    </a:p>
                  </a:txBody>
                  <a:tcPr marL="162560" marR="162560" marT="81280" marB="81280">
                    <a:noFill/>
                  </a:tcPr>
                </a:tc>
                <a:tc>
                  <a:txBody>
                    <a:bodyPr/>
                    <a:p>
                      <a:pPr algn="ctr" fontAlgn="auto">
                        <a:lnSpc>
                          <a:spcPct val="100000"/>
                        </a:lnSpc>
                        <a:buNone/>
                      </a:pPr>
                      <a:endParaRPr lang="zh-CN" altLang="en-US" sz="2400" dirty="0"/>
                    </a:p>
                  </a:txBody>
                  <a:tcPr marL="162560" marR="162560" marT="81280" marB="81280">
                    <a:noFill/>
                  </a:tcPr>
                </a:tc>
              </a:tr>
              <a:tr h="855345">
                <a:tc>
                  <a:txBody>
                    <a:bodyPr/>
                    <a:p>
                      <a:pPr algn="ctr" fontAlgn="auto">
                        <a:lnSpc>
                          <a:spcPct val="100000"/>
                        </a:lnSpc>
                        <a:buNone/>
                      </a:pPr>
                      <a:r>
                        <a:rPr lang="zh-CN" altLang="en-US" sz="2400" dirty="0"/>
                        <a:t>全面爆发</a:t>
                      </a:r>
                      <a:endParaRPr lang="zh-CN" altLang="en-US" sz="2400" dirty="0"/>
                    </a:p>
                  </a:txBody>
                  <a:tcPr marL="162560" marR="162560" marT="81280" marB="81280">
                    <a:noFill/>
                  </a:tcPr>
                </a:tc>
                <a:tc gridSpan="3">
                  <a:txBody>
                    <a:bodyPr/>
                    <a:p>
                      <a:pPr algn="ctr" fontAlgn="auto">
                        <a:lnSpc>
                          <a:spcPct val="100000"/>
                        </a:lnSpc>
                        <a:buNone/>
                      </a:pPr>
                      <a:endParaRPr lang="zh-CN" altLang="en-US" sz="2400" dirty="0"/>
                    </a:p>
                  </a:txBody>
                  <a:tcPr marL="162560" marR="162560" marT="81280" marB="81280">
                    <a:noFill/>
                  </a:tcPr>
                </a:tc>
                <a:tc hMerge="1">
                  <a:tcPr/>
                </a:tc>
                <a:tc hMerge="1">
                  <a:tcPr/>
                </a:tc>
              </a:tr>
              <a:tr h="1035685">
                <a:tc>
                  <a:txBody>
                    <a:bodyPr/>
                    <a:p>
                      <a:pPr algn="ctr" fontAlgn="auto">
                        <a:lnSpc>
                          <a:spcPct val="100000"/>
                        </a:lnSpc>
                        <a:buNone/>
                      </a:pPr>
                      <a:r>
                        <a:rPr lang="zh-CN" altLang="en-US" sz="2400" dirty="0"/>
                        <a:t>战争扩大</a:t>
                      </a:r>
                      <a:endParaRPr lang="zh-CN" altLang="en-US" sz="2400" dirty="0"/>
                    </a:p>
                  </a:txBody>
                  <a:tcPr marL="162560" marR="162560" marT="81280" marB="81280">
                    <a:noFill/>
                  </a:tcPr>
                </a:tc>
                <a:tc gridSpan="3">
                  <a:txBody>
                    <a:bodyPr/>
                    <a:p>
                      <a:pPr algn="ctr" fontAlgn="auto">
                        <a:lnSpc>
                          <a:spcPct val="100000"/>
                        </a:lnSpc>
                        <a:buNone/>
                      </a:pPr>
                      <a:endParaRPr lang="en-US" altLang="zh-CN" sz="2400" dirty="0"/>
                    </a:p>
                    <a:p>
                      <a:pPr algn="ctr">
                        <a:lnSpc>
                          <a:spcPts val="1920"/>
                        </a:lnSpc>
                        <a:buNone/>
                      </a:pPr>
                      <a:endParaRPr lang="en-US" altLang="zh-CN" sz="2400" dirty="0"/>
                    </a:p>
                  </a:txBody>
                  <a:tcPr marL="162560" marR="162560" marT="81280" marB="81280">
                    <a:noFill/>
                  </a:tcPr>
                </a:tc>
                <a:tc hMerge="1">
                  <a:tcPr/>
                </a:tc>
                <a:tc hMerge="1">
                  <a:tcPr/>
                </a:tc>
              </a:tr>
              <a:tr h="998855">
                <a:tc>
                  <a:txBody>
                    <a:bodyPr/>
                    <a:p>
                      <a:pPr algn="ctr" fontAlgn="auto">
                        <a:lnSpc>
                          <a:spcPct val="100000"/>
                        </a:lnSpc>
                        <a:buNone/>
                      </a:pPr>
                      <a:r>
                        <a:rPr lang="zh-CN" altLang="en-US" sz="2400"/>
                        <a:t>战争转折</a:t>
                      </a:r>
                      <a:endParaRPr lang="zh-CN" altLang="en-US" sz="2400"/>
                    </a:p>
                  </a:txBody>
                  <a:tcPr marL="162560" marR="162560" marT="81280" marB="81280">
                    <a:noFill/>
                  </a:tcPr>
                </a:tc>
                <a:tc>
                  <a:txBody>
                    <a:bodyPr/>
                    <a:p>
                      <a:pPr algn="ctr" fontAlgn="auto">
                        <a:lnSpc>
                          <a:spcPct val="100000"/>
                        </a:lnSpc>
                        <a:buNone/>
                      </a:pPr>
                      <a:r>
                        <a:rPr lang="en-US" altLang="zh-CN" sz="2400"/>
                        <a:t>1942</a:t>
                      </a:r>
                      <a:r>
                        <a:rPr lang="zh-CN" altLang="en-US" sz="2400"/>
                        <a:t>年中途岛战役是亚洲战场转折点</a:t>
                      </a:r>
                      <a:endParaRPr lang="zh-CN" altLang="en-US" sz="2400"/>
                    </a:p>
                  </a:txBody>
                  <a:tcPr marL="162560" marR="162560" marT="81280" marB="81280">
                    <a:noFill/>
                  </a:tcPr>
                </a:tc>
                <a:tc>
                  <a:txBody>
                    <a:bodyPr/>
                    <a:p>
                      <a:pPr algn="ctr" fontAlgn="auto">
                        <a:lnSpc>
                          <a:spcPct val="100000"/>
                        </a:lnSpc>
                        <a:buNone/>
                      </a:pPr>
                      <a:endParaRPr lang="zh-CN" altLang="en-US" sz="2400" dirty="0"/>
                    </a:p>
                  </a:txBody>
                  <a:tcPr marL="162560" marR="162560" marT="81280" marB="81280">
                    <a:noFill/>
                  </a:tcPr>
                </a:tc>
                <a:tc>
                  <a:txBody>
                    <a:bodyPr/>
                    <a:p>
                      <a:pPr algn="ctr" fontAlgn="auto">
                        <a:lnSpc>
                          <a:spcPct val="100000"/>
                        </a:lnSpc>
                        <a:buNone/>
                      </a:pPr>
                      <a:r>
                        <a:rPr lang="en-US" altLang="zh-CN" sz="2400" dirty="0"/>
                        <a:t>1942</a:t>
                      </a:r>
                      <a:r>
                        <a:rPr lang="zh-CN" altLang="en-US" sz="2400" dirty="0"/>
                        <a:t>年阿拉曼战役是非洲战场转折点</a:t>
                      </a:r>
                      <a:endParaRPr lang="zh-CN" altLang="en-US" sz="2400" dirty="0"/>
                    </a:p>
                  </a:txBody>
                  <a:tcPr marL="162560" marR="162560" marT="81280" marB="81280">
                    <a:noFill/>
                  </a:tcPr>
                </a:tc>
              </a:tr>
              <a:tr h="844550">
                <a:tc>
                  <a:txBody>
                    <a:bodyPr/>
                    <a:p>
                      <a:pPr algn="ctr" fontAlgn="auto">
                        <a:lnSpc>
                          <a:spcPct val="100000"/>
                        </a:lnSpc>
                        <a:buNone/>
                      </a:pPr>
                      <a:r>
                        <a:rPr lang="zh-CN" altLang="en-US" sz="2400" dirty="0"/>
                        <a:t>战争结束</a:t>
                      </a:r>
                      <a:endParaRPr lang="zh-CN" altLang="en-US" sz="2400" dirty="0"/>
                    </a:p>
                  </a:txBody>
                  <a:tcPr marL="162560" marR="162560" marT="81280" marB="81280">
                    <a:noFill/>
                  </a:tcPr>
                </a:tc>
                <a:tc>
                  <a:txBody>
                    <a:bodyPr/>
                    <a:p>
                      <a:pPr algn="ctr" fontAlgn="auto">
                        <a:lnSpc>
                          <a:spcPct val="100000"/>
                        </a:lnSpc>
                        <a:buNone/>
                      </a:pPr>
                      <a:endParaRPr lang="zh-CN" altLang="en-US" sz="2400" dirty="0"/>
                    </a:p>
                  </a:txBody>
                  <a:tcPr marL="162560" marR="162560" marT="81280" marB="81280">
                    <a:noFill/>
                  </a:tcPr>
                </a:tc>
                <a:tc>
                  <a:txBody>
                    <a:bodyPr/>
                    <a:p>
                      <a:pPr algn="ctr" fontAlgn="auto">
                        <a:lnSpc>
                          <a:spcPct val="100000"/>
                        </a:lnSpc>
                        <a:buNone/>
                      </a:pPr>
                      <a:endParaRPr lang="zh-CN" altLang="en-US" sz="2400" dirty="0"/>
                    </a:p>
                  </a:txBody>
                  <a:tcPr marL="162560" marR="162560" marT="81280" marB="81280">
                    <a:noFill/>
                  </a:tcPr>
                </a:tc>
                <a:tc>
                  <a:txBody>
                    <a:bodyPr/>
                    <a:p>
                      <a:pPr algn="ctr" fontAlgn="auto">
                        <a:lnSpc>
                          <a:spcPct val="100000"/>
                        </a:lnSpc>
                        <a:buNone/>
                      </a:pPr>
                      <a:r>
                        <a:rPr lang="en-US" altLang="zh-CN" sz="2400" dirty="0"/>
                        <a:t>1943</a:t>
                      </a:r>
                      <a:r>
                        <a:rPr lang="zh-CN" altLang="en-US" sz="2400" dirty="0"/>
                        <a:t>年</a:t>
                      </a:r>
                      <a:r>
                        <a:rPr lang="en-US" altLang="zh-CN" sz="2400" dirty="0"/>
                        <a:t>5</a:t>
                      </a:r>
                      <a:r>
                        <a:rPr lang="zh-CN" altLang="en-US" sz="2400" dirty="0"/>
                        <a:t>月，非洲战场结束</a:t>
                      </a:r>
                      <a:endParaRPr lang="zh-CN" altLang="en-US" sz="2400" dirty="0"/>
                    </a:p>
                  </a:txBody>
                  <a:tcPr marL="162560" marR="162560" marT="81280" marB="81280">
                    <a:noFill/>
                  </a:tcPr>
                </a:tc>
              </a:tr>
            </a:tbl>
          </a:graphicData>
        </a:graphic>
      </p:graphicFrame>
      <p:sp>
        <p:nvSpPr>
          <p:cNvPr id="10" name="标题 4"/>
          <p:cNvSpPr>
            <a:spLocks noGrp="1"/>
          </p:cNvSpPr>
          <p:nvPr/>
        </p:nvSpPr>
        <p:spPr>
          <a:xfrm>
            <a:off x="75759" y="303794"/>
            <a:ext cx="6876256" cy="484346"/>
          </a:xfrm>
          <a:prstGeom prst="rect">
            <a:avLst/>
          </a:prstGeom>
          <a:noFill/>
        </p:spPr>
        <p:txBody>
          <a:bodyPr vert="horz" lIns="67496" tIns="35097" rIns="67496" bIns="35097" rtlCol="0" anchor="ctr" anchorCtr="0">
            <a:noAutofit/>
          </a:bodyPr>
          <a:p>
            <a:pPr>
              <a:spcBef>
                <a:spcPct val="0"/>
              </a:spcBef>
            </a:pPr>
            <a:r>
              <a:rPr lang="zh-CN" altLang="en-US" sz="3200" b="1" spc="300" dirty="0">
                <a:solidFill>
                  <a:srgbClr val="000000">
                    <a:lumMod val="85000"/>
                    <a:lumOff val="15000"/>
                  </a:srgbClr>
                </a:solidFill>
                <a:latin typeface="宋体" panose="02010600030101010101" pitchFamily="2" charset="-122"/>
                <a:ea typeface="宋体" panose="02010600030101010101" pitchFamily="2" charset="-122"/>
                <a:cs typeface="Arial" panose="020B0604020202020204" pitchFamily="34" charset="0"/>
              </a:rPr>
              <a:t>二、</a:t>
            </a:r>
            <a:r>
              <a:rPr sz="3200" b="1" spc="300" dirty="0">
                <a:solidFill>
                  <a:srgbClr val="000000">
                    <a:lumMod val="85000"/>
                    <a:lumOff val="15000"/>
                  </a:srgbClr>
                </a:solidFill>
                <a:latin typeface="宋体" panose="02010600030101010101" pitchFamily="2" charset="-122"/>
                <a:ea typeface="宋体" panose="02010600030101010101" pitchFamily="2" charset="-122"/>
                <a:cs typeface="Arial" panose="020B0604020202020204" pitchFamily="34" charset="0"/>
                <a:sym typeface="+mn-ea"/>
              </a:rPr>
              <a:t>第二次世界大战的进程</a:t>
            </a:r>
            <a:r>
              <a:rPr lang="zh-CN" altLang="en-US" sz="3200" b="1" spc="300" dirty="0">
                <a:solidFill>
                  <a:srgbClr val="000000">
                    <a:lumMod val="85000"/>
                    <a:lumOff val="15000"/>
                  </a:srgbClr>
                </a:solidFill>
                <a:latin typeface="宋体" panose="02010600030101010101" pitchFamily="2" charset="-122"/>
                <a:ea typeface="宋体" panose="02010600030101010101" pitchFamily="2" charset="-122"/>
                <a:cs typeface="Arial" panose="020B0604020202020204" pitchFamily="34" charset="0"/>
              </a:rPr>
              <a:t> </a:t>
            </a:r>
            <a:endParaRPr lang="zh-CN" altLang="en-US" sz="3200" b="1" spc="300" dirty="0">
              <a:solidFill>
                <a:srgbClr val="000000">
                  <a:lumMod val="85000"/>
                  <a:lumOff val="15000"/>
                </a:srgbClr>
              </a:solidFill>
              <a:latin typeface="宋体" panose="02010600030101010101" pitchFamily="2" charset="-122"/>
              <a:ea typeface="宋体" panose="02010600030101010101" pitchFamily="2" charset="-122"/>
              <a:cs typeface="Arial" panose="020B0604020202020204" pitchFamily="34" charset="0"/>
            </a:endParaRPr>
          </a:p>
        </p:txBody>
      </p:sp>
    </p:spTree>
    <p:custDataLst>
      <p:tags r:id="rId2"/>
    </p:custDataLst>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NOCLEAR" val="0"/>
  <p:tag name="KSO_WM_UNIT_VALUE" val="30"/>
  <p:tag name="KSO_WM_UNIT_HIGHLIGHT" val="0"/>
  <p:tag name="KSO_WM_UNIT_COMPATIBLE" val="0"/>
  <p:tag name="KSO_WM_UNIT_DIAGRAM_ISNUMVISUAL" val="0"/>
  <p:tag name="KSO_WM_UNIT_DIAGRAM_ISREFERUNIT" val="0"/>
  <p:tag name="KSO_WM_DIAGRAM_GROUP_CODE" val="m1-1"/>
  <p:tag name="KSO_WM_UNIT_TYPE" val="m_h_f"/>
  <p:tag name="KSO_WM_UNIT_INDEX" val="1_5_1"/>
  <p:tag name="KSO_WM_UNIT_ID" val="diagram20201494_4*m_h_f*1_5_1"/>
  <p:tag name="KSO_WM_TEMPLATE_CATEGORY" val="diagram"/>
  <p:tag name="KSO_WM_TEMPLATE_INDEX" val="20201494"/>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101.xml><?xml version="1.0" encoding="utf-8"?>
<p:tagLst xmlns:p="http://schemas.openxmlformats.org/presentationml/2006/main">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m1-1"/>
  <p:tag name="KSO_WM_UNIT_TYPE" val="m_h_a"/>
  <p:tag name="KSO_WM_UNIT_INDEX" val="1_5_1"/>
  <p:tag name="KSO_WM_UNIT_ID" val="diagram20201494_4*m_h_a*1_5_1"/>
  <p:tag name="KSO_WM_TEMPLATE_CATEGORY" val="diagram"/>
  <p:tag name="KSO_WM_TEMPLATE_INDEX" val="20201494"/>
  <p:tag name="KSO_WM_UNIT_LAYERLEVEL" val="1_1_1"/>
  <p:tag name="KSO_WM_TAG_VERSION" val="1.0"/>
  <p:tag name="KSO_WM_BEAUTIFY_FLAG" val="#wm#"/>
  <p:tag name="KSO_WM_UNIT_PRESET_TEXT" val="添加标题"/>
  <p:tag name="KSO_WM_UNIT_TEXT_FILL_FORE_SCHEMECOLOR_INDEX" val="5"/>
  <p:tag name="KSO_WM_UNIT_TEXT_FILL_TYPE" val="1"/>
</p:tagLst>
</file>

<file path=ppt/tags/tag102.xml><?xml version="1.0" encoding="utf-8"?>
<p:tagLst xmlns:p="http://schemas.openxmlformats.org/presentationml/2006/main">
  <p:tag name="KSO_WM_UNIT_NOCLEAR" val="0"/>
  <p:tag name="KSO_WM_UNIT_VALUE" val="30"/>
  <p:tag name="KSO_WM_UNIT_HIGHLIGHT" val="0"/>
  <p:tag name="KSO_WM_UNIT_COMPATIBLE" val="0"/>
  <p:tag name="KSO_WM_UNIT_DIAGRAM_ISNUMVISUAL" val="0"/>
  <p:tag name="KSO_WM_UNIT_DIAGRAM_ISREFERUNIT" val="0"/>
  <p:tag name="KSO_WM_DIAGRAM_GROUP_CODE" val="m1-1"/>
  <p:tag name="KSO_WM_UNIT_TYPE" val="m_h_f"/>
  <p:tag name="KSO_WM_UNIT_INDEX" val="1_5_1"/>
  <p:tag name="KSO_WM_UNIT_ID" val="diagram20201494_4*m_h_f*1_5_1"/>
  <p:tag name="KSO_WM_TEMPLATE_CATEGORY" val="diagram"/>
  <p:tag name="KSO_WM_TEMPLATE_INDEX" val="20201494"/>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103.xml><?xml version="1.0" encoding="utf-8"?>
<p:tagLst xmlns:p="http://schemas.openxmlformats.org/presentationml/2006/main">
  <p:tag name="KSO_WM_UNIT_PLACING_PICTURE_USER_VIEWPORT" val="{&quot;height&quot;:3969,&quot;width&quot;:5068}"/>
</p:tagLst>
</file>

<file path=ppt/tags/tag104.xml><?xml version="1.0" encoding="utf-8"?>
<p:tagLst xmlns:p="http://schemas.openxmlformats.org/presentationml/2006/main">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m1-1"/>
  <p:tag name="KSO_WM_UNIT_TYPE" val="m_h_a"/>
  <p:tag name="KSO_WM_UNIT_INDEX" val="1_5_1"/>
  <p:tag name="KSO_WM_UNIT_ID" val="diagram20201494_4*m_h_a*1_5_1"/>
  <p:tag name="KSO_WM_TEMPLATE_CATEGORY" val="diagram"/>
  <p:tag name="KSO_WM_TEMPLATE_INDEX" val="20201494"/>
  <p:tag name="KSO_WM_UNIT_LAYERLEVEL" val="1_1_1"/>
  <p:tag name="KSO_WM_TAG_VERSION" val="1.0"/>
  <p:tag name="KSO_WM_BEAUTIFY_FLAG" val="#wm#"/>
  <p:tag name="KSO_WM_UNIT_PRESET_TEXT" val="添加标题"/>
  <p:tag name="KSO_WM_UNIT_TEXT_FILL_FORE_SCHEMECOLOR_INDEX" val="5"/>
  <p:tag name="KSO_WM_UNIT_TEXT_FILL_TYPE" val="1"/>
</p:tagLst>
</file>

<file path=ppt/tags/tag105.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06.xml><?xml version="1.0" encoding="utf-8"?>
<p:tagLst xmlns:p="http://schemas.openxmlformats.org/presentationml/2006/main">
  <p:tag name="KSO_WM_SPECIAL_SOURCE" val="bdnull"/>
</p:tagLst>
</file>

<file path=ppt/tags/tag107.xml><?xml version="1.0" encoding="utf-8"?>
<p:tagLst xmlns:p="http://schemas.openxmlformats.org/presentationml/2006/main">
  <p:tag name="KSO_WM_UNIT_TABLE_BEAUTIFY" val="smartTable{a1b524ac-6caa-4b9d-94e9-d08f6d48d372}"/>
</p:tagLst>
</file>

<file path=ppt/tags/tag108.xml><?xml version="1.0" encoding="utf-8"?>
<p:tagLst xmlns:p="http://schemas.openxmlformats.org/presentationml/2006/main">
  <p:tag name="KSO_WM_SPECIAL_SOURCE" val="bdnull"/>
</p:tagLst>
</file>

<file path=ppt/tags/tag109.xml><?xml version="1.0" encoding="utf-8"?>
<p:tagLst xmlns:p="http://schemas.openxmlformats.org/presentationml/2006/main">
  <p:tag name="KSO_WM_SPECIAL_SOURCE" val="bdnul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TABLE_BEAUTIFY" val="smartTable{a1b524ac-6caa-4b9d-94e9-d08f6d48d372}"/>
</p:tagLst>
</file>

<file path=ppt/tags/tag111.xml><?xml version="1.0" encoding="utf-8"?>
<p:tagLst xmlns:p="http://schemas.openxmlformats.org/presentationml/2006/main">
  <p:tag name="KSO_WM_SPECIAL_SOURCE" val="bdnull"/>
</p:tagLst>
</file>

<file path=ppt/tags/tag112.xml><?xml version="1.0" encoding="utf-8"?>
<p:tagLst xmlns:p="http://schemas.openxmlformats.org/presentationml/2006/main">
  <p:tag name="KSO_WM_SPECIAL_SOURCE" val="bdnull"/>
</p:tagLst>
</file>

<file path=ppt/tags/tag113.xml><?xml version="1.0" encoding="utf-8"?>
<p:tagLst xmlns:p="http://schemas.openxmlformats.org/presentationml/2006/main">
  <p:tag name="KSO_WM_UNIT_TABLE_BEAUTIFY" val="smartTable{68d16cf3-e58e-44da-8225-d33f5ef10691}"/>
  <p:tag name="TABLE_EMPHASIZE_COLOR" val="8684935"/>
  <p:tag name="TABLE_SKINIDX" val="-1"/>
  <p:tag name="TABLE_COLORIDX" val="l"/>
</p:tagLst>
</file>

<file path=ppt/tags/tag114.xml><?xml version="1.0" encoding="utf-8"?>
<p:tagLst xmlns:p="http://schemas.openxmlformats.org/presentationml/2006/main">
  <p:tag name="KSO_WM_SPECIAL_SOURCE" val="bdnull"/>
</p:tagLst>
</file>

<file path=ppt/tags/tag115.xml><?xml version="1.0" encoding="utf-8"?>
<p:tagLst xmlns:p="http://schemas.openxmlformats.org/presentationml/2006/main">
  <p:tag name="KSO_WM_SPECIAL_SOURCE" val="bdnull"/>
</p:tagLst>
</file>

<file path=ppt/tags/tag116.xml><?xml version="1.0" encoding="utf-8"?>
<p:tagLst xmlns:p="http://schemas.openxmlformats.org/presentationml/2006/main">
  <p:tag name="KSO_WM_UNIT_VALUE" val="940*2731"/>
  <p:tag name="KSO_WM_UNIT_HIGHLIGHT" val="0"/>
  <p:tag name="KSO_WM_UNIT_COMPATIBLE" val="0"/>
  <p:tag name="KSO_WM_UNIT_DIAGRAM_ISNUMVISUAL" val="0"/>
  <p:tag name="KSO_WM_UNIT_DIAGRAM_ISREFERUNIT" val="0"/>
  <p:tag name="KSO_WM_UNIT_TYPE" val="β"/>
  <p:tag name="KSO_WM_UNIT_INDEX" val="1"/>
  <p:tag name="KSO_WM_UNIT_ID" val="mixed20203582_1*β*1"/>
  <p:tag name="KSO_WM_TEMPLATE_CATEGORY" val="mixed"/>
  <p:tag name="KSO_WM_TEMPLATE_INDEX" val="20203582"/>
  <p:tag name="KSO_WM_UNIT_LAYERLEVEL" val="1"/>
  <p:tag name="KSO_WM_TAG_VERSION" val="1.0"/>
  <p:tag name="KSO_WM_BEAUTIFY_FLAG" val="#wm#"/>
  <p:tag name="KSO_WM_UNIT_TABLE_BEAUTIFY" val="smartTable{225822cf-a626-400b-bca5-ee14e26b2ce5}"/>
  <p:tag name="TABLE_EMPHASIZE_COLOR" val="1330547"/>
  <p:tag name="TABLE_SKINIDX" val="0"/>
  <p:tag name="TABLE_COLORIDX" val="a"/>
  <p:tag name="TABLE_COLOR_RGB" val="0x000000*0xFFFFFF*0x212121*0xFFFFFF*0x144D73*0x1BA8C9*0x22C29C*0x91CE24*0xF4B720*0xDA542A"/>
</p:tagLst>
</file>

<file path=ppt/tags/tag117.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18.xml><?xml version="1.0" encoding="utf-8"?>
<p:tagLst xmlns:p="http://schemas.openxmlformats.org/presentationml/2006/main">
  <p:tag name="KSO_WM_UNIT_PLACING_PICTURE_USER_VIEWPORT" val="{&quot;height&quot;:3880,&quot;width&quot;:4253}"/>
</p:tagLst>
</file>

<file path=ppt/tags/tag119.xml><?xml version="1.0" encoding="utf-8"?>
<p:tagLst xmlns:p="http://schemas.openxmlformats.org/presentationml/2006/main">
  <p:tag name="KSO_WM_UNIT_PLACING_PICTURE_USER_VIEWPORT" val="{&quot;height&quot;:3880,&quot;width&quot;:5173}"/>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21.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22.xml><?xml version="1.0" encoding="utf-8"?>
<p:tagLst xmlns:p="http://schemas.openxmlformats.org/presentationml/2006/main">
  <p:tag name="KSO_WM_SPECIAL_SOURCE" val="bdnull"/>
</p:tagLst>
</file>

<file path=ppt/tags/tag123.xml><?xml version="1.0" encoding="utf-8"?>
<p:tagLst xmlns:p="http://schemas.openxmlformats.org/presentationml/2006/main">
  <p:tag name="KSO_WM_UNIT_TABLE_BEAUTIFY" val="smartTable{7c00ea33-6b23-4418-b6fc-aa3c406f2abe}"/>
</p:tagLst>
</file>

<file path=ppt/tags/tag124.xml><?xml version="1.0" encoding="utf-8"?>
<p:tagLst xmlns:p="http://schemas.openxmlformats.org/presentationml/2006/main">
  <p:tag name="KSO_WM_SPECIAL_SOURCE" val="bdnull"/>
</p:tagLst>
</file>

<file path=ppt/tags/tag125.xml><?xml version="1.0" encoding="utf-8"?>
<p:tagLst xmlns:p="http://schemas.openxmlformats.org/presentationml/2006/main">
  <p:tag name="KSO_DOCER_TEMPLATE_OPEN_ONCE_MARK"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64.xml><?xml version="1.0" encoding="utf-8"?>
<p:tagLst xmlns:p="http://schemas.openxmlformats.org/presentationml/2006/main">
  <p:tag name="KSO_WM_SPECIAL_SOURCE" val="bdnull"/>
</p:tagLst>
</file>

<file path=ppt/tags/tag65.xml><?xml version="1.0" encoding="utf-8"?>
<p:tagLst xmlns:p="http://schemas.openxmlformats.org/presentationml/2006/main">
  <p:tag name="KSO_WM_SPECIAL_SOURCE" val="bdnull"/>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193509_4*m_h_i*1_2_1"/>
  <p:tag name="KSO_WM_TEMPLATE_CATEGORY" val="diagram"/>
  <p:tag name="KSO_WM_TEMPLATE_INDEX" val="20193509"/>
  <p:tag name="KSO_WM_UNIT_LAYERLEVEL" val="1_1_1"/>
  <p:tag name="KSO_WM_TAG_VERSION" val="1.0"/>
  <p:tag name="KSO_WM_BEAUTIFY_FLAG" val="#wm#"/>
  <p:tag name="KSO_WM_UNIT_LINE_FORE_SCHEMECOLOR_INDEX" val="6"/>
  <p:tag name="KSO_WM_UNIT_LINE_FILL_TYPE" val="2"/>
  <p:tag name="KSO_WM_UNIT_DIAGRAM_SCHEMECOLOR_ID" val="5"/>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193509_4*m_h_i*1_1_2"/>
  <p:tag name="KSO_WM_TEMPLATE_CATEGORY" val="diagram"/>
  <p:tag name="KSO_WM_TEMPLATE_INDEX" val="20193509"/>
  <p:tag name="KSO_WM_UNIT_LAYERLEVEL" val="1_1_1"/>
  <p:tag name="KSO_WM_TAG_VERSION" val="1.0"/>
  <p:tag name="KSO_WM_BEAUTIFY_FLAG" val="#wm#"/>
  <p:tag name="KSO_WM_UNIT_LINE_FORE_SCHEMECOLOR_INDEX" val="5"/>
  <p:tag name="KSO_WM_UNIT_LINE_FILL_TYPE" val="2"/>
  <p:tag name="KSO_WM_UNIT_DIAGRAM_SCHEMECOLOR_ID" val="5"/>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193509_4*m_h_i*1_3_1"/>
  <p:tag name="KSO_WM_TEMPLATE_CATEGORY" val="diagram"/>
  <p:tag name="KSO_WM_TEMPLATE_INDEX" val="20193509"/>
  <p:tag name="KSO_WM_UNIT_LAYERLEVEL" val="1_1_1"/>
  <p:tag name="KSO_WM_TAG_VERSION" val="1.0"/>
  <p:tag name="KSO_WM_BEAUTIFY_FLAG" val="#wm#"/>
  <p:tag name="KSO_WM_UNIT_LINE_FORE_SCHEMECOLOR_INDEX" val="7"/>
  <p:tag name="KSO_WM_UNIT_LINE_FILL_TYPE" val="2"/>
  <p:tag name="KSO_WM_UNIT_DIAGRAM_SCHEMECOLOR_ID" val="5"/>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193509_4*m_h_i*1_2_2"/>
  <p:tag name="KSO_WM_TEMPLATE_CATEGORY" val="diagram"/>
  <p:tag name="KSO_WM_TEMPLATE_INDEX" val="20193509"/>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DIAGRAM_SCHEMECOLOR_ID" val="5"/>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193509_4*m_h_i*1_2_3"/>
  <p:tag name="KSO_WM_TEMPLATE_CATEGORY" val="diagram"/>
  <p:tag name="KSO_WM_TEMPLATE_INDEX" val="20193509"/>
  <p:tag name="KSO_WM_UNIT_LAYERLEVEL" val="1_1_1"/>
  <p:tag name="KSO_WM_TAG_VERSION" val="1.0"/>
  <p:tag name="KSO_WM_BEAUTIFY_FLAG" val="#wm#"/>
  <p:tag name="KSO_WM_UNIT_FILL_FORE_SCHEMECOLOR_INDEX" val="14"/>
  <p:tag name="KSO_WM_UNIT_FILL_TYPE" val="1"/>
  <p:tag name="KSO_WM_UNIT_LINE_FORE_SCHEMECOLOR_INDEX" val="6"/>
  <p:tag name="KSO_WM_UNIT_LINE_FILL_TYPE" val="2"/>
  <p:tag name="KSO_WM_UNIT_TEXT_FILL_FORE_SCHEMECOLOR_INDEX" val="13"/>
  <p:tag name="KSO_WM_UNIT_TEXT_FILL_TYPE" val="1"/>
  <p:tag name="KSO_WM_UNIT_DIAGRAM_SCHEMECOLOR_ID" val="5"/>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193509_4*m_h_i*1_2_4"/>
  <p:tag name="KSO_WM_TEMPLATE_CATEGORY" val="diagram"/>
  <p:tag name="KSO_WM_TEMPLATE_INDEX" val="20193509"/>
  <p:tag name="KSO_WM_UNIT_LAYERLEVEL" val="1_1_1"/>
  <p:tag name="KSO_WM_TAG_VERSION" val="1.0"/>
  <p:tag name="KSO_WM_BEAUTIFY_FLAG" val="#wm#"/>
  <p:tag name="KSO_WM_UNIT_FILL_FORE_SCHEMECOLOR_INDEX" val="14"/>
  <p:tag name="KSO_WM_UNIT_FILL_TYPE" val="1"/>
  <p:tag name="KSO_WM_UNIT_LINE_FORE_SCHEMECOLOR_INDEX" val="6"/>
  <p:tag name="KSO_WM_UNIT_LINE_FILL_TYPE" val="2"/>
  <p:tag name="KSO_WM_UNIT_TEXT_FILL_FORE_SCHEMECOLOR_INDEX" val="13"/>
  <p:tag name="KSO_WM_UNIT_TEXT_FILL_TYPE" val="1"/>
  <p:tag name="KSO_WM_UNIT_DIAGRAM_SCHEMECOLOR_ID" val="5"/>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193509_4*m_h_i*1_3_2"/>
  <p:tag name="KSO_WM_TEMPLATE_CATEGORY" val="diagram"/>
  <p:tag name="KSO_WM_TEMPLATE_INDEX" val="20193509"/>
  <p:tag name="KSO_WM_UNIT_LAYERLEVEL" val="1_1_1"/>
  <p:tag name="KSO_WM_TAG_VERSION" val="1.0"/>
  <p:tag name="KSO_WM_BEAUTIFY_FLAG" val="#wm#"/>
  <p:tag name="KSO_WM_UNIT_FILL_FORE_SCHEMECOLOR_INDEX" val="14"/>
  <p:tag name="KSO_WM_UNIT_FILL_TYPE" val="1"/>
  <p:tag name="KSO_WM_UNIT_LINE_FORE_SCHEMECOLOR_INDEX" val="7"/>
  <p:tag name="KSO_WM_UNIT_LINE_FILL_TYPE" val="2"/>
  <p:tag name="KSO_WM_UNIT_TEXT_FILL_FORE_SCHEMECOLOR_INDEX" val="13"/>
  <p:tag name="KSO_WM_UNIT_TEXT_FILL_TYPE" val="1"/>
  <p:tag name="KSO_WM_UNIT_DIAGRAM_SCHEMECOLOR_ID" val="5"/>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193509_4*m_h_i*1_3_3"/>
  <p:tag name="KSO_WM_TEMPLATE_CATEGORY" val="diagram"/>
  <p:tag name="KSO_WM_TEMPLATE_INDEX" val="20193509"/>
  <p:tag name="KSO_WM_UNIT_LAYERLEVEL" val="1_1_1"/>
  <p:tag name="KSO_WM_TAG_VERSION" val="1.0"/>
  <p:tag name="KSO_WM_BEAUTIFY_FLAG" val="#wm#"/>
  <p:tag name="KSO_WM_UNIT_FILL_FORE_SCHEMECOLOR_INDEX" val="14"/>
  <p:tag name="KSO_WM_UNIT_FILL_TYPE" val="1"/>
  <p:tag name="KSO_WM_UNIT_LINE_FORE_SCHEMECOLOR_INDEX" val="7"/>
  <p:tag name="KSO_WM_UNIT_LINE_FILL_TYPE" val="2"/>
  <p:tag name="KSO_WM_UNIT_TEXT_FILL_FORE_SCHEMECOLOR_INDEX" val="13"/>
  <p:tag name="KSO_WM_UNIT_TEXT_FILL_TYPE" val="1"/>
  <p:tag name="KSO_WM_UNIT_DIAGRAM_SCHEMECOLOR_ID" val="5"/>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93509_4*m_h_i*1_1_1"/>
  <p:tag name="KSO_WM_TEMPLATE_CATEGORY" val="diagram"/>
  <p:tag name="KSO_WM_TEMPLATE_INDEX" val="20193509"/>
  <p:tag name="KSO_WM_UNIT_LAYERLEVEL" val="1_1_1"/>
  <p:tag name="KSO_WM_TAG_VERSION" val="1.0"/>
  <p:tag name="KSO_WM_BEAUTIFY_FLAG" val="#wm#"/>
  <p:tag name="KSO_WM_UNIT_FILL_FORE_SCHEMECOLOR_INDEX" val="14"/>
  <p:tag name="KSO_WM_UNIT_FILL_TYPE" val="1"/>
  <p:tag name="KSO_WM_UNIT_LINE_FORE_SCHEMECOLOR_INDEX" val="5"/>
  <p:tag name="KSO_WM_UNIT_LINE_FILL_TYPE" val="2"/>
  <p:tag name="KSO_WM_UNIT_TEXT_FILL_FORE_SCHEMECOLOR_INDEX" val="13"/>
  <p:tag name="KSO_WM_UNIT_TEXT_FILL_TYPE" val="1"/>
  <p:tag name="KSO_WM_UNIT_DIAGRAM_SCHEMECOLOR_ID" val="5"/>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93509_4*m_h_i*1_1_3"/>
  <p:tag name="KSO_WM_TEMPLATE_CATEGORY" val="diagram"/>
  <p:tag name="KSO_WM_TEMPLATE_INDEX" val="20193509"/>
  <p:tag name="KSO_WM_UNIT_LAYERLEVEL" val="1_1_1"/>
  <p:tag name="KSO_WM_TAG_VERSION" val="1.0"/>
  <p:tag name="KSO_WM_BEAUTIFY_FLAG" val="#wm#"/>
  <p:tag name="KSO_WM_UNIT_FILL_FORE_SCHEMECOLOR_INDEX" val="14"/>
  <p:tag name="KSO_WM_UNIT_FILL_TYPE" val="1"/>
  <p:tag name="KSO_WM_UNIT_LINE_FORE_SCHEMECOLOR_INDEX" val="5"/>
  <p:tag name="KSO_WM_UNIT_LINE_FILL_TYPE" val="2"/>
  <p:tag name="KSO_WM_UNIT_TEXT_FILL_FORE_SCHEMECOLOR_INDEX" val="13"/>
  <p:tag name="KSO_WM_UNIT_TEXT_FILL_TYPE" val="1"/>
  <p:tag name="KSO_WM_UNIT_DIAGRAM_SCHEMECOLOR_ID" val="5"/>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20193509_4*m_h_i*1_3_4"/>
  <p:tag name="KSO_WM_TEMPLATE_CATEGORY" val="diagram"/>
  <p:tag name="KSO_WM_TEMPLATE_INDEX" val="20193509"/>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DIAGRAM_SCHEMECOLOR_ID" val="5"/>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193509_4*m_h_i*1_1_4"/>
  <p:tag name="KSO_WM_TEMPLATE_CATEGORY" val="diagram"/>
  <p:tag name="KSO_WM_TEMPLATE_INDEX" val="20193509"/>
  <p:tag name="KSO_WM_UNIT_LAYERLEVEL" val="1_1_1"/>
  <p:tag name="KSO_WM_TAG_VERSION" val="1.0"/>
  <p:tag name="KSO_WM_BEAUTIFY_FLAG" val="#wm#"/>
  <p:tag name="KSO_WM_UNIT_LINE_FORE_SCHEMECOLOR_INDEX" val="5"/>
  <p:tag name="KSO_WM_UNIT_LINE_FILL_TYPE" val="2"/>
  <p:tag name="KSO_WM_UNIT_DIAGRAM_SCHEMECOLOR_ID" val="5"/>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5"/>
  <p:tag name="KSO_WM_UNIT_ID" val="diagram20193509_4*m_h_i*1_2_5"/>
  <p:tag name="KSO_WM_TEMPLATE_CATEGORY" val="diagram"/>
  <p:tag name="KSO_WM_TEMPLATE_INDEX" val="20193509"/>
  <p:tag name="KSO_WM_UNIT_LAYERLEVEL" val="1_1_1"/>
  <p:tag name="KSO_WM_TAG_VERSION" val="1.0"/>
  <p:tag name="KSO_WM_BEAUTIFY_FLAG" val="#wm#"/>
  <p:tag name="KSO_WM_UNIT_LINE_FORE_SCHEMECOLOR_INDEX" val="6"/>
  <p:tag name="KSO_WM_UNIT_LINE_FILL_TYPE" val="2"/>
  <p:tag name="KSO_WM_UNIT_DIAGRAM_SCHEMECOLOR_ID" val="5"/>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6"/>
  <p:tag name="KSO_WM_UNIT_ID" val="diagram20193509_4*m_h_i*1_2_6"/>
  <p:tag name="KSO_WM_TEMPLATE_CATEGORY" val="diagram"/>
  <p:tag name="KSO_WM_TEMPLATE_INDEX" val="20193509"/>
  <p:tag name="KSO_WM_UNIT_LAYERLEVEL" val="1_1_1"/>
  <p:tag name="KSO_WM_TAG_VERSION" val="1.0"/>
  <p:tag name="KSO_WM_BEAUTIFY_FLAG" val="#wm#"/>
  <p:tag name="KSO_WM_UNIT_LINE_FORE_SCHEMECOLOR_INDEX" val="6"/>
  <p:tag name="KSO_WM_UNIT_LINE_FILL_TYPE" val="2"/>
  <p:tag name="KSO_WM_UNIT_DIAGRAM_SCHEMECOLOR_ID" val="5"/>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5"/>
  <p:tag name="KSO_WM_UNIT_ID" val="diagram20193509_4*m_h_i*1_3_5"/>
  <p:tag name="KSO_WM_TEMPLATE_CATEGORY" val="diagram"/>
  <p:tag name="KSO_WM_TEMPLATE_INDEX" val="20193509"/>
  <p:tag name="KSO_WM_UNIT_LAYERLEVEL" val="1_1_1"/>
  <p:tag name="KSO_WM_TAG_VERSION" val="1.0"/>
  <p:tag name="KSO_WM_BEAUTIFY_FLAG" val="#wm#"/>
  <p:tag name="KSO_WM_UNIT_LINE_FORE_SCHEMECOLOR_INDEX" val="7"/>
  <p:tag name="KSO_WM_UNIT_LINE_FILL_TYPE" val="2"/>
  <p:tag name="KSO_WM_UNIT_DIAGRAM_SCHEMECOLOR_ID" val="5"/>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6"/>
  <p:tag name="KSO_WM_UNIT_ID" val="diagram20193509_4*m_h_i*1_3_6"/>
  <p:tag name="KSO_WM_TEMPLATE_CATEGORY" val="diagram"/>
  <p:tag name="KSO_WM_TEMPLATE_INDEX" val="20193509"/>
  <p:tag name="KSO_WM_UNIT_LAYERLEVEL" val="1_1_1"/>
  <p:tag name="KSO_WM_TAG_VERSION" val="1.0"/>
  <p:tag name="KSO_WM_BEAUTIFY_FLAG" val="#wm#"/>
  <p:tag name="KSO_WM_UNIT_LINE_FORE_SCHEMECOLOR_INDEX" val="7"/>
  <p:tag name="KSO_WM_UNIT_LINE_FILL_TYPE" val="2"/>
  <p:tag name="KSO_WM_UNIT_DIAGRAM_SCHEMECOLOR_ID" val="5"/>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5"/>
  <p:tag name="KSO_WM_UNIT_ID" val="diagram20193509_4*m_h_i*1_1_5"/>
  <p:tag name="KSO_WM_TEMPLATE_CATEGORY" val="diagram"/>
  <p:tag name="KSO_WM_TEMPLATE_INDEX" val="20193509"/>
  <p:tag name="KSO_WM_UNIT_LAYERLEVEL" val="1_1_1"/>
  <p:tag name="KSO_WM_TAG_VERSION" val="1.0"/>
  <p:tag name="KSO_WM_BEAUTIFY_FLAG" val="#wm#"/>
  <p:tag name="KSO_WM_UNIT_LINE_FORE_SCHEMECOLOR_INDEX" val="5"/>
  <p:tag name="KSO_WM_UNIT_LINE_FILL_TYPE" val="2"/>
  <p:tag name="KSO_WM_UNIT_DIAGRAM_SCHEMECOLOR_ID" val="5"/>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193509_4*m_h_i*1_2_1"/>
  <p:tag name="KSO_WM_TEMPLATE_CATEGORY" val="diagram"/>
  <p:tag name="KSO_WM_TEMPLATE_INDEX" val="20193509"/>
  <p:tag name="KSO_WM_UNIT_LAYERLEVEL" val="1_1_1"/>
  <p:tag name="KSO_WM_TAG_VERSION" val="1.0"/>
  <p:tag name="KSO_WM_BEAUTIFY_FLAG" val="#wm#"/>
  <p:tag name="KSO_WM_UNIT_LINE_FORE_SCHEMECOLOR_INDEX" val="6"/>
  <p:tag name="KSO_WM_UNIT_LINE_FILL_TYPE" val="2"/>
  <p:tag name="KSO_WM_UNIT_DIAGRAM_SCHEMECOLOR_ID" val="5"/>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193509_4*m_h_i*1_2_3"/>
  <p:tag name="KSO_WM_TEMPLATE_CATEGORY" val="diagram"/>
  <p:tag name="KSO_WM_TEMPLATE_INDEX" val="20193509"/>
  <p:tag name="KSO_WM_UNIT_LAYERLEVEL" val="1_1_1"/>
  <p:tag name="KSO_WM_TAG_VERSION" val="1.0"/>
  <p:tag name="KSO_WM_BEAUTIFY_FLAG" val="#wm#"/>
  <p:tag name="KSO_WM_UNIT_FILL_FORE_SCHEMECOLOR_INDEX" val="14"/>
  <p:tag name="KSO_WM_UNIT_FILL_TYPE" val="1"/>
  <p:tag name="KSO_WM_UNIT_LINE_FORE_SCHEMECOLOR_INDEX" val="6"/>
  <p:tag name="KSO_WM_UNIT_LINE_FILL_TYPE" val="2"/>
  <p:tag name="KSO_WM_UNIT_TEXT_FILL_FORE_SCHEMECOLOR_INDEX" val="13"/>
  <p:tag name="KSO_WM_UNIT_TEXT_FILL_TYPE" val="1"/>
  <p:tag name="KSO_WM_UNIT_DIAGRAM_SCHEMECOLOR_ID" val="5"/>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193509_4*m_h_i*1_2_4"/>
  <p:tag name="KSO_WM_TEMPLATE_CATEGORY" val="diagram"/>
  <p:tag name="KSO_WM_TEMPLATE_INDEX" val="20193509"/>
  <p:tag name="KSO_WM_UNIT_LAYERLEVEL" val="1_1_1"/>
  <p:tag name="KSO_WM_TAG_VERSION" val="1.0"/>
  <p:tag name="KSO_WM_BEAUTIFY_FLAG" val="#wm#"/>
  <p:tag name="KSO_WM_UNIT_FILL_FORE_SCHEMECOLOR_INDEX" val="14"/>
  <p:tag name="KSO_WM_UNIT_FILL_TYPE" val="1"/>
  <p:tag name="KSO_WM_UNIT_LINE_FORE_SCHEMECOLOR_INDEX" val="6"/>
  <p:tag name="KSO_WM_UNIT_LINE_FILL_TYPE" val="2"/>
  <p:tag name="KSO_WM_UNIT_TEXT_FILL_FORE_SCHEMECOLOR_INDEX" val="13"/>
  <p:tag name="KSO_WM_UNIT_TEXT_FILL_TYPE" val="1"/>
  <p:tag name="KSO_WM_UNIT_DIAGRAM_SCHEMECOLOR_ID" val="5"/>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5"/>
  <p:tag name="KSO_WM_UNIT_ID" val="diagram20193509_4*m_h_i*1_2_5"/>
  <p:tag name="KSO_WM_TEMPLATE_CATEGORY" val="diagram"/>
  <p:tag name="KSO_WM_TEMPLATE_INDEX" val="20193509"/>
  <p:tag name="KSO_WM_UNIT_LAYERLEVEL" val="1_1_1"/>
  <p:tag name="KSO_WM_TAG_VERSION" val="1.0"/>
  <p:tag name="KSO_WM_BEAUTIFY_FLAG" val="#wm#"/>
  <p:tag name="KSO_WM_UNIT_LINE_FORE_SCHEMECOLOR_INDEX" val="6"/>
  <p:tag name="KSO_WM_UNIT_LINE_FILL_TYPE" val="2"/>
  <p:tag name="KSO_WM_UNIT_DIAGRAM_SCHEMECOLOR_ID" val="5"/>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6"/>
  <p:tag name="KSO_WM_UNIT_ID" val="diagram20193509_4*m_h_i*1_2_6"/>
  <p:tag name="KSO_WM_TEMPLATE_CATEGORY" val="diagram"/>
  <p:tag name="KSO_WM_TEMPLATE_INDEX" val="20193509"/>
  <p:tag name="KSO_WM_UNIT_LAYERLEVEL" val="1_1_1"/>
  <p:tag name="KSO_WM_TAG_VERSION" val="1.0"/>
  <p:tag name="KSO_WM_BEAUTIFY_FLAG" val="#wm#"/>
  <p:tag name="KSO_WM_UNIT_LINE_FORE_SCHEMECOLOR_INDEX" val="6"/>
  <p:tag name="KSO_WM_UNIT_LINE_FILL_TYPE" val="2"/>
  <p:tag name="KSO_WM_UNIT_DIAGRAM_SCHEMECOLOR_ID" val="5"/>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20193509_4*m_h_i*1_3_4"/>
  <p:tag name="KSO_WM_TEMPLATE_CATEGORY" val="diagram"/>
  <p:tag name="KSO_WM_TEMPLATE_INDEX" val="20193509"/>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DIAGRAM_SCHEMECOLOR_ID" val="5"/>
</p:tagLst>
</file>

<file path=ppt/tags/tag89.xml><?xml version="1.0" encoding="utf-8"?>
<p:tagLst xmlns:p="http://schemas.openxmlformats.org/presentationml/2006/main">
  <p:tag name="KSO_WM_SPECIAL_SOURCE" val="bdnul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PECIAL_SOURCE" val="bdnull"/>
</p:tagLst>
</file>

<file path=ppt/tags/tag91.xml><?xml version="1.0" encoding="utf-8"?>
<p:tagLst xmlns:p="http://schemas.openxmlformats.org/presentationml/2006/main">
  <p:tag name="KSO_WM_UNIT_PLACING_PICTURE_USER_VIEWPORT" val="{&quot;height&quot;:7080,&quot;width&quot;:12512.500787401576}"/>
</p:tagLst>
</file>

<file path=ppt/tags/tag92.xml><?xml version="1.0" encoding="utf-8"?>
<p:tagLst xmlns:p="http://schemas.openxmlformats.org/presentationml/2006/main">
  <p:tag name="KSO_WM_SPECIAL_SOURCE" val="bdnull"/>
</p:tagLst>
</file>

<file path=ppt/tags/tag93.xml><?xml version="1.0" encoding="utf-8"?>
<p:tagLst xmlns:p="http://schemas.openxmlformats.org/presentationml/2006/main">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201494_4*m_h_a*1_1_1"/>
  <p:tag name="KSO_WM_TEMPLATE_CATEGORY" val="diagram"/>
  <p:tag name="KSO_WM_TEMPLATE_INDEX" val="20201494"/>
  <p:tag name="KSO_WM_UNIT_LAYERLEVEL" val="1_1_1"/>
  <p:tag name="KSO_WM_TAG_VERSION" val="1.0"/>
  <p:tag name="KSO_WM_BEAUTIFY_FLAG" val="#wm#"/>
  <p:tag name="KSO_WM_UNIT_PRESET_TEXT" val="添加标题"/>
  <p:tag name="KSO_WM_UNIT_TEXT_FILL_FORE_SCHEMECOLOR_INDEX" val="5"/>
  <p:tag name="KSO_WM_UNIT_TEXT_FILL_TYPE" val="1"/>
</p:tagLst>
</file>

<file path=ppt/tags/tag94.xml><?xml version="1.0" encoding="utf-8"?>
<p:tagLst xmlns:p="http://schemas.openxmlformats.org/presentationml/2006/main">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201494_4*m_h_a*1_2_1"/>
  <p:tag name="KSO_WM_TEMPLATE_CATEGORY" val="diagram"/>
  <p:tag name="KSO_WM_TEMPLATE_INDEX" val="20201494"/>
  <p:tag name="KSO_WM_UNIT_LAYERLEVEL" val="1_1_1"/>
  <p:tag name="KSO_WM_TAG_VERSION" val="1.0"/>
  <p:tag name="KSO_WM_BEAUTIFY_FLAG" val="#wm#"/>
  <p:tag name="KSO_WM_UNIT_PRESET_TEXT" val="添加标题"/>
  <p:tag name="KSO_WM_UNIT_TEXT_FILL_FORE_SCHEMECOLOR_INDEX" val="5"/>
  <p:tag name="KSO_WM_UNIT_TEXT_FILL_TYPE" val="1"/>
</p:tagLst>
</file>

<file path=ppt/tags/tag95.xml><?xml version="1.0" encoding="utf-8"?>
<p:tagLst xmlns:p="http://schemas.openxmlformats.org/presentationml/2006/main">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m1-1"/>
  <p:tag name="KSO_WM_UNIT_TYPE" val="m_h_a"/>
  <p:tag name="KSO_WM_UNIT_INDEX" val="1_4_1"/>
  <p:tag name="KSO_WM_UNIT_ID" val="diagram20201494_4*m_h_a*1_4_1"/>
  <p:tag name="KSO_WM_TEMPLATE_CATEGORY" val="diagram"/>
  <p:tag name="KSO_WM_TEMPLATE_INDEX" val="20201494"/>
  <p:tag name="KSO_WM_UNIT_LAYERLEVEL" val="1_1_1"/>
  <p:tag name="KSO_WM_TAG_VERSION" val="1.0"/>
  <p:tag name="KSO_WM_BEAUTIFY_FLAG" val="#wm#"/>
  <p:tag name="KSO_WM_UNIT_PRESET_TEXT" val="添加标题"/>
  <p:tag name="KSO_WM_UNIT_TEXT_FILL_FORE_SCHEMECOLOR_INDEX" val="5"/>
  <p:tag name="KSO_WM_UNIT_TEXT_FILL_TYPE" val="1"/>
</p:tagLst>
</file>

<file path=ppt/tags/tag96.xml><?xml version="1.0" encoding="utf-8"?>
<p:tagLst xmlns:p="http://schemas.openxmlformats.org/presentationml/2006/main">
  <p:tag name="KSO_WM_UNIT_NOCLEAR" val="0"/>
  <p:tag name="KSO_WM_UNIT_VALUE" val="3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201494_4*m_h_f*1_1_1"/>
  <p:tag name="KSO_WM_TEMPLATE_CATEGORY" val="diagram"/>
  <p:tag name="KSO_WM_TEMPLATE_INDEX" val="20201494"/>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97.xml><?xml version="1.0" encoding="utf-8"?>
<p:tagLst xmlns:p="http://schemas.openxmlformats.org/presentationml/2006/main">
  <p:tag name="KSO_WM_UNIT_NOCLEAR" val="0"/>
  <p:tag name="KSO_WM_UNIT_VALUE" val="30"/>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201494_4*m_h_f*1_2_1"/>
  <p:tag name="KSO_WM_TEMPLATE_CATEGORY" val="diagram"/>
  <p:tag name="KSO_WM_TEMPLATE_INDEX" val="20201494"/>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98.xml><?xml version="1.0" encoding="utf-8"?>
<p:tagLst xmlns:p="http://schemas.openxmlformats.org/presentationml/2006/main">
  <p:tag name="KSO_WM_UNIT_NOCLEAR" val="0"/>
  <p:tag name="KSO_WM_UNIT_VALUE" val="30"/>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20201494_4*m_h_f*1_4_1"/>
  <p:tag name="KSO_WM_TEMPLATE_CATEGORY" val="diagram"/>
  <p:tag name="KSO_WM_TEMPLATE_INDEX" val="20201494"/>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99.xml><?xml version="1.0" encoding="utf-8"?>
<p:tagLst xmlns:p="http://schemas.openxmlformats.org/presentationml/2006/main">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m1-1"/>
  <p:tag name="KSO_WM_UNIT_TYPE" val="m_h_a"/>
  <p:tag name="KSO_WM_UNIT_INDEX" val="1_5_1"/>
  <p:tag name="KSO_WM_UNIT_ID" val="diagram20201494_4*m_h_a*1_5_1"/>
  <p:tag name="KSO_WM_TEMPLATE_CATEGORY" val="diagram"/>
  <p:tag name="KSO_WM_TEMPLATE_INDEX" val="20201494"/>
  <p:tag name="KSO_WM_UNIT_LAYERLEVEL" val="1_1_1"/>
  <p:tag name="KSO_WM_TAG_VERSION" val="1.0"/>
  <p:tag name="KSO_WM_BEAUTIFY_FLAG" val="#wm#"/>
  <p:tag name="KSO_WM_UNIT_PRESET_TEXT" val="添加标题"/>
  <p:tag name="KSO_WM_UNIT_TEXT_FILL_FORE_SCHEMECOLOR_INDEX" val="5"/>
  <p:tag name="KSO_WM_UNIT_TEXT_FILL_TYPE" val="1"/>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4635</Words>
  <Application>WPS 演示</Application>
  <PresentationFormat>宽屏</PresentationFormat>
  <Paragraphs>440</Paragraphs>
  <Slides>19</Slides>
  <Notes>4</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19</vt:i4>
      </vt:variant>
    </vt:vector>
  </HeadingPairs>
  <TitlesOfParts>
    <vt:vector size="40" baseType="lpstr">
      <vt:lpstr>Arial</vt:lpstr>
      <vt:lpstr>宋体</vt:lpstr>
      <vt:lpstr>Wingdings</vt:lpstr>
      <vt:lpstr>Wingdings</vt:lpstr>
      <vt:lpstr>华文新魏</vt:lpstr>
      <vt:lpstr>Arial</vt:lpstr>
      <vt:lpstr>华文行楷</vt:lpstr>
      <vt:lpstr>华文中宋</vt:lpstr>
      <vt:lpstr>微软雅黑</vt:lpstr>
      <vt:lpstr>黑体</vt:lpstr>
      <vt:lpstr>华文隶书</vt:lpstr>
      <vt:lpstr>楷体</vt:lpstr>
      <vt:lpstr>楷体_GB2312</vt:lpstr>
      <vt:lpstr>新宋体</vt:lpstr>
      <vt:lpstr>华文楷体</vt:lpstr>
      <vt:lpstr>隶书</vt:lpstr>
      <vt:lpstr>方正清刻本悦宋简体</vt:lpstr>
      <vt:lpstr>Times New Roman</vt:lpstr>
      <vt:lpstr>Arial Unicode MS</vt:lpstr>
      <vt:lpstr>Calibri</vt:lpstr>
      <vt:lpstr>Office 主题​​</vt:lpstr>
      <vt:lpstr>PowerPoint 演示文稿</vt:lpstr>
      <vt:lpstr>PowerPoint 演示文稿</vt:lpstr>
      <vt:lpstr>1、凡尔赛——华盛顿体系的隐患</vt:lpstr>
      <vt:lpstr>PowerPoint 演示文稿</vt:lpstr>
      <vt:lpstr>PowerPoint 演示文稿</vt:lpstr>
      <vt:lpstr>PowerPoint 演示文稿</vt:lpstr>
      <vt:lpstr>PowerPoint 演示文稿</vt:lpstr>
      <vt:lpstr>总结归纳：法西斯主义上台、二战爆发的原因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Administrator</cp:lastModifiedBy>
  <cp:revision>152</cp:revision>
  <dcterms:created xsi:type="dcterms:W3CDTF">2019-06-19T02:08:00Z</dcterms:created>
  <dcterms:modified xsi:type="dcterms:W3CDTF">2022-04-22T04:40:35Z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25B84C2F03DD4487B65DC71A92D662CD</vt:lpwstr>
  </property>
</Properties>
</file>