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4" r:id="rId4"/>
    <p:sldId id="276" r:id="rId5"/>
    <p:sldId id="275" r:id="rId6"/>
    <p:sldId id="277" r:id="rId7"/>
    <p:sldId id="278" r:id="rId8"/>
    <p:sldId id="279" r:id="rId9"/>
    <p:sldId id="280" r:id="rId10"/>
    <p:sldId id="281" r:id="rId11"/>
    <p:sldId id="284" r:id="rId12"/>
    <p:sldId id="282" r:id="rId13"/>
    <p:sldId id="283" r:id="rId14"/>
    <p:sldId id="285" r:id="rId15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22" autoAdjust="0"/>
  </p:normalViewPr>
  <p:slideViewPr>
    <p:cSldViewPr>
      <p:cViewPr varScale="1">
        <p:scale>
          <a:sx n="80" d="100"/>
          <a:sy n="80" d="100"/>
        </p:scale>
        <p:origin x="-510" y="-126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F1C00-1A5C-4DC8-82F9-D1747C288E71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82541-F639-44D1-9279-84C16AE6C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80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82541-F639-44D1-9279-84C16AE6C37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53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60833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6C405-BB87-4B31-ACAB-002C92B803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9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2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61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28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354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12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13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9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91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64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39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82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27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FADA-C51B-46EC-8F78-FE4816A70D23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3624F-5802-45CD-972B-417D67144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76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file:///C:\Users\zxl\AppData\Local\Temp\wps\INetCache\11fbab3cf81e0e7d3142044770ec9759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867" y="1098121"/>
            <a:ext cx="9938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latin typeface="黑体" pitchFamily="49" charset="-122"/>
                <a:ea typeface="黑体" pitchFamily="49" charset="-122"/>
              </a:rPr>
              <a:t>古代世界的帝国与文明交流</a:t>
            </a:r>
            <a:endParaRPr lang="zh-CN" altLang="en-US" sz="4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3889" y="212753"/>
            <a:ext cx="22028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课</a:t>
            </a:r>
            <a:r>
              <a:rPr lang="en-US" altLang="zh-CN" sz="5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223" y="3140968"/>
            <a:ext cx="5904656" cy="301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认识古代各大帝国的区域性影响和不同文明之间的早期联系。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1212" y="2492896"/>
            <a:ext cx="2610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课标要求</a:t>
            </a:r>
            <a:r>
              <a:rPr lang="en-US" altLang="zh-CN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42《中外历史纲要》下 P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863" y="2492896"/>
            <a:ext cx="6156895" cy="40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231" y="4462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⑴从共和国到帝国</a:t>
            </a:r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180231" y="2060848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⑵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帝国的繁荣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100879" y="4653136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⑶分裂及西罗马帝国的灭亡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320289" y="764704"/>
            <a:ext cx="5458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509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年，罗马共和国建立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043" y="1412776"/>
            <a:ext cx="4794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②前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年，罗马帝国建立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289" y="2780928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①奴隶制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4247" y="342028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②罗马法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4247" y="406836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③基督教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657042" y="62387"/>
            <a:ext cx="2022196" cy="2844648"/>
            <a:chOff x="6657042" y="228667"/>
            <a:chExt cx="2022196" cy="3422454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6657042" y="228667"/>
              <a:ext cx="2022196" cy="29843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7020990" y="3251011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屋大</a:t>
              </a:r>
              <a:r>
                <a:rPr lang="zh-CN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维</a:t>
              </a:r>
              <a:endParaRPr lang="zh-CN" altLang="en-US" sz="1050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81529" y="136135"/>
            <a:ext cx="1743918" cy="2571044"/>
            <a:chOff x="9290475" y="333676"/>
            <a:chExt cx="1977408" cy="3311348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21120000">
              <a:off x="9290475" y="333676"/>
              <a:ext cx="1977408" cy="274297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0047068" y="327569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</a:rPr>
                <a:t>凯撒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5" y="2907035"/>
            <a:ext cx="5328591" cy="39128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2367" y="5517230"/>
            <a:ext cx="3833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分裂原因见课本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P11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43735" y="5951021"/>
            <a:ext cx="558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促进</a:t>
            </a:r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了文明的交流和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传播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5589" y="797947"/>
            <a:ext cx="110172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    材料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一  为了报复地中海东岸中部城市提尔的坚决抵抗，马其顿人屠杀八千提尔人，被俘当奴隶的共约三万人！公元前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336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年亚历山大将底比斯夷为平地，并将所有幸存的底比斯人沦为奴隶，底比斯从此灭亡。</a:t>
            </a:r>
            <a:endParaRPr lang="en-US" altLang="zh-CN" sz="28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Wingdings" charset="2"/>
            </a:endParaRP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材料二  亚历山大每到一地自认为是当地原来统治者的继承人。他崇尚威严赫赫的东方宫廷礼节，穿波斯、米底君王的衮服，要人们向他行匍匐礼，对他敬若神明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。</a:t>
            </a:r>
            <a:endParaRPr lang="en-US" altLang="zh-CN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Wingdings" charset="2"/>
            </a:endParaRPr>
          </a:p>
          <a:p>
            <a:pPr algn="r"/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——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吴于堇、齐世荣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《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世界史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·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古代史编上卷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》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Wingdings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58" y="14483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课堂思考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468263" y="4337377"/>
            <a:ext cx="10341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以亚历山大帝国为例，谈谈如何评价帝国的扩张。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0431" y="508692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给</a:t>
            </a:r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被征服地区带来了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灾难</a:t>
            </a:r>
            <a:endParaRPr lang="en-US" altLang="zh-CN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Wingdings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1203" y="508322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消极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575756" y="591324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积极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444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5793" y="200834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三、文明的交流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3035245"/>
              </p:ext>
            </p:extLst>
          </p:nvPr>
        </p:nvGraphicFramePr>
        <p:xfrm>
          <a:off x="252239" y="1196754"/>
          <a:ext cx="11632706" cy="5544614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666462"/>
                <a:gridCol w="2888354"/>
                <a:gridCol w="2813807"/>
                <a:gridCol w="4264083"/>
              </a:tblGrid>
              <a:tr h="692623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kern="1200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领    域</a:t>
                      </a:r>
                      <a:endParaRPr lang="zh-CN" altLang="en-US" sz="2800" b="1" kern="1200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起源地区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传播地区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经  济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农耕技术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西亚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中亚、欧洲和北非一些地区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冶铁技术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西亚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埃及、希腊等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政  治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君主专制、行省制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各大帝国相互继承和借鉴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</a:tr>
              <a:tr h="693004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文  化</a:t>
                      </a:r>
                      <a:endParaRPr lang="zh-CN" altLang="en-US" sz="2800" b="1" dirty="0"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神话传说</a:t>
                      </a:r>
                      <a:endParaRPr lang="zh-CN" altLang="en-US" sz="2400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西亚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希腊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00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字母文字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西亚地区的腓尼基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埃及、印度和希腊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396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雕刻艺术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希腊最初的雕刻艺术，在很多方面都模仿埃及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</a:tr>
              <a:tr h="69300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对外经贸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波斯、罗马和中国</a:t>
                      </a:r>
                      <a:r>
                        <a:rPr lang="zh-CN" altLang="en-US" sz="2400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等</a:t>
                      </a:r>
                      <a:r>
                        <a:rPr lang="zh-CN" altLang="en-US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（丝绸之路）</a:t>
                      </a:r>
                      <a:endParaRPr lang="zh-CN" alt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924647" y="19978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总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趋势</a:t>
            </a:r>
            <a:endParaRPr lang="zh-CN" altLang="en-US" sz="3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54535" y="199786"/>
            <a:ext cx="651973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不断</a:t>
            </a:r>
            <a:r>
              <a:rPr lang="zh-CN" alt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加强，相互影响不断扩大</a:t>
            </a:r>
          </a:p>
        </p:txBody>
      </p:sp>
    </p:spTree>
    <p:extLst>
      <p:ext uri="{BB962C8B-B14F-4D97-AF65-F5344CB8AC3E}">
        <p14:creationId xmlns:p14="http://schemas.microsoft.com/office/powerpoint/2010/main" val="39378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828303" y="231444"/>
            <a:ext cx="10513168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文明因交流而多彩，文明因互鉴而丰富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。</a:t>
            </a:r>
            <a:endParaRPr lang="en-US" altLang="zh-C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sym typeface="Wingdings" charset="2"/>
            </a:endParaRPr>
          </a:p>
          <a:p>
            <a:pPr algn="r"/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sym typeface="Wingdings" charset="2"/>
              </a:rPr>
              <a:t>习近平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7" y="1677994"/>
            <a:ext cx="8617244" cy="484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/>
          <p:nvPr/>
        </p:nvSpPr>
        <p:spPr>
          <a:xfrm>
            <a:off x="1054210" y="1109464"/>
            <a:ext cx="230060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人类文明</a:t>
            </a:r>
          </a:p>
        </p:txBody>
      </p:sp>
      <p:sp>
        <p:nvSpPr>
          <p:cNvPr id="4" name="文本框 5"/>
          <p:cNvSpPr txBox="1"/>
          <p:nvPr/>
        </p:nvSpPr>
        <p:spPr>
          <a:xfrm>
            <a:off x="3555631" y="273507"/>
            <a:ext cx="123311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  <a:sym typeface="+mn-ea"/>
              </a:rPr>
              <a:t>产生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3581363" y="1870574"/>
            <a:ext cx="120738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发展</a:t>
            </a:r>
          </a:p>
        </p:txBody>
      </p:sp>
      <p:sp>
        <p:nvSpPr>
          <p:cNvPr id="6" name="文本框 8"/>
          <p:cNvSpPr txBox="1"/>
          <p:nvPr/>
        </p:nvSpPr>
        <p:spPr>
          <a:xfrm>
            <a:off x="6012879" y="1846565"/>
            <a:ext cx="475530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帝国崛起，文明互鉴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6012878" y="248203"/>
            <a:ext cx="46085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zh-CN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独立发展，明显多元</a:t>
            </a:r>
          </a:p>
        </p:txBody>
      </p:sp>
      <p:sp>
        <p:nvSpPr>
          <p:cNvPr id="8" name="左大括号 18"/>
          <p:cNvSpPr/>
          <p:nvPr/>
        </p:nvSpPr>
        <p:spPr>
          <a:xfrm>
            <a:off x="3306479" y="542154"/>
            <a:ext cx="240338" cy="1718711"/>
          </a:xfrm>
          <a:prstGeom prst="leftBrace">
            <a:avLst>
              <a:gd name="adj1" fmla="val 8330"/>
              <a:gd name="adj2" fmla="val 50000"/>
            </a:avLst>
          </a:prstGeom>
          <a:noFill/>
          <a:ln w="635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sz="2000" dirty="0">
              <a:latin typeface="Calibri" panose="020F05020202040302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0231" y="2852936"/>
            <a:ext cx="11737304" cy="366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、人类最初的文明出现，相互之间联系甚少，表现出明显的多元特征。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、不同文明之间的联系，交流主要是和平的，但扩张与战争引起的大范围的交流更加引人注目。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、每一个国家和民族的文明都有自己的本色、长处、优点，文明无高低优劣之分，只有姹紫嫣红之别。</a:t>
            </a: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、文明是平等的，要尊重各国各民族文明；文明是包容的，要积极推动文明交流互鉴。我们要坚定文化自信，推动社会主义文化繁荣昌盛。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4932759" y="596672"/>
            <a:ext cx="104411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896755" y="2260865"/>
            <a:ext cx="1044116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箭头 16"/>
          <p:cNvSpPr/>
          <p:nvPr/>
        </p:nvSpPr>
        <p:spPr>
          <a:xfrm>
            <a:off x="8200121" y="919838"/>
            <a:ext cx="234026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>
            <p:custDataLst>
              <p:tags r:id="rId1"/>
            </p:custDataLst>
          </p:nvPr>
        </p:nvSpPr>
        <p:spPr>
          <a:xfrm>
            <a:off x="124874" y="779527"/>
            <a:ext cx="11715832" cy="595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9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9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唯物史观</a:t>
            </a:r>
            <a:r>
              <a:rPr lang="en-US" altLang="zh-CN" sz="29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运用历史唯物主义观点分析古代世界帝国崛起的条件，以及他们对外扩张所带来的影响。能够分析文明之间交流的意义。</a:t>
            </a: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时空观念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能够运用历史地图明确波斯帝国、马其顿亚历山大帝国、罗马帝国的疆域，以及扩张的路线范围，以及在历史上存在的先后顺序。</a:t>
            </a: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史料实证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通过历史文献、历史图片、历史实物等实证材料，分析帝国扩张的影响，以及古代文明交流的方式、影响。</a:t>
            </a: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历史解释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通过对比、分析、归纳、概括等方法，加深对历史概念、历史判断、历史现象的理解，提高学生分析问题、解决问题的能力。</a:t>
            </a:r>
          </a:p>
          <a:p>
            <a:pPr>
              <a:lnSpc>
                <a:spcPct val="110000"/>
              </a:lnSpc>
            </a:pP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家国情</a:t>
            </a:r>
            <a:r>
              <a:rPr lang="zh-CN" altLang="en-US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怀</a:t>
            </a:r>
            <a:r>
              <a:rPr lang="en-US" altLang="zh-CN" sz="29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各地区文明的发展、是世界文明发展的组成部分，各地区文明的交流，促进了世界文明的发展；理解文明在发展过程中的多元性，在交流过程的包容性、平等性。通过古代世界帝国崛起、壮大、走向衰亡的历史，培养学生为中华民族伟大复兴，以天下为己任的责任感</a:t>
            </a:r>
            <a:r>
              <a:rPr lang="zh-CN" alt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8743" y="9969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学习目标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61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223" y="44624"/>
            <a:ext cx="5262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古代文明的扩展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357584" y="849268"/>
            <a:ext cx="1854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原因</a:t>
            </a:r>
            <a:endParaRPr lang="zh-CN" altLang="en-US" sz="1600" dirty="0"/>
          </a:p>
        </p:txBody>
      </p:sp>
      <p:sp>
        <p:nvSpPr>
          <p:cNvPr id="6" name="矩形 5"/>
          <p:cNvSpPr/>
          <p:nvPr/>
        </p:nvSpPr>
        <p:spPr>
          <a:xfrm>
            <a:off x="324247" y="148652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⑴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农业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文明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252239" y="436510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①可能性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252239" y="582992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②必要性</a:t>
            </a:r>
            <a:endParaRPr lang="zh-CN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357584" y="2132856"/>
            <a:ext cx="11487943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材料一   由于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了农业，食物有了保障，人们定居下来，生活比较安定了，可以养活更多的孩子。为了养活这些人，人们就必须开垦更多的土地，于是在更多的地方出现农业。所以，农业是一种扩张的力量，它要求越来越多的土地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        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                        ——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钱乘旦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西方那块土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40471" y="4293096"/>
            <a:ext cx="8568952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比较发达的社会分工；相对较高的劳动生产率；复杂的社会组织和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管理系统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8463" y="5733256"/>
            <a:ext cx="961328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生活相稳定，需要更多的土地来养育大量增加的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人口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09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729" y="116632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⑵海洋文明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235477" y="879289"/>
            <a:ext cx="1152128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材料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二  古代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希腊人以移民方式扩大影响。他们利用自己的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组织能力、航海技术和武器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，向地中海和黑海周边地区殖民。 在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年左右的时间里，他们在东起黑海东岸、西到西班牙的广大地区建立了数量众多的城邦国家</a:t>
            </a:r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据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古希腊历史学家希罗多德记载，约公元前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630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年前后，铁拉岛七年无雨，颗粒无收，于是铁拉人用抽签的办法从每两兄弟中选一人到非洲殖民。中签者泪流满面地离开家乡，结成生死与共的患难弟兄，终于在异乡开辟出一片新天地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807" y="520152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①可能性</a:t>
            </a:r>
            <a:endParaRPr lang="zh-CN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289561" y="6093295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②必要性</a:t>
            </a: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2650704" y="609329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自然灾害，为了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生存</a:t>
            </a:r>
          </a:p>
        </p:txBody>
      </p:sp>
    </p:spTree>
    <p:extLst>
      <p:ext uri="{BB962C8B-B14F-4D97-AF65-F5344CB8AC3E}">
        <p14:creationId xmlns:p14="http://schemas.microsoft.com/office/powerpoint/2010/main" val="24867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223" y="4462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、方式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28503" y="69269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武力扩张</a:t>
            </a:r>
            <a:endParaRPr lang="zh-CN" altLang="en-US" sz="1600" dirty="0">
              <a:solidFill>
                <a:srgbClr val="3333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1824" y="1483043"/>
            <a:ext cx="11490960" cy="4428794"/>
            <a:chOff x="369163" y="1124744"/>
            <a:chExt cx="11490960" cy="41137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163" y="1124744"/>
              <a:ext cx="11490960" cy="381952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29203" y="4869160"/>
              <a:ext cx="2547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</a:rPr>
                <a:t>公元前十五世纪</a:t>
              </a:r>
              <a:r>
                <a:rPr lang="zh-CN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</a:rPr>
                <a:t>的埃及</a:t>
              </a:r>
            </a:p>
          </p:txBody>
        </p:sp>
        <p:sp>
          <p:nvSpPr>
            <p:cNvPr id="7" name="文本框 17"/>
            <p:cNvSpPr txBox="1"/>
            <p:nvPr/>
          </p:nvSpPr>
          <p:spPr>
            <a:xfrm>
              <a:off x="4067472" y="4823457"/>
              <a:ext cx="34575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  <a:sym typeface="+mn-ea"/>
                </a:rPr>
                <a:t>汉</a:t>
              </a:r>
              <a:r>
                <a:rPr lang="zh-CN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  <a:sym typeface="+mn-ea"/>
                </a:rPr>
                <a:t>谟拉比时期的古巴比伦王国</a:t>
              </a:r>
            </a:p>
          </p:txBody>
        </p:sp>
        <p:sp>
          <p:nvSpPr>
            <p:cNvPr id="8" name="文本框 4"/>
            <p:cNvSpPr txBox="1"/>
            <p:nvPr/>
          </p:nvSpPr>
          <p:spPr>
            <a:xfrm>
              <a:off x="8084431" y="4869160"/>
              <a:ext cx="34730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  <a:sym typeface="+mn-ea"/>
                </a:rPr>
                <a:t>亚</a:t>
              </a:r>
              <a:r>
                <a:rPr lang="zh-CN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  <a:sym typeface="+mn-ea"/>
                </a:rPr>
                <a:t>述帝国（公元前650年左右</a:t>
              </a:r>
              <a:r>
                <a:rPr lang="zh-CN" altLang="en-US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itchFamily="49" charset="-122"/>
                  <a:ea typeface="楷体" pitchFamily="49" charset="-122"/>
                  <a:cs typeface="黑体" panose="02010609060101010101" charset="-122"/>
                  <a:sym typeface="+mn-ea"/>
                </a:rPr>
                <a:t>)</a:t>
              </a:r>
              <a:endParaRPr lang="zh-CN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  <a:cs typeface="黑体" panose="02010609060101010101" charset="-122"/>
                <a:sym typeface="+mn-ea"/>
              </a:endParaRPr>
            </a:p>
          </p:txBody>
        </p:sp>
      </p:grp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40271" y="6012577"/>
            <a:ext cx="16026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3200" b="1" dirty="0">
              <a:latin typeface="方正清刻本悦宋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78880" y="6012576"/>
            <a:ext cx="9863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以自身领土为基础，呈面状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扩展；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（结果）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形成帝国。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8223" y="692696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⑴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农业</a:t>
            </a:r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文明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16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266" y="119574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⑵海洋文明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7" y="836712"/>
            <a:ext cx="10513168" cy="50059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90184" y="119573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对外</a:t>
            </a:r>
            <a:r>
              <a:rPr lang="zh-CN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移民</a:t>
            </a:r>
            <a:endParaRPr lang="zh-CN" altLang="en-US" sz="1600" dirty="0">
              <a:solidFill>
                <a:srgbClr val="3333FF"/>
              </a:solidFill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540271" y="6012577"/>
            <a:ext cx="16026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3200" b="1" dirty="0">
              <a:latin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78882" y="6012576"/>
            <a:ext cx="9578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沿海岸线建城邦，呈点状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分布；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（结果）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未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形成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帝国。</a:t>
            </a:r>
            <a:endParaRPr lang="zh-CN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708" y="116632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二、古代世界的帝国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2019" y="1052736"/>
            <a:ext cx="5038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、波斯帝国（前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世纪）</a:t>
            </a:r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563" y="404664"/>
            <a:ext cx="6593333" cy="4038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18897" y="1958875"/>
            <a:ext cx="5317918" cy="286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     材料 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波斯国王大流士宣称：“凡忠信之士，我赐予恩典；凡不义之人，我严惩不贷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凡我给他们的命令，他们都遵行不误。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靠阿胡拉马兹达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（代表光明与幸福的最高之神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+mn-ea"/>
              </a:rPr>
              <a:t>）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之佑，我统治了这个王国。”                                 </a:t>
            </a:r>
          </a:p>
          <a:p>
            <a:pPr algn="r">
              <a:lnSpc>
                <a:spcPct val="110000"/>
              </a:lnSpc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——李铁匠选译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《古代伊朗史料选辑》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891" y="5013176"/>
            <a:ext cx="9722444" cy="59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阅读材料结合教材，概括波斯帝国的制度特点。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99"/>
          <p:cNvSpPr txBox="1"/>
          <p:nvPr/>
        </p:nvSpPr>
        <p:spPr>
          <a:xfrm>
            <a:off x="424293" y="5721860"/>
            <a:ext cx="8424936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特点：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君主专制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、王权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至上、君权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授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629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58" y="188640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、亚历山大帝国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374" r="1511" b="1925"/>
          <a:stretch>
            <a:fillRect/>
          </a:stretch>
        </p:blipFill>
        <p:spPr>
          <a:xfrm>
            <a:off x="35864" y="896714"/>
            <a:ext cx="5666744" cy="4797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968863" y="176765"/>
            <a:ext cx="6192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     亚历山大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（前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336—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前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323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年在位），马其顿国王。当时希腊“最博学的人”亚里士多德作他的家庭教师，他向老师学习了哲学、医学、科学等各方面的知识，自幼受希腊文化的影响，特别爱读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荷马史诗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16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岁起，他就随父征战，挥师南下。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18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岁，他指挥马其顿军右翼，击败希腊联军。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岁，他以马其顿、希腊联军最高统率的身份，组织东侵。他是一个真正的马背上的皇帝，一生东征西讨，没有打过一次败仗，而且每一次都取得了完美的胜利。</a:t>
            </a:r>
            <a:endParaRPr lang="zh-CN" altLang="en-US" sz="2800" dirty="0"/>
          </a:p>
        </p:txBody>
      </p:sp>
      <p:sp>
        <p:nvSpPr>
          <p:cNvPr id="6" name="文本框 99"/>
          <p:cNvSpPr txBox="1"/>
          <p:nvPr/>
        </p:nvSpPr>
        <p:spPr>
          <a:xfrm>
            <a:off x="424293" y="5870631"/>
            <a:ext cx="76768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制度</a:t>
            </a:r>
            <a:r>
              <a:rPr lang="zh-CN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继承了波斯帝国的基本制度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6" r:link="rId7"/>
          <a:stretch>
            <a:fillRect/>
          </a:stretch>
        </p:blipFill>
        <p:spPr>
          <a:xfrm rot="660000">
            <a:off x="9722514" y="5388213"/>
            <a:ext cx="1031760" cy="124430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7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239" y="260648"/>
            <a:ext cx="10416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、古罗马帝国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（前</a:t>
            </a:r>
            <a:r>
              <a:rPr lang="en-US" alt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509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～前</a:t>
            </a:r>
            <a:r>
              <a:rPr lang="en-US" alt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27</a:t>
            </a:r>
            <a:r>
              <a:rPr lang="zh-CN" alt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年～</a:t>
            </a:r>
            <a:r>
              <a:rPr lang="en-US" altLang="zh-CN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476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1453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32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0612" t="12842" r="20079" b="7825"/>
          <a:stretch>
            <a:fillRect/>
          </a:stretch>
        </p:blipFill>
        <p:spPr>
          <a:xfrm>
            <a:off x="252239" y="1135945"/>
            <a:ext cx="5616624" cy="5188107"/>
          </a:xfrm>
          <a:prstGeom prst="rect">
            <a:avLst/>
          </a:prstGeom>
          <a:ln>
            <a:solidFill>
              <a:srgbClr val="66676C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88" y="1135945"/>
            <a:ext cx="6164187" cy="51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7"/>
  <p:tag name="KSO_WM_UNIT_PLACING_PICTURE_USER_VIEWPORT" val="{&quot;height&quot;:3308,&quot;width&quot;:23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5"/>
  <p:tag name="KSO_WM_UNIT_TABLE_BEAUTIFY" val="smartTable{ac48d1e0-e4eb-4cbd-a6ba-d23fc22fbf1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29198</TotalTime>
  <Words>1296</Words>
  <Application>Microsoft Office PowerPoint</Application>
  <PresentationFormat>自定义</PresentationFormat>
  <Paragraphs>117</Paragraphs>
  <Slides>14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173</cp:revision>
  <dcterms:created xsi:type="dcterms:W3CDTF">2021-11-05T00:29:35Z</dcterms:created>
  <dcterms:modified xsi:type="dcterms:W3CDTF">2022-01-27T07:54:21Z</dcterms:modified>
</cp:coreProperties>
</file>