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8.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9.xml" ContentType="application/vnd.openxmlformats-officedocument.presentationml.notesSlide+xml"/>
  <Override PartName="/ppt/tags/tag64.xml" ContentType="application/vnd.openxmlformats-officedocument.presentationml.tags+xml"/>
  <Override PartName="/ppt/notesSlides/notesSlide1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76" r:id="rId4"/>
    <p:sldId id="277" r:id="rId5"/>
    <p:sldId id="275" r:id="rId6"/>
    <p:sldId id="287" r:id="rId7"/>
    <p:sldId id="288" r:id="rId8"/>
    <p:sldId id="278" r:id="rId9"/>
    <p:sldId id="280" r:id="rId10"/>
    <p:sldId id="289" r:id="rId11"/>
    <p:sldId id="279" r:id="rId12"/>
    <p:sldId id="290" r:id="rId13"/>
    <p:sldId id="281" r:id="rId14"/>
    <p:sldId id="291" r:id="rId15"/>
    <p:sldId id="282" r:id="rId16"/>
    <p:sldId id="286" r:id="rId17"/>
    <p:sldId id="283" r:id="rId18"/>
  </p:sldIdLst>
  <p:sldSz cx="121697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22" autoAdjust="0"/>
  </p:normalViewPr>
  <p:slideViewPr>
    <p:cSldViewPr>
      <p:cViewPr varScale="1">
        <p:scale>
          <a:sx n="80" d="100"/>
          <a:sy n="80" d="100"/>
        </p:scale>
        <p:origin x="-510" y="-66"/>
      </p:cViewPr>
      <p:guideLst>
        <p:guide orient="horz" pos="2160"/>
        <p:guide pos="383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4F1C00-1A5C-4DC8-82F9-D1747C288E71}" type="datetimeFigureOut">
              <a:rPr lang="zh-CN" altLang="en-US" smtClean="0"/>
              <a:t>2022/2/19</a:t>
            </a:fld>
            <a:endParaRPr lang="zh-CN" altLang="en-US"/>
          </a:p>
        </p:txBody>
      </p:sp>
      <p:sp>
        <p:nvSpPr>
          <p:cNvPr id="4" name="幻灯片图像占位符 3"/>
          <p:cNvSpPr>
            <a:spLocks noGrp="1" noRot="1" noChangeAspect="1"/>
          </p:cNvSpPr>
          <p:nvPr>
            <p:ph type="sldImg" idx="2"/>
          </p:nvPr>
        </p:nvSpPr>
        <p:spPr>
          <a:xfrm>
            <a:off x="387350" y="685800"/>
            <a:ext cx="60833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82541-F639-44D1-9279-84C16AE6C377}" type="slidenum">
              <a:rPr lang="zh-CN" altLang="en-US" smtClean="0"/>
              <a:t>‹#›</a:t>
            </a:fld>
            <a:endParaRPr lang="zh-CN" altLang="en-US"/>
          </a:p>
        </p:txBody>
      </p:sp>
    </p:spTree>
    <p:extLst>
      <p:ext uri="{BB962C8B-B14F-4D97-AF65-F5344CB8AC3E}">
        <p14:creationId xmlns:p14="http://schemas.microsoft.com/office/powerpoint/2010/main" val="1751809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1</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15</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16</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17</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2</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3</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4</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5</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8</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9</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11</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13</a:t>
            </a:fld>
            <a:endParaRPr lang="zh-CN" altLang="en-US"/>
          </a:p>
        </p:txBody>
      </p:sp>
    </p:spTree>
    <p:extLst>
      <p:ext uri="{BB962C8B-B14F-4D97-AF65-F5344CB8AC3E}">
        <p14:creationId xmlns:p14="http://schemas.microsoft.com/office/powerpoint/2010/main" val="20939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2733" y="2130426"/>
            <a:ext cx="1034430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5466" y="3886200"/>
            <a:ext cx="851884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025FADA-C51B-46EC-8F78-FE4816A70D23}" type="datetimeFigureOut">
              <a:rPr lang="zh-CN" altLang="en-US" smtClean="0"/>
              <a:t>2022/2/19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1373029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25FADA-C51B-46EC-8F78-FE4816A70D23}" type="datetimeFigureOut">
              <a:rPr lang="zh-CN" altLang="en-US" smtClean="0"/>
              <a:t>2022/2/19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271961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23087" y="274639"/>
            <a:ext cx="2738199"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8489" y="274639"/>
            <a:ext cx="8011769"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25FADA-C51B-46EC-8F78-FE4816A70D23}" type="datetimeFigureOut">
              <a:rPr lang="zh-CN" altLang="en-US" smtClean="0"/>
              <a:t>2022/2/19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595288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35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25FADA-C51B-46EC-8F78-FE4816A70D23}" type="datetimeFigureOut">
              <a:rPr lang="zh-CN" altLang="en-US" smtClean="0"/>
              <a:t>2022/2/19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129212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1328" y="4406901"/>
            <a:ext cx="1034430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1328" y="2906713"/>
            <a:ext cx="1034430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025FADA-C51B-46EC-8F78-FE4816A70D23}" type="datetimeFigureOut">
              <a:rPr lang="zh-CN" altLang="en-US" smtClean="0"/>
              <a:t>2022/2/19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243813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8489" y="1600201"/>
            <a:ext cx="53749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86302" y="1600201"/>
            <a:ext cx="53749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025FADA-C51B-46EC-8F78-FE4816A70D23}" type="datetimeFigureOut">
              <a:rPr lang="zh-CN" altLang="en-US" smtClean="0"/>
              <a:t>2022/2/19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2390291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8489" y="1535113"/>
            <a:ext cx="53770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8489" y="2174875"/>
            <a:ext cx="53770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82077" y="1535113"/>
            <a:ext cx="537921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82077" y="2174875"/>
            <a:ext cx="537921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025FADA-C51B-46EC-8F78-FE4816A70D23}" type="datetimeFigureOut">
              <a:rPr lang="zh-CN" altLang="en-US" smtClean="0"/>
              <a:t>2022/2/19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411091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025FADA-C51B-46EC-8F78-FE4816A70D23}" type="datetimeFigureOut">
              <a:rPr lang="zh-CN" altLang="en-US" smtClean="0"/>
              <a:t>2022/2/19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788647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25FADA-C51B-46EC-8F78-FE4816A70D23}" type="datetimeFigureOut">
              <a:rPr lang="zh-CN" altLang="en-US" smtClean="0"/>
              <a:t>2022/2/19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113039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8489" y="273050"/>
            <a:ext cx="400377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58044" y="273051"/>
            <a:ext cx="68032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8489" y="1435101"/>
            <a:ext cx="400377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025FADA-C51B-46EC-8F78-FE4816A70D23}" type="datetimeFigureOut">
              <a:rPr lang="zh-CN" altLang="en-US" smtClean="0"/>
              <a:t>2022/2/19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3094825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5361" y="4800600"/>
            <a:ext cx="730186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5361" y="612775"/>
            <a:ext cx="730186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5361" y="5367338"/>
            <a:ext cx="730186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025FADA-C51B-46EC-8F78-FE4816A70D23}" type="datetimeFigureOut">
              <a:rPr lang="zh-CN" altLang="en-US" smtClean="0"/>
              <a:t>2022/2/19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1104275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8489" y="274638"/>
            <a:ext cx="1095279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8489" y="1600201"/>
            <a:ext cx="10952798"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8489" y="6356351"/>
            <a:ext cx="28396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5FADA-C51B-46EC-8F78-FE4816A70D23}" type="datetimeFigureOut">
              <a:rPr lang="zh-CN" altLang="en-US" smtClean="0"/>
              <a:t>2022/2/19</a:t>
            </a:fld>
            <a:endParaRPr lang="zh-CN" altLang="en-US"/>
          </a:p>
        </p:txBody>
      </p:sp>
      <p:sp>
        <p:nvSpPr>
          <p:cNvPr id="5" name="页脚占位符 4"/>
          <p:cNvSpPr>
            <a:spLocks noGrp="1"/>
          </p:cNvSpPr>
          <p:nvPr>
            <p:ph type="ftr" sz="quarter" idx="3"/>
          </p:nvPr>
        </p:nvSpPr>
        <p:spPr>
          <a:xfrm>
            <a:off x="4158007" y="6356351"/>
            <a:ext cx="3853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21672" y="6356351"/>
            <a:ext cx="28396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1519765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56.xml"/><Relationship Id="rId7" Type="http://schemas.openxmlformats.org/officeDocument/2006/relationships/slideLayout" Target="../slideLayouts/slideLayout1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9.jpeg"/><Relationship Id="rId5" Type="http://schemas.openxmlformats.org/officeDocument/2006/relationships/tags" Target="../tags/tag58.xml"/><Relationship Id="rId10" Type="http://schemas.openxmlformats.org/officeDocument/2006/relationships/image" Target="../media/image8.jpeg"/><Relationship Id="rId4" Type="http://schemas.openxmlformats.org/officeDocument/2006/relationships/tags" Target="../tags/tag57.xml"/><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62.xml"/><Relationship Id="rId7" Type="http://schemas.openxmlformats.org/officeDocument/2006/relationships/slide" Target="slide1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9.xml"/><Relationship Id="rId5" Type="http://schemas.openxmlformats.org/officeDocument/2006/relationships/slideLayout" Target="../slideLayouts/slideLayout12.xml"/><Relationship Id="rId4" Type="http://schemas.openxmlformats.org/officeDocument/2006/relationships/tags" Target="../tags/tag6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15.jpe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4.png"/><Relationship Id="rId5" Type="http://schemas.openxmlformats.org/officeDocument/2006/relationships/notesSlide" Target="../notesSlides/notesSlide11.xml"/><Relationship Id="rId4"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notesSlide" Target="../notesSlides/notesSlide5.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29" Type="http://schemas.openxmlformats.org/officeDocument/2006/relationships/tags" Target="../tags/tag31.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slideLayout" Target="../slideLayouts/slideLayout12.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tags" Target="../tags/tag33.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s>
</file>

<file path=ppt/slides/_rels/slide6.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image" Target="../media/image2.png"/><Relationship Id="rId2" Type="http://schemas.openxmlformats.org/officeDocument/2006/relationships/tags" Target="../tags/tag35.xml"/><Relationship Id="rId16"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tags" Target="../tags/tag4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49.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2.xml"/><Relationship Id="rId7" Type="http://schemas.openxmlformats.org/officeDocument/2006/relationships/image" Target="../media/image4.jpe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7.xml"/><Relationship Id="rId5" Type="http://schemas.openxmlformats.org/officeDocument/2006/relationships/slideLayout" Target="../slideLayouts/slideLayout12.xml"/><Relationship Id="rId4" Type="http://schemas.openxmlformats.org/officeDocument/2006/relationships/tags" Target="../tags/tag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19867" y="1098121"/>
            <a:ext cx="9938779" cy="830997"/>
          </a:xfrm>
          <a:prstGeom prst="rect">
            <a:avLst/>
          </a:prstGeom>
        </p:spPr>
        <p:txBody>
          <a:bodyPr wrap="square">
            <a:spAutoFit/>
          </a:bodyPr>
          <a:lstStyle/>
          <a:p>
            <a:pPr algn="ctr">
              <a:defRPr/>
            </a:pPr>
            <a:r>
              <a:rPr lang="zh-CN" altLang="en-US" sz="4800" b="1" dirty="0" smtClean="0">
                <a:effectLst>
                  <a:outerShdw blurRad="38100" dist="38100" dir="2700000" algn="tl">
                    <a:srgbClr val="000000">
                      <a:alpha val="43137"/>
                    </a:srgbClr>
                  </a:outerShdw>
                </a:effectLst>
                <a:latin typeface="微软雅黑" pitchFamily="34" charset="-122"/>
                <a:ea typeface="微软雅黑" pitchFamily="34" charset="-122"/>
              </a:rPr>
              <a:t>文明的产生与早期发展</a:t>
            </a:r>
            <a:endParaRPr lang="zh-CN" altLang="en-US" sz="4800" b="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 name="矩形 4"/>
          <p:cNvSpPr/>
          <p:nvPr/>
        </p:nvSpPr>
        <p:spPr>
          <a:xfrm>
            <a:off x="223889" y="212753"/>
            <a:ext cx="2202847" cy="923330"/>
          </a:xfrm>
          <a:prstGeom prst="rect">
            <a:avLst/>
          </a:prstGeom>
        </p:spPr>
        <p:txBody>
          <a:bodyPr wrap="none">
            <a:spAutoFit/>
          </a:bodyPr>
          <a:lstStyle/>
          <a:p>
            <a:pPr>
              <a:defRPr/>
            </a:pPr>
            <a:r>
              <a:rPr lang="zh-CN" altLang="en-US" sz="5400" b="1" dirty="0" smtClean="0">
                <a:solidFill>
                  <a:srgbClr val="000000"/>
                </a:solidFill>
                <a:effectLst>
                  <a:outerShdw blurRad="38100" dist="38100" dir="2700000" algn="tl">
                    <a:srgbClr val="C0C0C0"/>
                  </a:outerShdw>
                </a:effectLst>
                <a:latin typeface="微软雅黑" pitchFamily="34" charset="-122"/>
                <a:ea typeface="微软雅黑" pitchFamily="34" charset="-122"/>
              </a:rPr>
              <a:t>第</a:t>
            </a:r>
            <a:r>
              <a:rPr lang="en-US" altLang="zh-CN" sz="5400" b="1" dirty="0" smtClean="0">
                <a:solidFill>
                  <a:srgbClr val="000000"/>
                </a:solidFill>
                <a:effectLst>
                  <a:outerShdw blurRad="38100" dist="38100" dir="2700000" algn="tl">
                    <a:srgbClr val="C0C0C0"/>
                  </a:outerShdw>
                </a:effectLst>
                <a:latin typeface="微软雅黑" pitchFamily="34" charset="-122"/>
                <a:ea typeface="微软雅黑" pitchFamily="34" charset="-122"/>
              </a:rPr>
              <a:t>1</a:t>
            </a:r>
            <a:r>
              <a:rPr lang="zh-CN" altLang="en-US" sz="5400" b="1" dirty="0" smtClean="0">
                <a:solidFill>
                  <a:srgbClr val="000000"/>
                </a:solidFill>
                <a:effectLst>
                  <a:outerShdw blurRad="38100" dist="38100" dir="2700000" algn="tl">
                    <a:srgbClr val="C0C0C0"/>
                  </a:outerShdw>
                </a:effectLst>
                <a:latin typeface="微软雅黑" pitchFamily="34" charset="-122"/>
                <a:ea typeface="微软雅黑" pitchFamily="34" charset="-122"/>
              </a:rPr>
              <a:t>课</a:t>
            </a:r>
            <a:r>
              <a:rPr lang="en-US" altLang="zh-CN" sz="5400" b="1" dirty="0" smtClean="0">
                <a:solidFill>
                  <a:srgbClr val="000000"/>
                </a:solidFill>
                <a:effectLst>
                  <a:outerShdw blurRad="38100" dist="38100" dir="2700000" algn="tl">
                    <a:srgbClr val="C0C0C0"/>
                  </a:outerShdw>
                </a:effectLst>
                <a:latin typeface="微软雅黑" pitchFamily="34" charset="-122"/>
                <a:ea typeface="微软雅黑" pitchFamily="34" charset="-122"/>
              </a:rPr>
              <a:t> </a:t>
            </a:r>
            <a:endParaRPr lang="zh-CN" altLang="en-US" sz="1200" dirty="0">
              <a:latin typeface="微软雅黑" pitchFamily="34" charset="-122"/>
              <a:ea typeface="微软雅黑" pitchFamily="34" charset="-122"/>
            </a:endParaRPr>
          </a:p>
        </p:txBody>
      </p:sp>
      <p:sp>
        <p:nvSpPr>
          <p:cNvPr id="2" name="矩形 1"/>
          <p:cNvSpPr/>
          <p:nvPr/>
        </p:nvSpPr>
        <p:spPr>
          <a:xfrm>
            <a:off x="468263" y="3789040"/>
            <a:ext cx="6083300" cy="2308324"/>
          </a:xfrm>
          <a:prstGeom prst="rect">
            <a:avLst/>
          </a:prstGeom>
        </p:spPr>
        <p:txBody>
          <a:bodyPr>
            <a:spAutoFit/>
          </a:bodyPr>
          <a:lstStyle/>
          <a:p>
            <a:r>
              <a:rPr lang="zh-CN" altLang="en-US" sz="3600" b="1" dirty="0" smtClean="0">
                <a:effectLst>
                  <a:outerShdw blurRad="38100" dist="38100" dir="2700000" algn="tl">
                    <a:srgbClr val="000000">
                      <a:alpha val="43137"/>
                    </a:srgbClr>
                  </a:outerShdw>
                </a:effectLst>
                <a:latin typeface="微软雅黑" pitchFamily="34" charset="-122"/>
                <a:ea typeface="微软雅黑" pitchFamily="34" charset="-122"/>
              </a:rPr>
              <a:t>       知道</a:t>
            </a:r>
            <a:r>
              <a:rPr lang="zh-CN" altLang="en-US" sz="3600" b="1" dirty="0">
                <a:effectLst>
                  <a:outerShdw blurRad="38100" dist="38100" dir="2700000" algn="tl">
                    <a:srgbClr val="000000">
                      <a:alpha val="43137"/>
                    </a:srgbClr>
                  </a:outerShdw>
                </a:effectLst>
                <a:latin typeface="微软雅黑" pitchFamily="34" charset="-122"/>
                <a:ea typeface="微软雅黑" pitchFamily="34" charset="-122"/>
              </a:rPr>
              <a:t>早期人类文明的产生；了解各文明古国发展的不同特点，并分析、认识这些特点形成的不同时空</a:t>
            </a:r>
            <a:r>
              <a:rPr lang="zh-CN" altLang="en-US" sz="3600" b="1" dirty="0" smtClean="0">
                <a:effectLst>
                  <a:outerShdw blurRad="38100" dist="38100" dir="2700000" algn="tl">
                    <a:srgbClr val="000000">
                      <a:alpha val="43137"/>
                    </a:srgbClr>
                  </a:outerShdw>
                </a:effectLst>
                <a:latin typeface="微软雅黑" pitchFamily="34" charset="-122"/>
                <a:ea typeface="微软雅黑" pitchFamily="34" charset="-122"/>
              </a:rPr>
              <a:t>条件</a:t>
            </a:r>
            <a:r>
              <a:rPr lang="zh-CN" altLang="en-US" sz="3600" b="1" dirty="0">
                <a:effectLst>
                  <a:outerShdw blurRad="38100" dist="38100" dir="2700000" algn="tl">
                    <a:srgbClr val="000000">
                      <a:alpha val="43137"/>
                    </a:srgbClr>
                  </a:outerShdw>
                </a:effectLst>
                <a:latin typeface="微软雅黑" pitchFamily="34" charset="-122"/>
                <a:ea typeface="微软雅黑" pitchFamily="34" charset="-122"/>
              </a:rPr>
              <a:t>。</a:t>
            </a:r>
          </a:p>
        </p:txBody>
      </p:sp>
      <p:sp>
        <p:nvSpPr>
          <p:cNvPr id="6" name="矩形 5"/>
          <p:cNvSpPr/>
          <p:nvPr/>
        </p:nvSpPr>
        <p:spPr>
          <a:xfrm>
            <a:off x="2204908" y="2636911"/>
            <a:ext cx="2610010" cy="769441"/>
          </a:xfrm>
          <a:prstGeom prst="rect">
            <a:avLst/>
          </a:prstGeom>
        </p:spPr>
        <p:txBody>
          <a:bodyPr wrap="none">
            <a:spAutoFit/>
          </a:bodyPr>
          <a:lstStyle/>
          <a:p>
            <a:pPr>
              <a:defRPr/>
            </a:pPr>
            <a:r>
              <a:rPr lang="zh-CN" altLang="en-US" sz="4400" b="1" dirty="0" smtClean="0">
                <a:solidFill>
                  <a:srgbClr val="000000"/>
                </a:solidFill>
                <a:effectLst>
                  <a:outerShdw blurRad="38100" dist="38100" dir="2700000" algn="tl">
                    <a:srgbClr val="C0C0C0"/>
                  </a:outerShdw>
                </a:effectLst>
                <a:latin typeface="微软雅黑" pitchFamily="34" charset="-122"/>
                <a:ea typeface="微软雅黑" pitchFamily="34" charset="-122"/>
              </a:rPr>
              <a:t>课标要求</a:t>
            </a:r>
            <a:r>
              <a:rPr lang="en-US" altLang="zh-CN" sz="4400" b="1" dirty="0" smtClean="0">
                <a:solidFill>
                  <a:srgbClr val="000000"/>
                </a:solidFill>
                <a:effectLst>
                  <a:outerShdw blurRad="38100" dist="38100" dir="2700000" algn="tl">
                    <a:srgbClr val="C0C0C0"/>
                  </a:outerShdw>
                </a:effectLst>
                <a:latin typeface="微软雅黑" pitchFamily="34" charset="-122"/>
                <a:ea typeface="微软雅黑" pitchFamily="34" charset="-122"/>
              </a:rPr>
              <a:t> </a:t>
            </a:r>
            <a:endParaRPr lang="zh-CN" altLang="en-US" sz="1050" dirty="0">
              <a:latin typeface="微软雅黑" pitchFamily="34" charset="-122"/>
              <a:ea typeface="微软雅黑" pitchFamily="34" charset="-122"/>
            </a:endParaRPr>
          </a:p>
        </p:txBody>
      </p:sp>
      <p:pic>
        <p:nvPicPr>
          <p:cNvPr id="7"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l="14773" r="3470"/>
          <a:stretch>
            <a:fillRect/>
          </a:stretch>
        </p:blipFill>
        <p:spPr bwMode="auto">
          <a:xfrm>
            <a:off x="7237015" y="2132856"/>
            <a:ext cx="4027805" cy="4170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4371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80231" y="1052736"/>
            <a:ext cx="4093950" cy="5585219"/>
          </a:xfrm>
          <a:prstGeom prst="rect">
            <a:avLst/>
          </a:prstGeom>
        </p:spPr>
      </p:pic>
      <p:sp>
        <p:nvSpPr>
          <p:cNvPr id="6" name="文本框 5"/>
          <p:cNvSpPr txBox="1"/>
          <p:nvPr/>
        </p:nvSpPr>
        <p:spPr>
          <a:xfrm>
            <a:off x="4515260" y="113243"/>
            <a:ext cx="7488832" cy="6524712"/>
          </a:xfrm>
          <a:prstGeom prst="rect">
            <a:avLst/>
          </a:prstGeom>
          <a:noFill/>
        </p:spPr>
        <p:txBody>
          <a:bodyPr wrap="square" lIns="121771" tIns="60885" rIns="121771" bIns="60885" rtlCol="0">
            <a:spAutoFit/>
          </a:bodyPr>
          <a:lstStyle/>
          <a:p>
            <a:pPr indent="958944" defTabSz="1217706">
              <a:defRPr/>
            </a:pPr>
            <a:r>
              <a:rPr lang="zh-CN" altLang="en-US" sz="3200" b="1" dirty="0">
                <a:solidFill>
                  <a:prstClr val="black"/>
                </a:solidFill>
                <a:latin typeface="华文楷体" panose="02010600040101010101" pitchFamily="2" charset="-122"/>
                <a:ea typeface="华文楷体" panose="02010600040101010101" pitchFamily="2" charset="-122"/>
              </a:rPr>
              <a:t>材料</a:t>
            </a:r>
            <a:r>
              <a:rPr lang="zh-CN" altLang="en-US" sz="3200" b="1" dirty="0" smtClean="0">
                <a:solidFill>
                  <a:prstClr val="black"/>
                </a:solidFill>
                <a:latin typeface="华文楷体" panose="02010600040101010101" pitchFamily="2" charset="-122"/>
                <a:ea typeface="华文楷体" panose="02010600040101010101" pitchFamily="2" charset="-122"/>
              </a:rPr>
              <a:t>二   尼罗河</a:t>
            </a:r>
            <a:r>
              <a:rPr lang="zh-CN" altLang="en-US" sz="3200" b="1" dirty="0">
                <a:solidFill>
                  <a:srgbClr val="0000FF"/>
                </a:solidFill>
                <a:latin typeface="华文楷体" panose="02010600040101010101" pitchFamily="2" charset="-122"/>
                <a:ea typeface="华文楷体" panose="02010600040101010101" pitchFamily="2" charset="-122"/>
              </a:rPr>
              <a:t>西面</a:t>
            </a:r>
            <a:r>
              <a:rPr lang="zh-CN" altLang="en-US" sz="3200" b="1" dirty="0">
                <a:solidFill>
                  <a:prstClr val="black"/>
                </a:solidFill>
                <a:latin typeface="华文楷体" panose="02010600040101010101" pitchFamily="2" charset="-122"/>
                <a:ea typeface="华文楷体" panose="02010600040101010101" pitchFamily="2" charset="-122"/>
              </a:rPr>
              <a:t>是利比亚沙漠，</a:t>
            </a:r>
            <a:r>
              <a:rPr lang="zh-CN" altLang="en-US" sz="3200" b="1" dirty="0">
                <a:solidFill>
                  <a:srgbClr val="0000FF"/>
                </a:solidFill>
                <a:latin typeface="华文楷体" panose="02010600040101010101" pitchFamily="2" charset="-122"/>
                <a:ea typeface="华文楷体" panose="02010600040101010101" pitchFamily="2" charset="-122"/>
              </a:rPr>
              <a:t>东面</a:t>
            </a:r>
            <a:r>
              <a:rPr lang="zh-CN" altLang="en-US" sz="3200" b="1" dirty="0">
                <a:solidFill>
                  <a:prstClr val="black"/>
                </a:solidFill>
                <a:latin typeface="华文楷体" panose="02010600040101010101" pitchFamily="2" charset="-122"/>
                <a:ea typeface="华文楷体" panose="02010600040101010101" pitchFamily="2" charset="-122"/>
              </a:rPr>
              <a:t>是阿拉伯沙漠，</a:t>
            </a:r>
            <a:r>
              <a:rPr lang="zh-CN" altLang="en-US" sz="3200" b="1" dirty="0">
                <a:solidFill>
                  <a:srgbClr val="0000FF"/>
                </a:solidFill>
                <a:latin typeface="华文楷体" panose="02010600040101010101" pitchFamily="2" charset="-122"/>
                <a:ea typeface="华文楷体" panose="02010600040101010101" pitchFamily="2" charset="-122"/>
              </a:rPr>
              <a:t>南面</a:t>
            </a:r>
            <a:r>
              <a:rPr lang="zh-CN" altLang="en-US" sz="3200" b="1" dirty="0">
                <a:solidFill>
                  <a:prstClr val="black"/>
                </a:solidFill>
                <a:latin typeface="华文楷体" panose="02010600040101010101" pitchFamily="2" charset="-122"/>
                <a:ea typeface="华文楷体" panose="02010600040101010101" pitchFamily="2" charset="-122"/>
              </a:rPr>
              <a:t>是努比亚沙漠和尼罗河大瀑布，</a:t>
            </a:r>
            <a:r>
              <a:rPr lang="zh-CN" altLang="en-US" sz="3200" b="1" dirty="0">
                <a:solidFill>
                  <a:srgbClr val="0000FF"/>
                </a:solidFill>
                <a:latin typeface="华文楷体" panose="02010600040101010101" pitchFamily="2" charset="-122"/>
                <a:ea typeface="华文楷体" panose="02010600040101010101" pitchFamily="2" charset="-122"/>
              </a:rPr>
              <a:t>背面</a:t>
            </a:r>
            <a:r>
              <a:rPr lang="zh-CN" altLang="en-US" sz="3200" b="1" dirty="0">
                <a:solidFill>
                  <a:prstClr val="black"/>
                </a:solidFill>
                <a:latin typeface="华文楷体" panose="02010600040101010101" pitchFamily="2" charset="-122"/>
                <a:ea typeface="华文楷体" panose="02010600040101010101" pitchFamily="2" charset="-122"/>
              </a:rPr>
              <a:t>是三角洲地区没有港湾的海岸，这些</a:t>
            </a:r>
            <a:r>
              <a:rPr lang="zh-CN" altLang="en-US" sz="3200" b="1" dirty="0">
                <a:solidFill>
                  <a:srgbClr val="FF0000"/>
                </a:solidFill>
                <a:latin typeface="华文楷体" panose="02010600040101010101" pitchFamily="2" charset="-122"/>
                <a:ea typeface="华文楷体" panose="02010600040101010101" pitchFamily="2" charset="-122"/>
              </a:rPr>
              <a:t>自然屏障</a:t>
            </a:r>
            <a:r>
              <a:rPr lang="zh-CN" altLang="en-US" sz="3200" b="1" dirty="0">
                <a:solidFill>
                  <a:prstClr val="black"/>
                </a:solidFill>
                <a:latin typeface="华文楷体" panose="02010600040101010101" pitchFamily="2" charset="-122"/>
                <a:ea typeface="华文楷体" panose="02010600040101010101" pitchFamily="2" charset="-122"/>
              </a:rPr>
              <a:t>使它得到了特别好的保护</a:t>
            </a:r>
            <a:r>
              <a:rPr lang="en-US" altLang="zh-CN" sz="3200" b="1" dirty="0">
                <a:solidFill>
                  <a:prstClr val="black"/>
                </a:solidFill>
                <a:latin typeface="华文楷体" panose="02010600040101010101" pitchFamily="2" charset="-122"/>
                <a:ea typeface="华文楷体" panose="02010600040101010101" pitchFamily="2" charset="-122"/>
              </a:rPr>
              <a:t>……</a:t>
            </a:r>
            <a:r>
              <a:rPr lang="zh-CN" altLang="en-US" sz="3200" b="1" dirty="0">
                <a:solidFill>
                  <a:prstClr val="black"/>
                </a:solidFill>
                <a:latin typeface="华文楷体" panose="02010600040101010101" pitchFamily="2" charset="-122"/>
                <a:ea typeface="华文楷体" panose="02010600040101010101" pitchFamily="2" charset="-122"/>
              </a:rPr>
              <a:t>尼罗河就像一条一根天然的纽带，</a:t>
            </a:r>
            <a:r>
              <a:rPr lang="zh-CN" altLang="en-US" sz="3200" b="1" dirty="0">
                <a:solidFill>
                  <a:srgbClr val="0000FF"/>
                </a:solidFill>
                <a:latin typeface="华文楷体" panose="02010600040101010101" pitchFamily="2" charset="-122"/>
                <a:ea typeface="华文楷体" panose="02010600040101010101" pitchFamily="2" charset="-122"/>
              </a:rPr>
              <a:t>把整个流域地区连接成一个稳定、有效的整体</a:t>
            </a:r>
            <a:r>
              <a:rPr lang="en-US" altLang="zh-CN" sz="3200" b="1" dirty="0">
                <a:solidFill>
                  <a:prstClr val="black"/>
                </a:solidFill>
                <a:latin typeface="华文楷体" panose="02010600040101010101" pitchFamily="2" charset="-122"/>
                <a:ea typeface="华文楷体" panose="02010600040101010101" pitchFamily="2" charset="-122"/>
              </a:rPr>
              <a:t>……</a:t>
            </a:r>
            <a:r>
              <a:rPr lang="zh-CN" altLang="en-US" sz="3200" b="1" dirty="0">
                <a:solidFill>
                  <a:prstClr val="black"/>
                </a:solidFill>
                <a:latin typeface="华文楷体" panose="02010600040101010101" pitchFamily="2" charset="-122"/>
                <a:ea typeface="华文楷体" panose="02010600040101010101" pitchFamily="2" charset="-122"/>
              </a:rPr>
              <a:t>尼罗河每年可以预知且又水势平缓的</a:t>
            </a:r>
            <a:r>
              <a:rPr lang="zh-CN" altLang="en-US" sz="3200" b="1" dirty="0" smtClean="0">
                <a:solidFill>
                  <a:prstClr val="black"/>
                </a:solidFill>
                <a:latin typeface="华文楷体" panose="02010600040101010101" pitchFamily="2" charset="-122"/>
                <a:ea typeface="华文楷体" panose="02010600040101010101" pitchFamily="2" charset="-122"/>
              </a:rPr>
              <a:t>泛滥</a:t>
            </a:r>
            <a:r>
              <a:rPr lang="zh-CN" altLang="en-US" sz="3200" b="1" dirty="0">
                <a:solidFill>
                  <a:prstClr val="black"/>
                </a:solidFill>
                <a:latin typeface="华文楷体" panose="02010600040101010101" pitchFamily="2" charset="-122"/>
                <a:ea typeface="华文楷体" panose="02010600040101010101" pitchFamily="2" charset="-122"/>
              </a:rPr>
              <a:t>则</a:t>
            </a:r>
            <a:r>
              <a:rPr lang="zh-CN" altLang="en-US" sz="3200" b="1" dirty="0" smtClean="0">
                <a:solidFill>
                  <a:prstClr val="black"/>
                </a:solidFill>
                <a:latin typeface="华文楷体" panose="02010600040101010101" pitchFamily="2" charset="-122"/>
                <a:ea typeface="华文楷体" panose="02010600040101010101" pitchFamily="2" charset="-122"/>
              </a:rPr>
              <a:t>助长</a:t>
            </a:r>
            <a:r>
              <a:rPr lang="zh-CN" altLang="en-US" sz="3200" b="1" dirty="0">
                <a:solidFill>
                  <a:prstClr val="black"/>
                </a:solidFill>
                <a:latin typeface="华文楷体" panose="02010600040101010101" pitchFamily="2" charset="-122"/>
                <a:ea typeface="华文楷体" panose="02010600040101010101" pitchFamily="2" charset="-122"/>
              </a:rPr>
              <a:t>了埃及人的</a:t>
            </a:r>
            <a:r>
              <a:rPr lang="zh-CN" altLang="en-US" sz="3200" b="1" dirty="0">
                <a:solidFill>
                  <a:srgbClr val="0000FF"/>
                </a:solidFill>
                <a:latin typeface="华文楷体" panose="02010600040101010101" pitchFamily="2" charset="-122"/>
                <a:ea typeface="华文楷体" panose="02010600040101010101" pitchFamily="2" charset="-122"/>
              </a:rPr>
              <a:t>自信和乐观</a:t>
            </a:r>
            <a:r>
              <a:rPr lang="en-US" altLang="zh-CN" sz="3200" b="1" dirty="0">
                <a:solidFill>
                  <a:prstClr val="black"/>
                </a:solidFill>
                <a:latin typeface="华文楷体" panose="02010600040101010101" pitchFamily="2" charset="-122"/>
                <a:ea typeface="华文楷体" panose="02010600040101010101" pitchFamily="2" charset="-122"/>
              </a:rPr>
              <a:t>……</a:t>
            </a:r>
            <a:r>
              <a:rPr lang="zh-CN" altLang="en-US" sz="3200" b="1" dirty="0">
                <a:solidFill>
                  <a:prstClr val="black"/>
                </a:solidFill>
                <a:latin typeface="华文楷体" panose="02010600040101010101" pitchFamily="2" charset="-122"/>
                <a:ea typeface="华文楷体" panose="02010600040101010101" pitchFamily="2" charset="-122"/>
              </a:rPr>
              <a:t>埃及人则把他们的洪水之神看作是“会给每个人带来欢乐”的</a:t>
            </a:r>
            <a:r>
              <a:rPr lang="zh-CN" altLang="en-US" sz="3200" b="1" dirty="0">
                <a:solidFill>
                  <a:srgbClr val="0000FF"/>
                </a:solidFill>
                <a:latin typeface="华文楷体" panose="02010600040101010101" pitchFamily="2" charset="-122"/>
                <a:ea typeface="华文楷体" panose="02010600040101010101" pitchFamily="2" charset="-122"/>
              </a:rPr>
              <a:t>喜神</a:t>
            </a:r>
            <a:r>
              <a:rPr lang="zh-CN" altLang="en-US" sz="3200" b="1" dirty="0">
                <a:solidFill>
                  <a:prstClr val="black"/>
                </a:solidFill>
                <a:latin typeface="华文楷体" panose="02010600040101010101" pitchFamily="2" charset="-122"/>
                <a:ea typeface="华文楷体" panose="02010600040101010101" pitchFamily="2" charset="-122"/>
              </a:rPr>
              <a:t>。</a:t>
            </a:r>
            <a:endParaRPr lang="en-US" altLang="zh-CN" sz="3200" b="1" dirty="0">
              <a:solidFill>
                <a:prstClr val="black"/>
              </a:solidFill>
              <a:latin typeface="华文楷体" panose="02010600040101010101" pitchFamily="2" charset="-122"/>
              <a:ea typeface="华文楷体" panose="02010600040101010101" pitchFamily="2" charset="-122"/>
            </a:endParaRPr>
          </a:p>
          <a:p>
            <a:pPr indent="958944" defTabSz="1217706">
              <a:defRPr/>
            </a:pPr>
            <a:r>
              <a:rPr lang="en-US" altLang="zh-CN" sz="2800" b="1" dirty="0">
                <a:solidFill>
                  <a:prstClr val="black"/>
                </a:solidFill>
                <a:latin typeface="华文楷体" panose="02010600040101010101" pitchFamily="2" charset="-122"/>
                <a:ea typeface="华文楷体" panose="02010600040101010101" pitchFamily="2" charset="-122"/>
              </a:rPr>
              <a:t>——</a:t>
            </a:r>
            <a:r>
              <a:rPr lang="zh-CN" altLang="en-US" sz="2800" b="1" dirty="0">
                <a:solidFill>
                  <a:prstClr val="black"/>
                </a:solidFill>
                <a:latin typeface="华文楷体" panose="02010600040101010101" pitchFamily="2" charset="-122"/>
                <a:ea typeface="华文楷体" panose="02010600040101010101" pitchFamily="2" charset="-122"/>
              </a:rPr>
              <a:t>斯塔夫利阿诺斯</a:t>
            </a:r>
            <a:r>
              <a:rPr lang="en-US" altLang="zh-CN" sz="2800" b="1" dirty="0">
                <a:solidFill>
                  <a:prstClr val="black"/>
                </a:solidFill>
                <a:latin typeface="华文楷体" panose="02010600040101010101" pitchFamily="2" charset="-122"/>
                <a:ea typeface="华文楷体" panose="02010600040101010101" pitchFamily="2" charset="-122"/>
              </a:rPr>
              <a:t>《</a:t>
            </a:r>
            <a:r>
              <a:rPr lang="zh-CN" altLang="en-US" sz="2800" b="1" dirty="0">
                <a:solidFill>
                  <a:prstClr val="black"/>
                </a:solidFill>
                <a:latin typeface="华文楷体" panose="02010600040101010101" pitchFamily="2" charset="-122"/>
                <a:ea typeface="华文楷体" panose="02010600040101010101" pitchFamily="2" charset="-122"/>
              </a:rPr>
              <a:t>全球通史：从史前到</a:t>
            </a:r>
            <a:r>
              <a:rPr lang="en-US" altLang="zh-CN" sz="2800" b="1" dirty="0">
                <a:solidFill>
                  <a:prstClr val="black"/>
                </a:solidFill>
                <a:latin typeface="华文楷体" panose="02010600040101010101" pitchFamily="2" charset="-122"/>
                <a:ea typeface="华文楷体" panose="02010600040101010101" pitchFamily="2" charset="-122"/>
              </a:rPr>
              <a:t>21</a:t>
            </a:r>
            <a:r>
              <a:rPr lang="zh-CN" altLang="en-US" sz="2800" b="1" dirty="0">
                <a:solidFill>
                  <a:prstClr val="black"/>
                </a:solidFill>
                <a:latin typeface="华文楷体" panose="02010600040101010101" pitchFamily="2" charset="-122"/>
                <a:ea typeface="华文楷体" panose="02010600040101010101" pitchFamily="2" charset="-122"/>
              </a:rPr>
              <a:t>世纪（上）</a:t>
            </a:r>
            <a:r>
              <a:rPr lang="en-US" altLang="zh-CN" sz="2800" b="1" dirty="0">
                <a:solidFill>
                  <a:prstClr val="black"/>
                </a:solidFill>
                <a:latin typeface="华文楷体" panose="02010600040101010101" pitchFamily="2" charset="-122"/>
                <a:ea typeface="华文楷体" panose="02010600040101010101" pitchFamily="2" charset="-122"/>
              </a:rPr>
              <a:t>》</a:t>
            </a:r>
          </a:p>
        </p:txBody>
      </p:sp>
      <p:sp>
        <p:nvSpPr>
          <p:cNvPr id="7" name="矩形 6"/>
          <p:cNvSpPr/>
          <p:nvPr/>
        </p:nvSpPr>
        <p:spPr>
          <a:xfrm>
            <a:off x="2766" y="188640"/>
            <a:ext cx="4091185" cy="707886"/>
          </a:xfrm>
          <a:prstGeom prst="rect">
            <a:avLst/>
          </a:prstGeom>
        </p:spPr>
        <p:txBody>
          <a:bodyPr wrap="none">
            <a:spAutoFit/>
          </a:bodyPr>
          <a:lstStyle/>
          <a:p>
            <a:r>
              <a:rPr lang="en-US" altLang="zh-CN" sz="40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2</a:t>
            </a:r>
            <a:r>
              <a:rPr lang="zh-CN" altLang="en-US" sz="40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、古代埃及文明</a:t>
            </a:r>
            <a:endParaRPr lang="zh-CN" altLang="en-US" dirty="0"/>
          </a:p>
        </p:txBody>
      </p:sp>
    </p:spTree>
    <p:extLst>
      <p:ext uri="{BB962C8B-B14F-4D97-AF65-F5344CB8AC3E}">
        <p14:creationId xmlns:p14="http://schemas.microsoft.com/office/powerpoint/2010/main" val="355611179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50"/>
                                        <p:tgtEl>
                                          <p:spTgt spid="6"/>
                                        </p:tgtEl>
                                      </p:cBhvr>
                                    </p:animEffect>
                                    <p:anim calcmode="lin" valueType="num">
                                      <p:cBhvr>
                                        <p:cTn id="15" dur="250" fill="hold"/>
                                        <p:tgtEl>
                                          <p:spTgt spid="6"/>
                                        </p:tgtEl>
                                        <p:attrNameLst>
                                          <p:attrName>ppt_x</p:attrName>
                                        </p:attrNameLst>
                                      </p:cBhvr>
                                      <p:tavLst>
                                        <p:tav tm="0">
                                          <p:val>
                                            <p:strVal val="#ppt_x"/>
                                          </p:val>
                                        </p:tav>
                                        <p:tav tm="100000">
                                          <p:val>
                                            <p:strVal val="#ppt_x"/>
                                          </p:val>
                                        </p:tav>
                                      </p:tavLst>
                                    </p:anim>
                                    <p:anim calcmode="lin" valueType="num">
                                      <p:cBhvr>
                                        <p:cTn id="16"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79529" y="444425"/>
            <a:ext cx="2492990" cy="646331"/>
          </a:xfrm>
          <a:prstGeom prst="rect">
            <a:avLst/>
          </a:prstGeom>
        </p:spPr>
        <p:txBody>
          <a:bodyPr wrap="none">
            <a:spAutoFit/>
          </a:bodyPr>
          <a:lstStyle/>
          <a:p>
            <a:r>
              <a:rPr lang="zh-CN" altLang="en-US" sz="3600" b="1" dirty="0" smtClean="0">
                <a:effectLst>
                  <a:outerShdw blurRad="38100" dist="38100" dir="2700000" algn="tl">
                    <a:srgbClr val="000000">
                      <a:alpha val="43137"/>
                    </a:srgbClr>
                  </a:outerShdw>
                </a:effectLst>
                <a:latin typeface="微软雅黑" pitchFamily="34" charset="-122"/>
                <a:ea typeface="微软雅黑" pitchFamily="34" charset="-122"/>
              </a:rPr>
              <a:t>⑴</a:t>
            </a:r>
            <a:r>
              <a:rPr lang="zh-CN" altLang="en-US" sz="3600" b="1" dirty="0">
                <a:effectLst>
                  <a:outerShdw blurRad="38100" dist="38100" dir="2700000" algn="tl">
                    <a:srgbClr val="000000">
                      <a:alpha val="43137"/>
                    </a:srgbClr>
                  </a:outerShdw>
                </a:effectLst>
                <a:latin typeface="微软雅黑" pitchFamily="34" charset="-122"/>
                <a:ea typeface="微软雅黑" pitchFamily="34" charset="-122"/>
              </a:rPr>
              <a:t>政治</a:t>
            </a:r>
            <a:r>
              <a:rPr lang="zh-CN" altLang="en-US" sz="3600" b="1" dirty="0" smtClean="0">
                <a:effectLst>
                  <a:outerShdw blurRad="38100" dist="38100" dir="2700000" algn="tl">
                    <a:srgbClr val="000000">
                      <a:alpha val="43137"/>
                    </a:srgbClr>
                  </a:outerShdw>
                </a:effectLst>
                <a:latin typeface="微软雅黑" pitchFamily="34" charset="-122"/>
                <a:ea typeface="微软雅黑" pitchFamily="34" charset="-122"/>
              </a:rPr>
              <a:t>文明</a:t>
            </a:r>
            <a:endParaRPr lang="zh-CN" altLang="en-US" sz="1600" dirty="0"/>
          </a:p>
        </p:txBody>
      </p:sp>
      <p:sp>
        <p:nvSpPr>
          <p:cNvPr id="6" name="矩形 5"/>
          <p:cNvSpPr/>
          <p:nvPr/>
        </p:nvSpPr>
        <p:spPr>
          <a:xfrm>
            <a:off x="279529" y="2564904"/>
            <a:ext cx="2492990" cy="646331"/>
          </a:xfrm>
          <a:prstGeom prst="rect">
            <a:avLst/>
          </a:prstGeom>
        </p:spPr>
        <p:txBody>
          <a:bodyPr wrap="none">
            <a:spAutoFit/>
          </a:bodyPr>
          <a:lstStyle/>
          <a:p>
            <a:r>
              <a:rPr lang="zh-CN" altLang="en-US" sz="3600" b="1" dirty="0" smtClean="0">
                <a:effectLst>
                  <a:outerShdw blurRad="38100" dist="38100" dir="2700000" algn="tl">
                    <a:srgbClr val="000000">
                      <a:alpha val="43137"/>
                    </a:srgbClr>
                  </a:outerShdw>
                </a:effectLst>
                <a:latin typeface="微软雅黑" pitchFamily="34" charset="-122"/>
                <a:ea typeface="微软雅黑" pitchFamily="34" charset="-122"/>
              </a:rPr>
              <a:t>⑵文化成就</a:t>
            </a:r>
            <a:endParaRPr lang="zh-CN" altLang="en-US" sz="1600" dirty="0"/>
          </a:p>
        </p:txBody>
      </p:sp>
      <p:sp>
        <p:nvSpPr>
          <p:cNvPr id="7" name="矩形 6"/>
          <p:cNvSpPr/>
          <p:nvPr/>
        </p:nvSpPr>
        <p:spPr>
          <a:xfrm>
            <a:off x="324247" y="1052736"/>
            <a:ext cx="3467616"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①完善的官僚体系</a:t>
            </a:r>
            <a:endParaRPr lang="en-US" altLang="zh-CN"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8" name="矩形 7"/>
          <p:cNvSpPr/>
          <p:nvPr/>
        </p:nvSpPr>
        <p:spPr>
          <a:xfrm>
            <a:off x="255502" y="3429000"/>
            <a:ext cx="2236510"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①</a:t>
            </a:r>
            <a:r>
              <a:rPr lang="zh-CN" altLang="en-US" sz="32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象</a:t>
            </a:r>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形文字</a:t>
            </a:r>
            <a:endParaRPr lang="zh-CN" altLang="en-US" sz="1400" dirty="0">
              <a:solidFill>
                <a:srgbClr val="3333FF"/>
              </a:solidFill>
            </a:endParaRPr>
          </a:p>
        </p:txBody>
      </p:sp>
      <p:sp>
        <p:nvSpPr>
          <p:cNvPr id="9" name="矩形 8"/>
          <p:cNvSpPr/>
          <p:nvPr/>
        </p:nvSpPr>
        <p:spPr>
          <a:xfrm>
            <a:off x="255502" y="4293096"/>
            <a:ext cx="1826141"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②金字塔</a:t>
            </a:r>
            <a:endParaRPr lang="zh-CN" altLang="en-US" sz="1400" dirty="0">
              <a:solidFill>
                <a:srgbClr val="3333FF"/>
              </a:solidFill>
            </a:endParaRPr>
          </a:p>
        </p:txBody>
      </p:sp>
      <p:sp>
        <p:nvSpPr>
          <p:cNvPr id="10" name="矩形 9"/>
          <p:cNvSpPr/>
          <p:nvPr/>
        </p:nvSpPr>
        <p:spPr>
          <a:xfrm>
            <a:off x="255502" y="5085184"/>
            <a:ext cx="2236510"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③天文历法</a:t>
            </a:r>
            <a:endParaRPr lang="zh-CN" altLang="en-US" sz="1400" dirty="0">
              <a:solidFill>
                <a:srgbClr val="3333FF"/>
              </a:solidFill>
            </a:endParaRPr>
          </a:p>
        </p:txBody>
      </p:sp>
      <p:sp>
        <p:nvSpPr>
          <p:cNvPr id="11" name="矩形 10"/>
          <p:cNvSpPr/>
          <p:nvPr/>
        </p:nvSpPr>
        <p:spPr>
          <a:xfrm>
            <a:off x="286999" y="5877272"/>
            <a:ext cx="1826141"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④莎草纸</a:t>
            </a:r>
            <a:endParaRPr lang="zh-CN" altLang="en-US" sz="1400" dirty="0">
              <a:solidFill>
                <a:srgbClr val="3333FF"/>
              </a:solidFill>
            </a:endParaRPr>
          </a:p>
        </p:txBody>
      </p:sp>
      <p:grpSp>
        <p:nvGrpSpPr>
          <p:cNvPr id="14" name="组合 13"/>
          <p:cNvGrpSpPr/>
          <p:nvPr>
            <p:custDataLst>
              <p:tags r:id="rId1"/>
            </p:custDataLst>
          </p:nvPr>
        </p:nvGrpSpPr>
        <p:grpSpPr>
          <a:xfrm>
            <a:off x="7712313" y="188701"/>
            <a:ext cx="4468616" cy="6589577"/>
            <a:chOff x="2047" y="1565"/>
            <a:chExt cx="7444" cy="10617"/>
          </a:xfrm>
        </p:grpSpPr>
        <p:pic>
          <p:nvPicPr>
            <p:cNvPr id="15" name="图片 14" descr="7acb0a46f21fbe098f88af1663600c338644adda"/>
            <p:cNvPicPr>
              <a:picLocks noChangeAspect="1"/>
            </p:cNvPicPr>
            <p:nvPr>
              <p:custDataLst>
                <p:tags r:id="rId5"/>
              </p:custDataLst>
            </p:nvPr>
          </p:nvPicPr>
          <p:blipFill>
            <a:blip r:embed="rId9"/>
            <a:stretch>
              <a:fillRect/>
            </a:stretch>
          </p:blipFill>
          <p:spPr>
            <a:xfrm>
              <a:off x="2047" y="1565"/>
              <a:ext cx="7444" cy="4756"/>
            </a:xfrm>
            <a:prstGeom prst="rect">
              <a:avLst/>
            </a:prstGeom>
          </p:spPr>
        </p:pic>
        <p:sp>
          <p:nvSpPr>
            <p:cNvPr id="16" name="文本框 7"/>
            <p:cNvSpPr txBox="1"/>
            <p:nvPr>
              <p:custDataLst>
                <p:tags r:id="rId6"/>
              </p:custDataLst>
            </p:nvPr>
          </p:nvSpPr>
          <p:spPr>
            <a:xfrm>
              <a:off x="2047" y="6321"/>
              <a:ext cx="7221" cy="5861"/>
            </a:xfrm>
            <a:prstGeom prst="rect">
              <a:avLst/>
            </a:prstGeom>
            <a:noFill/>
          </p:spPr>
          <p:txBody>
            <a:bodyPr wrap="square" rtlCol="0" anchor="t">
              <a:spAutoFit/>
            </a:bodyPr>
            <a:lstStyle/>
            <a:p>
              <a:pPr>
                <a:lnSpc>
                  <a:spcPct val="120000"/>
                </a:lnSpc>
              </a:pPr>
              <a:r>
                <a:rPr lang="zh-CN" altLang="en-US" sz="2400" b="1" dirty="0">
                  <a:solidFill>
                    <a:srgbClr val="FF0000"/>
                  </a:solidFill>
                  <a:latin typeface="微软雅黑" panose="020B0503020204020204" charset="-122"/>
                  <a:ea typeface="微软雅黑"/>
                  <a:sym typeface="+mn-ea"/>
                </a:rPr>
                <a:t> </a:t>
              </a:r>
              <a:r>
                <a:rPr lang="zh-CN" altLang="en-US" sz="2400" b="1" dirty="0" smtClean="0">
                  <a:solidFill>
                    <a:srgbClr val="FF0000"/>
                  </a:solidFill>
                  <a:latin typeface="微软雅黑" panose="020B0503020204020204" charset="-122"/>
                  <a:ea typeface="微软雅黑"/>
                  <a:sym typeface="+mn-ea"/>
                </a:rPr>
                <a:t>   </a:t>
              </a:r>
              <a:r>
                <a:rPr lang="zh-CN" altLang="en-US" sz="3200" b="1" dirty="0" smtClean="0">
                  <a:effectLst>
                    <a:outerShdw blurRad="38100" dist="38100" dir="2700000" algn="tl">
                      <a:srgbClr val="000000">
                        <a:alpha val="43137"/>
                      </a:srgbClr>
                    </a:outerShdw>
                  </a:effectLst>
                  <a:sym typeface="+mn-ea"/>
                </a:rPr>
                <a:t>胡</a:t>
              </a:r>
              <a:r>
                <a:rPr lang="zh-CN" altLang="en-US" sz="3200" b="1" dirty="0">
                  <a:effectLst>
                    <a:outerShdw blurRad="38100" dist="38100" dir="2700000" algn="tl">
                      <a:srgbClr val="000000">
                        <a:alpha val="43137"/>
                      </a:srgbClr>
                    </a:outerShdw>
                  </a:effectLst>
                  <a:sym typeface="+mn-ea"/>
                </a:rPr>
                <a:t>夫金字塔   </a:t>
              </a:r>
              <a:r>
                <a:rPr lang="zh-CN" altLang="en-US" sz="2000" b="1" dirty="0">
                  <a:effectLst>
                    <a:outerShdw blurRad="38100" dist="38100" dir="2700000" algn="tl">
                      <a:srgbClr val="000000">
                        <a:alpha val="43137"/>
                      </a:srgbClr>
                    </a:outerShdw>
                  </a:effectLst>
                  <a:latin typeface="楷体" pitchFamily="49" charset="-122"/>
                  <a:ea typeface="楷体" pitchFamily="49" charset="-122"/>
                </a:rPr>
                <a:t>胡夫金字塔是古埃及金字塔中最大的金字塔。塔高146.59米，因年久风化，顶端剥落10米，现高136.5米，相当于40层大厦高。塔身是用230万块巨石堆砌而成，大小不等的石料重达1.5吨至50吨，塔的总重量约为684万吨，它的规模是埃及至今发现的110座金字塔中最大的。</a:t>
              </a:r>
            </a:p>
          </p:txBody>
        </p:sp>
      </p:grpSp>
      <p:grpSp>
        <p:nvGrpSpPr>
          <p:cNvPr id="18" name="组合 17"/>
          <p:cNvGrpSpPr/>
          <p:nvPr/>
        </p:nvGrpSpPr>
        <p:grpSpPr>
          <a:xfrm>
            <a:off x="3060551" y="3106817"/>
            <a:ext cx="4320480" cy="3199660"/>
            <a:chOff x="3400302" y="2564904"/>
            <a:chExt cx="3288691" cy="3199660"/>
          </a:xfrm>
        </p:grpSpPr>
        <p:pic>
          <p:nvPicPr>
            <p:cNvPr id="13" name="图片 12" descr="莎草纸上的亡者之书"/>
            <p:cNvPicPr>
              <a:picLocks noChangeAspect="1"/>
            </p:cNvPicPr>
            <p:nvPr>
              <p:custDataLst>
                <p:tags r:id="rId3"/>
              </p:custDataLst>
            </p:nvPr>
          </p:nvPicPr>
          <p:blipFill>
            <a:blip r:embed="rId10"/>
            <a:stretch>
              <a:fillRect/>
            </a:stretch>
          </p:blipFill>
          <p:spPr>
            <a:xfrm>
              <a:off x="3400302" y="2564904"/>
              <a:ext cx="3288691" cy="3014994"/>
            </a:xfrm>
            <a:prstGeom prst="rect">
              <a:avLst/>
            </a:prstGeom>
            <a:effectLst>
              <a:softEdge rad="127000"/>
            </a:effectLst>
          </p:spPr>
        </p:pic>
        <p:sp>
          <p:nvSpPr>
            <p:cNvPr id="17" name="文本框 8"/>
            <p:cNvSpPr txBox="1"/>
            <p:nvPr>
              <p:custDataLst>
                <p:tags r:id="rId4"/>
              </p:custDataLst>
            </p:nvPr>
          </p:nvSpPr>
          <p:spPr>
            <a:xfrm>
              <a:off x="4068266" y="5395232"/>
              <a:ext cx="1952762" cy="369332"/>
            </a:xfrm>
            <a:prstGeom prst="rect">
              <a:avLst/>
            </a:prstGeom>
            <a:noFill/>
          </p:spPr>
          <p:txBody>
            <a:bodyPr wrap="square" rtlCol="0">
              <a:spAutoFit/>
            </a:bodyPr>
            <a:lstStyle/>
            <a:p>
              <a:pPr algn="just"/>
              <a:r>
                <a:rPr lang="zh-CN" altLang="en-US" dirty="0" smtClean="0">
                  <a:effectLst>
                    <a:outerShdw blurRad="38100" dist="38100" dir="2700000" algn="tl">
                      <a:srgbClr val="000000">
                        <a:alpha val="43137"/>
                      </a:srgbClr>
                    </a:outerShdw>
                  </a:effectLst>
                  <a:latin typeface="楷体" panose="02010609060101010101" charset="-122"/>
                  <a:ea typeface="楷体" panose="02010609060101010101" charset="-122"/>
                </a:rPr>
                <a:t>莎草</a:t>
              </a:r>
              <a:r>
                <a:rPr lang="zh-CN" altLang="en-US" dirty="0">
                  <a:effectLst>
                    <a:outerShdw blurRad="38100" dist="38100" dir="2700000" algn="tl">
                      <a:srgbClr val="000000">
                        <a:alpha val="43137"/>
                      </a:srgbClr>
                    </a:outerShdw>
                  </a:effectLst>
                  <a:latin typeface="楷体" panose="02010609060101010101" charset="-122"/>
                  <a:ea typeface="楷体" panose="02010609060101010101" charset="-122"/>
                </a:rPr>
                <a:t>纸上的《死者之书》</a:t>
              </a:r>
              <a:endParaRPr lang="zh-CN" altLang="en-US" dirty="0">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grpSp>
      <p:pic>
        <p:nvPicPr>
          <p:cNvPr id="19" name="图片 18"/>
          <p:cNvPicPr>
            <a:picLocks noChangeAspect="1"/>
          </p:cNvPicPr>
          <p:nvPr>
            <p:custDataLst>
              <p:tags r:id="rId2"/>
            </p:custDataLst>
          </p:nvPr>
        </p:nvPicPr>
        <p:blipFill>
          <a:blip r:embed="rId11"/>
          <a:stretch>
            <a:fillRect/>
          </a:stretch>
        </p:blipFill>
        <p:spPr>
          <a:xfrm>
            <a:off x="3737381" y="419499"/>
            <a:ext cx="3678704" cy="2145405"/>
          </a:xfrm>
          <a:prstGeom prst="rect">
            <a:avLst/>
          </a:prstGeom>
          <a:ln>
            <a:noFill/>
          </a:ln>
          <a:effectLst>
            <a:outerShdw blurRad="190500" algn="tl" rotWithShape="0">
              <a:srgbClr val="000000">
                <a:alpha val="70000"/>
              </a:srgbClr>
            </a:outerShdw>
          </a:effectLst>
        </p:spPr>
      </p:pic>
      <p:sp>
        <p:nvSpPr>
          <p:cNvPr id="20" name="矩形 19"/>
          <p:cNvSpPr/>
          <p:nvPr/>
        </p:nvSpPr>
        <p:spPr>
          <a:xfrm>
            <a:off x="324247" y="1889133"/>
            <a:ext cx="1415772" cy="584775"/>
          </a:xfrm>
          <a:prstGeom prst="rect">
            <a:avLst/>
          </a:prstGeom>
        </p:spPr>
        <p:txBody>
          <a:bodyPr wrap="none">
            <a:spAutoFit/>
          </a:bodyPr>
          <a:lstStyle/>
          <a:p>
            <a:pPr lvl="0"/>
            <a:r>
              <a:rPr lang="zh-CN" altLang="en-US" sz="32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②法老</a:t>
            </a:r>
            <a:endParaRPr lang="zh-CN" altLang="en-US" sz="1400" dirty="0">
              <a:solidFill>
                <a:srgbClr val="3333FF"/>
              </a:solidFill>
            </a:endParaRPr>
          </a:p>
        </p:txBody>
      </p:sp>
    </p:spTree>
    <p:extLst>
      <p:ext uri="{BB962C8B-B14F-4D97-AF65-F5344CB8AC3E}">
        <p14:creationId xmlns:p14="http://schemas.microsoft.com/office/powerpoint/2010/main" val="35573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716735" y="0"/>
            <a:ext cx="7358033" cy="6955599"/>
          </a:xfrm>
          <a:prstGeom prst="rect">
            <a:avLst/>
          </a:prstGeom>
          <a:noFill/>
        </p:spPr>
        <p:txBody>
          <a:bodyPr wrap="square" lIns="121771" tIns="60885" rIns="121771" bIns="60885">
            <a:spAutoFit/>
          </a:bodyPr>
          <a:lstStyle/>
          <a:p>
            <a:pPr indent="958944" defTabSz="1217706">
              <a:defRPr/>
            </a:pPr>
            <a:r>
              <a:rPr lang="zh-CN" altLang="en-US" sz="3200" b="1" dirty="0">
                <a:solidFill>
                  <a:prstClr val="black"/>
                </a:solidFill>
                <a:latin typeface="华文楷体" panose="02010600040101010101" pitchFamily="2" charset="-122"/>
                <a:ea typeface="华文楷体" panose="02010600040101010101" pitchFamily="2" charset="-122"/>
              </a:rPr>
              <a:t>材料</a:t>
            </a:r>
            <a:r>
              <a:rPr lang="zh-CN" altLang="en-US" sz="3200" b="1" dirty="0" smtClean="0">
                <a:solidFill>
                  <a:prstClr val="black"/>
                </a:solidFill>
                <a:latin typeface="华文楷体" panose="02010600040101010101" pitchFamily="2" charset="-122"/>
                <a:ea typeface="华文楷体" panose="02010600040101010101" pitchFamily="2" charset="-122"/>
              </a:rPr>
              <a:t>三   从</a:t>
            </a:r>
            <a:r>
              <a:rPr lang="zh-CN" altLang="en-US" sz="3200" b="1" dirty="0">
                <a:solidFill>
                  <a:prstClr val="black"/>
                </a:solidFill>
                <a:latin typeface="华文楷体" panose="02010600040101010101" pitchFamily="2" charset="-122"/>
                <a:ea typeface="华文楷体" panose="02010600040101010101" pitchFamily="2" charset="-122"/>
              </a:rPr>
              <a:t>印度的外围来看，古代印度</a:t>
            </a:r>
            <a:r>
              <a:rPr lang="zh-CN" altLang="en-US" sz="3200" b="1" dirty="0">
                <a:solidFill>
                  <a:srgbClr val="0000FF"/>
                </a:solidFill>
                <a:latin typeface="华文楷体" panose="02010600040101010101" pitchFamily="2" charset="-122"/>
                <a:ea typeface="华文楷体" panose="02010600040101010101" pitchFamily="2" charset="-122"/>
              </a:rPr>
              <a:t>北靠</a:t>
            </a:r>
            <a:r>
              <a:rPr lang="zh-CN" altLang="en-US" sz="3200" b="1" dirty="0">
                <a:solidFill>
                  <a:prstClr val="black"/>
                </a:solidFill>
                <a:latin typeface="华文楷体" panose="02010600040101010101" pitchFamily="2" charset="-122"/>
                <a:ea typeface="华文楷体" panose="02010600040101010101" pitchFamily="2" charset="-122"/>
              </a:rPr>
              <a:t>喜马拉雅山和兴都库什山脉作天然屏障、</a:t>
            </a:r>
            <a:r>
              <a:rPr lang="zh-CN" altLang="en-US" sz="3200" b="1" dirty="0">
                <a:solidFill>
                  <a:srgbClr val="0000FF"/>
                </a:solidFill>
                <a:latin typeface="华文楷体" panose="02010600040101010101" pitchFamily="2" charset="-122"/>
                <a:ea typeface="华文楷体" panose="02010600040101010101" pitchFamily="2" charset="-122"/>
              </a:rPr>
              <a:t>南临</a:t>
            </a:r>
            <a:r>
              <a:rPr lang="zh-CN" altLang="en-US" sz="3200" b="1" dirty="0">
                <a:solidFill>
                  <a:prstClr val="black"/>
                </a:solidFill>
                <a:latin typeface="华文楷体" panose="02010600040101010101" pitchFamily="2" charset="-122"/>
                <a:ea typeface="华文楷体" panose="02010600040101010101" pitchFamily="2" charset="-122"/>
              </a:rPr>
              <a:t>印度洋、</a:t>
            </a:r>
            <a:r>
              <a:rPr lang="zh-CN" altLang="en-US" sz="3200" b="1" dirty="0">
                <a:solidFill>
                  <a:srgbClr val="0000FF"/>
                </a:solidFill>
                <a:latin typeface="华文楷体" panose="02010600040101010101" pitchFamily="2" charset="-122"/>
                <a:ea typeface="华文楷体" panose="02010600040101010101" pitchFamily="2" charset="-122"/>
              </a:rPr>
              <a:t>东接</a:t>
            </a:r>
            <a:r>
              <a:rPr lang="zh-CN" altLang="en-US" sz="3200" b="1" dirty="0">
                <a:solidFill>
                  <a:prstClr val="black"/>
                </a:solidFill>
                <a:latin typeface="华文楷体" panose="02010600040101010101" pitchFamily="2" charset="-122"/>
                <a:ea typeface="华文楷体" panose="02010600040101010101" pitchFamily="2" charset="-122"/>
              </a:rPr>
              <a:t>孟加拉湾、西濒阿拉伯海，这种“一面围山，三面环海”的</a:t>
            </a:r>
            <a:r>
              <a:rPr lang="zh-CN" altLang="en-US" sz="3200" b="1" dirty="0">
                <a:solidFill>
                  <a:srgbClr val="FF0000"/>
                </a:solidFill>
                <a:latin typeface="华文楷体" panose="02010600040101010101" pitchFamily="2" charset="-122"/>
                <a:ea typeface="华文楷体" panose="02010600040101010101" pitchFamily="2" charset="-122"/>
              </a:rPr>
              <a:t>地理位置</a:t>
            </a:r>
            <a:r>
              <a:rPr lang="zh-CN" altLang="en-US" sz="3200" b="1" dirty="0">
                <a:solidFill>
                  <a:prstClr val="black"/>
                </a:solidFill>
                <a:latin typeface="华文楷体" panose="02010600040101010101" pitchFamily="2" charset="-122"/>
                <a:ea typeface="华文楷体" panose="02010600040101010101" pitchFamily="2" charset="-122"/>
              </a:rPr>
              <a:t>导致印度在地理上自成一格。从印度内部地形结构所形成的印度地理特点的差异性上，我们可以得出这样的结论，</a:t>
            </a:r>
            <a:r>
              <a:rPr lang="zh-CN" altLang="en-US" sz="3200" b="1" dirty="0">
                <a:solidFill>
                  <a:srgbClr val="FF0000"/>
                </a:solidFill>
                <a:latin typeface="华文楷体" panose="02010600040101010101" pitchFamily="2" charset="-122"/>
                <a:ea typeface="华文楷体" panose="02010600040101010101" pitchFamily="2" charset="-122"/>
              </a:rPr>
              <a:t>自然疆界</a:t>
            </a:r>
            <a:r>
              <a:rPr lang="zh-CN" altLang="en-US" sz="3200" b="1" dirty="0">
                <a:solidFill>
                  <a:prstClr val="black"/>
                </a:solidFill>
                <a:latin typeface="华文楷体" panose="02010600040101010101" pitchFamily="2" charset="-122"/>
                <a:ea typeface="华文楷体" panose="02010600040101010101" pitchFamily="2" charset="-122"/>
              </a:rPr>
              <a:t>上，高山、大河、森林、沙漠及高原的阻隔容易形成一个个“蜂窝状”的文明单元，也会导致印度在人文上形成</a:t>
            </a:r>
            <a:r>
              <a:rPr lang="zh-CN" altLang="en-US" sz="3200" b="1" dirty="0">
                <a:solidFill>
                  <a:srgbClr val="0000FF"/>
                </a:solidFill>
                <a:latin typeface="华文楷体" panose="02010600040101010101" pitchFamily="2" charset="-122"/>
                <a:ea typeface="华文楷体" panose="02010600040101010101" pitchFamily="2" charset="-122"/>
              </a:rPr>
              <a:t>多种族、多宗教、多语言并存的局面</a:t>
            </a:r>
            <a:r>
              <a:rPr lang="zh-CN" altLang="en-US" sz="3200" b="1" dirty="0">
                <a:solidFill>
                  <a:prstClr val="black"/>
                </a:solidFill>
                <a:latin typeface="华文楷体" panose="02010600040101010101" pitchFamily="2" charset="-122"/>
                <a:ea typeface="华文楷体" panose="02010600040101010101" pitchFamily="2" charset="-122"/>
              </a:rPr>
              <a:t>，这样的</a:t>
            </a:r>
            <a:r>
              <a:rPr lang="zh-CN" altLang="en-US" sz="3200" b="1" dirty="0">
                <a:solidFill>
                  <a:srgbClr val="FF0000"/>
                </a:solidFill>
                <a:latin typeface="华文楷体" panose="02010600040101010101" pitchFamily="2" charset="-122"/>
                <a:ea typeface="华文楷体" panose="02010600040101010101" pitchFamily="2" charset="-122"/>
              </a:rPr>
              <a:t>天然屏障</a:t>
            </a:r>
            <a:r>
              <a:rPr lang="zh-CN" altLang="en-US" sz="3200" b="1" dirty="0">
                <a:solidFill>
                  <a:prstClr val="black"/>
                </a:solidFill>
                <a:latin typeface="华文楷体" panose="02010600040101010101" pitchFamily="2" charset="-122"/>
                <a:ea typeface="华文楷体" panose="02010600040101010101" pitchFamily="2" charset="-122"/>
              </a:rPr>
              <a:t>在交通不发达的古代是难以逾越的天堑。</a:t>
            </a:r>
            <a:endParaRPr lang="en-US" altLang="zh-CN" sz="3200" b="1" dirty="0">
              <a:solidFill>
                <a:prstClr val="black"/>
              </a:solidFill>
              <a:latin typeface="华文楷体" panose="02010600040101010101" pitchFamily="2" charset="-122"/>
              <a:ea typeface="华文楷体" panose="02010600040101010101" pitchFamily="2" charset="-122"/>
            </a:endParaRPr>
          </a:p>
          <a:p>
            <a:pPr indent="958944" algn="r" defTabSz="1217706">
              <a:defRPr/>
            </a:pPr>
            <a:r>
              <a:rPr lang="en-US" altLang="zh-CN" sz="2800" b="1" dirty="0">
                <a:solidFill>
                  <a:prstClr val="black"/>
                </a:solidFill>
                <a:latin typeface="华文楷体" panose="02010600040101010101" pitchFamily="2" charset="-122"/>
                <a:ea typeface="华文楷体" panose="02010600040101010101" pitchFamily="2" charset="-122"/>
              </a:rPr>
              <a:t>——</a:t>
            </a:r>
            <a:r>
              <a:rPr lang="zh-CN" altLang="en-US" sz="2800" b="1" dirty="0">
                <a:solidFill>
                  <a:prstClr val="black"/>
                </a:solidFill>
                <a:latin typeface="华文楷体" panose="02010600040101010101" pitchFamily="2" charset="-122"/>
                <a:ea typeface="华文楷体" panose="02010600040101010101" pitchFamily="2" charset="-122"/>
              </a:rPr>
              <a:t>蒋敬</a:t>
            </a:r>
            <a:r>
              <a:rPr lang="en-US" altLang="zh-CN" sz="2800" b="1" dirty="0">
                <a:solidFill>
                  <a:prstClr val="black"/>
                </a:solidFill>
                <a:latin typeface="华文楷体" panose="02010600040101010101" pitchFamily="2" charset="-122"/>
                <a:ea typeface="华文楷体" panose="02010600040101010101" pitchFamily="2" charset="-122"/>
              </a:rPr>
              <a:t>《</a:t>
            </a:r>
            <a:r>
              <a:rPr lang="zh-CN" altLang="en-US" sz="2800" b="1" dirty="0">
                <a:solidFill>
                  <a:prstClr val="black"/>
                </a:solidFill>
                <a:latin typeface="华文楷体" panose="02010600040101010101" pitchFamily="2" charset="-122"/>
                <a:ea typeface="华文楷体" panose="02010600040101010101" pitchFamily="2" charset="-122"/>
              </a:rPr>
              <a:t>印度文明分散性特征研究</a:t>
            </a:r>
            <a:r>
              <a:rPr lang="en-US" altLang="zh-CN" sz="2800" b="1" dirty="0">
                <a:solidFill>
                  <a:prstClr val="black"/>
                </a:solidFill>
                <a:latin typeface="华文楷体" panose="02010600040101010101" pitchFamily="2" charset="-122"/>
                <a:ea typeface="华文楷体" panose="02010600040101010101" pitchFamily="2" charset="-122"/>
              </a:rPr>
              <a:t>》</a:t>
            </a:r>
            <a:endParaRPr lang="zh-CN" altLang="en-US" sz="2800" b="1" dirty="0">
              <a:solidFill>
                <a:prstClr val="black"/>
              </a:solidFill>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a:blip r:embed="rId2"/>
          <a:stretch>
            <a:fillRect/>
          </a:stretch>
        </p:blipFill>
        <p:spPr>
          <a:xfrm>
            <a:off x="149196" y="1628800"/>
            <a:ext cx="4536504" cy="4915051"/>
          </a:xfrm>
          <a:prstGeom prst="rect">
            <a:avLst/>
          </a:prstGeom>
        </p:spPr>
      </p:pic>
      <p:sp>
        <p:nvSpPr>
          <p:cNvPr id="8" name="矩形 7"/>
          <p:cNvSpPr/>
          <p:nvPr/>
        </p:nvSpPr>
        <p:spPr>
          <a:xfrm>
            <a:off x="0" y="128826"/>
            <a:ext cx="4091185" cy="707886"/>
          </a:xfrm>
          <a:prstGeom prst="rect">
            <a:avLst/>
          </a:prstGeom>
        </p:spPr>
        <p:txBody>
          <a:bodyPr wrap="none">
            <a:spAutoFit/>
          </a:bodyPr>
          <a:lstStyle/>
          <a:p>
            <a:r>
              <a:rPr lang="en-US" altLang="zh-CN" sz="40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3</a:t>
            </a:r>
            <a:r>
              <a:rPr lang="zh-CN" altLang="en-US" sz="40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、古代印度文明</a:t>
            </a:r>
            <a:endParaRPr lang="zh-CN" altLang="en-US" dirty="0"/>
          </a:p>
        </p:txBody>
      </p:sp>
    </p:spTree>
    <p:extLst>
      <p:ext uri="{BB962C8B-B14F-4D97-AF65-F5344CB8AC3E}">
        <p14:creationId xmlns:p14="http://schemas.microsoft.com/office/powerpoint/2010/main" val="194936847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5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0231" y="332656"/>
            <a:ext cx="2492990" cy="646331"/>
          </a:xfrm>
          <a:prstGeom prst="rect">
            <a:avLst/>
          </a:prstGeom>
        </p:spPr>
        <p:txBody>
          <a:bodyPr wrap="none">
            <a:spAutoFit/>
          </a:bodyPr>
          <a:lstStyle/>
          <a:p>
            <a:r>
              <a:rPr lang="zh-CN" altLang="en-US" sz="3600" b="1" dirty="0" smtClean="0">
                <a:effectLst>
                  <a:outerShdw blurRad="38100" dist="38100" dir="2700000" algn="tl">
                    <a:srgbClr val="000000">
                      <a:alpha val="43137"/>
                    </a:srgbClr>
                  </a:outerShdw>
                </a:effectLst>
                <a:latin typeface="微软雅黑" pitchFamily="34" charset="-122"/>
                <a:ea typeface="微软雅黑" pitchFamily="34" charset="-122"/>
              </a:rPr>
              <a:t>⑴</a:t>
            </a:r>
            <a:r>
              <a:rPr lang="zh-CN" altLang="en-US" sz="3600" b="1" dirty="0">
                <a:effectLst>
                  <a:outerShdw blurRad="38100" dist="38100" dir="2700000" algn="tl">
                    <a:srgbClr val="000000">
                      <a:alpha val="43137"/>
                    </a:srgbClr>
                  </a:outerShdw>
                </a:effectLst>
                <a:latin typeface="微软雅黑" pitchFamily="34" charset="-122"/>
                <a:ea typeface="微软雅黑" pitchFamily="34" charset="-122"/>
              </a:rPr>
              <a:t>政治</a:t>
            </a:r>
            <a:r>
              <a:rPr lang="zh-CN" altLang="en-US" sz="3600" b="1" dirty="0" smtClean="0">
                <a:effectLst>
                  <a:outerShdw blurRad="38100" dist="38100" dir="2700000" algn="tl">
                    <a:srgbClr val="000000">
                      <a:alpha val="43137"/>
                    </a:srgbClr>
                  </a:outerShdw>
                </a:effectLst>
                <a:latin typeface="微软雅黑" pitchFamily="34" charset="-122"/>
                <a:ea typeface="微软雅黑" pitchFamily="34" charset="-122"/>
              </a:rPr>
              <a:t>文明</a:t>
            </a:r>
            <a:endParaRPr lang="zh-CN" altLang="en-US" sz="1600" dirty="0"/>
          </a:p>
        </p:txBody>
      </p:sp>
      <p:sp>
        <p:nvSpPr>
          <p:cNvPr id="4" name="矩形 3"/>
          <p:cNvSpPr/>
          <p:nvPr/>
        </p:nvSpPr>
        <p:spPr>
          <a:xfrm>
            <a:off x="180231" y="2412398"/>
            <a:ext cx="2492990" cy="646331"/>
          </a:xfrm>
          <a:prstGeom prst="rect">
            <a:avLst/>
          </a:prstGeom>
        </p:spPr>
        <p:txBody>
          <a:bodyPr wrap="none">
            <a:spAutoFit/>
          </a:bodyPr>
          <a:lstStyle/>
          <a:p>
            <a:r>
              <a:rPr lang="zh-CN" altLang="en-US" sz="3600" b="1" dirty="0" smtClean="0">
                <a:effectLst>
                  <a:outerShdw blurRad="38100" dist="38100" dir="2700000" algn="tl">
                    <a:srgbClr val="000000">
                      <a:alpha val="43137"/>
                    </a:srgbClr>
                  </a:outerShdw>
                </a:effectLst>
                <a:latin typeface="微软雅黑" pitchFamily="34" charset="-122"/>
                <a:ea typeface="微软雅黑" pitchFamily="34" charset="-122"/>
              </a:rPr>
              <a:t>⑵文化成就</a:t>
            </a:r>
            <a:endParaRPr lang="zh-CN" altLang="en-US" sz="1600" dirty="0"/>
          </a:p>
        </p:txBody>
      </p:sp>
      <p:sp>
        <p:nvSpPr>
          <p:cNvPr id="5" name="矩形 4"/>
          <p:cNvSpPr/>
          <p:nvPr/>
        </p:nvSpPr>
        <p:spPr>
          <a:xfrm>
            <a:off x="684287" y="1332057"/>
            <a:ext cx="1826141"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种姓制度</a:t>
            </a:r>
            <a:endParaRPr lang="zh-CN" altLang="en-US" sz="1400" dirty="0">
              <a:solidFill>
                <a:srgbClr val="3333FF"/>
              </a:solidFill>
            </a:endParaRPr>
          </a:p>
        </p:txBody>
      </p:sp>
      <p:sp>
        <p:nvSpPr>
          <p:cNvPr id="9" name="文本框 14"/>
          <p:cNvSpPr txBox="1"/>
          <p:nvPr>
            <p:custDataLst>
              <p:tags r:id="rId1"/>
            </p:custDataLst>
          </p:nvPr>
        </p:nvSpPr>
        <p:spPr>
          <a:xfrm>
            <a:off x="3625671" y="692696"/>
            <a:ext cx="2813050" cy="52322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nchor="t">
            <a:spAutoFit/>
          </a:bodyPr>
          <a:lstStyle/>
          <a:p>
            <a:pPr algn="just">
              <a:spcBef>
                <a:spcPct val="0"/>
              </a:spcBef>
              <a:spcAft>
                <a:spcPct val="0"/>
              </a:spcAft>
            </a:pPr>
            <a:r>
              <a:rPr lang="zh-CN" altLang="en-US" sz="28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方正小标宋简体" panose="02000000000000000000" charset="-122"/>
                <a:sym typeface="+mn-ea"/>
              </a:rPr>
              <a:t>贵贱、等级分明</a:t>
            </a:r>
            <a:endPar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方正小标宋简体" panose="02000000000000000000" charset="-122"/>
              <a:sym typeface="+mn-ea"/>
            </a:endParaRPr>
          </a:p>
        </p:txBody>
      </p:sp>
      <p:sp>
        <p:nvSpPr>
          <p:cNvPr id="10" name="文本框 15"/>
          <p:cNvSpPr txBox="1"/>
          <p:nvPr>
            <p:custDataLst>
              <p:tags r:id="rId2"/>
            </p:custDataLst>
          </p:nvPr>
        </p:nvSpPr>
        <p:spPr>
          <a:xfrm>
            <a:off x="3625671" y="1963678"/>
            <a:ext cx="2944495" cy="52322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nchor="t">
            <a:spAutoFit/>
          </a:bodyPr>
          <a:lstStyle/>
          <a:p>
            <a:pPr algn="just">
              <a:spcBef>
                <a:spcPct val="0"/>
              </a:spcBef>
              <a:spcAft>
                <a:spcPct val="0"/>
              </a:spcAft>
            </a:pPr>
            <a:r>
              <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方正小标宋简体" panose="02000000000000000000" charset="-122"/>
                <a:sym typeface="+mn-ea"/>
              </a:rPr>
              <a:t>法律地位不平等</a:t>
            </a:r>
          </a:p>
        </p:txBody>
      </p:sp>
      <p:sp>
        <p:nvSpPr>
          <p:cNvPr id="11" name="文本框 16"/>
          <p:cNvSpPr txBox="1"/>
          <p:nvPr>
            <p:custDataLst>
              <p:tags r:id="rId3"/>
            </p:custDataLst>
          </p:nvPr>
        </p:nvSpPr>
        <p:spPr>
          <a:xfrm>
            <a:off x="3625671" y="1321604"/>
            <a:ext cx="1624330" cy="52322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nchor="t">
            <a:spAutoFit/>
          </a:bodyPr>
          <a:lstStyle/>
          <a:p>
            <a:pPr algn="just">
              <a:spcBef>
                <a:spcPct val="0"/>
              </a:spcBef>
              <a:spcAft>
                <a:spcPct val="0"/>
              </a:spcAft>
            </a:pPr>
            <a:r>
              <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方正小标宋简体" panose="02000000000000000000" charset="-122"/>
                <a:sym typeface="+mn-ea"/>
              </a:rPr>
              <a:t>职业世袭</a:t>
            </a:r>
          </a:p>
        </p:txBody>
      </p:sp>
      <p:sp>
        <p:nvSpPr>
          <p:cNvPr id="14" name="矩形 13"/>
          <p:cNvSpPr/>
          <p:nvPr/>
        </p:nvSpPr>
        <p:spPr>
          <a:xfrm>
            <a:off x="275785" y="3284983"/>
            <a:ext cx="1415772"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①</a:t>
            </a:r>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hlinkClick r:id="rId7" action="ppaction://hlinksldjump"/>
              </a:rPr>
              <a:t>佛教</a:t>
            </a:r>
            <a:endParaRPr lang="zh-CN" altLang="en-US" sz="1400" dirty="0">
              <a:solidFill>
                <a:srgbClr val="3333FF"/>
              </a:solidFill>
            </a:endParaRPr>
          </a:p>
        </p:txBody>
      </p:sp>
      <p:sp>
        <p:nvSpPr>
          <p:cNvPr id="15" name="矩形 14"/>
          <p:cNvSpPr/>
          <p:nvPr/>
        </p:nvSpPr>
        <p:spPr>
          <a:xfrm>
            <a:off x="255502" y="4089320"/>
            <a:ext cx="1415772"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②史诗</a:t>
            </a:r>
            <a:endParaRPr lang="zh-CN" altLang="en-US" sz="1400" dirty="0">
              <a:solidFill>
                <a:srgbClr val="3333FF"/>
              </a:solidFill>
            </a:endParaRPr>
          </a:p>
        </p:txBody>
      </p:sp>
      <p:sp>
        <p:nvSpPr>
          <p:cNvPr id="16" name="矩形 15"/>
          <p:cNvSpPr/>
          <p:nvPr/>
        </p:nvSpPr>
        <p:spPr>
          <a:xfrm>
            <a:off x="247977" y="4869160"/>
            <a:ext cx="2236510"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③天文历法</a:t>
            </a:r>
            <a:endParaRPr lang="zh-CN" altLang="en-US" sz="1400" dirty="0">
              <a:solidFill>
                <a:srgbClr val="3333FF"/>
              </a:solidFill>
            </a:endParaRPr>
          </a:p>
        </p:txBody>
      </p:sp>
      <p:sp>
        <p:nvSpPr>
          <p:cNvPr id="17" name="矩形 16"/>
          <p:cNvSpPr/>
          <p:nvPr/>
        </p:nvSpPr>
        <p:spPr>
          <a:xfrm>
            <a:off x="252239" y="5661248"/>
            <a:ext cx="2646878"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④数学、医学</a:t>
            </a:r>
            <a:endParaRPr lang="zh-CN" altLang="en-US" sz="1400" dirty="0">
              <a:solidFill>
                <a:srgbClr val="3333FF"/>
              </a:solidFill>
            </a:endParaRPr>
          </a:p>
        </p:txBody>
      </p:sp>
      <p:pic>
        <p:nvPicPr>
          <p:cNvPr id="19" name="图片 18"/>
          <p:cNvPicPr>
            <a:picLocks noChangeAspect="1"/>
          </p:cNvPicPr>
          <p:nvPr>
            <p:custDataLst>
              <p:tags r:id="rId4"/>
            </p:custDataLst>
          </p:nvPr>
        </p:nvPicPr>
        <p:blipFill>
          <a:blip r:embed="rId8"/>
          <a:stretch>
            <a:fillRect/>
          </a:stretch>
        </p:blipFill>
        <p:spPr>
          <a:xfrm>
            <a:off x="6732959" y="188640"/>
            <a:ext cx="5328592" cy="6413147"/>
          </a:xfrm>
          <a:prstGeom prst="rect">
            <a:avLst/>
          </a:prstGeom>
        </p:spPr>
      </p:pic>
      <p:sp>
        <p:nvSpPr>
          <p:cNvPr id="20" name="左大括号 19"/>
          <p:cNvSpPr/>
          <p:nvPr/>
        </p:nvSpPr>
        <p:spPr>
          <a:xfrm>
            <a:off x="3289528" y="962462"/>
            <a:ext cx="336143" cy="1323963"/>
          </a:xfrm>
          <a:prstGeom prst="leftBrace">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2" name="直接连接符 21"/>
          <p:cNvCxnSpPr/>
          <p:nvPr/>
        </p:nvCxnSpPr>
        <p:spPr>
          <a:xfrm>
            <a:off x="2379226" y="1624444"/>
            <a:ext cx="91030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700504" y="794222"/>
            <a:ext cx="595035" cy="1569660"/>
          </a:xfrm>
          <a:prstGeom prst="rect">
            <a:avLst/>
          </a:prstGeom>
        </p:spPr>
        <p:txBody>
          <a:bodyPr wrap="none">
            <a:spAutoFit/>
          </a:bodyPr>
          <a:lstStyle/>
          <a:p>
            <a:pPr lvl="0">
              <a:lnSpc>
                <a:spcPct val="150000"/>
              </a:lnSpc>
            </a:pPr>
            <a:r>
              <a:rPr lang="zh-CN" altLang="en-US" sz="3200" b="1" dirty="0" smtClean="0">
                <a:solidFill>
                  <a:srgbClr val="FF0000"/>
                </a:solidFill>
                <a:effectLst>
                  <a:outerShdw blurRad="38100" dist="38100" dir="2700000" algn="tl">
                    <a:srgbClr val="000000">
                      <a:alpha val="43137"/>
                    </a:srgbClr>
                  </a:outerShdw>
                </a:effectLst>
                <a:latin typeface="楷体" pitchFamily="49" charset="-122"/>
                <a:ea typeface="楷体" pitchFamily="49" charset="-122"/>
              </a:rPr>
              <a:t>特</a:t>
            </a:r>
            <a:endParaRPr lang="en-US" altLang="zh-CN" sz="3200" b="1" dirty="0" smtClean="0">
              <a:solidFill>
                <a:srgbClr val="FF0000"/>
              </a:solidFill>
              <a:effectLst>
                <a:outerShdw blurRad="38100" dist="38100" dir="2700000" algn="tl">
                  <a:srgbClr val="000000">
                    <a:alpha val="43137"/>
                  </a:srgbClr>
                </a:outerShdw>
              </a:effectLst>
              <a:latin typeface="楷体" pitchFamily="49" charset="-122"/>
              <a:ea typeface="楷体" pitchFamily="49" charset="-122"/>
            </a:endParaRPr>
          </a:p>
          <a:p>
            <a:pPr lvl="0">
              <a:lnSpc>
                <a:spcPct val="150000"/>
              </a:lnSpc>
            </a:pPr>
            <a:r>
              <a:rPr lang="zh-CN" altLang="en-US" sz="3200" b="1" dirty="0" smtClean="0">
                <a:solidFill>
                  <a:srgbClr val="FF0000"/>
                </a:solidFill>
                <a:effectLst>
                  <a:outerShdw blurRad="38100" dist="38100" dir="2700000" algn="tl">
                    <a:srgbClr val="000000">
                      <a:alpha val="43137"/>
                    </a:srgbClr>
                  </a:outerShdw>
                </a:effectLst>
                <a:latin typeface="楷体" pitchFamily="49" charset="-122"/>
                <a:ea typeface="楷体" pitchFamily="49" charset="-122"/>
              </a:rPr>
              <a:t>点</a:t>
            </a:r>
            <a:endParaRPr lang="en-US" altLang="zh-CN" sz="3200" b="1" dirty="0" smtClean="0">
              <a:solidFill>
                <a:srgbClr val="FF0000"/>
              </a:solidFill>
              <a:effectLst>
                <a:outerShdw blurRad="38100" dist="38100" dir="2700000" algn="tl">
                  <a:srgbClr val="000000">
                    <a:alpha val="43137"/>
                  </a:srgbClr>
                </a:outerShdw>
              </a:effectLst>
              <a:latin typeface="楷体" pitchFamily="49" charset="-122"/>
              <a:ea typeface="楷体" pitchFamily="49" charset="-122"/>
            </a:endParaRPr>
          </a:p>
        </p:txBody>
      </p:sp>
    </p:spTree>
    <p:extLst>
      <p:ext uri="{BB962C8B-B14F-4D97-AF65-F5344CB8AC3E}">
        <p14:creationId xmlns:p14="http://schemas.microsoft.com/office/powerpoint/2010/main" val="344877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012879" y="1136610"/>
            <a:ext cx="5832648" cy="5108939"/>
          </a:xfrm>
          <a:prstGeom prst="rect">
            <a:avLst/>
          </a:prstGeom>
          <a:noFill/>
        </p:spPr>
        <p:txBody>
          <a:bodyPr wrap="square" lIns="121771" tIns="60885" rIns="121771" bIns="60885">
            <a:spAutoFit/>
          </a:bodyPr>
          <a:lstStyle/>
          <a:p>
            <a:pPr defTabSz="1217706">
              <a:defRPr/>
            </a:pPr>
            <a:r>
              <a:rPr lang="en-US" altLang="zh-CN" sz="2000" b="1" dirty="0">
                <a:solidFill>
                  <a:prstClr val="black"/>
                </a:solidFill>
                <a:effectLst>
                  <a:outerShdw blurRad="38100" dist="38100" dir="2700000" algn="tl">
                    <a:srgbClr val="000000">
                      <a:alpha val="43137"/>
                    </a:srgbClr>
                  </a:outerShdw>
                </a:effectLst>
                <a:latin typeface="楷体" pitchFamily="49" charset="-122"/>
                <a:ea typeface="楷体" pitchFamily="49" charset="-122"/>
              </a:rPr>
              <a:t>       </a:t>
            </a:r>
            <a:r>
              <a:rPr lang="en-US" altLang="zh-CN" sz="3600" b="1" dirty="0">
                <a:solidFill>
                  <a:prstClr val="black"/>
                </a:solidFill>
                <a:effectLst>
                  <a:outerShdw blurRad="38100" dist="38100" dir="2700000" algn="tl">
                    <a:srgbClr val="000000">
                      <a:alpha val="43137"/>
                    </a:srgbClr>
                  </a:outerShdw>
                </a:effectLst>
                <a:latin typeface="楷体" pitchFamily="49" charset="-122"/>
                <a:ea typeface="楷体" pitchFamily="49" charset="-122"/>
              </a:rPr>
              <a:t> </a:t>
            </a:r>
            <a:r>
              <a:rPr lang="zh-CN" altLang="en-US" sz="3600" b="1" dirty="0">
                <a:solidFill>
                  <a:prstClr val="black"/>
                </a:solidFill>
                <a:effectLst>
                  <a:outerShdw blurRad="38100" dist="38100" dir="2700000" algn="tl">
                    <a:srgbClr val="000000">
                      <a:alpha val="43137"/>
                    </a:srgbClr>
                  </a:outerShdw>
                </a:effectLst>
                <a:latin typeface="楷体" pitchFamily="49" charset="-122"/>
                <a:ea typeface="楷体" pitchFamily="49" charset="-122"/>
              </a:rPr>
              <a:t>材料</a:t>
            </a:r>
            <a:r>
              <a:rPr lang="zh-CN" altLang="en-US" sz="3600" b="1" dirty="0" smtClean="0">
                <a:solidFill>
                  <a:prstClr val="black"/>
                </a:solidFill>
                <a:effectLst>
                  <a:outerShdw blurRad="38100" dist="38100" dir="2700000" algn="tl">
                    <a:srgbClr val="000000">
                      <a:alpha val="43137"/>
                    </a:srgbClr>
                  </a:outerShdw>
                </a:effectLst>
                <a:latin typeface="楷体" pitchFamily="49" charset="-122"/>
                <a:ea typeface="楷体" pitchFamily="49" charset="-122"/>
              </a:rPr>
              <a:t>四  </a:t>
            </a:r>
            <a:r>
              <a:rPr lang="zh-CN" altLang="en-US" sz="3600" b="1" dirty="0" smtClean="0">
                <a:solidFill>
                  <a:srgbClr val="FF0000"/>
                </a:solidFill>
                <a:effectLst>
                  <a:outerShdw blurRad="38100" dist="38100" dir="2700000" algn="tl">
                    <a:srgbClr val="000000">
                      <a:alpha val="43137"/>
                    </a:srgbClr>
                  </a:outerShdw>
                </a:effectLst>
                <a:latin typeface="楷体" pitchFamily="49" charset="-122"/>
                <a:ea typeface="楷体" pitchFamily="49" charset="-122"/>
              </a:rPr>
              <a:t>山地</a:t>
            </a:r>
            <a:r>
              <a:rPr lang="zh-CN" altLang="en-US" sz="3600" b="1" dirty="0">
                <a:solidFill>
                  <a:srgbClr val="FF0000"/>
                </a:solidFill>
                <a:effectLst>
                  <a:outerShdw blurRad="38100" dist="38100" dir="2700000" algn="tl">
                    <a:srgbClr val="000000">
                      <a:alpha val="43137"/>
                    </a:srgbClr>
                  </a:outerShdw>
                </a:effectLst>
                <a:latin typeface="楷体" pitchFamily="49" charset="-122"/>
                <a:ea typeface="楷体" pitchFamily="49" charset="-122"/>
              </a:rPr>
              <a:t>多，平原少，海岸线漫长，岛屿多，地中海气候</a:t>
            </a:r>
            <a:r>
              <a:rPr lang="zh-CN" altLang="en-US" sz="3600" b="1" dirty="0">
                <a:solidFill>
                  <a:prstClr val="black"/>
                </a:solidFill>
                <a:effectLst>
                  <a:outerShdw blurRad="38100" dist="38100" dir="2700000" algn="tl">
                    <a:srgbClr val="000000">
                      <a:alpha val="43137"/>
                    </a:srgbClr>
                  </a:outerShdw>
                </a:effectLst>
                <a:latin typeface="楷体" pitchFamily="49" charset="-122"/>
                <a:ea typeface="楷体" pitchFamily="49" charset="-122"/>
              </a:rPr>
              <a:t>，利于葡萄和橄榄等经济作物生长。利于小国寡民的城邦制形成，促进商品经济发展，利于形成平等意识和冒险精神，推动了古希腊殖民扩张，有利于民主制发展。</a:t>
            </a:r>
          </a:p>
        </p:txBody>
      </p:sp>
      <p:sp>
        <p:nvSpPr>
          <p:cNvPr id="7" name="矩形 6"/>
          <p:cNvSpPr/>
          <p:nvPr/>
        </p:nvSpPr>
        <p:spPr>
          <a:xfrm>
            <a:off x="165828" y="191188"/>
            <a:ext cx="4091185" cy="707886"/>
          </a:xfrm>
          <a:prstGeom prst="rect">
            <a:avLst/>
          </a:prstGeom>
        </p:spPr>
        <p:txBody>
          <a:bodyPr wrap="none">
            <a:spAutoFit/>
          </a:bodyPr>
          <a:lstStyle/>
          <a:p>
            <a:r>
              <a:rPr lang="en-US" altLang="zh-CN" sz="40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4</a:t>
            </a:r>
            <a:r>
              <a:rPr lang="zh-CN" altLang="en-US" sz="40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、古代希腊文明</a:t>
            </a:r>
            <a:endParaRPr lang="zh-CN" altLang="en-US" dirty="0"/>
          </a:p>
        </p:txBody>
      </p:sp>
      <p:pic>
        <p:nvPicPr>
          <p:cNvPr id="8" name="图片 1" descr="ditu2.jpg"/>
          <p:cNvPicPr>
            <a:picLocks noChangeAspect="1" noChangeArrowheads="1"/>
          </p:cNvPicPr>
          <p:nvPr>
            <p:custDataLst>
              <p:tags r:id="rId1"/>
            </p:custDataLst>
          </p:nvPr>
        </p:nvPicPr>
        <p:blipFill>
          <a:blip r:embed="rId3"/>
          <a:srcRect l="1662"/>
          <a:stretch>
            <a:fillRect/>
          </a:stretch>
        </p:blipFill>
        <p:spPr bwMode="auto">
          <a:xfrm>
            <a:off x="29541" y="1124744"/>
            <a:ext cx="5685848" cy="5223098"/>
          </a:xfrm>
          <a:prstGeom prst="rect">
            <a:avLst/>
          </a:prstGeom>
          <a:noFill/>
          <a:ln w="9525">
            <a:noFill/>
            <a:miter lim="800000"/>
          </a:ln>
        </p:spPr>
      </p:pic>
    </p:spTree>
    <p:extLst>
      <p:ext uri="{BB962C8B-B14F-4D97-AF65-F5344CB8AC3E}">
        <p14:creationId xmlns:p14="http://schemas.microsoft.com/office/powerpoint/2010/main" val="51688944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976" y="116632"/>
            <a:ext cx="2492990" cy="646331"/>
          </a:xfrm>
          <a:prstGeom prst="rect">
            <a:avLst/>
          </a:prstGeom>
        </p:spPr>
        <p:txBody>
          <a:bodyPr wrap="none">
            <a:spAutoFit/>
          </a:bodyPr>
          <a:lstStyle/>
          <a:p>
            <a:r>
              <a:rPr lang="zh-CN" altLang="en-US" sz="3600" b="1" dirty="0" smtClean="0">
                <a:effectLst>
                  <a:outerShdw blurRad="38100" dist="38100" dir="2700000" algn="tl">
                    <a:srgbClr val="000000">
                      <a:alpha val="43137"/>
                    </a:srgbClr>
                  </a:outerShdw>
                </a:effectLst>
                <a:latin typeface="微软雅黑" pitchFamily="34" charset="-122"/>
                <a:ea typeface="微软雅黑" pitchFamily="34" charset="-122"/>
              </a:rPr>
              <a:t>⑴</a:t>
            </a:r>
            <a:r>
              <a:rPr lang="zh-CN" altLang="en-US" sz="3600" b="1" dirty="0">
                <a:effectLst>
                  <a:outerShdw blurRad="38100" dist="38100" dir="2700000" algn="tl">
                    <a:srgbClr val="000000">
                      <a:alpha val="43137"/>
                    </a:srgbClr>
                  </a:outerShdw>
                </a:effectLst>
                <a:latin typeface="微软雅黑" pitchFamily="34" charset="-122"/>
                <a:ea typeface="微软雅黑" pitchFamily="34" charset="-122"/>
              </a:rPr>
              <a:t>政治</a:t>
            </a:r>
            <a:r>
              <a:rPr lang="zh-CN" altLang="en-US" sz="3600" b="1" dirty="0" smtClean="0">
                <a:effectLst>
                  <a:outerShdw blurRad="38100" dist="38100" dir="2700000" algn="tl">
                    <a:srgbClr val="000000">
                      <a:alpha val="43137"/>
                    </a:srgbClr>
                  </a:outerShdw>
                </a:effectLst>
                <a:latin typeface="微软雅黑" pitchFamily="34" charset="-122"/>
                <a:ea typeface="微软雅黑" pitchFamily="34" charset="-122"/>
              </a:rPr>
              <a:t>文明</a:t>
            </a:r>
            <a:endParaRPr lang="zh-CN" altLang="en-US" sz="1600" dirty="0"/>
          </a:p>
        </p:txBody>
      </p:sp>
      <p:sp>
        <p:nvSpPr>
          <p:cNvPr id="5" name="矩形 4"/>
          <p:cNvSpPr/>
          <p:nvPr/>
        </p:nvSpPr>
        <p:spPr>
          <a:xfrm>
            <a:off x="396255" y="1222062"/>
            <a:ext cx="2236510"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①城邦政治</a:t>
            </a:r>
            <a:endParaRPr lang="zh-CN" altLang="en-US" sz="1400" dirty="0">
              <a:solidFill>
                <a:srgbClr val="3333FF"/>
              </a:solidFill>
            </a:endParaRPr>
          </a:p>
        </p:txBody>
      </p:sp>
      <p:sp>
        <p:nvSpPr>
          <p:cNvPr id="6" name="左大括号 5"/>
          <p:cNvSpPr/>
          <p:nvPr/>
        </p:nvSpPr>
        <p:spPr>
          <a:xfrm>
            <a:off x="2628503" y="946262"/>
            <a:ext cx="336143" cy="1136373"/>
          </a:xfrm>
          <a:prstGeom prst="leftBrace">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矩形 6"/>
          <p:cNvSpPr/>
          <p:nvPr/>
        </p:nvSpPr>
        <p:spPr>
          <a:xfrm>
            <a:off x="3035892" y="1790247"/>
            <a:ext cx="2646878"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雅典</a:t>
            </a:r>
            <a:r>
              <a:rPr lang="zh-CN" altLang="en-US" sz="3200"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民主政治</a:t>
            </a:r>
            <a:endParaRPr lang="zh-CN" altLang="en-US" sz="1400" dirty="0">
              <a:solidFill>
                <a:srgbClr val="FF0000"/>
              </a:solidFill>
            </a:endParaRPr>
          </a:p>
        </p:txBody>
      </p:sp>
      <p:sp>
        <p:nvSpPr>
          <p:cNvPr id="8" name="矩形 7"/>
          <p:cNvSpPr/>
          <p:nvPr/>
        </p:nvSpPr>
        <p:spPr>
          <a:xfrm>
            <a:off x="3035892" y="626376"/>
            <a:ext cx="3057247"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斯巴达</a:t>
            </a:r>
            <a:r>
              <a:rPr lang="zh-CN" altLang="en-US" sz="3200"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寡头政治</a:t>
            </a:r>
            <a:endParaRPr lang="zh-CN" altLang="en-US" sz="1400" dirty="0">
              <a:solidFill>
                <a:srgbClr val="FF0000"/>
              </a:solidFill>
            </a:endParaRPr>
          </a:p>
        </p:txBody>
      </p:sp>
      <p:sp>
        <p:nvSpPr>
          <p:cNvPr id="9" name="矩形 8"/>
          <p:cNvSpPr/>
          <p:nvPr/>
        </p:nvSpPr>
        <p:spPr>
          <a:xfrm>
            <a:off x="396255" y="2420888"/>
            <a:ext cx="5583580" cy="1077218"/>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②特点：小国寡民</a:t>
            </a:r>
            <a:r>
              <a:rPr lang="zh-CN" altLang="en-US" sz="32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、人民</a:t>
            </a:r>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主权</a:t>
            </a:r>
            <a:endParaRPr lang="en-US" altLang="zh-CN"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endParaRPr>
          </a:p>
          <a:p>
            <a:r>
              <a:rPr lang="en-US" altLang="zh-CN" sz="32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 </a:t>
            </a:r>
            <a:r>
              <a:rPr lang="en-US" altLang="zh-CN"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轮番</a:t>
            </a:r>
            <a:r>
              <a:rPr lang="zh-CN" altLang="en-US" sz="32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而治、直接</a:t>
            </a:r>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民主</a:t>
            </a:r>
            <a:endParaRPr lang="zh-CN" altLang="en-US" sz="1400" dirty="0">
              <a:solidFill>
                <a:srgbClr val="3333FF"/>
              </a:solidFill>
            </a:endParaRPr>
          </a:p>
        </p:txBody>
      </p:sp>
      <p:sp>
        <p:nvSpPr>
          <p:cNvPr id="10" name="矩形 9"/>
          <p:cNvSpPr/>
          <p:nvPr/>
        </p:nvSpPr>
        <p:spPr>
          <a:xfrm>
            <a:off x="152976" y="3646765"/>
            <a:ext cx="2492990" cy="646331"/>
          </a:xfrm>
          <a:prstGeom prst="rect">
            <a:avLst/>
          </a:prstGeom>
        </p:spPr>
        <p:txBody>
          <a:bodyPr wrap="none">
            <a:spAutoFit/>
          </a:bodyPr>
          <a:lstStyle/>
          <a:p>
            <a:r>
              <a:rPr lang="zh-CN" altLang="en-US" sz="3600" b="1" dirty="0" smtClean="0">
                <a:effectLst>
                  <a:outerShdw blurRad="38100" dist="38100" dir="2700000" algn="tl">
                    <a:srgbClr val="000000">
                      <a:alpha val="43137"/>
                    </a:srgbClr>
                  </a:outerShdw>
                </a:effectLst>
                <a:latin typeface="微软雅黑" pitchFamily="34" charset="-122"/>
                <a:ea typeface="微软雅黑" pitchFamily="34" charset="-122"/>
              </a:rPr>
              <a:t>⑵文化成就</a:t>
            </a:r>
            <a:endParaRPr lang="zh-CN" altLang="en-US" sz="1600" dirty="0"/>
          </a:p>
        </p:txBody>
      </p:sp>
      <p:sp>
        <p:nvSpPr>
          <p:cNvPr id="11" name="矩形 10"/>
          <p:cNvSpPr/>
          <p:nvPr/>
        </p:nvSpPr>
        <p:spPr>
          <a:xfrm>
            <a:off x="275785" y="4437111"/>
            <a:ext cx="1415772"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①</a:t>
            </a:r>
            <a:r>
              <a:rPr lang="zh-CN" altLang="en-US" sz="32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文学</a:t>
            </a:r>
            <a:endParaRPr lang="zh-CN" altLang="en-US" sz="1400" dirty="0">
              <a:solidFill>
                <a:srgbClr val="3333FF"/>
              </a:solidFill>
            </a:endParaRPr>
          </a:p>
        </p:txBody>
      </p:sp>
      <p:sp>
        <p:nvSpPr>
          <p:cNvPr id="12" name="矩形 11"/>
          <p:cNvSpPr/>
          <p:nvPr/>
        </p:nvSpPr>
        <p:spPr>
          <a:xfrm>
            <a:off x="255502" y="5241448"/>
            <a:ext cx="1415772"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②史学</a:t>
            </a:r>
            <a:endParaRPr lang="zh-CN" altLang="en-US" sz="1400" dirty="0">
              <a:solidFill>
                <a:srgbClr val="3333FF"/>
              </a:solidFill>
            </a:endParaRPr>
          </a:p>
        </p:txBody>
      </p:sp>
      <p:sp>
        <p:nvSpPr>
          <p:cNvPr id="13" name="矩形 12"/>
          <p:cNvSpPr/>
          <p:nvPr/>
        </p:nvSpPr>
        <p:spPr>
          <a:xfrm>
            <a:off x="247977" y="6021288"/>
            <a:ext cx="1415772"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③哲学</a:t>
            </a:r>
            <a:endParaRPr lang="zh-CN" altLang="en-US" sz="1400" dirty="0">
              <a:solidFill>
                <a:srgbClr val="3333FF"/>
              </a:solidFill>
            </a:endParaRPr>
          </a:p>
        </p:txBody>
      </p:sp>
      <p:sp>
        <p:nvSpPr>
          <p:cNvPr id="14" name="矩形 13"/>
          <p:cNvSpPr/>
          <p:nvPr/>
        </p:nvSpPr>
        <p:spPr>
          <a:xfrm>
            <a:off x="1836415" y="6021288"/>
            <a:ext cx="5929828"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苏格拉底、柏拉图、亚里士多德</a:t>
            </a:r>
            <a:endParaRPr lang="zh-CN" altLang="en-US" sz="1400" dirty="0">
              <a:solidFill>
                <a:srgbClr val="3333FF"/>
              </a:solidFill>
            </a:endParaRPr>
          </a:p>
        </p:txBody>
      </p:sp>
      <p:sp>
        <p:nvSpPr>
          <p:cNvPr id="15" name="矩形 14"/>
          <p:cNvSpPr/>
          <p:nvPr/>
        </p:nvSpPr>
        <p:spPr>
          <a:xfrm>
            <a:off x="1836415" y="5241448"/>
            <a:ext cx="3877985"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希罗多德、修昔底德</a:t>
            </a:r>
            <a:endParaRPr lang="zh-CN" altLang="en-US" sz="1400" dirty="0">
              <a:solidFill>
                <a:srgbClr val="3333FF"/>
              </a:solidFill>
            </a:endParaRPr>
          </a:p>
        </p:txBody>
      </p:sp>
      <p:sp>
        <p:nvSpPr>
          <p:cNvPr id="16" name="矩形 15"/>
          <p:cNvSpPr/>
          <p:nvPr/>
        </p:nvSpPr>
        <p:spPr>
          <a:xfrm>
            <a:off x="1908423" y="4437110"/>
            <a:ext cx="3467616"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神话、悲剧、戏剧</a:t>
            </a:r>
            <a:endParaRPr lang="zh-CN" altLang="en-US" sz="1400" dirty="0">
              <a:solidFill>
                <a:srgbClr val="3333FF"/>
              </a:solidFill>
            </a:endParaRPr>
          </a:p>
        </p:txBody>
      </p:sp>
      <p:pic>
        <p:nvPicPr>
          <p:cNvPr id="17" name="图片 3"/>
          <p:cNvPicPr>
            <a:picLocks noChangeAspect="1"/>
          </p:cNvPicPr>
          <p:nvPr/>
        </p:nvPicPr>
        <p:blipFill>
          <a:blip r:embed="rId3"/>
          <a:stretch>
            <a:fillRect/>
          </a:stretch>
        </p:blipFill>
        <p:spPr>
          <a:xfrm>
            <a:off x="6228902" y="1628800"/>
            <a:ext cx="5809979" cy="3261319"/>
          </a:xfrm>
          <a:prstGeom prst="rect">
            <a:avLst/>
          </a:prstGeom>
          <a:noFill/>
          <a:ln w="9525">
            <a:noFill/>
          </a:ln>
        </p:spPr>
      </p:pic>
    </p:spTree>
    <p:extLst>
      <p:ext uri="{BB962C8B-B14F-4D97-AF65-F5344CB8AC3E}">
        <p14:creationId xmlns:p14="http://schemas.microsoft.com/office/powerpoint/2010/main" val="393786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6"/>
          <a:stretch>
            <a:fillRect/>
          </a:stretch>
        </p:blipFill>
        <p:spPr>
          <a:xfrm>
            <a:off x="8913916" y="199318"/>
            <a:ext cx="2730936" cy="3229682"/>
          </a:xfrm>
          <a:prstGeom prst="rect">
            <a:avLst/>
          </a:prstGeom>
          <a:noFill/>
          <a:ln w="9525">
            <a:noFill/>
          </a:ln>
        </p:spPr>
      </p:pic>
      <p:sp>
        <p:nvSpPr>
          <p:cNvPr id="4" name="文本框 13"/>
          <p:cNvSpPr txBox="1"/>
          <p:nvPr>
            <p:custDataLst>
              <p:tags r:id="rId2"/>
            </p:custDataLst>
          </p:nvPr>
        </p:nvSpPr>
        <p:spPr>
          <a:xfrm>
            <a:off x="332084" y="4269990"/>
            <a:ext cx="8129067" cy="1865126"/>
          </a:xfrm>
          <a:prstGeom prst="rect">
            <a:avLst/>
          </a:prstGeom>
          <a:noFill/>
          <a:ln>
            <a:noFill/>
          </a:ln>
        </p:spPr>
        <p:txBody>
          <a:bodyPr wrap="square" rtlCol="0" anchor="t">
            <a:spAutoFit/>
          </a:bodyPr>
          <a:lstStyle/>
          <a:p>
            <a:pPr fontAlgn="auto">
              <a:lnSpc>
                <a:spcPct val="90000"/>
              </a:lnSpc>
            </a:pPr>
            <a:r>
              <a:rPr lang="zh-CN" altLang="en-US" b="1" dirty="0">
                <a:solidFill>
                  <a:srgbClr val="3333FF"/>
                </a:solidFill>
                <a:effectLst>
                  <a:outerShdw blurRad="38100" dist="38100" dir="2700000" algn="tl">
                    <a:srgbClr val="000000">
                      <a:alpha val="43137"/>
                    </a:srgbClr>
                  </a:outerShdw>
                </a:effectLst>
                <a:latin typeface="楷体" pitchFamily="49" charset="-122"/>
                <a:ea typeface="楷体" pitchFamily="49" charset="-122"/>
              </a:rPr>
              <a:t> </a:t>
            </a:r>
            <a:r>
              <a:rPr lang="zh-CN" altLang="en-US" b="1" dirty="0" smtClean="0">
                <a:solidFill>
                  <a:srgbClr val="3333FF"/>
                </a:solidFill>
                <a:effectLst>
                  <a:outerShdw blurRad="38100" dist="38100" dir="2700000" algn="tl">
                    <a:srgbClr val="000000">
                      <a:alpha val="43137"/>
                    </a:srgbClr>
                  </a:outerShdw>
                </a:effectLst>
                <a:latin typeface="楷体" pitchFamily="49" charset="-122"/>
                <a:ea typeface="楷体" pitchFamily="49" charset="-122"/>
              </a:rPr>
              <a:t>      </a:t>
            </a:r>
            <a:r>
              <a:rPr lang="zh-CN" altLang="en-US" sz="3200" b="1" dirty="0" smtClean="0">
                <a:solidFill>
                  <a:srgbClr val="3333FF"/>
                </a:solidFill>
                <a:effectLst>
                  <a:outerShdw blurRad="38100" dist="38100" dir="2700000" algn="tl">
                    <a:srgbClr val="000000">
                      <a:alpha val="43137"/>
                    </a:srgbClr>
                  </a:outerShdw>
                </a:effectLst>
                <a:latin typeface="楷体" pitchFamily="49" charset="-122"/>
                <a:ea typeface="楷体" pitchFamily="49" charset="-122"/>
                <a:cs typeface="黑体" panose="02010609060101010101" charset="-122"/>
              </a:rPr>
              <a:t>佛教</a:t>
            </a:r>
            <a:r>
              <a:rPr lang="zh-CN" altLang="en-US" sz="3200" b="1" dirty="0">
                <a:solidFill>
                  <a:srgbClr val="3333FF"/>
                </a:solidFill>
                <a:effectLst>
                  <a:outerShdw blurRad="38100" dist="38100" dir="2700000" algn="tl">
                    <a:srgbClr val="000000">
                      <a:alpha val="43137"/>
                    </a:srgbClr>
                  </a:outerShdw>
                </a:effectLst>
                <a:latin typeface="楷体" pitchFamily="49" charset="-122"/>
                <a:ea typeface="楷体" pitchFamily="49" charset="-122"/>
                <a:cs typeface="黑体" panose="02010609060101010101" charset="-122"/>
              </a:rPr>
              <a:t>也是世界三大宗教之一。佛，意思是"觉者"</a:t>
            </a:r>
            <a:r>
              <a:rPr lang="en-US" altLang="zh-CN" sz="3200" b="1" dirty="0">
                <a:solidFill>
                  <a:srgbClr val="3333FF"/>
                </a:solidFill>
                <a:effectLst>
                  <a:outerShdw blurRad="38100" dist="38100" dir="2700000" algn="tl">
                    <a:srgbClr val="000000">
                      <a:alpha val="43137"/>
                    </a:srgbClr>
                  </a:outerShdw>
                </a:effectLst>
                <a:latin typeface="楷体" pitchFamily="49" charset="-122"/>
                <a:ea typeface="楷体" pitchFamily="49" charset="-122"/>
                <a:cs typeface="黑体" panose="02010609060101010101" charset="-122"/>
              </a:rPr>
              <a:t>,</a:t>
            </a:r>
            <a:r>
              <a:rPr lang="zh-CN" altLang="en-US" sz="3200" b="1" dirty="0">
                <a:solidFill>
                  <a:srgbClr val="3333FF"/>
                </a:solidFill>
                <a:effectLst>
                  <a:outerShdw blurRad="38100" dist="38100" dir="2700000" algn="tl">
                    <a:srgbClr val="000000">
                      <a:alpha val="43137"/>
                    </a:srgbClr>
                  </a:outerShdw>
                </a:effectLst>
                <a:latin typeface="楷体" pitchFamily="49" charset="-122"/>
                <a:ea typeface="楷体" pitchFamily="49" charset="-122"/>
                <a:cs typeface="黑体" panose="02010609060101010101" charset="-122"/>
              </a:rPr>
              <a:t>又称如来。佛教重视人类心灵和道德的进步和觉悟</a:t>
            </a:r>
            <a:r>
              <a:rPr lang="en-US" altLang="zh-CN" sz="3200" b="1" dirty="0">
                <a:solidFill>
                  <a:srgbClr val="3333FF"/>
                </a:solidFill>
                <a:effectLst>
                  <a:outerShdw blurRad="38100" dist="38100" dir="2700000" algn="tl">
                    <a:srgbClr val="000000">
                      <a:alpha val="43137"/>
                    </a:srgbClr>
                  </a:outerShdw>
                </a:effectLst>
                <a:latin typeface="楷体" pitchFamily="49" charset="-122"/>
                <a:ea typeface="楷体" pitchFamily="49" charset="-122"/>
                <a:cs typeface="黑体" panose="02010609060101010101" charset="-122"/>
              </a:rPr>
              <a:t>,</a:t>
            </a:r>
            <a:r>
              <a:rPr lang="zh-CN" altLang="en-US" sz="3200" b="1" dirty="0">
                <a:solidFill>
                  <a:srgbClr val="3333FF"/>
                </a:solidFill>
                <a:effectLst>
                  <a:outerShdw blurRad="38100" dist="38100" dir="2700000" algn="tl">
                    <a:srgbClr val="000000">
                      <a:alpha val="43137"/>
                    </a:srgbClr>
                  </a:outerShdw>
                </a:effectLst>
                <a:latin typeface="楷体" pitchFamily="49" charset="-122"/>
                <a:ea typeface="楷体" pitchFamily="49" charset="-122"/>
                <a:cs typeface="黑体" panose="02010609060101010101" charset="-122"/>
              </a:rPr>
              <a:t>最终超越生死和苦、断尽一切烦恼，得到究竟解脱。</a:t>
            </a:r>
          </a:p>
        </p:txBody>
      </p:sp>
      <p:pic>
        <p:nvPicPr>
          <p:cNvPr id="6" name="图片 5"/>
          <p:cNvPicPr/>
          <p:nvPr>
            <p:custDataLst>
              <p:tags r:id="rId3"/>
            </p:custDataLst>
          </p:nvPr>
        </p:nvPicPr>
        <p:blipFill>
          <a:blip r:embed="rId7"/>
          <a:stretch>
            <a:fillRect/>
          </a:stretch>
        </p:blipFill>
        <p:spPr>
          <a:xfrm>
            <a:off x="8965206" y="3733721"/>
            <a:ext cx="2679645" cy="2937664"/>
          </a:xfrm>
          <a:prstGeom prst="rect">
            <a:avLst/>
          </a:prstGeom>
          <a:noFill/>
          <a:ln w="9525">
            <a:solidFill>
              <a:schemeClr val="tx1"/>
            </a:solidFill>
          </a:ln>
          <a:effectLst>
            <a:outerShdw blurRad="50800" dist="38100" dir="10800000" algn="r" rotWithShape="0">
              <a:prstClr val="black">
                <a:alpha val="40000"/>
              </a:prstClr>
            </a:outerShdw>
          </a:effectLst>
        </p:spPr>
      </p:pic>
      <p:sp>
        <p:nvSpPr>
          <p:cNvPr id="8" name="矩形 7"/>
          <p:cNvSpPr/>
          <p:nvPr/>
        </p:nvSpPr>
        <p:spPr>
          <a:xfrm>
            <a:off x="163849" y="332656"/>
            <a:ext cx="8153286" cy="3539430"/>
          </a:xfrm>
          <a:prstGeom prst="rect">
            <a:avLst/>
          </a:prstGeom>
        </p:spPr>
        <p:txBody>
          <a:bodyPr wrap="square">
            <a:spAutoFit/>
          </a:bodyPr>
          <a:lstStyle/>
          <a:p>
            <a:pPr algn="just" fontAlgn="auto">
              <a:lnSpc>
                <a:spcPct val="100000"/>
              </a:lnSpc>
            </a:pPr>
            <a:r>
              <a:rPr lang="en-US" altLang="zh-CN" sz="2800" b="1" dirty="0" smtClean="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       </a:t>
            </a:r>
            <a:r>
              <a:rPr lang="zh-CN" altLang="zh-CN" sz="2800" b="1" dirty="0" smtClean="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早期</a:t>
            </a:r>
            <a:r>
              <a:rPr lang="zh-CN" altLang="zh-CN" sz="2800" b="1" dirty="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佛教作为反婆罗门教、反旧传统而出现的新宗教，首先它否定婆罗门教关于神能主宰人的命运的说教，</a:t>
            </a:r>
            <a:r>
              <a:rPr lang="en-US" altLang="zh-CN" sz="2800" b="1" dirty="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a:t>
            </a: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其次，他还针对婆罗门教宣扬的神创四个瓦尔那的学说，提出</a:t>
            </a: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瓦尔那起源于社会职业分工的学说。</a:t>
            </a:r>
            <a:r>
              <a:rPr lang="en-US" altLang="zh-CN" sz="2800" b="1" dirty="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a:t>
            </a: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再次，早期佛教还主张消除宗教领域的不平等，提出了</a:t>
            </a:r>
            <a:r>
              <a:rPr lang="en-US" altLang="zh-CN" sz="2800" b="1" dirty="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a:t>
            </a: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众生平等</a:t>
            </a:r>
            <a:r>
              <a:rPr lang="en-US" altLang="zh-CN" sz="2800" b="1" dirty="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a:t>
            </a: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的口号，认为各等级的人都可以削发为僧，都可以通过自己的修行而解脱苦难</a:t>
            </a:r>
            <a:r>
              <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     </a:t>
            </a:r>
            <a:r>
              <a:rPr lang="en-US" altLang="zh-CN" sz="2400" b="1" dirty="0" smtClean="0">
                <a:effectLst>
                  <a:outerShdw blurRad="38100" dist="38100" dir="2700000" algn="tl">
                    <a:srgbClr val="000000">
                      <a:alpha val="43137"/>
                    </a:srgbClr>
                  </a:outerShdw>
                </a:effectLst>
                <a:latin typeface="微软雅黑" pitchFamily="34" charset="-122"/>
                <a:ea typeface="微软雅黑" pitchFamily="34" charset="-122"/>
                <a:cs typeface="黑体" panose="02010609060101010101" pitchFamily="49" charset="-122"/>
                <a:sym typeface="+mn-ea"/>
              </a:rPr>
              <a:t>——</a:t>
            </a:r>
            <a:r>
              <a:rPr lang="zh-CN" altLang="en-US" sz="2400" b="1" dirty="0">
                <a:effectLst>
                  <a:outerShdw blurRad="38100" dist="38100" dir="2700000" algn="tl">
                    <a:srgbClr val="000000">
                      <a:alpha val="43137"/>
                    </a:srgbClr>
                  </a:outerShdw>
                </a:effectLst>
                <a:latin typeface="微软雅黑" pitchFamily="34" charset="-122"/>
                <a:ea typeface="微软雅黑" pitchFamily="34" charset="-122"/>
                <a:cs typeface="黑体" panose="02010609060101010101" pitchFamily="49" charset="-122"/>
                <a:sym typeface="+mn-ea"/>
              </a:rPr>
              <a:t>朱寰主编《世界上古中古史》</a:t>
            </a:r>
          </a:p>
        </p:txBody>
      </p:sp>
      <p:sp>
        <p:nvSpPr>
          <p:cNvPr id="9" name="动作按钮: 后退或前一项 8">
            <a:hlinkClick r:id="" action="ppaction://hlinkshowjump?jump=lastslideviewed" highlightClick="1"/>
          </p:cNvPr>
          <p:cNvSpPr/>
          <p:nvPr/>
        </p:nvSpPr>
        <p:spPr>
          <a:xfrm>
            <a:off x="7939943" y="5837218"/>
            <a:ext cx="754384" cy="80005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7477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808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custDataLst>
              <p:tags r:id="rId1"/>
            </p:custDataLst>
          </p:nvPr>
        </p:nvSpPr>
        <p:spPr>
          <a:xfrm>
            <a:off x="173039" y="764704"/>
            <a:ext cx="11996736" cy="5783186"/>
          </a:xfrm>
          <a:prstGeom prst="rect">
            <a:avLst/>
          </a:prstGeom>
          <a:noFill/>
        </p:spPr>
        <p:txBody>
          <a:bodyPr wrap="square" rtlCol="0">
            <a:spAutoFit/>
          </a:bodyPr>
          <a:lstStyle/>
          <a:p>
            <a:pPr>
              <a:lnSpc>
                <a:spcPct val="110000"/>
              </a:lnSpc>
            </a:pPr>
            <a:r>
              <a:rPr lang="en-US" altLang="zh-CN" sz="26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26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唯物史观</a:t>
            </a:r>
            <a:r>
              <a:rPr lang="en-US" altLang="zh-CN" sz="26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2600" b="1" dirty="0" smtClean="0">
                <a:effectLst>
                  <a:outerShdw blurRad="38100" dist="38100" dir="2700000" algn="tl">
                    <a:srgbClr val="000000">
                      <a:alpha val="43137"/>
                    </a:srgbClr>
                  </a:outerShdw>
                </a:effectLst>
                <a:latin typeface="微软雅黑" pitchFamily="34" charset="-122"/>
                <a:ea typeface="微软雅黑" pitchFamily="34" charset="-122"/>
              </a:rPr>
              <a:t>利用唯物史观把握早期人类文明的产生及其经济社会条件，培养用历史唯物主义和辩证唯物主义分析历史问题的能力。</a:t>
            </a:r>
          </a:p>
          <a:p>
            <a:pPr>
              <a:lnSpc>
                <a:spcPct val="110000"/>
              </a:lnSpc>
            </a:pPr>
            <a:r>
              <a:rPr lang="en-US" altLang="zh-CN" sz="26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26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时空观念</a:t>
            </a:r>
            <a:r>
              <a:rPr lang="en-US" altLang="zh-CN" sz="26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2600" b="1" dirty="0" smtClean="0">
                <a:effectLst>
                  <a:outerShdw blurRad="38100" dist="38100" dir="2700000" algn="tl">
                    <a:srgbClr val="000000">
                      <a:alpha val="43137"/>
                    </a:srgbClr>
                  </a:outerShdw>
                </a:effectLst>
                <a:latin typeface="微软雅黑" pitchFamily="34" charset="-122"/>
                <a:ea typeface="微软雅黑" pitchFamily="34" charset="-122"/>
              </a:rPr>
              <a:t>将各个古代文明定位在特定的时间和空间框架下，认识文明的产生与早期发展所处的特定时空环境，认识事物发生的来龙去脉，理解空间和环境因素对认识历史与现实的重要性。</a:t>
            </a:r>
          </a:p>
          <a:p>
            <a:pPr>
              <a:lnSpc>
                <a:spcPct val="110000"/>
              </a:lnSpc>
            </a:pPr>
            <a:r>
              <a:rPr lang="en-US" altLang="zh-CN" sz="2600" b="1" dirty="0" smtClean="0">
                <a:effectLst>
                  <a:outerShdw blurRad="38100" dist="38100" dir="2700000" algn="tl">
                    <a:srgbClr val="000000">
                      <a:alpha val="43137"/>
                    </a:srgbClr>
                  </a:outerShdw>
                </a:effectLst>
                <a:latin typeface="微软雅黑" pitchFamily="34" charset="-122"/>
                <a:ea typeface="微软雅黑" pitchFamily="34" charset="-122"/>
              </a:rPr>
              <a:t>【</a:t>
            </a:r>
            <a:r>
              <a:rPr lang="zh-CN" altLang="en-US" sz="26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史料实证</a:t>
            </a:r>
            <a:r>
              <a:rPr lang="en-US" altLang="zh-CN" sz="26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2600" b="1" dirty="0" smtClean="0">
                <a:effectLst>
                  <a:outerShdw blurRad="38100" dist="38100" dir="2700000" algn="tl">
                    <a:srgbClr val="000000">
                      <a:alpha val="43137"/>
                    </a:srgbClr>
                  </a:outerShdw>
                </a:effectLst>
                <a:latin typeface="微软雅黑" pitchFamily="34" charset="-122"/>
                <a:ea typeface="微软雅黑" pitchFamily="34" charset="-122"/>
              </a:rPr>
              <a:t>通过历史图片和历史资料，了解各文明古国发展的基本状况，认识各文明古国发展的不同特点。认识不同类型的史料所具有的不同价值，能够在对史事与现实问题进行论述的过程中，尝试运用史料作为证据论证自己的观点。</a:t>
            </a:r>
          </a:p>
          <a:p>
            <a:pPr>
              <a:lnSpc>
                <a:spcPct val="110000"/>
              </a:lnSpc>
            </a:pPr>
            <a:r>
              <a:rPr lang="en-US" altLang="zh-CN" sz="26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26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历史解释</a:t>
            </a:r>
            <a:r>
              <a:rPr lang="en-US" altLang="zh-CN" sz="26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2600" b="1" dirty="0" smtClean="0">
                <a:effectLst>
                  <a:outerShdw blurRad="38100" dist="38100" dir="2700000" algn="tl">
                    <a:srgbClr val="000000">
                      <a:alpha val="43137"/>
                    </a:srgbClr>
                  </a:outerShdw>
                </a:effectLst>
                <a:latin typeface="微软雅黑" pitchFamily="34" charset="-122"/>
                <a:ea typeface="微软雅黑" pitchFamily="34" charset="-122"/>
              </a:rPr>
              <a:t>运用本课教材中文献资料所提供的有效信息，概括西亚的两河流域、埃及的尼罗河流域、南亚的印度河和恒河流域、欧洲巴尔干半岛南部和爱琴海文明发展的不同特点，培养有效解读材料、自主分析归纳知识的能力。</a:t>
            </a:r>
          </a:p>
          <a:p>
            <a:pPr>
              <a:lnSpc>
                <a:spcPct val="110000"/>
              </a:lnSpc>
            </a:pPr>
            <a:r>
              <a:rPr lang="en-US" altLang="zh-CN" sz="26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26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家</a:t>
            </a:r>
            <a:r>
              <a:rPr lang="zh-CN" altLang="en-US" sz="26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国情怀</a:t>
            </a:r>
            <a:r>
              <a:rPr lang="en-US" altLang="zh-CN" sz="26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2600" b="1" dirty="0" smtClean="0">
                <a:effectLst>
                  <a:outerShdw blurRad="38100" dist="38100" dir="2700000" algn="tl">
                    <a:srgbClr val="000000">
                      <a:alpha val="43137"/>
                    </a:srgbClr>
                  </a:outerShdw>
                </a:effectLst>
                <a:latin typeface="微软雅黑" pitchFamily="34" charset="-122"/>
                <a:ea typeface="微软雅黑" pitchFamily="34" charset="-122"/>
              </a:rPr>
              <a:t>人类早期文明是在适应与改造自然环境中发展起来的，通过梳理各文明古国产生与发展的过程，认识人类文明悠久历史与发展多元化的理性情怀。</a:t>
            </a:r>
            <a:endParaRPr lang="zh-CN" altLang="en-US" sz="2600" b="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矩形 2"/>
          <p:cNvSpPr/>
          <p:nvPr/>
        </p:nvSpPr>
        <p:spPr>
          <a:xfrm>
            <a:off x="5260446" y="0"/>
            <a:ext cx="1832553" cy="584775"/>
          </a:xfrm>
          <a:prstGeom prst="rect">
            <a:avLst/>
          </a:prstGeom>
        </p:spPr>
        <p:txBody>
          <a:bodyPr wrap="none">
            <a:spAutoFit/>
          </a:bodyPr>
          <a:lstStyle/>
          <a:p>
            <a:r>
              <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学习目标</a:t>
            </a:r>
            <a:endParaRPr lang="zh-CN" altLang="en-US" sz="2000" dirty="0">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356198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8280" y="1196752"/>
            <a:ext cx="11665296" cy="5478423"/>
          </a:xfrm>
          <a:prstGeom prst="rect">
            <a:avLst/>
          </a:prstGeom>
        </p:spPr>
        <p:txBody>
          <a:bodyPr wrap="square">
            <a:spAutoFit/>
          </a:bodyPr>
          <a:lstStyle/>
          <a:p>
            <a:pPr algn="just">
              <a:lnSpc>
                <a:spcPct val="125000"/>
              </a:lnSpc>
            </a:pPr>
            <a:r>
              <a:rPr lang="en-US" altLang="zh-CN" sz="4000" b="1" kern="0" dirty="0" smtClean="0">
                <a:solidFill>
                  <a:srgbClr val="0000FF"/>
                </a:solidFill>
                <a:effectLst>
                  <a:outerShdw blurRad="38100" dist="38100" dir="2700000" algn="tl">
                    <a:srgbClr val="000000">
                      <a:alpha val="43137"/>
                    </a:srgbClr>
                  </a:outerShdw>
                </a:effectLst>
                <a:latin typeface="楷体" pitchFamily="49" charset="-122"/>
                <a:ea typeface="楷体" pitchFamily="49" charset="-122"/>
              </a:rPr>
              <a:t>     </a:t>
            </a:r>
            <a:r>
              <a:rPr lang="en-US" altLang="zh-CN" sz="4000" b="1" dirty="0">
                <a:effectLst>
                  <a:outerShdw blurRad="38100" dist="38100" dir="2700000" algn="tl">
                    <a:srgbClr val="000000">
                      <a:alpha val="43137"/>
                    </a:srgbClr>
                  </a:outerShdw>
                </a:effectLst>
                <a:latin typeface="楷体" pitchFamily="49" charset="-122"/>
                <a:ea typeface="楷体" pitchFamily="49" charset="-122"/>
                <a:cs typeface="楷体" panose="02010609060101010101" charset="-122"/>
              </a:rPr>
              <a:t>“</a:t>
            </a:r>
            <a:r>
              <a:rPr lang="zh-CN" altLang="en-US" sz="4000" b="1" dirty="0">
                <a:effectLst>
                  <a:outerShdw blurRad="38100" dist="38100" dir="2700000" algn="tl">
                    <a:srgbClr val="000000">
                      <a:alpha val="43137"/>
                    </a:srgbClr>
                  </a:outerShdw>
                </a:effectLst>
                <a:latin typeface="楷体" pitchFamily="49" charset="-122"/>
                <a:ea typeface="楷体" pitchFamily="49" charset="-122"/>
                <a:cs typeface="楷体" panose="02010609060101010101" charset="-122"/>
              </a:rPr>
              <a:t>文明</a:t>
            </a:r>
            <a:r>
              <a:rPr lang="en-US" altLang="zh-CN" sz="4000" b="1" dirty="0">
                <a:effectLst>
                  <a:outerShdw blurRad="38100" dist="38100" dir="2700000" algn="tl">
                    <a:srgbClr val="000000">
                      <a:alpha val="43137"/>
                    </a:srgbClr>
                  </a:outerShdw>
                </a:effectLst>
                <a:latin typeface="楷体" pitchFamily="49" charset="-122"/>
                <a:ea typeface="楷体" pitchFamily="49" charset="-122"/>
                <a:cs typeface="楷体" panose="02010609060101010101" charset="-122"/>
              </a:rPr>
              <a:t>”</a:t>
            </a:r>
            <a:r>
              <a:rPr lang="zh-CN" altLang="en-US" sz="4000" b="1" dirty="0">
                <a:effectLst>
                  <a:outerShdw blurRad="38100" dist="38100" dir="2700000" algn="tl">
                    <a:srgbClr val="000000">
                      <a:alpha val="43137"/>
                    </a:srgbClr>
                  </a:outerShdw>
                </a:effectLst>
                <a:latin typeface="楷体" pitchFamily="49" charset="-122"/>
                <a:ea typeface="楷体" pitchFamily="49" charset="-122"/>
                <a:cs typeface="楷体" panose="02010609060101010101" charset="-122"/>
              </a:rPr>
              <a:t>一词的含义确切地说，究竟是指什么呢？人类学者指出了将文明与新石器时代的部落文化区别开来的文明的一些特征。</a:t>
            </a:r>
            <a:r>
              <a:rPr lang="zh-CN" altLang="en-US" sz="4000" b="1" dirty="0">
                <a:solidFill>
                  <a:srgbClr val="C00000"/>
                </a:solidFill>
                <a:effectLst>
                  <a:outerShdw blurRad="38100" dist="38100" dir="2700000" algn="tl">
                    <a:srgbClr val="000000">
                      <a:alpha val="43137"/>
                    </a:srgbClr>
                  </a:outerShdw>
                </a:effectLst>
                <a:latin typeface="楷体" pitchFamily="49" charset="-122"/>
                <a:ea typeface="楷体" pitchFamily="49" charset="-122"/>
                <a:cs typeface="楷体" panose="02010609060101010101" charset="-122"/>
              </a:rPr>
              <a:t>这些特征包括</a:t>
            </a:r>
            <a:r>
              <a:rPr lang="zh-CN" altLang="en-US" sz="4000" b="1" dirty="0">
                <a:effectLst>
                  <a:outerShdw blurRad="38100" dist="38100" dir="2700000" algn="tl">
                    <a:srgbClr val="000000">
                      <a:alpha val="43137"/>
                    </a:srgbClr>
                  </a:outerShdw>
                </a:effectLst>
                <a:latin typeface="楷体" pitchFamily="49" charset="-122"/>
                <a:ea typeface="楷体" pitchFamily="49" charset="-122"/>
                <a:cs typeface="楷体" panose="02010609060101010101" charset="-122"/>
              </a:rPr>
              <a:t>：</a:t>
            </a:r>
            <a:r>
              <a:rPr lang="zh-CN" altLang="en-US" sz="4000" b="1" dirty="0">
                <a:solidFill>
                  <a:srgbClr val="C00000"/>
                </a:solidFill>
                <a:effectLst>
                  <a:outerShdw blurRad="38100" dist="38100" dir="2700000" algn="tl">
                    <a:srgbClr val="000000">
                      <a:alpha val="43137"/>
                    </a:srgbClr>
                  </a:outerShdw>
                </a:effectLst>
                <a:latin typeface="楷体" pitchFamily="49" charset="-122"/>
                <a:ea typeface="楷体" pitchFamily="49" charset="-122"/>
                <a:cs typeface="楷体" panose="02010609060101010101" charset="-122"/>
              </a:rPr>
              <a:t>城市中心</a:t>
            </a:r>
            <a:r>
              <a:rPr lang="zh-CN" altLang="en-US" sz="4000" b="1" dirty="0">
                <a:effectLst>
                  <a:outerShdw blurRad="38100" dist="38100" dir="2700000" algn="tl">
                    <a:srgbClr val="000000">
                      <a:alpha val="43137"/>
                    </a:srgbClr>
                  </a:outerShdw>
                </a:effectLst>
                <a:latin typeface="楷体" pitchFamily="49" charset="-122"/>
                <a:ea typeface="楷体" pitchFamily="49" charset="-122"/>
                <a:cs typeface="楷体" panose="02010609060101010101" charset="-122"/>
              </a:rPr>
              <a:t>，由制度确立的国家的</a:t>
            </a:r>
            <a:r>
              <a:rPr lang="zh-CN" altLang="en-US" sz="4000" b="1" dirty="0">
                <a:solidFill>
                  <a:srgbClr val="C00000"/>
                </a:solidFill>
                <a:effectLst>
                  <a:outerShdw blurRad="38100" dist="38100" dir="2700000" algn="tl">
                    <a:srgbClr val="000000">
                      <a:alpha val="43137"/>
                    </a:srgbClr>
                  </a:outerShdw>
                </a:effectLst>
                <a:latin typeface="楷体" pitchFamily="49" charset="-122"/>
                <a:ea typeface="楷体" pitchFamily="49" charset="-122"/>
                <a:cs typeface="楷体" panose="02010609060101010101" charset="-122"/>
              </a:rPr>
              <a:t>政治权力</a:t>
            </a:r>
            <a:r>
              <a:rPr lang="zh-CN" altLang="en-US" sz="4000" b="1" dirty="0">
                <a:effectLst>
                  <a:outerShdw blurRad="38100" dist="38100" dir="2700000" algn="tl">
                    <a:srgbClr val="000000">
                      <a:alpha val="43137"/>
                    </a:srgbClr>
                  </a:outerShdw>
                </a:effectLst>
                <a:latin typeface="楷体" pitchFamily="49" charset="-122"/>
                <a:ea typeface="楷体" pitchFamily="49" charset="-122"/>
                <a:cs typeface="楷体" panose="02010609060101010101" charset="-122"/>
              </a:rPr>
              <a:t>，纳贡和税收，</a:t>
            </a:r>
            <a:r>
              <a:rPr lang="zh-CN" altLang="en-US" sz="4000" b="1" dirty="0">
                <a:solidFill>
                  <a:srgbClr val="C00000"/>
                </a:solidFill>
                <a:effectLst>
                  <a:outerShdw blurRad="38100" dist="38100" dir="2700000" algn="tl">
                    <a:srgbClr val="000000">
                      <a:alpha val="43137"/>
                    </a:srgbClr>
                  </a:outerShdw>
                </a:effectLst>
                <a:latin typeface="楷体" pitchFamily="49" charset="-122"/>
                <a:ea typeface="楷体" pitchFamily="49" charset="-122"/>
                <a:cs typeface="楷体" panose="02010609060101010101" charset="-122"/>
              </a:rPr>
              <a:t>文字</a:t>
            </a:r>
            <a:r>
              <a:rPr lang="zh-CN" altLang="en-US" sz="4000" b="1" dirty="0">
                <a:effectLst>
                  <a:outerShdw blurRad="38100" dist="38100" dir="2700000" algn="tl">
                    <a:srgbClr val="000000">
                      <a:alpha val="43137"/>
                    </a:srgbClr>
                  </a:outerShdw>
                </a:effectLst>
                <a:latin typeface="楷体" pitchFamily="49" charset="-122"/>
                <a:ea typeface="楷体" pitchFamily="49" charset="-122"/>
                <a:cs typeface="楷体" panose="02010609060101010101" charset="-122"/>
              </a:rPr>
              <a:t>，社会分为</a:t>
            </a:r>
            <a:r>
              <a:rPr lang="zh-CN" altLang="en-US" sz="4000" b="1" dirty="0">
                <a:solidFill>
                  <a:srgbClr val="C00000"/>
                </a:solidFill>
                <a:effectLst>
                  <a:outerShdw blurRad="38100" dist="38100" dir="2700000" algn="tl">
                    <a:srgbClr val="000000">
                      <a:alpha val="43137"/>
                    </a:srgbClr>
                  </a:outerShdw>
                </a:effectLst>
                <a:latin typeface="楷体" pitchFamily="49" charset="-122"/>
                <a:ea typeface="楷体" pitchFamily="49" charset="-122"/>
                <a:cs typeface="楷体" panose="02010609060101010101" charset="-122"/>
              </a:rPr>
              <a:t>阶级</a:t>
            </a:r>
            <a:r>
              <a:rPr lang="zh-CN" altLang="en-US" sz="4000" b="1" dirty="0">
                <a:effectLst>
                  <a:outerShdw blurRad="38100" dist="38100" dir="2700000" algn="tl">
                    <a:srgbClr val="000000">
                      <a:alpha val="43137"/>
                    </a:srgbClr>
                  </a:outerShdw>
                </a:effectLst>
                <a:latin typeface="楷体" pitchFamily="49" charset="-122"/>
                <a:ea typeface="楷体" pitchFamily="49" charset="-122"/>
                <a:cs typeface="楷体" panose="02010609060101010101" charset="-122"/>
              </a:rPr>
              <a:t>或等级，巨大的</a:t>
            </a:r>
            <a:r>
              <a:rPr lang="zh-CN" altLang="en-US" sz="4000" b="1" dirty="0">
                <a:solidFill>
                  <a:srgbClr val="C00000"/>
                </a:solidFill>
                <a:effectLst>
                  <a:outerShdw blurRad="38100" dist="38100" dir="2700000" algn="tl">
                    <a:srgbClr val="000000">
                      <a:alpha val="43137"/>
                    </a:srgbClr>
                  </a:outerShdw>
                </a:effectLst>
                <a:latin typeface="楷体" pitchFamily="49" charset="-122"/>
                <a:ea typeface="楷体" pitchFamily="49" charset="-122"/>
                <a:cs typeface="楷体" panose="02010609060101010101" charset="-122"/>
              </a:rPr>
              <a:t>建筑物</a:t>
            </a:r>
            <a:r>
              <a:rPr lang="zh-CN" altLang="en-US" sz="4000" b="1" dirty="0">
                <a:effectLst>
                  <a:outerShdw blurRad="38100" dist="38100" dir="2700000" algn="tl">
                    <a:srgbClr val="000000">
                      <a:alpha val="43137"/>
                    </a:srgbClr>
                  </a:outerShdw>
                </a:effectLst>
                <a:latin typeface="楷体" pitchFamily="49" charset="-122"/>
                <a:ea typeface="楷体" pitchFamily="49" charset="-122"/>
                <a:cs typeface="楷体" panose="02010609060101010101" charset="-122"/>
              </a:rPr>
              <a:t>，各种专门的</a:t>
            </a:r>
            <a:r>
              <a:rPr lang="zh-CN" altLang="en-US" sz="4000" b="1" dirty="0">
                <a:solidFill>
                  <a:srgbClr val="C00000"/>
                </a:solidFill>
                <a:effectLst>
                  <a:outerShdw blurRad="38100" dist="38100" dir="2700000" algn="tl">
                    <a:srgbClr val="000000">
                      <a:alpha val="43137"/>
                    </a:srgbClr>
                  </a:outerShdw>
                </a:effectLst>
                <a:latin typeface="楷体" pitchFamily="49" charset="-122"/>
                <a:ea typeface="楷体" pitchFamily="49" charset="-122"/>
                <a:cs typeface="楷体" panose="02010609060101010101" charset="-122"/>
              </a:rPr>
              <a:t>艺术或科学</a:t>
            </a:r>
            <a:r>
              <a:rPr lang="zh-CN" altLang="en-US" sz="4000" b="1" dirty="0">
                <a:effectLst>
                  <a:outerShdw blurRad="38100" dist="38100" dir="2700000" algn="tl">
                    <a:srgbClr val="000000">
                      <a:alpha val="43137"/>
                    </a:srgbClr>
                  </a:outerShdw>
                </a:effectLst>
                <a:latin typeface="楷体" pitchFamily="49" charset="-122"/>
                <a:ea typeface="楷体" pitchFamily="49" charset="-122"/>
                <a:cs typeface="楷体" panose="02010609060101010101" charset="-122"/>
              </a:rPr>
              <a:t>，等等。</a:t>
            </a:r>
          </a:p>
          <a:p>
            <a:pPr algn="r">
              <a:lnSpc>
                <a:spcPct val="125000"/>
              </a:lnSpc>
            </a:pPr>
            <a:r>
              <a:rPr lang="en-US" altLang="zh-CN" sz="4000" b="1" dirty="0">
                <a:effectLst>
                  <a:outerShdw blurRad="38100" dist="38100" dir="2700000" algn="tl">
                    <a:srgbClr val="000000">
                      <a:alpha val="43137"/>
                    </a:srgbClr>
                  </a:outerShdw>
                </a:effectLst>
                <a:latin typeface="楷体" pitchFamily="49" charset="-122"/>
                <a:ea typeface="楷体" pitchFamily="49" charset="-122"/>
                <a:cs typeface="黑体" panose="02010609060101010101" charset="-122"/>
              </a:rPr>
              <a:t>——</a:t>
            </a:r>
            <a:r>
              <a:rPr lang="zh-CN" altLang="en-US" sz="4000" b="1" dirty="0">
                <a:effectLst>
                  <a:outerShdw blurRad="38100" dist="38100" dir="2700000" algn="tl">
                    <a:srgbClr val="000000">
                      <a:alpha val="43137"/>
                    </a:srgbClr>
                  </a:outerShdw>
                </a:effectLst>
                <a:latin typeface="楷体" pitchFamily="49" charset="-122"/>
                <a:ea typeface="楷体" pitchFamily="49" charset="-122"/>
                <a:cs typeface="黑体" panose="02010609060101010101" charset="-122"/>
              </a:rPr>
              <a:t>斯塔夫里阿诺斯《全球通史》</a:t>
            </a:r>
          </a:p>
        </p:txBody>
      </p:sp>
      <p:sp>
        <p:nvSpPr>
          <p:cNvPr id="5" name="矩形 4"/>
          <p:cNvSpPr/>
          <p:nvPr/>
        </p:nvSpPr>
        <p:spPr>
          <a:xfrm>
            <a:off x="252239" y="332656"/>
            <a:ext cx="3672408" cy="707886"/>
          </a:xfrm>
          <a:prstGeom prst="rect">
            <a:avLst/>
          </a:prstGeom>
        </p:spPr>
        <p:txBody>
          <a:bodyPr wrap="square">
            <a:spAutoFit/>
          </a:bodyPr>
          <a:lstStyle/>
          <a:p>
            <a:r>
              <a:rPr lang="en-US" altLang="zh-CN" sz="4000" b="1" dirty="0" smtClean="0">
                <a:effectLst>
                  <a:outerShdw blurRad="38100" dist="38100" dir="2700000" algn="tl">
                    <a:srgbClr val="000000">
                      <a:alpha val="43137"/>
                    </a:srgbClr>
                  </a:outerShdw>
                </a:effectLst>
                <a:latin typeface="微软雅黑" pitchFamily="34" charset="-122"/>
                <a:ea typeface="微软雅黑" pitchFamily="34" charset="-122"/>
              </a:rPr>
              <a:t>【</a:t>
            </a:r>
            <a:r>
              <a:rPr lang="zh-CN" altLang="en-US" sz="4000" b="1" dirty="0" smtClean="0">
                <a:effectLst>
                  <a:outerShdw blurRad="38100" dist="38100" dir="2700000" algn="tl">
                    <a:srgbClr val="000000">
                      <a:alpha val="43137"/>
                    </a:srgbClr>
                  </a:outerShdw>
                </a:effectLst>
                <a:latin typeface="微软雅黑" pitchFamily="34" charset="-122"/>
                <a:ea typeface="微软雅黑" pitchFamily="34" charset="-122"/>
              </a:rPr>
              <a:t>什么是文明</a:t>
            </a:r>
            <a:r>
              <a:rPr lang="en-US" altLang="zh-CN" sz="4000" b="1" dirty="0" smtClean="0">
                <a:effectLst>
                  <a:outerShdw blurRad="38100" dist="38100" dir="2700000" algn="tl">
                    <a:srgbClr val="000000">
                      <a:alpha val="43137"/>
                    </a:srgbClr>
                  </a:outerShdw>
                </a:effectLst>
                <a:latin typeface="微软雅黑" pitchFamily="34" charset="-122"/>
                <a:ea typeface="微软雅黑" pitchFamily="34" charset="-122"/>
              </a:rPr>
              <a:t>】</a:t>
            </a:r>
            <a:endParaRPr lang="zh-CN" altLang="en-US" sz="4000" dirty="0">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486710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2932" y="188640"/>
            <a:ext cx="5262979" cy="769441"/>
          </a:xfrm>
          <a:prstGeom prst="rect">
            <a:avLst/>
          </a:prstGeom>
        </p:spPr>
        <p:txBody>
          <a:bodyPr wrap="none">
            <a:spAutoFit/>
          </a:bodyPr>
          <a:lstStyle/>
          <a:p>
            <a:r>
              <a:rPr lang="zh-CN" altLang="en-US" sz="44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一、人类文明的产生</a:t>
            </a:r>
            <a:endParaRPr lang="zh-CN" altLang="en-US" sz="2000" dirty="0"/>
          </a:p>
        </p:txBody>
      </p:sp>
      <p:sp>
        <p:nvSpPr>
          <p:cNvPr id="4" name="矩形 3"/>
          <p:cNvSpPr/>
          <p:nvPr/>
        </p:nvSpPr>
        <p:spPr>
          <a:xfrm>
            <a:off x="173168" y="1124744"/>
            <a:ext cx="3065263" cy="707886"/>
          </a:xfrm>
          <a:prstGeom prst="rect">
            <a:avLst/>
          </a:prstGeom>
        </p:spPr>
        <p:txBody>
          <a:bodyPr wrap="none">
            <a:spAutoFit/>
          </a:bodyPr>
          <a:lstStyle/>
          <a:p>
            <a:r>
              <a:rPr lang="en-US" altLang="zh-CN" sz="40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1</a:t>
            </a:r>
            <a:r>
              <a:rPr lang="zh-CN" altLang="en-US" sz="40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、根本原因</a:t>
            </a:r>
            <a:endParaRPr lang="zh-CN" altLang="en-US" dirty="0"/>
          </a:p>
        </p:txBody>
      </p:sp>
      <p:sp>
        <p:nvSpPr>
          <p:cNvPr id="5" name="矩形 4"/>
          <p:cNvSpPr/>
          <p:nvPr/>
        </p:nvSpPr>
        <p:spPr>
          <a:xfrm>
            <a:off x="212932" y="2924944"/>
            <a:ext cx="2039341" cy="707886"/>
          </a:xfrm>
          <a:prstGeom prst="rect">
            <a:avLst/>
          </a:prstGeom>
        </p:spPr>
        <p:txBody>
          <a:bodyPr wrap="none">
            <a:spAutoFit/>
          </a:bodyPr>
          <a:lstStyle/>
          <a:p>
            <a:r>
              <a:rPr lang="en-US" altLang="zh-CN" sz="40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2</a:t>
            </a:r>
            <a:r>
              <a:rPr lang="zh-CN" altLang="en-US" sz="40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、前提</a:t>
            </a:r>
            <a:endParaRPr lang="zh-CN" altLang="en-US" dirty="0"/>
          </a:p>
        </p:txBody>
      </p:sp>
      <p:sp>
        <p:nvSpPr>
          <p:cNvPr id="6" name="矩形 5"/>
          <p:cNvSpPr/>
          <p:nvPr/>
        </p:nvSpPr>
        <p:spPr>
          <a:xfrm>
            <a:off x="219594" y="4653136"/>
            <a:ext cx="2039341" cy="707886"/>
          </a:xfrm>
          <a:prstGeom prst="rect">
            <a:avLst/>
          </a:prstGeom>
        </p:spPr>
        <p:txBody>
          <a:bodyPr wrap="none">
            <a:spAutoFit/>
          </a:bodyPr>
          <a:lstStyle/>
          <a:p>
            <a:r>
              <a:rPr lang="en-US" altLang="zh-CN" sz="40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3</a:t>
            </a:r>
            <a:r>
              <a:rPr lang="zh-CN" altLang="en-US" sz="40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、标志</a:t>
            </a:r>
            <a:endParaRPr lang="zh-CN" altLang="en-US" dirty="0"/>
          </a:p>
        </p:txBody>
      </p:sp>
      <p:sp>
        <p:nvSpPr>
          <p:cNvPr id="7" name="矩形 6"/>
          <p:cNvSpPr/>
          <p:nvPr/>
        </p:nvSpPr>
        <p:spPr>
          <a:xfrm>
            <a:off x="1116335" y="3789040"/>
            <a:ext cx="4339650" cy="646331"/>
          </a:xfrm>
          <a:prstGeom prst="rect">
            <a:avLst/>
          </a:prstGeom>
        </p:spPr>
        <p:txBody>
          <a:bodyPr wrap="none">
            <a:spAutoFit/>
          </a:bodyPr>
          <a:lstStyle/>
          <a:p>
            <a:r>
              <a:rPr lang="en-US" altLang="zh-CN" sz="3600" b="1" dirty="0" err="1">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农业和畜牧业的产生</a:t>
            </a:r>
            <a:endParaRPr lang="en-US" altLang="zh-CN" sz="36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8" name="矩形 7"/>
          <p:cNvSpPr/>
          <p:nvPr/>
        </p:nvSpPr>
        <p:spPr>
          <a:xfrm>
            <a:off x="1140429" y="5445224"/>
            <a:ext cx="9120922" cy="784830"/>
          </a:xfrm>
          <a:prstGeom prst="rect">
            <a:avLst/>
          </a:prstGeom>
        </p:spPr>
        <p:txBody>
          <a:bodyPr wrap="square">
            <a:spAutoFit/>
          </a:bodyPr>
          <a:lstStyle/>
          <a:p>
            <a:pPr lvl="0">
              <a:lnSpc>
                <a:spcPct val="125000"/>
              </a:lnSpc>
            </a:pPr>
            <a:r>
              <a:rPr lang="en-US" altLang="zh-CN" sz="3600" b="1" dirty="0" err="1">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阶级的产生、国家的形成、</a:t>
            </a:r>
            <a:r>
              <a:rPr lang="en-US" altLang="zh-CN" sz="3600" b="1" dirty="0" err="1"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文字的出现</a:t>
            </a:r>
            <a:r>
              <a:rPr lang="zh-CN" altLang="en-US" sz="36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等</a:t>
            </a:r>
            <a:endParaRPr lang="en-US" altLang="zh-CN" sz="36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9" name="矩形 8"/>
          <p:cNvSpPr/>
          <p:nvPr/>
        </p:nvSpPr>
        <p:spPr>
          <a:xfrm>
            <a:off x="1147091" y="1988840"/>
            <a:ext cx="2954655" cy="646331"/>
          </a:xfrm>
          <a:prstGeom prst="rect">
            <a:avLst/>
          </a:prstGeom>
        </p:spPr>
        <p:txBody>
          <a:bodyPr wrap="none">
            <a:spAutoFit/>
          </a:bodyPr>
          <a:lstStyle/>
          <a:p>
            <a:r>
              <a:rPr lang="zh-CN" altLang="en-US" sz="36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生产力的发展</a:t>
            </a:r>
          </a:p>
        </p:txBody>
      </p:sp>
    </p:spTree>
    <p:extLst>
      <p:ext uri="{BB962C8B-B14F-4D97-AF65-F5344CB8AC3E}">
        <p14:creationId xmlns:p14="http://schemas.microsoft.com/office/powerpoint/2010/main" val="20784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54" y="44624"/>
            <a:ext cx="1854995" cy="646331"/>
          </a:xfrm>
          <a:prstGeom prst="rect">
            <a:avLst/>
          </a:prstGeom>
        </p:spPr>
        <p:txBody>
          <a:bodyPr wrap="none">
            <a:spAutoFit/>
          </a:bodyPr>
          <a:lstStyle/>
          <a:p>
            <a:r>
              <a:rPr lang="en-US" altLang="zh-CN" sz="36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4</a:t>
            </a:r>
            <a:r>
              <a:rPr lang="zh-CN" altLang="en-US" sz="36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、过程</a:t>
            </a:r>
            <a:endParaRPr lang="zh-CN" altLang="en-US" sz="1600" dirty="0"/>
          </a:p>
        </p:txBody>
      </p:sp>
      <p:sp>
        <p:nvSpPr>
          <p:cNvPr id="7" name="Rectangle 9"/>
          <p:cNvSpPr/>
          <p:nvPr>
            <p:custDataLst>
              <p:tags r:id="rId1"/>
            </p:custDataLst>
          </p:nvPr>
        </p:nvSpPr>
        <p:spPr>
          <a:xfrm flipH="1">
            <a:off x="6372919" y="768499"/>
            <a:ext cx="2374265" cy="107632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dirty="0">
                <a:latin typeface="微软雅黑" panose="020B0503020204020204" pitchFamily="34" charset="-122"/>
                <a:ea typeface="微软雅黑" panose="020B0503020204020204" pitchFamily="34" charset="-122"/>
              </a:rPr>
              <a:t>村落、城市</a:t>
            </a:r>
          </a:p>
          <a:p>
            <a:pPr algn="ctr"/>
            <a:r>
              <a:rPr lang="zh-CN" altLang="en-US" sz="3200" b="1" dirty="0">
                <a:latin typeface="微软雅黑" panose="020B0503020204020204" pitchFamily="34" charset="-122"/>
                <a:ea typeface="微软雅黑" panose="020B0503020204020204" pitchFamily="34" charset="-122"/>
              </a:rPr>
              <a:t>工具、技术</a:t>
            </a:r>
          </a:p>
        </p:txBody>
      </p:sp>
      <p:grpSp>
        <p:nvGrpSpPr>
          <p:cNvPr id="49" name="组合 48"/>
          <p:cNvGrpSpPr/>
          <p:nvPr/>
        </p:nvGrpSpPr>
        <p:grpSpPr>
          <a:xfrm>
            <a:off x="468263" y="1124744"/>
            <a:ext cx="1245870" cy="3046988"/>
            <a:chOff x="468263" y="1124744"/>
            <a:chExt cx="1245870" cy="3046988"/>
          </a:xfrm>
        </p:grpSpPr>
        <p:sp>
          <p:nvSpPr>
            <p:cNvPr id="3" name="Rectangle 9"/>
            <p:cNvSpPr/>
            <p:nvPr>
              <p:custDataLst>
                <p:tags r:id="rId30"/>
              </p:custDataLst>
            </p:nvPr>
          </p:nvSpPr>
          <p:spPr>
            <a:xfrm flipH="1">
              <a:off x="468263" y="1124744"/>
              <a:ext cx="654685" cy="3046988"/>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dirty="0" smtClean="0">
                  <a:latin typeface="微软雅黑" panose="020B0503020204020204" pitchFamily="34" charset="-122"/>
                  <a:ea typeface="微软雅黑" panose="020B0503020204020204" pitchFamily="34" charset="-122"/>
                </a:rPr>
                <a:t>生产力的发展</a:t>
              </a:r>
              <a:endParaRPr lang="zh-CN" altLang="en-US" sz="3200" b="1" dirty="0">
                <a:latin typeface="微软雅黑" panose="020B0503020204020204" pitchFamily="34" charset="-122"/>
                <a:ea typeface="微软雅黑" panose="020B0503020204020204" pitchFamily="34" charset="-122"/>
              </a:endParaRPr>
            </a:p>
          </p:txBody>
        </p:sp>
        <p:cxnSp>
          <p:nvCxnSpPr>
            <p:cNvPr id="11" name="直接箭头连接符 10"/>
            <p:cNvCxnSpPr/>
            <p:nvPr>
              <p:custDataLst>
                <p:tags r:id="rId31"/>
              </p:custDataLst>
            </p:nvPr>
          </p:nvCxnSpPr>
          <p:spPr>
            <a:xfrm>
              <a:off x="1122948" y="2636912"/>
              <a:ext cx="591185" cy="127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3325213" y="3249974"/>
            <a:ext cx="1915795" cy="1022941"/>
            <a:chOff x="3325213" y="3249974"/>
            <a:chExt cx="1915795" cy="1022941"/>
          </a:xfrm>
        </p:grpSpPr>
        <p:sp>
          <p:nvSpPr>
            <p:cNvPr id="15" name="Rectangle 9"/>
            <p:cNvSpPr/>
            <p:nvPr>
              <p:custDataLst>
                <p:tags r:id="rId28"/>
              </p:custDataLst>
            </p:nvPr>
          </p:nvSpPr>
          <p:spPr>
            <a:xfrm flipH="1">
              <a:off x="3325213" y="3249974"/>
              <a:ext cx="1915795" cy="58356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dirty="0">
                  <a:latin typeface="微软雅黑" panose="020B0503020204020204" pitchFamily="34" charset="-122"/>
                  <a:ea typeface="微软雅黑" panose="020B0503020204020204" pitchFamily="34" charset="-122"/>
                </a:rPr>
                <a:t>剩余产品</a:t>
              </a:r>
            </a:p>
          </p:txBody>
        </p:sp>
        <p:cxnSp>
          <p:nvCxnSpPr>
            <p:cNvPr id="17" name="直接箭头连接符 16"/>
            <p:cNvCxnSpPr/>
            <p:nvPr>
              <p:custDataLst>
                <p:tags r:id="rId29"/>
              </p:custDataLst>
            </p:nvPr>
          </p:nvCxnSpPr>
          <p:spPr>
            <a:xfrm flipH="1">
              <a:off x="4283110" y="3841115"/>
              <a:ext cx="0" cy="431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3304996" y="4297324"/>
            <a:ext cx="1915795" cy="1015365"/>
            <a:chOff x="3304996" y="4297324"/>
            <a:chExt cx="1915795" cy="1015365"/>
          </a:xfrm>
        </p:grpSpPr>
        <p:sp>
          <p:nvSpPr>
            <p:cNvPr id="16" name="Rectangle 9"/>
            <p:cNvSpPr/>
            <p:nvPr>
              <p:custDataLst>
                <p:tags r:id="rId26"/>
              </p:custDataLst>
            </p:nvPr>
          </p:nvSpPr>
          <p:spPr>
            <a:xfrm flipH="1">
              <a:off x="3304996" y="4297324"/>
              <a:ext cx="1915795" cy="58356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a:latin typeface="微软雅黑" panose="020B0503020204020204" pitchFamily="34" charset="-122"/>
                  <a:ea typeface="微软雅黑" panose="020B0503020204020204" pitchFamily="34" charset="-122"/>
                </a:rPr>
                <a:t>私有制</a:t>
              </a:r>
            </a:p>
          </p:txBody>
        </p:sp>
        <p:cxnSp>
          <p:nvCxnSpPr>
            <p:cNvPr id="19" name="直接箭头连接符 18"/>
            <p:cNvCxnSpPr/>
            <p:nvPr>
              <p:custDataLst>
                <p:tags r:id="rId27"/>
              </p:custDataLst>
            </p:nvPr>
          </p:nvCxnSpPr>
          <p:spPr>
            <a:xfrm flipH="1">
              <a:off x="4322736" y="4880889"/>
              <a:ext cx="0" cy="431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3348583" y="6260744"/>
            <a:ext cx="2964904" cy="583565"/>
            <a:chOff x="3348583" y="6260744"/>
            <a:chExt cx="2964904" cy="583565"/>
          </a:xfrm>
        </p:grpSpPr>
        <p:sp>
          <p:nvSpPr>
            <p:cNvPr id="21" name="Rectangle 9"/>
            <p:cNvSpPr/>
            <p:nvPr>
              <p:custDataLst>
                <p:tags r:id="rId24"/>
              </p:custDataLst>
            </p:nvPr>
          </p:nvSpPr>
          <p:spPr>
            <a:xfrm flipH="1">
              <a:off x="3348583" y="6260744"/>
              <a:ext cx="2352675" cy="58356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dirty="0">
                  <a:latin typeface="微软雅黑" panose="020B0503020204020204" pitchFamily="34" charset="-122"/>
                  <a:ea typeface="微软雅黑" panose="020B0503020204020204" pitchFamily="34" charset="-122"/>
                </a:rPr>
                <a:t>战争、剥削</a:t>
              </a:r>
            </a:p>
          </p:txBody>
        </p:sp>
        <p:cxnSp>
          <p:nvCxnSpPr>
            <p:cNvPr id="22" name="直接箭头连接符 21"/>
            <p:cNvCxnSpPr/>
            <p:nvPr>
              <p:custDataLst>
                <p:tags r:id="rId25"/>
              </p:custDataLst>
            </p:nvPr>
          </p:nvCxnSpPr>
          <p:spPr>
            <a:xfrm>
              <a:off x="5730557" y="6513049"/>
              <a:ext cx="582930" cy="5715"/>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Rectangle 9"/>
          <p:cNvSpPr/>
          <p:nvPr>
            <p:custDataLst>
              <p:tags r:id="rId2"/>
            </p:custDataLst>
          </p:nvPr>
        </p:nvSpPr>
        <p:spPr>
          <a:xfrm flipH="1">
            <a:off x="6710679" y="4880889"/>
            <a:ext cx="1424940" cy="58356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a:solidFill>
                  <a:srgbClr val="FF0000"/>
                </a:solidFill>
                <a:latin typeface="微软雅黑" panose="020B0503020204020204" pitchFamily="34" charset="-122"/>
                <a:ea typeface="微软雅黑" panose="020B0503020204020204" pitchFamily="34" charset="-122"/>
              </a:rPr>
              <a:t>国 家</a:t>
            </a:r>
          </a:p>
        </p:txBody>
      </p:sp>
      <p:grpSp>
        <p:nvGrpSpPr>
          <p:cNvPr id="66" name="组合 65"/>
          <p:cNvGrpSpPr/>
          <p:nvPr/>
        </p:nvGrpSpPr>
        <p:grpSpPr>
          <a:xfrm>
            <a:off x="6428422" y="5592990"/>
            <a:ext cx="1989455" cy="1172110"/>
            <a:chOff x="6428422" y="5592990"/>
            <a:chExt cx="1989455" cy="1172110"/>
          </a:xfrm>
        </p:grpSpPr>
        <p:sp>
          <p:nvSpPr>
            <p:cNvPr id="23" name="Rectangle 9"/>
            <p:cNvSpPr/>
            <p:nvPr>
              <p:custDataLst>
                <p:tags r:id="rId22"/>
              </p:custDataLst>
            </p:nvPr>
          </p:nvSpPr>
          <p:spPr>
            <a:xfrm flipH="1">
              <a:off x="6428422" y="6181535"/>
              <a:ext cx="1989455" cy="58356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a:latin typeface="微软雅黑" panose="020B0503020204020204" pitchFamily="34" charset="-122"/>
                  <a:ea typeface="微软雅黑" panose="020B0503020204020204" pitchFamily="34" charset="-122"/>
                </a:rPr>
                <a:t>强制机关</a:t>
              </a:r>
            </a:p>
          </p:txBody>
        </p:sp>
        <p:cxnSp>
          <p:nvCxnSpPr>
            <p:cNvPr id="26" name="直接箭头连接符 25"/>
            <p:cNvCxnSpPr/>
            <p:nvPr>
              <p:custDataLst>
                <p:tags r:id="rId23"/>
              </p:custDataLst>
            </p:nvPr>
          </p:nvCxnSpPr>
          <p:spPr>
            <a:xfrm flipV="1">
              <a:off x="7414577" y="5592990"/>
              <a:ext cx="0" cy="60427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8" name="Rectangle 9"/>
          <p:cNvSpPr/>
          <p:nvPr>
            <p:custDataLst>
              <p:tags r:id="rId3"/>
            </p:custDataLst>
          </p:nvPr>
        </p:nvSpPr>
        <p:spPr>
          <a:xfrm flipH="1">
            <a:off x="7400526" y="3376104"/>
            <a:ext cx="1355090" cy="58356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a:solidFill>
                  <a:srgbClr val="FF0000"/>
                </a:solidFill>
                <a:latin typeface="微软雅黑" panose="020B0503020204020204" pitchFamily="34" charset="-122"/>
                <a:ea typeface="微软雅黑" panose="020B0503020204020204" pitchFamily="34" charset="-122"/>
              </a:rPr>
              <a:t>文 字</a:t>
            </a:r>
          </a:p>
        </p:txBody>
      </p:sp>
      <p:grpSp>
        <p:nvGrpSpPr>
          <p:cNvPr id="67" name="组合 66"/>
          <p:cNvGrpSpPr/>
          <p:nvPr/>
        </p:nvGrpSpPr>
        <p:grpSpPr>
          <a:xfrm>
            <a:off x="6372919" y="2197363"/>
            <a:ext cx="2374265" cy="2576567"/>
            <a:chOff x="6372919" y="2197363"/>
            <a:chExt cx="2374265" cy="2576567"/>
          </a:xfrm>
        </p:grpSpPr>
        <p:sp>
          <p:nvSpPr>
            <p:cNvPr id="10" name="Rectangle 9"/>
            <p:cNvSpPr/>
            <p:nvPr>
              <p:custDataLst>
                <p:tags r:id="rId19"/>
              </p:custDataLst>
            </p:nvPr>
          </p:nvSpPr>
          <p:spPr>
            <a:xfrm flipH="1">
              <a:off x="6372919" y="2197363"/>
              <a:ext cx="2374265" cy="58356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a:latin typeface="微软雅黑" panose="020B0503020204020204" pitchFamily="34" charset="-122"/>
                  <a:ea typeface="微软雅黑" panose="020B0503020204020204" pitchFamily="34" charset="-122"/>
                </a:rPr>
                <a:t>管理、创造</a:t>
              </a:r>
            </a:p>
          </p:txBody>
        </p:sp>
        <p:cxnSp>
          <p:nvCxnSpPr>
            <p:cNvPr id="27" name="直接箭头连接符 26"/>
            <p:cNvCxnSpPr/>
            <p:nvPr>
              <p:custDataLst>
                <p:tags r:id="rId20"/>
              </p:custDataLst>
            </p:nvPr>
          </p:nvCxnSpPr>
          <p:spPr>
            <a:xfrm>
              <a:off x="7309023" y="2818174"/>
              <a:ext cx="0" cy="195575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custDataLst>
                <p:tags r:id="rId21"/>
              </p:custDataLst>
            </p:nvPr>
          </p:nvCxnSpPr>
          <p:spPr>
            <a:xfrm flipH="1">
              <a:off x="8248650" y="2780928"/>
              <a:ext cx="8255" cy="58547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2682638" y="5301208"/>
            <a:ext cx="2581740" cy="991007"/>
            <a:chOff x="2682638" y="5301208"/>
            <a:chExt cx="2581740" cy="991007"/>
          </a:xfrm>
        </p:grpSpPr>
        <p:sp>
          <p:nvSpPr>
            <p:cNvPr id="18" name="Rectangle 9"/>
            <p:cNvSpPr/>
            <p:nvPr>
              <p:custDataLst>
                <p:tags r:id="rId16"/>
              </p:custDataLst>
            </p:nvPr>
          </p:nvSpPr>
          <p:spPr>
            <a:xfrm flipH="1">
              <a:off x="3348583" y="5301208"/>
              <a:ext cx="1915795" cy="58356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dirty="0">
                  <a:latin typeface="微软雅黑" panose="020B0503020204020204" pitchFamily="34" charset="-122"/>
                  <a:ea typeface="微软雅黑" panose="020B0503020204020204" pitchFamily="34" charset="-122"/>
                </a:rPr>
                <a:t>社会分化</a:t>
              </a:r>
            </a:p>
          </p:txBody>
        </p:sp>
        <p:cxnSp>
          <p:nvCxnSpPr>
            <p:cNvPr id="20" name="直接箭头连接符 19"/>
            <p:cNvCxnSpPr/>
            <p:nvPr>
              <p:custDataLst>
                <p:tags r:id="rId17"/>
              </p:custDataLst>
            </p:nvPr>
          </p:nvCxnSpPr>
          <p:spPr>
            <a:xfrm flipH="1">
              <a:off x="4356695" y="5860415"/>
              <a:ext cx="0" cy="431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custDataLst>
                <p:tags r:id="rId18"/>
              </p:custDataLst>
            </p:nvPr>
          </p:nvCxnSpPr>
          <p:spPr>
            <a:xfrm flipH="1" flipV="1">
              <a:off x="2682638" y="5639946"/>
              <a:ext cx="599440" cy="635"/>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 name="Rectangle 9"/>
          <p:cNvSpPr/>
          <p:nvPr>
            <p:custDataLst>
              <p:tags r:id="rId4"/>
            </p:custDataLst>
          </p:nvPr>
        </p:nvSpPr>
        <p:spPr>
          <a:xfrm flipH="1">
            <a:off x="1257698" y="5312689"/>
            <a:ext cx="1424940" cy="58356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a:solidFill>
                  <a:srgbClr val="FF0000"/>
                </a:solidFill>
                <a:latin typeface="微软雅黑" panose="020B0503020204020204" pitchFamily="34" charset="-122"/>
                <a:ea typeface="微软雅黑" panose="020B0503020204020204" pitchFamily="34" charset="-122"/>
              </a:rPr>
              <a:t>阶 级</a:t>
            </a:r>
          </a:p>
        </p:txBody>
      </p:sp>
      <p:grpSp>
        <p:nvGrpSpPr>
          <p:cNvPr id="53" name="组合 52"/>
          <p:cNvGrpSpPr/>
          <p:nvPr/>
        </p:nvGrpSpPr>
        <p:grpSpPr>
          <a:xfrm>
            <a:off x="3282078" y="2195015"/>
            <a:ext cx="3090841" cy="1054959"/>
            <a:chOff x="3282078" y="2195015"/>
            <a:chExt cx="3090841" cy="1054959"/>
          </a:xfrm>
        </p:grpSpPr>
        <p:cxnSp>
          <p:nvCxnSpPr>
            <p:cNvPr id="24" name="直接箭头连接符 23"/>
            <p:cNvCxnSpPr>
              <a:stCxn id="9" idx="1"/>
              <a:endCxn id="10" idx="3"/>
            </p:cNvCxnSpPr>
            <p:nvPr>
              <p:custDataLst>
                <p:tags r:id="rId13"/>
              </p:custDataLst>
            </p:nvPr>
          </p:nvCxnSpPr>
          <p:spPr>
            <a:xfrm>
              <a:off x="5197873" y="2486798"/>
              <a:ext cx="1175046" cy="234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3282078" y="2195015"/>
              <a:ext cx="1915795" cy="1054959"/>
              <a:chOff x="3282078" y="2195015"/>
              <a:chExt cx="1915795" cy="1054959"/>
            </a:xfrm>
          </p:grpSpPr>
          <p:sp>
            <p:nvSpPr>
              <p:cNvPr id="9" name="Rectangle 9"/>
              <p:cNvSpPr/>
              <p:nvPr>
                <p:custDataLst>
                  <p:tags r:id="rId14"/>
                </p:custDataLst>
              </p:nvPr>
            </p:nvSpPr>
            <p:spPr>
              <a:xfrm flipH="1">
                <a:off x="3282078" y="2195015"/>
                <a:ext cx="1915795" cy="58356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dirty="0">
                    <a:latin typeface="微软雅黑" panose="020B0503020204020204" pitchFamily="34" charset="-122"/>
                    <a:ea typeface="微软雅黑" panose="020B0503020204020204" pitchFamily="34" charset="-122"/>
                  </a:rPr>
                  <a:t>社会分工</a:t>
                </a:r>
              </a:p>
            </p:txBody>
          </p:sp>
          <p:cxnSp>
            <p:nvCxnSpPr>
              <p:cNvPr id="34" name="直接箭头连接符 33"/>
              <p:cNvCxnSpPr/>
              <p:nvPr>
                <p:custDataLst>
                  <p:tags r:id="rId15"/>
                </p:custDataLst>
              </p:nvPr>
            </p:nvCxnSpPr>
            <p:spPr>
              <a:xfrm flipH="1">
                <a:off x="4283110" y="2818174"/>
                <a:ext cx="0" cy="431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50" name="组合 49"/>
          <p:cNvGrpSpPr/>
          <p:nvPr/>
        </p:nvGrpSpPr>
        <p:grpSpPr>
          <a:xfrm>
            <a:off x="1764407" y="1389656"/>
            <a:ext cx="1440160" cy="2194284"/>
            <a:chOff x="1764407" y="1389656"/>
            <a:chExt cx="1440160" cy="2194284"/>
          </a:xfrm>
        </p:grpSpPr>
        <p:sp>
          <p:nvSpPr>
            <p:cNvPr id="4" name="Rectangle 9"/>
            <p:cNvSpPr/>
            <p:nvPr>
              <p:custDataLst>
                <p:tags r:id="rId12"/>
              </p:custDataLst>
            </p:nvPr>
          </p:nvSpPr>
          <p:spPr>
            <a:xfrm flipH="1">
              <a:off x="1764407" y="1772816"/>
              <a:ext cx="1040130" cy="1568450"/>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dirty="0">
                  <a:latin typeface="微软雅黑" panose="020B0503020204020204" pitchFamily="34" charset="-122"/>
                  <a:ea typeface="微软雅黑" panose="020B0503020204020204" pitchFamily="34" charset="-122"/>
                </a:rPr>
                <a:t>农耕</a:t>
              </a:r>
            </a:p>
            <a:p>
              <a:pPr algn="ctr"/>
              <a:r>
                <a:rPr lang="zh-CN" altLang="en-US" sz="3200" b="1" dirty="0">
                  <a:latin typeface="微软雅黑" panose="020B0503020204020204" pitchFamily="34" charset="-122"/>
                  <a:ea typeface="微软雅黑" panose="020B0503020204020204" pitchFamily="34" charset="-122"/>
                </a:rPr>
                <a:t>畜牧</a:t>
              </a:r>
            </a:p>
            <a:p>
              <a:pPr algn="ctr"/>
              <a:r>
                <a:rPr lang="zh-CN" altLang="en-US" sz="3200" b="1" dirty="0">
                  <a:latin typeface="微软雅黑" panose="020B0503020204020204" pitchFamily="34" charset="-122"/>
                  <a:ea typeface="微软雅黑" panose="020B0503020204020204" pitchFamily="34" charset="-122"/>
                </a:rPr>
                <a:t>产生</a:t>
              </a:r>
            </a:p>
          </p:txBody>
        </p:sp>
        <p:sp>
          <p:nvSpPr>
            <p:cNvPr id="37" name="左大括号 36"/>
            <p:cNvSpPr/>
            <p:nvPr/>
          </p:nvSpPr>
          <p:spPr>
            <a:xfrm>
              <a:off x="2868424" y="1389656"/>
              <a:ext cx="336143" cy="2194284"/>
            </a:xfrm>
            <a:prstGeom prst="leftBrace">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9" name="组合 68"/>
          <p:cNvGrpSpPr/>
          <p:nvPr/>
        </p:nvGrpSpPr>
        <p:grpSpPr>
          <a:xfrm>
            <a:off x="9001211" y="1301544"/>
            <a:ext cx="2058265" cy="5166656"/>
            <a:chOff x="9001211" y="1301544"/>
            <a:chExt cx="2058265" cy="5166656"/>
          </a:xfrm>
        </p:grpSpPr>
        <p:sp>
          <p:nvSpPr>
            <p:cNvPr id="33" name="文本框 47"/>
            <p:cNvSpPr txBox="1"/>
            <p:nvPr>
              <p:custDataLst>
                <p:tags r:id="rId10"/>
              </p:custDataLst>
            </p:nvPr>
          </p:nvSpPr>
          <p:spPr>
            <a:xfrm>
              <a:off x="10327321" y="1474229"/>
              <a:ext cx="732155" cy="3969385"/>
            </a:xfrm>
            <a:prstGeom prst="rect">
              <a:avLst/>
            </a:prstGeom>
            <a:noFill/>
          </p:spPr>
          <p:txBody>
            <a:bodyPr wrap="square" rtlCol="0">
              <a:spAutoFit/>
            </a:bodyPr>
            <a:lstStyle/>
            <a:p>
              <a:r>
                <a:rPr lang="zh-CN" altLang="en-US" sz="3600" b="1" dirty="0">
                  <a:solidFill>
                    <a:schemeClr val="tx1"/>
                  </a:solidFill>
                  <a:latin typeface="微软雅黑" panose="020B0503020204020204" pitchFamily="34" charset="-122"/>
                  <a:ea typeface="微软雅黑" panose="020B0503020204020204" pitchFamily="34" charset="-122"/>
                </a:rPr>
                <a:t>人类文明的曙光</a:t>
              </a:r>
            </a:p>
          </p:txBody>
        </p:sp>
        <p:grpSp>
          <p:nvGrpSpPr>
            <p:cNvPr id="68" name="组合 67"/>
            <p:cNvGrpSpPr/>
            <p:nvPr/>
          </p:nvGrpSpPr>
          <p:grpSpPr>
            <a:xfrm>
              <a:off x="9001211" y="1301544"/>
              <a:ext cx="1260140" cy="5166656"/>
              <a:chOff x="9001211" y="1301544"/>
              <a:chExt cx="1260140" cy="5166656"/>
            </a:xfrm>
          </p:grpSpPr>
          <p:cxnSp>
            <p:nvCxnSpPr>
              <p:cNvPr id="44" name="直接箭头连接符 43"/>
              <p:cNvCxnSpPr/>
              <p:nvPr>
                <p:custDataLst>
                  <p:tags r:id="rId11"/>
                </p:custDataLst>
              </p:nvPr>
            </p:nvCxnSpPr>
            <p:spPr>
              <a:xfrm>
                <a:off x="9361251" y="3884872"/>
                <a:ext cx="900100" cy="127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左大括号 46"/>
              <p:cNvSpPr/>
              <p:nvPr/>
            </p:nvSpPr>
            <p:spPr>
              <a:xfrm flipH="1">
                <a:off x="9001211" y="1301544"/>
                <a:ext cx="360040" cy="5166656"/>
              </a:xfrm>
              <a:prstGeom prst="leftBrace">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nvGrpSpPr>
          <p:cNvPr id="59" name="组合 58"/>
          <p:cNvGrpSpPr/>
          <p:nvPr/>
        </p:nvGrpSpPr>
        <p:grpSpPr>
          <a:xfrm>
            <a:off x="3204567" y="764704"/>
            <a:ext cx="3168352" cy="1511920"/>
            <a:chOff x="3204567" y="764704"/>
            <a:chExt cx="3168352" cy="1511920"/>
          </a:xfrm>
        </p:grpSpPr>
        <p:sp>
          <p:nvSpPr>
            <p:cNvPr id="5" name="Rectangle 9"/>
            <p:cNvSpPr/>
            <p:nvPr>
              <p:custDataLst>
                <p:tags r:id="rId5"/>
              </p:custDataLst>
            </p:nvPr>
          </p:nvSpPr>
          <p:spPr>
            <a:xfrm flipH="1">
              <a:off x="3204567" y="764704"/>
              <a:ext cx="2374265" cy="107632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dirty="0">
                  <a:latin typeface="微软雅黑" panose="020B0503020204020204" pitchFamily="34" charset="-122"/>
                  <a:ea typeface="微软雅黑" panose="020B0503020204020204" pitchFamily="34" charset="-122"/>
                </a:rPr>
                <a:t>流浪   定居</a:t>
              </a:r>
            </a:p>
            <a:p>
              <a:pPr algn="ctr"/>
              <a:r>
                <a:rPr lang="zh-CN" altLang="en-US" sz="3200" b="1" dirty="0">
                  <a:latin typeface="微软雅黑" panose="020B0503020204020204" pitchFamily="34" charset="-122"/>
                  <a:ea typeface="微软雅黑" panose="020B0503020204020204" pitchFamily="34" charset="-122"/>
                </a:rPr>
                <a:t>采集   生产</a:t>
              </a:r>
            </a:p>
          </p:txBody>
        </p:sp>
        <p:cxnSp>
          <p:nvCxnSpPr>
            <p:cNvPr id="8" name="直接箭头连接符 7"/>
            <p:cNvCxnSpPr>
              <a:stCxn id="5" idx="1"/>
              <a:endCxn id="7" idx="3"/>
            </p:cNvCxnSpPr>
            <p:nvPr>
              <p:custDataLst>
                <p:tags r:id="rId6"/>
              </p:custDataLst>
            </p:nvPr>
          </p:nvCxnSpPr>
          <p:spPr>
            <a:xfrm>
              <a:off x="5578832" y="1302867"/>
              <a:ext cx="794087" cy="3795"/>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4322736" y="1052736"/>
              <a:ext cx="281940" cy="511676"/>
              <a:chOff x="4322736" y="1124744"/>
              <a:chExt cx="281940" cy="511676"/>
            </a:xfrm>
          </p:grpSpPr>
          <p:cxnSp>
            <p:nvCxnSpPr>
              <p:cNvPr id="6" name="直接箭头连接符 5"/>
              <p:cNvCxnSpPr/>
              <p:nvPr>
                <p:custDataLst>
                  <p:tags r:id="rId8"/>
                </p:custDataLst>
              </p:nvPr>
            </p:nvCxnSpPr>
            <p:spPr>
              <a:xfrm>
                <a:off x="4322736" y="1124744"/>
                <a:ext cx="281940" cy="762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custDataLst>
                  <p:tags r:id="rId9"/>
                </p:custDataLst>
              </p:nvPr>
            </p:nvCxnSpPr>
            <p:spPr>
              <a:xfrm>
                <a:off x="4322736" y="1628800"/>
                <a:ext cx="281940" cy="762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4" name="直接箭头连接符 53"/>
            <p:cNvCxnSpPr/>
            <p:nvPr>
              <p:custDataLst>
                <p:tags r:id="rId7"/>
              </p:custDataLst>
            </p:nvPr>
          </p:nvCxnSpPr>
          <p:spPr>
            <a:xfrm flipH="1">
              <a:off x="4322736" y="1844824"/>
              <a:ext cx="0" cy="431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164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P spid="28"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2"/>
            </p:custDataLst>
          </p:nvPr>
        </p:nvPicPr>
        <p:blipFill>
          <a:blip r:embed="rId17"/>
          <a:stretch>
            <a:fillRect/>
          </a:stretch>
        </p:blipFill>
        <p:spPr>
          <a:xfrm>
            <a:off x="150855" y="671774"/>
            <a:ext cx="12018920" cy="6022962"/>
          </a:xfrm>
          <a:prstGeom prst="rect">
            <a:avLst/>
          </a:prstGeom>
        </p:spPr>
      </p:pic>
      <p:grpSp>
        <p:nvGrpSpPr>
          <p:cNvPr id="22" name="组合 21"/>
          <p:cNvGrpSpPr/>
          <p:nvPr/>
        </p:nvGrpSpPr>
        <p:grpSpPr>
          <a:xfrm>
            <a:off x="1051446" y="1235324"/>
            <a:ext cx="2825308" cy="1853134"/>
            <a:chOff x="1051446" y="1235324"/>
            <a:chExt cx="2825308" cy="1853134"/>
          </a:xfrm>
        </p:grpSpPr>
        <p:sp>
          <p:nvSpPr>
            <p:cNvPr id="27" name="椭圆 26"/>
            <p:cNvSpPr/>
            <p:nvPr>
              <p:custDataLst>
                <p:tags r:id="rId14"/>
              </p:custDataLst>
            </p:nvPr>
          </p:nvSpPr>
          <p:spPr>
            <a:xfrm>
              <a:off x="2211951" y="1859083"/>
              <a:ext cx="1411720" cy="122937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400"/>
            </a:p>
          </p:txBody>
        </p:sp>
        <p:sp>
          <p:nvSpPr>
            <p:cNvPr id="14" name="圆角矩形 13"/>
            <p:cNvSpPr/>
            <p:nvPr>
              <p:custDataLst>
                <p:tags r:id="rId15"/>
              </p:custDataLst>
            </p:nvPr>
          </p:nvSpPr>
          <p:spPr>
            <a:xfrm>
              <a:off x="1051446" y="1235324"/>
              <a:ext cx="2825308" cy="989580"/>
            </a:xfrm>
            <a:prstGeom prst="roundRect">
              <a:avLst/>
            </a:prstGeom>
            <a:solidFill>
              <a:srgbClr val="FFFF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楷体" panose="02010609060101010101" charset="-122"/>
                  <a:ea typeface="楷体" panose="02010609060101010101" charset="-122"/>
                  <a:cs typeface="楷体" panose="02010609060101010101" charset="-122"/>
                </a:rPr>
                <a:t>古希腊文明</a:t>
              </a:r>
            </a:p>
            <a:p>
              <a:pPr algn="ctr"/>
              <a:r>
                <a:rPr lang="zh-CN" altLang="en-US" sz="2800" b="1" dirty="0">
                  <a:solidFill>
                    <a:schemeClr val="tx1"/>
                  </a:solidFill>
                  <a:latin typeface="楷体" panose="02010609060101010101" charset="-122"/>
                  <a:ea typeface="楷体" panose="02010609060101010101" charset="-122"/>
                  <a:cs typeface="楷体" panose="02010609060101010101" charset="-122"/>
                </a:rPr>
                <a:t>约公元前</a:t>
              </a:r>
              <a:r>
                <a:rPr lang="en-US" altLang="zh-CN" sz="2800" b="1" dirty="0" smtClean="0">
                  <a:solidFill>
                    <a:schemeClr val="tx1"/>
                  </a:solidFill>
                  <a:latin typeface="楷体" panose="02010609060101010101" charset="-122"/>
                  <a:ea typeface="楷体" panose="02010609060101010101" charset="-122"/>
                  <a:cs typeface="楷体" panose="02010609060101010101" charset="-122"/>
                </a:rPr>
                <a:t>2</a:t>
              </a:r>
              <a:r>
                <a:rPr lang="zh-CN" altLang="en-US" sz="2800" b="1" dirty="0" smtClean="0">
                  <a:solidFill>
                    <a:schemeClr val="tx1"/>
                  </a:solidFill>
                  <a:latin typeface="楷体" panose="02010609060101010101" charset="-122"/>
                  <a:ea typeface="楷体" panose="02010609060101010101" charset="-122"/>
                  <a:cs typeface="楷体" panose="02010609060101010101" charset="-122"/>
                </a:rPr>
                <a:t>千纪</a:t>
              </a:r>
              <a:endParaRPr lang="zh-CN" altLang="en-US" sz="2800" b="1" dirty="0">
                <a:solidFill>
                  <a:schemeClr val="tx1"/>
                </a:solidFill>
                <a:latin typeface="楷体" panose="02010609060101010101" charset="-122"/>
                <a:ea typeface="楷体" panose="02010609060101010101" charset="-122"/>
                <a:cs typeface="楷体" panose="02010609060101010101" charset="-122"/>
              </a:endParaRPr>
            </a:p>
          </p:txBody>
        </p:sp>
      </p:grpSp>
      <p:grpSp>
        <p:nvGrpSpPr>
          <p:cNvPr id="12" name="组合 11"/>
          <p:cNvGrpSpPr/>
          <p:nvPr/>
        </p:nvGrpSpPr>
        <p:grpSpPr>
          <a:xfrm>
            <a:off x="4291805" y="1306679"/>
            <a:ext cx="4132836" cy="1978304"/>
            <a:chOff x="4291805" y="1306679"/>
            <a:chExt cx="4132836" cy="1978304"/>
          </a:xfrm>
        </p:grpSpPr>
        <p:sp>
          <p:nvSpPr>
            <p:cNvPr id="29" name="椭圆 28"/>
            <p:cNvSpPr/>
            <p:nvPr>
              <p:custDataLst>
                <p:tags r:id="rId12"/>
              </p:custDataLst>
            </p:nvPr>
          </p:nvSpPr>
          <p:spPr>
            <a:xfrm>
              <a:off x="4435821" y="2352138"/>
              <a:ext cx="1353359" cy="9328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圆角矩形 15"/>
            <p:cNvSpPr/>
            <p:nvPr>
              <p:custDataLst>
                <p:tags r:id="rId13"/>
              </p:custDataLst>
            </p:nvPr>
          </p:nvSpPr>
          <p:spPr>
            <a:xfrm>
              <a:off x="4291805" y="1306679"/>
              <a:ext cx="4132836" cy="918225"/>
            </a:xfrm>
            <a:prstGeom prst="roundRect">
              <a:avLst/>
            </a:prstGeom>
            <a:solidFill>
              <a:srgbClr val="FFFF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tx1"/>
                  </a:solidFill>
                  <a:latin typeface="楷体" panose="02010609060101010101" charset="-122"/>
                  <a:ea typeface="楷体" panose="02010609060101010101" charset="-122"/>
                  <a:cs typeface="楷体" panose="02010609060101010101" charset="-122"/>
                </a:rPr>
                <a:t>古代两河流域文明</a:t>
              </a:r>
            </a:p>
            <a:p>
              <a:pPr algn="ctr"/>
              <a:r>
                <a:rPr lang="zh-CN" altLang="en-US" sz="3200" b="1" dirty="0">
                  <a:solidFill>
                    <a:schemeClr val="tx1"/>
                  </a:solidFill>
                  <a:latin typeface="楷体" panose="02010609060101010101" charset="-122"/>
                  <a:ea typeface="楷体" panose="02010609060101010101" charset="-122"/>
                  <a:cs typeface="楷体" panose="02010609060101010101" charset="-122"/>
                </a:rPr>
                <a:t>约公元前</a:t>
              </a:r>
              <a:r>
                <a:rPr lang="en-US" altLang="zh-CN" sz="3200" b="1" dirty="0">
                  <a:solidFill>
                    <a:schemeClr val="tx1"/>
                  </a:solidFill>
                  <a:latin typeface="楷体" panose="02010609060101010101" charset="-122"/>
                  <a:ea typeface="楷体" panose="02010609060101010101" charset="-122"/>
                  <a:cs typeface="楷体" panose="02010609060101010101" charset="-122"/>
                </a:rPr>
                <a:t>3500</a:t>
              </a:r>
              <a:r>
                <a:rPr lang="zh-CN" altLang="en-US" sz="3200" b="1" dirty="0">
                  <a:solidFill>
                    <a:schemeClr val="tx1"/>
                  </a:solidFill>
                  <a:latin typeface="楷体" panose="02010609060101010101" charset="-122"/>
                  <a:ea typeface="楷体" panose="02010609060101010101" charset="-122"/>
                  <a:cs typeface="楷体" panose="02010609060101010101" charset="-122"/>
                </a:rPr>
                <a:t>年左右</a:t>
              </a:r>
            </a:p>
          </p:txBody>
        </p:sp>
      </p:grpSp>
      <p:grpSp>
        <p:nvGrpSpPr>
          <p:cNvPr id="20" name="组合 19"/>
          <p:cNvGrpSpPr/>
          <p:nvPr/>
        </p:nvGrpSpPr>
        <p:grpSpPr>
          <a:xfrm>
            <a:off x="772220" y="2976283"/>
            <a:ext cx="4110049" cy="2415649"/>
            <a:chOff x="772220" y="2976283"/>
            <a:chExt cx="4110049" cy="2415649"/>
          </a:xfrm>
        </p:grpSpPr>
        <p:sp>
          <p:nvSpPr>
            <p:cNvPr id="28" name="椭圆 27"/>
            <p:cNvSpPr/>
            <p:nvPr>
              <p:custDataLst>
                <p:tags r:id="rId10"/>
              </p:custDataLst>
            </p:nvPr>
          </p:nvSpPr>
          <p:spPr>
            <a:xfrm rot="20940000">
              <a:off x="3431956" y="2976283"/>
              <a:ext cx="1195107" cy="1507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圆角矩形 14"/>
            <p:cNvSpPr/>
            <p:nvPr>
              <p:custDataLst>
                <p:tags r:id="rId11"/>
              </p:custDataLst>
            </p:nvPr>
          </p:nvSpPr>
          <p:spPr>
            <a:xfrm>
              <a:off x="772220" y="4412345"/>
              <a:ext cx="4110049" cy="979587"/>
            </a:xfrm>
            <a:prstGeom prst="roundRect">
              <a:avLst/>
            </a:prstGeom>
            <a:solidFill>
              <a:srgbClr val="FFFF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tx1"/>
                  </a:solidFill>
                  <a:latin typeface="楷体" panose="02010609060101010101" charset="-122"/>
                  <a:ea typeface="楷体" panose="02010609060101010101" charset="-122"/>
                  <a:cs typeface="楷体" panose="02010609060101010101" charset="-122"/>
                </a:rPr>
                <a:t>古埃及文明</a:t>
              </a:r>
            </a:p>
            <a:p>
              <a:pPr algn="ctr"/>
              <a:r>
                <a:rPr lang="zh-CN" altLang="en-US" sz="3200" b="1" dirty="0">
                  <a:solidFill>
                    <a:schemeClr val="tx1"/>
                  </a:solidFill>
                  <a:latin typeface="楷体" panose="02010609060101010101" charset="-122"/>
                  <a:ea typeface="楷体" panose="02010609060101010101" charset="-122"/>
                  <a:cs typeface="楷体" panose="02010609060101010101" charset="-122"/>
                </a:rPr>
                <a:t>约公元前</a:t>
              </a:r>
              <a:r>
                <a:rPr lang="en-US" altLang="zh-CN" sz="3200" b="1" dirty="0">
                  <a:solidFill>
                    <a:schemeClr val="tx1"/>
                  </a:solidFill>
                  <a:latin typeface="楷体" panose="02010609060101010101" charset="-122"/>
                  <a:ea typeface="楷体" panose="02010609060101010101" charset="-122"/>
                  <a:cs typeface="楷体" panose="02010609060101010101" charset="-122"/>
                </a:rPr>
                <a:t>3500</a:t>
              </a:r>
              <a:r>
                <a:rPr lang="zh-CN" altLang="en-US" sz="3200" b="1" dirty="0">
                  <a:solidFill>
                    <a:schemeClr val="tx1"/>
                  </a:solidFill>
                  <a:latin typeface="楷体" panose="02010609060101010101" charset="-122"/>
                  <a:ea typeface="楷体" panose="02010609060101010101" charset="-122"/>
                  <a:cs typeface="楷体" panose="02010609060101010101" charset="-122"/>
                </a:rPr>
                <a:t>年左右</a:t>
              </a:r>
            </a:p>
          </p:txBody>
        </p:sp>
      </p:grpSp>
      <p:grpSp>
        <p:nvGrpSpPr>
          <p:cNvPr id="13" name="组合 12"/>
          <p:cNvGrpSpPr/>
          <p:nvPr/>
        </p:nvGrpSpPr>
        <p:grpSpPr>
          <a:xfrm>
            <a:off x="6117074" y="2943673"/>
            <a:ext cx="3403342" cy="2473001"/>
            <a:chOff x="6117074" y="2943673"/>
            <a:chExt cx="3403342" cy="2473001"/>
          </a:xfrm>
        </p:grpSpPr>
        <p:sp>
          <p:nvSpPr>
            <p:cNvPr id="31" name="椭圆 30"/>
            <p:cNvSpPr/>
            <p:nvPr>
              <p:custDataLst>
                <p:tags r:id="rId8"/>
              </p:custDataLst>
            </p:nvPr>
          </p:nvSpPr>
          <p:spPr>
            <a:xfrm>
              <a:off x="6259132" y="2943673"/>
              <a:ext cx="2165509" cy="1479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圆角矩形 16"/>
            <p:cNvSpPr/>
            <p:nvPr>
              <p:custDataLst>
                <p:tags r:id="rId9"/>
              </p:custDataLst>
            </p:nvPr>
          </p:nvSpPr>
          <p:spPr>
            <a:xfrm>
              <a:off x="6117074" y="4422837"/>
              <a:ext cx="3403342" cy="993837"/>
            </a:xfrm>
            <a:prstGeom prst="roundRect">
              <a:avLst/>
            </a:prstGeom>
            <a:solidFill>
              <a:srgbClr val="FFFF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tx1"/>
                  </a:solidFill>
                  <a:latin typeface="楷体" panose="02010609060101010101" charset="-122"/>
                  <a:ea typeface="楷体" panose="02010609060101010101" charset="-122"/>
                  <a:cs typeface="楷体" panose="02010609060101010101" charset="-122"/>
                </a:rPr>
                <a:t>古印度文明</a:t>
              </a:r>
            </a:p>
            <a:p>
              <a:pPr algn="ctr"/>
              <a:r>
                <a:rPr lang="zh-CN" altLang="en-US" sz="3200" b="1" dirty="0">
                  <a:solidFill>
                    <a:schemeClr val="tx1"/>
                  </a:solidFill>
                  <a:latin typeface="楷体" panose="02010609060101010101" charset="-122"/>
                  <a:ea typeface="楷体" panose="02010609060101010101" charset="-122"/>
                  <a:cs typeface="楷体" panose="02010609060101010101" charset="-122"/>
                </a:rPr>
                <a:t>约公元前</a:t>
              </a:r>
              <a:r>
                <a:rPr lang="en-US" altLang="zh-CN" sz="3200" b="1" dirty="0" smtClean="0">
                  <a:solidFill>
                    <a:schemeClr val="tx1"/>
                  </a:solidFill>
                  <a:latin typeface="楷体" panose="02010609060101010101" charset="-122"/>
                  <a:ea typeface="楷体" panose="02010609060101010101" charset="-122"/>
                  <a:cs typeface="楷体" panose="02010609060101010101" charset="-122"/>
                </a:rPr>
                <a:t>3</a:t>
              </a:r>
              <a:r>
                <a:rPr lang="zh-CN" altLang="en-US" sz="3200" b="1" dirty="0" smtClean="0">
                  <a:solidFill>
                    <a:schemeClr val="tx1"/>
                  </a:solidFill>
                  <a:latin typeface="楷体" panose="02010609060101010101" charset="-122"/>
                  <a:ea typeface="楷体" panose="02010609060101010101" charset="-122"/>
                  <a:cs typeface="楷体" panose="02010609060101010101" charset="-122"/>
                </a:rPr>
                <a:t>千纪</a:t>
              </a:r>
              <a:endParaRPr lang="zh-CN" altLang="en-US" sz="3200" b="1" dirty="0">
                <a:solidFill>
                  <a:schemeClr val="tx1"/>
                </a:solidFill>
                <a:latin typeface="楷体" panose="02010609060101010101" charset="-122"/>
                <a:ea typeface="楷体" panose="02010609060101010101" charset="-122"/>
                <a:cs typeface="楷体" panose="02010609060101010101" charset="-122"/>
              </a:endParaRPr>
            </a:p>
          </p:txBody>
        </p:sp>
      </p:grpSp>
      <p:grpSp>
        <p:nvGrpSpPr>
          <p:cNvPr id="9" name="组合 8"/>
          <p:cNvGrpSpPr/>
          <p:nvPr/>
        </p:nvGrpSpPr>
        <p:grpSpPr>
          <a:xfrm>
            <a:off x="8564693" y="1306679"/>
            <a:ext cx="3261647" cy="2524623"/>
            <a:chOff x="8564693" y="1306679"/>
            <a:chExt cx="3261647" cy="2524623"/>
          </a:xfrm>
        </p:grpSpPr>
        <p:sp>
          <p:nvSpPr>
            <p:cNvPr id="32" name="椭圆 31"/>
            <p:cNvSpPr/>
            <p:nvPr>
              <p:custDataLst>
                <p:tags r:id="rId6"/>
              </p:custDataLst>
            </p:nvPr>
          </p:nvSpPr>
          <p:spPr>
            <a:xfrm>
              <a:off x="9048338" y="2352138"/>
              <a:ext cx="1916529" cy="1479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圆角矩形 17"/>
            <p:cNvSpPr/>
            <p:nvPr>
              <p:custDataLst>
                <p:tags r:id="rId7"/>
              </p:custDataLst>
            </p:nvPr>
          </p:nvSpPr>
          <p:spPr>
            <a:xfrm>
              <a:off x="8564693" y="1306679"/>
              <a:ext cx="3261647" cy="918225"/>
            </a:xfrm>
            <a:prstGeom prst="roundRect">
              <a:avLst/>
            </a:prstGeom>
            <a:solidFill>
              <a:srgbClr val="FFFF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dirty="0">
                  <a:solidFill>
                    <a:schemeClr val="tx1"/>
                  </a:solidFill>
                  <a:latin typeface="楷体" panose="02010609060101010101" charset="-122"/>
                  <a:ea typeface="楷体" panose="02010609060101010101" charset="-122"/>
                  <a:cs typeface="楷体" panose="02010609060101010101" charset="-122"/>
                </a:rPr>
                <a:t>中国文明</a:t>
              </a:r>
            </a:p>
            <a:p>
              <a:pPr algn="ctr" fontAlgn="auto"/>
              <a:r>
                <a:rPr lang="zh-CN" altLang="en-US" sz="3200" b="1" dirty="0">
                  <a:solidFill>
                    <a:schemeClr val="tx1"/>
                  </a:solidFill>
                  <a:latin typeface="楷体" panose="02010609060101010101" charset="-122"/>
                  <a:ea typeface="楷体" panose="02010609060101010101" charset="-122"/>
                  <a:cs typeface="楷体" panose="02010609060101010101" charset="-122"/>
                </a:rPr>
                <a:t>约公元前</a:t>
              </a:r>
              <a:r>
                <a:rPr lang="en-US" altLang="zh-CN" sz="3200" b="1" dirty="0">
                  <a:solidFill>
                    <a:schemeClr val="tx1"/>
                  </a:solidFill>
                  <a:latin typeface="楷体" panose="02010609060101010101" charset="-122"/>
                  <a:ea typeface="楷体" panose="02010609060101010101" charset="-122"/>
                  <a:cs typeface="楷体" panose="02010609060101010101" charset="-122"/>
                </a:rPr>
                <a:t>2070</a:t>
              </a:r>
              <a:r>
                <a:rPr lang="zh-CN" altLang="en-US" sz="3200" b="1" dirty="0">
                  <a:solidFill>
                    <a:schemeClr val="tx1"/>
                  </a:solidFill>
                  <a:latin typeface="楷体" panose="02010609060101010101" charset="-122"/>
                  <a:ea typeface="楷体" panose="02010609060101010101" charset="-122"/>
                  <a:cs typeface="楷体" panose="02010609060101010101" charset="-122"/>
                </a:rPr>
                <a:t>年</a:t>
              </a:r>
            </a:p>
          </p:txBody>
        </p:sp>
      </p:grpSp>
      <p:sp>
        <p:nvSpPr>
          <p:cNvPr id="6" name="文本框 5"/>
          <p:cNvSpPr txBox="1"/>
          <p:nvPr>
            <p:custDataLst>
              <p:tags r:id="rId3"/>
            </p:custDataLst>
          </p:nvPr>
        </p:nvSpPr>
        <p:spPr>
          <a:xfrm>
            <a:off x="11511444" y="4471625"/>
            <a:ext cx="615553" cy="2197735"/>
          </a:xfrm>
          <a:prstGeom prst="rect">
            <a:avLst/>
          </a:prstGeom>
          <a:solidFill>
            <a:srgbClr val="3C40DA"/>
          </a:solidFill>
        </p:spPr>
        <p:txBody>
          <a:bodyPr vert="eaVert" wrap="square" rtlCol="0">
            <a:spAutoFit/>
          </a:bodyPr>
          <a:lstStyle/>
          <a:p>
            <a:pPr algn="ctr"/>
            <a:r>
              <a:rPr lang="zh-CN" altLang="en-US" sz="28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大 河文 明</a:t>
            </a:r>
          </a:p>
        </p:txBody>
      </p:sp>
      <p:sp>
        <p:nvSpPr>
          <p:cNvPr id="8" name="文本框 7"/>
          <p:cNvSpPr txBox="1"/>
          <p:nvPr>
            <p:custDataLst>
              <p:tags r:id="rId4"/>
            </p:custDataLst>
          </p:nvPr>
        </p:nvSpPr>
        <p:spPr>
          <a:xfrm>
            <a:off x="108223" y="692696"/>
            <a:ext cx="615553" cy="2197735"/>
          </a:xfrm>
          <a:prstGeom prst="rect">
            <a:avLst/>
          </a:prstGeom>
          <a:solidFill>
            <a:srgbClr val="3C40DA"/>
          </a:solidFill>
        </p:spPr>
        <p:txBody>
          <a:bodyPr vert="eaVert" wrap="square" rtlCol="0">
            <a:spAutoFit/>
          </a:bodyPr>
          <a:lstStyle/>
          <a:p>
            <a:pPr algn="ctr"/>
            <a:r>
              <a:rPr lang="zh-CN" altLang="en-US" sz="28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海洋文 明</a:t>
            </a:r>
          </a:p>
        </p:txBody>
      </p:sp>
      <p:sp>
        <p:nvSpPr>
          <p:cNvPr id="43" name="文本框 42"/>
          <p:cNvSpPr txBox="1"/>
          <p:nvPr>
            <p:custDataLst>
              <p:tags r:id="rId5"/>
            </p:custDataLst>
          </p:nvPr>
        </p:nvSpPr>
        <p:spPr>
          <a:xfrm>
            <a:off x="2030112" y="5986850"/>
            <a:ext cx="6551399" cy="707886"/>
          </a:xfrm>
          <a:prstGeom prst="rect">
            <a:avLst/>
          </a:prstGeom>
          <a:solidFill>
            <a:srgbClr val="FFFF00"/>
          </a:solidFill>
        </p:spPr>
        <p:txBody>
          <a:bodyPr wrap="square" rtlCol="0">
            <a:spAutoFit/>
          </a:bodyPr>
          <a:lstStyle/>
          <a:p>
            <a:r>
              <a:rPr lang="zh-CN" altLang="en-US" sz="4000" b="1" dirty="0" smtClean="0">
                <a:latin typeface="方正粗黑宋简体" panose="02000000000000000000" charset="-122"/>
                <a:ea typeface="方正粗黑宋简体" panose="02000000000000000000" charset="-122"/>
              </a:rPr>
              <a:t>特点</a:t>
            </a:r>
            <a:r>
              <a:rPr lang="zh-CN" altLang="en-US" sz="4000" b="1" dirty="0" smtClean="0">
                <a:solidFill>
                  <a:srgbClr val="1F2DA8"/>
                </a:solidFill>
                <a:latin typeface="方正粗黑宋简体" panose="02000000000000000000" charset="-122"/>
                <a:ea typeface="方正粗黑宋简体" panose="02000000000000000000" charset="-122"/>
              </a:rPr>
              <a:t>：</a:t>
            </a:r>
            <a:r>
              <a:rPr lang="zh-CN" altLang="en-US" sz="4000" b="1" dirty="0" smtClean="0">
                <a:solidFill>
                  <a:srgbClr val="3333FF"/>
                </a:solidFill>
                <a:latin typeface="方正粗黑宋简体" panose="02000000000000000000" charset="-122"/>
                <a:ea typeface="方正粗黑宋简体" panose="02000000000000000000" charset="-122"/>
              </a:rPr>
              <a:t>独立发展、多元特征</a:t>
            </a:r>
            <a:r>
              <a:rPr lang="zh-CN" altLang="en-US" sz="4000" b="1" dirty="0" smtClean="0">
                <a:solidFill>
                  <a:srgbClr val="C00000"/>
                </a:solidFill>
                <a:latin typeface="方正粗黑宋简体" panose="02000000000000000000" charset="-122"/>
                <a:ea typeface="方正粗黑宋简体" panose="02000000000000000000" charset="-122"/>
              </a:rPr>
              <a:t>。</a:t>
            </a:r>
            <a:endParaRPr lang="zh-CN" altLang="en-US" sz="4000" b="1" dirty="0">
              <a:solidFill>
                <a:srgbClr val="C00000"/>
              </a:solidFill>
              <a:latin typeface="方正粗黑宋简体" panose="02000000000000000000" charset="-122"/>
              <a:ea typeface="方正粗黑宋简体" panose="02000000000000000000" charset="-122"/>
            </a:endParaRPr>
          </a:p>
        </p:txBody>
      </p:sp>
      <p:sp>
        <p:nvSpPr>
          <p:cNvPr id="19" name="矩形 18"/>
          <p:cNvSpPr/>
          <p:nvPr/>
        </p:nvSpPr>
        <p:spPr>
          <a:xfrm>
            <a:off x="108223" y="-4737"/>
            <a:ext cx="6391493" cy="769441"/>
          </a:xfrm>
          <a:prstGeom prst="rect">
            <a:avLst/>
          </a:prstGeom>
        </p:spPr>
        <p:txBody>
          <a:bodyPr wrap="none">
            <a:spAutoFit/>
          </a:bodyPr>
          <a:lstStyle/>
          <a:p>
            <a:r>
              <a:rPr lang="zh-CN" altLang="en-US" sz="44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二</a:t>
            </a:r>
            <a:r>
              <a:rPr lang="zh-CN" altLang="en-US" sz="44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、古代文明的多元特点</a:t>
            </a:r>
            <a:endParaRPr lang="zh-CN" altLang="en-US" sz="2000" dirty="0"/>
          </a:p>
        </p:txBody>
      </p:sp>
      <p:sp>
        <p:nvSpPr>
          <p:cNvPr id="33" name="矩形 32"/>
          <p:cNvSpPr/>
          <p:nvPr/>
        </p:nvSpPr>
        <p:spPr>
          <a:xfrm>
            <a:off x="108223" y="2876110"/>
            <a:ext cx="1826141" cy="584775"/>
          </a:xfrm>
          <a:prstGeom prst="rect">
            <a:avLst/>
          </a:prstGeom>
        </p:spPr>
        <p:txBody>
          <a:bodyPr wrap="none">
            <a:spAutoFit/>
          </a:bodyPr>
          <a:lstStyle/>
          <a:p>
            <a:r>
              <a:rPr lang="zh-CN" altLang="en-US" sz="32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城邦民主</a:t>
            </a:r>
            <a:endParaRPr lang="zh-CN" altLang="en-US" sz="1400" dirty="0">
              <a:solidFill>
                <a:srgbClr val="C00000"/>
              </a:solidFill>
            </a:endParaRPr>
          </a:p>
        </p:txBody>
      </p:sp>
      <p:sp>
        <p:nvSpPr>
          <p:cNvPr id="34" name="矩形 33"/>
          <p:cNvSpPr/>
          <p:nvPr/>
        </p:nvSpPr>
        <p:spPr>
          <a:xfrm>
            <a:off x="9676010" y="6078891"/>
            <a:ext cx="1826141" cy="584775"/>
          </a:xfrm>
          <a:prstGeom prst="rect">
            <a:avLst/>
          </a:prstGeom>
        </p:spPr>
        <p:txBody>
          <a:bodyPr wrap="none">
            <a:spAutoFit/>
          </a:bodyPr>
          <a:lstStyle/>
          <a:p>
            <a:r>
              <a:rPr lang="zh-CN" altLang="en-US" sz="32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君主专制</a:t>
            </a:r>
            <a:endParaRPr lang="zh-CN" altLang="en-US" sz="1400" dirty="0">
              <a:solidFill>
                <a:srgbClr val="C00000"/>
              </a:solidFill>
            </a:endParaRPr>
          </a:p>
        </p:txBody>
      </p:sp>
    </p:spTree>
    <p:custDataLst>
      <p:tags r:id="rId1"/>
    </p:custDataLst>
    <p:extLst>
      <p:ext uri="{BB962C8B-B14F-4D97-AF65-F5344CB8AC3E}">
        <p14:creationId xmlns:p14="http://schemas.microsoft.com/office/powerpoint/2010/main" val="4053952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linds(horizontal)">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43" grpId="0" animBg="1"/>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0231" y="943780"/>
            <a:ext cx="11737304" cy="5524438"/>
          </a:xfrm>
          <a:prstGeom prst="rect">
            <a:avLst/>
          </a:prstGeom>
          <a:noFill/>
        </p:spPr>
        <p:txBody>
          <a:bodyPr wrap="square" lIns="121771" tIns="60885" rIns="121771" bIns="60885" rtlCol="0">
            <a:spAutoFit/>
          </a:bodyPr>
          <a:lstStyle/>
          <a:p>
            <a:pPr indent="958944" defTabSz="1217706">
              <a:defRPr/>
            </a:pPr>
            <a:r>
              <a:rPr lang="zh-CN" altLang="en-US" sz="3600" b="1" dirty="0">
                <a:solidFill>
                  <a:prstClr val="black"/>
                </a:solidFill>
                <a:latin typeface="华文楷体" panose="02010600040101010101" pitchFamily="2" charset="-122"/>
                <a:ea typeface="华文楷体" panose="02010600040101010101" pitchFamily="2" charset="-122"/>
              </a:rPr>
              <a:t>材料</a:t>
            </a:r>
            <a:r>
              <a:rPr lang="zh-CN" altLang="en-US" sz="3600" b="1" dirty="0" smtClean="0">
                <a:solidFill>
                  <a:prstClr val="black"/>
                </a:solidFill>
                <a:latin typeface="华文楷体" panose="02010600040101010101" pitchFamily="2" charset="-122"/>
                <a:ea typeface="华文楷体" panose="02010600040101010101" pitchFamily="2" charset="-122"/>
              </a:rPr>
              <a:t>一   两河</a:t>
            </a:r>
            <a:r>
              <a:rPr lang="zh-CN" altLang="en-US" sz="3600" b="1" dirty="0">
                <a:solidFill>
                  <a:prstClr val="black"/>
                </a:solidFill>
                <a:latin typeface="华文楷体" panose="02010600040101010101" pitchFamily="2" charset="-122"/>
                <a:ea typeface="华文楷体" panose="02010600040101010101" pitchFamily="2" charset="-122"/>
              </a:rPr>
              <a:t>地区</a:t>
            </a:r>
            <a:r>
              <a:rPr lang="zh-CN" altLang="en-US" sz="3600" b="1" dirty="0">
                <a:solidFill>
                  <a:srgbClr val="FF0000"/>
                </a:solidFill>
                <a:latin typeface="华文楷体" panose="02010600040101010101" pitchFamily="2" charset="-122"/>
                <a:ea typeface="华文楷体" panose="02010600040101010101" pitchFamily="2" charset="-122"/>
              </a:rPr>
              <a:t>天然无屏障</a:t>
            </a:r>
            <a:r>
              <a:rPr lang="en-US" altLang="zh-CN" sz="3600" b="1" dirty="0" smtClean="0">
                <a:solidFill>
                  <a:prstClr val="black"/>
                </a:solidFill>
                <a:latin typeface="华文楷体" panose="02010600040101010101" pitchFamily="2" charset="-122"/>
                <a:ea typeface="华文楷体" panose="02010600040101010101" pitchFamily="2" charset="-122"/>
              </a:rPr>
              <a:t>……</a:t>
            </a:r>
            <a:r>
              <a:rPr lang="zh-CN" altLang="en-US" sz="3600" b="1" dirty="0" smtClean="0">
                <a:solidFill>
                  <a:prstClr val="black"/>
                </a:solidFill>
                <a:latin typeface="华文楷体" panose="02010600040101010101" pitchFamily="2" charset="-122"/>
                <a:ea typeface="华文楷体" panose="02010600040101010101" pitchFamily="2" charset="-122"/>
              </a:rPr>
              <a:t>许多</a:t>
            </a:r>
            <a:r>
              <a:rPr lang="zh-CN" altLang="en-US" sz="3600" b="1" dirty="0">
                <a:solidFill>
                  <a:prstClr val="black"/>
                </a:solidFill>
                <a:latin typeface="华文楷体" panose="02010600040101010101" pitchFamily="2" charset="-122"/>
                <a:ea typeface="华文楷体" panose="02010600040101010101" pitchFamily="2" charset="-122"/>
              </a:rPr>
              <a:t>古代民族在此演出一部战争史。苏美尔人和其后继者的宗教信仰深受</a:t>
            </a:r>
            <a:r>
              <a:rPr lang="zh-CN" altLang="en-US" sz="3600" b="1" dirty="0">
                <a:solidFill>
                  <a:srgbClr val="FF0000"/>
                </a:solidFill>
                <a:latin typeface="华文楷体" panose="02010600040101010101" pitchFamily="2" charset="-122"/>
                <a:ea typeface="华文楷体" panose="02010600040101010101" pitchFamily="2" charset="-122"/>
              </a:rPr>
              <a:t>自然环境</a:t>
            </a:r>
            <a:r>
              <a:rPr lang="zh-CN" altLang="en-US" sz="3600" b="1" dirty="0">
                <a:solidFill>
                  <a:prstClr val="black"/>
                </a:solidFill>
                <a:latin typeface="华文楷体" panose="02010600040101010101" pitchFamily="2" charset="-122"/>
                <a:ea typeface="华文楷体" panose="02010600040101010101" pitchFamily="2" charset="-122"/>
              </a:rPr>
              <a:t>的影响，尤其是受底格里斯河和幼发拉底河每年河水泛滥的影响</a:t>
            </a:r>
            <a:r>
              <a:rPr lang="en-US" altLang="zh-CN" sz="3600" b="1" dirty="0">
                <a:solidFill>
                  <a:prstClr val="black"/>
                </a:solidFill>
                <a:latin typeface="华文楷体" panose="02010600040101010101" pitchFamily="2" charset="-122"/>
                <a:ea typeface="华文楷体" panose="02010600040101010101" pitchFamily="2" charset="-122"/>
              </a:rPr>
              <a:t>……</a:t>
            </a:r>
            <a:r>
              <a:rPr lang="zh-CN" altLang="en-US" sz="3600" b="1" dirty="0">
                <a:solidFill>
                  <a:prstClr val="black"/>
                </a:solidFill>
                <a:latin typeface="华文楷体" panose="02010600040101010101" pitchFamily="2" charset="-122"/>
                <a:ea typeface="华文楷体" panose="02010600040101010101" pitchFamily="2" charset="-122"/>
              </a:rPr>
              <a:t>北部的大雨加上源头山脉的积雪常引起特大洪水，毁坏农田。在苏美尔人眼里，他们的洪水之神是一位</a:t>
            </a:r>
            <a:r>
              <a:rPr lang="zh-CN" altLang="en-US" sz="3600" b="1" dirty="0">
                <a:solidFill>
                  <a:srgbClr val="FF0000"/>
                </a:solidFill>
                <a:latin typeface="华文楷体" panose="02010600040101010101" pitchFamily="2" charset="-122"/>
                <a:ea typeface="华文楷体" panose="02010600040101010101" pitchFamily="2" charset="-122"/>
              </a:rPr>
              <a:t>恶毒的神</a:t>
            </a:r>
            <a:r>
              <a:rPr lang="zh-CN" altLang="en-US" sz="3600" b="1" dirty="0">
                <a:solidFill>
                  <a:prstClr val="black"/>
                </a:solidFill>
                <a:latin typeface="华文楷体" panose="02010600040101010101" pitchFamily="2" charset="-122"/>
                <a:ea typeface="华文楷体" panose="02010600040101010101" pitchFamily="2" charset="-122"/>
              </a:rPr>
              <a:t>。美索不达米亚人的人生观带有恐惧和悲观的色彩，这反映了</a:t>
            </a:r>
            <a:r>
              <a:rPr lang="zh-CN" altLang="en-US" sz="3600" b="1" dirty="0">
                <a:solidFill>
                  <a:srgbClr val="FF0000"/>
                </a:solidFill>
                <a:latin typeface="华文楷体" panose="02010600040101010101" pitchFamily="2" charset="-122"/>
                <a:ea typeface="华文楷体" panose="02010600040101010101" pitchFamily="2" charset="-122"/>
              </a:rPr>
              <a:t>自然环境的不安全</a:t>
            </a:r>
            <a:r>
              <a:rPr lang="zh-CN" altLang="en-US" sz="3600" b="1" dirty="0">
                <a:solidFill>
                  <a:prstClr val="black"/>
                </a:solidFill>
                <a:latin typeface="华文楷体" panose="02010600040101010101" pitchFamily="2" charset="-122"/>
                <a:ea typeface="华文楷体" panose="02010600040101010101" pitchFamily="2" charset="-122"/>
              </a:rPr>
              <a:t>。美索不达米亚人也试图通过编制完备的法典来减轻笼罩人们的不安全感。</a:t>
            </a:r>
            <a:r>
              <a:rPr lang="en-US" altLang="zh-CN" sz="3600" b="1" dirty="0">
                <a:solidFill>
                  <a:prstClr val="black"/>
                </a:solidFill>
                <a:latin typeface="华文楷体" panose="02010600040101010101" pitchFamily="2" charset="-122"/>
                <a:ea typeface="华文楷体" panose="02010600040101010101" pitchFamily="2" charset="-122"/>
              </a:rPr>
              <a:t>《</a:t>
            </a:r>
            <a:r>
              <a:rPr lang="zh-CN" altLang="en-US" sz="3600" b="1" dirty="0">
                <a:solidFill>
                  <a:prstClr val="black"/>
                </a:solidFill>
                <a:latin typeface="华文楷体" panose="02010600040101010101" pitchFamily="2" charset="-122"/>
                <a:ea typeface="华文楷体" panose="02010600040101010101" pitchFamily="2" charset="-122"/>
              </a:rPr>
              <a:t>汉谟拉比法典</a:t>
            </a:r>
            <a:r>
              <a:rPr lang="en-US" altLang="zh-CN" sz="3600" b="1" dirty="0">
                <a:solidFill>
                  <a:prstClr val="black"/>
                </a:solidFill>
                <a:latin typeface="华文楷体" panose="02010600040101010101" pitchFamily="2" charset="-122"/>
                <a:ea typeface="华文楷体" panose="02010600040101010101" pitchFamily="2" charset="-122"/>
              </a:rPr>
              <a:t>》</a:t>
            </a:r>
            <a:r>
              <a:rPr lang="zh-CN" altLang="en-US" sz="3600" b="1" dirty="0">
                <a:solidFill>
                  <a:prstClr val="black"/>
                </a:solidFill>
                <a:latin typeface="华文楷体" panose="02010600040101010101" pitchFamily="2" charset="-122"/>
                <a:ea typeface="华文楷体" panose="02010600040101010101" pitchFamily="2" charset="-122"/>
              </a:rPr>
              <a:t>是其中最杰出的一部。</a:t>
            </a:r>
          </a:p>
          <a:p>
            <a:pPr indent="958944" algn="r" defTabSz="1217706">
              <a:defRPr/>
            </a:pPr>
            <a:r>
              <a:rPr lang="en-US" altLang="zh-CN" sz="2800" b="1" dirty="0">
                <a:solidFill>
                  <a:prstClr val="black"/>
                </a:solidFill>
                <a:latin typeface="华文楷体" panose="02010600040101010101" pitchFamily="2" charset="-122"/>
                <a:ea typeface="华文楷体" panose="02010600040101010101" pitchFamily="2" charset="-122"/>
              </a:rPr>
              <a:t>——</a:t>
            </a:r>
            <a:r>
              <a:rPr lang="zh-CN" altLang="en-US" sz="2800" b="1" dirty="0">
                <a:solidFill>
                  <a:prstClr val="black"/>
                </a:solidFill>
                <a:latin typeface="华文楷体" panose="02010600040101010101" pitchFamily="2" charset="-122"/>
                <a:ea typeface="华文楷体" panose="02010600040101010101" pitchFamily="2" charset="-122"/>
              </a:rPr>
              <a:t>摘编自 斯塔夫利阿诺斯</a:t>
            </a:r>
            <a:r>
              <a:rPr lang="en-US" altLang="zh-CN" sz="2800" b="1" dirty="0">
                <a:solidFill>
                  <a:prstClr val="black"/>
                </a:solidFill>
                <a:latin typeface="华文楷体" panose="02010600040101010101" pitchFamily="2" charset="-122"/>
                <a:ea typeface="华文楷体" panose="02010600040101010101" pitchFamily="2" charset="-122"/>
              </a:rPr>
              <a:t>《</a:t>
            </a:r>
            <a:r>
              <a:rPr lang="zh-CN" altLang="en-US" sz="2800" b="1" dirty="0">
                <a:solidFill>
                  <a:prstClr val="black"/>
                </a:solidFill>
                <a:latin typeface="华文楷体" panose="02010600040101010101" pitchFamily="2" charset="-122"/>
                <a:ea typeface="华文楷体" panose="02010600040101010101" pitchFamily="2" charset="-122"/>
              </a:rPr>
              <a:t>全球通史：从史前到</a:t>
            </a:r>
            <a:r>
              <a:rPr lang="en-US" altLang="zh-CN" sz="2800" b="1" dirty="0">
                <a:solidFill>
                  <a:prstClr val="black"/>
                </a:solidFill>
                <a:latin typeface="华文楷体" panose="02010600040101010101" pitchFamily="2" charset="-122"/>
                <a:ea typeface="华文楷体" panose="02010600040101010101" pitchFamily="2" charset="-122"/>
              </a:rPr>
              <a:t>21</a:t>
            </a:r>
            <a:r>
              <a:rPr lang="zh-CN" altLang="en-US" sz="2800" b="1" dirty="0">
                <a:solidFill>
                  <a:prstClr val="black"/>
                </a:solidFill>
                <a:latin typeface="华文楷体" panose="02010600040101010101" pitchFamily="2" charset="-122"/>
                <a:ea typeface="华文楷体" panose="02010600040101010101" pitchFamily="2" charset="-122"/>
              </a:rPr>
              <a:t>世纪（上）</a:t>
            </a:r>
            <a:r>
              <a:rPr lang="en-US" altLang="zh-CN" sz="2800" b="1" dirty="0">
                <a:solidFill>
                  <a:prstClr val="black"/>
                </a:solidFill>
                <a:latin typeface="华文楷体" panose="02010600040101010101" pitchFamily="2" charset="-122"/>
                <a:ea typeface="华文楷体" panose="02010600040101010101" pitchFamily="2" charset="-122"/>
              </a:rPr>
              <a:t>》</a:t>
            </a:r>
          </a:p>
        </p:txBody>
      </p:sp>
      <p:sp>
        <p:nvSpPr>
          <p:cNvPr id="6" name="矩形 5"/>
          <p:cNvSpPr/>
          <p:nvPr/>
        </p:nvSpPr>
        <p:spPr>
          <a:xfrm>
            <a:off x="0" y="60864"/>
            <a:ext cx="4091185" cy="707886"/>
          </a:xfrm>
          <a:prstGeom prst="rect">
            <a:avLst/>
          </a:prstGeom>
        </p:spPr>
        <p:txBody>
          <a:bodyPr wrap="none">
            <a:spAutoFit/>
          </a:bodyPr>
          <a:lstStyle/>
          <a:p>
            <a:r>
              <a:rPr lang="en-US" altLang="zh-CN" sz="40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1</a:t>
            </a:r>
            <a:r>
              <a:rPr lang="zh-CN" altLang="en-US" sz="40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、两河流域文明</a:t>
            </a:r>
            <a:endParaRPr lang="zh-CN" altLang="en-US" dirty="0"/>
          </a:p>
        </p:txBody>
      </p:sp>
    </p:spTree>
    <p:extLst>
      <p:ext uri="{BB962C8B-B14F-4D97-AF65-F5344CB8AC3E}">
        <p14:creationId xmlns:p14="http://schemas.microsoft.com/office/powerpoint/2010/main" val="180351055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4214" y="260648"/>
            <a:ext cx="6186309" cy="646331"/>
          </a:xfrm>
          <a:prstGeom prst="rect">
            <a:avLst/>
          </a:prstGeom>
        </p:spPr>
        <p:txBody>
          <a:bodyPr wrap="none">
            <a:spAutoFit/>
          </a:bodyPr>
          <a:lstStyle/>
          <a:p>
            <a:r>
              <a:rPr lang="zh-CN" altLang="en-US" sz="3600" b="1" dirty="0" smtClean="0">
                <a:effectLst>
                  <a:outerShdw blurRad="38100" dist="38100" dir="2700000" algn="tl">
                    <a:srgbClr val="000000">
                      <a:alpha val="43137"/>
                    </a:srgbClr>
                  </a:outerShdw>
                </a:effectLst>
                <a:latin typeface="微软雅黑" pitchFamily="34" charset="-122"/>
                <a:ea typeface="微软雅黑" pitchFamily="34" charset="-122"/>
              </a:rPr>
              <a:t>⑴</a:t>
            </a:r>
            <a:r>
              <a:rPr lang="zh-CN" altLang="en-US" sz="3600" b="1" dirty="0">
                <a:effectLst>
                  <a:outerShdw blurRad="38100" dist="38100" dir="2700000" algn="tl">
                    <a:srgbClr val="000000">
                      <a:alpha val="43137"/>
                    </a:srgbClr>
                  </a:outerShdw>
                </a:effectLst>
                <a:latin typeface="微软雅黑" pitchFamily="34" charset="-122"/>
                <a:ea typeface="微软雅黑" pitchFamily="34" charset="-122"/>
              </a:rPr>
              <a:t>政治</a:t>
            </a:r>
            <a:r>
              <a:rPr lang="zh-CN" altLang="en-US" sz="3600" b="1" dirty="0" smtClean="0">
                <a:effectLst>
                  <a:outerShdw blurRad="38100" dist="38100" dir="2700000" algn="tl">
                    <a:srgbClr val="000000">
                      <a:alpha val="43137"/>
                    </a:srgbClr>
                  </a:outerShdw>
                </a:effectLst>
                <a:latin typeface="微软雅黑" pitchFamily="34" charset="-122"/>
                <a:ea typeface="微软雅黑" pitchFamily="34" charset="-122"/>
              </a:rPr>
              <a:t>文明（古巴比伦王国）</a:t>
            </a:r>
            <a:endParaRPr lang="zh-CN" altLang="en-US" sz="1600" dirty="0"/>
          </a:p>
        </p:txBody>
      </p:sp>
      <p:sp>
        <p:nvSpPr>
          <p:cNvPr id="8" name="矩形 7"/>
          <p:cNvSpPr/>
          <p:nvPr/>
        </p:nvSpPr>
        <p:spPr>
          <a:xfrm>
            <a:off x="148440" y="1139444"/>
            <a:ext cx="2236510"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①君主专制</a:t>
            </a:r>
            <a:endParaRPr lang="zh-CN" altLang="en-US" sz="1400" dirty="0">
              <a:solidFill>
                <a:srgbClr val="3333FF"/>
              </a:solidFill>
            </a:endParaRPr>
          </a:p>
        </p:txBody>
      </p:sp>
      <p:sp>
        <p:nvSpPr>
          <p:cNvPr id="9" name="矩形 8"/>
          <p:cNvSpPr/>
          <p:nvPr/>
        </p:nvSpPr>
        <p:spPr>
          <a:xfrm>
            <a:off x="84214" y="1988840"/>
            <a:ext cx="8840882"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②</a:t>
            </a:r>
            <a:r>
              <a:rPr lang="en-US" altLang="zh-CN"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汉谟拉比法典</a:t>
            </a:r>
            <a:r>
              <a:rPr lang="en-US" altLang="zh-CN"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现存最早</a:t>
            </a:r>
            <a:r>
              <a:rPr lang="en-US" altLang="zh-CN"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成文法典</a:t>
            </a:r>
            <a:endParaRPr lang="zh-CN" altLang="en-US" sz="1400" dirty="0">
              <a:solidFill>
                <a:srgbClr val="3333FF"/>
              </a:solidFill>
            </a:endParaRPr>
          </a:p>
        </p:txBody>
      </p:sp>
      <p:sp>
        <p:nvSpPr>
          <p:cNvPr id="10" name="矩形 9"/>
          <p:cNvSpPr/>
          <p:nvPr/>
        </p:nvSpPr>
        <p:spPr>
          <a:xfrm>
            <a:off x="180231" y="2636912"/>
            <a:ext cx="11737304" cy="4228850"/>
          </a:xfrm>
          <a:prstGeom prst="rect">
            <a:avLst/>
          </a:prstGeom>
        </p:spPr>
        <p:txBody>
          <a:bodyPr wrap="square">
            <a:spAutoFit/>
          </a:bodyPr>
          <a:lstStyle/>
          <a:p>
            <a:pPr algn="just">
              <a:lnSpc>
                <a:spcPct val="120000"/>
              </a:lnSpc>
              <a:spcBef>
                <a:spcPts val="0"/>
              </a:spcBef>
              <a:spcAft>
                <a:spcPts val="0"/>
              </a:spcAft>
            </a:pPr>
            <a:r>
              <a:rPr lang="en-US" altLang="zh-CN" sz="2800" b="1" dirty="0" smtClean="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    </a:t>
            </a:r>
            <a:r>
              <a:rPr lang="zh-CN" altLang="zh-CN" sz="2800" b="1" dirty="0">
                <a:effectLst>
                  <a:outerShdw blurRad="38100" dist="38100" dir="2700000" algn="tl">
                    <a:srgbClr val="000000">
                      <a:alpha val="43137"/>
                    </a:srgbClr>
                  </a:outerShdw>
                </a:effectLst>
                <a:latin typeface="微软雅黑" pitchFamily="34" charset="-122"/>
                <a:ea typeface="微软雅黑" pitchFamily="34" charset="-122"/>
                <a:cs typeface="黑体" panose="02010609060101010101" pitchFamily="49" charset="-122"/>
              </a:rPr>
              <a:t>第</a:t>
            </a:r>
            <a:r>
              <a:rPr lang="en-US" altLang="zh-CN" sz="2800" b="1" dirty="0">
                <a:effectLst>
                  <a:outerShdw blurRad="38100" dist="38100" dir="2700000" algn="tl">
                    <a:srgbClr val="000000">
                      <a:alpha val="43137"/>
                    </a:srgbClr>
                  </a:outerShdw>
                </a:effectLst>
                <a:latin typeface="微软雅黑" pitchFamily="34" charset="-122"/>
                <a:ea typeface="微软雅黑" pitchFamily="34" charset="-122"/>
                <a:cs typeface="黑体" panose="02010609060101010101" pitchFamily="49" charset="-122"/>
              </a:rPr>
              <a:t>6</a:t>
            </a: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cs typeface="黑体" panose="02010609060101010101" pitchFamily="49" charset="-122"/>
              </a:rPr>
              <a:t>条</a:t>
            </a: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  如果一个人盗窃了寺庙或商行的货物，处死刑；接受赃物者也应处死刑。</a:t>
            </a:r>
          </a:p>
          <a:p>
            <a:pPr algn="just">
              <a:lnSpc>
                <a:spcPct val="120000"/>
              </a:lnSpc>
              <a:spcBef>
                <a:spcPts val="0"/>
              </a:spcBef>
              <a:spcAft>
                <a:spcPts val="0"/>
              </a:spcAft>
            </a:pP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    </a:t>
            </a: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cs typeface="黑体" panose="02010609060101010101" pitchFamily="49" charset="-122"/>
              </a:rPr>
              <a:t>第</a:t>
            </a:r>
            <a:r>
              <a:rPr lang="en-US" altLang="zh-CN" sz="2800" b="1" dirty="0">
                <a:effectLst>
                  <a:outerShdw blurRad="38100" dist="38100" dir="2700000" algn="tl">
                    <a:srgbClr val="000000">
                      <a:alpha val="43137"/>
                    </a:srgbClr>
                  </a:outerShdw>
                </a:effectLst>
                <a:latin typeface="微软雅黑" pitchFamily="34" charset="-122"/>
                <a:ea typeface="微软雅黑" pitchFamily="34" charset="-122"/>
                <a:cs typeface="黑体" panose="02010609060101010101" pitchFamily="49" charset="-122"/>
              </a:rPr>
              <a:t>23</a:t>
            </a: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cs typeface="黑体" panose="02010609060101010101" pitchFamily="49" charset="-122"/>
              </a:rPr>
              <a:t>条</a:t>
            </a: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  如果没有抓获拦路的强盗，遭抢劫者须以发誓的形式说明自己的损失，然后由发生抢劫案的地方或地区的市长或地方长官偿还损失。</a:t>
            </a:r>
          </a:p>
          <a:p>
            <a:pPr algn="just">
              <a:lnSpc>
                <a:spcPct val="120000"/>
              </a:lnSpc>
              <a:spcBef>
                <a:spcPts val="0"/>
              </a:spcBef>
              <a:spcAft>
                <a:spcPts val="0"/>
              </a:spcAft>
            </a:pP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    </a:t>
            </a: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cs typeface="黑体" panose="02010609060101010101" pitchFamily="49" charset="-122"/>
              </a:rPr>
              <a:t>第</a:t>
            </a:r>
            <a:r>
              <a:rPr lang="en-US" altLang="zh-CN" sz="2800" b="1" dirty="0">
                <a:effectLst>
                  <a:outerShdw blurRad="38100" dist="38100" dir="2700000" algn="tl">
                    <a:srgbClr val="000000">
                      <a:alpha val="43137"/>
                    </a:srgbClr>
                  </a:outerShdw>
                </a:effectLst>
                <a:latin typeface="微软雅黑" pitchFamily="34" charset="-122"/>
                <a:ea typeface="微软雅黑" pitchFamily="34" charset="-122"/>
                <a:cs typeface="黑体" panose="02010609060101010101" pitchFamily="49" charset="-122"/>
              </a:rPr>
              <a:t>196/197</a:t>
            </a: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cs typeface="黑体" panose="02010609060101010101" pitchFamily="49" charset="-122"/>
              </a:rPr>
              <a:t>条</a:t>
            </a: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  如果一个人伤了贵族的眼睛，还伤其眼。</a:t>
            </a: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如果一个人折了贵族的手足，还折其手足</a:t>
            </a:r>
            <a:r>
              <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a:t>
            </a:r>
            <a:endParaRPr lang="en-US" altLang="zh-CN" sz="2800" b="1" dirty="0" smtClean="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endParaRPr>
          </a:p>
          <a:p>
            <a:pPr algn="just">
              <a:lnSpc>
                <a:spcPct val="120000"/>
              </a:lnSpc>
              <a:spcBef>
                <a:spcPts val="0"/>
              </a:spcBef>
              <a:spcAft>
                <a:spcPts val="0"/>
              </a:spcAft>
            </a:pPr>
            <a:r>
              <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cs typeface="黑体" panose="02010609060101010101" pitchFamily="49" charset="-122"/>
                <a:sym typeface="+mn-ea"/>
              </a:rPr>
              <a:t>    第</a:t>
            </a:r>
            <a:r>
              <a:rPr lang="en-US" altLang="zh-CN" sz="2800" b="1" dirty="0" smtClean="0">
                <a:effectLst>
                  <a:outerShdw blurRad="38100" dist="38100" dir="2700000" algn="tl">
                    <a:srgbClr val="000000">
                      <a:alpha val="43137"/>
                    </a:srgbClr>
                  </a:outerShdw>
                </a:effectLst>
                <a:latin typeface="微软雅黑" pitchFamily="34" charset="-122"/>
                <a:ea typeface="微软雅黑" pitchFamily="34" charset="-122"/>
                <a:cs typeface="黑体" panose="02010609060101010101" pitchFamily="49" charset="-122"/>
                <a:sym typeface="+mn-ea"/>
              </a:rPr>
              <a:t>203</a:t>
            </a:r>
            <a:r>
              <a:rPr lang="en-US" altLang="zh-CN" sz="2800" b="1" dirty="0">
                <a:effectLst>
                  <a:outerShdw blurRad="38100" dist="38100" dir="2700000" algn="tl">
                    <a:srgbClr val="000000">
                      <a:alpha val="43137"/>
                    </a:srgbClr>
                  </a:outerShdw>
                </a:effectLst>
                <a:latin typeface="微软雅黑" pitchFamily="34" charset="-122"/>
                <a:ea typeface="微软雅黑" pitchFamily="34" charset="-122"/>
                <a:cs typeface="黑体" panose="02010609060101010101" pitchFamily="49" charset="-122"/>
                <a:sym typeface="+mn-ea"/>
              </a:rPr>
              <a:t>/205</a:t>
            </a: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cs typeface="黑体" panose="02010609060101010101" pitchFamily="49" charset="-122"/>
                <a:sym typeface="+mn-ea"/>
              </a:rPr>
              <a:t>条</a:t>
            </a: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  如果贵族阶层的人打了贵族出身的人，须罚银一明那。如果任何人的奴隶打了自由民出身的人，处割</a:t>
            </a:r>
            <a:r>
              <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耳之刑</a:t>
            </a: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a:t>
            </a:r>
            <a:endParaRPr lang="zh-CN" altLang="en-US" sz="2800" b="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 name="矩形 10"/>
          <p:cNvSpPr/>
          <p:nvPr/>
        </p:nvSpPr>
        <p:spPr>
          <a:xfrm>
            <a:off x="9109223" y="2052137"/>
            <a:ext cx="2646878" cy="584775"/>
          </a:xfrm>
          <a:prstGeom prst="rect">
            <a:avLst/>
          </a:prstGeom>
        </p:spPr>
        <p:txBody>
          <a:bodyPr wrap="none">
            <a:spAutoFit/>
          </a:bodyPr>
          <a:lstStyle/>
          <a:p>
            <a:r>
              <a:rPr lang="zh-CN" altLang="en-US" sz="3200"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保护私有财产</a:t>
            </a:r>
            <a:endParaRPr lang="zh-CN" altLang="en-US" sz="32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6462345" y="3140968"/>
            <a:ext cx="4288353" cy="584775"/>
          </a:xfrm>
          <a:prstGeom prst="rect">
            <a:avLst/>
          </a:prstGeom>
        </p:spPr>
        <p:txBody>
          <a:bodyPr wrap="none">
            <a:spAutoFit/>
          </a:bodyPr>
          <a:lstStyle/>
          <a:p>
            <a:r>
              <a:rPr lang="zh-CN" altLang="en-US" sz="3200"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类似“福利国家”政策</a:t>
            </a:r>
            <a:endParaRPr lang="zh-CN" altLang="en-US" sz="32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3" name="矩形 12"/>
          <p:cNvSpPr/>
          <p:nvPr/>
        </p:nvSpPr>
        <p:spPr>
          <a:xfrm>
            <a:off x="9519591" y="6273225"/>
            <a:ext cx="1826141" cy="584775"/>
          </a:xfrm>
          <a:prstGeom prst="rect">
            <a:avLst/>
          </a:prstGeom>
        </p:spPr>
        <p:txBody>
          <a:bodyPr wrap="none">
            <a:spAutoFit/>
          </a:bodyPr>
          <a:lstStyle/>
          <a:p>
            <a:r>
              <a:rPr lang="zh-CN" altLang="en-US" sz="3200"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阶级歧视</a:t>
            </a:r>
            <a:endParaRPr lang="zh-CN" altLang="en-US" sz="32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4" name="矩形 13"/>
          <p:cNvSpPr/>
          <p:nvPr/>
        </p:nvSpPr>
        <p:spPr>
          <a:xfrm>
            <a:off x="6156895" y="5229200"/>
            <a:ext cx="1826141" cy="584775"/>
          </a:xfrm>
          <a:prstGeom prst="rect">
            <a:avLst/>
          </a:prstGeom>
        </p:spPr>
        <p:txBody>
          <a:bodyPr wrap="none">
            <a:spAutoFit/>
          </a:bodyPr>
          <a:lstStyle/>
          <a:p>
            <a:r>
              <a:rPr lang="zh-CN" altLang="en-US" sz="3200"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同态复仇</a:t>
            </a:r>
            <a:endParaRPr lang="zh-CN" altLang="en-US" sz="32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15" name="Picture 12" descr="B0F30F235AA68F51CB0246455C649B4F"/>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7095221" y="33726"/>
            <a:ext cx="15113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9900461" y="762138"/>
            <a:ext cx="2236510" cy="707886"/>
          </a:xfrm>
          <a:prstGeom prst="rect">
            <a:avLst/>
          </a:prstGeom>
        </p:spPr>
        <p:txBody>
          <a:bodyPr wrap="none">
            <a:spAutoFit/>
          </a:bodyPr>
          <a:lstStyle/>
          <a:p>
            <a:r>
              <a:rPr lang="zh-CN" altLang="en-US" sz="40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君权神授</a:t>
            </a:r>
            <a:endParaRPr lang="zh-CN" altLang="en-US" sz="40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endParaRPr>
          </a:p>
        </p:txBody>
      </p:sp>
      <p:cxnSp>
        <p:nvCxnSpPr>
          <p:cNvPr id="17" name="直接箭头连接符 16"/>
          <p:cNvCxnSpPr/>
          <p:nvPr>
            <p:custDataLst>
              <p:tags r:id="rId1"/>
            </p:custDataLst>
          </p:nvPr>
        </p:nvCxnSpPr>
        <p:spPr>
          <a:xfrm>
            <a:off x="8725415" y="1105927"/>
            <a:ext cx="1175046" cy="234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29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8469" y="260648"/>
            <a:ext cx="2749471" cy="707886"/>
          </a:xfrm>
          <a:prstGeom prst="rect">
            <a:avLst/>
          </a:prstGeom>
        </p:spPr>
        <p:txBody>
          <a:bodyPr wrap="none">
            <a:spAutoFit/>
          </a:bodyPr>
          <a:lstStyle/>
          <a:p>
            <a:r>
              <a:rPr lang="zh-CN" altLang="en-US" sz="4000" b="1" dirty="0" smtClean="0">
                <a:effectLst>
                  <a:outerShdw blurRad="38100" dist="38100" dir="2700000" algn="tl">
                    <a:srgbClr val="000000">
                      <a:alpha val="43137"/>
                    </a:srgbClr>
                  </a:outerShdw>
                </a:effectLst>
                <a:latin typeface="微软雅黑" pitchFamily="34" charset="-122"/>
                <a:ea typeface="微软雅黑" pitchFamily="34" charset="-122"/>
              </a:rPr>
              <a:t>⑵文化成就</a:t>
            </a:r>
            <a:endParaRPr lang="zh-CN" altLang="en-US" dirty="0"/>
          </a:p>
        </p:txBody>
      </p:sp>
      <p:sp>
        <p:nvSpPr>
          <p:cNvPr id="3" name="矩形 2"/>
          <p:cNvSpPr/>
          <p:nvPr/>
        </p:nvSpPr>
        <p:spPr>
          <a:xfrm>
            <a:off x="128469" y="1196752"/>
            <a:ext cx="2492990" cy="646331"/>
          </a:xfrm>
          <a:prstGeom prst="rect">
            <a:avLst/>
          </a:prstGeom>
        </p:spPr>
        <p:txBody>
          <a:bodyPr wrap="none">
            <a:spAutoFit/>
          </a:bodyPr>
          <a:lstStyle/>
          <a:p>
            <a:r>
              <a:rPr lang="zh-CN" altLang="en-US" sz="36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①楔形文字</a:t>
            </a:r>
            <a:endParaRPr lang="zh-CN" altLang="en-US" sz="1600" dirty="0">
              <a:solidFill>
                <a:srgbClr val="3333FF"/>
              </a:solidFill>
            </a:endParaRPr>
          </a:p>
        </p:txBody>
      </p:sp>
      <p:sp>
        <p:nvSpPr>
          <p:cNvPr id="4" name="矩形 3"/>
          <p:cNvSpPr/>
          <p:nvPr/>
        </p:nvSpPr>
        <p:spPr>
          <a:xfrm>
            <a:off x="128469" y="2345052"/>
            <a:ext cx="3525324" cy="646331"/>
          </a:xfrm>
          <a:prstGeom prst="rect">
            <a:avLst/>
          </a:prstGeom>
        </p:spPr>
        <p:txBody>
          <a:bodyPr wrap="none">
            <a:spAutoFit/>
          </a:bodyPr>
          <a:lstStyle/>
          <a:p>
            <a:r>
              <a:rPr lang="zh-CN" altLang="en-US" sz="36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②数学：</a:t>
            </a:r>
            <a:r>
              <a:rPr lang="en-US" altLang="zh-CN" sz="36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60</a:t>
            </a:r>
            <a:r>
              <a:rPr lang="zh-CN" altLang="en-US" sz="36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进制</a:t>
            </a:r>
            <a:endParaRPr lang="zh-CN" altLang="en-US" sz="1600" dirty="0">
              <a:solidFill>
                <a:srgbClr val="3333FF"/>
              </a:solidFill>
            </a:endParaRPr>
          </a:p>
        </p:txBody>
      </p:sp>
      <p:sp>
        <p:nvSpPr>
          <p:cNvPr id="5" name="矩形 4"/>
          <p:cNvSpPr/>
          <p:nvPr/>
        </p:nvSpPr>
        <p:spPr>
          <a:xfrm>
            <a:off x="139720" y="4748108"/>
            <a:ext cx="2954655" cy="646331"/>
          </a:xfrm>
          <a:prstGeom prst="rect">
            <a:avLst/>
          </a:prstGeom>
        </p:spPr>
        <p:txBody>
          <a:bodyPr wrap="none">
            <a:spAutoFit/>
          </a:bodyPr>
          <a:lstStyle/>
          <a:p>
            <a:r>
              <a:rPr lang="zh-CN" altLang="en-US" sz="36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③史诗、传说</a:t>
            </a:r>
            <a:endParaRPr lang="zh-CN" altLang="en-US" sz="1600" dirty="0">
              <a:solidFill>
                <a:srgbClr val="3333FF"/>
              </a:solidFill>
            </a:endParaRPr>
          </a:p>
        </p:txBody>
      </p:sp>
      <p:pic>
        <p:nvPicPr>
          <p:cNvPr id="6" name="Picture 14" descr="01300543066068142460608352912_s"/>
          <p:cNvPicPr>
            <a:picLocks noChangeAspect="1"/>
          </p:cNvPicPr>
          <p:nvPr>
            <p:custDataLst>
              <p:tags r:id="rId1"/>
            </p:custDataLst>
          </p:nvPr>
        </p:nvPicPr>
        <p:blipFill>
          <a:blip r:embed="rId7"/>
          <a:srcRect l="10056" t="2699" r="11293" b="9508"/>
          <a:stretch>
            <a:fillRect/>
          </a:stretch>
        </p:blipFill>
        <p:spPr>
          <a:xfrm>
            <a:off x="3780631" y="260648"/>
            <a:ext cx="3672408" cy="2923540"/>
          </a:xfrm>
          <a:prstGeom prst="rect">
            <a:avLst/>
          </a:prstGeom>
          <a:noFill/>
          <a:ln w="9525">
            <a:noFill/>
          </a:ln>
        </p:spPr>
      </p:pic>
      <p:grpSp>
        <p:nvGrpSpPr>
          <p:cNvPr id="7" name="组合 6"/>
          <p:cNvGrpSpPr/>
          <p:nvPr>
            <p:custDataLst>
              <p:tags r:id="rId2"/>
            </p:custDataLst>
          </p:nvPr>
        </p:nvGrpSpPr>
        <p:grpSpPr>
          <a:xfrm>
            <a:off x="8218696" y="189270"/>
            <a:ext cx="3501413" cy="2923541"/>
            <a:chOff x="6562911" y="1923679"/>
            <a:chExt cx="2277649" cy="2798087"/>
          </a:xfrm>
          <a:solidFill>
            <a:srgbClr val="C00000"/>
          </a:solidFill>
        </p:grpSpPr>
        <p:pic>
          <p:nvPicPr>
            <p:cNvPr id="8" name="图片 7"/>
            <p:cNvPicPr>
              <a:picLocks noChangeAspect="1"/>
            </p:cNvPicPr>
            <p:nvPr>
              <p:custDataLst>
                <p:tags r:id="rId3"/>
              </p:custDataLst>
            </p:nvPr>
          </p:nvPicPr>
          <p:blipFill>
            <a:blip r:embed="rId8"/>
            <a:stretch>
              <a:fillRect/>
            </a:stretch>
          </p:blipFill>
          <p:spPr>
            <a:xfrm rot="5400000">
              <a:off x="6549607" y="1936984"/>
              <a:ext cx="2304257" cy="2277648"/>
            </a:xfrm>
            <a:prstGeom prst="rect">
              <a:avLst/>
            </a:prstGeom>
            <a:grpFill/>
            <a:ln>
              <a:noFill/>
            </a:ln>
          </p:spPr>
        </p:pic>
        <p:sp>
          <p:nvSpPr>
            <p:cNvPr id="9" name="TextBox 8"/>
            <p:cNvSpPr txBox="1"/>
            <p:nvPr>
              <p:custDataLst>
                <p:tags r:id="rId4"/>
              </p:custDataLst>
            </p:nvPr>
          </p:nvSpPr>
          <p:spPr>
            <a:xfrm>
              <a:off x="6562911" y="4210604"/>
              <a:ext cx="2277649" cy="511162"/>
            </a:xfrm>
            <a:prstGeom prst="rect">
              <a:avLst/>
            </a:prstGeom>
            <a:grp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zh-CN" alt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古巴</a:t>
              </a:r>
              <a:r>
                <a:rPr lang="zh-CN" altLang="en-US"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比伦楔形文字</a:t>
              </a:r>
              <a:endParaRPr lang="zh-CN" alt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0" name="矩形 9"/>
          <p:cNvSpPr/>
          <p:nvPr/>
        </p:nvSpPr>
        <p:spPr>
          <a:xfrm>
            <a:off x="329806" y="3428999"/>
            <a:ext cx="3877985" cy="584775"/>
          </a:xfrm>
          <a:prstGeom prst="rect">
            <a:avLst/>
          </a:prstGeom>
        </p:spPr>
        <p:txBody>
          <a:bodyPr wrap="none">
            <a:spAutoFit/>
          </a:bodyPr>
          <a:lstStyle/>
          <a:p>
            <a:r>
              <a:rPr lang="zh-CN" altLang="en-US" sz="32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举例：今天的运用？</a:t>
            </a:r>
            <a:endParaRPr lang="zh-CN" altLang="en-US" sz="1400" dirty="0">
              <a:solidFill>
                <a:srgbClr val="C00000"/>
              </a:solidFill>
            </a:endParaRPr>
          </a:p>
        </p:txBody>
      </p:sp>
      <p:sp>
        <p:nvSpPr>
          <p:cNvPr id="11" name="左大括号 10"/>
          <p:cNvSpPr/>
          <p:nvPr/>
        </p:nvSpPr>
        <p:spPr>
          <a:xfrm>
            <a:off x="3079620" y="4409293"/>
            <a:ext cx="336143" cy="1323963"/>
          </a:xfrm>
          <a:prstGeom prst="leftBrace">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矩形 11"/>
          <p:cNvSpPr/>
          <p:nvPr/>
        </p:nvSpPr>
        <p:spPr>
          <a:xfrm>
            <a:off x="3247691" y="4149080"/>
            <a:ext cx="6721712" cy="646331"/>
          </a:xfrm>
          <a:prstGeom prst="rect">
            <a:avLst/>
          </a:prstGeom>
        </p:spPr>
        <p:txBody>
          <a:bodyPr wrap="none">
            <a:spAutoFit/>
          </a:bodyPr>
          <a:lstStyle/>
          <a:p>
            <a:r>
              <a:rPr lang="en-US" altLang="zh-CN" sz="36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36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吉尔伽美什</a:t>
            </a:r>
            <a:r>
              <a:rPr lang="en-US" altLang="zh-CN" sz="36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36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最早的史诗</a:t>
            </a:r>
            <a:endParaRPr lang="zh-CN" altLang="en-US" sz="1600" dirty="0">
              <a:solidFill>
                <a:srgbClr val="3333FF"/>
              </a:solidFill>
            </a:endParaRPr>
          </a:p>
        </p:txBody>
      </p:sp>
      <p:sp>
        <p:nvSpPr>
          <p:cNvPr id="13" name="矩形 12"/>
          <p:cNvSpPr/>
          <p:nvPr/>
        </p:nvSpPr>
        <p:spPr>
          <a:xfrm>
            <a:off x="3457729" y="5473041"/>
            <a:ext cx="3877985" cy="646331"/>
          </a:xfrm>
          <a:prstGeom prst="rect">
            <a:avLst/>
          </a:prstGeom>
        </p:spPr>
        <p:txBody>
          <a:bodyPr wrap="none">
            <a:spAutoFit/>
          </a:bodyPr>
          <a:lstStyle/>
          <a:p>
            <a:r>
              <a:rPr lang="zh-CN" altLang="en-US" sz="36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洪水和方舟的传说</a:t>
            </a:r>
            <a:endParaRPr lang="zh-CN" altLang="en-US" sz="1600" dirty="0">
              <a:solidFill>
                <a:srgbClr val="3333FF"/>
              </a:solidFill>
            </a:endParaRPr>
          </a:p>
        </p:txBody>
      </p:sp>
      <p:sp>
        <p:nvSpPr>
          <p:cNvPr id="14" name="矩形 13"/>
          <p:cNvSpPr/>
          <p:nvPr/>
        </p:nvSpPr>
        <p:spPr>
          <a:xfrm>
            <a:off x="139720" y="5877272"/>
            <a:ext cx="1569660" cy="646331"/>
          </a:xfrm>
          <a:prstGeom prst="rect">
            <a:avLst/>
          </a:prstGeom>
        </p:spPr>
        <p:txBody>
          <a:bodyPr wrap="none">
            <a:spAutoFit/>
          </a:bodyPr>
          <a:lstStyle/>
          <a:p>
            <a:r>
              <a:rPr lang="zh-CN" altLang="en-US" sz="36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④</a:t>
            </a:r>
            <a:r>
              <a:rPr lang="zh-CN" altLang="en-US" sz="36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绘画</a:t>
            </a:r>
            <a:endParaRPr lang="zh-CN" altLang="en-US" sz="1600" dirty="0">
              <a:solidFill>
                <a:srgbClr val="3333FF"/>
              </a:solidFill>
            </a:endParaRPr>
          </a:p>
        </p:txBody>
      </p:sp>
    </p:spTree>
    <p:extLst>
      <p:ext uri="{BB962C8B-B14F-4D97-AF65-F5344CB8AC3E}">
        <p14:creationId xmlns:p14="http://schemas.microsoft.com/office/powerpoint/2010/main" val="342493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1" grpId="0" animBg="1"/>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2838"/>
</p:tagLst>
</file>

<file path=ppt/tags/tag10.xml><?xml version="1.0" encoding="utf-8"?>
<p:tagLst xmlns:a="http://schemas.openxmlformats.org/drawingml/2006/main" xmlns:r="http://schemas.openxmlformats.org/officeDocument/2006/relationships" xmlns:p="http://schemas.openxmlformats.org/presentationml/2006/main">
  <p:tag name="AS_UNIQUEID" val="3042"/>
</p:tagLst>
</file>

<file path=ppt/tags/tag11.xml><?xml version="1.0" encoding="utf-8"?>
<p:tagLst xmlns:a="http://schemas.openxmlformats.org/drawingml/2006/main" xmlns:r="http://schemas.openxmlformats.org/officeDocument/2006/relationships" xmlns:p="http://schemas.openxmlformats.org/presentationml/2006/main">
  <p:tag name="AS_UNIQUEID" val="3065"/>
</p:tagLst>
</file>

<file path=ppt/tags/tag12.xml><?xml version="1.0" encoding="utf-8"?>
<p:tagLst xmlns:a="http://schemas.openxmlformats.org/drawingml/2006/main" xmlns:r="http://schemas.openxmlformats.org/officeDocument/2006/relationships" xmlns:p="http://schemas.openxmlformats.org/presentationml/2006/main">
  <p:tag name="AS_UNIQUEID" val="3069"/>
</p:tagLst>
</file>

<file path=ppt/tags/tag13.xml><?xml version="1.0" encoding="utf-8"?>
<p:tagLst xmlns:a="http://schemas.openxmlformats.org/drawingml/2006/main" xmlns:r="http://schemas.openxmlformats.org/officeDocument/2006/relationships" xmlns:p="http://schemas.openxmlformats.org/presentationml/2006/main">
  <p:tag name="AS_UNIQUEID" val="3047"/>
</p:tagLst>
</file>

<file path=ppt/tags/tag14.xml><?xml version="1.0" encoding="utf-8"?>
<p:tagLst xmlns:a="http://schemas.openxmlformats.org/drawingml/2006/main" xmlns:r="http://schemas.openxmlformats.org/officeDocument/2006/relationships" xmlns:p="http://schemas.openxmlformats.org/presentationml/2006/main">
  <p:tag name="AS_UNIQUEID" val="3040"/>
</p:tagLst>
</file>

<file path=ppt/tags/tag15.xml><?xml version="1.0" encoding="utf-8"?>
<p:tagLst xmlns:a="http://schemas.openxmlformats.org/drawingml/2006/main" xmlns:r="http://schemas.openxmlformats.org/officeDocument/2006/relationships" xmlns:p="http://schemas.openxmlformats.org/presentationml/2006/main">
  <p:tag name="AS_UNIQUEID" val="3060"/>
</p:tagLst>
</file>

<file path=ppt/tags/tag16.xml><?xml version="1.0" encoding="utf-8"?>
<p:tagLst xmlns:a="http://schemas.openxmlformats.org/drawingml/2006/main" xmlns:r="http://schemas.openxmlformats.org/officeDocument/2006/relationships" xmlns:p="http://schemas.openxmlformats.org/presentationml/2006/main">
  <p:tag name="AS_UNIQUEID" val="3045"/>
</p:tagLst>
</file>

<file path=ppt/tags/tag17.xml><?xml version="1.0" encoding="utf-8"?>
<p:tagLst xmlns:a="http://schemas.openxmlformats.org/drawingml/2006/main" xmlns:r="http://schemas.openxmlformats.org/officeDocument/2006/relationships" xmlns:p="http://schemas.openxmlformats.org/presentationml/2006/main">
  <p:tag name="AS_UNIQUEID" val="3070"/>
</p:tagLst>
</file>

<file path=ppt/tags/tag18.xml><?xml version="1.0" encoding="utf-8"?>
<p:tagLst xmlns:a="http://schemas.openxmlformats.org/drawingml/2006/main" xmlns:r="http://schemas.openxmlformats.org/officeDocument/2006/relationships" xmlns:p="http://schemas.openxmlformats.org/presentationml/2006/main">
  <p:tag name="AS_UNIQUEID" val="3054"/>
</p:tagLst>
</file>

<file path=ppt/tags/tag19.xml><?xml version="1.0" encoding="utf-8"?>
<p:tagLst xmlns:a="http://schemas.openxmlformats.org/drawingml/2006/main" xmlns:r="http://schemas.openxmlformats.org/officeDocument/2006/relationships" xmlns:p="http://schemas.openxmlformats.org/presentationml/2006/main">
  <p:tag name="AS_UNIQUEID" val="3056"/>
</p:tagLst>
</file>

<file path=ppt/tags/tag2.xml><?xml version="1.0" encoding="utf-8"?>
<p:tagLst xmlns:a="http://schemas.openxmlformats.org/drawingml/2006/main" xmlns:r="http://schemas.openxmlformats.org/officeDocument/2006/relationships" xmlns:p="http://schemas.openxmlformats.org/presentationml/2006/main">
  <p:tag name="AS_UNIQUEID" val="2790"/>
</p:tagLst>
</file>

<file path=ppt/tags/tag20.xml><?xml version="1.0" encoding="utf-8"?>
<p:tagLst xmlns:a="http://schemas.openxmlformats.org/drawingml/2006/main" xmlns:r="http://schemas.openxmlformats.org/officeDocument/2006/relationships" xmlns:p="http://schemas.openxmlformats.org/presentationml/2006/main">
  <p:tag name="AS_UNIQUEID" val="3067"/>
</p:tagLst>
</file>

<file path=ppt/tags/tag21.xml><?xml version="1.0" encoding="utf-8"?>
<p:tagLst xmlns:a="http://schemas.openxmlformats.org/drawingml/2006/main" xmlns:r="http://schemas.openxmlformats.org/officeDocument/2006/relationships" xmlns:p="http://schemas.openxmlformats.org/presentationml/2006/main">
  <p:tag name="AS_UNIQUEID" val="3046"/>
</p:tagLst>
</file>

<file path=ppt/tags/tag22.xml><?xml version="1.0" encoding="utf-8"?>
<p:tagLst xmlns:a="http://schemas.openxmlformats.org/drawingml/2006/main" xmlns:r="http://schemas.openxmlformats.org/officeDocument/2006/relationships" xmlns:p="http://schemas.openxmlformats.org/presentationml/2006/main">
  <p:tag name="AS_UNIQUEID" val="3063"/>
</p:tagLst>
</file>

<file path=ppt/tags/tag23.xml><?xml version="1.0" encoding="utf-8"?>
<p:tagLst xmlns:a="http://schemas.openxmlformats.org/drawingml/2006/main" xmlns:r="http://schemas.openxmlformats.org/officeDocument/2006/relationships" xmlns:p="http://schemas.openxmlformats.org/presentationml/2006/main">
  <p:tag name="AS_UNIQUEID" val="3066"/>
</p:tagLst>
</file>

<file path=ppt/tags/tag24.xml><?xml version="1.0" encoding="utf-8"?>
<p:tagLst xmlns:a="http://schemas.openxmlformats.org/drawingml/2006/main" xmlns:r="http://schemas.openxmlformats.org/officeDocument/2006/relationships" xmlns:p="http://schemas.openxmlformats.org/presentationml/2006/main">
  <p:tag name="AS_UNIQUEID" val="3059"/>
</p:tagLst>
</file>

<file path=ppt/tags/tag25.xml><?xml version="1.0" encoding="utf-8"?>
<p:tagLst xmlns:a="http://schemas.openxmlformats.org/drawingml/2006/main" xmlns:r="http://schemas.openxmlformats.org/officeDocument/2006/relationships" xmlns:p="http://schemas.openxmlformats.org/presentationml/2006/main">
  <p:tag name="AS_UNIQUEID" val="3062"/>
</p:tagLst>
</file>

<file path=ppt/tags/tag26.xml><?xml version="1.0" encoding="utf-8"?>
<p:tagLst xmlns:a="http://schemas.openxmlformats.org/drawingml/2006/main" xmlns:r="http://schemas.openxmlformats.org/officeDocument/2006/relationships" xmlns:p="http://schemas.openxmlformats.org/presentationml/2006/main">
  <p:tag name="AS_UNIQUEID" val="3057"/>
</p:tagLst>
</file>

<file path=ppt/tags/tag27.xml><?xml version="1.0" encoding="utf-8"?>
<p:tagLst xmlns:a="http://schemas.openxmlformats.org/drawingml/2006/main" xmlns:r="http://schemas.openxmlformats.org/officeDocument/2006/relationships" xmlns:p="http://schemas.openxmlformats.org/presentationml/2006/main">
  <p:tag name="AS_UNIQUEID" val="3058"/>
</p:tagLst>
</file>

<file path=ppt/tags/tag28.xml><?xml version="1.0" encoding="utf-8"?>
<p:tagLst xmlns:a="http://schemas.openxmlformats.org/drawingml/2006/main" xmlns:r="http://schemas.openxmlformats.org/officeDocument/2006/relationships" xmlns:p="http://schemas.openxmlformats.org/presentationml/2006/main">
  <p:tag name="AS_UNIQUEID" val="3052"/>
</p:tagLst>
</file>

<file path=ppt/tags/tag29.xml><?xml version="1.0" encoding="utf-8"?>
<p:tagLst xmlns:a="http://schemas.openxmlformats.org/drawingml/2006/main" xmlns:r="http://schemas.openxmlformats.org/officeDocument/2006/relationships" xmlns:p="http://schemas.openxmlformats.org/presentationml/2006/main">
  <p:tag name="AS_UNIQUEID" val="3055"/>
</p:tagLst>
</file>

<file path=ppt/tags/tag3.xml><?xml version="1.0" encoding="utf-8"?>
<p:tagLst xmlns:a="http://schemas.openxmlformats.org/drawingml/2006/main" xmlns:r="http://schemas.openxmlformats.org/officeDocument/2006/relationships" xmlns:p="http://schemas.openxmlformats.org/presentationml/2006/main">
  <p:tag name="AS_UNIQUEID" val="3043"/>
</p:tagLst>
</file>

<file path=ppt/tags/tag30.xml><?xml version="1.0" encoding="utf-8"?>
<p:tagLst xmlns:a="http://schemas.openxmlformats.org/drawingml/2006/main" xmlns:r="http://schemas.openxmlformats.org/officeDocument/2006/relationships" xmlns:p="http://schemas.openxmlformats.org/presentationml/2006/main">
  <p:tag name="AS_UNIQUEID" val="3051"/>
</p:tagLst>
</file>

<file path=ppt/tags/tag31.xml><?xml version="1.0" encoding="utf-8"?>
<p:tagLst xmlns:a="http://schemas.openxmlformats.org/drawingml/2006/main" xmlns:r="http://schemas.openxmlformats.org/officeDocument/2006/relationships" xmlns:p="http://schemas.openxmlformats.org/presentationml/2006/main">
  <p:tag name="AS_UNIQUEID" val="3053"/>
</p:tagLst>
</file>

<file path=ppt/tags/tag32.xml><?xml version="1.0" encoding="utf-8"?>
<p:tagLst xmlns:a="http://schemas.openxmlformats.org/drawingml/2006/main" xmlns:r="http://schemas.openxmlformats.org/officeDocument/2006/relationships" xmlns:p="http://schemas.openxmlformats.org/presentationml/2006/main">
  <p:tag name="AS_UNIQUEID" val="3039"/>
</p:tagLst>
</file>

<file path=ppt/tags/tag33.xml><?xml version="1.0" encoding="utf-8"?>
<p:tagLst xmlns:a="http://schemas.openxmlformats.org/drawingml/2006/main" xmlns:r="http://schemas.openxmlformats.org/officeDocument/2006/relationships" xmlns:p="http://schemas.openxmlformats.org/presentationml/2006/main">
  <p:tag name="AS_UNIQUEID" val="3047"/>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SPECIAL_SOURCE" val="bdnull"/>
  <p:tag name="KSO_WM_TEMPLATE_CATEGORY" val="custom"/>
  <p:tag name="KSO_WM_TEMPLATE_INDEX" val="20205176"/>
</p:tagLst>
</file>

<file path=ppt/tags/tag35.xml><?xml version="1.0" encoding="utf-8"?>
<p:tagLst xmlns:a="http://schemas.openxmlformats.org/drawingml/2006/main" xmlns:r="http://schemas.openxmlformats.org/officeDocument/2006/relationships" xmlns:p="http://schemas.openxmlformats.org/presentationml/2006/main">
  <p:tag name="AS_UNIQUEID" val="2921"/>
</p:tagLst>
</file>

<file path=ppt/tags/tag36.xml><?xml version="1.0" encoding="utf-8"?>
<p:tagLst xmlns:a="http://schemas.openxmlformats.org/drawingml/2006/main" xmlns:r="http://schemas.openxmlformats.org/officeDocument/2006/relationships" xmlns:p="http://schemas.openxmlformats.org/presentationml/2006/main">
  <p:tag name="AS_UNIQUEID" val="2934"/>
</p:tagLst>
</file>

<file path=ppt/tags/tag37.xml><?xml version="1.0" encoding="utf-8"?>
<p:tagLst xmlns:a="http://schemas.openxmlformats.org/drawingml/2006/main" xmlns:r="http://schemas.openxmlformats.org/officeDocument/2006/relationships" xmlns:p="http://schemas.openxmlformats.org/presentationml/2006/main">
  <p:tag name="AS_UNIQUEID" val="2935"/>
</p:tagLst>
</file>

<file path=ppt/tags/tag38.xml><?xml version="1.0" encoding="utf-8"?>
<p:tagLst xmlns:a="http://schemas.openxmlformats.org/drawingml/2006/main" xmlns:r="http://schemas.openxmlformats.org/officeDocument/2006/relationships" xmlns:p="http://schemas.openxmlformats.org/presentationml/2006/main">
  <p:tag name="AS_UNIQUEID" val="2936"/>
</p:tagLst>
</file>

<file path=ppt/tags/tag39.xml><?xml version="1.0" encoding="utf-8"?>
<p:tagLst xmlns:a="http://schemas.openxmlformats.org/drawingml/2006/main" xmlns:r="http://schemas.openxmlformats.org/officeDocument/2006/relationships" xmlns:p="http://schemas.openxmlformats.org/presentationml/2006/main">
  <p:tag name="AS_UNIQUEID" val="2926"/>
</p:tagLst>
</file>

<file path=ppt/tags/tag4.xml><?xml version="1.0" encoding="utf-8"?>
<p:tagLst xmlns:a="http://schemas.openxmlformats.org/drawingml/2006/main" xmlns:r="http://schemas.openxmlformats.org/officeDocument/2006/relationships" xmlns:p="http://schemas.openxmlformats.org/presentationml/2006/main">
  <p:tag name="AS_UNIQUEID" val="3061"/>
</p:tagLst>
</file>

<file path=ppt/tags/tag40.xml><?xml version="1.0" encoding="utf-8"?>
<p:tagLst xmlns:a="http://schemas.openxmlformats.org/drawingml/2006/main" xmlns:r="http://schemas.openxmlformats.org/officeDocument/2006/relationships" xmlns:p="http://schemas.openxmlformats.org/presentationml/2006/main">
  <p:tag name="AS_UNIQUEID" val="2931"/>
</p:tagLst>
</file>

<file path=ppt/tags/tag41.xml><?xml version="1.0" encoding="utf-8"?>
<p:tagLst xmlns:a="http://schemas.openxmlformats.org/drawingml/2006/main" xmlns:r="http://schemas.openxmlformats.org/officeDocument/2006/relationships" xmlns:p="http://schemas.openxmlformats.org/presentationml/2006/main">
  <p:tag name="AS_UNIQUEID" val="2925"/>
</p:tagLst>
</file>

<file path=ppt/tags/tag42.xml><?xml version="1.0" encoding="utf-8"?>
<p:tagLst xmlns:a="http://schemas.openxmlformats.org/drawingml/2006/main" xmlns:r="http://schemas.openxmlformats.org/officeDocument/2006/relationships" xmlns:p="http://schemas.openxmlformats.org/presentationml/2006/main">
  <p:tag name="AS_UNIQUEID" val="2930"/>
</p:tagLst>
</file>

<file path=ppt/tags/tag43.xml><?xml version="1.0" encoding="utf-8"?>
<p:tagLst xmlns:a="http://schemas.openxmlformats.org/drawingml/2006/main" xmlns:r="http://schemas.openxmlformats.org/officeDocument/2006/relationships" xmlns:p="http://schemas.openxmlformats.org/presentationml/2006/main">
  <p:tag name="AS_UNIQUEID" val="2923"/>
</p:tagLst>
</file>

<file path=ppt/tags/tag44.xml><?xml version="1.0" encoding="utf-8"?>
<p:tagLst xmlns:a="http://schemas.openxmlformats.org/drawingml/2006/main" xmlns:r="http://schemas.openxmlformats.org/officeDocument/2006/relationships" xmlns:p="http://schemas.openxmlformats.org/presentationml/2006/main">
  <p:tag name="AS_UNIQUEID" val="2929"/>
</p:tagLst>
</file>

<file path=ppt/tags/tag45.xml><?xml version="1.0" encoding="utf-8"?>
<p:tagLst xmlns:a="http://schemas.openxmlformats.org/drawingml/2006/main" xmlns:r="http://schemas.openxmlformats.org/officeDocument/2006/relationships" xmlns:p="http://schemas.openxmlformats.org/presentationml/2006/main">
  <p:tag name="AS_UNIQUEID" val="2924"/>
</p:tagLst>
</file>

<file path=ppt/tags/tag46.xml><?xml version="1.0" encoding="utf-8"?>
<p:tagLst xmlns:a="http://schemas.openxmlformats.org/drawingml/2006/main" xmlns:r="http://schemas.openxmlformats.org/officeDocument/2006/relationships" xmlns:p="http://schemas.openxmlformats.org/presentationml/2006/main">
  <p:tag name="AS_UNIQUEID" val="2928"/>
</p:tagLst>
</file>

<file path=ppt/tags/tag47.xml><?xml version="1.0" encoding="utf-8"?>
<p:tagLst xmlns:a="http://schemas.openxmlformats.org/drawingml/2006/main" xmlns:r="http://schemas.openxmlformats.org/officeDocument/2006/relationships" xmlns:p="http://schemas.openxmlformats.org/presentationml/2006/main">
  <p:tag name="AS_UNIQUEID" val="2922"/>
</p:tagLst>
</file>

<file path=ppt/tags/tag48.xml><?xml version="1.0" encoding="utf-8"?>
<p:tagLst xmlns:a="http://schemas.openxmlformats.org/drawingml/2006/main" xmlns:r="http://schemas.openxmlformats.org/officeDocument/2006/relationships" xmlns:p="http://schemas.openxmlformats.org/presentationml/2006/main">
  <p:tag name="AS_UNIQUEID" val="2927"/>
</p:tagLst>
</file>

<file path=ppt/tags/tag49.xml><?xml version="1.0" encoding="utf-8"?>
<p:tagLst xmlns:a="http://schemas.openxmlformats.org/drawingml/2006/main" xmlns:r="http://schemas.openxmlformats.org/officeDocument/2006/relationships" xmlns:p="http://schemas.openxmlformats.org/presentationml/2006/main">
  <p:tag name="AS_UNIQUEID" val="3060"/>
</p:tagLst>
</file>

<file path=ppt/tags/tag5.xml><?xml version="1.0" encoding="utf-8"?>
<p:tagLst xmlns:a="http://schemas.openxmlformats.org/drawingml/2006/main" xmlns:r="http://schemas.openxmlformats.org/officeDocument/2006/relationships" xmlns:p="http://schemas.openxmlformats.org/presentationml/2006/main">
  <p:tag name="AS_UNIQUEID" val="3064"/>
</p:tagLst>
</file>

<file path=ppt/tags/tag50.xml><?xml version="1.0" encoding="utf-8"?>
<p:tagLst xmlns:a="http://schemas.openxmlformats.org/drawingml/2006/main" xmlns:r="http://schemas.openxmlformats.org/officeDocument/2006/relationships" xmlns:p="http://schemas.openxmlformats.org/presentationml/2006/main">
  <p:tag name="AS_UNIQUEID" val="3502"/>
</p:tagLst>
</file>

<file path=ppt/tags/tag51.xml><?xml version="1.0" encoding="utf-8"?>
<p:tagLst xmlns:a="http://schemas.openxmlformats.org/drawingml/2006/main" xmlns:r="http://schemas.openxmlformats.org/officeDocument/2006/relationships" xmlns:p="http://schemas.openxmlformats.org/presentationml/2006/main">
  <p:tag name="AS_UNIQUEID" val="3524"/>
</p:tagLst>
</file>

<file path=ppt/tags/tag52.xml><?xml version="1.0" encoding="utf-8"?>
<p:tagLst xmlns:a="http://schemas.openxmlformats.org/drawingml/2006/main" xmlns:r="http://schemas.openxmlformats.org/officeDocument/2006/relationships" xmlns:p="http://schemas.openxmlformats.org/presentationml/2006/main">
  <p:tag name="AS_UNIQUEID" val="3525"/>
</p:tagLst>
</file>

<file path=ppt/tags/tag53.xml><?xml version="1.0" encoding="utf-8"?>
<p:tagLst xmlns:a="http://schemas.openxmlformats.org/drawingml/2006/main" xmlns:r="http://schemas.openxmlformats.org/officeDocument/2006/relationships" xmlns:p="http://schemas.openxmlformats.org/presentationml/2006/main">
  <p:tag name="AS_UNIQUEID" val="3526"/>
</p:tagLst>
</file>

<file path=ppt/tags/tag54.xml><?xml version="1.0" encoding="utf-8"?>
<p:tagLst xmlns:a="http://schemas.openxmlformats.org/drawingml/2006/main" xmlns:r="http://schemas.openxmlformats.org/officeDocument/2006/relationships" xmlns:p="http://schemas.openxmlformats.org/presentationml/2006/main">
  <p:tag name="AS_UNIQUEID" val="1201"/>
</p:tagLst>
</file>

<file path=ppt/tags/tag55.xml><?xml version="1.0" encoding="utf-8"?>
<p:tagLst xmlns:a="http://schemas.openxmlformats.org/drawingml/2006/main" xmlns:r="http://schemas.openxmlformats.org/officeDocument/2006/relationships" xmlns:p="http://schemas.openxmlformats.org/presentationml/2006/main">
  <p:tag name="AS_UNIQUEID" val="1915"/>
</p:tagLst>
</file>

<file path=ppt/tags/tag56.xml><?xml version="1.0" encoding="utf-8"?>
<p:tagLst xmlns:a="http://schemas.openxmlformats.org/drawingml/2006/main" xmlns:r="http://schemas.openxmlformats.org/officeDocument/2006/relationships" xmlns:p="http://schemas.openxmlformats.org/presentationml/2006/main">
  <p:tag name="AS_UNIQUEID" val="185"/>
  <p:tag name="KSO_WM_FULL_TEXT_BEAUTIFY_COPY_ID" val="3"/>
</p:tagLst>
</file>

<file path=ppt/tags/tag57.xml><?xml version="1.0" encoding="utf-8"?>
<p:tagLst xmlns:a="http://schemas.openxmlformats.org/drawingml/2006/main" xmlns:r="http://schemas.openxmlformats.org/officeDocument/2006/relationships" xmlns:p="http://schemas.openxmlformats.org/presentationml/2006/main">
  <p:tag name="AS_UNIQUEID" val="186"/>
  <p:tag name="KSO_WM_FULL_TEXT_BEAUTIFY_COPY_ID" val="4"/>
</p:tagLst>
</file>

<file path=ppt/tags/tag58.xml><?xml version="1.0" encoding="utf-8"?>
<p:tagLst xmlns:a="http://schemas.openxmlformats.org/drawingml/2006/main" xmlns:r="http://schemas.openxmlformats.org/officeDocument/2006/relationships" xmlns:p="http://schemas.openxmlformats.org/presentationml/2006/main">
  <p:tag name="AS_UNIQUEID" val="1202"/>
</p:tagLst>
</file>

<file path=ppt/tags/tag59.xml><?xml version="1.0" encoding="utf-8"?>
<p:tagLst xmlns:a="http://schemas.openxmlformats.org/drawingml/2006/main" xmlns:r="http://schemas.openxmlformats.org/officeDocument/2006/relationships" xmlns:p="http://schemas.openxmlformats.org/presentationml/2006/main">
  <p:tag name="AS_UNIQUEID" val="1203"/>
</p:tagLst>
</file>

<file path=ppt/tags/tag6.xml><?xml version="1.0" encoding="utf-8"?>
<p:tagLst xmlns:a="http://schemas.openxmlformats.org/drawingml/2006/main" xmlns:r="http://schemas.openxmlformats.org/officeDocument/2006/relationships" xmlns:p="http://schemas.openxmlformats.org/presentationml/2006/main">
  <p:tag name="AS_UNIQUEID" val="3068"/>
</p:tagLst>
</file>

<file path=ppt/tags/tag60.xml><?xml version="1.0" encoding="utf-8"?>
<p:tagLst xmlns:a="http://schemas.openxmlformats.org/drawingml/2006/main" xmlns:r="http://schemas.openxmlformats.org/officeDocument/2006/relationships" xmlns:p="http://schemas.openxmlformats.org/presentationml/2006/main">
  <p:tag name="AS_UNIQUEID" val="3122"/>
</p:tagLst>
</file>

<file path=ppt/tags/tag61.xml><?xml version="1.0" encoding="utf-8"?>
<p:tagLst xmlns:a="http://schemas.openxmlformats.org/drawingml/2006/main" xmlns:r="http://schemas.openxmlformats.org/officeDocument/2006/relationships" xmlns:p="http://schemas.openxmlformats.org/presentationml/2006/main">
  <p:tag name="AS_UNIQUEID" val="3123"/>
</p:tagLst>
</file>

<file path=ppt/tags/tag62.xml><?xml version="1.0" encoding="utf-8"?>
<p:tagLst xmlns:a="http://schemas.openxmlformats.org/drawingml/2006/main" xmlns:r="http://schemas.openxmlformats.org/officeDocument/2006/relationships" xmlns:p="http://schemas.openxmlformats.org/presentationml/2006/main">
  <p:tag name="AS_UNIQUEID" val="3124"/>
</p:tagLst>
</file>

<file path=ppt/tags/tag63.xml><?xml version="1.0" encoding="utf-8"?>
<p:tagLst xmlns:a="http://schemas.openxmlformats.org/drawingml/2006/main" xmlns:r="http://schemas.openxmlformats.org/officeDocument/2006/relationships" xmlns:p="http://schemas.openxmlformats.org/presentationml/2006/main">
  <p:tag name="AS_UNIQUEID" val="1590"/>
</p:tagLst>
</file>

<file path=ppt/tags/tag64.xml><?xml version="1.0" encoding="utf-8"?>
<p:tagLst xmlns:a="http://schemas.openxmlformats.org/drawingml/2006/main" xmlns:r="http://schemas.openxmlformats.org/officeDocument/2006/relationships" xmlns:p="http://schemas.openxmlformats.org/presentationml/2006/main">
  <p:tag name="AS_UNIQUEID" val="3646"/>
</p:tagLst>
</file>

<file path=ppt/tags/tag65.xml><?xml version="1.0" encoding="utf-8"?>
<p:tagLst xmlns:a="http://schemas.openxmlformats.org/drawingml/2006/main" xmlns:r="http://schemas.openxmlformats.org/officeDocument/2006/relationships" xmlns:p="http://schemas.openxmlformats.org/presentationml/2006/main">
  <p:tag name="AS_UNIQUEID" val="2053"/>
</p:tagLst>
</file>

<file path=ppt/tags/tag66.xml><?xml version="1.0" encoding="utf-8"?>
<p:tagLst xmlns:a="http://schemas.openxmlformats.org/drawingml/2006/main" xmlns:r="http://schemas.openxmlformats.org/officeDocument/2006/relationships" xmlns:p="http://schemas.openxmlformats.org/presentationml/2006/main">
  <p:tag name="AS_UNIQUEID" val="3121"/>
</p:tagLst>
</file>

<file path=ppt/tags/tag67.xml><?xml version="1.0" encoding="utf-8"?>
<p:tagLst xmlns:a="http://schemas.openxmlformats.org/drawingml/2006/main" xmlns:r="http://schemas.openxmlformats.org/officeDocument/2006/relationships" xmlns:p="http://schemas.openxmlformats.org/presentationml/2006/main">
  <p:tag name="AS_UNIQUEID" val="3115"/>
</p:tagLst>
</file>

<file path=ppt/tags/tag7.xml><?xml version="1.0" encoding="utf-8"?>
<p:tagLst xmlns:a="http://schemas.openxmlformats.org/drawingml/2006/main" xmlns:r="http://schemas.openxmlformats.org/officeDocument/2006/relationships" xmlns:p="http://schemas.openxmlformats.org/presentationml/2006/main">
  <p:tag name="AS_UNIQUEID" val="3041"/>
</p:tagLst>
</file>

<file path=ppt/tags/tag8.xml><?xml version="1.0" encoding="utf-8"?>
<p:tagLst xmlns:a="http://schemas.openxmlformats.org/drawingml/2006/main" xmlns:r="http://schemas.openxmlformats.org/officeDocument/2006/relationships" xmlns:p="http://schemas.openxmlformats.org/presentationml/2006/main">
  <p:tag name="AS_UNIQUEID" val="3044"/>
</p:tagLst>
</file>

<file path=ppt/tags/tag9.xml><?xml version="1.0" encoding="utf-8"?>
<p:tagLst xmlns:a="http://schemas.openxmlformats.org/drawingml/2006/main" xmlns:r="http://schemas.openxmlformats.org/officeDocument/2006/relationships" xmlns:p="http://schemas.openxmlformats.org/presentationml/2006/main">
  <p:tag name="AS_UNIQUEID" val="305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23865</TotalTime>
  <Words>1564</Words>
  <Application>Microsoft Office PowerPoint</Application>
  <PresentationFormat>自定义</PresentationFormat>
  <Paragraphs>137</Paragraphs>
  <Slides>17</Slides>
  <Notes>12</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PC</cp:lastModifiedBy>
  <cp:revision>182</cp:revision>
  <dcterms:created xsi:type="dcterms:W3CDTF">2021-11-05T00:29:35Z</dcterms:created>
  <dcterms:modified xsi:type="dcterms:W3CDTF">2022-02-20T11:14:35Z</dcterms:modified>
</cp:coreProperties>
</file>