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4" r:id="rId4"/>
    <p:sldId id="275" r:id="rId5"/>
    <p:sldId id="276" r:id="rId6"/>
    <p:sldId id="277" r:id="rId7"/>
    <p:sldId id="279" r:id="rId8"/>
    <p:sldId id="278" r:id="rId9"/>
    <p:sldId id="280" r:id="rId10"/>
    <p:sldId id="281" r:id="rId11"/>
    <p:sldId id="282" r:id="rId12"/>
    <p:sldId id="285" r:id="rId13"/>
    <p:sldId id="284" r:id="rId14"/>
    <p:sldId id="286" r:id="rId15"/>
  </p:sldIdLst>
  <p:sldSz cx="121697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2" autoAdjust="0"/>
  </p:normalViewPr>
  <p:slideViewPr>
    <p:cSldViewPr>
      <p:cViewPr varScale="1">
        <p:scale>
          <a:sx n="80" d="100"/>
          <a:sy n="80" d="100"/>
        </p:scale>
        <p:origin x="-510" y="-90"/>
      </p:cViewPr>
      <p:guideLst>
        <p:guide orient="horz" pos="2160"/>
        <p:guide pos="38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F1C00-1A5C-4DC8-82F9-D1747C288E71}" type="datetimeFigureOut">
              <a:rPr lang="zh-CN" altLang="en-US" smtClean="0"/>
              <a:t>2022/1/14</a:t>
            </a:fld>
            <a:endParaRPr lang="zh-CN" altLang="en-US"/>
          </a:p>
        </p:txBody>
      </p:sp>
      <p:sp>
        <p:nvSpPr>
          <p:cNvPr id="4" name="幻灯片图像占位符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882541-F639-44D1-9279-84C16AE6C377}" type="slidenum">
              <a:rPr lang="zh-CN" altLang="en-US" smtClean="0"/>
              <a:t>‹#›</a:t>
            </a:fld>
            <a:endParaRPr lang="zh-CN" altLang="en-US"/>
          </a:p>
        </p:txBody>
      </p:sp>
    </p:spTree>
    <p:extLst>
      <p:ext uri="{BB962C8B-B14F-4D97-AF65-F5344CB8AC3E}">
        <p14:creationId xmlns:p14="http://schemas.microsoft.com/office/powerpoint/2010/main" val="175180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10</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11</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12</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13</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14</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2</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3</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4</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5</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6</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7</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8</a:t>
            </a:fld>
            <a:endParaRPr lang="zh-CN" altLang="en-US"/>
          </a:p>
        </p:txBody>
      </p:sp>
    </p:spTree>
    <p:extLst>
      <p:ext uri="{BB962C8B-B14F-4D97-AF65-F5344CB8AC3E}">
        <p14:creationId xmlns:p14="http://schemas.microsoft.com/office/powerpoint/2010/main" val="20939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7350" y="685800"/>
            <a:ext cx="60833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F6C405-BB87-4B31-ACAB-002C92B8031E}" type="slidenum">
              <a:rPr lang="zh-CN" altLang="en-US" smtClean="0"/>
              <a:t>9</a:t>
            </a:fld>
            <a:endParaRPr lang="zh-CN" altLang="en-US"/>
          </a:p>
        </p:txBody>
      </p:sp>
    </p:spTree>
    <p:extLst>
      <p:ext uri="{BB962C8B-B14F-4D97-AF65-F5344CB8AC3E}">
        <p14:creationId xmlns:p14="http://schemas.microsoft.com/office/powerpoint/2010/main" val="20939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2733" y="2130426"/>
            <a:ext cx="1034430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37302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71961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23087" y="274639"/>
            <a:ext cx="2738199"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8489" y="274639"/>
            <a:ext cx="801176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59528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3549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29212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1328" y="4406901"/>
            <a:ext cx="1034430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43813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239029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411091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78864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13039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8489" y="273050"/>
            <a:ext cx="400377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309482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5361" y="4800600"/>
            <a:ext cx="730186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025FADA-C51B-46EC-8F78-FE4816A70D23}" type="datetimeFigureOut">
              <a:rPr lang="zh-CN" altLang="en-US" smtClean="0"/>
              <a:t>2022/1/14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10427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5FADA-C51B-46EC-8F78-FE4816A70D23}" type="datetimeFigureOut">
              <a:rPr lang="zh-CN" altLang="en-US" smtClean="0"/>
              <a:t>2022/1/14</a:t>
            </a:fld>
            <a:endParaRPr lang="zh-CN" altLang="en-US"/>
          </a:p>
        </p:txBody>
      </p:sp>
      <p:sp>
        <p:nvSpPr>
          <p:cNvPr id="5" name="页脚占位符 4"/>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3624F-5802-45CD-972B-417D67144077}" type="slidenum">
              <a:rPr lang="zh-CN" altLang="en-US" smtClean="0"/>
              <a:t>‹#›</a:t>
            </a:fld>
            <a:endParaRPr lang="zh-CN" altLang="en-US"/>
          </a:p>
        </p:txBody>
      </p:sp>
    </p:spTree>
    <p:extLst>
      <p:ext uri="{BB962C8B-B14F-4D97-AF65-F5344CB8AC3E}">
        <p14:creationId xmlns:p14="http://schemas.microsoft.com/office/powerpoint/2010/main" val="151976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3.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1.xml"/><Relationship Id="rId11" Type="http://schemas.openxmlformats.org/officeDocument/2006/relationships/image" Target="../media/image11.png"/><Relationship Id="rId5" Type="http://schemas.openxmlformats.org/officeDocument/2006/relationships/slideLayout" Target="../slideLayouts/slideLayout12.xml"/><Relationship Id="rId10" Type="http://schemas.openxmlformats.org/officeDocument/2006/relationships/image" Target="../media/image10.png"/><Relationship Id="rId4" Type="http://schemas.openxmlformats.org/officeDocument/2006/relationships/tags" Target="../tags/tag14.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7.xml"/><Relationship Id="rId7" Type="http://schemas.openxmlformats.org/officeDocument/2006/relationships/notesSlide" Target="../notesSlides/notesSlide12.xml"/><Relationship Id="rId12" Type="http://schemas.openxmlformats.org/officeDocument/2006/relationships/image" Target="../media/image17.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12.xml"/><Relationship Id="rId11" Type="http://schemas.openxmlformats.org/officeDocument/2006/relationships/image" Target="../media/image16.png"/><Relationship Id="rId5" Type="http://schemas.openxmlformats.org/officeDocument/2006/relationships/tags" Target="../tags/tag19.xml"/><Relationship Id="rId10" Type="http://schemas.openxmlformats.org/officeDocument/2006/relationships/image" Target="../media/image15.png"/><Relationship Id="rId4" Type="http://schemas.openxmlformats.org/officeDocument/2006/relationships/tags" Target="../tags/tag18.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3.xml"/><Relationship Id="rId5" Type="http://schemas.openxmlformats.org/officeDocument/2006/relationships/tags" Target="../tags/tag5.xml"/><Relationship Id="rId10" Type="http://schemas.openxmlformats.org/officeDocument/2006/relationships/slideLayout" Target="../slideLayouts/slideLayout12.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628503" y="1098121"/>
            <a:ext cx="7056785" cy="1569660"/>
          </a:xfrm>
          <a:prstGeom prst="rect">
            <a:avLst/>
          </a:prstGeom>
        </p:spPr>
        <p:txBody>
          <a:bodyPr wrap="square">
            <a:spAutoFit/>
          </a:bodyPr>
          <a:lstStyle/>
          <a:p>
            <a:pPr algn="ctr">
              <a:defRPr/>
            </a:pPr>
            <a:r>
              <a:rPr lang="zh-CN" altLang="en-US" sz="4800" b="1" dirty="0" smtClean="0">
                <a:effectLst>
                  <a:outerShdw blurRad="38100" dist="38100" dir="2700000" algn="tl">
                    <a:srgbClr val="000000">
                      <a:alpha val="43137"/>
                    </a:srgbClr>
                  </a:outerShdw>
                </a:effectLst>
                <a:latin typeface="微软雅黑" pitchFamily="34" charset="-122"/>
                <a:ea typeface="微软雅黑" pitchFamily="34" charset="-122"/>
              </a:rPr>
              <a:t>中国特色社会主义</a:t>
            </a:r>
            <a:endParaRPr lang="en-US" altLang="zh-CN" sz="4800" b="1" dirty="0" smtClean="0">
              <a:effectLst>
                <a:outerShdw blurRad="38100" dist="38100" dir="2700000" algn="tl">
                  <a:srgbClr val="000000">
                    <a:alpha val="43137"/>
                  </a:srgbClr>
                </a:outerShdw>
              </a:effectLst>
              <a:latin typeface="微软雅黑" pitchFamily="34" charset="-122"/>
              <a:ea typeface="微软雅黑" pitchFamily="34" charset="-122"/>
            </a:endParaRPr>
          </a:p>
          <a:p>
            <a:pPr algn="ctr">
              <a:defRPr/>
            </a:pPr>
            <a:r>
              <a:rPr lang="zh-CN" altLang="en-US" sz="4800" b="1" dirty="0" smtClean="0">
                <a:effectLst>
                  <a:outerShdw blurRad="38100" dist="38100" dir="2700000" algn="tl">
                    <a:srgbClr val="000000">
                      <a:alpha val="43137"/>
                    </a:srgbClr>
                  </a:outerShdw>
                </a:effectLst>
                <a:latin typeface="微软雅黑" pitchFamily="34" charset="-122"/>
                <a:ea typeface="微软雅黑" pitchFamily="34" charset="-122"/>
              </a:rPr>
              <a:t>道路的开辟与发展</a:t>
            </a:r>
            <a:endParaRPr lang="zh-CN" altLang="en-US" sz="4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矩形 4"/>
          <p:cNvSpPr/>
          <p:nvPr/>
        </p:nvSpPr>
        <p:spPr>
          <a:xfrm>
            <a:off x="223889" y="212753"/>
            <a:ext cx="2629246" cy="923330"/>
          </a:xfrm>
          <a:prstGeom prst="rect">
            <a:avLst/>
          </a:prstGeom>
        </p:spPr>
        <p:txBody>
          <a:bodyPr wrap="none">
            <a:spAutoFit/>
          </a:bodyPr>
          <a:lstStyle/>
          <a:p>
            <a:pPr>
              <a:defRPr/>
            </a:pPr>
            <a:r>
              <a:rPr lang="zh-CN" altLang="en-US"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第</a:t>
            </a:r>
            <a:r>
              <a:rPr lang="en-US" altLang="zh-CN"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28</a:t>
            </a:r>
            <a:r>
              <a:rPr lang="zh-CN" altLang="en-US"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课</a:t>
            </a:r>
            <a:r>
              <a:rPr lang="en-US" altLang="zh-CN" sz="5400" b="1" dirty="0" smtClean="0">
                <a:solidFill>
                  <a:srgbClr val="000000"/>
                </a:solidFill>
                <a:effectLst>
                  <a:outerShdw blurRad="38100" dist="38100" dir="2700000" algn="tl">
                    <a:srgbClr val="C0C0C0"/>
                  </a:outerShdw>
                </a:effectLst>
                <a:latin typeface="微软雅黑" pitchFamily="34" charset="-122"/>
                <a:ea typeface="微软雅黑" pitchFamily="34" charset="-122"/>
              </a:rPr>
              <a:t> </a:t>
            </a:r>
            <a:endParaRPr lang="zh-CN" altLang="en-US" sz="1200" dirty="0">
              <a:latin typeface="微软雅黑" pitchFamily="34" charset="-122"/>
              <a:ea typeface="微软雅黑" pitchFamily="34" charset="-122"/>
            </a:endParaRPr>
          </a:p>
        </p:txBody>
      </p:sp>
      <p:sp>
        <p:nvSpPr>
          <p:cNvPr id="2" name="矩形 1"/>
          <p:cNvSpPr/>
          <p:nvPr/>
        </p:nvSpPr>
        <p:spPr>
          <a:xfrm>
            <a:off x="236261" y="3317322"/>
            <a:ext cx="6208665" cy="3539430"/>
          </a:xfrm>
          <a:prstGeom prst="rect">
            <a:avLst/>
          </a:prstGeom>
        </p:spPr>
        <p:txBody>
          <a:bodyPr wrap="square">
            <a:spAutoFit/>
          </a:bodyPr>
          <a:lstStyle/>
          <a:p>
            <a:r>
              <a:rPr lang="zh-CN" altLang="en-US" sz="3200" b="1" dirty="0" smtClean="0">
                <a:effectLst>
                  <a:outerShdw blurRad="38100" dist="38100" dir="2700000" algn="tl">
                    <a:srgbClr val="000000">
                      <a:alpha val="43137"/>
                    </a:srgbClr>
                  </a:outerShdw>
                </a:effectLst>
                <a:latin typeface="微软雅黑" pitchFamily="34" charset="-122"/>
                <a:ea typeface="微软雅黑" pitchFamily="34" charset="-122"/>
              </a:rPr>
              <a:t>       认识</a:t>
            </a:r>
            <a:r>
              <a:rPr lang="zh-CN" altLang="en-US" sz="3200" b="1" dirty="0">
                <a:effectLst>
                  <a:outerShdw blurRad="38100" dist="38100" dir="2700000" algn="tl">
                    <a:srgbClr val="000000">
                      <a:alpha val="43137"/>
                    </a:srgbClr>
                  </a:outerShdw>
                </a:effectLst>
                <a:latin typeface="微软雅黑" pitchFamily="34" charset="-122"/>
                <a:ea typeface="微软雅黑" pitchFamily="34" charset="-122"/>
              </a:rPr>
              <a:t>真理标准问题讨论和中共十一届三中全会的历史意义；认识改革开放以来中国在各个领域职得的成就、综合国力及国际影响力的不断提高，认识“一国两制”对实现祖国完全统一的重大</a:t>
            </a:r>
            <a:r>
              <a:rPr lang="zh-CN" altLang="en-US" sz="3200" b="1" dirty="0" smtClean="0">
                <a:effectLst>
                  <a:outerShdw blurRad="38100" dist="38100" dir="2700000" algn="tl">
                    <a:srgbClr val="000000">
                      <a:alpha val="43137"/>
                    </a:srgbClr>
                  </a:outerShdw>
                </a:effectLst>
                <a:latin typeface="微软雅黑" pitchFamily="34" charset="-122"/>
                <a:ea typeface="微软雅黑" pitchFamily="34" charset="-122"/>
              </a:rPr>
              <a:t>意义。</a:t>
            </a:r>
            <a:endParaRPr lang="zh-CN" altLang="en-US" sz="32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矩形 2"/>
          <p:cNvSpPr/>
          <p:nvPr/>
        </p:nvSpPr>
        <p:spPr>
          <a:xfrm>
            <a:off x="1731674" y="2492896"/>
            <a:ext cx="2242922" cy="707886"/>
          </a:xfrm>
          <a:prstGeom prst="rect">
            <a:avLst/>
          </a:prstGeom>
        </p:spPr>
        <p:txBody>
          <a:bodyPr wrap="none" numCol="2">
            <a:spAutoFit/>
          </a:bodyPr>
          <a:lstStyle/>
          <a:p>
            <a:pPr algn="r"/>
            <a:r>
              <a:rPr lang="en-US" altLang="zh-CN" sz="4000" b="1" dirty="0" err="1">
                <a:effectLst>
                  <a:outerShdw blurRad="38100" dist="38100" dir="2700000" algn="tl">
                    <a:srgbClr val="000000">
                      <a:alpha val="43137"/>
                    </a:srgbClr>
                  </a:outerShdw>
                </a:effectLst>
                <a:latin typeface="微软雅黑" pitchFamily="34" charset="-122"/>
                <a:ea typeface="微软雅黑" pitchFamily="34" charset="-122"/>
              </a:rPr>
              <a:t>课标要求</a:t>
            </a:r>
            <a:endParaRPr lang="zh-CN" altLang="en-US" sz="4000" dirty="0">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7" name="图片 6"/>
          <p:cNvPicPr/>
          <p:nvPr/>
        </p:nvPicPr>
        <p:blipFill>
          <a:blip r:embed="rId3"/>
          <a:stretch>
            <a:fillRect/>
          </a:stretch>
        </p:blipFill>
        <p:spPr>
          <a:xfrm>
            <a:off x="6516935" y="3200782"/>
            <a:ext cx="4951471" cy="3312739"/>
          </a:xfrm>
          <a:prstGeom prst="rect">
            <a:avLst/>
          </a:prstGeom>
          <a:noFill/>
          <a:ln w="9525">
            <a:noFill/>
          </a:ln>
        </p:spPr>
      </p:pic>
    </p:spTree>
    <p:extLst>
      <p:ext uri="{BB962C8B-B14F-4D97-AF65-F5344CB8AC3E}">
        <p14:creationId xmlns:p14="http://schemas.microsoft.com/office/powerpoint/2010/main" val="2974371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888" y="212752"/>
            <a:ext cx="7879080" cy="707886"/>
          </a:xfrm>
          <a:prstGeom prst="rect">
            <a:avLst/>
          </a:prstGeom>
        </p:spPr>
        <p:txBody>
          <a:bodyPr wrap="none">
            <a:spAutoFit/>
          </a:bodyPr>
          <a:lstStyle/>
          <a:p>
            <a:pPr>
              <a:defRPr/>
            </a:pPr>
            <a:r>
              <a:rPr lang="zh-CN" altLang="en-US" sz="4000" b="1" dirty="0">
                <a:solidFill>
                  <a:srgbClr val="000000"/>
                </a:solidFill>
                <a:effectLst>
                  <a:outerShdw blurRad="38100" dist="38100" dir="2700000" algn="tl">
                    <a:srgbClr val="C0C0C0"/>
                  </a:outerShdw>
                </a:effectLst>
                <a:latin typeface="微软雅黑" pitchFamily="34" charset="-122"/>
                <a:ea typeface="微软雅黑" pitchFamily="34" charset="-122"/>
              </a:rPr>
              <a:t>三</a:t>
            </a:r>
            <a:r>
              <a:rPr lang="zh-CN" altLang="en-US" sz="4000" b="1" dirty="0" smtClean="0">
                <a:solidFill>
                  <a:srgbClr val="000000"/>
                </a:solidFill>
                <a:effectLst>
                  <a:outerShdw blurRad="38100" dist="38100" dir="2700000" algn="tl">
                    <a:srgbClr val="C0C0C0"/>
                  </a:outerShdw>
                </a:effectLst>
                <a:latin typeface="微软雅黑" pitchFamily="34" charset="-122"/>
                <a:ea typeface="微软雅黑" pitchFamily="34" charset="-122"/>
              </a:rPr>
              <a:t>、“一国两制”与中国统一大业</a:t>
            </a:r>
            <a:endParaRPr lang="zh-CN" altLang="en-US" sz="800" dirty="0">
              <a:solidFill>
                <a:srgbClr val="FF0000"/>
              </a:solidFill>
              <a:latin typeface="微软雅黑" pitchFamily="34" charset="-122"/>
              <a:ea typeface="微软雅黑" pitchFamily="34" charset="-122"/>
            </a:endParaRPr>
          </a:p>
        </p:txBody>
      </p:sp>
      <p:sp>
        <p:nvSpPr>
          <p:cNvPr id="3" name="矩形 2"/>
          <p:cNvSpPr/>
          <p:nvPr/>
        </p:nvSpPr>
        <p:spPr>
          <a:xfrm>
            <a:off x="223888" y="956098"/>
            <a:ext cx="5086649"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1</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、“一国两制”的提出</a:t>
            </a:r>
            <a:endParaRPr lang="zh-CN" altLang="en-US" sz="700" dirty="0">
              <a:solidFill>
                <a:srgbClr val="3333FF"/>
              </a:solidFill>
              <a:latin typeface="微软雅黑" pitchFamily="34" charset="-122"/>
              <a:ea typeface="微软雅黑" pitchFamily="34" charset="-122"/>
            </a:endParaRPr>
          </a:p>
        </p:txBody>
      </p:sp>
      <p:sp>
        <p:nvSpPr>
          <p:cNvPr id="6" name="矩形 5"/>
          <p:cNvSpPr/>
          <p:nvPr/>
        </p:nvSpPr>
        <p:spPr>
          <a:xfrm>
            <a:off x="396255" y="1620089"/>
            <a:ext cx="6942926"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⑴提出者：邓小平</a:t>
            </a: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a:t>
            </a:r>
            <a:r>
              <a:rPr lang="en-US" altLang="zh-CN"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20</a:t>
            </a: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世纪</a:t>
            </a:r>
            <a:r>
              <a:rPr lang="en-US" altLang="zh-CN"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80</a:t>
            </a: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年代初</a:t>
            </a:r>
            <a:endParaRPr lang="zh-CN" altLang="en-US" sz="800" dirty="0">
              <a:solidFill>
                <a:srgbClr val="3333FF"/>
              </a:solidFill>
              <a:latin typeface="微软雅黑" pitchFamily="34" charset="-122"/>
              <a:ea typeface="微软雅黑" pitchFamily="34" charset="-122"/>
            </a:endParaRPr>
          </a:p>
        </p:txBody>
      </p:sp>
      <p:sp>
        <p:nvSpPr>
          <p:cNvPr id="7" name="矩形 6"/>
          <p:cNvSpPr/>
          <p:nvPr/>
        </p:nvSpPr>
        <p:spPr>
          <a:xfrm>
            <a:off x="410951" y="2276872"/>
            <a:ext cx="2145543"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⑵内容</a:t>
            </a:r>
            <a:endParaRPr lang="zh-CN" altLang="en-US" sz="800" dirty="0">
              <a:solidFill>
                <a:srgbClr val="3333FF"/>
              </a:solidFill>
              <a:latin typeface="微软雅黑" pitchFamily="34" charset="-122"/>
              <a:ea typeface="微软雅黑" pitchFamily="34" charset="-122"/>
            </a:endParaRPr>
          </a:p>
        </p:txBody>
      </p:sp>
      <p:sp>
        <p:nvSpPr>
          <p:cNvPr id="12" name="矩形 11"/>
          <p:cNvSpPr/>
          <p:nvPr/>
        </p:nvSpPr>
        <p:spPr>
          <a:xfrm>
            <a:off x="2556495" y="2855195"/>
            <a:ext cx="3188456"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中华人民共和国</a:t>
            </a:r>
            <a:endParaRPr lang="zh-CN" altLang="en-US" sz="800" dirty="0">
              <a:solidFill>
                <a:srgbClr val="3333FF"/>
              </a:solidFill>
              <a:latin typeface="微软雅黑" pitchFamily="34" charset="-122"/>
              <a:ea typeface="微软雅黑" pitchFamily="34" charset="-122"/>
            </a:endParaRPr>
          </a:p>
        </p:txBody>
      </p:sp>
      <p:grpSp>
        <p:nvGrpSpPr>
          <p:cNvPr id="5" name="组合 4"/>
          <p:cNvGrpSpPr/>
          <p:nvPr/>
        </p:nvGrpSpPr>
        <p:grpSpPr>
          <a:xfrm>
            <a:off x="2218315" y="3861048"/>
            <a:ext cx="1706333" cy="1792271"/>
            <a:chOff x="2218315" y="3861048"/>
            <a:chExt cx="1706333" cy="1792271"/>
          </a:xfrm>
        </p:grpSpPr>
        <p:sp>
          <p:nvSpPr>
            <p:cNvPr id="10" name="矩形 9"/>
            <p:cNvSpPr/>
            <p:nvPr/>
          </p:nvSpPr>
          <p:spPr>
            <a:xfrm>
              <a:off x="2498839" y="3861048"/>
              <a:ext cx="1281791" cy="584775"/>
            </a:xfrm>
            <a:prstGeom prst="rect">
              <a:avLst/>
            </a:prstGeom>
          </p:spPr>
          <p:txBody>
            <a:bodyPr wrap="square">
              <a:spAutoFit/>
            </a:bodyPr>
            <a:lstStyle/>
            <a:p>
              <a:pPr algn="dist">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大陆</a:t>
              </a:r>
              <a:endParaRPr lang="zh-CN" altLang="en-US" sz="800" dirty="0">
                <a:solidFill>
                  <a:srgbClr val="3333FF"/>
                </a:solidFill>
                <a:latin typeface="微软雅黑" pitchFamily="34" charset="-122"/>
                <a:ea typeface="微软雅黑" pitchFamily="34" charset="-122"/>
              </a:endParaRPr>
            </a:p>
          </p:txBody>
        </p:sp>
        <p:sp>
          <p:nvSpPr>
            <p:cNvPr id="11" name="矩形 10"/>
            <p:cNvSpPr/>
            <p:nvPr/>
          </p:nvSpPr>
          <p:spPr>
            <a:xfrm>
              <a:off x="2464532" y="5068544"/>
              <a:ext cx="1460116"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港澳台</a:t>
              </a:r>
              <a:endParaRPr lang="zh-CN" altLang="en-US" sz="800" dirty="0">
                <a:solidFill>
                  <a:srgbClr val="3333FF"/>
                </a:solidFill>
                <a:latin typeface="微软雅黑" pitchFamily="34" charset="-122"/>
                <a:ea typeface="微软雅黑" pitchFamily="34" charset="-122"/>
              </a:endParaRPr>
            </a:p>
          </p:txBody>
        </p:sp>
        <p:sp>
          <p:nvSpPr>
            <p:cNvPr id="13" name="左大括号 12"/>
            <p:cNvSpPr/>
            <p:nvPr/>
          </p:nvSpPr>
          <p:spPr>
            <a:xfrm>
              <a:off x="2218315" y="4040668"/>
              <a:ext cx="246215" cy="1521677"/>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 name="组合 3"/>
          <p:cNvGrpSpPr/>
          <p:nvPr/>
        </p:nvGrpSpPr>
        <p:grpSpPr>
          <a:xfrm>
            <a:off x="852203" y="2883418"/>
            <a:ext cx="1416260" cy="2210477"/>
            <a:chOff x="852203" y="2883418"/>
            <a:chExt cx="1416260" cy="2210477"/>
          </a:xfrm>
        </p:grpSpPr>
        <p:sp>
          <p:nvSpPr>
            <p:cNvPr id="8" name="矩形 7"/>
            <p:cNvSpPr/>
            <p:nvPr/>
          </p:nvSpPr>
          <p:spPr>
            <a:xfrm>
              <a:off x="1133768" y="2883418"/>
              <a:ext cx="1134695"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一国</a:t>
              </a:r>
              <a:endParaRPr lang="zh-CN" altLang="en-US" sz="800" dirty="0">
                <a:solidFill>
                  <a:srgbClr val="3333FF"/>
                </a:solidFill>
                <a:latin typeface="微软雅黑" pitchFamily="34" charset="-122"/>
                <a:ea typeface="微软雅黑" pitchFamily="34" charset="-122"/>
              </a:endParaRPr>
            </a:p>
          </p:txBody>
        </p:sp>
        <p:sp>
          <p:nvSpPr>
            <p:cNvPr id="9" name="矩形 8"/>
            <p:cNvSpPr/>
            <p:nvPr/>
          </p:nvSpPr>
          <p:spPr>
            <a:xfrm>
              <a:off x="1133769" y="4509120"/>
              <a:ext cx="1072771"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两制</a:t>
              </a:r>
              <a:endParaRPr lang="zh-CN" altLang="en-US" sz="800" dirty="0">
                <a:solidFill>
                  <a:srgbClr val="3333FF"/>
                </a:solidFill>
                <a:latin typeface="微软雅黑" pitchFamily="34" charset="-122"/>
                <a:ea typeface="微软雅黑" pitchFamily="34" charset="-122"/>
              </a:endParaRPr>
            </a:p>
          </p:txBody>
        </p:sp>
        <p:sp>
          <p:nvSpPr>
            <p:cNvPr id="14" name="左大括号 13"/>
            <p:cNvSpPr/>
            <p:nvPr/>
          </p:nvSpPr>
          <p:spPr>
            <a:xfrm>
              <a:off x="852203" y="3147582"/>
              <a:ext cx="281565" cy="1793586"/>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6" name="矩形 15"/>
          <p:cNvSpPr/>
          <p:nvPr/>
        </p:nvSpPr>
        <p:spPr>
          <a:xfrm>
            <a:off x="4755377" y="5068543"/>
            <a:ext cx="2841678"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资本主义制度</a:t>
            </a:r>
            <a:endParaRPr lang="zh-CN" altLang="en-US" sz="800" dirty="0">
              <a:solidFill>
                <a:srgbClr val="3333FF"/>
              </a:solidFill>
              <a:latin typeface="微软雅黑" pitchFamily="34" charset="-122"/>
              <a:ea typeface="微软雅黑" pitchFamily="34" charset="-122"/>
            </a:endParaRPr>
          </a:p>
        </p:txBody>
      </p:sp>
      <p:cxnSp>
        <p:nvCxnSpPr>
          <p:cNvPr id="20" name="直接连接符 19"/>
          <p:cNvCxnSpPr/>
          <p:nvPr/>
        </p:nvCxnSpPr>
        <p:spPr>
          <a:xfrm>
            <a:off x="3893930" y="5373216"/>
            <a:ext cx="7507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744950" y="3175805"/>
            <a:ext cx="7507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660952" y="2855194"/>
            <a:ext cx="2304256"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前提和核心</a:t>
            </a:r>
            <a:endParaRPr lang="zh-CN" altLang="en-US" sz="800" dirty="0">
              <a:solidFill>
                <a:srgbClr val="3333FF"/>
              </a:solidFill>
              <a:latin typeface="微软雅黑" pitchFamily="34" charset="-122"/>
              <a:ea typeface="微软雅黑" pitchFamily="34" charset="-122"/>
            </a:endParaRPr>
          </a:p>
        </p:txBody>
      </p:sp>
      <p:grpSp>
        <p:nvGrpSpPr>
          <p:cNvPr id="17" name="组合 16"/>
          <p:cNvGrpSpPr/>
          <p:nvPr/>
        </p:nvGrpSpPr>
        <p:grpSpPr>
          <a:xfrm>
            <a:off x="3893931" y="3861047"/>
            <a:ext cx="5647340" cy="652428"/>
            <a:chOff x="3893931" y="3861047"/>
            <a:chExt cx="5647340" cy="652428"/>
          </a:xfrm>
        </p:grpSpPr>
        <p:sp>
          <p:nvSpPr>
            <p:cNvPr id="15" name="矩形 14"/>
            <p:cNvSpPr/>
            <p:nvPr/>
          </p:nvSpPr>
          <p:spPr>
            <a:xfrm>
              <a:off x="4731087" y="3861047"/>
              <a:ext cx="3081992"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社会主义制度</a:t>
              </a:r>
              <a:endParaRPr lang="zh-CN" altLang="en-US" sz="800" dirty="0">
                <a:solidFill>
                  <a:srgbClr val="3333FF"/>
                </a:solidFill>
                <a:latin typeface="微软雅黑" pitchFamily="34" charset="-122"/>
                <a:ea typeface="微软雅黑" pitchFamily="34" charset="-122"/>
              </a:endParaRPr>
            </a:p>
          </p:txBody>
        </p:sp>
        <p:cxnSp>
          <p:nvCxnSpPr>
            <p:cNvPr id="18" name="直接连接符 17"/>
            <p:cNvCxnSpPr/>
            <p:nvPr/>
          </p:nvCxnSpPr>
          <p:spPr>
            <a:xfrm>
              <a:off x="3893931" y="4149080"/>
              <a:ext cx="7507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37681" y="4221088"/>
              <a:ext cx="7507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389143" y="3928700"/>
              <a:ext cx="1152128"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主体</a:t>
              </a:r>
              <a:endParaRPr lang="zh-CN" altLang="en-US" sz="800" dirty="0">
                <a:solidFill>
                  <a:srgbClr val="3333FF"/>
                </a:solidFill>
                <a:latin typeface="微软雅黑" pitchFamily="34" charset="-122"/>
                <a:ea typeface="微软雅黑" pitchFamily="34" charset="-122"/>
              </a:endParaRPr>
            </a:p>
          </p:txBody>
        </p:sp>
      </p:grpSp>
      <p:sp>
        <p:nvSpPr>
          <p:cNvPr id="25" name="矩形 24"/>
          <p:cNvSpPr/>
          <p:nvPr/>
        </p:nvSpPr>
        <p:spPr>
          <a:xfrm>
            <a:off x="410952" y="5949280"/>
            <a:ext cx="1569480"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⑶</a:t>
            </a:r>
            <a:r>
              <a:rPr lang="zh-CN" altLang="en-US" sz="3200" b="1" dirty="0">
                <a:solidFill>
                  <a:srgbClr val="3333FF"/>
                </a:solidFill>
                <a:effectLst>
                  <a:outerShdw blurRad="38100" dist="38100" dir="2700000" algn="tl">
                    <a:srgbClr val="C0C0C0"/>
                  </a:outerShdw>
                </a:effectLst>
                <a:latin typeface="微软雅黑" pitchFamily="34" charset="-122"/>
                <a:ea typeface="微软雅黑" pitchFamily="34" charset="-122"/>
              </a:rPr>
              <a:t>意义</a:t>
            </a:r>
            <a:endParaRPr lang="zh-CN" altLang="en-US" sz="800" dirty="0">
              <a:solidFill>
                <a:srgbClr val="3333FF"/>
              </a:solidFill>
              <a:latin typeface="微软雅黑" pitchFamily="34" charset="-122"/>
              <a:ea typeface="微软雅黑" pitchFamily="34" charset="-122"/>
            </a:endParaRPr>
          </a:p>
        </p:txBody>
      </p:sp>
      <p:sp>
        <p:nvSpPr>
          <p:cNvPr id="26" name="矩形 25"/>
          <p:cNvSpPr/>
          <p:nvPr/>
        </p:nvSpPr>
        <p:spPr>
          <a:xfrm>
            <a:off x="2366350" y="5963782"/>
            <a:ext cx="2062354"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政策保证</a:t>
            </a:r>
            <a:endParaRPr lang="zh-CN" altLang="en-US" sz="800" dirty="0">
              <a:solidFill>
                <a:srgbClr val="3333FF"/>
              </a:solidFill>
              <a:latin typeface="微软雅黑" pitchFamily="34" charset="-122"/>
              <a:ea typeface="微软雅黑" pitchFamily="34" charset="-122"/>
            </a:endParaRPr>
          </a:p>
        </p:txBody>
      </p:sp>
      <p:sp>
        <p:nvSpPr>
          <p:cNvPr id="27" name="矩形 26"/>
          <p:cNvSpPr/>
          <p:nvPr/>
        </p:nvSpPr>
        <p:spPr>
          <a:xfrm>
            <a:off x="4932759" y="5949279"/>
            <a:ext cx="2062354"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国际范例</a:t>
            </a:r>
            <a:endParaRPr lang="zh-CN" altLang="en-US" sz="800" dirty="0">
              <a:solidFill>
                <a:srgbClr val="3333FF"/>
              </a:solidFill>
              <a:latin typeface="微软雅黑" pitchFamily="34" charset="-122"/>
              <a:ea typeface="微软雅黑" pitchFamily="34" charset="-122"/>
            </a:endParaRPr>
          </a:p>
        </p:txBody>
      </p:sp>
    </p:spTree>
    <p:extLst>
      <p:ext uri="{BB962C8B-B14F-4D97-AF65-F5344CB8AC3E}">
        <p14:creationId xmlns:p14="http://schemas.microsoft.com/office/powerpoint/2010/main" val="344877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6" grpId="0"/>
      <p:bldP spid="22"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223" y="188640"/>
            <a:ext cx="4163319"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2</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、香港、澳门回归</a:t>
            </a:r>
            <a:endParaRPr lang="zh-CN" altLang="en-US" sz="700" dirty="0">
              <a:solidFill>
                <a:srgbClr val="3333FF"/>
              </a:solidFill>
              <a:latin typeface="微软雅黑" pitchFamily="34" charset="-122"/>
              <a:ea typeface="微软雅黑" pitchFamily="34" charset="-122"/>
            </a:endParaRPr>
          </a:p>
        </p:txBody>
      </p:sp>
      <p:sp>
        <p:nvSpPr>
          <p:cNvPr id="4" name="矩形 3"/>
          <p:cNvSpPr/>
          <p:nvPr/>
        </p:nvSpPr>
        <p:spPr>
          <a:xfrm>
            <a:off x="348754" y="1180702"/>
            <a:ext cx="4487126"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⑴香港回归</a:t>
            </a:r>
            <a:r>
              <a:rPr lang="zh-CN" altLang="en-US" sz="2800" b="1" dirty="0" smtClean="0">
                <a:effectLst>
                  <a:outerShdw blurRad="38100" dist="38100" dir="2700000" algn="tl">
                    <a:srgbClr val="C0C0C0"/>
                  </a:outerShdw>
                </a:effectLst>
                <a:latin typeface="微软雅黑" pitchFamily="34" charset="-122"/>
                <a:ea typeface="微软雅黑" pitchFamily="34" charset="-122"/>
              </a:rPr>
              <a:t>（</a:t>
            </a:r>
            <a:r>
              <a:rPr lang="en-US" altLang="zh-CN" sz="2800" b="1" dirty="0" smtClean="0">
                <a:effectLst>
                  <a:outerShdw blurRad="38100" dist="38100" dir="2700000" algn="tl">
                    <a:srgbClr val="C0C0C0"/>
                  </a:outerShdw>
                </a:effectLst>
                <a:latin typeface="微软雅黑" pitchFamily="34" charset="-122"/>
                <a:ea typeface="微软雅黑" pitchFamily="34" charset="-122"/>
              </a:rPr>
              <a:t>1997.7.1</a:t>
            </a:r>
            <a:r>
              <a:rPr lang="zh-CN" altLang="en-US" sz="2800" b="1" dirty="0" smtClean="0">
                <a:effectLst>
                  <a:outerShdw blurRad="38100" dist="38100" dir="2700000" algn="tl">
                    <a:srgbClr val="C0C0C0"/>
                  </a:outerShdw>
                </a:effectLst>
                <a:latin typeface="微软雅黑" pitchFamily="34" charset="-122"/>
                <a:ea typeface="微软雅黑" pitchFamily="34" charset="-122"/>
              </a:rPr>
              <a:t>）</a:t>
            </a:r>
            <a:endParaRPr lang="zh-CN" altLang="en-US" sz="700" dirty="0">
              <a:latin typeface="微软雅黑" pitchFamily="34" charset="-122"/>
              <a:ea typeface="微软雅黑" pitchFamily="34" charset="-122"/>
            </a:endParaRPr>
          </a:p>
        </p:txBody>
      </p:sp>
      <p:sp>
        <p:nvSpPr>
          <p:cNvPr id="5" name="矩形 4"/>
          <p:cNvSpPr/>
          <p:nvPr/>
        </p:nvSpPr>
        <p:spPr>
          <a:xfrm>
            <a:off x="324247" y="3780329"/>
            <a:ext cx="5184576" cy="584775"/>
          </a:xfrm>
          <a:prstGeom prst="rect">
            <a:avLst/>
          </a:prstGeom>
        </p:spPr>
        <p:txBody>
          <a:bodyPr wrap="squar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⑵澳门回归</a:t>
            </a:r>
            <a:r>
              <a:rPr lang="zh-CN" altLang="en-US" sz="2800" b="1" dirty="0" smtClean="0">
                <a:effectLst>
                  <a:outerShdw blurRad="38100" dist="38100" dir="2700000" algn="tl">
                    <a:srgbClr val="C0C0C0"/>
                  </a:outerShdw>
                </a:effectLst>
                <a:latin typeface="微软雅黑" pitchFamily="34" charset="-122"/>
                <a:ea typeface="微软雅黑" pitchFamily="34" charset="-122"/>
              </a:rPr>
              <a:t>（</a:t>
            </a:r>
            <a:r>
              <a:rPr lang="en-US" altLang="zh-CN" sz="2800" b="1" dirty="0" smtClean="0">
                <a:effectLst>
                  <a:outerShdw blurRad="38100" dist="38100" dir="2700000" algn="tl">
                    <a:srgbClr val="C0C0C0"/>
                  </a:outerShdw>
                </a:effectLst>
                <a:latin typeface="微软雅黑" pitchFamily="34" charset="-122"/>
                <a:ea typeface="微软雅黑" pitchFamily="34" charset="-122"/>
              </a:rPr>
              <a:t>1999.12.20</a:t>
            </a:r>
            <a:r>
              <a:rPr lang="zh-CN" altLang="en-US" sz="2800" b="1" dirty="0" smtClean="0">
                <a:effectLst>
                  <a:outerShdw blurRad="38100" dist="38100" dir="2700000" algn="tl">
                    <a:srgbClr val="C0C0C0"/>
                  </a:outerShdw>
                </a:effectLst>
                <a:latin typeface="微软雅黑" pitchFamily="34" charset="-122"/>
                <a:ea typeface="微软雅黑" pitchFamily="34" charset="-122"/>
              </a:rPr>
              <a:t>）</a:t>
            </a:r>
            <a:endParaRPr lang="zh-CN" altLang="en-US" sz="700" dirty="0">
              <a:latin typeface="微软雅黑" pitchFamily="34" charset="-122"/>
              <a:ea typeface="微软雅黑" pitchFamily="34" charset="-122"/>
            </a:endParaRPr>
          </a:p>
        </p:txBody>
      </p:sp>
      <p:grpSp>
        <p:nvGrpSpPr>
          <p:cNvPr id="3" name="组合 2"/>
          <p:cNvGrpSpPr/>
          <p:nvPr/>
        </p:nvGrpSpPr>
        <p:grpSpPr>
          <a:xfrm>
            <a:off x="1188343" y="1765477"/>
            <a:ext cx="5376159" cy="1788744"/>
            <a:chOff x="1188343" y="1765477"/>
            <a:chExt cx="5376159" cy="1788744"/>
          </a:xfrm>
        </p:grpSpPr>
        <p:pic>
          <p:nvPicPr>
            <p:cNvPr id="6" name="图片 5"/>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l="15746" t="-856" r="12518" b="856"/>
            <a:stretch/>
          </p:blipFill>
          <p:spPr>
            <a:xfrm>
              <a:off x="1188343" y="1783585"/>
              <a:ext cx="1903822" cy="1758636"/>
            </a:xfrm>
            <a:prstGeom prst="rect">
              <a:avLst/>
            </a:prstGeom>
          </p:spPr>
        </p:pic>
        <p:pic>
          <p:nvPicPr>
            <p:cNvPr id="7" name="图片 6"/>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3636615" y="1765477"/>
              <a:ext cx="2927887" cy="1788744"/>
            </a:xfrm>
            <a:prstGeom prst="rect">
              <a:avLst/>
            </a:prstGeom>
          </p:spPr>
        </p:pic>
      </p:grpSp>
      <p:grpSp>
        <p:nvGrpSpPr>
          <p:cNvPr id="12" name="组合 11"/>
          <p:cNvGrpSpPr/>
          <p:nvPr/>
        </p:nvGrpSpPr>
        <p:grpSpPr>
          <a:xfrm>
            <a:off x="1188343" y="4549514"/>
            <a:ext cx="5448168" cy="1903822"/>
            <a:chOff x="1188343" y="4549514"/>
            <a:chExt cx="5448168" cy="1903822"/>
          </a:xfrm>
        </p:grpSpPr>
        <p:pic>
          <p:nvPicPr>
            <p:cNvPr id="8" name="图片 7"/>
            <p:cNvPicPr>
              <a:picLocks noChangeAspect="1"/>
            </p:cNvPicPr>
            <p:nvPr>
              <p:custDataLst>
                <p:tags r:id="rId1"/>
              </p:custDataLst>
            </p:nvPr>
          </p:nvPicPr>
          <p:blipFill>
            <a:blip r:embed="rId9"/>
            <a:srcRect t="18947" b="19867"/>
            <a:stretch>
              <a:fillRect/>
            </a:stretch>
          </p:blipFill>
          <p:spPr>
            <a:xfrm>
              <a:off x="3708623" y="4587996"/>
              <a:ext cx="2927888" cy="1790642"/>
            </a:xfrm>
            <a:prstGeom prst="rect">
              <a:avLst/>
            </a:prstGeom>
            <a:effectLst>
              <a:outerShdw blurRad="50800" dist="38100" dir="2700000" algn="tl" rotWithShape="0">
                <a:prstClr val="black">
                  <a:alpha val="40000"/>
                </a:prstClr>
              </a:outerShdw>
            </a:effectLst>
          </p:spPr>
        </p:pic>
        <p:pic>
          <p:nvPicPr>
            <p:cNvPr id="9" name="图片 5"/>
            <p:cNvPicPr>
              <a:picLocks noChangeAspect="1"/>
            </p:cNvPicPr>
            <p:nvPr>
              <p:custDataLst>
                <p:tags r:id="rId2"/>
              </p:custDataLst>
            </p:nvPr>
          </p:nvPicPr>
          <p:blipFill>
            <a:blip r:embed="rId10"/>
            <a:stretch>
              <a:fillRect/>
            </a:stretch>
          </p:blipFill>
          <p:spPr>
            <a:xfrm>
              <a:off x="1188343" y="4549514"/>
              <a:ext cx="1903822" cy="1903822"/>
            </a:xfrm>
            <a:prstGeom prst="rect">
              <a:avLst/>
            </a:prstGeom>
            <a:noFill/>
            <a:ln w="9525">
              <a:noFill/>
            </a:ln>
          </p:spPr>
        </p:pic>
      </p:grpSp>
      <p:grpSp>
        <p:nvGrpSpPr>
          <p:cNvPr id="13" name="组合 12"/>
          <p:cNvGrpSpPr/>
          <p:nvPr/>
        </p:nvGrpSpPr>
        <p:grpSpPr>
          <a:xfrm>
            <a:off x="7293994" y="2228113"/>
            <a:ext cx="4429589" cy="3240360"/>
            <a:chOff x="7293994" y="2228113"/>
            <a:chExt cx="4429589" cy="3240360"/>
          </a:xfrm>
        </p:grpSpPr>
        <p:sp>
          <p:nvSpPr>
            <p:cNvPr id="10" name="左大括号 9"/>
            <p:cNvSpPr/>
            <p:nvPr/>
          </p:nvSpPr>
          <p:spPr>
            <a:xfrm flipH="1">
              <a:off x="7293994" y="2228113"/>
              <a:ext cx="288033" cy="324036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 name="直接箭头连接符 10"/>
            <p:cNvCxnSpPr/>
            <p:nvPr/>
          </p:nvCxnSpPr>
          <p:spPr>
            <a:xfrm>
              <a:off x="7582027" y="3848293"/>
              <a:ext cx="80711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8461151" y="3212976"/>
              <a:ext cx="3262432" cy="1323439"/>
            </a:xfrm>
            <a:prstGeom prst="rect">
              <a:avLst/>
            </a:prstGeom>
          </p:spPr>
          <p:txBody>
            <a:bodyPr wrap="none">
              <a:spAutoFit/>
            </a:bodyPr>
            <a:lstStyle/>
            <a:p>
              <a:pPr>
                <a:defRPr/>
              </a:pPr>
              <a:r>
                <a:rPr lang="zh-CN" altLang="en-US" sz="4000" b="1" dirty="0" smtClean="0">
                  <a:solidFill>
                    <a:srgbClr val="C00000"/>
                  </a:solidFill>
                  <a:effectLst>
                    <a:outerShdw blurRad="38100" dist="38100" dir="2700000" algn="tl">
                      <a:srgbClr val="C0C0C0"/>
                    </a:outerShdw>
                  </a:effectLst>
                  <a:latin typeface="微软雅黑" pitchFamily="34" charset="-122"/>
                  <a:ea typeface="微软雅黑" pitchFamily="34" charset="-122"/>
                </a:rPr>
                <a:t>祖国统一大业</a:t>
              </a:r>
              <a:endParaRPr lang="en-US" altLang="zh-CN" sz="4000" b="1" dirty="0" smtClean="0">
                <a:solidFill>
                  <a:srgbClr val="C00000"/>
                </a:solidFill>
                <a:effectLst>
                  <a:outerShdw blurRad="38100" dist="38100" dir="2700000" algn="tl">
                    <a:srgbClr val="C0C0C0"/>
                  </a:outerShdw>
                </a:effectLst>
                <a:latin typeface="微软雅黑" pitchFamily="34" charset="-122"/>
                <a:ea typeface="微软雅黑" pitchFamily="34" charset="-122"/>
              </a:endParaRPr>
            </a:p>
            <a:p>
              <a:pPr>
                <a:defRPr/>
              </a:pPr>
              <a:r>
                <a:rPr lang="zh-CN" altLang="en-US" sz="4000" b="1" dirty="0" smtClean="0">
                  <a:solidFill>
                    <a:srgbClr val="C00000"/>
                  </a:solidFill>
                  <a:effectLst>
                    <a:outerShdw blurRad="38100" dist="38100" dir="2700000" algn="tl">
                      <a:srgbClr val="C0C0C0"/>
                    </a:outerShdw>
                  </a:effectLst>
                  <a:latin typeface="微软雅黑" pitchFamily="34" charset="-122"/>
                  <a:ea typeface="微软雅黑" pitchFamily="34" charset="-122"/>
                </a:rPr>
                <a:t>迈出重要一步</a:t>
              </a:r>
              <a:endParaRPr lang="zh-CN" altLang="en-US" sz="800" dirty="0">
                <a:solidFill>
                  <a:srgbClr val="C00000"/>
                </a:solidFill>
                <a:latin typeface="微软雅黑" pitchFamily="34" charset="-122"/>
                <a:ea typeface="微软雅黑" pitchFamily="34" charset="-122"/>
              </a:endParaRPr>
            </a:p>
          </p:txBody>
        </p:sp>
      </p:grpSp>
      <p:pic>
        <p:nvPicPr>
          <p:cNvPr id="15" name="图片 14"/>
          <p:cNvPicPr>
            <a:picLocks noChangeAspect="1"/>
          </p:cNvPicPr>
          <p:nvPr/>
        </p:nvPicPr>
        <p:blipFill>
          <a:blip r:embed="rId11"/>
          <a:srcRect b="27157"/>
          <a:stretch>
            <a:fillRect/>
          </a:stretch>
        </p:blipFill>
        <p:spPr>
          <a:xfrm>
            <a:off x="7758413" y="198689"/>
            <a:ext cx="3042033" cy="2570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图片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1271" y="4487432"/>
            <a:ext cx="2518351" cy="2322069"/>
          </a:xfrm>
          <a:prstGeom prst="rect">
            <a:avLst/>
          </a:prstGeom>
        </p:spPr>
      </p:pic>
    </p:spTree>
    <p:extLst>
      <p:ext uri="{BB962C8B-B14F-4D97-AF65-F5344CB8AC3E}">
        <p14:creationId xmlns:p14="http://schemas.microsoft.com/office/powerpoint/2010/main" val="39378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0"/>
          <p:cNvSpPr>
            <a:spLocks noChangeShapeType="1"/>
          </p:cNvSpPr>
          <p:nvPr/>
        </p:nvSpPr>
        <p:spPr bwMode="auto">
          <a:xfrm flipV="1">
            <a:off x="252239" y="4005064"/>
            <a:ext cx="11521280" cy="7200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630" eaLnBrk="0" fontAlgn="base" hangingPunct="0">
              <a:spcBef>
                <a:spcPct val="0"/>
              </a:spcBef>
              <a:spcAft>
                <a:spcPct val="0"/>
              </a:spcAft>
            </a:pPr>
            <a:endParaRPr lang="zh-CN" altLang="en-US" b="1" smtClean="0">
              <a:solidFill>
                <a:srgbClr val="000000"/>
              </a:solidFill>
              <a:latin typeface="Calibri" pitchFamily="34" charset="0"/>
            </a:endParaRPr>
          </a:p>
        </p:txBody>
      </p:sp>
      <p:cxnSp>
        <p:nvCxnSpPr>
          <p:cNvPr id="5" name="直接连接符 4"/>
          <p:cNvCxnSpPr/>
          <p:nvPr/>
        </p:nvCxnSpPr>
        <p:spPr>
          <a:xfrm>
            <a:off x="828303" y="3212976"/>
            <a:ext cx="0" cy="864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068663" y="3140968"/>
            <a:ext cx="0" cy="864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29103" y="3140968"/>
            <a:ext cx="0" cy="864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484487" y="4077072"/>
            <a:ext cx="0" cy="864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156895" y="4077072"/>
            <a:ext cx="0" cy="864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901311" y="4041068"/>
            <a:ext cx="0" cy="864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8"/>
          <p:cNvSpPr txBox="1">
            <a:spLocks noChangeArrowheads="1"/>
          </p:cNvSpPr>
          <p:nvPr/>
        </p:nvSpPr>
        <p:spPr bwMode="auto">
          <a:xfrm>
            <a:off x="7403462" y="2636912"/>
            <a:ext cx="1279415" cy="40011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defTabSz="685630" fontAlgn="base">
              <a:spcBef>
                <a:spcPct val="0"/>
              </a:spcBef>
              <a:spcAft>
                <a:spcPct val="0"/>
              </a:spcAft>
            </a:pPr>
            <a:r>
              <a:rPr lang="zh-CN" altLang="en-US" sz="2000" b="1" dirty="0">
                <a:latin typeface="微软雅黑" pitchFamily="34" charset="-122"/>
                <a:ea typeface="微软雅黑" pitchFamily="34" charset="-122"/>
              </a:rPr>
              <a:t>2005年</a:t>
            </a:r>
          </a:p>
        </p:txBody>
      </p:sp>
      <p:sp>
        <p:nvSpPr>
          <p:cNvPr id="13" name="Text Box 9"/>
          <p:cNvSpPr txBox="1">
            <a:spLocks noChangeArrowheads="1"/>
          </p:cNvSpPr>
          <p:nvPr/>
        </p:nvSpPr>
        <p:spPr bwMode="auto">
          <a:xfrm>
            <a:off x="1936794" y="5065229"/>
            <a:ext cx="1132064" cy="40011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685630" fontAlgn="base">
              <a:spcBef>
                <a:spcPct val="0"/>
              </a:spcBef>
              <a:spcAft>
                <a:spcPct val="0"/>
              </a:spcAft>
            </a:pPr>
            <a:r>
              <a:rPr lang="zh-CN" altLang="en-US" sz="2000" b="1" dirty="0">
                <a:latin typeface="微软雅黑" pitchFamily="34" charset="-122"/>
                <a:ea typeface="微软雅黑" pitchFamily="34" charset="-122"/>
              </a:rPr>
              <a:t>1979年</a:t>
            </a:r>
          </a:p>
        </p:txBody>
      </p:sp>
      <p:sp>
        <p:nvSpPr>
          <p:cNvPr id="14" name="Text Box 10"/>
          <p:cNvSpPr txBox="1">
            <a:spLocks noChangeArrowheads="1"/>
          </p:cNvSpPr>
          <p:nvPr/>
        </p:nvSpPr>
        <p:spPr bwMode="auto">
          <a:xfrm>
            <a:off x="3492599" y="2708920"/>
            <a:ext cx="1152128" cy="40011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defTabSz="685630" fontAlgn="base">
              <a:spcBef>
                <a:spcPct val="0"/>
              </a:spcBef>
              <a:spcAft>
                <a:spcPct val="0"/>
              </a:spcAft>
            </a:pPr>
            <a:r>
              <a:rPr lang="zh-CN" altLang="en-US" sz="2000" b="1" dirty="0">
                <a:latin typeface="微软雅黑" pitchFamily="34" charset="-122"/>
                <a:ea typeface="微软雅黑" pitchFamily="34" charset="-122"/>
              </a:rPr>
              <a:t>1992年</a:t>
            </a:r>
          </a:p>
        </p:txBody>
      </p:sp>
      <p:sp>
        <p:nvSpPr>
          <p:cNvPr id="15" name="Text Box 11"/>
          <p:cNvSpPr txBox="1">
            <a:spLocks noChangeArrowheads="1"/>
          </p:cNvSpPr>
          <p:nvPr/>
        </p:nvSpPr>
        <p:spPr bwMode="auto">
          <a:xfrm>
            <a:off x="5580831" y="5049180"/>
            <a:ext cx="1202065" cy="40011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defTabSz="685630" fontAlgn="base">
              <a:spcBef>
                <a:spcPct val="0"/>
              </a:spcBef>
              <a:spcAft>
                <a:spcPct val="0"/>
              </a:spcAft>
            </a:pPr>
            <a:r>
              <a:rPr lang="zh-CN" altLang="en-US" sz="2000" b="1" dirty="0">
                <a:latin typeface="微软雅黑" pitchFamily="34" charset="-122"/>
                <a:ea typeface="微软雅黑" pitchFamily="34" charset="-122"/>
              </a:rPr>
              <a:t>1993年</a:t>
            </a:r>
          </a:p>
        </p:txBody>
      </p:sp>
      <p:sp>
        <p:nvSpPr>
          <p:cNvPr id="16" name="Text Box 12"/>
          <p:cNvSpPr txBox="1">
            <a:spLocks noChangeArrowheads="1"/>
          </p:cNvSpPr>
          <p:nvPr/>
        </p:nvSpPr>
        <p:spPr bwMode="auto">
          <a:xfrm>
            <a:off x="252239" y="2780928"/>
            <a:ext cx="1143232" cy="40011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defTabSz="685630" fontAlgn="base">
              <a:spcBef>
                <a:spcPct val="0"/>
              </a:spcBef>
              <a:spcAft>
                <a:spcPct val="0"/>
              </a:spcAft>
            </a:pPr>
            <a:r>
              <a:rPr lang="zh-CN" altLang="en-US" sz="2000" b="1" dirty="0">
                <a:latin typeface="微软雅黑" pitchFamily="34" charset="-122"/>
                <a:ea typeface="微软雅黑" pitchFamily="34" charset="-122"/>
              </a:rPr>
              <a:t>1949年</a:t>
            </a:r>
          </a:p>
        </p:txBody>
      </p:sp>
      <p:sp>
        <p:nvSpPr>
          <p:cNvPr id="17" name="Text Box 13"/>
          <p:cNvSpPr txBox="1">
            <a:spLocks noChangeArrowheads="1"/>
          </p:cNvSpPr>
          <p:nvPr/>
        </p:nvSpPr>
        <p:spPr bwMode="auto">
          <a:xfrm>
            <a:off x="9325247" y="5013176"/>
            <a:ext cx="1147536" cy="40011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685630" fontAlgn="base">
              <a:spcBef>
                <a:spcPct val="0"/>
              </a:spcBef>
              <a:spcAft>
                <a:spcPct val="0"/>
              </a:spcAft>
            </a:pPr>
            <a:r>
              <a:rPr lang="zh-CN" altLang="en-US" sz="2000" b="1" dirty="0">
                <a:latin typeface="微软雅黑" pitchFamily="34" charset="-122"/>
                <a:ea typeface="微软雅黑" pitchFamily="34" charset="-122"/>
              </a:rPr>
              <a:t>2015年</a:t>
            </a:r>
          </a:p>
        </p:txBody>
      </p:sp>
      <p:sp>
        <p:nvSpPr>
          <p:cNvPr id="18" name="TextBox 20"/>
          <p:cNvSpPr>
            <a:spLocks noChangeArrowheads="1"/>
          </p:cNvSpPr>
          <p:nvPr/>
        </p:nvSpPr>
        <p:spPr bwMode="auto">
          <a:xfrm>
            <a:off x="9397255" y="5652276"/>
            <a:ext cx="1296144" cy="5050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485" tIns="35090" rIns="67485" bIns="0" anchor="b"/>
          <a:lstStyle/>
          <a:p>
            <a:pPr algn="dist" defTabSz="685630" fontAlgn="base">
              <a:lnSpc>
                <a:spcPct val="120000"/>
              </a:lnSpc>
              <a:spcBef>
                <a:spcPct val="0"/>
              </a:spcBef>
              <a:spcAft>
                <a:spcPct val="0"/>
              </a:spcAft>
            </a:pPr>
            <a:r>
              <a:rPr lang="zh-CN" altLang="en-US" sz="2800" b="1" dirty="0">
                <a:solidFill>
                  <a:srgbClr val="0000CC"/>
                </a:solidFill>
                <a:latin typeface="微软雅黑" pitchFamily="34" charset="-122"/>
                <a:ea typeface="微软雅黑" pitchFamily="34" charset="-122"/>
                <a:sym typeface="黑体" pitchFamily="49" charset="-122"/>
              </a:rPr>
              <a:t>习马会</a:t>
            </a:r>
          </a:p>
        </p:txBody>
      </p:sp>
      <p:pic>
        <p:nvPicPr>
          <p:cNvPr id="19" name="图片 18"/>
          <p:cNvPicPr>
            <a:picLocks noChangeAspect="1"/>
          </p:cNvPicPr>
          <p:nvPr>
            <p:custDataLst>
              <p:tags r:id="rId1"/>
            </p:custDataLst>
          </p:nvPr>
        </p:nvPicPr>
        <p:blipFill>
          <a:blip r:embed="rId8"/>
          <a:srcRect l="18079" t="24502" r="22516" b="5797"/>
          <a:stretch>
            <a:fillRect/>
          </a:stretch>
        </p:blipFill>
        <p:spPr>
          <a:xfrm>
            <a:off x="8821191" y="2708920"/>
            <a:ext cx="2063016" cy="1151948"/>
          </a:xfrm>
          <a:prstGeom prst="rect">
            <a:avLst/>
          </a:prstGeom>
          <a:effectLst>
            <a:outerShdw blurRad="50800" dist="38100" dir="2700000" algn="tl" rotWithShape="0">
              <a:prstClr val="black">
                <a:alpha val="40000"/>
              </a:prstClr>
            </a:outerShdw>
          </a:effectLst>
        </p:spPr>
      </p:pic>
      <p:sp>
        <p:nvSpPr>
          <p:cNvPr id="20" name="Text Box 22"/>
          <p:cNvSpPr txBox="1">
            <a:spLocks noChangeArrowheads="1"/>
          </p:cNvSpPr>
          <p:nvPr/>
        </p:nvSpPr>
        <p:spPr bwMode="auto">
          <a:xfrm>
            <a:off x="5292799" y="5737177"/>
            <a:ext cx="1735483"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5" tIns="34289" rIns="68565" bIns="34289">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dist" defTabSz="685630" fontAlgn="base">
              <a:spcBef>
                <a:spcPct val="0"/>
              </a:spcBef>
              <a:spcAft>
                <a:spcPct val="0"/>
              </a:spcAft>
            </a:pPr>
            <a:r>
              <a:rPr lang="zh-CN" altLang="en-US" sz="2800" b="1" dirty="0">
                <a:solidFill>
                  <a:srgbClr val="0000CC"/>
                </a:solidFill>
                <a:latin typeface="Arial" pitchFamily="34" charset="0"/>
                <a:ea typeface="微软雅黑" pitchFamily="34" charset="-122"/>
              </a:rPr>
              <a:t>汪辜会谈</a:t>
            </a:r>
          </a:p>
        </p:txBody>
      </p:sp>
      <p:pic>
        <p:nvPicPr>
          <p:cNvPr id="21" name="图片 20"/>
          <p:cNvPicPr>
            <a:picLocks noChangeAspect="1"/>
          </p:cNvPicPr>
          <p:nvPr>
            <p:custDataLst>
              <p:tags r:id="rId2"/>
            </p:custDataLst>
          </p:nvPr>
        </p:nvPicPr>
        <p:blipFill>
          <a:blip r:embed="rId9"/>
          <a:srcRect l="5327" t="1580" r="5435" b="652"/>
          <a:stretch>
            <a:fillRect/>
          </a:stretch>
        </p:blipFill>
        <p:spPr>
          <a:xfrm>
            <a:off x="5125387" y="2780928"/>
            <a:ext cx="2063016" cy="1129128"/>
          </a:xfrm>
          <a:prstGeom prst="rect">
            <a:avLst/>
          </a:prstGeom>
          <a:effectLst>
            <a:outerShdw blurRad="50800" dist="38100" dir="2700000" algn="tl" rotWithShape="0">
              <a:prstClr val="black">
                <a:alpha val="40000"/>
              </a:prstClr>
            </a:outerShdw>
          </a:effectLst>
        </p:spPr>
      </p:pic>
      <p:sp>
        <p:nvSpPr>
          <p:cNvPr id="22" name="Text Box 3"/>
          <p:cNvSpPr txBox="1">
            <a:spLocks noChangeArrowheads="1"/>
          </p:cNvSpPr>
          <p:nvPr/>
        </p:nvSpPr>
        <p:spPr bwMode="auto">
          <a:xfrm>
            <a:off x="970984" y="5737177"/>
            <a:ext cx="2881656" cy="5001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68565" tIns="34289" rIns="68565" bIns="34289">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defTabSz="685630" fontAlgn="base">
              <a:spcBef>
                <a:spcPct val="0"/>
              </a:spcBef>
              <a:spcAft>
                <a:spcPct val="0"/>
              </a:spcAft>
            </a:pPr>
            <a:r>
              <a:rPr lang="zh-CN" altLang="zh-CN" sz="2800" b="1" dirty="0">
                <a:solidFill>
                  <a:srgbClr val="0000CC"/>
                </a:solidFill>
                <a:latin typeface="微软雅黑" pitchFamily="34" charset="-122"/>
                <a:ea typeface="微软雅黑" pitchFamily="34" charset="-122"/>
              </a:rPr>
              <a:t>《</a:t>
            </a:r>
            <a:r>
              <a:rPr lang="zh-CN" altLang="en-US" sz="2800" b="1" dirty="0">
                <a:solidFill>
                  <a:srgbClr val="0000CC"/>
                </a:solidFill>
                <a:latin typeface="微软雅黑" pitchFamily="34" charset="-122"/>
                <a:ea typeface="微软雅黑" pitchFamily="34" charset="-122"/>
              </a:rPr>
              <a:t>告台湾同胞书</a:t>
            </a:r>
            <a:r>
              <a:rPr lang="zh-CN" altLang="zh-CN" sz="2800" b="1" dirty="0">
                <a:solidFill>
                  <a:srgbClr val="0000CC"/>
                </a:solidFill>
                <a:latin typeface="微软雅黑" pitchFamily="34" charset="-122"/>
                <a:ea typeface="微软雅黑" pitchFamily="34" charset="-122"/>
              </a:rPr>
              <a:t>》</a:t>
            </a:r>
          </a:p>
        </p:txBody>
      </p:sp>
      <p:pic>
        <p:nvPicPr>
          <p:cNvPr id="23" name="图片 22"/>
          <p:cNvPicPr>
            <a:picLocks noChangeAspect="1"/>
          </p:cNvPicPr>
          <p:nvPr>
            <p:custDataLst>
              <p:tags r:id="rId3"/>
            </p:custDataLst>
          </p:nvPr>
        </p:nvPicPr>
        <p:blipFill>
          <a:blip r:embed="rId10"/>
          <a:srcRect b="12022"/>
          <a:stretch>
            <a:fillRect/>
          </a:stretch>
        </p:blipFill>
        <p:spPr>
          <a:xfrm>
            <a:off x="1512379" y="2780928"/>
            <a:ext cx="1944216" cy="1120770"/>
          </a:xfrm>
          <a:prstGeom prst="rect">
            <a:avLst/>
          </a:prstGeom>
          <a:effectLst>
            <a:outerShdw blurRad="50800" dist="38100" dir="2700000" algn="tl" rotWithShape="0">
              <a:prstClr val="black">
                <a:alpha val="40000"/>
              </a:prstClr>
            </a:outerShdw>
          </a:effectLst>
        </p:spPr>
      </p:pic>
      <p:sp>
        <p:nvSpPr>
          <p:cNvPr id="24" name="Text Box 2"/>
          <p:cNvSpPr txBox="1">
            <a:spLocks noChangeArrowheads="1"/>
          </p:cNvSpPr>
          <p:nvPr/>
        </p:nvSpPr>
        <p:spPr bwMode="auto">
          <a:xfrm>
            <a:off x="0" y="1275003"/>
            <a:ext cx="2008802" cy="13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5" tIns="34289" rIns="68565" bIns="34289">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dist" defTabSz="685630" fontAlgn="base">
              <a:spcBef>
                <a:spcPct val="0"/>
              </a:spcBef>
              <a:spcAft>
                <a:spcPct val="0"/>
              </a:spcAft>
            </a:pPr>
            <a:r>
              <a:rPr lang="zh-CN" altLang="en-US" sz="2800" b="1" dirty="0">
                <a:solidFill>
                  <a:srgbClr val="0000CC"/>
                </a:solidFill>
                <a:latin typeface="Comic Sans MS" pitchFamily="66" charset="0"/>
                <a:ea typeface="微软雅黑" pitchFamily="34" charset="-122"/>
              </a:rPr>
              <a:t>台湾与大陆处于隔绝敌对状态</a:t>
            </a:r>
          </a:p>
        </p:txBody>
      </p:sp>
      <p:sp>
        <p:nvSpPr>
          <p:cNvPr id="25" name="Text Box 4"/>
          <p:cNvSpPr txBox="1">
            <a:spLocks noChangeArrowheads="1"/>
          </p:cNvSpPr>
          <p:nvPr/>
        </p:nvSpPr>
        <p:spPr bwMode="auto">
          <a:xfrm>
            <a:off x="2922086" y="1997845"/>
            <a:ext cx="2334747"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5" tIns="34289" rIns="68565" bIns="34289">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dist" defTabSz="685630" fontAlgn="base">
              <a:spcBef>
                <a:spcPct val="0"/>
              </a:spcBef>
              <a:spcAft>
                <a:spcPct val="0"/>
              </a:spcAft>
            </a:pPr>
            <a:r>
              <a:rPr lang="zh-CN" altLang="zh-CN" sz="2800" b="1" dirty="0">
                <a:solidFill>
                  <a:srgbClr val="0000CC"/>
                </a:solidFill>
                <a:latin typeface="微软雅黑" pitchFamily="34" charset="-122"/>
                <a:ea typeface="微软雅黑" pitchFamily="34" charset="-122"/>
              </a:rPr>
              <a:t>“</a:t>
            </a:r>
            <a:r>
              <a:rPr lang="zh-CN" altLang="en-US" sz="2800" b="1" dirty="0">
                <a:solidFill>
                  <a:srgbClr val="0000CC"/>
                </a:solidFill>
                <a:latin typeface="微软雅黑" pitchFamily="34" charset="-122"/>
                <a:ea typeface="微软雅黑" pitchFamily="34" charset="-122"/>
              </a:rPr>
              <a:t>九二共识”</a:t>
            </a:r>
          </a:p>
        </p:txBody>
      </p:sp>
      <p:pic>
        <p:nvPicPr>
          <p:cNvPr id="26" name="图片 25"/>
          <p:cNvPicPr>
            <a:picLocks noChangeAspect="1"/>
          </p:cNvPicPr>
          <p:nvPr>
            <p:custDataLst>
              <p:tags r:id="rId4"/>
            </p:custDataLst>
          </p:nvPr>
        </p:nvPicPr>
        <p:blipFill>
          <a:blip r:embed="rId11"/>
          <a:stretch>
            <a:fillRect/>
          </a:stretch>
        </p:blipFill>
        <p:spPr>
          <a:xfrm>
            <a:off x="3053534" y="4245326"/>
            <a:ext cx="2071853" cy="1271906"/>
          </a:xfrm>
          <a:prstGeom prst="rect">
            <a:avLst/>
          </a:prstGeom>
        </p:spPr>
      </p:pic>
      <p:sp>
        <p:nvSpPr>
          <p:cNvPr id="27" name="Text Box 5"/>
          <p:cNvSpPr txBox="1">
            <a:spLocks noChangeArrowheads="1"/>
          </p:cNvSpPr>
          <p:nvPr/>
        </p:nvSpPr>
        <p:spPr bwMode="auto">
          <a:xfrm>
            <a:off x="6437394" y="1938468"/>
            <a:ext cx="3183416"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5" tIns="34289" rIns="68565" bIns="34289">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dist" defTabSz="685630" fontAlgn="base">
              <a:spcBef>
                <a:spcPct val="0"/>
              </a:spcBef>
              <a:spcAft>
                <a:spcPct val="0"/>
              </a:spcAft>
            </a:pPr>
            <a:r>
              <a:rPr lang="zh-CN" altLang="en-US" sz="2800" b="1" dirty="0">
                <a:solidFill>
                  <a:srgbClr val="0000CC"/>
                </a:solidFill>
                <a:latin typeface="Comic Sans MS" pitchFamily="66" charset="0"/>
                <a:ea typeface="微软雅黑" pitchFamily="34" charset="-122"/>
              </a:rPr>
              <a:t>《反分裂国家法》</a:t>
            </a:r>
          </a:p>
        </p:txBody>
      </p:sp>
      <p:pic>
        <p:nvPicPr>
          <p:cNvPr id="28" name="图片 27"/>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7363149" y="4149080"/>
            <a:ext cx="1331906" cy="2051631"/>
          </a:xfrm>
          <a:prstGeom prst="rect">
            <a:avLst/>
          </a:prstGeom>
          <a:ln>
            <a:noFill/>
          </a:ln>
          <a:effectLst>
            <a:outerShdw blurRad="292100" dist="139700" dir="2700000" algn="tl" rotWithShape="0">
              <a:srgbClr val="333333">
                <a:alpha val="65000"/>
              </a:srgbClr>
            </a:outerShdw>
          </a:effectLst>
        </p:spPr>
      </p:pic>
      <p:sp>
        <p:nvSpPr>
          <p:cNvPr id="29" name="矩形 28"/>
          <p:cNvSpPr/>
          <p:nvPr/>
        </p:nvSpPr>
        <p:spPr>
          <a:xfrm>
            <a:off x="36215" y="44624"/>
            <a:ext cx="4163319"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3</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、两岸关系的变化</a:t>
            </a:r>
            <a:endParaRPr lang="zh-CN" altLang="en-US" sz="700" dirty="0">
              <a:solidFill>
                <a:srgbClr val="3333FF"/>
              </a:solidFill>
              <a:latin typeface="微软雅黑" pitchFamily="34" charset="-122"/>
              <a:ea typeface="微软雅黑" pitchFamily="34" charset="-122"/>
            </a:endParaRPr>
          </a:p>
        </p:txBody>
      </p:sp>
    </p:spTree>
    <p:extLst>
      <p:ext uri="{BB962C8B-B14F-4D97-AF65-F5344CB8AC3E}">
        <p14:creationId xmlns:p14="http://schemas.microsoft.com/office/powerpoint/2010/main" val="293634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P spid="25"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223" y="260648"/>
            <a:ext cx="2031325" cy="646331"/>
          </a:xfrm>
          <a:prstGeom prst="rect">
            <a:avLst/>
          </a:prstGeom>
        </p:spPr>
        <p:txBody>
          <a:bodyPr wrap="none">
            <a:spAutoFit/>
          </a:bodyPr>
          <a:lstStyle/>
          <a:p>
            <a:pPr algn="ctr">
              <a:defRPr/>
            </a:pPr>
            <a:r>
              <a:rPr lang="zh-CN" altLang="en-US" sz="3600" b="1" dirty="0">
                <a:solidFill>
                  <a:srgbClr val="000000"/>
                </a:solidFill>
                <a:effectLst>
                  <a:outerShdw blurRad="38100" dist="38100" dir="2700000" algn="tl">
                    <a:srgbClr val="C0C0C0"/>
                  </a:outerShdw>
                </a:effectLst>
                <a:latin typeface="微软雅黑" pitchFamily="34" charset="-122"/>
                <a:ea typeface="微软雅黑" pitchFamily="34" charset="-122"/>
              </a:rPr>
              <a:t>问题</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探究</a:t>
            </a:r>
            <a:endParaRPr lang="zh-CN" altLang="en-US" sz="700" dirty="0">
              <a:solidFill>
                <a:srgbClr val="3333FF"/>
              </a:solidFill>
              <a:latin typeface="微软雅黑" pitchFamily="34" charset="-122"/>
              <a:ea typeface="微软雅黑" pitchFamily="34" charset="-122"/>
            </a:endParaRPr>
          </a:p>
        </p:txBody>
      </p:sp>
      <p:sp>
        <p:nvSpPr>
          <p:cNvPr id="3" name="矩形 2"/>
          <p:cNvSpPr/>
          <p:nvPr/>
        </p:nvSpPr>
        <p:spPr>
          <a:xfrm>
            <a:off x="540271" y="1052736"/>
            <a:ext cx="10801200" cy="1200329"/>
          </a:xfrm>
          <a:prstGeom prst="rect">
            <a:avLst/>
          </a:prstGeom>
        </p:spPr>
        <p:txBody>
          <a:bodyPr wrap="square">
            <a:spAutoFit/>
          </a:bodyPr>
          <a:lstStyle/>
          <a:p>
            <a:pPr>
              <a:defRPr/>
            </a:pPr>
            <a:r>
              <a:rPr lang="zh-CN" altLang="en-US" sz="3600" b="1" dirty="0" smtClean="0">
                <a:solidFill>
                  <a:srgbClr val="C00000"/>
                </a:solidFill>
                <a:effectLst>
                  <a:outerShdw blurRad="38100" dist="38100" dir="2700000" algn="tl">
                    <a:srgbClr val="C0C0C0"/>
                  </a:outerShdw>
                </a:effectLst>
                <a:latin typeface="微软雅黑" pitchFamily="34" charset="-122"/>
                <a:ea typeface="微软雅黑" pitchFamily="34" charset="-122"/>
              </a:rPr>
              <a:t>       我们为什么坚信祖国能够最终实现统一？目前阻碍统一的因素主要有哪些？</a:t>
            </a:r>
            <a:endParaRPr lang="zh-CN" altLang="en-US" sz="700" dirty="0">
              <a:solidFill>
                <a:srgbClr val="C00000"/>
              </a:solidFill>
              <a:latin typeface="微软雅黑" pitchFamily="34" charset="-122"/>
              <a:ea typeface="微软雅黑" pitchFamily="34" charset="-122"/>
            </a:endParaRPr>
          </a:p>
        </p:txBody>
      </p:sp>
      <p:sp>
        <p:nvSpPr>
          <p:cNvPr id="4" name="矩形 3"/>
          <p:cNvSpPr/>
          <p:nvPr/>
        </p:nvSpPr>
        <p:spPr>
          <a:xfrm>
            <a:off x="417910" y="2494637"/>
            <a:ext cx="2031325" cy="646331"/>
          </a:xfrm>
          <a:prstGeom prst="rect">
            <a:avLst/>
          </a:prstGeom>
        </p:spPr>
        <p:txBody>
          <a:bodyPr wrap="none">
            <a:spAutoFit/>
          </a:bodyPr>
          <a:lstStyle/>
          <a:p>
            <a:pPr algn="ctr">
              <a:defRPr/>
            </a:pPr>
            <a:r>
              <a:rPr lang="zh-CN" altLang="en-US" sz="3600" b="1" dirty="0" smtClean="0">
                <a:solidFill>
                  <a:srgbClr val="3333FF"/>
                </a:solidFill>
                <a:effectLst>
                  <a:outerShdw blurRad="38100" dist="38100" dir="2700000" algn="tl">
                    <a:srgbClr val="C0C0C0"/>
                  </a:outerShdw>
                </a:effectLst>
                <a:latin typeface="微软雅黑" pitchFamily="34" charset="-122"/>
                <a:ea typeface="微软雅黑" pitchFamily="34" charset="-122"/>
              </a:rPr>
              <a:t>有利因素</a:t>
            </a:r>
            <a:endParaRPr lang="zh-CN" altLang="en-US" sz="700" dirty="0">
              <a:solidFill>
                <a:srgbClr val="3333FF"/>
              </a:solidFill>
              <a:latin typeface="微软雅黑" pitchFamily="34" charset="-122"/>
              <a:ea typeface="微软雅黑" pitchFamily="34" charset="-122"/>
            </a:endParaRPr>
          </a:p>
        </p:txBody>
      </p:sp>
      <p:sp>
        <p:nvSpPr>
          <p:cNvPr id="5" name="矩形 4"/>
          <p:cNvSpPr/>
          <p:nvPr/>
        </p:nvSpPr>
        <p:spPr>
          <a:xfrm>
            <a:off x="465953" y="4581128"/>
            <a:ext cx="2031326" cy="646331"/>
          </a:xfrm>
          <a:prstGeom prst="rect">
            <a:avLst/>
          </a:prstGeom>
        </p:spPr>
        <p:txBody>
          <a:bodyPr wrap="none">
            <a:spAutoFit/>
          </a:bodyPr>
          <a:lstStyle/>
          <a:p>
            <a:pPr algn="ctr">
              <a:defRPr/>
            </a:pPr>
            <a:r>
              <a:rPr lang="zh-CN" altLang="en-US" sz="3600" b="1" dirty="0" smtClean="0">
                <a:solidFill>
                  <a:srgbClr val="3333FF"/>
                </a:solidFill>
                <a:effectLst>
                  <a:outerShdw blurRad="38100" dist="38100" dir="2700000" algn="tl">
                    <a:srgbClr val="C0C0C0"/>
                  </a:outerShdw>
                </a:effectLst>
                <a:latin typeface="微软雅黑" pitchFamily="34" charset="-122"/>
                <a:ea typeface="微软雅黑" pitchFamily="34" charset="-122"/>
              </a:rPr>
              <a:t>阻碍因素</a:t>
            </a:r>
            <a:endParaRPr lang="zh-CN" altLang="en-US" sz="700" dirty="0">
              <a:solidFill>
                <a:srgbClr val="3333FF"/>
              </a:solidFill>
              <a:latin typeface="微软雅黑" pitchFamily="34" charset="-122"/>
              <a:ea typeface="微软雅黑" pitchFamily="34" charset="-122"/>
            </a:endParaRPr>
          </a:p>
        </p:txBody>
      </p:sp>
      <p:sp>
        <p:nvSpPr>
          <p:cNvPr id="6" name="矩形 5"/>
          <p:cNvSpPr/>
          <p:nvPr/>
        </p:nvSpPr>
        <p:spPr>
          <a:xfrm>
            <a:off x="3420591" y="2348880"/>
            <a:ext cx="4705214" cy="1656415"/>
          </a:xfrm>
          <a:prstGeom prst="rect">
            <a:avLst/>
          </a:prstGeom>
        </p:spPr>
        <p:txBody>
          <a:bodyPr wrap="square">
            <a:spAutoFit/>
          </a:bodyPr>
          <a:lstStyle/>
          <a:p>
            <a:pPr>
              <a:lnSpc>
                <a:spcPct val="150000"/>
              </a:lnSpc>
              <a:defRPr/>
            </a:pP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人民愿望、综合国力</a:t>
            </a:r>
            <a:endPar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endParaRPr>
          </a:p>
          <a:p>
            <a:pPr>
              <a:lnSpc>
                <a:spcPct val="150000"/>
              </a:lnSpc>
              <a:defRPr/>
            </a:pP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社会稳定、正确决策</a:t>
            </a:r>
            <a:endParaRPr lang="zh-CN" altLang="en-US" sz="700" dirty="0">
              <a:solidFill>
                <a:srgbClr val="3333FF"/>
              </a:solidFill>
              <a:latin typeface="微软雅黑" pitchFamily="34" charset="-122"/>
              <a:ea typeface="微软雅黑" pitchFamily="34" charset="-122"/>
            </a:endParaRPr>
          </a:p>
        </p:txBody>
      </p:sp>
      <p:sp>
        <p:nvSpPr>
          <p:cNvPr id="7" name="矩形 6"/>
          <p:cNvSpPr/>
          <p:nvPr/>
        </p:nvSpPr>
        <p:spPr>
          <a:xfrm>
            <a:off x="3449597" y="4437112"/>
            <a:ext cx="2062472" cy="1656415"/>
          </a:xfrm>
          <a:prstGeom prst="rect">
            <a:avLst/>
          </a:prstGeom>
        </p:spPr>
        <p:txBody>
          <a:bodyPr wrap="square">
            <a:spAutoFit/>
          </a:bodyPr>
          <a:lstStyle/>
          <a:p>
            <a:pPr>
              <a:lnSpc>
                <a:spcPct val="150000"/>
              </a:lnSpc>
              <a:defRPr/>
            </a:pP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美国干扰</a:t>
            </a:r>
            <a:endPar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endParaRPr>
          </a:p>
          <a:p>
            <a:pPr>
              <a:lnSpc>
                <a:spcPct val="150000"/>
              </a:lnSpc>
              <a:defRPr/>
            </a:pP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台独势力</a:t>
            </a:r>
            <a:endParaRPr lang="zh-CN" altLang="en-US" sz="700" dirty="0">
              <a:solidFill>
                <a:srgbClr val="3333FF"/>
              </a:solidFill>
              <a:latin typeface="微软雅黑" pitchFamily="34" charset="-122"/>
              <a:ea typeface="微软雅黑" pitchFamily="34" charset="-122"/>
            </a:endParaRPr>
          </a:p>
        </p:txBody>
      </p:sp>
    </p:spTree>
    <p:extLst>
      <p:ext uri="{BB962C8B-B14F-4D97-AF65-F5344CB8AC3E}">
        <p14:creationId xmlns:p14="http://schemas.microsoft.com/office/powerpoint/2010/main" val="16848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776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05605" y="701407"/>
            <a:ext cx="11715832" cy="6220998"/>
          </a:xfrm>
          <a:prstGeom prst="rect">
            <a:avLst/>
          </a:prstGeom>
          <a:noFill/>
        </p:spPr>
        <p:txBody>
          <a:bodyPr wrap="square" rtlCol="0">
            <a:spAutoFit/>
          </a:bodyPr>
          <a:lstStyle/>
          <a:p>
            <a:pPr>
              <a:lnSpc>
                <a:spcPct val="110000"/>
              </a:lnSpc>
            </a:pPr>
            <a:r>
              <a:rPr lang="en-US" altLang="zh-CN"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唯物史观</a:t>
            </a:r>
            <a:r>
              <a:rPr lang="en-US" altLang="zh-CN"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通过学习，运用唯物史观的及辩证分析看待历史的有关理论，概述中共十一届三中全会召开的历史背景，分析真理标准问题讨论的意义。</a:t>
            </a:r>
          </a:p>
          <a:p>
            <a:pPr>
              <a:lnSpc>
                <a:spcPct val="110000"/>
              </a:lnSpc>
            </a:pPr>
            <a:r>
              <a:rPr lang="en-US" altLang="zh-CN" sz="2800" b="1"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时空观念</a:t>
            </a:r>
            <a:r>
              <a:rPr lang="en-US" altLang="zh-CN"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通过制作“</a:t>
            </a:r>
            <a:r>
              <a:rPr lang="zh-CN" altLang="en-US" sz="2800" b="1" dirty="0">
                <a:effectLst>
                  <a:outerShdw blurRad="38100" dist="38100" dir="2700000" algn="tl">
                    <a:srgbClr val="000000">
                      <a:alpha val="43137"/>
                    </a:srgbClr>
                  </a:outerShdw>
                </a:effectLst>
                <a:latin typeface="微软雅黑" pitchFamily="34" charset="-122"/>
                <a:ea typeface="微软雅黑" pitchFamily="34" charset="-122"/>
              </a:rPr>
              <a:t>改革开放</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四十年大事记”年表了解改革开放的阶段性，宏观认识改革开放四十年中国在各个领域取得的巨大成就。</a:t>
            </a:r>
          </a:p>
          <a:p>
            <a:pPr>
              <a:lnSpc>
                <a:spcPct val="110000"/>
              </a:lnSpc>
            </a:pPr>
            <a:r>
              <a:rPr lang="en-US" altLang="zh-CN"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史料实证</a:t>
            </a:r>
            <a:r>
              <a:rPr lang="en-US" altLang="zh-CN"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通过历史图片和历史资料概括中共十一届三中全会后党和国家拨乱反正、经济体制改革的进程，提高学生探究分析历史问题的能力。</a:t>
            </a:r>
          </a:p>
          <a:p>
            <a:pPr>
              <a:lnSpc>
                <a:spcPct val="110000"/>
              </a:lnSpc>
            </a:pPr>
            <a:r>
              <a:rPr lang="en-US" altLang="zh-CN" sz="2800" b="1" dirty="0" smtClean="0">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历史解释</a:t>
            </a:r>
            <a:r>
              <a:rPr lang="en-US" altLang="zh-CN"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通过对十一届三中全会后改革开放的历史进程的梳理，了解改革开放</a:t>
            </a:r>
            <a:r>
              <a:rPr lang="en-US" sz="2800" b="1" dirty="0" smtClean="0">
                <a:effectLst>
                  <a:outerShdw blurRad="38100" dist="38100" dir="2700000" algn="tl">
                    <a:srgbClr val="000000">
                      <a:alpha val="43137"/>
                    </a:srgbClr>
                  </a:outerShdw>
                </a:effectLst>
                <a:latin typeface="微软雅黑" pitchFamily="34" charset="-122"/>
                <a:ea typeface="微软雅黑" pitchFamily="34" charset="-122"/>
              </a:rPr>
              <a:t>40</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年来的重要史实及其成就，并能通过分析史料从微观的地方史角度感受改革开放不同阶段的基本特征和内在联系，提升历史解释素养能力。</a:t>
            </a:r>
          </a:p>
          <a:p>
            <a:pPr>
              <a:lnSpc>
                <a:spcPct val="110000"/>
              </a:lnSpc>
            </a:pPr>
            <a:r>
              <a:rPr lang="en-US" altLang="zh-CN"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家国情怀</a:t>
            </a:r>
            <a:r>
              <a:rPr lang="en-US" altLang="zh-CN"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800" b="1" dirty="0" smtClean="0">
                <a:effectLst>
                  <a:outerShdw blurRad="38100" dist="38100" dir="2700000" algn="tl">
                    <a:srgbClr val="000000">
                      <a:alpha val="43137"/>
                    </a:srgbClr>
                  </a:outerShdw>
                </a:effectLst>
                <a:latin typeface="微软雅黑" pitchFamily="34" charset="-122"/>
                <a:ea typeface="微软雅黑" pitchFamily="34" charset="-122"/>
              </a:rPr>
              <a:t>通过“‘一国两制’和祖国统一大业”的学习，认识“一国两制”是符合中国国情的完成祖国统一大业的伟大构想，认识祖国统一是大势所趋，符合中华民族的共同利益。</a:t>
            </a:r>
            <a:endParaRPr lang="zh-CN" altLang="en-US" sz="28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 name="矩形 2"/>
          <p:cNvSpPr/>
          <p:nvPr/>
        </p:nvSpPr>
        <p:spPr>
          <a:xfrm>
            <a:off x="5153573" y="44624"/>
            <a:ext cx="2307042" cy="646331"/>
          </a:xfrm>
          <a:prstGeom prst="rect">
            <a:avLst/>
          </a:prstGeom>
        </p:spPr>
        <p:txBody>
          <a:bodyPr wrap="none">
            <a:spAutoFit/>
          </a:bodyPr>
          <a:lstStyle/>
          <a:p>
            <a:r>
              <a:rPr lang="zh-CN" altLang="en-US" sz="36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6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学习目标</a:t>
            </a:r>
            <a:r>
              <a:rPr lang="en-US" altLang="zh-CN" sz="3600" b="1" dirty="0" smtClean="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 </a:t>
            </a:r>
            <a:endParaRPr lang="zh-CN" altLang="en-US" sz="2000" b="1" dirty="0">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35619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888" y="212752"/>
            <a:ext cx="4801314" cy="707886"/>
          </a:xfrm>
          <a:prstGeom prst="rect">
            <a:avLst/>
          </a:prstGeom>
        </p:spPr>
        <p:txBody>
          <a:bodyPr wrap="none">
            <a:spAutoFit/>
          </a:bodyPr>
          <a:lstStyle/>
          <a:p>
            <a:pPr>
              <a:defRPr/>
            </a:pPr>
            <a:r>
              <a:rPr lang="zh-CN" altLang="en-US" sz="4000" b="1" dirty="0" smtClean="0">
                <a:solidFill>
                  <a:srgbClr val="000000"/>
                </a:solidFill>
                <a:effectLst>
                  <a:outerShdw blurRad="38100" dist="38100" dir="2700000" algn="tl">
                    <a:srgbClr val="C0C0C0"/>
                  </a:outerShdw>
                </a:effectLst>
                <a:latin typeface="微软雅黑" pitchFamily="34" charset="-122"/>
                <a:ea typeface="微软雅黑" pitchFamily="34" charset="-122"/>
              </a:rPr>
              <a:t>一、伟大的历史转折</a:t>
            </a:r>
            <a:endParaRPr lang="zh-CN" altLang="en-US" sz="800" dirty="0">
              <a:solidFill>
                <a:srgbClr val="FF0000"/>
              </a:solidFill>
              <a:latin typeface="微软雅黑" pitchFamily="34" charset="-122"/>
              <a:ea typeface="微软雅黑" pitchFamily="34" charset="-122"/>
            </a:endParaRPr>
          </a:p>
        </p:txBody>
      </p:sp>
      <p:sp>
        <p:nvSpPr>
          <p:cNvPr id="3" name="矩形 2"/>
          <p:cNvSpPr/>
          <p:nvPr/>
        </p:nvSpPr>
        <p:spPr>
          <a:xfrm>
            <a:off x="248449" y="1700808"/>
            <a:ext cx="1415772" cy="584775"/>
          </a:xfrm>
          <a:prstGeom prst="rect">
            <a:avLst/>
          </a:prstGeom>
        </p:spPr>
        <p:txBody>
          <a:bodyPr wrap="none">
            <a:spAutoFit/>
          </a:bodyPr>
          <a:lstStyle/>
          <a:p>
            <a:pPr>
              <a:defRPr/>
            </a:pPr>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⑴</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背景</a:t>
            </a:r>
            <a:endParaRPr lang="zh-CN" altLang="en-US" sz="800" dirty="0">
              <a:solidFill>
                <a:srgbClr val="3333FF"/>
              </a:solidFill>
              <a:latin typeface="微软雅黑" pitchFamily="34" charset="-122"/>
              <a:ea typeface="微软雅黑" pitchFamily="34" charset="-122"/>
            </a:endParaRPr>
          </a:p>
        </p:txBody>
      </p:sp>
      <p:sp>
        <p:nvSpPr>
          <p:cNvPr id="5" name="矩形 4"/>
          <p:cNvSpPr/>
          <p:nvPr/>
        </p:nvSpPr>
        <p:spPr>
          <a:xfrm>
            <a:off x="223888" y="956098"/>
            <a:ext cx="6311343"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1</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、十一届三中全会</a:t>
            </a:r>
            <a:r>
              <a:rPr lang="zh-CN" altLang="en-US" sz="2800" b="1" dirty="0" smtClean="0">
                <a:solidFill>
                  <a:srgbClr val="3333FF"/>
                </a:solidFill>
                <a:effectLst>
                  <a:outerShdw blurRad="38100" dist="38100" dir="2700000" algn="tl">
                    <a:srgbClr val="C0C0C0"/>
                  </a:outerShdw>
                </a:effectLst>
                <a:latin typeface="微软雅黑" pitchFamily="34" charset="-122"/>
                <a:ea typeface="微软雅黑" pitchFamily="34" charset="-122"/>
              </a:rPr>
              <a:t>（</a:t>
            </a:r>
            <a:r>
              <a:rPr lang="en-US" altLang="zh-CN" sz="2800" b="1" dirty="0" smtClean="0">
                <a:solidFill>
                  <a:srgbClr val="3333FF"/>
                </a:solidFill>
                <a:effectLst>
                  <a:outerShdw blurRad="38100" dist="38100" dir="2700000" algn="tl">
                    <a:srgbClr val="C0C0C0"/>
                  </a:outerShdw>
                </a:effectLst>
                <a:latin typeface="微软雅黑" pitchFamily="34" charset="-122"/>
                <a:ea typeface="微软雅黑" pitchFamily="34" charset="-122"/>
              </a:rPr>
              <a:t>1978.12</a:t>
            </a:r>
            <a:r>
              <a:rPr lang="zh-CN" altLang="en-US" sz="2800" b="1" dirty="0" smtClean="0">
                <a:solidFill>
                  <a:srgbClr val="3333FF"/>
                </a:solidFill>
                <a:effectLst>
                  <a:outerShdw blurRad="38100" dist="38100" dir="2700000" algn="tl">
                    <a:srgbClr val="C0C0C0"/>
                  </a:outerShdw>
                </a:effectLst>
                <a:latin typeface="微软雅黑" pitchFamily="34" charset="-122"/>
                <a:ea typeface="微软雅黑" pitchFamily="34" charset="-122"/>
              </a:rPr>
              <a:t>）</a:t>
            </a:r>
            <a:endParaRPr lang="zh-CN" altLang="en-US" sz="700" dirty="0">
              <a:solidFill>
                <a:srgbClr val="3333FF"/>
              </a:solidFill>
              <a:latin typeface="微软雅黑" pitchFamily="34" charset="-122"/>
              <a:ea typeface="微软雅黑" pitchFamily="34" charset="-122"/>
            </a:endParaRPr>
          </a:p>
        </p:txBody>
      </p:sp>
      <p:sp>
        <p:nvSpPr>
          <p:cNvPr id="10" name="矩形 9"/>
          <p:cNvSpPr/>
          <p:nvPr/>
        </p:nvSpPr>
        <p:spPr>
          <a:xfrm>
            <a:off x="396255" y="2420888"/>
            <a:ext cx="3057247"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①“两个凡是”</a:t>
            </a:r>
            <a:endParaRPr lang="zh-CN" altLang="en-US" sz="800" dirty="0">
              <a:solidFill>
                <a:srgbClr val="3333FF"/>
              </a:solidFill>
              <a:latin typeface="微软雅黑" pitchFamily="34" charset="-122"/>
              <a:ea typeface="微软雅黑" pitchFamily="34" charset="-122"/>
            </a:endParaRPr>
          </a:p>
        </p:txBody>
      </p:sp>
      <p:sp>
        <p:nvSpPr>
          <p:cNvPr id="11" name="矩形 10"/>
          <p:cNvSpPr/>
          <p:nvPr/>
        </p:nvSpPr>
        <p:spPr>
          <a:xfrm>
            <a:off x="384030" y="3212976"/>
            <a:ext cx="7313220"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②关于真理标准问题的讨论</a:t>
            </a:r>
            <a:r>
              <a:rPr lang="zh-CN" altLang="en-US" sz="2800" b="1" dirty="0" smtClean="0">
                <a:solidFill>
                  <a:srgbClr val="3333FF"/>
                </a:solidFill>
                <a:effectLst>
                  <a:outerShdw blurRad="38100" dist="38100" dir="2700000" algn="tl">
                    <a:srgbClr val="C0C0C0"/>
                  </a:outerShdw>
                </a:effectLst>
                <a:latin typeface="微软雅黑" pitchFamily="34" charset="-122"/>
                <a:ea typeface="微软雅黑" pitchFamily="34" charset="-122"/>
              </a:rPr>
              <a:t>（</a:t>
            </a:r>
            <a:r>
              <a:rPr lang="en-US" altLang="zh-CN" sz="2800" b="1" dirty="0" smtClean="0">
                <a:solidFill>
                  <a:srgbClr val="3333FF"/>
                </a:solidFill>
                <a:effectLst>
                  <a:outerShdw blurRad="38100" dist="38100" dir="2700000" algn="tl">
                    <a:srgbClr val="C0C0C0"/>
                  </a:outerShdw>
                </a:effectLst>
                <a:latin typeface="微软雅黑" pitchFamily="34" charset="-122"/>
                <a:ea typeface="微软雅黑" pitchFamily="34" charset="-122"/>
              </a:rPr>
              <a:t>1978.5</a:t>
            </a:r>
            <a:r>
              <a:rPr lang="zh-CN" altLang="en-US" sz="2800" b="1" dirty="0" smtClean="0">
                <a:solidFill>
                  <a:srgbClr val="3333FF"/>
                </a:solidFill>
                <a:effectLst>
                  <a:outerShdw blurRad="38100" dist="38100" dir="2700000" algn="tl">
                    <a:srgbClr val="C0C0C0"/>
                  </a:outerShdw>
                </a:effectLst>
                <a:latin typeface="微软雅黑" pitchFamily="34" charset="-122"/>
                <a:ea typeface="微软雅黑" pitchFamily="34" charset="-122"/>
              </a:rPr>
              <a:t>）</a:t>
            </a:r>
            <a:endParaRPr lang="zh-CN" altLang="en-US" sz="700" dirty="0">
              <a:solidFill>
                <a:srgbClr val="3333FF"/>
              </a:solidFill>
              <a:latin typeface="微软雅黑" pitchFamily="34" charset="-122"/>
              <a:ea typeface="微软雅黑" pitchFamily="34" charset="-122"/>
            </a:endParaRPr>
          </a:p>
        </p:txBody>
      </p:sp>
      <p:sp>
        <p:nvSpPr>
          <p:cNvPr id="12" name="矩形 11"/>
          <p:cNvSpPr/>
          <p:nvPr/>
        </p:nvSpPr>
        <p:spPr>
          <a:xfrm>
            <a:off x="828303" y="4005064"/>
            <a:ext cx="5211683" cy="523220"/>
          </a:xfrm>
          <a:prstGeom prst="rect">
            <a:avLst/>
          </a:prstGeom>
        </p:spPr>
        <p:txBody>
          <a:bodyPr wrap="none">
            <a:spAutoFit/>
          </a:bodyPr>
          <a:lstStyle/>
          <a:p>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方正楷体_GB2312" panose="02000000000000000000" charset="-122"/>
                <a:sym typeface="+mn-ea"/>
              </a:rPr>
              <a:t>为十一届三中全会奠定</a:t>
            </a:r>
            <a:r>
              <a:rPr lang="zh-CN" altLang="en-US" sz="2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方正楷体_GB2312" panose="02000000000000000000" charset="-122"/>
                <a:sym typeface="+mn-ea"/>
              </a:rPr>
              <a:t>思想基础</a:t>
            </a:r>
            <a:endParaRPr lang="zh-CN" altLang="en-US" sz="2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矩形 12"/>
          <p:cNvSpPr/>
          <p:nvPr/>
        </p:nvSpPr>
        <p:spPr>
          <a:xfrm>
            <a:off x="384030" y="4509120"/>
            <a:ext cx="8392041"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③</a:t>
            </a:r>
            <a:r>
              <a:rPr lang="en-US" altLang="zh-CN"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解放思想，实事求是，团结一致向前看</a:t>
            </a:r>
            <a:r>
              <a:rPr lang="en-US" altLang="zh-CN"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endParaRPr lang="zh-CN" altLang="en-US" sz="700" dirty="0">
              <a:solidFill>
                <a:srgbClr val="3333FF"/>
              </a:solidFill>
              <a:latin typeface="微软雅黑" pitchFamily="34" charset="-122"/>
              <a:ea typeface="微软雅黑" pitchFamily="34" charset="-122"/>
            </a:endParaRPr>
          </a:p>
        </p:txBody>
      </p:sp>
      <p:sp>
        <p:nvSpPr>
          <p:cNvPr id="14" name="矩形 13"/>
          <p:cNvSpPr/>
          <p:nvPr/>
        </p:nvSpPr>
        <p:spPr>
          <a:xfrm>
            <a:off x="773717" y="5301208"/>
            <a:ext cx="7366119" cy="523220"/>
          </a:xfrm>
          <a:prstGeom prst="rect">
            <a:avLst/>
          </a:prstGeom>
        </p:spPr>
        <p:txBody>
          <a:bodyPr wrap="none">
            <a:spAutoFit/>
          </a:bodyPr>
          <a:lstStyle/>
          <a:p>
            <a:r>
              <a:rPr lang="zh-CN" altLang="en-US" sz="2800" b="1" dirty="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方正楷体_GB2312" panose="02000000000000000000" charset="-122"/>
                <a:sym typeface="+mn-ea"/>
              </a:rPr>
              <a:t>为十一届三中全会</a:t>
            </a:r>
            <a:r>
              <a:rPr lang="zh-CN" altLang="en-US" sz="2800" b="1" dirty="0" smtClean="0">
                <a:solidFill>
                  <a:srgbClr val="3333FF"/>
                </a:solidFill>
                <a:effectLst>
                  <a:outerShdw blurRad="38100" dist="38100" dir="2700000" algn="tl">
                    <a:srgbClr val="000000">
                      <a:alpha val="43137"/>
                    </a:srgbClr>
                  </a:outerShdw>
                </a:effectLst>
                <a:latin typeface="微软雅黑" pitchFamily="34" charset="-122"/>
                <a:ea typeface="微软雅黑" pitchFamily="34" charset="-122"/>
                <a:cs typeface="方正楷体_GB2312" panose="02000000000000000000" charset="-122"/>
                <a:sym typeface="+mn-ea"/>
              </a:rPr>
              <a:t>奠定</a:t>
            </a:r>
            <a:r>
              <a:rPr lang="zh-CN" altLang="en-US" sz="28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方正楷体_GB2312" panose="02000000000000000000" charset="-122"/>
                <a:sym typeface="+mn-ea"/>
              </a:rPr>
              <a:t>理论基础（主题报告）</a:t>
            </a:r>
            <a:endParaRPr lang="zh-CN" altLang="en-US" sz="2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5" name="矩形 14"/>
          <p:cNvSpPr/>
          <p:nvPr/>
        </p:nvSpPr>
        <p:spPr>
          <a:xfrm>
            <a:off x="828303" y="5949280"/>
            <a:ext cx="2339102" cy="523220"/>
          </a:xfrm>
          <a:prstGeom prst="rect">
            <a:avLst/>
          </a:prstGeom>
        </p:spPr>
        <p:txBody>
          <a:bodyPr wrap="none">
            <a:spAutoFit/>
          </a:bodyPr>
          <a:lstStyle/>
          <a:p>
            <a:r>
              <a:rPr lang="zh-CN" altLang="en-US" sz="2800" b="1" dirty="0" smtClean="0">
                <a:solidFill>
                  <a:srgbClr val="C00000"/>
                </a:solidFill>
                <a:effectLst>
                  <a:outerShdw blurRad="38100" dist="38100" dir="2700000" algn="tl">
                    <a:srgbClr val="000000">
                      <a:alpha val="43137"/>
                    </a:srgbClr>
                  </a:outerShdw>
                </a:effectLst>
                <a:latin typeface="微软雅黑" pitchFamily="34" charset="-122"/>
                <a:ea typeface="微软雅黑" pitchFamily="34" charset="-122"/>
                <a:cs typeface="方正楷体_GB2312" panose="02000000000000000000" charset="-122"/>
                <a:sym typeface="+mn-ea"/>
              </a:rPr>
              <a:t>第一个宣言书</a:t>
            </a:r>
            <a:endParaRPr lang="zh-CN" altLang="en-US" sz="2800" b="1" dirty="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grpSp>
        <p:nvGrpSpPr>
          <p:cNvPr id="4" name="组合 3"/>
          <p:cNvGrpSpPr/>
          <p:nvPr/>
        </p:nvGrpSpPr>
        <p:grpSpPr>
          <a:xfrm>
            <a:off x="6286708" y="137435"/>
            <a:ext cx="5932508" cy="3363595"/>
            <a:chOff x="6286708" y="137435"/>
            <a:chExt cx="5932508" cy="3363595"/>
          </a:xfrm>
        </p:grpSpPr>
        <p:grpSp>
          <p:nvGrpSpPr>
            <p:cNvPr id="16" name="组合 15"/>
            <p:cNvGrpSpPr/>
            <p:nvPr>
              <p:custDataLst>
                <p:tags r:id="rId1"/>
              </p:custDataLst>
            </p:nvPr>
          </p:nvGrpSpPr>
          <p:grpSpPr>
            <a:xfrm>
              <a:off x="6286708" y="630344"/>
              <a:ext cx="2552883" cy="2058590"/>
              <a:chOff x="988015" y="2774529"/>
              <a:chExt cx="3403803" cy="2744782"/>
            </a:xfrm>
          </p:grpSpPr>
          <p:pic>
            <p:nvPicPr>
              <p:cNvPr id="17" name="Picture 11" descr="https://timgsa.baidu.com/timg?image&amp;quality=80&amp;size=b9999_10000&amp;sec=1574662961433&amp;di=df7cd82bfabb157d0ea6bdea3ca6bce0&amp;imgtype=0&amp;src=http%3A%2F%2Fhbimg.b0.upaiyun.com%2Ff889f318ce717c26af987a82a4674ebddba7eab1f4fa-4b2CLe_fw658"/>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tretch>
                <a:fillRect/>
              </a:stretch>
            </p:blipFill>
            <p:spPr bwMode="auto">
              <a:xfrm>
                <a:off x="1060450" y="2774529"/>
                <a:ext cx="3331368" cy="274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2"/>
              <p:cNvSpPr txBox="1">
                <a:spLocks noChangeArrowheads="1"/>
              </p:cNvSpPr>
              <p:nvPr>
                <p:custDataLst>
                  <p:tags r:id="rId9"/>
                </p:custDataLst>
              </p:nvPr>
            </p:nvSpPr>
            <p:spPr bwMode="auto">
              <a:xfrm>
                <a:off x="988015" y="2866030"/>
                <a:ext cx="612979" cy="136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Calibri"/>
                    <a:ea typeface="宋体" pitchFamily="2" charset="-122"/>
                  </a:defRPr>
                </a:lvl1pPr>
                <a:lvl2pPr marL="742950" indent="-285750">
                  <a:defRPr>
                    <a:solidFill>
                      <a:schemeClr val="tx1"/>
                    </a:solidFill>
                    <a:latin typeface="Calibri"/>
                    <a:ea typeface="宋体" pitchFamily="2" charset="-122"/>
                  </a:defRPr>
                </a:lvl2pPr>
                <a:lvl3pPr marL="1143000" indent="-228600">
                  <a:defRPr>
                    <a:solidFill>
                      <a:schemeClr val="tx1"/>
                    </a:solidFill>
                    <a:latin typeface="Calibri"/>
                    <a:ea typeface="宋体" pitchFamily="2" charset="-122"/>
                  </a:defRPr>
                </a:lvl3pPr>
                <a:lvl4pPr marL="1600200" indent="-228600">
                  <a:defRPr>
                    <a:solidFill>
                      <a:schemeClr val="tx1"/>
                    </a:solidFill>
                    <a:latin typeface="Calibri"/>
                    <a:ea typeface="宋体" pitchFamily="2" charset="-122"/>
                  </a:defRPr>
                </a:lvl4pPr>
                <a:lvl5pPr marL="2057400" indent="-228600">
                  <a:defRPr>
                    <a:solidFill>
                      <a:schemeClr val="tx1"/>
                    </a:solidFill>
                    <a:latin typeface="Calibri"/>
                    <a:ea typeface="宋体" pitchFamily="2" charset="-122"/>
                  </a:defRPr>
                </a:lvl5pPr>
                <a:lvl6pPr marL="2514600" indent="-228600" eaLnBrk="0" fontAlgn="base" hangingPunct="0">
                  <a:spcBef>
                    <a:spcPct val="0"/>
                  </a:spcBef>
                  <a:spcAft>
                    <a:spcPct val="0"/>
                  </a:spcAft>
                  <a:defRPr>
                    <a:solidFill>
                      <a:schemeClr val="tx1"/>
                    </a:solidFill>
                    <a:latin typeface="Calibri"/>
                    <a:ea typeface="宋体" pitchFamily="2" charset="-122"/>
                  </a:defRPr>
                </a:lvl6pPr>
                <a:lvl7pPr marL="2971800" indent="-228600" eaLnBrk="0" fontAlgn="base" hangingPunct="0">
                  <a:spcBef>
                    <a:spcPct val="0"/>
                  </a:spcBef>
                  <a:spcAft>
                    <a:spcPct val="0"/>
                  </a:spcAft>
                  <a:defRPr>
                    <a:solidFill>
                      <a:schemeClr val="tx1"/>
                    </a:solidFill>
                    <a:latin typeface="Calibri"/>
                    <a:ea typeface="宋体" pitchFamily="2" charset="-122"/>
                  </a:defRPr>
                </a:lvl7pPr>
                <a:lvl8pPr marL="3429000" indent="-228600" eaLnBrk="0" fontAlgn="base" hangingPunct="0">
                  <a:spcBef>
                    <a:spcPct val="0"/>
                  </a:spcBef>
                  <a:spcAft>
                    <a:spcPct val="0"/>
                  </a:spcAft>
                  <a:defRPr>
                    <a:solidFill>
                      <a:schemeClr val="tx1"/>
                    </a:solidFill>
                    <a:latin typeface="Calibri"/>
                    <a:ea typeface="宋体" pitchFamily="2" charset="-122"/>
                  </a:defRPr>
                </a:lvl8pPr>
                <a:lvl9pPr marL="3886200" indent="-228600" eaLnBrk="0" fontAlgn="base" hangingPunct="0">
                  <a:spcBef>
                    <a:spcPct val="0"/>
                  </a:spcBef>
                  <a:spcAft>
                    <a:spcPct val="0"/>
                  </a:spcAft>
                  <a:defRPr>
                    <a:solidFill>
                      <a:schemeClr val="tx1"/>
                    </a:solidFill>
                    <a:latin typeface="Calibri"/>
                    <a:ea typeface="宋体" pitchFamily="2" charset="-122"/>
                  </a:defRPr>
                </a:lvl9pPr>
              </a:lstStyle>
              <a:p>
                <a:r>
                  <a:rPr lang="zh-CN" altLang="en-US" b="1">
                    <a:latin typeface="微软雅黑" panose="020B0503020204020204" charset="-122"/>
                    <a:ea typeface="微软雅黑"/>
                  </a:rPr>
                  <a:t>华国锋</a:t>
                </a:r>
              </a:p>
            </p:txBody>
          </p:sp>
        </p:grpSp>
        <p:grpSp>
          <p:nvGrpSpPr>
            <p:cNvPr id="19" name="组合 18"/>
            <p:cNvGrpSpPr/>
            <p:nvPr>
              <p:custDataLst>
                <p:tags r:id="rId2"/>
              </p:custDataLst>
            </p:nvPr>
          </p:nvGrpSpPr>
          <p:grpSpPr>
            <a:xfrm>
              <a:off x="8388896" y="137435"/>
              <a:ext cx="2922270" cy="1969770"/>
              <a:chOff x="3451" y="5109"/>
              <a:chExt cx="4602" cy="3102"/>
            </a:xfrm>
          </p:grpSpPr>
          <p:sp>
            <p:nvSpPr>
              <p:cNvPr id="20" name="云形标注 14"/>
              <p:cNvSpPr/>
              <p:nvPr>
                <p:custDataLst>
                  <p:tags r:id="rId6"/>
                </p:custDataLst>
              </p:nvPr>
            </p:nvSpPr>
            <p:spPr>
              <a:xfrm>
                <a:off x="3451" y="5109"/>
                <a:ext cx="4603" cy="3103"/>
              </a:xfrm>
              <a:prstGeom prst="cloudCallout">
                <a:avLst>
                  <a:gd name="adj1" fmla="val -65696"/>
                  <a:gd name="adj2" fmla="val 47851"/>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sz="1350"/>
              </a:p>
            </p:txBody>
          </p:sp>
          <p:sp>
            <p:nvSpPr>
              <p:cNvPr id="21" name="文本框 19"/>
              <p:cNvSpPr txBox="1"/>
              <p:nvPr>
                <p:custDataLst>
                  <p:tags r:id="rId7"/>
                </p:custDataLst>
              </p:nvPr>
            </p:nvSpPr>
            <p:spPr>
              <a:xfrm>
                <a:off x="3872" y="5548"/>
                <a:ext cx="3598" cy="2325"/>
              </a:xfrm>
              <a:prstGeom prst="rect">
                <a:avLst/>
              </a:prstGeom>
              <a:noFill/>
              <a:ln>
                <a:noFill/>
              </a:ln>
            </p:spPr>
            <p:txBody>
              <a:bodyPr wrap="square" rtlCol="0" anchor="t">
                <a:spAutoFit/>
              </a:bodyPr>
              <a:lstStyle/>
              <a:p>
                <a:r>
                  <a:rPr lang="zh-CN" altLang="en-US" dirty="0">
                    <a:solidFill>
                      <a:srgbClr val="FF0000"/>
                    </a:solidFill>
                    <a:latin typeface="微软雅黑" panose="020B0503020204020204" charset="-122"/>
                    <a:ea typeface="微软雅黑"/>
                    <a:cs typeface="微软雅黑" panose="020B0503020204020204" charset="-122"/>
                    <a:sym typeface="+mn-ea"/>
                  </a:rPr>
                  <a:t>       </a:t>
                </a:r>
                <a:r>
                  <a:rPr lang="zh-CN" altLang="en-US" b="1" dirty="0">
                    <a:solidFill>
                      <a:schemeClr val="tx1"/>
                    </a:solidFill>
                    <a:latin typeface="微软雅黑" panose="020B0503020204020204" charset="-122"/>
                    <a:ea typeface="微软雅黑"/>
                    <a:cs typeface="微软雅黑" panose="020B0503020204020204" charset="-122"/>
                    <a:sym typeface="+mn-ea"/>
                  </a:rPr>
                  <a:t>凡是毛主席作出的决策，我们都坚决维护；凡是毛主席作出的指示，我们都始终不渝地遵循。</a:t>
                </a:r>
              </a:p>
            </p:txBody>
          </p:sp>
        </p:grpSp>
        <p:grpSp>
          <p:nvGrpSpPr>
            <p:cNvPr id="22" name="组合 21"/>
            <p:cNvGrpSpPr/>
            <p:nvPr>
              <p:custDataLst>
                <p:tags r:id="rId3"/>
              </p:custDataLst>
            </p:nvPr>
          </p:nvGrpSpPr>
          <p:grpSpPr>
            <a:xfrm>
              <a:off x="8057426" y="2107840"/>
              <a:ext cx="4161790" cy="1393190"/>
              <a:chOff x="2929" y="8212"/>
              <a:chExt cx="6554" cy="2194"/>
            </a:xfrm>
          </p:grpSpPr>
          <p:sp>
            <p:nvSpPr>
              <p:cNvPr id="23" name="下箭头 4"/>
              <p:cNvSpPr/>
              <p:nvPr>
                <p:custDataLst>
                  <p:tags r:id="rId4"/>
                </p:custDataLst>
              </p:nvPr>
            </p:nvSpPr>
            <p:spPr>
              <a:xfrm>
                <a:off x="5427" y="8212"/>
                <a:ext cx="1016" cy="1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实质</a:t>
                </a:r>
              </a:p>
            </p:txBody>
          </p:sp>
          <p:sp>
            <p:nvSpPr>
              <p:cNvPr id="24" name="文本框 21"/>
              <p:cNvSpPr txBox="1"/>
              <p:nvPr>
                <p:custDataLst>
                  <p:tags r:id="rId5"/>
                </p:custDataLst>
              </p:nvPr>
            </p:nvSpPr>
            <p:spPr>
              <a:xfrm>
                <a:off x="2929" y="9681"/>
                <a:ext cx="6554" cy="725"/>
              </a:xfrm>
              <a:prstGeom prst="rect">
                <a:avLst/>
              </a:prstGeom>
              <a:noFill/>
            </p:spPr>
            <p:txBody>
              <a:bodyPr wrap="none" rtlCol="0" anchor="t">
                <a:spAutoFit/>
              </a:bodyPr>
              <a:lstStyle/>
              <a:p>
                <a:r>
                  <a:rPr lang="zh-CN" altLang="en-US" sz="2400" b="1">
                    <a:solidFill>
                      <a:schemeClr val="tx1"/>
                    </a:solidFill>
                    <a:latin typeface="黑体" pitchFamily="49" charset="-122"/>
                    <a:ea typeface="黑体" pitchFamily="49" charset="-122"/>
                    <a:cs typeface="黑体" panose="02010609060101010101" pitchFamily="49" charset="-122"/>
                    <a:sym typeface="+mn-ea"/>
                  </a:rPr>
                  <a:t>继续“文革”以来的左倾错误</a:t>
                </a:r>
              </a:p>
            </p:txBody>
          </p:sp>
        </p:grpSp>
      </p:grpSp>
    </p:spTree>
    <p:extLst>
      <p:ext uri="{BB962C8B-B14F-4D97-AF65-F5344CB8AC3E}">
        <p14:creationId xmlns:p14="http://schemas.microsoft.com/office/powerpoint/2010/main" val="70096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814" y="112276"/>
            <a:ext cx="1415772"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⑵内容</a:t>
            </a:r>
            <a:endParaRPr lang="zh-CN" altLang="en-US" sz="800" dirty="0">
              <a:latin typeface="微软雅黑" pitchFamily="34" charset="-122"/>
              <a:ea typeface="微软雅黑" pitchFamily="34" charset="-122"/>
            </a:endParaRPr>
          </a:p>
        </p:txBody>
      </p:sp>
      <p:pic>
        <p:nvPicPr>
          <p:cNvPr id="7" name="对象 2"/>
          <p:cNvPicPr>
            <a:picLocks noChangeAspect="1" noChangeArrowheads="1"/>
          </p:cNvPicPr>
          <p:nvPr/>
        </p:nvPicPr>
        <p:blipFill rotWithShape="1">
          <a:blip r:embed="rId3">
            <a:extLst>
              <a:ext uri="{28A0092B-C50C-407E-A947-70E740481C1C}">
                <a14:useLocalDpi xmlns:a14="http://schemas.microsoft.com/office/drawing/2010/main" val="0"/>
              </a:ext>
            </a:extLst>
          </a:blip>
          <a:srcRect l="26902" r="26597"/>
          <a:stretch/>
        </p:blipFill>
        <p:spPr bwMode="auto">
          <a:xfrm>
            <a:off x="3276575" y="599838"/>
            <a:ext cx="5218948" cy="471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47351" y="5949280"/>
            <a:ext cx="1415772"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⑶意义</a:t>
            </a:r>
            <a:endParaRPr lang="zh-CN" altLang="en-US" sz="800" dirty="0">
              <a:latin typeface="微软雅黑" pitchFamily="34" charset="-122"/>
              <a:ea typeface="微软雅黑" pitchFamily="34" charset="-122"/>
            </a:endParaRPr>
          </a:p>
        </p:txBody>
      </p:sp>
      <p:sp>
        <p:nvSpPr>
          <p:cNvPr id="9" name="矩形 8"/>
          <p:cNvSpPr/>
          <p:nvPr/>
        </p:nvSpPr>
        <p:spPr>
          <a:xfrm>
            <a:off x="1522442" y="2636912"/>
            <a:ext cx="1826141"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工作重心</a:t>
            </a:r>
            <a:endParaRPr lang="zh-CN" altLang="en-US" sz="800" dirty="0">
              <a:latin typeface="微软雅黑" pitchFamily="34" charset="-122"/>
              <a:ea typeface="微软雅黑" pitchFamily="34" charset="-122"/>
            </a:endParaRPr>
          </a:p>
        </p:txBody>
      </p:sp>
      <p:sp>
        <p:nvSpPr>
          <p:cNvPr id="10" name="矩形 9"/>
          <p:cNvSpPr/>
          <p:nvPr/>
        </p:nvSpPr>
        <p:spPr>
          <a:xfrm>
            <a:off x="5148783" y="5309919"/>
            <a:ext cx="1826141"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政治路线</a:t>
            </a:r>
            <a:endParaRPr lang="zh-CN" altLang="en-US" sz="800" dirty="0">
              <a:latin typeface="微软雅黑" pitchFamily="34" charset="-122"/>
              <a:ea typeface="微软雅黑" pitchFamily="34" charset="-122"/>
            </a:endParaRPr>
          </a:p>
        </p:txBody>
      </p:sp>
      <p:sp>
        <p:nvSpPr>
          <p:cNvPr id="11" name="矩形 10"/>
          <p:cNvSpPr/>
          <p:nvPr/>
        </p:nvSpPr>
        <p:spPr>
          <a:xfrm>
            <a:off x="5148783" y="44624"/>
            <a:ext cx="1826141"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思想路线</a:t>
            </a:r>
            <a:endParaRPr lang="zh-CN" altLang="en-US" sz="800" dirty="0">
              <a:latin typeface="微软雅黑" pitchFamily="34" charset="-122"/>
              <a:ea typeface="微软雅黑" pitchFamily="34" charset="-122"/>
            </a:endParaRPr>
          </a:p>
        </p:txBody>
      </p:sp>
      <p:sp>
        <p:nvSpPr>
          <p:cNvPr id="12" name="矩形 11"/>
          <p:cNvSpPr/>
          <p:nvPr/>
        </p:nvSpPr>
        <p:spPr>
          <a:xfrm>
            <a:off x="8389143" y="2636912"/>
            <a:ext cx="1826141"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组织路线</a:t>
            </a:r>
            <a:endParaRPr lang="zh-CN" altLang="en-US" sz="800" dirty="0">
              <a:latin typeface="微软雅黑" pitchFamily="34" charset="-122"/>
              <a:ea typeface="微软雅黑" pitchFamily="34" charset="-122"/>
            </a:endParaRPr>
          </a:p>
        </p:txBody>
      </p:sp>
      <p:sp>
        <p:nvSpPr>
          <p:cNvPr id="13" name="矩形 12"/>
          <p:cNvSpPr/>
          <p:nvPr/>
        </p:nvSpPr>
        <p:spPr>
          <a:xfrm>
            <a:off x="2196455" y="5949280"/>
            <a:ext cx="3467616"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伟大转折；新时期</a:t>
            </a:r>
            <a:endParaRPr lang="zh-CN" altLang="en-US" sz="800" dirty="0">
              <a:solidFill>
                <a:srgbClr val="3333FF"/>
              </a:solidFill>
              <a:latin typeface="微软雅黑" pitchFamily="34" charset="-122"/>
              <a:ea typeface="微软雅黑" pitchFamily="34" charset="-122"/>
            </a:endParaRPr>
          </a:p>
        </p:txBody>
      </p:sp>
    </p:spTree>
    <p:extLst>
      <p:ext uri="{BB962C8B-B14F-4D97-AF65-F5344CB8AC3E}">
        <p14:creationId xmlns:p14="http://schemas.microsoft.com/office/powerpoint/2010/main" val="24616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1384" y="2415727"/>
            <a:ext cx="4163319"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3</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、十一届六中全会</a:t>
            </a:r>
            <a:endParaRPr lang="zh-CN" altLang="en-US" sz="800" dirty="0">
              <a:solidFill>
                <a:srgbClr val="3333FF"/>
              </a:solidFill>
              <a:latin typeface="微软雅黑" pitchFamily="34" charset="-122"/>
              <a:ea typeface="微软雅黑" pitchFamily="34" charset="-122"/>
            </a:endParaRPr>
          </a:p>
        </p:txBody>
      </p:sp>
      <p:sp>
        <p:nvSpPr>
          <p:cNvPr id="6" name="矩形 5"/>
          <p:cNvSpPr/>
          <p:nvPr/>
        </p:nvSpPr>
        <p:spPr>
          <a:xfrm>
            <a:off x="108223" y="3556354"/>
            <a:ext cx="3457998"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4</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1982</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年宪法</a:t>
            </a:r>
            <a:endParaRPr lang="zh-CN" altLang="en-US" sz="800" dirty="0">
              <a:solidFill>
                <a:srgbClr val="3333FF"/>
              </a:solidFill>
              <a:latin typeface="微软雅黑" pitchFamily="34" charset="-122"/>
              <a:ea typeface="微软雅黑" pitchFamily="34" charset="-122"/>
            </a:endParaRPr>
          </a:p>
        </p:txBody>
      </p:sp>
      <p:sp>
        <p:nvSpPr>
          <p:cNvPr id="7" name="矩形 6"/>
          <p:cNvSpPr/>
          <p:nvPr/>
        </p:nvSpPr>
        <p:spPr>
          <a:xfrm>
            <a:off x="171384" y="404664"/>
            <a:ext cx="3701654"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2</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、平反冤假错案</a:t>
            </a:r>
            <a:endParaRPr lang="zh-CN" altLang="en-US" sz="800" dirty="0">
              <a:solidFill>
                <a:srgbClr val="3333FF"/>
              </a:solidFill>
              <a:latin typeface="微软雅黑" pitchFamily="34" charset="-122"/>
              <a:ea typeface="微软雅黑" pitchFamily="34" charset="-122"/>
            </a:endParaRPr>
          </a:p>
        </p:txBody>
      </p:sp>
      <p:sp>
        <p:nvSpPr>
          <p:cNvPr id="9" name="矩形 8"/>
          <p:cNvSpPr/>
          <p:nvPr/>
        </p:nvSpPr>
        <p:spPr>
          <a:xfrm>
            <a:off x="724419" y="4437112"/>
            <a:ext cx="4698722"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民主政治建设进入新阶段</a:t>
            </a:r>
            <a:endParaRPr lang="zh-CN" altLang="en-US" sz="700" dirty="0">
              <a:solidFill>
                <a:srgbClr val="3333FF"/>
              </a:solidFill>
              <a:latin typeface="微软雅黑" pitchFamily="34" charset="-122"/>
              <a:ea typeface="微软雅黑" pitchFamily="34" charset="-122"/>
            </a:endParaRPr>
          </a:p>
        </p:txBody>
      </p:sp>
      <p:sp>
        <p:nvSpPr>
          <p:cNvPr id="10" name="矩形 9"/>
          <p:cNvSpPr/>
          <p:nvPr/>
        </p:nvSpPr>
        <p:spPr>
          <a:xfrm>
            <a:off x="724419" y="5301208"/>
            <a:ext cx="4288353"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新时期治国安邦总章程</a:t>
            </a:r>
            <a:endParaRPr lang="zh-CN" altLang="en-US" sz="700" dirty="0">
              <a:solidFill>
                <a:srgbClr val="3333FF"/>
              </a:solidFill>
              <a:latin typeface="微软雅黑" pitchFamily="34" charset="-122"/>
              <a:ea typeface="微软雅黑" pitchFamily="34" charset="-122"/>
            </a:endParaRPr>
          </a:p>
        </p:txBody>
      </p:sp>
      <p:grpSp>
        <p:nvGrpSpPr>
          <p:cNvPr id="2" name="组合 1"/>
          <p:cNvGrpSpPr/>
          <p:nvPr/>
        </p:nvGrpSpPr>
        <p:grpSpPr>
          <a:xfrm>
            <a:off x="1116335" y="1398632"/>
            <a:ext cx="10125727" cy="3515393"/>
            <a:chOff x="1116335" y="1398632"/>
            <a:chExt cx="10125727" cy="3515393"/>
          </a:xfrm>
        </p:grpSpPr>
        <p:sp>
          <p:nvSpPr>
            <p:cNvPr id="8" name="矩形 7"/>
            <p:cNvSpPr/>
            <p:nvPr/>
          </p:nvSpPr>
          <p:spPr>
            <a:xfrm>
              <a:off x="1116335" y="1398632"/>
              <a:ext cx="3057247"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刘少奇冤案平反</a:t>
              </a:r>
              <a:endParaRPr lang="zh-CN" altLang="en-US" sz="700" dirty="0">
                <a:solidFill>
                  <a:srgbClr val="3333FF"/>
                </a:solidFill>
                <a:latin typeface="微软雅黑" pitchFamily="34" charset="-122"/>
                <a:ea typeface="微软雅黑" pitchFamily="34" charset="-122"/>
              </a:endParaRPr>
            </a:p>
          </p:txBody>
        </p:sp>
        <p:pic>
          <p:nvPicPr>
            <p:cNvPr id="11" name="图片 8"/>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10588" r="15883"/>
            <a:stretch>
              <a:fillRect/>
            </a:stretch>
          </p:blipFill>
          <p:spPr bwMode="auto">
            <a:xfrm>
              <a:off x="6400543" y="1691019"/>
              <a:ext cx="4841519" cy="3223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248671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888" y="212752"/>
            <a:ext cx="4288353" cy="707886"/>
          </a:xfrm>
          <a:prstGeom prst="rect">
            <a:avLst/>
          </a:prstGeom>
        </p:spPr>
        <p:txBody>
          <a:bodyPr wrap="none">
            <a:spAutoFit/>
          </a:bodyPr>
          <a:lstStyle/>
          <a:p>
            <a:pPr>
              <a:defRPr/>
            </a:pPr>
            <a:r>
              <a:rPr lang="zh-CN" altLang="en-US" sz="4000" b="1" dirty="0">
                <a:solidFill>
                  <a:srgbClr val="000000"/>
                </a:solidFill>
                <a:effectLst>
                  <a:outerShdw blurRad="38100" dist="38100" dir="2700000" algn="tl">
                    <a:srgbClr val="C0C0C0"/>
                  </a:outerShdw>
                </a:effectLst>
                <a:latin typeface="微软雅黑" pitchFamily="34" charset="-122"/>
                <a:ea typeface="微软雅黑" pitchFamily="34" charset="-122"/>
              </a:rPr>
              <a:t>二</a:t>
            </a:r>
            <a:r>
              <a:rPr lang="zh-CN" altLang="en-US" sz="4000" b="1" dirty="0" smtClean="0">
                <a:solidFill>
                  <a:srgbClr val="000000"/>
                </a:solidFill>
                <a:effectLst>
                  <a:outerShdw blurRad="38100" dist="38100" dir="2700000" algn="tl">
                    <a:srgbClr val="C0C0C0"/>
                  </a:outerShdw>
                </a:effectLst>
                <a:latin typeface="微软雅黑" pitchFamily="34" charset="-122"/>
                <a:ea typeface="微软雅黑" pitchFamily="34" charset="-122"/>
              </a:rPr>
              <a:t>、改革开放进程</a:t>
            </a:r>
            <a:endParaRPr lang="zh-CN" altLang="en-US" sz="800" dirty="0">
              <a:solidFill>
                <a:srgbClr val="FF0000"/>
              </a:solidFill>
              <a:latin typeface="微软雅黑" pitchFamily="34" charset="-122"/>
              <a:ea typeface="微软雅黑" pitchFamily="34" charset="-122"/>
            </a:endParaRPr>
          </a:p>
        </p:txBody>
      </p:sp>
      <p:sp>
        <p:nvSpPr>
          <p:cNvPr id="3" name="矩形 2"/>
          <p:cNvSpPr/>
          <p:nvPr/>
        </p:nvSpPr>
        <p:spPr>
          <a:xfrm>
            <a:off x="223888" y="956098"/>
            <a:ext cx="1854995"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1</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、进程</a:t>
            </a:r>
            <a:endParaRPr lang="zh-CN" altLang="en-US" sz="700" dirty="0">
              <a:solidFill>
                <a:srgbClr val="3333FF"/>
              </a:solidFill>
              <a:latin typeface="微软雅黑" pitchFamily="34" charset="-122"/>
              <a:ea typeface="微软雅黑" pitchFamily="34" charset="-122"/>
            </a:endParaRPr>
          </a:p>
        </p:txBody>
      </p:sp>
      <p:sp>
        <p:nvSpPr>
          <p:cNvPr id="4" name="矩形 3"/>
          <p:cNvSpPr/>
          <p:nvPr/>
        </p:nvSpPr>
        <p:spPr>
          <a:xfrm>
            <a:off x="1639660" y="2132856"/>
            <a:ext cx="3467616"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农村经济体制改革</a:t>
            </a:r>
            <a:endParaRPr lang="zh-CN" altLang="en-US" sz="800" dirty="0">
              <a:solidFill>
                <a:srgbClr val="3333FF"/>
              </a:solidFill>
              <a:latin typeface="微软雅黑" pitchFamily="34" charset="-122"/>
              <a:ea typeface="微软雅黑" pitchFamily="34" charset="-122"/>
            </a:endParaRPr>
          </a:p>
        </p:txBody>
      </p:sp>
      <p:sp>
        <p:nvSpPr>
          <p:cNvPr id="6" name="矩形 5"/>
          <p:cNvSpPr/>
          <p:nvPr/>
        </p:nvSpPr>
        <p:spPr>
          <a:xfrm>
            <a:off x="-35793" y="3645024"/>
            <a:ext cx="1415772"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⑴改革</a:t>
            </a:r>
            <a:endParaRPr lang="zh-CN" altLang="en-US" sz="800" dirty="0">
              <a:solidFill>
                <a:srgbClr val="3333FF"/>
              </a:solidFill>
              <a:latin typeface="微软雅黑" pitchFamily="34" charset="-122"/>
              <a:ea typeface="微软雅黑" pitchFamily="34" charset="-122"/>
            </a:endParaRPr>
          </a:p>
        </p:txBody>
      </p:sp>
      <p:sp>
        <p:nvSpPr>
          <p:cNvPr id="10" name="矩形 9"/>
          <p:cNvSpPr/>
          <p:nvPr/>
        </p:nvSpPr>
        <p:spPr>
          <a:xfrm>
            <a:off x="6455374" y="5301208"/>
            <a:ext cx="3877985" cy="584775"/>
          </a:xfrm>
          <a:prstGeom prst="rect">
            <a:avLst/>
          </a:prstGeom>
        </p:spPr>
        <p:txBody>
          <a:bodyPr wrap="none">
            <a:spAutoFit/>
          </a:bodyPr>
          <a:lstStyle/>
          <a:p>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扩大国企经营</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自主权</a:t>
            </a:r>
            <a:endPar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endParaRPr>
          </a:p>
        </p:txBody>
      </p:sp>
      <p:sp>
        <p:nvSpPr>
          <p:cNvPr id="11" name="左大括号 10"/>
          <p:cNvSpPr/>
          <p:nvPr/>
        </p:nvSpPr>
        <p:spPr>
          <a:xfrm>
            <a:off x="1404367" y="2379239"/>
            <a:ext cx="267858" cy="3120664"/>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7" name="组合 26"/>
          <p:cNvGrpSpPr/>
          <p:nvPr/>
        </p:nvGrpSpPr>
        <p:grpSpPr>
          <a:xfrm>
            <a:off x="1672225" y="2971202"/>
            <a:ext cx="3467616" cy="2770765"/>
            <a:chOff x="1672225" y="2971202"/>
            <a:chExt cx="3467616" cy="2770765"/>
          </a:xfrm>
        </p:grpSpPr>
        <p:sp>
          <p:nvSpPr>
            <p:cNvPr id="5" name="矩形 4"/>
            <p:cNvSpPr/>
            <p:nvPr/>
          </p:nvSpPr>
          <p:spPr>
            <a:xfrm>
              <a:off x="1672225" y="5157192"/>
              <a:ext cx="3467616"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城市经济体制改革</a:t>
              </a:r>
              <a:endParaRPr lang="zh-CN" altLang="en-US" sz="800" dirty="0">
                <a:solidFill>
                  <a:srgbClr val="3333FF"/>
                </a:solidFill>
                <a:latin typeface="微软雅黑" pitchFamily="34" charset="-122"/>
                <a:ea typeface="微软雅黑" pitchFamily="34" charset="-122"/>
              </a:endParaRPr>
            </a:p>
          </p:txBody>
        </p:sp>
        <p:cxnSp>
          <p:nvCxnSpPr>
            <p:cNvPr id="13" name="直接箭头连接符 12"/>
            <p:cNvCxnSpPr/>
            <p:nvPr/>
          </p:nvCxnSpPr>
          <p:spPr>
            <a:xfrm>
              <a:off x="3373468" y="2971202"/>
              <a:ext cx="32565" cy="212269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5082143" y="920638"/>
            <a:ext cx="1638645" cy="2514606"/>
            <a:chOff x="5082143" y="920638"/>
            <a:chExt cx="1638645" cy="2514606"/>
          </a:xfrm>
        </p:grpSpPr>
        <p:grpSp>
          <p:nvGrpSpPr>
            <p:cNvPr id="15" name="组合 14"/>
            <p:cNvGrpSpPr/>
            <p:nvPr/>
          </p:nvGrpSpPr>
          <p:grpSpPr>
            <a:xfrm>
              <a:off x="5292799" y="920638"/>
              <a:ext cx="1427989" cy="2514606"/>
              <a:chOff x="5292799" y="920638"/>
              <a:chExt cx="1427989" cy="2514606"/>
            </a:xfrm>
          </p:grpSpPr>
          <p:sp>
            <p:nvSpPr>
              <p:cNvPr id="7" name="矩形 6"/>
              <p:cNvSpPr/>
              <p:nvPr/>
            </p:nvSpPr>
            <p:spPr>
              <a:xfrm>
                <a:off x="5292799" y="920638"/>
                <a:ext cx="1005403"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背景</a:t>
                </a:r>
                <a:endParaRPr lang="zh-CN" altLang="en-US" sz="800" dirty="0">
                  <a:solidFill>
                    <a:srgbClr val="3333FF"/>
                  </a:solidFill>
                  <a:latin typeface="微软雅黑" pitchFamily="34" charset="-122"/>
                  <a:ea typeface="微软雅黑" pitchFamily="34" charset="-122"/>
                </a:endParaRPr>
              </a:p>
            </p:txBody>
          </p:sp>
          <p:sp>
            <p:nvSpPr>
              <p:cNvPr id="8" name="矩形 7"/>
              <p:cNvSpPr/>
              <p:nvPr/>
            </p:nvSpPr>
            <p:spPr>
              <a:xfrm>
                <a:off x="5292799" y="1988840"/>
                <a:ext cx="1415772"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内容</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endParaRPr lang="zh-CN" altLang="en-US" sz="800" dirty="0">
                  <a:solidFill>
                    <a:srgbClr val="3333FF"/>
                  </a:solidFill>
                  <a:latin typeface="微软雅黑" pitchFamily="34" charset="-122"/>
                  <a:ea typeface="微软雅黑" pitchFamily="34" charset="-122"/>
                </a:endParaRPr>
              </a:p>
            </p:txBody>
          </p:sp>
          <p:sp>
            <p:nvSpPr>
              <p:cNvPr id="9" name="矩形 8"/>
              <p:cNvSpPr/>
              <p:nvPr/>
            </p:nvSpPr>
            <p:spPr>
              <a:xfrm>
                <a:off x="5305016" y="2850469"/>
                <a:ext cx="1415772"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意义：</a:t>
                </a:r>
                <a:endParaRPr lang="zh-CN" altLang="en-US" sz="800" dirty="0">
                  <a:solidFill>
                    <a:srgbClr val="3333FF"/>
                  </a:solidFill>
                  <a:latin typeface="微软雅黑" pitchFamily="34" charset="-122"/>
                  <a:ea typeface="微软雅黑" pitchFamily="34" charset="-122"/>
                </a:endParaRPr>
              </a:p>
            </p:txBody>
          </p:sp>
        </p:grpSp>
        <p:sp>
          <p:nvSpPr>
            <p:cNvPr id="14" name="左大括号 13"/>
            <p:cNvSpPr/>
            <p:nvPr/>
          </p:nvSpPr>
          <p:spPr>
            <a:xfrm>
              <a:off x="5082143" y="1190598"/>
              <a:ext cx="105328" cy="195037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1" name="组合 20"/>
          <p:cNvGrpSpPr/>
          <p:nvPr/>
        </p:nvGrpSpPr>
        <p:grpSpPr>
          <a:xfrm>
            <a:off x="6509273" y="539969"/>
            <a:ext cx="3136917" cy="1181469"/>
            <a:chOff x="6509273" y="539969"/>
            <a:chExt cx="3136917" cy="1181469"/>
          </a:xfrm>
        </p:grpSpPr>
        <p:sp>
          <p:nvSpPr>
            <p:cNvPr id="16" name="矩形 15"/>
            <p:cNvSpPr/>
            <p:nvPr/>
          </p:nvSpPr>
          <p:spPr>
            <a:xfrm>
              <a:off x="6588943" y="539969"/>
              <a:ext cx="3057247"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十一届三中全会</a:t>
              </a:r>
              <a:endParaRPr lang="zh-CN" altLang="en-US" sz="800" dirty="0">
                <a:solidFill>
                  <a:srgbClr val="3333FF"/>
                </a:solidFill>
                <a:latin typeface="微软雅黑" pitchFamily="34" charset="-122"/>
                <a:ea typeface="微软雅黑" pitchFamily="34" charset="-122"/>
              </a:endParaRPr>
            </a:p>
          </p:txBody>
        </p:sp>
        <p:sp>
          <p:nvSpPr>
            <p:cNvPr id="17" name="左大括号 16"/>
            <p:cNvSpPr/>
            <p:nvPr/>
          </p:nvSpPr>
          <p:spPr>
            <a:xfrm>
              <a:off x="6509273" y="764704"/>
              <a:ext cx="58823" cy="956734"/>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8" name="矩形 17"/>
          <p:cNvSpPr/>
          <p:nvPr/>
        </p:nvSpPr>
        <p:spPr>
          <a:xfrm>
            <a:off x="6588943" y="1348600"/>
            <a:ext cx="3467616" cy="584775"/>
          </a:xfrm>
          <a:prstGeom prst="rect">
            <a:avLst/>
          </a:prstGeom>
        </p:spPr>
        <p:txBody>
          <a:bodyPr wrap="none">
            <a:spAutoFit/>
          </a:bodyPr>
          <a:lstStyle/>
          <a:p>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人民公社化的</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弊</a:t>
            </a:r>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端</a:t>
            </a:r>
            <a:endParaRPr lang="zh-CN" altLang="en-US" dirty="0"/>
          </a:p>
        </p:txBody>
      </p:sp>
      <p:sp>
        <p:nvSpPr>
          <p:cNvPr id="19" name="矩形 18"/>
          <p:cNvSpPr/>
          <p:nvPr/>
        </p:nvSpPr>
        <p:spPr>
          <a:xfrm>
            <a:off x="6431733" y="6273225"/>
            <a:ext cx="1826141" cy="584775"/>
          </a:xfrm>
          <a:prstGeom prst="rect">
            <a:avLst/>
          </a:prstGeom>
        </p:spPr>
        <p:txBody>
          <a:bodyPr wrap="none">
            <a:spAutoFit/>
          </a:bodyPr>
          <a:lstStyle/>
          <a:p>
            <a:pPr lvl="0"/>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政企分开</a:t>
            </a:r>
          </a:p>
        </p:txBody>
      </p:sp>
      <p:grpSp>
        <p:nvGrpSpPr>
          <p:cNvPr id="30" name="组合 29"/>
          <p:cNvGrpSpPr/>
          <p:nvPr/>
        </p:nvGrpSpPr>
        <p:grpSpPr>
          <a:xfrm>
            <a:off x="5187470" y="4464510"/>
            <a:ext cx="2269831" cy="1738142"/>
            <a:chOff x="5187470" y="4464510"/>
            <a:chExt cx="2269831" cy="1738142"/>
          </a:xfrm>
        </p:grpSpPr>
        <p:sp>
          <p:nvSpPr>
            <p:cNvPr id="20" name="左大括号 19"/>
            <p:cNvSpPr/>
            <p:nvPr/>
          </p:nvSpPr>
          <p:spPr>
            <a:xfrm>
              <a:off x="5187470" y="4797152"/>
              <a:ext cx="105329" cy="14055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矩形 22"/>
            <p:cNvSpPr/>
            <p:nvPr/>
          </p:nvSpPr>
          <p:spPr>
            <a:xfrm>
              <a:off x="5220791" y="4464510"/>
              <a:ext cx="2236510" cy="584775"/>
            </a:xfrm>
            <a:prstGeom prst="rect">
              <a:avLst/>
            </a:prstGeom>
          </p:spPr>
          <p:txBody>
            <a:bodyPr wrap="none">
              <a:spAutoFit/>
            </a:bodyPr>
            <a:lstStyle/>
            <a:p>
              <a:pPr algn="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中心环节</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endParaRPr lang="zh-CN" altLang="en-US" sz="800" dirty="0">
                <a:solidFill>
                  <a:srgbClr val="3333FF"/>
                </a:solidFill>
                <a:latin typeface="微软雅黑" pitchFamily="34" charset="-122"/>
                <a:ea typeface="微软雅黑" pitchFamily="34" charset="-122"/>
              </a:endParaRPr>
            </a:p>
          </p:txBody>
        </p:sp>
      </p:grpSp>
      <p:grpSp>
        <p:nvGrpSpPr>
          <p:cNvPr id="31" name="组合 30"/>
          <p:cNvGrpSpPr/>
          <p:nvPr/>
        </p:nvGrpSpPr>
        <p:grpSpPr>
          <a:xfrm>
            <a:off x="5292799" y="5619202"/>
            <a:ext cx="1162575" cy="1061680"/>
            <a:chOff x="5292799" y="5619202"/>
            <a:chExt cx="1162575" cy="1061680"/>
          </a:xfrm>
        </p:grpSpPr>
        <p:sp>
          <p:nvSpPr>
            <p:cNvPr id="24" name="矩形 23"/>
            <p:cNvSpPr/>
            <p:nvPr/>
          </p:nvSpPr>
          <p:spPr>
            <a:xfrm>
              <a:off x="5292799" y="5805264"/>
              <a:ext cx="1005403" cy="584775"/>
            </a:xfrm>
            <a:prstGeom prst="rect">
              <a:avLst/>
            </a:prstGeom>
          </p:spPr>
          <p:txBody>
            <a:bodyPr wrap="none">
              <a:spAutoFit/>
            </a:bodyPr>
            <a:lstStyle/>
            <a:p>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内容</a:t>
              </a:r>
              <a:endParaRPr lang="zh-CN" altLang="en-US" dirty="0"/>
            </a:p>
          </p:txBody>
        </p:sp>
        <p:sp>
          <p:nvSpPr>
            <p:cNvPr id="25" name="左大括号 24"/>
            <p:cNvSpPr/>
            <p:nvPr/>
          </p:nvSpPr>
          <p:spPr>
            <a:xfrm>
              <a:off x="6337728" y="5619202"/>
              <a:ext cx="117646" cy="106168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6" name="组合 25"/>
          <p:cNvGrpSpPr/>
          <p:nvPr/>
        </p:nvGrpSpPr>
        <p:grpSpPr>
          <a:xfrm>
            <a:off x="6568096" y="1988839"/>
            <a:ext cx="5315174" cy="2897651"/>
            <a:chOff x="6568096" y="1988839"/>
            <a:chExt cx="5315174" cy="2897651"/>
          </a:xfrm>
        </p:grpSpPr>
        <p:pic>
          <p:nvPicPr>
            <p:cNvPr id="22" name="图片 21"/>
            <p:cNvPicPr/>
            <p:nvPr/>
          </p:nvPicPr>
          <p:blipFill>
            <a:blip r:embed="rId3"/>
            <a:stretch>
              <a:fillRect/>
            </a:stretch>
          </p:blipFill>
          <p:spPr>
            <a:xfrm>
              <a:off x="7847344" y="2573615"/>
              <a:ext cx="3725152" cy="2312875"/>
            </a:xfrm>
            <a:prstGeom prst="rect">
              <a:avLst/>
            </a:prstGeom>
            <a:noFill/>
            <a:ln w="9525">
              <a:noFill/>
            </a:ln>
          </p:spPr>
        </p:pic>
        <p:sp>
          <p:nvSpPr>
            <p:cNvPr id="12" name="矩形 11"/>
            <p:cNvSpPr/>
            <p:nvPr/>
          </p:nvSpPr>
          <p:spPr>
            <a:xfrm>
              <a:off x="6568096" y="1988839"/>
              <a:ext cx="5315174" cy="584775"/>
            </a:xfrm>
            <a:prstGeom prst="rect">
              <a:avLst/>
            </a:prstGeom>
          </p:spPr>
          <p:txBody>
            <a:bodyPr wrap="square">
              <a:spAutoFit/>
            </a:bodyPr>
            <a:lstStyle/>
            <a:p>
              <a:pPr lvl="0">
                <a:defRPr/>
              </a:pPr>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家庭联产承包责任制</a:t>
              </a:r>
              <a:endParaRPr lang="zh-CN" altLang="en-US" sz="800" dirty="0">
                <a:solidFill>
                  <a:srgbClr val="3333FF"/>
                </a:solidFill>
                <a:latin typeface="微软雅黑" pitchFamily="34" charset="-122"/>
                <a:ea typeface="微软雅黑" pitchFamily="34" charset="-122"/>
              </a:endParaRPr>
            </a:p>
          </p:txBody>
        </p:sp>
      </p:grpSp>
      <p:sp>
        <p:nvSpPr>
          <p:cNvPr id="29" name="矩形 28"/>
          <p:cNvSpPr/>
          <p:nvPr/>
        </p:nvSpPr>
        <p:spPr>
          <a:xfrm>
            <a:off x="7409681" y="4458395"/>
            <a:ext cx="2646878" cy="584775"/>
          </a:xfrm>
          <a:prstGeom prst="rect">
            <a:avLst/>
          </a:prstGeom>
        </p:spPr>
        <p:txBody>
          <a:bodyPr wrap="none">
            <a:spAutoFit/>
          </a:bodyPr>
          <a:lstStyle/>
          <a:p>
            <a:pPr lvl="0" algn="r">
              <a:defRPr/>
            </a:pPr>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增强企业活力</a:t>
            </a:r>
            <a:endParaRPr lang="zh-CN" altLang="en-US" sz="800" dirty="0">
              <a:solidFill>
                <a:srgbClr val="3333FF"/>
              </a:solidFill>
              <a:latin typeface="微软雅黑" pitchFamily="34" charset="-122"/>
              <a:ea typeface="微软雅黑" pitchFamily="34" charset="-122"/>
            </a:endParaRPr>
          </a:p>
        </p:txBody>
      </p:sp>
    </p:spTree>
    <p:extLst>
      <p:ext uri="{BB962C8B-B14F-4D97-AF65-F5344CB8AC3E}">
        <p14:creationId xmlns:p14="http://schemas.microsoft.com/office/powerpoint/2010/main" val="20784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8" grpId="0"/>
      <p:bldP spid="19"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53709" y="0"/>
            <a:ext cx="11663826" cy="6741368"/>
          </a:xfrm>
          <a:prstGeom prst="rect">
            <a:avLst/>
          </a:prstGeom>
        </p:spPr>
      </p:pic>
    </p:spTree>
    <p:extLst>
      <p:ext uri="{BB962C8B-B14F-4D97-AF65-F5344CB8AC3E}">
        <p14:creationId xmlns:p14="http://schemas.microsoft.com/office/powerpoint/2010/main" val="355739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231" y="3284984"/>
            <a:ext cx="2236510"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⑵对外开放</a:t>
            </a:r>
            <a:endParaRPr lang="zh-CN" altLang="en-US" sz="800" dirty="0">
              <a:solidFill>
                <a:srgbClr val="3333FF"/>
              </a:solidFill>
              <a:latin typeface="微软雅黑" pitchFamily="34" charset="-122"/>
              <a:ea typeface="微软雅黑" pitchFamily="34" charset="-122"/>
            </a:endParaRPr>
          </a:p>
        </p:txBody>
      </p:sp>
      <p:sp>
        <p:nvSpPr>
          <p:cNvPr id="3" name="左大括号 2"/>
          <p:cNvSpPr/>
          <p:nvPr/>
        </p:nvSpPr>
        <p:spPr>
          <a:xfrm>
            <a:off x="2482679" y="1921187"/>
            <a:ext cx="289840" cy="3380022"/>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 name="组合 11"/>
          <p:cNvGrpSpPr/>
          <p:nvPr/>
        </p:nvGrpSpPr>
        <p:grpSpPr>
          <a:xfrm>
            <a:off x="2772519" y="1628800"/>
            <a:ext cx="1005403" cy="3897143"/>
            <a:chOff x="2772519" y="1628800"/>
            <a:chExt cx="1005403" cy="3897143"/>
          </a:xfrm>
        </p:grpSpPr>
        <p:sp>
          <p:nvSpPr>
            <p:cNvPr id="7" name="矩形 6"/>
            <p:cNvSpPr/>
            <p:nvPr/>
          </p:nvSpPr>
          <p:spPr>
            <a:xfrm>
              <a:off x="2772519" y="4941168"/>
              <a:ext cx="1005403"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特点</a:t>
              </a:r>
              <a:endParaRPr lang="zh-CN" altLang="en-US" sz="800" dirty="0">
                <a:solidFill>
                  <a:srgbClr val="3333FF"/>
                </a:solidFill>
                <a:latin typeface="微软雅黑" pitchFamily="34" charset="-122"/>
                <a:ea typeface="微软雅黑" pitchFamily="34" charset="-122"/>
              </a:endParaRPr>
            </a:p>
          </p:txBody>
        </p:sp>
        <p:sp>
          <p:nvSpPr>
            <p:cNvPr id="8" name="矩形 7"/>
            <p:cNvSpPr/>
            <p:nvPr/>
          </p:nvSpPr>
          <p:spPr>
            <a:xfrm>
              <a:off x="2772519" y="1628800"/>
              <a:ext cx="1005403"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格局</a:t>
              </a:r>
              <a:endParaRPr lang="zh-CN" altLang="en-US" sz="800" dirty="0">
                <a:solidFill>
                  <a:srgbClr val="3333FF"/>
                </a:solidFill>
                <a:latin typeface="微软雅黑" pitchFamily="34" charset="-122"/>
                <a:ea typeface="微软雅黑" pitchFamily="34" charset="-122"/>
              </a:endParaRPr>
            </a:p>
          </p:txBody>
        </p:sp>
      </p:grpSp>
      <p:grpSp>
        <p:nvGrpSpPr>
          <p:cNvPr id="13" name="组合 12"/>
          <p:cNvGrpSpPr/>
          <p:nvPr/>
        </p:nvGrpSpPr>
        <p:grpSpPr>
          <a:xfrm>
            <a:off x="3852638" y="188640"/>
            <a:ext cx="4320481" cy="3348371"/>
            <a:chOff x="3852638" y="188640"/>
            <a:chExt cx="4320481" cy="3348371"/>
          </a:xfrm>
        </p:grpSpPr>
        <p:sp>
          <p:nvSpPr>
            <p:cNvPr id="4" name="矩形 3"/>
            <p:cNvSpPr/>
            <p:nvPr/>
          </p:nvSpPr>
          <p:spPr>
            <a:xfrm>
              <a:off x="4102774" y="188640"/>
              <a:ext cx="4070345"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经济特区（</a:t>
              </a:r>
              <a:r>
                <a:rPr lang="en-US" altLang="zh-CN"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1980</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年）</a:t>
              </a:r>
              <a:endParaRPr lang="zh-CN" altLang="en-US" sz="800" dirty="0">
                <a:solidFill>
                  <a:srgbClr val="3333FF"/>
                </a:solidFill>
                <a:latin typeface="微软雅黑" pitchFamily="34" charset="-122"/>
                <a:ea typeface="微软雅黑" pitchFamily="34" charset="-122"/>
              </a:endParaRPr>
            </a:p>
          </p:txBody>
        </p:sp>
        <p:sp>
          <p:nvSpPr>
            <p:cNvPr id="10" name="左大括号 9"/>
            <p:cNvSpPr/>
            <p:nvPr/>
          </p:nvSpPr>
          <p:spPr>
            <a:xfrm>
              <a:off x="3852638" y="296651"/>
              <a:ext cx="293493" cy="324036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4" name="组合 13"/>
          <p:cNvGrpSpPr/>
          <p:nvPr/>
        </p:nvGrpSpPr>
        <p:grpSpPr>
          <a:xfrm>
            <a:off x="4146132" y="747133"/>
            <a:ext cx="4891083" cy="962386"/>
            <a:chOff x="4146132" y="747133"/>
            <a:chExt cx="4891083" cy="962386"/>
          </a:xfrm>
        </p:grpSpPr>
        <p:sp>
          <p:nvSpPr>
            <p:cNvPr id="5" name="矩形 4"/>
            <p:cNvSpPr/>
            <p:nvPr/>
          </p:nvSpPr>
          <p:spPr>
            <a:xfrm>
              <a:off x="4146132" y="1124744"/>
              <a:ext cx="4891083"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沿海开放城市（</a:t>
              </a:r>
              <a:r>
                <a:rPr lang="en-US" altLang="zh-CN"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1984</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年）</a:t>
              </a:r>
              <a:endParaRPr lang="zh-CN" altLang="en-US" sz="800" dirty="0">
                <a:solidFill>
                  <a:srgbClr val="3333FF"/>
                </a:solidFill>
                <a:latin typeface="微软雅黑" pitchFamily="34" charset="-122"/>
                <a:ea typeface="微软雅黑" pitchFamily="34" charset="-122"/>
              </a:endParaRPr>
            </a:p>
          </p:txBody>
        </p:sp>
        <p:cxnSp>
          <p:nvCxnSpPr>
            <p:cNvPr id="11" name="直接箭头连接符 10"/>
            <p:cNvCxnSpPr/>
            <p:nvPr/>
          </p:nvCxnSpPr>
          <p:spPr>
            <a:xfrm flipH="1">
              <a:off x="5285795" y="747133"/>
              <a:ext cx="2110" cy="44961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212679" y="1700808"/>
            <a:ext cx="2236510" cy="1016823"/>
            <a:chOff x="4212679" y="1700808"/>
            <a:chExt cx="2236510" cy="1016823"/>
          </a:xfrm>
        </p:grpSpPr>
        <p:sp>
          <p:nvSpPr>
            <p:cNvPr id="6" name="矩形 5"/>
            <p:cNvSpPr/>
            <p:nvPr/>
          </p:nvSpPr>
          <p:spPr>
            <a:xfrm>
              <a:off x="4212679" y="2132856"/>
              <a:ext cx="2236510"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沿海开放区</a:t>
              </a:r>
              <a:endParaRPr lang="zh-CN" altLang="en-US" sz="800" dirty="0">
                <a:solidFill>
                  <a:srgbClr val="3333FF"/>
                </a:solidFill>
                <a:latin typeface="微软雅黑" pitchFamily="34" charset="-122"/>
                <a:ea typeface="微软雅黑" pitchFamily="34" charset="-122"/>
              </a:endParaRPr>
            </a:p>
          </p:txBody>
        </p:sp>
        <p:cxnSp>
          <p:nvCxnSpPr>
            <p:cNvPr id="15" name="直接箭头连接符 14"/>
            <p:cNvCxnSpPr/>
            <p:nvPr/>
          </p:nvCxnSpPr>
          <p:spPr>
            <a:xfrm flipH="1">
              <a:off x="5285795" y="1700808"/>
              <a:ext cx="2110" cy="43204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356695" y="2708920"/>
            <a:ext cx="1858201" cy="1016823"/>
            <a:chOff x="4356695" y="2708920"/>
            <a:chExt cx="1858201" cy="1016823"/>
          </a:xfrm>
        </p:grpSpPr>
        <p:sp>
          <p:nvSpPr>
            <p:cNvPr id="9" name="矩形 8"/>
            <p:cNvSpPr/>
            <p:nvPr/>
          </p:nvSpPr>
          <p:spPr>
            <a:xfrm>
              <a:off x="4356695" y="3140968"/>
              <a:ext cx="1858201"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内       地</a:t>
              </a:r>
              <a:endParaRPr lang="zh-CN" altLang="en-US" sz="800" dirty="0">
                <a:solidFill>
                  <a:srgbClr val="3333FF"/>
                </a:solidFill>
                <a:latin typeface="微软雅黑" pitchFamily="34" charset="-122"/>
                <a:ea typeface="微软雅黑" pitchFamily="34" charset="-122"/>
              </a:endParaRPr>
            </a:p>
          </p:txBody>
        </p:sp>
        <p:cxnSp>
          <p:nvCxnSpPr>
            <p:cNvPr id="16" name="直接箭头连接符 15"/>
            <p:cNvCxnSpPr/>
            <p:nvPr/>
          </p:nvCxnSpPr>
          <p:spPr>
            <a:xfrm flipH="1">
              <a:off x="5285795" y="2708920"/>
              <a:ext cx="2110" cy="43204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4146132" y="3933056"/>
            <a:ext cx="7160935" cy="707886"/>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点、线、面相结合</a:t>
            </a:r>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；多渠道、多种形式</a:t>
            </a:r>
          </a:p>
          <a:p>
            <a:pPr>
              <a:defRPr/>
            </a:pPr>
            <a:endParaRPr lang="zh-CN" altLang="en-US" sz="800" dirty="0">
              <a:solidFill>
                <a:srgbClr val="3333FF"/>
              </a:solidFill>
              <a:latin typeface="微软雅黑" pitchFamily="34" charset="-122"/>
              <a:ea typeface="微软雅黑" pitchFamily="34" charset="-122"/>
            </a:endParaRPr>
          </a:p>
        </p:txBody>
      </p:sp>
      <p:sp>
        <p:nvSpPr>
          <p:cNvPr id="18" name="矩形 17"/>
          <p:cNvSpPr/>
          <p:nvPr/>
        </p:nvSpPr>
        <p:spPr>
          <a:xfrm>
            <a:off x="4107760" y="4941168"/>
            <a:ext cx="4698722"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全方位、</a:t>
            </a:r>
            <a:r>
              <a:rPr lang="zh-CN" altLang="en-US" sz="3200" b="1" dirty="0">
                <a:solidFill>
                  <a:srgbClr val="000000"/>
                </a:solidFill>
                <a:effectLst>
                  <a:outerShdw blurRad="38100" dist="38100" dir="2700000" algn="tl">
                    <a:srgbClr val="C0C0C0"/>
                  </a:outerShdw>
                </a:effectLst>
                <a:latin typeface="微软雅黑" pitchFamily="34" charset="-122"/>
                <a:ea typeface="微软雅黑" pitchFamily="34" charset="-122"/>
              </a:rPr>
              <a:t>多层次、</a:t>
            </a: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宽领域</a:t>
            </a:r>
            <a:endParaRPr lang="zh-CN" altLang="en-US" sz="800" dirty="0">
              <a:solidFill>
                <a:srgbClr val="3333FF"/>
              </a:solidFill>
              <a:latin typeface="微软雅黑" pitchFamily="34" charset="-122"/>
              <a:ea typeface="微软雅黑" pitchFamily="34" charset="-122"/>
            </a:endParaRPr>
          </a:p>
        </p:txBody>
      </p:sp>
      <p:sp>
        <p:nvSpPr>
          <p:cNvPr id="26" name="矩形 25"/>
          <p:cNvSpPr/>
          <p:nvPr/>
        </p:nvSpPr>
        <p:spPr>
          <a:xfrm>
            <a:off x="4137031" y="5935635"/>
            <a:ext cx="3057247" cy="584775"/>
          </a:xfrm>
          <a:prstGeom prst="rect">
            <a:avLst/>
          </a:prstGeom>
        </p:spPr>
        <p:txBody>
          <a:bodyPr wrap="none">
            <a:spAutoFit/>
          </a:bodyPr>
          <a:lstStyle/>
          <a:p>
            <a:pPr>
              <a:defRPr/>
            </a:pPr>
            <a:r>
              <a:rPr lang="zh-CN" altLang="en-US" sz="3200" b="1" dirty="0" smtClean="0">
                <a:solidFill>
                  <a:srgbClr val="000000"/>
                </a:solidFill>
                <a:effectLst>
                  <a:outerShdw blurRad="38100" dist="38100" dir="2700000" algn="tl">
                    <a:srgbClr val="C0C0C0"/>
                  </a:outerShdw>
                </a:effectLst>
                <a:latin typeface="微软雅黑" pitchFamily="34" charset="-122"/>
                <a:ea typeface="微软雅黑" pitchFamily="34" charset="-122"/>
              </a:rPr>
              <a:t>引进来、走出去</a:t>
            </a:r>
            <a:endParaRPr lang="zh-CN" altLang="en-US" sz="800" dirty="0">
              <a:solidFill>
                <a:srgbClr val="3333FF"/>
              </a:solidFill>
              <a:latin typeface="微软雅黑" pitchFamily="34" charset="-122"/>
              <a:ea typeface="微软雅黑" pitchFamily="34" charset="-122"/>
            </a:endParaRPr>
          </a:p>
        </p:txBody>
      </p:sp>
      <p:sp>
        <p:nvSpPr>
          <p:cNvPr id="27" name="左大括号 26"/>
          <p:cNvSpPr/>
          <p:nvPr/>
        </p:nvSpPr>
        <p:spPr>
          <a:xfrm>
            <a:off x="3852638" y="4062272"/>
            <a:ext cx="303870" cy="2343058"/>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417629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6"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888" y="309767"/>
            <a:ext cx="1854995"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2</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、深化</a:t>
            </a:r>
            <a:endParaRPr lang="zh-CN" altLang="en-US" sz="700" dirty="0">
              <a:solidFill>
                <a:srgbClr val="3333FF"/>
              </a:solidFill>
              <a:latin typeface="微软雅黑" pitchFamily="34" charset="-122"/>
              <a:ea typeface="微软雅黑" pitchFamily="34" charset="-122"/>
            </a:endParaRPr>
          </a:p>
        </p:txBody>
      </p:sp>
      <p:sp>
        <p:nvSpPr>
          <p:cNvPr id="3" name="矩形 2"/>
          <p:cNvSpPr/>
          <p:nvPr/>
        </p:nvSpPr>
        <p:spPr>
          <a:xfrm>
            <a:off x="268904" y="5125063"/>
            <a:ext cx="1854995" cy="646331"/>
          </a:xfrm>
          <a:prstGeom prst="rect">
            <a:avLst/>
          </a:prstGeom>
        </p:spPr>
        <p:txBody>
          <a:bodyPr wrap="none">
            <a:spAutoFit/>
          </a:bodyPr>
          <a:lstStyle/>
          <a:p>
            <a:pPr>
              <a:defRPr/>
            </a:pPr>
            <a:r>
              <a:rPr lang="en-US" altLang="zh-CN"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3</a:t>
            </a:r>
            <a:r>
              <a:rPr lang="zh-CN" altLang="en-US" sz="3600" b="1" dirty="0" smtClean="0">
                <a:solidFill>
                  <a:srgbClr val="000000"/>
                </a:solidFill>
                <a:effectLst>
                  <a:outerShdw blurRad="38100" dist="38100" dir="2700000" algn="tl">
                    <a:srgbClr val="C0C0C0"/>
                  </a:outerShdw>
                </a:effectLst>
                <a:latin typeface="微软雅黑" pitchFamily="34" charset="-122"/>
                <a:ea typeface="微软雅黑" pitchFamily="34" charset="-122"/>
              </a:rPr>
              <a:t>、</a:t>
            </a:r>
            <a:r>
              <a:rPr lang="zh-CN" altLang="en-US" sz="3600" b="1" dirty="0">
                <a:solidFill>
                  <a:srgbClr val="000000"/>
                </a:solidFill>
                <a:effectLst>
                  <a:outerShdw blurRad="38100" dist="38100" dir="2700000" algn="tl">
                    <a:srgbClr val="C0C0C0"/>
                  </a:outerShdw>
                </a:effectLst>
                <a:latin typeface="微软雅黑" pitchFamily="34" charset="-122"/>
                <a:ea typeface="微软雅黑" pitchFamily="34" charset="-122"/>
              </a:rPr>
              <a:t>成就</a:t>
            </a:r>
            <a:endParaRPr lang="zh-CN" altLang="en-US" sz="700" dirty="0">
              <a:solidFill>
                <a:srgbClr val="3333FF"/>
              </a:solidFill>
              <a:latin typeface="微软雅黑" pitchFamily="34" charset="-122"/>
              <a:ea typeface="微软雅黑" pitchFamily="34" charset="-122"/>
            </a:endParaRPr>
          </a:p>
        </p:txBody>
      </p:sp>
      <p:sp>
        <p:nvSpPr>
          <p:cNvPr id="4" name="矩形 3"/>
          <p:cNvSpPr/>
          <p:nvPr/>
        </p:nvSpPr>
        <p:spPr>
          <a:xfrm>
            <a:off x="443499" y="1087257"/>
            <a:ext cx="2236510"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⑴南方谈话</a:t>
            </a:r>
            <a:endParaRPr lang="zh-CN" altLang="en-US" sz="800" dirty="0">
              <a:solidFill>
                <a:srgbClr val="3333FF"/>
              </a:solidFill>
              <a:latin typeface="微软雅黑" pitchFamily="34" charset="-122"/>
              <a:ea typeface="微软雅黑" pitchFamily="34" charset="-122"/>
            </a:endParaRPr>
          </a:p>
        </p:txBody>
      </p:sp>
      <p:sp>
        <p:nvSpPr>
          <p:cNvPr id="5" name="矩形 4"/>
          <p:cNvSpPr/>
          <p:nvPr/>
        </p:nvSpPr>
        <p:spPr>
          <a:xfrm>
            <a:off x="443499" y="2287325"/>
            <a:ext cx="2646878" cy="707886"/>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⑵中共十四大</a:t>
            </a:r>
            <a:endParaRPr lang="zh-CN" altLang="en-US" sz="3200" b="1" dirty="0">
              <a:solidFill>
                <a:srgbClr val="3333FF"/>
              </a:solidFill>
              <a:effectLst>
                <a:outerShdw blurRad="38100" dist="38100" dir="2700000" algn="tl">
                  <a:srgbClr val="C0C0C0"/>
                </a:outerShdw>
              </a:effectLst>
              <a:latin typeface="微软雅黑" pitchFamily="34" charset="-122"/>
              <a:ea typeface="微软雅黑" pitchFamily="34" charset="-122"/>
            </a:endParaRPr>
          </a:p>
          <a:p>
            <a:pPr>
              <a:defRPr/>
            </a:pPr>
            <a:endParaRPr lang="zh-CN" altLang="en-US" sz="800" dirty="0">
              <a:solidFill>
                <a:srgbClr val="3333FF"/>
              </a:solidFill>
              <a:latin typeface="微软雅黑" pitchFamily="34" charset="-122"/>
              <a:ea typeface="微软雅黑" pitchFamily="34" charset="-122"/>
            </a:endParaRPr>
          </a:p>
        </p:txBody>
      </p:sp>
      <p:sp>
        <p:nvSpPr>
          <p:cNvPr id="6" name="矩形 5"/>
          <p:cNvSpPr/>
          <p:nvPr/>
        </p:nvSpPr>
        <p:spPr>
          <a:xfrm>
            <a:off x="389531" y="3750428"/>
            <a:ext cx="5019323" cy="584775"/>
          </a:xfrm>
          <a:prstGeom prst="rect">
            <a:avLst/>
          </a:prstGeom>
        </p:spPr>
        <p:txBody>
          <a:bodyPr wrap="none">
            <a:spAutoFit/>
          </a:bodyPr>
          <a:lstStyle/>
          <a:p>
            <a:pPr>
              <a:defRPr/>
            </a:pPr>
            <a:r>
              <a:rPr lang="zh-CN" altLang="en-US" sz="3200" b="1" dirty="0" smtClean="0">
                <a:solidFill>
                  <a:srgbClr val="3333FF"/>
                </a:solidFill>
                <a:effectLst>
                  <a:outerShdw blurRad="38100" dist="38100" dir="2700000" algn="tl">
                    <a:srgbClr val="C0C0C0"/>
                  </a:outerShdw>
                </a:effectLst>
                <a:latin typeface="微软雅黑" pitchFamily="34" charset="-122"/>
                <a:ea typeface="微软雅黑" pitchFamily="34" charset="-122"/>
              </a:rPr>
              <a:t>⑶加入世贸组织</a:t>
            </a:r>
            <a:r>
              <a:rPr lang="zh-CN" altLang="en-US" sz="2800" b="1" dirty="0" smtClean="0">
                <a:solidFill>
                  <a:srgbClr val="C00000"/>
                </a:solidFill>
                <a:effectLst>
                  <a:outerShdw blurRad="38100" dist="38100" dir="2700000" algn="tl">
                    <a:srgbClr val="C0C0C0"/>
                  </a:outerShdw>
                </a:effectLst>
                <a:latin typeface="微软雅黑" pitchFamily="34" charset="-122"/>
                <a:ea typeface="微软雅黑" pitchFamily="34" charset="-122"/>
              </a:rPr>
              <a:t>（</a:t>
            </a:r>
            <a:r>
              <a:rPr lang="en-US" altLang="zh-CN" sz="2800" b="1" dirty="0" smtClean="0">
                <a:solidFill>
                  <a:srgbClr val="C00000"/>
                </a:solidFill>
                <a:effectLst>
                  <a:outerShdw blurRad="38100" dist="38100" dir="2700000" algn="tl">
                    <a:srgbClr val="C0C0C0"/>
                  </a:outerShdw>
                </a:effectLst>
                <a:latin typeface="微软雅黑" pitchFamily="34" charset="-122"/>
                <a:ea typeface="微软雅黑" pitchFamily="34" charset="-122"/>
              </a:rPr>
              <a:t>2001</a:t>
            </a:r>
            <a:r>
              <a:rPr lang="zh-CN" altLang="en-US" sz="2800" b="1" dirty="0" smtClean="0">
                <a:solidFill>
                  <a:srgbClr val="C00000"/>
                </a:solidFill>
                <a:effectLst>
                  <a:outerShdw blurRad="38100" dist="38100" dir="2700000" algn="tl">
                    <a:srgbClr val="C0C0C0"/>
                  </a:outerShdw>
                </a:effectLst>
                <a:latin typeface="微软雅黑" pitchFamily="34" charset="-122"/>
                <a:ea typeface="微软雅黑" pitchFamily="34" charset="-122"/>
              </a:rPr>
              <a:t>年）</a:t>
            </a:r>
            <a:endParaRPr lang="zh-CN" altLang="en-US" sz="700" dirty="0">
              <a:solidFill>
                <a:srgbClr val="C00000"/>
              </a:solidFill>
              <a:latin typeface="微软雅黑" pitchFamily="34" charset="-122"/>
              <a:ea typeface="微软雅黑" pitchFamily="34" charset="-122"/>
            </a:endParaRPr>
          </a:p>
        </p:txBody>
      </p:sp>
      <p:sp>
        <p:nvSpPr>
          <p:cNvPr id="7" name="矩形 6"/>
          <p:cNvSpPr/>
          <p:nvPr/>
        </p:nvSpPr>
        <p:spPr>
          <a:xfrm>
            <a:off x="1099786" y="1714921"/>
            <a:ext cx="5211683" cy="523220"/>
          </a:xfrm>
          <a:prstGeom prst="rect">
            <a:avLst/>
          </a:prstGeom>
        </p:spPr>
        <p:txBody>
          <a:bodyPr wrap="none">
            <a:spAutoFit/>
          </a:bodyPr>
          <a:lstStyle/>
          <a:p>
            <a:pPr>
              <a:defRPr/>
            </a:pPr>
            <a:r>
              <a:rPr lang="zh-CN" altLang="en-US" sz="2800" b="1" dirty="0" smtClean="0">
                <a:solidFill>
                  <a:srgbClr val="C00000"/>
                </a:solidFill>
                <a:effectLst>
                  <a:outerShdw blurRad="38100" dist="38100" dir="2700000" algn="tl">
                    <a:srgbClr val="C0C0C0"/>
                  </a:outerShdw>
                </a:effectLst>
                <a:latin typeface="微软雅黑" pitchFamily="34" charset="-122"/>
                <a:ea typeface="微软雅黑" pitchFamily="34" charset="-122"/>
              </a:rPr>
              <a:t>邓小平解放思想的第二个宣言书</a:t>
            </a:r>
            <a:endParaRPr lang="zh-CN" altLang="en-US" sz="700" dirty="0">
              <a:solidFill>
                <a:srgbClr val="C00000"/>
              </a:solidFill>
              <a:latin typeface="微软雅黑" pitchFamily="34" charset="-122"/>
              <a:ea typeface="微软雅黑" pitchFamily="34" charset="-122"/>
            </a:endParaRPr>
          </a:p>
        </p:txBody>
      </p:sp>
      <p:sp>
        <p:nvSpPr>
          <p:cNvPr id="8" name="矩形 7"/>
          <p:cNvSpPr/>
          <p:nvPr/>
        </p:nvSpPr>
        <p:spPr>
          <a:xfrm>
            <a:off x="900311" y="3000791"/>
            <a:ext cx="5570756" cy="523220"/>
          </a:xfrm>
          <a:prstGeom prst="rect">
            <a:avLst/>
          </a:prstGeom>
        </p:spPr>
        <p:txBody>
          <a:bodyPr wrap="none">
            <a:spAutoFit/>
          </a:bodyPr>
          <a:lstStyle/>
          <a:p>
            <a:pPr>
              <a:defRPr/>
            </a:pPr>
            <a:r>
              <a:rPr lang="zh-CN" altLang="en-US" sz="2800" b="1" dirty="0" smtClean="0">
                <a:solidFill>
                  <a:srgbClr val="C00000"/>
                </a:solidFill>
                <a:effectLst>
                  <a:outerShdw blurRad="38100" dist="38100" dir="2700000" algn="tl">
                    <a:srgbClr val="C0C0C0"/>
                  </a:outerShdw>
                </a:effectLst>
                <a:latin typeface="微软雅黑" pitchFamily="34" charset="-122"/>
                <a:ea typeface="微软雅黑" pitchFamily="34" charset="-122"/>
              </a:rPr>
              <a:t>目标：建立社会主义市场经济体制</a:t>
            </a:r>
            <a:endParaRPr lang="zh-CN" altLang="en-US" sz="700" dirty="0">
              <a:solidFill>
                <a:srgbClr val="C00000"/>
              </a:solidFill>
              <a:latin typeface="微软雅黑" pitchFamily="34" charset="-122"/>
              <a:ea typeface="微软雅黑" pitchFamily="34" charset="-122"/>
            </a:endParaRPr>
          </a:p>
        </p:txBody>
      </p:sp>
      <p:sp>
        <p:nvSpPr>
          <p:cNvPr id="9" name="矩形 8"/>
          <p:cNvSpPr/>
          <p:nvPr/>
        </p:nvSpPr>
        <p:spPr>
          <a:xfrm>
            <a:off x="570628" y="6061626"/>
            <a:ext cx="3057247" cy="523220"/>
          </a:xfrm>
          <a:prstGeom prst="rect">
            <a:avLst/>
          </a:prstGeom>
        </p:spPr>
        <p:txBody>
          <a:bodyPr wrap="none">
            <a:spAutoFit/>
          </a:bodyPr>
          <a:lstStyle/>
          <a:p>
            <a:pPr>
              <a:defRPr/>
            </a:pPr>
            <a:r>
              <a:rPr lang="zh-CN" altLang="en-US" sz="2800" b="1" dirty="0" smtClean="0">
                <a:solidFill>
                  <a:srgbClr val="C00000"/>
                </a:solidFill>
                <a:effectLst>
                  <a:outerShdw blurRad="38100" dist="38100" dir="2700000" algn="tl">
                    <a:srgbClr val="C0C0C0"/>
                  </a:outerShdw>
                </a:effectLst>
                <a:latin typeface="微软雅黑" pitchFamily="34" charset="-122"/>
                <a:ea typeface="微软雅黑" pitchFamily="34" charset="-122"/>
              </a:rPr>
              <a:t>世界第二大经济体</a:t>
            </a:r>
            <a:endParaRPr lang="zh-CN" altLang="en-US" sz="700" dirty="0">
              <a:solidFill>
                <a:srgbClr val="C00000"/>
              </a:solidFill>
              <a:latin typeface="微软雅黑" pitchFamily="34" charset="-122"/>
              <a:ea typeface="微软雅黑" pitchFamily="34" charset="-122"/>
            </a:endParaRPr>
          </a:p>
        </p:txBody>
      </p:sp>
      <p:sp>
        <p:nvSpPr>
          <p:cNvPr id="10" name="矩形 9"/>
          <p:cNvSpPr/>
          <p:nvPr/>
        </p:nvSpPr>
        <p:spPr>
          <a:xfrm>
            <a:off x="950605" y="4509120"/>
            <a:ext cx="3416320" cy="523220"/>
          </a:xfrm>
          <a:prstGeom prst="rect">
            <a:avLst/>
          </a:prstGeom>
        </p:spPr>
        <p:txBody>
          <a:bodyPr wrap="none">
            <a:spAutoFit/>
          </a:bodyPr>
          <a:lstStyle/>
          <a:p>
            <a:pPr>
              <a:defRPr/>
            </a:pPr>
            <a:r>
              <a:rPr lang="zh-CN" altLang="en-US" sz="2800" b="1" dirty="0" smtClean="0">
                <a:solidFill>
                  <a:srgbClr val="C00000"/>
                </a:solidFill>
                <a:effectLst>
                  <a:outerShdw blurRad="38100" dist="38100" dir="2700000" algn="tl">
                    <a:srgbClr val="C0C0C0"/>
                  </a:outerShdw>
                </a:effectLst>
                <a:latin typeface="微软雅黑" pitchFamily="34" charset="-122"/>
                <a:ea typeface="微软雅黑" pitchFamily="34" charset="-122"/>
              </a:rPr>
              <a:t>参与国际规则的制定</a:t>
            </a:r>
            <a:endParaRPr lang="zh-CN" altLang="en-US" sz="700"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4249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456"/>
</p:tagLst>
</file>

<file path=ppt/tags/tag10.xml><?xml version="1.0" encoding="utf-8"?>
<p:tagLst xmlns:a="http://schemas.openxmlformats.org/drawingml/2006/main" xmlns:r="http://schemas.openxmlformats.org/officeDocument/2006/relationships" xmlns:p="http://schemas.openxmlformats.org/presentationml/2006/main">
  <p:tag name="AS_UNIQUEID" val="506"/>
</p:tagLst>
</file>

<file path=ppt/tags/tag11.xml><?xml version="1.0" encoding="utf-8"?>
<p:tagLst xmlns:a="http://schemas.openxmlformats.org/drawingml/2006/main" xmlns:r="http://schemas.openxmlformats.org/officeDocument/2006/relationships" xmlns:p="http://schemas.openxmlformats.org/presentationml/2006/main">
  <p:tag name="AS_UNIQUEID" val="289"/>
</p:tagLst>
</file>

<file path=ppt/tags/tag12.xml><?xml version="1.0" encoding="utf-8"?>
<p:tagLst xmlns:a="http://schemas.openxmlformats.org/drawingml/2006/main" xmlns:r="http://schemas.openxmlformats.org/officeDocument/2006/relationships" xmlns:p="http://schemas.openxmlformats.org/presentationml/2006/main">
  <p:tag name="AS_UNIQUEID" val="291"/>
</p:tagLst>
</file>

<file path=ppt/tags/tag13.xml><?xml version="1.0" encoding="utf-8"?>
<p:tagLst xmlns:a="http://schemas.openxmlformats.org/drawingml/2006/main" xmlns:r="http://schemas.openxmlformats.org/officeDocument/2006/relationships" xmlns:p="http://schemas.openxmlformats.org/presentationml/2006/main">
  <p:tag name="AS_UNIQUEID" val="281"/>
</p:tagLst>
</file>

<file path=ppt/tags/tag14.xml><?xml version="1.0" encoding="utf-8"?>
<p:tagLst xmlns:a="http://schemas.openxmlformats.org/drawingml/2006/main" xmlns:r="http://schemas.openxmlformats.org/officeDocument/2006/relationships" xmlns:p="http://schemas.openxmlformats.org/presentationml/2006/main">
  <p:tag name="AS_UNIQUEID" val="282"/>
</p:tagLst>
</file>

<file path=ppt/tags/tag15.xml><?xml version="1.0" encoding="utf-8"?>
<p:tagLst xmlns:a="http://schemas.openxmlformats.org/drawingml/2006/main" xmlns:r="http://schemas.openxmlformats.org/officeDocument/2006/relationships" xmlns:p="http://schemas.openxmlformats.org/presentationml/2006/main">
  <p:tag name="AS_UNIQUEID" val="705"/>
</p:tagLst>
</file>

<file path=ppt/tags/tag16.xml><?xml version="1.0" encoding="utf-8"?>
<p:tagLst xmlns:a="http://schemas.openxmlformats.org/drawingml/2006/main" xmlns:r="http://schemas.openxmlformats.org/officeDocument/2006/relationships" xmlns:p="http://schemas.openxmlformats.org/presentationml/2006/main">
  <p:tag name="AS_UNIQUEID" val="702"/>
</p:tagLst>
</file>

<file path=ppt/tags/tag17.xml><?xml version="1.0" encoding="utf-8"?>
<p:tagLst xmlns:a="http://schemas.openxmlformats.org/drawingml/2006/main" xmlns:r="http://schemas.openxmlformats.org/officeDocument/2006/relationships" xmlns:p="http://schemas.openxmlformats.org/presentationml/2006/main">
  <p:tag name="AS_UNIQUEID" val="714"/>
</p:tagLst>
</file>

<file path=ppt/tags/tag18.xml><?xml version="1.0" encoding="utf-8"?>
<p:tagLst xmlns:a="http://schemas.openxmlformats.org/drawingml/2006/main" xmlns:r="http://schemas.openxmlformats.org/officeDocument/2006/relationships" xmlns:p="http://schemas.openxmlformats.org/presentationml/2006/main">
  <p:tag name="AS_UNIQUEID" val="711"/>
</p:tagLst>
</file>

<file path=ppt/tags/tag19.xml><?xml version="1.0" encoding="utf-8"?>
<p:tagLst xmlns:a="http://schemas.openxmlformats.org/drawingml/2006/main" xmlns:r="http://schemas.openxmlformats.org/officeDocument/2006/relationships" xmlns:p="http://schemas.openxmlformats.org/presentationml/2006/main">
  <p:tag name="AS_UNIQUEID" val="17"/>
</p:tagLst>
</file>

<file path=ppt/tags/tag2.xml><?xml version="1.0" encoding="utf-8"?>
<p:tagLst xmlns:a="http://schemas.openxmlformats.org/drawingml/2006/main" xmlns:r="http://schemas.openxmlformats.org/officeDocument/2006/relationships" xmlns:p="http://schemas.openxmlformats.org/presentationml/2006/main">
  <p:tag name="AS_UNIQUEID" val="462"/>
</p:tagLst>
</file>

<file path=ppt/tags/tag3.xml><?xml version="1.0" encoding="utf-8"?>
<p:tagLst xmlns:a="http://schemas.openxmlformats.org/drawingml/2006/main" xmlns:r="http://schemas.openxmlformats.org/officeDocument/2006/relationships" xmlns:p="http://schemas.openxmlformats.org/presentationml/2006/main">
  <p:tag name="AS_UNIQUEID" val="465"/>
</p:tagLst>
</file>

<file path=ppt/tags/tag4.xml><?xml version="1.0" encoding="utf-8"?>
<p:tagLst xmlns:a="http://schemas.openxmlformats.org/drawingml/2006/main" xmlns:r="http://schemas.openxmlformats.org/officeDocument/2006/relationships" xmlns:p="http://schemas.openxmlformats.org/presentationml/2006/main">
  <p:tag name="AS_UNIQUEID" val="466"/>
</p:tagLst>
</file>

<file path=ppt/tags/tag5.xml><?xml version="1.0" encoding="utf-8"?>
<p:tagLst xmlns:a="http://schemas.openxmlformats.org/drawingml/2006/main" xmlns:r="http://schemas.openxmlformats.org/officeDocument/2006/relationships" xmlns:p="http://schemas.openxmlformats.org/presentationml/2006/main">
  <p:tag name="AS_UNIQUEID" val="467"/>
</p:tagLst>
</file>

<file path=ppt/tags/tag6.xml><?xml version="1.0" encoding="utf-8"?>
<p:tagLst xmlns:a="http://schemas.openxmlformats.org/drawingml/2006/main" xmlns:r="http://schemas.openxmlformats.org/officeDocument/2006/relationships" xmlns:p="http://schemas.openxmlformats.org/presentationml/2006/main">
  <p:tag name="AS_UNIQUEID" val="463"/>
</p:tagLst>
</file>

<file path=ppt/tags/tag7.xml><?xml version="1.0" encoding="utf-8"?>
<p:tagLst xmlns:a="http://schemas.openxmlformats.org/drawingml/2006/main" xmlns:r="http://schemas.openxmlformats.org/officeDocument/2006/relationships" xmlns:p="http://schemas.openxmlformats.org/presentationml/2006/main">
  <p:tag name="AS_UNIQUEID" val="464"/>
</p:tagLst>
</file>

<file path=ppt/tags/tag8.xml><?xml version="1.0" encoding="utf-8"?>
<p:tagLst xmlns:a="http://schemas.openxmlformats.org/drawingml/2006/main" xmlns:r="http://schemas.openxmlformats.org/officeDocument/2006/relationships" xmlns:p="http://schemas.openxmlformats.org/presentationml/2006/main">
  <p:tag name="AS_UNIQUEID" val="457"/>
</p:tagLst>
</file>

<file path=ppt/tags/tag9.xml><?xml version="1.0" encoding="utf-8"?>
<p:tagLst xmlns:a="http://schemas.openxmlformats.org/drawingml/2006/main" xmlns:r="http://schemas.openxmlformats.org/officeDocument/2006/relationships" xmlns:p="http://schemas.openxmlformats.org/presentationml/2006/main">
  <p:tag name="AS_UNIQUEID" val="4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22589</TotalTime>
  <Words>663</Words>
  <Application>Microsoft Office PowerPoint</Application>
  <PresentationFormat>自定义</PresentationFormat>
  <Paragraphs>128</Paragraphs>
  <Slides>14</Slides>
  <Notes>14</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169</cp:revision>
  <dcterms:created xsi:type="dcterms:W3CDTF">2021-11-05T00:29:35Z</dcterms:created>
  <dcterms:modified xsi:type="dcterms:W3CDTF">2022-01-15T02:40:11Z</dcterms:modified>
</cp:coreProperties>
</file>