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83" r:id="rId6"/>
    <p:sldId id="262" r:id="rId7"/>
    <p:sldId id="265" r:id="rId8"/>
    <p:sldId id="266" r:id="rId9"/>
    <p:sldId id="268" r:id="rId10"/>
    <p:sldId id="269" r:id="rId11"/>
    <p:sldId id="271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075A52D-F02D-410B-9832-F16F9549F8D8}">
          <p14:sldIdLst>
            <p14:sldId id="257"/>
            <p14:sldId id="258"/>
            <p14:sldId id="259"/>
            <p14:sldId id="283"/>
            <p14:sldId id="262"/>
          </p14:sldIdLst>
        </p14:section>
        <p14:section name="无标题节" id="{B2EBDFF3-7D74-4177-A495-230C96EB8359}">
          <p14:sldIdLst>
            <p14:sldId id="265"/>
            <p14:sldId id="266"/>
            <p14:sldId id="268"/>
            <p14:sldId id="269"/>
            <p14:sldId id="271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1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pos="7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140" y="-150"/>
      </p:cViewPr>
      <p:guideLst>
        <p:guide orient="horz" pos="361"/>
        <p:guide orient="horz" pos="3974"/>
        <p:guide pos="7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79" name=""/>
        <p:cNvGrpSpPr/>
        <p:nvPr/>
      </p:nvGrpSpPr>
      <p:grpSpPr>
        <a:xfrm>
          <a:off x="0" y="0"/>
          <a:ext cx="0" cy="0"/>
        </a:xfrm>
      </p:grpSpPr>
      <p:sp>
        <p:nvSpPr>
          <p:cNvPr id="104873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781C-BC08-471F-A698-9E5DC0DEC9B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74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4874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62ADF-1AE6-4CB2-BE6B-9CA60BF7F9C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25" name=""/>
        <p:cNvGrpSpPr/>
        <p:nvPr/>
      </p:nvGrpSpPr>
      <p:grpSpPr>
        <a:xfrm>
          <a:off x="0" y="0"/>
          <a:ext cx="0" cy="0"/>
        </a:xfrm>
      </p:grpSpPr>
      <p:pic>
        <p:nvPicPr>
          <p:cNvPr id="2097153" name="图片 7"/>
          <p:cNvPicPr>
            <a:picLocks noChangeAspect="1"/>
          </p:cNvPicPr>
          <p:nvPr userDrawn="1"/>
        </p:nvPicPr>
        <p:blipFill>
          <a:blip r:embed="rId1"/>
          <a:srcRect r="598" b="6575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73" name=""/>
        <p:cNvGrpSpPr/>
        <p:nvPr/>
      </p:nvGrpSpPr>
      <p:grpSpPr>
        <a:xfrm>
          <a:off x="0" y="0"/>
          <a:ext cx="0" cy="0"/>
        </a:xfrm>
      </p:grpSpPr>
      <p:sp>
        <p:nvSpPr>
          <p:cNvPr id="104871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1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1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71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1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71" name=""/>
        <p:cNvGrpSpPr/>
        <p:nvPr/>
      </p:nvGrpSpPr>
      <p:grpSpPr>
        <a:xfrm>
          <a:off x="0" y="0"/>
          <a: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70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0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70" name=""/>
        <p:cNvGrpSpPr/>
        <p:nvPr/>
      </p:nvGrpSpPr>
      <p:grpSpPr>
        <a:xfrm>
          <a:off x="0" y="0"/>
          <a:ext cx="0" cy="0"/>
        </a:xfrm>
      </p:grpSpPr>
      <p:sp>
        <p:nvSpPr>
          <p:cNvPr id="104869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69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0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43" name=""/>
        <p:cNvGrpSpPr/>
        <p:nvPr/>
      </p:nvGrpSpPr>
      <p:grpSpPr>
        <a:xfrm>
          <a:off x="0" y="0"/>
          <a:ext cx="0" cy="0"/>
        </a:xfrm>
      </p:grpSpPr>
      <p:pic>
        <p:nvPicPr>
          <p:cNvPr id="2097161" name="图片 7" descr="timg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rcRect b="9121"/>
          <a:stretch>
            <a:fillRect/>
          </a:stretch>
        </p:blipFill>
        <p:spPr>
          <a:xfrm flipH="1">
            <a:off x="149552" y="247651"/>
            <a:ext cx="1044030" cy="604836"/>
          </a:xfrm>
          <a:prstGeom prst="rect">
            <a:avLst/>
          </a:prstGeom>
        </p:spPr>
      </p:pic>
      <p:sp>
        <p:nvSpPr>
          <p:cNvPr id="1048579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23557" y="348233"/>
            <a:ext cx="5239143" cy="416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74" name=""/>
        <p:cNvGrpSpPr/>
        <p:nvPr/>
      </p:nvGrpSpPr>
      <p:grpSpPr>
        <a:xfrm>
          <a:off x="0" y="0"/>
          <a:ext cx="0" cy="0"/>
        </a:xfrm>
      </p:grpSpPr>
      <p:sp>
        <p:nvSpPr>
          <p:cNvPr id="1048718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213" name="图片 7" descr="timg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rcRect b="9121"/>
          <a:stretch>
            <a:fillRect/>
          </a:stretch>
        </p:blipFill>
        <p:spPr>
          <a:xfrm flipH="1">
            <a:off x="149552" y="247651"/>
            <a:ext cx="1044030" cy="604836"/>
          </a:xfrm>
          <a:prstGeom prst="rect">
            <a:avLst/>
          </a:prstGeom>
        </p:spPr>
      </p:pic>
      <p:sp>
        <p:nvSpPr>
          <p:cNvPr id="1048719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23557" y="348233"/>
            <a:ext cx="5239143" cy="416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75" name=""/>
        <p:cNvGrpSpPr/>
        <p:nvPr/>
      </p:nvGrpSpPr>
      <p:grpSpPr>
        <a:xfrm>
          <a:off x="0" y="0"/>
          <a: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1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2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72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2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76" name=""/>
        <p:cNvGrpSpPr/>
        <p:nvPr/>
      </p:nvGrpSpPr>
      <p:grpSpPr>
        <a:xfrm>
          <a:off x="0" y="0"/>
          <a:ext cx="0" cy="0"/>
        </a:xfrm>
      </p:grpSpPr>
      <p:sp>
        <p:nvSpPr>
          <p:cNvPr id="104872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6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7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8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729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3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69" name=""/>
        <p:cNvGrpSpPr/>
        <p:nvPr/>
      </p:nvGrpSpPr>
      <p:grpSpPr>
        <a:xfrm>
          <a:off x="0" y="0"/>
          <a: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9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90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92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3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694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69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77" name=""/>
        <p:cNvGrpSpPr/>
        <p:nvPr/>
      </p:nvGrpSpPr>
      <p:grpSpPr>
        <a:xfrm>
          <a:off x="0" y="0"/>
          <a:ext cx="0" cy="0"/>
        </a:xfrm>
      </p:grpSpPr>
      <p:sp>
        <p:nvSpPr>
          <p:cNvPr id="1048731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73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3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78" name=""/>
        <p:cNvGrpSpPr/>
        <p:nvPr/>
      </p:nvGrpSpPr>
      <p:grpSpPr>
        <a:xfrm>
          <a:off x="0" y="0"/>
          <a:ext cx="0" cy="0"/>
        </a:xfrm>
      </p:grpSpPr>
      <p:sp>
        <p:nvSpPr>
          <p:cNvPr id="104873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73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3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72" name=""/>
        <p:cNvGrpSpPr/>
        <p:nvPr/>
      </p:nvGrpSpPr>
      <p:grpSpPr>
        <a:xfrm>
          <a:off x="0" y="0"/>
          <a:ext cx="0" cy="0"/>
        </a:xfrm>
      </p:grpSpPr>
      <p:sp>
        <p:nvSpPr>
          <p:cNvPr id="104870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09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65F22-7FEC-4B43-A0B2-730B6FDFB9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710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720F3-1A0B-4F2E-830A-7DA121B5C4C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3.png" /><Relationship Id="rId14" Type="http://schemas.openxmlformats.org/officeDocument/2006/relationships/image" Target="file:///D:\qq&#25991;&#20214;\712321467\Image\C2C\Image2\%7b75232B38-A165-1FB7-499C-2E1C792CACB5%7d.png" TargetMode="External" /><Relationship Id="rId15" Type="http://schemas.openxmlformats.org/officeDocument/2006/relationships/image" Target="../media/image4.pn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</a:xfrm>
      </p:grpSpPr>
      <p:pic>
        <p:nvPicPr>
          <p:cNvPr id="2097152" name="图片 7"/>
          <p:cNvPicPr>
            <a:picLocks noChangeAspect="1"/>
          </p:cNvPicPr>
          <p:nvPr userDrawn="1"/>
        </p:nvPicPr>
        <p:blipFill>
          <a:blip r:embed="rId13"/>
          <a:srcRect l="18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53" name="图片 1073743875" descr="学科网 zxxk.com" title=""/>
          <p:cNvPicPr>
            <a:picLocks noChangeAspect="1"/>
          </p:cNvPicPr>
          <p:nvPr/>
        </p:nvPicPr>
        <p:blipFill>
          <a:blip r:embed="rId15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1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1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1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1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17.png" /><Relationship Id="rId6" Type="http://schemas.openxmlformats.org/officeDocument/2006/relationships/image" Target="../media/image1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1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6" name=""/>
        <p:cNvGrpSpPr/>
        <p:nvPr/>
      </p:nvGrpSpPr>
      <p:grpSpPr>
        <a:xfrm>
          <a:off x="0" y="0"/>
          <a:ext cx="0" cy="0"/>
        </a:xfrm>
      </p:grpSpPr>
      <p:pic>
        <p:nvPicPr>
          <p:cNvPr id="2097154" name="图片 1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3413" y="818725"/>
            <a:ext cx="1152686" cy="571580"/>
          </a:xfrm>
          <a:prstGeom prst="rect">
            <a:avLst/>
          </a:prstGeom>
        </p:spPr>
      </p:pic>
      <p:pic>
        <p:nvPicPr>
          <p:cNvPr id="2097155" name="图片 13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849821" y="953637"/>
            <a:ext cx="1152686" cy="571580"/>
          </a:xfrm>
          <a:prstGeom prst="rect">
            <a:avLst/>
          </a:prstGeom>
        </p:spPr>
      </p:pic>
      <p:pic>
        <p:nvPicPr>
          <p:cNvPr id="2097156" name="图片 5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9050" y="1196484"/>
            <a:ext cx="4558730" cy="1663492"/>
          </a:xfrm>
          <a:prstGeom prst="rect">
            <a:avLst/>
          </a:prstGeom>
        </p:spPr>
      </p:pic>
      <p:pic>
        <p:nvPicPr>
          <p:cNvPr id="2097157" name="图片 4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422" y="1944264"/>
            <a:ext cx="3746032" cy="825397"/>
          </a:xfrm>
          <a:prstGeom prst="rect">
            <a:avLst/>
          </a:prstGeom>
        </p:spPr>
      </p:pic>
      <p:sp>
        <p:nvSpPr>
          <p:cNvPr id="1048576" name="文本框 1" title="" hidden="1"/>
          <p:cNvSpPr txBox="1"/>
          <p:nvPr/>
        </p:nvSpPr>
        <p:spPr>
          <a:xfrm>
            <a:off x="3541453" y="2356962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96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归园田居</a:t>
            </a:r>
            <a:endParaRPr lang="zh-CN" altLang="zh-CN" sz="96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1048577" name="文本框 9" title="" hidden="1"/>
          <p:cNvSpPr txBox="1"/>
          <p:nvPr/>
        </p:nvSpPr>
        <p:spPr>
          <a:xfrm>
            <a:off x="5234225" y="554051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zh-CN" sz="4000">
                <a:solidFill>
                  <a:schemeClr val="accent5">
                    <a:lumMod val="50000"/>
                  </a:schemeClr>
                </a:solidFill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陶渊明</a:t>
            </a:r>
            <a:endParaRPr lang="zh-CN" altLang="zh-CN" sz="4000">
              <a:solidFill>
                <a:schemeClr val="accent5">
                  <a:lumMod val="50000"/>
                </a:schemeClr>
              </a:solidFill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sp>
        <p:nvSpPr>
          <p:cNvPr id="1048578" name="文本框 10" title="" hidden="1"/>
          <p:cNvSpPr txBox="1"/>
          <p:nvPr/>
        </p:nvSpPr>
        <p:spPr>
          <a:xfrm>
            <a:off x="5182927" y="37959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>
                <a:latin typeface="胡敬礼毛笔行书简" panose="02010600030101010101" pitchFamily="2" charset="-122"/>
                <a:ea typeface="胡敬礼毛笔行书简" panose="02010600030101010101" pitchFamily="2" charset="-122"/>
              </a:rPr>
              <a:t>（其一）</a:t>
            </a:r>
            <a:endParaRPr lang="zh-CN" altLang="zh-CN" sz="3200">
              <a:latin typeface="胡敬礼毛笔行书简" panose="02010600030101010101" pitchFamily="2" charset="-122"/>
              <a:ea typeface="胡敬礼毛笔行书简" panose="02010600030101010101" pitchFamily="2" charset="-122"/>
            </a:endParaRPr>
          </a:p>
        </p:txBody>
      </p:sp>
      <p:pic>
        <p:nvPicPr>
          <p:cNvPr id="2097158" name="图片 3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968" y="2028230"/>
            <a:ext cx="6346486" cy="2566638"/>
          </a:xfrm>
          <a:prstGeom prst="rect">
            <a:avLst/>
          </a:prstGeom>
        </p:spPr>
      </p:pic>
      <p:pic>
        <p:nvPicPr>
          <p:cNvPr id="2097159" name="图片 7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156" y="3709821"/>
            <a:ext cx="2127688" cy="859611"/>
          </a:xfrm>
          <a:prstGeom prst="rect">
            <a:avLst/>
          </a:prstGeom>
        </p:spPr>
      </p:pic>
      <p:pic>
        <p:nvPicPr>
          <p:cNvPr id="2097160" name="图片 11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107" y="5431959"/>
            <a:ext cx="2133785" cy="10729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7" name=""/>
        <p:cNvGrpSpPr/>
        <p:nvPr/>
      </p:nvGrpSpPr>
      <p:grpSpPr>
        <a:xfrm>
          <a:off x="0" y="0"/>
          <a:ext cx="0" cy="0"/>
        </a:xfrm>
      </p:grpSpPr>
      <p:pic>
        <p:nvPicPr>
          <p:cNvPr id="2097193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94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29" name="文本框 3" title=""/>
          <p:cNvSpPr txBox="1"/>
          <p:nvPr/>
        </p:nvSpPr>
        <p:spPr>
          <a:xfrm>
            <a:off x="1123557" y="1168432"/>
            <a:ext cx="10373117" cy="1124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mpd="thickThin">
            <a:noFill/>
          </a:ln>
        </p:spPr>
        <p:txBody>
          <a:bodyPr wrap="square" lIns="180000" tIns="45720" rIns="91440" bIns="4572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在“归”这个明示信息下还潜藏着哪些值得我们思考的问题？朗读课文，用原文的话回答下列问题。</a:t>
            </a:r>
            <a:endParaRPr lang="zh-CN" altLang="en-US" sz="2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30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全文感知</a:t>
            </a:r>
            <a:endParaRPr lang="zh-CN" altLang="en-US"/>
          </a:p>
        </p:txBody>
      </p:sp>
      <p:sp>
        <p:nvSpPr>
          <p:cNvPr id="1048631" name="Text Box 3" title=""/>
          <p:cNvSpPr txBox="1"/>
          <p:nvPr/>
        </p:nvSpPr>
        <p:spPr>
          <a:xfrm>
            <a:off x="1123556" y="3143882"/>
            <a:ext cx="2867873" cy="2479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从何而归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r>
              <a:rPr lang="zh-CN" altLang="en-US" sz="2800" b="1">
                <a:latin typeface="+mj-ea"/>
                <a:ea typeface="+mj-ea"/>
              </a:rPr>
              <a:t> 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latin typeface="+mj-ea"/>
                <a:ea typeface="+mj-ea"/>
              </a:rPr>
              <a:t>为何而归</a:t>
            </a:r>
            <a:r>
              <a:rPr lang="zh-CN" altLang="en-US" sz="2800" b="1">
                <a:latin typeface="+mj-ea"/>
                <a:ea typeface="+mj-ea"/>
              </a:rPr>
              <a:t>？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归向何处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  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归去何感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48632" name="内容占位符 19458" title=""/>
          <p:cNvSpPr txBox="1"/>
          <p:nvPr/>
        </p:nvSpPr>
        <p:spPr>
          <a:xfrm>
            <a:off x="3743128" y="2664561"/>
            <a:ext cx="4918272" cy="416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u="sng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“少无适俗韵，性本爱丘山”</a:t>
            </a:r>
            <a:endParaRPr lang="zh-CN" altLang="en-US" u="sng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33" name="Text Box 5" title=""/>
          <p:cNvSpPr txBox="1"/>
          <p:nvPr/>
        </p:nvSpPr>
        <p:spPr>
          <a:xfrm>
            <a:off x="3991429" y="3079375"/>
            <a:ext cx="7311853" cy="54864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显示了不同流俗的高尚情操，本性热爱自然。</a:t>
            </a:r>
            <a:endParaRPr lang="zh-CN" altLang="en-US" sz="2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48634" name="内容占位符 19458" title=""/>
          <p:cNvSpPr txBox="1"/>
          <p:nvPr/>
        </p:nvSpPr>
        <p:spPr>
          <a:xfrm>
            <a:off x="3743128" y="3822213"/>
            <a:ext cx="1882972" cy="416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u="sng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“误”</a:t>
            </a:r>
            <a:endParaRPr lang="zh-CN" altLang="en-US" u="sng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35" name="Text Box 5" title=""/>
          <p:cNvSpPr txBox="1"/>
          <p:nvPr/>
        </p:nvSpPr>
        <p:spPr>
          <a:xfrm>
            <a:off x="3991429" y="4245593"/>
            <a:ext cx="2104571" cy="54864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厌恶，悔恨</a:t>
            </a:r>
            <a:endParaRPr lang="zh-CN" altLang="en-US" sz="2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48636" name="内容占位符 19458" title=""/>
          <p:cNvSpPr txBox="1"/>
          <p:nvPr/>
        </p:nvSpPr>
        <p:spPr>
          <a:xfrm>
            <a:off x="6308528" y="3822213"/>
            <a:ext cx="4880172" cy="416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u="sng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“羁鸟恋旧林，池鱼思故渊”</a:t>
            </a:r>
            <a:endParaRPr lang="zh-CN" altLang="en-US" u="sng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37" name="Text Box 5" title=""/>
          <p:cNvSpPr txBox="1"/>
          <p:nvPr/>
        </p:nvSpPr>
        <p:spPr>
          <a:xfrm>
            <a:off x="6556829" y="4245593"/>
            <a:ext cx="4511615" cy="54864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官场生活限制了他的本性</a:t>
            </a:r>
            <a:endParaRPr lang="zh-CN" altLang="en-US" sz="2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48638" name="内容占位符 19458" title=""/>
          <p:cNvSpPr txBox="1"/>
          <p:nvPr/>
        </p:nvSpPr>
        <p:spPr>
          <a:xfrm>
            <a:off x="3743128" y="5044616"/>
            <a:ext cx="4918272" cy="416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u="sng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“守拙归园田”</a:t>
            </a:r>
            <a:endParaRPr lang="zh-CN" altLang="en-US" u="sng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39" name="Text Box 5" title=""/>
          <p:cNvSpPr txBox="1"/>
          <p:nvPr/>
        </p:nvSpPr>
        <p:spPr>
          <a:xfrm>
            <a:off x="3991429" y="5459430"/>
            <a:ext cx="7505245" cy="988797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坚守本性，不与世俗同流合污。保持自己精神的自由和独立</a:t>
            </a:r>
            <a:endParaRPr lang="zh-CN" altLang="en-US" sz="2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/>
      <p:bldP spid="1048634" grpId="0"/>
      <p:bldP spid="1048635" grpId="0"/>
      <p:bldP spid="1048636" grpId="0"/>
      <p:bldP spid="1048637" grpId="0"/>
      <p:bldP spid="1048638" grpId="0"/>
      <p:bldP spid="10486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60" name=""/>
        <p:cNvGrpSpPr/>
        <p:nvPr/>
      </p:nvGrpSpPr>
      <p:grpSpPr>
        <a:xfrm>
          <a:off x="0" y="0"/>
          <a:ext cx="0" cy="0"/>
        </a:xfrm>
      </p:grpSpPr>
      <p:pic>
        <p:nvPicPr>
          <p:cNvPr id="2097195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96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48" name="文本框 3" title=""/>
          <p:cNvSpPr txBox="1"/>
          <p:nvPr/>
        </p:nvSpPr>
        <p:spPr>
          <a:xfrm>
            <a:off x="1123557" y="1168432"/>
            <a:ext cx="10373117" cy="1124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mpd="thickThin">
            <a:noFill/>
          </a:ln>
        </p:spPr>
        <p:txBody>
          <a:bodyPr wrap="square" lIns="180000" tIns="45720" rIns="91440" bIns="4572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在“归”这个明示信息下还潜藏着哪些值得我们思考的问题？朗读课文，用原文的话回答下列问题。</a:t>
            </a:r>
            <a:endParaRPr lang="zh-CN" altLang="en-US" sz="2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49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全文感知</a:t>
            </a:r>
            <a:endParaRPr lang="zh-CN" altLang="en-US"/>
          </a:p>
        </p:txBody>
      </p:sp>
      <p:sp>
        <p:nvSpPr>
          <p:cNvPr id="1048650" name="Text Box 3" title=""/>
          <p:cNvSpPr txBox="1"/>
          <p:nvPr/>
        </p:nvSpPr>
        <p:spPr>
          <a:xfrm>
            <a:off x="1123556" y="3143882"/>
            <a:ext cx="2867873" cy="2479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从何而归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r>
              <a:rPr lang="zh-CN" altLang="en-US" sz="2800" b="1">
                <a:latin typeface="+mj-ea"/>
                <a:ea typeface="+mj-ea"/>
              </a:rPr>
              <a:t> 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为何而归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latin typeface="+mj-ea"/>
                <a:ea typeface="+mj-ea"/>
              </a:rPr>
              <a:t>归向何处</a:t>
            </a:r>
            <a:r>
              <a:rPr lang="zh-CN" altLang="en-US" sz="2800" b="1">
                <a:latin typeface="+mj-ea"/>
                <a:ea typeface="+mj-ea"/>
              </a:rPr>
              <a:t>？  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归去何感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48651" name="内容占位符 19458" title=""/>
          <p:cNvSpPr txBox="1"/>
          <p:nvPr/>
        </p:nvSpPr>
        <p:spPr>
          <a:xfrm>
            <a:off x="3991429" y="3032900"/>
            <a:ext cx="4918272" cy="416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归向“田园”</a:t>
            </a:r>
            <a:endParaRPr lang="zh-CN" altLang="en-US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2" name="Text Box 5" title=""/>
          <p:cNvSpPr txBox="1"/>
          <p:nvPr/>
        </p:nvSpPr>
        <p:spPr>
          <a:xfrm>
            <a:off x="3991429" y="3778900"/>
            <a:ext cx="7505246" cy="988797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思考：</a:t>
            </a:r>
            <a:r>
              <a:rPr lang="zh-CN" altLang="en-US" sz="2600" i="1">
                <a:latin typeface="仿宋" panose="02010609060101010101" pitchFamily="49" charset="-122"/>
                <a:ea typeface="仿宋" panose="02010609060101010101" pitchFamily="49" charset="-122"/>
              </a:rPr>
              <a:t>找出描写田园景色的句子？并指出描写了哪些具体的意象。</a:t>
            </a:r>
            <a:endParaRPr lang="zh-CN" altLang="en-US" sz="2600" i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48653" name="文本框 16" title=""/>
          <p:cNvSpPr txBox="1"/>
          <p:nvPr/>
        </p:nvSpPr>
        <p:spPr>
          <a:xfrm>
            <a:off x="3991429" y="4823188"/>
            <a:ext cx="7595008" cy="955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方宅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十余亩，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草屋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八九间。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榆柳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荫后檐，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桃李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罗堂前。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暧暧远人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村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，依依墟里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烟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狗吠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深巷中，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鸡鸣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桑树颠。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/>
      <p:bldP spid="1048652" grpId="0"/>
      <p:bldP spid="10486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61" name=""/>
        <p:cNvGrpSpPr/>
        <p:nvPr/>
      </p:nvGrpSpPr>
      <p:grpSpPr>
        <a:xfrm>
          <a:off x="0" y="0"/>
          <a:ext cx="0" cy="0"/>
        </a:xfrm>
      </p:grpSpPr>
      <p:pic>
        <p:nvPicPr>
          <p:cNvPr id="2097197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98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54" name="文本框 3" title=""/>
          <p:cNvSpPr txBox="1"/>
          <p:nvPr/>
        </p:nvSpPr>
        <p:spPr>
          <a:xfrm>
            <a:off x="1123557" y="1168432"/>
            <a:ext cx="10373117" cy="1124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mpd="thickThin">
            <a:noFill/>
          </a:ln>
        </p:spPr>
        <p:txBody>
          <a:bodyPr wrap="square" lIns="180000" tIns="45720" rIns="91440" bIns="4572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在“归”这个明示信息下还潜藏着哪些值得我们思考的问题？朗读课文，用原文的话回答下列问题。</a:t>
            </a:r>
            <a:endParaRPr lang="zh-CN" altLang="en-US" sz="2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55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全文感知</a:t>
            </a:r>
            <a:endParaRPr lang="zh-CN" altLang="en-US"/>
          </a:p>
        </p:txBody>
      </p:sp>
      <p:sp>
        <p:nvSpPr>
          <p:cNvPr id="1048656" name="Text Box 5" title=""/>
          <p:cNvSpPr txBox="1"/>
          <p:nvPr/>
        </p:nvSpPr>
        <p:spPr>
          <a:xfrm>
            <a:off x="1123557" y="2746700"/>
            <a:ext cx="7505246" cy="95504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600" b="1">
                <a:latin typeface="+mn-ea"/>
              </a:rPr>
              <a:t>思考：</a:t>
            </a:r>
            <a:r>
              <a:rPr lang="zh-CN" altLang="en-US" sz="2600">
                <a:latin typeface="+mn-ea"/>
              </a:rPr>
              <a:t>诗人运用了哪些</a:t>
            </a:r>
            <a:r>
              <a:rPr lang="zh-CN" altLang="en-US" sz="2600" b="1">
                <a:solidFill>
                  <a:srgbClr val="FF0000"/>
                </a:solidFill>
                <a:latin typeface="+mn-ea"/>
              </a:rPr>
              <a:t>艺术技巧</a:t>
            </a:r>
            <a:r>
              <a:rPr lang="zh-CN" altLang="en-US" sz="2600">
                <a:latin typeface="+mn-ea"/>
              </a:rPr>
              <a:t>把农村中最常见的事物，描绘成一幅优美的图画？</a:t>
            </a:r>
            <a:endParaRPr lang="zh-CN" altLang="en-US" sz="2600">
              <a:latin typeface="+mn-ea"/>
            </a:endParaRPr>
          </a:p>
        </p:txBody>
      </p:sp>
      <p:sp>
        <p:nvSpPr>
          <p:cNvPr id="1048657" name="文本框 16" title=""/>
          <p:cNvSpPr txBox="1"/>
          <p:nvPr/>
        </p:nvSpPr>
        <p:spPr>
          <a:xfrm>
            <a:off x="2565196" y="3881338"/>
            <a:ext cx="7595008" cy="1463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方宅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十余亩，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草屋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八九间。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榆柳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荫后檐，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桃李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罗堂前。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暧暧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远人村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，依依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墟里烟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狗吠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深巷中，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鸡鸣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桑树颠。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145728" name="直接连接符 4" title=""/>
          <p:cNvCxnSpPr/>
          <p:nvPr/>
        </p:nvCxnSpPr>
        <p:spPr>
          <a:xfrm>
            <a:off x="6381750" y="5334744"/>
            <a:ext cx="590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8" name="TextBox 30" title=""/>
          <p:cNvSpPr txBox="1"/>
          <p:nvPr/>
        </p:nvSpPr>
        <p:spPr>
          <a:xfrm>
            <a:off x="1941355" y="3881338"/>
            <a:ext cx="5304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静</a:t>
            </a:r>
            <a:endParaRPr lang="zh-CN" altLang="en-US" sz="28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59" name="TextBox 30" title=""/>
          <p:cNvSpPr txBox="1"/>
          <p:nvPr/>
        </p:nvSpPr>
        <p:spPr>
          <a:xfrm>
            <a:off x="1941355" y="4822750"/>
            <a:ext cx="5304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动</a:t>
            </a:r>
            <a:endParaRPr lang="zh-CN" altLang="en-US" sz="28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60" name="TextBox 30" title=""/>
          <p:cNvSpPr txBox="1"/>
          <p:nvPr/>
        </p:nvSpPr>
        <p:spPr>
          <a:xfrm>
            <a:off x="10106570" y="3881338"/>
            <a:ext cx="5304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近</a:t>
            </a:r>
            <a:endParaRPr lang="zh-CN" altLang="en-US" sz="28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61" name="TextBox 30" title=""/>
          <p:cNvSpPr txBox="1"/>
          <p:nvPr/>
        </p:nvSpPr>
        <p:spPr>
          <a:xfrm>
            <a:off x="10106570" y="4822750"/>
            <a:ext cx="530406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远</a:t>
            </a:r>
            <a:endParaRPr lang="zh-CN" altLang="en-US" sz="28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62" name="TextBox 32" title=""/>
          <p:cNvSpPr txBox="1"/>
          <p:nvPr/>
        </p:nvSpPr>
        <p:spPr>
          <a:xfrm>
            <a:off x="6162675" y="4423608"/>
            <a:ext cx="3071488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r>
              <a:rPr lang="zh-CN" altLang="en-US" sz="2000" i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以有声衬无声，以声衬静</a:t>
            </a:r>
            <a:endParaRPr lang="zh-CN" altLang="en-US" sz="2000" i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3145729" name="直接连接符 18" title=""/>
          <p:cNvCxnSpPr/>
          <p:nvPr/>
        </p:nvCxnSpPr>
        <p:spPr>
          <a:xfrm>
            <a:off x="8228753" y="5334744"/>
            <a:ext cx="590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3" name="TextBox 34" title=""/>
          <p:cNvSpPr txBox="1"/>
          <p:nvPr/>
        </p:nvSpPr>
        <p:spPr>
          <a:xfrm>
            <a:off x="1246337" y="3881339"/>
            <a:ext cx="460422" cy="14646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mpd="thickThin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eaVert" wrap="square" anchor="ctr">
            <a:no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白描</a:t>
            </a:r>
            <a:endParaRPr lang="zh-CN" altLang="en-US" sz="28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48664" name="TextBox 34" title=""/>
          <p:cNvSpPr txBox="1"/>
          <p:nvPr/>
        </p:nvSpPr>
        <p:spPr>
          <a:xfrm>
            <a:off x="10979308" y="3881339"/>
            <a:ext cx="460422" cy="14646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 cmpd="thickThin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eaVert" wrap="square" anchor="ctr">
            <a:noAutofit/>
          </a:bodyPr>
          <a:lstStyle/>
          <a:p>
            <a:pPr algn="ctr"/>
            <a:r>
              <a:rPr lang="zh-CN" altLang="en-US" sz="26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情景交融</a:t>
            </a:r>
            <a:endParaRPr lang="zh-CN" altLang="en-US" sz="26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48665" name="文本框 6" title=""/>
          <p:cNvSpPr txBox="1"/>
          <p:nvPr/>
        </p:nvSpPr>
        <p:spPr>
          <a:xfrm>
            <a:off x="1123557" y="5842248"/>
            <a:ext cx="6191643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意境</a:t>
            </a:r>
            <a:r>
              <a:rPr lang="zh-CN" altLang="en-US" sz="26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2600" b="1">
                <a:latin typeface="+mn-ea"/>
              </a:rPr>
              <a:t>优美宁静、恬淡自然、闲适自由</a:t>
            </a:r>
            <a:endParaRPr lang="zh-CN" altLang="en-US" sz="2600" b="1">
              <a:latin typeface="+mn-ea"/>
            </a:endParaRPr>
          </a:p>
        </p:txBody>
      </p:sp>
      <p:sp>
        <p:nvSpPr>
          <p:cNvPr id="1048666" name="文本框 7" title=""/>
          <p:cNvSpPr txBox="1"/>
          <p:nvPr/>
        </p:nvSpPr>
        <p:spPr>
          <a:xfrm>
            <a:off x="7513209" y="5842248"/>
            <a:ext cx="4145391" cy="4470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+mn-ea"/>
              </a:rPr>
              <a:t>情感：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</a:rPr>
              <a:t>对田园生活的热爱。</a:t>
            </a:r>
            <a:endParaRPr lang="zh-CN" altLang="en-US" sz="2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8" grpId="0" animBg="1"/>
      <p:bldP spid="1048659" grpId="0" animBg="1"/>
      <p:bldP spid="1048660" grpId="0" animBg="1"/>
      <p:bldP spid="1048661" grpId="0" animBg="1"/>
      <p:bldP spid="1048662" grpId="0" animBg="1"/>
      <p:bldP spid="1048663" grpId="0" animBg="1"/>
      <p:bldP spid="1048664" grpId="0" animBg="1"/>
      <p:bldP spid="1048665" grpId="0"/>
      <p:bldP spid="10486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63" name=""/>
        <p:cNvGrpSpPr/>
        <p:nvPr/>
      </p:nvGrpSpPr>
      <p:grpSpPr>
        <a:xfrm>
          <a:off x="0" y="0"/>
          <a:ext cx="0" cy="0"/>
        </a:xfrm>
      </p:grpSpPr>
      <p:pic>
        <p:nvPicPr>
          <p:cNvPr id="2097199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200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71" name="文本框 3" title=""/>
          <p:cNvSpPr txBox="1"/>
          <p:nvPr/>
        </p:nvSpPr>
        <p:spPr>
          <a:xfrm>
            <a:off x="1123557" y="1168432"/>
            <a:ext cx="10373117" cy="1124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mpd="thickThin">
            <a:noFill/>
          </a:ln>
        </p:spPr>
        <p:txBody>
          <a:bodyPr wrap="square" lIns="180000" tIns="45720" rIns="91440" bIns="4572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在“归”这个明示信息下还潜藏着哪些值得我们思考的问题？朗读课文，用原文的话回答下列问题。</a:t>
            </a:r>
            <a:endParaRPr lang="zh-CN" altLang="en-US" sz="2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72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全文感知</a:t>
            </a:r>
            <a:endParaRPr lang="zh-CN" altLang="en-US"/>
          </a:p>
        </p:txBody>
      </p:sp>
      <p:sp>
        <p:nvSpPr>
          <p:cNvPr id="1048673" name="Text Box 3" title=""/>
          <p:cNvSpPr txBox="1"/>
          <p:nvPr/>
        </p:nvSpPr>
        <p:spPr>
          <a:xfrm>
            <a:off x="1123556" y="3143882"/>
            <a:ext cx="2867873" cy="2479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从何而归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r>
              <a:rPr lang="zh-CN" altLang="en-US" sz="2800" b="1">
                <a:latin typeface="+mj-ea"/>
                <a:ea typeface="+mj-ea"/>
              </a:rPr>
              <a:t> 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为何而归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归向何处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  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latin typeface="+mj-ea"/>
                <a:ea typeface="+mj-ea"/>
              </a:rPr>
              <a:t>归去何感</a:t>
            </a:r>
            <a:r>
              <a:rPr lang="zh-CN" altLang="en-US" sz="2800" b="1">
                <a:latin typeface="+mj-ea"/>
                <a:ea typeface="+mj-ea"/>
              </a:rPr>
              <a:t>？</a:t>
            </a:r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1048674" name="内容占位符 19458" title=""/>
          <p:cNvSpPr txBox="1"/>
          <p:nvPr/>
        </p:nvSpPr>
        <p:spPr>
          <a:xfrm>
            <a:off x="4333309" y="3519119"/>
            <a:ext cx="3707874" cy="20912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户庭无尘杂，</a:t>
            </a:r>
            <a:endParaRPr lang="en-US" altLang="zh-CN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虚室有余闲。</a:t>
            </a:r>
            <a:endParaRPr lang="zh-CN" altLang="en-US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久在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樊笼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里，</a:t>
            </a:r>
            <a:endParaRPr lang="en-US" altLang="zh-CN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复得返自然。</a:t>
            </a:r>
            <a:endParaRPr lang="zh-CN" altLang="en-US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75" name="直接连接符 11" title=""/>
          <p:cNvSpPr/>
          <p:nvPr/>
        </p:nvSpPr>
        <p:spPr>
          <a:xfrm flipV="1">
            <a:off x="6742499" y="4564744"/>
            <a:ext cx="3315902" cy="0"/>
          </a:xfrm>
          <a:prstGeom prst="line">
            <a:avLst/>
          </a:prstGeom>
          <a:ln w="920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048676" name="文本框 12" title=""/>
          <p:cNvSpPr txBox="1"/>
          <p:nvPr/>
        </p:nvSpPr>
        <p:spPr>
          <a:xfrm>
            <a:off x="10247366" y="3791417"/>
            <a:ext cx="1449151" cy="1501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仿宋" panose="02010609060101010101" pitchFamily="49" charset="-122"/>
              </a:rPr>
              <a:t>自由</a:t>
            </a:r>
            <a:endParaRPr lang="zh-CN" altLang="en-US" sz="2800" b="1">
              <a:latin typeface="宋体" panose="02010600030101010101" pitchFamily="2" charset="-122"/>
              <a:cs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仿宋" panose="02010609060101010101" pitchFamily="49" charset="-122"/>
              </a:rPr>
              <a:t>安逸</a:t>
            </a:r>
            <a:endParaRPr lang="zh-CN" altLang="en-US" sz="2800" b="1">
              <a:latin typeface="宋体" panose="02010600030101010101" pitchFamily="2" charset="-122"/>
              <a:cs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仿宋" panose="02010609060101010101" pitchFamily="49" charset="-122"/>
              </a:rPr>
              <a:t>喜悦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/>
      <p:bldP spid="10486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64" name=""/>
        <p:cNvGrpSpPr/>
        <p:nvPr/>
      </p:nvGrpSpPr>
      <p:grpSpPr>
        <a:xfrm>
          <a:off x="0" y="0"/>
          <a:ext cx="0" cy="0"/>
        </a:xfrm>
      </p:grpSpPr>
      <p:pic>
        <p:nvPicPr>
          <p:cNvPr id="2097201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0" y="1855023"/>
            <a:ext cx="4206605" cy="4017612"/>
          </a:xfrm>
          <a:prstGeom prst="rect">
            <a:avLst/>
          </a:prstGeom>
        </p:spPr>
      </p:pic>
      <p:pic>
        <p:nvPicPr>
          <p:cNvPr id="2097202" name="图片 4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203" name="图片 46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77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全文感知</a:t>
            </a:r>
            <a:endParaRPr lang="zh-CN" altLang="en-US"/>
          </a:p>
        </p:txBody>
      </p:sp>
      <p:sp>
        <p:nvSpPr>
          <p:cNvPr id="1048678" name="Text Box 5" title=""/>
          <p:cNvSpPr txBox="1"/>
          <p:nvPr/>
        </p:nvSpPr>
        <p:spPr>
          <a:xfrm>
            <a:off x="4305956" y="1785460"/>
            <a:ext cx="7352644" cy="1107439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厌恶官场，热爱田园生活，追求精神上的自由和独立。</a:t>
            </a:r>
            <a:endParaRPr lang="zh-CN" altLang="en-US" sz="28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48679" name="文本框 10" title=""/>
          <p:cNvSpPr txBox="1"/>
          <p:nvPr/>
        </p:nvSpPr>
        <p:spPr>
          <a:xfrm>
            <a:off x="4305958" y="3045314"/>
            <a:ext cx="7195888" cy="28067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mpd="thickThin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lIns="180000" tIns="45720" rIns="180000" bIns="45720" anchor="ctr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600" b="1">
                <a:solidFill>
                  <a:schemeClr val="bg1"/>
                </a:solidFill>
                <a:latin typeface="+mj-ea"/>
                <a:ea typeface="+mj-ea"/>
                <a:cs typeface="仿宋" panose="02010609060101010101" pitchFamily="49" charset="-122"/>
              </a:rPr>
              <a:t>首尾相应，结构巧妙</a:t>
            </a:r>
            <a:endParaRPr lang="en-US" altLang="zh-CN" sz="2600" b="1">
              <a:solidFill>
                <a:schemeClr val="bg1"/>
              </a:solidFill>
              <a:latin typeface="+mj-ea"/>
              <a:ea typeface="+mj-ea"/>
              <a:cs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诗的结尾两句“久在樊笼里，复得返自然”抒发了回归园田的乐趣，与开头两句“少无适俗韵，性本爱丘山”抒写自己的本性遥相呼应，使全诗有击首尾应，击尾首应之妙。</a:t>
            </a:r>
            <a:endParaRPr lang="zh-CN" altLang="en-US" sz="26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/>
      <p:bldP spid="1048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65" name=""/>
        <p:cNvGrpSpPr/>
        <p:nvPr/>
      </p:nvGrpSpPr>
      <p:grpSpPr>
        <a:xfrm>
          <a:off x="0" y="0"/>
          <a:ext cx="0" cy="0"/>
        </a:xfrm>
      </p:grpSpPr>
      <p:pic>
        <p:nvPicPr>
          <p:cNvPr id="2097204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205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80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思想情感</a:t>
            </a:r>
            <a:endParaRPr lang="zh-CN" altLang="en-US"/>
          </a:p>
        </p:txBody>
      </p:sp>
      <p:sp>
        <p:nvSpPr>
          <p:cNvPr id="1048681" name="Text Box 5" title=""/>
          <p:cNvSpPr txBox="1"/>
          <p:nvPr/>
        </p:nvSpPr>
        <p:spPr>
          <a:xfrm>
            <a:off x="6813268" y="2430404"/>
            <a:ext cx="7352644" cy="247904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误入官场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的痛心悔恨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黑暗官场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的鄙弃厌恶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田园生活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的由衷喜爱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摆脱官场羁绊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的欣喜愉悦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97206" name="图片 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1956" y="1534593"/>
            <a:ext cx="5074044" cy="43682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66" name=""/>
        <p:cNvGrpSpPr/>
        <p:nvPr/>
      </p:nvGrpSpPr>
      <p:grpSpPr>
        <a:xfrm>
          <a:off x="0" y="0"/>
          <a:ext cx="0" cy="0"/>
        </a:xfrm>
      </p:grpSpPr>
      <p:pic>
        <p:nvPicPr>
          <p:cNvPr id="2097207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208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82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艺术手法</a:t>
            </a:r>
            <a:endParaRPr lang="zh-CN" altLang="en-US"/>
          </a:p>
        </p:txBody>
      </p:sp>
      <p:sp>
        <p:nvSpPr>
          <p:cNvPr id="1048683" name="Text Box 5" title=""/>
          <p:cNvSpPr txBox="1"/>
          <p:nvPr/>
        </p:nvSpPr>
        <p:spPr>
          <a:xfrm>
            <a:off x="6714843" y="1534593"/>
            <a:ext cx="4781832" cy="382524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白描的手法</a:t>
            </a:r>
            <a:endParaRPr lang="zh-CN" altLang="en-US" sz="26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融情于景、情景交融的表现手法</a:t>
            </a:r>
            <a:endParaRPr lang="zh-CN" altLang="en-US" sz="26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动静结合、以声衬静，远近结合的手法</a:t>
            </a:r>
            <a:endParaRPr lang="zh-CN" altLang="en-US" sz="26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生动形象的比喻</a:t>
            </a:r>
            <a:endParaRPr lang="zh-CN" altLang="en-US" sz="26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首尾相应，结构巧妙</a:t>
            </a:r>
            <a:endParaRPr lang="zh-CN" altLang="en-US" sz="2600" b="1">
              <a:latin typeface="宋体" panose="02010600030101010101" pitchFamily="2" charset="-122"/>
            </a:endParaRPr>
          </a:p>
        </p:txBody>
      </p:sp>
      <p:pic>
        <p:nvPicPr>
          <p:cNvPr id="2097209" name="图片 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1956" y="1534593"/>
            <a:ext cx="5074044" cy="43682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67" name=""/>
        <p:cNvGrpSpPr/>
        <p:nvPr/>
      </p:nvGrpSpPr>
      <p:grpSpPr>
        <a:xfrm>
          <a:off x="0" y="0"/>
          <a:ext cx="0" cy="0"/>
        </a:xfrm>
      </p:grpSpPr>
      <p:pic>
        <p:nvPicPr>
          <p:cNvPr id="2097210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211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84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艺术手法</a:t>
            </a:r>
            <a:endParaRPr lang="zh-CN" altLang="en-US"/>
          </a:p>
        </p:txBody>
      </p:sp>
      <p:sp>
        <p:nvSpPr>
          <p:cNvPr id="1048685" name="Text Box 5" title=""/>
          <p:cNvSpPr txBox="1"/>
          <p:nvPr/>
        </p:nvSpPr>
        <p:spPr>
          <a:xfrm>
            <a:off x="6714843" y="1534593"/>
            <a:ext cx="4781832" cy="382524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白描的手法</a:t>
            </a:r>
            <a:endParaRPr lang="zh-CN" altLang="en-US" sz="26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融情于景、情景交融的表现手法</a:t>
            </a:r>
            <a:endParaRPr lang="zh-CN" altLang="en-US" sz="26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动静结合、以声衬静，远近结合的手法</a:t>
            </a:r>
            <a:endParaRPr lang="zh-CN" altLang="en-US" sz="26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生动形象的比喻</a:t>
            </a:r>
            <a:endParaRPr lang="zh-CN" altLang="en-US" sz="2600" b="1">
              <a:latin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宋体" panose="02010600030101010101" pitchFamily="2" charset="-122"/>
              </a:rPr>
              <a:t>首尾相应，结构巧妙</a:t>
            </a:r>
            <a:endParaRPr lang="zh-CN" altLang="en-US" sz="2600" b="1">
              <a:latin typeface="宋体" panose="02010600030101010101" pitchFamily="2" charset="-122"/>
            </a:endParaRPr>
          </a:p>
        </p:txBody>
      </p:sp>
      <p:pic>
        <p:nvPicPr>
          <p:cNvPr id="2097212" name="图片 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1956" y="1534593"/>
            <a:ext cx="5074044" cy="43682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68" name=""/>
        <p:cNvGrpSpPr/>
        <p:nvPr/>
      </p:nvGrpSpPr>
      <p:grpSpPr>
        <a:xfrm>
          <a:off x="0" y="0"/>
          <a:ext cx="0" cy="0"/>
        </a:xfrm>
      </p:grpSpPr>
      <p:sp>
        <p:nvSpPr>
          <p:cNvPr id="1048686" name="TextBox 4" title=""/>
          <p:cNvSpPr txBox="1"/>
          <p:nvPr/>
        </p:nvSpPr>
        <p:spPr>
          <a:xfrm>
            <a:off x="906780" y="1463040"/>
            <a:ext cx="1037780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/>
              <a:t>（一）爱自然，爱生活，爱自由</a:t>
            </a:r>
            <a:endParaRPr lang="en-US" altLang="zh-CN" sz="3200" b="1" smtClean="0"/>
          </a:p>
          <a:p>
            <a:r>
              <a:rPr lang="zh-CN" altLang="en-US" sz="3200" b="1" smtClean="0"/>
              <a:t>（二）淡泊名利，与世无争，追求自由闲适的生活</a:t>
            </a:r>
            <a:endParaRPr lang="en-US" altLang="zh-CN" sz="3200" b="1" smtClean="0"/>
          </a:p>
          <a:p>
            <a:r>
              <a:rPr lang="zh-CN" altLang="en-US" sz="3200" b="1" smtClean="0"/>
              <a:t>（三）憎恶黑暗现实，不愿同流合污，保持高尚人格</a:t>
            </a:r>
            <a:endParaRPr lang="en-US" altLang="zh-CN" sz="3200" b="1" smtClean="0"/>
          </a:p>
          <a:p>
            <a:r>
              <a:rPr lang="zh-CN" altLang="en-US" sz="3200" b="1" smtClean="0"/>
              <a:t>（四）仕途失意，用田园美景慰藉心灵</a:t>
            </a:r>
            <a:endParaRPr lang="zh-CN" altLang="en-US" sz="3200" b="1"/>
          </a:p>
        </p:txBody>
      </p:sp>
      <p:sp>
        <p:nvSpPr>
          <p:cNvPr id="1048687" name="文本占位符 5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田园诗表达的情感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44" name=""/>
        <p:cNvGrpSpPr/>
        <p:nvPr/>
      </p:nvGrpSpPr>
      <p:grpSpPr>
        <a:xfrm>
          <a:off x="0" y="0"/>
          <a:ext cx="0" cy="0"/>
        </a:xfrm>
      </p:grpSpPr>
      <p:pic>
        <p:nvPicPr>
          <p:cNvPr id="2097162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63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580" name="文本框 3" title=""/>
          <p:cNvSpPr txBox="1"/>
          <p:nvPr/>
        </p:nvSpPr>
        <p:spPr>
          <a:xfrm>
            <a:off x="3874683" y="887690"/>
            <a:ext cx="1402080" cy="548640"/>
          </a:xfrm>
          <a:prstGeom prst="rect">
            <a:avLst/>
          </a:prstGeom>
          <a:noFill/>
          <a:ln w="34925" cmpd="thickThin">
            <a:noFill/>
          </a:ln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陶渊明</a:t>
            </a:r>
            <a:endParaRPr lang="zh-CN" altLang="en-US" sz="3200" b="1">
              <a:solidFill>
                <a:schemeClr val="accent5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097164" name="图片 4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79766" y="1311819"/>
            <a:ext cx="3681032" cy="4531237"/>
          </a:xfrm>
          <a:prstGeom prst="rect">
            <a:avLst/>
          </a:prstGeom>
        </p:spPr>
      </p:pic>
      <p:sp>
        <p:nvSpPr>
          <p:cNvPr id="1048581" name="Text Box 5" title=""/>
          <p:cNvSpPr txBox="1"/>
          <p:nvPr/>
        </p:nvSpPr>
        <p:spPr>
          <a:xfrm>
            <a:off x="3531783" y="4384806"/>
            <a:ext cx="7412320" cy="105779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东晋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（时代）最杰出的诗人，他的诗</a:t>
            </a:r>
            <a:r>
              <a:rPr lang="zh-CN" altLang="en-US" sz="2800" b="1" u="sng">
                <a:solidFill>
                  <a:srgbClr val="FF0000"/>
                </a:solidFill>
                <a:latin typeface="+mn-ea"/>
              </a:rPr>
              <a:t>情感真实，诗味醇厚，风格平淡，语言清新自然</a:t>
            </a:r>
            <a:r>
              <a:rPr lang="zh-CN" altLang="en-US" sz="2800" b="1">
                <a:solidFill>
                  <a:srgbClr val="FF0000"/>
                </a:solidFill>
                <a:latin typeface="+mn-ea"/>
              </a:rPr>
              <a:t>。</a:t>
            </a:r>
            <a:endParaRPr lang="zh-CN" altLang="en-US" sz="28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48582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作者简介</a:t>
            </a:r>
            <a:endParaRPr lang="zh-CN" altLang="en-US"/>
          </a:p>
        </p:txBody>
      </p:sp>
      <p:graphicFrame>
        <p:nvGraphicFramePr>
          <p:cNvPr id="4194304" name="表格 8" title=""/>
          <p:cNvGraphicFramePr>
            <a:graphicFrameLocks noGrp="1"/>
          </p:cNvGraphicFramePr>
          <p:nvPr/>
        </p:nvGraphicFramePr>
        <p:xfrm>
          <a:off x="3563655" y="1644592"/>
          <a:ext cx="7412320" cy="23670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95531"/>
                <a:gridCol w="5516789"/>
              </a:tblGrid>
              <a:tr h="59177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bg1"/>
                          </a:solidFill>
                        </a:rPr>
                        <a:t>又名</a:t>
                      </a:r>
                      <a:endParaRPr lang="zh-CN" altLang="en-US" sz="2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600" b="0"/>
                        <a:t>潜</a:t>
                      </a:r>
                      <a:endParaRPr lang="zh-CN" altLang="en-US" sz="2600" b="0"/>
                    </a:p>
                  </a:txBody>
                  <a:tcPr anchor="ctr"/>
                </a:tc>
              </a:tr>
              <a:tr h="59177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bg1"/>
                          </a:solidFill>
                        </a:rPr>
                        <a:t>字</a:t>
                      </a:r>
                      <a:endParaRPr lang="zh-CN" altLang="en-US" sz="2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600" b="0"/>
                        <a:t>元亮</a:t>
                      </a:r>
                      <a:endParaRPr lang="zh-CN" altLang="en-US" sz="2600" b="0"/>
                    </a:p>
                  </a:txBody>
                  <a:tcPr anchor="ctr"/>
                </a:tc>
              </a:tr>
              <a:tr h="59177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bg1"/>
                          </a:solidFill>
                        </a:rPr>
                        <a:t>自号</a:t>
                      </a:r>
                      <a:endParaRPr lang="zh-CN" altLang="en-US" sz="2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600" b="0"/>
                        <a:t>五柳先生</a:t>
                      </a:r>
                      <a:endParaRPr lang="zh-CN" altLang="en-US" sz="2600" b="0"/>
                    </a:p>
                  </a:txBody>
                  <a:tcPr anchor="ctr"/>
                </a:tc>
              </a:tr>
              <a:tr h="59177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bg1"/>
                          </a:solidFill>
                        </a:rPr>
                        <a:t>谥号</a:t>
                      </a:r>
                      <a:endParaRPr lang="zh-CN" altLang="en-US" sz="2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600" b="0"/>
                        <a:t>靖节先生</a:t>
                      </a:r>
                      <a:endParaRPr lang="zh-CN" altLang="en-US" sz="2600" b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45" name=""/>
        <p:cNvGrpSpPr/>
        <p:nvPr/>
      </p:nvGrpSpPr>
      <p:grpSpPr>
        <a:xfrm>
          <a:off x="0" y="0"/>
          <a:ext cx="0" cy="0"/>
        </a:xfrm>
      </p:grpSpPr>
      <p:pic>
        <p:nvPicPr>
          <p:cNvPr id="2097165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66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583" name="文本框 3" title=""/>
          <p:cNvSpPr txBox="1"/>
          <p:nvPr/>
        </p:nvSpPr>
        <p:spPr>
          <a:xfrm>
            <a:off x="4210222" y="697891"/>
            <a:ext cx="4754881" cy="650240"/>
          </a:xfrm>
          <a:prstGeom prst="rect">
            <a:avLst/>
          </a:prstGeom>
          <a:noFill/>
          <a:ln w="34925" cmpd="thickThin">
            <a:noFill/>
          </a:ln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田园诗派、隐逸诗人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584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作者简介</a:t>
            </a:r>
            <a:endParaRPr lang="zh-CN" altLang="en-US"/>
          </a:p>
        </p:txBody>
      </p:sp>
      <p:sp>
        <p:nvSpPr>
          <p:cNvPr id="1048585" name="Text Box 5" title=""/>
          <p:cNvSpPr txBox="1"/>
          <p:nvPr/>
        </p:nvSpPr>
        <p:spPr>
          <a:xfrm>
            <a:off x="4146721" y="1666036"/>
            <a:ext cx="7311853" cy="274828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600" b="1">
                <a:latin typeface="+mn-ea"/>
              </a:rPr>
              <a:t>开创田园诗一派，又称</a:t>
            </a:r>
            <a:r>
              <a:rPr lang="zh-CN" altLang="en-US" sz="3600" b="1" u="sng">
                <a:solidFill>
                  <a:srgbClr val="FF0000"/>
                </a:solidFill>
                <a:latin typeface="+mn-ea"/>
              </a:rPr>
              <a:t>田园诗人</a:t>
            </a:r>
            <a:r>
              <a:rPr lang="zh-CN" altLang="en-US" sz="3600" b="1">
                <a:latin typeface="+mn-ea"/>
              </a:rPr>
              <a:t>，为古典诗歌开辟了一个新的境界，</a:t>
            </a:r>
            <a:r>
              <a:rPr lang="en-US" altLang="zh-CN" sz="3600" b="1">
                <a:latin typeface="+mn-ea"/>
              </a:rPr>
              <a:t>   </a:t>
            </a:r>
            <a:r>
              <a:rPr lang="zh-CN" altLang="en-US" sz="3600" b="1" smtClean="0">
                <a:latin typeface="+mn-ea"/>
              </a:rPr>
              <a:t>陶</a:t>
            </a:r>
            <a:r>
              <a:rPr lang="zh-CN" altLang="en-US" sz="3600" b="1">
                <a:latin typeface="+mn-ea"/>
              </a:rPr>
              <a:t>渊明是</a:t>
            </a:r>
            <a:r>
              <a:rPr lang="zh-CN" altLang="en-US" sz="3600" b="1" u="sng">
                <a:solidFill>
                  <a:srgbClr val="FF0000"/>
                </a:solidFill>
                <a:latin typeface="+mn-ea"/>
              </a:rPr>
              <a:t>中国百世田园之主</a:t>
            </a:r>
            <a:r>
              <a:rPr lang="en-US" altLang="zh-CN" sz="3600" b="1" u="sng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3600" b="1" u="sng">
                <a:solidFill>
                  <a:srgbClr val="FF0000"/>
                </a:solidFill>
                <a:latin typeface="+mn-ea"/>
              </a:rPr>
              <a:t>隐逸诗人之宗</a:t>
            </a:r>
            <a:r>
              <a:rPr lang="zh-CN" altLang="en-US" sz="3600" b="1">
                <a:solidFill>
                  <a:srgbClr val="FF0000"/>
                </a:solidFill>
                <a:latin typeface="+mn-ea"/>
              </a:rPr>
              <a:t>。</a:t>
            </a:r>
            <a:endParaRPr lang="zh-CN" altLang="en-US" sz="3600" b="1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97167" name="图片 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57" y="1415175"/>
            <a:ext cx="2889643" cy="42507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46" name=""/>
        <p:cNvGrpSpPr/>
        <p:nvPr/>
      </p:nvGrpSpPr>
      <p:grpSpPr>
        <a:xfrm>
          <a:off x="0" y="0"/>
          <a:ext cx="0" cy="0"/>
        </a:xfrm>
      </p:grpSpPr>
      <p:pic>
        <p:nvPicPr>
          <p:cNvPr id="2097168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69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586" name="文本占位符 1" title=""/>
          <p:cNvSpPr>
            <a:spLocks noGrp="1"/>
          </p:cNvSpPr>
          <p:nvPr>
            <p:ph type="body" sz="quarter" idx="10"/>
          </p:nvPr>
        </p:nvSpPr>
        <p:spPr>
          <a:xfrm>
            <a:off x="1072757" y="253"/>
            <a:ext cx="5239143" cy="416648"/>
          </a:xfrm>
        </p:spPr>
        <p:txBody>
          <a:bodyPr/>
          <a:lstStyle/>
          <a:p>
            <a:r>
              <a:rPr lang="zh-CN" altLang="en-US" sz="4000" smtClean="0"/>
              <a:t>特点</a:t>
            </a:r>
            <a:endParaRPr lang="zh-CN" altLang="en-US" sz="4000" smtClean="0"/>
          </a:p>
        </p:txBody>
      </p:sp>
      <p:sp>
        <p:nvSpPr>
          <p:cNvPr id="1048587" name="TextBox 7" title=""/>
          <p:cNvSpPr txBox="1"/>
          <p:nvPr/>
        </p:nvSpPr>
        <p:spPr>
          <a:xfrm>
            <a:off x="635" y="573405"/>
            <a:ext cx="12365355" cy="698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山水诗：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内容：</a:t>
            </a:r>
            <a:r>
              <a:rPr lang="en-US" altLang="zh-CN" sz="2800" b="1" smtClean="0">
                <a:latin typeface="+mn-ea"/>
                <a:sym typeface="+mn-ea"/>
              </a:rPr>
              <a:t>山河雄奇险峻，隐喻仕途不顺，抒发内心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忧愤</a:t>
            </a:r>
            <a:r>
              <a:rPr lang="en-US" altLang="zh-CN" sz="2800" b="1" smtClean="0">
                <a:latin typeface="+mn-ea"/>
                <a:sym typeface="+mn-ea"/>
              </a:rPr>
              <a:t>之情，如《蜀道难》；山河的秀丽多娇，抒发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豪情壮志和远大抱负</a:t>
            </a:r>
            <a:r>
              <a:rPr lang="en-US" altLang="zh-CN" sz="2800" b="1" smtClean="0">
                <a:latin typeface="+mn-ea"/>
                <a:sym typeface="+mn-ea"/>
              </a:rPr>
              <a:t>，如杜甫《望岳》</a:t>
            </a:r>
            <a:endParaRPr lang="en-US" altLang="zh-CN" sz="2800" b="1" smtClean="0">
              <a:latin typeface="+mn-ea"/>
              <a:sym typeface="+mn-ea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情感：</a:t>
            </a:r>
            <a:r>
              <a:rPr lang="en-US" altLang="zh-CN" sz="2800" b="1" smtClean="0">
                <a:latin typeface="+mn-ea"/>
                <a:sym typeface="+mn-ea"/>
              </a:rPr>
              <a:t>对大自然</a:t>
            </a:r>
            <a:r>
              <a:rPr lang="zh-CN" altLang="en-US" sz="2800" b="1" smtClean="0">
                <a:latin typeface="+mn-ea"/>
                <a:sym typeface="+mn-ea"/>
              </a:rPr>
              <a:t>、祖国山河的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热爱</a:t>
            </a:r>
            <a:r>
              <a:rPr lang="en-US" altLang="zh-CN" sz="2800" b="1" smtClean="0">
                <a:latin typeface="+mn-ea"/>
                <a:sym typeface="+mn-ea"/>
              </a:rPr>
              <a:t>之情</a:t>
            </a:r>
            <a:endParaRPr lang="en-US" altLang="zh-CN" sz="2800" b="1" smtClean="0">
              <a:latin typeface="+mn-ea"/>
              <a:sym typeface="+mn-ea"/>
            </a:endParaRPr>
          </a:p>
          <a:p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手法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：</a:t>
            </a:r>
            <a:r>
              <a:rPr lang="en-US" altLang="zh-CN" sz="2800" b="1" smtClean="0">
                <a:latin typeface="+mn-ea"/>
                <a:sym typeface="+mn-ea"/>
              </a:rPr>
              <a:t>夸张渲染，重写“意”</a:t>
            </a:r>
            <a:endParaRPr lang="en-US" altLang="zh-CN" sz="2800" b="1" smtClean="0">
              <a:latin typeface="+mn-ea"/>
              <a:sym typeface="+mn-ea"/>
            </a:endParaRPr>
          </a:p>
          <a:p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语言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：</a:t>
            </a:r>
            <a:r>
              <a:rPr lang="en-US" altLang="zh-CN" sz="2800" b="1" smtClean="0">
                <a:latin typeface="+mn-ea"/>
                <a:sym typeface="+mn-ea"/>
              </a:rPr>
              <a:t>浓墨重彩，生动形象</a:t>
            </a:r>
            <a:endParaRPr lang="en-US" altLang="zh-CN" sz="2800" b="1" smtClean="0">
              <a:solidFill>
                <a:srgbClr val="FF0000"/>
              </a:solidFill>
              <a:latin typeface="+mn-ea"/>
              <a:sym typeface="+mn-ea"/>
            </a:endParaRPr>
          </a:p>
          <a:p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田园诗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：</a:t>
            </a:r>
            <a:endParaRPr lang="zh-CN" altLang="en-US" sz="2800" b="1" smtClean="0">
              <a:solidFill>
                <a:srgbClr val="FF0000"/>
              </a:solidFill>
              <a:latin typeface="+mn-ea"/>
              <a:sym typeface="+mn-ea"/>
            </a:endParaRPr>
          </a:p>
          <a:p>
            <a:r>
              <a:rPr lang="zh-CN" altLang="en-US" sz="2800" b="1" smtClean="0">
                <a:latin typeface="+mn-ea"/>
                <a:sym typeface="+mn-ea"/>
              </a:rPr>
              <a:t>内容：</a:t>
            </a:r>
            <a:r>
              <a:rPr lang="en-US" altLang="zh-CN" sz="2800" b="1" smtClean="0">
                <a:latin typeface="+mn-ea"/>
                <a:sym typeface="+mn-ea"/>
              </a:rPr>
              <a:t>描绘田园乡村静谧淳朴的风情</a:t>
            </a:r>
            <a:r>
              <a:rPr lang="zh-CN" altLang="en-US" sz="2800" b="1" smtClean="0">
                <a:latin typeface="+mn-ea"/>
                <a:sym typeface="+mn-ea"/>
              </a:rPr>
              <a:t>，</a:t>
            </a:r>
            <a:r>
              <a:rPr lang="en-US" altLang="zh-CN" sz="2800" b="1" smtClean="0">
                <a:latin typeface="+mn-ea"/>
                <a:sym typeface="+mn-ea"/>
              </a:rPr>
              <a:t>表达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对自由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闲适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生活向往</a:t>
            </a:r>
            <a:r>
              <a:rPr lang="zh-CN" altLang="en-US" sz="2800" b="1" smtClean="0">
                <a:latin typeface="+mn-ea"/>
                <a:sym typeface="+mn-ea"/>
              </a:rPr>
              <a:t>。</a:t>
            </a:r>
            <a:r>
              <a:rPr lang="en-US" altLang="zh-CN" sz="2800" b="1" smtClean="0">
                <a:latin typeface="+mn-ea"/>
                <a:sym typeface="+mn-ea"/>
              </a:rPr>
              <a:t>抒发闲适淡泊、悠闲自得、轻松愉悦的心情。 </a:t>
            </a:r>
            <a:endParaRPr lang="zh-CN" altLang="en-US" sz="2800" b="1" smtClean="0">
              <a:latin typeface="+mn-ea"/>
              <a:sym typeface="+mn-ea"/>
            </a:endParaRPr>
          </a:p>
          <a:p>
            <a:r>
              <a:rPr lang="en-US" altLang="zh-CN" sz="2800" b="1" smtClean="0">
                <a:latin typeface="+mn-ea"/>
              </a:rPr>
              <a:t>     表达对官场仕途的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</a:rPr>
              <a:t>厌倦</a:t>
            </a:r>
            <a:r>
              <a:rPr lang="en-US" altLang="zh-CN" sz="2800" b="1" smtClean="0">
                <a:latin typeface="+mn-ea"/>
              </a:rPr>
              <a:t>，对黑暗现实的不满，</a:t>
            </a:r>
            <a:r>
              <a:rPr lang="en-US" altLang="zh-CN" sz="2800" b="1" smtClean="0">
                <a:latin typeface="+mn-ea"/>
                <a:sym typeface="+mn-ea"/>
              </a:rPr>
              <a:t>壮志难酬、怀才不遇、报国无门的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苦闷与无奈</a:t>
            </a:r>
            <a:r>
              <a:rPr lang="zh-CN" altLang="en-US" sz="2800" b="1" smtClean="0">
                <a:latin typeface="+mn-ea"/>
                <a:sym typeface="+mn-ea"/>
              </a:rPr>
              <a:t>，</a:t>
            </a:r>
            <a:r>
              <a:rPr lang="zh-CN" altLang="en-US" sz="2800" b="1" smtClean="0">
                <a:latin typeface="+mn-ea"/>
              </a:rPr>
              <a:t>表现</a:t>
            </a:r>
            <a:r>
              <a:rPr lang="en-US" altLang="zh-CN" sz="2800" b="1" smtClean="0">
                <a:latin typeface="+mn-ea"/>
              </a:rPr>
              <a:t>不与世俗同流合污的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</a:rPr>
              <a:t>高洁</a:t>
            </a:r>
            <a:r>
              <a:rPr lang="en-US" altLang="zh-CN" sz="2800" b="1" smtClean="0">
                <a:latin typeface="+mn-ea"/>
              </a:rPr>
              <a:t>品格。</a:t>
            </a:r>
            <a:endParaRPr lang="en-US" altLang="zh-CN" sz="2800" b="1" smtClean="0">
              <a:latin typeface="+mn-ea"/>
            </a:endParaRPr>
          </a:p>
          <a:p>
            <a:r>
              <a:rPr lang="en-US" altLang="zh-CN" sz="2800" b="1" smtClean="0">
                <a:latin typeface="+mn-ea"/>
                <a:sym typeface="+mn-ea"/>
              </a:rPr>
              <a:t>      对社会和民生的关注，</a:t>
            </a:r>
            <a:r>
              <a:rPr lang="zh-CN" altLang="en-US" sz="2800" b="1" smtClean="0">
                <a:latin typeface="+mn-ea"/>
                <a:sym typeface="+mn-ea"/>
              </a:rPr>
              <a:t>表达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对下层劳动人民的同情/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歌颂劳动生活，赞美劳动人民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/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展现与农民深厚情谊</a:t>
            </a:r>
            <a:endParaRPr lang="en-US" altLang="zh-CN" sz="2800" b="1" smtClean="0">
              <a:latin typeface="+mn-ea"/>
              <a:sym typeface="+mn-ea"/>
            </a:endParaRPr>
          </a:p>
          <a:p>
            <a:r>
              <a:rPr lang="en-US" altLang="zh-CN" sz="2800" b="1" smtClean="0">
                <a:latin typeface="+mn-ea"/>
                <a:sym typeface="+mn-ea"/>
              </a:rPr>
              <a:t>    有反映统治阶级压迫劳动人民，</a:t>
            </a:r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揭露统治者残暴</a:t>
            </a:r>
            <a:r>
              <a:rPr lang="zh-CN" altLang="en-US" sz="2800" b="1" smtClean="0">
                <a:latin typeface="+mn-ea"/>
                <a:sym typeface="+mn-ea"/>
              </a:rPr>
              <a:t>，</a:t>
            </a:r>
            <a:r>
              <a:rPr lang="en-US" altLang="zh-CN" sz="2800" b="1" smtClean="0">
                <a:solidFill>
                  <a:srgbClr val="FF0000"/>
                </a:solidFill>
                <a:latin typeface="+mn-ea"/>
                <a:sym typeface="+mn-ea"/>
              </a:rPr>
              <a:t>表现革除弊政</a:t>
            </a:r>
            <a:r>
              <a:rPr lang="en-US" altLang="zh-CN" sz="2800" b="1" smtClean="0">
                <a:latin typeface="+mn-ea"/>
                <a:sym typeface="+mn-ea"/>
              </a:rPr>
              <a:t>愿望</a:t>
            </a:r>
            <a:endParaRPr lang="en-US" altLang="zh-CN" sz="2800" b="1" smtClean="0">
              <a:latin typeface="+mn-ea"/>
              <a:sym typeface="+mn-ea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手法：</a:t>
            </a:r>
            <a:r>
              <a:rPr lang="en-US" altLang="zh-CN" sz="2800" b="1" smtClean="0">
                <a:latin typeface="+mn-ea"/>
                <a:sym typeface="+mn-ea"/>
              </a:rPr>
              <a:t>铺叙白描，</a:t>
            </a:r>
            <a:r>
              <a:rPr lang="zh-CN" altLang="en-US" sz="2800" b="1" smtClean="0">
                <a:latin typeface="+mn-ea"/>
                <a:sym typeface="+mn-ea"/>
              </a:rPr>
              <a:t>简练朴素，</a:t>
            </a:r>
            <a:r>
              <a:rPr lang="en-US" altLang="zh-CN" sz="2800" b="1" smtClean="0">
                <a:latin typeface="+mn-ea"/>
                <a:sym typeface="+mn-ea"/>
              </a:rPr>
              <a:t>重写“实”。</a:t>
            </a:r>
            <a:endParaRPr lang="en-US" altLang="zh-CN" sz="2800" b="1" smtClean="0">
              <a:latin typeface="+mn-ea"/>
              <a:sym typeface="+mn-ea"/>
            </a:endParaRPr>
          </a:p>
          <a:p>
            <a:r>
              <a:rPr lang="zh-CN" altLang="en-US" sz="2800" b="1" smtClean="0">
                <a:solidFill>
                  <a:srgbClr val="FF0000"/>
                </a:solidFill>
                <a:latin typeface="+mn-ea"/>
                <a:sym typeface="+mn-ea"/>
              </a:rPr>
              <a:t>语言：</a:t>
            </a:r>
            <a:r>
              <a:rPr lang="zh-CN" altLang="en-US" sz="2800" b="1" smtClean="0">
                <a:latin typeface="+mn-ea"/>
                <a:sym typeface="+mn-ea"/>
              </a:rPr>
              <a:t>平淡</a:t>
            </a:r>
            <a:r>
              <a:rPr lang="en-US" altLang="zh-CN" sz="2800" b="1" smtClean="0">
                <a:latin typeface="+mn-ea"/>
                <a:sym typeface="+mn-ea"/>
              </a:rPr>
              <a:t>质朴</a:t>
            </a:r>
            <a:r>
              <a:rPr lang="zh-CN" altLang="en-US" sz="2800" b="1" smtClean="0">
                <a:latin typeface="+mn-ea"/>
                <a:sym typeface="+mn-ea"/>
              </a:rPr>
              <a:t>，</a:t>
            </a:r>
            <a:r>
              <a:rPr lang="en-US" altLang="zh-CN" sz="2800" b="1" smtClean="0">
                <a:latin typeface="+mn-ea"/>
                <a:sym typeface="+mn-ea"/>
              </a:rPr>
              <a:t>清新自然</a:t>
            </a:r>
            <a:r>
              <a:rPr lang="zh-CN" altLang="en-US" sz="2800" b="1" smtClean="0">
                <a:latin typeface="+mn-ea"/>
                <a:sym typeface="+mn-ea"/>
              </a:rPr>
              <a:t>，清丽洗练</a:t>
            </a:r>
            <a:endParaRPr lang="en-US" altLang="zh-CN" sz="2800" b="1" smtClean="0">
              <a:latin typeface="+mn-ea"/>
            </a:endParaRPr>
          </a:p>
          <a:p>
            <a:r>
              <a:rPr lang="en-US" altLang="zh-CN" sz="2800" b="1" smtClean="0">
                <a:latin typeface="+mn-ea"/>
              </a:rPr>
              <a:t>   </a:t>
            </a:r>
            <a:endParaRPr lang="en-US" altLang="zh-CN" sz="2800" b="1" smtClean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8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48" name=""/>
        <p:cNvGrpSpPr/>
        <p:nvPr/>
      </p:nvGrpSpPr>
      <p:grpSpPr>
        <a:xfrm>
          <a:off x="0" y="0"/>
          <a:ext cx="0" cy="0"/>
        </a:xfrm>
      </p:grpSpPr>
      <p:pic>
        <p:nvPicPr>
          <p:cNvPr id="2097172" name="图片 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20" y="1415175"/>
            <a:ext cx="2880580" cy="4250706"/>
          </a:xfrm>
          <a:prstGeom prst="rect">
            <a:avLst/>
          </a:prstGeom>
        </p:spPr>
      </p:pic>
      <p:pic>
        <p:nvPicPr>
          <p:cNvPr id="2097173" name="图片 4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74" name="图片 46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592" name="文本框 3" title=""/>
          <p:cNvSpPr txBox="1"/>
          <p:nvPr/>
        </p:nvSpPr>
        <p:spPr>
          <a:xfrm>
            <a:off x="4375322" y="335675"/>
            <a:ext cx="2672080" cy="485140"/>
          </a:xfrm>
          <a:prstGeom prst="rect">
            <a:avLst/>
          </a:prstGeom>
          <a:noFill/>
          <a:ln w="34925" cmpd="thickThin">
            <a:noFill/>
          </a:ln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不为五斗米折腰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593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背景</a:t>
            </a:r>
            <a:endParaRPr lang="zh-CN" altLang="en-US"/>
          </a:p>
        </p:txBody>
      </p:sp>
      <p:sp>
        <p:nvSpPr>
          <p:cNvPr id="1048594" name="Text Box 5" title=""/>
          <p:cNvSpPr txBox="1"/>
          <p:nvPr/>
        </p:nvSpPr>
        <p:spPr>
          <a:xfrm>
            <a:off x="4261021" y="1004090"/>
            <a:ext cx="7311853" cy="4663440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陶曾祖是高官，然而到了陶渊明时，家世没落</a:t>
            </a:r>
            <a:r>
              <a:rPr lang="zh-CN" altLang="en-US" sz="2600" b="1" smtClean="0">
                <a:latin typeface="仿宋" panose="02010609060101010101" pitchFamily="49" charset="-122"/>
                <a:ea typeface="仿宋" panose="02010609060101010101" pitchFamily="49" charset="-122"/>
              </a:rPr>
              <a:t>，家境贫寒。青少年时，有“大济苍生”的抱负，陶到</a:t>
            </a:r>
            <a:r>
              <a:rPr lang="en-US" altLang="zh-CN" sz="2600" b="1" smtClean="0">
                <a:latin typeface="仿宋" panose="02010609060101010101" pitchFamily="49" charset="-122"/>
                <a:ea typeface="仿宋" panose="02010609060101010101" pitchFamily="49" charset="-122"/>
              </a:rPr>
              <a:t>29</a:t>
            </a:r>
            <a:r>
              <a:rPr lang="zh-CN" altLang="en-US" sz="2600" b="1" smtClean="0">
                <a:latin typeface="仿宋" panose="02010609060101010101" pitchFamily="49" charset="-122"/>
                <a:ea typeface="仿宋" panose="02010609060101010101" pitchFamily="49" charset="-122"/>
              </a:rPr>
              <a:t>岁时才出仕，做过几次小官，</a:t>
            </a:r>
            <a:r>
              <a:rPr lang="zh-CN" altLang="en-US" sz="2600" b="1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时官时隐</a:t>
            </a:r>
            <a:r>
              <a:rPr lang="zh-CN" altLang="en-US" sz="2600" b="1" smtClean="0">
                <a:latin typeface="仿宋" panose="02010609060101010101" pitchFamily="49" charset="-122"/>
                <a:ea typeface="仿宋" panose="02010609060101010101" pitchFamily="49" charset="-122"/>
              </a:rPr>
              <a:t>。当时东晋政治日益腐败，统治阶级内部矛盾十分尖锐，权利斗争激烈，他的</a:t>
            </a:r>
            <a:r>
              <a:rPr lang="zh-CN" altLang="en-US" sz="2600" b="1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抱负得不到施展</a:t>
            </a:r>
            <a:r>
              <a:rPr lang="zh-CN" altLang="en-US" sz="2600" b="1" smtClean="0">
                <a:latin typeface="仿宋" panose="02010609060101010101" pitchFamily="49" charset="-122"/>
                <a:ea typeface="仿宋" panose="02010609060101010101" pitchFamily="49" charset="-122"/>
              </a:rPr>
              <a:t>，又</a:t>
            </a:r>
            <a:r>
              <a:rPr lang="zh-CN" altLang="en-US" sz="2600" b="1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不肯与世俗同流合污</a:t>
            </a:r>
            <a:r>
              <a:rPr lang="zh-CN" altLang="en-US" sz="2600" b="1" smtClean="0">
                <a:latin typeface="仿宋" panose="02010609060101010101" pitchFamily="49" charset="-122"/>
                <a:ea typeface="仿宋" panose="02010609060101010101" pitchFamily="49" charset="-122"/>
              </a:rPr>
              <a:t>。公</a:t>
            </a: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元</a:t>
            </a:r>
            <a:r>
              <a:rPr lang="en-US" altLang="zh-CN" sz="2600" b="1">
                <a:latin typeface="仿宋" panose="02010609060101010101" pitchFamily="49" charset="-122"/>
                <a:ea typeface="仿宋" panose="02010609060101010101" pitchFamily="49" charset="-122"/>
              </a:rPr>
              <a:t>405</a:t>
            </a: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年，在</a:t>
            </a:r>
            <a:r>
              <a:rPr lang="en-US" altLang="zh-CN" sz="2600" b="1">
                <a:latin typeface="仿宋" panose="02010609060101010101" pitchFamily="49" charset="-122"/>
                <a:ea typeface="仿宋" panose="02010609060101010101" pitchFamily="49" charset="-122"/>
              </a:rPr>
              <a:t>41</a:t>
            </a: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岁的陶渊明担任彭泽县令，郡督邮来县巡察，县</a:t>
            </a:r>
            <a:r>
              <a:rPr lang="zh-CN" altLang="en-US" sz="2600" b="1" smtClean="0">
                <a:latin typeface="仿宋" panose="02010609060101010101" pitchFamily="49" charset="-122"/>
                <a:ea typeface="仿宋" panose="02010609060101010101" pitchFamily="49" charset="-122"/>
              </a:rPr>
              <a:t>吏说“应束带见之。”陶</a:t>
            </a: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渊明叹息说：“</a:t>
            </a:r>
            <a:r>
              <a:rPr lang="zh-CN" altLang="en-US" sz="2600" b="1" u="sng">
                <a:solidFill>
                  <a:schemeClr val="accent5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我岂能为五斗米折腰向乡里小儿！</a:t>
            </a: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”即日便辞官归田。从此结束了时隐时仕、身不由己的生活，终老田园。 </a:t>
            </a:r>
            <a:endParaRPr lang="zh-CN" altLang="en-US" sz="2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87000" y="11150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1" name=""/>
        <p:cNvGrpSpPr/>
        <p:nvPr/>
      </p:nvGrpSpPr>
      <p:grpSpPr>
        <a:xfrm>
          <a:off x="0" y="0"/>
          <a:ext cx="0" cy="0"/>
        </a:xfrm>
      </p:grpSpPr>
      <p:pic>
        <p:nvPicPr>
          <p:cNvPr id="2097179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80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01" name="文本框 3" title=""/>
          <p:cNvSpPr txBox="1"/>
          <p:nvPr/>
        </p:nvSpPr>
        <p:spPr>
          <a:xfrm>
            <a:off x="10818495" y="1603719"/>
            <a:ext cx="678180" cy="2948940"/>
          </a:xfrm>
          <a:prstGeom prst="rect">
            <a:avLst/>
          </a:prstGeom>
          <a:noFill/>
          <a:ln w="34925" cmpd="thickThin">
            <a:noFill/>
          </a:ln>
        </p:spPr>
        <p:txBody>
          <a:bodyPr vert="eaVert" wrap="none" rtlCol="0" anchor="t">
            <a:spAutoFit/>
          </a:bodyPr>
          <a:lstStyle/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归园田居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其一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02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诵读全诗</a:t>
            </a:r>
            <a:endParaRPr lang="zh-CN" altLang="en-US"/>
          </a:p>
        </p:txBody>
      </p:sp>
      <p:sp>
        <p:nvSpPr>
          <p:cNvPr id="1048603" name="Text Box 5" title=""/>
          <p:cNvSpPr txBox="1"/>
          <p:nvPr/>
        </p:nvSpPr>
        <p:spPr>
          <a:xfrm>
            <a:off x="3380367" y="1603719"/>
            <a:ext cx="6532880" cy="4098581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vert="eaVert" wrap="squar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少无适俗韵，性本爱丘山。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误落尘网中，一去三十年。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羁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鸟恋旧林，池鱼思故渊。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开荒南野际，守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拙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归园田。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方宅十余亩，草屋八九间。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榆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荫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后檐，桃李罗堂前。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暧暧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远人村，依依墟里烟。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狗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吠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深巷中，鸡鸣桑树颠。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户庭无尘杂，虚室有余闲。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久在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笼里，复得返自然。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04" name="文本框 7" title=""/>
          <p:cNvSpPr txBox="1"/>
          <p:nvPr/>
        </p:nvSpPr>
        <p:spPr>
          <a:xfrm>
            <a:off x="10232230" y="1698449"/>
            <a:ext cx="525781" cy="1005840"/>
          </a:xfrm>
          <a:prstGeom prst="rect">
            <a:avLst/>
          </a:prstGeom>
          <a:noFill/>
          <a:ln w="34925" cmpd="thickThin">
            <a:noFill/>
          </a:ln>
        </p:spPr>
        <p:txBody>
          <a:bodyPr vert="eaVert" wrap="none" rtlCol="0" anchor="t">
            <a:spAutoFit/>
          </a:bodyPr>
          <a:lstStyle/>
          <a:p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陶渊明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05" name="文本框 2" title=""/>
          <p:cNvSpPr txBox="1"/>
          <p:nvPr/>
        </p:nvSpPr>
        <p:spPr>
          <a:xfrm>
            <a:off x="1433989" y="1698449"/>
            <a:ext cx="677108" cy="40985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eaVert"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读准字音，把握节奏。</a:t>
            </a:r>
            <a:endParaRPr lang="zh-CN" altLang="en-US" sz="32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8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48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48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8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48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48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uiExpand="1" build="p"/>
      <p:bldP spid="10486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2" name=""/>
        <p:cNvGrpSpPr/>
        <p:nvPr/>
      </p:nvGrpSpPr>
      <p:grpSpPr>
        <a:xfrm>
          <a:off x="0" y="0"/>
          <a:ext cx="0" cy="0"/>
        </a:xfrm>
      </p:grpSpPr>
      <p:pic>
        <p:nvPicPr>
          <p:cNvPr id="2097181" name="图片 9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3556" y="2790020"/>
            <a:ext cx="4400944" cy="3788813"/>
          </a:xfrm>
          <a:prstGeom prst="rect">
            <a:avLst/>
          </a:prstGeom>
        </p:spPr>
      </p:pic>
      <p:pic>
        <p:nvPicPr>
          <p:cNvPr id="2097182" name="图片 4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83" name="图片 46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06" name="文本框 3" title=""/>
          <p:cNvSpPr txBox="1"/>
          <p:nvPr/>
        </p:nvSpPr>
        <p:spPr>
          <a:xfrm>
            <a:off x="1123557" y="1168432"/>
            <a:ext cx="10373117" cy="1124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mpd="thickThin">
            <a:noFill/>
          </a:ln>
        </p:spPr>
        <p:txBody>
          <a:bodyPr wrap="square" lIns="180000" tIns="45720" rIns="91440" bIns="4572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“归园田居”的意思明确告诉我们要回到田园生活</a:t>
            </a:r>
            <a:r>
              <a:rPr lang="en-US" altLang="zh-CN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那么它的题眼是什么</a:t>
            </a:r>
            <a:r>
              <a:rPr lang="en-US" altLang="zh-CN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?</a:t>
            </a:r>
            <a:endParaRPr lang="zh-CN" altLang="en-US" sz="2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07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全文感知</a:t>
            </a:r>
            <a:endParaRPr lang="zh-CN" altLang="en-US"/>
          </a:p>
        </p:txBody>
      </p:sp>
      <p:pic>
        <p:nvPicPr>
          <p:cNvPr id="2097184" name="图片 4" title="" hidden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402" y="2955246"/>
            <a:ext cx="3282042" cy="3282042"/>
          </a:xfrm>
          <a:prstGeom prst="rect">
            <a:avLst/>
          </a:prstGeom>
        </p:spPr>
      </p:pic>
      <p:sp>
        <p:nvSpPr>
          <p:cNvPr id="1048608" name="Text Box 12" title="" hidden="1"/>
          <p:cNvSpPr txBox="1"/>
          <p:nvPr/>
        </p:nvSpPr>
        <p:spPr>
          <a:xfrm>
            <a:off x="8606582" y="3151488"/>
            <a:ext cx="1641682" cy="2431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5000">
                <a:solidFill>
                  <a:schemeClr val="accent1">
                    <a:lumMod val="75000"/>
                  </a:schemeClr>
                </a:solidFill>
                <a:latin typeface="胡敬礼毛笔行书简" panose="02010600030101010101" pitchFamily="2" charset="-122"/>
                <a:ea typeface="胡敬礼毛笔行书简" panose="02010600030101010101" pitchFamily="2" charset="-122"/>
                <a:cs typeface="微软雅黑" panose="020b0503020204020204" charset="-122"/>
              </a:rPr>
              <a:t>归</a:t>
            </a:r>
            <a:endParaRPr lang="en-US" altLang="zh-CN" sz="15000">
              <a:solidFill>
                <a:schemeClr val="accent1">
                  <a:lumMod val="75000"/>
                </a:schemeClr>
              </a:solidFill>
              <a:latin typeface="胡敬礼毛笔行书简" panose="02010600030101010101" pitchFamily="2" charset="-122"/>
              <a:ea typeface="胡敬礼毛笔行书简" panose="02010600030101010101" pitchFamily="2" charset="-122"/>
              <a:cs typeface="微软雅黑" panose="020b0503020204020204" charset="-122"/>
            </a:endParaRPr>
          </a:p>
        </p:txBody>
      </p:sp>
      <p:pic>
        <p:nvPicPr>
          <p:cNvPr id="2097185" name="图片 8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120" y="2675620"/>
            <a:ext cx="4206605" cy="4017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4" name=""/>
        <p:cNvGrpSpPr/>
        <p:nvPr/>
      </p:nvGrpSpPr>
      <p:grpSpPr>
        <a:xfrm>
          <a:off x="0" y="0"/>
          <a:ext cx="0" cy="0"/>
        </a:xfrm>
      </p:grpSpPr>
      <p:pic>
        <p:nvPicPr>
          <p:cNvPr id="2097188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89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13" name="文本框 3" title=""/>
          <p:cNvSpPr txBox="1"/>
          <p:nvPr/>
        </p:nvSpPr>
        <p:spPr>
          <a:xfrm>
            <a:off x="1123557" y="1168432"/>
            <a:ext cx="10373117" cy="1124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mpd="thickThin">
            <a:noFill/>
          </a:ln>
        </p:spPr>
        <p:txBody>
          <a:bodyPr wrap="square" lIns="180000" tIns="45720" rIns="91440" bIns="4572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在“归”这个明示信息下还潜藏着哪些值得我们思考的问题？朗读课文，用原文的话回答下列问题。</a:t>
            </a:r>
            <a:endParaRPr lang="zh-CN" altLang="en-US" sz="2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14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全文感知</a:t>
            </a:r>
            <a:endParaRPr lang="zh-CN" altLang="en-US"/>
          </a:p>
        </p:txBody>
      </p:sp>
      <p:sp>
        <p:nvSpPr>
          <p:cNvPr id="1048615" name="Text Box 3" title=""/>
          <p:cNvSpPr txBox="1"/>
          <p:nvPr/>
        </p:nvSpPr>
        <p:spPr>
          <a:xfrm>
            <a:off x="1123556" y="3143882"/>
            <a:ext cx="2867873" cy="2479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latin typeface="+mj-ea"/>
                <a:ea typeface="+mj-ea"/>
              </a:rPr>
              <a:t>从何而归</a:t>
            </a:r>
            <a:r>
              <a:rPr lang="zh-CN" altLang="en-US" sz="2800" b="1">
                <a:latin typeface="+mj-ea"/>
                <a:ea typeface="+mj-ea"/>
              </a:rPr>
              <a:t>？ 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latin typeface="+mj-ea"/>
                <a:ea typeface="+mj-ea"/>
              </a:rPr>
              <a:t>为何而归</a:t>
            </a:r>
            <a:r>
              <a:rPr lang="zh-CN" altLang="en-US" sz="2800" b="1">
                <a:latin typeface="+mj-ea"/>
                <a:ea typeface="+mj-ea"/>
              </a:rPr>
              <a:t>？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latin typeface="+mj-ea"/>
                <a:ea typeface="+mj-ea"/>
              </a:rPr>
              <a:t>归向何处</a:t>
            </a:r>
            <a:r>
              <a:rPr lang="zh-CN" altLang="en-US" sz="2800" b="1">
                <a:latin typeface="+mj-ea"/>
                <a:ea typeface="+mj-ea"/>
              </a:rPr>
              <a:t>？  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latin typeface="+mj-ea"/>
                <a:ea typeface="+mj-ea"/>
              </a:rPr>
              <a:t>归去何感</a:t>
            </a:r>
            <a:r>
              <a:rPr lang="zh-CN" altLang="en-US" sz="2800" b="1">
                <a:latin typeface="+mj-ea"/>
                <a:ea typeface="+mj-ea"/>
              </a:rPr>
              <a:t>？</a:t>
            </a:r>
            <a:endParaRPr lang="zh-CN" altLang="en-US" sz="2800" b="1">
              <a:latin typeface="+mj-ea"/>
              <a:ea typeface="+mj-ea"/>
            </a:endParaRPr>
          </a:p>
        </p:txBody>
      </p:sp>
      <p:pic>
        <p:nvPicPr>
          <p:cNvPr id="2097190" name="图片 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120" y="2675620"/>
            <a:ext cx="4206605" cy="40176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5" name=""/>
        <p:cNvGrpSpPr/>
        <p:nvPr/>
      </p:nvGrpSpPr>
      <p:grpSpPr>
        <a:xfrm>
          <a:off x="0" y="0"/>
          <a:ext cx="0" cy="0"/>
        </a:xfrm>
      </p:grpSpPr>
      <p:pic>
        <p:nvPicPr>
          <p:cNvPr id="2097191" name="图片 4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36904" y="100089"/>
            <a:ext cx="1152686" cy="571580"/>
          </a:xfrm>
          <a:prstGeom prst="rect">
            <a:avLst/>
          </a:prstGeom>
        </p:spPr>
      </p:pic>
      <p:pic>
        <p:nvPicPr>
          <p:cNvPr id="2097192" name="图片 4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8632" y="244526"/>
            <a:ext cx="1152686" cy="571580"/>
          </a:xfrm>
          <a:prstGeom prst="rect">
            <a:avLst/>
          </a:prstGeom>
        </p:spPr>
      </p:pic>
      <p:sp>
        <p:nvSpPr>
          <p:cNvPr id="1048616" name="文本框 3" title=""/>
          <p:cNvSpPr txBox="1"/>
          <p:nvPr/>
        </p:nvSpPr>
        <p:spPr>
          <a:xfrm>
            <a:off x="1123557" y="1168432"/>
            <a:ext cx="10373117" cy="1124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mpd="thickThin">
            <a:noFill/>
          </a:ln>
        </p:spPr>
        <p:txBody>
          <a:bodyPr wrap="square" lIns="180000" tIns="45720" rIns="91440" bIns="45720" rtlCol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在“归”这个明示信息下还潜藏着哪些值得我们思考的问题？朗读课文，用原文的话回答下列问题。</a:t>
            </a:r>
            <a:endParaRPr lang="zh-CN" altLang="en-US" sz="2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48617" name="文本占位符 1" title="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全文感知</a:t>
            </a:r>
            <a:endParaRPr lang="zh-CN" altLang="en-US"/>
          </a:p>
        </p:txBody>
      </p:sp>
      <p:sp>
        <p:nvSpPr>
          <p:cNvPr id="1048618" name="Text Box 3" title=""/>
          <p:cNvSpPr txBox="1"/>
          <p:nvPr/>
        </p:nvSpPr>
        <p:spPr>
          <a:xfrm>
            <a:off x="1123556" y="3143882"/>
            <a:ext cx="2867873" cy="2479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latin typeface="+mj-ea"/>
                <a:ea typeface="+mj-ea"/>
              </a:rPr>
              <a:t>从何而归</a:t>
            </a:r>
            <a:r>
              <a:rPr lang="zh-CN" altLang="en-US" sz="2800" b="1">
                <a:latin typeface="+mj-ea"/>
                <a:ea typeface="+mj-ea"/>
              </a:rPr>
              <a:t>？ </a:t>
            </a:r>
            <a:endParaRPr lang="zh-CN" altLang="en-US" sz="2800" b="1"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为何而归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归向何处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  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u="sng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归去何感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？</a:t>
            </a:r>
            <a:endParaRPr lang="zh-CN" altLang="en-US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48619" name="内容占位符 19458" title=""/>
          <p:cNvSpPr txBox="1"/>
          <p:nvPr/>
        </p:nvSpPr>
        <p:spPr>
          <a:xfrm>
            <a:off x="3743128" y="3355023"/>
            <a:ext cx="3479558" cy="416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仿宋" panose="02010609060101010101" pitchFamily="49" charset="-122"/>
              </a:rPr>
              <a:t> “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仿宋" panose="02010609060101010101" pitchFamily="49" charset="-122"/>
              </a:rPr>
              <a:t>尘网</a:t>
            </a:r>
            <a:r>
              <a:rPr lang="zh-CN" altLang="en-US" smtClean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仿宋" panose="02010609060101010101" pitchFamily="49" charset="-122"/>
              </a:rPr>
              <a:t>”</a:t>
            </a:r>
            <a:endParaRPr lang="zh-CN" altLang="en-US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20" name="直接连接符 10" title=""/>
          <p:cNvSpPr/>
          <p:nvPr/>
        </p:nvSpPr>
        <p:spPr>
          <a:xfrm flipV="1">
            <a:off x="7222685" y="3563347"/>
            <a:ext cx="2409190" cy="0"/>
          </a:xfrm>
          <a:prstGeom prst="line">
            <a:avLst/>
          </a:prstGeom>
          <a:ln w="920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048621" name="文本框 11" title=""/>
          <p:cNvSpPr txBox="1"/>
          <p:nvPr/>
        </p:nvSpPr>
        <p:spPr>
          <a:xfrm>
            <a:off x="9822376" y="3290198"/>
            <a:ext cx="115443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pitchFamily="49" charset="-122"/>
              </a:rPr>
              <a:t>官场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仿宋" panose="02010609060101010101" pitchFamily="49" charset="-122"/>
            </a:endParaRPr>
          </a:p>
        </p:txBody>
      </p:sp>
      <p:sp>
        <p:nvSpPr>
          <p:cNvPr id="1048622" name="文本框 12" title=""/>
          <p:cNvSpPr txBox="1"/>
          <p:nvPr/>
        </p:nvSpPr>
        <p:spPr>
          <a:xfrm>
            <a:off x="9247327" y="3813418"/>
            <a:ext cx="21209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（厌恶 不满）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48623" name="文本框 13" title=""/>
          <p:cNvSpPr txBox="1"/>
          <p:nvPr/>
        </p:nvSpPr>
        <p:spPr>
          <a:xfrm>
            <a:off x="7990876" y="2975012"/>
            <a:ext cx="87280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比喻</a:t>
            </a:r>
            <a:endParaRPr lang="zh-CN" altLang="en-US" sz="2400" i="1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48624" name="Text Box 5" title=""/>
          <p:cNvSpPr txBox="1"/>
          <p:nvPr/>
        </p:nvSpPr>
        <p:spPr>
          <a:xfrm>
            <a:off x="4184821" y="4700771"/>
            <a:ext cx="7311853" cy="988797"/>
          </a:xfrm>
          <a:prstGeom prst="rect">
            <a:avLst/>
          </a:prstGeom>
          <a:noFill/>
          <a:ln w="34925" cmpd="thickThin">
            <a:noFill/>
            <a:prstDash val="solid"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600" b="1">
                <a:latin typeface="仿宋" panose="02010609060101010101" pitchFamily="49" charset="-122"/>
                <a:ea typeface="仿宋" panose="02010609060101010101" pitchFamily="49" charset="-122"/>
              </a:rPr>
              <a:t>诗人将官场说成“尘网”、“樊笼”，这些词反映了诗人对官场的什么态度？</a:t>
            </a:r>
            <a:endParaRPr lang="zh-CN" altLang="en-US" sz="26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  <p:bldP spid="1048621" grpId="0"/>
      <p:bldP spid="1048622" grpId="0"/>
      <p:bldP spid="1048623" grpId="0"/>
      <p:bldP spid="1048624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jg0NjI1YWNmZjA4Y2MyMjY3Mjk3ODM5YTVkYzJiMjMifQ=="/>
  <p:tag name="KSO_WPP_MARK_KEY" val="8db12d2c-c281-424f-9e79-ce1b39d92f1b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136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8">
      <vt:lpstr>Arial</vt:lpstr>
      <vt:lpstr>Calibri Light</vt:lpstr>
      <vt:lpstr>宋体</vt:lpstr>
      <vt:lpstr>Calibri</vt:lpstr>
      <vt:lpstr>胡敬礼毛笔行书简</vt:lpstr>
      <vt:lpstr>仿宋</vt:lpstr>
      <vt:lpstr>楷体</vt:lpstr>
      <vt:lpstr>微软雅黑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2023-07-17T10:04:12.558</cp:lastPrinted>
  <dcterms:created xsi:type="dcterms:W3CDTF">2023-07-17T10:04:12Z</dcterms:created>
  <dcterms:modified xsi:type="dcterms:W3CDTF">2023-07-17T02:04:12Z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