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5"/>
  </p:notesMasterIdLst>
  <p:handoutMasterIdLst>
    <p:handoutMasterId r:id="rId56"/>
  </p:handoutMasterIdLst>
  <p:sldIdLst>
    <p:sldId id="1715" r:id="rId2"/>
    <p:sldId id="1801" r:id="rId3"/>
    <p:sldId id="1797" r:id="rId4"/>
    <p:sldId id="1630" r:id="rId5"/>
    <p:sldId id="1848" r:id="rId6"/>
    <p:sldId id="1849" r:id="rId7"/>
    <p:sldId id="1850" r:id="rId8"/>
    <p:sldId id="1851" r:id="rId9"/>
    <p:sldId id="1852" r:id="rId10"/>
    <p:sldId id="1798" r:id="rId11"/>
    <p:sldId id="1751" r:id="rId12"/>
    <p:sldId id="1847" r:id="rId13"/>
    <p:sldId id="1845" r:id="rId14"/>
    <p:sldId id="1841" r:id="rId15"/>
    <p:sldId id="1868" r:id="rId16"/>
    <p:sldId id="1856" r:id="rId17"/>
    <p:sldId id="1869" r:id="rId18"/>
    <p:sldId id="1757" r:id="rId19"/>
    <p:sldId id="1660" r:id="rId20"/>
    <p:sldId id="1853" r:id="rId21"/>
    <p:sldId id="1854" r:id="rId22"/>
    <p:sldId id="1846" r:id="rId23"/>
    <p:sldId id="1855" r:id="rId24"/>
    <p:sldId id="1870" r:id="rId25"/>
    <p:sldId id="1765" r:id="rId26"/>
    <p:sldId id="1857" r:id="rId27"/>
    <p:sldId id="1858" r:id="rId28"/>
    <p:sldId id="1799" r:id="rId29"/>
    <p:sldId id="1538" r:id="rId30"/>
    <p:sldId id="1820" r:id="rId31"/>
    <p:sldId id="1775" r:id="rId32"/>
    <p:sldId id="1821" r:id="rId33"/>
    <p:sldId id="1776" r:id="rId34"/>
    <p:sldId id="1682" r:id="rId35"/>
    <p:sldId id="1871" r:id="rId36"/>
    <p:sldId id="1832" r:id="rId37"/>
    <p:sldId id="1778" r:id="rId38"/>
    <p:sldId id="1779" r:id="rId39"/>
    <p:sldId id="1873" r:id="rId40"/>
    <p:sldId id="1874" r:id="rId41"/>
    <p:sldId id="1875" r:id="rId42"/>
    <p:sldId id="1860" r:id="rId43"/>
    <p:sldId id="1861" r:id="rId44"/>
    <p:sldId id="1862" r:id="rId45"/>
    <p:sldId id="1863" r:id="rId46"/>
    <p:sldId id="1864" r:id="rId47"/>
    <p:sldId id="1876" r:id="rId48"/>
    <p:sldId id="1866" r:id="rId49"/>
    <p:sldId id="1877" r:id="rId50"/>
    <p:sldId id="1878" r:id="rId51"/>
    <p:sldId id="1879" r:id="rId52"/>
    <p:sldId id="1880" r:id="rId53"/>
    <p:sldId id="1802" r:id="rId54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569" userDrawn="1">
          <p15:clr>
            <a:srgbClr val="A4A3A4"/>
          </p15:clr>
        </p15:guide>
        <p15:guide id="3" pos="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953735"/>
    <a:srgbClr val="DEC2C1"/>
    <a:srgbClr val="FFC715"/>
    <a:srgbClr val="9B3937"/>
    <a:srgbClr val="F5F4EC"/>
    <a:srgbClr val="ADAFB5"/>
    <a:srgbClr val="E5F3EB"/>
    <a:srgbClr val="002101"/>
    <a:srgbClr val="453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6318" autoAdjust="0"/>
  </p:normalViewPr>
  <p:slideViewPr>
    <p:cSldViewPr>
      <p:cViewPr varScale="1">
        <p:scale>
          <a:sx n="64" d="100"/>
          <a:sy n="64" d="100"/>
        </p:scale>
        <p:origin x="592" y="48"/>
      </p:cViewPr>
      <p:guideLst>
        <p:guide orient="horz" pos="2161"/>
        <p:guide pos="2569"/>
        <p:guide pos="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8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8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E889EA6-B647-DC49-8055-FDD1991349D9}"/>
              </a:ext>
            </a:extLst>
          </p:cNvPr>
          <p:cNvGrpSpPr/>
          <p:nvPr userDrawn="1"/>
        </p:nvGrpSpPr>
        <p:grpSpPr>
          <a:xfrm>
            <a:off x="546043" y="0"/>
            <a:ext cx="914401" cy="621482"/>
            <a:chOff x="640911" y="3594847"/>
            <a:chExt cx="914401" cy="62148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81D78D4-CA03-3542-BB67-06E0AA7B39E2}"/>
                </a:ext>
              </a:extLst>
            </p:cNvPr>
            <p:cNvSpPr/>
            <p:nvPr/>
          </p:nvSpPr>
          <p:spPr>
            <a:xfrm>
              <a:off x="640911" y="3594847"/>
              <a:ext cx="914401" cy="6214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1493A76E-25BF-6A4F-B5E4-34C3A12DF3F1}"/>
                </a:ext>
              </a:extLst>
            </p:cNvPr>
            <p:cNvSpPr txBox="1"/>
            <p:nvPr/>
          </p:nvSpPr>
          <p:spPr>
            <a:xfrm>
              <a:off x="808094" y="3765075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00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E889EA6-B647-DC49-8055-FDD1991349D9}"/>
              </a:ext>
            </a:extLst>
          </p:cNvPr>
          <p:cNvGrpSpPr/>
          <p:nvPr userDrawn="1"/>
        </p:nvGrpSpPr>
        <p:grpSpPr>
          <a:xfrm>
            <a:off x="546043" y="0"/>
            <a:ext cx="914401" cy="621482"/>
            <a:chOff x="640911" y="3594847"/>
            <a:chExt cx="914401" cy="62148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81D78D4-CA03-3542-BB67-06E0AA7B39E2}"/>
                </a:ext>
              </a:extLst>
            </p:cNvPr>
            <p:cNvSpPr/>
            <p:nvPr/>
          </p:nvSpPr>
          <p:spPr>
            <a:xfrm>
              <a:off x="640911" y="3594847"/>
              <a:ext cx="914401" cy="6214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493A76E-25BF-6A4F-B5E4-34C3A12DF3F1}"/>
                </a:ext>
              </a:extLst>
            </p:cNvPr>
            <p:cNvSpPr txBox="1"/>
            <p:nvPr/>
          </p:nvSpPr>
          <p:spPr>
            <a:xfrm>
              <a:off x="808094" y="3765075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6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889EA6-B647-DC49-8055-FDD1991349D9}"/>
              </a:ext>
            </a:extLst>
          </p:cNvPr>
          <p:cNvGrpSpPr/>
          <p:nvPr userDrawn="1"/>
        </p:nvGrpSpPr>
        <p:grpSpPr>
          <a:xfrm>
            <a:off x="550590" y="5059588"/>
            <a:ext cx="914401" cy="414999"/>
            <a:chOff x="645458" y="3594847"/>
            <a:chExt cx="914401" cy="41499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481D78D4-CA03-3542-BB67-06E0AA7B39E2}"/>
                </a:ext>
              </a:extLst>
            </p:cNvPr>
            <p:cNvSpPr/>
            <p:nvPr/>
          </p:nvSpPr>
          <p:spPr>
            <a:xfrm>
              <a:off x="645458" y="3594847"/>
              <a:ext cx="914401" cy="414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1493A76E-25BF-6A4F-B5E4-34C3A12DF3F1}"/>
                </a:ext>
              </a:extLst>
            </p:cNvPr>
            <p:cNvSpPr txBox="1"/>
            <p:nvPr/>
          </p:nvSpPr>
          <p:spPr>
            <a:xfrm>
              <a:off x="808095" y="3667060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09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08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B97831B-7F3D-4B5E-A6E4-B1C6D5D527F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49CE13-9AAD-471A-9D5B-EAF75F8EC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0" r:id="rId2"/>
    <p:sldLayoutId id="2147483696" r:id="rId3"/>
    <p:sldLayoutId id="2147483761" r:id="rId4"/>
    <p:sldLayoutId id="2147483743" r:id="rId5"/>
    <p:sldLayoutId id="2147483698" r:id="rId6"/>
    <p:sldLayoutId id="2147483762" r:id="rId7"/>
  </p:sldLayoutIdLst>
  <p:timing>
    <p:tnLst>
      <p:par>
        <p:cTn id="1" dur="indefinite" restart="never" nodeType="tmRoot"/>
      </p:par>
    </p:tnLst>
  </p:timing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package" Target="../embeddings/Microsoft_Word___1.docx"/><Relationship Id="rId3" Type="http://schemas.openxmlformats.org/officeDocument/2006/relationships/slide" Target="slide29.xml"/><Relationship Id="rId7" Type="http://schemas.openxmlformats.org/officeDocument/2006/relationships/slide" Target="slide37.xml"/><Relationship Id="rId12" Type="http://schemas.openxmlformats.org/officeDocument/2006/relationships/slide" Target="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34.xml"/><Relationship Id="rId11" Type="http://schemas.openxmlformats.org/officeDocument/2006/relationships/slide" Target="slide46.xml"/><Relationship Id="rId5" Type="http://schemas.openxmlformats.org/officeDocument/2006/relationships/slide" Target="slide33.xml"/><Relationship Id="rId10" Type="http://schemas.openxmlformats.org/officeDocument/2006/relationships/slide" Target="slide44.xml"/><Relationship Id="rId4" Type="http://schemas.openxmlformats.org/officeDocument/2006/relationships/slide" Target="slide31.xml"/><Relationship Id="rId9" Type="http://schemas.openxmlformats.org/officeDocument/2006/relationships/slide" Target="slide42.xml"/><Relationship Id="rId14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slide" Target="slide48.xml"/><Relationship Id="rId5" Type="http://schemas.openxmlformats.org/officeDocument/2006/relationships/slide" Target="slide34.xml"/><Relationship Id="rId10" Type="http://schemas.openxmlformats.org/officeDocument/2006/relationships/slide" Target="slide46.xml"/><Relationship Id="rId4" Type="http://schemas.openxmlformats.org/officeDocument/2006/relationships/slide" Target="slide33.xml"/><Relationship Id="rId9" Type="http://schemas.openxmlformats.org/officeDocument/2006/relationships/slide" Target="slide44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" y="745080"/>
            <a:ext cx="12189600" cy="3348000"/>
          </a:xfrm>
          <a:prstGeom prst="rect">
            <a:avLst/>
          </a:prstGeom>
          <a:blipFill dpi="0" rotWithShape="1">
            <a:blip r:embed="rId2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五边形 3"/>
          <p:cNvSpPr/>
          <p:nvPr/>
        </p:nvSpPr>
        <p:spPr>
          <a:xfrm>
            <a:off x="0" y="2493690"/>
            <a:ext cx="11999862" cy="2160240"/>
          </a:xfrm>
          <a:prstGeom prst="homePlate">
            <a:avLst>
              <a:gd name="adj" fmla="val 2680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60096" y="3216092"/>
            <a:ext cx="10138201" cy="86177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5000" b="1" kern="100" dirty="0" smtClean="0">
                <a:latin typeface="+mj-ea"/>
                <a:ea typeface="+mj-ea"/>
                <a:cs typeface="华文黑体" panose="02010600040101010101" pitchFamily="2" charset="-122"/>
              </a:rPr>
              <a:t>生命</a:t>
            </a:r>
            <a:r>
              <a:rPr lang="zh-CN" altLang="en-US" sz="5000" b="1" kern="100" dirty="0">
                <a:latin typeface="+mj-ea"/>
                <a:ea typeface="+mj-ea"/>
                <a:cs typeface="华文黑体" panose="02010600040101010101" pitchFamily="2" charset="-122"/>
              </a:rPr>
              <a:t>的诗意</a:t>
            </a:r>
            <a:r>
              <a:rPr lang="en-US" altLang="zh-CN" sz="5000" b="1" kern="100" dirty="0">
                <a:latin typeface="+mj-ea"/>
                <a:ea typeface="+mj-ea"/>
                <a:cs typeface="华文黑体" panose="02010600040101010101" pitchFamily="2" charset="-122"/>
              </a:rPr>
              <a:t>•</a:t>
            </a:r>
            <a:r>
              <a:rPr lang="zh-CN" altLang="en-US" sz="5000" b="1" kern="100" dirty="0">
                <a:latin typeface="+mj-ea"/>
                <a:ea typeface="+mj-ea"/>
                <a:cs typeface="华文黑体" panose="02010600040101010101" pitchFamily="2" charset="-122"/>
              </a:rPr>
              <a:t>文学阅读与写作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4606" y="3080845"/>
            <a:ext cx="476086" cy="1573086"/>
            <a:chOff x="3048851" y="744102"/>
            <a:chExt cx="476086" cy="1573086"/>
          </a:xfrm>
        </p:grpSpPr>
        <p:sp>
          <p:nvSpPr>
            <p:cNvPr id="14" name="矩形 13"/>
            <p:cNvSpPr/>
            <p:nvPr/>
          </p:nvSpPr>
          <p:spPr>
            <a:xfrm>
              <a:off x="3048851" y="744102"/>
              <a:ext cx="476086" cy="157308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96911" y="983706"/>
              <a:ext cx="40323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kern="100" dirty="0" smtClean="0">
                  <a:solidFill>
                    <a:schemeClr val="bg1"/>
                  </a:solidFill>
                  <a:latin typeface="+mj-ea"/>
                  <a:ea typeface="+mj-ea"/>
                  <a:cs typeface="华文黑体" panose="02010600040101010101" pitchFamily="2" charset="-122"/>
                </a:rPr>
                <a:t>第三单元</a:t>
              </a:r>
              <a:endParaRPr lang="zh-CN" altLang="en-US" sz="1600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450301" y="0"/>
            <a:ext cx="0" cy="3645818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标题 2">
            <a:extLst>
              <a:ext uri="{FF2B5EF4-FFF2-40B4-BE49-F238E27FC236}">
                <a16:creationId xmlns:a16="http://schemas.microsoft.com/office/drawing/2014/main" xmlns="" id="{CF44E76F-A855-3340-A09E-D8B24FCD3720}"/>
              </a:ext>
            </a:extLst>
          </p:cNvPr>
          <p:cNvSpPr txBox="1">
            <a:spLocks/>
          </p:cNvSpPr>
          <p:nvPr/>
        </p:nvSpPr>
        <p:spPr>
          <a:xfrm>
            <a:off x="3286894" y="2349674"/>
            <a:ext cx="8985620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800"/>
              </a:lnSpc>
              <a:spcBef>
                <a:spcPts val="1300"/>
              </a:spcBef>
              <a:spcAft>
                <a:spcPts val="1300"/>
              </a:spcAft>
              <a:tabLst>
                <a:tab pos="2781300" algn="l"/>
              </a:tabLst>
            </a:pPr>
            <a:r>
              <a:rPr lang="zh-CN" altLang="zh-CN" b="1" kern="100" dirty="0">
                <a:latin typeface="+mj-ea"/>
                <a:cs typeface="华文黑体" panose="02010600040101010101" pitchFamily="2" charset="-122"/>
              </a:rPr>
              <a:t>无边落木之秋，几多艰难苦恨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50301" y="3645818"/>
            <a:ext cx="11740112" cy="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60" r="1026"/>
          <a:stretch/>
        </p:blipFill>
        <p:spPr>
          <a:xfrm>
            <a:off x="1" y="1564"/>
            <a:ext cx="3035299" cy="3578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10830" y="1128"/>
            <a:ext cx="449293" cy="3085103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10830" y="2061642"/>
            <a:ext cx="449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kern="100" dirty="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一课时</a:t>
            </a:r>
            <a:endParaRPr lang="zh-CN" altLang="en-US" sz="2000" kern="100" dirty="0">
              <a:solidFill>
                <a:schemeClr val="bg1"/>
              </a:solidFill>
              <a:latin typeface="+mj-ea"/>
              <a:cs typeface="华文黑体" panose="0201060004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710830" y="3366024"/>
            <a:ext cx="9001000" cy="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9600" cy="1916583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07315" y="1917825"/>
            <a:ext cx="11447782" cy="223204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9429" y="1241"/>
            <a:ext cx="2177666" cy="1916582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743516" y="1255027"/>
            <a:ext cx="144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317205" y="2526018"/>
            <a:ext cx="10537892" cy="9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了解律诗起承转合、对仗严谨的特点，感受诗歌的意境之美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体察诗人的身世之悲与沉郁顿挫的诗风。</a:t>
            </a:r>
            <a:endParaRPr lang="zh-CN" altLang="zh-CN" sz="9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9600" cy="1916583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407315" y="1917824"/>
            <a:ext cx="11447782" cy="30241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9429" y="1241"/>
            <a:ext cx="2177666" cy="1916582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743516" y="1255027"/>
            <a:ext cx="144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</a:rPr>
              <a:t>情境任务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962" y="2061642"/>
            <a:ext cx="10534487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杜甫的《登高》一诗历来备受赞誉，清代文学理论家杨伦更是这样评价此诗：</a:t>
            </a:r>
            <a:r>
              <a:rPr lang="en-US" altLang="zh-CN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高浑一气，古今独步，当为杜集七言律诗第一。</a:t>
            </a:r>
            <a:r>
              <a:rPr lang="en-US" altLang="zh-CN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如果投票评选史上七律之冠，那《登高》一定当之无愧。现在需要你为《登高》拟写一则颁奖词，请根据诗歌内容，结合名家评价，全方位理解它的</a:t>
            </a:r>
            <a:r>
              <a:rPr lang="en-US" altLang="zh-CN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古今独步</a:t>
            </a:r>
            <a:r>
              <a:rPr lang="en-US" altLang="zh-CN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第一</a:t>
            </a:r>
            <a:r>
              <a:rPr lang="en-US" altLang="zh-CN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之处。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2838" y="1255027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000" b="1" kern="100" dirty="0" smtClean="0">
                <a:solidFill>
                  <a:srgbClr val="C00000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解读</a:t>
            </a:r>
            <a:r>
              <a:rPr lang="zh-CN" altLang="en-US" sz="3000" b="1" kern="1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en-US" sz="3000" b="1" kern="100" dirty="0" smtClean="0">
                <a:solidFill>
                  <a:srgbClr val="C00000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古今七律第一</a:t>
            </a:r>
            <a:r>
              <a:rPr lang="zh-CN" altLang="en-US" sz="3000" b="1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en-US" sz="3000" b="1" kern="100" dirty="0" smtClean="0">
                <a:solidFill>
                  <a:srgbClr val="C00000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，拟写颁奖词</a:t>
            </a:r>
            <a:endParaRPr lang="zh-CN" altLang="zh-CN" sz="3000" b="1" kern="100" dirty="0">
              <a:solidFill>
                <a:srgbClr val="C00000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6779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>
            <a:off x="279264" y="734666"/>
            <a:ext cx="119111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3C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0" y="170270"/>
            <a:ext cx="1918741" cy="571743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流程图: 过程 7"/>
          <p:cNvSpPr/>
          <p:nvPr/>
        </p:nvSpPr>
        <p:spPr>
          <a:xfrm>
            <a:off x="1918741" y="179795"/>
            <a:ext cx="10271672" cy="523220"/>
          </a:xfrm>
          <a:prstGeom prst="flowChartProcess">
            <a:avLst/>
          </a:prstGeom>
          <a:solidFill>
            <a:srgbClr val="95373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625" y="179795"/>
            <a:ext cx="1747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ea typeface="+mj-ea"/>
                <a:cs typeface="Times New Roman" panose="02020603050405020304"/>
              </a:rPr>
              <a:t>活动一</a:t>
            </a:r>
            <a:endParaRPr lang="zh-CN" altLang="zh-CN" sz="2800" b="1" kern="1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-1" y="1146985"/>
            <a:ext cx="12190413" cy="2714857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9206" y="1202678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关于《登高》首联，沈德潜称赞其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格奇而变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，其他名家评价其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尽谢斧凿，达到奇妙难名的境界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。结合诗句，请从画面描写的角度欣赏其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尽谢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完全谢绝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斧凿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，从用字遣词的角度理解其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格奇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工整奇妙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，并分析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字在首联及全诗中的作用。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8740" y="179795"/>
            <a:ext cx="7776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以名家评价为指引，赏析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古今独步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之妙</a:t>
            </a:r>
            <a:endParaRPr lang="zh-CN" altLang="en-US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475139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尽谢斧凿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不事雕琢、不矫揉造作的风格特点，此处指首联描写的画面浑然天成。首联写登高俯仰所见所闻，勾勒出六个特写镜头：迅疾的秋风、高远的天空、哀鸣的猿猴、孤零冷落的小岛、水落而出的白沙、低飞盘旋的水鸟。展现出一幅雄浑高远又肃杀凄凉的秋江立体景物图，画面动态感极强，繁而不乱，悲而不滞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格奇而变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指的是用语奇妙工整，写景艺术富有变化。其中，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天、风，沙、渚，猿啸、鸟飞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天造地设，自然成对。不仅上下两句对，而且还有句中自对，如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风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急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沙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渚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清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。读来富有节奏感，语言工整而多变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1186364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哀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字让诗句中的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天、风、沙、渚、猿啸、鸟飞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顿时带上了伤感色彩，为首联所营造的画面增加了不尽的悲怆意味。同时，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哀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字奠定了全诗的感情基调，不仅写出了自然之悲象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秋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，而且写出了人生之艰难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霜鬓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过程 6"/>
          <p:cNvSpPr/>
          <p:nvPr/>
        </p:nvSpPr>
        <p:spPr>
          <a:xfrm>
            <a:off x="0" y="766800"/>
            <a:ext cx="12190413" cy="2374962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9206" y="975712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颔联历来为人称道，前人把它誉为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古今独步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句中化境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，评价它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把悲秋的情感推向了极致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。请赏析此联表现了什么景象？采用了什么艺术手法？传达出怎样的情感？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52139"/>
            <a:ext cx="11412000" cy="675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景象特点：颔联从大处着眼，集中表现了深秋时节的典型特征。茫无边际、萧萧而下的木叶，奔流不息、滚滚而来的江水。意境豪迈壮阔、气势雄浑，画面气象万千。</a:t>
            </a:r>
            <a:endParaRPr lang="zh-CN" altLang="zh-CN" sz="26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艺术特点：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描写景物俯仰结合。落木茫无边际，萧萧而下，是诗人仰视所望；江水奔腾不息，滚滚而去，是诗人俯视所见。空间辽阔广大。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精于炼字。如拟声词的对用。这里有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萧萧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之声，也有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滚滚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之势，整个画面动了起来，有千军万马之势。采用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落木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而不是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落叶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，更给人一种秋天的悲凉肃穆之感。用语精当，气势宏伟。</a:t>
            </a:r>
            <a:endParaRPr lang="zh-CN" altLang="zh-CN" sz="26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情感特点：融情于景。在写景的同时，深沉地抒发了自己的情怀。有面对逝者如斯的江水所发出的韶光易逝、人生苦短的慨叹，有面对一枯一荣的落木所抒发的壮志难酬、无可奈何的苦痛！沉郁悲凉的对句，将诗人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艰难苦恨</a:t>
            </a:r>
            <a:r>
              <a:rPr lang="en-US" altLang="zh-CN" sz="26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的人生境遇书写得淋漓尽致</a:t>
            </a:r>
            <a:r>
              <a:rPr lang="zh-CN" altLang="zh-CN" sz="2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>
            <a:off x="279264" y="734666"/>
            <a:ext cx="119111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3C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0" y="170270"/>
            <a:ext cx="1918741" cy="571743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流程图: 过程 7"/>
          <p:cNvSpPr/>
          <p:nvPr/>
        </p:nvSpPr>
        <p:spPr>
          <a:xfrm>
            <a:off x="1918741" y="179795"/>
            <a:ext cx="10271672" cy="523220"/>
          </a:xfrm>
          <a:prstGeom prst="flowChartProcess">
            <a:avLst/>
          </a:prstGeom>
          <a:solidFill>
            <a:srgbClr val="95373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625" y="179795"/>
            <a:ext cx="1747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ea typeface="+mj-ea"/>
                <a:cs typeface="Times New Roman" panose="02020603050405020304"/>
              </a:rPr>
              <a:t>活动</a:t>
            </a:r>
            <a:r>
              <a:rPr lang="zh-CN" altLang="en-US" sz="2800" b="1" kern="1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ea typeface="+mj-ea"/>
                <a:cs typeface="Times New Roman" panose="02020603050405020304"/>
              </a:rPr>
              <a:t>二</a:t>
            </a:r>
            <a:endParaRPr lang="zh-CN" altLang="zh-CN" sz="2800" b="1" kern="1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740" y="179795"/>
            <a:ext cx="6120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解十四字中八重意，绘抒情主人公</a:t>
            </a:r>
          </a:p>
        </p:txBody>
      </p:sp>
      <p:sp>
        <p:nvSpPr>
          <p:cNvPr id="11" name="流程图: 过程 10"/>
          <p:cNvSpPr/>
          <p:nvPr/>
        </p:nvSpPr>
        <p:spPr>
          <a:xfrm>
            <a:off x="-1" y="1269555"/>
            <a:ext cx="12190413" cy="2088232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9206" y="1335102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宋代评论家罗大经曾在《鹤林玉露》中对《登高》的颈联作了评论，认为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万里悲秋常作客，百年多病独登台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此十四字含有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八意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八重之悲也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。请分析。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9206" y="798305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万里，地之远也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离家遥远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悲秋，时之惨凄也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节气悲凉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作客，羁旅也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漂泊在外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常作客，久旅也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离家时间久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百年，暮齿也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年纪已老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多病，衰疾也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体弱多病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台，高迥处也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登高后天地辽远广阔，顿显自我渺小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独登台，无亲朋也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孤独无依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085978"/>
            <a:ext cx="12190413" cy="1773610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4576" y="3501802"/>
            <a:ext cx="11341260" cy="252028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38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46680" y="1889750"/>
            <a:ext cx="9433048" cy="110799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6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6600" b="1" kern="100" dirty="0">
                <a:latin typeface="+mj-ea"/>
                <a:ea typeface="+mj-ea"/>
                <a:cs typeface="华文黑体" panose="02010600040101010101" pitchFamily="2" charset="-122"/>
              </a:rPr>
              <a:t>登高</a:t>
            </a:r>
            <a:endParaRPr lang="zh-CN" altLang="en-US" sz="6600" b="1" kern="100" dirty="0">
              <a:latin typeface="+mj-ea"/>
              <a:ea typeface="+mj-ea"/>
              <a:cs typeface="华文黑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4576" y="1053530"/>
            <a:ext cx="11341260" cy="4968552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2598" y="0"/>
            <a:ext cx="476086" cy="2997746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7667" y="1961298"/>
            <a:ext cx="403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600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第</a:t>
            </a:r>
            <a:r>
              <a:rPr lang="en-US" altLang="zh-CN" sz="1600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8</a:t>
            </a:r>
            <a:r>
              <a:rPr lang="zh-CN" altLang="zh-CN" sz="1600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课</a:t>
            </a:r>
            <a:endParaRPr lang="zh-CN" altLang="en-US" sz="1600" kern="100" dirty="0">
              <a:solidFill>
                <a:schemeClr val="bg1"/>
              </a:solidFill>
              <a:latin typeface="+mj-ea"/>
              <a:ea typeface="+mj-ea"/>
              <a:cs typeface="华文黑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4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>
          <a:xfrm>
            <a:off x="0" y="981521"/>
            <a:ext cx="12190412" cy="2808313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9206" y="1124235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鲁迅评价：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我总觉得陶潜站得稍稍远一点，李白站得稍稍高一点，这也是时代使然。杜甫似乎不是古人，就好像今天还活在我们堆里似的。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结合《登高》后两联，分析诗中所呈现的抒情主人公形象，填写下表。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39045"/>
              </p:ext>
            </p:extLst>
          </p:nvPr>
        </p:nvGraphicFramePr>
        <p:xfrm>
          <a:off x="515206" y="477466"/>
          <a:ext cx="11160000" cy="5868000"/>
        </p:xfrm>
        <a:graphic>
          <a:graphicData uri="http://schemas.openxmlformats.org/drawingml/2006/table">
            <a:tbl>
              <a:tblPr/>
              <a:tblGrid>
                <a:gridCol w="2915704"/>
                <a:gridCol w="1728192"/>
                <a:gridCol w="1440160"/>
                <a:gridCol w="1800200"/>
                <a:gridCol w="3275744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诗句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行为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心理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肖像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综合鉴赏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00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万里悲秋常作客，百年多病独登台。艰难苦恨繁霜鬓，潦倒新停浊酒杯。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95478" y="1826556"/>
            <a:ext cx="1728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离家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万里、常年漂泊、独自登高、因体弱戒饮酒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95678" y="2799970"/>
            <a:ext cx="1314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悲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秋、艰难、苦恨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6599262" y="1521978"/>
            <a:ext cx="1800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百年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多病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体衰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繁双鬓</a:t>
            </a:r>
            <a:r>
              <a:rPr lang="en-US" altLang="zh-CN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满头白发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、穷困潦倒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425750" y="1181967"/>
            <a:ext cx="3123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两句诗有记叙，有描写，有抒情，有议论。使一位穷困潦倒、艰难困苦、走投无路、年老多病、多年漂泊流落他乡的暮年落魄诗人形象跃然纸上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>
            <a:off x="279264" y="734666"/>
            <a:ext cx="119111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13C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0" y="170270"/>
            <a:ext cx="1918741" cy="571743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流程图: 过程 7"/>
          <p:cNvSpPr/>
          <p:nvPr/>
        </p:nvSpPr>
        <p:spPr>
          <a:xfrm>
            <a:off x="1918741" y="179795"/>
            <a:ext cx="10271672" cy="523220"/>
          </a:xfrm>
          <a:prstGeom prst="flowChartProcess">
            <a:avLst/>
          </a:prstGeom>
          <a:solidFill>
            <a:srgbClr val="95373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625" y="179795"/>
            <a:ext cx="1747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ea typeface="+mj-ea"/>
                <a:cs typeface="Times New Roman" panose="02020603050405020304"/>
              </a:rPr>
              <a:t>活动三</a:t>
            </a:r>
            <a:endParaRPr lang="zh-CN" altLang="zh-CN" sz="2800" b="1" kern="1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740" y="179795"/>
            <a:ext cx="6120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撰写《登高》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律诗第一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颁奖词</a:t>
            </a:r>
            <a:endParaRPr lang="zh-CN" altLang="en-US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-1" y="1269554"/>
            <a:ext cx="12190413" cy="3456383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9206" y="1372845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根据以上各题目的具体分析，你已经对《登高》有了比较全面的了解，大致懂得了它为何会被称为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古今七律第一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。请在此基础上，为其写一则颁奖词。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要求：有古人的评价，有诗句的化用，有诗歌的特点，以现代人的身份书写，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字左右。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117839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)1 200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年前的秋天的夔州，距离我们是如此遥远，但是我们却知道，它在一个老人登高的那一天，风急天高，渚清沙白；八句之内起承转合，五十六字之内沉郁顿挫，十四字内悲意八重，字字精当，尽谢斧凿，高浑一气，古今独步。星移斗转，这里又经历过多少次无边落木萧萧而下，多少回不尽长江滚滚而来，时光不语，却永远留下了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古今七律第一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的传唱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89600" cy="1916583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99429" y="1241"/>
            <a:ext cx="2177666" cy="1916582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743516" y="1255027"/>
            <a:ext cx="144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群文任务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70870" y="1255027"/>
            <a:ext cx="6480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kern="100" dirty="0" smtClean="0">
                <a:solidFill>
                  <a:srgbClr val="C00000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浪漫与现实的别样风景</a:t>
            </a:r>
            <a:endParaRPr lang="zh-CN" altLang="zh-CN" sz="3000" b="1" kern="100" dirty="0">
              <a:solidFill>
                <a:srgbClr val="C00000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0" y="2278968"/>
            <a:ext cx="12190413" cy="3023034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9206" y="2488750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《梦游天姥吟留别》和《登高》分别展现了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的浪漫主义风格和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诗圣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的现实主义风格，两首诗都选用了一些意象，再读文本，填写下表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找出两首诗中与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有关的意象和诗句，并分析其表达的情感。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3027"/>
              </p:ext>
            </p:extLst>
          </p:nvPr>
        </p:nvGraphicFramePr>
        <p:xfrm>
          <a:off x="479206" y="765498"/>
          <a:ext cx="11232000" cy="4680000"/>
        </p:xfrm>
        <a:graphic>
          <a:graphicData uri="http://schemas.openxmlformats.org/drawingml/2006/table">
            <a:tbl>
              <a:tblPr/>
              <a:tblGrid>
                <a:gridCol w="2015600"/>
                <a:gridCol w="1584176"/>
                <a:gridCol w="3240360"/>
                <a:gridCol w="4391864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篇名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意象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诗句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情感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《梦游天姥吟留别》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《登高》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513094" y="2403394"/>
            <a:ext cx="1368152" cy="131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渌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水、流水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132702" y="1422714"/>
            <a:ext cx="2842348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夜飞度镜湖月、送我至剡溪、渌水荡漾清猿啼、水澹澹兮生烟、古来万事东流水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399349" y="2079930"/>
            <a:ext cx="4240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寓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指自然，梦中诗人寄情山水；被贬后思想中的消极因素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960147" y="48699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江水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621167" y="484252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不尽长江滚滚来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786822" y="484164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永恒，人生短暂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>
          <a:xfrm>
            <a:off x="0" y="549474"/>
            <a:ext cx="12190413" cy="1006810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9206" y="720641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找出两首诗中与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猿啼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有关的诗句，并分析其内涵和表达效果。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71333"/>
              </p:ext>
            </p:extLst>
          </p:nvPr>
        </p:nvGraphicFramePr>
        <p:xfrm>
          <a:off x="479206" y="1861383"/>
          <a:ext cx="11232000" cy="4284000"/>
        </p:xfrm>
        <a:graphic>
          <a:graphicData uri="http://schemas.openxmlformats.org/drawingml/2006/table">
            <a:tbl>
              <a:tblPr/>
              <a:tblGrid>
                <a:gridCol w="2015600"/>
                <a:gridCol w="1728192"/>
                <a:gridCol w="4104456"/>
                <a:gridCol w="338375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篇名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诗句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内涵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表达效果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《梦游天姥吟留别》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宋体" panose="02010600030101010101" pitchFamily="2" charset="-122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《登高》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⑤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⑥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494806" y="2997732"/>
            <a:ext cx="1728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渌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水荡漾清猿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啼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22999" y="2684166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诗人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想象的梦中之景，渌水荡漾，清猿啼叫，有声有色，景色十分清幽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769232" y="344475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烘托环境清幽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494806" y="4814931"/>
            <a:ext cx="1728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风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急天高猿啸哀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655046" y="527160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登高所见所闻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368425" y="4798088"/>
            <a:ext cx="3271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凄清的猿声渲染萧瑟悲凉的气氛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1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>
          <a:xfrm>
            <a:off x="0" y="406761"/>
            <a:ext cx="12190413" cy="934802"/>
          </a:xfrm>
          <a:prstGeom prst="flowChartProcess">
            <a:avLst/>
          </a:prstGeom>
          <a:solidFill>
            <a:schemeClr val="accent6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9206" y="54192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试比较两首诗所传达的思想感情的异同。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1405434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相同点：均为人生失意之作，表达了失意之情。《登高》通过写登高所见秋江景色，倾诉了自己长年漂泊、老病孤愁的感情；《梦游天姥吟留别》则通过描绘梦游天姥山的幻境，抒发了对现实的强烈不满。</a:t>
            </a:r>
            <a:endParaRPr lang="zh-CN" altLang="zh-CN" sz="1050" kern="1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不同点：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《梦游天姥吟留别》表达了诗人愤世嫉俗、蔑视封建权贵的反抗精神，并抒发了诗人向往仙境、渴望自由、追求个性解放的理想态度；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《登高》中，诗人将个人身居异乡的羁旅情思与深沉的爱国情感相融合，体现了一种思家忧国的家国情怀。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2">
            <a:extLst>
              <a:ext uri="{FF2B5EF4-FFF2-40B4-BE49-F238E27FC236}">
                <a16:creationId xmlns:a16="http://schemas.microsoft.com/office/drawing/2014/main" xmlns="" id="{CF44E76F-A855-3340-A09E-D8B24FCD3720}"/>
              </a:ext>
            </a:extLst>
          </p:cNvPr>
          <p:cNvSpPr txBox="1">
            <a:spLocks/>
          </p:cNvSpPr>
          <p:nvPr/>
        </p:nvSpPr>
        <p:spPr>
          <a:xfrm>
            <a:off x="3502918" y="2703989"/>
            <a:ext cx="1879903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5000" b="1" kern="100" dirty="0" smtClean="0">
                <a:latin typeface="+mj-ea"/>
                <a:cs typeface="华文黑体" panose="02010600040101010101" pitchFamily="2" charset="-122"/>
              </a:rPr>
              <a:t>练透</a:t>
            </a:r>
            <a:endParaRPr lang="zh-CN" altLang="zh-CN" sz="5000" b="1" kern="100" dirty="0">
              <a:latin typeface="+mj-ea"/>
              <a:cs typeface="华文黑体" panose="0201060004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50301" y="0"/>
            <a:ext cx="0" cy="3744416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0301" y="3744416"/>
            <a:ext cx="11740112" cy="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五边形 9"/>
          <p:cNvSpPr/>
          <p:nvPr/>
        </p:nvSpPr>
        <p:spPr>
          <a:xfrm>
            <a:off x="5378973" y="2767639"/>
            <a:ext cx="6811440" cy="792088"/>
          </a:xfrm>
          <a:prstGeom prst="homePlate">
            <a:avLst>
              <a:gd name="adj" fmla="val 26803"/>
            </a:avLst>
          </a:prstGeom>
          <a:solidFill>
            <a:srgbClr val="DE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14886" y="2767639"/>
            <a:ext cx="288032" cy="792000"/>
          </a:xfrm>
          <a:prstGeom prst="rect">
            <a:avLst/>
          </a:prstGeom>
          <a:solidFill>
            <a:srgbClr val="DE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60" r="1026"/>
          <a:stretch/>
        </p:blipFill>
        <p:spPr>
          <a:xfrm>
            <a:off x="1" y="1564"/>
            <a:ext cx="3035299" cy="35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54562"/>
            <a:ext cx="11412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一、课内基础练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对句中加颜色的词语及相关内容的解说，不正确的一项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渚清沙白鸟飞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车叱牛牵向北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《卖炭翁》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两句中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回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字含义相同。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万里悲秋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且欲与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马等不可得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《马说》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两句中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字含义不同。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艰难苦恨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繁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霜鬓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佳木秀而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繁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《醉翁亭记》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两句中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字含义不同。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潦倒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停浊酒杯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客舍青青柳色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《送元二使安西》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字含义不同。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27126" y="13152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0" name="圆角矩形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7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450301" y="0"/>
            <a:ext cx="0" cy="37444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标题 2">
            <a:extLst>
              <a:ext uri="{FF2B5EF4-FFF2-40B4-BE49-F238E27FC236}">
                <a16:creationId xmlns:a16="http://schemas.microsoft.com/office/drawing/2014/main" xmlns="" id="{CF44E76F-A855-3340-A09E-D8B24FCD3720}"/>
              </a:ext>
            </a:extLst>
          </p:cNvPr>
          <p:cNvSpPr txBox="1">
            <a:spLocks/>
          </p:cNvSpPr>
          <p:nvPr/>
        </p:nvSpPr>
        <p:spPr>
          <a:xfrm>
            <a:off x="3502918" y="2703989"/>
            <a:ext cx="4082463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300"/>
              </a:spcBef>
              <a:spcAft>
                <a:spcPts val="1300"/>
              </a:spcAft>
            </a:pPr>
            <a:r>
              <a:rPr lang="zh-CN" altLang="en-US" sz="5000" b="1" kern="100" dirty="0">
                <a:latin typeface="+mj-ea"/>
                <a:cs typeface="华文黑体" panose="02010600040101010101" pitchFamily="2" charset="-122"/>
              </a:rPr>
              <a:t>课前知识铺垫</a:t>
            </a:r>
            <a:endParaRPr lang="zh-CN" altLang="zh-CN" sz="5000" b="1" kern="100" dirty="0">
              <a:latin typeface="+mj-ea"/>
              <a:cs typeface="华文黑体" panose="0201060004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0301" y="3744416"/>
            <a:ext cx="1174011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五边形 9"/>
          <p:cNvSpPr/>
          <p:nvPr/>
        </p:nvSpPr>
        <p:spPr>
          <a:xfrm>
            <a:off x="7790464" y="2767639"/>
            <a:ext cx="4399949" cy="792088"/>
          </a:xfrm>
          <a:prstGeom prst="homePlate">
            <a:avLst>
              <a:gd name="adj" fmla="val 26803"/>
            </a:avLst>
          </a:prstGeom>
          <a:solidFill>
            <a:srgbClr val="DE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14883" y="2767639"/>
            <a:ext cx="288032" cy="792000"/>
          </a:xfrm>
          <a:prstGeom prst="rect">
            <a:avLst/>
          </a:prstGeom>
          <a:solidFill>
            <a:srgbClr val="DEC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60" r="1026"/>
          <a:stretch/>
        </p:blipFill>
        <p:spPr>
          <a:xfrm>
            <a:off x="1" y="1564"/>
            <a:ext cx="3035299" cy="35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9206" y="1341562"/>
            <a:ext cx="11412000" cy="3239058"/>
            <a:chOff x="406574" y="1081808"/>
            <a:chExt cx="11412000" cy="3239058"/>
          </a:xfrm>
        </p:grpSpPr>
        <p:grpSp>
          <p:nvGrpSpPr>
            <p:cNvPr id="16" name="组合 15"/>
            <p:cNvGrpSpPr/>
            <p:nvPr/>
          </p:nvGrpSpPr>
          <p:grpSpPr>
            <a:xfrm>
              <a:off x="406574" y="1081808"/>
              <a:ext cx="11412000" cy="3239058"/>
              <a:chOff x="406574" y="1081808"/>
              <a:chExt cx="11412000" cy="3239058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406574" y="1197546"/>
                <a:ext cx="11412000" cy="3123320"/>
              </a:xfrm>
              <a:prstGeom prst="roundRect">
                <a:avLst>
                  <a:gd name="adj" fmla="val 267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29220" y="1436556"/>
              <a:ext cx="10966708" cy="26776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项错误，回旋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/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掉转，改变方向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项正确，常年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/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平常，普通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项正确，多，增多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/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茂盛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项正确，刚刚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/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新鲜。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3" name="圆角矩形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389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62002"/>
            <a:ext cx="1141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对杜甫《登高》的理解和赏析，不正确的一项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诗人开篇用十分凝练的语言描写了富有特征的风、天、猿啸、渚、沙、鸟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六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种景物，使形态、声音、色彩一一得到了表现。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颔联写景，但手法与首联不同，首联若是一幅工笔画，颔联则是一幅写意画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诗人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抓住典型的景物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萧萧的落木、滚滚的流水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加以渲染，给读者留下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广阔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的想象空间。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颈联中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悲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是全诗的诗眼，它集中表达了诗人在全诗中蕴蓄的复杂情感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诗所抒之情缠绵悱恻，含蓄蕴藉。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杜甫是忧国忧民的现实主义诗人，他对人生有大悲悯。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艰难苦恨繁霜鬓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他观照现实的结果。这里既有国家的艰难，又有个人的苦难，意蕴丰厚。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35126" y="36629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894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9206" y="1629594"/>
            <a:ext cx="11412000" cy="1800200"/>
            <a:chOff x="406574" y="1081808"/>
            <a:chExt cx="11412000" cy="1800200"/>
          </a:xfrm>
        </p:grpSpPr>
        <p:grpSp>
          <p:nvGrpSpPr>
            <p:cNvPr id="5" name="组合 4"/>
            <p:cNvGrpSpPr/>
            <p:nvPr/>
          </p:nvGrpSpPr>
          <p:grpSpPr>
            <a:xfrm>
              <a:off x="406574" y="1081808"/>
              <a:ext cx="11412000" cy="1800200"/>
              <a:chOff x="406574" y="1081808"/>
              <a:chExt cx="11412000" cy="1800200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06574" y="1197546"/>
                <a:ext cx="11412000" cy="1684462"/>
              </a:xfrm>
              <a:prstGeom prst="roundRect">
                <a:avLst>
                  <a:gd name="adj" fmla="val 443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29220" y="1369840"/>
              <a:ext cx="10966708" cy="128400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缠绵悱恻，含蓄蕴藉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错。全诗所抒之情沉郁顿挫，深沉凝重，动人心弦。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503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471071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写出下列句子中的空缺部分。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杜甫《登高》中，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两句不仅使人联想到落木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窸窣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</a:rPr>
              <a:t>之声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、长江汹涌之状，也无形中传达出韶光易逝、壮志难酬的感慨。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杜甫《登高》中，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两句，用了六个意象，写出了夔州秋天萧瑟的景色。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杜甫《登高》中，道出郁积诗人心中的自身之苦和国运之恨，无限悲凉难以排遣的句子是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7677" y="1217439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无边落木萧萧下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不尽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长江滚滚来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05354" y="3126223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风急天高猿啸哀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渚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清沙白鸟飞回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93669" y="5062439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艰难苦恨繁霜鬓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潦倒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新停浊酒杯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26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45418"/>
            <a:ext cx="114120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二、课外拓展练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阅读下面这首诗，完成后面题目。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40000"/>
              </a:lnSpc>
              <a:spcAft>
                <a:spcPts val="0"/>
              </a:spcAft>
            </a:pPr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登　楼</a:t>
            </a:r>
            <a:endParaRPr lang="zh-CN" altLang="zh-CN" sz="36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5">
              <a:lnSpc>
                <a:spcPct val="14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花近高楼伤客心，万方多难此登临。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5">
              <a:lnSpc>
                <a:spcPct val="14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锦江春色来天地，玉垒</a:t>
            </a:r>
            <a:r>
              <a:rPr lang="en-US" altLang="zh-CN" sz="2800" kern="100" baseline="300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浮云变古今。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5">
              <a:lnSpc>
                <a:spcPct val="14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北极朝廷终不改，西山寇盗</a:t>
            </a:r>
            <a:r>
              <a:rPr lang="en-US" altLang="zh-CN" sz="2800" kern="100" baseline="300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莫相侵。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5">
              <a:lnSpc>
                <a:spcPct val="14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可怜后主还祠庙，日暮聊为《梁甫吟》</a:t>
            </a:r>
            <a:r>
              <a:rPr lang="en-US" altLang="zh-CN" sz="2800" kern="100" baseline="300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玉垒：山名。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西山寇盗：指吐蕃。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《梁甫吟》：《三国志》记载，诸葛亮躬耕陇亩，好为《梁甫吟》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374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456262"/>
            <a:ext cx="11412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对这首诗的理解和赏析，不正确的一项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首联提挈全篇，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花伤客心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以哀景写哀情，同是正衬手法；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登临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以高屋建瓴之势，领起下文的种种观感。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颔联从诗人登楼所见的自然山水描述山河壮观，向空间开阔视野，就时间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驰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骋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遐思，饱含着诗人对祖国山河的赞美和对民族历史的追怀。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颈联议论天下大势，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朝廷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寇盗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是诗人登楼所想；下句说明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万方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难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，针对吐蕃的觊觎寄语相告：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莫再徒劳无益地前来侵扰！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尾联写蜀汉刘禅宠信宦官，终于亡国；《梁甫吟》是诸葛亮遇到刘备之前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喜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欢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诵读的乐府诗篇。用此典故表达自己空怀济世之心的感伤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27126" y="10450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6" name="圆角矩形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080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9206" y="1701602"/>
            <a:ext cx="11412000" cy="1296144"/>
            <a:chOff x="406574" y="1081808"/>
            <a:chExt cx="11412000" cy="1296144"/>
          </a:xfrm>
        </p:grpSpPr>
        <p:grpSp>
          <p:nvGrpSpPr>
            <p:cNvPr id="22" name="组合 21"/>
            <p:cNvGrpSpPr/>
            <p:nvPr/>
          </p:nvGrpSpPr>
          <p:grpSpPr>
            <a:xfrm>
              <a:off x="406574" y="1081808"/>
              <a:ext cx="11412000" cy="1296144"/>
              <a:chOff x="406574" y="1081808"/>
              <a:chExt cx="11412000" cy="1296144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406574" y="1197546"/>
                <a:ext cx="11412000" cy="1180406"/>
              </a:xfrm>
              <a:prstGeom prst="roundRect">
                <a:avLst>
                  <a:gd name="adj" fmla="val 664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629220" y="1436556"/>
              <a:ext cx="10966708" cy="6376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以哀景写哀情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正衬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错。本诗是以乐景写哀情，反衬手法。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6" name="圆角矩形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239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875829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诗与《登高》所表达的思想感情有何异同？请简要分析。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1686501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同：两诗均表达了长年漂泊、忧国伤时，壮志难酬的感伤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异：《登高》有对个人穷困潦倒生活的深沉感叹；《登楼》感叹当今皇帝如刘禅般昏庸无能，任用奸佞误国，自己却无报国之路。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766800"/>
            <a:ext cx="11412000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阅读下面的文言文，完成文后题目。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杜甫，字子美，</a:t>
            </a:r>
            <a:r>
              <a:rPr lang="zh-CN" altLang="zh-CN" sz="2800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少贫不自振，客吴越、齐赵间。李邕奇其材，先往见之。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举进士不中第，困长安。天宝十三载，玄宗朝献太清宫，飨庙及郊，甫奏赋三篇。帝奇之，使待制集贤院，命宰相试文章。擢河西尉，不拜，改右卫率府胄曹参军。会禄山乱，天子入蜀，甫避走三川。肃宗立，自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鄜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州羸服欲奔行在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，为贼所得。至德二年，亡走凤翔上谒，拜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右拾遗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524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207722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与房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琯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为布衣交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琯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时败陈涛斜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，又以客董廷兰，罢宰相。甫上疏言：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罪细，不宜免大臣。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帝怒，诏三司亲问。宰相张镐曰：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甫若抵罪，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言者路。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帝乃解。时所在寇夺，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甫家寓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鄜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弥年艰窭孺弱至饿死因许甫自往省视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从还京师，出为华州司功参军。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关辅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饥，辄弃官去，客秦州，负薪采橡栗自给。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流落剑南，结庐成都西郭。召补京兆功曹参军，不至。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严武节度剑南东、西川，往依焉。武再帅剑南，表为参谋，检校工部员外郎。武以世旧，待甫甚善，亲至其家。甫见之，或时不巾，而性褊躁傲诞，常醉登武床，武中衔之。崔旰等乱，前往来梓、夔间。大历中，出瞿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26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759540"/>
            <a:ext cx="1141200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作者知识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(712—770)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，字子美，自号少陵野老，也称杜少陵，河南巩县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今河南巩义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人。杜甫是唐朝伟大的现实主义诗人。他忧国忧民，人格高尚，思想核心是儒家的仁政思想，他有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致君尧舜上，再使风俗淳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的宏伟抱负。杜甫作品被称为世上疮痍，诗中圣哲；民间疾苦，笔底波澜。杜甫与李白合称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李杜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。诗歌风格沉郁顿挫。有《杜工部集》传世，约有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1 500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首诗歌被保留下来。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766800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下江陵，溯沅、湘以登衡山，因客耒阳。</a:t>
            </a:r>
            <a:r>
              <a:rPr lang="zh-CN" altLang="zh-CN" sz="2800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游南岳祠，大水遽至，涉旬不得食，县令具舟迎之，乃得还。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令尝馈牛炙白酒，大醉，一夕卒，年五十九。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甫旷放不自检，好论天下大事，高而不切。与李白齐名，时号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李杜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。尝从白及高适过汴州，酒酣登吹台，慷慨怀古，人莫测也。数尝寇乱，挺节无所污。为歌诗，伤时挠弱，情不忘君，人皆怜之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11200"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节选自《新唐书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杜甫传》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573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89434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中画波浪线的部分有三处需要断句，请将下面相应位置的答案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标号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打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“√”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圆角矩形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21734"/>
              </p:ext>
            </p:extLst>
          </p:nvPr>
        </p:nvGraphicFramePr>
        <p:xfrm>
          <a:off x="550590" y="1700300"/>
          <a:ext cx="10763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文档" r:id="rId13" imgW="10774585" imgH="846108" progId="Word.Document.12">
                  <p:embed/>
                </p:oleObj>
              </mc:Choice>
              <mc:Fallback>
                <p:oleObj name="文档" r:id="rId13" imgW="10774585" imgH="846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590" y="1700300"/>
                        <a:ext cx="10763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2842675" y="15561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4950355" y="15469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7361480" y="15469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89206" y="2385106"/>
            <a:ext cx="11412000" cy="3744416"/>
            <a:chOff x="406574" y="1081808"/>
            <a:chExt cx="11412000" cy="3744416"/>
          </a:xfrm>
        </p:grpSpPr>
        <p:grpSp>
          <p:nvGrpSpPr>
            <p:cNvPr id="26" name="组合 25"/>
            <p:cNvGrpSpPr/>
            <p:nvPr/>
          </p:nvGrpSpPr>
          <p:grpSpPr>
            <a:xfrm>
              <a:off x="406574" y="1081808"/>
              <a:ext cx="11412000" cy="3744416"/>
              <a:chOff x="406574" y="1081808"/>
              <a:chExt cx="11412000" cy="3744416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406574" y="1197546"/>
                <a:ext cx="11412000" cy="3628678"/>
              </a:xfrm>
              <a:prstGeom prst="roundRect">
                <a:avLst>
                  <a:gd name="adj" fmla="val 355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74387" y="1427412"/>
              <a:ext cx="11076375" cy="324217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甫家寓</a:t>
              </a:r>
              <a:r>
                <a:rPr lang="zh-CN" altLang="zh-CN" sz="28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鄜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甫家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作主语，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寓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作谓语，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鄜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作宾语，主谓宾齐全，所以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处应断开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 smtClean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弥年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作状语修饰谓语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艰窭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处应断开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 smtClean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孺弱至饿死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孺弱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作主语，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饿死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作谓语，结构完整，所以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F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处应断开。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3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399063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对文中加颜色的词语及相关内容的解说，不正确的一项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右拾遗：唐朝及后来朝代设置的小官，分为左、右拾遗，为谏官的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，主要负责向皇帝奏论政事，称述得失。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绝言者路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，与成语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绝处逢生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含义相同。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关辅：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指关中，即陕西渭河流域一带。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辅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指三辅，即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西汉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治理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京畿地区三个长官的合称，也指京城长安附近地区。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会严武节度剑南东、西川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会天大雨，道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不通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《陈涉世家》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含义相同。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638" y="23222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702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9206" y="1557586"/>
            <a:ext cx="11412000" cy="1872208"/>
            <a:chOff x="406574" y="1081808"/>
            <a:chExt cx="11412000" cy="1872208"/>
          </a:xfrm>
        </p:grpSpPr>
        <p:grpSp>
          <p:nvGrpSpPr>
            <p:cNvPr id="14" name="组合 13"/>
            <p:cNvGrpSpPr/>
            <p:nvPr/>
          </p:nvGrpSpPr>
          <p:grpSpPr>
            <a:xfrm>
              <a:off x="406574" y="1081808"/>
              <a:ext cx="11412000" cy="1872208"/>
              <a:chOff x="406574" y="1081808"/>
              <a:chExt cx="11412000" cy="1872208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406574" y="1197546"/>
                <a:ext cx="11412000" cy="1756470"/>
              </a:xfrm>
              <a:prstGeom prst="roundRect">
                <a:avLst>
                  <a:gd name="adj" fmla="val 355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574387" y="1436556"/>
              <a:ext cx="11076375" cy="13031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项含义不同，断绝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/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尽，穷尽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项均为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恰逢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2" name="圆角矩形 21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509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261442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对原文有关内容的概述，不正确的一项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杜甫积极入世，虽考进士未中，但因向玄宗献上三篇赋，被玄宗赏识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授予官职。肃宗即位后，他想方设法历尽艰辛投奔肃宗。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房</a:t>
            </a:r>
            <a:r>
              <a:rPr lang="zh-CN" altLang="zh-CN" sz="2800" kern="100" dirty="0"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琯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</a:rPr>
              <a:t>因兵败陈涛斜和窝藏董廷兰被罢免官职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，杜甫上疏为房</a:t>
            </a:r>
            <a:r>
              <a:rPr lang="zh-CN" altLang="zh-CN" sz="2800" kern="100" dirty="0">
                <a:latin typeface="方正中等线_GBK" panose="03000509000000000000" pitchFamily="65" charset="-122"/>
                <a:ea typeface="方正中等线_GBK" panose="03000509000000000000" pitchFamily="65" charset="-122"/>
                <a:cs typeface="宋体" panose="02010600030101010101" pitchFamily="2" charset="-122"/>
              </a:rPr>
              <a:t>琯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</a:rPr>
              <a:t>辩解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惹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怒玄宗，差点获罪。后因饥荒杜甫弃官离去，客居秦州。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杜甫流落剑南，依附世交节度使严武，严武对他非常亲善。但杜甫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有时褊狭浮躁，经常酒醉登上严武床，严武怀恨在心。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杜甫和李白、高适交往颇深，曾经相伴旅行，在汴州酒酣后登台怀古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抒发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慷慨之志，人们都很理解杜甫心中的悲愤之情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126" y="47437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1" name="圆角矩形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677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9206" y="1269554"/>
            <a:ext cx="11412000" cy="2376264"/>
            <a:chOff x="406574" y="1081808"/>
            <a:chExt cx="11412000" cy="2376264"/>
          </a:xfrm>
        </p:grpSpPr>
        <p:grpSp>
          <p:nvGrpSpPr>
            <p:cNvPr id="14" name="组合 13"/>
            <p:cNvGrpSpPr/>
            <p:nvPr/>
          </p:nvGrpSpPr>
          <p:grpSpPr>
            <a:xfrm>
              <a:off x="406574" y="1081808"/>
              <a:ext cx="11412000" cy="2376264"/>
              <a:chOff x="406574" y="1081808"/>
              <a:chExt cx="11412000" cy="2376264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406574" y="1197546"/>
                <a:ext cx="11412000" cy="2260526"/>
              </a:xfrm>
              <a:prstGeom prst="roundRect">
                <a:avLst>
                  <a:gd name="adj" fmla="val 355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574387" y="1369840"/>
              <a:ext cx="11076375" cy="19303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人们都很理解杜甫心中的悲愤之情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理解有误。根据原文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酒酣登吹台，慷慨怀古，人莫测也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可知，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人莫测也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是说人们都不能猜测他的心思。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7" name="圆角矩形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9" name="圆角矩形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268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62278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文中画横线的句子翻译成现代汉语。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少贫不自振，客吴越、齐赵间。李邕奇其材，先往见之。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5206" y="1827330"/>
            <a:ext cx="1134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少时家贫不能够养活自己，客居在吴越、齐赵一带。李邕对他的才学感到惊奇，先去看望他。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89206" y="3501802"/>
            <a:ext cx="11412000" cy="1872208"/>
            <a:chOff x="406574" y="1081808"/>
            <a:chExt cx="11412000" cy="1872208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872208"/>
              <a:chOff x="406574" y="1081808"/>
              <a:chExt cx="11412000" cy="187220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756470"/>
              </a:xfrm>
              <a:prstGeom prst="roundRect">
                <a:avLst>
                  <a:gd name="adj" fmla="val 355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574387" y="1436556"/>
              <a:ext cx="11076375" cy="128400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振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，同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赈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，救济；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客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，客居、漂泊；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奇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，意动用法，对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……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感到奇怪。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766800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游南岳祠，大水遽至，涉旬不得食，县令具舟迎之，乃得还。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译文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294" y="1324719"/>
            <a:ext cx="1116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游览南岳祠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南岳庙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，突然发大水，十多天找不到东西吃，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耒阳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县令备船来迎接他，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杜甫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才能够回来。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9206" y="2925738"/>
            <a:ext cx="11412000" cy="1296144"/>
            <a:chOff x="406574" y="1081808"/>
            <a:chExt cx="11412000" cy="1296144"/>
          </a:xfrm>
        </p:grpSpPr>
        <p:grpSp>
          <p:nvGrpSpPr>
            <p:cNvPr id="16" name="组合 15"/>
            <p:cNvGrpSpPr/>
            <p:nvPr/>
          </p:nvGrpSpPr>
          <p:grpSpPr>
            <a:xfrm>
              <a:off x="406574" y="1081808"/>
              <a:ext cx="11412000" cy="1296144"/>
              <a:chOff x="406574" y="1081808"/>
              <a:chExt cx="11412000" cy="129614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406574" y="1197546"/>
                <a:ext cx="11412000" cy="1180406"/>
              </a:xfrm>
              <a:prstGeom prst="roundRect">
                <a:avLst>
                  <a:gd name="adj" fmla="val 355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7F2216E9-0435-7741-9918-93AFB1D17999}"/>
                  </a:ext>
                </a:extLst>
              </p:cNvPr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74387" y="1436556"/>
              <a:ext cx="11076375" cy="6568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遽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，突然；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涉旬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，经过十天；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具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，准备；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乃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，才。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982824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结合本文和杜甫的《登高》一诗，简要概括杜甫去世的原因。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1760687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国家动荡，漂泊难归，体弱多病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怀才不遇，贫病交加，饥寒交迫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暴食牛肉，饮酒大醉，伤了身体。</a:t>
            </a:r>
            <a:endParaRPr lang="zh-CN" altLang="zh-CN" sz="1050" kern="100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46348"/>
            <a:ext cx="11412000" cy="626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zh-CN" altLang="zh-CN" sz="2800" b="1" kern="100" dirty="0">
                <a:solidFill>
                  <a:srgbClr val="FFFFFF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参考译文</a:t>
            </a:r>
          </a:p>
          <a:p>
            <a:pPr indent="711200" algn="just">
              <a:lnSpc>
                <a:spcPct val="145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，字子美，少时家贫不能够养活自己，客居在吴越、齐赵一带。李邕对他的才学感到惊奇，先去看望他。参加进士没考上，困居长安。天宝十三载，唐玄宗朝拜献祭于太清宫，在祖庙祭祀祖宗，到郊外祭祀天地。杜甫进献了三篇赋。皇上对这几篇赋感到惊奇，让他在集贤院等待诏命，命令宰相考核他的文才。提拔他为河西尉，杜甫尚未到职，后来改为右卫率府胄曹参军。适逢安禄山叛乱，皇帝逃入蜀地，杜甫避乱奔逃于泾、渭等三江流域。唐肃宗即位，杜甫疲困衰弱，想要从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鄜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州投奔皇帝的临时驻地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中途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被贼寇捉住。至德二年，杜甫逃往凤翔拜谒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唐肃宗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，被授右拾遗的官职。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954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512232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背景知识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《登高》一诗写于唐代宗大历二年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(767)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秋，是杜甫去世前在四川夔州所作。其时，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安史之乱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刚刚结束，地方军阀又乘时而起，相互争夺地盘，社会动荡，民不聊生。杜甫此时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漂泊西南天地间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，家道艰辛，个人多病，尤其是壮志未酬。他的好友李白、高适、严武等又相继去世。适逢秋日登高，夔州水急、风大、猿啸的萧瑟景象，触动了杜甫的情怀，使他发出如此人生慨叹，写下了被称为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古今七律第一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的《登高》一诗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500051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杜甫和房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琯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是平民之交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，当时房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琯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在陈涛斜被打败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，又因为窝藏董延兰，被罢黜了宰相职务。杜甫上疏说：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罪行轻微，不应该罢免大臣。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唐肃宗大怒，召见三司来亲自质问。宰相张镐说：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如果让杜甫抵罪，这是在断绝言路。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唐肃宗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怒气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才缓解。当时，杜甫所在的地方到处是盗寇抢掠，而杜甫家眷寓居于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鄜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州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，生活终年艰难贫穷，幼年的孩子甚至要饿死了。于是朝廷允许杜甫亲自前往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鄜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州探视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鄜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州回到京城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，出任华州司功参军。关中和长安随处闹饥荒，杜甫就弃官离去，客居秦州，以背负木柴、采集橡栗为生。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004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65929"/>
            <a:ext cx="11412000" cy="6000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后来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流落到剑南，在成都城西郊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浣花溪营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建草堂居住。朝廷召杜甫任京兆府功曹参军，他没有到职。恰逢严武任剑南东、西川节度使，杜甫前去投奔他。严武第二次任剑南节度使时，上表推荐杜甫为参谋，加检校工部员外郎官职。严武因为自家与杜甫是世代旧交，就对杜甫十分优待，亲自来到杜甫家中。杜甫见严武，有时竟不穿衣服，而性格褊狭浮躁，经常酒醉登上严武床，严武怀恨在心。崔旰等人内乱时，杜甫往来于梓州、夔州之间。大历年间，杜甫出了瞿塘峡，下至江陵，溯流而上到沅江、湘江，以便去登南岳衡山，于是暂住耒阳。游览南岳祠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南岳庙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，突然发大水，十多天找不到东西吃，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耒阳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县令备船来迎接他，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杜甫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才能够回来。县令为他摆设了烤牛肉和白酒，杜甫喝得大醉，晚上离开了人世，享年五十九岁。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389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928617"/>
            <a:ext cx="11412000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杜甫旷达不拘礼俗，又不自我约束检点，喜欢谈论天下大事，调子虽高却不切实际。他与李白齐名，当时称为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李杜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Courier New" panose="02070309020205020404" pitchFamily="49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。曾经随同李白和高适从汴州路过，饮酒醉了登上歌舞台，情绪高昂地写怀古的诗歌，人们都不能猜测他的心思。杜甫多次饱尝贼寇作乱的痛苦，坚守节操不被玷污。他所作的诗歌，感伤时局又懦弱无为，感情上忘不掉君主，人们都很同情他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圆角矩形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微软雅黑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3" name="圆角矩形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8E73A20-BF00-044D-BD8A-524FEE077FCA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4" name="圆角矩形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148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" y="745080"/>
            <a:ext cx="12189600" cy="3348000"/>
          </a:xfrm>
          <a:prstGeom prst="rect">
            <a:avLst/>
          </a:prstGeom>
          <a:blipFill dpi="0" rotWithShape="1">
            <a:blip r:embed="rId2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五边形 3"/>
          <p:cNvSpPr/>
          <p:nvPr/>
        </p:nvSpPr>
        <p:spPr>
          <a:xfrm>
            <a:off x="0" y="2493690"/>
            <a:ext cx="11999862" cy="2160240"/>
          </a:xfrm>
          <a:prstGeom prst="homePlate">
            <a:avLst>
              <a:gd name="adj" fmla="val 26803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94606" y="3080845"/>
            <a:ext cx="476086" cy="1573086"/>
            <a:chOff x="3048851" y="744102"/>
            <a:chExt cx="476086" cy="1573086"/>
          </a:xfrm>
        </p:grpSpPr>
        <p:sp>
          <p:nvSpPr>
            <p:cNvPr id="14" name="矩形 13"/>
            <p:cNvSpPr/>
            <p:nvPr/>
          </p:nvSpPr>
          <p:spPr>
            <a:xfrm>
              <a:off x="3048851" y="744102"/>
              <a:ext cx="476086" cy="157308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96911" y="983706"/>
              <a:ext cx="40323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kern="100" dirty="0" smtClean="0">
                  <a:solidFill>
                    <a:schemeClr val="bg1"/>
                  </a:solidFill>
                  <a:latin typeface="+mj-ea"/>
                  <a:ea typeface="+mj-ea"/>
                  <a:cs typeface="华文黑体" panose="02010600040101010101" pitchFamily="2" charset="-122"/>
                </a:rPr>
                <a:t>第三单元</a:t>
              </a:r>
              <a:endParaRPr lang="zh-CN" altLang="en-US" sz="1600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663755" y="3080844"/>
            <a:ext cx="2862902" cy="86177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5000" b="1" kern="100" dirty="0" smtClean="0">
                <a:latin typeface="+mj-ea"/>
                <a:ea typeface="+mj-ea"/>
                <a:cs typeface="华文黑体" panose="02010600040101010101" pitchFamily="2" charset="-122"/>
              </a:rPr>
              <a:t>本课结束</a:t>
            </a:r>
            <a:endParaRPr lang="zh-CN" altLang="en-US" sz="5000" b="1" kern="100" dirty="0">
              <a:latin typeface="+mj-ea"/>
              <a:ea typeface="+mj-ea"/>
              <a:cs typeface="华文黑体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03048A7-E3A6-3A41-AE40-D749B06A0787}"/>
              </a:ext>
            </a:extLst>
          </p:cNvPr>
          <p:cNvSpPr txBox="1"/>
          <p:nvPr/>
        </p:nvSpPr>
        <p:spPr>
          <a:xfrm>
            <a:off x="4009008" y="4223963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189067"/>
            <a:ext cx="11412000" cy="6481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知识链接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近体诗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近体诗与古体诗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又称古风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相对，是唐代形成的新诗体，严格讲究格律，分为绝句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五言四句、七言四句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、律诗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五言八句、七言八句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、排律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八句以上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三种，以律诗的格律为基准。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律诗格律要求严密，常见的有五言律诗和七言律诗，它们在格律上的规定有：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限字句。一般每首八句，分为四联，分别叫作首联、颔联、颈联、尾联。每联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的上句叫出句，下句叫对句。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定韵脚。每首诗偶句句末必须押韵，一韵到底，首句可押可不押。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调平仄。诗句中每个字用平声或仄声，都有基本的规定，一般按照平仄交互的原则处理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47746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近体诗与古体诗的区别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84225"/>
              </p:ext>
            </p:extLst>
          </p:nvPr>
        </p:nvGraphicFramePr>
        <p:xfrm>
          <a:off x="533206" y="1297652"/>
          <a:ext cx="11124000" cy="4716000"/>
        </p:xfrm>
        <a:graphic>
          <a:graphicData uri="http://schemas.openxmlformats.org/drawingml/2006/table">
            <a:tbl>
              <a:tblPr/>
              <a:tblGrid>
                <a:gridCol w="1385536"/>
                <a:gridCol w="4032448"/>
                <a:gridCol w="5706016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类别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近体诗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古体诗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格律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除需用韵之外，受到格律限制。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除需用韵之外，不受格律限制。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字数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一般只有五言、七言两种形式。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有四言、五言、六言、七言和杂言诸体。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句数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绝句四句，律诗八句，排律八句以上。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从两句到百句的都有。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14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693490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诵读诗韵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诗中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表示划分的朗读节奏，画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字为韵脚。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天高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猿啸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哀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，渚清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沙白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鸟飞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落木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萧萧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下，不尽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滚滚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万里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悲秋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常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作客，百年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登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艰难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苦恨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繁霜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鬓，潦倒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新停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浊酒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</a:t>
            </a:r>
            <a:r>
              <a:rPr lang="zh-CN" altLang="zh-CN" sz="2800" u="wavyHeavy" kern="100" dirty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87227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基础知识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48072"/>
              </p:ext>
            </p:extLst>
          </p:nvPr>
        </p:nvGraphicFramePr>
        <p:xfrm>
          <a:off x="515206" y="1701922"/>
          <a:ext cx="11160000" cy="2880000"/>
        </p:xfrm>
        <a:graphic>
          <a:graphicData uri="http://schemas.openxmlformats.org/drawingml/2006/table">
            <a:tbl>
              <a:tblPr/>
              <a:tblGrid>
                <a:gridCol w="4211848"/>
                <a:gridCol w="694815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词语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释义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渚清沙白鸟飞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回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百年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多病独登台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艰难</a:t>
                      </a:r>
                      <a:r>
                        <a:rPr lang="zh-CN" sz="2800" kern="1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苦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恨繁霜鬓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750423" y="25291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盘旋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391350" y="32320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借指晚年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29959" y="39349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6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18692</TotalTime>
  <Words>4581</Words>
  <Application>Microsoft Office PowerPoint</Application>
  <PresentationFormat>自定义</PresentationFormat>
  <Paragraphs>507</Paragraphs>
  <Slides>53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72" baseType="lpstr">
      <vt:lpstr>DOUYU Font</vt:lpstr>
      <vt:lpstr>zihun159hao-gukesong</vt:lpstr>
      <vt:lpstr>方正中等线_GBK</vt:lpstr>
      <vt:lpstr>方正中等线简体</vt:lpstr>
      <vt:lpstr>仿宋_GB2312</vt:lpstr>
      <vt:lpstr>黑体</vt:lpstr>
      <vt:lpstr>华文黑体</vt:lpstr>
      <vt:lpstr>华文细黑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Courier New</vt:lpstr>
      <vt:lpstr>Times New Roman</vt:lpstr>
      <vt:lpstr>8_Office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语文课件</dc:title>
  <dc:creator>金榜苑</dc:creator>
  <cp:lastModifiedBy>Administrator</cp:lastModifiedBy>
  <cp:revision>7611</cp:revision>
  <dcterms:created xsi:type="dcterms:W3CDTF">2014-11-27T01:03:00Z</dcterms:created>
  <dcterms:modified xsi:type="dcterms:W3CDTF">2024-06-29T06:47:51Z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