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2" r:id="rId4"/>
    <p:sldId id="371"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65" r:id="rId29"/>
    <p:sldId id="372" r:id="rId30"/>
    <p:sldId id="398" r:id="rId31"/>
    <p:sldId id="399" r:id="rId32"/>
    <p:sldId id="400" r:id="rId33"/>
    <p:sldId id="401" r:id="rId34"/>
    <p:sldId id="402" r:id="rId35"/>
    <p:sldId id="403" r:id="rId36"/>
    <p:sldId id="404" r:id="rId37"/>
    <p:sldId id="405" r:id="rId38"/>
    <p:sldId id="406" r:id="rId39"/>
    <p:sldId id="408" r:id="rId40"/>
    <p:sldId id="366" r:id="rId41"/>
    <p:sldId id="373" r:id="rId42"/>
    <p:sldId id="409" r:id="rId43"/>
    <p:sldId id="410" r:id="rId44"/>
    <p:sldId id="411" r:id="rId45"/>
    <p:sldId id="412" r:id="rId46"/>
    <p:sldId id="413" r:id="rId47"/>
    <p:sldId id="414" r:id="rId48"/>
    <p:sldId id="415" r:id="rId49"/>
    <p:sldId id="416" r:id="rId50"/>
    <p:sldId id="367" r:id="rId51"/>
    <p:sldId id="374" r:id="rId52"/>
    <p:sldId id="417" r:id="rId53"/>
    <p:sldId id="418" r:id="rId54"/>
    <p:sldId id="419" r:id="rId55"/>
    <p:sldId id="420" r:id="rId56"/>
    <p:sldId id="421" r:id="rId57"/>
    <p:sldId id="422" r:id="rId58"/>
    <p:sldId id="423" r:id="rId59"/>
    <p:sldId id="424" r:id="rId60"/>
    <p:sldId id="425" r:id="rId61"/>
    <p:sldId id="426" r:id="rId62"/>
    <p:sldId id="427" r:id="rId63"/>
    <p:sldId id="428" r:id="rId64"/>
    <p:sldId id="429" r:id="rId65"/>
    <p:sldId id="295"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FFF"/>
    <a:srgbClr val="FFC000"/>
    <a:srgbClr val="3D7351"/>
    <a:srgbClr val="404040"/>
    <a:srgbClr val="E4FFEE"/>
    <a:srgbClr val="C1EBF5"/>
    <a:srgbClr val="4040C8"/>
    <a:srgbClr val="D9827B"/>
    <a:srgbClr val="D5FFE5"/>
    <a:srgbClr val="C9F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111" d="100"/>
          <a:sy n="111" d="100"/>
        </p:scale>
        <p:origin x="594" y="114"/>
      </p:cViewPr>
      <p:guideLst>
        <p:guide orient="horz" pos="210"/>
        <p:guide pos="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2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2480" cy="6858000"/>
          </a:xfrm>
          <a:prstGeom prst="rect">
            <a:avLst/>
          </a:prstGeom>
        </p:spPr>
      </p:pic>
    </p:spTree>
    <p:extLst>
      <p:ext uri="{BB962C8B-B14F-4D97-AF65-F5344CB8AC3E}">
        <p14:creationId xmlns:p14="http://schemas.microsoft.com/office/powerpoint/2010/main" val="199606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2413194"/>
            <a:ext cx="12192000" cy="444480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9170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874469"/>
            <a:ext cx="12192000" cy="49835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17141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287169"/>
            <a:ext cx="12192000" cy="55708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 name="矩形 8">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12230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
            <a:ext cx="12192000" cy="685799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 name="矩形 8">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72798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标题幻灯片">
    <p:bg>
      <p:bgPr>
        <a:solidFill>
          <a:srgbClr val="E4FFEE"/>
        </a:solidFill>
        <a:effectLst/>
      </p:bgPr>
    </p:bg>
    <p:spTree>
      <p:nvGrpSpPr>
        <p:cNvPr id="1" name=""/>
        <p:cNvGrpSpPr/>
        <p:nvPr/>
      </p:nvGrpSpPr>
      <p:grpSpPr>
        <a:xfrm>
          <a:off x="0" y="0"/>
          <a:ext cx="0" cy="0"/>
          <a:chOff x="0" y="0"/>
          <a:chExt cx="0" cy="0"/>
        </a:xfrm>
      </p:grpSpPr>
      <p:sp>
        <p:nvSpPr>
          <p:cNvPr id="3" name="矩形 2"/>
          <p:cNvSpPr/>
          <p:nvPr userDrawn="1"/>
        </p:nvSpPr>
        <p:spPr>
          <a:xfrm>
            <a:off x="0" y="5733256"/>
            <a:ext cx="12192000" cy="1124744"/>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47825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3_标题幻灯片">
    <p:bg>
      <p:bgPr>
        <a:solidFill>
          <a:srgbClr val="E4FFEE"/>
        </a:solidFill>
        <a:effectLst/>
      </p:bgPr>
    </p:bg>
    <p:spTree>
      <p:nvGrpSpPr>
        <p:cNvPr id="1" name=""/>
        <p:cNvGrpSpPr/>
        <p:nvPr/>
      </p:nvGrpSpPr>
      <p:grpSpPr>
        <a:xfrm>
          <a:off x="0" y="0"/>
          <a:ext cx="0" cy="0"/>
          <a:chOff x="0" y="0"/>
          <a:chExt cx="0" cy="0"/>
        </a:xfrm>
      </p:grpSpPr>
      <p:sp>
        <p:nvSpPr>
          <p:cNvPr id="3" name="矩形 2"/>
          <p:cNvSpPr/>
          <p:nvPr userDrawn="1"/>
        </p:nvSpPr>
        <p:spPr>
          <a:xfrm>
            <a:off x="0" y="5157192"/>
            <a:ext cx="12192000" cy="170080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23848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4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615840"/>
            <a:ext cx="12192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29442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615840"/>
            <a:ext cx="12192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065981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057902"/>
            <a:ext cx="12192000" cy="2800097"/>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942477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3505783"/>
            <a:ext cx="12192000" cy="335221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87811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222480" cy="6858000"/>
          </a:xfrm>
          <a:prstGeom prst="rect">
            <a:avLst/>
          </a:prstGeom>
        </p:spPr>
      </p:pic>
    </p:spTree>
    <p:extLst>
      <p:ext uri="{BB962C8B-B14F-4D97-AF65-F5344CB8AC3E}">
        <p14:creationId xmlns:p14="http://schemas.microsoft.com/office/powerpoint/2010/main" val="344656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2953922"/>
            <a:ext cx="12192000" cy="390407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2942032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7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2413194"/>
            <a:ext cx="12192000" cy="444480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4043796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标题幻灯片">
    <p:bg>
      <p:bgPr>
        <a:solidFill>
          <a:srgbClr val="E4FFEE"/>
        </a:solidFill>
        <a:effectLst/>
      </p:bgPr>
    </p:bg>
    <p:spTree>
      <p:nvGrpSpPr>
        <p:cNvPr id="1" name=""/>
        <p:cNvGrpSpPr/>
        <p:nvPr/>
      </p:nvGrpSpPr>
      <p:grpSpPr>
        <a:xfrm>
          <a:off x="0" y="0"/>
          <a:ext cx="0" cy="0"/>
          <a:chOff x="0" y="0"/>
          <a:chExt cx="0" cy="0"/>
        </a:xfrm>
      </p:grpSpPr>
      <p:sp>
        <p:nvSpPr>
          <p:cNvPr id="6" name="矩形 5"/>
          <p:cNvSpPr/>
          <p:nvPr userDrawn="1"/>
        </p:nvSpPr>
        <p:spPr>
          <a:xfrm>
            <a:off x="0" y="1874469"/>
            <a:ext cx="12192000" cy="49835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243178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9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287169"/>
            <a:ext cx="12192000" cy="55708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7441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4078647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空白">
    <p:bg>
      <p:bgPr>
        <a:solidFill>
          <a:srgbClr val="E4FFE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16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15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4FFEE"/>
        </a:solidFill>
        <a:effectLst/>
      </p:bgPr>
    </p:bg>
    <p:spTree>
      <p:nvGrpSpPr>
        <p:cNvPr id="1" name=""/>
        <p:cNvGrpSpPr/>
        <p:nvPr/>
      </p:nvGrpSpPr>
      <p:grpSpPr>
        <a:xfrm>
          <a:off x="0" y="0"/>
          <a:ext cx="0" cy="0"/>
          <a:chOff x="0" y="0"/>
          <a:chExt cx="0" cy="0"/>
        </a:xfrm>
      </p:grpSpPr>
      <p:sp>
        <p:nvSpPr>
          <p:cNvPr id="3" name="矩形 2">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4" name="矩形 3">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5">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539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rgbClr val="E4FFEE"/>
        </a:solidFill>
        <a:effectLst/>
      </p:bgPr>
    </p:bg>
    <p:spTree>
      <p:nvGrpSpPr>
        <p:cNvPr id="1" name=""/>
        <p:cNvGrpSpPr/>
        <p:nvPr/>
      </p:nvGrpSpPr>
      <p:grpSpPr>
        <a:xfrm>
          <a:off x="0" y="0"/>
          <a:ext cx="0" cy="0"/>
          <a:chOff x="0" y="0"/>
          <a:chExt cx="0" cy="0"/>
        </a:xfrm>
      </p:grpSpPr>
      <p:sp>
        <p:nvSpPr>
          <p:cNvPr id="6" name="矩形 5"/>
          <p:cNvSpPr/>
          <p:nvPr userDrawn="1"/>
        </p:nvSpPr>
        <p:spPr>
          <a:xfrm>
            <a:off x="0" y="5733256"/>
            <a:ext cx="12192000" cy="1124744"/>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矩形 10">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5575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5157192"/>
            <a:ext cx="12192000" cy="170080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4708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2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4615840"/>
            <a:ext cx="12192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0555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4057902"/>
            <a:ext cx="12192000" cy="2800097"/>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3782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3505783"/>
            <a:ext cx="12192000" cy="335221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5539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2953922"/>
            <a:ext cx="12192000" cy="390407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7744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FFEE"/>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0" y="9144"/>
            <a:ext cx="12208300" cy="6848856"/>
          </a:xfrm>
          <a:prstGeom prst="rect">
            <a:avLst/>
          </a:prstGeom>
        </p:spPr>
      </p:pic>
    </p:spTree>
    <p:extLst>
      <p:ext uri="{BB962C8B-B14F-4D97-AF65-F5344CB8AC3E}">
        <p14:creationId xmlns:p14="http://schemas.microsoft.com/office/powerpoint/2010/main" val="1618139024"/>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49" r:id="rId3"/>
    <p:sldLayoutId id="2147483671" r:id="rId4"/>
    <p:sldLayoutId id="2147483673" r:id="rId5"/>
    <p:sldLayoutId id="2147483695" r:id="rId6"/>
    <p:sldLayoutId id="2147483694" r:id="rId7"/>
    <p:sldLayoutId id="2147483674" r:id="rId8"/>
    <p:sldLayoutId id="2147483675" r:id="rId9"/>
    <p:sldLayoutId id="2147483676" r:id="rId10"/>
    <p:sldLayoutId id="2147483677" r:id="rId11"/>
    <p:sldLayoutId id="2147483678" r:id="rId12"/>
    <p:sldLayoutId id="2147483698" r:id="rId13"/>
    <p:sldLayoutId id="2147483685" r:id="rId14"/>
    <p:sldLayoutId id="2147483696" r:id="rId15"/>
    <p:sldLayoutId id="2147483697"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82" r:id="rId25"/>
    <p:sldLayoutId id="214748369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1.docx"/><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2.docx"/><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3.docx"/><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4.docx"/><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5.docx"/><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50.xml"/><Relationship Id="rId5" Type="http://schemas.openxmlformats.org/officeDocument/2006/relationships/slide" Target="slide40.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6.docx"/><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7.docx"/><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8.docx"/><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9.docx"/><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10.docx"/><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11.docx"/><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12.docx"/><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13.docx"/><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14.docx"/><Relationship Id="rId1" Type="http://schemas.openxmlformats.org/officeDocument/2006/relationships/slideLayout" Target="../slideLayouts/slideLayout26.xml"/><Relationship Id="rId5" Type="http://schemas.openxmlformats.org/officeDocument/2006/relationships/image" Target="../media/image21.emf"/><Relationship Id="rId4" Type="http://schemas.openxmlformats.org/officeDocument/2006/relationships/package" Target="../embeddings/Microsoft_Word_Document15.docx"/></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Word_Document16.docx"/><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220714"/>
            <a:ext cx="12192000" cy="781130"/>
          </a:xfrm>
          <a:prstGeom prst="rect">
            <a:avLst/>
          </a:prstGeom>
          <a:solidFill>
            <a:schemeClr val="accent6">
              <a:lumMod val="75000"/>
            </a:schemeClr>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数据 5"/>
          <p:cNvSpPr/>
          <p:nvPr/>
        </p:nvSpPr>
        <p:spPr>
          <a:xfrm>
            <a:off x="7295707" y="3220714"/>
            <a:ext cx="2966617" cy="781130"/>
          </a:xfrm>
          <a:prstGeom prst="flowChartInputOutput">
            <a:avLst/>
          </a:prstGeom>
          <a:solidFill>
            <a:srgbClr val="E4FFEE"/>
          </a:solidFill>
          <a:ln>
            <a:solidFill>
              <a:srgbClr val="E4F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1001385" y="2898137"/>
            <a:ext cx="3239716" cy="144780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98186" y="3314261"/>
            <a:ext cx="2246115" cy="615553"/>
          </a:xfrm>
          <a:prstGeom prst="rect">
            <a:avLst/>
          </a:prstGeom>
          <a:noFill/>
          <a:ln>
            <a:noFill/>
          </a:ln>
        </p:spPr>
        <p:txBody>
          <a:bodyPr wrap="square" rtlCol="0">
            <a:spAutoFit/>
          </a:bodyPr>
          <a:lstStyle/>
          <a:p>
            <a:pPr algn="dist"/>
            <a:r>
              <a:rPr lang="zh-CN" altLang="en-US" sz="3400">
                <a:solidFill>
                  <a:schemeClr val="bg1"/>
                </a:solidFill>
                <a:latin typeface="微软雅黑" panose="020B0503020204020204" pitchFamily="34" charset="-122"/>
                <a:ea typeface="微软雅黑" panose="020B0503020204020204" pitchFamily="34" charset="-122"/>
              </a:rPr>
              <a:t>第六单元</a:t>
            </a:r>
            <a:endParaRPr lang="en-US" altLang="zh-CN" sz="340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262866" y="2525995"/>
            <a:ext cx="7840091" cy="646331"/>
          </a:xfrm>
          <a:prstGeom prst="rect">
            <a:avLst/>
          </a:prstGeom>
          <a:noFill/>
        </p:spPr>
        <p:txBody>
          <a:bodyPr wrap="square" rtlCol="0">
            <a:spAutoFit/>
          </a:bodyPr>
          <a:lstStyle/>
          <a:p>
            <a:r>
              <a:rPr lang="zh-CN" altLang="en-US" sz="3600">
                <a:latin typeface="微软雅黑" panose="020B0503020204020204" pitchFamily="34" charset="-122"/>
                <a:ea typeface="微软雅黑" panose="020B0503020204020204" pitchFamily="34" charset="-122"/>
                <a:cs typeface="Arial Unicode MS" panose="020B0604020202020204" pitchFamily="34" charset="-122"/>
              </a:rPr>
              <a:t>第</a:t>
            </a:r>
            <a:r>
              <a:rPr lang="en-US" altLang="zh-CN" sz="3600">
                <a:latin typeface="微软雅黑" panose="020B0503020204020204" pitchFamily="34" charset="-122"/>
                <a:ea typeface="微软雅黑" panose="020B0503020204020204" pitchFamily="34" charset="-122"/>
                <a:cs typeface="Arial Unicode MS" panose="020B0604020202020204" pitchFamily="34" charset="-122"/>
              </a:rPr>
              <a:t>2</a:t>
            </a:r>
            <a:r>
              <a:rPr lang="zh-CN" altLang="en-US" sz="3600">
                <a:latin typeface="微软雅黑" panose="020B0503020204020204" pitchFamily="34" charset="-122"/>
                <a:ea typeface="微软雅黑" panose="020B0503020204020204" pitchFamily="34" charset="-122"/>
                <a:cs typeface="Arial Unicode MS" panose="020B0604020202020204" pitchFamily="34" charset="-122"/>
              </a:rPr>
              <a:t>课时　师说</a:t>
            </a:r>
          </a:p>
        </p:txBody>
      </p:sp>
      <p:pic>
        <p:nvPicPr>
          <p:cNvPr id="19" name="图片 18" descr="e37b0ec1d4924ecca897357d279cf88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a:off x="801370" y="175260"/>
            <a:ext cx="1453515" cy="1453515"/>
          </a:xfrm>
          <a:prstGeom prst="rect">
            <a:avLst/>
          </a:prstGeom>
        </p:spPr>
      </p:pic>
      <p:sp>
        <p:nvSpPr>
          <p:cNvPr id="20" name="矩形 19"/>
          <p:cNvSpPr/>
          <p:nvPr/>
        </p:nvSpPr>
        <p:spPr>
          <a:xfrm>
            <a:off x="1001385" y="587446"/>
            <a:ext cx="1052723" cy="587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lumMod val="75000"/>
                    <a:lumOff val="25000"/>
                  </a:schemeClr>
                </a:solidFill>
                <a:latin typeface="Times New Roman" panose="02020603050405020304" pitchFamily="18" charset="0"/>
                <a:cs typeface="Times New Roman" panose="02020603050405020304" pitchFamily="18" charset="0"/>
              </a:rPr>
              <a:t>2024</a:t>
            </a:r>
          </a:p>
        </p:txBody>
      </p:sp>
      <p:sp>
        <p:nvSpPr>
          <p:cNvPr id="13" name="矩形 12"/>
          <p:cNvSpPr/>
          <p:nvPr/>
        </p:nvSpPr>
        <p:spPr>
          <a:xfrm>
            <a:off x="7557933" y="3245570"/>
            <a:ext cx="2475314" cy="707886"/>
          </a:xfrm>
          <a:prstGeom prst="rect">
            <a:avLst/>
          </a:prstGeom>
        </p:spPr>
        <p:txBody>
          <a:bodyPr wrap="square">
            <a:spAutoFit/>
          </a:bodyPr>
          <a:lstStyle/>
          <a:p>
            <a:pPr algn="ctr"/>
            <a:r>
              <a:rPr lang="zh-CN" altLang="en-US" sz="4000" b="1">
                <a:solidFill>
                  <a:srgbClr val="3D7351"/>
                </a:solidFill>
                <a:latin typeface="黑体" panose="02010609060101010101" pitchFamily="49" charset="-122"/>
                <a:ea typeface="黑体" panose="02010609060101010101" pitchFamily="49" charset="-122"/>
              </a:rPr>
              <a:t>语  文</a:t>
            </a:r>
          </a:p>
        </p:txBody>
      </p:sp>
    </p:spTree>
    <p:extLst>
      <p:ext uri="{BB962C8B-B14F-4D97-AF65-F5344CB8AC3E}">
        <p14:creationId xmlns:p14="http://schemas.microsoft.com/office/powerpoint/2010/main" val="351881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1017350"/>
            <a:ext cx="1989647"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4</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一词多义</a:t>
            </a:r>
            <a:r>
              <a:rPr lang="en-US"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999805516"/>
              </p:ext>
            </p:extLst>
          </p:nvPr>
        </p:nvGraphicFramePr>
        <p:xfrm>
          <a:off x="458424" y="1841196"/>
          <a:ext cx="11275153" cy="3470705"/>
        </p:xfrm>
        <a:graphic>
          <a:graphicData uri="http://schemas.openxmlformats.org/presentationml/2006/ole">
            <mc:AlternateContent xmlns:mc="http://schemas.openxmlformats.org/markup-compatibility/2006">
              <mc:Choice xmlns:v="urn:schemas-microsoft-com:vml" Requires="v">
                <p:oleObj name="文档" r:id="rId2" imgW="4510061" imgH="1388282" progId="Word.Document.12">
                  <p:embed/>
                </p:oleObj>
              </mc:Choice>
              <mc:Fallback>
                <p:oleObj name="文档" r:id="rId2" imgW="4510061" imgH="1388282" progId="Word.Document.12">
                  <p:embed/>
                  <p:pic>
                    <p:nvPicPr>
                      <p:cNvPr id="0" name=""/>
                      <p:cNvPicPr/>
                      <p:nvPr/>
                    </p:nvPicPr>
                    <p:blipFill>
                      <a:blip r:embed="rId3"/>
                      <a:stretch>
                        <a:fillRect/>
                      </a:stretch>
                    </p:blipFill>
                    <p:spPr>
                      <a:xfrm>
                        <a:off x="458424" y="1841196"/>
                        <a:ext cx="11275153" cy="3470705"/>
                      </a:xfrm>
                      <a:prstGeom prst="rect">
                        <a:avLst/>
                      </a:prstGeom>
                    </p:spPr>
                  </p:pic>
                </p:oleObj>
              </mc:Fallback>
            </mc:AlternateContent>
          </a:graphicData>
        </a:graphic>
      </p:graphicFrame>
      <p:sp>
        <p:nvSpPr>
          <p:cNvPr id="5" name="矩形 4"/>
          <p:cNvSpPr/>
          <p:nvPr/>
        </p:nvSpPr>
        <p:spPr>
          <a:xfrm>
            <a:off x="4009684" y="1959380"/>
            <a:ext cx="1473123"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964654" y="2536300"/>
            <a:ext cx="1473123"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05780" y="3090194"/>
            <a:ext cx="324742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50690" y="3644088"/>
            <a:ext cx="220251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50690" y="4230640"/>
            <a:ext cx="3258424"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89434" y="4784534"/>
            <a:ext cx="1494937"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56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472778423"/>
              </p:ext>
            </p:extLst>
          </p:nvPr>
        </p:nvGraphicFramePr>
        <p:xfrm>
          <a:off x="458424" y="2068426"/>
          <a:ext cx="11275153" cy="2975148"/>
        </p:xfrm>
        <a:graphic>
          <a:graphicData uri="http://schemas.openxmlformats.org/presentationml/2006/ole">
            <mc:AlternateContent xmlns:mc="http://schemas.openxmlformats.org/markup-compatibility/2006">
              <mc:Choice xmlns:v="urn:schemas-microsoft-com:vml" Requires="v">
                <p:oleObj name="文档" r:id="rId2" imgW="4510061" imgH="1190059" progId="Word.Document.12">
                  <p:embed/>
                </p:oleObj>
              </mc:Choice>
              <mc:Fallback>
                <p:oleObj name="文档" r:id="rId2" imgW="4510061" imgH="1190059" progId="Word.Document.12">
                  <p:embed/>
                  <p:pic>
                    <p:nvPicPr>
                      <p:cNvPr id="0" name=""/>
                      <p:cNvPicPr/>
                      <p:nvPr/>
                    </p:nvPicPr>
                    <p:blipFill>
                      <a:blip r:embed="rId3"/>
                      <a:stretch>
                        <a:fillRect/>
                      </a:stretch>
                    </p:blipFill>
                    <p:spPr>
                      <a:xfrm>
                        <a:off x="458424" y="2068426"/>
                        <a:ext cx="11275153" cy="2975148"/>
                      </a:xfrm>
                      <a:prstGeom prst="rect">
                        <a:avLst/>
                      </a:prstGeom>
                    </p:spPr>
                  </p:pic>
                </p:oleObj>
              </mc:Fallback>
            </mc:AlternateContent>
          </a:graphicData>
        </a:graphic>
      </p:graphicFrame>
      <p:sp>
        <p:nvSpPr>
          <p:cNvPr id="3" name="矩形 2"/>
          <p:cNvSpPr/>
          <p:nvPr/>
        </p:nvSpPr>
        <p:spPr>
          <a:xfrm>
            <a:off x="5921978" y="2220636"/>
            <a:ext cx="1567394"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840272" y="2809810"/>
            <a:ext cx="1491322"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39330" y="3337518"/>
            <a:ext cx="1491322"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241538" y="3926692"/>
            <a:ext cx="1491322"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36038" y="4494608"/>
            <a:ext cx="1491322"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8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884652857"/>
              </p:ext>
            </p:extLst>
          </p:nvPr>
        </p:nvGraphicFramePr>
        <p:xfrm>
          <a:off x="458424" y="499860"/>
          <a:ext cx="11275153" cy="5454735"/>
        </p:xfrm>
        <a:graphic>
          <a:graphicData uri="http://schemas.openxmlformats.org/presentationml/2006/ole">
            <mc:AlternateContent xmlns:mc="http://schemas.openxmlformats.org/markup-compatibility/2006">
              <mc:Choice xmlns:v="urn:schemas-microsoft-com:vml" Requires="v">
                <p:oleObj name="文档" r:id="rId2" imgW="4510061" imgH="2181894" progId="Word.Document.12">
                  <p:embed/>
                </p:oleObj>
              </mc:Choice>
              <mc:Fallback>
                <p:oleObj name="文档" r:id="rId2" imgW="4510061" imgH="2181894" progId="Word.Document.12">
                  <p:embed/>
                  <p:pic>
                    <p:nvPicPr>
                      <p:cNvPr id="0" name=""/>
                      <p:cNvPicPr/>
                      <p:nvPr/>
                    </p:nvPicPr>
                    <p:blipFill>
                      <a:blip r:embed="rId3"/>
                      <a:stretch>
                        <a:fillRect/>
                      </a:stretch>
                    </p:blipFill>
                    <p:spPr>
                      <a:xfrm>
                        <a:off x="458424" y="499860"/>
                        <a:ext cx="11275153" cy="5454735"/>
                      </a:xfrm>
                      <a:prstGeom prst="rect">
                        <a:avLst/>
                      </a:prstGeom>
                    </p:spPr>
                  </p:pic>
                </p:oleObj>
              </mc:Fallback>
            </mc:AlternateContent>
          </a:graphicData>
        </a:graphic>
      </p:graphicFrame>
      <p:sp>
        <p:nvSpPr>
          <p:cNvPr id="3" name="矩形 2"/>
          <p:cNvSpPr/>
          <p:nvPr/>
        </p:nvSpPr>
        <p:spPr>
          <a:xfrm>
            <a:off x="4025957" y="761496"/>
            <a:ext cx="3202157"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4" name="矩形 3"/>
          <p:cNvSpPr/>
          <p:nvPr/>
        </p:nvSpPr>
        <p:spPr>
          <a:xfrm>
            <a:off x="4722642" y="1317816"/>
            <a:ext cx="3300129"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5" name="矩形 4"/>
          <p:cNvSpPr/>
          <p:nvPr/>
        </p:nvSpPr>
        <p:spPr>
          <a:xfrm>
            <a:off x="4363415" y="1895908"/>
            <a:ext cx="2620646"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6" name="矩形 5"/>
          <p:cNvSpPr/>
          <p:nvPr/>
        </p:nvSpPr>
        <p:spPr>
          <a:xfrm>
            <a:off x="4352339" y="2474000"/>
            <a:ext cx="149348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7" name="矩形 6"/>
          <p:cNvSpPr/>
          <p:nvPr/>
        </p:nvSpPr>
        <p:spPr>
          <a:xfrm>
            <a:off x="2946137" y="3030320"/>
            <a:ext cx="149348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8" name="矩形 7"/>
          <p:cNvSpPr/>
          <p:nvPr/>
        </p:nvSpPr>
        <p:spPr>
          <a:xfrm>
            <a:off x="4803026" y="3581388"/>
            <a:ext cx="3578974"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9" name="矩形 8"/>
          <p:cNvSpPr/>
          <p:nvPr/>
        </p:nvSpPr>
        <p:spPr>
          <a:xfrm>
            <a:off x="4803026" y="4148594"/>
            <a:ext cx="3219745"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0" name="矩形 9"/>
          <p:cNvSpPr/>
          <p:nvPr/>
        </p:nvSpPr>
        <p:spPr>
          <a:xfrm>
            <a:off x="5747848" y="4688776"/>
            <a:ext cx="3602981"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1" name="矩形 10"/>
          <p:cNvSpPr/>
          <p:nvPr/>
        </p:nvSpPr>
        <p:spPr>
          <a:xfrm>
            <a:off x="4338053" y="5277754"/>
            <a:ext cx="3956861"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extLst>
      <p:ext uri="{BB962C8B-B14F-4D97-AF65-F5344CB8AC3E}">
        <p14:creationId xmlns:p14="http://schemas.microsoft.com/office/powerpoint/2010/main" val="42366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0" nodeType="clickEffect">
                                  <p:stCondLst>
                                    <p:cond delay="0"/>
                                  </p:stCondLst>
                                  <p:childTnLst>
                                    <p:animEffect transition="out" filter="randombar(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740024060"/>
              </p:ext>
            </p:extLst>
          </p:nvPr>
        </p:nvGraphicFramePr>
        <p:xfrm>
          <a:off x="458424" y="375370"/>
          <a:ext cx="11275153" cy="5950293"/>
        </p:xfrm>
        <a:graphic>
          <a:graphicData uri="http://schemas.openxmlformats.org/presentationml/2006/ole">
            <mc:AlternateContent xmlns:mc="http://schemas.openxmlformats.org/markup-compatibility/2006">
              <mc:Choice xmlns:v="urn:schemas-microsoft-com:vml" Requires="v">
                <p:oleObj name="文档" r:id="rId2" imgW="4510061" imgH="2380117" progId="Word.Document.12">
                  <p:embed/>
                </p:oleObj>
              </mc:Choice>
              <mc:Fallback>
                <p:oleObj name="文档" r:id="rId2" imgW="4510061" imgH="2380117" progId="Word.Document.12">
                  <p:embed/>
                  <p:pic>
                    <p:nvPicPr>
                      <p:cNvPr id="0" name=""/>
                      <p:cNvPicPr/>
                      <p:nvPr/>
                    </p:nvPicPr>
                    <p:blipFill>
                      <a:blip r:embed="rId3"/>
                      <a:stretch>
                        <a:fillRect/>
                      </a:stretch>
                    </p:blipFill>
                    <p:spPr>
                      <a:xfrm>
                        <a:off x="458424" y="375370"/>
                        <a:ext cx="11275153" cy="5950293"/>
                      </a:xfrm>
                      <a:prstGeom prst="rect">
                        <a:avLst/>
                      </a:prstGeom>
                    </p:spPr>
                  </p:pic>
                </p:oleObj>
              </mc:Fallback>
            </mc:AlternateContent>
          </a:graphicData>
        </a:graphic>
      </p:graphicFrame>
      <p:sp>
        <p:nvSpPr>
          <p:cNvPr id="3" name="矩形 2"/>
          <p:cNvSpPr/>
          <p:nvPr/>
        </p:nvSpPr>
        <p:spPr>
          <a:xfrm>
            <a:off x="5840198" y="587323"/>
            <a:ext cx="1477823"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4" name="矩形 3"/>
          <p:cNvSpPr/>
          <p:nvPr/>
        </p:nvSpPr>
        <p:spPr>
          <a:xfrm>
            <a:off x="4419368" y="1120724"/>
            <a:ext cx="1148921"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5" name="矩形 4"/>
          <p:cNvSpPr/>
          <p:nvPr/>
        </p:nvSpPr>
        <p:spPr>
          <a:xfrm>
            <a:off x="4519060" y="1686781"/>
            <a:ext cx="1507527"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6" name="矩形 5"/>
          <p:cNvSpPr/>
          <p:nvPr/>
        </p:nvSpPr>
        <p:spPr>
          <a:xfrm>
            <a:off x="3740809" y="2248613"/>
            <a:ext cx="469562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7" name="矩形 6"/>
          <p:cNvSpPr/>
          <p:nvPr/>
        </p:nvSpPr>
        <p:spPr>
          <a:xfrm>
            <a:off x="4354443" y="2961309"/>
            <a:ext cx="1850414"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8" name="矩形 7"/>
          <p:cNvSpPr/>
          <p:nvPr/>
        </p:nvSpPr>
        <p:spPr>
          <a:xfrm>
            <a:off x="2950186" y="3572140"/>
            <a:ext cx="1850414"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9" name="矩形 8"/>
          <p:cNvSpPr/>
          <p:nvPr/>
        </p:nvSpPr>
        <p:spPr>
          <a:xfrm>
            <a:off x="4000670" y="4099012"/>
            <a:ext cx="262873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0" name="矩形 9"/>
          <p:cNvSpPr/>
          <p:nvPr/>
        </p:nvSpPr>
        <p:spPr>
          <a:xfrm>
            <a:off x="3312259" y="4680314"/>
            <a:ext cx="225603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1" name="矩形 10"/>
          <p:cNvSpPr/>
          <p:nvPr/>
        </p:nvSpPr>
        <p:spPr>
          <a:xfrm>
            <a:off x="3661699" y="5225829"/>
            <a:ext cx="2619358"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2" name="矩形 11"/>
          <p:cNvSpPr/>
          <p:nvPr/>
        </p:nvSpPr>
        <p:spPr>
          <a:xfrm>
            <a:off x="3312259" y="5799374"/>
            <a:ext cx="184757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extLst>
      <p:ext uri="{BB962C8B-B14F-4D97-AF65-F5344CB8AC3E}">
        <p14:creationId xmlns:p14="http://schemas.microsoft.com/office/powerpoint/2010/main" val="17556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0" nodeType="clickEffect">
                                  <p:stCondLst>
                                    <p:cond delay="0"/>
                                  </p:stCondLst>
                                  <p:childTnLst>
                                    <p:animEffect transition="out" filter="randombar(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grpId="0" nodeType="clickEffect">
                                  <p:stCondLst>
                                    <p:cond delay="0"/>
                                  </p:stCondLst>
                                  <p:childTnLst>
                                    <p:animEffect transition="out" filter="randombar(horizontal)">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81000" y="1311176"/>
            <a:ext cx="11430000" cy="4703259"/>
            <a:chOff x="381000" y="1311176"/>
            <a:chExt cx="11430000" cy="4703259"/>
          </a:xfrm>
        </p:grpSpPr>
        <p:sp>
          <p:nvSpPr>
            <p:cNvPr id="2" name="矩形 1"/>
            <p:cNvSpPr>
              <a:spLocks noChangeAspect="1"/>
            </p:cNvSpPr>
            <p:nvPr/>
          </p:nvSpPr>
          <p:spPr>
            <a:xfrm>
              <a:off x="381000" y="1311176"/>
              <a:ext cx="11430000" cy="4616648"/>
            </a:xfrm>
            <a:prstGeom prst="rect">
              <a:avLst/>
            </a:prstGeom>
          </p:spPr>
          <p:txBody>
            <a:bodyPr>
              <a:spAutoFit/>
            </a:bodyPr>
            <a:lstStyle/>
            <a:p>
              <a:pPr>
                <a:lnSpc>
                  <a:spcPct val="15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5</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词类活用</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或师焉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名词用作动词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向老师学习</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其下圣人也亦远矣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名词用作动词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低于</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吾从而师之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名词的意动用法</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以</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为师</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位卑则足羞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形容词意动用法</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以</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为羞</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感到耻辱</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(5)</a:t>
              </a:r>
              <a:r>
                <a:rPr lang="zh-CN" altLang="zh-CN" sz="2800">
                  <a:solidFill>
                    <a:srgbClr val="000000"/>
                  </a:solidFill>
                  <a:latin typeface="Times New Roman" panose="02020603050405020304" pitchFamily="18" charset="0"/>
                  <a:cs typeface="Times New Roman" panose="02020603050405020304" pitchFamily="18" charset="0"/>
                </a:rPr>
                <a:t>而耻学于师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形容词的意动用法</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以</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为耻</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(6)</a:t>
              </a:r>
              <a:r>
                <a:rPr lang="zh-CN" altLang="zh-CN" sz="2800">
                  <a:solidFill>
                    <a:srgbClr val="000000"/>
                  </a:solidFill>
                  <a:latin typeface="Times New Roman" panose="02020603050405020304" pitchFamily="18" charset="0"/>
                  <a:cs typeface="Times New Roman" panose="02020603050405020304" pitchFamily="18" charset="0"/>
                </a:rPr>
                <a:t>是故圣益圣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愚益愚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圣、愚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形容词用作名词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圣人、愚人</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p:nvPr/>
          </p:nvSpPr>
          <p:spPr>
            <a:xfrm>
              <a:off x="1267952" y="2306168"/>
              <a:ext cx="292705" cy="492443"/>
            </a:xfrm>
            <a:prstGeom prst="rect">
              <a:avLst/>
            </a:prstGeom>
          </p:spPr>
          <p:txBody>
            <a:bodyPr wrap="square">
              <a:spAutoFit/>
            </a:bodyPr>
            <a:lstStyle/>
            <a:p>
              <a:r>
                <a:rPr lang="en-US" altLang="zh-CN" sz="2600" b="1"/>
                <a:t>·</a:t>
              </a:r>
              <a:endParaRPr lang="zh-CN" altLang="en-US" sz="2600" b="1"/>
            </a:p>
          </p:txBody>
        </p:sp>
        <p:sp>
          <p:nvSpPr>
            <p:cNvPr id="4" name="矩形 3"/>
            <p:cNvSpPr/>
            <p:nvPr/>
          </p:nvSpPr>
          <p:spPr>
            <a:xfrm>
              <a:off x="1267952" y="2973988"/>
              <a:ext cx="292705" cy="492443"/>
            </a:xfrm>
            <a:prstGeom prst="rect">
              <a:avLst/>
            </a:prstGeom>
          </p:spPr>
          <p:txBody>
            <a:bodyPr wrap="square">
              <a:spAutoFit/>
            </a:bodyPr>
            <a:lstStyle/>
            <a:p>
              <a:r>
                <a:rPr lang="en-US" altLang="zh-CN" sz="2600" b="1"/>
                <a:t>·</a:t>
              </a:r>
              <a:endParaRPr lang="zh-CN" altLang="en-US" sz="2600" b="1"/>
            </a:p>
          </p:txBody>
        </p:sp>
        <p:sp>
          <p:nvSpPr>
            <p:cNvPr id="5" name="矩形 4"/>
            <p:cNvSpPr/>
            <p:nvPr/>
          </p:nvSpPr>
          <p:spPr>
            <a:xfrm>
              <a:off x="2007691" y="3598952"/>
              <a:ext cx="292705" cy="492443"/>
            </a:xfrm>
            <a:prstGeom prst="rect">
              <a:avLst/>
            </a:prstGeom>
          </p:spPr>
          <p:txBody>
            <a:bodyPr wrap="square">
              <a:spAutoFit/>
            </a:bodyPr>
            <a:lstStyle/>
            <a:p>
              <a:r>
                <a:rPr lang="en-US" altLang="zh-CN" sz="2600" b="1"/>
                <a:t>·</a:t>
              </a:r>
              <a:endParaRPr lang="zh-CN" altLang="en-US" sz="2600" b="1"/>
            </a:p>
          </p:txBody>
        </p:sp>
        <p:sp>
          <p:nvSpPr>
            <p:cNvPr id="6" name="矩形 5"/>
            <p:cNvSpPr/>
            <p:nvPr/>
          </p:nvSpPr>
          <p:spPr>
            <a:xfrm>
              <a:off x="2331218" y="4240123"/>
              <a:ext cx="292705" cy="492443"/>
            </a:xfrm>
            <a:prstGeom prst="rect">
              <a:avLst/>
            </a:prstGeom>
          </p:spPr>
          <p:txBody>
            <a:bodyPr wrap="square">
              <a:spAutoFit/>
            </a:bodyPr>
            <a:lstStyle/>
            <a:p>
              <a:r>
                <a:rPr lang="en-US" altLang="zh-CN" sz="2600" b="1"/>
                <a:t>·</a:t>
              </a:r>
              <a:endParaRPr lang="zh-CN" altLang="en-US" sz="2600" b="1"/>
            </a:p>
          </p:txBody>
        </p:sp>
        <p:sp>
          <p:nvSpPr>
            <p:cNvPr id="7" name="矩形 6"/>
            <p:cNvSpPr/>
            <p:nvPr/>
          </p:nvSpPr>
          <p:spPr>
            <a:xfrm>
              <a:off x="1267951" y="4866847"/>
              <a:ext cx="292705" cy="492443"/>
            </a:xfrm>
            <a:prstGeom prst="rect">
              <a:avLst/>
            </a:prstGeom>
          </p:spPr>
          <p:txBody>
            <a:bodyPr wrap="square">
              <a:spAutoFit/>
            </a:bodyPr>
            <a:lstStyle/>
            <a:p>
              <a:r>
                <a:rPr lang="en-US" altLang="zh-CN" sz="2600" b="1"/>
                <a:t>·</a:t>
              </a:r>
              <a:endParaRPr lang="zh-CN" altLang="en-US" sz="2600" b="1"/>
            </a:p>
          </p:txBody>
        </p:sp>
        <p:sp>
          <p:nvSpPr>
            <p:cNvPr id="8" name="矩形 7"/>
            <p:cNvSpPr/>
            <p:nvPr/>
          </p:nvSpPr>
          <p:spPr>
            <a:xfrm>
              <a:off x="1653342" y="5504196"/>
              <a:ext cx="292705" cy="492443"/>
            </a:xfrm>
            <a:prstGeom prst="rect">
              <a:avLst/>
            </a:prstGeom>
          </p:spPr>
          <p:txBody>
            <a:bodyPr wrap="square">
              <a:spAutoFit/>
            </a:bodyPr>
            <a:lstStyle/>
            <a:p>
              <a:r>
                <a:rPr lang="en-US" altLang="zh-CN" sz="2600" b="1"/>
                <a:t>·</a:t>
              </a:r>
              <a:endParaRPr lang="zh-CN" altLang="en-US" sz="2600" b="1"/>
            </a:p>
          </p:txBody>
        </p:sp>
        <p:sp>
          <p:nvSpPr>
            <p:cNvPr id="9" name="矩形 8"/>
            <p:cNvSpPr/>
            <p:nvPr/>
          </p:nvSpPr>
          <p:spPr>
            <a:xfrm>
              <a:off x="2783280" y="5521992"/>
              <a:ext cx="292705" cy="492443"/>
            </a:xfrm>
            <a:prstGeom prst="rect">
              <a:avLst/>
            </a:prstGeom>
          </p:spPr>
          <p:txBody>
            <a:bodyPr wrap="square">
              <a:spAutoFit/>
            </a:bodyPr>
            <a:lstStyle/>
            <a:p>
              <a:r>
                <a:rPr lang="en-US" altLang="zh-CN" sz="2600" b="1"/>
                <a:t>·</a:t>
              </a:r>
              <a:endParaRPr lang="zh-CN" altLang="en-US" sz="2600" b="1"/>
            </a:p>
          </p:txBody>
        </p:sp>
      </p:grpSp>
      <p:sp>
        <p:nvSpPr>
          <p:cNvPr id="11" name="矩形 10"/>
          <p:cNvSpPr/>
          <p:nvPr/>
        </p:nvSpPr>
        <p:spPr>
          <a:xfrm>
            <a:off x="5116967" y="2076363"/>
            <a:ext cx="4157662"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5116967" y="2542476"/>
            <a:ext cx="41576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116967" y="2765955"/>
            <a:ext cx="4157662"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5116967" y="3232068"/>
            <a:ext cx="41576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116967" y="3369147"/>
            <a:ext cx="4658404"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5116967" y="3835260"/>
            <a:ext cx="46584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116967" y="4004997"/>
            <a:ext cx="6062662"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5116967" y="4471110"/>
            <a:ext cx="60626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116967" y="4661931"/>
            <a:ext cx="4897890"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5116967" y="5128044"/>
            <a:ext cx="4897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24538" y="5282648"/>
            <a:ext cx="4897890"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5824538" y="5748761"/>
            <a:ext cx="4897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2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9" grpId="0" animBg="1"/>
      <p:bldP spid="22"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0" y="1802394"/>
            <a:ext cx="11430000" cy="3418896"/>
            <a:chOff x="381000" y="1802394"/>
            <a:chExt cx="11430000" cy="3418896"/>
          </a:xfrm>
        </p:grpSpPr>
        <p:sp>
          <p:nvSpPr>
            <p:cNvPr id="2" name="矩形 1"/>
            <p:cNvSpPr>
              <a:spLocks noChangeAspect="1"/>
            </p:cNvSpPr>
            <p:nvPr/>
          </p:nvSpPr>
          <p:spPr>
            <a:xfrm>
              <a:off x="381000" y="1802394"/>
              <a:ext cx="11430000" cy="3323987"/>
            </a:xfrm>
            <a:prstGeom prst="rect">
              <a:avLst/>
            </a:prstGeom>
          </p:spPr>
          <p:txBody>
            <a:bodyPr>
              <a:spAutoFit/>
            </a:bodyPr>
            <a:lstStyle/>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(7)</a:t>
              </a:r>
              <a:r>
                <a:rPr lang="zh-CN" altLang="zh-CN" sz="2800">
                  <a:solidFill>
                    <a:srgbClr val="000000"/>
                  </a:solidFill>
                  <a:latin typeface="Times New Roman" panose="02020603050405020304" pitchFamily="18" charset="0"/>
                  <a:cs typeface="Times New Roman" panose="02020603050405020304" pitchFamily="18" charset="0"/>
                </a:rPr>
                <a:t>小学而大遗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小、大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形容词用作名词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小的方面、大的方面</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(8)</a:t>
              </a:r>
              <a:r>
                <a:rPr lang="zh-CN" altLang="zh-CN" sz="2800">
                  <a:solidFill>
                    <a:srgbClr val="000000"/>
                  </a:solidFill>
                  <a:latin typeface="Times New Roman" panose="02020603050405020304" pitchFamily="18" charset="0"/>
                  <a:cs typeface="Times New Roman" panose="02020603050405020304" pitchFamily="18" charset="0"/>
                </a:rPr>
                <a:t>师道之不传也久矣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名词用作动词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尊师学习</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(9)</a:t>
              </a:r>
              <a:r>
                <a:rPr lang="zh-CN" altLang="zh-CN" sz="2800">
                  <a:solidFill>
                    <a:srgbClr val="000000"/>
                  </a:solidFill>
                  <a:latin typeface="Times New Roman" panose="02020603050405020304" pitchFamily="18" charset="0"/>
                  <a:cs typeface="Times New Roman" panose="02020603050405020304" pitchFamily="18" charset="0"/>
                </a:rPr>
                <a:t>不耻相师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形容词的意动用法</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以</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为耻</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(10)</a:t>
              </a:r>
              <a:r>
                <a:rPr lang="zh-CN" altLang="zh-CN" sz="2800">
                  <a:solidFill>
                    <a:srgbClr val="000000"/>
                  </a:solidFill>
                  <a:latin typeface="Times New Roman" panose="02020603050405020304" pitchFamily="18" charset="0"/>
                  <a:cs typeface="Times New Roman" panose="02020603050405020304" pitchFamily="18" charset="0"/>
                </a:rPr>
                <a:t>孔子师郯子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名词的意动用法</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以</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为师</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(11)</a:t>
              </a:r>
              <a:r>
                <a:rPr lang="zh-CN" altLang="zh-CN" sz="2800">
                  <a:solidFill>
                    <a:srgbClr val="000000"/>
                  </a:solidFill>
                  <a:latin typeface="Times New Roman" panose="02020603050405020304" pitchFamily="18" charset="0"/>
                  <a:cs typeface="Times New Roman" panose="02020603050405020304" pitchFamily="18" charset="0"/>
                </a:rPr>
                <a:t>于其身也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则耻师焉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形容词的意动用法</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以</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为耻</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p:nvPr/>
          </p:nvSpPr>
          <p:spPr>
            <a:xfrm>
              <a:off x="923877" y="2185643"/>
              <a:ext cx="292705" cy="492443"/>
            </a:xfrm>
            <a:prstGeom prst="rect">
              <a:avLst/>
            </a:prstGeom>
          </p:spPr>
          <p:txBody>
            <a:bodyPr wrap="square">
              <a:spAutoFit/>
            </a:bodyPr>
            <a:lstStyle/>
            <a:p>
              <a:r>
                <a:rPr lang="en-US" altLang="zh-CN" sz="2600" b="1"/>
                <a:t>·</a:t>
              </a:r>
              <a:endParaRPr lang="zh-CN" altLang="en-US" sz="2600" b="1"/>
            </a:p>
          </p:txBody>
        </p:sp>
        <p:sp>
          <p:nvSpPr>
            <p:cNvPr id="4" name="矩形 3"/>
            <p:cNvSpPr/>
            <p:nvPr/>
          </p:nvSpPr>
          <p:spPr>
            <a:xfrm>
              <a:off x="2002444" y="2185642"/>
              <a:ext cx="292705" cy="492443"/>
            </a:xfrm>
            <a:prstGeom prst="rect">
              <a:avLst/>
            </a:prstGeom>
          </p:spPr>
          <p:txBody>
            <a:bodyPr wrap="square">
              <a:spAutoFit/>
            </a:bodyPr>
            <a:lstStyle/>
            <a:p>
              <a:r>
                <a:rPr lang="en-US" altLang="zh-CN" sz="2600" b="1"/>
                <a:t>·</a:t>
              </a:r>
              <a:endParaRPr lang="zh-CN" altLang="en-US" sz="2600" b="1"/>
            </a:p>
          </p:txBody>
        </p:sp>
        <p:sp>
          <p:nvSpPr>
            <p:cNvPr id="5" name="矩形 4"/>
            <p:cNvSpPr/>
            <p:nvPr/>
          </p:nvSpPr>
          <p:spPr>
            <a:xfrm>
              <a:off x="923876" y="2835661"/>
              <a:ext cx="292705" cy="492443"/>
            </a:xfrm>
            <a:prstGeom prst="rect">
              <a:avLst/>
            </a:prstGeom>
          </p:spPr>
          <p:txBody>
            <a:bodyPr wrap="square">
              <a:spAutoFit/>
            </a:bodyPr>
            <a:lstStyle/>
            <a:p>
              <a:r>
                <a:rPr lang="en-US" altLang="zh-CN" sz="2600" b="1"/>
                <a:t>·</a:t>
              </a:r>
              <a:endParaRPr lang="zh-CN" altLang="en-US" sz="2600" b="1"/>
            </a:p>
          </p:txBody>
        </p:sp>
        <p:sp>
          <p:nvSpPr>
            <p:cNvPr id="6" name="矩形 5"/>
            <p:cNvSpPr/>
            <p:nvPr/>
          </p:nvSpPr>
          <p:spPr>
            <a:xfrm>
              <a:off x="1247403" y="3454850"/>
              <a:ext cx="292705" cy="492443"/>
            </a:xfrm>
            <a:prstGeom prst="rect">
              <a:avLst/>
            </a:prstGeom>
          </p:spPr>
          <p:txBody>
            <a:bodyPr wrap="square">
              <a:spAutoFit/>
            </a:bodyPr>
            <a:lstStyle/>
            <a:p>
              <a:r>
                <a:rPr lang="en-US" altLang="zh-CN" sz="2600" b="1"/>
                <a:t>·</a:t>
              </a:r>
              <a:endParaRPr lang="zh-CN" altLang="en-US" sz="2600" b="1"/>
            </a:p>
          </p:txBody>
        </p:sp>
        <p:sp>
          <p:nvSpPr>
            <p:cNvPr id="7" name="矩形 6"/>
            <p:cNvSpPr/>
            <p:nvPr/>
          </p:nvSpPr>
          <p:spPr>
            <a:xfrm>
              <a:off x="1856091" y="4091848"/>
              <a:ext cx="292705" cy="492443"/>
            </a:xfrm>
            <a:prstGeom prst="rect">
              <a:avLst/>
            </a:prstGeom>
          </p:spPr>
          <p:txBody>
            <a:bodyPr wrap="square">
              <a:spAutoFit/>
            </a:bodyPr>
            <a:lstStyle/>
            <a:p>
              <a:r>
                <a:rPr lang="en-US" altLang="zh-CN" sz="2600" b="1"/>
                <a:t>·</a:t>
              </a:r>
              <a:endParaRPr lang="zh-CN" altLang="en-US" sz="2600" b="1"/>
            </a:p>
          </p:txBody>
        </p:sp>
        <p:sp>
          <p:nvSpPr>
            <p:cNvPr id="8" name="矩形 7"/>
            <p:cNvSpPr/>
            <p:nvPr/>
          </p:nvSpPr>
          <p:spPr>
            <a:xfrm>
              <a:off x="2955426" y="4728847"/>
              <a:ext cx="292705" cy="492443"/>
            </a:xfrm>
            <a:prstGeom prst="rect">
              <a:avLst/>
            </a:prstGeom>
          </p:spPr>
          <p:txBody>
            <a:bodyPr wrap="square">
              <a:spAutoFit/>
            </a:bodyPr>
            <a:lstStyle/>
            <a:p>
              <a:r>
                <a:rPr lang="en-US" altLang="zh-CN" sz="2600" b="1"/>
                <a:t>·</a:t>
              </a:r>
              <a:endParaRPr lang="zh-CN" altLang="en-US" sz="2600" b="1"/>
            </a:p>
          </p:txBody>
        </p:sp>
      </p:grpSp>
      <p:sp>
        <p:nvSpPr>
          <p:cNvPr id="10" name="矩形 9"/>
          <p:cNvSpPr/>
          <p:nvPr/>
        </p:nvSpPr>
        <p:spPr>
          <a:xfrm>
            <a:off x="5834184" y="1944951"/>
            <a:ext cx="5976816"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5834184" y="2411064"/>
            <a:ext cx="5976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126612" y="2584084"/>
            <a:ext cx="3701702"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5126612" y="3050197"/>
            <a:ext cx="370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126611" y="3229795"/>
            <a:ext cx="4833817"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5126612" y="3695908"/>
            <a:ext cx="48338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126611" y="3883815"/>
            <a:ext cx="4833817"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5126612" y="4349928"/>
            <a:ext cx="48338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115725" y="4505011"/>
            <a:ext cx="4833817"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5115726" y="4971124"/>
            <a:ext cx="48338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8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311176"/>
            <a:ext cx="11430000" cy="4616648"/>
          </a:xfrm>
          <a:prstGeom prst="rect">
            <a:avLst/>
          </a:prstGeom>
        </p:spPr>
        <p:txBody>
          <a:bodyPr>
            <a:spAutoFit/>
          </a:bodyPr>
          <a:lstStyle/>
          <a:p>
            <a:pPr>
              <a:lnSpc>
                <a:spcPct val="15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6</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古今异义</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古之学者必有师</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求学的人。</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在学术上有一定成就的人。</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师者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所以传道受业解惑也</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用来</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的。</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表因果关系。</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吾从而师之</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从</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随从</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而</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连词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可不译。</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连词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因此就。</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grpSp>
        <p:nvGrpSpPr>
          <p:cNvPr id="3" name="组合 2"/>
          <p:cNvGrpSpPr/>
          <p:nvPr/>
        </p:nvGrpSpPr>
        <p:grpSpPr>
          <a:xfrm>
            <a:off x="1627547" y="2303080"/>
            <a:ext cx="666504" cy="492443"/>
            <a:chOff x="8805730" y="2867949"/>
            <a:chExt cx="666504" cy="492443"/>
          </a:xfrm>
        </p:grpSpPr>
        <p:sp>
          <p:nvSpPr>
            <p:cNvPr id="4" name="矩形 3"/>
            <p:cNvSpPr/>
            <p:nvPr/>
          </p:nvSpPr>
          <p:spPr>
            <a:xfrm>
              <a:off x="8805730" y="2867949"/>
              <a:ext cx="292705" cy="492443"/>
            </a:xfrm>
            <a:prstGeom prst="rect">
              <a:avLst/>
            </a:prstGeom>
          </p:spPr>
          <p:txBody>
            <a:bodyPr wrap="square">
              <a:spAutoFit/>
            </a:bodyPr>
            <a:lstStyle/>
            <a:p>
              <a:r>
                <a:rPr lang="en-US" altLang="zh-CN" sz="2600" b="1"/>
                <a:t>·</a:t>
              </a:r>
              <a:endParaRPr lang="zh-CN" altLang="en-US" sz="2600" b="1"/>
            </a:p>
          </p:txBody>
        </p:sp>
        <p:sp>
          <p:nvSpPr>
            <p:cNvPr id="5" name="矩形 4"/>
            <p:cNvSpPr/>
            <p:nvPr/>
          </p:nvSpPr>
          <p:spPr>
            <a:xfrm>
              <a:off x="9179529" y="2867949"/>
              <a:ext cx="292705" cy="492443"/>
            </a:xfrm>
            <a:prstGeom prst="rect">
              <a:avLst/>
            </a:prstGeom>
          </p:spPr>
          <p:txBody>
            <a:bodyPr wrap="square">
              <a:spAutoFit/>
            </a:bodyPr>
            <a:lstStyle/>
            <a:p>
              <a:r>
                <a:rPr lang="en-US" altLang="zh-CN" sz="2600" b="1"/>
                <a:t>·</a:t>
              </a:r>
              <a:endParaRPr lang="zh-CN" altLang="en-US" sz="2600" b="1"/>
            </a:p>
          </p:txBody>
        </p:sp>
      </p:grpSp>
      <p:grpSp>
        <p:nvGrpSpPr>
          <p:cNvPr id="6" name="组合 5"/>
          <p:cNvGrpSpPr/>
          <p:nvPr/>
        </p:nvGrpSpPr>
        <p:grpSpPr>
          <a:xfrm>
            <a:off x="1689191" y="3588678"/>
            <a:ext cx="666504" cy="492443"/>
            <a:chOff x="8805730" y="2867949"/>
            <a:chExt cx="666504" cy="492443"/>
          </a:xfrm>
        </p:grpSpPr>
        <p:sp>
          <p:nvSpPr>
            <p:cNvPr id="7" name="矩形 6"/>
            <p:cNvSpPr/>
            <p:nvPr/>
          </p:nvSpPr>
          <p:spPr>
            <a:xfrm>
              <a:off x="8805730" y="2867949"/>
              <a:ext cx="292705" cy="492443"/>
            </a:xfrm>
            <a:prstGeom prst="rect">
              <a:avLst/>
            </a:prstGeom>
          </p:spPr>
          <p:txBody>
            <a:bodyPr wrap="square">
              <a:spAutoFit/>
            </a:bodyPr>
            <a:lstStyle/>
            <a:p>
              <a:r>
                <a:rPr lang="en-US" altLang="zh-CN" sz="2600" b="1"/>
                <a:t>·</a:t>
              </a:r>
              <a:endParaRPr lang="zh-CN" altLang="en-US" sz="2600" b="1"/>
            </a:p>
          </p:txBody>
        </p:sp>
        <p:sp>
          <p:nvSpPr>
            <p:cNvPr id="8" name="矩形 7"/>
            <p:cNvSpPr/>
            <p:nvPr/>
          </p:nvSpPr>
          <p:spPr>
            <a:xfrm>
              <a:off x="9179529" y="2867949"/>
              <a:ext cx="292705" cy="492443"/>
            </a:xfrm>
            <a:prstGeom prst="rect">
              <a:avLst/>
            </a:prstGeom>
          </p:spPr>
          <p:txBody>
            <a:bodyPr wrap="square">
              <a:spAutoFit/>
            </a:bodyPr>
            <a:lstStyle/>
            <a:p>
              <a:r>
                <a:rPr lang="en-US" altLang="zh-CN" sz="2600" b="1"/>
                <a:t>·</a:t>
              </a:r>
              <a:endParaRPr lang="zh-CN" altLang="en-US" sz="2600" b="1"/>
            </a:p>
          </p:txBody>
        </p:sp>
      </p:grpSp>
      <p:grpSp>
        <p:nvGrpSpPr>
          <p:cNvPr id="9" name="组合 8"/>
          <p:cNvGrpSpPr/>
          <p:nvPr/>
        </p:nvGrpSpPr>
        <p:grpSpPr>
          <a:xfrm>
            <a:off x="1253748" y="4862673"/>
            <a:ext cx="666504" cy="492443"/>
            <a:chOff x="8805730" y="2867949"/>
            <a:chExt cx="666504" cy="492443"/>
          </a:xfrm>
        </p:grpSpPr>
        <p:sp>
          <p:nvSpPr>
            <p:cNvPr id="10" name="矩形 9"/>
            <p:cNvSpPr/>
            <p:nvPr/>
          </p:nvSpPr>
          <p:spPr>
            <a:xfrm>
              <a:off x="8805730" y="2867949"/>
              <a:ext cx="292705" cy="492443"/>
            </a:xfrm>
            <a:prstGeom prst="rect">
              <a:avLst/>
            </a:prstGeom>
          </p:spPr>
          <p:txBody>
            <a:bodyPr wrap="square">
              <a:spAutoFit/>
            </a:bodyPr>
            <a:lstStyle/>
            <a:p>
              <a:r>
                <a:rPr lang="en-US" altLang="zh-CN" sz="2600" b="1"/>
                <a:t>·</a:t>
              </a:r>
              <a:endParaRPr lang="zh-CN" altLang="en-US" sz="2600" b="1"/>
            </a:p>
          </p:txBody>
        </p:sp>
        <p:sp>
          <p:nvSpPr>
            <p:cNvPr id="11" name="矩形 10"/>
            <p:cNvSpPr/>
            <p:nvPr/>
          </p:nvSpPr>
          <p:spPr>
            <a:xfrm>
              <a:off x="9179529" y="2867949"/>
              <a:ext cx="292705" cy="492443"/>
            </a:xfrm>
            <a:prstGeom prst="rect">
              <a:avLst/>
            </a:prstGeom>
          </p:spPr>
          <p:txBody>
            <a:bodyPr wrap="square">
              <a:spAutoFit/>
            </a:bodyPr>
            <a:lstStyle/>
            <a:p>
              <a:r>
                <a:rPr lang="en-US" altLang="zh-CN" sz="2600" b="1"/>
                <a:t>·</a:t>
              </a:r>
              <a:endParaRPr lang="zh-CN" altLang="en-US" sz="2600" b="1"/>
            </a:p>
          </p:txBody>
        </p:sp>
      </p:grpSp>
      <p:sp>
        <p:nvSpPr>
          <p:cNvPr id="12" name="矩形 11"/>
          <p:cNvSpPr/>
          <p:nvPr/>
        </p:nvSpPr>
        <p:spPr>
          <a:xfrm>
            <a:off x="1278195" y="2738292"/>
            <a:ext cx="1748033"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278195" y="3204405"/>
            <a:ext cx="17480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207460" y="2727406"/>
            <a:ext cx="4272511"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4207460" y="3193519"/>
            <a:ext cx="4272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89081" y="4012287"/>
            <a:ext cx="1998405"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289081" y="4478400"/>
            <a:ext cx="19984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584791" y="4012287"/>
            <a:ext cx="2262323"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4584791" y="4478400"/>
            <a:ext cx="22623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289081" y="5300686"/>
            <a:ext cx="3805433"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1289081" y="5766799"/>
            <a:ext cx="38054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372710" y="5300686"/>
            <a:ext cx="2107261"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6372710" y="5766799"/>
            <a:ext cx="21072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6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21" grpId="0" animBg="1"/>
      <p:bldP spid="24"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81000" y="1221693"/>
            <a:ext cx="11430000" cy="4616648"/>
            <a:chOff x="381000" y="1221693"/>
            <a:chExt cx="11430000" cy="4616648"/>
          </a:xfrm>
        </p:grpSpPr>
        <p:sp>
          <p:nvSpPr>
            <p:cNvPr id="2" name="矩形 1"/>
            <p:cNvSpPr>
              <a:spLocks noChangeAspect="1"/>
            </p:cNvSpPr>
            <p:nvPr/>
          </p:nvSpPr>
          <p:spPr>
            <a:xfrm>
              <a:off x="381000" y="1221693"/>
              <a:ext cx="11430000" cy="4616648"/>
            </a:xfrm>
            <a:prstGeom prst="rect">
              <a:avLst/>
            </a:prstGeom>
          </p:spPr>
          <p:txBody>
            <a:bodyPr>
              <a:spAutoFit/>
            </a:bodyPr>
            <a:lstStyle/>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今之众人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其下圣人也亦远矣</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一般人。</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大家</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许多人。</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(5)</a:t>
              </a:r>
              <a:r>
                <a:rPr lang="zh-CN" altLang="zh-CN" sz="2800">
                  <a:solidFill>
                    <a:srgbClr val="000000"/>
                  </a:solidFill>
                  <a:latin typeface="Times New Roman" panose="02020603050405020304" pitchFamily="18" charset="0"/>
                  <a:cs typeface="Times New Roman" panose="02020603050405020304" pitchFamily="18" charset="0"/>
                </a:rPr>
                <a:t>小学而大遗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吾未见其明也</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小的方面要学习。</a:t>
              </a:r>
              <a:r>
                <a:rPr lang="zh-CN" altLang="zh-CN" sz="2800">
                  <a:solidFill>
                    <a:srgbClr val="000000"/>
                  </a:solidFill>
                  <a:latin typeface="Times New Roman" panose="02020603050405020304" pitchFamily="18" charset="0"/>
                  <a:cs typeface="Times New Roman" panose="02020603050405020304" pitchFamily="18" charset="0"/>
                </a:rPr>
                <a:t>　</a:t>
              </a:r>
              <a:endParaRPr lang="en-US" altLang="zh-CN" sz="2800">
                <a:solidFill>
                  <a:srgbClr val="000000"/>
                </a:solidFill>
                <a:latin typeface="Times New Roman" panose="02020603050405020304" pitchFamily="18" charset="0"/>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对儿童、少年实施初等教育的学校</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给儿童、少年以全面的基础教育。</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(6)</a:t>
              </a:r>
              <a:r>
                <a:rPr lang="zh-CN" altLang="zh-CN" sz="2800">
                  <a:solidFill>
                    <a:srgbClr val="000000"/>
                  </a:solidFill>
                  <a:latin typeface="Times New Roman" panose="02020603050405020304" pitchFamily="18" charset="0"/>
                  <a:cs typeface="Times New Roman" panose="02020603050405020304" pitchFamily="18" charset="0"/>
                </a:rPr>
                <a:t>余嘉其能行古道</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古人从师之道。</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古旧的道路。</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grpSp>
          <p:nvGrpSpPr>
            <p:cNvPr id="3" name="组合 2"/>
            <p:cNvGrpSpPr/>
            <p:nvPr/>
          </p:nvGrpSpPr>
          <p:grpSpPr>
            <a:xfrm>
              <a:off x="1633892" y="1554395"/>
              <a:ext cx="666504" cy="492443"/>
              <a:chOff x="8805730" y="2867949"/>
              <a:chExt cx="666504" cy="492443"/>
            </a:xfrm>
          </p:grpSpPr>
          <p:sp>
            <p:nvSpPr>
              <p:cNvPr id="4" name="矩形 3"/>
              <p:cNvSpPr/>
              <p:nvPr/>
            </p:nvSpPr>
            <p:spPr>
              <a:xfrm>
                <a:off x="8805730" y="2867949"/>
                <a:ext cx="292705" cy="492443"/>
              </a:xfrm>
              <a:prstGeom prst="rect">
                <a:avLst/>
              </a:prstGeom>
            </p:spPr>
            <p:txBody>
              <a:bodyPr wrap="square">
                <a:spAutoFit/>
              </a:bodyPr>
              <a:lstStyle/>
              <a:p>
                <a:r>
                  <a:rPr lang="en-US" altLang="zh-CN" sz="2600" b="1"/>
                  <a:t>·</a:t>
                </a:r>
                <a:endParaRPr lang="zh-CN" altLang="en-US" sz="2600" b="1"/>
              </a:p>
            </p:txBody>
          </p:sp>
          <p:sp>
            <p:nvSpPr>
              <p:cNvPr id="5" name="矩形 4"/>
              <p:cNvSpPr/>
              <p:nvPr/>
            </p:nvSpPr>
            <p:spPr>
              <a:xfrm>
                <a:off x="9179529" y="2867949"/>
                <a:ext cx="292705" cy="492443"/>
              </a:xfrm>
              <a:prstGeom prst="rect">
                <a:avLst/>
              </a:prstGeom>
            </p:spPr>
            <p:txBody>
              <a:bodyPr wrap="square">
                <a:spAutoFit/>
              </a:bodyPr>
              <a:lstStyle/>
              <a:p>
                <a:r>
                  <a:rPr lang="en-US" altLang="zh-CN" sz="2600" b="1"/>
                  <a:t>·</a:t>
                </a:r>
                <a:endParaRPr lang="zh-CN" altLang="en-US" sz="2600" b="1"/>
              </a:p>
            </p:txBody>
          </p:sp>
        </p:grpSp>
        <p:grpSp>
          <p:nvGrpSpPr>
            <p:cNvPr id="6" name="组合 5"/>
            <p:cNvGrpSpPr/>
            <p:nvPr/>
          </p:nvGrpSpPr>
          <p:grpSpPr>
            <a:xfrm>
              <a:off x="904427" y="2869487"/>
              <a:ext cx="666504" cy="492443"/>
              <a:chOff x="8805730" y="2867949"/>
              <a:chExt cx="666504" cy="492443"/>
            </a:xfrm>
          </p:grpSpPr>
          <p:sp>
            <p:nvSpPr>
              <p:cNvPr id="7" name="矩形 6"/>
              <p:cNvSpPr/>
              <p:nvPr/>
            </p:nvSpPr>
            <p:spPr>
              <a:xfrm>
                <a:off x="8805730" y="2867949"/>
                <a:ext cx="292705" cy="492443"/>
              </a:xfrm>
              <a:prstGeom prst="rect">
                <a:avLst/>
              </a:prstGeom>
            </p:spPr>
            <p:txBody>
              <a:bodyPr wrap="square">
                <a:spAutoFit/>
              </a:bodyPr>
              <a:lstStyle/>
              <a:p>
                <a:r>
                  <a:rPr lang="en-US" altLang="zh-CN" sz="2600" b="1"/>
                  <a:t>·</a:t>
                </a:r>
                <a:endParaRPr lang="zh-CN" altLang="en-US" sz="2600" b="1"/>
              </a:p>
            </p:txBody>
          </p:sp>
          <p:sp>
            <p:nvSpPr>
              <p:cNvPr id="8" name="矩形 7"/>
              <p:cNvSpPr/>
              <p:nvPr/>
            </p:nvSpPr>
            <p:spPr>
              <a:xfrm>
                <a:off x="9179529" y="2867949"/>
                <a:ext cx="292705" cy="492443"/>
              </a:xfrm>
              <a:prstGeom prst="rect">
                <a:avLst/>
              </a:prstGeom>
            </p:spPr>
            <p:txBody>
              <a:bodyPr wrap="square">
                <a:spAutoFit/>
              </a:bodyPr>
              <a:lstStyle/>
              <a:p>
                <a:r>
                  <a:rPr lang="en-US" altLang="zh-CN" sz="2600" b="1"/>
                  <a:t>·</a:t>
                </a:r>
                <a:endParaRPr lang="zh-CN" altLang="en-US" sz="2600" b="1"/>
              </a:p>
            </p:txBody>
          </p:sp>
        </p:grpSp>
        <p:grpSp>
          <p:nvGrpSpPr>
            <p:cNvPr id="9" name="组合 8"/>
            <p:cNvGrpSpPr/>
            <p:nvPr/>
          </p:nvGrpSpPr>
          <p:grpSpPr>
            <a:xfrm>
              <a:off x="2692130" y="4759932"/>
              <a:ext cx="666504" cy="492443"/>
              <a:chOff x="8805730" y="2867949"/>
              <a:chExt cx="666504" cy="492443"/>
            </a:xfrm>
          </p:grpSpPr>
          <p:sp>
            <p:nvSpPr>
              <p:cNvPr id="10" name="矩形 9"/>
              <p:cNvSpPr/>
              <p:nvPr/>
            </p:nvSpPr>
            <p:spPr>
              <a:xfrm>
                <a:off x="8805730" y="2867949"/>
                <a:ext cx="292705" cy="492443"/>
              </a:xfrm>
              <a:prstGeom prst="rect">
                <a:avLst/>
              </a:prstGeom>
            </p:spPr>
            <p:txBody>
              <a:bodyPr wrap="square">
                <a:spAutoFit/>
              </a:bodyPr>
              <a:lstStyle/>
              <a:p>
                <a:r>
                  <a:rPr lang="en-US" altLang="zh-CN" sz="2600" b="1"/>
                  <a:t>·</a:t>
                </a:r>
                <a:endParaRPr lang="zh-CN" altLang="en-US" sz="2600" b="1"/>
              </a:p>
            </p:txBody>
          </p:sp>
          <p:sp>
            <p:nvSpPr>
              <p:cNvPr id="11" name="矩形 10"/>
              <p:cNvSpPr/>
              <p:nvPr/>
            </p:nvSpPr>
            <p:spPr>
              <a:xfrm>
                <a:off x="9179529" y="2867949"/>
                <a:ext cx="292705" cy="492443"/>
              </a:xfrm>
              <a:prstGeom prst="rect">
                <a:avLst/>
              </a:prstGeom>
            </p:spPr>
            <p:txBody>
              <a:bodyPr wrap="square">
                <a:spAutoFit/>
              </a:bodyPr>
              <a:lstStyle/>
              <a:p>
                <a:r>
                  <a:rPr lang="en-US" altLang="zh-CN" sz="2600" b="1"/>
                  <a:t>·</a:t>
                </a:r>
                <a:endParaRPr lang="zh-CN" altLang="en-US" sz="2600" b="1"/>
              </a:p>
            </p:txBody>
          </p:sp>
        </p:grpSp>
      </p:grpSp>
      <p:sp>
        <p:nvSpPr>
          <p:cNvPr id="13" name="矩形 12"/>
          <p:cNvSpPr/>
          <p:nvPr/>
        </p:nvSpPr>
        <p:spPr>
          <a:xfrm>
            <a:off x="1278226" y="2014180"/>
            <a:ext cx="1424529"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1278226" y="2480293"/>
            <a:ext cx="14245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869027" y="2014180"/>
            <a:ext cx="2205202"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3869027" y="2480293"/>
            <a:ext cx="2205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78226" y="3288049"/>
            <a:ext cx="2978088"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278226" y="3754162"/>
            <a:ext cx="2978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78226" y="3929512"/>
            <a:ext cx="10532774"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278226" y="4395625"/>
            <a:ext cx="10532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278226" y="5214829"/>
            <a:ext cx="2433803"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1278226" y="5680942"/>
            <a:ext cx="2433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946711" y="5214829"/>
            <a:ext cx="2433803"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4946711" y="5680942"/>
            <a:ext cx="2433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12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1" grpId="0" animBg="1"/>
      <p:bldP spid="24"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45850"/>
            <a:ext cx="11430000" cy="563359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7</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特殊句式</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师者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所以传道受业解惑也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判断句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道之所存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师之所存也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判断句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而耻学于师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介词结构后置句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句读之不知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惑之不解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宾语前置句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(5)</a:t>
            </a:r>
            <a:r>
              <a:rPr lang="zh-CN" altLang="zh-CN" sz="2800">
                <a:solidFill>
                  <a:srgbClr val="000000"/>
                </a:solidFill>
                <a:latin typeface="Times New Roman" panose="02020603050405020304" pitchFamily="18" charset="0"/>
                <a:cs typeface="Times New Roman" panose="02020603050405020304" pitchFamily="18" charset="0"/>
              </a:rPr>
              <a:t>师不必贤于弟子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介词结构后置句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(6)</a:t>
            </a:r>
            <a:r>
              <a:rPr lang="zh-CN" altLang="zh-CN" sz="2800">
                <a:solidFill>
                  <a:srgbClr val="000000"/>
                </a:solidFill>
                <a:latin typeface="Times New Roman" panose="02020603050405020304" pitchFamily="18" charset="0"/>
                <a:cs typeface="Times New Roman" panose="02020603050405020304" pitchFamily="18" charset="0"/>
              </a:rPr>
              <a:t>不拘于时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被动句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(7)</a:t>
            </a:r>
            <a:r>
              <a:rPr lang="zh-CN" altLang="zh-CN" sz="2800">
                <a:solidFill>
                  <a:srgbClr val="000000"/>
                </a:solidFill>
                <a:latin typeface="Times New Roman" panose="02020603050405020304" pitchFamily="18" charset="0"/>
                <a:cs typeface="Times New Roman" panose="02020603050405020304" pitchFamily="18" charset="0"/>
              </a:rPr>
              <a:t>学于余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介词结构后置句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8</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文化常识</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巫医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古代巫和医不分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故并举。巫主要以祝祷、占卜等为业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也为人治病。</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p:nvPr/>
        </p:nvSpPr>
        <p:spPr>
          <a:xfrm>
            <a:off x="4986034" y="1240923"/>
            <a:ext cx="109908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278462" y="1796095"/>
            <a:ext cx="109908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85596" y="2307723"/>
            <a:ext cx="2506383"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278462" y="2882138"/>
            <a:ext cx="1806652"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505577" y="3459082"/>
            <a:ext cx="2481566"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428266" y="3994932"/>
            <a:ext cx="1077311"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58152" y="4541668"/>
            <a:ext cx="2502962"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713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22785"/>
            <a:ext cx="11430000" cy="177279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文白对译</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师</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NEU-BZ-S92"/>
                <a:ea typeface="方正宋黑_GBK"/>
                <a:cs typeface="Times New Roman" panose="02020603050405020304" pitchFamily="18" charset="0"/>
              </a:rPr>
              <a:t>说</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韩</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愈</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974223017"/>
              </p:ext>
            </p:extLst>
          </p:nvPr>
        </p:nvGraphicFramePr>
        <p:xfrm>
          <a:off x="1312410" y="2182344"/>
          <a:ext cx="9567180" cy="3836373"/>
        </p:xfrm>
        <a:graphic>
          <a:graphicData uri="http://schemas.openxmlformats.org/presentationml/2006/ole">
            <mc:AlternateContent xmlns:mc="http://schemas.openxmlformats.org/markup-compatibility/2006">
              <mc:Choice xmlns:v="urn:schemas-microsoft-com:vml" Requires="v">
                <p:oleObj name="文档" r:id="rId2" imgW="3826872" imgH="1534549" progId="Word.Document.12">
                  <p:embed/>
                </p:oleObj>
              </mc:Choice>
              <mc:Fallback>
                <p:oleObj name="文档" r:id="rId2" imgW="3826872" imgH="1534549" progId="Word.Document.12">
                  <p:embed/>
                  <p:pic>
                    <p:nvPicPr>
                      <p:cNvPr id="0" name=""/>
                      <p:cNvPicPr/>
                      <p:nvPr/>
                    </p:nvPicPr>
                    <p:blipFill>
                      <a:blip r:embed="rId3"/>
                      <a:stretch>
                        <a:fillRect/>
                      </a:stretch>
                    </p:blipFill>
                    <p:spPr>
                      <a:xfrm>
                        <a:off x="1312410" y="2182344"/>
                        <a:ext cx="9567180" cy="3836373"/>
                      </a:xfrm>
                      <a:prstGeom prst="rect">
                        <a:avLst/>
                      </a:prstGeom>
                    </p:spPr>
                  </p:pic>
                </p:oleObj>
              </mc:Fallback>
            </mc:AlternateContent>
          </a:graphicData>
        </a:graphic>
      </p:graphicFrame>
    </p:spTree>
    <p:extLst>
      <p:ext uri="{BB962C8B-B14F-4D97-AF65-F5344CB8AC3E}">
        <p14:creationId xmlns:p14="http://schemas.microsoft.com/office/powerpoint/2010/main" val="400247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Others_1"/>
          <p:cNvSpPr txBox="1"/>
          <p:nvPr>
            <p:custDataLst>
              <p:tags r:id="rId1"/>
            </p:custDataLst>
          </p:nvPr>
        </p:nvSpPr>
        <p:spPr>
          <a:xfrm>
            <a:off x="4078074" y="1090397"/>
            <a:ext cx="3742735" cy="615553"/>
          </a:xfrm>
          <a:prstGeom prst="rect">
            <a:avLst/>
          </a:prstGeom>
          <a:noFill/>
        </p:spPr>
        <p:txBody>
          <a:bodyPr vert="horz" wrap="square" lIns="0" tIns="0" rIns="0" bIns="0" rtlCol="0" anchor="ctr" anchorCtr="0">
            <a:spAutoFit/>
          </a:bodyPr>
          <a:lstStyle/>
          <a:p>
            <a:pPr algn="ctr"/>
            <a:r>
              <a:rPr lang="zh-CN" altLang="en-US" sz="4000" b="1" spc="1500">
                <a:solidFill>
                  <a:srgbClr val="3D7351"/>
                </a:solidFill>
                <a:latin typeface="Arial" panose="020B0604020202020204" pitchFamily="34" charset="0"/>
                <a:ea typeface="微软雅黑" panose="020B0503020204020204" charset="-122"/>
                <a:sym typeface="Arial" panose="020B0604020202020204" pitchFamily="34" charset="0"/>
              </a:rPr>
              <a:t>内容索引</a:t>
            </a:r>
            <a:endParaRPr lang="zh-CN" altLang="en-US" sz="4000" b="1" spc="1500" dirty="0">
              <a:solidFill>
                <a:srgbClr val="3D7351"/>
              </a:solidFill>
              <a:latin typeface="Arial" panose="020B0604020202020204" pitchFamily="34" charset="0"/>
              <a:ea typeface="微软雅黑" panose="020B0503020204020204" charset="-122"/>
              <a:sym typeface="Arial" panose="020B0604020202020204" pitchFamily="34" charset="0"/>
            </a:endParaRPr>
          </a:p>
        </p:txBody>
      </p:sp>
      <p:grpSp>
        <p:nvGrpSpPr>
          <p:cNvPr id="3" name="组合 2"/>
          <p:cNvGrpSpPr/>
          <p:nvPr/>
        </p:nvGrpSpPr>
        <p:grpSpPr>
          <a:xfrm>
            <a:off x="3301225" y="1926704"/>
            <a:ext cx="5589551" cy="670234"/>
            <a:chOff x="3301225" y="2717659"/>
            <a:chExt cx="5589551" cy="670234"/>
          </a:xfrm>
        </p:grpSpPr>
        <p:sp>
          <p:nvSpPr>
            <p:cNvPr id="15" name="矩形 14">
              <a:hlinkClick r:id="rId3" action="ppaction://hlinksldjump"/>
            </p:cNvPr>
            <p:cNvSpPr/>
            <p:nvPr/>
          </p:nvSpPr>
          <p:spPr>
            <a:xfrm>
              <a:off x="3963774" y="2717659"/>
              <a:ext cx="4927002" cy="670233"/>
            </a:xfrm>
            <a:prstGeom prst="rect">
              <a:avLst/>
            </a:prstGeom>
            <a:noFill/>
            <a:ln w="12700" cap="flat" cmpd="sng" algn="ctr">
              <a:solidFill>
                <a:srgbClr val="00843B"/>
              </a:solidFill>
              <a:prstDash val="solid"/>
              <a:miter lim="800000"/>
            </a:ln>
            <a:effectLst/>
          </p:spPr>
          <p:txBody>
            <a:bodyPr rtlCol="0" anchor="ctr"/>
            <a:lstStyle/>
            <a:p>
              <a:pPr lvl="0">
                <a:defRPr/>
              </a:pPr>
              <a:r>
                <a:rPr lang="zh-CN" altLang="en-US" sz="3000" kern="0">
                  <a:latin typeface="Arial" panose="020F0502020204030204"/>
                  <a:ea typeface="微软雅黑"/>
                  <a:cs typeface="+mn-ea"/>
                  <a:sym typeface="+mn-lt"/>
                </a:rPr>
                <a:t>课前篇  一起预习</a:t>
              </a:r>
            </a:p>
          </p:txBody>
        </p:sp>
        <p:sp>
          <p:nvSpPr>
            <p:cNvPr id="16" name="矩形 15"/>
            <p:cNvSpPr/>
            <p:nvPr/>
          </p:nvSpPr>
          <p:spPr>
            <a:xfrm>
              <a:off x="3301225" y="2717660"/>
              <a:ext cx="662549" cy="670233"/>
            </a:xfrm>
            <a:prstGeom prst="rect">
              <a:avLst/>
            </a:prstGeom>
            <a:solidFill>
              <a:srgbClr val="00843B">
                <a:lumMod val="75000"/>
              </a:srgbClr>
            </a:solidFill>
            <a:ln w="12700" cap="flat" cmpd="sng" algn="ctr">
              <a:solidFill>
                <a:srgbClr val="538385"/>
              </a:solidFill>
              <a:prstDash val="solid"/>
              <a:miter lim="800000"/>
            </a:ln>
            <a:effectLst/>
          </p:spPr>
          <p:txBody>
            <a:bodyPr rtlCol="0" anchor="ctr"/>
            <a:lstStyle/>
            <a:p>
              <a:pPr lvl="0" algn="ctr">
                <a:defRPr/>
              </a:pPr>
              <a:endParaRPr kumimoji="0" lang="en-US" altLang="zh-CN" sz="2800" b="0"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grpSp>
        <p:nvGrpSpPr>
          <p:cNvPr id="6" name="组合 5"/>
          <p:cNvGrpSpPr/>
          <p:nvPr/>
        </p:nvGrpSpPr>
        <p:grpSpPr>
          <a:xfrm>
            <a:off x="3301225" y="2815260"/>
            <a:ext cx="5589551" cy="670234"/>
            <a:chOff x="3301225" y="3744916"/>
            <a:chExt cx="5589551" cy="670234"/>
          </a:xfrm>
        </p:grpSpPr>
        <p:sp>
          <p:nvSpPr>
            <p:cNvPr id="7" name="矩形 6">
              <a:hlinkClick r:id="rId4" action="ppaction://hlinksldjump"/>
            </p:cNvPr>
            <p:cNvSpPr/>
            <p:nvPr/>
          </p:nvSpPr>
          <p:spPr>
            <a:xfrm>
              <a:off x="3963774" y="3744916"/>
              <a:ext cx="4927002" cy="670233"/>
            </a:xfrm>
            <a:prstGeom prst="rect">
              <a:avLst/>
            </a:prstGeom>
            <a:noFill/>
            <a:ln w="12700" cap="flat" cmpd="sng" algn="ctr">
              <a:solidFill>
                <a:srgbClr val="00843B"/>
              </a:solidFill>
              <a:prstDash val="solid"/>
              <a:miter lim="800000"/>
            </a:ln>
            <a:effectLst/>
          </p:spPr>
          <p:txBody>
            <a:bodyPr rtlCol="0" anchor="ctr"/>
            <a:lstStyle/>
            <a:p>
              <a:pPr lvl="0">
                <a:defRPr/>
              </a:pPr>
              <a:r>
                <a:rPr lang="zh-CN" altLang="en-US" sz="3000" kern="0">
                  <a:latin typeface="Arial" panose="020F0502020204030204"/>
                  <a:ea typeface="微软雅黑"/>
                  <a:cs typeface="+mn-ea"/>
                  <a:sym typeface="+mn-lt"/>
                </a:rPr>
                <a:t>课堂篇  一起思考</a:t>
              </a:r>
            </a:p>
          </p:txBody>
        </p:sp>
        <p:sp>
          <p:nvSpPr>
            <p:cNvPr id="8" name="矩形 7"/>
            <p:cNvSpPr/>
            <p:nvPr/>
          </p:nvSpPr>
          <p:spPr>
            <a:xfrm>
              <a:off x="3301225" y="3744917"/>
              <a:ext cx="662549" cy="670233"/>
            </a:xfrm>
            <a:prstGeom prst="rect">
              <a:avLst/>
            </a:prstGeom>
            <a:solidFill>
              <a:srgbClr val="00843B">
                <a:lumMod val="75000"/>
              </a:srgbClr>
            </a:solidFill>
            <a:ln w="12700" cap="flat" cmpd="sng" algn="ctr">
              <a:solidFill>
                <a:srgbClr val="538385"/>
              </a:solidFill>
              <a:prstDash val="solid"/>
              <a:miter lim="800000"/>
            </a:ln>
            <a:effectLst/>
          </p:spPr>
          <p:txBody>
            <a:bodyPr rtlCol="0" anchor="ctr"/>
            <a:lstStyle/>
            <a:p>
              <a:pPr lvl="0" algn="ctr">
                <a:defRPr/>
              </a:pPr>
              <a:endParaRPr kumimoji="0" lang="en-US" altLang="zh-CN" sz="2800" b="0"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grpSp>
        <p:nvGrpSpPr>
          <p:cNvPr id="14" name="组合 13"/>
          <p:cNvGrpSpPr/>
          <p:nvPr/>
        </p:nvGrpSpPr>
        <p:grpSpPr>
          <a:xfrm>
            <a:off x="3301225" y="3703816"/>
            <a:ext cx="5589551" cy="670234"/>
            <a:chOff x="3301225" y="4772171"/>
            <a:chExt cx="5589551" cy="670234"/>
          </a:xfrm>
        </p:grpSpPr>
        <p:sp>
          <p:nvSpPr>
            <p:cNvPr id="9" name="矩形 8">
              <a:hlinkClick r:id="rId5" action="ppaction://hlinksldjump"/>
            </p:cNvPr>
            <p:cNvSpPr/>
            <p:nvPr/>
          </p:nvSpPr>
          <p:spPr>
            <a:xfrm>
              <a:off x="3963774" y="4772171"/>
              <a:ext cx="4927002" cy="670233"/>
            </a:xfrm>
            <a:prstGeom prst="rect">
              <a:avLst/>
            </a:prstGeom>
            <a:noFill/>
            <a:ln w="12700" cap="flat" cmpd="sng" algn="ctr">
              <a:solidFill>
                <a:srgbClr val="00843B"/>
              </a:solidFill>
              <a:prstDash val="solid"/>
              <a:miter lim="800000"/>
            </a:ln>
            <a:effectLst/>
          </p:spPr>
          <p:txBody>
            <a:bodyPr rtlCol="0" anchor="ctr"/>
            <a:lstStyle/>
            <a:p>
              <a:pPr lvl="0">
                <a:defRPr/>
              </a:pPr>
              <a:r>
                <a:rPr lang="zh-CN" altLang="en-US" sz="3000" kern="0">
                  <a:latin typeface="Arial" panose="020F0502020204030204"/>
                  <a:ea typeface="微软雅黑"/>
                  <a:cs typeface="+mn-ea"/>
                  <a:sym typeface="+mn-lt"/>
                </a:rPr>
                <a:t>课外篇  一起阅读</a:t>
              </a:r>
            </a:p>
          </p:txBody>
        </p:sp>
        <p:sp>
          <p:nvSpPr>
            <p:cNvPr id="10" name="矩形 9"/>
            <p:cNvSpPr/>
            <p:nvPr/>
          </p:nvSpPr>
          <p:spPr>
            <a:xfrm>
              <a:off x="3301225" y="4772172"/>
              <a:ext cx="662549" cy="670233"/>
            </a:xfrm>
            <a:prstGeom prst="rect">
              <a:avLst/>
            </a:prstGeom>
            <a:solidFill>
              <a:srgbClr val="00843B">
                <a:lumMod val="75000"/>
              </a:srgbClr>
            </a:solidFill>
            <a:ln w="12700" cap="flat" cmpd="sng" algn="ctr">
              <a:solidFill>
                <a:srgbClr val="538385"/>
              </a:solidFill>
              <a:prstDash val="solid"/>
              <a:miter lim="800000"/>
            </a:ln>
            <a:effectLst/>
          </p:spPr>
          <p:txBody>
            <a:bodyPr rtlCol="0" anchor="ctr"/>
            <a:lstStyle/>
            <a:p>
              <a:pPr lvl="0" algn="ctr">
                <a:defRPr/>
              </a:pPr>
              <a:endParaRPr kumimoji="0" lang="en-US" altLang="zh-CN" sz="2800" b="0"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grpSp>
        <p:nvGrpSpPr>
          <p:cNvPr id="17" name="组合 16"/>
          <p:cNvGrpSpPr/>
          <p:nvPr/>
        </p:nvGrpSpPr>
        <p:grpSpPr>
          <a:xfrm>
            <a:off x="3301225" y="4592373"/>
            <a:ext cx="5589551" cy="670234"/>
            <a:chOff x="3301225" y="5799424"/>
            <a:chExt cx="5589551" cy="670234"/>
          </a:xfrm>
        </p:grpSpPr>
        <p:sp>
          <p:nvSpPr>
            <p:cNvPr id="11" name="矩形 10">
              <a:hlinkClick r:id="rId6" action="ppaction://hlinksldjump"/>
            </p:cNvPr>
            <p:cNvSpPr/>
            <p:nvPr/>
          </p:nvSpPr>
          <p:spPr>
            <a:xfrm>
              <a:off x="3963774" y="5799424"/>
              <a:ext cx="4927002" cy="670233"/>
            </a:xfrm>
            <a:prstGeom prst="rect">
              <a:avLst/>
            </a:prstGeom>
            <a:noFill/>
            <a:ln w="12700" cap="flat" cmpd="sng" algn="ctr">
              <a:solidFill>
                <a:srgbClr val="00843B"/>
              </a:solidFill>
              <a:prstDash val="solid"/>
              <a:miter lim="800000"/>
            </a:ln>
            <a:effectLst/>
          </p:spPr>
          <p:txBody>
            <a:bodyPr rtlCol="0" anchor="ctr"/>
            <a:lstStyle/>
            <a:p>
              <a:pPr lvl="0">
                <a:defRPr/>
              </a:pPr>
              <a:r>
                <a:rPr lang="zh-CN" altLang="en-US" sz="3000" kern="0">
                  <a:latin typeface="Arial" panose="020F0502020204030204"/>
                  <a:ea typeface="微软雅黑"/>
                  <a:cs typeface="+mn-ea"/>
                  <a:sym typeface="+mn-lt"/>
                </a:rPr>
                <a:t>素养篇  一起提高</a:t>
              </a:r>
            </a:p>
          </p:txBody>
        </p:sp>
        <p:sp>
          <p:nvSpPr>
            <p:cNvPr id="13" name="矩形 12"/>
            <p:cNvSpPr/>
            <p:nvPr/>
          </p:nvSpPr>
          <p:spPr>
            <a:xfrm>
              <a:off x="3301225" y="5799425"/>
              <a:ext cx="662549" cy="670233"/>
            </a:xfrm>
            <a:prstGeom prst="rect">
              <a:avLst/>
            </a:prstGeom>
            <a:solidFill>
              <a:srgbClr val="00843B">
                <a:lumMod val="75000"/>
              </a:srgbClr>
            </a:solidFill>
            <a:ln w="12700" cap="flat" cmpd="sng" algn="ctr">
              <a:solidFill>
                <a:srgbClr val="538385"/>
              </a:solidFill>
              <a:prstDash val="solid"/>
              <a:miter lim="800000"/>
            </a:ln>
            <a:effectLst/>
          </p:spPr>
          <p:txBody>
            <a:bodyPr rtlCol="0" anchor="ctr"/>
            <a:lstStyle/>
            <a:p>
              <a:pPr lvl="0" algn="ctr">
                <a:defRPr/>
              </a:pPr>
              <a:endParaRPr kumimoji="0" lang="en-US" altLang="zh-CN" sz="2800" b="0"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spTree>
    <p:extLst>
      <p:ext uri="{BB962C8B-B14F-4D97-AF65-F5344CB8AC3E}">
        <p14:creationId xmlns:p14="http://schemas.microsoft.com/office/powerpoint/2010/main" val="235835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949716335"/>
              </p:ext>
            </p:extLst>
          </p:nvPr>
        </p:nvGraphicFramePr>
        <p:xfrm>
          <a:off x="1312410" y="297227"/>
          <a:ext cx="9567180" cy="6394255"/>
        </p:xfrm>
        <a:graphic>
          <a:graphicData uri="http://schemas.openxmlformats.org/presentationml/2006/ole">
            <mc:AlternateContent xmlns:mc="http://schemas.openxmlformats.org/markup-compatibility/2006">
              <mc:Choice xmlns:v="urn:schemas-microsoft-com:vml" Requires="v">
                <p:oleObj name="文档" r:id="rId2" imgW="3826872" imgH="2557702" progId="Word.Document.12">
                  <p:embed/>
                </p:oleObj>
              </mc:Choice>
              <mc:Fallback>
                <p:oleObj name="文档" r:id="rId2" imgW="3826872" imgH="2557702" progId="Word.Document.12">
                  <p:embed/>
                  <p:pic>
                    <p:nvPicPr>
                      <p:cNvPr id="0" name=""/>
                      <p:cNvPicPr/>
                      <p:nvPr/>
                    </p:nvPicPr>
                    <p:blipFill>
                      <a:blip r:embed="rId3"/>
                      <a:stretch>
                        <a:fillRect/>
                      </a:stretch>
                    </p:blipFill>
                    <p:spPr>
                      <a:xfrm>
                        <a:off x="1312410" y="297227"/>
                        <a:ext cx="9567180" cy="6394255"/>
                      </a:xfrm>
                      <a:prstGeom prst="rect">
                        <a:avLst/>
                      </a:prstGeom>
                    </p:spPr>
                  </p:pic>
                </p:oleObj>
              </mc:Fallback>
            </mc:AlternateContent>
          </a:graphicData>
        </a:graphic>
      </p:graphicFrame>
    </p:spTree>
    <p:extLst>
      <p:ext uri="{BB962C8B-B14F-4D97-AF65-F5344CB8AC3E}">
        <p14:creationId xmlns:p14="http://schemas.microsoft.com/office/powerpoint/2010/main" val="66400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447430728"/>
              </p:ext>
            </p:extLst>
          </p:nvPr>
        </p:nvGraphicFramePr>
        <p:xfrm>
          <a:off x="1312410" y="998119"/>
          <a:ext cx="9567180" cy="5115763"/>
        </p:xfrm>
        <a:graphic>
          <a:graphicData uri="http://schemas.openxmlformats.org/presentationml/2006/ole">
            <mc:AlternateContent xmlns:mc="http://schemas.openxmlformats.org/markup-compatibility/2006">
              <mc:Choice xmlns:v="urn:schemas-microsoft-com:vml" Requires="v">
                <p:oleObj name="文档" r:id="rId2" imgW="3826872" imgH="2046305" progId="Word.Document.12">
                  <p:embed/>
                </p:oleObj>
              </mc:Choice>
              <mc:Fallback>
                <p:oleObj name="文档" r:id="rId2" imgW="3826872" imgH="2046305" progId="Word.Document.12">
                  <p:embed/>
                  <p:pic>
                    <p:nvPicPr>
                      <p:cNvPr id="0" name=""/>
                      <p:cNvPicPr/>
                      <p:nvPr/>
                    </p:nvPicPr>
                    <p:blipFill>
                      <a:blip r:embed="rId3"/>
                      <a:stretch>
                        <a:fillRect/>
                      </a:stretch>
                    </p:blipFill>
                    <p:spPr>
                      <a:xfrm>
                        <a:off x="1312410" y="998119"/>
                        <a:ext cx="9567180" cy="5115763"/>
                      </a:xfrm>
                      <a:prstGeom prst="rect">
                        <a:avLst/>
                      </a:prstGeom>
                    </p:spPr>
                  </p:pic>
                </p:oleObj>
              </mc:Fallback>
            </mc:AlternateContent>
          </a:graphicData>
        </a:graphic>
      </p:graphicFrame>
    </p:spTree>
    <p:extLst>
      <p:ext uri="{BB962C8B-B14F-4D97-AF65-F5344CB8AC3E}">
        <p14:creationId xmlns:p14="http://schemas.microsoft.com/office/powerpoint/2010/main" val="570020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568423285"/>
              </p:ext>
            </p:extLst>
          </p:nvPr>
        </p:nvGraphicFramePr>
        <p:xfrm>
          <a:off x="1312410" y="998119"/>
          <a:ext cx="9567180" cy="5115763"/>
        </p:xfrm>
        <a:graphic>
          <a:graphicData uri="http://schemas.openxmlformats.org/presentationml/2006/ole">
            <mc:AlternateContent xmlns:mc="http://schemas.openxmlformats.org/markup-compatibility/2006">
              <mc:Choice xmlns:v="urn:schemas-microsoft-com:vml" Requires="v">
                <p:oleObj name="文档" r:id="rId2" imgW="3826872" imgH="2046305" progId="Word.Document.12">
                  <p:embed/>
                </p:oleObj>
              </mc:Choice>
              <mc:Fallback>
                <p:oleObj name="文档" r:id="rId2" imgW="3826872" imgH="2046305" progId="Word.Document.12">
                  <p:embed/>
                  <p:pic>
                    <p:nvPicPr>
                      <p:cNvPr id="0" name=""/>
                      <p:cNvPicPr/>
                      <p:nvPr/>
                    </p:nvPicPr>
                    <p:blipFill>
                      <a:blip r:embed="rId3"/>
                      <a:stretch>
                        <a:fillRect/>
                      </a:stretch>
                    </p:blipFill>
                    <p:spPr>
                      <a:xfrm>
                        <a:off x="1312410" y="998119"/>
                        <a:ext cx="9567180" cy="5115763"/>
                      </a:xfrm>
                      <a:prstGeom prst="rect">
                        <a:avLst/>
                      </a:prstGeom>
                    </p:spPr>
                  </p:pic>
                </p:oleObj>
              </mc:Fallback>
            </mc:AlternateContent>
          </a:graphicData>
        </a:graphic>
      </p:graphicFrame>
    </p:spTree>
    <p:extLst>
      <p:ext uri="{BB962C8B-B14F-4D97-AF65-F5344CB8AC3E}">
        <p14:creationId xmlns:p14="http://schemas.microsoft.com/office/powerpoint/2010/main" val="3327600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364654863"/>
              </p:ext>
            </p:extLst>
          </p:nvPr>
        </p:nvGraphicFramePr>
        <p:xfrm>
          <a:off x="1134310" y="998119"/>
          <a:ext cx="9923380" cy="5115763"/>
        </p:xfrm>
        <a:graphic>
          <a:graphicData uri="http://schemas.openxmlformats.org/presentationml/2006/ole">
            <mc:AlternateContent xmlns:mc="http://schemas.openxmlformats.org/markup-compatibility/2006">
              <mc:Choice xmlns:v="urn:schemas-microsoft-com:vml" Requires="v">
                <p:oleObj name="文档" r:id="rId2" imgW="3969352" imgH="2046305" progId="Word.Document.12">
                  <p:embed/>
                </p:oleObj>
              </mc:Choice>
              <mc:Fallback>
                <p:oleObj name="文档" r:id="rId2" imgW="3969352" imgH="2046305" progId="Word.Document.12">
                  <p:embed/>
                  <p:pic>
                    <p:nvPicPr>
                      <p:cNvPr id="0" name=""/>
                      <p:cNvPicPr/>
                      <p:nvPr/>
                    </p:nvPicPr>
                    <p:blipFill>
                      <a:blip r:embed="rId3"/>
                      <a:stretch>
                        <a:fillRect/>
                      </a:stretch>
                    </p:blipFill>
                    <p:spPr>
                      <a:xfrm>
                        <a:off x="1134310" y="998119"/>
                        <a:ext cx="9923380" cy="5115763"/>
                      </a:xfrm>
                      <a:prstGeom prst="rect">
                        <a:avLst/>
                      </a:prstGeom>
                    </p:spPr>
                  </p:pic>
                </p:oleObj>
              </mc:Fallback>
            </mc:AlternateContent>
          </a:graphicData>
        </a:graphic>
      </p:graphicFrame>
    </p:spTree>
    <p:extLst>
      <p:ext uri="{BB962C8B-B14F-4D97-AF65-F5344CB8AC3E}">
        <p14:creationId xmlns:p14="http://schemas.microsoft.com/office/powerpoint/2010/main" val="2160665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480541342"/>
              </p:ext>
            </p:extLst>
          </p:nvPr>
        </p:nvGraphicFramePr>
        <p:xfrm>
          <a:off x="1312410" y="998119"/>
          <a:ext cx="9567180" cy="5115763"/>
        </p:xfrm>
        <a:graphic>
          <a:graphicData uri="http://schemas.openxmlformats.org/presentationml/2006/ole">
            <mc:AlternateContent xmlns:mc="http://schemas.openxmlformats.org/markup-compatibility/2006">
              <mc:Choice xmlns:v="urn:schemas-microsoft-com:vml" Requires="v">
                <p:oleObj name="文档" r:id="rId2" imgW="3826872" imgH="2046305" progId="Word.Document.12">
                  <p:embed/>
                </p:oleObj>
              </mc:Choice>
              <mc:Fallback>
                <p:oleObj name="文档" r:id="rId2" imgW="3826872" imgH="2046305" progId="Word.Document.12">
                  <p:embed/>
                  <p:pic>
                    <p:nvPicPr>
                      <p:cNvPr id="0" name=""/>
                      <p:cNvPicPr/>
                      <p:nvPr/>
                    </p:nvPicPr>
                    <p:blipFill>
                      <a:blip r:embed="rId3"/>
                      <a:stretch>
                        <a:fillRect/>
                      </a:stretch>
                    </p:blipFill>
                    <p:spPr>
                      <a:xfrm>
                        <a:off x="1312410" y="998119"/>
                        <a:ext cx="9567180" cy="5115763"/>
                      </a:xfrm>
                      <a:prstGeom prst="rect">
                        <a:avLst/>
                      </a:prstGeom>
                    </p:spPr>
                  </p:pic>
                </p:oleObj>
              </mc:Fallback>
            </mc:AlternateContent>
          </a:graphicData>
        </a:graphic>
      </p:graphicFrame>
    </p:spTree>
    <p:extLst>
      <p:ext uri="{BB962C8B-B14F-4D97-AF65-F5344CB8AC3E}">
        <p14:creationId xmlns:p14="http://schemas.microsoft.com/office/powerpoint/2010/main" val="147741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635858468"/>
              </p:ext>
            </p:extLst>
          </p:nvPr>
        </p:nvGraphicFramePr>
        <p:xfrm>
          <a:off x="1312410" y="998119"/>
          <a:ext cx="9567180" cy="5115763"/>
        </p:xfrm>
        <a:graphic>
          <a:graphicData uri="http://schemas.openxmlformats.org/presentationml/2006/ole">
            <mc:AlternateContent xmlns:mc="http://schemas.openxmlformats.org/markup-compatibility/2006">
              <mc:Choice xmlns:v="urn:schemas-microsoft-com:vml" Requires="v">
                <p:oleObj name="文档" r:id="rId2" imgW="3826872" imgH="2046305" progId="Word.Document.12">
                  <p:embed/>
                </p:oleObj>
              </mc:Choice>
              <mc:Fallback>
                <p:oleObj name="文档" r:id="rId2" imgW="3826872" imgH="2046305" progId="Word.Document.12">
                  <p:embed/>
                  <p:pic>
                    <p:nvPicPr>
                      <p:cNvPr id="0" name=""/>
                      <p:cNvPicPr/>
                      <p:nvPr/>
                    </p:nvPicPr>
                    <p:blipFill>
                      <a:blip r:embed="rId3"/>
                      <a:stretch>
                        <a:fillRect/>
                      </a:stretch>
                    </p:blipFill>
                    <p:spPr>
                      <a:xfrm>
                        <a:off x="1312410" y="998119"/>
                        <a:ext cx="9567180" cy="5115763"/>
                      </a:xfrm>
                      <a:prstGeom prst="rect">
                        <a:avLst/>
                      </a:prstGeom>
                    </p:spPr>
                  </p:pic>
                </p:oleObj>
              </mc:Fallback>
            </mc:AlternateContent>
          </a:graphicData>
        </a:graphic>
      </p:graphicFrame>
    </p:spTree>
    <p:extLst>
      <p:ext uri="{BB962C8B-B14F-4D97-AF65-F5344CB8AC3E}">
        <p14:creationId xmlns:p14="http://schemas.microsoft.com/office/powerpoint/2010/main" val="72545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136017678"/>
              </p:ext>
            </p:extLst>
          </p:nvPr>
        </p:nvGraphicFramePr>
        <p:xfrm>
          <a:off x="1312410" y="1637814"/>
          <a:ext cx="9567180" cy="3836373"/>
        </p:xfrm>
        <a:graphic>
          <a:graphicData uri="http://schemas.openxmlformats.org/presentationml/2006/ole">
            <mc:AlternateContent xmlns:mc="http://schemas.openxmlformats.org/markup-compatibility/2006">
              <mc:Choice xmlns:v="urn:schemas-microsoft-com:vml" Requires="v">
                <p:oleObj name="文档" r:id="rId2" imgW="3826872" imgH="1534549" progId="Word.Document.12">
                  <p:embed/>
                </p:oleObj>
              </mc:Choice>
              <mc:Fallback>
                <p:oleObj name="文档" r:id="rId2" imgW="3826872" imgH="1534549" progId="Word.Document.12">
                  <p:embed/>
                  <p:pic>
                    <p:nvPicPr>
                      <p:cNvPr id="0" name=""/>
                      <p:cNvPicPr/>
                      <p:nvPr/>
                    </p:nvPicPr>
                    <p:blipFill>
                      <a:blip r:embed="rId3"/>
                      <a:stretch>
                        <a:fillRect/>
                      </a:stretch>
                    </p:blipFill>
                    <p:spPr>
                      <a:xfrm>
                        <a:off x="1312410" y="1637814"/>
                        <a:ext cx="9567180" cy="3836373"/>
                      </a:xfrm>
                      <a:prstGeom prst="rect">
                        <a:avLst/>
                      </a:prstGeom>
                    </p:spPr>
                  </p:pic>
                </p:oleObj>
              </mc:Fallback>
            </mc:AlternateContent>
          </a:graphicData>
        </a:graphic>
      </p:graphicFrame>
    </p:spTree>
    <p:extLst>
      <p:ext uri="{BB962C8B-B14F-4D97-AF65-F5344CB8AC3E}">
        <p14:creationId xmlns:p14="http://schemas.microsoft.com/office/powerpoint/2010/main" val="324887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453693151"/>
              </p:ext>
            </p:extLst>
          </p:nvPr>
        </p:nvGraphicFramePr>
        <p:xfrm>
          <a:off x="1312410" y="1637814"/>
          <a:ext cx="9567180" cy="3836373"/>
        </p:xfrm>
        <a:graphic>
          <a:graphicData uri="http://schemas.openxmlformats.org/presentationml/2006/ole">
            <mc:AlternateContent xmlns:mc="http://schemas.openxmlformats.org/markup-compatibility/2006">
              <mc:Choice xmlns:v="urn:schemas-microsoft-com:vml" Requires="v">
                <p:oleObj name="文档" r:id="rId2" imgW="3826872" imgH="1534549" progId="Word.Document.12">
                  <p:embed/>
                </p:oleObj>
              </mc:Choice>
              <mc:Fallback>
                <p:oleObj name="文档" r:id="rId2" imgW="3826872" imgH="1534549" progId="Word.Document.12">
                  <p:embed/>
                  <p:pic>
                    <p:nvPicPr>
                      <p:cNvPr id="0" name=""/>
                      <p:cNvPicPr/>
                      <p:nvPr/>
                    </p:nvPicPr>
                    <p:blipFill>
                      <a:blip r:embed="rId3"/>
                      <a:stretch>
                        <a:fillRect/>
                      </a:stretch>
                    </p:blipFill>
                    <p:spPr>
                      <a:xfrm>
                        <a:off x="1312410" y="1637814"/>
                        <a:ext cx="9567180" cy="3836373"/>
                      </a:xfrm>
                      <a:prstGeom prst="rect">
                        <a:avLst/>
                      </a:prstGeom>
                    </p:spPr>
                  </p:pic>
                </p:oleObj>
              </mc:Fallback>
            </mc:AlternateContent>
          </a:graphicData>
        </a:graphic>
      </p:graphicFrame>
    </p:spTree>
    <p:extLst>
      <p:ext uri="{BB962C8B-B14F-4D97-AF65-F5344CB8AC3E}">
        <p14:creationId xmlns:p14="http://schemas.microsoft.com/office/powerpoint/2010/main" val="354480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853022" y="1976834"/>
            <a:ext cx="8703138" cy="2243931"/>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 name="文本框 2"/>
          <p:cNvSpPr txBox="1"/>
          <p:nvPr/>
        </p:nvSpPr>
        <p:spPr>
          <a:xfrm>
            <a:off x="3836060" y="2744856"/>
            <a:ext cx="6605800" cy="707886"/>
          </a:xfrm>
          <a:prstGeom prst="rect">
            <a:avLst/>
          </a:prstGeom>
          <a:noFill/>
        </p:spPr>
        <p:txBody>
          <a:bodyPr wrap="square" rtlCol="0">
            <a:spAutoFit/>
          </a:bodyPr>
          <a:lstStyle/>
          <a:p>
            <a:pPr algn="ctr"/>
            <a:r>
              <a:rPr lang="zh-CN" altLang="en-US" sz="4000" b="1" spc="100">
                <a:latin typeface="华文细黑" panose="02010600040101010101" pitchFamily="2" charset="-122"/>
                <a:ea typeface="华文细黑" panose="02010600040101010101" pitchFamily="2" charset="-122"/>
                <a:cs typeface="Arial" panose="020B0604020202020204" pitchFamily="34" charset="0"/>
                <a:sym typeface="+mn-lt"/>
              </a:rPr>
              <a:t>课堂篇  一起思考</a:t>
            </a:r>
          </a:p>
        </p:txBody>
      </p:sp>
      <p:grpSp>
        <p:nvGrpSpPr>
          <p:cNvPr id="36" name="组合 35"/>
          <p:cNvGrpSpPr/>
          <p:nvPr/>
        </p:nvGrpSpPr>
        <p:grpSpPr>
          <a:xfrm>
            <a:off x="2760629" y="2526596"/>
            <a:ext cx="890916" cy="1144406"/>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FFC000"/>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21" name="组合 20"/>
          <p:cNvGrpSpPr/>
          <p:nvPr/>
        </p:nvGrpSpPr>
        <p:grpSpPr>
          <a:xfrm>
            <a:off x="0" y="0"/>
            <a:ext cx="5279877" cy="2358512"/>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7" name="Rectangle 5"/>
          <p:cNvSpPr>
            <a:spLocks noChangeArrowheads="1"/>
          </p:cNvSpPr>
          <p:nvPr/>
        </p:nvSpPr>
        <p:spPr bwMode="auto">
          <a:xfrm>
            <a:off x="1981200" y="2136424"/>
            <a:ext cx="8460660" cy="196567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nvGrpSpPr>
          <p:cNvPr id="53" name="组合 52"/>
          <p:cNvGrpSpPr/>
          <p:nvPr/>
        </p:nvGrpSpPr>
        <p:grpSpPr>
          <a:xfrm>
            <a:off x="6912123" y="4471125"/>
            <a:ext cx="5279877" cy="2358512"/>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extLst>
      <p:ext uri="{BB962C8B-B14F-4D97-AF65-F5344CB8AC3E}">
        <p14:creationId xmlns:p14="http://schemas.microsoft.com/office/powerpoint/2010/main" val="316557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08759"/>
            <a:ext cx="1951175"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思维导图</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a04.eps" descr="id:2147504516;FounderCES"/>
          <p:cNvPicPr>
            <a:picLocks noChangeAspect="1"/>
          </p:cNvPicPr>
          <p:nvPr/>
        </p:nvPicPr>
        <p:blipFill>
          <a:blip r:embed="rId2">
            <a:clrChange>
              <a:clrFrom>
                <a:srgbClr val="FFFFFF"/>
              </a:clrFrom>
              <a:clrTo>
                <a:srgbClr val="FFFFFF">
                  <a:alpha val="0"/>
                </a:srgbClr>
              </a:clrTo>
            </a:clrChange>
          </a:blip>
          <a:stretch>
            <a:fillRect/>
          </a:stretch>
        </p:blipFill>
        <p:spPr>
          <a:xfrm>
            <a:off x="2192578" y="820149"/>
            <a:ext cx="7806844" cy="5417319"/>
          </a:xfrm>
          <a:prstGeom prst="rect">
            <a:avLst/>
          </a:prstGeom>
        </p:spPr>
      </p:pic>
    </p:spTree>
    <p:extLst>
      <p:ext uri="{BB962C8B-B14F-4D97-AF65-F5344CB8AC3E}">
        <p14:creationId xmlns:p14="http://schemas.microsoft.com/office/powerpoint/2010/main" val="234984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853022" y="1976834"/>
            <a:ext cx="8703138" cy="2243931"/>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 name="文本框 2"/>
          <p:cNvSpPr txBox="1"/>
          <p:nvPr/>
        </p:nvSpPr>
        <p:spPr>
          <a:xfrm>
            <a:off x="3836060" y="2744856"/>
            <a:ext cx="6605800" cy="707886"/>
          </a:xfrm>
          <a:prstGeom prst="rect">
            <a:avLst/>
          </a:prstGeom>
          <a:noFill/>
        </p:spPr>
        <p:txBody>
          <a:bodyPr wrap="square" rtlCol="0">
            <a:spAutoFit/>
          </a:bodyPr>
          <a:lstStyle/>
          <a:p>
            <a:pPr algn="ctr"/>
            <a:r>
              <a:rPr lang="zh-CN" altLang="en-US" sz="4000" b="1" spc="100">
                <a:latin typeface="华文细黑" panose="02010600040101010101" pitchFamily="2" charset="-122"/>
                <a:ea typeface="华文细黑" panose="02010600040101010101" pitchFamily="2" charset="-122"/>
                <a:cs typeface="Arial" panose="020B0604020202020204" pitchFamily="34" charset="0"/>
                <a:sym typeface="+mn-lt"/>
              </a:rPr>
              <a:t>课前篇  一起预习</a:t>
            </a:r>
            <a:endParaRPr lang="zh-CN" altLang="en-US" sz="4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760629" y="2526596"/>
            <a:ext cx="890916" cy="1144406"/>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6" name="组合 5"/>
          <p:cNvGrpSpPr/>
          <p:nvPr/>
        </p:nvGrpSpPr>
        <p:grpSpPr>
          <a:xfrm>
            <a:off x="0" y="0"/>
            <a:ext cx="5279877" cy="2358512"/>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2" name="Rectangle 5"/>
          <p:cNvSpPr>
            <a:spLocks noChangeArrowheads="1"/>
          </p:cNvSpPr>
          <p:nvPr/>
        </p:nvSpPr>
        <p:spPr bwMode="auto">
          <a:xfrm>
            <a:off x="1981200" y="2136424"/>
            <a:ext cx="8460660" cy="196567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nvGrpSpPr>
          <p:cNvPr id="23" name="组合 22"/>
          <p:cNvGrpSpPr/>
          <p:nvPr/>
        </p:nvGrpSpPr>
        <p:grpSpPr>
          <a:xfrm>
            <a:off x="6912123" y="4471125"/>
            <a:ext cx="5279877" cy="2358512"/>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extLst>
      <p:ext uri="{BB962C8B-B14F-4D97-AF65-F5344CB8AC3E}">
        <p14:creationId xmlns:p14="http://schemas.microsoft.com/office/powerpoint/2010/main" val="3189674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483164"/>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文章主旨</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《师说》通过阐明从师学道的重要性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运用正反对比的论证方法批判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士大夫之族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耻学于师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并以孔子为例论证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圣人无常师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论述了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古之学者必有师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的中心论点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表现反抗流俗、抗颜为师的态度和勇气。</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34701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81598"/>
            <a:ext cx="11430000" cy="543571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7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7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文本研读</a:t>
            </a:r>
            <a:r>
              <a:rPr lang="en-US" altLang="zh-CN" sz="27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7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700">
                <a:solidFill>
                  <a:srgbClr val="000000"/>
                </a:solidFill>
                <a:latin typeface="Arial" panose="020B0604020202020204" pitchFamily="34" charset="0"/>
                <a:ea typeface="黑体" panose="02010609060101010101" pitchFamily="49" charset="-122"/>
                <a:cs typeface="Times New Roman" panose="02020603050405020304" pitchFamily="18" charset="0"/>
              </a:rPr>
              <a:t>研读任务一</a:t>
            </a:r>
            <a:r>
              <a:rPr lang="zh-CN" altLang="zh-CN" sz="2700">
                <a:solidFill>
                  <a:srgbClr val="000000"/>
                </a:solidFill>
                <a:latin typeface="Times New Roman" panose="02020603050405020304" pitchFamily="18" charset="0"/>
                <a:cs typeface="Times New Roman" panose="02020603050405020304" pitchFamily="18" charset="0"/>
              </a:rPr>
              <a:t>　</a:t>
            </a:r>
            <a:r>
              <a:rPr lang="zh-CN" altLang="zh-CN" sz="2700">
                <a:solidFill>
                  <a:srgbClr val="000000"/>
                </a:solidFill>
                <a:latin typeface="Arial" panose="020B0604020202020204" pitchFamily="34" charset="0"/>
                <a:ea typeface="黑体" panose="02010609060101010101" pitchFamily="49" charset="-122"/>
                <a:cs typeface="Times New Roman" panose="02020603050405020304" pitchFamily="18" charset="0"/>
              </a:rPr>
              <a:t>理清思路</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Arial" panose="020B0604020202020204" pitchFamily="34" charset="0"/>
                <a:ea typeface="黑体" panose="02010609060101010101" pitchFamily="49" charset="-122"/>
                <a:cs typeface="Times New Roman" panose="02020603050405020304" pitchFamily="18" charset="0"/>
              </a:rPr>
              <a:t>把握观点</a:t>
            </a:r>
            <a:endParaRPr lang="zh-CN" altLang="zh-CN" sz="27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700">
                <a:solidFill>
                  <a:srgbClr val="000000"/>
                </a:solidFill>
                <a:latin typeface="Arial" panose="020B0604020202020204" pitchFamily="34" charset="0"/>
                <a:ea typeface="黑体" panose="02010609060101010101" pitchFamily="49" charset="-122"/>
                <a:cs typeface="Times New Roman" panose="02020603050405020304" pitchFamily="18" charset="0"/>
              </a:rPr>
              <a:t>任务设计</a:t>
            </a:r>
            <a:endParaRPr lang="zh-CN" altLang="zh-CN" sz="27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700" b="1">
                <a:solidFill>
                  <a:srgbClr val="000000"/>
                </a:solidFill>
                <a:latin typeface="Times New Roman" panose="02020603050405020304" pitchFamily="18" charset="0"/>
                <a:cs typeface="Times New Roman" panose="02020603050405020304" pitchFamily="18" charset="0"/>
              </a:rPr>
              <a:t>1</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cs typeface="Times New Roman" panose="02020603050405020304" pitchFamily="18" charset="0"/>
              </a:rPr>
              <a:t>《师说》一文的中心论点是什么</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cs typeface="Times New Roman" panose="02020603050405020304" pitchFamily="18" charset="0"/>
              </a:rPr>
              <a:t>全文是怎样围绕该中心论点展开论证的</a:t>
            </a:r>
            <a:r>
              <a:rPr lang="en-US" altLang="zh-CN" sz="2700">
                <a:solidFill>
                  <a:srgbClr val="000000"/>
                </a:solidFill>
                <a:latin typeface="Times New Roman" panose="02020603050405020304" pitchFamily="18" charset="0"/>
                <a:cs typeface="Times New Roman" panose="02020603050405020304" pitchFamily="18" charset="0"/>
              </a:rPr>
              <a:t>?</a:t>
            </a:r>
            <a:endParaRPr lang="zh-CN" altLang="zh-CN" sz="27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7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700">
                <a:solidFill>
                  <a:srgbClr val="4040C8"/>
                </a:solidFill>
                <a:latin typeface="NEU-BZ-S92"/>
                <a:ea typeface="Arial" panose="020B0604020202020204" pitchFamily="34" charset="0"/>
                <a:cs typeface="Times New Roman" panose="02020603050405020304" pitchFamily="18" charset="0"/>
              </a:rPr>
              <a:t> </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全文的中心论点是</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古之学者必有师</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。文章出言破题</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抓住中心</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提出全篇纲领性的论题</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全文紧紧围绕这一中心</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反复进行论证。第</a:t>
            </a:r>
            <a:r>
              <a:rPr lang="en-US" altLang="zh-CN" sz="2700">
                <a:solidFill>
                  <a:srgbClr val="000000"/>
                </a:solidFill>
                <a:latin typeface="Times New Roman" panose="02020603050405020304" pitchFamily="18" charset="0"/>
                <a:cs typeface="Times New Roman" panose="02020603050405020304" pitchFamily="18" charset="0"/>
              </a:rPr>
              <a:t>2</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段和第</a:t>
            </a:r>
            <a:r>
              <a:rPr lang="en-US" altLang="zh-CN" sz="2700">
                <a:solidFill>
                  <a:srgbClr val="000000"/>
                </a:solidFill>
                <a:latin typeface="Times New Roman" panose="02020603050405020304" pitchFamily="18" charset="0"/>
                <a:cs typeface="Times New Roman" panose="02020603050405020304" pitchFamily="18" charset="0"/>
              </a:rPr>
              <a:t>3</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段中派生出的</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圣人犹且从师</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不耻相师</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圣人无常师</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弟子不必不如师</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等分论点</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都是从某一个方面来进一步阐明中心论点的。末段看似是无关紧要的交代</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实则是以李蟠为例</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说明今之贤士也从师求学</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是全文不可分割的有机组成部分</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紧扣文章的中心。总之</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本文结构严谨</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不生枝蔓</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论点明确</a:t>
            </a:r>
            <a:r>
              <a:rPr lang="en-US" altLang="zh-CN" sz="2700">
                <a:solidFill>
                  <a:srgbClr val="000000"/>
                </a:solidFill>
                <a:latin typeface="Times New Roman" panose="02020603050405020304" pitchFamily="18" charset="0"/>
                <a:cs typeface="Times New Roman" panose="02020603050405020304" pitchFamily="18" charset="0"/>
              </a:rPr>
              <a:t>,</a:t>
            </a:r>
            <a:r>
              <a:rPr lang="zh-CN" altLang="zh-CN" sz="27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中心突出。</a:t>
            </a:r>
            <a:endParaRPr lang="zh-CN" altLang="zh-CN" sz="27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5600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892873"/>
            <a:ext cx="11430000" cy="345325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《师说》中说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道之所存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师之所存也。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你应做怎样的理解</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韩愈以儒家道统的继承者自居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一直想要恢复自孟子后已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失其传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的儒家道统。正因为如此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他把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传道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视为教师最重要也是最基本的任务。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受业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都与此有关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道之文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指以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六艺经传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为代表的儒家经典</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也是为了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明道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。由此可见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是贯串全文的主线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道之所存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师之所存也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这个判断就是对上述内容的高度概括。</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8644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652519"/>
            <a:ext cx="11430000" cy="393396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为什么说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彼童子之师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授之书而习其句读者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非吾所谓传其道解其惑者也</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授之书而习其句读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是教师的职责之一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但在作者看来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授之书而习其句读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不是教师的主要职责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教师的主要职责应是传授道、教授学业、解释疑难问题。也就是说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作为一名教师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就是要把教书与育人的双重职责承担起来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只教书而不育人的教师不是一个真正的教师。韩愈的这个观点在今天仍有积极的借鉴意义。</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2191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14339"/>
            <a:ext cx="11430000" cy="561442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4</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韩愈在《师说》中批评了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耻学于师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的风气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涉及的面似乎很广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开头是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今之众人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接着是择师教子的人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最后是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士大夫之族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那么他批判的主要对象是谁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为什么</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批判的主要对象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士大夫之族。</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理由</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从行文的语气看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批判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今之众人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是用疑问语气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批判择师教子的人是用否定语气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批判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士大夫之族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用的则是讽刺语气。他对士大夫们不仅不满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而且表现出一种鄙夷和蔑视的态度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士大夫们瞧不起劳动群众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却不如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巫医乐师百工之人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聪明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是因为这些士大夫们不懂得从师的道理。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位卑则足羞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官盛则近谀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正是士大夫们的特殊心态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这与韩愈以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为师的观点格格不入。</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533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082780"/>
            <a:ext cx="11430000" cy="50734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研读任务二</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对比鲜明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妍媸毕露</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任务设计</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5</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第</a:t>
            </a: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段从哪三个方面进行了对比论证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作者情感有什么变化</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三个方面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古之圣人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从师而问和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今之众人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耻学于师做对比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指出是否尊师重道是区分圣愚的关键所在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把为子择师与自身</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耻师焉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的行为做对比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指出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小学而大遗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的谬误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巫医乐师百工之人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士大夫之族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做对比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批判当时社会上轻视师道的风气。</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情感变化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由推测到责备到反讽。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其皆出于此乎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推测语气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吾未见其明也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责备语气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其可怪也欤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反讽语气。</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6667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642933"/>
            <a:ext cx="11430000" cy="395313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6</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第</a:t>
            </a: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段和第</a:t>
            </a: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段在论证观点上有怎样的区别</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a:t>
            </a: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段和第</a:t>
            </a: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段的论证角度不同。第</a:t>
            </a: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段从正面立论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在论证老师重要作用的基础上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提出了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无贵无贱</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无长无少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道之所存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师之所存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的基本观点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a:t>
            </a: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段从反面立论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通过三组事实进行对比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批判了当时社会上普遍存在的耻于从师的恶劣风气。作者在第</a:t>
            </a: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段里有感而发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针对当时以从师为耻的风气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提出观点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a:t>
            </a: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段批判现实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从反面证明从师的重要性。两段互为表里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相辅相成。</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80562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362857"/>
            <a:ext cx="11430000" cy="451328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研读任务三</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举例证明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论证有力</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任务设计</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7</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联系全文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分析第</a:t>
            </a: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段举的备受文人崇敬的孔子的例子有怎样的作用。</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作者以孔子为例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从本段看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有两个作用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阐明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圣人无常师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的观点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弟子不必不如师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师不必贤于弟子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闻道有先后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术业有专攻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的结论。从全文看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也有两个作用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进一步阐明从师的标准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道之所存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师之所存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和当今不良风气形成对比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进一步批判这种不良风气。作者举孔子的事例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很好地阐明了本文的中心论点。</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6595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763240"/>
            <a:ext cx="11430000" cy="17125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多维探究</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有人说韩愈的《师说》一文中存在一种瞧不起普通人的阶级偏见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你觉得是这样吗</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698854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337002"/>
            <a:ext cx="11430000" cy="617457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观点</a:t>
            </a: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不是这样。本文写于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师道之不传也久矣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的时代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提出要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不耻相师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的观点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抗颜为师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身体力行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其进步性显而易见。为了强调学习对提高智能的重要性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韩愈特地拿士大夫与百工之人做对比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因为士大夫之族各方面的条件好于百工之人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受教育的条件好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文化层次相应地要高些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本应高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但出于耻学于师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才出现了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其智乃反不能及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的怪现象。文章重点是批评士大夫。士大夫瞧不起巫医乐师百工之人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其智却又不及人家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其可怪也欤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观点</a:t>
            </a: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是这样。韩愈提出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巫医乐师百工之人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君子不齿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今其智乃反不能及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其可怪也欤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的看法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这是韩愈看问题的局限性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他认为士大夫之族的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应该高一些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百工之人身份地位低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智能也应该低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反映了他瞧不起普通人的阶级偏见。</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0309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932595"/>
            <a:ext cx="11430000" cy="337380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作者简介</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韩愈</a:t>
            </a:r>
            <a:r>
              <a:rPr lang="en-US" altLang="zh-CN" sz="2800">
                <a:solidFill>
                  <a:srgbClr val="000000"/>
                </a:solidFill>
                <a:latin typeface="Times New Roman" panose="02020603050405020304" pitchFamily="18" charset="0"/>
                <a:cs typeface="Times New Roman" panose="02020603050405020304" pitchFamily="18" charset="0"/>
              </a:rPr>
              <a:t>(768—824),</a:t>
            </a:r>
            <a:r>
              <a:rPr lang="zh-CN" altLang="zh-CN" sz="2800">
                <a:solidFill>
                  <a:srgbClr val="000000"/>
                </a:solidFill>
                <a:latin typeface="Times New Roman" panose="02020603050405020304" pitchFamily="18" charset="0"/>
                <a:cs typeface="Times New Roman" panose="02020603050405020304" pitchFamily="18" charset="0"/>
              </a:rPr>
              <a:t>字退之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河阳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今河南孟州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唐代文学家、思想家、教育家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古文运动的倡导者。苏轼称他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文起八代之衰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后世尊他为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唐宋八大家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之首。祖籍昌黎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今辽宁义县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自谓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郡望昌黎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世称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韩昌黎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死后谥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故又称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韩文公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。曾任吏部侍郎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后人又称其为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韩吏部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。主要作品有《昌黎先生文集》。</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392478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853022" y="1976834"/>
            <a:ext cx="8703138" cy="2243931"/>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 name="文本框 2"/>
          <p:cNvSpPr txBox="1"/>
          <p:nvPr/>
        </p:nvSpPr>
        <p:spPr>
          <a:xfrm>
            <a:off x="3836060" y="2744856"/>
            <a:ext cx="6605800" cy="707886"/>
          </a:xfrm>
          <a:prstGeom prst="rect">
            <a:avLst/>
          </a:prstGeom>
          <a:noFill/>
        </p:spPr>
        <p:txBody>
          <a:bodyPr wrap="square" rtlCol="0">
            <a:spAutoFit/>
          </a:bodyPr>
          <a:lstStyle/>
          <a:p>
            <a:pPr algn="ctr"/>
            <a:r>
              <a:rPr lang="zh-CN" altLang="en-US" sz="4000" b="1" spc="100">
                <a:latin typeface="华文细黑" panose="02010600040101010101" pitchFamily="2" charset="-122"/>
                <a:ea typeface="华文细黑" panose="02010600040101010101" pitchFamily="2" charset="-122"/>
                <a:cs typeface="Arial" panose="020B0604020202020204" pitchFamily="34" charset="0"/>
                <a:sym typeface="+mn-lt"/>
              </a:rPr>
              <a:t>课外篇  一起阅读</a:t>
            </a:r>
          </a:p>
        </p:txBody>
      </p:sp>
      <p:grpSp>
        <p:nvGrpSpPr>
          <p:cNvPr id="36" name="组合 35"/>
          <p:cNvGrpSpPr/>
          <p:nvPr/>
        </p:nvGrpSpPr>
        <p:grpSpPr>
          <a:xfrm>
            <a:off x="2760629" y="2526596"/>
            <a:ext cx="890916" cy="1144406"/>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8FCFFF"/>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21" name="组合 20"/>
          <p:cNvGrpSpPr/>
          <p:nvPr/>
        </p:nvGrpSpPr>
        <p:grpSpPr>
          <a:xfrm>
            <a:off x="0" y="0"/>
            <a:ext cx="5279877" cy="2358512"/>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7" name="Rectangle 5"/>
          <p:cNvSpPr>
            <a:spLocks noChangeArrowheads="1"/>
          </p:cNvSpPr>
          <p:nvPr/>
        </p:nvSpPr>
        <p:spPr bwMode="auto">
          <a:xfrm>
            <a:off x="1981200" y="2136424"/>
            <a:ext cx="8460660" cy="196567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nvGrpSpPr>
          <p:cNvPr id="53" name="组合 52"/>
          <p:cNvGrpSpPr/>
          <p:nvPr/>
        </p:nvGrpSpPr>
        <p:grpSpPr>
          <a:xfrm>
            <a:off x="6912123" y="4471125"/>
            <a:ext cx="5279877" cy="2358512"/>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extLst>
      <p:ext uri="{BB962C8B-B14F-4D97-AF65-F5344CB8AC3E}">
        <p14:creationId xmlns:p14="http://schemas.microsoft.com/office/powerpoint/2010/main" val="2005559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203086"/>
            <a:ext cx="11430000" cy="289310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材料一</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劝</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NEU-BZ-S92"/>
                <a:ea typeface="方正宋黑_GBK"/>
                <a:cs typeface="Times New Roman" panose="02020603050405020304" pitchFamily="18" charset="0"/>
              </a:rPr>
              <a:t>学</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颜真卿</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三更灯火五更鸡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正是男儿读书时。</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黑发不知勤学早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白首方悔读书迟。</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44022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1923010"/>
            <a:ext cx="11430000" cy="345325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材料二</a:t>
            </a:r>
            <a:r>
              <a:rPr lang="zh-CN"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师旷劝学</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晋平公问于师旷曰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吾年七十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欲学。恐已暮矣。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师旷曰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暮何不炳烛乎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平公曰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安有为人臣而戏其君乎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师旷曰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盲臣安敢戏其君乎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臣闻之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少而好学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如日出之阳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壮而好学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如日中之光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老而好学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如炳烛之明。</a:t>
            </a:r>
            <a:r>
              <a:rPr lang="zh-CN" altLang="zh-CN" sz="2800" u="sng">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炳烛之明</a:t>
            </a:r>
            <a:r>
              <a:rPr lang="en-US"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sng">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孰与昧行乎</a:t>
            </a:r>
            <a:r>
              <a:rPr lang="en-US"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平公曰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善哉</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648525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15652"/>
            <a:ext cx="11430000" cy="513371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材料三</a:t>
            </a:r>
            <a:r>
              <a:rPr lang="zh-CN"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本领不是天生的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是要通过学习和实践来获得的。当今时代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知识更新周期大大缩短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各种新知识、新情况、新事物层出不穷</a:t>
            </a: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在农耕时代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一个人读几年书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就可以用一辈子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在工业经济时代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一个人读十几年书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才够用一辈子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到了知识经济时代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一个人必须学习一辈子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才能跟上时代前进的脚步。如果我们不努力提高各方面的知识素养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不自觉学习各种科学文化知识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不主动加快知识更新、优化知识结构、拓宽眼界和视野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那就难以增强本领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也就没有办法赢得主动、赢得优势、赢得未来。</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选自习近平《依靠学习走向未来》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171022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04065"/>
            <a:ext cx="11430000" cy="561442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材料四</a:t>
            </a:r>
            <a:r>
              <a:rPr lang="zh-CN"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子夜时分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华坪女高的宿舍楼楼道内灯火通明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学生在楼道里支起小桌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席地而坐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老师在楼道内来回巡视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为学生答疑解惑。</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把最后一节自习安排在宿舍楼道里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这样学生们自习结束后就能以最快速度上床休息。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张桂梅如此解释自己的安排。十几年来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她不仅陪学生每天自习到深夜</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还一直坚持和学生一起住在宿舍。</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在华坪女高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老师、学生早已对这样的高强度学习习以为常</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每天</a:t>
            </a:r>
            <a:r>
              <a:rPr lang="en-US" altLang="zh-CN" sz="2800">
                <a:solidFill>
                  <a:srgbClr val="000000"/>
                </a:solidFill>
                <a:latin typeface="Times New Roman" panose="02020603050405020304" pitchFamily="18" charset="0"/>
                <a:cs typeface="Times New Roman" panose="02020603050405020304" pitchFamily="18" charset="0"/>
              </a:rPr>
              <a:t>5</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a:t>
            </a:r>
            <a:r>
              <a:rPr lang="en-US" altLang="zh-CN" sz="2800">
                <a:solidFill>
                  <a:srgbClr val="000000"/>
                </a:solidFill>
                <a:latin typeface="Times New Roman" panose="02020603050405020304" pitchFamily="18" charset="0"/>
                <a:cs typeface="Times New Roman" panose="02020603050405020304" pitchFamily="18" charset="0"/>
              </a:rPr>
              <a:t>30</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分起床晨读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到晚上</a:t>
            </a:r>
            <a:r>
              <a:rPr lang="en-US" altLang="zh-CN" sz="2800">
                <a:solidFill>
                  <a:srgbClr val="000000"/>
                </a:solidFill>
                <a:latin typeface="Times New Roman" panose="02020603050405020304" pitchFamily="18" charset="0"/>
                <a:cs typeface="Times New Roman" panose="02020603050405020304" pitchFamily="18" charset="0"/>
              </a:rPr>
              <a:t>12</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a:t>
            </a:r>
            <a:r>
              <a:rPr lang="en-US" altLang="zh-CN" sz="2800">
                <a:solidFill>
                  <a:srgbClr val="000000"/>
                </a:solidFill>
                <a:latin typeface="Times New Roman" panose="02020603050405020304" pitchFamily="18" charset="0"/>
                <a:cs typeface="Times New Roman" panose="02020603050405020304" pitchFamily="18" charset="0"/>
              </a:rPr>
              <a:t>20</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分自习结束睡觉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除了中午有</a:t>
            </a:r>
            <a:r>
              <a:rPr lang="en-US" altLang="zh-CN" sz="2800">
                <a:solidFill>
                  <a:srgbClr val="000000"/>
                </a:solidFill>
                <a:latin typeface="Times New Roman" panose="02020603050405020304" pitchFamily="18" charset="0"/>
                <a:cs typeface="Times New Roman" panose="02020603050405020304" pitchFamily="18" charset="0"/>
              </a:rPr>
              <a:t>40</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分钟午休时间外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其他时间都要用来上课、自习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连吃饭时间都被张桂梅严格限定在</a:t>
            </a:r>
            <a:r>
              <a:rPr lang="en-US" altLang="zh-CN" sz="2800">
                <a:solidFill>
                  <a:srgbClr val="000000"/>
                </a:solidFill>
                <a:latin typeface="Times New Roman" panose="02020603050405020304" pitchFamily="18" charset="0"/>
                <a:cs typeface="Times New Roman" panose="02020603050405020304" pitchFamily="18" charset="0"/>
              </a:rPr>
              <a:t>15</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分钟以内。</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71337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754007"/>
            <a:ext cx="11430000" cy="5073440"/>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曾有从上海来的志愿者给张桂梅提意见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说学生们实在太苦了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睡眠不足。但张桂梅回答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华坪女高招收的学生大多来自贫困山区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不少学生基础差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我们不拿出这样拼的架势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孩子们怎么和外面条件好、基础好的孩子比</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张桂梅说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正是靠着这股拼劲儿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华坪女高才实现学生低进高出的奇迹。建校</a:t>
            </a:r>
            <a:r>
              <a:rPr lang="en-US" altLang="zh-CN" sz="2800">
                <a:solidFill>
                  <a:srgbClr val="000000"/>
                </a:solidFill>
                <a:latin typeface="Times New Roman" panose="02020603050405020304" pitchFamily="18" charset="0"/>
                <a:cs typeface="Times New Roman" panose="02020603050405020304" pitchFamily="18" charset="0"/>
              </a:rPr>
              <a:t>12</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学校已有</a:t>
            </a:r>
            <a:r>
              <a:rPr lang="en-US" altLang="zh-CN" sz="2800">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800</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多名学生考入大学。今年</a:t>
            </a:r>
            <a:r>
              <a:rPr lang="en-US" altLang="zh-CN" sz="2800">
                <a:solidFill>
                  <a:srgbClr val="000000"/>
                </a:solidFill>
                <a:latin typeface="Times New Roman" panose="02020603050405020304" pitchFamily="18" charset="0"/>
                <a:cs typeface="Times New Roman" panose="02020603050405020304" pitchFamily="18" charset="0"/>
              </a:rPr>
              <a:t>7</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华坪女高有</a:t>
            </a:r>
            <a:r>
              <a:rPr lang="en-US" altLang="zh-CN" sz="2800">
                <a:solidFill>
                  <a:srgbClr val="000000"/>
                </a:solidFill>
                <a:latin typeface="Times New Roman" panose="02020603050405020304" pitchFamily="18" charset="0"/>
                <a:cs typeface="Times New Roman" panose="02020603050405020304" pitchFamily="18" charset="0"/>
              </a:rPr>
              <a:t>159</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名学生参加高考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800">
                <a:solidFill>
                  <a:srgbClr val="000000"/>
                </a:solidFill>
                <a:latin typeface="Times New Roman" panose="02020603050405020304" pitchFamily="18" charset="0"/>
                <a:cs typeface="Times New Roman" panose="02020603050405020304" pitchFamily="18" charset="0"/>
              </a:rPr>
              <a:t>150</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人达本科线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本科上线率</a:t>
            </a:r>
            <a:r>
              <a:rPr lang="en-US" altLang="zh-CN" sz="2800">
                <a:solidFill>
                  <a:srgbClr val="000000"/>
                </a:solidFill>
                <a:latin typeface="Times New Roman" panose="02020603050405020304" pitchFamily="18" charset="0"/>
                <a:cs typeface="Times New Roman" panose="02020603050405020304" pitchFamily="18" charset="0"/>
              </a:rPr>
              <a:t>94.3%,</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不少学生被国内重点高校录取。</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摘自《半月谈》</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10753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422561"/>
            <a:ext cx="11430000" cy="563359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阅读训练</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材料二和荀子《劝学》在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劝学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的方法上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有何相同点</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材料二和荀子《劝学》都用到了比喻手法。材料二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师旷劝国君炳烛而学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象地将人生的三个阶段即少年、壮年、老年的学习分别喻为旭日东升、烈日当空和蜡烛之光。荀子在《劝学》一文中运用正面设喻、正反设喻、反面设喻等多种比喻手法阐述了学习的重要作用以及学习应有的态度和方法。</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用现代汉语翻译材料二中画线的句子。</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炳烛之明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孰与昧行乎</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点亮了蜡烛走路比起摸黑行走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哪一种更好呢</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3609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932595"/>
            <a:ext cx="11430000" cy="337380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阅读前三则材料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回答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同为劝学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这几则材料的立论角度有何不同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试分别加以概括。</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材料一从学习的时间这一角度立意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劝勉年轻人不要虚度光阴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要及早努力学习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免得将来后悔。材料二强调学习与年纪无关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重要的是态度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要肯学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勤学。材料三从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为何学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这一角度立意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劝勉人们要学习新知识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跟上时代的发展。</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7827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362857"/>
            <a:ext cx="11430000" cy="451328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4</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读了第四则材料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你想对华坪女高的学生们说些什么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请写一段文字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表达你的看法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不少于</a:t>
            </a:r>
            <a:r>
              <a:rPr lang="en-US" altLang="zh-CN" sz="2800">
                <a:solidFill>
                  <a:srgbClr val="000000"/>
                </a:solidFill>
                <a:latin typeface="Times New Roman" panose="02020603050405020304" pitchFamily="18" charset="0"/>
                <a:cs typeface="Times New Roman" panose="02020603050405020304" pitchFamily="18" charset="0"/>
              </a:rPr>
              <a:t>150</a:t>
            </a:r>
            <a:r>
              <a:rPr lang="zh-CN" altLang="zh-CN" sz="2800">
                <a:solidFill>
                  <a:srgbClr val="000000"/>
                </a:solidFill>
                <a:latin typeface="Times New Roman" panose="02020603050405020304" pitchFamily="18" charset="0"/>
                <a:cs typeface="Times New Roman" panose="02020603050405020304" pitchFamily="18" charset="0"/>
              </a:rPr>
              <a:t>字。</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常言道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学习只会苦一阵子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不学习则要苦一辈子。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读书是改变命运的一条捷径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在信息技术日益发达的当今社会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不学习科学文化知识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终将被社会淘汰。你在将来踏入社会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回首读书时代的时候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不会因为碌碌无为而悔恨。同学们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感谢你们为我们树立了榜样。高音喇叭里的一曲《红梅赞》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是对女高师生百折不挠、顽强拼搏精神的讴歌。女高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俨然已成为一朵盛开在华坪大地的教育之花</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37325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1642933"/>
            <a:ext cx="11430000" cy="395313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材料二参考译文</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晋平公向师旷问道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我已经七十岁了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想要学习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恐怕太晚了吧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师旷说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为什么不点燃蜡烛呢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晋平公沉下脸说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哪里有作为臣子的人来戏弄君主的呢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师旷连忙说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我这个愚昧的臣子怎么敢戏弄君主呢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我听人说</a:t>
            </a:r>
            <a:r>
              <a:rPr lang="en-US" altLang="zh-CN" sz="2800">
                <a:solidFill>
                  <a:srgbClr val="000000"/>
                </a:solidFill>
                <a:latin typeface="Times New Roman" panose="02020603050405020304" pitchFamily="18" charset="0"/>
                <a:cs typeface="Times New Roman" panose="02020603050405020304" pitchFamily="18" charset="0"/>
              </a:rPr>
              <a:t>:</a:t>
            </a:r>
            <a:r>
              <a:rPr lang="en-US" altLang="zh-CN" sz="2800">
                <a:solidFill>
                  <a:srgbClr val="000000"/>
                </a:solidFill>
                <a:latin typeface="楷体" panose="02010609060101010101" pitchFamily="49" charset="-122"/>
                <a:ea typeface="方正书宋_GBK" panose="03000509000000000000" pitchFamily="65" charset="-122"/>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少年的时候喜好学习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就如同初升的朝阳一般阳气充沛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壮年的时候喜好学习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就如同中午的阳光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还很强烈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老年的时候喜好学习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则如同点亮蜡烛一样明亮。</a:t>
            </a: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点亮了蜡烛走路比起摸黑行走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哪一种更好呢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晋平公听了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点头道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说得有理</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69856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082780"/>
            <a:ext cx="11430000" cy="50734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作品背景</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自从魏文帝曹丕实行九品中正制后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士族合法地垄断了做官大权和经济大权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形成了以士族为代表的门阀制度。上层士族的子弟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不管品德智能高低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均能为官。他们不需要学习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也看不起老师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他们遵从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家法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而鄙视从师。到了韩愈所处的中唐时代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这种风气仍然存在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上层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士大夫之族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自己不从师学习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也反对像韩愈那样公然为人师的人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同时对别人的从师学习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群聚而笑之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。韩愈当时任国子监四门博士。他对上层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士大夫之族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的恶劣风气深恶痛绝。《师说》就是借为文送李蟠来抨击那些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耻学于师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士大夫之族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大力宣传从师学习的必要性和正确态度。</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7162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853022" y="1976834"/>
            <a:ext cx="8703138" cy="2243931"/>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 name="文本框 2"/>
          <p:cNvSpPr txBox="1"/>
          <p:nvPr/>
        </p:nvSpPr>
        <p:spPr>
          <a:xfrm>
            <a:off x="3836060" y="2744856"/>
            <a:ext cx="6605800" cy="707886"/>
          </a:xfrm>
          <a:prstGeom prst="rect">
            <a:avLst/>
          </a:prstGeom>
          <a:noFill/>
        </p:spPr>
        <p:txBody>
          <a:bodyPr wrap="square" rtlCol="0">
            <a:spAutoFit/>
          </a:bodyPr>
          <a:lstStyle/>
          <a:p>
            <a:pPr algn="ctr"/>
            <a:r>
              <a:rPr lang="zh-CN" altLang="en-US" sz="4000" b="1" spc="100">
                <a:latin typeface="华文细黑" panose="02010600040101010101" pitchFamily="2" charset="-122"/>
                <a:ea typeface="华文细黑" panose="02010600040101010101" pitchFamily="2" charset="-122"/>
                <a:cs typeface="Arial" panose="020B0604020202020204" pitchFamily="34" charset="0"/>
                <a:sym typeface="+mn-lt"/>
              </a:rPr>
              <a:t>素养篇  一起提高</a:t>
            </a:r>
          </a:p>
        </p:txBody>
      </p:sp>
      <p:grpSp>
        <p:nvGrpSpPr>
          <p:cNvPr id="36" name="组合 35"/>
          <p:cNvGrpSpPr/>
          <p:nvPr/>
        </p:nvGrpSpPr>
        <p:grpSpPr>
          <a:xfrm>
            <a:off x="2760629" y="2526596"/>
            <a:ext cx="890916" cy="1144406"/>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21" name="组合 20"/>
          <p:cNvGrpSpPr/>
          <p:nvPr/>
        </p:nvGrpSpPr>
        <p:grpSpPr>
          <a:xfrm>
            <a:off x="0" y="0"/>
            <a:ext cx="5279877" cy="2358512"/>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7" name="Rectangle 5"/>
          <p:cNvSpPr>
            <a:spLocks noChangeArrowheads="1"/>
          </p:cNvSpPr>
          <p:nvPr/>
        </p:nvSpPr>
        <p:spPr bwMode="auto">
          <a:xfrm>
            <a:off x="1981200" y="2136424"/>
            <a:ext cx="8460660" cy="196567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nvGrpSpPr>
          <p:cNvPr id="53" name="组合 52"/>
          <p:cNvGrpSpPr/>
          <p:nvPr/>
        </p:nvGrpSpPr>
        <p:grpSpPr>
          <a:xfrm>
            <a:off x="6912123" y="4471125"/>
            <a:ext cx="5279877" cy="2358512"/>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extLst>
      <p:ext uri="{BB962C8B-B14F-4D97-AF65-F5344CB8AC3E}">
        <p14:creationId xmlns:p14="http://schemas.microsoft.com/office/powerpoint/2010/main" val="410540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372443"/>
            <a:ext cx="11430000" cy="4494115"/>
          </a:xfrm>
          <a:prstGeom prst="rect">
            <a:avLst/>
          </a:prstGeom>
        </p:spPr>
        <p:txBody>
          <a:bodyPr>
            <a:spAutoFit/>
          </a:bodyPr>
          <a:lstStyle/>
          <a:p>
            <a:pPr algn="ctr">
              <a:lnSpc>
                <a:spcPct val="130000"/>
              </a:lnSpc>
              <a:spcAft>
                <a:spcPts val="0"/>
              </a:spcAft>
              <a:tabLst>
                <a:tab pos="1188085" algn="l"/>
                <a:tab pos="2163445" algn="l"/>
                <a:tab pos="3142615" algn="l"/>
                <a:tab pos="4190365" algn="l"/>
              </a:tabLst>
            </a:pPr>
            <a:r>
              <a:rPr lang="zh-CN" altLang="zh-CN" sz="2800" b="1">
                <a:solidFill>
                  <a:srgbClr val="000000"/>
                </a:solidFill>
                <a:latin typeface="Times New Roman" panose="02020603050405020304" pitchFamily="18" charset="0"/>
                <a:cs typeface="Times New Roman" panose="02020603050405020304" pitchFamily="18" charset="0"/>
              </a:rPr>
              <a:t>理解常见文言实词在文中的含义</a:t>
            </a:r>
            <a:r>
              <a:rPr lang="en-US" altLang="zh-CN" sz="2800" b="1">
                <a:solidFill>
                  <a:srgbClr val="000000"/>
                </a:solidFill>
                <a:latin typeface="Times New Roman" panose="02020603050405020304" pitchFamily="18" charset="0"/>
                <a:cs typeface="Times New Roman" panose="02020603050405020304" pitchFamily="18" charset="0"/>
              </a:rPr>
              <a:t>——</a:t>
            </a:r>
            <a:r>
              <a:rPr lang="zh-CN" altLang="zh-CN" sz="2800" b="1">
                <a:solidFill>
                  <a:srgbClr val="000000"/>
                </a:solidFill>
                <a:latin typeface="Times New Roman" panose="02020603050405020304" pitchFamily="18" charset="0"/>
                <a:cs typeface="Times New Roman" panose="02020603050405020304" pitchFamily="18" charset="0"/>
              </a:rPr>
              <a:t>一词多义</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知识阐释</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文言实词主要指名词、动词、形容词、数量词。文言实词是构成文言文的主体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是学好文言文的基础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是阅读浅易文言文的前提。学好文言实词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首先要掌握住一词多义、古今异义、词性活用、通假字和特殊实词这五大知识点。其中一词多义是考查的重点之一。</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一词多义现象在文言文中相当普遍。把握一词多义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要注意了解词的本义、引申义、比喻义和假借义。</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68099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55436"/>
            <a:ext cx="11430000" cy="561442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词的本义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就是词的本来意义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即词产生时的最初的根本的意义。如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的本义就是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草木的根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的本义就是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道路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词的引申义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就是词由本义派生出的与本义相关的其他意义。如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本义为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道路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根源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方法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道理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等为其引申义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的本义为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草木的根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根源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根本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原来的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等就是它的引申义。</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词的比喻义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就是词建立在比喻基础上所产生的意义。如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爪牙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的本义是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动物的尖爪和利牙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比喻义是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勇士</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现在属贬义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草菅人命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中的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草菅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本义是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野草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比喻义是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不值得珍惜的事物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词的假借义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古文中常常出现通假现象。所谓通假字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就是指本应用某字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使用时借用与其意义不相干、只是音同或音近的字去代替它的现象。</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165078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515028"/>
            <a:ext cx="11430000" cy="563359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例题展示</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阅读下面的文言文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完成后面的题目。</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左氏《国语》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其文深闳杰异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固世之所耽嗜而不已也。而其说多诬淫</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不概于圣。余惧世之学者溺其文采而沦于是非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是不得由中庸以入尧、舜之道。本诸理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作《非国语》。</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幽王二年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西周三川皆震。伯阳父</a:t>
            </a:r>
            <a:r>
              <a:rPr lang="zh-CN" altLang="zh-CN" sz="2800" baseline="300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周将亡矣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夫天地之气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不失其序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若过其序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民乱之也。阳伏而不能出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阴迫而不能蒸</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于是有地震。今三川实震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是阳失其所而镇阴也。阳失而在阴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川源必塞。源塞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国必亡。人乏财用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不亡何待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若国亡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不过十年。十年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数之纪也。夫天之所弃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不过其纪。</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是岁也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三川竭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岐山崩。幽王乃灭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周乃东迁。</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726648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3175482865"/>
              </p:ext>
            </p:extLst>
          </p:nvPr>
        </p:nvGraphicFramePr>
        <p:xfrm>
          <a:off x="458424" y="609769"/>
          <a:ext cx="11275153" cy="5132173"/>
        </p:xfrm>
        <a:graphic>
          <a:graphicData uri="http://schemas.openxmlformats.org/presentationml/2006/ole">
            <mc:AlternateContent xmlns:mc="http://schemas.openxmlformats.org/markup-compatibility/2006">
              <mc:Choice xmlns:v="urn:schemas-microsoft-com:vml" Requires="v">
                <p:oleObj name="文档" r:id="rId2" imgW="4510061" imgH="2052869" progId="Word.Document.12">
                  <p:embed/>
                </p:oleObj>
              </mc:Choice>
              <mc:Fallback>
                <p:oleObj name="文档" r:id="rId2" imgW="4510061" imgH="2052869" progId="Word.Document.12">
                  <p:embed/>
                  <p:pic>
                    <p:nvPicPr>
                      <p:cNvPr id="0" name=""/>
                      <p:cNvPicPr/>
                      <p:nvPr/>
                    </p:nvPicPr>
                    <p:blipFill>
                      <a:blip r:embed="rId3"/>
                      <a:stretch>
                        <a:fillRect/>
                      </a:stretch>
                    </p:blipFill>
                    <p:spPr>
                      <a:xfrm>
                        <a:off x="458424" y="609769"/>
                        <a:ext cx="11275153" cy="513217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864691027"/>
              </p:ext>
            </p:extLst>
          </p:nvPr>
        </p:nvGraphicFramePr>
        <p:xfrm>
          <a:off x="458424" y="5741942"/>
          <a:ext cx="11275153" cy="570343"/>
        </p:xfrm>
        <a:graphic>
          <a:graphicData uri="http://schemas.openxmlformats.org/presentationml/2006/ole">
            <mc:AlternateContent xmlns:mc="http://schemas.openxmlformats.org/markup-compatibility/2006">
              <mc:Choice xmlns:v="urn:schemas-microsoft-com:vml" Requires="v">
                <p:oleObj name="文档" r:id="rId4" imgW="4510061" imgH="228137" progId="Word.Document.12">
                  <p:embed/>
                </p:oleObj>
              </mc:Choice>
              <mc:Fallback>
                <p:oleObj name="文档" r:id="rId4" imgW="4510061" imgH="228137" progId="Word.Document.12">
                  <p:embed/>
                  <p:pic>
                    <p:nvPicPr>
                      <p:cNvPr id="0" name=""/>
                      <p:cNvPicPr/>
                      <p:nvPr/>
                    </p:nvPicPr>
                    <p:blipFill>
                      <a:blip r:embed="rId5"/>
                      <a:stretch>
                        <a:fillRect/>
                      </a:stretch>
                    </p:blipFill>
                    <p:spPr>
                      <a:xfrm>
                        <a:off x="458424" y="5741942"/>
                        <a:ext cx="11275153" cy="570343"/>
                      </a:xfrm>
                      <a:prstGeom prst="rect">
                        <a:avLst/>
                      </a:prstGeom>
                    </p:spPr>
                  </p:pic>
                </p:oleObj>
              </mc:Fallback>
            </mc:AlternateContent>
          </a:graphicData>
        </a:graphic>
      </p:graphicFrame>
    </p:spTree>
    <p:extLst>
      <p:ext uri="{BB962C8B-B14F-4D97-AF65-F5344CB8AC3E}">
        <p14:creationId xmlns:p14="http://schemas.microsoft.com/office/powerpoint/2010/main" val="4029489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93203745"/>
              </p:ext>
            </p:extLst>
          </p:nvPr>
        </p:nvGraphicFramePr>
        <p:xfrm>
          <a:off x="458424" y="602001"/>
          <a:ext cx="11275153" cy="5702515"/>
        </p:xfrm>
        <a:graphic>
          <a:graphicData uri="http://schemas.openxmlformats.org/presentationml/2006/ole">
            <mc:AlternateContent xmlns:mc="http://schemas.openxmlformats.org/markup-compatibility/2006">
              <mc:Choice xmlns:v="urn:schemas-microsoft-com:vml" Requires="v">
                <p:oleObj name="文档" r:id="rId2" imgW="4510061" imgH="2281006" progId="Word.Document.12">
                  <p:embed/>
                </p:oleObj>
              </mc:Choice>
              <mc:Fallback>
                <p:oleObj name="文档" r:id="rId2" imgW="4510061" imgH="2281006" progId="Word.Document.12">
                  <p:embed/>
                  <p:pic>
                    <p:nvPicPr>
                      <p:cNvPr id="0" name=""/>
                      <p:cNvPicPr/>
                      <p:nvPr/>
                    </p:nvPicPr>
                    <p:blipFill>
                      <a:blip r:embed="rId3"/>
                      <a:stretch>
                        <a:fillRect/>
                      </a:stretch>
                    </p:blipFill>
                    <p:spPr>
                      <a:xfrm>
                        <a:off x="458424" y="602001"/>
                        <a:ext cx="11275153" cy="5702515"/>
                      </a:xfrm>
                      <a:prstGeom prst="rect">
                        <a:avLst/>
                      </a:prstGeom>
                    </p:spPr>
                  </p:pic>
                </p:oleObj>
              </mc:Fallback>
            </mc:AlternateContent>
          </a:graphicData>
        </a:graphic>
      </p:graphicFrame>
    </p:spTree>
    <p:extLst>
      <p:ext uri="{BB962C8B-B14F-4D97-AF65-F5344CB8AC3E}">
        <p14:creationId xmlns:p14="http://schemas.microsoft.com/office/powerpoint/2010/main" val="3707204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763240"/>
            <a:ext cx="11430000" cy="177279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本题考查对常见文言实词、虚词在文中的含义和用法的理解。概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概括。既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已经。</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14560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203086"/>
            <a:ext cx="11430000" cy="2832827"/>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参考译文</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左丘明的《国语》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文章深刻宏阔杰出特异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的确是世人特别喜爱而不忍释手的一部书。但是它的主张很多是荒诞虚浮的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不能全用圣人之道来概括《国语》。我担心世上的读书人沉迷于它的文辞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而丧失了判断是非的能力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这就不能通过中庸之道进入尧、舜之道。根据这个道理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写了《非国语》。</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08025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37629"/>
            <a:ext cx="11430000" cy="5614422"/>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周幽王二年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西周的泾、渭、洛三河流域都发生了地震。伯阳父说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周朝即将灭亡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天地间的阴阳之气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不应该失去秩序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如果失去了原有的秩序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那就是有人扰乱了它。阳气潜伏在下面不能出来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阴气迫近地面不能上升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于是就会发生地震。如今三河流域都发生地震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是因为阳气失去了它原来的位置而填塞在阴气的位置上。阳气失去原来的位置却处在阴气的位置上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河水的源头就必定受阻塞。河水的源头被阻塞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国家必定会灭亡。民众缺乏财物用度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不亡国还等什么呢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如果国家灭亡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时间不会超过十年。十年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是数的一纪。上天要抛弃一个国家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是不会超过一纪的。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就在这年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泾水、渭水、洛水枯竭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岐山崩塌。周幽王于是被杀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周朝也东迁到洛邑去了。</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704375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482669"/>
            <a:ext cx="11430000" cy="5133713"/>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柳宗元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批驳说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山岭和河流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只不过是自然界的事物。阴气与阳气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则是在天地间不停飘荡的元气。阴阳二气自然运动、自然静止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山岭自然耸立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河水自然流淌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这些现象的存在怎么会与人商量呢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河水会自然激荡和干枯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山岭会自然崩塌和缺裂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这些自然界的变化怎么会替人安排呢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以上事物本来自有其相互作用的条件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而认同伯阳父说法的人不是孤陋寡闻的就是糊涂的。用锅来烧煮东西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一定要让水沸腾使蒸气弥漫</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才能把各种食物煮烂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从畦间井里打水浇灌菜地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一定会水流飞溅冲击而毁坏土石。这些不过是老妇人、老园丁的事情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尚且能使自然界的物质发生变化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又何况天地广阔无边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阴阳二气无穷无尽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它们弥漫无际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在天地间广阔深远</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60191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932595"/>
            <a:ext cx="11430000" cy="337380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相关知识</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说</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是一种议论文体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可以先叙后议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也可以夹叙夹议。如《捕蛇者说》《马说》等。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古义为陈述和解说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因而对这类文体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就可按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解说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的道理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来理解。所以《师说》的标题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师说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说师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意思是解说关于从师的道理。</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362736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52740"/>
            <a:ext cx="11430000" cy="5081456"/>
          </a:xfrm>
          <a:prstGeom prst="rect">
            <a:avLst/>
          </a:prstGeom>
        </p:spPr>
        <p:txBody>
          <a:bodyPr>
            <a:spAutoFit/>
          </a:bodyPr>
          <a:lstStyle/>
          <a:p>
            <a:pPr>
              <a:lnSpc>
                <a:spcPct val="130000"/>
              </a:lnSpc>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有时聚合有时分离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有时互相吸引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有时互相排斥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如同车轮和纺织机一样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不停地旋转运动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这种变化规律又有谁能预料到呢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伯阳父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河水的源头被阻塞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国家必定会灭亡。民众缺乏财物用度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不亡国还等什么呢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这又是我无法理解的。而且他所说的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河源阻塞而国亡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究竟是天意造成的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还是人造成的呢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如果说是天意如此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那么我已经在前面讲述过天人相分的道理了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如果说是人为的原因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那么因为缺乏财物用度而导致国家灭亡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难道没有其他的原因吗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却说造成国家灭亡是山川的过错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上天要抛弃一个国家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是不会超过一纪的。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这就更加荒谬了。我对于《国语》的上述说法无所采纳。</a:t>
            </a:r>
            <a:endParaRPr lang="zh-CN" altLang="en-US" sz="2800"/>
          </a:p>
        </p:txBody>
      </p:sp>
    </p:spTree>
    <p:extLst>
      <p:ext uri="{BB962C8B-B14F-4D97-AF65-F5344CB8AC3E}">
        <p14:creationId xmlns:p14="http://schemas.microsoft.com/office/powerpoint/2010/main" val="3696687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612797"/>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技法攻略</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理解实词含义是理解文言文的基础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每个实词在不同的语境中会有不同含义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记忆一个实词的不同含义并在不同的语境中做出准确的推断需要一定的方法和技巧。</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语境推断</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文言文实词含义丰富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大多都存在一词多义现象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要想对其进行准确的界定、理解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需要我们借助上下文的语境进行推断。</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7713875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923010"/>
            <a:ext cx="11430000" cy="33929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巧借字形</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中国汉字中多为会意字和形声字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因此我们可以借助汉字的形旁来忖度实词的含义。如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有牧人御众之才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的含义。该句中的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是一个左右结构的会意字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左为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泛指牲畜</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右为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人手中拿着一条鞭子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把两者的意思联系起来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就是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放牧牲畜</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引申一下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对象如果是人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自然就是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统治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治理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之意了。</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767367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17769"/>
            <a:ext cx="11430000" cy="563359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迁移联想</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近几年的高考文言文趋于浅近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且贴近生活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贴近课本。因此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在揣测实词含义时可以进行迁移联想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从而对这些实词做出正确的解释。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庆封出猎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景公与陈无宇、公孙灶、公孙趸诛封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一句中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字的含义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我们就可以联想到成语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口诛笔伐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中的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谴责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的意思。</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4</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语法求解</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所谓语法求解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即运用现代汉语的语法常识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通过判断其词性的方法对所给选项进行推断排除。如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资生之业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靡不毕书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一句中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考查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的含义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由语法结构可以看出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资生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一词应为动宾结构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应为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的宾语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应理解为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依靠、凭借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本文指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用来谋生的方法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279011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372443"/>
            <a:ext cx="11430000" cy="449411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5</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妙用修辞</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在古汉语中常常会出现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互文见义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同义词复用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等文言现象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故而我们可以依据这一特征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借助已知实词的含义推断未知实词的含义。</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6</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引申推断</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古汉语经历了一个由单音节词转变为多音节词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由一词一义演变为一词多义的过程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因而一个词的原始含义与其不断扩展、丰富后的引申义之间是有密切联系的。如果我们知道其中一个义项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便可以据此推想到其他相关义项。</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861912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1853022" y="1976834"/>
            <a:ext cx="8703138" cy="2243931"/>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 name="文本框 1"/>
          <p:cNvSpPr txBox="1"/>
          <p:nvPr/>
        </p:nvSpPr>
        <p:spPr>
          <a:xfrm>
            <a:off x="3314700" y="2637134"/>
            <a:ext cx="5473700" cy="923330"/>
          </a:xfrm>
          <a:prstGeom prst="rect">
            <a:avLst/>
          </a:prstGeom>
          <a:noFill/>
        </p:spPr>
        <p:txBody>
          <a:bodyPr wrap="square" rtlCol="0">
            <a:spAutoFit/>
          </a:bodyPr>
          <a:lstStyle/>
          <a:p>
            <a:pPr algn="dist"/>
            <a:r>
              <a:rPr lang="zh-CN" altLang="en-US" sz="5400" b="1">
                <a:latin typeface="+mn-ea"/>
              </a:rPr>
              <a:t>本课结束</a:t>
            </a:r>
          </a:p>
        </p:txBody>
      </p:sp>
      <p:sp>
        <p:nvSpPr>
          <p:cNvPr id="4" name="Rectangle 5"/>
          <p:cNvSpPr>
            <a:spLocks noChangeArrowheads="1"/>
          </p:cNvSpPr>
          <p:nvPr/>
        </p:nvSpPr>
        <p:spPr bwMode="auto">
          <a:xfrm>
            <a:off x="1981200" y="2136424"/>
            <a:ext cx="8460660" cy="196567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Tree>
    <p:extLst>
      <p:ext uri="{BB962C8B-B14F-4D97-AF65-F5344CB8AC3E}">
        <p14:creationId xmlns:p14="http://schemas.microsoft.com/office/powerpoint/2010/main" val="185234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642933"/>
            <a:ext cx="11430000" cy="3953133"/>
          </a:xfrm>
          <a:prstGeom prst="rect">
            <a:avLst/>
          </a:prstGeom>
        </p:spPr>
        <p:txBody>
          <a:bodyPr>
            <a:spAutoFit/>
          </a:bodyPr>
          <a:lstStyle/>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古文运动</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古文运动是唐代韩愈、柳宗元等人倡导的文体改革运动。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古文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是韩愈提出的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指的是上继三代两汉的质朴自由、以散行单句为主的散文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与六朝以来流行的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今文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即骈文相对立。韩愈及其追随者大力提倡这种文体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后又得到柳宗元的积极支持与配合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形成了一种社会风尚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即所谓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古文运动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。他们主张文道合一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以道作为文的内容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强调学古文应从实际出发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因事陈词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文从字顺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自创新意新词。韩、柳古文运动开拓了古代散文的新天地。</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5043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65195"/>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知识整合</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读准字音</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69931305"/>
              </p:ext>
            </p:extLst>
          </p:nvPr>
        </p:nvGraphicFramePr>
        <p:xfrm>
          <a:off x="434639" y="2106871"/>
          <a:ext cx="11322723" cy="3391415"/>
        </p:xfrm>
        <a:graphic>
          <a:graphicData uri="http://schemas.openxmlformats.org/presentationml/2006/ole">
            <mc:AlternateContent xmlns:mc="http://schemas.openxmlformats.org/markup-compatibility/2006">
              <mc:Choice xmlns:v="urn:schemas-microsoft-com:vml" Requires="v">
                <p:oleObj name="文档" r:id="rId2" imgW="4529089" imgH="1356566" progId="Word.Document.12">
                  <p:embed/>
                </p:oleObj>
              </mc:Choice>
              <mc:Fallback>
                <p:oleObj name="文档" r:id="rId2" imgW="4529089" imgH="1356566" progId="Word.Document.12">
                  <p:embed/>
                  <p:pic>
                    <p:nvPicPr>
                      <p:cNvPr id="0" name=""/>
                      <p:cNvPicPr/>
                      <p:nvPr/>
                    </p:nvPicPr>
                    <p:blipFill>
                      <a:blip r:embed="rId3"/>
                      <a:stretch>
                        <a:fillRect/>
                      </a:stretch>
                    </p:blipFill>
                    <p:spPr>
                      <a:xfrm>
                        <a:off x="434639" y="2106871"/>
                        <a:ext cx="11322723" cy="3391415"/>
                      </a:xfrm>
                      <a:prstGeom prst="rect">
                        <a:avLst/>
                      </a:prstGeom>
                    </p:spPr>
                  </p:pic>
                </p:oleObj>
              </mc:Fallback>
            </mc:AlternateContent>
          </a:graphicData>
        </a:graphic>
      </p:graphicFrame>
    </p:spTree>
    <p:extLst>
      <p:ext uri="{BB962C8B-B14F-4D97-AF65-F5344CB8AC3E}">
        <p14:creationId xmlns:p14="http://schemas.microsoft.com/office/powerpoint/2010/main" val="48978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923010"/>
            <a:ext cx="11430000" cy="33929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掌握词语</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NEU-BZ-S92"/>
                <a:ea typeface="方正宋黑_GBK"/>
                <a:cs typeface="Times New Roman" panose="02020603050405020304" pitchFamily="18" charset="0"/>
              </a:rPr>
              <a:t>传道授业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传授道、教授学业。</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NEU-BZ-S92"/>
                <a:ea typeface="方正宋黑_GBK"/>
                <a:cs typeface="Times New Roman" panose="02020603050405020304" pitchFamily="18" charset="0"/>
              </a:rPr>
              <a:t>术有专攻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学术技艺各有专门学习或研究。</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通假字</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所以传道受业解惑也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意义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传授</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或师焉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或不焉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p:nvPr/>
        </p:nvSpPr>
        <p:spPr>
          <a:xfrm>
            <a:off x="4613776" y="4202830"/>
            <a:ext cx="350222"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4613776" y="4668943"/>
            <a:ext cx="3502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637033" y="4202830"/>
            <a:ext cx="350222"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5637033" y="4668943"/>
            <a:ext cx="3502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31071" y="4202830"/>
            <a:ext cx="762435"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7031071" y="4668943"/>
            <a:ext cx="7624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623843" y="4725343"/>
            <a:ext cx="349443"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623843" y="5191456"/>
            <a:ext cx="3494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668985" y="4758001"/>
            <a:ext cx="349443"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4668985" y="5224114"/>
            <a:ext cx="3494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0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1"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4AF88716-5E8B-438B-8079-83FD2C1D46F6}" vid="{89E705F4-F947-4F61-AE02-2E893FD5C143}"/>
    </a:ext>
  </a:extLst>
</a:theme>
</file>

<file path=docProps/app.xml><?xml version="1.0" encoding="utf-8"?>
<Properties xmlns="http://schemas.openxmlformats.org/officeDocument/2006/extended-properties" xmlns:vt="http://schemas.openxmlformats.org/officeDocument/2006/docPropsVTypes">
  <Template>文科模板</Template>
  <TotalTime>97</TotalTime>
  <Words>5573</Words>
  <Application>Microsoft Office PowerPoint</Application>
  <PresentationFormat>宽屏</PresentationFormat>
  <Paragraphs>206</Paragraphs>
  <Slides>65</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65</vt:i4>
      </vt:variant>
    </vt:vector>
  </HeadingPairs>
  <TitlesOfParts>
    <vt:vector size="74" baseType="lpstr">
      <vt:lpstr>NEU-BZ-S92</vt:lpstr>
      <vt:lpstr>黑体</vt:lpstr>
      <vt:lpstr>华文细黑</vt:lpstr>
      <vt:lpstr>楷体</vt:lpstr>
      <vt:lpstr>微软雅黑</vt:lpstr>
      <vt:lpstr>Arial</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xin fang</cp:lastModifiedBy>
  <cp:revision>121</cp:revision>
  <dcterms:created xsi:type="dcterms:W3CDTF">2020-12-30T07:17:00Z</dcterms:created>
  <dcterms:modified xsi:type="dcterms:W3CDTF">2024-09-05T07:11:17Z</dcterms:modified>
</cp:coreProperties>
</file>