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42" r:id="rId4"/>
    <p:sldId id="361" r:id="rId5"/>
    <p:sldId id="369" r:id="rId6"/>
    <p:sldId id="375" r:id="rId7"/>
    <p:sldId id="376" r:id="rId8"/>
    <p:sldId id="377" r:id="rId9"/>
    <p:sldId id="378" r:id="rId10"/>
    <p:sldId id="379" r:id="rId11"/>
    <p:sldId id="368" r:id="rId12"/>
    <p:sldId id="269" r:id="rId13"/>
    <p:sldId id="363" r:id="rId14"/>
    <p:sldId id="380" r:id="rId15"/>
    <p:sldId id="370" r:id="rId16"/>
    <p:sldId id="381" r:id="rId17"/>
    <p:sldId id="383" r:id="rId18"/>
    <p:sldId id="272" r:id="rId19"/>
    <p:sldId id="371"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8" r:id="rId34"/>
    <p:sldId id="399" r:id="rId35"/>
    <p:sldId id="402" r:id="rId36"/>
    <p:sldId id="403" r:id="rId37"/>
    <p:sldId id="404" r:id="rId38"/>
    <p:sldId id="365" r:id="rId39"/>
    <p:sldId id="372" r:id="rId40"/>
    <p:sldId id="405" r:id="rId41"/>
    <p:sldId id="406" r:id="rId42"/>
    <p:sldId id="407" r:id="rId43"/>
    <p:sldId id="408" r:id="rId44"/>
    <p:sldId id="409" r:id="rId45"/>
    <p:sldId id="410" r:id="rId46"/>
    <p:sldId id="411" r:id="rId47"/>
    <p:sldId id="295"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FFF"/>
    <a:srgbClr val="FFC000"/>
    <a:srgbClr val="3D7351"/>
    <a:srgbClr val="404040"/>
    <a:srgbClr val="E4FFEE"/>
    <a:srgbClr val="C1EBF5"/>
    <a:srgbClr val="4040C8"/>
    <a:srgbClr val="D9827B"/>
    <a:srgbClr val="D5FFE5"/>
    <a:srgbClr val="C9F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111" d="100"/>
          <a:sy n="111" d="100"/>
        </p:scale>
        <p:origin x="594" y="114"/>
      </p:cViewPr>
      <p:guideLst>
        <p:guide orient="horz" pos="210"/>
        <p:guide pos="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2.xml"/><Relationship Id="rId1" Type="http://schemas.openxmlformats.org/officeDocument/2006/relationships/slideMaster" Target="../slideMasters/slideMaster1.xml"/><Relationship Id="rId4" Type="http://schemas.openxmlformats.org/officeDocument/2006/relationships/slide" Target="../slides/slide3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2480" cy="6858000"/>
          </a:xfrm>
          <a:prstGeom prst="rect">
            <a:avLst/>
          </a:prstGeom>
        </p:spPr>
      </p:pic>
    </p:spTree>
    <p:extLst>
      <p:ext uri="{BB962C8B-B14F-4D97-AF65-F5344CB8AC3E}">
        <p14:creationId xmlns:p14="http://schemas.microsoft.com/office/powerpoint/2010/main" val="199606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2413194"/>
            <a:ext cx="12192000" cy="444480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9170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874469"/>
            <a:ext cx="12192000" cy="49835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17141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287169"/>
            <a:ext cx="12192000" cy="55708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 name="矩形 8">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12230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
            <a:ext cx="12192000" cy="685799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 name="矩形 8">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72798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标题幻灯片">
    <p:bg>
      <p:bgPr>
        <a:solidFill>
          <a:srgbClr val="E4FFEE"/>
        </a:solidFill>
        <a:effectLst/>
      </p:bgPr>
    </p:bg>
    <p:spTree>
      <p:nvGrpSpPr>
        <p:cNvPr id="1" name=""/>
        <p:cNvGrpSpPr/>
        <p:nvPr/>
      </p:nvGrpSpPr>
      <p:grpSpPr>
        <a:xfrm>
          <a:off x="0" y="0"/>
          <a:ext cx="0" cy="0"/>
          <a:chOff x="0" y="0"/>
          <a:chExt cx="0" cy="0"/>
        </a:xfrm>
      </p:grpSpPr>
      <p:sp>
        <p:nvSpPr>
          <p:cNvPr id="3" name="矩形 2"/>
          <p:cNvSpPr/>
          <p:nvPr userDrawn="1"/>
        </p:nvSpPr>
        <p:spPr>
          <a:xfrm>
            <a:off x="0" y="5733256"/>
            <a:ext cx="12192000" cy="1124744"/>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47825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3_标题幻灯片">
    <p:bg>
      <p:bgPr>
        <a:solidFill>
          <a:srgbClr val="E4FFEE"/>
        </a:solidFill>
        <a:effectLst/>
      </p:bgPr>
    </p:bg>
    <p:spTree>
      <p:nvGrpSpPr>
        <p:cNvPr id="1" name=""/>
        <p:cNvGrpSpPr/>
        <p:nvPr/>
      </p:nvGrpSpPr>
      <p:grpSpPr>
        <a:xfrm>
          <a:off x="0" y="0"/>
          <a:ext cx="0" cy="0"/>
          <a:chOff x="0" y="0"/>
          <a:chExt cx="0" cy="0"/>
        </a:xfrm>
      </p:grpSpPr>
      <p:sp>
        <p:nvSpPr>
          <p:cNvPr id="3" name="矩形 2"/>
          <p:cNvSpPr/>
          <p:nvPr userDrawn="1"/>
        </p:nvSpPr>
        <p:spPr>
          <a:xfrm>
            <a:off x="0" y="5157192"/>
            <a:ext cx="12192000" cy="170080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23848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4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615840"/>
            <a:ext cx="12192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29442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615840"/>
            <a:ext cx="12192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065981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4057902"/>
            <a:ext cx="12192000" cy="2800097"/>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942477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标题幻灯片">
    <p:bg>
      <p:bgPr>
        <a:solidFill>
          <a:srgbClr val="E4FFEE"/>
        </a:solidFill>
        <a:effectLst/>
      </p:bgPr>
    </p:bg>
    <p:spTree>
      <p:nvGrpSpPr>
        <p:cNvPr id="1" name=""/>
        <p:cNvGrpSpPr/>
        <p:nvPr/>
      </p:nvGrpSpPr>
      <p:grpSpPr>
        <a:xfrm>
          <a:off x="0" y="0"/>
          <a:ext cx="0" cy="0"/>
          <a:chOff x="0" y="0"/>
          <a:chExt cx="0" cy="0"/>
        </a:xfrm>
      </p:grpSpPr>
      <p:sp>
        <p:nvSpPr>
          <p:cNvPr id="4" name="矩形 3"/>
          <p:cNvSpPr/>
          <p:nvPr userDrawn="1"/>
        </p:nvSpPr>
        <p:spPr>
          <a:xfrm>
            <a:off x="0" y="3505783"/>
            <a:ext cx="12192000" cy="335221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87811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222480" cy="6858000"/>
          </a:xfrm>
          <a:prstGeom prst="rect">
            <a:avLst/>
          </a:prstGeom>
        </p:spPr>
      </p:pic>
    </p:spTree>
    <p:extLst>
      <p:ext uri="{BB962C8B-B14F-4D97-AF65-F5344CB8AC3E}">
        <p14:creationId xmlns:p14="http://schemas.microsoft.com/office/powerpoint/2010/main" val="344656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2953922"/>
            <a:ext cx="12192000" cy="390407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2942032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7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2413194"/>
            <a:ext cx="12192000" cy="444480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4043796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标题幻灯片">
    <p:bg>
      <p:bgPr>
        <a:solidFill>
          <a:srgbClr val="E4FFEE"/>
        </a:solidFill>
        <a:effectLst/>
      </p:bgPr>
    </p:bg>
    <p:spTree>
      <p:nvGrpSpPr>
        <p:cNvPr id="1" name=""/>
        <p:cNvGrpSpPr/>
        <p:nvPr/>
      </p:nvGrpSpPr>
      <p:grpSpPr>
        <a:xfrm>
          <a:off x="0" y="0"/>
          <a:ext cx="0" cy="0"/>
          <a:chOff x="0" y="0"/>
          <a:chExt cx="0" cy="0"/>
        </a:xfrm>
      </p:grpSpPr>
      <p:sp>
        <p:nvSpPr>
          <p:cNvPr id="6" name="矩形 5"/>
          <p:cNvSpPr/>
          <p:nvPr userDrawn="1"/>
        </p:nvSpPr>
        <p:spPr>
          <a:xfrm>
            <a:off x="0" y="1874469"/>
            <a:ext cx="12192000" cy="49835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243178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9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1287169"/>
            <a:ext cx="12192000" cy="5570829"/>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7441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_标题幻灯片">
    <p:bg>
      <p:bgPr>
        <a:solidFill>
          <a:srgbClr val="E4FFEE"/>
        </a:solidFill>
        <a:effectLst/>
      </p:bgPr>
    </p:bg>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4078647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空白">
    <p:bg>
      <p:bgPr>
        <a:solidFill>
          <a:srgbClr val="E4FFE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16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15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E4FFEE"/>
        </a:solidFill>
        <a:effectLst/>
      </p:bgPr>
    </p:bg>
    <p:spTree>
      <p:nvGrpSpPr>
        <p:cNvPr id="1" name=""/>
        <p:cNvGrpSpPr/>
        <p:nvPr/>
      </p:nvGrpSpPr>
      <p:grpSpPr>
        <a:xfrm>
          <a:off x="0" y="0"/>
          <a:ext cx="0" cy="0"/>
          <a:chOff x="0" y="0"/>
          <a:chExt cx="0" cy="0"/>
        </a:xfrm>
      </p:grpSpPr>
      <p:sp>
        <p:nvSpPr>
          <p:cNvPr id="3" name="矩形 2">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4" name="矩形 3">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5">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539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rgbClr val="E4FFEE"/>
        </a:solidFill>
        <a:effectLst/>
      </p:bgPr>
    </p:bg>
    <p:spTree>
      <p:nvGrpSpPr>
        <p:cNvPr id="1" name=""/>
        <p:cNvGrpSpPr/>
        <p:nvPr/>
      </p:nvGrpSpPr>
      <p:grpSpPr>
        <a:xfrm>
          <a:off x="0" y="0"/>
          <a:ext cx="0" cy="0"/>
          <a:chOff x="0" y="0"/>
          <a:chExt cx="0" cy="0"/>
        </a:xfrm>
      </p:grpSpPr>
      <p:sp>
        <p:nvSpPr>
          <p:cNvPr id="6" name="矩形 5"/>
          <p:cNvSpPr/>
          <p:nvPr userDrawn="1"/>
        </p:nvSpPr>
        <p:spPr>
          <a:xfrm>
            <a:off x="0" y="5733256"/>
            <a:ext cx="12192000" cy="1124744"/>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矩形 10">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5575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5157192"/>
            <a:ext cx="12192000" cy="170080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4708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2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4615840"/>
            <a:ext cx="12192000" cy="224216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0555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4057902"/>
            <a:ext cx="12192000" cy="2800097"/>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3782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3505783"/>
            <a:ext cx="12192000" cy="3352216"/>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5539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2953922"/>
            <a:ext cx="12192000" cy="3904078"/>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矩形 9">
            <a:hlinkClick r:id="rId2" action="ppaction://hlinksldjump"/>
          </p:cNvPr>
          <p:cNvSpPr/>
          <p:nvPr userDrawn="1"/>
        </p:nvSpPr>
        <p:spPr>
          <a:xfrm>
            <a:off x="7174531"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微专题一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a:hlinkClick r:id="rId3" action="ppaction://hlinksldjump"/>
          </p:cNvPr>
          <p:cNvSpPr/>
          <p:nvPr userDrawn="1"/>
        </p:nvSpPr>
        <p:spPr>
          <a:xfrm>
            <a:off x="83487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微专题二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a:hlinkClick r:id="" action="ppaction://noaction"/>
          </p:cNvPr>
          <p:cNvSpPr/>
          <p:nvPr userDrawn="1"/>
        </p:nvSpPr>
        <p:spPr>
          <a:xfrm>
            <a:off x="9522935"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微专题三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3" name="矩形 12">
            <a:hlinkClick r:id="rId4" action="ppaction://hlinksldjump"/>
          </p:cNvPr>
          <p:cNvSpPr/>
          <p:nvPr userDrawn="1"/>
        </p:nvSpPr>
        <p:spPr>
          <a:xfrm>
            <a:off x="10723633" y="6437778"/>
            <a:ext cx="1087367" cy="332720"/>
          </a:xfrm>
          <a:prstGeom prst="rect">
            <a:avLst/>
          </a:prstGeom>
          <a:solidFill>
            <a:srgbClr val="3D73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sym typeface="+mn-lt"/>
              </a:rPr>
              <a:t>微专题四 </a:t>
            </a:r>
            <a:endParaRPr lang="zh-CN" altLang="en-US" sz="140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7744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FFEE"/>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0" y="9144"/>
            <a:ext cx="12208300" cy="6848856"/>
          </a:xfrm>
          <a:prstGeom prst="rect">
            <a:avLst/>
          </a:prstGeom>
        </p:spPr>
      </p:pic>
    </p:spTree>
    <p:extLst>
      <p:ext uri="{BB962C8B-B14F-4D97-AF65-F5344CB8AC3E}">
        <p14:creationId xmlns:p14="http://schemas.microsoft.com/office/powerpoint/2010/main" val="1618139024"/>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49" r:id="rId3"/>
    <p:sldLayoutId id="2147483671" r:id="rId4"/>
    <p:sldLayoutId id="2147483673" r:id="rId5"/>
    <p:sldLayoutId id="2147483695" r:id="rId6"/>
    <p:sldLayoutId id="2147483694" r:id="rId7"/>
    <p:sldLayoutId id="2147483674" r:id="rId8"/>
    <p:sldLayoutId id="2147483675" r:id="rId9"/>
    <p:sldLayoutId id="2147483676" r:id="rId10"/>
    <p:sldLayoutId id="2147483677" r:id="rId11"/>
    <p:sldLayoutId id="2147483678" r:id="rId12"/>
    <p:sldLayoutId id="2147483698" r:id="rId13"/>
    <p:sldLayoutId id="2147483685" r:id="rId14"/>
    <p:sldLayoutId id="2147483696" r:id="rId15"/>
    <p:sldLayoutId id="2147483697"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82" r:id="rId25"/>
    <p:sldLayoutId id="214748369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slide" Target="slide38.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1.docx"/><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2.docx"/><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3.docx"/><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4.docx"/><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5.docx"/><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6.docx"/><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7.docx"/><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8.docx"/><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220714"/>
            <a:ext cx="12192000" cy="781130"/>
          </a:xfrm>
          <a:prstGeom prst="rect">
            <a:avLst/>
          </a:prstGeom>
          <a:solidFill>
            <a:schemeClr val="accent6">
              <a:lumMod val="75000"/>
            </a:schemeClr>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数据 5"/>
          <p:cNvSpPr/>
          <p:nvPr/>
        </p:nvSpPr>
        <p:spPr>
          <a:xfrm>
            <a:off x="7295707" y="3220714"/>
            <a:ext cx="2966617" cy="781130"/>
          </a:xfrm>
          <a:prstGeom prst="flowChartInputOutput">
            <a:avLst/>
          </a:prstGeom>
          <a:solidFill>
            <a:srgbClr val="E4FFEE"/>
          </a:solidFill>
          <a:ln>
            <a:solidFill>
              <a:srgbClr val="E4F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1001385" y="2898137"/>
            <a:ext cx="3239716" cy="144780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98186" y="3314261"/>
            <a:ext cx="2246115" cy="615553"/>
          </a:xfrm>
          <a:prstGeom prst="rect">
            <a:avLst/>
          </a:prstGeom>
          <a:noFill/>
          <a:ln>
            <a:noFill/>
          </a:ln>
        </p:spPr>
        <p:txBody>
          <a:bodyPr wrap="square" rtlCol="0">
            <a:spAutoFit/>
          </a:bodyPr>
          <a:lstStyle/>
          <a:p>
            <a:pPr algn="dist"/>
            <a:r>
              <a:rPr lang="zh-CN" altLang="en-US" sz="3400">
                <a:solidFill>
                  <a:schemeClr val="bg1"/>
                </a:solidFill>
                <a:latin typeface="微软雅黑" panose="020B0503020204020204" pitchFamily="34" charset="-122"/>
                <a:ea typeface="微软雅黑" panose="020B0503020204020204" pitchFamily="34" charset="-122"/>
              </a:rPr>
              <a:t>第六单元</a:t>
            </a:r>
            <a:endParaRPr lang="en-US" altLang="zh-CN" sz="340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262866" y="2525995"/>
            <a:ext cx="7840091" cy="646331"/>
          </a:xfrm>
          <a:prstGeom prst="rect">
            <a:avLst/>
          </a:prstGeom>
          <a:noFill/>
        </p:spPr>
        <p:txBody>
          <a:bodyPr wrap="square" rtlCol="0">
            <a:spAutoFit/>
          </a:bodyPr>
          <a:lstStyle/>
          <a:p>
            <a:r>
              <a:rPr lang="zh-CN" altLang="en-US" sz="3600">
                <a:latin typeface="微软雅黑" panose="020B0503020204020204" pitchFamily="34" charset="-122"/>
                <a:ea typeface="微软雅黑" panose="020B0503020204020204" pitchFamily="34" charset="-122"/>
                <a:cs typeface="Arial Unicode MS" panose="020B0604020202020204" pitchFamily="34" charset="-122"/>
              </a:rPr>
              <a:t>第</a:t>
            </a:r>
            <a:r>
              <a:rPr lang="en-US" altLang="zh-CN" sz="3600">
                <a:latin typeface="微软雅黑" panose="020B0503020204020204" pitchFamily="34" charset="-122"/>
                <a:ea typeface="微软雅黑" panose="020B0503020204020204" pitchFamily="34" charset="-122"/>
                <a:cs typeface="Arial Unicode MS" panose="020B0604020202020204" pitchFamily="34" charset="-122"/>
              </a:rPr>
              <a:t>1</a:t>
            </a:r>
            <a:r>
              <a:rPr lang="zh-CN" altLang="en-US" sz="3600">
                <a:latin typeface="微软雅黑" panose="020B0503020204020204" pitchFamily="34" charset="-122"/>
                <a:ea typeface="微软雅黑" panose="020B0503020204020204" pitchFamily="34" charset="-122"/>
                <a:cs typeface="Arial Unicode MS" panose="020B0604020202020204" pitchFamily="34" charset="-122"/>
              </a:rPr>
              <a:t>课时　劝学</a:t>
            </a:r>
          </a:p>
        </p:txBody>
      </p:sp>
      <p:pic>
        <p:nvPicPr>
          <p:cNvPr id="19" name="图片 18" descr="e37b0ec1d4924ecca897357d279cf88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a:off x="801370" y="175260"/>
            <a:ext cx="1453515" cy="1453515"/>
          </a:xfrm>
          <a:prstGeom prst="rect">
            <a:avLst/>
          </a:prstGeom>
        </p:spPr>
      </p:pic>
      <p:sp>
        <p:nvSpPr>
          <p:cNvPr id="20" name="矩形 19"/>
          <p:cNvSpPr/>
          <p:nvPr/>
        </p:nvSpPr>
        <p:spPr>
          <a:xfrm>
            <a:off x="1001385" y="587446"/>
            <a:ext cx="1052723" cy="587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lumMod val="75000"/>
                    <a:lumOff val="25000"/>
                  </a:schemeClr>
                </a:solidFill>
                <a:latin typeface="Times New Roman" panose="02020603050405020304" pitchFamily="18" charset="0"/>
                <a:cs typeface="Times New Roman" panose="02020603050405020304" pitchFamily="18" charset="0"/>
              </a:rPr>
              <a:t>2024</a:t>
            </a:r>
          </a:p>
        </p:txBody>
      </p:sp>
      <p:sp>
        <p:nvSpPr>
          <p:cNvPr id="13" name="矩形 12"/>
          <p:cNvSpPr/>
          <p:nvPr/>
        </p:nvSpPr>
        <p:spPr>
          <a:xfrm>
            <a:off x="7557933" y="3245570"/>
            <a:ext cx="2475314" cy="707886"/>
          </a:xfrm>
          <a:prstGeom prst="rect">
            <a:avLst/>
          </a:prstGeom>
        </p:spPr>
        <p:txBody>
          <a:bodyPr wrap="square">
            <a:spAutoFit/>
          </a:bodyPr>
          <a:lstStyle/>
          <a:p>
            <a:pPr algn="ctr"/>
            <a:r>
              <a:rPr lang="zh-CN" altLang="en-US" sz="4000" b="1">
                <a:solidFill>
                  <a:srgbClr val="3D7351"/>
                </a:solidFill>
                <a:latin typeface="黑体" panose="02010609060101010101" pitchFamily="49" charset="-122"/>
                <a:ea typeface="黑体" panose="02010609060101010101" pitchFamily="49" charset="-122"/>
              </a:rPr>
              <a:t>语  文</a:t>
            </a:r>
          </a:p>
        </p:txBody>
      </p:sp>
    </p:spTree>
    <p:extLst>
      <p:ext uri="{BB962C8B-B14F-4D97-AF65-F5344CB8AC3E}">
        <p14:creationId xmlns:p14="http://schemas.microsoft.com/office/powerpoint/2010/main" val="351881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908119"/>
            <a:ext cx="11430000" cy="5073440"/>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当今社会既是一个知识爆炸、竞争激烈的社会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又是一个优胜劣汰的社会。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鸟欲高飞先振翅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人求上进先读书。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要实现中华民族的伟大复兴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建设美丽的中国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就必须按照习近平总书记的号召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把学习作为一种追求、一种爱好、一种健康的生活方式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以时不待我、只争朝夕的精神状态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做到好学乐学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如饥似渴、孜孜不倦地学习。做到既学习知识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又学习技能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既学习历史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又学习现实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既学习自然科学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又学习人文科学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既向书本学习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又向实践学习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既讨教于专家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又问计于市场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既研究自身的实践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又借鉴他人的经验。做到学以致用、用以促学、学用相长。生命的意义在于创造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只有那些拥有知识的人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才能为人类、为社会、为历史创造出奇迹。</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7994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10467" y="401040"/>
            <a:ext cx="2170787" cy="573042"/>
          </a:xfrm>
          <a:prstGeom prst="rect">
            <a:avLst/>
          </a:prstGeom>
        </p:spPr>
        <p:txBody>
          <a:bodyPr wrap="none">
            <a:spAutoFit/>
          </a:bodyPr>
          <a:lstStyle/>
          <a:p>
            <a:pPr>
              <a:lnSpc>
                <a:spcPct val="130000"/>
              </a:lnSpc>
              <a:tabLst>
                <a:tab pos="1188085" algn="l"/>
                <a:tab pos="2163445" algn="l"/>
                <a:tab pos="3142615" algn="l"/>
                <a:tab pos="4190365" algn="l"/>
              </a:tabLst>
            </a:pPr>
            <a:r>
              <a:rPr lang="en-US" altLang="zh-CN" sz="2800" b="1">
                <a:solidFill>
                  <a:srgbClr val="3D735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800" b="1">
                <a:solidFill>
                  <a:srgbClr val="3D7351"/>
                </a:solidFill>
                <a:latin typeface="黑体" panose="02010609060101010101" pitchFamily="49" charset="-122"/>
                <a:ea typeface="黑体" panose="02010609060101010101" pitchFamily="49" charset="-122"/>
                <a:cs typeface="Times New Roman" panose="02020603050405020304" pitchFamily="18" charset="0"/>
              </a:rPr>
              <a:t>学习目标</a:t>
            </a:r>
            <a:r>
              <a:rPr lang="en-US" altLang="zh-CN" sz="2800" b="1">
                <a:solidFill>
                  <a:srgbClr val="3D7351"/>
                </a:solidFill>
                <a:latin typeface="黑体" panose="02010609060101010101" pitchFamily="49" charset="-122"/>
                <a:ea typeface="黑体" panose="02010609060101010101" pitchFamily="49" charset="-122"/>
                <a:cs typeface="Times New Roman" panose="02020603050405020304" pitchFamily="18" charset="0"/>
              </a:rPr>
              <a:t>] </a:t>
            </a:r>
            <a:endParaRPr lang="zh-CN" altLang="zh-CN" sz="2800" b="1">
              <a:solidFill>
                <a:srgbClr val="3D735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 name="矩形 2"/>
          <p:cNvSpPr>
            <a:spLocks noChangeAspect="1"/>
          </p:cNvSpPr>
          <p:nvPr/>
        </p:nvSpPr>
        <p:spPr>
          <a:xfrm>
            <a:off x="381000" y="2479155"/>
            <a:ext cx="11430000" cy="228068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学习重要的文言实词、虚词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了解通假字、特殊句式等文言现象。</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学习比喻论证、对比论证等常用的论证方法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提高围绕中心论点进行论证的能力。</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pPr>
            <a:r>
              <a:rPr lang="en-US" altLang="zh-CN" sz="2800" b="1">
                <a:solidFill>
                  <a:srgbClr val="000000"/>
                </a:solidFill>
                <a:latin typeface="Times New Roman" panose="02020603050405020304" pitchFamily="18" charset="0"/>
              </a:rPr>
              <a:t>3</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通过学习课文</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把握作者的观点态度</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深入理解并感悟学习的意义。</a:t>
            </a:r>
            <a:endParaRPr lang="zh-CN" altLang="en-US" sz="2800"/>
          </a:p>
        </p:txBody>
      </p:sp>
    </p:spTree>
    <p:extLst>
      <p:ext uri="{BB962C8B-B14F-4D97-AF65-F5344CB8AC3E}">
        <p14:creationId xmlns:p14="http://schemas.microsoft.com/office/powerpoint/2010/main" val="181235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853022" y="1976834"/>
            <a:ext cx="8703138" cy="2243931"/>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 name="文本框 2"/>
          <p:cNvSpPr txBox="1"/>
          <p:nvPr/>
        </p:nvSpPr>
        <p:spPr>
          <a:xfrm>
            <a:off x="3836060" y="2744856"/>
            <a:ext cx="6605800" cy="707886"/>
          </a:xfrm>
          <a:prstGeom prst="rect">
            <a:avLst/>
          </a:prstGeom>
          <a:noFill/>
        </p:spPr>
        <p:txBody>
          <a:bodyPr wrap="square" rtlCol="0">
            <a:spAutoFit/>
          </a:bodyPr>
          <a:lstStyle/>
          <a:p>
            <a:pPr algn="ctr"/>
            <a:r>
              <a:rPr lang="zh-CN" altLang="en-US" sz="4000" b="1" spc="100">
                <a:latin typeface="华文细黑" panose="02010600040101010101" pitchFamily="2" charset="-122"/>
                <a:ea typeface="华文细黑" panose="02010600040101010101" pitchFamily="2" charset="-122"/>
                <a:cs typeface="Arial" panose="020B0604020202020204" pitchFamily="34" charset="0"/>
                <a:sym typeface="+mn-lt"/>
              </a:rPr>
              <a:t>晨读篇  闻鸡起舞</a:t>
            </a:r>
            <a:endParaRPr lang="zh-CN" altLang="en-US" sz="4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36" name="组合 35"/>
          <p:cNvGrpSpPr/>
          <p:nvPr/>
        </p:nvGrpSpPr>
        <p:grpSpPr>
          <a:xfrm>
            <a:off x="2760629" y="2526596"/>
            <a:ext cx="890916" cy="1144406"/>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3D7351"/>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21" name="组合 20"/>
          <p:cNvGrpSpPr/>
          <p:nvPr/>
        </p:nvGrpSpPr>
        <p:grpSpPr>
          <a:xfrm>
            <a:off x="0" y="0"/>
            <a:ext cx="5279877" cy="2358512"/>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7" name="Rectangle 5"/>
          <p:cNvSpPr>
            <a:spLocks noChangeArrowheads="1"/>
          </p:cNvSpPr>
          <p:nvPr/>
        </p:nvSpPr>
        <p:spPr bwMode="auto">
          <a:xfrm>
            <a:off x="1981200" y="2136424"/>
            <a:ext cx="8460660" cy="196567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nvGrpSpPr>
          <p:cNvPr id="53" name="组合 52"/>
          <p:cNvGrpSpPr/>
          <p:nvPr/>
        </p:nvGrpSpPr>
        <p:grpSpPr>
          <a:xfrm>
            <a:off x="6912123" y="4471125"/>
            <a:ext cx="5279877" cy="2358512"/>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extLst>
      <p:ext uri="{BB962C8B-B14F-4D97-AF65-F5344CB8AC3E}">
        <p14:creationId xmlns:p14="http://schemas.microsoft.com/office/powerpoint/2010/main" val="149717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126846"/>
            <a:ext cx="1807396" cy="600229"/>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a:solidFill>
                  <a:srgbClr val="000000"/>
                </a:solidFill>
                <a:latin typeface="Arial" panose="020B0604020202020204" pitchFamily="34" charset="0"/>
                <a:ea typeface="黑体" panose="02010609060101010101" pitchFamily="49" charset="-122"/>
                <a:cs typeface="Times New Roman" panose="02020603050405020304" pitchFamily="18" charset="0"/>
              </a:rPr>
              <a:t>文化典故</a:t>
            </a:r>
            <a:endParaRPr lang="zh-CN" altLang="en-US" sz="2800"/>
          </a:p>
        </p:txBody>
      </p:sp>
      <p:sp>
        <p:nvSpPr>
          <p:cNvPr id="3" name="矩形 2"/>
          <p:cNvSpPr>
            <a:spLocks noChangeAspect="1"/>
          </p:cNvSpPr>
          <p:nvPr/>
        </p:nvSpPr>
        <p:spPr>
          <a:xfrm>
            <a:off x="381000" y="2204980"/>
            <a:ext cx="11430000" cy="233294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典故</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岁不寒</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无以知松柏</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出处</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出自《荀子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大略篇》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岁不寒</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无以知松柏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事不难</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无以知君子。</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2857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842466"/>
            <a:ext cx="11430000" cy="508145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解读</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不经过一年中最寒冷的时候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无法知道松柏是最后凋零的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不经过艰难困苦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无法知道一个人是不是真正的君子。在温暖的季节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树木都枝繁叶茂。可是经过秋风萧瑟的秋天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很多树叶耐不了寒冷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纷纷凋落。到了冰天雪地的寒冬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几乎所有的树叶都落光的时候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松柏依然傲然挺立。生活中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我们每个人都希望成为松柏般具有优秀品格的人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但是当遇到困难挫折时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当面对利益的权衡取舍时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并不是每个人都能做到像松柏一样有所坚守和秉持。</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pP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经岁寒而见松柏之志坚</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历难事而知君子之格高</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在面对生活的磨砺时</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堪以为鉴。</a:t>
            </a:r>
            <a:endParaRPr lang="zh-CN" altLang="en-US" sz="2800"/>
          </a:p>
        </p:txBody>
      </p:sp>
    </p:spTree>
    <p:extLst>
      <p:ext uri="{BB962C8B-B14F-4D97-AF65-F5344CB8AC3E}">
        <p14:creationId xmlns:p14="http://schemas.microsoft.com/office/powerpoint/2010/main" val="386452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604332"/>
            <a:ext cx="1807396" cy="600229"/>
          </a:xfrm>
          <a:prstGeom prst="rect">
            <a:avLst/>
          </a:prstGeom>
        </p:spPr>
        <p:txBody>
          <a:bodyPr wrap="square">
            <a:spAutoFit/>
          </a:bodyPr>
          <a:lstStyle/>
          <a:p>
            <a:pPr>
              <a:lnSpc>
                <a:spcPct val="130000"/>
              </a:lnSpc>
              <a:spcAft>
                <a:spcPts val="0"/>
              </a:spcAft>
              <a:tabLst>
                <a:tab pos="1188085" algn="l"/>
                <a:tab pos="2163445" algn="l"/>
                <a:tab pos="3142615" algn="l"/>
                <a:tab pos="4190365" algn="l"/>
              </a:tabLst>
            </a:pPr>
            <a:r>
              <a:rPr lang="zh-CN" altLang="en-US" sz="2800">
                <a:solidFill>
                  <a:srgbClr val="000000"/>
                </a:solidFill>
                <a:latin typeface="Arial" panose="020B0604020202020204" pitchFamily="34" charset="0"/>
                <a:ea typeface="黑体" panose="02010609060101010101" pitchFamily="49" charset="-122"/>
                <a:cs typeface="Times New Roman" panose="02020603050405020304" pitchFamily="18" charset="0"/>
              </a:rPr>
              <a:t>诵读鉴赏</a:t>
            </a:r>
            <a:endParaRPr lang="zh-CN" altLang="en-US" sz="2800"/>
          </a:p>
        </p:txBody>
      </p:sp>
      <p:sp>
        <p:nvSpPr>
          <p:cNvPr id="3" name="矩形 2"/>
          <p:cNvSpPr>
            <a:spLocks noChangeAspect="1"/>
          </p:cNvSpPr>
          <p:nvPr/>
        </p:nvSpPr>
        <p:spPr>
          <a:xfrm>
            <a:off x="381000" y="1204561"/>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原文</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观</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NEU-BZ-S92"/>
                <a:ea typeface="方正宋黑_GBK"/>
                <a:cs typeface="Times New Roman" panose="02020603050405020304" pitchFamily="18" charset="0"/>
              </a:rPr>
              <a:t>书</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于谦</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书卷多情似故人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晨昏忧乐每相亲。</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眼前直下三千字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胸次全无一点尘。</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活水源流随处满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东风花柳逐时新。</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金鞍玉勒寻芳客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未信我庐别有春。</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4357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nvSpPr>
        <p:spPr>
          <a:xfrm>
            <a:off x="381000" y="1052643"/>
            <a:ext cx="11430000" cy="513371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鉴赏</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这首诗写诗人的亲身体会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抒发喜爱读书之情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意趣高雅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风格率直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说理形象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颇有感染力。</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首联用拟人手法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将书卷比作多情的老朋友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每日从早到晚和自己形影相随、愁苦与共</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形象地表明诗人读书不倦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乐在其中。</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颔联用夸张、比喻手法写诗人读书的情态。一眼扫过三千字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非确数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而是极言读书之多之快</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更表现诗人读书如饥似渴的心情。胸无一点尘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是比喻诗人胸无杂念。这两句诗将诗人专心致志、读书入迷的情态跃然纸上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也道出了一种读书方法。</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700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919002"/>
            <a:ext cx="11430000" cy="3453253"/>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颈联用典故和自然景象作比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说明勤读书的好处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表现诗人持之以恒的精神。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活水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化用朱熹《观书有感》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问渠那得清如许</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为有源头活水来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是说坚持经常读书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就像池塘不断有活水注入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不断得到新的营养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永远清澈。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东风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句是说勤奋攻读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不断增长新知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就像东风催开百花、染绿柳枝一样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依次而来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其乐趣令人心旷神怡。</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pPr>
            <a:r>
              <a:rPr lang="en-US"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        </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尾联以贵公子反衬</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显示读书人书房四季如春的胜景。</a:t>
            </a:r>
            <a:endParaRPr lang="zh-CN" altLang="en-US" sz="2800"/>
          </a:p>
        </p:txBody>
      </p:sp>
    </p:spTree>
    <p:extLst>
      <p:ext uri="{BB962C8B-B14F-4D97-AF65-F5344CB8AC3E}">
        <p14:creationId xmlns:p14="http://schemas.microsoft.com/office/powerpoint/2010/main" val="139622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853022" y="1976834"/>
            <a:ext cx="8703138" cy="2243931"/>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 name="文本框 2"/>
          <p:cNvSpPr txBox="1"/>
          <p:nvPr/>
        </p:nvSpPr>
        <p:spPr>
          <a:xfrm>
            <a:off x="3836060" y="2744856"/>
            <a:ext cx="6605800" cy="707886"/>
          </a:xfrm>
          <a:prstGeom prst="rect">
            <a:avLst/>
          </a:prstGeom>
          <a:noFill/>
        </p:spPr>
        <p:txBody>
          <a:bodyPr wrap="square" rtlCol="0">
            <a:spAutoFit/>
          </a:bodyPr>
          <a:lstStyle/>
          <a:p>
            <a:pPr algn="ctr"/>
            <a:r>
              <a:rPr lang="zh-CN" altLang="en-US" sz="4000" b="1" spc="100">
                <a:latin typeface="华文细黑" panose="02010600040101010101" pitchFamily="2" charset="-122"/>
                <a:ea typeface="华文细黑" panose="02010600040101010101" pitchFamily="2" charset="-122"/>
                <a:cs typeface="Arial" panose="020B0604020202020204" pitchFamily="34" charset="0"/>
                <a:sym typeface="+mn-lt"/>
              </a:rPr>
              <a:t>课前篇  一起预习</a:t>
            </a:r>
            <a:endParaRPr lang="zh-CN" altLang="en-US" sz="4000" b="1" spc="100" dirty="0">
              <a:latin typeface="华文细黑" panose="02010600040101010101" pitchFamily="2" charset="-122"/>
              <a:ea typeface="华文细黑" panose="02010600040101010101" pitchFamily="2" charset="-122"/>
              <a:cs typeface="Arial" panose="020B0604020202020204" pitchFamily="34" charset="0"/>
              <a:sym typeface="+mn-lt"/>
            </a:endParaRPr>
          </a:p>
        </p:txBody>
      </p:sp>
      <p:grpSp>
        <p:nvGrpSpPr>
          <p:cNvPr id="21" name="组合 20"/>
          <p:cNvGrpSpPr/>
          <p:nvPr/>
        </p:nvGrpSpPr>
        <p:grpSpPr>
          <a:xfrm>
            <a:off x="2760629" y="2526596"/>
            <a:ext cx="890916" cy="1144406"/>
            <a:chOff x="2760629" y="2526596"/>
            <a:chExt cx="890916" cy="1144406"/>
          </a:xfrm>
        </p:grpSpPr>
        <p:sp>
          <p:nvSpPr>
            <p:cNvPr id="4" name="圆角矩形 3"/>
            <p:cNvSpPr/>
            <p:nvPr/>
          </p:nvSpPr>
          <p:spPr>
            <a:xfrm rot="2700000">
              <a:off x="2760629" y="2526596"/>
              <a:ext cx="890916" cy="890916"/>
            </a:xfrm>
            <a:prstGeom prst="roundRect">
              <a:avLst>
                <a:gd name="adj" fmla="val 12535"/>
              </a:avLst>
            </a:prstGeom>
            <a:solidFill>
              <a:srgbClr val="D9827B"/>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圆角矩形 4"/>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6" name="组合 5"/>
          <p:cNvGrpSpPr/>
          <p:nvPr/>
        </p:nvGrpSpPr>
        <p:grpSpPr>
          <a:xfrm>
            <a:off x="0" y="0"/>
            <a:ext cx="5279877" cy="2358512"/>
            <a:chOff x="0" y="0"/>
            <a:chExt cx="5279877" cy="2358512"/>
          </a:xfrm>
        </p:grpSpPr>
        <p:cxnSp>
          <p:nvCxnSpPr>
            <p:cNvPr id="7" name="直接连接符 6"/>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2568293">
              <a:off x="3613219" y="485528"/>
              <a:ext cx="122859" cy="173836"/>
              <a:chOff x="2899932" y="286608"/>
              <a:chExt cx="373440" cy="748067"/>
            </a:xfrm>
            <a:solidFill>
              <a:srgbClr val="FFC000"/>
            </a:solidFill>
          </p:grpSpPr>
          <p:sp>
            <p:nvSpPr>
              <p:cNvPr id="19"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rot="9432564">
              <a:off x="3628846" y="1610197"/>
              <a:ext cx="103902" cy="147013"/>
              <a:chOff x="2899932" y="286608"/>
              <a:chExt cx="373440" cy="748067"/>
            </a:xfrm>
            <a:solidFill>
              <a:srgbClr val="D9827B"/>
            </a:solidFill>
          </p:grpSpPr>
          <p:sp>
            <p:nvSpPr>
              <p:cNvPr id="17"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rot="18900000">
              <a:off x="1125321" y="744329"/>
              <a:ext cx="124284" cy="175853"/>
              <a:chOff x="2899932" y="286608"/>
              <a:chExt cx="373440" cy="748067"/>
            </a:xfrm>
            <a:solidFill>
              <a:srgbClr val="3D7351"/>
            </a:solidFill>
          </p:grpSpPr>
          <p:sp>
            <p:nvSpPr>
              <p:cNvPr id="15"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11" name="直接连接符 10"/>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6975246">
              <a:off x="4126861" y="1304244"/>
              <a:ext cx="47134" cy="66691"/>
              <a:chOff x="2899932" y="286608"/>
              <a:chExt cx="373440" cy="748067"/>
            </a:xfrm>
          </p:grpSpPr>
          <p:sp>
            <p:nvSpPr>
              <p:cNvPr id="13"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2" name="Rectangle 5"/>
          <p:cNvSpPr>
            <a:spLocks noChangeArrowheads="1"/>
          </p:cNvSpPr>
          <p:nvPr/>
        </p:nvSpPr>
        <p:spPr bwMode="auto">
          <a:xfrm>
            <a:off x="1981200" y="2136424"/>
            <a:ext cx="8460660" cy="196567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nvGrpSpPr>
          <p:cNvPr id="23" name="组合 22"/>
          <p:cNvGrpSpPr/>
          <p:nvPr/>
        </p:nvGrpSpPr>
        <p:grpSpPr>
          <a:xfrm>
            <a:off x="6912123" y="4471125"/>
            <a:ext cx="5279877" cy="2358512"/>
            <a:chOff x="0" y="0"/>
            <a:chExt cx="5279877" cy="2358512"/>
          </a:xfrm>
        </p:grpSpPr>
        <p:cxnSp>
          <p:nvCxnSpPr>
            <p:cNvPr id="24" name="直接连接符 2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rot="2568293">
              <a:off x="3613219" y="485528"/>
              <a:ext cx="122859" cy="173836"/>
              <a:chOff x="2899932" y="286608"/>
              <a:chExt cx="373440" cy="748067"/>
            </a:xfrm>
            <a:solidFill>
              <a:srgbClr val="FFC000"/>
            </a:solidFill>
          </p:grpSpPr>
          <p:sp>
            <p:nvSpPr>
              <p:cNvPr id="3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6" name="组合 25"/>
            <p:cNvGrpSpPr/>
            <p:nvPr/>
          </p:nvGrpSpPr>
          <p:grpSpPr>
            <a:xfrm rot="9432564">
              <a:off x="3628846" y="1610197"/>
              <a:ext cx="103902" cy="147013"/>
              <a:chOff x="2899932" y="286608"/>
              <a:chExt cx="373440" cy="748067"/>
            </a:xfrm>
            <a:solidFill>
              <a:srgbClr val="D9827B"/>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rot="18900000">
              <a:off x="1125321" y="744329"/>
              <a:ext cx="124284" cy="175853"/>
              <a:chOff x="2899932" y="286608"/>
              <a:chExt cx="373440" cy="748067"/>
            </a:xfrm>
            <a:solidFill>
              <a:srgbClr val="3D7351"/>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8" name="直接连接符 2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6975246">
              <a:off x="4126861" y="1304244"/>
              <a:ext cx="47134" cy="66691"/>
              <a:chOff x="2899932" y="286608"/>
              <a:chExt cx="373440" cy="748067"/>
            </a:xfrm>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extLst>
      <p:ext uri="{BB962C8B-B14F-4D97-AF65-F5344CB8AC3E}">
        <p14:creationId xmlns:p14="http://schemas.microsoft.com/office/powerpoint/2010/main" val="318967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939364"/>
            <a:ext cx="11430000" cy="457356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作者简介</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p>
          <a:p>
            <a:pPr>
              <a:lnSpc>
                <a:spcPct val="130000"/>
              </a:lnSpc>
              <a:spcAft>
                <a:spcPts val="0"/>
              </a:spcAft>
              <a:tabLst>
                <a:tab pos="1188085" algn="l"/>
                <a:tab pos="2163445" algn="l"/>
                <a:tab pos="3142615" algn="l"/>
                <a:tab pos="4190365" algn="l"/>
              </a:tabLst>
            </a:pPr>
            <a:endPar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荀子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约前</a:t>
            </a:r>
            <a:r>
              <a:rPr lang="en-US" altLang="zh-CN" sz="2800">
                <a:solidFill>
                  <a:srgbClr val="000000"/>
                </a:solidFill>
                <a:latin typeface="Times New Roman" panose="02020603050405020304" pitchFamily="18" charset="0"/>
                <a:cs typeface="Times New Roman" panose="02020603050405020304" pitchFamily="18" charset="0"/>
              </a:rPr>
              <a:t>313—</a:t>
            </a:r>
            <a:r>
              <a:rPr lang="zh-CN" altLang="zh-CN" sz="2800">
                <a:solidFill>
                  <a:srgbClr val="000000"/>
                </a:solidFill>
                <a:latin typeface="Times New Roman" panose="02020603050405020304" pitchFamily="18" charset="0"/>
                <a:cs typeface="Times New Roman" panose="02020603050405020304" pitchFamily="18" charset="0"/>
              </a:rPr>
              <a:t>前</a:t>
            </a:r>
            <a:r>
              <a:rPr lang="en-US" altLang="zh-CN" sz="2800">
                <a:solidFill>
                  <a:srgbClr val="000000"/>
                </a:solidFill>
                <a:latin typeface="Times New Roman" panose="02020603050405020304" pitchFamily="18" charset="0"/>
                <a:cs typeface="Times New Roman" panose="02020603050405020304" pitchFamily="18" charset="0"/>
              </a:rPr>
              <a:t>238),</a:t>
            </a:r>
            <a:r>
              <a:rPr lang="zh-CN" altLang="zh-CN" sz="2800">
                <a:solidFill>
                  <a:srgbClr val="000000"/>
                </a:solidFill>
                <a:latin typeface="Times New Roman" panose="02020603050405020304" pitchFamily="18" charset="0"/>
                <a:cs typeface="Times New Roman" panose="02020603050405020304" pitchFamily="18" charset="0"/>
              </a:rPr>
              <a:t>名况</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字卿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战国末期赵国人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先秦著名的思想家、教育家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是先秦儒家最后的代表人物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朴素唯物主义思想的集大成者。韩非和李斯都是他的学生。他反对迷信天命鬼神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肯定自然规律是不以人们的意志为转移的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并提出人定胜天的思想。主要作品收录在《荀子》中。</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49015578"/>
              </p:ext>
            </p:extLst>
          </p:nvPr>
        </p:nvGraphicFramePr>
        <p:xfrm>
          <a:off x="2245460" y="1276245"/>
          <a:ext cx="7701081" cy="2032066"/>
        </p:xfrm>
        <a:graphic>
          <a:graphicData uri="http://schemas.openxmlformats.org/presentationml/2006/ole">
            <mc:AlternateContent xmlns:mc="http://schemas.openxmlformats.org/markup-compatibility/2006">
              <mc:Choice xmlns:v="urn:schemas-microsoft-com:vml" Requires="v">
                <p:oleObj name="文档" r:id="rId2" imgW="4510061" imgH="1190059" progId="Word.Document.12">
                  <p:embed/>
                </p:oleObj>
              </mc:Choice>
              <mc:Fallback>
                <p:oleObj name="文档" r:id="rId2" imgW="4510061" imgH="1190059" progId="Word.Document.12">
                  <p:embed/>
                  <p:pic>
                    <p:nvPicPr>
                      <p:cNvPr id="0" name=""/>
                      <p:cNvPicPr/>
                      <p:nvPr/>
                    </p:nvPicPr>
                    <p:blipFill>
                      <a:blip r:embed="rId3"/>
                      <a:stretch>
                        <a:fillRect/>
                      </a:stretch>
                    </p:blipFill>
                    <p:spPr>
                      <a:xfrm>
                        <a:off x="2245460" y="1276245"/>
                        <a:ext cx="7701081" cy="2032066"/>
                      </a:xfrm>
                      <a:prstGeom prst="rect">
                        <a:avLst/>
                      </a:prstGeom>
                    </p:spPr>
                  </p:pic>
                </p:oleObj>
              </mc:Fallback>
            </mc:AlternateContent>
          </a:graphicData>
        </a:graphic>
      </p:graphicFrame>
    </p:spTree>
    <p:extLst>
      <p:ext uri="{BB962C8B-B14F-4D97-AF65-F5344CB8AC3E}">
        <p14:creationId xmlns:p14="http://schemas.microsoft.com/office/powerpoint/2010/main" val="339247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Others_1"/>
          <p:cNvSpPr txBox="1"/>
          <p:nvPr>
            <p:custDataLst>
              <p:tags r:id="rId1"/>
            </p:custDataLst>
          </p:nvPr>
        </p:nvSpPr>
        <p:spPr>
          <a:xfrm>
            <a:off x="4078074" y="1090397"/>
            <a:ext cx="3742735" cy="615553"/>
          </a:xfrm>
          <a:prstGeom prst="rect">
            <a:avLst/>
          </a:prstGeom>
          <a:noFill/>
        </p:spPr>
        <p:txBody>
          <a:bodyPr vert="horz" wrap="square" lIns="0" tIns="0" rIns="0" bIns="0" rtlCol="0" anchor="ctr" anchorCtr="0">
            <a:spAutoFit/>
          </a:bodyPr>
          <a:lstStyle/>
          <a:p>
            <a:pPr algn="ctr"/>
            <a:r>
              <a:rPr lang="zh-CN" altLang="en-US" sz="4000" b="1" spc="1500">
                <a:solidFill>
                  <a:srgbClr val="3D7351"/>
                </a:solidFill>
                <a:latin typeface="Arial" panose="020B0604020202020204" pitchFamily="34" charset="0"/>
                <a:ea typeface="微软雅黑" panose="020B0503020204020204" charset="-122"/>
                <a:sym typeface="Arial" panose="020B0604020202020204" pitchFamily="34" charset="0"/>
              </a:rPr>
              <a:t>内容索引</a:t>
            </a:r>
            <a:endParaRPr lang="zh-CN" altLang="en-US" sz="4000" b="1" spc="1500" dirty="0">
              <a:solidFill>
                <a:srgbClr val="3D7351"/>
              </a:solidFill>
              <a:latin typeface="Arial" panose="020B0604020202020204" pitchFamily="34" charset="0"/>
              <a:ea typeface="微软雅黑" panose="020B0503020204020204" charset="-122"/>
              <a:sym typeface="Arial" panose="020B0604020202020204" pitchFamily="34" charset="0"/>
            </a:endParaRPr>
          </a:p>
        </p:txBody>
      </p:sp>
      <p:grpSp>
        <p:nvGrpSpPr>
          <p:cNvPr id="2" name="组合 1"/>
          <p:cNvGrpSpPr/>
          <p:nvPr/>
        </p:nvGrpSpPr>
        <p:grpSpPr>
          <a:xfrm>
            <a:off x="3301226" y="1926705"/>
            <a:ext cx="5589549" cy="670233"/>
            <a:chOff x="3301226" y="1926705"/>
            <a:chExt cx="5589549" cy="670233"/>
          </a:xfrm>
        </p:grpSpPr>
        <p:sp>
          <p:nvSpPr>
            <p:cNvPr id="4" name="矩形 3">
              <a:hlinkClick r:id="rId3" action="ppaction://hlinksldjump"/>
            </p:cNvPr>
            <p:cNvSpPr/>
            <p:nvPr/>
          </p:nvSpPr>
          <p:spPr>
            <a:xfrm>
              <a:off x="3963774" y="1926705"/>
              <a:ext cx="4927001" cy="670233"/>
            </a:xfrm>
            <a:prstGeom prst="rect">
              <a:avLst/>
            </a:prstGeom>
            <a:noFill/>
            <a:ln w="12700" cap="flat" cmpd="sng" algn="ctr">
              <a:solidFill>
                <a:srgbClr val="00843B"/>
              </a:solidFill>
              <a:prstDash val="solid"/>
              <a:miter lim="800000"/>
            </a:ln>
            <a:effectLst/>
          </p:spPr>
          <p:txBody>
            <a:bodyPr rtlCol="0" anchor="ctr"/>
            <a:lstStyle/>
            <a:p>
              <a:pPr lvl="0">
                <a:defRPr/>
              </a:pPr>
              <a:r>
                <a:rPr lang="zh-CN" altLang="en-US" sz="3000" kern="0">
                  <a:latin typeface="Arial" panose="020F0502020204030204"/>
                  <a:ea typeface="微软雅黑"/>
                  <a:cs typeface="+mn-ea"/>
                  <a:sym typeface="+mn-lt"/>
                </a:rPr>
                <a:t>晨读篇  闻鸡起舞</a:t>
              </a:r>
            </a:p>
          </p:txBody>
        </p:sp>
        <p:sp>
          <p:nvSpPr>
            <p:cNvPr id="5" name="矩形 4"/>
            <p:cNvSpPr/>
            <p:nvPr/>
          </p:nvSpPr>
          <p:spPr>
            <a:xfrm>
              <a:off x="3301226" y="1926705"/>
              <a:ext cx="662548" cy="670233"/>
            </a:xfrm>
            <a:prstGeom prst="rect">
              <a:avLst/>
            </a:prstGeom>
            <a:solidFill>
              <a:srgbClr val="00843B">
                <a:lumMod val="75000"/>
              </a:srgbClr>
            </a:solidFill>
            <a:ln w="12700" cap="flat" cmpd="sng" algn="ctr">
              <a:solidFill>
                <a:srgbClr val="538385"/>
              </a:solidFill>
              <a:prstDash val="solid"/>
              <a:miter lim="800000"/>
            </a:ln>
            <a:effectLst/>
          </p:spPr>
          <p:txBody>
            <a:bodyPr rtlCol="0" anchor="ctr"/>
            <a:lstStyle/>
            <a:p>
              <a:pPr lvl="0" algn="ctr">
                <a:defRPr/>
              </a:pPr>
              <a:endParaRPr kumimoji="0" lang="en-US" altLang="zh-CN" sz="2800" b="0"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grpSp>
        <p:nvGrpSpPr>
          <p:cNvPr id="3" name="组合 2"/>
          <p:cNvGrpSpPr/>
          <p:nvPr/>
        </p:nvGrpSpPr>
        <p:grpSpPr>
          <a:xfrm>
            <a:off x="3301225" y="2815260"/>
            <a:ext cx="5589551" cy="670234"/>
            <a:chOff x="3301225" y="2717659"/>
            <a:chExt cx="5589551" cy="670234"/>
          </a:xfrm>
        </p:grpSpPr>
        <p:sp>
          <p:nvSpPr>
            <p:cNvPr id="15" name="矩形 14">
              <a:hlinkClick r:id="rId4" action="ppaction://hlinksldjump"/>
            </p:cNvPr>
            <p:cNvSpPr/>
            <p:nvPr/>
          </p:nvSpPr>
          <p:spPr>
            <a:xfrm>
              <a:off x="3963774" y="2717659"/>
              <a:ext cx="4927002" cy="670233"/>
            </a:xfrm>
            <a:prstGeom prst="rect">
              <a:avLst/>
            </a:prstGeom>
            <a:noFill/>
            <a:ln w="12700" cap="flat" cmpd="sng" algn="ctr">
              <a:solidFill>
                <a:srgbClr val="00843B"/>
              </a:solidFill>
              <a:prstDash val="solid"/>
              <a:miter lim="800000"/>
            </a:ln>
            <a:effectLst/>
          </p:spPr>
          <p:txBody>
            <a:bodyPr rtlCol="0" anchor="ctr"/>
            <a:lstStyle/>
            <a:p>
              <a:pPr lvl="0">
                <a:defRPr/>
              </a:pPr>
              <a:r>
                <a:rPr lang="zh-CN" altLang="en-US" sz="3000" kern="0">
                  <a:latin typeface="Arial" panose="020F0502020204030204"/>
                  <a:ea typeface="微软雅黑"/>
                  <a:cs typeface="+mn-ea"/>
                  <a:sym typeface="+mn-lt"/>
                </a:rPr>
                <a:t>课前篇  一起预习</a:t>
              </a:r>
            </a:p>
          </p:txBody>
        </p:sp>
        <p:sp>
          <p:nvSpPr>
            <p:cNvPr id="16" name="矩形 15"/>
            <p:cNvSpPr/>
            <p:nvPr/>
          </p:nvSpPr>
          <p:spPr>
            <a:xfrm>
              <a:off x="3301225" y="2717660"/>
              <a:ext cx="662549" cy="670233"/>
            </a:xfrm>
            <a:prstGeom prst="rect">
              <a:avLst/>
            </a:prstGeom>
            <a:solidFill>
              <a:srgbClr val="00843B">
                <a:lumMod val="75000"/>
              </a:srgbClr>
            </a:solidFill>
            <a:ln w="12700" cap="flat" cmpd="sng" algn="ctr">
              <a:solidFill>
                <a:srgbClr val="538385"/>
              </a:solidFill>
              <a:prstDash val="solid"/>
              <a:miter lim="800000"/>
            </a:ln>
            <a:effectLst/>
          </p:spPr>
          <p:txBody>
            <a:bodyPr rtlCol="0" anchor="ctr"/>
            <a:lstStyle/>
            <a:p>
              <a:pPr lvl="0" algn="ctr">
                <a:defRPr/>
              </a:pPr>
              <a:endParaRPr kumimoji="0" lang="en-US" altLang="zh-CN" sz="2800" b="0"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grpSp>
        <p:nvGrpSpPr>
          <p:cNvPr id="6" name="组合 5"/>
          <p:cNvGrpSpPr/>
          <p:nvPr/>
        </p:nvGrpSpPr>
        <p:grpSpPr>
          <a:xfrm>
            <a:off x="3301225" y="3703816"/>
            <a:ext cx="5589551" cy="670234"/>
            <a:chOff x="3301225" y="3744916"/>
            <a:chExt cx="5589551" cy="670234"/>
          </a:xfrm>
        </p:grpSpPr>
        <p:sp>
          <p:nvSpPr>
            <p:cNvPr id="7" name="矩形 6">
              <a:hlinkClick r:id="rId5" action="ppaction://hlinksldjump"/>
            </p:cNvPr>
            <p:cNvSpPr/>
            <p:nvPr/>
          </p:nvSpPr>
          <p:spPr>
            <a:xfrm>
              <a:off x="3963774" y="3744916"/>
              <a:ext cx="4927002" cy="670233"/>
            </a:xfrm>
            <a:prstGeom prst="rect">
              <a:avLst/>
            </a:prstGeom>
            <a:noFill/>
            <a:ln w="12700" cap="flat" cmpd="sng" algn="ctr">
              <a:solidFill>
                <a:srgbClr val="00843B"/>
              </a:solidFill>
              <a:prstDash val="solid"/>
              <a:miter lim="800000"/>
            </a:ln>
            <a:effectLst/>
          </p:spPr>
          <p:txBody>
            <a:bodyPr rtlCol="0" anchor="ctr"/>
            <a:lstStyle/>
            <a:p>
              <a:pPr lvl="0">
                <a:defRPr/>
              </a:pPr>
              <a:r>
                <a:rPr lang="zh-CN" altLang="en-US" sz="3000" kern="0">
                  <a:latin typeface="Arial" panose="020F0502020204030204"/>
                  <a:ea typeface="微软雅黑"/>
                  <a:cs typeface="+mn-ea"/>
                  <a:sym typeface="+mn-lt"/>
                </a:rPr>
                <a:t>课堂篇  一起思考</a:t>
              </a:r>
            </a:p>
          </p:txBody>
        </p:sp>
        <p:sp>
          <p:nvSpPr>
            <p:cNvPr id="8" name="矩形 7"/>
            <p:cNvSpPr/>
            <p:nvPr/>
          </p:nvSpPr>
          <p:spPr>
            <a:xfrm>
              <a:off x="3301225" y="3744917"/>
              <a:ext cx="662549" cy="670233"/>
            </a:xfrm>
            <a:prstGeom prst="rect">
              <a:avLst/>
            </a:prstGeom>
            <a:solidFill>
              <a:srgbClr val="00843B">
                <a:lumMod val="75000"/>
              </a:srgbClr>
            </a:solidFill>
            <a:ln w="12700" cap="flat" cmpd="sng" algn="ctr">
              <a:solidFill>
                <a:srgbClr val="538385"/>
              </a:solidFill>
              <a:prstDash val="solid"/>
              <a:miter lim="800000"/>
            </a:ln>
            <a:effectLst/>
          </p:spPr>
          <p:txBody>
            <a:bodyPr rtlCol="0" anchor="ctr"/>
            <a:lstStyle/>
            <a:p>
              <a:pPr lvl="0" algn="ctr">
                <a:defRPr/>
              </a:pPr>
              <a:endParaRPr kumimoji="0" lang="en-US" altLang="zh-CN" sz="2800" b="0" i="0" u="none" strike="noStrike" kern="0" cap="none" spc="0" normalizeH="0" baseline="0" noProof="0">
                <a:ln>
                  <a:noFill/>
                </a:ln>
                <a:solidFill>
                  <a:prstClr val="white"/>
                </a:solidFill>
                <a:effectLst/>
                <a:uLnTx/>
                <a:uFillTx/>
                <a:latin typeface="Arial" panose="020F0502020204030204"/>
                <a:ea typeface="微软雅黑"/>
                <a:cs typeface="+mn-ea"/>
                <a:sym typeface="+mn-lt"/>
              </a:endParaRPr>
            </a:p>
          </p:txBody>
        </p:sp>
      </p:grpSp>
    </p:spTree>
    <p:extLst>
      <p:ext uri="{BB962C8B-B14F-4D97-AF65-F5344CB8AC3E}">
        <p14:creationId xmlns:p14="http://schemas.microsoft.com/office/powerpoint/2010/main" val="235835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14338"/>
            <a:ext cx="11430000" cy="561442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作品背景</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两千二百多年以前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正在齐国的文化中心稷下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今山东淄博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游学的荀子应邀为学生们作演讲。荀子主张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人性本恶</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他认为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人的本性是好利恶害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如果任人顺性发展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人与人之间就会互相争夺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使社会陷入混乱</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必须由圣人制定礼义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进行教化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才能使人转而为善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使社会正常安定。他与孟子一样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也肯定人人都可以经过自己的努力而成善成圣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只是成善成圣的途径与孟子所说的不同。他不是强调尽心知性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而是强调学习、积累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创造良好的社会风气来给人以潜移默化的影响。</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他利用给学生演讲的机会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规劝学子们要永不停息地学习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学习圣人之道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达到化恶为善的目的。这就是后来整理成文的《劝学》。</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84449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642933"/>
            <a:ext cx="11430000" cy="395313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相关知识</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诸子百家</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诸子指的是中国先秦时期老子、孔子、庄子、墨子、孟子、荀子等各学术流派的代表人物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百家指的是儒家、道家、墨家、法家等学术流派。诸子百家是后世对先秦学术思想人物和派别的总称。春秋后期已出现颇有社会影响的法家、道家、儒家等不同学派</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而至战国中期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许多学派纷呈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众多学说丰富多彩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为中国文化发展奠定了广阔的基础。</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68250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89845"/>
            <a:ext cx="11430000" cy="115236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知识整合</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读准字音</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854192730"/>
              </p:ext>
            </p:extLst>
          </p:nvPr>
        </p:nvGraphicFramePr>
        <p:xfrm>
          <a:off x="434639" y="1442212"/>
          <a:ext cx="11322723" cy="5768288"/>
        </p:xfrm>
        <a:graphic>
          <a:graphicData uri="http://schemas.openxmlformats.org/presentationml/2006/ole">
            <mc:AlternateContent xmlns:mc="http://schemas.openxmlformats.org/markup-compatibility/2006">
              <mc:Choice xmlns:v="urn:schemas-microsoft-com:vml" Requires="v">
                <p:oleObj name="文档" r:id="rId2" imgW="4529089" imgH="2307315" progId="Word.Document.12">
                  <p:embed/>
                </p:oleObj>
              </mc:Choice>
              <mc:Fallback>
                <p:oleObj name="文档" r:id="rId2" imgW="4529089" imgH="2307315" progId="Word.Document.12">
                  <p:embed/>
                  <p:pic>
                    <p:nvPicPr>
                      <p:cNvPr id="0" name=""/>
                      <p:cNvPicPr/>
                      <p:nvPr/>
                    </p:nvPicPr>
                    <p:blipFill>
                      <a:blip r:embed="rId3"/>
                      <a:stretch>
                        <a:fillRect/>
                      </a:stretch>
                    </p:blipFill>
                    <p:spPr>
                      <a:xfrm>
                        <a:off x="434639" y="1442212"/>
                        <a:ext cx="11322723" cy="5768288"/>
                      </a:xfrm>
                      <a:prstGeom prst="rect">
                        <a:avLst/>
                      </a:prstGeom>
                    </p:spPr>
                  </p:pic>
                </p:oleObj>
              </mc:Fallback>
            </mc:AlternateContent>
          </a:graphicData>
        </a:graphic>
      </p:graphicFrame>
    </p:spTree>
    <p:extLst>
      <p:ext uri="{BB962C8B-B14F-4D97-AF65-F5344CB8AC3E}">
        <p14:creationId xmlns:p14="http://schemas.microsoft.com/office/powerpoint/2010/main" val="96237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642933"/>
            <a:ext cx="11430000" cy="395313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掌握词语</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NEU-BZ-S92"/>
                <a:ea typeface="方正宋黑_GBK"/>
                <a:cs typeface="Times New Roman" panose="02020603050405020304" pitchFamily="18" charset="0"/>
              </a:rPr>
              <a:t>青出于蓝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比喻学生胜过老师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后人胜过前人。</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NEU-BZ-S92"/>
                <a:ea typeface="方正宋黑_GBK"/>
                <a:cs typeface="Times New Roman" panose="02020603050405020304" pitchFamily="18" charset="0"/>
              </a:rPr>
              <a:t>锲而不舍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雕刻一件东西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一直刻下去不放手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比喻做事情能坚持到底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不半途而废。也形容有恒心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有毅力。</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NEU-BZ-S92"/>
                <a:ea typeface="方正宋黑_GBK"/>
                <a:cs typeface="Times New Roman" panose="02020603050405020304" pitchFamily="18" charset="0"/>
              </a:rPr>
              <a:t>积善成德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长期行善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就会形成一种高尚的品德。</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NEU-BZ-S92"/>
                <a:ea typeface="方正宋黑_GBK"/>
                <a:cs typeface="Times New Roman" panose="02020603050405020304" pitchFamily="18" charset="0"/>
              </a:rPr>
              <a:t>积水成渊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点点滴滴的水聚积起来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就能形成一个深潭。比喻积少成多。</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(5)</a:t>
            </a:r>
            <a:r>
              <a:rPr lang="zh-CN" altLang="zh-CN" sz="2800">
                <a:solidFill>
                  <a:srgbClr val="000000"/>
                </a:solidFill>
                <a:latin typeface="NEU-BZ-S92"/>
                <a:ea typeface="方正宋黑_GBK"/>
                <a:cs typeface="Times New Roman" panose="02020603050405020304" pitchFamily="18" charset="0"/>
              </a:rPr>
              <a:t>驽马十驾</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比喻能力不是很强的人只要坚持努力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就能追上资质高的人。</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24895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spect="1"/>
          </p:cNvSpPr>
          <p:nvPr/>
        </p:nvSpPr>
        <p:spPr>
          <a:xfrm>
            <a:off x="381000" y="2203086"/>
            <a:ext cx="11430000" cy="289310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通假字</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     </a:t>
            </a:r>
            <a:r>
              <a:rPr lang="zh-CN" altLang="zh-CN" sz="2800">
                <a:solidFill>
                  <a:srgbClr val="000000"/>
                </a:solidFill>
                <a:latin typeface="Times New Roman" panose="02020603050405020304" pitchFamily="18" charset="0"/>
                <a:cs typeface="Times New Roman" panose="02020603050405020304" pitchFamily="18" charset="0"/>
              </a:rPr>
              <a:t>以为轮　</a:t>
            </a:r>
            <a:r>
              <a:rPr lang="en-US" altLang="zh-CN" sz="2800">
                <a:solidFill>
                  <a:srgbClr val="000000"/>
                </a:solidFill>
                <a:latin typeface="Times New Roman" panose="02020603050405020304" pitchFamily="18" charset="0"/>
                <a:cs typeface="Times New Roman" panose="02020603050405020304" pitchFamily="18" charset="0"/>
              </a:rPr>
              <a:t>“</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意义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用火烘烤木材使之弯曲</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虽有槁暴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则知明而行无过矣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意义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见识</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君子生非异也　</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意义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天性</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0" name="车柔书宋.eps" descr="id:2147504360;FounderCES"/>
          <p:cNvPicPr/>
          <p:nvPr/>
        </p:nvPicPr>
        <p:blipFill>
          <a:blip r:embed="rId2">
            <a:clrChange>
              <a:clrFrom>
                <a:srgbClr val="F3F3F3"/>
              </a:clrFrom>
              <a:clrTo>
                <a:srgbClr val="F3F3F3">
                  <a:alpha val="0"/>
                </a:srgbClr>
              </a:clrTo>
            </a:clrChange>
          </a:blip>
          <a:stretch>
            <a:fillRect/>
          </a:stretch>
        </p:blipFill>
        <p:spPr>
          <a:xfrm>
            <a:off x="901772" y="2898170"/>
            <a:ext cx="392772" cy="392772"/>
          </a:xfrm>
          <a:prstGeom prst="rect">
            <a:avLst/>
          </a:prstGeom>
        </p:spPr>
      </p:pic>
      <p:pic>
        <p:nvPicPr>
          <p:cNvPr id="11" name="车柔书宋.eps" descr="id:2147504360;FounderCES"/>
          <p:cNvPicPr/>
          <p:nvPr/>
        </p:nvPicPr>
        <p:blipFill>
          <a:blip r:embed="rId2">
            <a:clrChange>
              <a:clrFrom>
                <a:srgbClr val="F3F3F3"/>
              </a:clrFrom>
              <a:clrTo>
                <a:srgbClr val="F3F3F3">
                  <a:alpha val="0"/>
                </a:srgbClr>
              </a:clrTo>
            </a:clrChange>
          </a:blip>
          <a:stretch>
            <a:fillRect/>
          </a:stretch>
        </p:blipFill>
        <p:spPr>
          <a:xfrm>
            <a:off x="3049070" y="2859108"/>
            <a:ext cx="392772" cy="392772"/>
          </a:xfrm>
          <a:prstGeom prst="rect">
            <a:avLst/>
          </a:prstGeom>
        </p:spPr>
      </p:pic>
      <p:sp>
        <p:nvSpPr>
          <p:cNvPr id="5" name="矩形 4"/>
          <p:cNvSpPr/>
          <p:nvPr/>
        </p:nvSpPr>
        <p:spPr>
          <a:xfrm>
            <a:off x="2940617" y="2793792"/>
            <a:ext cx="667589"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2940617" y="3259905"/>
            <a:ext cx="6675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301333" y="2826450"/>
            <a:ext cx="357753"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301333" y="3292563"/>
            <a:ext cx="3577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92260" y="2826450"/>
            <a:ext cx="3563044"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692260" y="3292563"/>
            <a:ext cx="35630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823134" y="3373148"/>
            <a:ext cx="344609"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2823134" y="3839261"/>
            <a:ext cx="3446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868163" y="3373148"/>
            <a:ext cx="344609"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3868163" y="3839261"/>
            <a:ext cx="3446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246903" y="3936294"/>
            <a:ext cx="344609"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4246903" y="4402407"/>
            <a:ext cx="3446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81049" y="3936294"/>
            <a:ext cx="344609"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5281049" y="4402407"/>
            <a:ext cx="3446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674421" y="3936294"/>
            <a:ext cx="749636"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6674421" y="4402407"/>
            <a:ext cx="7496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534440" y="4499666"/>
            <a:ext cx="344609"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3534440" y="4965779"/>
            <a:ext cx="3446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569740" y="4499666"/>
            <a:ext cx="344609"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4569740" y="4965779"/>
            <a:ext cx="3446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970662" y="4499666"/>
            <a:ext cx="728864"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5970662" y="4965779"/>
            <a:ext cx="7288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2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0" nodeType="clickEffect">
                                  <p:stCondLst>
                                    <p:cond delay="0"/>
                                  </p:stCondLst>
                                  <p:childTnLst>
                                    <p:animEffect transition="out" filter="wipe(down)">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0" nodeType="clickEffect">
                                  <p:stCondLst>
                                    <p:cond delay="0"/>
                                  </p:stCondLst>
                                  <p:childTnLst>
                                    <p:animEffect transition="out" filter="wipe(down)">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4" grpId="0" animBg="1"/>
      <p:bldP spid="16" grpId="0" animBg="1"/>
      <p:bldP spid="18" grpId="0" animBg="1"/>
      <p:bldP spid="20" grpId="0" animBg="1"/>
      <p:bldP spid="22" grpId="0" animBg="1"/>
      <p:bldP spid="25" grpId="0" animBg="1"/>
      <p:bldP spid="27"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75561"/>
            <a:ext cx="1989647" cy="652486"/>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4</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一词多义</a:t>
            </a:r>
            <a:r>
              <a:rPr lang="en-US"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580823597"/>
              </p:ext>
            </p:extLst>
          </p:nvPr>
        </p:nvGraphicFramePr>
        <p:xfrm>
          <a:off x="458424" y="1228047"/>
          <a:ext cx="11275153" cy="4462720"/>
        </p:xfrm>
        <a:graphic>
          <a:graphicData uri="http://schemas.openxmlformats.org/presentationml/2006/ole">
            <mc:AlternateContent xmlns:mc="http://schemas.openxmlformats.org/markup-compatibility/2006">
              <mc:Choice xmlns:v="urn:schemas-microsoft-com:vml" Requires="v">
                <p:oleObj name="文档" r:id="rId2" imgW="4510061" imgH="1785088" progId="Word.Document.12">
                  <p:embed/>
                </p:oleObj>
              </mc:Choice>
              <mc:Fallback>
                <p:oleObj name="文档" r:id="rId2" imgW="4510061" imgH="1785088" progId="Word.Document.12">
                  <p:embed/>
                  <p:pic>
                    <p:nvPicPr>
                      <p:cNvPr id="0" name=""/>
                      <p:cNvPicPr/>
                      <p:nvPr/>
                    </p:nvPicPr>
                    <p:blipFill>
                      <a:blip r:embed="rId3"/>
                      <a:stretch>
                        <a:fillRect/>
                      </a:stretch>
                    </p:blipFill>
                    <p:spPr>
                      <a:xfrm>
                        <a:off x="458424" y="1228047"/>
                        <a:ext cx="11275153" cy="4462720"/>
                      </a:xfrm>
                      <a:prstGeom prst="rect">
                        <a:avLst/>
                      </a:prstGeom>
                    </p:spPr>
                  </p:pic>
                </p:oleObj>
              </mc:Fallback>
            </mc:AlternateContent>
          </a:graphicData>
        </a:graphic>
      </p:graphicFrame>
      <p:sp>
        <p:nvSpPr>
          <p:cNvPr id="4" name="矩形 3"/>
          <p:cNvSpPr/>
          <p:nvPr/>
        </p:nvSpPr>
        <p:spPr>
          <a:xfrm>
            <a:off x="6340753" y="1469522"/>
            <a:ext cx="1132384"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053267" y="2035578"/>
            <a:ext cx="170379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081172" y="2603171"/>
            <a:ext cx="1738036"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626995" y="3426978"/>
            <a:ext cx="1405561"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32321" y="3967409"/>
            <a:ext cx="71128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36418" y="4544351"/>
            <a:ext cx="1749982"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84762" y="5100636"/>
            <a:ext cx="3947793"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92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991695619"/>
              </p:ext>
            </p:extLst>
          </p:nvPr>
        </p:nvGraphicFramePr>
        <p:xfrm>
          <a:off x="458424" y="1324640"/>
          <a:ext cx="11275153" cy="4462720"/>
        </p:xfrm>
        <a:graphic>
          <a:graphicData uri="http://schemas.openxmlformats.org/presentationml/2006/ole">
            <mc:AlternateContent xmlns:mc="http://schemas.openxmlformats.org/markup-compatibility/2006">
              <mc:Choice xmlns:v="urn:schemas-microsoft-com:vml" Requires="v">
                <p:oleObj name="文档" r:id="rId2" imgW="4510061" imgH="1785088" progId="Word.Document.12">
                  <p:embed/>
                </p:oleObj>
              </mc:Choice>
              <mc:Fallback>
                <p:oleObj name="文档" r:id="rId2" imgW="4510061" imgH="1785088" progId="Word.Document.12">
                  <p:embed/>
                  <p:pic>
                    <p:nvPicPr>
                      <p:cNvPr id="0" name=""/>
                      <p:cNvPicPr/>
                      <p:nvPr/>
                    </p:nvPicPr>
                    <p:blipFill>
                      <a:blip r:embed="rId3"/>
                      <a:stretch>
                        <a:fillRect/>
                      </a:stretch>
                    </p:blipFill>
                    <p:spPr>
                      <a:xfrm>
                        <a:off x="458424" y="1324640"/>
                        <a:ext cx="11275153" cy="4462720"/>
                      </a:xfrm>
                      <a:prstGeom prst="rect">
                        <a:avLst/>
                      </a:prstGeom>
                    </p:spPr>
                  </p:pic>
                </p:oleObj>
              </mc:Fallback>
            </mc:AlternateContent>
          </a:graphicData>
        </a:graphic>
      </p:graphicFrame>
      <p:sp>
        <p:nvSpPr>
          <p:cNvPr id="3" name="矩形 2"/>
          <p:cNvSpPr/>
          <p:nvPr/>
        </p:nvSpPr>
        <p:spPr>
          <a:xfrm>
            <a:off x="3300294" y="1587734"/>
            <a:ext cx="717388"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矩形 3"/>
          <p:cNvSpPr/>
          <p:nvPr/>
        </p:nvSpPr>
        <p:spPr>
          <a:xfrm>
            <a:off x="3648102" y="2156397"/>
            <a:ext cx="717388"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p:nvSpPr>
        <p:spPr>
          <a:xfrm>
            <a:off x="4343718" y="2694196"/>
            <a:ext cx="358911"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p:nvSpPr>
        <p:spPr>
          <a:xfrm>
            <a:off x="6010302" y="3495340"/>
            <a:ext cx="1489956"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5221780" y="4083170"/>
            <a:ext cx="1489956"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p:cNvSpPr/>
          <p:nvPr/>
        </p:nvSpPr>
        <p:spPr>
          <a:xfrm>
            <a:off x="4517893" y="4642378"/>
            <a:ext cx="1489956"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8"/>
          <p:cNvSpPr/>
          <p:nvPr/>
        </p:nvSpPr>
        <p:spPr>
          <a:xfrm>
            <a:off x="3049708" y="5193218"/>
            <a:ext cx="2172071"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9462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1588572267"/>
              </p:ext>
            </p:extLst>
          </p:nvPr>
        </p:nvGraphicFramePr>
        <p:xfrm>
          <a:off x="458424" y="1076861"/>
          <a:ext cx="11275153" cy="4958278"/>
        </p:xfrm>
        <a:graphic>
          <a:graphicData uri="http://schemas.openxmlformats.org/presentationml/2006/ole">
            <mc:AlternateContent xmlns:mc="http://schemas.openxmlformats.org/markup-compatibility/2006">
              <mc:Choice xmlns:v="urn:schemas-microsoft-com:vml" Requires="v">
                <p:oleObj name="文档" r:id="rId2" imgW="4510061" imgH="1983311" progId="Word.Document.12">
                  <p:embed/>
                </p:oleObj>
              </mc:Choice>
              <mc:Fallback>
                <p:oleObj name="文档" r:id="rId2" imgW="4510061" imgH="1983311" progId="Word.Document.12">
                  <p:embed/>
                  <p:pic>
                    <p:nvPicPr>
                      <p:cNvPr id="0" name=""/>
                      <p:cNvPicPr/>
                      <p:nvPr/>
                    </p:nvPicPr>
                    <p:blipFill>
                      <a:blip r:embed="rId3"/>
                      <a:stretch>
                        <a:fillRect/>
                      </a:stretch>
                    </p:blipFill>
                    <p:spPr>
                      <a:xfrm>
                        <a:off x="458424" y="1076861"/>
                        <a:ext cx="11275153" cy="4958278"/>
                      </a:xfrm>
                      <a:prstGeom prst="rect">
                        <a:avLst/>
                      </a:prstGeom>
                    </p:spPr>
                  </p:pic>
                </p:oleObj>
              </mc:Fallback>
            </mc:AlternateContent>
          </a:graphicData>
        </a:graphic>
      </p:graphicFrame>
      <p:sp>
        <p:nvSpPr>
          <p:cNvPr id="3" name="矩形 2"/>
          <p:cNvSpPr/>
          <p:nvPr/>
        </p:nvSpPr>
        <p:spPr>
          <a:xfrm>
            <a:off x="2970041" y="1239392"/>
            <a:ext cx="2385730"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矩形 3"/>
          <p:cNvSpPr/>
          <p:nvPr/>
        </p:nvSpPr>
        <p:spPr>
          <a:xfrm>
            <a:off x="4350322" y="1828001"/>
            <a:ext cx="2433683"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矩形 5"/>
          <p:cNvSpPr/>
          <p:nvPr/>
        </p:nvSpPr>
        <p:spPr>
          <a:xfrm>
            <a:off x="2970041" y="2351294"/>
            <a:ext cx="2755845"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5049212" y="2939903"/>
            <a:ext cx="3474302"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7"/>
          <p:cNvSpPr/>
          <p:nvPr/>
        </p:nvSpPr>
        <p:spPr>
          <a:xfrm>
            <a:off x="2970041" y="3523342"/>
            <a:ext cx="3104188"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8"/>
          <p:cNvSpPr/>
          <p:nvPr/>
        </p:nvSpPr>
        <p:spPr>
          <a:xfrm>
            <a:off x="3658045" y="4302190"/>
            <a:ext cx="692277"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2959155" y="4844556"/>
            <a:ext cx="692277"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10"/>
          <p:cNvSpPr/>
          <p:nvPr/>
        </p:nvSpPr>
        <p:spPr>
          <a:xfrm>
            <a:off x="3311906" y="5404922"/>
            <a:ext cx="346139"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323758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81000" y="1642933"/>
            <a:ext cx="11430000" cy="4097112"/>
            <a:chOff x="381000" y="1642933"/>
            <a:chExt cx="11430000" cy="4097112"/>
          </a:xfrm>
        </p:grpSpPr>
        <p:sp>
          <p:nvSpPr>
            <p:cNvPr id="2" name="矩形 1"/>
            <p:cNvSpPr>
              <a:spLocks noChangeAspect="1"/>
            </p:cNvSpPr>
            <p:nvPr/>
          </p:nvSpPr>
          <p:spPr>
            <a:xfrm>
              <a:off x="381000" y="1642933"/>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5</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词类活用</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君子博学而日参省乎己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名词用作状语</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每天</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假舟楫者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非能水也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名词用作动词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游泳</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上食埃土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下饮黄泉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上、下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名词用作状语</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向上、向下</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其曲中规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形容词用作名词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曲度、弧度</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(5)</a:t>
              </a:r>
              <a:r>
                <a:rPr lang="zh-CN" altLang="zh-CN" sz="2800">
                  <a:solidFill>
                    <a:srgbClr val="000000"/>
                  </a:solidFill>
                  <a:latin typeface="Times New Roman" panose="02020603050405020304" pitchFamily="18" charset="0"/>
                  <a:cs typeface="Times New Roman" panose="02020603050405020304" pitchFamily="18" charset="0"/>
                </a:rPr>
                <a:t>登高而招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臂非加长也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形容词用作名词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高处</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(6)</a:t>
              </a:r>
              <a:r>
                <a:rPr lang="zh-CN" altLang="zh-CN" sz="2800">
                  <a:solidFill>
                    <a:srgbClr val="000000"/>
                  </a:solidFill>
                  <a:latin typeface="Times New Roman" panose="02020603050405020304" pitchFamily="18" charset="0"/>
                  <a:cs typeface="Times New Roman" panose="02020603050405020304" pitchFamily="18" charset="0"/>
                </a:rPr>
                <a:t>故木受绳则直　</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形容词用作动词</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变直</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4" name="矩形 3"/>
            <p:cNvSpPr/>
            <p:nvPr/>
          </p:nvSpPr>
          <p:spPr>
            <a:xfrm>
              <a:off x="2716608" y="2480830"/>
              <a:ext cx="292705" cy="492443"/>
            </a:xfrm>
            <a:prstGeom prst="rect">
              <a:avLst/>
            </a:prstGeom>
          </p:spPr>
          <p:txBody>
            <a:bodyPr wrap="square">
              <a:spAutoFit/>
            </a:bodyPr>
            <a:lstStyle/>
            <a:p>
              <a:r>
                <a:rPr lang="en-US" altLang="zh-CN" sz="2600" b="1"/>
                <a:t>·</a:t>
              </a:r>
              <a:endParaRPr lang="zh-CN" altLang="en-US" sz="2600" b="1"/>
            </a:p>
          </p:txBody>
        </p:sp>
        <p:sp>
          <p:nvSpPr>
            <p:cNvPr id="5" name="矩形 4"/>
            <p:cNvSpPr/>
            <p:nvPr/>
          </p:nvSpPr>
          <p:spPr>
            <a:xfrm>
              <a:off x="3127574" y="3034917"/>
              <a:ext cx="292705" cy="492443"/>
            </a:xfrm>
            <a:prstGeom prst="rect">
              <a:avLst/>
            </a:prstGeom>
          </p:spPr>
          <p:txBody>
            <a:bodyPr wrap="square">
              <a:spAutoFit/>
            </a:bodyPr>
            <a:lstStyle/>
            <a:p>
              <a:r>
                <a:rPr lang="en-US" altLang="zh-CN" sz="2600" b="1"/>
                <a:t>·</a:t>
              </a:r>
              <a:endParaRPr lang="zh-CN" altLang="en-US" sz="2600" b="1"/>
            </a:p>
          </p:txBody>
        </p:sp>
        <p:sp>
          <p:nvSpPr>
            <p:cNvPr id="6" name="矩形 5"/>
            <p:cNvSpPr/>
            <p:nvPr/>
          </p:nvSpPr>
          <p:spPr>
            <a:xfrm>
              <a:off x="918630" y="3612580"/>
              <a:ext cx="292705" cy="492443"/>
            </a:xfrm>
            <a:prstGeom prst="rect">
              <a:avLst/>
            </a:prstGeom>
          </p:spPr>
          <p:txBody>
            <a:bodyPr wrap="square">
              <a:spAutoFit/>
            </a:bodyPr>
            <a:lstStyle/>
            <a:p>
              <a:r>
                <a:rPr lang="en-US" altLang="zh-CN" sz="2600" b="1"/>
                <a:t>·</a:t>
              </a:r>
              <a:endParaRPr lang="zh-CN" altLang="en-US" sz="2600" b="1"/>
            </a:p>
          </p:txBody>
        </p:sp>
        <p:sp>
          <p:nvSpPr>
            <p:cNvPr id="7" name="矩形 6"/>
            <p:cNvSpPr/>
            <p:nvPr/>
          </p:nvSpPr>
          <p:spPr>
            <a:xfrm>
              <a:off x="2443436" y="3612580"/>
              <a:ext cx="292705" cy="492443"/>
            </a:xfrm>
            <a:prstGeom prst="rect">
              <a:avLst/>
            </a:prstGeom>
          </p:spPr>
          <p:txBody>
            <a:bodyPr wrap="square">
              <a:spAutoFit/>
            </a:bodyPr>
            <a:lstStyle/>
            <a:p>
              <a:r>
                <a:rPr lang="en-US" altLang="zh-CN" sz="2600" b="1"/>
                <a:t>·</a:t>
              </a:r>
              <a:endParaRPr lang="zh-CN" altLang="en-US" sz="2600" b="1"/>
            </a:p>
          </p:txBody>
        </p:sp>
        <p:sp>
          <p:nvSpPr>
            <p:cNvPr id="8" name="矩形 7"/>
            <p:cNvSpPr/>
            <p:nvPr/>
          </p:nvSpPr>
          <p:spPr>
            <a:xfrm>
              <a:off x="1287484" y="4125571"/>
              <a:ext cx="292705" cy="492443"/>
            </a:xfrm>
            <a:prstGeom prst="rect">
              <a:avLst/>
            </a:prstGeom>
          </p:spPr>
          <p:txBody>
            <a:bodyPr wrap="square">
              <a:spAutoFit/>
            </a:bodyPr>
            <a:lstStyle/>
            <a:p>
              <a:r>
                <a:rPr lang="en-US" altLang="zh-CN" sz="2600" b="1"/>
                <a:t>·</a:t>
              </a:r>
              <a:endParaRPr lang="zh-CN" altLang="en-US" sz="2600" b="1"/>
            </a:p>
          </p:txBody>
        </p:sp>
        <p:sp>
          <p:nvSpPr>
            <p:cNvPr id="9" name="矩形 8"/>
            <p:cNvSpPr/>
            <p:nvPr/>
          </p:nvSpPr>
          <p:spPr>
            <a:xfrm>
              <a:off x="1270949" y="4711199"/>
              <a:ext cx="292705" cy="492443"/>
            </a:xfrm>
            <a:prstGeom prst="rect">
              <a:avLst/>
            </a:prstGeom>
          </p:spPr>
          <p:txBody>
            <a:bodyPr wrap="square">
              <a:spAutoFit/>
            </a:bodyPr>
            <a:lstStyle/>
            <a:p>
              <a:r>
                <a:rPr lang="en-US" altLang="zh-CN" sz="2600" b="1"/>
                <a:t>·</a:t>
              </a:r>
              <a:endParaRPr lang="zh-CN" altLang="en-US" sz="2600" b="1"/>
            </a:p>
          </p:txBody>
        </p:sp>
        <p:sp>
          <p:nvSpPr>
            <p:cNvPr id="10" name="矩形 9"/>
            <p:cNvSpPr/>
            <p:nvPr/>
          </p:nvSpPr>
          <p:spPr>
            <a:xfrm>
              <a:off x="2705319" y="5247602"/>
              <a:ext cx="292705" cy="492443"/>
            </a:xfrm>
            <a:prstGeom prst="rect">
              <a:avLst/>
            </a:prstGeom>
          </p:spPr>
          <p:txBody>
            <a:bodyPr wrap="square">
              <a:spAutoFit/>
            </a:bodyPr>
            <a:lstStyle/>
            <a:p>
              <a:r>
                <a:rPr lang="en-US" altLang="zh-CN" sz="2600" b="1"/>
                <a:t>·</a:t>
              </a:r>
              <a:endParaRPr lang="zh-CN" altLang="en-US" sz="2600" b="1"/>
            </a:p>
          </p:txBody>
        </p:sp>
      </p:grpSp>
      <p:sp>
        <p:nvSpPr>
          <p:cNvPr id="12" name="矩形 11"/>
          <p:cNvSpPr/>
          <p:nvPr/>
        </p:nvSpPr>
        <p:spPr>
          <a:xfrm>
            <a:off x="5497966" y="2251025"/>
            <a:ext cx="3058205"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497966" y="2717138"/>
            <a:ext cx="30582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497966" y="2847118"/>
            <a:ext cx="3058205"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5497966" y="3313231"/>
            <a:ext cx="30582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216422" y="3384402"/>
            <a:ext cx="4179435"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6216422" y="3850515"/>
            <a:ext cx="41794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497966" y="3919950"/>
            <a:ext cx="4658405"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5497966" y="4386063"/>
            <a:ext cx="46584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497966" y="4500389"/>
            <a:ext cx="4658405"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5497966" y="4966502"/>
            <a:ext cx="46584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497966" y="5054701"/>
            <a:ext cx="4658405"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5497966" y="5520814"/>
            <a:ext cx="46584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5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2"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nvSpPr>
        <p:spPr>
          <a:xfrm>
            <a:off x="381000" y="1642933"/>
            <a:ext cx="11430000" cy="401340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6</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古今异义</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      </a:t>
            </a:r>
            <a:r>
              <a:rPr lang="zh-CN" altLang="zh-CN" sz="2800">
                <a:solidFill>
                  <a:srgbClr val="000000"/>
                </a:solidFill>
                <a:latin typeface="Times New Roman" panose="02020603050405020304" pitchFamily="18" charset="0"/>
                <a:cs typeface="Times New Roman" panose="02020603050405020304" pitchFamily="18" charset="0"/>
              </a:rPr>
              <a:t>以为轮</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把</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做成。</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认为。</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君子博学而日参省乎己</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广泛地学习。</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学问广博精深。</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而绝江河</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特指长江与黄河。</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泛指河流。</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5" name="车柔书宋.eps" descr="id:2147504360;FounderCES"/>
          <p:cNvPicPr/>
          <p:nvPr/>
        </p:nvPicPr>
        <p:blipFill>
          <a:blip r:embed="rId2">
            <a:clrChange>
              <a:clrFrom>
                <a:srgbClr val="F3F3F3"/>
              </a:clrFrom>
              <a:clrTo>
                <a:srgbClr val="F3F3F3">
                  <a:alpha val="0"/>
                </a:srgbClr>
              </a:clrTo>
            </a:clrChange>
          </a:blip>
          <a:stretch>
            <a:fillRect/>
          </a:stretch>
        </p:blipFill>
        <p:spPr>
          <a:xfrm>
            <a:off x="901772" y="2312542"/>
            <a:ext cx="392772" cy="392772"/>
          </a:xfrm>
          <a:prstGeom prst="rect">
            <a:avLst/>
          </a:prstGeom>
        </p:spPr>
      </p:pic>
      <p:sp>
        <p:nvSpPr>
          <p:cNvPr id="6" name="矩形 5"/>
          <p:cNvSpPr/>
          <p:nvPr/>
        </p:nvSpPr>
        <p:spPr>
          <a:xfrm>
            <a:off x="1272772" y="2817340"/>
            <a:ext cx="2134457"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1272772" y="3283453"/>
            <a:ext cx="21344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571144" y="2817340"/>
            <a:ext cx="2134457"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571144" y="3283453"/>
            <a:ext cx="21344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294544" y="3936548"/>
            <a:ext cx="2134457"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1294544" y="4402661"/>
            <a:ext cx="21344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582029" y="3936548"/>
            <a:ext cx="2526342"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4582029" y="4402661"/>
            <a:ext cx="25263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272772" y="5055756"/>
            <a:ext cx="2918228"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272772" y="5521869"/>
            <a:ext cx="29182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289600" y="5055756"/>
            <a:ext cx="1688143"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5289600" y="5521869"/>
            <a:ext cx="1688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4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04858" y="329121"/>
            <a:ext cx="2892138" cy="573042"/>
          </a:xfrm>
          <a:prstGeom prst="rect">
            <a:avLst/>
          </a:prstGeom>
        </p:spPr>
        <p:txBody>
          <a:bodyPr wrap="none">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800" b="1">
                <a:solidFill>
                  <a:srgbClr val="3D7351"/>
                </a:solidFill>
                <a:latin typeface="黑体" panose="02010609060101010101" pitchFamily="49" charset="-122"/>
                <a:ea typeface="黑体" panose="02010609060101010101" pitchFamily="49" charset="-122"/>
                <a:cs typeface="Times New Roman" panose="02020603050405020304" pitchFamily="18" charset="0"/>
              </a:rPr>
              <a:t>单元人文主题</a:t>
            </a:r>
            <a:r>
              <a:rPr lang="en-US" altLang="zh-CN" sz="2800" b="1">
                <a:solidFill>
                  <a:srgbClr val="3D7351"/>
                </a:solidFill>
                <a:latin typeface="黑体" panose="02010609060101010101" pitchFamily="49" charset="-122"/>
                <a:ea typeface="黑体" panose="02010609060101010101" pitchFamily="49" charset="-122"/>
                <a:cs typeface="Times New Roman" panose="02020603050405020304" pitchFamily="18" charset="0"/>
              </a:rPr>
              <a:t>] </a:t>
            </a:r>
            <a:endParaRPr lang="zh-CN" altLang="zh-CN" sz="2800" b="1">
              <a:solidFill>
                <a:srgbClr val="3D7351"/>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3" name="矩形 2"/>
          <p:cNvSpPr>
            <a:spLocks noChangeAspect="1"/>
          </p:cNvSpPr>
          <p:nvPr/>
        </p:nvSpPr>
        <p:spPr>
          <a:xfrm>
            <a:off x="381000" y="798696"/>
            <a:ext cx="11430000" cy="5641609"/>
          </a:xfrm>
          <a:prstGeom prst="rect">
            <a:avLst/>
          </a:prstGeom>
        </p:spPr>
        <p:txBody>
          <a:bodyPr>
            <a:spAutoFit/>
          </a:bodyPr>
          <a:lstStyle/>
          <a:p>
            <a:pPr algn="ct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美不胜收</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是对不知道的东西接收的过程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是知新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是不断重复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是温故。荀子发出了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学不可以已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的呐喊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呼吁众生持续学习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韩愈告诫人们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从而师之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方能提高自我</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毛泽东研究延安的文化现实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一针见血地指出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党八股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形式主义的危害</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鲁迅则呼吁本着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取其精华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去其糟粕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的原则对待外国文化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黑塞从人性美的角度谈学习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王佐良从获取知识的途径角度谈方法。</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pPr>
            <a:r>
              <a:rPr lang="en-US" altLang="zh-CN" sz="2800">
                <a:solidFill>
                  <a:srgbClr val="000000"/>
                </a:solidFill>
                <a:latin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为学之实</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固在践履</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作为新时代青年</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我们更应脚踏实地地学习</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用习近平新时代中国特色社会主义思想武装头脑、指导实践</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奋力开创新时代中国特色社会主义事业新局面</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在平凡的岗位上做出不平凡的业绩。学习之路上</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美不胜收</a:t>
            </a:r>
            <a:r>
              <a:rPr lang="en-US" altLang="zh-CN" sz="2800">
                <a:solidFill>
                  <a:srgbClr val="000000"/>
                </a:solidFill>
                <a:latin typeface="Times New Roman" panose="02020603050405020304" pitchFamily="18" charset="0"/>
              </a:rPr>
              <a:t>!</a:t>
            </a:r>
            <a:endParaRPr lang="zh-CN" altLang="en-US" sz="2800"/>
          </a:p>
        </p:txBody>
      </p:sp>
    </p:spTree>
    <p:extLst>
      <p:ext uri="{BB962C8B-B14F-4D97-AF65-F5344CB8AC3E}">
        <p14:creationId xmlns:p14="http://schemas.microsoft.com/office/powerpoint/2010/main" val="2896160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923010"/>
            <a:ext cx="11430000" cy="339298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下饮黄泉</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地下的泉水。</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人死后埋葬的地方</a:t>
            </a:r>
            <a:r>
              <a:rPr lang="en-US"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也指阴间。</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(5)</a:t>
            </a:r>
            <a:r>
              <a:rPr lang="zh-CN" altLang="zh-CN" sz="2800">
                <a:solidFill>
                  <a:srgbClr val="000000"/>
                </a:solidFill>
                <a:latin typeface="Times New Roman" panose="02020603050405020304" pitchFamily="18" charset="0"/>
                <a:cs typeface="Times New Roman" panose="02020603050405020304" pitchFamily="18" charset="0"/>
              </a:rPr>
              <a:t>蚓无爪牙之利</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动物的尖爪和利牙。</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比喻坏人的党羽。</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(6)</a:t>
            </a:r>
            <a:r>
              <a:rPr lang="zh-CN" altLang="zh-CN" sz="2800">
                <a:solidFill>
                  <a:srgbClr val="000000"/>
                </a:solidFill>
                <a:latin typeface="Times New Roman" panose="02020603050405020304" pitchFamily="18" charset="0"/>
                <a:cs typeface="Times New Roman" panose="02020603050405020304" pitchFamily="18" charset="0"/>
              </a:rPr>
              <a:t>非蛇鳝之穴无可寄托者</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古义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寄身。</a:t>
            </a:r>
            <a:r>
              <a:rPr lang="zh-CN" altLang="zh-CN" sz="2800">
                <a:solidFill>
                  <a:srgbClr val="000000"/>
                </a:solidFill>
                <a:latin typeface="Times New Roman" panose="02020603050405020304" pitchFamily="18" charset="0"/>
                <a:cs typeface="Times New Roman" panose="02020603050405020304" pitchFamily="18" charset="0"/>
              </a:rPr>
              <a:t>　今义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FF0000"/>
                </a:solidFill>
                <a:uFill>
                  <a:solidFill>
                    <a:srgbClr val="000000"/>
                  </a:solidFill>
                </a:uFill>
                <a:latin typeface="Times New Roman" panose="02020603050405020304" pitchFamily="18" charset="0"/>
                <a:cs typeface="Times New Roman" panose="02020603050405020304" pitchFamily="18" charset="0"/>
              </a:rPr>
              <a:t>托付。</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p:nvPr/>
        </p:nvSpPr>
        <p:spPr>
          <a:xfrm>
            <a:off x="1274309" y="2537249"/>
            <a:ext cx="2154691"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1274309" y="3003362"/>
            <a:ext cx="21546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583566" y="2537249"/>
            <a:ext cx="4625748"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583566" y="3003362"/>
            <a:ext cx="46257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274309" y="3660904"/>
            <a:ext cx="3123520"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274309" y="4127017"/>
            <a:ext cx="3123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50367" y="3660904"/>
            <a:ext cx="3123520"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5650367" y="4127017"/>
            <a:ext cx="3123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274309" y="4751901"/>
            <a:ext cx="1022577"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1274309" y="5218014"/>
            <a:ext cx="1022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506560" y="4751901"/>
            <a:ext cx="1022577" cy="45961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506560" y="5218014"/>
            <a:ext cx="1022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2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14"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362857"/>
            <a:ext cx="11430000" cy="457356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7</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特殊句式</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a:t>
            </a:r>
            <a:r>
              <a:rPr lang="zh-CN" altLang="zh-CN" sz="2800">
                <a:solidFill>
                  <a:srgbClr val="000000"/>
                </a:solidFill>
                <a:latin typeface="Times New Roman" panose="02020603050405020304" pitchFamily="18" charset="0"/>
                <a:cs typeface="Times New Roman" panose="02020603050405020304" pitchFamily="18" charset="0"/>
              </a:rPr>
              <a:t>青</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取之于蓝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而青于蓝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介词结构后置句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(2)</a:t>
            </a:r>
            <a:r>
              <a:rPr lang="zh-CN" altLang="zh-CN" sz="2800">
                <a:solidFill>
                  <a:srgbClr val="000000"/>
                </a:solidFill>
                <a:latin typeface="Times New Roman" panose="02020603050405020304" pitchFamily="18" charset="0"/>
                <a:cs typeface="Times New Roman" panose="02020603050405020304" pitchFamily="18" charset="0"/>
              </a:rPr>
              <a:t>木直中绳</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以为轮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其曲中规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省略句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zh-CN" sz="2800">
                <a:solidFill>
                  <a:srgbClr val="000000"/>
                </a:solidFill>
                <a:latin typeface="Times New Roman" panose="02020603050405020304" pitchFamily="18" charset="0"/>
                <a:cs typeface="Times New Roman" panose="02020603050405020304" pitchFamily="18" charset="0"/>
              </a:rPr>
              <a:t>虽有槁暴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不复挺者</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使之然也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判断句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蚓无爪牙之利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筋骨之强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定语后置句</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8</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文化常识</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君子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指有学问、有修养的人。</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跬步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古代称跨出一脚为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跨出两脚为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车柔书宋.eps" descr="id:2147504360;FounderCES"/>
          <p:cNvPicPr/>
          <p:nvPr/>
        </p:nvPicPr>
        <p:blipFill>
          <a:blip r:embed="rId2">
            <a:clrChange>
              <a:clrFrom>
                <a:srgbClr val="F3F3F3"/>
              </a:clrFrom>
              <a:clrTo>
                <a:srgbClr val="F3F3F3">
                  <a:alpha val="0"/>
                </a:srgbClr>
              </a:clrTo>
            </a:clrChange>
          </a:blip>
          <a:stretch>
            <a:fillRect/>
          </a:stretch>
        </p:blipFill>
        <p:spPr>
          <a:xfrm>
            <a:off x="4004568" y="3155023"/>
            <a:ext cx="392772" cy="392772"/>
          </a:xfrm>
          <a:prstGeom prst="rect">
            <a:avLst/>
          </a:prstGeom>
        </p:spPr>
      </p:pic>
      <p:pic>
        <p:nvPicPr>
          <p:cNvPr id="4" name="车柔书宋.eps" descr="id:2147504360;FounderCES"/>
          <p:cNvPicPr/>
          <p:nvPr/>
        </p:nvPicPr>
        <p:blipFill>
          <a:blip r:embed="rId2">
            <a:clrChange>
              <a:clrFrom>
                <a:srgbClr val="F3F3F3"/>
              </a:clrFrom>
              <a:clrTo>
                <a:srgbClr val="F3F3F3">
                  <a:alpha val="0"/>
                </a:srgbClr>
              </a:clrTo>
            </a:clrChange>
          </a:blip>
          <a:stretch>
            <a:fillRect/>
          </a:stretch>
        </p:blipFill>
        <p:spPr>
          <a:xfrm>
            <a:off x="2597009" y="2600219"/>
            <a:ext cx="392772" cy="392772"/>
          </a:xfrm>
          <a:prstGeom prst="rect">
            <a:avLst/>
          </a:prstGeom>
        </p:spPr>
      </p:pic>
      <p:sp>
        <p:nvSpPr>
          <p:cNvPr id="5" name="矩形 4"/>
          <p:cNvSpPr/>
          <p:nvPr/>
        </p:nvSpPr>
        <p:spPr>
          <a:xfrm>
            <a:off x="4386453" y="2029572"/>
            <a:ext cx="2493317"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6" name="矩形 5"/>
          <p:cNvSpPr/>
          <p:nvPr/>
        </p:nvSpPr>
        <p:spPr>
          <a:xfrm>
            <a:off x="5714887" y="2588685"/>
            <a:ext cx="1066534"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7" name="矩形 6"/>
          <p:cNvSpPr/>
          <p:nvPr/>
        </p:nvSpPr>
        <p:spPr>
          <a:xfrm>
            <a:off x="5976146" y="3143813"/>
            <a:ext cx="1066534"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8" name="矩形 7"/>
          <p:cNvSpPr/>
          <p:nvPr/>
        </p:nvSpPr>
        <p:spPr>
          <a:xfrm>
            <a:off x="4641516" y="3699196"/>
            <a:ext cx="1798776" cy="43696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Tree>
    <p:extLst>
      <p:ext uri="{BB962C8B-B14F-4D97-AF65-F5344CB8AC3E}">
        <p14:creationId xmlns:p14="http://schemas.microsoft.com/office/powerpoint/2010/main" val="20395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63190"/>
            <a:ext cx="11430000" cy="1693349"/>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文白对译</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劝</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NEU-BZ-S92"/>
                <a:ea typeface="方正宋黑_GBK"/>
                <a:cs typeface="Times New Roman" panose="02020603050405020304" pitchFamily="18" charset="0"/>
              </a:rPr>
              <a:t>学</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《荀子》</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4" name="图片 3"/>
          <p:cNvPicPr>
            <a:picLocks noChangeAspect="1"/>
          </p:cNvPicPr>
          <p:nvPr/>
        </p:nvPicPr>
        <p:blipFill>
          <a:blip r:embed="rId2">
            <a:clrChange>
              <a:clrFrom>
                <a:srgbClr val="FFFFFF"/>
              </a:clrFrom>
              <a:clrTo>
                <a:srgbClr val="FFFFFF">
                  <a:alpha val="0"/>
                </a:srgbClr>
              </a:clrTo>
            </a:clrChange>
          </a:blip>
          <a:stretch>
            <a:fillRect/>
          </a:stretch>
        </p:blipFill>
        <p:spPr>
          <a:xfrm>
            <a:off x="1423988" y="1865662"/>
            <a:ext cx="9117298" cy="4684116"/>
          </a:xfrm>
          <a:prstGeom prst="rect">
            <a:avLst/>
          </a:prstGeom>
        </p:spPr>
      </p:pic>
    </p:spTree>
    <p:extLst>
      <p:ext uri="{BB962C8B-B14F-4D97-AF65-F5344CB8AC3E}">
        <p14:creationId xmlns:p14="http://schemas.microsoft.com/office/powerpoint/2010/main" val="1310299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clrFrom>
              <a:clrTo>
                <a:srgbClr val="FFFFFF">
                  <a:alpha val="0"/>
                </a:srgbClr>
              </a:clrTo>
            </a:clrChange>
          </a:blip>
          <a:stretch>
            <a:fillRect/>
          </a:stretch>
        </p:blipFill>
        <p:spPr>
          <a:xfrm>
            <a:off x="983200" y="811592"/>
            <a:ext cx="10225599" cy="5234814"/>
          </a:xfrm>
          <a:prstGeom prst="rect">
            <a:avLst/>
          </a:prstGeom>
        </p:spPr>
      </p:pic>
    </p:spTree>
    <p:extLst>
      <p:ext uri="{BB962C8B-B14F-4D97-AF65-F5344CB8AC3E}">
        <p14:creationId xmlns:p14="http://schemas.microsoft.com/office/powerpoint/2010/main" val="116699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074794094"/>
              </p:ext>
            </p:extLst>
          </p:nvPr>
        </p:nvGraphicFramePr>
        <p:xfrm>
          <a:off x="1015875" y="570661"/>
          <a:ext cx="10160250" cy="5580260"/>
        </p:xfrm>
        <a:graphic>
          <a:graphicData uri="http://schemas.openxmlformats.org/presentationml/2006/ole">
            <mc:AlternateContent xmlns:mc="http://schemas.openxmlformats.org/markup-compatibility/2006">
              <mc:Choice xmlns:v="urn:schemas-microsoft-com:vml" Requires="v">
                <p:oleObj name="文档" r:id="rId2" imgW="4064100" imgH="2232104" progId="Word.Document.12">
                  <p:embed/>
                </p:oleObj>
              </mc:Choice>
              <mc:Fallback>
                <p:oleObj name="文档" r:id="rId2" imgW="4064100" imgH="2232104" progId="Word.Document.12">
                  <p:embed/>
                  <p:pic>
                    <p:nvPicPr>
                      <p:cNvPr id="0" name=""/>
                      <p:cNvPicPr/>
                      <p:nvPr/>
                    </p:nvPicPr>
                    <p:blipFill>
                      <a:blip r:embed="rId3"/>
                      <a:stretch>
                        <a:fillRect/>
                      </a:stretch>
                    </p:blipFill>
                    <p:spPr>
                      <a:xfrm>
                        <a:off x="1015875" y="570661"/>
                        <a:ext cx="10160250" cy="5580260"/>
                      </a:xfrm>
                      <a:prstGeom prst="rect">
                        <a:avLst/>
                      </a:prstGeom>
                    </p:spPr>
                  </p:pic>
                </p:oleObj>
              </mc:Fallback>
            </mc:AlternateContent>
          </a:graphicData>
        </a:graphic>
      </p:graphicFrame>
    </p:spTree>
    <p:extLst>
      <p:ext uri="{BB962C8B-B14F-4D97-AF65-F5344CB8AC3E}">
        <p14:creationId xmlns:p14="http://schemas.microsoft.com/office/powerpoint/2010/main" val="2176944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58781064"/>
              </p:ext>
            </p:extLst>
          </p:nvPr>
        </p:nvGraphicFramePr>
        <p:xfrm>
          <a:off x="1200256" y="765870"/>
          <a:ext cx="9791488" cy="5580260"/>
        </p:xfrm>
        <a:graphic>
          <a:graphicData uri="http://schemas.openxmlformats.org/presentationml/2006/ole">
            <mc:AlternateContent xmlns:mc="http://schemas.openxmlformats.org/markup-compatibility/2006">
              <mc:Choice xmlns:v="urn:schemas-microsoft-com:vml" Requires="v">
                <p:oleObj name="文档" r:id="rId2" imgW="3916595" imgH="2232104" progId="Word.Document.12">
                  <p:embed/>
                </p:oleObj>
              </mc:Choice>
              <mc:Fallback>
                <p:oleObj name="文档" r:id="rId2" imgW="3916595" imgH="2232104" progId="Word.Document.12">
                  <p:embed/>
                  <p:pic>
                    <p:nvPicPr>
                      <p:cNvPr id="0" name=""/>
                      <p:cNvPicPr/>
                      <p:nvPr/>
                    </p:nvPicPr>
                    <p:blipFill>
                      <a:blip r:embed="rId3"/>
                      <a:stretch>
                        <a:fillRect/>
                      </a:stretch>
                    </p:blipFill>
                    <p:spPr>
                      <a:xfrm>
                        <a:off x="1200256" y="765870"/>
                        <a:ext cx="9791488" cy="5580260"/>
                      </a:xfrm>
                      <a:prstGeom prst="rect">
                        <a:avLst/>
                      </a:prstGeom>
                    </p:spPr>
                  </p:pic>
                </p:oleObj>
              </mc:Fallback>
            </mc:AlternateContent>
          </a:graphicData>
        </a:graphic>
      </p:graphicFrame>
    </p:spTree>
    <p:extLst>
      <p:ext uri="{BB962C8B-B14F-4D97-AF65-F5344CB8AC3E}">
        <p14:creationId xmlns:p14="http://schemas.microsoft.com/office/powerpoint/2010/main" val="81026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807842201"/>
              </p:ext>
            </p:extLst>
          </p:nvPr>
        </p:nvGraphicFramePr>
        <p:xfrm>
          <a:off x="1153151" y="765870"/>
          <a:ext cx="9885698" cy="5580260"/>
        </p:xfrm>
        <a:graphic>
          <a:graphicData uri="http://schemas.openxmlformats.org/presentationml/2006/ole">
            <mc:AlternateContent xmlns:mc="http://schemas.openxmlformats.org/markup-compatibility/2006">
              <mc:Choice xmlns:v="urn:schemas-microsoft-com:vml" Requires="v">
                <p:oleObj name="文档" r:id="rId2" imgW="3954279" imgH="2232104" progId="Word.Document.12">
                  <p:embed/>
                </p:oleObj>
              </mc:Choice>
              <mc:Fallback>
                <p:oleObj name="文档" r:id="rId2" imgW="3954279" imgH="2232104" progId="Word.Document.12">
                  <p:embed/>
                  <p:pic>
                    <p:nvPicPr>
                      <p:cNvPr id="0" name=""/>
                      <p:cNvPicPr/>
                      <p:nvPr/>
                    </p:nvPicPr>
                    <p:blipFill>
                      <a:blip r:embed="rId3"/>
                      <a:stretch>
                        <a:fillRect/>
                      </a:stretch>
                    </p:blipFill>
                    <p:spPr>
                      <a:xfrm>
                        <a:off x="1153151" y="765870"/>
                        <a:ext cx="9885698" cy="5580260"/>
                      </a:xfrm>
                      <a:prstGeom prst="rect">
                        <a:avLst/>
                      </a:prstGeom>
                    </p:spPr>
                  </p:pic>
                </p:oleObj>
              </mc:Fallback>
            </mc:AlternateContent>
          </a:graphicData>
        </a:graphic>
      </p:graphicFrame>
    </p:spTree>
    <p:extLst>
      <p:ext uri="{BB962C8B-B14F-4D97-AF65-F5344CB8AC3E}">
        <p14:creationId xmlns:p14="http://schemas.microsoft.com/office/powerpoint/2010/main" val="2126907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016347140"/>
              </p:ext>
            </p:extLst>
          </p:nvPr>
        </p:nvGraphicFramePr>
        <p:xfrm>
          <a:off x="1063429" y="765870"/>
          <a:ext cx="10065143" cy="5580260"/>
        </p:xfrm>
        <a:graphic>
          <a:graphicData uri="http://schemas.openxmlformats.org/presentationml/2006/ole">
            <mc:AlternateContent xmlns:mc="http://schemas.openxmlformats.org/markup-compatibility/2006">
              <mc:Choice xmlns:v="urn:schemas-microsoft-com:vml" Requires="v">
                <p:oleObj name="文档" r:id="rId2" imgW="4026057" imgH="2232104" progId="Word.Document.12">
                  <p:embed/>
                </p:oleObj>
              </mc:Choice>
              <mc:Fallback>
                <p:oleObj name="文档" r:id="rId2" imgW="4026057" imgH="2232104" progId="Word.Document.12">
                  <p:embed/>
                  <p:pic>
                    <p:nvPicPr>
                      <p:cNvPr id="0" name=""/>
                      <p:cNvPicPr/>
                      <p:nvPr/>
                    </p:nvPicPr>
                    <p:blipFill>
                      <a:blip r:embed="rId3"/>
                      <a:stretch>
                        <a:fillRect/>
                      </a:stretch>
                    </p:blipFill>
                    <p:spPr>
                      <a:xfrm>
                        <a:off x="1063429" y="765870"/>
                        <a:ext cx="10065143" cy="5580260"/>
                      </a:xfrm>
                      <a:prstGeom prst="rect">
                        <a:avLst/>
                      </a:prstGeom>
                    </p:spPr>
                  </p:pic>
                </p:oleObj>
              </mc:Fallback>
            </mc:AlternateContent>
          </a:graphicData>
        </a:graphic>
      </p:graphicFrame>
    </p:spTree>
    <p:extLst>
      <p:ext uri="{BB962C8B-B14F-4D97-AF65-F5344CB8AC3E}">
        <p14:creationId xmlns:p14="http://schemas.microsoft.com/office/powerpoint/2010/main" val="604141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853022" y="1976834"/>
            <a:ext cx="8703138" cy="2243931"/>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 name="文本框 2"/>
          <p:cNvSpPr txBox="1"/>
          <p:nvPr/>
        </p:nvSpPr>
        <p:spPr>
          <a:xfrm>
            <a:off x="3836060" y="2744856"/>
            <a:ext cx="6605800" cy="707886"/>
          </a:xfrm>
          <a:prstGeom prst="rect">
            <a:avLst/>
          </a:prstGeom>
          <a:noFill/>
        </p:spPr>
        <p:txBody>
          <a:bodyPr wrap="square" rtlCol="0">
            <a:spAutoFit/>
          </a:bodyPr>
          <a:lstStyle/>
          <a:p>
            <a:pPr algn="ctr"/>
            <a:r>
              <a:rPr lang="zh-CN" altLang="en-US" sz="4000" b="1" spc="100">
                <a:latin typeface="华文细黑" panose="02010600040101010101" pitchFamily="2" charset="-122"/>
                <a:ea typeface="华文细黑" panose="02010600040101010101" pitchFamily="2" charset="-122"/>
                <a:cs typeface="Arial" panose="020B0604020202020204" pitchFamily="34" charset="0"/>
                <a:sym typeface="+mn-lt"/>
              </a:rPr>
              <a:t>课堂篇  一起思考</a:t>
            </a:r>
          </a:p>
        </p:txBody>
      </p:sp>
      <p:grpSp>
        <p:nvGrpSpPr>
          <p:cNvPr id="36" name="组合 35"/>
          <p:cNvGrpSpPr/>
          <p:nvPr/>
        </p:nvGrpSpPr>
        <p:grpSpPr>
          <a:xfrm>
            <a:off x="2760629" y="2526596"/>
            <a:ext cx="890916" cy="1144406"/>
            <a:chOff x="2760629" y="2526596"/>
            <a:chExt cx="890916" cy="1144406"/>
          </a:xfrm>
        </p:grpSpPr>
        <p:sp>
          <p:nvSpPr>
            <p:cNvPr id="18" name="圆角矩形 17"/>
            <p:cNvSpPr/>
            <p:nvPr/>
          </p:nvSpPr>
          <p:spPr>
            <a:xfrm rot="2700000">
              <a:off x="2760629" y="2526596"/>
              <a:ext cx="890916" cy="890916"/>
            </a:xfrm>
            <a:prstGeom prst="roundRect">
              <a:avLst>
                <a:gd name="adj" fmla="val 12535"/>
              </a:avLst>
            </a:prstGeom>
            <a:solidFill>
              <a:srgbClr val="FFC000"/>
            </a:solidFill>
            <a:ln w="22225">
              <a:solidFill>
                <a:srgbClr val="FCFCFC"/>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圆角矩形 18"/>
            <p:cNvSpPr/>
            <p:nvPr/>
          </p:nvSpPr>
          <p:spPr>
            <a:xfrm rot="2700000">
              <a:off x="2760629" y="2780086"/>
              <a:ext cx="890916" cy="890916"/>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21" name="组合 20"/>
          <p:cNvGrpSpPr/>
          <p:nvPr/>
        </p:nvGrpSpPr>
        <p:grpSpPr>
          <a:xfrm>
            <a:off x="0" y="0"/>
            <a:ext cx="5279877" cy="2358512"/>
            <a:chOff x="0" y="0"/>
            <a:chExt cx="5279877" cy="2358512"/>
          </a:xfrm>
        </p:grpSpPr>
        <p:cxnSp>
          <p:nvCxnSpPr>
            <p:cNvPr id="22" name="直接连接符 21"/>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2568293">
              <a:off x="3613219" y="485528"/>
              <a:ext cx="122859" cy="173836"/>
              <a:chOff x="2899932" y="286608"/>
              <a:chExt cx="373440" cy="748067"/>
            </a:xfrm>
            <a:solidFill>
              <a:srgbClr val="FFC000"/>
            </a:solidFill>
          </p:grpSpPr>
          <p:sp>
            <p:nvSpPr>
              <p:cNvPr id="3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rot="9432564">
              <a:off x="3628846" y="1610197"/>
              <a:ext cx="103902" cy="147013"/>
              <a:chOff x="2899932" y="286608"/>
              <a:chExt cx="373440" cy="748067"/>
            </a:xfrm>
            <a:solidFill>
              <a:srgbClr val="D9827B"/>
            </a:solidFill>
          </p:grpSpPr>
          <p:sp>
            <p:nvSpPr>
              <p:cNvPr id="3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rot="18900000">
              <a:off x="1125321" y="744329"/>
              <a:ext cx="124284" cy="175853"/>
              <a:chOff x="2899932" y="286608"/>
              <a:chExt cx="373440" cy="748067"/>
            </a:xfrm>
            <a:solidFill>
              <a:srgbClr val="3D7351"/>
            </a:solidFill>
          </p:grpSpPr>
          <p:sp>
            <p:nvSpPr>
              <p:cNvPr id="3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26" name="直接连接符 25"/>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6975246">
              <a:off x="4126861" y="1304244"/>
              <a:ext cx="47134" cy="66691"/>
              <a:chOff x="2899932" y="286608"/>
              <a:chExt cx="373440" cy="748067"/>
            </a:xfrm>
          </p:grpSpPr>
          <p:sp>
            <p:nvSpPr>
              <p:cNvPr id="28"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7" name="Rectangle 5"/>
          <p:cNvSpPr>
            <a:spLocks noChangeArrowheads="1"/>
          </p:cNvSpPr>
          <p:nvPr/>
        </p:nvSpPr>
        <p:spPr bwMode="auto">
          <a:xfrm>
            <a:off x="1981200" y="2136424"/>
            <a:ext cx="8460660" cy="196567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nvGrpSpPr>
          <p:cNvPr id="53" name="组合 52"/>
          <p:cNvGrpSpPr/>
          <p:nvPr/>
        </p:nvGrpSpPr>
        <p:grpSpPr>
          <a:xfrm>
            <a:off x="6912123" y="4471125"/>
            <a:ext cx="5279877" cy="2358512"/>
            <a:chOff x="0" y="0"/>
            <a:chExt cx="5279877" cy="2358512"/>
          </a:xfrm>
        </p:grpSpPr>
        <p:cxnSp>
          <p:nvCxnSpPr>
            <p:cNvPr id="54" name="直接连接符 53"/>
            <p:cNvCxnSpPr/>
            <p:nvPr/>
          </p:nvCxnSpPr>
          <p:spPr>
            <a:xfrm flipH="1">
              <a:off x="0" y="1526256"/>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2568293">
              <a:off x="3613219" y="485528"/>
              <a:ext cx="122859" cy="173836"/>
              <a:chOff x="2899932" y="286608"/>
              <a:chExt cx="373440" cy="748067"/>
            </a:xfrm>
            <a:solidFill>
              <a:srgbClr val="FFC000"/>
            </a:solidFill>
          </p:grpSpPr>
          <p:sp>
            <p:nvSpPr>
              <p:cNvPr id="66"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rot="9432564">
              <a:off x="3628846" y="1610197"/>
              <a:ext cx="103902" cy="147013"/>
              <a:chOff x="2899932" y="286608"/>
              <a:chExt cx="373440" cy="748067"/>
            </a:xfrm>
            <a:solidFill>
              <a:srgbClr val="D9827B"/>
            </a:solidFill>
          </p:grpSpPr>
          <p:sp>
            <p:nvSpPr>
              <p:cNvPr id="64"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7" name="组合 56"/>
            <p:cNvGrpSpPr/>
            <p:nvPr/>
          </p:nvGrpSpPr>
          <p:grpSpPr>
            <a:xfrm rot="18900000">
              <a:off x="1125321" y="744329"/>
              <a:ext cx="124284" cy="175853"/>
              <a:chOff x="2899932" y="286608"/>
              <a:chExt cx="373440" cy="748067"/>
            </a:xfrm>
            <a:solidFill>
              <a:srgbClr val="3D7351"/>
            </a:solidFill>
          </p:grpSpPr>
          <p:sp>
            <p:nvSpPr>
              <p:cNvPr id="62"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58" name="直接连接符 57"/>
            <p:cNvCxnSpPr/>
            <p:nvPr/>
          </p:nvCxnSpPr>
          <p:spPr>
            <a:xfrm flipH="1">
              <a:off x="3951348" y="0"/>
              <a:ext cx="1328529" cy="832256"/>
            </a:xfrm>
            <a:prstGeom prst="line">
              <a:avLst/>
            </a:prstGeom>
            <a:ln w="3175">
              <a:solidFill>
                <a:srgbClr val="3D735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6975246">
              <a:off x="4126861" y="1304244"/>
              <a:ext cx="47134" cy="66691"/>
              <a:chOff x="2899932" y="286608"/>
              <a:chExt cx="373440" cy="748067"/>
            </a:xfrm>
          </p:grpSpPr>
          <p:sp>
            <p:nvSpPr>
              <p:cNvPr id="60" name="等腰三角形 44"/>
              <p:cNvSpPr/>
              <p:nvPr/>
            </p:nvSpPr>
            <p:spPr>
              <a:xfrm>
                <a:off x="2899932" y="323850"/>
                <a:ext cx="269808" cy="710825"/>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69808"/>
                  <a:gd name="connsiteY0" fmla="*/ 638665 h 710825"/>
                  <a:gd name="connsiteX1" fmla="*/ 132739 w 269808"/>
                  <a:gd name="connsiteY1" fmla="*/ 0 h 710825"/>
                  <a:gd name="connsiteX2" fmla="*/ 269808 w 269808"/>
                  <a:gd name="connsiteY2" fmla="*/ 710825 h 710825"/>
                  <a:gd name="connsiteX3" fmla="*/ 0 w 269808"/>
                  <a:gd name="connsiteY3" fmla="*/ 638665 h 710825"/>
                </a:gdLst>
                <a:ahLst/>
                <a:cxnLst>
                  <a:cxn ang="0">
                    <a:pos x="connsiteX0" y="connsiteY0"/>
                  </a:cxn>
                  <a:cxn ang="0">
                    <a:pos x="connsiteX1" y="connsiteY1"/>
                  </a:cxn>
                  <a:cxn ang="0">
                    <a:pos x="connsiteX2" y="connsiteY2"/>
                  </a:cxn>
                  <a:cxn ang="0">
                    <a:pos x="connsiteX3" y="connsiteY3"/>
                  </a:cxn>
                </a:cxnLst>
                <a:rect l="l" t="t" r="r" b="b"/>
                <a:pathLst>
                  <a:path w="269808" h="710825">
                    <a:moveTo>
                      <a:pt x="0" y="638665"/>
                    </a:moveTo>
                    <a:lnTo>
                      <a:pt x="132739" y="0"/>
                    </a:lnTo>
                    <a:lnTo>
                      <a:pt x="269808" y="710825"/>
                    </a:lnTo>
                    <a:lnTo>
                      <a:pt x="0" y="638665"/>
                    </a:lnTo>
                    <a:close/>
                  </a:path>
                </a:pathLst>
              </a:custGeom>
              <a:solidFill>
                <a:srgbClr val="8F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等腰三角形 47"/>
              <p:cNvSpPr/>
              <p:nvPr/>
            </p:nvSpPr>
            <p:spPr>
              <a:xfrm rot="19776570">
                <a:off x="3024620" y="286608"/>
                <a:ext cx="248752" cy="710826"/>
              </a:xfrm>
              <a:custGeom>
                <a:avLst/>
                <a:gdLst>
                  <a:gd name="connsiteX0" fmla="*/ 0 w 274139"/>
                  <a:gd name="connsiteY0" fmla="*/ 710825 h 710825"/>
                  <a:gd name="connsiteX1" fmla="*/ 137070 w 274139"/>
                  <a:gd name="connsiteY1" fmla="*/ 0 h 710825"/>
                  <a:gd name="connsiteX2" fmla="*/ 274139 w 274139"/>
                  <a:gd name="connsiteY2" fmla="*/ 710825 h 710825"/>
                  <a:gd name="connsiteX3" fmla="*/ 0 w 274139"/>
                  <a:gd name="connsiteY3" fmla="*/ 710825 h 710825"/>
                  <a:gd name="connsiteX0" fmla="*/ 0 w 248752"/>
                  <a:gd name="connsiteY0" fmla="*/ 710825 h 710825"/>
                  <a:gd name="connsiteX1" fmla="*/ 137070 w 248752"/>
                  <a:gd name="connsiteY1" fmla="*/ 0 h 710825"/>
                  <a:gd name="connsiteX2" fmla="*/ 248752 w 248752"/>
                  <a:gd name="connsiteY2" fmla="*/ 607772 h 710825"/>
                  <a:gd name="connsiteX3" fmla="*/ 0 w 248752"/>
                  <a:gd name="connsiteY3" fmla="*/ 710825 h 710825"/>
                </a:gdLst>
                <a:ahLst/>
                <a:cxnLst>
                  <a:cxn ang="0">
                    <a:pos x="connsiteX0" y="connsiteY0"/>
                  </a:cxn>
                  <a:cxn ang="0">
                    <a:pos x="connsiteX1" y="connsiteY1"/>
                  </a:cxn>
                  <a:cxn ang="0">
                    <a:pos x="connsiteX2" y="connsiteY2"/>
                  </a:cxn>
                  <a:cxn ang="0">
                    <a:pos x="connsiteX3" y="connsiteY3"/>
                  </a:cxn>
                </a:cxnLst>
                <a:rect l="l" t="t" r="r" b="b"/>
                <a:pathLst>
                  <a:path w="248752" h="710825">
                    <a:moveTo>
                      <a:pt x="0" y="710825"/>
                    </a:moveTo>
                    <a:lnTo>
                      <a:pt x="137070" y="0"/>
                    </a:lnTo>
                    <a:lnTo>
                      <a:pt x="248752" y="607772"/>
                    </a:lnTo>
                    <a:lnTo>
                      <a:pt x="0" y="710825"/>
                    </a:lnTo>
                    <a:close/>
                  </a:path>
                </a:pathLst>
              </a:cu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extLst>
      <p:ext uri="{BB962C8B-B14F-4D97-AF65-F5344CB8AC3E}">
        <p14:creationId xmlns:p14="http://schemas.microsoft.com/office/powerpoint/2010/main" val="3165576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78879"/>
            <a:ext cx="11430000" cy="113319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思维导图</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劝</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NEU-BZ-S92"/>
                <a:ea typeface="方正宋黑_GBK"/>
                <a:cs typeface="Times New Roman" panose="02020603050405020304" pitchFamily="18" charset="0"/>
              </a:rPr>
              <a:t>学</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3" name="20H38.eps" descr="id:2147504409;FounderCES"/>
          <p:cNvPicPr/>
          <p:nvPr/>
        </p:nvPicPr>
        <p:blipFill>
          <a:blip r:embed="rId2">
            <a:clrChange>
              <a:clrFrom>
                <a:srgbClr val="FFFFFF"/>
              </a:clrFrom>
              <a:clrTo>
                <a:srgbClr val="FFFFFF">
                  <a:alpha val="0"/>
                </a:srgbClr>
              </a:clrTo>
            </a:clrChange>
          </a:blip>
          <a:stretch>
            <a:fillRect/>
          </a:stretch>
        </p:blipFill>
        <p:spPr>
          <a:xfrm>
            <a:off x="2705258" y="1555912"/>
            <a:ext cx="6781483" cy="4560694"/>
          </a:xfrm>
          <a:prstGeom prst="rect">
            <a:avLst/>
          </a:prstGeom>
        </p:spPr>
      </p:pic>
    </p:spTree>
    <p:extLst>
      <p:ext uri="{BB962C8B-B14F-4D97-AF65-F5344CB8AC3E}">
        <p14:creationId xmlns:p14="http://schemas.microsoft.com/office/powerpoint/2010/main" val="234984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10467" y="401040"/>
            <a:ext cx="2892138" cy="573042"/>
          </a:xfrm>
          <a:prstGeom prst="rect">
            <a:avLst/>
          </a:prstGeom>
        </p:spPr>
        <p:txBody>
          <a:bodyPr wrap="none">
            <a:spAutoFit/>
          </a:bodyPr>
          <a:lstStyle/>
          <a:p>
            <a:pPr>
              <a:lnSpc>
                <a:spcPct val="130000"/>
              </a:lnSpc>
              <a:tabLst>
                <a:tab pos="1188085" algn="l"/>
                <a:tab pos="2163445" algn="l"/>
                <a:tab pos="3142615" algn="l"/>
                <a:tab pos="4190365" algn="l"/>
              </a:tabLst>
            </a:pPr>
            <a:r>
              <a:rPr lang="en-US" altLang="zh-CN" sz="2800" b="1">
                <a:solidFill>
                  <a:srgbClr val="3D735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800" b="1">
                <a:solidFill>
                  <a:srgbClr val="3D7351"/>
                </a:solidFill>
                <a:latin typeface="黑体" panose="02010609060101010101" pitchFamily="49" charset="-122"/>
                <a:ea typeface="黑体" panose="02010609060101010101" pitchFamily="49" charset="-122"/>
                <a:cs typeface="Times New Roman" panose="02020603050405020304" pitchFamily="18" charset="0"/>
              </a:rPr>
              <a:t>单元学习任务</a:t>
            </a:r>
            <a:r>
              <a:rPr lang="en-US" altLang="zh-CN" sz="2800" b="1">
                <a:solidFill>
                  <a:srgbClr val="3D7351"/>
                </a:solidFill>
                <a:latin typeface="黑体" panose="02010609060101010101" pitchFamily="49" charset="-122"/>
                <a:ea typeface="黑体" panose="02010609060101010101" pitchFamily="49" charset="-122"/>
                <a:cs typeface="Times New Roman" panose="02020603050405020304" pitchFamily="18" charset="0"/>
              </a:rPr>
              <a:t>] </a:t>
            </a:r>
            <a:endParaRPr lang="zh-CN" altLang="zh-CN" sz="2800" b="1">
              <a:solidFill>
                <a:srgbClr val="3D735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 name="矩形 2"/>
          <p:cNvSpPr>
            <a:spLocks noChangeAspect="1"/>
          </p:cNvSpPr>
          <p:nvPr/>
        </p:nvSpPr>
        <p:spPr>
          <a:xfrm>
            <a:off x="381000" y="1078772"/>
            <a:ext cx="11430000" cy="5081456"/>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学习富有思辨色彩的古今中外文本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通过对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学习之道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的梳理、探究和反思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把握学习的价值、意义、原则和方法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形成正确的学习观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提高学习能力。</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阅读课文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注意把握思辨类文本中作者的观点和态度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理解作者思考问题的角度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学习有针对性地表达观点的方法。</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研读课文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把握说理的逻辑思路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感受思辨中蕴含的逻辑思维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感受思辨的力量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提高理性思维水平。</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pPr>
            <a:r>
              <a:rPr lang="en-US" altLang="zh-CN" sz="2800" b="1">
                <a:solidFill>
                  <a:srgbClr val="000000"/>
                </a:solidFill>
                <a:latin typeface="Times New Roman" panose="02020603050405020304" pitchFamily="18" charset="0"/>
              </a:rPr>
              <a:t>4</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在深入阅读文本、学习文本论述方法的基础上</a:t>
            </a:r>
            <a:r>
              <a:rPr lang="en-US" altLang="zh-CN" sz="2800">
                <a:solidFill>
                  <a:srgbClr val="000000"/>
                </a:solidFill>
                <a:latin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学会选择合适的角度、以恰当的方式、有针对性地阐述自己的观点。</a:t>
            </a:r>
            <a:endParaRPr lang="zh-CN" altLang="en-US" sz="2800"/>
          </a:p>
        </p:txBody>
      </p:sp>
    </p:spTree>
    <p:extLst>
      <p:ext uri="{BB962C8B-B14F-4D97-AF65-F5344CB8AC3E}">
        <p14:creationId xmlns:p14="http://schemas.microsoft.com/office/powerpoint/2010/main" val="1741560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203086"/>
            <a:ext cx="11430000" cy="283282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文章主旨</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cs typeface="Times New Roman" panose="02020603050405020304" pitchFamily="18" charset="0"/>
              </a:rPr>
              <a:t>《劝学》围绕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学不可以已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这个中心论点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运用大量比喻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分别从学习的重要性、学习的态度以及学习的内容和方法等方面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全面而深刻地论说了有关学习的问题。荀子强调学习的作用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提倡虚心求教</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学无止境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循序渐进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坚持不懈</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专心致志等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都是学习经验的总结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值得我们借鉴。</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685528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65084"/>
            <a:ext cx="11430000" cy="617457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文本研读</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研读任务一</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理清思路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把握观点</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任务设计</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1</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课文用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君子曰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引出中心论点有什么好处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中心论点包括哪几方面的意思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它与文章其他部分之间是什么关系</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NEU-BZ-S92"/>
                <a:cs typeface="宋体" panose="02010600030101010101" pitchFamily="2" charset="-122"/>
              </a:rPr>
              <a:t>①</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作者在这里所说的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君子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指的是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有学问、有修养的人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作者是借助在学问品行上成功的人士的话提出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学不可以已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的观点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这比自己直接说更有力量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更令人信服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使观点更具权威性。</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这个观点包括两个方面的意思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一是因为学习的意义和作用重大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所以不能停止</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二是学习的方法和态度就是不能停止学习。</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③</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中心论点与各部分之间是总领和分述的关系。</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5853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7" dur="500"/>
                                        <p:tgtEl>
                                          <p:spTgt spid="2">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0" dur="500"/>
                                        <p:tgtEl>
                                          <p:spTgt spid="2">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951203"/>
            <a:ext cx="11430000" cy="449411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2</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荀子主张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学不可以已</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这个</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当然指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但是他到底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人们学习什么呢</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课文中荀子说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故木受绳则直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金就砺则利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君子博学而日参省乎己</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则知明而行无过矣。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从引文的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字看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这是荀子通过一组比喻得出的结论。从这一点看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荀子劝学是</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人们首先要学习做人。另外</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积善成德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而神明自得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圣心备焉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这几句同样着眼于品德的养成。在荀子看来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学习可以改造人恶的本性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可以提高人的品德修养。所以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荀子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人们进行品德的学习。</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958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381000" y="1362857"/>
            <a:ext cx="11430000" cy="4513287"/>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研读任务二</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设譬取喻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形象生动</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任务设计</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3</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《劝学》的说理性很强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但作者并非正襟危坐</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枯燥地论道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而是巧妙设喻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显示出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鲜活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的特点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你能分析一下吗</a:t>
            </a:r>
            <a:r>
              <a:rPr lang="en-US" altLang="zh-CN" sz="2800">
                <a:solidFill>
                  <a:srgbClr val="000000"/>
                </a:solidFill>
                <a:latin typeface="Times New Roman" panose="02020603050405020304" pitchFamily="18" charset="0"/>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NEU-BZ-S92"/>
                <a:cs typeface="宋体" panose="02010600030101010101" pitchFamily="2" charset="-122"/>
              </a:rPr>
              <a:t>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鲜</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是说比喻的内容通俗明了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毫无陈腐的学究气。荀子善于发掘生活的宝藏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将深奥的道理寓于形象的生活化的比喻之中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启迪思考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使读者很容易接受。如文章开始的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青</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胜于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蓝</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寒于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以为轮</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木受绳则直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金就砺则利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五个比喻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都来自生活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充满了智慧。</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4" name="车柔楷.eps" descr="id:2147504430;FounderCES"/>
          <p:cNvPicPr/>
          <p:nvPr/>
        </p:nvPicPr>
        <p:blipFill>
          <a:blip r:embed="rId2">
            <a:clrChange>
              <a:clrFrom>
                <a:srgbClr val="FAFAFA"/>
              </a:clrFrom>
              <a:clrTo>
                <a:srgbClr val="FAFAFA">
                  <a:alpha val="0"/>
                </a:srgbClr>
              </a:clrTo>
            </a:clrChange>
          </a:blip>
          <a:stretch>
            <a:fillRect/>
          </a:stretch>
        </p:blipFill>
        <p:spPr>
          <a:xfrm>
            <a:off x="9917083" y="4857316"/>
            <a:ext cx="418719" cy="337951"/>
          </a:xfrm>
          <a:prstGeom prst="rect">
            <a:avLst/>
          </a:prstGeom>
        </p:spPr>
      </p:pic>
    </p:spTree>
    <p:extLst>
      <p:ext uri="{BB962C8B-B14F-4D97-AF65-F5344CB8AC3E}">
        <p14:creationId xmlns:p14="http://schemas.microsoft.com/office/powerpoint/2010/main" val="31621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652519"/>
            <a:ext cx="11430000" cy="393396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NEU-BZ-S92"/>
                <a:cs typeface="宋体" panose="02010600030101010101" pitchFamily="2" charset="-122"/>
              </a:rPr>
              <a:t>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是说比喻的形式多样。有的正面切入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直陈观点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积土成山</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风雨兴焉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积水成渊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蛟龙生焉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积善成德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而神明自得</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圣心备焉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有的反面迂回</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论证道理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不积跬步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无以至千里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不积小流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无以成江海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有的正反对照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蕴含深意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锲而舍之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朽木不折</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锲而不舍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金石可镂</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全文比喻众多</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变化多姿</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毫无罗列重复之感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随着用比的连续转换和充分展开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形成整齐又富于变化的句式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使文章气势恢宏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说理流畅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内容形式和谐统一。</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09729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422561"/>
            <a:ext cx="11430000" cy="5633593"/>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研读任务三</a:t>
            </a:r>
            <a:r>
              <a:rPr lang="zh-CN"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对比鲜明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论证有力</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任务设计</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b="1">
                <a:solidFill>
                  <a:srgbClr val="000000"/>
                </a:solidFill>
                <a:latin typeface="Times New Roman" panose="02020603050405020304" pitchFamily="18" charset="0"/>
                <a:cs typeface="Times New Roman" panose="02020603050405020304" pitchFamily="18" charset="0"/>
              </a:rPr>
              <a:t>4</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《劝学》第</a:t>
            </a: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cs typeface="Times New Roman" panose="02020603050405020304" pitchFamily="18" charset="0"/>
              </a:rPr>
              <a:t>段运用了正反对比的论证手法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请结合例句加以分析。</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altLang="zh-CN" sz="28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800">
                <a:solidFill>
                  <a:srgbClr val="4040C8"/>
                </a:solidFill>
                <a:latin typeface="NEU-BZ-S92"/>
                <a:ea typeface="Arial" panose="020B0604020202020204" pitchFamily="34" charset="0"/>
                <a:cs typeface="Times New Roman" panose="02020603050405020304" pitchFamily="18" charset="0"/>
              </a:rPr>
              <a:t> </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《劝学》第</a:t>
            </a:r>
            <a:r>
              <a:rPr lang="en-US" altLang="zh-CN" sz="2800">
                <a:solidFill>
                  <a:srgbClr val="000000"/>
                </a:solidFill>
                <a:latin typeface="Times New Roman" panose="02020603050405020304" pitchFamily="18" charset="0"/>
                <a:cs typeface="Times New Roman" panose="02020603050405020304" pitchFamily="18" charset="0"/>
              </a:rPr>
              <a:t>4</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段用正反对比的方法加以阐述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积土</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积水</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推论到人的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积德</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正面论述积累的作用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得出学习上的成就是不断积累起来的。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不积跬步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不积小流</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从反面阐述如果不积累就不能达到远大目标。这是本段第一个层次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阐述学习要积累。用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骐骥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驽马</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进行对比</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得出主观条件的好坏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不是学习的决定因素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坚持不懈才是学好的关键。用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锲而不舍</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锲而舍之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进行对照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阐述只有坚持不懈、持之以恒</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才会有所成就。用</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蚓</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蟹</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正反对照</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阐述做到积累还要专一。</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8313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519950"/>
            <a:ext cx="11430000" cy="5790111"/>
          </a:xfrm>
          <a:prstGeom prst="rect">
            <a:avLst/>
          </a:prstGeom>
        </p:spPr>
        <p:txBody>
          <a:bodyPr>
            <a:spAutoFit/>
          </a:bodyPr>
          <a:lstStyle/>
          <a:p>
            <a:pPr>
              <a:lnSpc>
                <a:spcPct val="120000"/>
              </a:lnSpc>
              <a:spcAft>
                <a:spcPts val="0"/>
              </a:spcAft>
              <a:tabLst>
                <a:tab pos="1188085" algn="l"/>
                <a:tab pos="2163445" algn="l"/>
                <a:tab pos="3142615" algn="l"/>
                <a:tab pos="4190365" algn="l"/>
              </a:tabLst>
            </a:pPr>
            <a:r>
              <a:rPr lang="en-US" altLang="zh-CN" sz="26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6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多维探究</a:t>
            </a:r>
            <a:r>
              <a:rPr lang="en-US" altLang="zh-CN" sz="26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6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altLang="zh-CN" sz="2600">
                <a:solidFill>
                  <a:srgbClr val="000000"/>
                </a:solidFill>
                <a:latin typeface="Times New Roman" panose="02020603050405020304" pitchFamily="18" charset="0"/>
                <a:cs typeface="Times New Roman" panose="02020603050405020304" pitchFamily="18" charset="0"/>
              </a:rPr>
              <a:t>孔子说</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cs typeface="Times New Roman" panose="02020603050405020304" pitchFamily="18" charset="0"/>
              </a:rPr>
              <a:t>学而不思则罔</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cs typeface="Times New Roman" panose="02020603050405020304" pitchFamily="18" charset="0"/>
              </a:rPr>
              <a:t>思而不学则殆。</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cs typeface="Times New Roman" panose="02020603050405020304" pitchFamily="18" charset="0"/>
              </a:rPr>
              <a:t>荀子却说</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cs typeface="Times New Roman" panose="02020603050405020304" pitchFamily="18" charset="0"/>
              </a:rPr>
              <a:t>吾尝终日而思矣</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cs typeface="Times New Roman" panose="02020603050405020304" pitchFamily="18" charset="0"/>
              </a:rPr>
              <a:t>不如须臾之所学也。</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cs typeface="Times New Roman" panose="02020603050405020304" pitchFamily="18" charset="0"/>
              </a:rPr>
              <a:t>两人的说法谁对谁错</a:t>
            </a:r>
            <a:r>
              <a:rPr lang="en-US" altLang="zh-CN" sz="2600">
                <a:solidFill>
                  <a:srgbClr val="000000"/>
                </a:solidFill>
                <a:latin typeface="Times New Roman" panose="02020603050405020304" pitchFamily="18" charset="0"/>
                <a:cs typeface="Times New Roman" panose="02020603050405020304" pitchFamily="18" charset="0"/>
              </a:rPr>
              <a:t>?</a:t>
            </a:r>
            <a:endParaRPr lang="zh-CN" altLang="zh-CN" sz="26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zh-CN" altLang="zh-CN" sz="2600">
                <a:solidFill>
                  <a:srgbClr val="4040C8"/>
                </a:solidFill>
                <a:latin typeface="Arial" panose="020B0604020202020204" pitchFamily="34" charset="0"/>
                <a:ea typeface="黑体" panose="02010609060101010101" pitchFamily="49" charset="-122"/>
                <a:cs typeface="Times New Roman" panose="02020603050405020304" pitchFamily="18" charset="0"/>
              </a:rPr>
              <a:t>点拨</a:t>
            </a:r>
            <a:r>
              <a:rPr lang="zh-CN" altLang="zh-CN" sz="2600">
                <a:solidFill>
                  <a:srgbClr val="4040C8"/>
                </a:solidFill>
                <a:latin typeface="NEU-BZ-S92"/>
                <a:ea typeface="Arial" panose="020B0604020202020204" pitchFamily="34" charset="0"/>
                <a:cs typeface="Times New Roman" panose="02020603050405020304" pitchFamily="18" charset="0"/>
              </a:rPr>
              <a:t> </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都不错</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两人的观点看似矛盾</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其实并不相悖。</a:t>
            </a:r>
            <a:endParaRPr lang="zh-CN" altLang="zh-CN" sz="26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学而不思则罔</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思而不学则殆</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强调的是学习需要正确的态度和方法</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学与思要结合起来</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荀子并没有否定思考</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他反对的是只坐在房间里苦思冥想而不去学习的做法。</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吾尝终日而思矣</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不如须臾之所学也</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荀子以亲身体验</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通过</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终日而思</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须臾之所学</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的对比</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论述了空想不如</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善假于物</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的学习方法。君子的才德之所以能超过一般人</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是因为他们善于利用外物好好学习。推论可知</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人如果善于利用外物好好学习</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就可以成为有才德的君子。荀子把</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所学</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善假于物</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联系起来</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这就意味着学习的目的是认识客观事物的规律</a:t>
            </a:r>
            <a:r>
              <a:rPr lang="en-US" altLang="zh-CN" sz="2600">
                <a:solidFill>
                  <a:srgbClr val="000000"/>
                </a:solidFill>
                <a:latin typeface="Times New Roman" panose="02020603050405020304" pitchFamily="18" charset="0"/>
                <a:cs typeface="Times New Roman" panose="02020603050405020304" pitchFamily="18" charset="0"/>
              </a:rPr>
              <a:t>,</a:t>
            </a:r>
            <a:r>
              <a:rPr lang="zh-CN" altLang="zh-CN" sz="26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并利用这些规律去改造客观世界。</a:t>
            </a:r>
            <a:endParaRPr lang="zh-CN" altLang="zh-CN" sz="26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5772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1853022" y="1976834"/>
            <a:ext cx="8703138" cy="2243931"/>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 name="文本框 1"/>
          <p:cNvSpPr txBox="1"/>
          <p:nvPr/>
        </p:nvSpPr>
        <p:spPr>
          <a:xfrm>
            <a:off x="3314700" y="2637134"/>
            <a:ext cx="5473700" cy="923330"/>
          </a:xfrm>
          <a:prstGeom prst="rect">
            <a:avLst/>
          </a:prstGeom>
          <a:noFill/>
        </p:spPr>
        <p:txBody>
          <a:bodyPr wrap="square" rtlCol="0">
            <a:spAutoFit/>
          </a:bodyPr>
          <a:lstStyle/>
          <a:p>
            <a:pPr algn="dist"/>
            <a:r>
              <a:rPr lang="zh-CN" altLang="en-US" sz="5400" b="1">
                <a:latin typeface="+mn-ea"/>
              </a:rPr>
              <a:t>本课结束</a:t>
            </a:r>
          </a:p>
        </p:txBody>
      </p:sp>
      <p:sp>
        <p:nvSpPr>
          <p:cNvPr id="4" name="Rectangle 5"/>
          <p:cNvSpPr>
            <a:spLocks noChangeArrowheads="1"/>
          </p:cNvSpPr>
          <p:nvPr/>
        </p:nvSpPr>
        <p:spPr bwMode="auto">
          <a:xfrm>
            <a:off x="1981200" y="2136424"/>
            <a:ext cx="8460660" cy="1965675"/>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Tree>
    <p:extLst>
      <p:ext uri="{BB962C8B-B14F-4D97-AF65-F5344CB8AC3E}">
        <p14:creationId xmlns:p14="http://schemas.microsoft.com/office/powerpoint/2010/main" val="185234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652519"/>
            <a:ext cx="11430000" cy="3933962"/>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主题阅读</a:t>
            </a:r>
            <a:r>
              <a:rPr lang="en-US" altLang="zh-CN" sz="2800" b="1">
                <a:solidFill>
                  <a:srgbClr val="3D7351"/>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algn="ctr">
              <a:lnSpc>
                <a:spcPct val="130000"/>
              </a:lnSpc>
              <a:spcAft>
                <a:spcPts val="0"/>
              </a:spcAft>
              <a:tabLst>
                <a:tab pos="1188085" algn="l"/>
                <a:tab pos="2163445" algn="l"/>
                <a:tab pos="3142615" algn="l"/>
                <a:tab pos="4190365" algn="l"/>
              </a:tabLst>
            </a:pPr>
            <a:r>
              <a:rPr lang="zh-CN" altLang="zh-CN" sz="2800">
                <a:solidFill>
                  <a:srgbClr val="000000"/>
                </a:solidFill>
                <a:latin typeface="NEU-BZ-S92"/>
                <a:ea typeface="方正宋黑_GBK"/>
                <a:cs typeface="Times New Roman" panose="02020603050405020304" pitchFamily="18" charset="0"/>
              </a:rPr>
              <a:t>学习是兴国之本</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苏联作家布罗茨基曾说过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一个不读书的民族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是没有希望的民族。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国家的强盛和事业的发达</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有赖于全体人民的综合素质和创新能力的不断增强和提升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而全体人民综合素质和创新能力的不断增强和提升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又在很大程度上有赖于勤奋的学习、有效的学习。这也是自古以来人们就把读书学习看作治世和做人的基本途径与根本方法的重要原因。</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68247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411597"/>
            <a:ext cx="11430000" cy="5614422"/>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学习是人们接受教育、发展智力、获得知识信息的最根本途径</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也是传承文明、更新知识、提高民族素质的基本途径。高尔基曾经说过</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读书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这个我们习以为常的过程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实际上是人的心灵和上下古今一切民族的伟大智慧相结合的过程。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一个人学习能力的大小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直接影响到他的成长、职业能力和他对社会作用的发挥。而一个民族的精神境界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在很大程度上取决于全民族的学习水平。一个国家国民书香气的浓淡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国民学习程度的高低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直接关系到国家软实力和综合国力的强弱</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影响到全社会的总体文明程度和创造能力。国外有句名言</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如果要消灭一个民族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必须先炸毁他们的图书馆。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意思很简单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让一个民族不读书学习的杀伤力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远比核武器要强大得多。</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70215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2483164"/>
            <a:ext cx="11430000" cy="2272673"/>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决定一个人的修养、境界</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关系到一个民族的素质和力量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影响一个国家的前途和命运。它不仅仅是完善自己的个人行为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更是一种不可懈怠的社会责任。中华民族之所以成为礼仪之邦、文明古国</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一个重要的原因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在于我们是一个热爱学习、勤奋读书的民族。</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6840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092365"/>
            <a:ext cx="11430000" cy="5054269"/>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古往今来</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凡是卓有建树的成功者</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都是崇尚学习的人。毛泽东曾有惊人之语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我一生最大的爱好是读书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饭可以一日不吃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觉可以一日不睡</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书不可一日不读。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周恩来总理</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从少年时代就立下</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为中华之崛起而读书</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的志向。鲁迅在青少年时代</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决心</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我以我血荐轩辕</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从而奋发苦读</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后来他成了伟大的文学家、思想家。无论是在中国的革命史上</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还是在建设中国特色社会主义的伟大实践中</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所有为了中华民族繁荣富强的人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他们的不朽业绩无不与为振兴中华发愤读书学习息息相关。我们中华民族正是有这样一大批掌握科学文化知识的人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从而取得了祖国的解放事业和建设中国特色社会主义伟大事业的一个又一个胜利。</a:t>
            </a:r>
            <a:endParaRPr lang="zh-CN" altLang="zh-CN" sz="28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7538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381000" y="1932595"/>
            <a:ext cx="11430000" cy="3373809"/>
          </a:xfrm>
          <a:prstGeom prst="rect">
            <a:avLst/>
          </a:prstGeom>
        </p:spPr>
        <p:txBody>
          <a:bodyPr>
            <a:spAutoFit/>
          </a:bodyPr>
          <a:lstStyle/>
          <a:p>
            <a:pPr indent="698500">
              <a:lnSpc>
                <a:spcPct val="130000"/>
              </a:lnSpc>
              <a:spcAft>
                <a:spcPts val="0"/>
              </a:spcAft>
              <a:tabLst>
                <a:tab pos="1188085" algn="l"/>
                <a:tab pos="2163445" algn="l"/>
                <a:tab pos="3142615" algn="l"/>
                <a:tab pos="4190365" algn="l"/>
              </a:tabLst>
            </a:pP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习近平总书记在中共中央党校建校</a:t>
            </a:r>
            <a:r>
              <a:rPr lang="en-US" altLang="zh-CN" sz="2800">
                <a:solidFill>
                  <a:srgbClr val="000000"/>
                </a:solidFill>
                <a:latin typeface="Times New Roman" panose="02020603050405020304" pitchFamily="18" charset="0"/>
                <a:cs typeface="Times New Roman" panose="02020603050405020304" pitchFamily="18" charset="0"/>
              </a:rPr>
              <a:t>80</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周年庆祝大会上指出</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中国共产党人依靠学习走到今天</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也必然要依靠学习走向未来。我们的干部要上进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我们的党要上进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我们的国家要上进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我们的民族要上进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就必须大兴学习之风</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坚持学习、学习、再学习</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坚持实践、实践、再实践。一个民族</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如果读书之风大盛</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就会创造一个积极上进的民族、快速进步的民族、和谐幸福的民族。</a:t>
            </a: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602300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4AF88716-5E8B-438B-8079-83FD2C1D46F6}" vid="{89E705F4-F947-4F61-AE02-2E893FD5C143}"/>
    </a:ext>
  </a:extLst>
</a:theme>
</file>

<file path=docProps/app.xml><?xml version="1.0" encoding="utf-8"?>
<Properties xmlns="http://schemas.openxmlformats.org/officeDocument/2006/extended-properties" xmlns:vt="http://schemas.openxmlformats.org/officeDocument/2006/docPropsVTypes">
  <Template>文科模板</Template>
  <TotalTime>104</TotalTime>
  <Words>3881</Words>
  <Application>Microsoft Office PowerPoint</Application>
  <PresentationFormat>宽屏</PresentationFormat>
  <Paragraphs>149</Paragraphs>
  <Slides>47</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55" baseType="lpstr">
      <vt:lpstr>NEU-BZ-S92</vt:lpstr>
      <vt:lpstr>黑体</vt:lpstr>
      <vt:lpstr>华文细黑</vt:lpstr>
      <vt:lpstr>微软雅黑</vt:lpstr>
      <vt:lpstr>Arial</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xin fang</cp:lastModifiedBy>
  <cp:revision>116</cp:revision>
  <dcterms:created xsi:type="dcterms:W3CDTF">2020-12-30T07:17:00Z</dcterms:created>
  <dcterms:modified xsi:type="dcterms:W3CDTF">2024-09-05T07:10:58Z</dcterms:modified>
</cp:coreProperties>
</file>