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heme/theme2.xml" ContentType="application/vnd.openxmlformats-officedocument.them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2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3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4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notesSlides/notesSlide5.xml" ContentType="application/vnd.openxmlformats-officedocument.presentationml.notesSlid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443" r:id="rId2"/>
    <p:sldId id="444" r:id="rId3"/>
    <p:sldId id="445" r:id="rId4"/>
    <p:sldId id="451" r:id="rId5"/>
    <p:sldId id="447" r:id="rId6"/>
    <p:sldId id="448" r:id="rId7"/>
    <p:sldId id="449" r:id="rId8"/>
    <p:sldId id="458" r:id="rId9"/>
    <p:sldId id="465" r:id="rId10"/>
    <p:sldId id="466" r:id="rId11"/>
    <p:sldId id="467" r:id="rId12"/>
    <p:sldId id="468" r:id="rId13"/>
    <p:sldId id="469" r:id="rId14"/>
    <p:sldId id="470" r:id="rId15"/>
    <p:sldId id="471" r:id="rId16"/>
    <p:sldId id="319" r:id="rId17"/>
    <p:sldId id="322" r:id="rId18"/>
    <p:sldId id="321" r:id="rId19"/>
    <p:sldId id="310" r:id="rId20"/>
    <p:sldId id="317" r:id="rId21"/>
    <p:sldId id="318" r:id="rId22"/>
    <p:sldId id="337" r:id="rId23"/>
    <p:sldId id="354" r:id="rId24"/>
    <p:sldId id="355" r:id="rId25"/>
    <p:sldId id="352" r:id="rId26"/>
    <p:sldId id="356" r:id="rId27"/>
    <p:sldId id="362" r:id="rId28"/>
    <p:sldId id="382" r:id="rId29"/>
    <p:sldId id="364" r:id="rId30"/>
    <p:sldId id="363" r:id="rId31"/>
    <p:sldId id="383" r:id="rId32"/>
    <p:sldId id="386" r:id="rId33"/>
    <p:sldId id="395" r:id="rId34"/>
    <p:sldId id="378" r:id="rId35"/>
    <p:sldId id="365" r:id="rId36"/>
    <p:sldId id="374" r:id="rId37"/>
    <p:sldId id="397" r:id="rId38"/>
    <p:sldId id="437" r:id="rId39"/>
    <p:sldId id="438" r:id="rId40"/>
    <p:sldId id="439" r:id="rId41"/>
    <p:sldId id="440" r:id="rId42"/>
    <p:sldId id="421" r:id="rId43"/>
  </p:sldIdLst>
  <p:sldSz cx="12192000" cy="6858000"/>
  <p:notesSz cx="6858000" cy="9144000"/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#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#2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#3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E09F69-2A08-46FC-8C3F-B5434CC17F00}" type="doc">
      <dgm:prSet loTypeId="urn:microsoft.com/office/officeart/2005/8/layout/orgChart1#1" loCatId="hierarchy" qsTypeId="urn:microsoft.com/office/officeart/2005/8/quickstyle/simple1#1" qsCatId="simple" csTypeId="urn:microsoft.com/office/officeart/2005/8/colors/accent2_1#1" csCatId="accent2" phldr="1"/>
      <dgm:spPr/>
      <dgm:t>
        <a:bodyPr/>
        <a:lstStyle/>
        <a:p>
          <a:endParaRPr lang="zh-CN" altLang="en-US"/>
        </a:p>
      </dgm:t>
    </dgm:pt>
    <dgm:pt modelId="{2D1FA922-C651-4C70-9987-60AAC6A77E00}" type="parTrans" cxnId="{3514C823-D662-4718-AC7C-E7EF7978922D}">
      <dgm:prSet/>
      <dgm:spPr/>
      <dgm:t>
        <a:bodyPr/>
        <a:lstStyle/>
        <a:p>
          <a:endParaRPr lang="zh-CN" altLang="en-US"/>
        </a:p>
      </dgm:t>
    </dgm:pt>
    <dgm:pt modelId="{E004A4F5-E751-4C45-9530-28E8D5242FC9}">
      <dgm:prSet phldrT="[文本]"/>
      <dgm:spPr/>
      <dgm:t>
        <a:bodyPr/>
        <a:lstStyle/>
        <a:p>
          <a:r>
            <a:rPr lang="zh-CN" altLang="en-US"/>
            <a:t>忧</a:t>
          </a:r>
          <a:endParaRPr lang="zh-CN" altLang="en-US" sz="6230"/>
        </a:p>
      </dgm:t>
    </dgm:pt>
    <dgm:pt modelId="{0AEB86A2-D5B1-4E01-98B4-BBD288D49B6B}" type="parTrans" cxnId="{B01EC9B0-AEDE-46D7-A1FF-08AD9C97152B}">
      <dgm:prSet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zh-CN" altLang="en-US"/>
        </a:p>
      </dgm:t>
    </dgm:pt>
    <dgm:pt modelId="{541288F5-A43A-4EBB-BB07-97376C8171BF}">
      <dgm:prSet phldrT="[文本]"/>
      <dgm:spPr/>
      <dgm:t>
        <a:bodyPr/>
        <a:lstStyle/>
        <a:p>
          <a:r>
            <a:rPr lang="zh-CN" altLang="en-US"/>
            <a:t>功业</a:t>
          </a:r>
          <a:endParaRPr lang="zh-CN" altLang="en-US" sz="6230"/>
        </a:p>
      </dgm:t>
    </dgm:pt>
    <dgm:pt modelId="{8E5C29D4-75CD-4A4E-8047-DDA60842A267}" type="sibTrans" cxnId="{B01EC9B0-AEDE-46D7-A1FF-08AD9C97152B}">
      <dgm:prSet/>
      <dgm:spPr/>
      <dgm:t>
        <a:bodyPr/>
        <a:lstStyle/>
        <a:p>
          <a:endParaRPr lang="zh-CN" altLang="en-US"/>
        </a:p>
      </dgm:t>
    </dgm:pt>
    <dgm:pt modelId="{E3C1D0B5-4CBC-4A03-B046-948528F8CC1C}" type="parTrans" cxnId="{46BFF9FF-AAEB-4A71-B751-C6D025BE63EA}">
      <dgm:prSet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zh-CN" altLang="en-US"/>
        </a:p>
      </dgm:t>
    </dgm:pt>
    <dgm:pt modelId="{59C206C1-623F-40D1-A8A4-C1FB3A9E2F5F}">
      <dgm:prSet phldrT="[文本]"/>
      <dgm:spPr/>
      <dgm:t>
        <a:bodyPr/>
        <a:lstStyle/>
        <a:p>
          <a:r>
            <a:rPr lang="zh-CN" altLang="en-US"/>
            <a:t>贤才</a:t>
          </a:r>
          <a:endParaRPr lang="zh-CN" altLang="en-US" sz="6230"/>
        </a:p>
      </dgm:t>
    </dgm:pt>
    <dgm:pt modelId="{75C4E44A-913B-4235-ACC7-4BD261AEAA4C}" type="sibTrans" cxnId="{46BFF9FF-AAEB-4A71-B751-C6D025BE63EA}">
      <dgm:prSet/>
      <dgm:spPr/>
      <dgm:t>
        <a:bodyPr/>
        <a:lstStyle/>
        <a:p>
          <a:endParaRPr lang="zh-CN" altLang="en-US"/>
        </a:p>
      </dgm:t>
    </dgm:pt>
    <dgm:pt modelId="{D1F0A011-E0C2-43BE-9A25-D64453B82D96}" type="sibTrans" cxnId="{3514C823-D662-4718-AC7C-E7EF7978922D}">
      <dgm:prSet/>
      <dgm:spPr/>
      <dgm:t>
        <a:bodyPr/>
        <a:lstStyle/>
        <a:p>
          <a:endParaRPr lang="zh-CN" altLang="en-US"/>
        </a:p>
      </dgm:t>
    </dgm:pt>
    <dgm:pt modelId="{9F9D51D9-6EDC-4AF4-9067-9546BF1444C0}" type="pres">
      <dgm:prSet presAssocID="{EAE09F69-2A08-46FC-8C3F-B5434CC17F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937AC49-38AA-42B7-A930-F24951EBC74D}" type="pres">
      <dgm:prSet presAssocID="{E004A4F5-E751-4C45-9530-28E8D5242FC9}" presName="hierRoot1" presStyleCnt="0">
        <dgm:presLayoutVars>
          <dgm:hierBranch val="init"/>
        </dgm:presLayoutVars>
      </dgm:prSet>
      <dgm:spPr/>
    </dgm:pt>
    <dgm:pt modelId="{3A7B04E0-DF39-4564-85BA-A55D74784134}" type="pres">
      <dgm:prSet presAssocID="{E004A4F5-E751-4C45-9530-28E8D5242FC9}" presName="rootComposite1" presStyleCnt="0"/>
      <dgm:spPr/>
    </dgm:pt>
    <dgm:pt modelId="{1104CBEB-63B1-4419-9735-B4D46526C6ED}" type="pres">
      <dgm:prSet presAssocID="{E004A4F5-E751-4C45-9530-28E8D5242FC9}" presName="rootText1" presStyleLbl="node0" presStyleIdx="0" presStyleCnt="1">
        <dgm:presLayoutVars>
          <dgm:chPref val="3"/>
        </dgm:presLayoutVars>
      </dgm:prSet>
      <dgm:spPr/>
    </dgm:pt>
    <dgm:pt modelId="{912E4A47-55DF-4102-A63E-0861C579FDEF}" type="pres">
      <dgm:prSet presAssocID="{E004A4F5-E751-4C45-9530-28E8D5242FC9}" presName="rootConnector1" presStyleLbl="node1" presStyleIdx="0" presStyleCnt="0"/>
      <dgm:spPr/>
    </dgm:pt>
    <dgm:pt modelId="{685F9DB9-1668-4035-BDC6-191D8AB69C6F}" type="pres">
      <dgm:prSet presAssocID="{E004A4F5-E751-4C45-9530-28E8D5242FC9}" presName="hierChild2" presStyleCnt="0"/>
      <dgm:spPr/>
    </dgm:pt>
    <dgm:pt modelId="{215FF1BF-BB86-48EA-A377-AEF122B4CD94}" type="pres">
      <dgm:prSet presAssocID="{0AEB86A2-D5B1-4E01-98B4-BBD288D49B6B}" presName="Name37" presStyleLbl="parChTrans1D2" presStyleIdx="0" presStyleCnt="2"/>
      <dgm:spPr/>
    </dgm:pt>
    <dgm:pt modelId="{7BEC315D-7ED5-4E55-A6BD-93DF7F627595}" type="pres">
      <dgm:prSet presAssocID="{541288F5-A43A-4EBB-BB07-97376C8171BF}" presName="hierRoot2" presStyleCnt="0">
        <dgm:presLayoutVars>
          <dgm:hierBranch val="init"/>
        </dgm:presLayoutVars>
      </dgm:prSet>
      <dgm:spPr/>
    </dgm:pt>
    <dgm:pt modelId="{5420196D-879F-4E13-A8F9-65E543E5417D}" type="pres">
      <dgm:prSet presAssocID="{541288F5-A43A-4EBB-BB07-97376C8171BF}" presName="rootComposite" presStyleCnt="0"/>
      <dgm:spPr/>
    </dgm:pt>
    <dgm:pt modelId="{B4D6D5DE-F671-4B86-A6D6-67FE58F13831}" type="pres">
      <dgm:prSet presAssocID="{541288F5-A43A-4EBB-BB07-97376C8171BF}" presName="rootText" presStyleLbl="node2" presStyleIdx="0" presStyleCnt="2">
        <dgm:presLayoutVars>
          <dgm:chPref val="3"/>
        </dgm:presLayoutVars>
      </dgm:prSet>
      <dgm:spPr/>
    </dgm:pt>
    <dgm:pt modelId="{9FBB8126-B446-4673-8F9F-A546FC89F691}" type="pres">
      <dgm:prSet presAssocID="{541288F5-A43A-4EBB-BB07-97376C8171BF}" presName="rootConnector" presStyleLbl="node2" presStyleIdx="0" presStyleCnt="2"/>
      <dgm:spPr/>
    </dgm:pt>
    <dgm:pt modelId="{894F53DC-EEC8-4533-BE57-451077CCEF11}" type="pres">
      <dgm:prSet presAssocID="{541288F5-A43A-4EBB-BB07-97376C8171BF}" presName="hierChild4" presStyleCnt="0"/>
      <dgm:spPr/>
    </dgm:pt>
    <dgm:pt modelId="{E6BD06AD-514D-40D9-B193-78799D1FDFE7}" type="pres">
      <dgm:prSet presAssocID="{541288F5-A43A-4EBB-BB07-97376C8171BF}" presName="hierChild5" presStyleCnt="0"/>
      <dgm:spPr/>
    </dgm:pt>
    <dgm:pt modelId="{D547F09E-A4DF-4902-8EEC-3AE2C1BC94CB}" type="pres">
      <dgm:prSet presAssocID="{E3C1D0B5-4CBC-4A03-B046-948528F8CC1C}" presName="Name37" presStyleLbl="parChTrans1D2" presStyleIdx="1" presStyleCnt="2"/>
      <dgm:spPr/>
    </dgm:pt>
    <dgm:pt modelId="{6449B344-439C-4D46-9DA2-C0D7C03FE48A}" type="pres">
      <dgm:prSet presAssocID="{59C206C1-623F-40D1-A8A4-C1FB3A9E2F5F}" presName="hierRoot2" presStyleCnt="0">
        <dgm:presLayoutVars>
          <dgm:hierBranch val="init"/>
        </dgm:presLayoutVars>
      </dgm:prSet>
      <dgm:spPr/>
    </dgm:pt>
    <dgm:pt modelId="{6B8F9B09-22C4-4D85-A86C-32A5879F008C}" type="pres">
      <dgm:prSet presAssocID="{59C206C1-623F-40D1-A8A4-C1FB3A9E2F5F}" presName="rootComposite" presStyleCnt="0"/>
      <dgm:spPr/>
    </dgm:pt>
    <dgm:pt modelId="{2BC2C19E-DA8E-4C98-9159-5233B773AA13}" type="pres">
      <dgm:prSet presAssocID="{59C206C1-623F-40D1-A8A4-C1FB3A9E2F5F}" presName="rootText" presStyleLbl="node2" presStyleIdx="1" presStyleCnt="2">
        <dgm:presLayoutVars>
          <dgm:chPref val="3"/>
        </dgm:presLayoutVars>
      </dgm:prSet>
      <dgm:spPr/>
    </dgm:pt>
    <dgm:pt modelId="{4424B4E2-2FB7-4399-B51F-64F3984F44C6}" type="pres">
      <dgm:prSet presAssocID="{59C206C1-623F-40D1-A8A4-C1FB3A9E2F5F}" presName="rootConnector" presStyleLbl="node2" presStyleIdx="1" presStyleCnt="2"/>
      <dgm:spPr/>
    </dgm:pt>
    <dgm:pt modelId="{23C996A1-A688-4C78-9784-241F74673C2F}" type="pres">
      <dgm:prSet presAssocID="{59C206C1-623F-40D1-A8A4-C1FB3A9E2F5F}" presName="hierChild4" presStyleCnt="0"/>
      <dgm:spPr/>
    </dgm:pt>
    <dgm:pt modelId="{2608ADB9-8C78-4151-81E4-920E5A5B15FE}" type="pres">
      <dgm:prSet presAssocID="{59C206C1-623F-40D1-A8A4-C1FB3A9E2F5F}" presName="hierChild5" presStyleCnt="0"/>
      <dgm:spPr/>
    </dgm:pt>
    <dgm:pt modelId="{533054E6-301D-4346-BC3F-BE93952CE2DC}" type="pres">
      <dgm:prSet presAssocID="{E004A4F5-E751-4C45-9530-28E8D5242FC9}" presName="hierChild3" presStyleCnt="0"/>
      <dgm:spPr/>
    </dgm:pt>
  </dgm:ptLst>
  <dgm:cxnLst>
    <dgm:cxn modelId="{3514C823-D662-4718-AC7C-E7EF7978922D}" srcId="{EAE09F69-2A08-46FC-8C3F-B5434CC17F00}" destId="{E004A4F5-E751-4C45-9530-28E8D5242FC9}" srcOrd="0" destOrd="0" parTransId="{2D1FA922-C651-4C70-9987-60AAC6A77E00}" sibTransId="{D1F0A011-E0C2-43BE-9A25-D64453B82D96}"/>
    <dgm:cxn modelId="{BCD4437D-CD9C-4135-8AA8-E16F2495CCF5}" type="presOf" srcId="{E3C1D0B5-4CBC-4A03-B046-948528F8CC1C}" destId="{D547F09E-A4DF-4902-8EEC-3AE2C1BC94CB}" srcOrd="0" destOrd="0" presId="urn:microsoft.com/office/officeart/2005/8/layout/orgChart1#1"/>
    <dgm:cxn modelId="{8E2E458C-289F-4268-9BF4-0B3954C14CBE}" type="presOf" srcId="{541288F5-A43A-4EBB-BB07-97376C8171BF}" destId="{9FBB8126-B446-4673-8F9F-A546FC89F691}" srcOrd="1" destOrd="0" presId="urn:microsoft.com/office/officeart/2005/8/layout/orgChart1#1"/>
    <dgm:cxn modelId="{DB3BB4A0-EBC0-4A3B-B750-F707073955DD}" type="presOf" srcId="{0AEB86A2-D5B1-4E01-98B4-BBD288D49B6B}" destId="{215FF1BF-BB86-48EA-A377-AEF122B4CD94}" srcOrd="0" destOrd="0" presId="urn:microsoft.com/office/officeart/2005/8/layout/orgChart1#1"/>
    <dgm:cxn modelId="{18DF4FAC-3AD2-4A43-B7C1-231FE2F5AF75}" type="presOf" srcId="{59C206C1-623F-40D1-A8A4-C1FB3A9E2F5F}" destId="{4424B4E2-2FB7-4399-B51F-64F3984F44C6}" srcOrd="1" destOrd="0" presId="urn:microsoft.com/office/officeart/2005/8/layout/orgChart1#1"/>
    <dgm:cxn modelId="{B01EC9B0-AEDE-46D7-A1FF-08AD9C97152B}" srcId="{E004A4F5-E751-4C45-9530-28E8D5242FC9}" destId="{541288F5-A43A-4EBB-BB07-97376C8171BF}" srcOrd="0" destOrd="0" parTransId="{0AEB86A2-D5B1-4E01-98B4-BBD288D49B6B}" sibTransId="{8E5C29D4-75CD-4A4E-8047-DDA60842A267}"/>
    <dgm:cxn modelId="{B03F08B9-0E7D-4AA0-B0F9-5E65F729F1D9}" type="presOf" srcId="{541288F5-A43A-4EBB-BB07-97376C8171BF}" destId="{B4D6D5DE-F671-4B86-A6D6-67FE58F13831}" srcOrd="0" destOrd="0" presId="urn:microsoft.com/office/officeart/2005/8/layout/orgChart1#1"/>
    <dgm:cxn modelId="{3A1ED8BA-C753-4802-A905-2F4510726751}" type="presOf" srcId="{59C206C1-623F-40D1-A8A4-C1FB3A9E2F5F}" destId="{2BC2C19E-DA8E-4C98-9159-5233B773AA13}" srcOrd="0" destOrd="0" presId="urn:microsoft.com/office/officeart/2005/8/layout/orgChart1#1"/>
    <dgm:cxn modelId="{09B946BE-56B3-4ABE-BB9F-C26FE938385C}" type="presOf" srcId="{E004A4F5-E751-4C45-9530-28E8D5242FC9}" destId="{1104CBEB-63B1-4419-9735-B4D46526C6ED}" srcOrd="0" destOrd="0" presId="urn:microsoft.com/office/officeart/2005/8/layout/orgChart1#1"/>
    <dgm:cxn modelId="{1F0468DB-C587-4058-9183-6264EA44FA1D}" type="presOf" srcId="{EAE09F69-2A08-46FC-8C3F-B5434CC17F00}" destId="{9F9D51D9-6EDC-4AF4-9067-9546BF1444C0}" srcOrd="0" destOrd="0" presId="urn:microsoft.com/office/officeart/2005/8/layout/orgChart1#1"/>
    <dgm:cxn modelId="{0F3680FA-DD70-418F-AE62-D50234418687}" type="presOf" srcId="{E004A4F5-E751-4C45-9530-28E8D5242FC9}" destId="{912E4A47-55DF-4102-A63E-0861C579FDEF}" srcOrd="1" destOrd="0" presId="urn:microsoft.com/office/officeart/2005/8/layout/orgChart1#1"/>
    <dgm:cxn modelId="{46BFF9FF-AAEB-4A71-B751-C6D025BE63EA}" srcId="{E004A4F5-E751-4C45-9530-28E8D5242FC9}" destId="{59C206C1-623F-40D1-A8A4-C1FB3A9E2F5F}" srcOrd="1" destOrd="0" parTransId="{E3C1D0B5-4CBC-4A03-B046-948528F8CC1C}" sibTransId="{75C4E44A-913B-4235-ACC7-4BD261AEAA4C}"/>
    <dgm:cxn modelId="{795DC4CD-2CDC-43DA-BD0F-F20A106E8EC8}" type="presParOf" srcId="{9F9D51D9-6EDC-4AF4-9067-9546BF1444C0}" destId="{B937AC49-38AA-42B7-A930-F24951EBC74D}" srcOrd="0" destOrd="0" presId="urn:microsoft.com/office/officeart/2005/8/layout/orgChart1#1"/>
    <dgm:cxn modelId="{F300FE58-5AD3-4586-B438-95806E542A38}" type="presParOf" srcId="{B937AC49-38AA-42B7-A930-F24951EBC74D}" destId="{3A7B04E0-DF39-4564-85BA-A55D74784134}" srcOrd="0" destOrd="0" presId="urn:microsoft.com/office/officeart/2005/8/layout/orgChart1#1"/>
    <dgm:cxn modelId="{53666E6F-8BBA-4369-BF39-95FDF8A84E91}" type="presParOf" srcId="{3A7B04E0-DF39-4564-85BA-A55D74784134}" destId="{1104CBEB-63B1-4419-9735-B4D46526C6ED}" srcOrd="0" destOrd="0" presId="urn:microsoft.com/office/officeart/2005/8/layout/orgChart1#1"/>
    <dgm:cxn modelId="{1367829E-9CC9-4A73-A08C-F311010C94D7}" type="presParOf" srcId="{3A7B04E0-DF39-4564-85BA-A55D74784134}" destId="{912E4A47-55DF-4102-A63E-0861C579FDEF}" srcOrd="1" destOrd="0" presId="urn:microsoft.com/office/officeart/2005/8/layout/orgChart1#1"/>
    <dgm:cxn modelId="{5EB2FFEC-033D-4BBF-9A56-E4FBA28950C4}" type="presParOf" srcId="{B937AC49-38AA-42B7-A930-F24951EBC74D}" destId="{685F9DB9-1668-4035-BDC6-191D8AB69C6F}" srcOrd="1" destOrd="0" presId="urn:microsoft.com/office/officeart/2005/8/layout/orgChart1#1"/>
    <dgm:cxn modelId="{4ACE1DA4-AD91-4CF6-A973-D1390A98F687}" type="presParOf" srcId="{685F9DB9-1668-4035-BDC6-191D8AB69C6F}" destId="{215FF1BF-BB86-48EA-A377-AEF122B4CD94}" srcOrd="0" destOrd="0" presId="urn:microsoft.com/office/officeart/2005/8/layout/orgChart1#1"/>
    <dgm:cxn modelId="{86A5B4DF-5693-442D-B23F-61EEF973642D}" type="presParOf" srcId="{685F9DB9-1668-4035-BDC6-191D8AB69C6F}" destId="{7BEC315D-7ED5-4E55-A6BD-93DF7F627595}" srcOrd="1" destOrd="0" presId="urn:microsoft.com/office/officeart/2005/8/layout/orgChart1#1"/>
    <dgm:cxn modelId="{942C8F09-373B-401C-8B96-EF5AD8EAFA5A}" type="presParOf" srcId="{7BEC315D-7ED5-4E55-A6BD-93DF7F627595}" destId="{5420196D-879F-4E13-A8F9-65E543E5417D}" srcOrd="0" destOrd="0" presId="urn:microsoft.com/office/officeart/2005/8/layout/orgChart1#1"/>
    <dgm:cxn modelId="{417D6AE5-BBE4-4560-9A12-3BAD15E823C1}" type="presParOf" srcId="{5420196D-879F-4E13-A8F9-65E543E5417D}" destId="{B4D6D5DE-F671-4B86-A6D6-67FE58F13831}" srcOrd="0" destOrd="0" presId="urn:microsoft.com/office/officeart/2005/8/layout/orgChart1#1"/>
    <dgm:cxn modelId="{555E086F-7860-4595-9731-15A9919E11E3}" type="presParOf" srcId="{5420196D-879F-4E13-A8F9-65E543E5417D}" destId="{9FBB8126-B446-4673-8F9F-A546FC89F691}" srcOrd="1" destOrd="0" presId="urn:microsoft.com/office/officeart/2005/8/layout/orgChart1#1"/>
    <dgm:cxn modelId="{C90AFE49-657E-4C0F-B883-86943A0E70B0}" type="presParOf" srcId="{7BEC315D-7ED5-4E55-A6BD-93DF7F627595}" destId="{894F53DC-EEC8-4533-BE57-451077CCEF11}" srcOrd="1" destOrd="0" presId="urn:microsoft.com/office/officeart/2005/8/layout/orgChart1#1"/>
    <dgm:cxn modelId="{793E311C-7277-4294-82C6-115BA92C6A05}" type="presParOf" srcId="{7BEC315D-7ED5-4E55-A6BD-93DF7F627595}" destId="{E6BD06AD-514D-40D9-B193-78799D1FDFE7}" srcOrd="2" destOrd="0" presId="urn:microsoft.com/office/officeart/2005/8/layout/orgChart1#1"/>
    <dgm:cxn modelId="{12D892BC-F72E-4B80-AB5E-E1E8B93B4BA8}" type="presParOf" srcId="{685F9DB9-1668-4035-BDC6-191D8AB69C6F}" destId="{D547F09E-A4DF-4902-8EEC-3AE2C1BC94CB}" srcOrd="2" destOrd="0" presId="urn:microsoft.com/office/officeart/2005/8/layout/orgChart1#1"/>
    <dgm:cxn modelId="{8F104598-D3AF-459C-AD53-63298E5442E8}" type="presParOf" srcId="{685F9DB9-1668-4035-BDC6-191D8AB69C6F}" destId="{6449B344-439C-4D46-9DA2-C0D7C03FE48A}" srcOrd="3" destOrd="0" presId="urn:microsoft.com/office/officeart/2005/8/layout/orgChart1#1"/>
    <dgm:cxn modelId="{10B0E932-E276-47C4-8140-FA15612E74DF}" type="presParOf" srcId="{6449B344-439C-4D46-9DA2-C0D7C03FE48A}" destId="{6B8F9B09-22C4-4D85-A86C-32A5879F008C}" srcOrd="0" destOrd="0" presId="urn:microsoft.com/office/officeart/2005/8/layout/orgChart1#1"/>
    <dgm:cxn modelId="{275A6618-4317-4A8B-A3C9-E7765CA226B0}" type="presParOf" srcId="{6B8F9B09-22C4-4D85-A86C-32A5879F008C}" destId="{2BC2C19E-DA8E-4C98-9159-5233B773AA13}" srcOrd="0" destOrd="0" presId="urn:microsoft.com/office/officeart/2005/8/layout/orgChart1#1"/>
    <dgm:cxn modelId="{740355D6-7C9A-41CE-86F5-6A0548BBFF4C}" type="presParOf" srcId="{6B8F9B09-22C4-4D85-A86C-32A5879F008C}" destId="{4424B4E2-2FB7-4399-B51F-64F3984F44C6}" srcOrd="1" destOrd="0" presId="urn:microsoft.com/office/officeart/2005/8/layout/orgChart1#1"/>
    <dgm:cxn modelId="{F35CCEC9-EC63-44E6-9CE8-510ED989F954}" type="presParOf" srcId="{6449B344-439C-4D46-9DA2-C0D7C03FE48A}" destId="{23C996A1-A688-4C78-9784-241F74673C2F}" srcOrd="1" destOrd="0" presId="urn:microsoft.com/office/officeart/2005/8/layout/orgChart1#1"/>
    <dgm:cxn modelId="{25BFC49E-83CA-4DB4-8419-956DD32E6A49}" type="presParOf" srcId="{6449B344-439C-4D46-9DA2-C0D7C03FE48A}" destId="{2608ADB9-8C78-4151-81E4-920E5A5B15FE}" srcOrd="2" destOrd="0" presId="urn:microsoft.com/office/officeart/2005/8/layout/orgChart1#1"/>
    <dgm:cxn modelId="{2D0F8109-A6D9-4F2E-B9CA-668EE7739006}" type="presParOf" srcId="{B937AC49-38AA-42B7-A930-F24951EBC74D}" destId="{533054E6-301D-4346-BC3F-BE93952CE2DC}" srcOrd="2" destOrd="0" presId="urn:microsoft.com/office/officeart/2005/8/layout/orgChart1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main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BF5EC5-F300-49C7-83D0-E144FC2B342A}" type="doc">
      <dgm:prSet loTypeId="urn:microsoft.com/office/officeart/2005/8/layout/orgChart1#2" loCatId="hierarchy" qsTypeId="urn:microsoft.com/office/officeart/2005/8/quickstyle/simple1#2" qsCatId="simple" csTypeId="urn:microsoft.com/office/officeart/2005/8/colors/accent2_1#2" csCatId="accent2" phldr="1"/>
      <dgm:spPr/>
      <dgm:t>
        <a:bodyPr/>
        <a:lstStyle/>
        <a:p>
          <a:endParaRPr lang="zh-CN" altLang="en-US"/>
        </a:p>
      </dgm:t>
    </dgm:pt>
    <dgm:pt modelId="{C2055840-1211-41B8-A20E-E5FD62487212}" type="parTrans" cxnId="{93623AD0-FDA9-4663-83AF-DB2B49B0633D}">
      <dgm:prSet/>
      <dgm:spPr/>
      <dgm:t>
        <a:bodyPr/>
        <a:lstStyle/>
        <a:p>
          <a:endParaRPr lang="zh-CN" altLang="en-US"/>
        </a:p>
      </dgm:t>
    </dgm:pt>
    <dgm:pt modelId="{77191050-3547-48A4-ACCB-CEA9FB2A74F1}">
      <dgm:prSet phldrT="[文本]"/>
      <dgm:spPr/>
      <dgm:t>
        <a:bodyPr/>
        <a:lstStyle/>
        <a:p>
          <a:r>
            <a:rPr lang="zh-CN" altLang="en-US"/>
            <a:t>志</a:t>
          </a:r>
          <a:endParaRPr lang="zh-CN" altLang="en-US" sz="3690"/>
        </a:p>
      </dgm:t>
    </dgm:pt>
    <dgm:pt modelId="{3FD9D52A-E6B5-40B0-847A-B8AE4683CCC5}" type="parTrans" cxnId="{C7127220-7739-4D10-9773-D5D2C6B6DC04}">
      <dgm:prSet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zh-CN" altLang="en-US"/>
        </a:p>
      </dgm:t>
    </dgm:pt>
    <dgm:pt modelId="{7485555B-CD39-4A20-A50C-84F027350694}">
      <dgm:prSet phldrT="[文本]"/>
      <dgm:spPr/>
      <dgm:t>
        <a:bodyPr/>
        <a:lstStyle/>
        <a:p>
          <a:r>
            <a:rPr lang="zh-CN" altLang="en-US"/>
            <a:t>一统天下</a:t>
          </a:r>
          <a:endParaRPr lang="zh-CN" altLang="en-US" sz="3600"/>
        </a:p>
      </dgm:t>
    </dgm:pt>
    <dgm:pt modelId="{4A0FF013-2457-475B-904B-772A7D196F55}" type="sibTrans" cxnId="{C7127220-7739-4D10-9773-D5D2C6B6DC04}">
      <dgm:prSet/>
      <dgm:spPr/>
      <dgm:t>
        <a:bodyPr/>
        <a:lstStyle/>
        <a:p>
          <a:endParaRPr lang="zh-CN" altLang="en-US"/>
        </a:p>
      </dgm:t>
    </dgm:pt>
    <dgm:pt modelId="{4B7981F0-AC47-4ACF-AE9F-962A210F46B8}" type="sibTrans" cxnId="{93623AD0-FDA9-4663-83AF-DB2B49B0633D}">
      <dgm:prSet/>
      <dgm:spPr/>
      <dgm:t>
        <a:bodyPr/>
        <a:lstStyle/>
        <a:p>
          <a:endParaRPr lang="zh-CN" altLang="en-US"/>
        </a:p>
      </dgm:t>
    </dgm:pt>
    <dgm:pt modelId="{C6CD01CA-E500-43B9-BBD9-EB5B3C9B93B2}" type="pres">
      <dgm:prSet presAssocID="{BABF5EC5-F300-49C7-83D0-E144FC2B342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8339027-6B74-44E2-BE37-C68DBF58E086}" type="pres">
      <dgm:prSet presAssocID="{77191050-3547-48A4-ACCB-CEA9FB2A74F1}" presName="hierRoot1" presStyleCnt="0">
        <dgm:presLayoutVars>
          <dgm:hierBranch val="init"/>
        </dgm:presLayoutVars>
      </dgm:prSet>
      <dgm:spPr/>
    </dgm:pt>
    <dgm:pt modelId="{F8ADDE62-E913-4583-AE42-5F46F1AB0132}" type="pres">
      <dgm:prSet presAssocID="{77191050-3547-48A4-ACCB-CEA9FB2A74F1}" presName="rootComposite1" presStyleCnt="0"/>
      <dgm:spPr/>
    </dgm:pt>
    <dgm:pt modelId="{EF10EB8A-A171-4FC5-AA30-52D6E58592C9}" type="pres">
      <dgm:prSet presAssocID="{77191050-3547-48A4-ACCB-CEA9FB2A74F1}" presName="rootText1" presStyleLbl="node0" presStyleIdx="0" presStyleCnt="1">
        <dgm:presLayoutVars>
          <dgm:chPref val="3"/>
        </dgm:presLayoutVars>
      </dgm:prSet>
      <dgm:spPr/>
    </dgm:pt>
    <dgm:pt modelId="{06651B70-27A0-42A8-A9B2-E7E2B8C7CF48}" type="pres">
      <dgm:prSet presAssocID="{77191050-3547-48A4-ACCB-CEA9FB2A74F1}" presName="rootConnector1" presStyleLbl="node1" presStyleIdx="0" presStyleCnt="0"/>
      <dgm:spPr/>
    </dgm:pt>
    <dgm:pt modelId="{5B31D962-C2C3-4DDA-8898-70ED166782F6}" type="pres">
      <dgm:prSet presAssocID="{77191050-3547-48A4-ACCB-CEA9FB2A74F1}" presName="hierChild2" presStyleCnt="0"/>
      <dgm:spPr/>
    </dgm:pt>
    <dgm:pt modelId="{B00E26AA-2DEF-4765-994D-74C9F8A33BC1}" type="pres">
      <dgm:prSet presAssocID="{3FD9D52A-E6B5-40B0-847A-B8AE4683CCC5}" presName="Name37" presStyleLbl="parChTrans1D2" presStyleIdx="0" presStyleCnt="1"/>
      <dgm:spPr/>
    </dgm:pt>
    <dgm:pt modelId="{C1E85A7B-DF4F-43A9-9DFF-5F7114E31A66}" type="pres">
      <dgm:prSet presAssocID="{7485555B-CD39-4A20-A50C-84F027350694}" presName="hierRoot2" presStyleCnt="0">
        <dgm:presLayoutVars>
          <dgm:hierBranch val="init"/>
        </dgm:presLayoutVars>
      </dgm:prSet>
      <dgm:spPr/>
    </dgm:pt>
    <dgm:pt modelId="{961ACFB0-F5EF-4380-B908-CDDDE05C35C4}" type="pres">
      <dgm:prSet presAssocID="{7485555B-CD39-4A20-A50C-84F027350694}" presName="rootComposite" presStyleCnt="0"/>
      <dgm:spPr/>
    </dgm:pt>
    <dgm:pt modelId="{2FB001EA-8678-40E3-92C7-6E16BEB6E454}" type="pres">
      <dgm:prSet presAssocID="{7485555B-CD39-4A20-A50C-84F027350694}" presName="rootText" presStyleLbl="node2" presStyleIdx="0" presStyleCnt="1">
        <dgm:presLayoutVars>
          <dgm:chPref val="3"/>
        </dgm:presLayoutVars>
      </dgm:prSet>
      <dgm:spPr/>
    </dgm:pt>
    <dgm:pt modelId="{AC35F1A6-6844-4E63-838C-DA9FBCE4C7ED}" type="pres">
      <dgm:prSet presAssocID="{7485555B-CD39-4A20-A50C-84F027350694}" presName="rootConnector" presStyleLbl="node2" presStyleIdx="0" presStyleCnt="1"/>
      <dgm:spPr/>
    </dgm:pt>
    <dgm:pt modelId="{7EA78345-EFAF-46F9-B4FA-7A3B8A29CA23}" type="pres">
      <dgm:prSet presAssocID="{7485555B-CD39-4A20-A50C-84F027350694}" presName="hierChild4" presStyleCnt="0"/>
      <dgm:spPr/>
    </dgm:pt>
    <dgm:pt modelId="{EEBB084A-708B-4869-BE40-419E5DFBFBD1}" type="pres">
      <dgm:prSet presAssocID="{7485555B-CD39-4A20-A50C-84F027350694}" presName="hierChild5" presStyleCnt="0"/>
      <dgm:spPr/>
    </dgm:pt>
    <dgm:pt modelId="{CCF4794A-0821-44F2-8155-D73D861B7048}" type="pres">
      <dgm:prSet presAssocID="{77191050-3547-48A4-ACCB-CEA9FB2A74F1}" presName="hierChild3" presStyleCnt="0"/>
      <dgm:spPr/>
    </dgm:pt>
  </dgm:ptLst>
  <dgm:cxnLst>
    <dgm:cxn modelId="{A7643617-AA9B-436D-8B7F-15F7A3959CF4}" type="presOf" srcId="{3FD9D52A-E6B5-40B0-847A-B8AE4683CCC5}" destId="{B00E26AA-2DEF-4765-994D-74C9F8A33BC1}" srcOrd="0" destOrd="0" presId="urn:microsoft.com/office/officeart/2005/8/layout/orgChart1#2"/>
    <dgm:cxn modelId="{C7127220-7739-4D10-9773-D5D2C6B6DC04}" srcId="{77191050-3547-48A4-ACCB-CEA9FB2A74F1}" destId="{7485555B-CD39-4A20-A50C-84F027350694}" srcOrd="0" destOrd="0" parTransId="{3FD9D52A-E6B5-40B0-847A-B8AE4683CCC5}" sibTransId="{4A0FF013-2457-475B-904B-772A7D196F55}"/>
    <dgm:cxn modelId="{4FA88636-628C-43CA-9B93-0ADAD3278ECE}" type="presOf" srcId="{7485555B-CD39-4A20-A50C-84F027350694}" destId="{2FB001EA-8678-40E3-92C7-6E16BEB6E454}" srcOrd="0" destOrd="0" presId="urn:microsoft.com/office/officeart/2005/8/layout/orgChart1#2"/>
    <dgm:cxn modelId="{3A634053-A8FF-43EC-9E1E-3E5EEF30EEF6}" type="presOf" srcId="{77191050-3547-48A4-ACCB-CEA9FB2A74F1}" destId="{EF10EB8A-A171-4FC5-AA30-52D6E58592C9}" srcOrd="0" destOrd="0" presId="urn:microsoft.com/office/officeart/2005/8/layout/orgChart1#2"/>
    <dgm:cxn modelId="{D066A37A-FBC3-4F29-8C70-46A79C41FF13}" type="presOf" srcId="{BABF5EC5-F300-49C7-83D0-E144FC2B342A}" destId="{C6CD01CA-E500-43B9-BBD9-EB5B3C9B93B2}" srcOrd="0" destOrd="0" presId="urn:microsoft.com/office/officeart/2005/8/layout/orgChart1#2"/>
    <dgm:cxn modelId="{C47F53A7-E107-41DC-85AD-4D6B25615370}" type="presOf" srcId="{7485555B-CD39-4A20-A50C-84F027350694}" destId="{AC35F1A6-6844-4E63-838C-DA9FBCE4C7ED}" srcOrd="1" destOrd="0" presId="urn:microsoft.com/office/officeart/2005/8/layout/orgChart1#2"/>
    <dgm:cxn modelId="{93623AD0-FDA9-4663-83AF-DB2B49B0633D}" srcId="{BABF5EC5-F300-49C7-83D0-E144FC2B342A}" destId="{77191050-3547-48A4-ACCB-CEA9FB2A74F1}" srcOrd="0" destOrd="0" parTransId="{C2055840-1211-41B8-A20E-E5FD62487212}" sibTransId="{4B7981F0-AC47-4ACF-AE9F-962A210F46B8}"/>
    <dgm:cxn modelId="{092ED8E0-C2AD-4E4B-A356-C885046AA6A2}" type="presOf" srcId="{77191050-3547-48A4-ACCB-CEA9FB2A74F1}" destId="{06651B70-27A0-42A8-A9B2-E7E2B8C7CF48}" srcOrd="1" destOrd="0" presId="urn:microsoft.com/office/officeart/2005/8/layout/orgChart1#2"/>
    <dgm:cxn modelId="{C61BF215-DDAE-4353-978A-44C9368B22E5}" type="presParOf" srcId="{C6CD01CA-E500-43B9-BBD9-EB5B3C9B93B2}" destId="{58339027-6B74-44E2-BE37-C68DBF58E086}" srcOrd="0" destOrd="0" presId="urn:microsoft.com/office/officeart/2005/8/layout/orgChart1#2"/>
    <dgm:cxn modelId="{C4BE9D88-0B0B-40D0-9B2D-16CD98D3DA2E}" type="presParOf" srcId="{58339027-6B74-44E2-BE37-C68DBF58E086}" destId="{F8ADDE62-E913-4583-AE42-5F46F1AB0132}" srcOrd="0" destOrd="0" presId="urn:microsoft.com/office/officeart/2005/8/layout/orgChart1#2"/>
    <dgm:cxn modelId="{2B98898B-55DA-45A6-AFB9-4E14ED3D073F}" type="presParOf" srcId="{F8ADDE62-E913-4583-AE42-5F46F1AB0132}" destId="{EF10EB8A-A171-4FC5-AA30-52D6E58592C9}" srcOrd="0" destOrd="0" presId="urn:microsoft.com/office/officeart/2005/8/layout/orgChart1#2"/>
    <dgm:cxn modelId="{E7F0E613-F256-4117-932F-77DE55E09EBD}" type="presParOf" srcId="{F8ADDE62-E913-4583-AE42-5F46F1AB0132}" destId="{06651B70-27A0-42A8-A9B2-E7E2B8C7CF48}" srcOrd="1" destOrd="0" presId="urn:microsoft.com/office/officeart/2005/8/layout/orgChart1#2"/>
    <dgm:cxn modelId="{18ADF235-FB99-46E8-933E-704AE77A36BD}" type="presParOf" srcId="{58339027-6B74-44E2-BE37-C68DBF58E086}" destId="{5B31D962-C2C3-4DDA-8898-70ED166782F6}" srcOrd="1" destOrd="0" presId="urn:microsoft.com/office/officeart/2005/8/layout/orgChart1#2"/>
    <dgm:cxn modelId="{97B15B3F-DF64-4EF2-B9AE-5346FB702B93}" type="presParOf" srcId="{5B31D962-C2C3-4DDA-8898-70ED166782F6}" destId="{B00E26AA-2DEF-4765-994D-74C9F8A33BC1}" srcOrd="0" destOrd="0" presId="urn:microsoft.com/office/officeart/2005/8/layout/orgChart1#2"/>
    <dgm:cxn modelId="{55FCE1BC-7E45-4665-9224-4A3D36140D54}" type="presParOf" srcId="{5B31D962-C2C3-4DDA-8898-70ED166782F6}" destId="{C1E85A7B-DF4F-43A9-9DFF-5F7114E31A66}" srcOrd="1" destOrd="0" presId="urn:microsoft.com/office/officeart/2005/8/layout/orgChart1#2"/>
    <dgm:cxn modelId="{E0998484-91F7-4C78-834F-AE2B139A9892}" type="presParOf" srcId="{C1E85A7B-DF4F-43A9-9DFF-5F7114E31A66}" destId="{961ACFB0-F5EF-4380-B908-CDDDE05C35C4}" srcOrd="0" destOrd="0" presId="urn:microsoft.com/office/officeart/2005/8/layout/orgChart1#2"/>
    <dgm:cxn modelId="{65197792-8DB5-41AD-A269-3041721E985E}" type="presParOf" srcId="{961ACFB0-F5EF-4380-B908-CDDDE05C35C4}" destId="{2FB001EA-8678-40E3-92C7-6E16BEB6E454}" srcOrd="0" destOrd="0" presId="urn:microsoft.com/office/officeart/2005/8/layout/orgChart1#2"/>
    <dgm:cxn modelId="{61071DD8-5FBE-4CFB-B962-0689E2BB83F9}" type="presParOf" srcId="{961ACFB0-F5EF-4380-B908-CDDDE05C35C4}" destId="{AC35F1A6-6844-4E63-838C-DA9FBCE4C7ED}" srcOrd="1" destOrd="0" presId="urn:microsoft.com/office/officeart/2005/8/layout/orgChart1#2"/>
    <dgm:cxn modelId="{D2942941-EA49-4213-8500-751CE9AD5D51}" type="presParOf" srcId="{C1E85A7B-DF4F-43A9-9DFF-5F7114E31A66}" destId="{7EA78345-EFAF-46F9-B4FA-7A3B8A29CA23}" srcOrd="1" destOrd="0" presId="urn:microsoft.com/office/officeart/2005/8/layout/orgChart1#2"/>
    <dgm:cxn modelId="{6DE5DAD0-D29F-4D75-BE99-9671DFEA1C7E}" type="presParOf" srcId="{C1E85A7B-DF4F-43A9-9DFF-5F7114E31A66}" destId="{EEBB084A-708B-4869-BE40-419E5DFBFBD1}" srcOrd="2" destOrd="0" presId="urn:microsoft.com/office/officeart/2005/8/layout/orgChart1#2"/>
    <dgm:cxn modelId="{AE7E1FDE-8451-47E9-B7AC-C15BA114EE63}" type="presParOf" srcId="{58339027-6B74-44E2-BE37-C68DBF58E086}" destId="{CCF4794A-0821-44F2-8155-D73D861B7048}" srcOrd="2" destOrd="0" presId="urn:microsoft.com/office/officeart/2005/8/layout/orgChart1#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main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A8D09B-3073-4657-9123-A2CBEED63B82}" type="doc">
      <dgm:prSet loTypeId="urn:microsoft.com/office/officeart/2005/8/layout/orgChart1#3" loCatId="hierarchy" qsTypeId="urn:microsoft.com/office/officeart/2005/8/quickstyle/3d9#1" qsCatId="3D" csTypeId="urn:microsoft.com/office/officeart/2005/8/colors/accent2_1#3" csCatId="accent2" phldr="1"/>
      <dgm:spPr/>
      <dgm:t>
        <a:bodyPr/>
        <a:lstStyle/>
        <a:p>
          <a:endParaRPr lang="zh-CN" altLang="en-US"/>
        </a:p>
      </dgm:t>
    </dgm:pt>
    <dgm:pt modelId="{A8FA1B71-E821-49FE-A2A7-B094780B81C4}" type="parTrans" cxnId="{64284001-5FA5-4646-B00E-C0E1665D75AF}">
      <dgm:prSet/>
      <dgm:spPr/>
      <dgm:t>
        <a:bodyPr/>
        <a:lstStyle/>
        <a:p>
          <a:endParaRPr lang="zh-CN" altLang="en-US"/>
        </a:p>
      </dgm:t>
    </dgm:pt>
    <dgm:pt modelId="{F174C3FA-338D-4FB2-9CD1-46EF238672D8}">
      <dgm:prSet phldrT="[文本]"/>
      <dgm:spPr/>
      <dgm:t>
        <a:bodyPr/>
        <a:lstStyle/>
        <a:p>
          <a:r>
            <a:rPr lang="zh-CN" altLang="en-US"/>
            <a:t>低沉</a:t>
          </a:r>
          <a:endParaRPr lang="zh-CN" altLang="en-US" sz="5140"/>
        </a:p>
      </dgm:t>
    </dgm:pt>
    <dgm:pt modelId="{A6197A52-E299-4C66-B97C-B2B1BF874228}" type="parTrans" cxnId="{0078B11D-989A-4BFC-8F02-5639EC4A1DDF}">
      <dgm:prSet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sp3d z="-227350" prstMaterial="matte"/>
      </dgm:spPr>
      <dgm:t>
        <a:bodyPr/>
        <a:lstStyle/>
        <a:p>
          <a:endParaRPr lang="zh-CN" altLang="en-US"/>
        </a:p>
      </dgm:t>
    </dgm:pt>
    <dgm:pt modelId="{905ED3F5-535E-4204-ABB2-4229D9B8A98C}">
      <dgm:prSet phldrT="[文本]"/>
      <dgm:spPr/>
      <dgm:t>
        <a:bodyPr/>
        <a:lstStyle/>
        <a:p>
          <a:r>
            <a:rPr lang="zh-CN" altLang="en-US"/>
            <a:t>昂扬</a:t>
          </a:r>
          <a:endParaRPr lang="zh-CN" altLang="en-US" sz="5140"/>
        </a:p>
      </dgm:t>
    </dgm:pt>
    <dgm:pt modelId="{7BC90C82-5695-410B-9FB9-609E9E05C495}" type="sibTrans" cxnId="{0078B11D-989A-4BFC-8F02-5639EC4A1DDF}">
      <dgm:prSet/>
      <dgm:spPr/>
      <dgm:t>
        <a:bodyPr/>
        <a:lstStyle/>
        <a:p>
          <a:endParaRPr lang="zh-CN" altLang="en-US"/>
        </a:p>
      </dgm:t>
    </dgm:pt>
    <dgm:pt modelId="{41BC6666-BAC3-4481-8939-9BFDA4AE418E}" type="sibTrans" cxnId="{64284001-5FA5-4646-B00E-C0E1665D75AF}">
      <dgm:prSet/>
      <dgm:spPr/>
      <dgm:t>
        <a:bodyPr/>
        <a:lstStyle/>
        <a:p>
          <a:endParaRPr lang="zh-CN" altLang="en-US"/>
        </a:p>
      </dgm:t>
    </dgm:pt>
    <dgm:pt modelId="{EC7E9A4A-6D07-4C12-A634-DCC91B16DD4C}" type="pres">
      <dgm:prSet presAssocID="{BFA8D09B-3073-4657-9123-A2CBEED63B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4A19721-CEF2-4407-B8E0-9162ECF4C7FF}" type="pres">
      <dgm:prSet presAssocID="{F174C3FA-338D-4FB2-9CD1-46EF238672D8}" presName="hierRoot1" presStyleCnt="0">
        <dgm:presLayoutVars>
          <dgm:hierBranch val="init"/>
        </dgm:presLayoutVars>
      </dgm:prSet>
      <dgm:spPr/>
    </dgm:pt>
    <dgm:pt modelId="{45CF28D8-7DD0-47F0-8193-C7884647EE77}" type="pres">
      <dgm:prSet presAssocID="{F174C3FA-338D-4FB2-9CD1-46EF238672D8}" presName="rootComposite1" presStyleCnt="0"/>
      <dgm:spPr/>
    </dgm:pt>
    <dgm:pt modelId="{B1FD6CA4-9365-4C69-8AB6-59ECE229387C}" type="pres">
      <dgm:prSet presAssocID="{F174C3FA-338D-4FB2-9CD1-46EF238672D8}" presName="rootText1" presStyleLbl="node0" presStyleIdx="0" presStyleCnt="1">
        <dgm:presLayoutVars>
          <dgm:chPref val="3"/>
        </dgm:presLayoutVars>
      </dgm:prSet>
      <dgm:spPr/>
    </dgm:pt>
    <dgm:pt modelId="{E6786067-DE82-4E74-89B3-EBBE225953FD}" type="pres">
      <dgm:prSet presAssocID="{F174C3FA-338D-4FB2-9CD1-46EF238672D8}" presName="rootConnector1" presStyleLbl="node1" presStyleIdx="0" presStyleCnt="0"/>
      <dgm:spPr/>
    </dgm:pt>
    <dgm:pt modelId="{5EE58A55-6BE5-48A6-AA5F-AE925323A67A}" type="pres">
      <dgm:prSet presAssocID="{F174C3FA-338D-4FB2-9CD1-46EF238672D8}" presName="hierChild2" presStyleCnt="0"/>
      <dgm:spPr/>
    </dgm:pt>
    <dgm:pt modelId="{515D9D0D-B6AB-4A04-AEB6-2989C537D8A1}" type="pres">
      <dgm:prSet presAssocID="{A6197A52-E299-4C66-B97C-B2B1BF874228}" presName="Name37" presStyleLbl="parChTrans1D2" presStyleIdx="0" presStyleCnt="1"/>
      <dgm:spPr/>
    </dgm:pt>
    <dgm:pt modelId="{514D94D0-75F3-486E-BE62-D7859A6F8CAD}" type="pres">
      <dgm:prSet presAssocID="{905ED3F5-535E-4204-ABB2-4229D9B8A98C}" presName="hierRoot2" presStyleCnt="0">
        <dgm:presLayoutVars>
          <dgm:hierBranch val="init"/>
        </dgm:presLayoutVars>
      </dgm:prSet>
      <dgm:spPr/>
    </dgm:pt>
    <dgm:pt modelId="{5E31B280-CA71-41E5-833A-2A36F8E6813E}" type="pres">
      <dgm:prSet presAssocID="{905ED3F5-535E-4204-ABB2-4229D9B8A98C}" presName="rootComposite" presStyleCnt="0"/>
      <dgm:spPr/>
    </dgm:pt>
    <dgm:pt modelId="{DAFAEE7D-EDC1-4644-959F-6434C5F5742E}" type="pres">
      <dgm:prSet presAssocID="{905ED3F5-535E-4204-ABB2-4229D9B8A98C}" presName="rootText" presStyleLbl="node2" presStyleIdx="0" presStyleCnt="1">
        <dgm:presLayoutVars>
          <dgm:chPref val="3"/>
        </dgm:presLayoutVars>
      </dgm:prSet>
      <dgm:spPr/>
    </dgm:pt>
    <dgm:pt modelId="{DF2F7E63-DABE-4C68-AB69-34200302795C}" type="pres">
      <dgm:prSet presAssocID="{905ED3F5-535E-4204-ABB2-4229D9B8A98C}" presName="rootConnector" presStyleLbl="node2" presStyleIdx="0" presStyleCnt="1"/>
      <dgm:spPr/>
    </dgm:pt>
    <dgm:pt modelId="{206201A4-A5F7-410B-B136-2E17BC04948A}" type="pres">
      <dgm:prSet presAssocID="{905ED3F5-535E-4204-ABB2-4229D9B8A98C}" presName="hierChild4" presStyleCnt="0"/>
      <dgm:spPr/>
    </dgm:pt>
    <dgm:pt modelId="{3063B058-3EF9-4596-8F96-3C178DC63760}" type="pres">
      <dgm:prSet presAssocID="{905ED3F5-535E-4204-ABB2-4229D9B8A98C}" presName="hierChild5" presStyleCnt="0"/>
      <dgm:spPr/>
    </dgm:pt>
    <dgm:pt modelId="{233CE9F2-6D8D-4877-8136-9D71DCD4FFD2}" type="pres">
      <dgm:prSet presAssocID="{F174C3FA-338D-4FB2-9CD1-46EF238672D8}" presName="hierChild3" presStyleCnt="0"/>
      <dgm:spPr/>
    </dgm:pt>
  </dgm:ptLst>
  <dgm:cxnLst>
    <dgm:cxn modelId="{64284001-5FA5-4646-B00E-C0E1665D75AF}" srcId="{BFA8D09B-3073-4657-9123-A2CBEED63B82}" destId="{F174C3FA-338D-4FB2-9CD1-46EF238672D8}" srcOrd="0" destOrd="0" parTransId="{A8FA1B71-E821-49FE-A2A7-B094780B81C4}" sibTransId="{41BC6666-BAC3-4481-8939-9BFDA4AE418E}"/>
    <dgm:cxn modelId="{0078B11D-989A-4BFC-8F02-5639EC4A1DDF}" srcId="{F174C3FA-338D-4FB2-9CD1-46EF238672D8}" destId="{905ED3F5-535E-4204-ABB2-4229D9B8A98C}" srcOrd="0" destOrd="0" parTransId="{A6197A52-E299-4C66-B97C-B2B1BF874228}" sibTransId="{7BC90C82-5695-410B-9FB9-609E9E05C495}"/>
    <dgm:cxn modelId="{3BCB4163-9006-4A3C-BAB5-010E08056847}" type="presOf" srcId="{BFA8D09B-3073-4657-9123-A2CBEED63B82}" destId="{EC7E9A4A-6D07-4C12-A634-DCC91B16DD4C}" srcOrd="0" destOrd="0" presId="urn:microsoft.com/office/officeart/2005/8/layout/orgChart1#3"/>
    <dgm:cxn modelId="{5033FA91-7921-4303-A0EA-3151776A1711}" type="presOf" srcId="{905ED3F5-535E-4204-ABB2-4229D9B8A98C}" destId="{DF2F7E63-DABE-4C68-AB69-34200302795C}" srcOrd="1" destOrd="0" presId="urn:microsoft.com/office/officeart/2005/8/layout/orgChart1#3"/>
    <dgm:cxn modelId="{27A81A99-CB3A-42F8-AEB1-B9FD618163C4}" type="presOf" srcId="{F174C3FA-338D-4FB2-9CD1-46EF238672D8}" destId="{E6786067-DE82-4E74-89B3-EBBE225953FD}" srcOrd="1" destOrd="0" presId="urn:microsoft.com/office/officeart/2005/8/layout/orgChart1#3"/>
    <dgm:cxn modelId="{FE81259E-4458-4EFD-AD02-CB9FD7B5CAFE}" type="presOf" srcId="{A6197A52-E299-4C66-B97C-B2B1BF874228}" destId="{515D9D0D-B6AB-4A04-AEB6-2989C537D8A1}" srcOrd="0" destOrd="0" presId="urn:microsoft.com/office/officeart/2005/8/layout/orgChart1#3"/>
    <dgm:cxn modelId="{5D106DA3-7912-40A4-BBC5-AFE424BDA2E6}" type="presOf" srcId="{905ED3F5-535E-4204-ABB2-4229D9B8A98C}" destId="{DAFAEE7D-EDC1-4644-959F-6434C5F5742E}" srcOrd="0" destOrd="0" presId="urn:microsoft.com/office/officeart/2005/8/layout/orgChart1#3"/>
    <dgm:cxn modelId="{7ED414DD-B622-4F99-AF77-904EC7AD1DB9}" type="presOf" srcId="{F174C3FA-338D-4FB2-9CD1-46EF238672D8}" destId="{B1FD6CA4-9365-4C69-8AB6-59ECE229387C}" srcOrd="0" destOrd="0" presId="urn:microsoft.com/office/officeart/2005/8/layout/orgChart1#3"/>
    <dgm:cxn modelId="{1982C37C-D763-437D-9715-7AB5AA431281}" type="presParOf" srcId="{EC7E9A4A-6D07-4C12-A634-DCC91B16DD4C}" destId="{04A19721-CEF2-4407-B8E0-9162ECF4C7FF}" srcOrd="0" destOrd="0" presId="urn:microsoft.com/office/officeart/2005/8/layout/orgChart1#3"/>
    <dgm:cxn modelId="{1FD677E7-BA34-40A7-B6F6-D8712B022145}" type="presParOf" srcId="{04A19721-CEF2-4407-B8E0-9162ECF4C7FF}" destId="{45CF28D8-7DD0-47F0-8193-C7884647EE77}" srcOrd="0" destOrd="0" presId="urn:microsoft.com/office/officeart/2005/8/layout/orgChart1#3"/>
    <dgm:cxn modelId="{51498E9F-0A3D-46D7-AC47-7CB21A63325D}" type="presParOf" srcId="{45CF28D8-7DD0-47F0-8193-C7884647EE77}" destId="{B1FD6CA4-9365-4C69-8AB6-59ECE229387C}" srcOrd="0" destOrd="0" presId="urn:microsoft.com/office/officeart/2005/8/layout/orgChart1#3"/>
    <dgm:cxn modelId="{A7092C15-9CDE-44C5-B44E-6BEB981DF50C}" type="presParOf" srcId="{45CF28D8-7DD0-47F0-8193-C7884647EE77}" destId="{E6786067-DE82-4E74-89B3-EBBE225953FD}" srcOrd="1" destOrd="0" presId="urn:microsoft.com/office/officeart/2005/8/layout/orgChart1#3"/>
    <dgm:cxn modelId="{38FF4A7D-CE34-4123-831E-72338046CB73}" type="presParOf" srcId="{04A19721-CEF2-4407-B8E0-9162ECF4C7FF}" destId="{5EE58A55-6BE5-48A6-AA5F-AE925323A67A}" srcOrd="1" destOrd="0" presId="urn:microsoft.com/office/officeart/2005/8/layout/orgChart1#3"/>
    <dgm:cxn modelId="{E9204EFE-9E6F-44DD-B994-AE1C446D17DE}" type="presParOf" srcId="{5EE58A55-6BE5-48A6-AA5F-AE925323A67A}" destId="{515D9D0D-B6AB-4A04-AEB6-2989C537D8A1}" srcOrd="0" destOrd="0" presId="urn:microsoft.com/office/officeart/2005/8/layout/orgChart1#3"/>
    <dgm:cxn modelId="{BB072F14-573B-41BE-B6F8-3E65C0E6303D}" type="presParOf" srcId="{5EE58A55-6BE5-48A6-AA5F-AE925323A67A}" destId="{514D94D0-75F3-486E-BE62-D7859A6F8CAD}" srcOrd="1" destOrd="0" presId="urn:microsoft.com/office/officeart/2005/8/layout/orgChart1#3"/>
    <dgm:cxn modelId="{B6DDE170-7F6D-491B-8D3A-AADFEA699101}" type="presParOf" srcId="{514D94D0-75F3-486E-BE62-D7859A6F8CAD}" destId="{5E31B280-CA71-41E5-833A-2A36F8E6813E}" srcOrd="0" destOrd="0" presId="urn:microsoft.com/office/officeart/2005/8/layout/orgChart1#3"/>
    <dgm:cxn modelId="{99E5226E-5E20-4F5F-9DEE-9CEE55EC301C}" type="presParOf" srcId="{5E31B280-CA71-41E5-833A-2A36F8E6813E}" destId="{DAFAEE7D-EDC1-4644-959F-6434C5F5742E}" srcOrd="0" destOrd="0" presId="urn:microsoft.com/office/officeart/2005/8/layout/orgChart1#3"/>
    <dgm:cxn modelId="{82C5C2A5-98CC-4F32-BAC5-7A6EBC3974FB}" type="presParOf" srcId="{5E31B280-CA71-41E5-833A-2A36F8E6813E}" destId="{DF2F7E63-DABE-4C68-AB69-34200302795C}" srcOrd="1" destOrd="0" presId="urn:microsoft.com/office/officeart/2005/8/layout/orgChart1#3"/>
    <dgm:cxn modelId="{8220C6D1-BB9B-4A96-AAF5-242072CFE8C9}" type="presParOf" srcId="{514D94D0-75F3-486E-BE62-D7859A6F8CAD}" destId="{206201A4-A5F7-410B-B136-2E17BC04948A}" srcOrd="1" destOrd="0" presId="urn:microsoft.com/office/officeart/2005/8/layout/orgChart1#3"/>
    <dgm:cxn modelId="{1C1C31AF-003A-4768-A267-FD5F39AC3389}" type="presParOf" srcId="{514D94D0-75F3-486E-BE62-D7859A6F8CAD}" destId="{3063B058-3EF9-4596-8F96-3C178DC63760}" srcOrd="2" destOrd="0" presId="urn:microsoft.com/office/officeart/2005/8/layout/orgChart1#3"/>
    <dgm:cxn modelId="{E5812997-9654-4DBA-AC8F-D7196E2053B1}" type="presParOf" srcId="{04A19721-CEF2-4407-B8E0-9162ECF4C7FF}" destId="{233CE9F2-6D8D-4877-8136-9D71DCD4FFD2}" srcOrd="2" destOrd="0" presId="urn:microsoft.com/office/officeart/2005/8/layout/orgChart1#3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21" minVer="http://schemas.openxmlformats.org/drawingml/2006/main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7F09E-A4DF-4902-8EEC-3AE2C1BC94CB}">
      <dsp:nvSpPr>
        <dsp:cNvPr id="0" name=""/>
        <dsp:cNvSpPr/>
      </dsp:nvSpPr>
      <dsp:spPr>
        <a:xfrm>
          <a:off x="2080005" y="998467"/>
          <a:ext cx="1138277" cy="395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552"/>
              </a:lnTo>
              <a:lnTo>
                <a:pt x="1138277" y="197552"/>
              </a:lnTo>
              <a:lnTo>
                <a:pt x="1138277" y="39510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5FF1BF-BB86-48EA-A377-AEF122B4CD94}">
      <dsp:nvSpPr>
        <dsp:cNvPr id="0" name=""/>
        <dsp:cNvSpPr/>
      </dsp:nvSpPr>
      <dsp:spPr>
        <a:xfrm>
          <a:off x="941728" y="998467"/>
          <a:ext cx="1138277" cy="395104"/>
        </a:xfrm>
        <a:custGeom>
          <a:avLst/>
          <a:gdLst/>
          <a:ahLst/>
          <a:cxnLst/>
          <a:rect l="0" t="0" r="0" b="0"/>
          <a:pathLst>
            <a:path>
              <a:moveTo>
                <a:pt x="1138277" y="0"/>
              </a:moveTo>
              <a:lnTo>
                <a:pt x="1138277" y="197552"/>
              </a:lnTo>
              <a:lnTo>
                <a:pt x="0" y="197552"/>
              </a:lnTo>
              <a:lnTo>
                <a:pt x="0" y="39510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4CBEB-63B1-4419-9735-B4D46526C6ED}">
      <dsp:nvSpPr>
        <dsp:cNvPr id="0" name=""/>
        <dsp:cNvSpPr/>
      </dsp:nvSpPr>
      <dsp:spPr>
        <a:xfrm>
          <a:off x="1139280" y="57742"/>
          <a:ext cx="1881450" cy="9407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300" kern="1200"/>
            <a:t>忧</a:t>
          </a:r>
        </a:p>
      </dsp:txBody>
      <dsp:txXfrm>
        <a:off x="1139280" y="57742"/>
        <a:ext cx="1881450" cy="940725"/>
      </dsp:txXfrm>
    </dsp:sp>
    <dsp:sp modelId="{B4D6D5DE-F671-4B86-A6D6-67FE58F13831}">
      <dsp:nvSpPr>
        <dsp:cNvPr id="0" name=""/>
        <dsp:cNvSpPr/>
      </dsp:nvSpPr>
      <dsp:spPr>
        <a:xfrm>
          <a:off x="1002" y="1393572"/>
          <a:ext cx="1881450" cy="9407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300" kern="1200"/>
            <a:t>功业</a:t>
          </a:r>
        </a:p>
      </dsp:txBody>
      <dsp:txXfrm>
        <a:off x="1002" y="1393572"/>
        <a:ext cx="1881450" cy="940725"/>
      </dsp:txXfrm>
    </dsp:sp>
    <dsp:sp modelId="{2BC2C19E-DA8E-4C98-9159-5233B773AA13}">
      <dsp:nvSpPr>
        <dsp:cNvPr id="0" name=""/>
        <dsp:cNvSpPr/>
      </dsp:nvSpPr>
      <dsp:spPr>
        <a:xfrm>
          <a:off x="2277557" y="1393572"/>
          <a:ext cx="1881450" cy="9407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300" kern="1200"/>
            <a:t>贤才</a:t>
          </a:r>
        </a:p>
      </dsp:txBody>
      <dsp:txXfrm>
        <a:off x="2277557" y="1393572"/>
        <a:ext cx="1881450" cy="9407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E26AA-2DEF-4765-994D-74C9F8A33BC1}">
      <dsp:nvSpPr>
        <dsp:cNvPr id="0" name=""/>
        <dsp:cNvSpPr/>
      </dsp:nvSpPr>
      <dsp:spPr>
        <a:xfrm>
          <a:off x="1874493" y="952277"/>
          <a:ext cx="91440" cy="3997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970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10EB8A-A171-4FC5-AA30-52D6E58592C9}">
      <dsp:nvSpPr>
        <dsp:cNvPr id="0" name=""/>
        <dsp:cNvSpPr/>
      </dsp:nvSpPr>
      <dsp:spPr>
        <a:xfrm>
          <a:off x="968545" y="609"/>
          <a:ext cx="1903336" cy="9516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/>
            <a:t>志</a:t>
          </a:r>
        </a:p>
      </dsp:txBody>
      <dsp:txXfrm>
        <a:off x="968545" y="609"/>
        <a:ext cx="1903336" cy="951668"/>
      </dsp:txXfrm>
    </dsp:sp>
    <dsp:sp modelId="{2FB001EA-8678-40E3-92C7-6E16BEB6E454}">
      <dsp:nvSpPr>
        <dsp:cNvPr id="0" name=""/>
        <dsp:cNvSpPr/>
      </dsp:nvSpPr>
      <dsp:spPr>
        <a:xfrm>
          <a:off x="968545" y="1351978"/>
          <a:ext cx="1903336" cy="9516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/>
            <a:t>一统天下</a:t>
          </a:r>
        </a:p>
      </dsp:txBody>
      <dsp:txXfrm>
        <a:off x="968545" y="1351978"/>
        <a:ext cx="1903336" cy="9516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D9D0D-B6AB-4A04-AEB6-2989C537D8A1}">
      <dsp:nvSpPr>
        <dsp:cNvPr id="0" name=""/>
        <dsp:cNvSpPr/>
      </dsp:nvSpPr>
      <dsp:spPr>
        <a:xfrm>
          <a:off x="1826488" y="803410"/>
          <a:ext cx="91440" cy="3373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739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D6CA4-9365-4C69-8AB6-59ECE229387C}">
      <dsp:nvSpPr>
        <dsp:cNvPr id="0" name=""/>
        <dsp:cNvSpPr/>
      </dsp:nvSpPr>
      <dsp:spPr>
        <a:xfrm>
          <a:off x="1068886" y="88"/>
          <a:ext cx="1606643" cy="8033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  <a:sp3d extrusionH="28000" prstMaterial="matte"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700" kern="1200"/>
            <a:t>低沉</a:t>
          </a:r>
        </a:p>
      </dsp:txBody>
      <dsp:txXfrm>
        <a:off x="1068886" y="88"/>
        <a:ext cx="1606643" cy="803321"/>
      </dsp:txXfrm>
    </dsp:sp>
    <dsp:sp modelId="{DAFAEE7D-EDC1-4644-959F-6434C5F5742E}">
      <dsp:nvSpPr>
        <dsp:cNvPr id="0" name=""/>
        <dsp:cNvSpPr/>
      </dsp:nvSpPr>
      <dsp:spPr>
        <a:xfrm>
          <a:off x="1068886" y="1140805"/>
          <a:ext cx="1606643" cy="8033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  <a:sp3d extrusionH="28000" prstMaterial="matte"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700" kern="1200"/>
            <a:t>昂扬</a:t>
          </a:r>
        </a:p>
      </dsp:txBody>
      <dsp:txXfrm>
        <a:off x="1068886" y="1140805"/>
        <a:ext cx="1606643" cy="803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#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#2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#3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#1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2" Type="http://schemas.openxmlformats.org/officeDocument/2006/relationships/tags" Target="../tags/tag84.xml"/><Relationship Id="rId1" Type="http://schemas.openxmlformats.org/officeDocument/2006/relationships/theme" Target="../theme/theme2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5" Type="http://schemas.openxmlformats.org/officeDocument/2006/relationships/slide" Target="../slides/slide1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slide" Target="../slides/slide2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5" Type="http://schemas.openxmlformats.org/officeDocument/2006/relationships/slide" Target="../slides/slide3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5" Type="http://schemas.openxmlformats.org/officeDocument/2006/relationships/slide" Target="../slides/slide22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5" Type="http://schemas.openxmlformats.org/officeDocument/2006/relationships/slide" Target="../slides/slide32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142875" y="768350"/>
            <a:ext cx="6818313" cy="3836988"/>
          </a:xfrm>
          <a:ln>
            <a:solidFill>
              <a:srgbClr val="000000"/>
            </a:solidFill>
            <a:miter/>
          </a:ln>
        </p:spPr>
      </p:sp>
      <p:sp>
        <p:nvSpPr>
          <p:cNvPr id="11266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9075" tIns="49538" rIns="99075" bIns="49538" anchor="t" anchorCtr="0"/>
          <a:lstStyle/>
          <a:p>
            <a:pPr lvl="0" eaLnBrk="1" hangingPunct="1"/>
            <a:endParaRPr lang="zh-CN" altLang="en-US"/>
          </a:p>
        </p:txBody>
      </p:sp>
      <p:sp>
        <p:nvSpPr>
          <p:cNvPr id="11267" name="页脚占位符 3"/>
          <p:cNvSpPr txBox="1">
            <a:spLocks noGrp="1"/>
          </p:cNvSpPr>
          <p:nvPr>
            <p:custDataLst>
              <p:tags r:id="rId3"/>
            </p:custDataLst>
          </p:nvPr>
        </p:nvSpPr>
        <p:spPr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indent="0" defTabSz="990600"/>
            <a:r>
              <a:rPr lang="en-US" altLang="en-US" sz="13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湖南宁远一中高一                2011年8月27日</a:t>
            </a:r>
          </a:p>
        </p:txBody>
      </p:sp>
    </p:spTree>
    <p:extLst>
      <p:ext uri="{BB962C8B-B14F-4D97-AF65-F5344CB8AC3E}">
        <p14:creationId xmlns:p14="http://schemas.microsoft.com/office/powerpoint/2010/main" val="2615697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142875" y="768350"/>
            <a:ext cx="6818313" cy="3836988"/>
          </a:xfrm>
          <a:ln>
            <a:solidFill>
              <a:srgbClr val="000000"/>
            </a:solidFill>
            <a:miter/>
          </a:ln>
        </p:spPr>
      </p:sp>
      <p:sp>
        <p:nvSpPr>
          <p:cNvPr id="13314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9075" tIns="49538" rIns="99075" bIns="49538" anchor="t" anchorCtr="0"/>
          <a:lstStyle/>
          <a:p>
            <a:pPr lvl="0" eaLnBrk="1" hangingPunct="1"/>
            <a:endParaRPr lang="zh-CN" altLang="en-US"/>
          </a:p>
        </p:txBody>
      </p:sp>
      <p:sp>
        <p:nvSpPr>
          <p:cNvPr id="13315" name="页脚占位符 3"/>
          <p:cNvSpPr txBox="1">
            <a:spLocks noGrp="1"/>
          </p:cNvSpPr>
          <p:nvPr>
            <p:custDataLst>
              <p:tags r:id="rId3"/>
            </p:custDataLst>
          </p:nvPr>
        </p:nvSpPr>
        <p:spPr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indent="0" defTabSz="990600"/>
            <a:r>
              <a:rPr lang="en-US" altLang="en-US" sz="13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湖南宁远一中高一                2011年8月27日</a:t>
            </a:r>
          </a:p>
        </p:txBody>
      </p:sp>
    </p:spTree>
    <p:extLst>
      <p:ext uri="{BB962C8B-B14F-4D97-AF65-F5344CB8AC3E}">
        <p14:creationId xmlns:p14="http://schemas.microsoft.com/office/powerpoint/2010/main" val="497979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142875" y="768350"/>
            <a:ext cx="6818313" cy="3836988"/>
          </a:xfrm>
          <a:ln>
            <a:solidFill>
              <a:srgbClr val="000000"/>
            </a:solidFill>
            <a:miter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9075" tIns="49538" rIns="99075" bIns="49538" anchor="t" anchorCtr="0"/>
          <a:lstStyle/>
          <a:p>
            <a:pPr lvl="0" eaLnBrk="1" hangingPunct="1"/>
            <a:endParaRPr lang="zh-CN" altLang="en-US"/>
          </a:p>
        </p:txBody>
      </p:sp>
      <p:sp>
        <p:nvSpPr>
          <p:cNvPr id="15363" name="页脚占位符 3"/>
          <p:cNvSpPr txBox="1">
            <a:spLocks noGrp="1"/>
          </p:cNvSpPr>
          <p:nvPr>
            <p:custDataLst>
              <p:tags r:id="rId3"/>
            </p:custDataLst>
          </p:nvPr>
        </p:nvSpPr>
        <p:spPr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indent="0" defTabSz="990600"/>
            <a:r>
              <a:rPr lang="en-US" altLang="en-US" sz="13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湖南宁远一中高一                2011年8月27日</a:t>
            </a:r>
          </a:p>
        </p:txBody>
      </p:sp>
    </p:spTree>
    <p:extLst>
      <p:ext uri="{BB962C8B-B14F-4D97-AF65-F5344CB8AC3E}">
        <p14:creationId xmlns:p14="http://schemas.microsoft.com/office/powerpoint/2010/main" val="3470141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B8C9022F-0009-4647-9250-4CF23ECFCDB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BC865B2-56DB-44B7-B17C-EAA7AF7037C2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7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8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2024/9/25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2024/9/25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2024/9/25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fontAlgn="auto">
              <a:defRPr/>
            </a:pPr>
            <a:fld id="{24D8A48A-BC7B-4E94-A1B9-7DBEE3EA9A83}" type="datetimeFigureOut">
              <a:rPr lang="zh-CN" altLang="en-US" strike="noStrike" noProof="1">
                <a:latin typeface="+mn-lt"/>
                <a:ea typeface="+mn-ea"/>
                <a:cs typeface="+mn-cs"/>
              </a:rPr>
              <a:t>2024/9/25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fontAlgn="auto">
              <a:defRPr/>
            </a:pPr>
            <a:fld id="{DC05FEBE-4EB8-47FF-ACEB-4CD056A78647}" type="slidenum">
              <a:rPr lang="zh-CN" altLang="en-US" strike="noStrike" noProof="1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 flipH="1">
            <a:off x="11150503" y="5746376"/>
            <a:ext cx="934816" cy="118305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605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file:///D:\qq&#25991;&#20214;\712321467\Image\C2C\Image2\%7b75232B38-A165-1FB7-499C-2E1C792CACB5%7d.png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5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4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5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6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8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 r:link="rId3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1" r:id="rId2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153.xml"/><Relationship Id="rId1" Type="http://schemas.openxmlformats.org/officeDocument/2006/relationships/tags" Target="../tags/tag1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155.xml"/><Relationship Id="rId1" Type="http://schemas.openxmlformats.org/officeDocument/2006/relationships/tags" Target="../tags/tag15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7" Type="http://schemas.openxmlformats.org/officeDocument/2006/relationships/image" Target="../media/image6.jpeg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171.xml"/><Relationship Id="rId4" Type="http://schemas.openxmlformats.org/officeDocument/2006/relationships/tags" Target="../tags/tag17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tags" Target="../tags/tag187.xml"/><Relationship Id="rId3" Type="http://schemas.openxmlformats.org/officeDocument/2006/relationships/tags" Target="../tags/tag177.xml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2" Type="http://schemas.openxmlformats.org/officeDocument/2006/relationships/tags" Target="../tags/tag176.xml"/><Relationship Id="rId16" Type="http://schemas.openxmlformats.org/officeDocument/2006/relationships/image" Target="../media/image6.jpeg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5" Type="http://schemas.openxmlformats.org/officeDocument/2006/relationships/tags" Target="../tags/tag179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84.xml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tags" Target="../tags/tag18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19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4" Type="http://schemas.openxmlformats.org/officeDocument/2006/relationships/tags" Target="../tags/tag19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20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10" Type="http://schemas.openxmlformats.org/officeDocument/2006/relationships/image" Target="../media/image10.png"/><Relationship Id="rId4" Type="http://schemas.openxmlformats.org/officeDocument/2006/relationships/tags" Target="../tags/tag207.xml"/><Relationship Id="rId9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17.xml"/><Relationship Id="rId13" Type="http://schemas.openxmlformats.org/officeDocument/2006/relationships/image" Target="../media/image6.jpeg"/><Relationship Id="rId3" Type="http://schemas.openxmlformats.org/officeDocument/2006/relationships/tags" Target="../tags/tag212.xml"/><Relationship Id="rId7" Type="http://schemas.openxmlformats.org/officeDocument/2006/relationships/tags" Target="../tags/tag216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1" Type="http://schemas.openxmlformats.org/officeDocument/2006/relationships/tags" Target="../tags/tag220.xml"/><Relationship Id="rId5" Type="http://schemas.openxmlformats.org/officeDocument/2006/relationships/tags" Target="../tags/tag214.xml"/><Relationship Id="rId10" Type="http://schemas.openxmlformats.org/officeDocument/2006/relationships/tags" Target="../tags/tag219.xml"/><Relationship Id="rId4" Type="http://schemas.openxmlformats.org/officeDocument/2006/relationships/tags" Target="../tags/tag213.xml"/><Relationship Id="rId9" Type="http://schemas.openxmlformats.org/officeDocument/2006/relationships/tags" Target="../tags/tag218.xml"/><Relationship Id="rId1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28.xml"/><Relationship Id="rId7" Type="http://schemas.openxmlformats.org/officeDocument/2006/relationships/tags" Target="../tags/tag232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5" Type="http://schemas.openxmlformats.org/officeDocument/2006/relationships/tags" Target="../tags/tag230.xml"/><Relationship Id="rId4" Type="http://schemas.openxmlformats.org/officeDocument/2006/relationships/tags" Target="../tags/tag229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35.xml"/><Relationship Id="rId7" Type="http://schemas.openxmlformats.org/officeDocument/2006/relationships/image" Target="../media/image6.jpeg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37.xml"/><Relationship Id="rId4" Type="http://schemas.openxmlformats.org/officeDocument/2006/relationships/tags" Target="../tags/tag2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3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41.xml"/><Relationship Id="rId7" Type="http://schemas.openxmlformats.org/officeDocument/2006/relationships/image" Target="../media/image6.jpeg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0.xml"/><Relationship Id="rId4" Type="http://schemas.openxmlformats.org/officeDocument/2006/relationships/tags" Target="../tags/tag24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48.xml"/><Relationship Id="rId7" Type="http://schemas.openxmlformats.org/officeDocument/2006/relationships/image" Target="../media/image6.jpeg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0.xml"/><Relationship Id="rId4" Type="http://schemas.openxmlformats.org/officeDocument/2006/relationships/tags" Target="../tags/tag24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5" Type="http://schemas.openxmlformats.org/officeDocument/2006/relationships/image" Target="../media/image12.png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18" Type="http://schemas.openxmlformats.org/officeDocument/2006/relationships/diagramLayout" Target="../diagrams/layout3.xml"/><Relationship Id="rId3" Type="http://schemas.openxmlformats.org/officeDocument/2006/relationships/tags" Target="../tags/tag255.xml"/><Relationship Id="rId21" Type="http://schemas.microsoft.com/office/2007/relationships/diagramDrawing" Target="../diagrams/drawing3.xml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17" Type="http://schemas.openxmlformats.org/officeDocument/2006/relationships/diagramData" Target="../diagrams/data3.xml"/><Relationship Id="rId2" Type="http://schemas.openxmlformats.org/officeDocument/2006/relationships/tags" Target="../tags/tag254.xml"/><Relationship Id="rId16" Type="http://schemas.microsoft.com/office/2007/relationships/diagramDrawing" Target="../diagrams/drawing2.xml"/><Relationship Id="rId20" Type="http://schemas.openxmlformats.org/officeDocument/2006/relationships/diagramColors" Target="../diagrams/colors3.xml"/><Relationship Id="rId1" Type="http://schemas.openxmlformats.org/officeDocument/2006/relationships/tags" Target="../tags/tag253.xml"/><Relationship Id="rId6" Type="http://schemas.openxmlformats.org/officeDocument/2006/relationships/image" Target="../media/image6.jpeg"/><Relationship Id="rId11" Type="http://schemas.microsoft.com/office/2007/relationships/diagramDrawing" Target="../diagrams/drawing1.xml"/><Relationship Id="rId5" Type="http://schemas.openxmlformats.org/officeDocument/2006/relationships/slideLayout" Target="../slideLayouts/slideLayout2.xml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19" Type="http://schemas.openxmlformats.org/officeDocument/2006/relationships/diagramQuickStyle" Target="../diagrams/quickStyle3.xml"/><Relationship Id="rId4" Type="http://schemas.openxmlformats.org/officeDocument/2006/relationships/tags" Target="../tags/tag256.xml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259.xml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6" Type="http://schemas.openxmlformats.org/officeDocument/2006/relationships/image" Target="../media/image13.jpe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62.xml"/><Relationship Id="rId7" Type="http://schemas.openxmlformats.org/officeDocument/2006/relationships/image" Target="../media/image6.jpeg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64.xml"/><Relationship Id="rId4" Type="http://schemas.openxmlformats.org/officeDocument/2006/relationships/tags" Target="../tags/tag26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4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275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image" Target="../media/image4.gif"/><Relationship Id="rId2" Type="http://schemas.openxmlformats.org/officeDocument/2006/relationships/tags" Target="../tags/tag117.xml"/><Relationship Id="rId16" Type="http://schemas.openxmlformats.org/officeDocument/2006/relationships/hyperlink" Target="../../&#26391;&#35829;-&#30701;&#27468;&#34892;-320x240.Flv" TargetMode="Externa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5" Type="http://schemas.openxmlformats.org/officeDocument/2006/relationships/tags" Target="../tags/tag120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25.xml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tags" Target="../tags/tag142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144.xml"/><Relationship Id="rId1" Type="http://schemas.openxmlformats.org/officeDocument/2006/relationships/tags" Target="../tags/tag1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文本占位符 33587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 bwMode="auto">
          <a:xfrm>
            <a:off x="406862" y="1304925"/>
            <a:ext cx="11189393" cy="424815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457200" marR="0" lvl="0" indent="-457200" algn="l" defTabSz="1219200" rtl="0" eaLnBrk="1" fontAlgn="base" latinLnBrk="0" hangingPunct="1">
              <a:lnSpc>
                <a:spcPct val="14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+mn-cs"/>
              </a:rPr>
              <a:t>太祖运筹演谋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+mn-cs"/>
              </a:rPr>
              <a:t>……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+mn-cs"/>
              </a:rPr>
              <a:t>抑可谓非常之人，超世之杰矣。”</a:t>
            </a:r>
          </a:p>
          <a:p>
            <a:pPr marL="457200" marR="0" lvl="0" indent="-457200" algn="l" defTabSz="1219200" rtl="0" eaLnBrk="1" fontAlgn="base" latinLnBrk="0" hangingPunct="1">
              <a:lnSpc>
                <a:spcPct val="14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+mn-cs"/>
              </a:rPr>
              <a:t>                                                           ——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+mn-cs"/>
              </a:rPr>
              <a:t>陈寿 </a:t>
            </a:r>
          </a:p>
          <a:p>
            <a:pPr marL="457200" marR="0" lvl="0" indent="-457200" algn="l" defTabSz="1219200" rtl="0" eaLnBrk="1" fontAlgn="base" latinLnBrk="0" hangingPunct="1">
              <a:lnSpc>
                <a:spcPct val="14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+mn-cs"/>
              </a:rPr>
              <a:t>“子治世之能臣，乱世之奸雄。”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+mn-cs"/>
              </a:rPr>
              <a:t>——《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+mn-cs"/>
              </a:rPr>
              <a:t>魏书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+mn-cs"/>
              </a:rPr>
              <a:t>》 </a:t>
            </a:r>
          </a:p>
          <a:p>
            <a:pPr marL="457200" marR="0" lvl="0" indent="-457200" algn="l" defTabSz="1219200" rtl="0" eaLnBrk="1" fontAlgn="base" latinLnBrk="0" hangingPunct="1">
              <a:lnSpc>
                <a:spcPct val="14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+mn-cs"/>
              </a:rPr>
              <a:t>“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+mn-cs"/>
              </a:rPr>
              <a:t>临危制变，料敌设奇，一将之智有余，万乘之才不足。”             </a:t>
            </a:r>
          </a:p>
          <a:p>
            <a:pPr marL="457200" marR="0" lvl="0" indent="-457200" algn="l" defTabSz="1219200" rtl="0" eaLnBrk="1" fontAlgn="base" latinLnBrk="0" hangingPunct="1">
              <a:lnSpc>
                <a:spcPct val="14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+mn-cs"/>
              </a:rPr>
              <a:t>                                                   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+mn-cs"/>
              </a:rPr>
              <a:t>——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+mn-cs"/>
              </a:rPr>
              <a:t>唐太宗</a:t>
            </a:r>
          </a:p>
          <a:p>
            <a:pPr marL="457200" marR="0" lvl="0" indent="-457200" algn="l" defTabSz="1219200" rtl="0" eaLnBrk="1" fontAlgn="base" latinLnBrk="0" hangingPunct="1">
              <a:lnSpc>
                <a:spcPct val="14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+mn-cs"/>
              </a:rPr>
              <a:t>“曹操至少是一个英雄。”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+mn-cs"/>
              </a:rPr>
              <a:t>——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+mn-cs"/>
              </a:rPr>
              <a:t>鲁迅</a:t>
            </a:r>
          </a:p>
        </p:txBody>
      </p:sp>
      <p:sp>
        <p:nvSpPr>
          <p:cNvPr id="10242" name="矩形 335874"/>
          <p:cNvSpPr>
            <a:spLocks noTextEdit="1"/>
          </p:cNvSpPr>
          <p:nvPr>
            <p:custDataLst>
              <p:tags r:id="rId2"/>
            </p:custDataLst>
          </p:nvPr>
        </p:nvSpPr>
        <p:spPr>
          <a:xfrm>
            <a:off x="2640012" y="326102"/>
            <a:ext cx="691197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19"/>
              </a:avLst>
            </a:prstTxWarp>
            <a:normAutofit/>
          </a:bodyPr>
          <a:lstStyle/>
          <a:p>
            <a:pPr algn="ctr"/>
            <a:r>
              <a:rPr lang="zh-CN" altLang="en-US" sz="3600" b="1" dirty="0">
                <a:solidFill>
                  <a:srgbClr val="66003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名人眼中的曹操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166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166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1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1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1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1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1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1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1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1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1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1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6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/>
          <p:nvPr>
            <p:custDataLst>
              <p:tags r:id="rId1"/>
            </p:custDataLst>
          </p:nvPr>
        </p:nvSpPr>
        <p:spPr>
          <a:xfrm>
            <a:off x="2095500" y="1071563"/>
            <a:ext cx="7200900" cy="45231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Arial" panose="020B0604020202020204" pitchFamily="34" charset="0"/>
              </a:rPr>
              <a:t>2</a:t>
            </a:r>
            <a:r>
              <a:rPr lang="zh-CN" altLang="en-US" sz="3600">
                <a:latin typeface="Arial" panose="020B0604020202020204" pitchFamily="34" charset="0"/>
              </a:rPr>
              <a:t>、</a:t>
            </a: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巧用典故</a:t>
            </a:r>
          </a:p>
          <a:p>
            <a:r>
              <a:rPr lang="zh-CN" altLang="en-US" sz="3600" b="1">
                <a:latin typeface="Arial" panose="020B0604020202020204" pitchFamily="34" charset="0"/>
              </a:rPr>
              <a:t> </a:t>
            </a:r>
          </a:p>
          <a:p>
            <a:r>
              <a:rPr lang="zh-CN" altLang="en-US" sz="3600" b="1">
                <a:latin typeface="Arial" panose="020B0604020202020204" pitchFamily="34" charset="0"/>
              </a:rPr>
              <a:t>   “青青子衿，悠悠我心”出自</a:t>
            </a:r>
            <a:r>
              <a:rPr lang="en-US" altLang="zh-CN" sz="3600" b="1">
                <a:latin typeface="Arial" panose="020B0604020202020204" pitchFamily="34" charset="0"/>
              </a:rPr>
              <a:t>《</a:t>
            </a:r>
            <a:r>
              <a:rPr lang="zh-CN" altLang="en-US" sz="3600" b="1">
                <a:latin typeface="Arial" panose="020B0604020202020204" pitchFamily="34" charset="0"/>
              </a:rPr>
              <a:t>郑风</a:t>
            </a:r>
            <a:r>
              <a:rPr lang="en-US" altLang="zh-CN" sz="3600" b="1">
                <a:latin typeface="Arial" panose="020B0604020202020204" pitchFamily="34" charset="0"/>
              </a:rPr>
              <a:t>·</a:t>
            </a:r>
            <a:r>
              <a:rPr lang="zh-CN" altLang="en-US" sz="3600" b="1">
                <a:latin typeface="Arial" panose="020B0604020202020204" pitchFamily="34" charset="0"/>
              </a:rPr>
              <a:t>子矜</a:t>
            </a:r>
            <a:r>
              <a:rPr lang="en-US" altLang="zh-CN" sz="3600" b="1">
                <a:latin typeface="Arial" panose="020B0604020202020204" pitchFamily="34" charset="0"/>
              </a:rPr>
              <a:t>》</a:t>
            </a:r>
            <a:r>
              <a:rPr lang="zh-CN" altLang="en-US" sz="3600" b="1">
                <a:latin typeface="Arial" panose="020B0604020202020204" pitchFamily="34" charset="0"/>
              </a:rPr>
              <a:t>，本意是传达恋爱中的女子对情人的爱怨和期盼的心情，这里诗人化用诗意，</a:t>
            </a: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比喻对</a:t>
            </a:r>
            <a:r>
              <a:rPr lang="zh-CN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贤才的渴望</a:t>
            </a: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，热烈的期待贤士的到来，</a:t>
            </a:r>
            <a:r>
              <a:rPr lang="zh-CN" altLang="en-US" sz="3600" b="1">
                <a:latin typeface="Arial" panose="020B0604020202020204" pitchFamily="34" charset="0"/>
              </a:rPr>
              <a:t>古朴深沉，自然妥帖。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wome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298575" y="548323"/>
            <a:ext cx="3654425" cy="5761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4211" name="Rectangle 3"/>
          <p:cNvSpPr/>
          <p:nvPr>
            <p:custDataLst>
              <p:tags r:id="rId2"/>
            </p:custDataLst>
          </p:nvPr>
        </p:nvSpPr>
        <p:spPr>
          <a:xfrm>
            <a:off x="5527675" y="3231515"/>
            <a:ext cx="4703763" cy="4092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b="1">
                <a:solidFill>
                  <a:srgbClr val="3333FF"/>
                </a:solidFill>
                <a:latin typeface="Arial" panose="020B0604020202020204" pitchFamily="34" charset="0"/>
              </a:rPr>
              <a:t>这原是一首情诗</a:t>
            </a:r>
            <a:r>
              <a:rPr lang="en-US" altLang="zh-CN" sz="3200" b="1">
                <a:solidFill>
                  <a:srgbClr val="3333FF"/>
                </a:solidFill>
                <a:latin typeface="Arial" panose="020B0604020202020204" pitchFamily="34" charset="0"/>
              </a:rPr>
              <a:t>,</a:t>
            </a:r>
            <a:r>
              <a:rPr lang="zh-CN" altLang="en-US" sz="3200" b="1">
                <a:solidFill>
                  <a:srgbClr val="3333FF"/>
                </a:solidFill>
                <a:latin typeface="Arial" panose="020B0604020202020204" pitchFamily="34" charset="0"/>
              </a:rPr>
              <a:t>诗句的大意</a:t>
            </a:r>
            <a:r>
              <a:rPr lang="en-US" altLang="zh-CN" sz="3200" b="1">
                <a:solidFill>
                  <a:srgbClr val="3333FF"/>
                </a:solidFill>
                <a:latin typeface="Arial" panose="020B0604020202020204" pitchFamily="34" charset="0"/>
              </a:rPr>
              <a:t>:</a:t>
            </a:r>
            <a:r>
              <a:rPr lang="zh-CN" altLang="en-US" sz="3200" b="1">
                <a:solidFill>
                  <a:srgbClr val="3333FF"/>
                </a:solidFill>
                <a:latin typeface="Arial" panose="020B0604020202020204" pitchFamily="34" charset="0"/>
              </a:rPr>
              <a:t>情人青色的衣衿</a:t>
            </a:r>
            <a:r>
              <a:rPr lang="en-US" altLang="zh-CN" sz="3200" b="1">
                <a:solidFill>
                  <a:srgbClr val="3333FF"/>
                </a:solidFill>
                <a:latin typeface="Arial" panose="020B0604020202020204" pitchFamily="34" charset="0"/>
              </a:rPr>
              <a:t>,</a:t>
            </a:r>
            <a:r>
              <a:rPr lang="zh-CN" altLang="en-US" sz="3200" b="1">
                <a:solidFill>
                  <a:srgbClr val="3333FF"/>
                </a:solidFill>
                <a:latin typeface="Arial" panose="020B0604020202020204" pitchFamily="34" charset="0"/>
              </a:rPr>
              <a:t>令我情思悠长</a:t>
            </a:r>
            <a:r>
              <a:rPr lang="en-US" altLang="zh-CN" sz="3200" b="1">
                <a:solidFill>
                  <a:srgbClr val="3333FF"/>
                </a:solidFill>
                <a:latin typeface="Arial" panose="020B0604020202020204" pitchFamily="34" charset="0"/>
              </a:rPr>
              <a:t>.</a:t>
            </a:r>
            <a:r>
              <a:rPr lang="zh-CN" altLang="en-US" sz="3200" b="1">
                <a:solidFill>
                  <a:srgbClr val="3333FF"/>
                </a:solidFill>
                <a:latin typeface="Arial" panose="020B0604020202020204" pitchFamily="34" charset="0"/>
              </a:rPr>
              <a:t>纵然我没有去你那里</a:t>
            </a:r>
            <a:r>
              <a:rPr lang="en-US" altLang="zh-CN" sz="3200" b="1">
                <a:solidFill>
                  <a:srgbClr val="3333FF"/>
                </a:solidFill>
                <a:latin typeface="Arial" panose="020B0604020202020204" pitchFamily="34" charset="0"/>
              </a:rPr>
              <a:t>,</a:t>
            </a:r>
            <a:r>
              <a:rPr lang="zh-CN" altLang="en-US" sz="3200" b="1">
                <a:solidFill>
                  <a:srgbClr val="3333FF"/>
                </a:solidFill>
                <a:latin typeface="Arial" panose="020B0604020202020204" pitchFamily="34" charset="0"/>
              </a:rPr>
              <a:t>难道你就不能和我保持联系</a:t>
            </a:r>
            <a:r>
              <a:rPr lang="en-US" altLang="zh-CN" sz="3200" b="1">
                <a:solidFill>
                  <a:srgbClr val="3333FF"/>
                </a:solidFill>
                <a:latin typeface="Arial" panose="020B0604020202020204" pitchFamily="34" charset="0"/>
              </a:rPr>
              <a:t>?</a:t>
            </a:r>
          </a:p>
          <a:p>
            <a:pPr>
              <a:lnSpc>
                <a:spcPct val="125000"/>
              </a:lnSpc>
            </a:pPr>
            <a:b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88" name="Text Box 4"/>
          <p:cNvSpPr txBox="1"/>
          <p:nvPr>
            <p:custDataLst>
              <p:tags r:id="rId3"/>
            </p:custDataLst>
          </p:nvPr>
        </p:nvSpPr>
        <p:spPr>
          <a:xfrm>
            <a:off x="5410200" y="1295400"/>
            <a:ext cx="4821238" cy="17894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28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     </a:t>
            </a:r>
            <a:r>
              <a:rPr lang="en-US" altLang="zh-CN" sz="32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《</a:t>
            </a:r>
            <a:r>
              <a:rPr lang="zh-CN" altLang="en-US" sz="32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诗经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华文新魏" pitchFamily="2" charset="-122"/>
              </a:rPr>
              <a:t>·</a:t>
            </a:r>
            <a:r>
              <a:rPr lang="zh-CN" altLang="en-US" sz="32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郑风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华文新魏" pitchFamily="2" charset="-122"/>
              </a:rPr>
              <a:t>·</a:t>
            </a:r>
            <a:r>
              <a:rPr lang="zh-CN" altLang="en-US" sz="32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子衿</a:t>
            </a:r>
            <a:r>
              <a:rPr lang="en-US" altLang="zh-CN" sz="32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》</a:t>
            </a:r>
          </a:p>
          <a:p>
            <a:pPr>
              <a:lnSpc>
                <a:spcPct val="115000"/>
              </a:lnSpc>
            </a:pPr>
            <a:r>
              <a:rPr lang="en-US" altLang="zh-CN" sz="32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青青子衿，悠悠我心。</a:t>
            </a:r>
          </a:p>
          <a:p>
            <a:pPr>
              <a:lnSpc>
                <a:spcPct val="115000"/>
              </a:lnSpc>
            </a:pPr>
            <a:r>
              <a:rPr lang="zh-CN" altLang="en-US" sz="32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 纵我不往，子宁不嗣音？</a:t>
            </a:r>
          </a:p>
        </p:txBody>
      </p:sp>
      <p:sp>
        <p:nvSpPr>
          <p:cNvPr id="16390" name="Text Box 6"/>
          <p:cNvSpPr txBox="1"/>
          <p:nvPr>
            <p:custDataLst>
              <p:tags r:id="rId4"/>
            </p:custDataLst>
          </p:nvPr>
        </p:nvSpPr>
        <p:spPr>
          <a:xfrm>
            <a:off x="4953000" y="304800"/>
            <a:ext cx="5715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</a:rPr>
              <a:t>             </a:t>
            </a:r>
            <a:r>
              <a:rPr lang="zh-CN" altLang="en-US" sz="3600" b="1">
                <a:latin typeface="Arial" panose="020B0604020202020204" pitchFamily="34" charset="0"/>
              </a:rPr>
              <a:t>引用成句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内容占位符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  <a:buNone/>
            </a:pPr>
            <a:r>
              <a:rPr lang="zh-CN" altLang="en-US" sz="4000" b="1">
                <a:solidFill>
                  <a:srgbClr val="000099"/>
                </a:solidFill>
              </a:rPr>
              <a:t>“</a:t>
            </a:r>
            <a:r>
              <a:rPr lang="zh-CN" altLang="en-US" sz="4000" b="1">
                <a:solidFill>
                  <a:srgbClr val="002060"/>
                </a:solidFill>
              </a:rPr>
              <a:t>呦呦鹿鸣，食野之苹。我有嘉宾，鼓瑟吹笙”。是引用</a:t>
            </a:r>
            <a:r>
              <a:rPr lang="en-US" altLang="zh-CN" sz="4000" b="1">
                <a:solidFill>
                  <a:srgbClr val="002060"/>
                </a:solidFill>
              </a:rPr>
              <a:t>《</a:t>
            </a:r>
            <a:r>
              <a:rPr lang="zh-CN" altLang="en-US" sz="4000" b="1">
                <a:solidFill>
                  <a:srgbClr val="002060"/>
                </a:solidFill>
              </a:rPr>
              <a:t>诗经 </a:t>
            </a:r>
            <a:r>
              <a:rPr lang="en-US" altLang="zh-CN" sz="4000" b="1">
                <a:solidFill>
                  <a:srgbClr val="002060"/>
                </a:solidFill>
              </a:rPr>
              <a:t>·</a:t>
            </a:r>
            <a:r>
              <a:rPr lang="zh-CN" altLang="en-US" sz="4000" b="1">
                <a:solidFill>
                  <a:srgbClr val="002060"/>
                </a:solidFill>
              </a:rPr>
              <a:t> 小雅  </a:t>
            </a:r>
            <a:r>
              <a:rPr lang="en-US" altLang="zh-CN" sz="4000" b="1">
                <a:solidFill>
                  <a:srgbClr val="002060"/>
                </a:solidFill>
              </a:rPr>
              <a:t>·</a:t>
            </a:r>
            <a:r>
              <a:rPr lang="zh-CN" altLang="en-US" sz="4000" b="1">
                <a:solidFill>
                  <a:srgbClr val="002060"/>
                </a:solidFill>
              </a:rPr>
              <a:t>  鹿鸣</a:t>
            </a:r>
            <a:r>
              <a:rPr lang="en-US" altLang="zh-CN" sz="4000" b="1">
                <a:solidFill>
                  <a:srgbClr val="002060"/>
                </a:solidFill>
              </a:rPr>
              <a:t>》</a:t>
            </a:r>
            <a:r>
              <a:rPr lang="zh-CN" altLang="en-US" sz="4000" b="1">
                <a:solidFill>
                  <a:srgbClr val="002060"/>
                </a:solidFill>
              </a:rPr>
              <a:t>篇中的句子，原是欢宴宾客时唱的诗，</a:t>
            </a:r>
            <a:r>
              <a:rPr lang="zh-CN" altLang="zh-CN" sz="4000" b="1">
                <a:solidFill>
                  <a:srgbClr val="002060"/>
                </a:solidFill>
              </a:rPr>
              <a:t>描写欢宴宾客的句子，</a:t>
            </a:r>
            <a:r>
              <a:rPr lang="zh-CN" altLang="en-US" sz="4000" b="1">
                <a:solidFill>
                  <a:srgbClr val="002060"/>
                </a:solidFill>
              </a:rPr>
              <a:t>这里借用来</a:t>
            </a:r>
            <a:r>
              <a:rPr lang="zh-CN" altLang="en-US" sz="4000" b="1">
                <a:solidFill>
                  <a:srgbClr val="002060"/>
                </a:solidFill>
                <a:latin typeface="黑体" panose="02010609060101010101" pitchFamily="49" charset="-122"/>
                <a:ea typeface="隶书" panose="02010509060101010101" pitchFamily="49" charset="-122"/>
              </a:rPr>
              <a:t>表达诗人</a:t>
            </a:r>
            <a:r>
              <a:rPr lang="zh-CN" altLang="en-US" sz="4000" b="1">
                <a:solidFill>
                  <a:srgbClr val="FF0000"/>
                </a:solidFill>
                <a:latin typeface="黑体" panose="02010609060101010101" pitchFamily="49" charset="-122"/>
                <a:ea typeface="隶书" panose="02010509060101010101" pitchFamily="49" charset="-122"/>
              </a:rPr>
              <a:t>招纳贤士，礼遇贤才</a:t>
            </a:r>
            <a:r>
              <a:rPr lang="zh-CN" altLang="en-US" sz="4000" b="1">
                <a:solidFill>
                  <a:srgbClr val="002060"/>
                </a:solidFill>
                <a:latin typeface="黑体" panose="02010609060101010101" pitchFamily="49" charset="-122"/>
                <a:ea typeface="隶书" panose="02010509060101010101" pitchFamily="49" charset="-122"/>
              </a:rPr>
              <a:t>的态度。</a:t>
            </a:r>
            <a:endParaRPr lang="en-US" altLang="zh-CN" b="1">
              <a:solidFill>
                <a:srgbClr val="002060"/>
              </a:solidFill>
              <a:latin typeface="黑体" panose="02010609060101010101" pitchFamily="49" charset="-122"/>
              <a:ea typeface="隶书" panose="020105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buNone/>
            </a:pPr>
            <a:endParaRPr lang="zh-CN" altLang="en-US"/>
          </a:p>
        </p:txBody>
      </p:sp>
      <p:sp>
        <p:nvSpPr>
          <p:cNvPr id="13314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19930" y="353060"/>
            <a:ext cx="2813050" cy="599440"/>
          </a:xfrm>
        </p:spPr>
        <p:txBody>
          <a:bodyPr vert="horz" wrap="square" lIns="91440" tIns="45720" rIns="91440" bIns="45720" anchor="ctr" anchorCtr="0"/>
          <a:lstStyle/>
          <a:p>
            <a:pPr algn="l" eaLnBrk="1" hangingPunct="1"/>
            <a:r>
              <a:rPr lang="zh-CN" altLang="en-US" sz="4000">
                <a:solidFill>
                  <a:srgbClr val="C00000"/>
                </a:solidFill>
              </a:rPr>
              <a:t>巧用典故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27880" y="161925"/>
            <a:ext cx="2546350" cy="911860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zh-CN" altLang="en-US" sz="4000">
                <a:solidFill>
                  <a:srgbClr val="C00000"/>
                </a:solidFill>
              </a:rPr>
              <a:t>巧用典故</a:t>
            </a:r>
            <a:r>
              <a:rPr lang="zh-CN" altLang="en-US"/>
              <a:t> </a:t>
            </a:r>
          </a:p>
        </p:txBody>
      </p:sp>
      <p:sp>
        <p:nvSpPr>
          <p:cNvPr id="14339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925" y="952500"/>
            <a:ext cx="10852150" cy="5740400"/>
          </a:xfrm>
        </p:spPr>
        <p:txBody>
          <a:bodyPr vert="horz" wrap="square" lIns="91440" tIns="45720" rIns="91440" bIns="45720" anchor="t" anchorCtr="0"/>
          <a:lstStyle/>
          <a:p>
            <a:pPr eaLnBrk="1" hangingPunct="1">
              <a:buNone/>
            </a:pPr>
            <a:r>
              <a:rPr lang="en-US" altLang="zh-CN" sz="4000" b="1">
                <a:latin typeface="宋体" panose="02010600030101010101" pitchFamily="2" charset="-122"/>
              </a:rPr>
              <a:t>“</a:t>
            </a:r>
            <a:r>
              <a:rPr lang="zh-CN" altLang="en-US" sz="4000" b="1">
                <a:solidFill>
                  <a:srgbClr val="0066FF"/>
                </a:solidFill>
              </a:rPr>
              <a:t>周公吐哺，天下归心</a:t>
            </a:r>
            <a:r>
              <a:rPr lang="zh-CN" altLang="en-US" sz="4000" b="1"/>
              <a:t>。</a:t>
            </a:r>
            <a:r>
              <a:rPr lang="zh-CN" altLang="en-US" sz="4000" b="1">
                <a:latin typeface="宋体" panose="02010600030101010101" pitchFamily="2" charset="-122"/>
              </a:rPr>
              <a:t>”引用</a:t>
            </a:r>
            <a:r>
              <a:rPr lang="en-US" altLang="zh-CN" sz="4000" b="1">
                <a:latin typeface="宋体" panose="02010600030101010101" pitchFamily="2" charset="-122"/>
              </a:rPr>
              <a:t>《</a:t>
            </a:r>
            <a:r>
              <a:rPr lang="zh-CN" altLang="en-US" sz="4000" b="1">
                <a:latin typeface="宋体" panose="02010600030101010101" pitchFamily="2" charset="-122"/>
              </a:rPr>
              <a:t>史记</a:t>
            </a:r>
            <a:r>
              <a:rPr lang="en-US" altLang="zh-CN" sz="4000" b="1">
                <a:latin typeface="宋体" panose="02010600030101010101" pitchFamily="2" charset="-122"/>
              </a:rPr>
              <a:t>·</a:t>
            </a:r>
            <a:r>
              <a:rPr lang="zh-CN" altLang="en-US" sz="4000" b="1">
                <a:latin typeface="宋体" panose="02010600030101010101" pitchFamily="2" charset="-122"/>
              </a:rPr>
              <a:t>鲁周公世家 </a:t>
            </a:r>
            <a:r>
              <a:rPr lang="en-US" altLang="zh-CN" sz="4000" b="1">
                <a:latin typeface="宋体" panose="02010600030101010101" pitchFamily="2" charset="-122"/>
              </a:rPr>
              <a:t>》</a:t>
            </a:r>
            <a:r>
              <a:rPr lang="zh-CN" altLang="en-US" sz="4000" b="1">
                <a:latin typeface="宋体" panose="02010600030101010101" pitchFamily="2" charset="-122"/>
              </a:rPr>
              <a:t>，</a:t>
            </a:r>
            <a:r>
              <a:rPr lang="zh-CN" altLang="en-US" sz="4000" b="1"/>
              <a:t>借周公的典故，</a:t>
            </a:r>
            <a:r>
              <a:rPr lang="zh-CN" altLang="zh-CN" sz="4000" b="1"/>
              <a:t>以</a:t>
            </a:r>
            <a:r>
              <a:rPr lang="zh-CN" altLang="zh-CN" sz="4000" b="1">
                <a:solidFill>
                  <a:srgbClr val="FF0000"/>
                </a:solidFill>
              </a:rPr>
              <a:t>礼贤下士</a:t>
            </a:r>
            <a:r>
              <a:rPr lang="zh-CN" altLang="zh-CN" sz="4000" b="1"/>
              <a:t>的周公自比，表示自己像周公一样厚遇贤士，使天下人才都心悦诚服地归顺。开创一个</a:t>
            </a:r>
            <a:r>
              <a:rPr lang="en-US" altLang="zh-CN" sz="4000" b="1"/>
              <a:t>“</a:t>
            </a:r>
            <a:r>
              <a:rPr lang="zh-CN" altLang="zh-CN" sz="4000" b="1">
                <a:solidFill>
                  <a:srgbClr val="FF0000"/>
                </a:solidFill>
              </a:rPr>
              <a:t>天下归心</a:t>
            </a:r>
            <a:r>
              <a:rPr lang="en-US" altLang="zh-CN" sz="4000" b="1"/>
              <a:t>”</a:t>
            </a:r>
            <a:r>
              <a:rPr lang="zh-CN" altLang="zh-CN" sz="4000" b="1"/>
              <a:t>的大好局面</a:t>
            </a:r>
            <a:r>
              <a:rPr lang="zh-CN" altLang="zh-CN" sz="4000"/>
              <a:t>。</a:t>
            </a:r>
            <a:r>
              <a:rPr lang="zh-CN" altLang="en-US" sz="4000" b="1"/>
              <a:t>既表达了对人才的谦敬，又委婉地流露出其吞吐天下的雄心壮志，气势是宏大的，意义上深远的。</a:t>
            </a:r>
          </a:p>
          <a:p>
            <a:pPr eaLnBrk="1" hangingPunct="1"/>
            <a:endParaRPr lang="zh-CN" altLang="en-US" sz="4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993005" y="394335"/>
            <a:ext cx="2035810" cy="836930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zh-CN" altLang="en-US" sz="5400">
                <a:solidFill>
                  <a:srgbClr val="FF0000"/>
                </a:solidFill>
              </a:rPr>
              <a:t>小结</a:t>
            </a:r>
          </a:p>
        </p:txBody>
      </p:sp>
      <p:sp>
        <p:nvSpPr>
          <p:cNvPr id="19459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925" y="1499235"/>
            <a:ext cx="10852150" cy="464756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这首诗通过比喻用典的艺术手法表，曹操求贤若渴的急切心情，使我们看到了曹操作为一代政治家的英雄本色：他有爱才、礼贤的政治家的胸襟；他有统一天下的宏大志愿。所以</a:t>
            </a: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《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短歌行 </a:t>
            </a: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》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不愧是一曲</a:t>
            </a:r>
            <a:r>
              <a:rPr kumimoji="0" lang="zh-CN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慷慨悲凉的浩歌 </a:t>
            </a: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</a:t>
            </a: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一腔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求贤若渴的真情！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88553" y="1795780"/>
            <a:ext cx="7561262" cy="470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>
                <a:latin typeface="Arial" panose="020B0604020202020204" pitchFamily="34" charset="0"/>
                <a:ea typeface="黑体" panose="02010609060101010101" pitchFamily="49" charset="-122"/>
              </a:rPr>
              <a:t>       </a:t>
            </a:r>
            <a:r>
              <a:rPr lang="zh-CN" altLang="en-US" sz="4000">
                <a:latin typeface="Arial" panose="020B0604020202020204" pitchFamily="34" charset="0"/>
                <a:ea typeface="黑体" panose="02010609060101010101" pitchFamily="49" charset="-122"/>
              </a:rPr>
              <a:t>这首诗感慨</a:t>
            </a:r>
            <a:r>
              <a:rPr lang="zh-CN" altLang="en-US" sz="400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光阴易逝</a:t>
            </a:r>
            <a:r>
              <a:rPr lang="zh-CN" altLang="en-US" sz="4000">
                <a:latin typeface="Arial" panose="020B0604020202020204" pitchFamily="34" charset="0"/>
                <a:ea typeface="黑体" panose="02010609060101010101" pitchFamily="49" charset="-122"/>
              </a:rPr>
              <a:t>，</a:t>
            </a:r>
            <a:r>
              <a:rPr lang="zh-CN" altLang="en-US" sz="400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功业难成</a:t>
            </a:r>
            <a:r>
              <a:rPr lang="zh-CN" altLang="en-US" sz="4000">
                <a:latin typeface="Arial" panose="020B0604020202020204" pitchFamily="34" charset="0"/>
                <a:ea typeface="黑体" panose="02010609060101010101" pitchFamily="49" charset="-122"/>
              </a:rPr>
              <a:t>，抒发了作者</a:t>
            </a:r>
            <a:r>
              <a:rPr lang="zh-CN" altLang="en-US" sz="400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求贤若渴</a:t>
            </a:r>
            <a:r>
              <a:rPr lang="zh-CN" altLang="en-US" sz="4000">
                <a:latin typeface="Arial" panose="020B0604020202020204" pitchFamily="34" charset="0"/>
                <a:ea typeface="黑体" panose="02010609060101010101" pitchFamily="49" charset="-122"/>
              </a:rPr>
              <a:t>，</a:t>
            </a:r>
            <a:r>
              <a:rPr lang="zh-CN" altLang="en-US" sz="400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共图大业</a:t>
            </a:r>
            <a:r>
              <a:rPr lang="zh-CN" altLang="en-US" sz="4000">
                <a:latin typeface="Arial" panose="020B0604020202020204" pitchFamily="34" charset="0"/>
                <a:ea typeface="黑体" panose="02010609060101010101" pitchFamily="49" charset="-122"/>
              </a:rPr>
              <a:t>的急切心情。表现出</a:t>
            </a:r>
            <a:r>
              <a:rPr lang="zh-CN" altLang="en-US" sz="40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建功立业</a:t>
            </a:r>
            <a:r>
              <a:rPr lang="zh-CN" altLang="en-US" sz="4000">
                <a:latin typeface="Arial" panose="020B0604020202020204" pitchFamily="34" charset="0"/>
                <a:ea typeface="黑体" panose="02010609060101010101" pitchFamily="49" charset="-122"/>
              </a:rPr>
              <a:t>的强烈愿望和</a:t>
            </a:r>
            <a:r>
              <a:rPr lang="zh-CN" altLang="en-US" sz="400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积极进取</a:t>
            </a:r>
            <a:r>
              <a:rPr lang="zh-CN" altLang="en-US" sz="4000">
                <a:latin typeface="Arial" panose="020B0604020202020204" pitchFamily="34" charset="0"/>
                <a:ea typeface="黑体" panose="02010609060101010101" pitchFamily="49" charset="-122"/>
              </a:rPr>
              <a:t>的人生态度。</a:t>
            </a:r>
          </a:p>
        </p:txBody>
      </p:sp>
      <p:sp>
        <p:nvSpPr>
          <p:cNvPr id="15363" name="TextBox 2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27860" y="943610"/>
            <a:ext cx="500443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5930" indent="-4559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4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诗歌主旨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/>
          </p:cNvSpPr>
          <p:nvPr>
            <p:ph type="title"/>
            <p:custDataLst>
              <p:tags r:id="rId2"/>
            </p:custDataLst>
          </p:nvPr>
        </p:nvSpPr>
        <p:spPr>
          <a:xfrm>
            <a:off x="1524000" y="1074420"/>
            <a:ext cx="9144000" cy="65151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背景介绍</a:t>
            </a:r>
          </a:p>
        </p:txBody>
      </p:sp>
      <p:sp>
        <p:nvSpPr>
          <p:cNvPr id="59395" name="Rectangle 3"/>
          <p:cNvSpPr>
            <a:spLocks noGrp="1" noRot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1036320" y="1957070"/>
            <a:ext cx="9979025" cy="399986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algn="l" eaLnBrk="1" hangingPunct="1">
              <a:lnSpc>
                <a:spcPct val="120000"/>
              </a:lnSpc>
              <a:buNone/>
            </a:pP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                                 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建安十三年，曹操率大军南下，列阵长江，欲一举荡平孙刘势力。这年冬天十一月十五日夜，皓月当空，江面风平浪静，曹操乘船察看水寨，后置酒宴请诸将，酒至兴处，忽闻鸦声望南飞鸣而去，曹操感此景而横槊赋诗，吟唱了这首千古名作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——《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短歌行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>
            <p:custDataLst>
              <p:tags r:id="rId1"/>
            </p:custDataLst>
          </p:nvPr>
        </p:nvSpPr>
        <p:spPr>
          <a:xfrm>
            <a:off x="389586" y="215900"/>
            <a:ext cx="291216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建安风骨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8597348" y="0"/>
            <a:ext cx="3594652" cy="68580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>
            <p:custDataLst>
              <p:tags r:id="rId3"/>
            </p:custDataLst>
          </p:nvPr>
        </p:nvSpPr>
        <p:spPr>
          <a:xfrm>
            <a:off x="327991" y="983973"/>
            <a:ext cx="8209723" cy="6092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在我国文学史上，有这样一个辉煌的黄金时代，它“三曹”鼎力、“七子”雄发，这就是建安时期。</a:t>
            </a:r>
            <a:endParaRPr lang="en-US" altLang="zh-CN" sz="20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“建安”为汉献帝年号（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196—220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）。</a:t>
            </a:r>
            <a:r>
              <a:rPr lang="zh-CN" altLang="en-US" sz="20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建安时期的作品真实地反映了现实的动乱和人民的苦难，抒发建功立业的理想和积极进取的精神。同时也流露出人生短暂、壮志难酬的悲凉幽怨，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意境宏大，笔调朗畅，具有鲜明的时代特征和个性特征，</a:t>
            </a:r>
            <a:r>
              <a:rPr lang="zh-CN" altLang="en-US" sz="20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其雄健深沉、慷慨悲凉的艺术风格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，文学史上称之为“建安风骨”或“魏晋风骨”。</a:t>
            </a:r>
            <a:endParaRPr lang="en-US" altLang="zh-CN" sz="20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汉末建安时期，文坛巨匠“三曹”（曹操、曹丕、曹植）、“七子”（孔融、陈琳、王璨、徐干、阮瑀、应玚、刘祯）和女诗人蔡琰继承了汉乐府民歌的现实主义传统，普遍采用五言形式，以风骨遒劲著称，并具有慷慨悲凉的阳刚之气，形成了文学史上“建安风骨”的独特风格。</a:t>
            </a:r>
            <a:endParaRPr lang="en-US" altLang="zh-CN" sz="20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 spd="slow" advTm="3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8696738" y="0"/>
            <a:ext cx="3495261" cy="68580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>
            <p:custDataLst>
              <p:tags r:id="rId2"/>
            </p:custDataLst>
          </p:nvPr>
        </p:nvSpPr>
        <p:spPr>
          <a:xfrm>
            <a:off x="327991" y="154305"/>
            <a:ext cx="291216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作者简介</a:t>
            </a:r>
          </a:p>
        </p:txBody>
      </p:sp>
      <p:sp>
        <p:nvSpPr>
          <p:cNvPr id="28" name="TextBox 27"/>
          <p:cNvSpPr txBox="1"/>
          <p:nvPr>
            <p:custDataLst>
              <p:tags r:id="rId3"/>
            </p:custDataLst>
          </p:nvPr>
        </p:nvSpPr>
        <p:spPr>
          <a:xfrm>
            <a:off x="387626" y="1331844"/>
            <a:ext cx="8010939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曹操（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155-220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，字孟德，小名阿瞒、吉利，沛国谯郡（今安徽亳县）人，东汉末年的政治家、军事家、文学家。他“外定武功，内兴文学”，统一中国北方；他知人善察，唯才是举；也是建安文学的开创者和组织者。但历来人们对他毁誉参半。当年，汝南名士许劭称之为“治世之能臣，乱世之奸雄。”陈寿在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三国志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中：“抑可谓非常之人，超世之杰矣。”戏曲舞台上常把曹操塑造成白脸奸臣，成为一个阴险、残忍、狡诈、狠毒的人物。</a:t>
            </a:r>
          </a:p>
        </p:txBody>
      </p:sp>
    </p:spTree>
  </p:cSld>
  <p:clrMapOvr>
    <a:masterClrMapping/>
  </p:clrMapOvr>
  <p:transition spd="slow" advTm="3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/>
          <p:nvPr>
            <p:custDataLst>
              <p:tags r:id="rId1"/>
            </p:custDataLst>
          </p:nvPr>
        </p:nvSpPr>
        <p:spPr>
          <a:xfrm>
            <a:off x="2698115" y="1818640"/>
            <a:ext cx="6252210" cy="8280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lang="x-none" altLang="x-none" sz="1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2700" algn="l" rtl="0" eaLnBrk="0">
              <a:lnSpc>
                <a:spcPct val="86000"/>
              </a:lnSpc>
            </a:pPr>
            <a:r>
              <a:rPr lang="en-US" sz="2400" b="1" kern="0" spc="40">
                <a:solidFill>
                  <a:srgbClr val="000000">
                    <a:alpha val="10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1</a:t>
            </a:r>
            <a:r>
              <a:rPr lang="zh-CN" altLang="en-US" sz="2400" b="1" kern="0" spc="40">
                <a:solidFill>
                  <a:srgbClr val="000000">
                    <a:alpha val="10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、</a:t>
            </a:r>
            <a:r>
              <a:rPr sz="2400" b="1" kern="0" spc="40">
                <a:solidFill>
                  <a:srgbClr val="000000">
                    <a:alpha val="10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能借助意象、手法等理解诗歌中诗人的情</a:t>
            </a:r>
            <a:endParaRPr lang="x-none" altLang="x-none" sz="24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2700" algn="l" rtl="0" eaLnBrk="0">
              <a:lnSpc>
                <a:spcPts val="3830"/>
              </a:lnSpc>
            </a:pPr>
            <a:r>
              <a:rPr sz="2400" b="1" kern="0" spc="-190">
                <a:solidFill>
                  <a:srgbClr val="000000">
                    <a:alpha val="10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感和人生追求。</a:t>
            </a:r>
            <a:endParaRPr lang="x-none" altLang="x-none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5"/>
          <p:cNvSpPr/>
          <p:nvPr>
            <p:custDataLst>
              <p:tags r:id="rId2"/>
            </p:custDataLst>
          </p:nvPr>
        </p:nvSpPr>
        <p:spPr>
          <a:xfrm>
            <a:off x="2190165" y="3429097"/>
            <a:ext cx="5515609" cy="3822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lang="x-none" altLang="x-none" sz="1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2700" algn="l" rtl="0" eaLnBrk="0">
              <a:lnSpc>
                <a:spcPct val="98000"/>
              </a:lnSpc>
            </a:pPr>
            <a:r>
              <a:rPr lang="en-US" sz="2400" b="1" kern="0" spc="160">
                <a:solidFill>
                  <a:srgbClr val="000000">
                    <a:alpha val="10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2</a:t>
            </a:r>
            <a:r>
              <a:rPr lang="zh-CN" altLang="en-US" sz="2400" b="1" kern="0" spc="160">
                <a:solidFill>
                  <a:srgbClr val="000000">
                    <a:alpha val="10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sz="2400" b="1" kern="0" spc="-80">
                <a:solidFill>
                  <a:srgbClr val="000000">
                    <a:alpha val="10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赏析诗中的用典、白描等表达技巧。</a:t>
            </a:r>
            <a:endParaRPr lang="x-none" altLang="x-none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" name="textbox 6"/>
          <p:cNvSpPr/>
          <p:nvPr>
            <p:custDataLst>
              <p:tags r:id="rId3"/>
            </p:custDataLst>
          </p:nvPr>
        </p:nvSpPr>
        <p:spPr>
          <a:xfrm>
            <a:off x="1943100" y="4403725"/>
            <a:ext cx="3159760" cy="5918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lang="x-none" altLang="x-none" sz="9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806450" algn="l" rtl="0" eaLnBrk="0">
              <a:lnSpc>
                <a:spcPts val="2795"/>
              </a:lnSpc>
              <a:spcBef>
                <a:spcPts val="5"/>
              </a:spcBef>
            </a:pPr>
            <a:r>
              <a:rPr lang="en-US" sz="2300" b="1" kern="0" spc="-130">
                <a:solidFill>
                  <a:srgbClr val="000000">
                    <a:alpha val="10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3</a:t>
            </a:r>
            <a:r>
              <a:rPr lang="zh-CN" altLang="en-US" sz="2300" b="1" kern="0" spc="-130">
                <a:solidFill>
                  <a:srgbClr val="000000">
                    <a:alpha val="10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、</a:t>
            </a:r>
            <a:r>
              <a:rPr sz="2300" b="1" kern="0" spc="-130">
                <a:solidFill>
                  <a:srgbClr val="000000">
                    <a:alpha val="10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背诵本诗。</a:t>
            </a:r>
            <a:endParaRPr lang="x-none" altLang="x-none" sz="23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8"/>
          <p:cNvSpPr/>
          <p:nvPr>
            <p:custDataLst>
              <p:tags r:id="rId4"/>
            </p:custDataLst>
          </p:nvPr>
        </p:nvSpPr>
        <p:spPr>
          <a:xfrm>
            <a:off x="4908600" y="4876779"/>
            <a:ext cx="546100" cy="5524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x-none" altLang="x-none" sz="1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2700" algn="l" rtl="0" eaLnBrk="0">
              <a:lnSpc>
                <a:spcPts val="4150"/>
              </a:lnSpc>
              <a:tabLst>
                <a:tab pos="532765" algn="l"/>
              </a:tabLst>
            </a:pPr>
            <a:r>
              <a:rPr sz="1000" b="1" kern="0" spc="0">
                <a:solidFill>
                  <a:srgbClr val="000000">
                    <a:alpha val="10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	</a:t>
            </a:r>
            <a:endParaRPr lang="x-none" altLang="x-none" sz="1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3816985" y="938530"/>
            <a:ext cx="26644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学习目标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标题 336897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 bwMode="auto">
          <a:xfrm>
            <a:off x="369888" y="957263"/>
            <a:ext cx="11425238" cy="8636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8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历史上曹操究竟是怎样的形象？</a:t>
            </a:r>
          </a:p>
        </p:txBody>
      </p:sp>
      <p:sp>
        <p:nvSpPr>
          <p:cNvPr id="12290" name="矩形 336899"/>
          <p:cNvSpPr>
            <a:spLocks noRot="1"/>
          </p:cNvSpPr>
          <p:nvPr>
            <p:custDataLst>
              <p:tags r:id="rId2"/>
            </p:custDataLst>
          </p:nvPr>
        </p:nvSpPr>
        <p:spPr>
          <a:xfrm>
            <a:off x="0" y="2852738"/>
            <a:ext cx="11952288" cy="35274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altLang="zh-CN" sz="2800" b="1">
              <a:solidFill>
                <a:srgbClr val="00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291" name="矩形 336900"/>
          <p:cNvSpPr>
            <a:spLocks noRot="1"/>
          </p:cNvSpPr>
          <p:nvPr>
            <p:custDataLst>
              <p:tags r:id="rId3"/>
            </p:custDataLst>
          </p:nvPr>
        </p:nvSpPr>
        <p:spPr>
          <a:xfrm>
            <a:off x="431800" y="2276475"/>
            <a:ext cx="11387138" cy="576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</a:pPr>
            <a:endParaRPr lang="zh-CN" altLang="zh-CN" sz="40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292" name="文本框 336901"/>
          <p:cNvSpPr txBox="1"/>
          <p:nvPr>
            <p:custDataLst>
              <p:tags r:id="rId4"/>
            </p:custDataLst>
          </p:nvPr>
        </p:nvSpPr>
        <p:spPr>
          <a:xfrm>
            <a:off x="3281363" y="3157538"/>
            <a:ext cx="5276850" cy="701675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C0C0C0">
                <a:alpha val="79999"/>
              </a:srgbClr>
            </a:outerShdw>
          </a:effectLst>
        </p:spPr>
        <p:txBody>
          <a:bodyPr wrap="none" anchor="t" anchorCtr="0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sz="4000" b="1">
                <a:latin typeface="Times New Roman" panose="02020603050405020304" pitchFamily="18" charset="0"/>
                <a:ea typeface="黑体" panose="02010609060101010101" pitchFamily="49" charset="-122"/>
              </a:rPr>
              <a:t>看诗歌</a:t>
            </a:r>
            <a:r>
              <a:rPr lang="en-US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——《</a:t>
            </a:r>
            <a:r>
              <a:rPr lang="zh-CN" altLang="en-US" sz="4000" b="1">
                <a:latin typeface="Times New Roman" panose="02020603050405020304" pitchFamily="18" charset="0"/>
                <a:ea typeface="黑体" panose="02010609060101010101" pitchFamily="49" charset="-122"/>
              </a:rPr>
              <a:t>短歌行</a:t>
            </a:r>
            <a:r>
              <a:rPr lang="en-US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》</a:t>
            </a:r>
          </a:p>
        </p:txBody>
      </p:sp>
    </p:spTree>
  </p:cSld>
  <p:clrMapOvr>
    <a:masterClrMapping/>
  </p:clrMapOvr>
  <p:transition spd="slow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430107" y="173355"/>
            <a:ext cx="11359727" cy="106426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解题：</a:t>
            </a:r>
          </a:p>
        </p:txBody>
      </p:sp>
      <p:sp>
        <p:nvSpPr>
          <p:cNvPr id="58371" name="Rectangle 3"/>
          <p:cNvSpPr>
            <a:spLocks noGrp="1" noRot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585893" y="1029970"/>
            <a:ext cx="11049000" cy="4881880"/>
          </a:xfrm>
          <a:prstGeom prst="rect">
            <a:avLst/>
          </a:prstGeom>
          <a:noFill/>
          <a:ln w="9525">
            <a:noFill/>
          </a:ln>
        </p:spPr>
        <p:txBody>
          <a:bodyPr>
            <a:normAutofit/>
          </a:bodyPr>
          <a:lstStyle/>
          <a:p>
            <a:pPr eaLnBrk="1" hangingPunct="1">
              <a:lnSpc>
                <a:spcPct val="160000"/>
              </a:lnSpc>
              <a:buNone/>
            </a:pPr>
            <a:r>
              <a:rPr lang="en-US" altLang="zh-CN" sz="3295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</a:t>
            </a:r>
            <a:r>
              <a:rPr lang="zh-CN" altLang="en-US" sz="3295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《短歌行》是汉乐府的旧题，也是汉乐府的曲调名。“长歌”、“短歌”是依照歌词音节的长短而言的，诗句都是四字句。称为“短歌”，</a:t>
            </a:r>
            <a:r>
              <a:rPr lang="zh-CN" altLang="en-US" sz="3295" b="1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3295" b="1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短歌</a:t>
            </a:r>
            <a:r>
              <a:rPr lang="zh-CN" altLang="en-US" sz="3295" b="1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3295" b="1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节奏短促，低吟短唱，微吟低徊，适于抒发内心的忧愁和苦闷。</a:t>
            </a:r>
          </a:p>
          <a:p>
            <a:pPr eaLnBrk="1" hangingPunct="1">
              <a:lnSpc>
                <a:spcPct val="160000"/>
              </a:lnSpc>
              <a:buNone/>
            </a:pPr>
            <a:r>
              <a:rPr lang="zh-CN" altLang="en-US" sz="3295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“行”是古代诗歌对一种体裁。           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/>
          <p:nvPr>
            <p:custDataLst>
              <p:tags r:id="rId2"/>
            </p:custDataLst>
          </p:nvPr>
        </p:nvSpPr>
        <p:spPr>
          <a:xfrm>
            <a:off x="817392" y="292502"/>
            <a:ext cx="11451167" cy="59006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短歌行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对酒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当歌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，人生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几何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？</a:t>
            </a:r>
            <a:r>
              <a:rPr lang="zh-CN" altLang="en-US" sz="28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譬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如朝露，去日苦多。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      慨当以慷，忧思难忘。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何以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解忧？惟有杜康。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      青青子</a:t>
            </a:r>
            <a:r>
              <a:rPr lang="zh-CN" altLang="en-US" sz="28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衿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，悠悠我心。但</a:t>
            </a:r>
            <a:r>
              <a:rPr lang="zh-CN" altLang="en-US" sz="28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为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君故，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沉吟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至今。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      </a:t>
            </a:r>
            <a:r>
              <a:rPr lang="zh-CN" altLang="en-US" sz="28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呦呦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鹿鸣，食野之苹。我有嘉宾，鼓</a:t>
            </a:r>
            <a:r>
              <a:rPr lang="zh-CN" altLang="en-US" sz="28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瑟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吹笙。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      明明如月，何时可</a:t>
            </a:r>
            <a:r>
              <a:rPr lang="zh-CN" altLang="en-US" sz="28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掇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？忧从中来，不可断绝。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      越</a:t>
            </a:r>
            <a:r>
              <a:rPr lang="zh-CN" altLang="en-US" sz="28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度</a:t>
            </a:r>
            <a:r>
              <a:rPr lang="zh-CN" altLang="en-US" sz="28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阡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，枉用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相存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r>
              <a:rPr lang="zh-CN" altLang="en-US" sz="28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契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阔谈宴，心念旧恩。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      月明星稀，乌鹊南飞。绕树三</a:t>
            </a:r>
            <a:r>
              <a:rPr lang="zh-CN" altLang="en-US" sz="28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，何枝可依？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山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高，海不厌深。周公吐</a:t>
            </a:r>
            <a:r>
              <a:rPr lang="zh-CN" altLang="en-US" sz="28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哺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，天下归心。</a:t>
            </a:r>
          </a:p>
        </p:txBody>
      </p:sp>
      <p:sp>
        <p:nvSpPr>
          <p:cNvPr id="15363" name="Text Box 3"/>
          <p:cNvSpPr txBox="1"/>
          <p:nvPr>
            <p:custDataLst>
              <p:tags r:id="rId3"/>
            </p:custDataLst>
          </p:nvPr>
        </p:nvSpPr>
        <p:spPr>
          <a:xfrm>
            <a:off x="5135247" y="828398"/>
            <a:ext cx="1056216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 dirty="0" err="1">
                <a:solidFill>
                  <a:srgbClr val="0000FF"/>
                </a:solidFill>
                <a:latin typeface="+mj-ea"/>
                <a:ea typeface="+mj-ea"/>
              </a:rPr>
              <a:t>pì</a:t>
            </a:r>
            <a:endParaRPr lang="en-US" altLang="zh-CN" sz="2400" b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sp>
        <p:nvSpPr>
          <p:cNvPr id="15364" name="Text Box 4"/>
          <p:cNvSpPr txBox="1"/>
          <p:nvPr>
            <p:custDataLst>
              <p:tags r:id="rId4"/>
            </p:custDataLst>
          </p:nvPr>
        </p:nvSpPr>
        <p:spPr>
          <a:xfrm>
            <a:off x="2521585" y="2241229"/>
            <a:ext cx="960967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000FF"/>
                </a:solidFill>
                <a:latin typeface="+mj-ea"/>
                <a:ea typeface="+mj-ea"/>
              </a:rPr>
              <a:t>jīn</a:t>
            </a:r>
          </a:p>
        </p:txBody>
      </p:sp>
      <p:sp>
        <p:nvSpPr>
          <p:cNvPr id="15365" name="Text Box 5"/>
          <p:cNvSpPr txBox="1"/>
          <p:nvPr>
            <p:custDataLst>
              <p:tags r:id="rId5"/>
            </p:custDataLst>
          </p:nvPr>
        </p:nvSpPr>
        <p:spPr>
          <a:xfrm>
            <a:off x="5399830" y="2179635"/>
            <a:ext cx="10541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 dirty="0" err="1">
                <a:solidFill>
                  <a:srgbClr val="0000FF"/>
                </a:solidFill>
                <a:latin typeface="+mj-ea"/>
                <a:ea typeface="+mj-ea"/>
              </a:rPr>
              <a:t>wèi</a:t>
            </a:r>
            <a:endParaRPr lang="en-US" altLang="zh-CN" sz="2400" b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sp>
        <p:nvSpPr>
          <p:cNvPr id="15366" name="Text Box 6"/>
          <p:cNvSpPr txBox="1"/>
          <p:nvPr>
            <p:custDataLst>
              <p:tags r:id="rId6"/>
            </p:custDataLst>
          </p:nvPr>
        </p:nvSpPr>
        <p:spPr>
          <a:xfrm>
            <a:off x="1753447" y="2745737"/>
            <a:ext cx="134408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+mj-ea"/>
                <a:ea typeface="+mj-ea"/>
              </a:rPr>
              <a:t>yōu</a:t>
            </a:r>
          </a:p>
        </p:txBody>
      </p:sp>
      <p:sp>
        <p:nvSpPr>
          <p:cNvPr id="15367" name="Text Box 7"/>
          <p:cNvSpPr txBox="1"/>
          <p:nvPr>
            <p:custDataLst>
              <p:tags r:id="rId7"/>
            </p:custDataLst>
          </p:nvPr>
        </p:nvSpPr>
        <p:spPr>
          <a:xfrm>
            <a:off x="1753023" y="4041137"/>
            <a:ext cx="1153584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+mj-ea"/>
                <a:ea typeface="+mj-ea"/>
              </a:rPr>
              <a:t>mò</a:t>
            </a:r>
          </a:p>
        </p:txBody>
      </p:sp>
      <p:sp>
        <p:nvSpPr>
          <p:cNvPr id="15368" name="Text Box 8"/>
          <p:cNvSpPr txBox="1"/>
          <p:nvPr>
            <p:custDataLst>
              <p:tags r:id="rId8"/>
            </p:custDataLst>
          </p:nvPr>
        </p:nvSpPr>
        <p:spPr>
          <a:xfrm>
            <a:off x="4223808" y="3429000"/>
            <a:ext cx="1631951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000" b="1" dirty="0" err="1">
                <a:solidFill>
                  <a:srgbClr val="0000FF"/>
                </a:solidFill>
                <a:latin typeface="+mj-ea"/>
                <a:ea typeface="+mj-ea"/>
              </a:rPr>
              <a:t>du</a:t>
            </a:r>
            <a:r>
              <a:rPr lang="en-US" altLang="zh-CN" sz="2400" b="1" dirty="0" err="1">
                <a:solidFill>
                  <a:srgbClr val="0000FF"/>
                </a:solidFill>
                <a:latin typeface="+mj-ea"/>
                <a:ea typeface="+mj-ea"/>
              </a:rPr>
              <a:t>ō</a:t>
            </a:r>
            <a:endParaRPr lang="en-US" altLang="zh-CN" sz="2400" b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sp>
        <p:nvSpPr>
          <p:cNvPr id="15369" name="Text Box 9"/>
          <p:cNvSpPr txBox="1"/>
          <p:nvPr>
            <p:custDataLst>
              <p:tags r:id="rId9"/>
            </p:custDataLst>
          </p:nvPr>
        </p:nvSpPr>
        <p:spPr>
          <a:xfrm>
            <a:off x="5039996" y="4041137"/>
            <a:ext cx="115146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+mj-ea"/>
                <a:ea typeface="+mj-ea"/>
              </a:rPr>
              <a:t>q</a:t>
            </a:r>
            <a:r>
              <a:rPr lang="en-US" altLang="zh-CN" sz="1600" b="1">
                <a:solidFill>
                  <a:srgbClr val="0000FF"/>
                </a:solidFill>
                <a:latin typeface="+mj-ea"/>
                <a:ea typeface="+mj-ea"/>
              </a:rPr>
              <a:t>ì</a:t>
            </a:r>
          </a:p>
        </p:txBody>
      </p:sp>
      <p:sp>
        <p:nvSpPr>
          <p:cNvPr id="15370" name="Text Box 10"/>
          <p:cNvSpPr txBox="1"/>
          <p:nvPr>
            <p:custDataLst>
              <p:tags r:id="rId10"/>
            </p:custDataLst>
          </p:nvPr>
        </p:nvSpPr>
        <p:spPr>
          <a:xfrm>
            <a:off x="6095789" y="4688837"/>
            <a:ext cx="96096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+mj-ea"/>
                <a:ea typeface="+mj-ea"/>
              </a:rPr>
              <a:t>zā</a:t>
            </a:r>
          </a:p>
        </p:txBody>
      </p:sp>
      <p:sp>
        <p:nvSpPr>
          <p:cNvPr id="15371" name="Text Box 11"/>
          <p:cNvSpPr txBox="1"/>
          <p:nvPr>
            <p:custDataLst>
              <p:tags r:id="rId11"/>
            </p:custDataLst>
          </p:nvPr>
        </p:nvSpPr>
        <p:spPr>
          <a:xfrm>
            <a:off x="6191463" y="5364901"/>
            <a:ext cx="105621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 dirty="0" err="1">
                <a:solidFill>
                  <a:srgbClr val="0000FF"/>
                </a:solidFill>
                <a:latin typeface="+mj-ea"/>
                <a:ea typeface="+mj-ea"/>
              </a:rPr>
              <a:t>bǔ</a:t>
            </a:r>
            <a:endParaRPr lang="en-US" altLang="zh-CN" sz="2400" b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sp>
        <p:nvSpPr>
          <p:cNvPr id="15372" name="Text Box 12"/>
          <p:cNvSpPr txBox="1"/>
          <p:nvPr>
            <p:custDataLst>
              <p:tags r:id="rId12"/>
            </p:custDataLst>
          </p:nvPr>
        </p:nvSpPr>
        <p:spPr>
          <a:xfrm>
            <a:off x="7112425" y="2819397"/>
            <a:ext cx="96096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+mj-ea"/>
                <a:ea typeface="+mj-ea"/>
              </a:rPr>
              <a:t>sè</a:t>
            </a:r>
          </a:p>
        </p:txBody>
      </p:sp>
      <p:sp>
        <p:nvSpPr>
          <p:cNvPr id="15373" name="Text Box 13"/>
          <p:cNvSpPr txBox="1"/>
          <p:nvPr>
            <p:custDataLst>
              <p:tags r:id="rId13"/>
            </p:custDataLst>
          </p:nvPr>
        </p:nvSpPr>
        <p:spPr>
          <a:xfrm>
            <a:off x="2424854" y="4102732"/>
            <a:ext cx="1631951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000FF"/>
                </a:solidFill>
                <a:latin typeface="+mj-ea"/>
                <a:ea typeface="+mj-ea"/>
              </a:rPr>
              <a:t>qiān</a:t>
            </a:r>
          </a:p>
        </p:txBody>
      </p:sp>
      <p:sp>
        <p:nvSpPr>
          <p:cNvPr id="2" name="文本框 1"/>
          <p:cNvSpPr txBox="1"/>
          <p:nvPr>
            <p:custDataLst>
              <p:tags r:id="rId14"/>
            </p:custDataLst>
          </p:nvPr>
        </p:nvSpPr>
        <p:spPr>
          <a:xfrm>
            <a:off x="8243147" y="401955"/>
            <a:ext cx="27406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诗眼：忧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067094" y="887868"/>
            <a:ext cx="10059079" cy="386861"/>
          </a:xfrm>
          <a:prstGeom prst="rect">
            <a:avLst/>
          </a:prstGeom>
          <a:noFill/>
        </p:spPr>
        <p:txBody>
          <a:bodyPr wrap="square" lIns="91438" tIns="45719" rIns="91438" bIns="45719" rtlCol="0" anchor="ctr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algn="ctr">
              <a:lnSpc>
                <a:spcPct val="110000"/>
              </a:lnSpc>
              <a:spcAft>
                <a:spcPts val="200"/>
              </a:spcAft>
            </a:pPr>
            <a:r>
              <a:rPr lang="zh-CN" altLang="en-US" sz="2800" b="1">
                <a:solidFill>
                  <a:schemeClr val="dk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层次结构</a:t>
            </a: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1067094" y="1874958"/>
            <a:ext cx="10059079" cy="3667652"/>
          </a:xfrm>
          <a:prstGeom prst="rect">
            <a:avLst/>
          </a:prstGeom>
        </p:spPr>
        <p:txBody>
          <a:bodyPr lIns="91438" tIns="45719" rIns="91438" bIns="45719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90000"/>
              </a:lnSpc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2300" b="1" spc="151">
                <a:solidFill>
                  <a:schemeClr val="dk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全诗可分为四层：前八句为第一层，诗人慨叹人生有限，抒拨了诗人对时光流逝、功业未成的深沉感慨；次八句为第二层，通过思念贤才、宴饮嘉宾的描写，表现了诗人求才若渴的心情；再次八句为第三层，写对贤才的仰慕，想象贤士到来，畅抒情谊；最后八句为第四层，写贤才择主和自己希望搜揽人才以完成统一事业的宏伟抱负。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标题 23553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304800" y="117475"/>
            <a:ext cx="11684000" cy="2556510"/>
          </a:xfrm>
          <a:noFill/>
          <a:ln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l">
              <a:lnSpc>
                <a:spcPct val="130000"/>
              </a:lnSpc>
            </a:pPr>
            <a:b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</a:b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对酒当歌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人生几何？譬如朝露，去日苦多。慨当以慷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忧思难忘。何以解忧？唯有杜康。 </a:t>
            </a:r>
          </a:p>
        </p:txBody>
      </p:sp>
      <p:sp>
        <p:nvSpPr>
          <p:cNvPr id="23556" name="矩形 23555"/>
          <p:cNvSpPr/>
          <p:nvPr>
            <p:custDataLst>
              <p:tags r:id="rId3"/>
            </p:custDataLst>
          </p:nvPr>
        </p:nvSpPr>
        <p:spPr>
          <a:xfrm>
            <a:off x="560493" y="2802414"/>
            <a:ext cx="731520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eaLnBrk="1" hangingPunct="1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运用了哪些艺术手法？</a:t>
            </a:r>
          </a:p>
        </p:txBody>
      </p:sp>
      <p:sp>
        <p:nvSpPr>
          <p:cNvPr id="23557" name="文本框 23556"/>
          <p:cNvSpPr txBox="1"/>
          <p:nvPr>
            <p:custDataLst>
              <p:tags r:id="rId4"/>
            </p:custDataLst>
          </p:nvPr>
        </p:nvSpPr>
        <p:spPr>
          <a:xfrm>
            <a:off x="406400" y="3505201"/>
            <a:ext cx="772160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①设问开头，破空而来，表达诗人对人生的思考。 ②比喻。用“朝露”为喻，表达年华易失的感慨。 ③借代。以造酒的杜康代酒，形象突出，引人联想。 </a:t>
            </a:r>
          </a:p>
        </p:txBody>
      </p:sp>
      <p:sp>
        <p:nvSpPr>
          <p:cNvPr id="23558" name="矩形 23557"/>
          <p:cNvSpPr>
            <a:spLocks noRot="1"/>
          </p:cNvSpPr>
          <p:nvPr>
            <p:custDataLst>
              <p:tags r:id="rId5"/>
            </p:custDataLst>
          </p:nvPr>
        </p:nvSpPr>
        <p:spPr>
          <a:xfrm>
            <a:off x="8128000" y="2590800"/>
            <a:ext cx="3454400" cy="12255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酒→忧 </a:t>
            </a:r>
          </a:p>
        </p:txBody>
      </p:sp>
      <p:sp>
        <p:nvSpPr>
          <p:cNvPr id="23559" name="矩形 23558"/>
          <p:cNvSpPr/>
          <p:nvPr>
            <p:custDataLst>
              <p:tags r:id="rId6"/>
            </p:custDataLst>
          </p:nvPr>
        </p:nvSpPr>
        <p:spPr>
          <a:xfrm>
            <a:off x="8327814" y="4000500"/>
            <a:ext cx="3785447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忧功业未就，</a:t>
            </a:r>
          </a:p>
          <a:p>
            <a:pPr eaLnBrk="1" hangingPunct="1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光阴易逝。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  <p:bldP spid="23558" grpId="0" build="p"/>
      <p:bldP spid="2355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内容占位符 26625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317501" y="2929255"/>
            <a:ext cx="11562927" cy="3453130"/>
          </a:xfrm>
          <a:solidFill>
            <a:srgbClr val="FFFFFF"/>
          </a:solidFill>
          <a:ln>
            <a:noFill/>
            <a:miter/>
          </a:ln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zh-CN" altLang="en-US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“何以解忧，唯有杜康”，从表面看，曹操的人生态度是消极的。但联系曹操的一生，我们不难做出判断，曹操是积极进取的，看似及时行乐，实则把深沉的情感隐藏在酒中。 </a:t>
            </a:r>
          </a:p>
        </p:txBody>
      </p:sp>
      <p:sp>
        <p:nvSpPr>
          <p:cNvPr id="26627" name="标题 26626"/>
          <p:cNvSpPr>
            <a:spLocks noGrp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397933" y="533400"/>
            <a:ext cx="11387667" cy="1828800"/>
          </a:xfrm>
          <a:noFill/>
          <a:ln>
            <a:noFill/>
          </a:ln>
        </p:spPr>
        <p:txBody>
          <a:bodyPr anchor="ctr"/>
          <a:lstStyle/>
          <a:p>
            <a:pPr algn="l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讨论：忧人生短暂，因而作者借酒浇愁。这样一来，全诗的基调是不是消极的、低沉的？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66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uiExpand="1" build="p" animBg="1"/>
      <p:bldP spid="266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944110" y="1512570"/>
            <a:ext cx="2872740" cy="50673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indent="0" algn="dist">
              <a:buFont typeface="Wingdings" panose="05000000000000000000" pitchFamily="2" charset="2"/>
              <a:buNone/>
            </a:pPr>
            <a:r>
              <a:rPr lang="zh-CN" altLang="en-US" sz="27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二忧贤才难得</a:t>
            </a:r>
            <a:endParaRPr kumimoji="1" lang="zh-CN" altLang="en-US" sz="27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558415" y="2139315"/>
            <a:ext cx="6080760" cy="1060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新宋体" panose="02010609030101010101" charset="-122"/>
                <a:sym typeface="+mn-ea"/>
              </a:rPr>
              <a:t>青青子衿，悠悠我心。但为君故，沉吟至今。</a:t>
            </a:r>
            <a:endParaRPr lang="zh-CN" altLang="en-US" sz="21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新宋体" panose="0201060903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新宋体" panose="02010609030101010101" charset="-122"/>
                <a:sym typeface="+mn-ea"/>
              </a:rPr>
              <a:t>呦呦鹿鸣，食野之苹。我有嘉宾，鼓瑟吹笙。</a:t>
            </a: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2352040" y="3573145"/>
            <a:ext cx="79095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这几句诗运用了什么表现手法来表达诗人的情感？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新宋体" panose="0201060903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148205" y="4149090"/>
            <a:ext cx="7869555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用典。先借用</a:t>
            </a:r>
            <a:r>
              <a:rPr lang="en-US" altLang="zh-CN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lang="zh-CN" altLang="en-US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诗经</a:t>
            </a:r>
            <a:r>
              <a:rPr lang="en-US" altLang="zh-CN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·</a:t>
            </a:r>
            <a:r>
              <a:rPr lang="zh-CN" altLang="en-US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郑风</a:t>
            </a:r>
            <a:r>
              <a:rPr lang="en-US" altLang="zh-CN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·</a:t>
            </a:r>
            <a:r>
              <a:rPr lang="zh-CN" altLang="en-US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子衿</a:t>
            </a:r>
            <a:r>
              <a:rPr lang="en-US" altLang="zh-CN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lang="zh-CN" altLang="en-US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写姑娘思念情人的诗句，原文是“青青子衿，悠悠我心。纵我不往，子宁不嗣音”，这里用来抒发自己对贤士的思念之情，提醒人才主动投靠自己。</a:t>
            </a: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再借用</a:t>
            </a:r>
            <a:r>
              <a:rPr lang="en-US" altLang="zh-CN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lang="zh-CN" altLang="en-US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诗经</a:t>
            </a:r>
            <a:r>
              <a:rPr lang="en-US" altLang="zh-CN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·</a:t>
            </a:r>
            <a:r>
              <a:rPr lang="zh-CN" altLang="en-US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小雅</a:t>
            </a:r>
            <a:r>
              <a:rPr lang="en-US" altLang="zh-CN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·</a:t>
            </a:r>
            <a:r>
              <a:rPr lang="zh-CN" altLang="en-US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鹿鸣</a:t>
            </a:r>
            <a:r>
              <a:rPr lang="en-US" altLang="zh-CN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lang="zh-CN" altLang="en-US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中天子宴请宾客的句子，表明自己将人才视若珍宝，礼贤下士的求贤态度。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"/>
          <a:stretch>
            <a:fillRect/>
          </a:stretch>
        </p:blipFill>
        <p:spPr>
          <a:xfrm>
            <a:off x="8543925" y="836930"/>
            <a:ext cx="3143250" cy="287147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 flipH="1">
            <a:off x="10172700" y="105918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矩形 7885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14450" y="1388110"/>
            <a:ext cx="68595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/>
              </a:buClr>
              <a:buSzTx/>
              <a:buFont typeface="Monotype Sorts" pitchFamily="2" charset="2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青青子衿，悠悠我心。但为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君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故，沉吟至今。</a:t>
            </a:r>
          </a:p>
        </p:txBody>
      </p:sp>
      <p:sp>
        <p:nvSpPr>
          <p:cNvPr id="78854" name="文本框 7885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78000" y="4292600"/>
            <a:ext cx="187007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思慕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情人</a:t>
            </a:r>
          </a:p>
        </p:txBody>
      </p:sp>
      <p:sp>
        <p:nvSpPr>
          <p:cNvPr id="78855" name="文本框 7885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28913" y="4373563"/>
            <a:ext cx="15843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思慕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贤才</a:t>
            </a:r>
          </a:p>
        </p:txBody>
      </p:sp>
      <p:sp>
        <p:nvSpPr>
          <p:cNvPr id="78856" name="右箭头 7885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05200" y="4941887"/>
            <a:ext cx="2590800" cy="327025"/>
          </a:xfrm>
          <a:prstGeom prst="rightArrow">
            <a:avLst>
              <a:gd name="adj1" fmla="val 50000"/>
              <a:gd name="adj2" fmla="val 208002"/>
            </a:avLst>
          </a:prstGeom>
          <a:solidFill>
            <a:schemeClr val="tx1">
              <a:alpha val="5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78857" name="文本框 7885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48300" y="4221163"/>
            <a:ext cx="2444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</a:t>
            </a:r>
          </a:p>
        </p:txBody>
      </p:sp>
      <p:sp>
        <p:nvSpPr>
          <p:cNvPr id="78860" name="文本框 7885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48300" y="2936875"/>
            <a:ext cx="16129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（贤才）</a:t>
            </a:r>
          </a:p>
        </p:txBody>
      </p:sp>
      <p:sp>
        <p:nvSpPr>
          <p:cNvPr id="78861" name="文本框 7886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92576" y="4129088"/>
            <a:ext cx="89789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比兴</a:t>
            </a:r>
          </a:p>
        </p:txBody>
      </p:sp>
      <p:sp>
        <p:nvSpPr>
          <p:cNvPr id="78862" name="文本框 7886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36962" y="5265708"/>
            <a:ext cx="133223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对贤才的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思念和渴望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8863" name="文本框 7886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44738" y="2814638"/>
            <a:ext cx="69342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/>
              </a:buClr>
              <a:buSzTx/>
              <a:buFont typeface="Monotype Sorts" pitchFamily="2" charset="2"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君</a:t>
            </a:r>
          </a:p>
        </p:txBody>
      </p:sp>
      <p:sp>
        <p:nvSpPr>
          <p:cNvPr id="78864" name="右箭头 7886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360738" y="3213100"/>
            <a:ext cx="1873250" cy="215900"/>
          </a:xfrm>
          <a:prstGeom prst="rightArrow">
            <a:avLst>
              <a:gd name="adj1" fmla="val 50000"/>
              <a:gd name="adj2" fmla="val 216631"/>
            </a:avLst>
          </a:prstGeom>
          <a:solidFill>
            <a:schemeClr val="tx1">
              <a:alpha val="7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43020" name="图片 11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0"/>
          <a:stretch>
            <a:fillRect/>
          </a:stretch>
        </p:blipFill>
        <p:spPr bwMode="auto">
          <a:xfrm>
            <a:off x="8099425" y="381000"/>
            <a:ext cx="39655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6" grpId="0" animBg="1"/>
      <p:bldP spid="7886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文本框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1768" y="1434350"/>
            <a:ext cx="7979034" cy="198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/>
              </a:buClr>
              <a:buSzTx/>
              <a:buFont typeface="Monotype Sorts" pitchFamily="2" charset="2"/>
              <a:buNone/>
              <a:defRPr/>
            </a:pPr>
            <a:r>
              <a:rPr kumimoji="0" lang="zh-CN" altLang="en-US" sz="4400" b="1" i="0" u="none" strike="noStrike" kern="1200" cap="none" spc="0" normalizeH="0" baseline="2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呦呦鹿鸣，食野之苹。我有嘉宾，鼓瑟吹笙。          </a:t>
            </a:r>
            <a:r>
              <a:rPr kumimoji="0" lang="zh-CN" altLang="en-US" sz="3200" b="1" i="0" u="none" strike="noStrike" kern="1200" cap="none" spc="0" normalizeH="0" baseline="2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</a:t>
            </a:r>
            <a:endParaRPr kumimoji="0" lang="en-US" altLang="zh-CN" sz="3200" b="1" i="0" u="none" strike="noStrike" kern="1200" cap="none" spc="0" normalizeH="0" baseline="2000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/>
              </a:buClr>
              <a:buSzTx/>
              <a:buFont typeface="Monotype Sorts" pitchFamily="2" charset="2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鹿在呦呦地叫啊，他们呼朋引伴相聚而食郊外的艾蒿，我要是有满座的嘉宾，就要奏瑟吹笙把他们欢迎。</a:t>
            </a:r>
          </a:p>
        </p:txBody>
      </p:sp>
      <p:sp>
        <p:nvSpPr>
          <p:cNvPr id="5" name="文本框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58988" y="3991928"/>
            <a:ext cx="702786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典故</a:t>
            </a:r>
            <a: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</a:t>
            </a: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以礼待才、尊重人才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1924424" y="1249279"/>
            <a:ext cx="752856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曹操如何对待人才？从何处可以看出其对人才的态度？</a:t>
            </a: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598427" y="1163441"/>
            <a:ext cx="156019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思考：</a:t>
            </a: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437323" y="1998488"/>
            <a:ext cx="10933042" cy="350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明确：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呦呦鹿鸣，食野之苹；我有嘉宾，鼓瑟吹笙。“这里引用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诗经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·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小雅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·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鹿鸣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中的四句，描写宾主欢宴的情景，意思是说，只要你们到我这里来，我是一定会待以“嘉宾”之礼的，我们是能够欢快融洽地相处并合作的。（态度：礼待、谦逊）为实现统一中国的雄心壮志，历经坎坷，又因年岁增长，光阴流逝，为理想尚未实现而忧愁，发出了人生短暂之叹，这不是无所作为者、蹉跎岁月者、不思进取者的消极之“叹”，是渴望贤才帮助建功立业的英雄之叹，是进取中的忧叹，追求中的苦闷，表达了诗人抓紧时间干一番大事业的强烈愿望，隐含着的仍是积极昂扬的精神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1"/>
            </p:custDataLst>
          </p:nvPr>
        </p:nvSpPr>
        <p:spPr>
          <a:xfrm>
            <a:off x="609600" y="1600201"/>
            <a:ext cx="5582411" cy="4525963"/>
          </a:xfrm>
        </p:spPr>
        <p:txBody>
          <a:bodyPr>
            <a:normAutofit lnSpcReduction="10000"/>
          </a:bodyPr>
          <a:lstStyle/>
          <a:p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明明如月，何时可辍？</a:t>
            </a:r>
          </a:p>
          <a:p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忧从中来，不可断绝。</a:t>
            </a:r>
          </a:p>
          <a:p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越陌度阡，枉用相存。</a:t>
            </a:r>
          </a:p>
          <a:p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契阔谈宴，心念旧恩。</a:t>
            </a:r>
          </a:p>
          <a:p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月明星稀，乌鹊南飞，</a:t>
            </a:r>
          </a:p>
          <a:p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绕树三匝，何枝可依！</a:t>
            </a:r>
          </a:p>
          <a:p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山不厌高，海不厌深。</a:t>
            </a:r>
          </a:p>
          <a:p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周公吐哺，天下归心。</a:t>
            </a:r>
          </a:p>
        </p:txBody>
      </p:sp>
      <p:sp>
        <p:nvSpPr>
          <p:cNvPr id="4" name="右箭头 3"/>
          <p:cNvSpPr/>
          <p:nvPr>
            <p:custDataLst>
              <p:tags r:id="rId2"/>
            </p:custDataLst>
          </p:nvPr>
        </p:nvSpPr>
        <p:spPr>
          <a:xfrm>
            <a:off x="5903979" y="2168860"/>
            <a:ext cx="1344149" cy="6480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右箭头 4"/>
          <p:cNvSpPr/>
          <p:nvPr>
            <p:custDataLst>
              <p:tags r:id="rId3"/>
            </p:custDataLst>
          </p:nvPr>
        </p:nvSpPr>
        <p:spPr>
          <a:xfrm>
            <a:off x="5903979" y="4509120"/>
            <a:ext cx="1344149" cy="6480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6921703" y="2348880"/>
            <a:ext cx="4086225" cy="1753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忧思不绝 宴待贤士</a:t>
            </a:r>
            <a:endParaRPr lang="en-US" altLang="zh-CN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希望贤才来帮助</a:t>
            </a:r>
            <a:endParaRPr lang="en-US" altLang="zh-CN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自己建功立业。</a:t>
            </a:r>
          </a:p>
        </p:txBody>
      </p:sp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7152117" y="5013177"/>
            <a:ext cx="4032448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贤才择主</a:t>
            </a:r>
          </a:p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搜揽人才</a:t>
            </a:r>
          </a:p>
        </p:txBody>
      </p:sp>
      <p:sp>
        <p:nvSpPr>
          <p:cNvPr id="9" name="矩形 8"/>
          <p:cNvSpPr/>
          <p:nvPr>
            <p:custDataLst>
              <p:tags r:id="rId6"/>
            </p:custDataLst>
          </p:nvPr>
        </p:nvSpPr>
        <p:spPr>
          <a:xfrm>
            <a:off x="8497095" y="1446485"/>
            <a:ext cx="871855" cy="922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迎</a:t>
            </a:r>
          </a:p>
        </p:txBody>
      </p:sp>
      <p:sp>
        <p:nvSpPr>
          <p:cNvPr id="10" name="矩形 9"/>
          <p:cNvSpPr/>
          <p:nvPr>
            <p:custDataLst>
              <p:tags r:id="rId7"/>
            </p:custDataLst>
          </p:nvPr>
        </p:nvSpPr>
        <p:spPr>
          <a:xfrm>
            <a:off x="7910182" y="4110781"/>
            <a:ext cx="871855" cy="922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文本占位符 344066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 bwMode="auto">
          <a:xfrm>
            <a:off x="641350" y="733425"/>
            <a:ext cx="4418013" cy="8636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rmAutofit fontScale="77500" lnSpcReduction="20000"/>
          </a:bodyPr>
          <a:lstStyle/>
          <a:p>
            <a:pPr marL="457200" marR="0" lvl="0" indent="-457200" algn="l" defTabSz="1219200" rtl="0" eaLnBrk="1" fontAlgn="base" latinLnBrk="0" hangingPunct="1">
              <a:lnSpc>
                <a:spcPct val="135000"/>
              </a:lnSpc>
              <a:spcBef>
                <a:spcPts val="12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57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时代背景：</a:t>
            </a:r>
          </a:p>
        </p:txBody>
      </p:sp>
      <p:sp>
        <p:nvSpPr>
          <p:cNvPr id="344068" name="矩形 344067"/>
          <p:cNvSpPr>
            <a:spLocks noRot="1"/>
          </p:cNvSpPr>
          <p:nvPr>
            <p:custDataLst>
              <p:tags r:id="rId2"/>
            </p:custDataLst>
          </p:nvPr>
        </p:nvSpPr>
        <p:spPr>
          <a:xfrm>
            <a:off x="257175" y="2101850"/>
            <a:ext cx="11712575" cy="431958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342900" indent="-342900">
              <a:lnSpc>
                <a:spcPct val="13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建安十三年，曹操</a:t>
            </a:r>
            <a:r>
              <a:rPr lang="zh-CN" altLang="en-US" sz="3200" b="1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挟天子以令诸侯</a:t>
            </a:r>
            <a:r>
              <a:rPr lang="zh-CN" altLang="en-US" sz="3200" b="1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，先后击败吕布、袁术等豪强集团， 又在著名的官渡之战一举消灭了强大的袁绍势力</a:t>
            </a:r>
            <a:r>
              <a:rPr lang="en-US" altLang="zh-CN"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en-US"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统一了北方。这年冬天，亲率八十三万大军，列阵长江，欲一举荡平</a:t>
            </a:r>
            <a:r>
              <a:rPr lang="zh-CN" altLang="en-US" sz="3200" b="1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孙刘联盟</a:t>
            </a:r>
            <a:r>
              <a:rPr lang="zh-CN" altLang="en-US" sz="3200" b="1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，统一天下。在赤壁大战前夕，酒宴众文武，饮至半夜，忽闻鸦声望南飞鸣而去。</a:t>
            </a:r>
            <a:r>
              <a:rPr lang="en-US" altLang="zh-CN"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57</a:t>
            </a:r>
            <a:r>
              <a:rPr lang="zh-CN" altLang="en-US"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岁的曹操有感此景而横槊赋诗，吟唱了这首千古名作</a:t>
            </a:r>
            <a:r>
              <a:rPr lang="en-US" altLang="zh-CN"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-----《</a:t>
            </a:r>
            <a:r>
              <a:rPr lang="zh-CN" altLang="en-US"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短歌行</a:t>
            </a:r>
            <a:r>
              <a:rPr lang="en-US" altLang="zh-CN"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》</a:t>
            </a:r>
            <a:r>
              <a:rPr lang="zh-CN" altLang="en-US"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344069" name="矩形 344068"/>
          <p:cNvSpPr>
            <a:spLocks noRot="1"/>
          </p:cNvSpPr>
          <p:nvPr>
            <p:custDataLst>
              <p:tags r:id="rId3"/>
            </p:custDataLst>
          </p:nvPr>
        </p:nvSpPr>
        <p:spPr>
          <a:xfrm>
            <a:off x="449263" y="2605088"/>
            <a:ext cx="11387137" cy="57626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342900" indent="-342900">
              <a:lnSpc>
                <a:spcPct val="135000"/>
              </a:lnSpc>
              <a:spcBef>
                <a:spcPct val="20000"/>
              </a:spcBef>
              <a:buFont typeface="Arial" panose="020B0604020202020204" pitchFamily="34" charset="0"/>
            </a:pPr>
            <a:endParaRPr lang="zh-CN" altLang="zh-CN" sz="40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6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6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6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76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76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6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6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6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6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6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6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3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2" grpId="0" uiExpand="1" build="p" animBg="1"/>
      <p:bldP spid="344068" grpId="0"/>
      <p:bldP spid="34406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248535" y="1067435"/>
            <a:ext cx="5060950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明明如月，何时可掇？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忧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从中来，不可断绝。</a:t>
            </a:r>
            <a:b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05735" y="3367088"/>
            <a:ext cx="52038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等线" panose="02010600030101010101" pitchFamily="2" charset="-122"/>
              </a:rPr>
              <a:t>越陌度阡，枉用相存。契阔谈宴，心念旧恩。</a:t>
            </a:r>
          </a:p>
        </p:txBody>
      </p:sp>
      <p:sp>
        <p:nvSpPr>
          <p:cNvPr id="7" name="文本框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060373" y="3567113"/>
            <a:ext cx="10033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喜</a:t>
            </a:r>
          </a:p>
        </p:txBody>
      </p:sp>
      <p:sp>
        <p:nvSpPr>
          <p:cNvPr id="10" name="文本框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579610" y="1673225"/>
            <a:ext cx="323850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求贤若渴</a:t>
            </a:r>
          </a:p>
        </p:txBody>
      </p:sp>
      <p:sp>
        <p:nvSpPr>
          <p:cNvPr id="3" name="文本框 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40162" y="5030788"/>
            <a:ext cx="7900988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忧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贤才难求（明月）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比喻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81633" y="1197325"/>
            <a:ext cx="11015345" cy="30460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引用：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青青子衿，悠悠我心。呦呦鹿鸣</a:t>
            </a:r>
            <a:endParaRPr lang="en-US" altLang="zh-CN" sz="32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比喻：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明明如月，何时可掇</a:t>
            </a:r>
            <a:endParaRPr lang="en-US" altLang="zh-CN" sz="32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比兴：    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青青子衿，悠悠我心。但为君故，沉吟至今。</a:t>
            </a:r>
            <a:endParaRPr lang="en-US" altLang="zh-CN" sz="32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呦呦鹿鸣，食野之苹。我有嘉宾，鼓瑟吹笙。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530626" y="1029205"/>
            <a:ext cx="1011803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曹操面对满座嘉宾，感谢他们的到来，看着众多的贤才，曹操内心应是什么样的情绪？当然是满心喜悦。那他为什么还要“忧”呢？</a:t>
            </a: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369827" y="1064051"/>
            <a:ext cx="156019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思考：</a:t>
            </a: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437321" y="2490906"/>
            <a:ext cx="11251095" cy="1660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明确：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曹操虽然已经拥有许多人才，但他并不满足，还希望有更多的人才到他这里来，因为他所做的是一项伟大的事业，自然需要大量的人才，这一“忧”一“喜”正好深刻揭示了曹操求贤若渴的心情。</a:t>
            </a: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546473" y="4536421"/>
            <a:ext cx="1016791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艺术手法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en-US" sz="32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比喻</a:t>
            </a:r>
            <a:r>
              <a:rPr lang="en-US" altLang="zh-CN" sz="32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明明如月，何时可掇。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43009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229870" y="98425"/>
            <a:ext cx="11498580" cy="1398905"/>
          </a:xfrm>
          <a:noFill/>
          <a:ln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pPr algn="l">
              <a:lnSpc>
                <a:spcPct val="110000"/>
              </a:lnSpc>
            </a:pPr>
            <a:b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</a:b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月明星稀，乌鹊南飞。 绕树三匝，何枝可依？ </a:t>
            </a:r>
            <a:b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</a:b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山不厌高，水不厌深。 周公吐哺，天下归心。 </a:t>
            </a:r>
          </a:p>
        </p:txBody>
      </p:sp>
      <p:sp>
        <p:nvSpPr>
          <p:cNvPr id="43011" name="矩形 43010"/>
          <p:cNvSpPr/>
          <p:nvPr>
            <p:custDataLst>
              <p:tags r:id="rId3"/>
            </p:custDataLst>
          </p:nvPr>
        </p:nvSpPr>
        <p:spPr>
          <a:xfrm>
            <a:off x="406400" y="1962626"/>
            <a:ext cx="11277600" cy="95313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eaLnBrk="1" hangingPunct="1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“月明星稀，乌鹊南飞”一句本为景物描写，正是这样的景象触动了诗人的愁思。那么，本句有没有更深刻的内涵呢？</a:t>
            </a:r>
          </a:p>
        </p:txBody>
      </p:sp>
      <p:sp>
        <p:nvSpPr>
          <p:cNvPr id="43012" name="矩形 43011"/>
          <p:cNvSpPr/>
          <p:nvPr>
            <p:custDataLst>
              <p:tags r:id="rId4"/>
            </p:custDataLst>
          </p:nvPr>
        </p:nvSpPr>
        <p:spPr>
          <a:xfrm>
            <a:off x="406400" y="3557429"/>
            <a:ext cx="11277600" cy="181483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eaLnBrk="1" hangingPunct="1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明确：①以“乌鹊”无枝可依比喻在三国鼎立的局面下，有些人才犹豫不决，彷徨不知何去何从。表达出对人才的渴望。②后四句用典说明自己渴望多纳贤才 ，殷勤地接待贤才。表达作者胸怀大志，一统天下的愿望。 </a:t>
            </a:r>
          </a:p>
        </p:txBody>
      </p:sp>
      <p:sp>
        <p:nvSpPr>
          <p:cNvPr id="43013" name="矩形 43012"/>
          <p:cNvSpPr/>
          <p:nvPr>
            <p:custDataLst>
              <p:tags r:id="rId5"/>
            </p:custDataLst>
          </p:nvPr>
        </p:nvSpPr>
        <p:spPr>
          <a:xfrm>
            <a:off x="7315200" y="5865337"/>
            <a:ext cx="4267200" cy="58356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eaLnBrk="1" hangingPunct="1"/>
            <a:r>
              <a:rPr lang="zh-CN" altLang="en-US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盼</a:t>
            </a:r>
            <a:r>
              <a:rPr lang="en-US" altLang="zh-CN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天下归心</a:t>
            </a:r>
            <a:r>
              <a:rPr lang="zh-CN" altLang="en-US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  <p:bldP spid="43011" grpId="0"/>
      <p:bldP spid="43012" grpId="0"/>
      <p:bldP spid="430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占位符 116738"/>
          <p:cNvSpPr>
            <a:spLocks noGrp="1" noRot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02167" y="609601"/>
            <a:ext cx="11387667" cy="54895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40000"/>
              </a:lnSpc>
              <a:buNone/>
            </a:pPr>
            <a:r>
              <a:rPr lang="en-US" altLang="zh-CN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山不厌高，水不厌深。</a:t>
            </a:r>
          </a:p>
          <a:p>
            <a:pPr lvl="0">
              <a:lnSpc>
                <a:spcPct val="140000"/>
              </a:lnSpc>
              <a:buNone/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这里暗喻曹操自己像山一样不厌其多容纳土壤，像水一样不厌其大而容纳众水，表明要宽宏大量，广纳人才。</a:t>
            </a:r>
          </a:p>
          <a:p>
            <a:pPr lvl="0">
              <a:lnSpc>
                <a:spcPct val="14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周公吐哺，天下归心。</a:t>
            </a:r>
            <a:endParaRPr lang="zh-CN" altLang="en-US" sz="28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lvl="0">
              <a:lnSpc>
                <a:spcPct val="14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作者以周公自比，说自己也有周公那样的胸襟，一定会热切殷勤地接待贤才，使天下的人才都心悦诚服地归顺。</a:t>
            </a:r>
          </a:p>
          <a:p>
            <a:pPr lvl="0">
              <a:lnSpc>
                <a:spcPct val="14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反复倾诉了求贤若渴的迫切心情，表明了为完成统一大业而不遗余力的真诚态度。</a:t>
            </a:r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16780932" y="105410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1"/>
            </p:custDataLst>
          </p:nvPr>
        </p:nvSpPr>
        <p:spPr>
          <a:xfrm>
            <a:off x="527381" y="332657"/>
            <a:ext cx="10972800" cy="5102027"/>
          </a:xfrm>
        </p:spPr>
        <p:txBody>
          <a:bodyPr/>
          <a:lstStyle/>
          <a:p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全诗着眼点：                       全诗的落脚点：</a:t>
            </a:r>
            <a:endParaRPr lang="en-US" altLang="zh-CN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</a:t>
            </a:r>
            <a:endParaRPr lang="en-US" altLang="zh-CN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aphicFrame>
        <p:nvGraphicFramePr>
          <p:cNvPr id="7" name="图示 6"/>
          <p:cNvGraphicFramePr/>
          <p:nvPr>
            <p:custDataLst>
              <p:tags r:id="rId2"/>
            </p:custDataLst>
          </p:nvPr>
        </p:nvGraphicFramePr>
        <p:xfrm>
          <a:off x="623392" y="1412776"/>
          <a:ext cx="4160011" cy="239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图示 7"/>
          <p:cNvGraphicFramePr/>
          <p:nvPr>
            <p:custDataLst>
              <p:tags r:id="rId3"/>
            </p:custDataLst>
          </p:nvPr>
        </p:nvGraphicFramePr>
        <p:xfrm>
          <a:off x="7344139" y="1556792"/>
          <a:ext cx="3840427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0" name="图示 8"/>
          <p:cNvGraphicFramePr/>
          <p:nvPr>
            <p:custDataLst>
              <p:tags r:id="rId4"/>
            </p:custDataLst>
          </p:nvPr>
        </p:nvGraphicFramePr>
        <p:xfrm>
          <a:off x="3983765" y="3717032"/>
          <a:ext cx="3744416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479376" y="1167135"/>
            <a:ext cx="6768752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思考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作者究竟 </a:t>
            </a:r>
            <a:r>
              <a:rPr lang="zh-CN" altLang="en-US" sz="2400" b="1" i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忧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什么？</a:t>
            </a:r>
          </a:p>
        </p:txBody>
      </p:sp>
      <p:pic>
        <p:nvPicPr>
          <p:cNvPr id="13314" name="图片 3512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23992" y="2379073"/>
            <a:ext cx="4656137" cy="3276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199456" y="2348880"/>
            <a:ext cx="4053840" cy="310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40000"/>
              </a:lnSpc>
              <a:buFont typeface="Wingdings" panose="05000000000000000000" charset="0"/>
              <a:buChar char="Ø"/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人生短暂</a:t>
            </a:r>
          </a:p>
          <a:p>
            <a:pPr indent="0">
              <a:lnSpc>
                <a:spcPct val="140000"/>
              </a:lnSpc>
              <a:buFont typeface="Wingdings" panose="05000000000000000000" charset="0"/>
              <a:buNone/>
            </a:pPr>
            <a:endParaRPr lang="zh-CN" altLang="en-US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lnSpc>
                <a:spcPct val="140000"/>
              </a:lnSpc>
              <a:buFont typeface="Wingdings" panose="05000000000000000000" charset="0"/>
              <a:buChar char="Ø"/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功业未就</a:t>
            </a:r>
          </a:p>
          <a:p>
            <a:pPr indent="0">
              <a:lnSpc>
                <a:spcPct val="140000"/>
              </a:lnSpc>
              <a:buFont typeface="Wingdings" panose="05000000000000000000" charset="0"/>
              <a:buNone/>
            </a:pPr>
            <a:endParaRPr lang="zh-CN" altLang="en-US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lnSpc>
                <a:spcPct val="140000"/>
              </a:lnSpc>
              <a:buFont typeface="Wingdings" panose="05000000000000000000" charset="0"/>
              <a:buChar char="Ø"/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贤才难求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文本框 48129"/>
          <p:cNvSpPr txBox="1"/>
          <p:nvPr>
            <p:custDataLst>
              <p:tags r:id="rId2"/>
            </p:custDataLst>
          </p:nvPr>
        </p:nvSpPr>
        <p:spPr>
          <a:xfrm>
            <a:off x="1016001" y="2362200"/>
            <a:ext cx="1007956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zh-CN" sz="32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3188" name="文本框 48131"/>
          <p:cNvSpPr txBox="1"/>
          <p:nvPr>
            <p:custDataLst>
              <p:tags r:id="rId3"/>
            </p:custDataLst>
          </p:nvPr>
        </p:nvSpPr>
        <p:spPr>
          <a:xfrm>
            <a:off x="1117600" y="2590801"/>
            <a:ext cx="10261600" cy="2244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抒发了作者因时光易逝、功业未就而产生的苦闷心情和招纳贤才、渴望建功立业的思想。</a:t>
            </a:r>
          </a:p>
          <a:p>
            <a:pPr>
              <a:lnSpc>
                <a:spcPct val="140000"/>
              </a:lnSpc>
            </a:pPr>
            <a:endParaRPr lang="zh-CN" altLang="en-US" sz="32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93189" name="New picture"/>
          <p:cNvPicPr/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5612532" y="10756900"/>
            <a:ext cx="457200" cy="254000"/>
          </a:xfrm>
          <a:prstGeom prst="cube">
            <a:avLst/>
          </a:prstGeom>
        </p:spPr>
      </p:pic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1337310" y="1038860"/>
            <a:ext cx="1851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主旨：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764540" y="756602"/>
          <a:ext cx="11427460" cy="5344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1772900" imgH="5514975" progId="Word.Document.8">
                  <p:embed/>
                </p:oleObj>
              </mc:Choice>
              <mc:Fallback>
                <p:oleObj r:id="rId4" imgW="11772900" imgH="5514975" progId="Word.Document.8">
                  <p:embed/>
                  <p:pic>
                    <p:nvPicPr>
                      <p:cNvPr id="22529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4540" y="756602"/>
                        <a:ext cx="11427460" cy="53447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3136104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430372" y="827247"/>
          <a:ext cx="11428095" cy="5316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1772900" imgH="5486400" progId="Word.Document.8">
                  <p:embed/>
                </p:oleObj>
              </mc:Choice>
              <mc:Fallback>
                <p:oleObj r:id="rId4" imgW="11772900" imgH="5486400" progId="Word.Document.8">
                  <p:embed/>
                  <p:pic>
                    <p:nvPicPr>
                      <p:cNvPr id="24577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0372" y="827247"/>
                        <a:ext cx="11428095" cy="53162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427543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45057"/>
          <p:cNvSpPr>
            <a:spLocks noGrp="1" noRot="1"/>
          </p:cNvSpPr>
          <p:nvPr>
            <p:ph type="title"/>
            <p:custDataLst>
              <p:tags r:id="rId1"/>
            </p:custDataLst>
          </p:nvPr>
        </p:nvSpPr>
        <p:spPr>
          <a:xfrm>
            <a:off x="1847850" y="0"/>
            <a:ext cx="8540750" cy="1423988"/>
          </a:xfrm>
        </p:spPr>
        <p:txBody>
          <a:bodyPr anchor="ctr" anchorCtr="0"/>
          <a:lstStyle/>
          <a:p>
            <a:r>
              <a:rPr lang="zh-CN" altLang="en-US" sz="4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  题</a:t>
            </a:r>
          </a:p>
        </p:txBody>
      </p:sp>
      <p:sp>
        <p:nvSpPr>
          <p:cNvPr id="36867" name="文本占位符 45058"/>
          <p:cNvSpPr>
            <a:spLocks noGrp="1" noRot="1"/>
          </p:cNvSpPr>
          <p:nvPr>
            <p:ph idx="1"/>
            <p:custDataLst>
              <p:tags r:id="rId2"/>
            </p:custDataLst>
          </p:nvPr>
        </p:nvSpPr>
        <p:spPr>
          <a:xfrm>
            <a:off x="866775" y="908050"/>
            <a:ext cx="11039475" cy="5400675"/>
          </a:xfrm>
        </p:spPr>
        <p:txBody>
          <a:bodyPr anchor="t" anchorCtr="0"/>
          <a:lstStyle/>
          <a:p>
            <a:pPr>
              <a:buClr>
                <a:schemeClr val="hlink"/>
              </a:buClr>
            </a:pPr>
            <a:endParaRPr lang="zh-CN" altLang="en-US"/>
          </a:p>
          <a:p>
            <a:pPr>
              <a:buClr>
                <a:schemeClr val="hlink"/>
              </a:buClr>
              <a:buNone/>
            </a:pPr>
            <a:r>
              <a:rPr lang="en-US" altLang="zh-CN" sz="36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36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36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短歌行</a:t>
            </a:r>
            <a:r>
              <a:rPr lang="en-US" altLang="zh-CN" sz="36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zh-CN" altLang="en-US" sz="36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是汉乐府的</a:t>
            </a:r>
            <a:r>
              <a:rPr lang="zh-CN" altLang="en-US" sz="3600" b="1">
                <a:latin typeface="楷体_GB2312" pitchFamily="49" charset="-122"/>
                <a:ea typeface="楷体_GB2312" pitchFamily="49" charset="-122"/>
              </a:rPr>
              <a:t>曲调名</a:t>
            </a:r>
            <a:r>
              <a:rPr lang="zh-CN" altLang="en-US" sz="36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，“长歌”、“短歌”是依照歌词</a:t>
            </a:r>
            <a:r>
              <a:rPr lang="zh-CN" altLang="en-US" sz="36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音调的长短</a:t>
            </a:r>
            <a:r>
              <a:rPr lang="zh-CN" altLang="en-US" sz="36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而言。一般说，</a:t>
            </a:r>
            <a:r>
              <a:rPr lang="zh-CN" altLang="en-US" sz="36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长歌</a:t>
            </a:r>
            <a:r>
              <a:rPr lang="zh-CN" altLang="en-US" sz="3600" b="1">
                <a:latin typeface="楷体_GB2312" pitchFamily="49" charset="-122"/>
                <a:ea typeface="楷体_GB2312" pitchFamily="49" charset="-122"/>
              </a:rPr>
              <a:t>比较热烈奔放，</a:t>
            </a:r>
            <a:r>
              <a:rPr lang="zh-CN" altLang="en-US" sz="36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短歌</a:t>
            </a:r>
            <a:r>
              <a:rPr lang="zh-CN" altLang="en-US" sz="3600" b="1">
                <a:latin typeface="楷体_GB2312" pitchFamily="49" charset="-122"/>
                <a:ea typeface="楷体_GB2312" pitchFamily="49" charset="-122"/>
              </a:rPr>
              <a:t>比较短促</a:t>
            </a:r>
            <a:r>
              <a:rPr lang="zh-CN" altLang="en-US" sz="36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，适于抒发内心的忧愁和苦闷。诗句都是四字句，就称之为</a:t>
            </a:r>
            <a:r>
              <a:rPr lang="zh-CN" altLang="en-US" sz="36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“短歌”。</a:t>
            </a:r>
          </a:p>
          <a:p>
            <a:pPr>
              <a:buClr>
                <a:schemeClr val="hlink"/>
              </a:buClr>
              <a:buNone/>
            </a:pPr>
            <a:r>
              <a:rPr lang="zh-CN" altLang="en-US" sz="36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 “</a:t>
            </a:r>
            <a:r>
              <a:rPr lang="zh-CN" altLang="en-US" sz="36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行</a:t>
            </a:r>
            <a:r>
              <a:rPr lang="zh-CN" altLang="en-US" sz="36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”是古代诗歌的一种文学体裁。除了“</a:t>
            </a:r>
            <a:r>
              <a:rPr lang="zh-CN" altLang="en-US" sz="36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行</a:t>
            </a:r>
            <a:r>
              <a:rPr lang="zh-CN" altLang="en-US" sz="36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”还有“</a:t>
            </a:r>
            <a:r>
              <a:rPr lang="zh-CN" altLang="en-US" sz="36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歌、吟、引、曲、谣、辞</a:t>
            </a:r>
            <a:r>
              <a:rPr lang="zh-CN" altLang="en-US" sz="36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”都是诗歌的体裁。</a:t>
            </a:r>
          </a:p>
          <a:p>
            <a:pPr>
              <a:buClr>
                <a:schemeClr val="hlink"/>
              </a:buClr>
            </a:pPr>
            <a:endParaRPr lang="zh-CN" altLang="en-US" sz="36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5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82112" y="701517"/>
          <a:ext cx="11428095" cy="545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1772900" imgH="5629275" progId="Word.Document.8">
                  <p:embed/>
                </p:oleObj>
              </mc:Choice>
              <mc:Fallback>
                <p:oleObj r:id="rId4" imgW="11772900" imgH="5629275" progId="Word.Document.8">
                  <p:embed/>
                  <p:pic>
                    <p:nvPicPr>
                      <p:cNvPr id="26625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2112" y="701517"/>
                        <a:ext cx="11428095" cy="5454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0481065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475139" y="795338"/>
          <a:ext cx="11433810" cy="504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1763375" imgH="5200650" progId="Word.Document.8">
                  <p:embed/>
                </p:oleObj>
              </mc:Choice>
              <mc:Fallback>
                <p:oleObj r:id="rId4" imgW="11763375" imgH="5200650" progId="Word.Document.8">
                  <p:embed/>
                  <p:pic>
                    <p:nvPicPr>
                      <p:cNvPr id="2867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5139" y="795338"/>
                        <a:ext cx="11433810" cy="5048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3018104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-21474826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56" y="111125"/>
            <a:ext cx="8758209" cy="45161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>
            <p:custDataLst>
              <p:tags r:id="rId3"/>
            </p:custDataLst>
          </p:nvPr>
        </p:nvSpPr>
        <p:spPr>
          <a:xfrm>
            <a:off x="0" y="4685665"/>
            <a:ext cx="12191365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713740"/>
            <a:r>
              <a:rPr lang="zh-CN" sz="3200" b="1">
                <a:solidFill>
                  <a:srgbClr val="FF0000"/>
                </a:solidFill>
                <a:cs typeface="楷体_GB2312" charset="0"/>
              </a:rPr>
              <a:t>层解</a:t>
            </a:r>
            <a:r>
              <a:rPr lang="zh-CN" sz="3200" b="1">
                <a:ea typeface="黑体" panose="02010609060101010101" pitchFamily="49" charset="-122"/>
              </a:rPr>
              <a:t>　</a:t>
            </a:r>
            <a:r>
              <a:rPr lang="zh-CN" sz="3200" b="1">
                <a:cs typeface="楷体_GB2312" charset="0"/>
              </a:rPr>
              <a:t>第四层，表明诗人虚心纳士、竭尽诚心、不遗余力的态度。</a:t>
            </a:r>
            <a:endParaRPr lang="zh-CN" sz="3200" b="1">
              <a:ea typeface="黑体" panose="02010609060101010101" pitchFamily="49" charset="-122"/>
            </a:endParaRPr>
          </a:p>
          <a:p>
            <a:pPr indent="713740"/>
            <a:r>
              <a:rPr lang="zh-CN" sz="3200" b="1">
                <a:solidFill>
                  <a:srgbClr val="FF0000"/>
                </a:solidFill>
                <a:cs typeface="楷体_GB2312" charset="0"/>
              </a:rPr>
              <a:t>点评</a:t>
            </a:r>
            <a:r>
              <a:rPr lang="zh-CN" sz="3200" b="1">
                <a:ea typeface="黑体" panose="02010609060101010101" pitchFamily="49" charset="-122"/>
              </a:rPr>
              <a:t>　</a:t>
            </a:r>
            <a:r>
              <a:rPr lang="zh-CN" sz="3200" b="1">
                <a:cs typeface="楷体_GB2312" charset="0"/>
              </a:rPr>
              <a:t>全篇抒写了年华易逝的感慨，流露出对朋友的怀念和求贤若渴的心情，表现了诗人建功立业的雄心壮志。</a:t>
            </a:r>
            <a:endParaRPr lang="zh-CN" altLang="en-US" sz="3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714632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976813" y="1001713"/>
            <a:ext cx="2735263" cy="584200"/>
          </a:xfrm>
          <a:solidFill>
            <a:schemeClr val="bg2"/>
          </a:solidFill>
        </p:spPr>
        <p:txBody>
          <a:bodyPr vert="horz" wrap="square" lIns="91440" tIns="45720" rIns="91440" bIns="45720" numCol="1" rtlCol="0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关于“歌行”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231900" y="2060575"/>
            <a:ext cx="10225088" cy="5033963"/>
          </a:xfrm>
        </p:spPr>
        <p:txBody>
          <a:bodyPr vert="horz" wrap="square" lIns="91440" tIns="45720" rIns="91440" bIns="45720" numCol="1" rtlCol="0" anchor="t" anchorCtr="0" compatLnSpc="1">
            <a:normAutofit fontScale="700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“歌行”属乐府诗一类，汉魏以后的乐府诗，题名为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"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歌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"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和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"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行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"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的颇多，二者虽名称不同，其实在形式上并无严格的区别。后遂有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"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歌行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"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一体，其音节、格律比较自由，形式采用五言、七言、杂言的古体，富于变化。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“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行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”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是乐曲的意思。</a:t>
            </a:r>
          </a:p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乐府诗有如下称谓：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歌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——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《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垓下歌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》《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白雪歌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》《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登幽州台歌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》</a:t>
            </a:r>
          </a:p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行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——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《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兵车行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》《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丽人行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》《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十五从军行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》</a:t>
            </a:r>
          </a:p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吟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——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《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秦中吟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》《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白头吟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》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　　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引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——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《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李凭箜篌引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》</a:t>
            </a:r>
          </a:p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曲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——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《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西洲曲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》《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秋风曲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》《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渭城曲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》</a:t>
            </a:r>
          </a:p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还有谣、辞等别称。</a:t>
            </a:r>
          </a:p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268" name="标题 1"/>
          <p:cNvSpPr txBox="1"/>
          <p:nvPr>
            <p:custDataLst>
              <p:tags r:id="rId3"/>
            </p:custDataLst>
          </p:nvPr>
        </p:nvSpPr>
        <p:spPr>
          <a:xfrm>
            <a:off x="987425" y="34925"/>
            <a:ext cx="10515600" cy="8223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0" kern="12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2pPr>
            <a:lvl3pPr marL="9144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4000" b="1">
                <a:solidFill>
                  <a:srgbClr val="404040"/>
                </a:solidFill>
              </a:rPr>
              <a:t>诗题解读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981200" y="274638"/>
            <a:ext cx="8229600" cy="914400"/>
          </a:xfrm>
        </p:spPr>
        <p:txBody>
          <a:bodyPr vert="horz" wrap="square" lIns="91440" tIns="45720" rIns="91440" bIns="45720" anchor="ctr" anchorCtr="0">
            <a:normAutofit fontScale="90000"/>
          </a:bodyPr>
          <a:lstStyle/>
          <a:p>
            <a:pPr eaLnBrk="1" hangingPunct="1"/>
            <a:r>
              <a:rPr lang="zh-CN" altLang="en-US" sz="4000" b="1"/>
              <a:t>曹操的诗歌现存</a:t>
            </a:r>
            <a:r>
              <a:rPr lang="en-US" altLang="zh-CN" sz="4000" b="1">
                <a:solidFill>
                  <a:srgbClr val="FF0000"/>
                </a:solidFill>
              </a:rPr>
              <a:t>20</a:t>
            </a:r>
            <a:r>
              <a:rPr lang="zh-CN" altLang="en-US" sz="4000" b="1">
                <a:solidFill>
                  <a:srgbClr val="FF0000"/>
                </a:solidFill>
              </a:rPr>
              <a:t>余首</a:t>
            </a:r>
            <a:r>
              <a:rPr lang="zh-CN" altLang="en-US" sz="4000" b="1"/>
              <a:t>，大致分两类 </a:t>
            </a:r>
          </a:p>
        </p:txBody>
      </p:sp>
      <p:sp>
        <p:nvSpPr>
          <p:cNvPr id="18435" name="Rectangle 3"/>
          <p:cNvSpPr>
            <a:spLocks noGrp="1" noRot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1788795" y="1551940"/>
            <a:ext cx="8613775" cy="2276475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en-US" altLang="zh-CN" sz="3600" b="1">
                <a:solidFill>
                  <a:srgbClr val="0000FF"/>
                </a:solidFill>
              </a:rPr>
              <a:t> </a:t>
            </a:r>
            <a:r>
              <a:rPr lang="en-US" altLang="zh-CN" sz="3600" b="1">
                <a:solidFill>
                  <a:srgbClr val="0000FF"/>
                </a:solidFill>
                <a:sym typeface="+mn-ea"/>
              </a:rPr>
              <a:t>①</a:t>
            </a:r>
            <a:r>
              <a:rPr lang="zh-CN" altLang="en-US" sz="3600" b="1">
                <a:solidFill>
                  <a:srgbClr val="0000FF"/>
                </a:solidFill>
                <a:sym typeface="+mn-ea"/>
              </a:rPr>
              <a:t>有的</a:t>
            </a:r>
            <a:r>
              <a:rPr lang="zh-CN" altLang="en-US" sz="3600" b="1">
                <a:solidFill>
                  <a:srgbClr val="FF0000"/>
                </a:solidFill>
                <a:sym typeface="+mn-ea"/>
              </a:rPr>
              <a:t>反映当时社会动乱，军阀混战给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3600" b="1">
                <a:solidFill>
                  <a:srgbClr val="FF0000"/>
                </a:solidFill>
                <a:sym typeface="+mn-ea"/>
              </a:rPr>
              <a:t>人民带来的灾难。</a:t>
            </a:r>
            <a:r>
              <a:rPr lang="zh-CN" altLang="en-US" sz="3600" b="1">
                <a:solidFill>
                  <a:srgbClr val="0000FF"/>
                </a:solidFill>
                <a:sym typeface="+mn-ea"/>
              </a:rPr>
              <a:t>如</a:t>
            </a:r>
            <a:r>
              <a:rPr lang="en-US" altLang="zh-CN" sz="3600" b="1">
                <a:solidFill>
                  <a:srgbClr val="0000FF"/>
                </a:solidFill>
                <a:sym typeface="+mn-ea"/>
              </a:rPr>
              <a:t>《</a:t>
            </a:r>
            <a:r>
              <a:rPr lang="zh-CN" altLang="en-US" sz="3600" b="1">
                <a:solidFill>
                  <a:srgbClr val="0000FF"/>
                </a:solidFill>
                <a:sym typeface="+mn-ea"/>
              </a:rPr>
              <a:t>蒿里行</a:t>
            </a:r>
            <a:r>
              <a:rPr lang="en-US" altLang="zh-CN" sz="3600" b="1">
                <a:solidFill>
                  <a:srgbClr val="0000FF"/>
                </a:solidFill>
                <a:sym typeface="+mn-ea"/>
              </a:rPr>
              <a:t>》</a:t>
            </a:r>
            <a:r>
              <a:rPr lang="zh-CN" altLang="en-US" sz="3600" b="1">
                <a:solidFill>
                  <a:srgbClr val="0000FF"/>
                </a:solidFill>
                <a:sym typeface="+mn-ea"/>
              </a:rPr>
              <a:t>：“白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3600" b="1">
                <a:solidFill>
                  <a:srgbClr val="0000FF"/>
                </a:solidFill>
                <a:sym typeface="+mn-ea"/>
              </a:rPr>
              <a:t>骨露于野，千里无鸡鸣。生民百遗一，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3600" b="1">
                <a:solidFill>
                  <a:srgbClr val="0000FF"/>
                </a:solidFill>
                <a:sym typeface="+mn-ea"/>
              </a:rPr>
              <a:t>念之断人肠。”</a:t>
            </a:r>
            <a:endParaRPr lang="zh-CN" altLang="en-US" sz="3600" b="1">
              <a:solidFill>
                <a:srgbClr val="0000FF"/>
              </a:solidFill>
            </a:endParaRPr>
          </a:p>
        </p:txBody>
      </p:sp>
      <p:sp>
        <p:nvSpPr>
          <p:cNvPr id="18436" name="Text Box 4"/>
          <p:cNvSpPr txBox="1"/>
          <p:nvPr>
            <p:custDataLst>
              <p:tags r:id="rId3"/>
            </p:custDataLst>
          </p:nvPr>
        </p:nvSpPr>
        <p:spPr>
          <a:xfrm>
            <a:off x="1788795" y="4023360"/>
            <a:ext cx="8534400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 ②</a:t>
            </a:r>
            <a:r>
              <a:rPr lang="zh-CN" altLang="en-US" sz="3600" b="1">
                <a:solidFill>
                  <a:srgbClr val="0000FF"/>
                </a:solidFill>
                <a:latin typeface="Arial" panose="020B0604020202020204" pitchFamily="34" charset="0"/>
              </a:rPr>
              <a:t>有的抒发个人的政治理想和抱负。</a:t>
            </a: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如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《</a:t>
            </a: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步出夏门行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》《</a:t>
            </a: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龟虽寿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》</a:t>
            </a: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：“老骥伏枥，志在千里；烈士暮年，壮心不已。”又如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《</a:t>
            </a: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短歌行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》</a:t>
            </a: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。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  <p:bldP spid="184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本框 34817"/>
          <p:cNvSpPr txBox="1"/>
          <p:nvPr>
            <p:custDataLst>
              <p:tags r:id="rId1"/>
            </p:custDataLst>
          </p:nvPr>
        </p:nvSpPr>
        <p:spPr>
          <a:xfrm>
            <a:off x="1118870" y="-109220"/>
            <a:ext cx="10730865" cy="6647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                  短歌行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>
                <a:solidFill>
                  <a:schemeClr val="tx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对酒</a:t>
            </a:r>
            <a:r>
              <a:rPr lang="zh-CN" altLang="en-US" sz="28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当歌</a:t>
            </a:r>
            <a:r>
              <a:rPr lang="zh-CN" altLang="en-US" sz="2800" b="1">
                <a:solidFill>
                  <a:schemeClr val="tx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，人生</a:t>
            </a:r>
            <a:r>
              <a:rPr lang="zh-CN" altLang="en-US" sz="28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几何</a:t>
            </a:r>
            <a:r>
              <a:rPr lang="zh-CN" altLang="en-US" sz="2800" b="1">
                <a:solidFill>
                  <a:schemeClr val="tx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  <a:r>
              <a:rPr lang="zh-CN" altLang="en-US" sz="2800" b="1" u="sng">
                <a:solidFill>
                  <a:schemeClr val="tx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譬</a:t>
            </a:r>
            <a:r>
              <a:rPr lang="zh-CN" altLang="en-US" sz="2800" b="1">
                <a:solidFill>
                  <a:schemeClr val="tx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如朝露，去日苦多。</a:t>
            </a:r>
            <a:endParaRPr lang="zh-CN" altLang="en-US" sz="2800" b="1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      </a:t>
            </a:r>
            <a:r>
              <a:rPr lang="zh-CN" altLang="en-US" sz="2800" b="1">
                <a:solidFill>
                  <a:schemeClr val="tx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慨当以慷，忧思难忘。</a:t>
            </a:r>
            <a:r>
              <a:rPr lang="zh-CN" altLang="en-US" sz="28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何以</a:t>
            </a:r>
            <a:r>
              <a:rPr lang="zh-CN" altLang="en-US" sz="2800" b="1">
                <a:solidFill>
                  <a:schemeClr val="tx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解忧？惟有杜康。</a:t>
            </a:r>
            <a:endParaRPr lang="zh-CN" altLang="en-US" sz="2800" b="1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      </a:t>
            </a:r>
            <a:r>
              <a:rPr lang="zh-CN" altLang="en-US" sz="2800" b="1">
                <a:solidFill>
                  <a:schemeClr val="tx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青青子</a:t>
            </a:r>
            <a:r>
              <a:rPr lang="zh-CN" altLang="en-US" sz="28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衿</a:t>
            </a:r>
            <a:r>
              <a:rPr lang="zh-CN" altLang="en-US" sz="2800" b="1">
                <a:solidFill>
                  <a:schemeClr val="tx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，悠悠我心。但</a:t>
            </a:r>
            <a:r>
              <a:rPr lang="zh-CN" altLang="en-US" sz="28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</a:t>
            </a:r>
            <a:r>
              <a:rPr lang="zh-CN" altLang="en-US" sz="2800" b="1">
                <a:solidFill>
                  <a:schemeClr val="tx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君故，</a:t>
            </a:r>
            <a:r>
              <a:rPr lang="zh-CN" altLang="en-US" sz="28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沉吟</a:t>
            </a:r>
            <a:r>
              <a:rPr lang="zh-CN" altLang="en-US" sz="2800" b="1">
                <a:solidFill>
                  <a:schemeClr val="tx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至今。</a:t>
            </a:r>
            <a:endParaRPr lang="zh-CN" altLang="en-US" sz="2800" b="1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      </a:t>
            </a:r>
            <a:r>
              <a:rPr lang="zh-CN" altLang="en-US" sz="28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呦呦</a:t>
            </a:r>
            <a:r>
              <a:rPr lang="zh-CN" altLang="en-US" sz="2800" b="1">
                <a:solidFill>
                  <a:schemeClr val="tx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鹿鸣，食野之苹。我有嘉宾，鼓</a:t>
            </a:r>
            <a:r>
              <a:rPr lang="zh-CN" altLang="en-US" sz="28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瑟</a:t>
            </a:r>
            <a:r>
              <a:rPr lang="zh-CN" altLang="en-US" sz="2800" b="1">
                <a:solidFill>
                  <a:schemeClr val="tx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吹笙。</a:t>
            </a:r>
            <a:endParaRPr lang="zh-CN" altLang="en-US" sz="2800" b="1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      </a:t>
            </a:r>
            <a:r>
              <a:rPr lang="zh-CN" altLang="en-US" sz="2800" b="1">
                <a:solidFill>
                  <a:schemeClr val="tx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明明如月，何时可</a:t>
            </a:r>
            <a:r>
              <a:rPr lang="zh-CN" altLang="en-US" sz="28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掇</a:t>
            </a:r>
            <a:r>
              <a:rPr lang="zh-CN" altLang="en-US" sz="2800" b="1">
                <a:solidFill>
                  <a:schemeClr val="tx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？忧从中来，不可断绝。</a:t>
            </a:r>
            <a:endParaRPr lang="zh-CN" altLang="en-US" sz="2800" b="1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      </a:t>
            </a:r>
            <a:r>
              <a:rPr lang="zh-CN" altLang="en-US" sz="2800" b="1">
                <a:solidFill>
                  <a:schemeClr val="tx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越</a:t>
            </a:r>
            <a:r>
              <a:rPr lang="zh-CN" altLang="en-US" sz="28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陌</a:t>
            </a:r>
            <a:r>
              <a:rPr lang="zh-CN" altLang="en-US" sz="2800" b="1">
                <a:solidFill>
                  <a:schemeClr val="tx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度</a:t>
            </a:r>
            <a:r>
              <a:rPr lang="zh-CN" altLang="en-US" sz="28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阡</a:t>
            </a:r>
            <a:r>
              <a:rPr lang="zh-CN" altLang="en-US" sz="2800" b="1">
                <a:solidFill>
                  <a:schemeClr val="tx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，枉用</a:t>
            </a:r>
            <a:r>
              <a:rPr lang="zh-CN" altLang="en-US" sz="28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相存</a:t>
            </a:r>
            <a:r>
              <a:rPr lang="zh-CN" altLang="en-US" sz="2800" b="1">
                <a:solidFill>
                  <a:schemeClr val="tx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sz="28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契</a:t>
            </a:r>
            <a:r>
              <a:rPr lang="zh-CN" altLang="en-US" sz="2800" b="1">
                <a:solidFill>
                  <a:schemeClr val="tx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阔谈宴，心念旧恩。</a:t>
            </a:r>
            <a:endParaRPr lang="zh-CN" altLang="en-US" sz="2800" b="1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      </a:t>
            </a:r>
            <a:r>
              <a:rPr lang="zh-CN" altLang="en-US" sz="2800" b="1">
                <a:solidFill>
                  <a:schemeClr val="tx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月明星稀，乌鹊南飞。绕树三</a:t>
            </a:r>
            <a:r>
              <a:rPr lang="zh-CN" altLang="en-US" sz="28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匝</a:t>
            </a:r>
            <a:r>
              <a:rPr lang="zh-CN" altLang="en-US" sz="2800" b="1">
                <a:solidFill>
                  <a:schemeClr val="tx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，何枝可依？</a:t>
            </a:r>
            <a:endParaRPr lang="zh-CN" altLang="en-US" sz="2800" b="1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800" b="1">
                <a:solidFill>
                  <a:schemeClr val="tx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山</a:t>
            </a:r>
            <a:r>
              <a:rPr lang="zh-CN" altLang="en-US" sz="2800" b="1" u="sng">
                <a:solidFill>
                  <a:schemeClr val="tx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</a:t>
            </a:r>
            <a:r>
              <a:rPr lang="zh-CN" altLang="en-US" sz="28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厌</a:t>
            </a:r>
            <a:r>
              <a:rPr lang="zh-CN" altLang="en-US" sz="2800" b="1">
                <a:solidFill>
                  <a:schemeClr val="tx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高，水不厌深。周公吐</a:t>
            </a:r>
            <a:r>
              <a:rPr lang="zh-CN" altLang="en-US" sz="28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哺</a:t>
            </a:r>
            <a:r>
              <a:rPr lang="zh-CN" altLang="en-US" sz="2800" b="1">
                <a:solidFill>
                  <a:schemeClr val="tx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，天下归心。</a:t>
            </a:r>
          </a:p>
        </p:txBody>
      </p:sp>
      <p:sp>
        <p:nvSpPr>
          <p:cNvPr id="34819" name="文本框 34818"/>
          <p:cNvSpPr txBox="1"/>
          <p:nvPr>
            <p:custDataLst>
              <p:tags r:id="rId2"/>
            </p:custDataLst>
          </p:nvPr>
        </p:nvSpPr>
        <p:spPr>
          <a:xfrm>
            <a:off x="5374958" y="1003618"/>
            <a:ext cx="79216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pì</a:t>
            </a:r>
          </a:p>
        </p:txBody>
      </p:sp>
      <p:sp>
        <p:nvSpPr>
          <p:cNvPr id="34820" name="文本框 34819"/>
          <p:cNvSpPr txBox="1"/>
          <p:nvPr>
            <p:custDataLst>
              <p:tags r:id="rId3"/>
            </p:custDataLst>
          </p:nvPr>
        </p:nvSpPr>
        <p:spPr>
          <a:xfrm>
            <a:off x="2879725" y="2492375"/>
            <a:ext cx="72072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jīn</a:t>
            </a:r>
          </a:p>
        </p:txBody>
      </p:sp>
      <p:sp>
        <p:nvSpPr>
          <p:cNvPr id="34821" name="文本框 34820"/>
          <p:cNvSpPr txBox="1"/>
          <p:nvPr>
            <p:custDataLst>
              <p:tags r:id="rId4"/>
            </p:custDataLst>
          </p:nvPr>
        </p:nvSpPr>
        <p:spPr>
          <a:xfrm>
            <a:off x="5592763" y="2415540"/>
            <a:ext cx="7905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wèi</a:t>
            </a:r>
          </a:p>
        </p:txBody>
      </p:sp>
      <p:sp>
        <p:nvSpPr>
          <p:cNvPr id="34822" name="文本框 34821"/>
          <p:cNvSpPr txBox="1"/>
          <p:nvPr>
            <p:custDataLst>
              <p:tags r:id="rId5"/>
            </p:custDataLst>
          </p:nvPr>
        </p:nvSpPr>
        <p:spPr>
          <a:xfrm>
            <a:off x="1777683" y="3037523"/>
            <a:ext cx="100806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yōu</a:t>
            </a:r>
          </a:p>
        </p:txBody>
      </p:sp>
      <p:sp>
        <p:nvSpPr>
          <p:cNvPr id="34823" name="文本框 34822"/>
          <p:cNvSpPr txBox="1"/>
          <p:nvPr>
            <p:custDataLst>
              <p:tags r:id="rId6"/>
            </p:custDataLst>
          </p:nvPr>
        </p:nvSpPr>
        <p:spPr>
          <a:xfrm>
            <a:off x="2099310" y="4360228"/>
            <a:ext cx="86518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mò</a:t>
            </a:r>
          </a:p>
        </p:txBody>
      </p:sp>
      <p:sp>
        <p:nvSpPr>
          <p:cNvPr id="34824" name="文本框 34823"/>
          <p:cNvSpPr txBox="1"/>
          <p:nvPr>
            <p:custDataLst>
              <p:tags r:id="rId7"/>
            </p:custDataLst>
          </p:nvPr>
        </p:nvSpPr>
        <p:spPr>
          <a:xfrm>
            <a:off x="4575810" y="3643948"/>
            <a:ext cx="12239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du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ō</a:t>
            </a:r>
          </a:p>
        </p:txBody>
      </p:sp>
      <p:sp>
        <p:nvSpPr>
          <p:cNvPr id="34825" name="文本框 34824"/>
          <p:cNvSpPr txBox="1"/>
          <p:nvPr>
            <p:custDataLst>
              <p:tags r:id="rId8"/>
            </p:custDataLst>
          </p:nvPr>
        </p:nvSpPr>
        <p:spPr>
          <a:xfrm>
            <a:off x="5374958" y="4283393"/>
            <a:ext cx="863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q</a:t>
            </a:r>
            <a:r>
              <a:rPr lang="en-US" altLang="zh-CN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ìè</a:t>
            </a:r>
          </a:p>
        </p:txBody>
      </p:sp>
      <p:sp>
        <p:nvSpPr>
          <p:cNvPr id="34826" name="文本框 34825"/>
          <p:cNvSpPr txBox="1"/>
          <p:nvPr>
            <p:custDataLst>
              <p:tags r:id="rId9"/>
            </p:custDataLst>
          </p:nvPr>
        </p:nvSpPr>
        <p:spPr>
          <a:xfrm>
            <a:off x="6383655" y="4955223"/>
            <a:ext cx="7207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zā</a:t>
            </a:r>
          </a:p>
        </p:txBody>
      </p:sp>
      <p:sp>
        <p:nvSpPr>
          <p:cNvPr id="34827" name="文本框 34826"/>
          <p:cNvSpPr txBox="1"/>
          <p:nvPr>
            <p:custDataLst>
              <p:tags r:id="rId10"/>
            </p:custDataLst>
          </p:nvPr>
        </p:nvSpPr>
        <p:spPr>
          <a:xfrm>
            <a:off x="6383655" y="5612765"/>
            <a:ext cx="7921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bǔ</a:t>
            </a:r>
          </a:p>
        </p:txBody>
      </p:sp>
      <p:sp>
        <p:nvSpPr>
          <p:cNvPr id="34828" name="文本框 34827"/>
          <p:cNvSpPr txBox="1"/>
          <p:nvPr>
            <p:custDataLst>
              <p:tags r:id="rId11"/>
            </p:custDataLst>
          </p:nvPr>
        </p:nvSpPr>
        <p:spPr>
          <a:xfrm>
            <a:off x="7417118" y="3037523"/>
            <a:ext cx="7207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</a:rPr>
              <a:t>sè</a:t>
            </a:r>
          </a:p>
        </p:txBody>
      </p:sp>
      <p:sp>
        <p:nvSpPr>
          <p:cNvPr id="34829" name="文本框 34828"/>
          <p:cNvSpPr txBox="1"/>
          <p:nvPr>
            <p:custDataLst>
              <p:tags r:id="rId12"/>
            </p:custDataLst>
          </p:nvPr>
        </p:nvSpPr>
        <p:spPr>
          <a:xfrm>
            <a:off x="2785745" y="4437063"/>
            <a:ext cx="1223963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0000FF"/>
                </a:solidFill>
                <a:latin typeface="Arial" panose="020B0604020202020204" pitchFamily="34" charset="0"/>
              </a:rPr>
              <a:t>qiān</a:t>
            </a:r>
          </a:p>
        </p:txBody>
      </p:sp>
      <p:sp>
        <p:nvSpPr>
          <p:cNvPr id="34830" name="矩形 34829"/>
          <p:cNvSpPr/>
          <p:nvPr>
            <p:custDataLst>
              <p:tags r:id="rId13"/>
            </p:custDataLst>
          </p:nvPr>
        </p:nvSpPr>
        <p:spPr>
          <a:xfrm>
            <a:off x="1676400" y="76200"/>
            <a:ext cx="3127375" cy="126841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四、初读诗歌</a:t>
            </a:r>
          </a:p>
          <a:p>
            <a:pPr algn="ctr"/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     理解大意</a:t>
            </a:r>
          </a:p>
        </p:txBody>
      </p:sp>
      <p:pic>
        <p:nvPicPr>
          <p:cNvPr id="34831" name="图片 34830" descr="按钮01">
            <a:hlinkClick r:id="rId16" action="ppaction://hlinkfile"/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8616950" y="0"/>
            <a:ext cx="857250" cy="590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20" grpId="0"/>
      <p:bldP spid="34821" grpId="0"/>
      <p:bldP spid="34822" grpId="0"/>
      <p:bldP spid="34823" grpId="0"/>
      <p:bldP spid="34824" grpId="0"/>
      <p:bldP spid="34825" grpId="0"/>
      <p:bldP spid="34826" grpId="0"/>
      <p:bldP spid="34827" grpId="0"/>
      <p:bldP spid="34828" grpId="0"/>
      <p:bldP spid="348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08213" y="1087438"/>
            <a:ext cx="262128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kumimoji="1" lang="zh-CN" altLang="en-US" sz="3200">
                <a:solidFill>
                  <a:srgbClr val="CC33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全诗着眼点：</a:t>
            </a:r>
          </a:p>
        </p:txBody>
      </p:sp>
      <p:sp>
        <p:nvSpPr>
          <p:cNvPr id="10035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35413" y="2135188"/>
            <a:ext cx="94488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6000">
                <a:latin typeface="Arial" panose="020B0604020202020204" pitchFamily="34" charset="0"/>
                <a:ea typeface="黑体" panose="02010609060101010101" pitchFamily="49" charset="-122"/>
              </a:rPr>
              <a:t>忧</a:t>
            </a:r>
          </a:p>
        </p:txBody>
      </p:sp>
      <p:sp>
        <p:nvSpPr>
          <p:cNvPr id="10035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718108" y="3310255"/>
            <a:ext cx="194468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kumimoji="1" lang="zh-CN" altLang="en-US" sz="3200">
                <a:solidFill>
                  <a:srgbClr val="CC33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功业未就</a:t>
            </a:r>
          </a:p>
        </p:txBody>
      </p:sp>
      <p:sp>
        <p:nvSpPr>
          <p:cNvPr id="10035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18108" y="2350453"/>
            <a:ext cx="223202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kumimoji="1" lang="zh-CN" altLang="en-US" sz="3200">
                <a:solidFill>
                  <a:srgbClr val="CC33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贤才难得</a:t>
            </a:r>
          </a:p>
        </p:txBody>
      </p:sp>
      <p:sp>
        <p:nvSpPr>
          <p:cNvPr id="100359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35188" y="4006850"/>
            <a:ext cx="262128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3200">
                <a:solidFill>
                  <a:srgbClr val="CC33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全诗落脚点：</a:t>
            </a:r>
          </a:p>
        </p:txBody>
      </p:sp>
      <p:sp>
        <p:nvSpPr>
          <p:cNvPr id="10036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51313" y="4943475"/>
            <a:ext cx="94488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kumimoji="1" lang="zh-CN" altLang="en-US" sz="6000">
                <a:latin typeface="Arial" panose="020B0604020202020204" pitchFamily="34" charset="0"/>
                <a:ea typeface="黑体" panose="02010609060101010101" pitchFamily="49" charset="-122"/>
              </a:rPr>
              <a:t>志</a:t>
            </a:r>
          </a:p>
        </p:txBody>
      </p:sp>
      <p:sp>
        <p:nvSpPr>
          <p:cNvPr id="100361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464425" y="5230813"/>
            <a:ext cx="1944688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kumimoji="1" lang="zh-CN" altLang="en-US" sz="3200">
                <a:solidFill>
                  <a:srgbClr val="CC33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一统天下</a:t>
            </a:r>
          </a:p>
        </p:txBody>
      </p:sp>
      <p:sp>
        <p:nvSpPr>
          <p:cNvPr id="100362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5181600" y="1504950"/>
            <a:ext cx="20574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0363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181600" y="2647950"/>
            <a:ext cx="2133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0364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181600" y="5543550"/>
            <a:ext cx="1981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11"/>
            </p:custDataLst>
          </p:nvPr>
        </p:nvSpPr>
        <p:spPr>
          <a:xfrm>
            <a:off x="1084580" y="257810"/>
            <a:ext cx="85140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32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zh-CN" sz="32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</a:t>
            </a: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诗中这些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具体的感情，哪一种是核心情感</a:t>
            </a: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？</a:t>
            </a:r>
            <a:endParaRPr lang="zh-CN" altLang="en-US" sz="3200"/>
          </a:p>
        </p:txBody>
      </p:sp>
      <p:sp>
        <p:nvSpPr>
          <p:cNvPr id="3" name="Line 1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5181600" y="2532380"/>
            <a:ext cx="2354580" cy="11620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13"/>
            </p:custDataLst>
          </p:nvPr>
        </p:nvSpPr>
        <p:spPr>
          <a:xfrm>
            <a:off x="7718425" y="1304290"/>
            <a:ext cx="18084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kumimoji="1" lang="zh-CN" altLang="en-US" sz="3200">
                <a:solidFill>
                  <a:srgbClr val="CC33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人生苦短</a:t>
            </a:r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2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20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20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/>
      <p:bldP spid="100356" grpId="0"/>
      <p:bldP spid="100357" grpId="0"/>
      <p:bldP spid="100358" grpId="0"/>
      <p:bldP spid="100359" grpId="0"/>
      <p:bldP spid="100360" grpId="0"/>
      <p:bldP spid="100361" grpId="0"/>
      <p:bldP spid="100362" grpId="0" animBg="1"/>
      <p:bldP spid="100363" grpId="0" animBg="1"/>
      <p:bldP spid="100364" grpId="0" animBg="1"/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76400" y="228600"/>
            <a:ext cx="8229600" cy="723900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zh-CN" altLang="en-US" sz="3600">
                <a:solidFill>
                  <a:srgbClr val="C00000"/>
                </a:solidFill>
              </a:rPr>
              <a:t>鉴赏诗歌的艺术手法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1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、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</a:rPr>
              <a:t>比喻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3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_GB2312" pitchFamily="49" charset="-122"/>
                <a:cs typeface="+mn-cs"/>
              </a:rPr>
              <a:t>   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楷体_GB2312" pitchFamily="49" charset="-122"/>
                <a:cs typeface="+mn-cs"/>
              </a:rPr>
              <a:t>“明明如月，何时可掇”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_GB2312" pitchFamily="49" charset="-122"/>
                <a:cs typeface="+mn-cs"/>
              </a:rPr>
              <a:t> </a:t>
            </a:r>
            <a:r>
              <a:rPr kumimoji="0" lang="zh-CN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以明月比喻贤才，以明月不可掇比喻贤才难得。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楷体_GB2312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楷体_GB2312" pitchFamily="49" charset="-122"/>
                <a:cs typeface="+mn-cs"/>
              </a:rPr>
              <a:t>“乌鹊南飞，绕树三匝”</a:t>
            </a:r>
            <a:r>
              <a:rPr kumimoji="0" lang="zh-CN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以乌鹊择木而栖比喻贤才的徘徊歧路，表达对他们前途的关切。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楷体_GB2312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楷体_GB2312" pitchFamily="49" charset="-122"/>
                <a:cs typeface="+mn-cs"/>
              </a:rPr>
              <a:t>“山不厌高，海不厌深”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”</a:t>
            </a:r>
            <a:r>
              <a:rPr kumimoji="0" lang="zh-CN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比喻自己广纳天下贤才的宽阔胸襟。求贤之心永无止境，犹如大海不辞涓流，高山不弃土石一样。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楷体_GB2312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/>
              <a:buChar char="ß"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YWJiZTBhZWUzZmUwYzFlMjg0YzE2N2IxYThmY2JmZjIifQ=="/>
  <p:tag name="KSO_WPP_MARK_KEY" val="eff9c0ef-88d4-4c62-90a9-b7ff8576b5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97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97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97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6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7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SLIDE_ID" val="diagram20205195_1"/>
  <p:tag name="KSO_WM_SLIDE_INDEX" val="1"/>
  <p:tag name="KSO_WM_SLIDE_ITEM_CNT" val="0"/>
  <p:tag name="KSO_WM_SLIDE_LAYOUT" val="a_b_f"/>
  <p:tag name="KSO_WM_SLIDE_LAYOUT_CNT" val="1_1_1"/>
  <p:tag name="KSO_WM_SLIDE_POSITION" val="0*18"/>
  <p:tag name="KSO_WM_SLIDE_SIZE" val="959*522"/>
  <p:tag name="KSO_WM_SLIDE_SUBTYPE" val="pureTxt"/>
  <p:tag name="KSO_WM_SLIDE_TYPE" val="text"/>
  <p:tag name="KSO_WM_TAG_VERSION" val="1.0"/>
  <p:tag name="KSO_WM_TEMPLATE_CATEGORY" val="diagram"/>
  <p:tag name="KSO_WM_TEMPLATE_COLOR_TYPE" val="1"/>
  <p:tag name="KSO_WM_TEMPLATE_INDEX" val="20205195"/>
  <p:tag name="KSO_WM_TEMPLATE_MASTER_TYPE" val="0"/>
  <p:tag name="KSO_WM_TEMPLATE_SUBCATEGORY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7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8"/>
  <p:tag name="KSO_WM_BEAUTIFY_FLAG" val="#wm#"/>
  <p:tag name="KSO_WM_TAG_VERSION" val="1.0"/>
  <p:tag name="KSO_WM_TEMPLATE_CATEGORY" val="diagram"/>
  <p:tag name="KSO_WM_TEMPLATE_INDEX" val="20205195"/>
  <p:tag name="KSO_WM_UNIT_COMPATIBLE" val="0"/>
  <p:tag name="KSO_WM_UNIT_DIAGRAM_ISNUMVISUAL" val="0"/>
  <p:tag name="KSO_WM_UNIT_DIAGRAM_ISREFERUNIT" val="0"/>
  <p:tag name="KSO_WM_UNIT_HIGHLIGHT" val="0"/>
  <p:tag name="KSO_WM_UNIT_ID" val="diagram20205195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副标题"/>
  <p:tag name="KSO_WM_UNIT_TEXT_FILL_FORE_SCHEMECOLOR_INDEX" val="13"/>
  <p:tag name="KSO_WM_UNIT_TEXT_FILL_FORE_SCHEMECOLOR_INDEX_BRIGHTNESS" val="0.25"/>
  <p:tag name="KSO_WM_UNIT_TEXT_FILL_TYPE" val="1"/>
  <p:tag name="KSO_WM_UNIT_TEXT_PART_ID_V2" val="d-4-2"/>
  <p:tag name="KSO_WM_UNIT_TYPE" val="b"/>
  <p:tag name="KSO_WM_UNIT_VALUE" val="4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9"/>
  <p:tag name="KSO_WM_BEAUTIFY_FLAG" val="#wm#"/>
  <p:tag name="KSO_WM_TAG_VERSION" val="1.0"/>
  <p:tag name="KSO_WM_TEMPLATE_CATEGORY" val="diagram"/>
  <p:tag name="KSO_WM_TEMPLATE_INDEX" val="20205195"/>
  <p:tag name="KSO_WM_UNIT_COMPATIBLE" val="0"/>
  <p:tag name="KSO_WM_UNIT_DIAGRAM_ISNUMVISUAL" val="0"/>
  <p:tag name="KSO_WM_UNIT_DIAGRAM_ISREFERUNIT" val="0"/>
  <p:tag name="KSO_WM_UNIT_HIGHLIGHT" val="0"/>
  <p:tag name="KSO_WM_UNIT_ID" val="diagram20205195_1*f*1"/>
  <p:tag name="KSO_WM_UNIT_INDEX" val="1"/>
  <p:tag name="KSO_WM_UNIT_LAYERLEVEL" val="1"/>
  <p:tag name="KSO_WM_UNIT_NOCLEAR" val="0"/>
  <p:tag name="KSO_WM_UNIT_PRESET_TEXT" val="单击此处输入你的正文，文字是您思想的提炼，为了最终演示发布的良好效果，请尽量言简意赅的阐述观点；根据需要可酌情增减文字。&#10;单击此处输入你的正文，文字是您思想的提炼，为了最终演示发布的良好效果，请尽量言简意赅的阐述观点；根据需要可酌情增减文字。&#10;单击此处输入你的正文，文字是您思想的提炼，为了最终演示发布的良好效果，请尽量言简意赅的阐述观点；根据需要可酌情增减文字。&#10;单击此处输入你的正文，文字是您思想的提炼，为了最终演示发布的良好效果，请尽量言简意赅的阐述观点；根据需要可酌情增减文字。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YPE" val="f"/>
  <p:tag name="KSO_WM_UNIT_VALUE" val="88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97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97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  <p:tag name="KSO_WM_UNIT_PLACING_PICTURE_USER_VIEWPORT" val="{&quot;height&quot;:5913.4,&quot;width&quot;:6472.0661417322835}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9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7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9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3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97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4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8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9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5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97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7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0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0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0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6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0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0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微软雅黑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3241</Words>
  <Application>Microsoft Office PowerPoint</Application>
  <PresentationFormat>宽屏</PresentationFormat>
  <Paragraphs>223</Paragraphs>
  <Slides>42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7" baseType="lpstr">
      <vt:lpstr>Monotype Sorts</vt:lpstr>
      <vt:lpstr>华文新魏</vt:lpstr>
      <vt:lpstr>楷体_GB2312</vt:lpstr>
      <vt:lpstr>宋体</vt:lpstr>
      <vt:lpstr>Arial</vt:lpstr>
      <vt:lpstr>Calibri</vt:lpstr>
      <vt:lpstr>Times New Roman</vt:lpstr>
      <vt:lpstr>Wingdings</vt:lpstr>
      <vt:lpstr>Wingdings 2</vt:lpstr>
      <vt:lpstr>Wingdings 3</vt:lpstr>
      <vt:lpstr>黑体</vt:lpstr>
      <vt:lpstr>楷体</vt:lpstr>
      <vt:lpstr>微软雅黑</vt:lpstr>
      <vt:lpstr>Office 主题</vt:lpstr>
      <vt:lpstr>Microsoft Word 97 - 2003 Document</vt:lpstr>
      <vt:lpstr>PowerPoint 演示文稿</vt:lpstr>
      <vt:lpstr>历史上曹操究竟是怎样的形象？</vt:lpstr>
      <vt:lpstr>PowerPoint 演示文稿</vt:lpstr>
      <vt:lpstr>解  题</vt:lpstr>
      <vt:lpstr>关于“歌行”</vt:lpstr>
      <vt:lpstr>曹操的诗歌现存20余首，大致分两类 </vt:lpstr>
      <vt:lpstr>PowerPoint 演示文稿</vt:lpstr>
      <vt:lpstr>PowerPoint 演示文稿</vt:lpstr>
      <vt:lpstr>鉴赏诗歌的艺术手法</vt:lpstr>
      <vt:lpstr>PowerPoint 演示文稿</vt:lpstr>
      <vt:lpstr>PowerPoint 演示文稿</vt:lpstr>
      <vt:lpstr>巧用典故</vt:lpstr>
      <vt:lpstr>巧用典故 </vt:lpstr>
      <vt:lpstr>小结</vt:lpstr>
      <vt:lpstr>PowerPoint 演示文稿</vt:lpstr>
      <vt:lpstr>背景介绍</vt:lpstr>
      <vt:lpstr>PowerPoint 演示文稿</vt:lpstr>
      <vt:lpstr>PowerPoint 演示文稿</vt:lpstr>
      <vt:lpstr>PowerPoint 演示文稿</vt:lpstr>
      <vt:lpstr>解题：</vt:lpstr>
      <vt:lpstr>PowerPoint 演示文稿</vt:lpstr>
      <vt:lpstr>PowerPoint 演示文稿</vt:lpstr>
      <vt:lpstr> 对酒当歌,人生几何？譬如朝露，去日苦多。慨当以慷,忧思难忘。何以解忧？唯有杜康。 </vt:lpstr>
      <vt:lpstr>讨论：忧人生短暂，因而作者借酒浇愁。这样一来，全诗的基调是不是消极的、低沉的？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月明星稀，乌鹊南飞。 绕树三匝，何枝可依？  山不厌高，水不厌深。 周公吐哺，天下归心。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rbm.xkw.com</dc:creator>
  <cp:lastModifiedBy>伟 蔡</cp:lastModifiedBy>
  <cp:revision>4</cp:revision>
  <cp:lastPrinted>2024-01-20T14:36:04Z</cp:lastPrinted>
  <dcterms:created xsi:type="dcterms:W3CDTF">2024-01-20T14:36:04Z</dcterms:created>
  <dcterms:modified xsi:type="dcterms:W3CDTF">2024-09-25T02:01:44Z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