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27"/>
  </p:handoutMasterIdLst>
  <p:sldIdLst>
    <p:sldId id="351" r:id="rId3"/>
    <p:sldId id="282" r:id="rId4"/>
    <p:sldId id="306" r:id="rId5"/>
    <p:sldId id="305" r:id="rId6"/>
    <p:sldId id="329" r:id="rId7"/>
    <p:sldId id="287" r:id="rId8"/>
    <p:sldId id="288" r:id="rId9"/>
    <p:sldId id="289" r:id="rId10"/>
    <p:sldId id="290" r:id="rId12"/>
    <p:sldId id="291" r:id="rId13"/>
    <p:sldId id="330" r:id="rId14"/>
    <p:sldId id="308" r:id="rId15"/>
    <p:sldId id="332" r:id="rId16"/>
    <p:sldId id="292" r:id="rId17"/>
    <p:sldId id="293" r:id="rId18"/>
    <p:sldId id="331" r:id="rId19"/>
    <p:sldId id="309" r:id="rId20"/>
    <p:sldId id="295" r:id="rId21"/>
    <p:sldId id="296" r:id="rId22"/>
    <p:sldId id="297" r:id="rId23"/>
    <p:sldId id="298" r:id="rId24"/>
    <p:sldId id="299" r:id="rId25"/>
    <p:sldId id="310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云轩" initials="刘云轩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31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6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 noRot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vert="horz" wrap="square" anchor="ctr"/>
          <a:lstStyle/>
          <a:p>
            <a:pPr lvl="0" eaLnBrk="1" hangingPunct="1"/>
            <a:r>
              <a:rPr lang="zh-CN" altLang="en-US"/>
              <a:t>大家看案例3，我们对化合物进行了分类。</a:t>
            </a:r>
            <a:endParaRPr lang="zh-CN" altLang="en-US"/>
          </a:p>
          <a:p>
            <a:pPr lvl="0" eaLnBrk="1" hangingPunct="1"/>
            <a:r>
              <a:rPr lang="zh-CN" altLang="en-US"/>
              <a:t>象这样一种分类方法我们把它称为树状分类法。树状分类法可以让我们对同类事物进行再分类。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Rot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vert="horz" wrap="square" anchor="ctr"/>
          <a:lstStyle/>
          <a:p>
            <a:pPr lvl="0" eaLnBrk="1" hangingPunct="1"/>
            <a:r>
              <a:rPr lang="zh-CN" altLang="en-US" b="1">
                <a:latin typeface="宋体" panose="02010600030101010101" pitchFamily="2" charset="-122"/>
              </a:rPr>
              <a:t>【酸】</a:t>
            </a:r>
            <a:r>
              <a:rPr lang="zh-CN" altLang="en-US">
                <a:latin typeface="宋体" panose="02010600030101010101" pitchFamily="2" charset="-122"/>
              </a:rPr>
              <a:t>电解质电离时所生成的阳离子全部是氢离子(H</a:t>
            </a:r>
            <a:r>
              <a:rPr lang="zh-CN" altLang="en-US" baseline="30000">
                <a:solidFill>
                  <a:srgbClr val="FF0000"/>
                </a:solidFill>
                <a:latin typeface="宋体" panose="02010600030101010101" pitchFamily="2" charset="-122"/>
              </a:rPr>
              <a:t>+</a:t>
            </a:r>
            <a:r>
              <a:rPr lang="zh-CN" altLang="en-US">
                <a:latin typeface="宋体" panose="02010600030101010101" pitchFamily="2" charset="-122"/>
              </a:rPr>
              <a:t>)的化合物。它能和碱或碱性氧化物反应生成盐和水，能与某些金属反应生成盐和氢气，水溶液有酸味并能使指示剂变色，如紫色石蕊变红。根据酸分子中可被金属原子置换的氢原子数目，可分为一元酸(如HCl)、二元酸(如H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SO</a:t>
            </a:r>
            <a:r>
              <a:rPr lang="zh-CN" altLang="en-US" baseline="-25000">
                <a:latin typeface="宋体" panose="02010600030101010101" pitchFamily="2" charset="-122"/>
              </a:rPr>
              <a:t>4</a:t>
            </a:r>
            <a:r>
              <a:rPr lang="zh-CN" altLang="en-US">
                <a:latin typeface="宋体" panose="02010600030101010101" pitchFamily="2" charset="-122"/>
              </a:rPr>
              <a:t>)、多元酸(如H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>
                <a:latin typeface="宋体" panose="02010600030101010101" pitchFamily="2" charset="-122"/>
              </a:rPr>
              <a:t>PO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>
                <a:latin typeface="宋体" panose="02010600030101010101" pitchFamily="2" charset="-122"/>
              </a:rPr>
              <a:t>)等。根据酸在水溶液中产生氢离子程度的大小（即电离度的大小)，可分为强酸(如HCl、H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SO</a:t>
            </a:r>
            <a:r>
              <a:rPr lang="zh-CN" altLang="en-US" baseline="-25000">
                <a:latin typeface="宋体" panose="02010600030101010101" pitchFamily="2" charset="-122"/>
              </a:rPr>
              <a:t>4</a:t>
            </a:r>
            <a:r>
              <a:rPr lang="zh-CN" altLang="en-US">
                <a:latin typeface="宋体" panose="02010600030101010101" pitchFamily="2" charset="-122"/>
              </a:rPr>
              <a:t>、HNO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>
                <a:latin typeface="宋体" panose="02010600030101010101" pitchFamily="2" charset="-122"/>
              </a:rPr>
              <a:t>、HClO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>
                <a:latin typeface="宋体" panose="02010600030101010101" pitchFamily="2" charset="-122"/>
              </a:rPr>
              <a:t>等)和弱酸(如H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CO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>
                <a:latin typeface="宋体" panose="02010600030101010101" pitchFamily="2" charset="-122"/>
              </a:rPr>
              <a:t>、H</a:t>
            </a:r>
            <a:r>
              <a:rPr lang="zh-CN" altLang="en-US" baseline="-25000">
                <a:latin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S等)。根据酸根的组成成分又可分为含氧酸(如H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SO</a:t>
            </a:r>
            <a:r>
              <a:rPr lang="zh-CN" altLang="en-US" baseline="-25000">
                <a:latin typeface="宋体" panose="02010600030101010101" pitchFamily="2" charset="-122"/>
              </a:rPr>
              <a:t>4</a:t>
            </a:r>
            <a:r>
              <a:rPr lang="zh-CN" altLang="en-US">
                <a:latin typeface="宋体" panose="02010600030101010101" pitchFamily="2" charset="-122"/>
              </a:rPr>
              <a:t>)和无氧酸(如HCl)。此外，根据酸碱的质子理论和电子理论，还有质子酸和路易斯酸等，因而使得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酸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这个概念包括的范围极为广泛，而且又赋予它新的含义。</a:t>
            </a:r>
            <a:endParaRPr lang="zh-CN" altLang="en-US"/>
          </a:p>
          <a:p>
            <a:pPr lvl="0" eaLnBrk="1" hangingPunct="1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 noRot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vert="horz" wrap="square" anchor="ctr"/>
          <a:lstStyle/>
          <a:p>
            <a:pPr lvl="0" eaLnBrk="1" hangingPunct="1"/>
            <a:r>
              <a:rPr lang="zh-CN" altLang="en-US" b="1">
                <a:latin typeface="宋体" panose="02010600030101010101" pitchFamily="2" charset="-122"/>
              </a:rPr>
              <a:t>【碱】</a:t>
            </a:r>
            <a:r>
              <a:rPr lang="zh-CN" altLang="en-US">
                <a:latin typeface="宋体" panose="02010600030101010101" pitchFamily="2" charset="-122"/>
              </a:rPr>
              <a:t>电解质电离时所生成的阴离子全部是氢氧根离子（OH</a:t>
            </a:r>
            <a:r>
              <a:rPr lang="zh-CN" altLang="en-US" baseline="30000">
                <a:latin typeface="宋体" panose="02010600030101010101" pitchFamily="2" charset="-122"/>
              </a:rPr>
              <a:t>－</a:t>
            </a:r>
            <a:r>
              <a:rPr lang="zh-CN" altLang="en-US">
                <a:latin typeface="宋体" panose="02010600030101010101" pitchFamily="2" charset="-122"/>
              </a:rPr>
              <a:t>)的化合物。例如NaOH、Ca（OH)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、NH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>
                <a:latin typeface="Arial" panose="020B0604020202020204" pitchFamily="34" charset="0"/>
              </a:rPr>
              <a:t>·</a:t>
            </a:r>
            <a:r>
              <a:rPr lang="zh-CN" altLang="en-US">
                <a:latin typeface="宋体" panose="02010600030101010101" pitchFamily="2" charset="-122"/>
              </a:rPr>
              <a:t>H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O等。能跟酸性氧化物或酸反应生成盐和水，碱的水溶液有涩味，可使紫色石蕊试液变蓝。根据碱的电离程度，可以分为强碱（如NaOH、Ca（OH)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)和弱碱（如NH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>
                <a:latin typeface="Arial" panose="020B0604020202020204" pitchFamily="34" charset="0"/>
              </a:rPr>
              <a:t>·</a:t>
            </a:r>
            <a:r>
              <a:rPr lang="zh-CN" altLang="en-US">
                <a:latin typeface="宋体" panose="02010600030101010101" pitchFamily="2" charset="-122"/>
              </a:rPr>
              <a:t>H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O)。根据碱电离时产生的氢氧根离子的数目可分为一元碱（如NaOH)、二元碱（如Ca（OH)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)、多元碱（如Fe（OH)</a:t>
            </a:r>
            <a:r>
              <a:rPr lang="zh-CN" altLang="en-US" baseline="-3000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>
                <a:latin typeface="宋体" panose="02010600030101010101" pitchFamily="2" charset="-122"/>
              </a:rPr>
              <a:t>)等。此外，根据酸碱的质子理论和电子理论，还有质子碱和路易斯碱，因而使得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碱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这个概念包括的范围极为广泛，而且又赋予它新的含义。</a:t>
            </a:r>
            <a:endParaRPr lang="zh-CN" altLang="en-US"/>
          </a:p>
          <a:p>
            <a:pPr lvl="0" eaLnBrk="1" hangingPunct="1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21.xml"/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7" hidden="1"/>
          <p:cNvSpPr>
            <a:spLocks noChangeArrowheads="1"/>
          </p:cNvSpPr>
          <p:nvPr/>
        </p:nvSpPr>
        <p:spPr bwMode="auto">
          <a:xfrm>
            <a:off x="1428995" y="604987"/>
            <a:ext cx="269748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FFFFFF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 组织建设</a:t>
            </a:r>
            <a:endParaRPr lang="zh-CN" altLang="en-US" sz="4400">
              <a:solidFill>
                <a:srgbClr val="FFFFFF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9869" y="2032920"/>
            <a:ext cx="9992687" cy="8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  <a:tabLst>
                <a:tab pos="2250440" algn="l"/>
              </a:tabLst>
            </a:pPr>
            <a:r>
              <a:rPr lang="zh-CN" sz="3815" noProof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第一节　</a:t>
            </a:r>
            <a:r>
              <a:rPr lang="zh-CN" sz="3815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物质的分类</a:t>
            </a:r>
            <a:endParaRPr lang="zh-CN" altLang="en-US" sz="3815" noProof="1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5023" y="1025333"/>
            <a:ext cx="9400685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55" b="1" noProof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专题一</a:t>
            </a:r>
            <a:r>
              <a:rPr lang="en-US" altLang="zh-CN" sz="4655" b="1" noProof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zh-CN" altLang="en-US" sz="4655" b="1" noProof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第一单元</a:t>
            </a:r>
            <a:endParaRPr lang="zh-CN" altLang="en-US" sz="4655" b="1" noProof="1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8435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115" y="4140799"/>
            <a:ext cx="2914499" cy="23938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295" y="4140798"/>
            <a:ext cx="8060905" cy="2346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/>
          <p:nvPr/>
        </p:nvSpPr>
        <p:spPr>
          <a:xfrm>
            <a:off x="3503480" y="3413301"/>
            <a:ext cx="2590933" cy="3276769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  <p:sp>
        <p:nvSpPr>
          <p:cNvPr id="14339" name="Text Box 3"/>
          <p:cNvSpPr txBox="1"/>
          <p:nvPr/>
        </p:nvSpPr>
        <p:spPr>
          <a:xfrm>
            <a:off x="1051560" y="304800"/>
            <a:ext cx="10138410" cy="156845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charset="-122"/>
              </a:rPr>
              <a:t>树状分类法的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分类原则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charset="-122"/>
              </a:rPr>
              <a:t>：同一层次的物质类别间一般是相互独立，没有交叉的。（同层次间为并列关系，不同层次之间为从属关系）</a:t>
            </a:r>
            <a:endParaRPr lang="zh-CN" altLang="en-US" sz="32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14340" name="Picture 4" descr="cartoon tree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75944" y="5105663"/>
            <a:ext cx="1292291" cy="1752690"/>
          </a:xfrm>
        </p:spPr>
      </p:pic>
      <p:grpSp>
        <p:nvGrpSpPr>
          <p:cNvPr id="14341" name="Organization Chart 5"/>
          <p:cNvGrpSpPr>
            <a:grpSpLocks noChangeAspect="1"/>
          </p:cNvGrpSpPr>
          <p:nvPr/>
        </p:nvGrpSpPr>
        <p:grpSpPr>
          <a:xfrm>
            <a:off x="1523764" y="1143059"/>
            <a:ext cx="4329336" cy="4856412"/>
            <a:chOff x="0" y="0"/>
            <a:chExt cx="2618" cy="5078"/>
          </a:xfrm>
        </p:grpSpPr>
        <p:sp>
          <p:nvSpPr>
            <p:cNvPr id="14342" name="AutoShape 6"/>
            <p:cNvSpPr>
              <a:spLocks noChangeAspect="1" noTextEdit="1"/>
            </p:cNvSpPr>
            <p:nvPr/>
          </p:nvSpPr>
          <p:spPr>
            <a:xfrm>
              <a:off x="0" y="0"/>
              <a:ext cx="2618" cy="507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cxnSp>
          <p:nvCxnSpPr>
            <p:cNvPr id="14343" name="_s1028"/>
            <p:cNvCxnSpPr>
              <a:stCxn id="14359" idx="1"/>
              <a:endCxn id="14355" idx="2"/>
            </p:cNvCxnSpPr>
            <p:nvPr/>
          </p:nvCxnSpPr>
          <p:spPr>
            <a:xfrm rot="10800000">
              <a:off x="1433" y="2566"/>
              <a:ext cx="140" cy="2270"/>
            </a:xfrm>
            <a:prstGeom prst="bentConnector2">
              <a:avLst/>
            </a:prstGeom>
            <a:ln w="2857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344" name="_s1029"/>
            <p:cNvCxnSpPr>
              <a:stCxn id="14358" idx="1"/>
              <a:endCxn id="14355" idx="2"/>
            </p:cNvCxnSpPr>
            <p:nvPr/>
          </p:nvCxnSpPr>
          <p:spPr>
            <a:xfrm rot="10800000">
              <a:off x="1433" y="2566"/>
              <a:ext cx="140" cy="1640"/>
            </a:xfrm>
            <a:prstGeom prst="bentConnector2">
              <a:avLst/>
            </a:prstGeom>
            <a:ln w="2857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345" name="_s1030"/>
            <p:cNvCxnSpPr>
              <a:stCxn id="14357" idx="1"/>
              <a:endCxn id="14355" idx="2"/>
            </p:cNvCxnSpPr>
            <p:nvPr/>
          </p:nvCxnSpPr>
          <p:spPr>
            <a:xfrm rot="10800000">
              <a:off x="1433" y="2566"/>
              <a:ext cx="140" cy="1013"/>
            </a:xfrm>
            <a:prstGeom prst="bentConnector2">
              <a:avLst/>
            </a:prstGeom>
            <a:ln w="2857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346" name="_s1031"/>
            <p:cNvCxnSpPr>
              <a:stCxn id="14356" idx="1"/>
              <a:endCxn id="14355" idx="2"/>
            </p:cNvCxnSpPr>
            <p:nvPr/>
          </p:nvCxnSpPr>
          <p:spPr>
            <a:xfrm rot="10800000">
              <a:off x="1433" y="2566"/>
              <a:ext cx="140" cy="386"/>
            </a:xfrm>
            <a:prstGeom prst="bentConnector2">
              <a:avLst/>
            </a:prstGeom>
            <a:ln w="2857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347" name="_s1032"/>
            <p:cNvCxnSpPr>
              <a:stCxn id="14355" idx="0"/>
              <a:endCxn id="14352" idx="2"/>
            </p:cNvCxnSpPr>
            <p:nvPr/>
          </p:nvCxnSpPr>
          <p:spPr>
            <a:xfrm rot="-16200000" flipH="1">
              <a:off x="1246" y="1898"/>
              <a:ext cx="141" cy="223"/>
            </a:xfrm>
            <a:prstGeom prst="bentConnector3">
              <a:avLst>
                <a:gd name="adj1" fmla="val 49412"/>
              </a:avLst>
            </a:prstGeom>
            <a:ln w="2857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348" name="_s1033"/>
            <p:cNvCxnSpPr>
              <a:stCxn id="14354" idx="0"/>
              <a:endCxn id="14352" idx="2"/>
            </p:cNvCxnSpPr>
            <p:nvPr/>
          </p:nvCxnSpPr>
          <p:spPr>
            <a:xfrm rot="16200000">
              <a:off x="745" y="1620"/>
              <a:ext cx="141" cy="779"/>
            </a:xfrm>
            <a:prstGeom prst="bentConnector3">
              <a:avLst>
                <a:gd name="adj1" fmla="val 49412"/>
              </a:avLst>
            </a:prstGeom>
            <a:ln w="2857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349" name="_s1034"/>
            <p:cNvCxnSpPr>
              <a:stCxn id="14353" idx="0"/>
              <a:endCxn id="14351" idx="2"/>
            </p:cNvCxnSpPr>
            <p:nvPr/>
          </p:nvCxnSpPr>
          <p:spPr>
            <a:xfrm rot="-16200000" flipH="1">
              <a:off x="1677" y="943"/>
              <a:ext cx="141" cy="887"/>
            </a:xfrm>
            <a:prstGeom prst="bentConnector3">
              <a:avLst>
                <a:gd name="adj1" fmla="val 49412"/>
              </a:avLst>
            </a:prstGeom>
            <a:ln w="2857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350" name="_s1035"/>
            <p:cNvCxnSpPr>
              <a:stCxn id="14352" idx="0"/>
              <a:endCxn id="14351" idx="2"/>
            </p:cNvCxnSpPr>
            <p:nvPr/>
          </p:nvCxnSpPr>
          <p:spPr>
            <a:xfrm rot="16200000">
              <a:off x="1184" y="1337"/>
              <a:ext cx="141" cy="99"/>
            </a:xfrm>
            <a:prstGeom prst="bentConnector3">
              <a:avLst>
                <a:gd name="adj1" fmla="val 49412"/>
              </a:avLst>
            </a:prstGeom>
            <a:ln w="2857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351" name="_s1036"/>
            <p:cNvSpPr/>
            <p:nvPr/>
          </p:nvSpPr>
          <p:spPr>
            <a:xfrm>
              <a:off x="874" y="846"/>
              <a:ext cx="871" cy="4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wrap="none" lIns="55190" tIns="27599" rIns="55190" bIns="27599" anchor="ctr"/>
            <a:lstStyle/>
            <a:p>
              <a:r>
                <a:rPr lang="zh-CN" altLang="en-US" sz="2600" b="1">
                  <a:latin typeface="Arial" panose="020B0604020202020204" pitchFamily="34" charset="0"/>
                  <a:ea typeface="黑体" panose="02010609060101010101" charset="-122"/>
                </a:rPr>
                <a:t>化学物质</a:t>
              </a:r>
              <a:endParaRPr lang="zh-CN" altLang="en-US" sz="26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52" name="_s1037"/>
            <p:cNvSpPr/>
            <p:nvPr/>
          </p:nvSpPr>
          <p:spPr>
            <a:xfrm>
              <a:off x="787" y="1463"/>
              <a:ext cx="845" cy="48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wrap="none" lIns="55190" tIns="27599" rIns="55190" bIns="27599" anchor="ctr"/>
            <a:lstStyle/>
            <a:p>
              <a:r>
                <a:rPr lang="zh-CN" altLang="en-US" sz="2600" b="1">
                  <a:latin typeface="Arial" panose="020B0604020202020204" pitchFamily="34" charset="0"/>
                  <a:ea typeface="黑体" panose="02010609060101010101" charset="-122"/>
                </a:rPr>
                <a:t>纯净物</a:t>
              </a:r>
              <a:endParaRPr lang="zh-CN" altLang="en-US" sz="26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53" name="_s1038"/>
            <p:cNvSpPr/>
            <p:nvPr/>
          </p:nvSpPr>
          <p:spPr>
            <a:xfrm>
              <a:off x="1773" y="1463"/>
              <a:ext cx="845" cy="48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wrap="none" lIns="55190" tIns="27599" rIns="55190" bIns="27599" anchor="ctr"/>
            <a:lstStyle/>
            <a:p>
              <a:r>
                <a:rPr lang="zh-CN" altLang="en-US" sz="2600" b="1">
                  <a:latin typeface="Arial" panose="020B0604020202020204" pitchFamily="34" charset="0"/>
                  <a:ea typeface="黑体" panose="02010609060101010101" charset="-122"/>
                </a:rPr>
                <a:t>混合物</a:t>
              </a:r>
              <a:endParaRPr lang="zh-CN" altLang="en-US" sz="26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54" name="_s1039"/>
            <p:cNvSpPr/>
            <p:nvPr/>
          </p:nvSpPr>
          <p:spPr>
            <a:xfrm>
              <a:off x="0" y="2085"/>
              <a:ext cx="861" cy="48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55190" tIns="27599" rIns="55190" bIns="27599" anchor="ctr"/>
            <a:lstStyle/>
            <a:p>
              <a:r>
                <a:rPr lang="zh-CN" altLang="en-US" sz="2600" b="1">
                  <a:latin typeface="Arial" panose="020B0604020202020204" pitchFamily="34" charset="0"/>
                  <a:ea typeface="黑体" panose="02010609060101010101" charset="-122"/>
                </a:rPr>
                <a:t>单质</a:t>
              </a:r>
              <a:endParaRPr lang="zh-CN" altLang="en-US" sz="26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55" name="_s1040"/>
            <p:cNvSpPr/>
            <p:nvPr/>
          </p:nvSpPr>
          <p:spPr>
            <a:xfrm>
              <a:off x="1002" y="2085"/>
              <a:ext cx="861" cy="48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55190" tIns="27599" rIns="55190" bIns="27599" anchor="ctr"/>
            <a:lstStyle/>
            <a:p>
              <a:r>
                <a:rPr lang="zh-CN" altLang="en-US" sz="2600" b="1">
                  <a:latin typeface="Arial" panose="020B0604020202020204" pitchFamily="34" charset="0"/>
                  <a:ea typeface="黑体" panose="02010609060101010101" charset="-122"/>
                </a:rPr>
                <a:t>化合物</a:t>
              </a:r>
              <a:endParaRPr lang="zh-CN" altLang="en-US" sz="26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56" name="_s1041"/>
            <p:cNvSpPr/>
            <p:nvPr/>
          </p:nvSpPr>
          <p:spPr>
            <a:xfrm>
              <a:off x="1573" y="2707"/>
              <a:ext cx="846" cy="48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68180" tIns="34090" rIns="68180" bIns="34090" anchor="ctr"/>
            <a:lstStyle/>
            <a:p>
              <a:r>
                <a:rPr lang="zh-CN" altLang="en-US" sz="26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charset="-122"/>
                </a:rPr>
                <a:t>酸</a:t>
              </a:r>
              <a:endParaRPr lang="zh-CN" altLang="en-US" sz="26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57" name="_s1042"/>
            <p:cNvSpPr/>
            <p:nvPr/>
          </p:nvSpPr>
          <p:spPr>
            <a:xfrm>
              <a:off x="1573" y="3335"/>
              <a:ext cx="846" cy="48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76607" tIns="38304" rIns="76607" bIns="38304" anchor="ctr"/>
            <a:lstStyle/>
            <a:p>
              <a:r>
                <a:rPr lang="zh-CN" altLang="en-US" sz="25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charset="-122"/>
                </a:rPr>
                <a:t>碱</a:t>
              </a:r>
              <a:endParaRPr lang="zh-CN" altLang="en-US" sz="25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58" name="_s1043"/>
            <p:cNvSpPr/>
            <p:nvPr/>
          </p:nvSpPr>
          <p:spPr>
            <a:xfrm>
              <a:off x="1573" y="3963"/>
              <a:ext cx="846" cy="48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76607" tIns="38304" rIns="76607" bIns="38304" anchor="ctr"/>
            <a:lstStyle/>
            <a:p>
              <a:r>
                <a:rPr lang="zh-CN" altLang="en-US" sz="26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charset="-122"/>
                </a:rPr>
                <a:t>盐</a:t>
              </a:r>
              <a:endParaRPr lang="zh-CN" altLang="en-US" sz="26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59" name="_s1044"/>
            <p:cNvSpPr/>
            <p:nvPr/>
          </p:nvSpPr>
          <p:spPr>
            <a:xfrm>
              <a:off x="1573" y="4591"/>
              <a:ext cx="846" cy="48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76607" tIns="38304" rIns="76607" bIns="38304" anchor="ctr"/>
            <a:lstStyle/>
            <a:p>
              <a:r>
                <a:rPr lang="zh-CN" altLang="en-US" sz="26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charset="-122"/>
                </a:rPr>
                <a:t>氧化物</a:t>
              </a:r>
              <a:endParaRPr lang="zh-CN" altLang="en-US" sz="26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grpSp>
        <p:nvGrpSpPr>
          <p:cNvPr id="14360" name="Group 24"/>
          <p:cNvGrpSpPr/>
          <p:nvPr/>
        </p:nvGrpSpPr>
        <p:grpSpPr>
          <a:xfrm>
            <a:off x="6019800" y="1828800"/>
            <a:ext cx="4854575" cy="2809875"/>
            <a:chOff x="0" y="0"/>
            <a:chExt cx="2784" cy="1488"/>
          </a:xfrm>
        </p:grpSpPr>
        <p:sp>
          <p:nvSpPr>
            <p:cNvPr id="14361" name="Rectangle 25"/>
            <p:cNvSpPr/>
            <p:nvPr/>
          </p:nvSpPr>
          <p:spPr>
            <a:xfrm>
              <a:off x="768" y="0"/>
              <a:ext cx="1056" cy="480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54B0DE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lang="zh-CN" altLang="en-US" sz="2800" b="1">
                  <a:latin typeface="Arial" panose="020B0604020202020204" pitchFamily="34" charset="0"/>
                  <a:ea typeface="黑体" panose="02010609060101010101" charset="-122"/>
                </a:rPr>
                <a:t>化合物</a:t>
              </a:r>
              <a:endParaRPr lang="zh-CN" altLang="en-US" sz="28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62" name="Line 26"/>
            <p:cNvSpPr/>
            <p:nvPr/>
          </p:nvSpPr>
          <p:spPr>
            <a:xfrm flipH="1">
              <a:off x="1296" y="480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63" name="Line 27"/>
            <p:cNvSpPr/>
            <p:nvPr/>
          </p:nvSpPr>
          <p:spPr>
            <a:xfrm>
              <a:off x="192" y="624"/>
              <a:ext cx="235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64" name="Line 28"/>
            <p:cNvSpPr/>
            <p:nvPr/>
          </p:nvSpPr>
          <p:spPr>
            <a:xfrm flipH="1">
              <a:off x="192" y="624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65" name="Line 29"/>
            <p:cNvSpPr/>
            <p:nvPr/>
          </p:nvSpPr>
          <p:spPr>
            <a:xfrm flipH="1">
              <a:off x="1008" y="624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66" name="Line 30"/>
            <p:cNvSpPr/>
            <p:nvPr/>
          </p:nvSpPr>
          <p:spPr>
            <a:xfrm flipH="1">
              <a:off x="1824" y="624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67" name="Line 31"/>
            <p:cNvSpPr/>
            <p:nvPr/>
          </p:nvSpPr>
          <p:spPr>
            <a:xfrm flipH="1">
              <a:off x="2544" y="624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68" name="Oval 32" descr="羊皮纸"/>
            <p:cNvSpPr/>
            <p:nvPr/>
          </p:nvSpPr>
          <p:spPr>
            <a:xfrm>
              <a:off x="0" y="912"/>
              <a:ext cx="576" cy="576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lang="zh-CN" altLang="en-US" sz="2800" b="1">
                  <a:latin typeface="Arial" panose="020B0604020202020204" pitchFamily="34" charset="0"/>
                  <a:ea typeface="黑体" panose="02010609060101010101" charset="-122"/>
                </a:rPr>
                <a:t>酸</a:t>
              </a:r>
              <a:endParaRPr lang="zh-CN" altLang="en-US" sz="28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69" name="Oval 33"/>
            <p:cNvSpPr/>
            <p:nvPr/>
          </p:nvSpPr>
          <p:spPr>
            <a:xfrm>
              <a:off x="768" y="912"/>
              <a:ext cx="576" cy="576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lang="zh-CN" altLang="en-US" sz="2800" b="1">
                  <a:latin typeface="Arial" panose="020B0604020202020204" pitchFamily="34" charset="0"/>
                  <a:ea typeface="黑体" panose="02010609060101010101" charset="-122"/>
                </a:rPr>
                <a:t>碱</a:t>
              </a:r>
              <a:endParaRPr lang="zh-CN" altLang="en-US" sz="28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70" name="Oval 34"/>
            <p:cNvSpPr/>
            <p:nvPr/>
          </p:nvSpPr>
          <p:spPr>
            <a:xfrm>
              <a:off x="1488" y="912"/>
              <a:ext cx="576" cy="576"/>
            </a:xfrm>
            <a:prstGeom prst="ellipse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lang="zh-CN" altLang="en-US" sz="2800" b="1">
                  <a:latin typeface="Arial" panose="020B0604020202020204" pitchFamily="34" charset="0"/>
                  <a:ea typeface="黑体" panose="02010609060101010101" charset="-122"/>
                </a:rPr>
                <a:t>盐</a:t>
              </a:r>
              <a:endParaRPr lang="zh-CN" altLang="en-US" sz="28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71" name="Oval 35"/>
            <p:cNvSpPr/>
            <p:nvPr/>
          </p:nvSpPr>
          <p:spPr>
            <a:xfrm>
              <a:off x="2263" y="912"/>
              <a:ext cx="521" cy="576"/>
            </a:xfrm>
            <a:prstGeom prst="ellipse">
              <a:avLst/>
            </a:prstGeom>
            <a:solidFill>
              <a:srgbClr val="D4D4C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lang="zh-CN" altLang="en-US" sz="2400" b="1">
                  <a:latin typeface="Arial" panose="020B0604020202020204" pitchFamily="34" charset="0"/>
                  <a:ea typeface="黑体" panose="02010609060101010101" charset="-122"/>
                </a:rPr>
                <a:t>氧化物</a:t>
              </a:r>
              <a:endParaRPr lang="zh-CN" altLang="en-US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图片 4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0" y="0"/>
            <a:ext cx="3492500" cy="233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1607233443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" y="3324543"/>
            <a:ext cx="2719388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图片 4104" descr="2007311650115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0" y="2027555"/>
            <a:ext cx="2035175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图片 4105" descr="2001-10-26_363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0"/>
            <a:ext cx="24892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图片 4106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950" y="2335530"/>
            <a:ext cx="2305050" cy="325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图片 4107" descr="Img2450840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900" y="2349500"/>
            <a:ext cx="2185988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4102" descr="41357379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65" y="0"/>
            <a:ext cx="2782888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9" name="文本框 4108"/>
          <p:cNvSpPr txBox="1"/>
          <p:nvPr/>
        </p:nvSpPr>
        <p:spPr>
          <a:xfrm>
            <a:off x="6600825" y="5876925"/>
            <a:ext cx="374491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你认识他们吗</a:t>
            </a:r>
            <a:r>
              <a:rPr lang="en-US" altLang="zh-CN" sz="4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?</a:t>
            </a:r>
            <a:endParaRPr lang="en-US" altLang="zh-CN" sz="4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110" name="图片 4109" descr="200612261422205863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4338" y="4022725"/>
            <a:ext cx="2127250" cy="283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3" name="文本框 21552"/>
          <p:cNvSpPr txBox="1"/>
          <p:nvPr/>
        </p:nvSpPr>
        <p:spPr>
          <a:xfrm>
            <a:off x="2351088" y="4652963"/>
            <a:ext cx="75438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</a:rPr>
              <a:t>                 </a:t>
            </a: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</a:rPr>
              <a:t>树状分类法</a:t>
            </a:r>
            <a:endParaRPr lang="zh-CN" altLang="en-US" sz="4000" b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pSp>
        <p:nvGrpSpPr>
          <p:cNvPr id="21564" name="组合 21563"/>
          <p:cNvGrpSpPr/>
          <p:nvPr/>
        </p:nvGrpSpPr>
        <p:grpSpPr>
          <a:xfrm>
            <a:off x="1885950" y="333375"/>
            <a:ext cx="8221663" cy="4535488"/>
            <a:chOff x="228" y="210"/>
            <a:chExt cx="5179" cy="2857"/>
          </a:xfrm>
        </p:grpSpPr>
        <p:grpSp>
          <p:nvGrpSpPr>
            <p:cNvPr id="21508" name="组合 21507"/>
            <p:cNvGrpSpPr/>
            <p:nvPr/>
          </p:nvGrpSpPr>
          <p:grpSpPr>
            <a:xfrm>
              <a:off x="567" y="510"/>
              <a:ext cx="4368" cy="576"/>
              <a:chOff x="431" y="1040"/>
              <a:chExt cx="4368" cy="576"/>
            </a:xfrm>
          </p:grpSpPr>
          <p:sp>
            <p:nvSpPr>
              <p:cNvPr id="21509" name="直接连接符 21508"/>
              <p:cNvSpPr/>
              <p:nvPr/>
            </p:nvSpPr>
            <p:spPr>
              <a:xfrm>
                <a:off x="431" y="1328"/>
                <a:ext cx="436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10" name="直接连接符 21509"/>
              <p:cNvSpPr/>
              <p:nvPr/>
            </p:nvSpPr>
            <p:spPr>
              <a:xfrm flipH="1">
                <a:off x="431" y="1328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11" name="直接连接符 21510"/>
              <p:cNvSpPr/>
              <p:nvPr/>
            </p:nvSpPr>
            <p:spPr>
              <a:xfrm flipH="1">
                <a:off x="1824" y="1328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12" name="直接连接符 21511"/>
              <p:cNvSpPr/>
              <p:nvPr/>
            </p:nvSpPr>
            <p:spPr>
              <a:xfrm flipH="1">
                <a:off x="4799" y="1328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13" name="直接连接符 21512"/>
              <p:cNvSpPr/>
              <p:nvPr/>
            </p:nvSpPr>
            <p:spPr>
              <a:xfrm flipH="1">
                <a:off x="3357" y="1328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14" name="直接连接符 21513"/>
              <p:cNvSpPr/>
              <p:nvPr/>
            </p:nvSpPr>
            <p:spPr>
              <a:xfrm flipH="1">
                <a:off x="2615" y="1040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21515" name="文本框 21514"/>
            <p:cNvSpPr txBox="1"/>
            <p:nvPr/>
          </p:nvSpPr>
          <p:spPr>
            <a:xfrm>
              <a:off x="340" y="1099"/>
              <a:ext cx="595" cy="290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足  球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6" name="文本框 21515"/>
            <p:cNvSpPr txBox="1"/>
            <p:nvPr/>
          </p:nvSpPr>
          <p:spPr>
            <a:xfrm>
              <a:off x="2426" y="210"/>
              <a:ext cx="772" cy="290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运动员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7" name="文本框 21516"/>
            <p:cNvSpPr txBox="1"/>
            <p:nvPr/>
          </p:nvSpPr>
          <p:spPr>
            <a:xfrm>
              <a:off x="1655" y="1071"/>
              <a:ext cx="643" cy="290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篮   球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8" name="文本框 21517"/>
            <p:cNvSpPr txBox="1"/>
            <p:nvPr/>
          </p:nvSpPr>
          <p:spPr>
            <a:xfrm>
              <a:off x="3140" y="1070"/>
              <a:ext cx="783" cy="290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乒乓球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9" name="文本框 21518"/>
            <p:cNvSpPr txBox="1"/>
            <p:nvPr/>
          </p:nvSpPr>
          <p:spPr>
            <a:xfrm>
              <a:off x="4575" y="1058"/>
              <a:ext cx="754" cy="290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羽毛球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1520" name="组合 21519"/>
            <p:cNvGrpSpPr/>
            <p:nvPr/>
          </p:nvGrpSpPr>
          <p:grpSpPr>
            <a:xfrm>
              <a:off x="3016" y="1387"/>
              <a:ext cx="953" cy="561"/>
              <a:chOff x="2880" y="1917"/>
              <a:chExt cx="953" cy="561"/>
            </a:xfrm>
          </p:grpSpPr>
          <p:sp>
            <p:nvSpPr>
              <p:cNvPr id="21521" name="直接连接符 21520"/>
              <p:cNvSpPr/>
              <p:nvPr/>
            </p:nvSpPr>
            <p:spPr>
              <a:xfrm flipH="1">
                <a:off x="3379" y="1917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22" name="直接连接符 21521"/>
              <p:cNvSpPr/>
              <p:nvPr/>
            </p:nvSpPr>
            <p:spPr>
              <a:xfrm>
                <a:off x="2880" y="2205"/>
                <a:ext cx="95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23" name="直接连接符 21522"/>
              <p:cNvSpPr/>
              <p:nvPr/>
            </p:nvSpPr>
            <p:spPr>
              <a:xfrm flipH="1">
                <a:off x="2880" y="2190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24" name="直接连接符 21523"/>
              <p:cNvSpPr/>
              <p:nvPr/>
            </p:nvSpPr>
            <p:spPr>
              <a:xfrm flipH="1">
                <a:off x="3833" y="2190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21525" name="组合 21524"/>
            <p:cNvGrpSpPr/>
            <p:nvPr/>
          </p:nvGrpSpPr>
          <p:grpSpPr>
            <a:xfrm>
              <a:off x="1428" y="1358"/>
              <a:ext cx="953" cy="561"/>
              <a:chOff x="2880" y="1917"/>
              <a:chExt cx="953" cy="561"/>
            </a:xfrm>
          </p:grpSpPr>
          <p:sp>
            <p:nvSpPr>
              <p:cNvPr id="21526" name="直接连接符 21525"/>
              <p:cNvSpPr/>
              <p:nvPr/>
            </p:nvSpPr>
            <p:spPr>
              <a:xfrm flipH="1">
                <a:off x="3379" y="1917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27" name="直接连接符 21526"/>
              <p:cNvSpPr/>
              <p:nvPr/>
            </p:nvSpPr>
            <p:spPr>
              <a:xfrm>
                <a:off x="2880" y="2205"/>
                <a:ext cx="95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28" name="直接连接符 21527"/>
              <p:cNvSpPr/>
              <p:nvPr/>
            </p:nvSpPr>
            <p:spPr>
              <a:xfrm flipH="1">
                <a:off x="2880" y="2190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29" name="直接连接符 21528"/>
              <p:cNvSpPr/>
              <p:nvPr/>
            </p:nvSpPr>
            <p:spPr>
              <a:xfrm flipH="1">
                <a:off x="3833" y="2190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21561" name="组合 21560"/>
            <p:cNvGrpSpPr/>
            <p:nvPr/>
          </p:nvGrpSpPr>
          <p:grpSpPr>
            <a:xfrm>
              <a:off x="2833" y="2002"/>
              <a:ext cx="1300" cy="929"/>
              <a:chOff x="2833" y="2002"/>
              <a:chExt cx="1300" cy="929"/>
            </a:xfrm>
          </p:grpSpPr>
          <p:sp>
            <p:nvSpPr>
              <p:cNvPr id="21535" name="文本框 21534"/>
              <p:cNvSpPr txBox="1"/>
              <p:nvPr/>
            </p:nvSpPr>
            <p:spPr>
              <a:xfrm>
                <a:off x="2833" y="2002"/>
                <a:ext cx="348" cy="9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r>
                  <a:rPr lang="zh-CN" altLang="en-US" sz="2400" b="1">
                    <a:solidFill>
                      <a:srgbClr val="FF0000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王励勤</a:t>
                </a:r>
                <a:endParaRPr lang="zh-CN" altLang="en-US" sz="2400" b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40" name="文本框 21539"/>
              <p:cNvSpPr txBox="1"/>
              <p:nvPr/>
            </p:nvSpPr>
            <p:spPr>
              <a:xfrm>
                <a:off x="3785" y="2003"/>
                <a:ext cx="348" cy="9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r>
                  <a:rPr lang="zh-CN" altLang="en-US" sz="2400" b="1">
                    <a:solidFill>
                      <a:srgbClr val="FF0000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王    楠</a:t>
                </a:r>
                <a:endParaRPr lang="zh-CN" altLang="en-US" sz="2400" b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1562" name="组合 21561"/>
            <p:cNvGrpSpPr/>
            <p:nvPr/>
          </p:nvGrpSpPr>
          <p:grpSpPr>
            <a:xfrm>
              <a:off x="4437" y="1978"/>
              <a:ext cx="970" cy="1089"/>
              <a:chOff x="4437" y="1978"/>
              <a:chExt cx="970" cy="1089"/>
            </a:xfrm>
          </p:grpSpPr>
          <p:sp>
            <p:nvSpPr>
              <p:cNvPr id="21537" name="文本框 21536"/>
              <p:cNvSpPr txBox="1"/>
              <p:nvPr/>
            </p:nvSpPr>
            <p:spPr>
              <a:xfrm>
                <a:off x="4437" y="1993"/>
                <a:ext cx="348" cy="10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林      丹</a:t>
                </a:r>
                <a:endPara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41" name="文本框 21540"/>
              <p:cNvSpPr txBox="1"/>
              <p:nvPr/>
            </p:nvSpPr>
            <p:spPr>
              <a:xfrm>
                <a:off x="5059" y="1978"/>
                <a:ext cx="348" cy="9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r>
                  <a:rPr lang="zh-CN" altLang="en-US" sz="2400" b="1">
                    <a:solidFill>
                      <a:srgbClr val="FF0000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张      宁</a:t>
                </a:r>
                <a:endParaRPr lang="zh-CN" altLang="en-US" sz="2400" b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536" name="文本框 21535"/>
            <p:cNvSpPr txBox="1"/>
            <p:nvPr/>
          </p:nvSpPr>
          <p:spPr>
            <a:xfrm>
              <a:off x="228" y="1964"/>
              <a:ext cx="348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贝克汉姆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38" name="文本框 21537"/>
            <p:cNvSpPr txBox="1"/>
            <p:nvPr/>
          </p:nvSpPr>
          <p:spPr>
            <a:xfrm>
              <a:off x="791" y="1979"/>
              <a:ext cx="348" cy="94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李    铁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1560" name="组合 21559"/>
            <p:cNvGrpSpPr/>
            <p:nvPr/>
          </p:nvGrpSpPr>
          <p:grpSpPr>
            <a:xfrm>
              <a:off x="1336" y="1948"/>
              <a:ext cx="1197" cy="1119"/>
              <a:chOff x="1336" y="1948"/>
              <a:chExt cx="1197" cy="1119"/>
            </a:xfrm>
          </p:grpSpPr>
          <p:sp>
            <p:nvSpPr>
              <p:cNvPr id="21539" name="文本框 21538"/>
              <p:cNvSpPr txBox="1"/>
              <p:nvPr/>
            </p:nvSpPr>
            <p:spPr>
              <a:xfrm>
                <a:off x="1336" y="1948"/>
                <a:ext cx="348" cy="11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麦克 </a:t>
                </a:r>
                <a:r>
                  <a:rPr lang="en-US" altLang="en-US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·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乔丹</a:t>
                </a:r>
                <a:endPara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44" name="文本框 21543"/>
              <p:cNvSpPr txBox="1"/>
              <p:nvPr/>
            </p:nvSpPr>
            <p:spPr>
              <a:xfrm>
                <a:off x="2185" y="1964"/>
                <a:ext cx="348" cy="9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姚   明</a:t>
                </a:r>
                <a:endParaRPr lang="zh-CN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547" name="直接连接符 21546"/>
            <p:cNvSpPr/>
            <p:nvPr/>
          </p:nvSpPr>
          <p:spPr>
            <a:xfrm flipH="1">
              <a:off x="704" y="1385"/>
              <a:ext cx="0" cy="28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549" name="直接连接符 21548"/>
            <p:cNvSpPr/>
            <p:nvPr/>
          </p:nvSpPr>
          <p:spPr>
            <a:xfrm flipH="1">
              <a:off x="385" y="1672"/>
              <a:ext cx="0" cy="28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551" name="直接连接符 21550"/>
            <p:cNvSpPr/>
            <p:nvPr/>
          </p:nvSpPr>
          <p:spPr>
            <a:xfrm flipH="1">
              <a:off x="975" y="1687"/>
              <a:ext cx="0" cy="28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555" name="直接连接符 21554"/>
            <p:cNvSpPr/>
            <p:nvPr/>
          </p:nvSpPr>
          <p:spPr>
            <a:xfrm>
              <a:off x="394" y="1688"/>
              <a:ext cx="59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21558" name="组合 21557"/>
            <p:cNvGrpSpPr/>
            <p:nvPr/>
          </p:nvGrpSpPr>
          <p:grpSpPr>
            <a:xfrm>
              <a:off x="4626" y="1387"/>
              <a:ext cx="602" cy="561"/>
              <a:chOff x="4410" y="1387"/>
              <a:chExt cx="602" cy="561"/>
            </a:xfrm>
          </p:grpSpPr>
          <p:sp>
            <p:nvSpPr>
              <p:cNvPr id="21531" name="直接连接符 21530"/>
              <p:cNvSpPr/>
              <p:nvPr/>
            </p:nvSpPr>
            <p:spPr>
              <a:xfrm flipH="1">
                <a:off x="4702" y="1387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33" name="直接连接符 21532"/>
              <p:cNvSpPr/>
              <p:nvPr/>
            </p:nvSpPr>
            <p:spPr>
              <a:xfrm flipH="1">
                <a:off x="4410" y="1660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34" name="直接连接符 21533"/>
              <p:cNvSpPr/>
              <p:nvPr/>
            </p:nvSpPr>
            <p:spPr>
              <a:xfrm flipH="1">
                <a:off x="5012" y="1660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557" name="直接连接符 21556"/>
              <p:cNvSpPr/>
              <p:nvPr/>
            </p:nvSpPr>
            <p:spPr>
              <a:xfrm>
                <a:off x="4421" y="1670"/>
                <a:ext cx="59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21565" name="文本框 21564"/>
          <p:cNvSpPr txBox="1"/>
          <p:nvPr/>
        </p:nvSpPr>
        <p:spPr>
          <a:xfrm>
            <a:off x="2135188" y="5445125"/>
            <a:ext cx="83534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树状分类法</a:t>
            </a:r>
            <a:r>
              <a:rPr lang="zh-CN" altLang="en-US" sz="3200" b="1" u="sng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charset="-122"/>
              </a:rPr>
              <a:t>特征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</a:rPr>
              <a:t>：把</a:t>
            </a:r>
            <a:r>
              <a:rPr lang="zh-CN" altLang="en-US" sz="3200" b="1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charset="-122"/>
              </a:rPr>
              <a:t>大范围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</a:rPr>
              <a:t>的事物进行</a:t>
            </a:r>
            <a:r>
              <a:rPr lang="zh-CN" altLang="en-US" sz="3200" b="1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charset="-122"/>
              </a:rPr>
              <a:t>细分，</a:t>
            </a:r>
            <a:endParaRPr lang="zh-CN" altLang="en-US" sz="3200" b="1">
              <a:solidFill>
                <a:srgbClr val="FF505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r>
              <a:rPr lang="zh-CN" altLang="en-US" sz="3200" b="1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            对事物认识更加深刻。</a:t>
            </a:r>
            <a:endParaRPr lang="zh-CN" altLang="en-US" sz="3200" b="1">
              <a:solidFill>
                <a:srgbClr val="FF505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3" grpId="0"/>
      <p:bldP spid="215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/>
          <p:nvPr/>
        </p:nvSpPr>
        <p:spPr>
          <a:xfrm>
            <a:off x="1439863" y="2822575"/>
            <a:ext cx="1728787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化学反应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0" name="Text Box 3"/>
          <p:cNvSpPr txBox="1"/>
          <p:nvPr/>
        </p:nvSpPr>
        <p:spPr>
          <a:xfrm>
            <a:off x="6096000" y="838200"/>
            <a:ext cx="374491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化合反应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A+B=AB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1" name="Text Box 4"/>
          <p:cNvSpPr txBox="1"/>
          <p:nvPr/>
        </p:nvSpPr>
        <p:spPr>
          <a:xfrm>
            <a:off x="6275388" y="2611438"/>
            <a:ext cx="4716462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复分解反应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AB+CD=AD+BC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2" name="Text Box 6"/>
          <p:cNvSpPr txBox="1"/>
          <p:nvPr/>
        </p:nvSpPr>
        <p:spPr>
          <a:xfrm>
            <a:off x="6527800" y="5203825"/>
            <a:ext cx="936625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高温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7893" name="Group 7"/>
          <p:cNvGrpSpPr/>
          <p:nvPr/>
        </p:nvGrpSpPr>
        <p:grpSpPr>
          <a:xfrm>
            <a:off x="3048000" y="1143000"/>
            <a:ext cx="7235825" cy="3656013"/>
            <a:chOff x="975" y="709"/>
            <a:chExt cx="4558" cy="2303"/>
          </a:xfrm>
        </p:grpSpPr>
        <p:sp>
          <p:nvSpPr>
            <p:cNvPr id="37894" name="Text Box 8"/>
            <p:cNvSpPr txBox="1"/>
            <p:nvPr/>
          </p:nvSpPr>
          <p:spPr>
            <a:xfrm>
              <a:off x="1111" y="1117"/>
              <a:ext cx="2087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按反应前后种类，类别分类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895" name="Text Box 9"/>
            <p:cNvSpPr txBox="1"/>
            <p:nvPr/>
          </p:nvSpPr>
          <p:spPr>
            <a:xfrm>
              <a:off x="1111" y="2416"/>
              <a:ext cx="1679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按得氧，失氧分类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896" name="Text Box 10"/>
            <p:cNvSpPr txBox="1"/>
            <p:nvPr/>
          </p:nvSpPr>
          <p:spPr>
            <a:xfrm>
              <a:off x="2925" y="874"/>
              <a:ext cx="2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分解反应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AB=A+B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897" name="Text Box 11"/>
            <p:cNvSpPr txBox="1"/>
            <p:nvPr/>
          </p:nvSpPr>
          <p:spPr>
            <a:xfrm>
              <a:off x="2971" y="1237"/>
              <a:ext cx="256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置换反应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A+BC=AB+C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898" name="Text Box 12"/>
            <p:cNvSpPr txBox="1"/>
            <p:nvPr/>
          </p:nvSpPr>
          <p:spPr>
            <a:xfrm>
              <a:off x="3107" y="2196"/>
              <a:ext cx="122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氧化反应</a:t>
              </a:r>
              <a:endPara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899" name="Text Box 13"/>
            <p:cNvSpPr txBox="1"/>
            <p:nvPr/>
          </p:nvSpPr>
          <p:spPr>
            <a:xfrm>
              <a:off x="3152" y="2688"/>
              <a:ext cx="11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还原反应</a:t>
              </a:r>
              <a:endPara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900" name="Line 14"/>
            <p:cNvSpPr/>
            <p:nvPr/>
          </p:nvSpPr>
          <p:spPr>
            <a:xfrm flipV="1">
              <a:off x="975" y="1298"/>
              <a:ext cx="272" cy="63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zh-CN" altLang="en-US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901" name="Line 15"/>
            <p:cNvSpPr/>
            <p:nvPr/>
          </p:nvSpPr>
          <p:spPr>
            <a:xfrm>
              <a:off x="975" y="1933"/>
              <a:ext cx="317" cy="6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zh-CN" altLang="en-US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902" name="Line 16"/>
            <p:cNvSpPr/>
            <p:nvPr/>
          </p:nvSpPr>
          <p:spPr>
            <a:xfrm flipH="1">
              <a:off x="2925" y="709"/>
              <a:ext cx="363" cy="58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zh-CN" altLang="en-US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903" name="Line 17"/>
            <p:cNvSpPr/>
            <p:nvPr/>
          </p:nvSpPr>
          <p:spPr>
            <a:xfrm flipV="1">
              <a:off x="2925" y="1071"/>
              <a:ext cx="363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zh-CN" altLang="en-US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904" name="Line 18"/>
            <p:cNvSpPr/>
            <p:nvPr/>
          </p:nvSpPr>
          <p:spPr>
            <a:xfrm>
              <a:off x="2925" y="1298"/>
              <a:ext cx="363" cy="7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zh-CN" altLang="en-US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905" name="Line 19"/>
            <p:cNvSpPr/>
            <p:nvPr/>
          </p:nvSpPr>
          <p:spPr>
            <a:xfrm>
              <a:off x="2925" y="1298"/>
              <a:ext cx="363" cy="4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zh-CN" altLang="en-US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906" name="Line 20"/>
            <p:cNvSpPr/>
            <p:nvPr/>
          </p:nvSpPr>
          <p:spPr>
            <a:xfrm flipV="1">
              <a:off x="2608" y="2341"/>
              <a:ext cx="726" cy="31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zh-CN" altLang="en-US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907" name="Line 21"/>
            <p:cNvSpPr/>
            <p:nvPr/>
          </p:nvSpPr>
          <p:spPr>
            <a:xfrm>
              <a:off x="2608" y="2659"/>
              <a:ext cx="726" cy="1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zh-CN" altLang="en-US"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7908" name="Line 22"/>
          <p:cNvSpPr/>
          <p:nvPr/>
        </p:nvSpPr>
        <p:spPr>
          <a:xfrm flipH="1" flipV="1">
            <a:off x="9696450" y="5516563"/>
            <a:ext cx="0" cy="504825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pPr eaLnBrk="0" hangingPunct="0"/>
            <a:endParaRPr lang="zh-CN" altLang="en-US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7909" name="Text Box 23"/>
          <p:cNvSpPr txBox="1"/>
          <p:nvPr/>
        </p:nvSpPr>
        <p:spPr>
          <a:xfrm>
            <a:off x="2270125" y="268288"/>
            <a:ext cx="171291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40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又如：</a:t>
            </a:r>
            <a:endParaRPr lang="zh-CN" altLang="en-US" sz="40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Text Box 24"/>
          <p:cNvSpPr txBox="1"/>
          <p:nvPr/>
        </p:nvSpPr>
        <p:spPr>
          <a:xfrm>
            <a:off x="2795588" y="5622925"/>
            <a:ext cx="677703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>
                <a:solidFill>
                  <a:schemeClr val="hlink"/>
                </a:solidFill>
                <a:latin typeface="Calibri" panose="020F0502020204030204"/>
                <a:ea typeface="宋体" panose="02010600030101010101" pitchFamily="2" charset="-122"/>
              </a:rPr>
              <a:t>请同学们试着对各种反应举一个例子</a:t>
            </a:r>
            <a:endParaRPr lang="zh-CN" altLang="en-US" sz="3200" b="1">
              <a:solidFill>
                <a:schemeClr val="hlin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/>
          <p:nvPr/>
        </p:nvSpPr>
        <p:spPr>
          <a:xfrm>
            <a:off x="2563631" y="3022756"/>
            <a:ext cx="1584407" cy="52197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>
                <a:latin typeface="Comic Sans MS" panose="030F0702030302020204" pitchFamily="2" charset="0"/>
              </a:rPr>
              <a:t>Na</a:t>
            </a:r>
            <a:r>
              <a:rPr lang="zh-CN" altLang="en-US" sz="2800" baseline="-25000">
                <a:latin typeface="Comic Sans MS" panose="030F0702030302020204" pitchFamily="2" charset="0"/>
              </a:rPr>
              <a:t>2</a:t>
            </a:r>
            <a:r>
              <a:rPr lang="zh-CN" altLang="en-US" sz="2800">
                <a:latin typeface="Comic Sans MS" panose="030F0702030302020204" pitchFamily="2" charset="0"/>
              </a:rPr>
              <a:t>CO</a:t>
            </a:r>
            <a:r>
              <a:rPr lang="zh-CN" altLang="en-US" sz="2800" baseline="-25000">
                <a:latin typeface="Comic Sans MS" panose="030F0702030302020204" pitchFamily="2" charset="0"/>
              </a:rPr>
              <a:t>3</a:t>
            </a:r>
            <a:endParaRPr lang="zh-CN" altLang="en-US" sz="2800" baseline="-25000">
              <a:latin typeface="Comic Sans MS" panose="030F0702030302020204" pitchFamily="2" charset="0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6354776" y="1911448"/>
            <a:ext cx="2016228" cy="64516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>
                <a:latin typeface="Comic Sans MS" panose="030F0702030302020204" pitchFamily="2" charset="0"/>
                <a:ea typeface="黑体" panose="02010609060101010101" charset="-122"/>
              </a:rPr>
              <a:t> 钠   盐</a:t>
            </a:r>
            <a:endParaRPr lang="zh-CN" altLang="en-US" sz="3600">
              <a:latin typeface="Comic Sans MS" panose="030F0702030302020204" pitchFamily="2" charset="0"/>
              <a:ea typeface="黑体" panose="02010609060101010101" charset="-122"/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6583388" y="4121362"/>
            <a:ext cx="2016228" cy="64516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>
                <a:latin typeface="Arial" panose="020B0604020202020204" pitchFamily="34" charset="0"/>
                <a:ea typeface="黑体" panose="02010609060101010101" charset="-122"/>
              </a:rPr>
              <a:t> 碳酸盐</a:t>
            </a:r>
            <a:endParaRPr lang="zh-CN" altLang="en-US" sz="360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5365" name="Line 5"/>
          <p:cNvSpPr/>
          <p:nvPr/>
        </p:nvSpPr>
        <p:spPr>
          <a:xfrm flipV="1">
            <a:off x="4148038" y="2375023"/>
            <a:ext cx="1873346" cy="933498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5366" name="Line 6"/>
          <p:cNvSpPr/>
          <p:nvPr/>
        </p:nvSpPr>
        <p:spPr>
          <a:xfrm>
            <a:off x="4140099" y="3338685"/>
            <a:ext cx="1955901" cy="1157346"/>
          </a:xfrm>
          <a:prstGeom prst="line">
            <a:avLst/>
          </a:prstGeom>
          <a:ln w="9525" cap="flat" cmpd="sng">
            <a:solidFill>
              <a:srgbClr val="0099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5367" name="Oval 7"/>
          <p:cNvSpPr/>
          <p:nvPr/>
        </p:nvSpPr>
        <p:spPr>
          <a:xfrm>
            <a:off x="6096000" y="2667137"/>
            <a:ext cx="3816546" cy="3095784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rgbClr val="0099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35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5368" name="Oval 8"/>
          <p:cNvSpPr/>
          <p:nvPr/>
        </p:nvSpPr>
        <p:spPr>
          <a:xfrm>
            <a:off x="6013446" y="692185"/>
            <a:ext cx="3816546" cy="2951314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  <p:sp>
        <p:nvSpPr>
          <p:cNvPr id="15369" name="Text Box 9"/>
          <p:cNvSpPr txBox="1"/>
          <p:nvPr/>
        </p:nvSpPr>
        <p:spPr>
          <a:xfrm>
            <a:off x="7040611" y="2811608"/>
            <a:ext cx="252107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latin typeface="Comic Sans MS" panose="030F0702030302020204" pitchFamily="2" charset="0"/>
              </a:rPr>
              <a:t>Na</a:t>
            </a:r>
            <a:r>
              <a:rPr lang="zh-CN" altLang="en-US" sz="2800" b="1" baseline="-25000">
                <a:latin typeface="Comic Sans MS" panose="030F0702030302020204" pitchFamily="2" charset="0"/>
              </a:rPr>
              <a:t>2</a:t>
            </a:r>
            <a:r>
              <a:rPr lang="zh-CN" altLang="en-US" sz="2800" b="1">
                <a:latin typeface="Comic Sans MS" panose="030F0702030302020204" pitchFamily="2" charset="0"/>
              </a:rPr>
              <a:t>CO</a:t>
            </a:r>
            <a:r>
              <a:rPr lang="zh-CN" altLang="en-US" sz="2800" b="1" baseline="-25000">
                <a:latin typeface="Comic Sans MS" panose="030F0702030302020204" pitchFamily="2" charset="0"/>
              </a:rPr>
              <a:t>3</a:t>
            </a:r>
            <a:endParaRPr lang="zh-CN" altLang="en-US" sz="2800" b="1" baseline="-25000">
              <a:latin typeface="Comic Sans MS" panose="030F07020303020202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7" grpId="0"/>
      <p:bldP spid="15368" grpId="0"/>
      <p:bldP spid="153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/>
          <p:nvPr/>
        </p:nvSpPr>
        <p:spPr>
          <a:xfrm>
            <a:off x="1545105" y="1742211"/>
            <a:ext cx="60826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例.用交叉分类法对下列物质进行分类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387" name="Line 3"/>
          <p:cNvSpPr/>
          <p:nvPr/>
        </p:nvSpPr>
        <p:spPr>
          <a:xfrm>
            <a:off x="4267106" y="2951314"/>
            <a:ext cx="3505381" cy="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6388" name="Line 4"/>
          <p:cNvSpPr/>
          <p:nvPr/>
        </p:nvSpPr>
        <p:spPr>
          <a:xfrm flipV="1">
            <a:off x="4267106" y="3894338"/>
            <a:ext cx="3505381" cy="47627"/>
          </a:xfrm>
          <a:prstGeom prst="line">
            <a:avLst/>
          </a:prstGeom>
          <a:ln w="28575" cap="flat" cmpd="sng">
            <a:solidFill>
              <a:srgbClr val="9900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6389" name="Line 5"/>
          <p:cNvSpPr/>
          <p:nvPr/>
        </p:nvSpPr>
        <p:spPr>
          <a:xfrm>
            <a:off x="4267106" y="4856412"/>
            <a:ext cx="3505381" cy="0"/>
          </a:xfrm>
          <a:prstGeom prst="line">
            <a:avLst/>
          </a:prstGeom>
          <a:ln w="28575" cap="flat" cmpd="sng">
            <a:solidFill>
              <a:srgbClr val="990033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6390" name="Line 6"/>
          <p:cNvSpPr/>
          <p:nvPr/>
        </p:nvSpPr>
        <p:spPr>
          <a:xfrm>
            <a:off x="4267106" y="5847063"/>
            <a:ext cx="3505381" cy="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6391" name="Line 7"/>
          <p:cNvSpPr/>
          <p:nvPr/>
        </p:nvSpPr>
        <p:spPr>
          <a:xfrm>
            <a:off x="4267106" y="2951314"/>
            <a:ext cx="3505381" cy="2895749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6392" name="Line 8"/>
          <p:cNvSpPr/>
          <p:nvPr/>
        </p:nvSpPr>
        <p:spPr>
          <a:xfrm flipH="1">
            <a:off x="4038494" y="3991181"/>
            <a:ext cx="0" cy="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6393" name="Line 9"/>
          <p:cNvSpPr/>
          <p:nvPr/>
        </p:nvSpPr>
        <p:spPr>
          <a:xfrm flipV="1">
            <a:off x="4267106" y="2951314"/>
            <a:ext cx="3505381" cy="1905098"/>
          </a:xfrm>
          <a:prstGeom prst="line">
            <a:avLst/>
          </a:prstGeom>
          <a:ln w="28575" cap="flat" cmpd="sng">
            <a:solidFill>
              <a:srgbClr val="990033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6394" name="Line 10"/>
          <p:cNvSpPr/>
          <p:nvPr/>
        </p:nvSpPr>
        <p:spPr>
          <a:xfrm flipV="1">
            <a:off x="4267106" y="3941965"/>
            <a:ext cx="3505381" cy="1905098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6395" name="Line 11"/>
          <p:cNvSpPr/>
          <p:nvPr/>
        </p:nvSpPr>
        <p:spPr>
          <a:xfrm>
            <a:off x="4267106" y="3941965"/>
            <a:ext cx="3505381" cy="914447"/>
          </a:xfrm>
          <a:prstGeom prst="line">
            <a:avLst/>
          </a:prstGeom>
          <a:ln w="28575" cap="flat" cmpd="sng">
            <a:solidFill>
              <a:srgbClr val="9900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6396" name="Text Box 12"/>
          <p:cNvSpPr txBox="1"/>
          <p:nvPr/>
        </p:nvSpPr>
        <p:spPr>
          <a:xfrm>
            <a:off x="751205" y="381000"/>
            <a:ext cx="10727055" cy="995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（2）交叉分类法</a:t>
            </a:r>
            <a:endParaRPr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根据不同的分类标准，对同一事物进行多种分类的一种方法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6397" name="Group 13"/>
          <p:cNvGrpSpPr/>
          <p:nvPr/>
        </p:nvGrpSpPr>
        <p:grpSpPr>
          <a:xfrm>
            <a:off x="2743027" y="2630623"/>
            <a:ext cx="1524079" cy="3411713"/>
            <a:chOff x="0" y="86"/>
            <a:chExt cx="960" cy="2149"/>
          </a:xfrm>
        </p:grpSpPr>
        <p:sp>
          <p:nvSpPr>
            <p:cNvPr id="16398" name="Text Box 14"/>
            <p:cNvSpPr txBox="1"/>
            <p:nvPr/>
          </p:nvSpPr>
          <p:spPr>
            <a:xfrm>
              <a:off x="0" y="86"/>
              <a:ext cx="960" cy="329"/>
            </a:xfrm>
            <a:prstGeom prst="rect">
              <a:avLst/>
            </a:prstGeom>
            <a:gradFill rotWithShape="1">
              <a:gsLst>
                <a:gs pos="0">
                  <a:srgbClr val="66FFFF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CC0000"/>
                  </a:solidFill>
                  <a:latin typeface="Comic Sans MS" panose="030F0702030302020204" pitchFamily="2" charset="0"/>
                </a:rPr>
                <a:t>H</a:t>
              </a:r>
              <a:r>
                <a:rPr lang="zh-CN" altLang="en-US" sz="2800" b="1" baseline="-25000">
                  <a:solidFill>
                    <a:srgbClr val="CC0000"/>
                  </a:solidFill>
                  <a:latin typeface="Comic Sans MS" panose="030F0702030302020204" pitchFamily="2" charset="0"/>
                </a:rPr>
                <a:t>2</a:t>
              </a:r>
              <a:r>
                <a:rPr lang="zh-CN" altLang="en-US" sz="2800" b="1">
                  <a:solidFill>
                    <a:srgbClr val="CC0000"/>
                  </a:solidFill>
                  <a:latin typeface="Comic Sans MS" panose="030F0702030302020204" pitchFamily="2" charset="0"/>
                </a:rPr>
                <a:t>SO</a:t>
              </a:r>
              <a:r>
                <a:rPr lang="zh-CN" altLang="en-US" sz="2800" b="1" baseline="-25000">
                  <a:solidFill>
                    <a:srgbClr val="CC0000"/>
                  </a:solidFill>
                  <a:latin typeface="Comic Sans MS" panose="030F0702030302020204" pitchFamily="2" charset="0"/>
                </a:rPr>
                <a:t>4</a:t>
              </a:r>
              <a:endParaRPr lang="zh-CN" altLang="en-US" sz="2800" b="1" baseline="-25000">
                <a:solidFill>
                  <a:srgbClr val="CC0000"/>
                </a:solidFill>
                <a:latin typeface="Comic Sans MS" panose="030F0702030302020204" pitchFamily="2" charset="0"/>
              </a:endParaRPr>
            </a:p>
          </p:txBody>
        </p:sp>
        <p:sp>
          <p:nvSpPr>
            <p:cNvPr id="16399" name="Text Box 15"/>
            <p:cNvSpPr txBox="1"/>
            <p:nvPr/>
          </p:nvSpPr>
          <p:spPr>
            <a:xfrm>
              <a:off x="0" y="690"/>
              <a:ext cx="960" cy="329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chemeClr val="tx2"/>
                  </a:solidFill>
                  <a:latin typeface="Comic Sans MS" panose="030F0702030302020204" pitchFamily="2" charset="0"/>
                </a:rPr>
                <a:t>HCl</a:t>
              </a:r>
              <a:endParaRPr lang="zh-CN" altLang="en-US" sz="2800" b="1">
                <a:solidFill>
                  <a:schemeClr val="tx2"/>
                </a:solidFill>
                <a:latin typeface="Comic Sans MS" panose="030F0702030302020204" pitchFamily="2" charset="0"/>
              </a:endParaRPr>
            </a:p>
          </p:txBody>
        </p:sp>
        <p:sp>
          <p:nvSpPr>
            <p:cNvPr id="16400" name="Text Box 16"/>
            <p:cNvSpPr txBox="1"/>
            <p:nvPr/>
          </p:nvSpPr>
          <p:spPr>
            <a:xfrm>
              <a:off x="0" y="1286"/>
              <a:ext cx="960" cy="329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chemeClr val="tx2"/>
                  </a:solidFill>
                  <a:latin typeface="Comic Sans MS" panose="030F0702030302020204" pitchFamily="2" charset="0"/>
                </a:rPr>
                <a:t>HNO</a:t>
              </a:r>
              <a:r>
                <a:rPr lang="zh-CN" altLang="en-US" sz="2800" b="1" baseline="-25000">
                  <a:solidFill>
                    <a:schemeClr val="tx2"/>
                  </a:solidFill>
                  <a:latin typeface="Comic Sans MS" panose="030F0702030302020204" pitchFamily="2" charset="0"/>
                </a:rPr>
                <a:t>3</a:t>
              </a:r>
              <a:endParaRPr lang="zh-CN" altLang="en-US" sz="2800" b="1" baseline="-25000">
                <a:solidFill>
                  <a:schemeClr val="tx2"/>
                </a:solidFill>
                <a:latin typeface="Comic Sans MS" panose="030F0702030302020204" pitchFamily="2" charset="0"/>
              </a:endParaRPr>
            </a:p>
          </p:txBody>
        </p:sp>
        <p:sp>
          <p:nvSpPr>
            <p:cNvPr id="16401" name="Text Box 17"/>
            <p:cNvSpPr txBox="1"/>
            <p:nvPr/>
          </p:nvSpPr>
          <p:spPr>
            <a:xfrm>
              <a:off x="0" y="1906"/>
              <a:ext cx="960" cy="329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chemeClr val="tx2"/>
                  </a:solidFill>
                  <a:latin typeface="Comic Sans MS" panose="030F0702030302020204" pitchFamily="2" charset="0"/>
                </a:rPr>
                <a:t>H</a:t>
              </a:r>
              <a:r>
                <a:rPr lang="zh-CN" altLang="en-US" sz="2800" b="1" baseline="-25000">
                  <a:solidFill>
                    <a:schemeClr val="tx2"/>
                  </a:solidFill>
                  <a:latin typeface="Comic Sans MS" panose="030F0702030302020204" pitchFamily="2" charset="0"/>
                </a:rPr>
                <a:t>2</a:t>
              </a:r>
              <a:r>
                <a:rPr lang="zh-CN" altLang="en-US" sz="2800" b="1">
                  <a:solidFill>
                    <a:schemeClr val="tx2"/>
                  </a:solidFill>
                  <a:latin typeface="Comic Sans MS" panose="030F0702030302020204" pitchFamily="2" charset="0"/>
                </a:rPr>
                <a:t>S</a:t>
              </a:r>
              <a:endParaRPr lang="zh-CN" altLang="en-US" sz="2800" b="1">
                <a:solidFill>
                  <a:schemeClr val="tx2"/>
                </a:solidFill>
                <a:latin typeface="Comic Sans MS" panose="030F0702030302020204" pitchFamily="2" charset="0"/>
              </a:endParaRPr>
            </a:p>
          </p:txBody>
        </p:sp>
      </p:grpSp>
      <p:grpSp>
        <p:nvGrpSpPr>
          <p:cNvPr id="16403" name="Group 19"/>
          <p:cNvGrpSpPr/>
          <p:nvPr/>
        </p:nvGrpSpPr>
        <p:grpSpPr>
          <a:xfrm>
            <a:off x="7772486" y="2549975"/>
            <a:ext cx="1676486" cy="3432350"/>
            <a:chOff x="0" y="46"/>
            <a:chExt cx="1056" cy="2162"/>
          </a:xfrm>
        </p:grpSpPr>
        <p:sp>
          <p:nvSpPr>
            <p:cNvPr id="16404" name="Text Box 20"/>
            <p:cNvSpPr txBox="1"/>
            <p:nvPr/>
          </p:nvSpPr>
          <p:spPr>
            <a:xfrm>
              <a:off x="0" y="46"/>
              <a:ext cx="1056" cy="329"/>
            </a:xfrm>
            <a:prstGeom prst="rect">
              <a:avLst/>
            </a:prstGeom>
            <a:gradFill rotWithShape="1">
              <a:gsLst>
                <a:gs pos="0">
                  <a:srgbClr val="66FFFF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含氧酸</a:t>
              </a:r>
              <a:endPara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05" name="Text Box 21"/>
            <p:cNvSpPr txBox="1"/>
            <p:nvPr/>
          </p:nvSpPr>
          <p:spPr>
            <a:xfrm>
              <a:off x="0" y="657"/>
              <a:ext cx="1056" cy="329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无氧酸</a:t>
              </a:r>
              <a:endPara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06" name="Text Box 22"/>
            <p:cNvSpPr txBox="1"/>
            <p:nvPr/>
          </p:nvSpPr>
          <p:spPr>
            <a:xfrm>
              <a:off x="0" y="1281"/>
              <a:ext cx="1056" cy="329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一元酸</a:t>
              </a:r>
              <a:endPara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07" name="Text Box 23"/>
            <p:cNvSpPr txBox="1"/>
            <p:nvPr/>
          </p:nvSpPr>
          <p:spPr>
            <a:xfrm>
              <a:off x="0" y="1879"/>
              <a:ext cx="1056" cy="329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二元酸</a:t>
              </a:r>
              <a:endPara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圆角矩形 8193"/>
          <p:cNvSpPr/>
          <p:nvPr/>
        </p:nvSpPr>
        <p:spPr>
          <a:xfrm>
            <a:off x="1717675" y="2179638"/>
            <a:ext cx="1704975" cy="7921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Na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sz="2800" b="1" baseline="-25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6" name="圆角矩形 8194"/>
          <p:cNvSpPr/>
          <p:nvPr/>
        </p:nvSpPr>
        <p:spPr>
          <a:xfrm>
            <a:off x="1704975" y="3551238"/>
            <a:ext cx="1814513" cy="7921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sz="2800" b="1" baseline="-25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7" name="圆角矩形 8195"/>
          <p:cNvSpPr/>
          <p:nvPr/>
        </p:nvSpPr>
        <p:spPr>
          <a:xfrm>
            <a:off x="1704975" y="4922838"/>
            <a:ext cx="1814513" cy="79216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800" b="1" baseline="-25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8" name="圆角矩形 8196"/>
          <p:cNvSpPr/>
          <p:nvPr/>
        </p:nvSpPr>
        <p:spPr>
          <a:xfrm>
            <a:off x="5581650" y="4922838"/>
            <a:ext cx="2087563" cy="79216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buFont typeface="Arial" panose="020B0604020202020204" pitchFamily="34" charset="0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碳酸盐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9" name="圆角矩形 8197"/>
          <p:cNvSpPr/>
          <p:nvPr/>
        </p:nvSpPr>
        <p:spPr>
          <a:xfrm>
            <a:off x="5581650" y="3551238"/>
            <a:ext cx="2087563" cy="7921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buFont typeface="Arial" panose="020B0604020202020204" pitchFamily="34" charset="0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硫酸盐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0" name="圆角矩形 8198"/>
          <p:cNvSpPr/>
          <p:nvPr/>
        </p:nvSpPr>
        <p:spPr>
          <a:xfrm>
            <a:off x="5605463" y="2179638"/>
            <a:ext cx="2087562" cy="7921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buFont typeface="Arial" panose="020B0604020202020204" pitchFamily="34" charset="0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钾盐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1" name="圆角矩形 8199"/>
          <p:cNvSpPr/>
          <p:nvPr/>
        </p:nvSpPr>
        <p:spPr>
          <a:xfrm>
            <a:off x="5602288" y="847725"/>
            <a:ext cx="2087562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buFont typeface="Arial" panose="020B0604020202020204" pitchFamily="34" charset="0"/>
            </a:pP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2" name="圆角矩形 8200"/>
          <p:cNvSpPr/>
          <p:nvPr/>
        </p:nvSpPr>
        <p:spPr>
          <a:xfrm>
            <a:off x="1695450" y="847725"/>
            <a:ext cx="17605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Na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800" b="1" baseline="-25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2" name="直接连接符 8201"/>
          <p:cNvSpPr/>
          <p:nvPr/>
        </p:nvSpPr>
        <p:spPr>
          <a:xfrm>
            <a:off x="3527425" y="1165225"/>
            <a:ext cx="2074863" cy="7938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pPr eaLnBrk="0" hangingPunct="0"/>
            <a:endParaRPr lang="zh-CN" altLang="en-US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203" name="直接连接符 8202"/>
          <p:cNvSpPr/>
          <p:nvPr/>
        </p:nvSpPr>
        <p:spPr>
          <a:xfrm>
            <a:off x="3565525" y="1243013"/>
            <a:ext cx="2016125" cy="407511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pPr eaLnBrk="0" hangingPunct="0"/>
            <a:endParaRPr lang="zh-CN" altLang="en-US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204" name="直接连接符 8203"/>
          <p:cNvSpPr/>
          <p:nvPr/>
        </p:nvSpPr>
        <p:spPr>
          <a:xfrm flipV="1">
            <a:off x="3527425" y="1293813"/>
            <a:ext cx="2016125" cy="12954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pPr eaLnBrk="0" hangingPunct="0"/>
            <a:endParaRPr lang="zh-CN" altLang="en-US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205" name="直接连接符 8204"/>
          <p:cNvSpPr/>
          <p:nvPr/>
        </p:nvSpPr>
        <p:spPr>
          <a:xfrm>
            <a:off x="3541713" y="2589213"/>
            <a:ext cx="2089150" cy="150653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pPr eaLnBrk="0" hangingPunct="0"/>
            <a:endParaRPr lang="zh-CN" altLang="en-US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206" name="直接连接符 8205"/>
          <p:cNvSpPr/>
          <p:nvPr/>
        </p:nvSpPr>
        <p:spPr>
          <a:xfrm flipV="1">
            <a:off x="3622675" y="2589213"/>
            <a:ext cx="2006600" cy="1247775"/>
          </a:xfrm>
          <a:prstGeom prst="line">
            <a:avLst/>
          </a:prstGeom>
          <a:ln w="57150" cap="flat" cmpd="sng">
            <a:solidFill>
              <a:srgbClr val="3399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pPr eaLnBrk="0" hangingPunct="0"/>
            <a:endParaRPr lang="zh-CN" altLang="en-US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207" name="直接连接符 8206"/>
          <p:cNvSpPr/>
          <p:nvPr/>
        </p:nvSpPr>
        <p:spPr>
          <a:xfrm>
            <a:off x="3638550" y="4030663"/>
            <a:ext cx="2011363" cy="127000"/>
          </a:xfrm>
          <a:prstGeom prst="line">
            <a:avLst/>
          </a:prstGeom>
          <a:ln w="57150" cap="flat" cmpd="sng">
            <a:solidFill>
              <a:srgbClr val="3399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pPr eaLnBrk="0" hangingPunct="0"/>
            <a:endParaRPr lang="zh-CN" altLang="en-US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208" name="直接连接符 8207"/>
          <p:cNvSpPr/>
          <p:nvPr/>
        </p:nvSpPr>
        <p:spPr>
          <a:xfrm>
            <a:off x="3562350" y="5399088"/>
            <a:ext cx="2016125" cy="73025"/>
          </a:xfrm>
          <a:prstGeom prst="line">
            <a:avLst/>
          </a:prstGeom>
          <a:ln w="57150" cap="flat" cmpd="sng">
            <a:solidFill>
              <a:srgbClr val="0099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pPr eaLnBrk="0" hangingPunct="0"/>
            <a:endParaRPr lang="zh-CN" altLang="en-US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209" name="直接连接符 8208"/>
          <p:cNvSpPr/>
          <p:nvPr/>
        </p:nvSpPr>
        <p:spPr>
          <a:xfrm flipV="1">
            <a:off x="3603625" y="2725738"/>
            <a:ext cx="2009775" cy="2592387"/>
          </a:xfrm>
          <a:prstGeom prst="line">
            <a:avLst/>
          </a:prstGeom>
          <a:ln w="57150" cap="flat" cmpd="sng">
            <a:solidFill>
              <a:srgbClr val="0099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pPr eaLnBrk="0" hangingPunct="0"/>
            <a:endParaRPr lang="zh-CN" altLang="en-US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761" name="文本框 8209"/>
          <p:cNvSpPr txBox="1"/>
          <p:nvPr/>
        </p:nvSpPr>
        <p:spPr>
          <a:xfrm>
            <a:off x="6194425" y="1003300"/>
            <a:ext cx="90487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钠盐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11" name="左箭头标注 8210"/>
          <p:cNvSpPr/>
          <p:nvPr/>
        </p:nvSpPr>
        <p:spPr>
          <a:xfrm>
            <a:off x="7756525" y="798513"/>
            <a:ext cx="2451100" cy="2173287"/>
          </a:xfrm>
          <a:prstGeom prst="leftArrowCallout">
            <a:avLst>
              <a:gd name="adj1" fmla="val 25000"/>
              <a:gd name="adj2" fmla="val 25000"/>
              <a:gd name="adj3" fmla="val 17470"/>
              <a:gd name="adj4" fmla="val 6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以所含阳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离子不同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进行分类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2" name="左箭头标注 8211"/>
          <p:cNvSpPr/>
          <p:nvPr/>
        </p:nvSpPr>
        <p:spPr>
          <a:xfrm>
            <a:off x="7756525" y="3471863"/>
            <a:ext cx="2451100" cy="2232025"/>
          </a:xfrm>
          <a:prstGeom prst="leftArrowCallout">
            <a:avLst>
              <a:gd name="adj1" fmla="val 25000"/>
              <a:gd name="adj2" fmla="val 25000"/>
              <a:gd name="adj3" fmla="val 17667"/>
              <a:gd name="adj4" fmla="val 6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以所含阴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离子不同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进行分类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3" name="上箭头标注 8212"/>
          <p:cNvSpPr/>
          <p:nvPr/>
        </p:nvSpPr>
        <p:spPr>
          <a:xfrm>
            <a:off x="8170863" y="5794375"/>
            <a:ext cx="2384425" cy="787400"/>
          </a:xfrm>
          <a:prstGeom prst="upArrowCallout">
            <a:avLst>
              <a:gd name="adj1" fmla="val 92612"/>
              <a:gd name="adj2" fmla="val 92599"/>
              <a:gd name="adj3" fmla="val 16652"/>
              <a:gd name="adj4" fmla="val 6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分类的标准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65" name="Text Box 4"/>
          <p:cNvSpPr txBox="1"/>
          <p:nvPr/>
        </p:nvSpPr>
        <p:spPr>
          <a:xfrm>
            <a:off x="1554163" y="-47625"/>
            <a:ext cx="1728787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例如：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/>
      <p:bldP spid="82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文本框 22531"/>
          <p:cNvSpPr txBox="1"/>
          <p:nvPr/>
        </p:nvSpPr>
        <p:spPr>
          <a:xfrm>
            <a:off x="2908300" y="188913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贝克汉姆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2965450" y="831850"/>
            <a:ext cx="11023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李  铁</a:t>
            </a:r>
            <a:endParaRPr lang="zh-CN" altLang="en-US" sz="2400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535" name="文本框 22534"/>
          <p:cNvSpPr txBox="1"/>
          <p:nvPr/>
        </p:nvSpPr>
        <p:spPr>
          <a:xfrm>
            <a:off x="2843213" y="1577975"/>
            <a:ext cx="15722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660033"/>
                </a:solidFill>
                <a:latin typeface="黑体" panose="02010609060101010101" charset="-122"/>
                <a:ea typeface="黑体" panose="02010609060101010101" charset="-122"/>
              </a:rPr>
              <a:t>迈克</a:t>
            </a:r>
            <a:r>
              <a:rPr lang="en-US" altLang="en-US" sz="2400" b="1">
                <a:latin typeface="Arial" panose="020B0604020202020204" pitchFamily="34" charset="0"/>
              </a:rPr>
              <a:t>·</a:t>
            </a:r>
            <a:r>
              <a:rPr lang="zh-CN" altLang="en-US" b="1">
                <a:latin typeface="Arial" panose="020B0604020202020204" pitchFamily="34" charset="0"/>
              </a:rPr>
              <a:t> </a:t>
            </a:r>
            <a:r>
              <a:rPr lang="zh-CN" altLang="en-US" sz="2400" b="1">
                <a:solidFill>
                  <a:srgbClr val="660033"/>
                </a:solidFill>
                <a:latin typeface="黑体" panose="02010609060101010101" charset="-122"/>
                <a:ea typeface="黑体" panose="02010609060101010101" charset="-122"/>
              </a:rPr>
              <a:t>乔丹</a:t>
            </a:r>
            <a:endParaRPr lang="zh-CN" altLang="en-US" sz="2400" b="1">
              <a:solidFill>
                <a:srgbClr val="660033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536" name="文本框 22535"/>
          <p:cNvSpPr txBox="1"/>
          <p:nvPr/>
        </p:nvSpPr>
        <p:spPr>
          <a:xfrm>
            <a:off x="2928938" y="2311400"/>
            <a:ext cx="11023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9900"/>
                </a:solidFill>
                <a:latin typeface="黑体" panose="02010609060101010101" charset="-122"/>
                <a:ea typeface="黑体" panose="02010609060101010101" charset="-122"/>
              </a:rPr>
              <a:t>姚  明</a:t>
            </a:r>
            <a:endParaRPr lang="zh-CN" altLang="en-US" sz="2400">
              <a:solidFill>
                <a:srgbClr val="FF99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537" name="文本框 22536"/>
          <p:cNvSpPr txBox="1"/>
          <p:nvPr/>
        </p:nvSpPr>
        <p:spPr>
          <a:xfrm>
            <a:off x="2928938" y="3030538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18" charset="0"/>
                <a:ea typeface="黑体" panose="02010609060101010101" charset="-122"/>
              </a:rPr>
              <a:t>王励勤</a:t>
            </a:r>
            <a:endParaRPr lang="zh-CN" altLang="en-US" sz="2400">
              <a:solidFill>
                <a:srgbClr val="9900CC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538" name="文本框 22537"/>
          <p:cNvSpPr txBox="1"/>
          <p:nvPr/>
        </p:nvSpPr>
        <p:spPr>
          <a:xfrm>
            <a:off x="2928938" y="3746500"/>
            <a:ext cx="11023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CC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王  楠</a:t>
            </a:r>
            <a:endParaRPr lang="zh-CN" altLang="en-US" sz="2400">
              <a:solidFill>
                <a:srgbClr val="00CC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539" name="文本框 22538"/>
          <p:cNvSpPr txBox="1"/>
          <p:nvPr/>
        </p:nvSpPr>
        <p:spPr>
          <a:xfrm>
            <a:off x="2928938" y="4378325"/>
            <a:ext cx="11023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林  丹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540" name="文本框 22539"/>
          <p:cNvSpPr txBox="1"/>
          <p:nvPr/>
        </p:nvSpPr>
        <p:spPr>
          <a:xfrm>
            <a:off x="2928938" y="5059363"/>
            <a:ext cx="11023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CCFF"/>
                </a:solidFill>
                <a:latin typeface="黑体" panose="02010609060101010101" charset="-122"/>
                <a:ea typeface="黑体" panose="02010609060101010101" charset="-122"/>
              </a:rPr>
              <a:t>张  宁</a:t>
            </a:r>
            <a:endParaRPr lang="zh-CN" altLang="en-US" sz="2400" b="1">
              <a:solidFill>
                <a:srgbClr val="00CC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541" name="文本框 22540"/>
          <p:cNvSpPr txBox="1"/>
          <p:nvPr/>
        </p:nvSpPr>
        <p:spPr>
          <a:xfrm>
            <a:off x="6602413" y="188913"/>
            <a:ext cx="19431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足球运动员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2542" name="文本框 22541"/>
          <p:cNvSpPr txBox="1"/>
          <p:nvPr/>
        </p:nvSpPr>
        <p:spPr>
          <a:xfrm>
            <a:off x="6653213" y="742950"/>
            <a:ext cx="1892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篮球运动员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2543" name="文本框 22542"/>
          <p:cNvSpPr txBox="1"/>
          <p:nvPr/>
        </p:nvSpPr>
        <p:spPr>
          <a:xfrm>
            <a:off x="6651625" y="1349375"/>
            <a:ext cx="21812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乒乓球运动员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2544" name="文本框 22543"/>
          <p:cNvSpPr txBox="1"/>
          <p:nvPr/>
        </p:nvSpPr>
        <p:spPr>
          <a:xfrm>
            <a:off x="6710363" y="1941513"/>
            <a:ext cx="23256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羽毛球运动员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2545" name="文本框 22544"/>
          <p:cNvSpPr txBox="1"/>
          <p:nvPr/>
        </p:nvSpPr>
        <p:spPr>
          <a:xfrm>
            <a:off x="6723063" y="2662238"/>
            <a:ext cx="23256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国内运动员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2546" name="文本框 22545"/>
          <p:cNvSpPr txBox="1"/>
          <p:nvPr/>
        </p:nvSpPr>
        <p:spPr>
          <a:xfrm>
            <a:off x="6723063" y="3419475"/>
            <a:ext cx="23256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国外运动员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2547" name="文本框 22546"/>
          <p:cNvSpPr txBox="1"/>
          <p:nvPr/>
        </p:nvSpPr>
        <p:spPr>
          <a:xfrm>
            <a:off x="6761163" y="4191000"/>
            <a:ext cx="23256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男运动员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2548" name="文本框 22547"/>
          <p:cNvSpPr txBox="1"/>
          <p:nvPr/>
        </p:nvSpPr>
        <p:spPr>
          <a:xfrm>
            <a:off x="6761163" y="4978400"/>
            <a:ext cx="23256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女运动员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2549" name="直接连接符 22548"/>
          <p:cNvSpPr/>
          <p:nvPr/>
        </p:nvSpPr>
        <p:spPr>
          <a:xfrm flipV="1">
            <a:off x="4295775" y="404813"/>
            <a:ext cx="2376488" cy="7143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2558" name="直接连接符 22557"/>
          <p:cNvSpPr/>
          <p:nvPr/>
        </p:nvSpPr>
        <p:spPr>
          <a:xfrm>
            <a:off x="4295775" y="476250"/>
            <a:ext cx="2447925" cy="309721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2566" name="直接连接符 22565"/>
          <p:cNvSpPr/>
          <p:nvPr/>
        </p:nvSpPr>
        <p:spPr>
          <a:xfrm>
            <a:off x="4295775" y="476250"/>
            <a:ext cx="2520950" cy="38893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22580" name="组合 22579"/>
          <p:cNvGrpSpPr/>
          <p:nvPr/>
        </p:nvGrpSpPr>
        <p:grpSpPr>
          <a:xfrm>
            <a:off x="3419475" y="688975"/>
            <a:ext cx="3973513" cy="4568825"/>
            <a:chOff x="1194" y="434"/>
            <a:chExt cx="2503" cy="2878"/>
          </a:xfrm>
        </p:grpSpPr>
        <p:sp>
          <p:nvSpPr>
            <p:cNvPr id="22550" name="直接连接符 22549"/>
            <p:cNvSpPr/>
            <p:nvPr/>
          </p:nvSpPr>
          <p:spPr>
            <a:xfrm rot="-677336" flipV="1">
              <a:off x="1546" y="434"/>
              <a:ext cx="1739" cy="65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22579" name="组合 22578"/>
            <p:cNvGrpSpPr/>
            <p:nvPr/>
          </p:nvGrpSpPr>
          <p:grpSpPr>
            <a:xfrm>
              <a:off x="1194" y="663"/>
              <a:ext cx="2503" cy="2649"/>
              <a:chOff x="1194" y="663"/>
              <a:chExt cx="2503" cy="2649"/>
            </a:xfrm>
          </p:grpSpPr>
          <p:sp>
            <p:nvSpPr>
              <p:cNvPr id="22552" name="直接连接符 22551"/>
              <p:cNvSpPr/>
              <p:nvPr/>
            </p:nvSpPr>
            <p:spPr>
              <a:xfrm rot="-2092106">
                <a:off x="1769" y="678"/>
                <a:ext cx="1495" cy="432"/>
              </a:xfrm>
              <a:prstGeom prst="line">
                <a:avLst/>
              </a:prstGeom>
              <a:ln w="38100" cap="flat" cmpd="sng">
                <a:solidFill>
                  <a:srgbClr val="6600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53" name="直接连接符 22552"/>
              <p:cNvSpPr/>
              <p:nvPr/>
            </p:nvSpPr>
            <p:spPr>
              <a:xfrm rot="-2092106">
                <a:off x="1457" y="1017"/>
                <a:ext cx="1901" cy="197"/>
              </a:xfrm>
              <a:prstGeom prst="line">
                <a:avLst/>
              </a:prstGeom>
              <a:ln w="38100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54" name="直接连接符 22553"/>
              <p:cNvSpPr/>
              <p:nvPr/>
            </p:nvSpPr>
            <p:spPr>
              <a:xfrm rot="-2092106">
                <a:off x="1424" y="1487"/>
                <a:ext cx="1969" cy="125"/>
              </a:xfrm>
              <a:prstGeom prst="line">
                <a:avLst/>
              </a:prstGeom>
              <a:ln w="38100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55" name="直接连接符 22554"/>
              <p:cNvSpPr/>
              <p:nvPr/>
            </p:nvSpPr>
            <p:spPr>
              <a:xfrm rot="-2092106" flipV="1">
                <a:off x="1289" y="1640"/>
                <a:ext cx="2233" cy="205"/>
              </a:xfrm>
              <a:prstGeom prst="line">
                <a:avLst/>
              </a:prstGeom>
              <a:ln w="38100" cap="flat" cmpd="sng">
                <a:solidFill>
                  <a:srgbClr val="00CC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56" name="直接连接符 22555"/>
              <p:cNvSpPr/>
              <p:nvPr/>
            </p:nvSpPr>
            <p:spPr>
              <a:xfrm rot="-2092106" flipV="1">
                <a:off x="1292" y="2009"/>
                <a:ext cx="2313" cy="25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57" name="直接连接符 22556"/>
              <p:cNvSpPr/>
              <p:nvPr/>
            </p:nvSpPr>
            <p:spPr>
              <a:xfrm rot="-2092106" flipV="1">
                <a:off x="1194" y="2065"/>
                <a:ext cx="2503" cy="547"/>
              </a:xfrm>
              <a:prstGeom prst="line">
                <a:avLst/>
              </a:prstGeom>
              <a:ln w="381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59" name="直接连接符 22558"/>
              <p:cNvSpPr/>
              <p:nvPr/>
            </p:nvSpPr>
            <p:spPr>
              <a:xfrm>
                <a:off x="1565" y="663"/>
                <a:ext cx="1723" cy="1134"/>
              </a:xfrm>
              <a:prstGeom prst="line">
                <a:avLst/>
              </a:prstGeom>
              <a:ln w="381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61" name="直接连接符 22560"/>
              <p:cNvSpPr/>
              <p:nvPr/>
            </p:nvSpPr>
            <p:spPr>
              <a:xfrm>
                <a:off x="1791" y="1162"/>
                <a:ext cx="1497" cy="1089"/>
              </a:xfrm>
              <a:prstGeom prst="line">
                <a:avLst/>
              </a:prstGeom>
              <a:ln w="38100" cap="flat" cmpd="sng">
                <a:solidFill>
                  <a:srgbClr val="6600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62" name="直接连接符 22561"/>
              <p:cNvSpPr/>
              <p:nvPr/>
            </p:nvSpPr>
            <p:spPr>
              <a:xfrm flipV="1">
                <a:off x="1565" y="1797"/>
                <a:ext cx="1723" cy="272"/>
              </a:xfrm>
              <a:prstGeom prst="line">
                <a:avLst/>
              </a:prstGeom>
              <a:ln w="38100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63" name="直接连接符 22562"/>
              <p:cNvSpPr/>
              <p:nvPr/>
            </p:nvSpPr>
            <p:spPr>
              <a:xfrm flipV="1">
                <a:off x="1565" y="1797"/>
                <a:ext cx="1723" cy="680"/>
              </a:xfrm>
              <a:prstGeom prst="line">
                <a:avLst/>
              </a:prstGeom>
              <a:ln w="38100" cap="flat" cmpd="sng">
                <a:solidFill>
                  <a:srgbClr val="00CC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64" name="直接连接符 22563"/>
              <p:cNvSpPr/>
              <p:nvPr/>
            </p:nvSpPr>
            <p:spPr>
              <a:xfrm flipV="1">
                <a:off x="1565" y="1797"/>
                <a:ext cx="1723" cy="113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65" name="直接连接符 22564"/>
              <p:cNvSpPr/>
              <p:nvPr/>
            </p:nvSpPr>
            <p:spPr>
              <a:xfrm flipV="1">
                <a:off x="1565" y="1797"/>
                <a:ext cx="1723" cy="1515"/>
              </a:xfrm>
              <a:prstGeom prst="line">
                <a:avLst/>
              </a:prstGeom>
              <a:ln w="381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67" name="直接连接符 22566"/>
              <p:cNvSpPr/>
              <p:nvPr/>
            </p:nvSpPr>
            <p:spPr>
              <a:xfrm>
                <a:off x="1565" y="663"/>
                <a:ext cx="1769" cy="2087"/>
              </a:xfrm>
              <a:prstGeom prst="line">
                <a:avLst/>
              </a:prstGeom>
              <a:ln w="381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69" name="直接连接符 22568"/>
              <p:cNvSpPr/>
              <p:nvPr/>
            </p:nvSpPr>
            <p:spPr>
              <a:xfrm>
                <a:off x="1791" y="1162"/>
                <a:ext cx="1543" cy="1588"/>
              </a:xfrm>
              <a:prstGeom prst="line">
                <a:avLst/>
              </a:prstGeom>
              <a:ln w="38100" cap="flat" cmpd="sng">
                <a:solidFill>
                  <a:srgbClr val="6600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70" name="直接连接符 22569"/>
              <p:cNvSpPr/>
              <p:nvPr/>
            </p:nvSpPr>
            <p:spPr>
              <a:xfrm>
                <a:off x="1565" y="1570"/>
                <a:ext cx="1769" cy="1180"/>
              </a:xfrm>
              <a:prstGeom prst="line">
                <a:avLst/>
              </a:prstGeom>
              <a:ln w="38100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71" name="直接连接符 22570"/>
              <p:cNvSpPr/>
              <p:nvPr/>
            </p:nvSpPr>
            <p:spPr>
              <a:xfrm>
                <a:off x="1565" y="2069"/>
                <a:ext cx="1769" cy="681"/>
              </a:xfrm>
              <a:prstGeom prst="line">
                <a:avLst/>
              </a:prstGeom>
              <a:ln w="38100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72" name="直接连接符 22571"/>
              <p:cNvSpPr/>
              <p:nvPr/>
            </p:nvSpPr>
            <p:spPr>
              <a:xfrm>
                <a:off x="1565" y="2477"/>
                <a:ext cx="1814" cy="817"/>
              </a:xfrm>
              <a:prstGeom prst="line">
                <a:avLst/>
              </a:prstGeom>
              <a:ln w="38100" cap="flat" cmpd="sng">
                <a:solidFill>
                  <a:srgbClr val="00CC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73" name="直接连接符 22572"/>
              <p:cNvSpPr/>
              <p:nvPr/>
            </p:nvSpPr>
            <p:spPr>
              <a:xfrm flipV="1">
                <a:off x="1565" y="2750"/>
                <a:ext cx="1769" cy="18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74" name="直接连接符 22573"/>
              <p:cNvSpPr/>
              <p:nvPr/>
            </p:nvSpPr>
            <p:spPr>
              <a:xfrm flipV="1">
                <a:off x="1565" y="3294"/>
                <a:ext cx="1814" cy="1"/>
              </a:xfrm>
              <a:prstGeom prst="line">
                <a:avLst/>
              </a:prstGeom>
              <a:ln w="381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575" name="直接连接符 22574"/>
              <p:cNvSpPr/>
              <p:nvPr/>
            </p:nvSpPr>
            <p:spPr>
              <a:xfrm>
                <a:off x="1565" y="1570"/>
                <a:ext cx="1723" cy="227"/>
              </a:xfrm>
              <a:prstGeom prst="line">
                <a:avLst/>
              </a:prstGeom>
              <a:ln w="38100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22576" name="文本框 22575"/>
          <p:cNvSpPr txBox="1"/>
          <p:nvPr/>
        </p:nvSpPr>
        <p:spPr>
          <a:xfrm>
            <a:off x="869315" y="5578475"/>
            <a:ext cx="104908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</a:rPr>
              <a:t>交叉分类法的特征：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</a:rPr>
              <a:t>同时可依照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多种标准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</a:rPr>
              <a:t>对号入座进行分类，对事物认识较全面，弥补单一分类方法的不足。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582" name="文本框 22581"/>
          <p:cNvSpPr txBox="1"/>
          <p:nvPr/>
        </p:nvSpPr>
        <p:spPr>
          <a:xfrm>
            <a:off x="9247505" y="981075"/>
            <a:ext cx="798195" cy="33115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交叉分类法</a:t>
            </a:r>
            <a:endParaRPr lang="zh-CN" altLang="en-US" sz="4000" b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6" grpId="0"/>
      <p:bldP spid="225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/>
          <p:nvPr/>
        </p:nvSpPr>
        <p:spPr>
          <a:xfrm>
            <a:off x="1409700" y="838200"/>
            <a:ext cx="759904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【小试牛刀】</a:t>
            </a:r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请大家用交叉分类法对下列物质分类</a:t>
            </a:r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Na</a:t>
            </a:r>
            <a:r>
              <a:rPr lang="zh-CN" altLang="en-US" sz="3200" b="1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SO</a:t>
            </a:r>
            <a:r>
              <a:rPr lang="zh-CN" altLang="en-US" sz="3200" b="1" baseline="-25000"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                 钠盐</a:t>
            </a:r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NaNO</a:t>
            </a:r>
            <a:r>
              <a:rPr lang="zh-CN" altLang="en-US" sz="3200" b="1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                  钾盐</a:t>
            </a:r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Na</a:t>
            </a:r>
            <a:r>
              <a:rPr lang="zh-CN" altLang="en-US" sz="3200" b="1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lang="zh-CN" altLang="en-US" sz="3200" b="1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                 硝酸盐</a:t>
            </a:r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3200" b="1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SO</a:t>
            </a:r>
            <a:r>
              <a:rPr lang="zh-CN" altLang="en-US" sz="3200" b="1" baseline="-25000"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                    碳酸盐</a:t>
            </a:r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3200" b="1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lang="zh-CN" altLang="en-US" sz="3200" b="1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                   硫酸盐</a:t>
            </a:r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KCl                        盐酸盐</a:t>
            </a:r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NaCl</a:t>
            </a:r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435" name="Line 3"/>
          <p:cNvSpPr/>
          <p:nvPr/>
        </p:nvSpPr>
        <p:spPr>
          <a:xfrm>
            <a:off x="2781202" y="2133710"/>
            <a:ext cx="1676486" cy="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36" name="Line 3"/>
          <p:cNvSpPr/>
          <p:nvPr/>
        </p:nvSpPr>
        <p:spPr>
          <a:xfrm>
            <a:off x="2781202" y="2133710"/>
            <a:ext cx="1828894" cy="1828894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37" name="Line 4"/>
          <p:cNvSpPr/>
          <p:nvPr/>
        </p:nvSpPr>
        <p:spPr>
          <a:xfrm flipV="1">
            <a:off x="2704998" y="2209914"/>
            <a:ext cx="1752690" cy="352443"/>
          </a:xfrm>
          <a:prstGeom prst="line">
            <a:avLst/>
          </a:prstGeom>
          <a:ln w="28575" cap="flat" cmpd="sng">
            <a:solidFill>
              <a:srgbClr val="9900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38" name="Line 4"/>
          <p:cNvSpPr/>
          <p:nvPr/>
        </p:nvSpPr>
        <p:spPr>
          <a:xfrm>
            <a:off x="2704998" y="2562357"/>
            <a:ext cx="1905098" cy="485800"/>
          </a:xfrm>
          <a:prstGeom prst="line">
            <a:avLst/>
          </a:prstGeom>
          <a:ln w="28575" cap="flat" cmpd="sng">
            <a:solidFill>
              <a:srgbClr val="9900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39" name="Line 9"/>
          <p:cNvSpPr/>
          <p:nvPr/>
        </p:nvSpPr>
        <p:spPr>
          <a:xfrm flipV="1">
            <a:off x="2857406" y="2286118"/>
            <a:ext cx="1600282" cy="762039"/>
          </a:xfrm>
          <a:prstGeom prst="line">
            <a:avLst/>
          </a:prstGeom>
          <a:ln w="28575" cap="flat" cmpd="sng">
            <a:solidFill>
              <a:srgbClr val="990033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40" name="Line 9"/>
          <p:cNvSpPr/>
          <p:nvPr/>
        </p:nvSpPr>
        <p:spPr>
          <a:xfrm>
            <a:off x="2857406" y="3048157"/>
            <a:ext cx="1752690" cy="381020"/>
          </a:xfrm>
          <a:prstGeom prst="line">
            <a:avLst/>
          </a:prstGeom>
          <a:ln w="28575" cap="flat" cmpd="sng">
            <a:solidFill>
              <a:srgbClr val="990033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41" name="Line 10"/>
          <p:cNvSpPr/>
          <p:nvPr/>
        </p:nvSpPr>
        <p:spPr>
          <a:xfrm flipV="1">
            <a:off x="2552590" y="2667137"/>
            <a:ext cx="2057506" cy="914447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42" name="Line 10"/>
          <p:cNvSpPr/>
          <p:nvPr/>
        </p:nvSpPr>
        <p:spPr>
          <a:xfrm>
            <a:off x="2552590" y="3581584"/>
            <a:ext cx="2057506" cy="457224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43" name="Line 3"/>
          <p:cNvSpPr/>
          <p:nvPr/>
        </p:nvSpPr>
        <p:spPr>
          <a:xfrm flipV="1">
            <a:off x="2628794" y="2743341"/>
            <a:ext cx="1981302" cy="1295467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44" name="Line 3"/>
          <p:cNvSpPr/>
          <p:nvPr/>
        </p:nvSpPr>
        <p:spPr>
          <a:xfrm flipV="1">
            <a:off x="2628794" y="3505381"/>
            <a:ext cx="1981302" cy="533427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45" name="Line 4"/>
          <p:cNvSpPr/>
          <p:nvPr/>
        </p:nvSpPr>
        <p:spPr>
          <a:xfrm flipV="1">
            <a:off x="2323978" y="2819545"/>
            <a:ext cx="2286118" cy="1647910"/>
          </a:xfrm>
          <a:prstGeom prst="line">
            <a:avLst/>
          </a:prstGeom>
          <a:ln w="28575" cap="flat" cmpd="sng">
            <a:solidFill>
              <a:srgbClr val="9900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46" name="Line 4"/>
          <p:cNvSpPr/>
          <p:nvPr/>
        </p:nvSpPr>
        <p:spPr>
          <a:xfrm>
            <a:off x="2323978" y="4467455"/>
            <a:ext cx="2362322" cy="104780"/>
          </a:xfrm>
          <a:prstGeom prst="line">
            <a:avLst/>
          </a:prstGeom>
          <a:ln w="28575" cap="flat" cmpd="sng">
            <a:solidFill>
              <a:srgbClr val="9900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47" name="Line 9"/>
          <p:cNvSpPr/>
          <p:nvPr/>
        </p:nvSpPr>
        <p:spPr>
          <a:xfrm flipV="1">
            <a:off x="2400182" y="2362322"/>
            <a:ext cx="2057506" cy="2667137"/>
          </a:xfrm>
          <a:prstGeom prst="line">
            <a:avLst/>
          </a:prstGeom>
          <a:ln w="28575" cap="flat" cmpd="sng">
            <a:solidFill>
              <a:srgbClr val="990033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48" name="Line 9"/>
          <p:cNvSpPr/>
          <p:nvPr/>
        </p:nvSpPr>
        <p:spPr>
          <a:xfrm flipV="1">
            <a:off x="2400182" y="4648439"/>
            <a:ext cx="2286118" cy="381020"/>
          </a:xfrm>
          <a:prstGeom prst="line">
            <a:avLst/>
          </a:prstGeom>
          <a:ln w="28575" cap="flat" cmpd="sng">
            <a:solidFill>
              <a:srgbClr val="990033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4583035" y="-92079"/>
            <a:ext cx="3097371" cy="639796"/>
          </a:xfrm>
        </p:spPr>
        <p:txBody>
          <a:bodyPr vert="horz" wrap="square" anchor="ctr"/>
          <a:lstStyle/>
          <a:p>
            <a:pPr eaLnBrk="1" hangingPunct="1"/>
            <a:r>
              <a:rPr lang="zh-CN" altLang="en-US" sz="3200" b="1">
                <a:hlinkClick r:id="rId1" action="ppaction://hlinksldjump"/>
              </a:rPr>
              <a:t>酸的分类</a:t>
            </a:r>
            <a:endParaRPr lang="zh-CN" altLang="en-US" sz="3200" b="1"/>
          </a:p>
        </p:txBody>
      </p:sp>
      <p:sp>
        <p:nvSpPr>
          <p:cNvPr id="19460" name="AutoShape 4"/>
          <p:cNvSpPr/>
          <p:nvPr/>
        </p:nvSpPr>
        <p:spPr>
          <a:xfrm>
            <a:off x="2079419" y="1881285"/>
            <a:ext cx="215911" cy="4034045"/>
          </a:xfrm>
          <a:prstGeom prst="leftBrace">
            <a:avLst>
              <a:gd name="adj1" fmla="val 155698"/>
              <a:gd name="adj2" fmla="val 38523"/>
            </a:avLst>
          </a:prstGeom>
          <a:noFill/>
          <a:ln w="25400" cap="sq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1" name="Text Box 5">
            <a:hlinkClick r:id="rId2" action="ppaction://hlinksldjump"/>
          </p:cNvPr>
          <p:cNvSpPr txBox="1"/>
          <p:nvPr/>
        </p:nvSpPr>
        <p:spPr>
          <a:xfrm>
            <a:off x="1511063" y="3176752"/>
            <a:ext cx="52549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酸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2223889" y="2819545"/>
            <a:ext cx="2016228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按提供氢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离子数目</a:t>
            </a:r>
            <a:endParaRPr lang="zh-CN" altLang="en-US" sz="28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2223889" y="4367438"/>
            <a:ext cx="2089258" cy="54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按挥发性</a:t>
            </a: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3952765" y="3048157"/>
            <a:ext cx="136690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二元酸: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3951178" y="4115012"/>
            <a:ext cx="2016228" cy="54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挥发性酸:</a:t>
            </a: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3736854" y="2081320"/>
            <a:ext cx="158440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无氧酸:</a:t>
            </a: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7" name="Rectangle 11"/>
          <p:cNvSpPr/>
          <p:nvPr/>
        </p:nvSpPr>
        <p:spPr>
          <a:xfrm>
            <a:off x="901700" y="564833"/>
            <a:ext cx="105244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l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1.定义：电离时生成的阳离子全部是氢离子（H</a:t>
            </a:r>
            <a:r>
              <a:rPr lang="zh-CN" altLang="en-US" sz="2800" b="1" baseline="30000">
                <a:latin typeface="楷体_GB2312" pitchFamily="49" charset="-122"/>
                <a:ea typeface="楷体_GB2312" pitchFamily="49" charset="-122"/>
              </a:rPr>
              <a:t>+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）的化合物叫做酸 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8" name="AutoShape 12"/>
          <p:cNvSpPr/>
          <p:nvPr/>
        </p:nvSpPr>
        <p:spPr>
          <a:xfrm>
            <a:off x="3736854" y="1593933"/>
            <a:ext cx="71442" cy="862058"/>
          </a:xfrm>
          <a:prstGeom prst="leftBrace">
            <a:avLst>
              <a:gd name="adj1" fmla="val 100554"/>
              <a:gd name="adj2" fmla="val 38523"/>
            </a:avLst>
          </a:prstGeom>
          <a:noFill/>
          <a:ln w="25400" cap="sq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9" name="Text Box 13"/>
          <p:cNvSpPr txBox="1"/>
          <p:nvPr/>
        </p:nvSpPr>
        <p:spPr>
          <a:xfrm>
            <a:off x="3736854" y="1304992"/>
            <a:ext cx="151296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含氧酸:</a:t>
            </a: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70" name="AutoShape 14"/>
          <p:cNvSpPr/>
          <p:nvPr/>
        </p:nvSpPr>
        <p:spPr>
          <a:xfrm>
            <a:off x="3879736" y="2835421"/>
            <a:ext cx="144470" cy="1149409"/>
          </a:xfrm>
          <a:prstGeom prst="leftBrace">
            <a:avLst>
              <a:gd name="adj1" fmla="val 66300"/>
              <a:gd name="adj2" fmla="val 38523"/>
            </a:avLst>
          </a:prstGeom>
          <a:noFill/>
          <a:ln w="25400" cap="sq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71" name="Text Box 15"/>
          <p:cNvSpPr txBox="1"/>
          <p:nvPr/>
        </p:nvSpPr>
        <p:spPr>
          <a:xfrm>
            <a:off x="3952765" y="2602047"/>
            <a:ext cx="151137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一元酸: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72" name="Text Box 16"/>
          <p:cNvSpPr txBox="1"/>
          <p:nvPr/>
        </p:nvSpPr>
        <p:spPr>
          <a:xfrm>
            <a:off x="4025793" y="3610161"/>
            <a:ext cx="136690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多元酸: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73" name="AutoShape 17"/>
          <p:cNvSpPr/>
          <p:nvPr/>
        </p:nvSpPr>
        <p:spPr>
          <a:xfrm>
            <a:off x="3879736" y="4405540"/>
            <a:ext cx="69854" cy="715998"/>
          </a:xfrm>
          <a:prstGeom prst="leftBrace">
            <a:avLst>
              <a:gd name="adj1" fmla="val 85416"/>
              <a:gd name="adj2" fmla="val 38523"/>
            </a:avLst>
          </a:prstGeom>
          <a:noFill/>
          <a:ln w="25400" cap="sq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74" name="Text Box 18"/>
          <p:cNvSpPr txBox="1"/>
          <p:nvPr/>
        </p:nvSpPr>
        <p:spPr>
          <a:xfrm>
            <a:off x="3951178" y="4689717"/>
            <a:ext cx="2376609" cy="54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难挥发性酸:</a:t>
            </a: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75" name="Rectangle 19"/>
          <p:cNvSpPr/>
          <p:nvPr/>
        </p:nvSpPr>
        <p:spPr>
          <a:xfrm>
            <a:off x="5248231" y="2662386"/>
            <a:ext cx="44354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HCl、HBr、HNO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、CH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COOH 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76" name="Rectangle 20"/>
          <p:cNvSpPr/>
          <p:nvPr/>
        </p:nvSpPr>
        <p:spPr>
          <a:xfrm>
            <a:off x="5248231" y="3119610"/>
            <a:ext cx="35814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SO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CO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77" name="Rectangle 21"/>
          <p:cNvSpPr/>
          <p:nvPr/>
        </p:nvSpPr>
        <p:spPr>
          <a:xfrm>
            <a:off x="5275221" y="3695902"/>
            <a:ext cx="10642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PO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78" name="Rectangle 22"/>
          <p:cNvSpPr/>
          <p:nvPr/>
        </p:nvSpPr>
        <p:spPr>
          <a:xfrm>
            <a:off x="4970406" y="1397084"/>
            <a:ext cx="48552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SO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 HNO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 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PO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CO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zh-CN" altLang="en-US" sz="2400" b="1" baseline="-25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79" name="Text Box 23"/>
          <p:cNvSpPr txBox="1"/>
          <p:nvPr/>
        </p:nvSpPr>
        <p:spPr>
          <a:xfrm>
            <a:off x="5084712" y="2144823"/>
            <a:ext cx="373189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HCl、HBr、HI、HF、H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80" name="Text Box 24"/>
          <p:cNvSpPr txBox="1"/>
          <p:nvPr/>
        </p:nvSpPr>
        <p:spPr>
          <a:xfrm>
            <a:off x="5648302" y="4181690"/>
            <a:ext cx="48247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HNO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、HCl、HF、HBr、HI、H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81" name="Text Box 25"/>
          <p:cNvSpPr txBox="1"/>
          <p:nvPr/>
        </p:nvSpPr>
        <p:spPr>
          <a:xfrm>
            <a:off x="5967407" y="4737344"/>
            <a:ext cx="2505204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SO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PO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82" name="AutoShape 26"/>
          <p:cNvSpPr/>
          <p:nvPr/>
        </p:nvSpPr>
        <p:spPr>
          <a:xfrm>
            <a:off x="3951178" y="5410479"/>
            <a:ext cx="144469" cy="1152584"/>
          </a:xfrm>
          <a:prstGeom prst="leftBrace">
            <a:avLst>
              <a:gd name="adj1" fmla="val 66483"/>
              <a:gd name="adj2" fmla="val 38523"/>
            </a:avLst>
          </a:prstGeom>
          <a:noFill/>
          <a:ln w="25400" cap="sq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83" name="Text Box 27"/>
          <p:cNvSpPr txBox="1"/>
          <p:nvPr/>
        </p:nvSpPr>
        <p:spPr>
          <a:xfrm>
            <a:off x="2512510" y="5310780"/>
            <a:ext cx="1800318" cy="1081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按酸性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强弱</a:t>
            </a: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84" name="Text Box 28"/>
          <p:cNvSpPr txBox="1"/>
          <p:nvPr/>
        </p:nvSpPr>
        <p:spPr>
          <a:xfrm>
            <a:off x="4095647" y="5231082"/>
            <a:ext cx="1081144" cy="54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强酸:</a:t>
            </a: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85" name="Text Box 29"/>
          <p:cNvSpPr txBox="1"/>
          <p:nvPr/>
        </p:nvSpPr>
        <p:spPr>
          <a:xfrm>
            <a:off x="4168675" y="5950256"/>
            <a:ext cx="1081144" cy="54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弱酸:</a:t>
            </a: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86" name="Rectangle 30"/>
          <p:cNvSpPr/>
          <p:nvPr/>
        </p:nvSpPr>
        <p:spPr>
          <a:xfrm>
            <a:off x="5016444" y="5310472"/>
            <a:ext cx="5956606" cy="460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HCl、HBr、HNO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SO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、HI、HClO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87" name="Text Box 31"/>
          <p:cNvSpPr txBox="1"/>
          <p:nvPr/>
        </p:nvSpPr>
        <p:spPr>
          <a:xfrm>
            <a:off x="5303798" y="5816899"/>
            <a:ext cx="396101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SO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PO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88" name="Rectangle 32"/>
          <p:cNvSpPr/>
          <p:nvPr/>
        </p:nvSpPr>
        <p:spPr>
          <a:xfrm>
            <a:off x="5249819" y="6280473"/>
            <a:ext cx="356298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CO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、CH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COOH、HF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2351405" y="1503045"/>
            <a:ext cx="13855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按是否含氧</a:t>
            </a:r>
            <a:endParaRPr lang="zh-CN" altLang="en-US" sz="28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  <p:bldP spid="19465" grpId="0"/>
      <p:bldP spid="19466" grpId="0"/>
      <p:bldP spid="19468" grpId="0"/>
      <p:bldP spid="19469" grpId="0"/>
      <p:bldP spid="19470" grpId="0"/>
      <p:bldP spid="19471" grpId="0"/>
      <p:bldP spid="19472" grpId="0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  <p:bldP spid="19481" grpId="0"/>
      <p:bldP spid="19482" grpId="0"/>
      <p:bldP spid="19483" grpId="0"/>
      <p:bldP spid="19484" grpId="0"/>
      <p:bldP spid="19485" grpId="0"/>
      <p:bldP spid="19486" grpId="0"/>
      <p:bldP spid="19487" grpId="0"/>
      <p:bldP spid="1948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/>
          <p:nvPr/>
        </p:nvSpPr>
        <p:spPr>
          <a:xfrm>
            <a:off x="637540" y="483235"/>
            <a:ext cx="92544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图书馆中数不胜数的图书分类陈列便于人们查找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524000"/>
            <a:ext cx="10749280" cy="514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1" name="Group 5"/>
          <p:cNvGrpSpPr/>
          <p:nvPr/>
        </p:nvGrpSpPr>
        <p:grpSpPr>
          <a:xfrm>
            <a:off x="8135062" y="3505381"/>
            <a:ext cx="304816" cy="533427"/>
            <a:chOff x="0" y="0"/>
            <a:chExt cx="192" cy="336"/>
          </a:xfrm>
        </p:grpSpPr>
        <p:sp>
          <p:nvSpPr>
            <p:cNvPr id="4102" name="Line 6"/>
            <p:cNvSpPr/>
            <p:nvPr/>
          </p:nvSpPr>
          <p:spPr>
            <a:xfrm>
              <a:off x="0" y="336"/>
              <a:ext cx="1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03" name="Line 7"/>
            <p:cNvSpPr/>
            <p:nvPr/>
          </p:nvSpPr>
          <p:spPr>
            <a:xfrm>
              <a:off x="0" y="0"/>
              <a:ext cx="1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04" name="Line 8"/>
            <p:cNvSpPr/>
            <p:nvPr/>
          </p:nvSpPr>
          <p:spPr>
            <a:xfrm flipH="1">
              <a:off x="0" y="0"/>
              <a:ext cx="0" cy="336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05" name="Line 9"/>
            <p:cNvSpPr/>
            <p:nvPr/>
          </p:nvSpPr>
          <p:spPr>
            <a:xfrm flipH="1">
              <a:off x="192" y="0"/>
              <a:ext cx="0" cy="336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106" name="Group 10"/>
          <p:cNvGrpSpPr/>
          <p:nvPr/>
        </p:nvGrpSpPr>
        <p:grpSpPr>
          <a:xfrm>
            <a:off x="7830244" y="3448231"/>
            <a:ext cx="304816" cy="533427"/>
            <a:chOff x="0" y="0"/>
            <a:chExt cx="192" cy="336"/>
          </a:xfrm>
        </p:grpSpPr>
        <p:sp>
          <p:nvSpPr>
            <p:cNvPr id="4107" name="Line 11"/>
            <p:cNvSpPr/>
            <p:nvPr/>
          </p:nvSpPr>
          <p:spPr>
            <a:xfrm>
              <a:off x="0" y="336"/>
              <a:ext cx="1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08" name="Line 12"/>
            <p:cNvSpPr/>
            <p:nvPr/>
          </p:nvSpPr>
          <p:spPr>
            <a:xfrm>
              <a:off x="0" y="0"/>
              <a:ext cx="1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09" name="Line 13"/>
            <p:cNvSpPr/>
            <p:nvPr/>
          </p:nvSpPr>
          <p:spPr>
            <a:xfrm flipH="1">
              <a:off x="0" y="0"/>
              <a:ext cx="0" cy="336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10" name="Line 14"/>
            <p:cNvSpPr/>
            <p:nvPr/>
          </p:nvSpPr>
          <p:spPr>
            <a:xfrm flipH="1">
              <a:off x="192" y="0"/>
              <a:ext cx="0" cy="336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111" name="Group 15"/>
          <p:cNvGrpSpPr/>
          <p:nvPr/>
        </p:nvGrpSpPr>
        <p:grpSpPr>
          <a:xfrm>
            <a:off x="6461135" y="3562534"/>
            <a:ext cx="152408" cy="304816"/>
            <a:chOff x="0" y="0"/>
            <a:chExt cx="192" cy="336"/>
          </a:xfrm>
        </p:grpSpPr>
        <p:sp>
          <p:nvSpPr>
            <p:cNvPr id="4112" name="Line 16"/>
            <p:cNvSpPr/>
            <p:nvPr/>
          </p:nvSpPr>
          <p:spPr>
            <a:xfrm>
              <a:off x="0" y="336"/>
              <a:ext cx="1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13" name="Line 17"/>
            <p:cNvSpPr/>
            <p:nvPr/>
          </p:nvSpPr>
          <p:spPr>
            <a:xfrm>
              <a:off x="0" y="0"/>
              <a:ext cx="1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14" name="Line 18"/>
            <p:cNvSpPr/>
            <p:nvPr/>
          </p:nvSpPr>
          <p:spPr>
            <a:xfrm flipH="1">
              <a:off x="0" y="0"/>
              <a:ext cx="0" cy="336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15" name="Line 19"/>
            <p:cNvSpPr/>
            <p:nvPr/>
          </p:nvSpPr>
          <p:spPr>
            <a:xfrm flipH="1">
              <a:off x="192" y="0"/>
              <a:ext cx="0" cy="336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116" name="Group 20"/>
          <p:cNvGrpSpPr/>
          <p:nvPr/>
        </p:nvGrpSpPr>
        <p:grpSpPr>
          <a:xfrm>
            <a:off x="6292853" y="3562534"/>
            <a:ext cx="152408" cy="304816"/>
            <a:chOff x="0" y="0"/>
            <a:chExt cx="192" cy="336"/>
          </a:xfrm>
        </p:grpSpPr>
        <p:sp>
          <p:nvSpPr>
            <p:cNvPr id="4117" name="Line 21"/>
            <p:cNvSpPr/>
            <p:nvPr/>
          </p:nvSpPr>
          <p:spPr>
            <a:xfrm>
              <a:off x="0" y="336"/>
              <a:ext cx="1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18" name="Line 22"/>
            <p:cNvSpPr/>
            <p:nvPr/>
          </p:nvSpPr>
          <p:spPr>
            <a:xfrm>
              <a:off x="0" y="0"/>
              <a:ext cx="1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19" name="Line 23"/>
            <p:cNvSpPr/>
            <p:nvPr/>
          </p:nvSpPr>
          <p:spPr>
            <a:xfrm flipH="1">
              <a:off x="0" y="0"/>
              <a:ext cx="0" cy="336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20" name="Line 24"/>
            <p:cNvSpPr/>
            <p:nvPr/>
          </p:nvSpPr>
          <p:spPr>
            <a:xfrm flipH="1">
              <a:off x="192" y="0"/>
              <a:ext cx="0" cy="336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4151213" y="115894"/>
            <a:ext cx="4115012" cy="533427"/>
          </a:xfrm>
        </p:spPr>
        <p:txBody>
          <a:bodyPr vert="horz" wrap="square" anchor="ctr"/>
          <a:lstStyle/>
          <a:p>
            <a:pPr eaLnBrk="1" hangingPunct="1"/>
            <a:r>
              <a:rPr lang="zh-CN" altLang="en-US" b="1">
                <a:hlinkClick r:id="rId1" action="ppaction://hlinksldjump"/>
              </a:rPr>
              <a:t>碱的分类</a:t>
            </a:r>
            <a:endParaRPr lang="zh-CN" altLang="en-US" b="1"/>
          </a:p>
        </p:txBody>
      </p:sp>
      <p:sp>
        <p:nvSpPr>
          <p:cNvPr id="21507" name="Text Box 3"/>
          <p:cNvSpPr txBox="1"/>
          <p:nvPr/>
        </p:nvSpPr>
        <p:spPr>
          <a:xfrm>
            <a:off x="5735320" y="2565400"/>
            <a:ext cx="48755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KOH</a:t>
            </a:r>
            <a:r>
              <a:rPr lang="zh-CN" altLang="en-US" sz="13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NaOH</a:t>
            </a:r>
            <a:r>
              <a:rPr lang="zh-CN" altLang="en-US" sz="13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Ba(OH)</a:t>
            </a:r>
            <a:r>
              <a:rPr lang="zh-CN" altLang="en-US" sz="2800" b="1" baseline="-300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13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NH</a:t>
            </a:r>
            <a:r>
              <a:rPr lang="zh-CN" altLang="en-US" sz="2800" b="1" baseline="-250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b="1">
                <a:latin typeface="Arial" panose="020B0604020202020204" pitchFamily="34" charset="0"/>
              </a:rPr>
              <a:t>·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zh-CN" altLang="en-US" sz="2800" b="1" baseline="-250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O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5737225" y="3357880"/>
            <a:ext cx="45967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Cu(OH)</a:t>
            </a:r>
            <a:r>
              <a:rPr lang="zh-CN" altLang="en-US" sz="2800" b="1" baseline="-300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Fe(OH)</a:t>
            </a:r>
            <a:r>
              <a:rPr lang="zh-CN" altLang="en-US" sz="2800" b="1" baseline="-300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13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Mg(OH)</a:t>
            </a:r>
            <a:r>
              <a:rPr lang="zh-CN" altLang="en-US" sz="2800" b="1" baseline="-300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zh-CN" altLang="en-US" sz="2800" b="1" baseline="-300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509" name="Text Box 5"/>
          <p:cNvSpPr txBox="1"/>
          <p:nvPr/>
        </p:nvSpPr>
        <p:spPr>
          <a:xfrm>
            <a:off x="2423924" y="2997354"/>
            <a:ext cx="180031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按溶解性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10" name="Text Box 6"/>
          <p:cNvSpPr txBox="1"/>
          <p:nvPr/>
        </p:nvSpPr>
        <p:spPr>
          <a:xfrm>
            <a:off x="2423924" y="3932440"/>
            <a:ext cx="2087669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按提供OH</a:t>
            </a:r>
            <a:r>
              <a:rPr lang="zh-CN" altLang="en-US" sz="2800" b="1" baseline="30000"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 的数目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11" name="Text Box 7"/>
          <p:cNvSpPr txBox="1"/>
          <p:nvPr/>
        </p:nvSpPr>
        <p:spPr>
          <a:xfrm>
            <a:off x="2423924" y="1700301"/>
            <a:ext cx="158440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按强弱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12" name="AutoShape 8"/>
          <p:cNvSpPr/>
          <p:nvPr/>
        </p:nvSpPr>
        <p:spPr>
          <a:xfrm>
            <a:off x="2279454" y="1843183"/>
            <a:ext cx="144470" cy="2881460"/>
          </a:xfrm>
          <a:prstGeom prst="leftBrace">
            <a:avLst>
              <a:gd name="adj1" fmla="val 166208"/>
              <a:gd name="adj2" fmla="val 50000"/>
            </a:avLst>
          </a:prstGeom>
          <a:noFill/>
          <a:ln w="25400" cap="sq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3" name="Text Box 9"/>
          <p:cNvSpPr txBox="1"/>
          <p:nvPr/>
        </p:nvSpPr>
        <p:spPr>
          <a:xfrm>
            <a:off x="1774603" y="2981479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b="1">
                <a:latin typeface="Arial" panose="020B0604020202020204" pitchFamily="34" charset="0"/>
                <a:ea typeface="楷体_GB2312" pitchFamily="49" charset="-122"/>
              </a:rPr>
              <a:t>碱</a:t>
            </a:r>
            <a:endParaRPr lang="zh-CN" altLang="en-US" sz="28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14" name="AutoShape 10"/>
          <p:cNvSpPr/>
          <p:nvPr/>
        </p:nvSpPr>
        <p:spPr>
          <a:xfrm>
            <a:off x="4008331" y="2779855"/>
            <a:ext cx="142882" cy="936674"/>
          </a:xfrm>
          <a:prstGeom prst="leftBrace">
            <a:avLst>
              <a:gd name="adj1" fmla="val 54629"/>
              <a:gd name="adj2" fmla="val 50000"/>
            </a:avLst>
          </a:prstGeom>
          <a:noFill/>
          <a:ln w="25400" cap="sq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5" name="Text Box 11"/>
          <p:cNvSpPr txBox="1"/>
          <p:nvPr/>
        </p:nvSpPr>
        <p:spPr>
          <a:xfrm>
            <a:off x="4079772" y="2548069"/>
            <a:ext cx="201622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可溶性碱：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16" name="Text Box 12"/>
          <p:cNvSpPr txBox="1"/>
          <p:nvPr/>
        </p:nvSpPr>
        <p:spPr>
          <a:xfrm>
            <a:off x="4079772" y="3284706"/>
            <a:ext cx="201622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难溶性碱：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17" name="AutoShape 13"/>
          <p:cNvSpPr/>
          <p:nvPr/>
        </p:nvSpPr>
        <p:spPr>
          <a:xfrm>
            <a:off x="3719391" y="1412948"/>
            <a:ext cx="73028" cy="936674"/>
          </a:xfrm>
          <a:prstGeom prst="leftBrace">
            <a:avLst>
              <a:gd name="adj1" fmla="val 106884"/>
              <a:gd name="adj2" fmla="val 50000"/>
            </a:avLst>
          </a:prstGeom>
          <a:noFill/>
          <a:ln w="25400" cap="sq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8" name="Text Box 14"/>
          <p:cNvSpPr txBox="1"/>
          <p:nvPr/>
        </p:nvSpPr>
        <p:spPr>
          <a:xfrm>
            <a:off x="3792419" y="1254189"/>
            <a:ext cx="151137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强碱：</a:t>
            </a:r>
            <a:endParaRPr lang="zh-CN" altLang="en-US" sz="135" b="1">
              <a:latin typeface="Arial" panose="020B0604020202020204" pitchFamily="34" charset="0"/>
            </a:endParaRPr>
          </a:p>
        </p:txBody>
      </p:sp>
      <p:sp>
        <p:nvSpPr>
          <p:cNvPr id="21519" name="Text Box 15"/>
          <p:cNvSpPr txBox="1"/>
          <p:nvPr/>
        </p:nvSpPr>
        <p:spPr>
          <a:xfrm>
            <a:off x="3792419" y="1989240"/>
            <a:ext cx="136690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弱碱：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20" name="Rectangle 16"/>
          <p:cNvSpPr/>
          <p:nvPr/>
        </p:nvSpPr>
        <p:spPr>
          <a:xfrm>
            <a:off x="959890" y="644570"/>
            <a:ext cx="91224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l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1.定义：电离时生成的阴离子全部是氢氧根离子的化合物 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21" name="Text Box 17"/>
          <p:cNvSpPr txBox="1"/>
          <p:nvPr/>
        </p:nvSpPr>
        <p:spPr>
          <a:xfrm>
            <a:off x="4708454" y="1287529"/>
            <a:ext cx="42932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NaOH(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烧碱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)、KOH、Ba(OH)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1522" name="Text Box 18"/>
          <p:cNvSpPr txBox="1"/>
          <p:nvPr/>
        </p:nvSpPr>
        <p:spPr>
          <a:xfrm>
            <a:off x="4224242" y="4292821"/>
            <a:ext cx="136690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二元碱: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23" name="AutoShape 19"/>
          <p:cNvSpPr/>
          <p:nvPr/>
        </p:nvSpPr>
        <p:spPr>
          <a:xfrm>
            <a:off x="4151213" y="4080086"/>
            <a:ext cx="144469" cy="1149409"/>
          </a:xfrm>
          <a:prstGeom prst="leftBrace">
            <a:avLst>
              <a:gd name="adj1" fmla="val 66300"/>
              <a:gd name="adj2" fmla="val 38523"/>
            </a:avLst>
          </a:prstGeom>
          <a:noFill/>
          <a:ln w="25400" cap="sq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24" name="Text Box 20"/>
          <p:cNvSpPr txBox="1"/>
          <p:nvPr/>
        </p:nvSpPr>
        <p:spPr>
          <a:xfrm>
            <a:off x="4224242" y="3846710"/>
            <a:ext cx="151137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一元碱: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25" name="Text Box 21"/>
          <p:cNvSpPr txBox="1"/>
          <p:nvPr/>
        </p:nvSpPr>
        <p:spPr>
          <a:xfrm>
            <a:off x="4297270" y="4854825"/>
            <a:ext cx="136690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多元碱: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26" name="Text Box 22"/>
          <p:cNvSpPr txBox="1"/>
          <p:nvPr/>
        </p:nvSpPr>
        <p:spPr>
          <a:xfrm>
            <a:off x="4727505" y="2035279"/>
            <a:ext cx="3384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Fe(OH)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latin typeface="Arial" panose="020B0604020202020204" pitchFamily="34" charset="0"/>
                <a:sym typeface="+mn-ea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1527" name="Text Box 23"/>
          <p:cNvSpPr txBox="1"/>
          <p:nvPr/>
        </p:nvSpPr>
        <p:spPr>
          <a:xfrm>
            <a:off x="5781659" y="3860999"/>
            <a:ext cx="389592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NaOH、 NH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latin typeface="Arial" panose="020B0604020202020204" pitchFamily="34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O、KOH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1528" name="Text Box 24"/>
          <p:cNvSpPr txBox="1"/>
          <p:nvPr/>
        </p:nvSpPr>
        <p:spPr>
          <a:xfrm>
            <a:off x="5716568" y="4357913"/>
            <a:ext cx="2894161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Ba(OH)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、Ca(OH)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1529" name="Text Box 25"/>
          <p:cNvSpPr txBox="1"/>
          <p:nvPr/>
        </p:nvSpPr>
        <p:spPr>
          <a:xfrm>
            <a:off x="5716568" y="4934204"/>
            <a:ext cx="130937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Fe(OH)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21510" grpId="0"/>
      <p:bldP spid="21511" grpId="0"/>
      <p:bldP spid="21514" grpId="0"/>
      <p:bldP spid="21515" grpId="0"/>
      <p:bldP spid="21516" grpId="0"/>
      <p:bldP spid="21517" grpId="0"/>
      <p:bldP spid="21518" grpId="0"/>
      <p:bldP spid="21519" grpId="0"/>
      <p:bldP spid="21521" grpId="0"/>
      <p:bldP spid="21522" grpId="0"/>
      <p:bldP spid="21523" grpId="0"/>
      <p:bldP spid="21524" grpId="0"/>
      <p:bldP spid="21525" grpId="0"/>
      <p:bldP spid="21526" grpId="0"/>
      <p:bldP spid="21527" grpId="0"/>
      <p:bldP spid="21528" grpId="0"/>
      <p:bldP spid="215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/>
          <p:nvPr/>
        </p:nvSpPr>
        <p:spPr>
          <a:xfrm>
            <a:off x="4224242" y="-19051"/>
            <a:ext cx="3886400" cy="5254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l"/>
            <a:r>
              <a:rPr lang="zh-CN" altLang="en-US" sz="3200" b="1">
                <a:latin typeface="Arial" panose="020B0604020202020204" pitchFamily="34" charset="0"/>
                <a:hlinkClick r:id="rId1" action="ppaction://hlinksldjump"/>
              </a:rPr>
              <a:t>盐的分类</a:t>
            </a:r>
            <a:endParaRPr lang="zh-CN" altLang="en-US" sz="3200" b="1">
              <a:latin typeface="Arial" panose="020B0604020202020204" pitchFamily="34" charset="0"/>
            </a:endParaRPr>
          </a:p>
        </p:txBody>
      </p:sp>
      <p:sp>
        <p:nvSpPr>
          <p:cNvPr id="23555" name="Rectangle 3"/>
          <p:cNvSpPr/>
          <p:nvPr/>
        </p:nvSpPr>
        <p:spPr>
          <a:xfrm>
            <a:off x="1704340" y="2954655"/>
            <a:ext cx="57531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l"/>
            <a:r>
              <a:rPr lang="zh-CN" altLang="en-US" sz="2400" b="1">
                <a:latin typeface="Arial" panose="020B0604020202020204" pitchFamily="34" charset="0"/>
              </a:rPr>
              <a:t>盐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3556" name="AutoShape 4"/>
          <p:cNvSpPr/>
          <p:nvPr/>
        </p:nvSpPr>
        <p:spPr>
          <a:xfrm>
            <a:off x="2208013" y="1457400"/>
            <a:ext cx="144469" cy="3543483"/>
          </a:xfrm>
          <a:prstGeom prst="leftBrace">
            <a:avLst>
              <a:gd name="adj1" fmla="val 204396"/>
              <a:gd name="adj2" fmla="val 50000"/>
            </a:avLst>
          </a:prstGeom>
          <a:noFill/>
          <a:ln w="25400" cap="sq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2423924" y="1039866"/>
            <a:ext cx="2016228" cy="82994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按阴、阳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离子来分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8" name="AutoShape 6"/>
          <p:cNvSpPr/>
          <p:nvPr/>
        </p:nvSpPr>
        <p:spPr>
          <a:xfrm>
            <a:off x="3863860" y="1170049"/>
            <a:ext cx="73028" cy="590580"/>
          </a:xfrm>
          <a:prstGeom prst="leftBrace">
            <a:avLst>
              <a:gd name="adj1" fmla="val 67391"/>
              <a:gd name="adj2" fmla="val 50000"/>
            </a:avLst>
          </a:prstGeom>
          <a:noFill/>
          <a:ln w="25400" cap="sq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Text Box 7"/>
          <p:cNvSpPr txBox="1"/>
          <p:nvPr/>
        </p:nvSpPr>
        <p:spPr>
          <a:xfrm>
            <a:off x="3863860" y="1000177"/>
            <a:ext cx="19384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阳离子</a:t>
            </a:r>
            <a:r>
              <a:rPr lang="zh-CN" altLang="en-US" sz="2400" b="1">
                <a:solidFill>
                  <a:srgbClr val="006699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endParaRPr lang="zh-CN" altLang="en-US" sz="2400" b="1">
              <a:solidFill>
                <a:srgbClr val="0066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60" name="Text Box 8"/>
          <p:cNvSpPr txBox="1"/>
          <p:nvPr/>
        </p:nvSpPr>
        <p:spPr>
          <a:xfrm>
            <a:off x="3863860" y="1497090"/>
            <a:ext cx="201146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阴离子</a:t>
            </a:r>
            <a:r>
              <a:rPr lang="zh-CN" altLang="en-US" sz="2400" b="1">
                <a:solidFill>
                  <a:srgbClr val="006699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endParaRPr lang="zh-CN" altLang="en-US" sz="2400" b="1">
              <a:solidFill>
                <a:srgbClr val="0066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61" name="Text Box 9"/>
          <p:cNvSpPr txBox="1"/>
          <p:nvPr/>
        </p:nvSpPr>
        <p:spPr>
          <a:xfrm>
            <a:off x="5056135" y="968424"/>
            <a:ext cx="446428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Na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 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NH</a:t>
            </a:r>
            <a:r>
              <a:rPr lang="zh-CN" altLang="en-US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Cu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2+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Ca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2+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62" name="Text Box 10"/>
          <p:cNvSpPr txBox="1"/>
          <p:nvPr/>
        </p:nvSpPr>
        <p:spPr>
          <a:xfrm>
            <a:off x="5140275" y="1471689"/>
            <a:ext cx="4777034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NO</a:t>
            </a:r>
            <a:r>
              <a:rPr lang="zh-CN" altLang="en-US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-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SO</a:t>
            </a:r>
            <a:r>
              <a:rPr lang="zh-CN" altLang="en-US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2-</a:t>
            </a:r>
            <a:r>
              <a:rPr lang="zh-CN" altLang="en-US" sz="135" b="1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Cl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-</a:t>
            </a:r>
            <a:r>
              <a:rPr lang="zh-CN" altLang="en-US" sz="135" b="1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2-</a:t>
            </a:r>
            <a:r>
              <a:rPr lang="zh-CN" altLang="en-US" sz="135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PO</a:t>
            </a:r>
            <a:r>
              <a:rPr lang="zh-CN" altLang="en-US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3- </a:t>
            </a:r>
            <a:endParaRPr lang="zh-CN" altLang="en-US" sz="2400" b="1" baseline="3000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63" name="Text Box 11"/>
          <p:cNvSpPr txBox="1"/>
          <p:nvPr/>
        </p:nvSpPr>
        <p:spPr>
          <a:xfrm>
            <a:off x="2444561" y="2392486"/>
            <a:ext cx="140716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按是否可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溶于水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64" name="Text Box 12"/>
          <p:cNvSpPr txBox="1"/>
          <p:nvPr/>
        </p:nvSpPr>
        <p:spPr>
          <a:xfrm>
            <a:off x="3911487" y="2230553"/>
            <a:ext cx="15608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可溶性盐: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65" name="Text Box 13"/>
          <p:cNvSpPr txBox="1"/>
          <p:nvPr/>
        </p:nvSpPr>
        <p:spPr>
          <a:xfrm>
            <a:off x="3911487" y="2738579"/>
            <a:ext cx="15608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难溶性盐</a:t>
            </a:r>
            <a:r>
              <a:rPr lang="zh-CN" altLang="en-US" sz="2400" b="1">
                <a:solidFill>
                  <a:srgbClr val="006699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zh-CN" altLang="en-US" sz="2400" b="1">
              <a:solidFill>
                <a:srgbClr val="0066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66" name="Text Box 14"/>
          <p:cNvSpPr txBox="1"/>
          <p:nvPr/>
        </p:nvSpPr>
        <p:spPr>
          <a:xfrm>
            <a:off x="5308600" y="2266950"/>
            <a:ext cx="51549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</a:t>
            </a:r>
            <a:r>
              <a:rPr lang="zh-CN" altLang="en-US" sz="135" b="1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Na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NH</a:t>
            </a:r>
            <a:r>
              <a:rPr lang="zh-CN" altLang="en-US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NO</a:t>
            </a:r>
            <a:r>
              <a:rPr lang="zh-CN" altLang="en-US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-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SO</a:t>
            </a:r>
            <a:r>
              <a:rPr lang="zh-CN" altLang="en-US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2-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Cl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-</a:t>
            </a:r>
            <a:endParaRPr lang="zh-CN" altLang="en-US" sz="2400" b="1" baseline="3000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67" name="Text Box 15"/>
          <p:cNvSpPr txBox="1"/>
          <p:nvPr/>
        </p:nvSpPr>
        <p:spPr>
          <a:xfrm>
            <a:off x="5381588" y="2762392"/>
            <a:ext cx="404431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lang="zh-CN" altLang="en-US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2-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PO</a:t>
            </a:r>
            <a:r>
              <a:rPr lang="zh-CN" altLang="en-US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3-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AgCl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BaSO</a:t>
            </a:r>
            <a:r>
              <a:rPr lang="zh-CN" altLang="en-US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68" name="AutoShape 16"/>
          <p:cNvSpPr/>
          <p:nvPr/>
        </p:nvSpPr>
        <p:spPr>
          <a:xfrm>
            <a:off x="3868623" y="2362322"/>
            <a:ext cx="69854" cy="719175"/>
          </a:xfrm>
          <a:prstGeom prst="leftBrace">
            <a:avLst>
              <a:gd name="adj1" fmla="val 85795"/>
              <a:gd name="adj2" fmla="val 50000"/>
            </a:avLst>
          </a:prstGeom>
          <a:noFill/>
          <a:ln w="25400" cap="sq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9" name="AutoShape 17"/>
          <p:cNvSpPr/>
          <p:nvPr/>
        </p:nvSpPr>
        <p:spPr>
          <a:xfrm>
            <a:off x="3809882" y="3581584"/>
            <a:ext cx="215911" cy="2514730"/>
          </a:xfrm>
          <a:prstGeom prst="leftBrace">
            <a:avLst>
              <a:gd name="adj1" fmla="val 97058"/>
              <a:gd name="adj2" fmla="val 50000"/>
            </a:avLst>
          </a:prstGeom>
          <a:noFill/>
          <a:ln w="25400" cap="sq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0" name="Text Box 18"/>
          <p:cNvSpPr txBox="1"/>
          <p:nvPr/>
        </p:nvSpPr>
        <p:spPr>
          <a:xfrm>
            <a:off x="3955940" y="3329160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正盐：</a:t>
            </a:r>
            <a:endParaRPr lang="zh-CN" altLang="en-US" sz="2400" b="1">
              <a:solidFill>
                <a:srgbClr val="0066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71" name="Text Box 19"/>
          <p:cNvSpPr txBox="1"/>
          <p:nvPr/>
        </p:nvSpPr>
        <p:spPr>
          <a:xfrm>
            <a:off x="3863860" y="441982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酸式盐：</a:t>
            </a:r>
            <a:endParaRPr lang="zh-CN" altLang="en-US" sz="2400" b="1">
              <a:solidFill>
                <a:srgbClr val="0066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72" name="Text Box 20"/>
          <p:cNvSpPr txBox="1"/>
          <p:nvPr/>
        </p:nvSpPr>
        <p:spPr>
          <a:xfrm>
            <a:off x="2352482" y="3664138"/>
            <a:ext cx="165584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组成中是否有可电离的H、OH</a:t>
            </a:r>
            <a:endParaRPr lang="zh-CN" altLang="en-US" sz="2400" b="1" baseline="300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73" name="Rectangle 21"/>
          <p:cNvSpPr/>
          <p:nvPr/>
        </p:nvSpPr>
        <p:spPr>
          <a:xfrm>
            <a:off x="4729093" y="3272980"/>
            <a:ext cx="541528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l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楷体_GB2312" pitchFamily="49" charset="-122"/>
              </a:rPr>
              <a:t>既不含能电离的氢离子，又不含氢氧</a:t>
            </a:r>
            <a:endParaRPr lang="zh-CN" altLang="en-US" sz="2400" b="1">
              <a:solidFill>
                <a:srgbClr val="FF0066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楷体_GB2312" pitchFamily="49" charset="-122"/>
              </a:rPr>
              <a:t>根离子的盐：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Na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、KCl、Ba(NO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74" name="Rectangle 22"/>
          <p:cNvSpPr/>
          <p:nvPr/>
        </p:nvSpPr>
        <p:spPr>
          <a:xfrm>
            <a:off x="4871975" y="4185532"/>
            <a:ext cx="528193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电离时生成的阳离子除金属离子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（或NH</a:t>
            </a:r>
            <a:r>
              <a:rPr lang="zh-CN" altLang="en-US" sz="2400" b="1" baseline="-2500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400" b="1" baseline="30000">
                <a:latin typeface="楷体_GB2312" pitchFamily="49" charset="-122"/>
                <a:ea typeface="楷体_GB2312" pitchFamily="49" charset="-122"/>
              </a:rPr>
              <a:t>+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）外还有氢原子，阴离子为酸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根离子的盐。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NaHCO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、Ca(HCO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zh-CN" altLang="en-US" sz="2400" b="1" baseline="-25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75" name="Rectangle 23"/>
          <p:cNvSpPr/>
          <p:nvPr/>
        </p:nvSpPr>
        <p:spPr>
          <a:xfrm>
            <a:off x="788035" y="462280"/>
            <a:ext cx="108070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1.定义：阳离子由金属离子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或NH</a:t>
            </a:r>
            <a:r>
              <a:rPr lang="zh-CN" altLang="en-US" sz="2800" b="1" baseline="-25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800" b="1" baseline="30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+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、阴离子由酸根离子组成的化合物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76" name="Rectangle 24"/>
          <p:cNvSpPr/>
          <p:nvPr/>
        </p:nvSpPr>
        <p:spPr>
          <a:xfrm>
            <a:off x="5024383" y="5404793"/>
            <a:ext cx="5110425" cy="11988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电离时生成的阴离子除酸根外,还有氢氧原子团，阴离子为金属离子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（或NH</a:t>
            </a:r>
            <a:r>
              <a:rPr lang="zh-CN" altLang="en-US" sz="2400" b="1" baseline="-2500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400" b="1" baseline="30000">
                <a:latin typeface="楷体_GB2312" pitchFamily="49" charset="-122"/>
                <a:ea typeface="楷体_GB2312" pitchFamily="49" charset="-122"/>
              </a:rPr>
              <a:t>+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）离子的盐。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Cu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(OH)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zh-CN" altLang="en-US" sz="2400" b="1" baseline="-25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77" name="Text Box 25"/>
          <p:cNvSpPr txBox="1"/>
          <p:nvPr/>
        </p:nvSpPr>
        <p:spPr>
          <a:xfrm>
            <a:off x="4016267" y="5835950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碱式盐：</a:t>
            </a:r>
            <a:endParaRPr lang="zh-CN" altLang="en-US" sz="2400" b="1">
              <a:solidFill>
                <a:srgbClr val="006699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  <p:bldP spid="23569" grpId="0"/>
      <p:bldP spid="23570" grpId="0"/>
      <p:bldP spid="23571" grpId="0"/>
      <p:bldP spid="23572" grpId="0"/>
      <p:bldP spid="23573" grpId="0"/>
      <p:bldP spid="23574" grpId="0"/>
      <p:bldP spid="23576" grpId="0"/>
      <p:bldP spid="235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3938477" y="188923"/>
            <a:ext cx="3886400" cy="533427"/>
          </a:xfrm>
        </p:spPr>
        <p:txBody>
          <a:bodyPr vert="horz" wrap="square" anchor="ctr"/>
          <a:lstStyle/>
          <a:p>
            <a:pPr eaLnBrk="1" hangingPunct="1"/>
            <a:r>
              <a:rPr lang="zh-CN" altLang="en-US" sz="3200" b="1"/>
              <a:t>氧化物的分类</a:t>
            </a:r>
            <a:endParaRPr lang="zh-CN" altLang="en-US" sz="3200" b="1"/>
          </a:p>
        </p:txBody>
      </p:sp>
      <p:sp>
        <p:nvSpPr>
          <p:cNvPr id="24579" name="Rectangle 3"/>
          <p:cNvSpPr/>
          <p:nvPr/>
        </p:nvSpPr>
        <p:spPr>
          <a:xfrm>
            <a:off x="2784305" y="1191658"/>
            <a:ext cx="3024344" cy="12240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800" b="1">
                <a:latin typeface="Times New Roman" panose="02020603050405020304" pitchFamily="18" charset="0"/>
              </a:rPr>
              <a:t>金属氧化物: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800" b="1">
                <a:latin typeface="Times New Roman" panose="02020603050405020304" pitchFamily="18" charset="0"/>
              </a:rPr>
              <a:t>非金属氧化物: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1857791" y="3344998"/>
            <a:ext cx="792204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</a:rPr>
              <a:t>氧化物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4581" name="AutoShape 5"/>
          <p:cNvSpPr/>
          <p:nvPr/>
        </p:nvSpPr>
        <p:spPr>
          <a:xfrm>
            <a:off x="2711275" y="1305964"/>
            <a:ext cx="168283" cy="822368"/>
          </a:xfrm>
          <a:prstGeom prst="leftBrace">
            <a:avLst>
              <a:gd name="adj1" fmla="val 40723"/>
              <a:gd name="adj2" fmla="val 50000"/>
            </a:avLst>
          </a:prstGeom>
          <a:noFill/>
          <a:ln w="19050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4895788" y="1239286"/>
            <a:ext cx="280843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CuO  MgO  CaO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5399053" y="1742549"/>
            <a:ext cx="237660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CO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SO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endParaRPr lang="zh-CN" altLang="en-US" sz="24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AutoShape 8"/>
          <p:cNvSpPr/>
          <p:nvPr/>
        </p:nvSpPr>
        <p:spPr>
          <a:xfrm>
            <a:off x="2473325" y="1501775"/>
            <a:ext cx="161925" cy="4806950"/>
          </a:xfrm>
          <a:prstGeom prst="leftBrace">
            <a:avLst>
              <a:gd name="adj1" fmla="val 293891"/>
              <a:gd name="adj2" fmla="val 50000"/>
            </a:avLst>
          </a:prstGeom>
          <a:noFill/>
          <a:ln w="25400" cap="sq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4585" name="AutoShape 9"/>
          <p:cNvSpPr/>
          <p:nvPr/>
        </p:nvSpPr>
        <p:spPr>
          <a:xfrm>
            <a:off x="3442970" y="2560320"/>
            <a:ext cx="170815" cy="2270125"/>
          </a:xfrm>
          <a:prstGeom prst="leftBrace">
            <a:avLst>
              <a:gd name="adj1" fmla="val 166208"/>
              <a:gd name="adj2" fmla="val 50000"/>
            </a:avLst>
          </a:prstGeom>
          <a:noFill/>
          <a:ln w="19050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6" name="Rectangle 10"/>
          <p:cNvSpPr/>
          <p:nvPr/>
        </p:nvSpPr>
        <p:spPr>
          <a:xfrm>
            <a:off x="3544570" y="2473325"/>
            <a:ext cx="2780030" cy="102362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800" b="1">
                <a:latin typeface="Times New Roman" panose="02020603050405020304" pitchFamily="18" charset="0"/>
              </a:rPr>
              <a:t>碱性氧化物: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000" b="1">
                <a:latin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</a:rPr>
              <a:t>basic  oxide</a:t>
            </a:r>
            <a:r>
              <a:rPr lang="zh-CN" altLang="en-US" sz="2000" b="1">
                <a:latin typeface="Times New Roman" panose="02020603050405020304" pitchFamily="18" charset="0"/>
              </a:rPr>
              <a:t>）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  <a:buSzPct val="90000"/>
            </a:pP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4587" name="Rectangle 11"/>
          <p:cNvSpPr/>
          <p:nvPr/>
        </p:nvSpPr>
        <p:spPr>
          <a:xfrm>
            <a:off x="894080" y="661670"/>
            <a:ext cx="10274935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l"/>
            <a:r>
              <a:rPr lang="zh-CN" altLang="en-US" sz="2800" b="1">
                <a:latin typeface="仿宋_GB2312" pitchFamily="1" charset="-122"/>
                <a:ea typeface="仿宋_GB2312" pitchFamily="1" charset="-122"/>
              </a:rPr>
              <a:t>1.定义:元素与氧化合生成的化合物。</a:t>
            </a:r>
            <a:r>
              <a:rPr lang="zh-CN" altLang="en-US" sz="2800" b="1">
                <a:solidFill>
                  <a:srgbClr val="FF0066"/>
                </a:solidFill>
                <a:latin typeface="仿宋_GB2312" pitchFamily="1" charset="-122"/>
                <a:ea typeface="仿宋_GB2312" pitchFamily="1" charset="-122"/>
              </a:rPr>
              <a:t>有且只有两种元素组成</a:t>
            </a:r>
            <a:endParaRPr lang="zh-CN" altLang="en-US" sz="280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24588" name="Text Box 12"/>
          <p:cNvSpPr txBox="1"/>
          <p:nvPr/>
        </p:nvSpPr>
        <p:spPr>
          <a:xfrm>
            <a:off x="5562533" y="2473472"/>
            <a:ext cx="539936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latin typeface="Arial" panose="020B0604020202020204" pitchFamily="34" charset="0"/>
                <a:sym typeface="+mn-ea"/>
              </a:rPr>
              <a:t>能与</a:t>
            </a:r>
            <a:r>
              <a:rPr lang="zh-CN" altLang="en-US" sz="2400" b="1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rPr>
              <a:t>酸</a:t>
            </a:r>
            <a:r>
              <a:rPr lang="zh-CN" altLang="en-US" sz="2400" b="1">
                <a:latin typeface="Arial" panose="020B0604020202020204" pitchFamily="34" charset="0"/>
                <a:ea typeface="楷体_GB2312" pitchFamily="49" charset="-122"/>
              </a:rPr>
              <a:t>反应</a:t>
            </a:r>
            <a:r>
              <a:rPr lang="zh-CN" altLang="en-US" sz="2400" b="1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rPr>
              <a:t>只生成盐和水</a:t>
            </a:r>
            <a:r>
              <a:rPr lang="zh-CN" altLang="en-US" sz="2400" b="1">
                <a:latin typeface="Arial" panose="020B0604020202020204" pitchFamily="34" charset="0"/>
                <a:ea typeface="楷体_GB2312" pitchFamily="49" charset="-122"/>
              </a:rPr>
              <a:t>的氧化物</a:t>
            </a:r>
            <a:endParaRPr lang="zh-CN" altLang="en-US" sz="24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4589" name="Text Box 13"/>
          <p:cNvSpPr txBox="1"/>
          <p:nvPr/>
        </p:nvSpPr>
        <p:spPr>
          <a:xfrm>
            <a:off x="5532053" y="3523832"/>
            <a:ext cx="554383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latin typeface="Arial" panose="020B0604020202020204" pitchFamily="34" charset="0"/>
              </a:rPr>
              <a:t>能与</a:t>
            </a:r>
            <a:r>
              <a:rPr lang="zh-CN" altLang="en-US" sz="2400" b="1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rPr>
              <a:t>碱</a:t>
            </a:r>
            <a:r>
              <a:rPr lang="zh-CN" altLang="en-US" sz="2400" b="1">
                <a:latin typeface="Arial" panose="020B0604020202020204" pitchFamily="34" charset="0"/>
                <a:ea typeface="楷体_GB2312" pitchFamily="49" charset="-122"/>
              </a:rPr>
              <a:t>起反应</a:t>
            </a:r>
            <a:r>
              <a:rPr lang="zh-CN" altLang="en-US" sz="2400" b="1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rPr>
              <a:t>只生成盐和水</a:t>
            </a:r>
            <a:r>
              <a:rPr lang="zh-CN" altLang="en-US" sz="2400" b="1">
                <a:latin typeface="Arial" panose="020B0604020202020204" pitchFamily="34" charset="0"/>
                <a:ea typeface="楷体_GB2312" pitchFamily="49" charset="-122"/>
              </a:rPr>
              <a:t>的氧化物</a:t>
            </a:r>
            <a:endParaRPr lang="zh-CN" altLang="en-US" sz="24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4590" name="Rectangle 14"/>
          <p:cNvSpPr/>
          <p:nvPr/>
        </p:nvSpPr>
        <p:spPr>
          <a:xfrm>
            <a:off x="3531065" y="3450806"/>
            <a:ext cx="2087670" cy="50326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800" b="1">
                <a:latin typeface="Times New Roman" panose="02020603050405020304" pitchFamily="18" charset="0"/>
              </a:rPr>
              <a:t>酸性氧化物: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000" b="1"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  <a:sym typeface="+mn-ea"/>
              </a:rPr>
              <a:t>acidic  oxide</a:t>
            </a:r>
            <a:r>
              <a:rPr lang="zh-CN" altLang="en-US" sz="2000" b="1">
                <a:latin typeface="Times New Roman" panose="02020603050405020304" pitchFamily="18" charset="0"/>
                <a:sym typeface="+mn-ea"/>
              </a:rPr>
              <a:t>）</a:t>
            </a:r>
            <a:endParaRPr lang="zh-CN" altLang="en-US" sz="2000" b="1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  <a:buSzPct val="90000"/>
            </a:pPr>
            <a:endParaRPr lang="zh-C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24592" name="Text Box 16"/>
          <p:cNvSpPr txBox="1"/>
          <p:nvPr/>
        </p:nvSpPr>
        <p:spPr>
          <a:xfrm>
            <a:off x="4922567" y="540537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CO、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NO</a:t>
            </a:r>
            <a:endParaRPr lang="en-US" altLang="zh-CN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4593" name="Text Box 17"/>
          <p:cNvSpPr txBox="1"/>
          <p:nvPr/>
        </p:nvSpPr>
        <p:spPr>
          <a:xfrm>
            <a:off x="5627700" y="4010894"/>
            <a:ext cx="20040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SO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、P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zh-CN" altLang="en-US" sz="2400" b="1" baseline="-25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4594" name="Text Box 18"/>
          <p:cNvSpPr txBox="1"/>
          <p:nvPr/>
        </p:nvSpPr>
        <p:spPr>
          <a:xfrm>
            <a:off x="5609221" y="2956752"/>
            <a:ext cx="296989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Na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O、CaO、Fe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4595" name="Rectangle 19"/>
          <p:cNvSpPr/>
          <p:nvPr/>
        </p:nvSpPr>
        <p:spPr>
          <a:xfrm>
            <a:off x="2906332" y="5379975"/>
            <a:ext cx="2168636" cy="57152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400" b="1">
                <a:latin typeface="Times New Roman" panose="02020603050405020304" pitchFamily="18" charset="0"/>
              </a:rPr>
              <a:t>不成盐氧化物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4598" name="Rectangle 22"/>
          <p:cNvSpPr/>
          <p:nvPr/>
        </p:nvSpPr>
        <p:spPr>
          <a:xfrm>
            <a:off x="2955866" y="5951532"/>
            <a:ext cx="2168636" cy="57152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400" b="1">
                <a:latin typeface="Times New Roman" panose="02020603050405020304" pitchFamily="18" charset="0"/>
              </a:rPr>
              <a:t>其他氧化物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4599" name="Text Box 23"/>
          <p:cNvSpPr txBox="1"/>
          <p:nvPr/>
        </p:nvSpPr>
        <p:spPr>
          <a:xfrm>
            <a:off x="8463329" y="5114573"/>
            <a:ext cx="94551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Al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4600" name="Text Box 24"/>
          <p:cNvSpPr txBox="1"/>
          <p:nvPr/>
        </p:nvSpPr>
        <p:spPr>
          <a:xfrm>
            <a:off x="4922573" y="5951534"/>
            <a:ext cx="99631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Fe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r>
              <a:rPr lang="zh-CN" altLang="en-US" sz="2400" b="1" baseline="-25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9"/>
          <p:cNvSpPr/>
          <p:nvPr/>
        </p:nvSpPr>
        <p:spPr>
          <a:xfrm>
            <a:off x="2777490" y="2724785"/>
            <a:ext cx="543560" cy="22701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400" b="1">
                <a:latin typeface="Times New Roman" panose="02020603050405020304" pitchFamily="18" charset="0"/>
              </a:rPr>
              <a:t>成</a:t>
            </a:r>
            <a:endParaRPr lang="zh-CN" altLang="en-US" sz="2400" b="1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400" b="1">
                <a:latin typeface="Times New Roman" panose="02020603050405020304" pitchFamily="18" charset="0"/>
              </a:rPr>
              <a:t>盐</a:t>
            </a:r>
            <a:endParaRPr lang="zh-CN" altLang="en-US" sz="2400" b="1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400" b="1">
                <a:latin typeface="Times New Roman" panose="02020603050405020304" pitchFamily="18" charset="0"/>
              </a:rPr>
              <a:t>氧</a:t>
            </a:r>
            <a:endParaRPr lang="zh-CN" altLang="en-US" sz="2400" b="1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400" b="1">
                <a:latin typeface="Times New Roman" panose="02020603050405020304" pitchFamily="18" charset="0"/>
              </a:rPr>
              <a:t>化</a:t>
            </a:r>
            <a:endParaRPr lang="zh-CN" altLang="en-US" sz="2400" b="1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  <a:buSzPct val="90000"/>
            </a:pPr>
            <a:r>
              <a:rPr lang="zh-CN" altLang="en-US" sz="2400" b="1">
                <a:latin typeface="Times New Roman" panose="02020603050405020304" pitchFamily="18" charset="0"/>
              </a:rPr>
              <a:t>物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3162935" y="4491990"/>
            <a:ext cx="2644775" cy="50355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90000"/>
            </a:pPr>
            <a:r>
              <a:rPr lang="en-US" altLang="zh-CN" sz="2800" b="1">
                <a:latin typeface="Times New Roman" panose="02020603050405020304" pitchFamily="18" charset="0"/>
              </a:rPr>
              <a:t>     </a:t>
            </a:r>
            <a:r>
              <a:rPr lang="zh-CN" altLang="en-US" sz="2800" b="1">
                <a:latin typeface="Times New Roman" panose="02020603050405020304" pitchFamily="18" charset="0"/>
              </a:rPr>
              <a:t>两性氧化物: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  <a:buSzPct val="90000"/>
            </a:pP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zh-CN" altLang="en-US" sz="2000" b="1">
                <a:latin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</a:rPr>
              <a:t>mphoteric </a:t>
            </a:r>
            <a:r>
              <a:rPr lang="en-US" altLang="zh-CN" sz="2000" b="1">
                <a:latin typeface="Times New Roman" panose="02020603050405020304" pitchFamily="18" charset="0"/>
              </a:rPr>
              <a:t>o</a:t>
            </a:r>
            <a:r>
              <a:rPr lang="zh-CN" altLang="en-US" sz="2000" b="1">
                <a:latin typeface="Times New Roman" panose="02020603050405020304" pitchFamily="18" charset="0"/>
              </a:rPr>
              <a:t>xide）</a:t>
            </a:r>
            <a:endParaRPr lang="zh-C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" name="Text Box 13"/>
          <p:cNvSpPr txBox="1"/>
          <p:nvPr/>
        </p:nvSpPr>
        <p:spPr>
          <a:xfrm>
            <a:off x="5702233" y="4582377"/>
            <a:ext cx="5543836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latin typeface="Arial" panose="020B0604020202020204" pitchFamily="34" charset="0"/>
              </a:rPr>
              <a:t>既能与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酸</a:t>
            </a:r>
            <a:r>
              <a:rPr lang="zh-CN" altLang="en-US" sz="2400" b="1">
                <a:latin typeface="Arial" panose="020B0604020202020204" pitchFamily="34" charset="0"/>
              </a:rPr>
              <a:t>又能与</a:t>
            </a:r>
            <a:r>
              <a:rPr lang="zh-CN" altLang="en-US" sz="2400" b="1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rPr>
              <a:t>碱</a:t>
            </a:r>
            <a:r>
              <a:rPr lang="zh-CN" altLang="en-US" sz="2400" b="1">
                <a:latin typeface="Arial" panose="020B0604020202020204" pitchFamily="34" charset="0"/>
                <a:ea typeface="楷体_GB2312" pitchFamily="49" charset="-122"/>
              </a:rPr>
              <a:t>起反应，且均</a:t>
            </a:r>
            <a:r>
              <a:rPr lang="zh-CN" altLang="en-US" sz="2400" b="1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rPr>
              <a:t>只生成盐和水</a:t>
            </a:r>
            <a:r>
              <a:rPr lang="zh-CN" altLang="en-US" sz="2400" b="1">
                <a:latin typeface="Arial" panose="020B0604020202020204" pitchFamily="34" charset="0"/>
                <a:ea typeface="楷体_GB2312" pitchFamily="49" charset="-122"/>
              </a:rPr>
              <a:t>的氧化物</a:t>
            </a:r>
            <a:endParaRPr lang="zh-CN" altLang="en-US" sz="24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" name="AutoShape 8"/>
          <p:cNvSpPr/>
          <p:nvPr/>
        </p:nvSpPr>
        <p:spPr>
          <a:xfrm>
            <a:off x="2661285" y="3345180"/>
            <a:ext cx="76200" cy="2796540"/>
          </a:xfrm>
          <a:prstGeom prst="leftBrace">
            <a:avLst>
              <a:gd name="adj1" fmla="val 293891"/>
              <a:gd name="adj2" fmla="val 50000"/>
            </a:avLst>
          </a:prstGeom>
          <a:noFill/>
          <a:ln w="25400" cap="sq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1" grpId="0"/>
      <p:bldP spid="24582" grpId="0"/>
      <p:bldP spid="24583" grpId="0"/>
      <p:bldP spid="24585" grpId="0"/>
      <p:bldP spid="24586" grpId="0"/>
      <p:bldP spid="24588" grpId="0"/>
      <p:bldP spid="24589" grpId="0"/>
      <p:bldP spid="24590" grpId="0"/>
      <p:bldP spid="24592" grpId="0"/>
      <p:bldP spid="24593" grpId="0"/>
      <p:bldP spid="24594" grpId="0"/>
      <p:bldP spid="24595" grpId="0"/>
      <p:bldP spid="24598" grpId="0"/>
      <p:bldP spid="24599" grpId="0"/>
      <p:bldP spid="24600" grpId="0"/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8" descr="课堂训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67030"/>
            <a:ext cx="2840355" cy="65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43585" y="1021080"/>
            <a:ext cx="10997565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下列化合物中依次属于氧化物、碱、盐的一组是（       ）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A. Na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KOH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CaO           B. CO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NaOH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KCl       C. H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NaCl               D.CuO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Cu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(OH)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CaCO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
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7200" y="1116330"/>
            <a:ext cx="698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3585" y="2960370"/>
            <a:ext cx="10490200" cy="2889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按照物质的树状分类和交叉分类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HNO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应属于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       ）</a:t>
            </a:r>
            <a:endParaRPr lang="zh-CN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3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①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酸；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②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氢化物；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③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氧化物；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④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含氧酸；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⑤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难挥发性酸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⑥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一元酸；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⑦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化合物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A.①②③④⑤⑥⑦	                     B.①④⑥⑦       C.①⑧                                 	D.①④⑤⑥⑦
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26550" y="3072765"/>
            <a:ext cx="698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图片 4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0" y="0"/>
            <a:ext cx="3492500" cy="233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1607233443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" y="3324543"/>
            <a:ext cx="2719388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图片 4104" descr="2007311650115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0" y="2027555"/>
            <a:ext cx="2035175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图片 4105" descr="2001-10-26_363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0"/>
            <a:ext cx="24892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图片 4106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950" y="2335530"/>
            <a:ext cx="2305050" cy="325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图片 4107" descr="Img2450840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900" y="2349500"/>
            <a:ext cx="2185988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4102" descr="41357379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65" y="0"/>
            <a:ext cx="2782888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9" name="文本框 4108"/>
          <p:cNvSpPr txBox="1"/>
          <p:nvPr/>
        </p:nvSpPr>
        <p:spPr>
          <a:xfrm>
            <a:off x="6600825" y="5876925"/>
            <a:ext cx="374491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你认识他们吗</a:t>
            </a:r>
            <a:r>
              <a:rPr lang="en-US" altLang="zh-CN" sz="4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?</a:t>
            </a:r>
            <a:endParaRPr lang="en-US" altLang="zh-CN" sz="4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110" name="图片 4109" descr="200612261422205863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4338" y="4022725"/>
            <a:ext cx="2127250" cy="283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7" hidden="1"/>
          <p:cNvSpPr>
            <a:spLocks noChangeArrowheads="1"/>
          </p:cNvSpPr>
          <p:nvPr/>
        </p:nvSpPr>
        <p:spPr bwMode="auto">
          <a:xfrm>
            <a:off x="1428995" y="604987"/>
            <a:ext cx="269748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FFFFFF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 组织建设</a:t>
            </a:r>
            <a:endParaRPr lang="zh-CN" altLang="en-US" sz="4400">
              <a:solidFill>
                <a:srgbClr val="FFFFFF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9234" y="2032920"/>
            <a:ext cx="9992687" cy="16186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  <a:tabLst>
                <a:tab pos="2250440" algn="l"/>
              </a:tabLst>
            </a:pPr>
            <a:r>
              <a:rPr lang="zh-CN" sz="3815" noProof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第一节　</a:t>
            </a:r>
            <a:r>
              <a:rPr lang="zh-CN" sz="3815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物质的分类及转化</a:t>
            </a:r>
            <a:endParaRPr lang="zh-CN" sz="3815" noProof="1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tabLst>
                <a:tab pos="2250440" algn="l"/>
              </a:tabLst>
            </a:pPr>
            <a:r>
              <a:rPr lang="zh-CN" altLang="en-US" sz="3815" noProof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（第1课时   </a:t>
            </a:r>
            <a:r>
              <a:rPr lang="zh-CN" altLang="en-US" sz="3815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简单分类法及其应用</a:t>
            </a:r>
            <a:r>
              <a:rPr lang="zh-CN" altLang="en-US" sz="3815" noProof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3815" noProof="1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91790" y="1025525"/>
            <a:ext cx="6485890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55" b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第一章   物质及其变化</a:t>
            </a:r>
            <a:endParaRPr lang="zh-CN" altLang="en-US" sz="4655" b="1" noProof="1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8435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115" y="4140799"/>
            <a:ext cx="2914499" cy="23938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AG00490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630" y="4140798"/>
            <a:ext cx="8060905" cy="2346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/>
          <p:nvPr/>
        </p:nvSpPr>
        <p:spPr>
          <a:xfrm>
            <a:off x="1235393" y="1073150"/>
            <a:ext cx="29679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、分类及其意义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2125" y="1600835"/>
            <a:ext cx="113226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）把大量事物按照预先设定的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标准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进行分类，是人们最熟悉，也是最方便的操作方法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5710" y="2824480"/>
            <a:ext cx="4754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类：即许多相似或相同事物的综合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4873" y="3524568"/>
            <a:ext cx="6278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分类：根据事物的特点对不同的事物分别归类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7675" y="4017645"/>
            <a:ext cx="112807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意义：当分类的标准确定以后，同类事物在某些方面的相似性可以帮助我们举一反三；对于不同类事物的了解使我们做到由此及彼。</a:t>
            </a:r>
            <a:endParaRPr lang="zh-CN" altLang="en-US"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194" name="Text Box 2"/>
          <p:cNvSpPr txBox="1"/>
          <p:nvPr/>
        </p:nvSpPr>
        <p:spPr>
          <a:xfrm>
            <a:off x="1223010" y="445770"/>
            <a:ext cx="32689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一、物质的分类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5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4500" y="11620500"/>
            <a:ext cx="3048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1294549" y="2627689"/>
            <a:ext cx="9144471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1、请回顾初中学过哪些有关物质类别的概念? </a:t>
            </a:r>
            <a:endParaRPr lang="zh-CN" altLang="en-US"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1831975" y="3061970"/>
            <a:ext cx="9248775" cy="1050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混合物、纯净物、单质、化合物、金属单质、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非金属单质、稀有气体单质、酸、碱、盐、氧化物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220" name="Rectangle 4"/>
          <p:cNvSpPr/>
          <p:nvPr/>
        </p:nvSpPr>
        <p:spPr>
          <a:xfrm>
            <a:off x="1283335" y="4175125"/>
            <a:ext cx="101936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2、请大家用已有知识对上述概念进行分类，并用图示把这些概念的相互关系表示出来？</a:t>
            </a:r>
            <a:endParaRPr lang="zh-CN" altLang="en-US"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221" name="AutoShape 5"/>
          <p:cNvSpPr/>
          <p:nvPr/>
        </p:nvSpPr>
        <p:spPr>
          <a:xfrm>
            <a:off x="1267460" y="1667510"/>
            <a:ext cx="2204720" cy="89725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>
              <a:solidFill>
                <a:srgbClr val="CC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思考与交流</a:t>
            </a:r>
            <a:endParaRPr lang="zh-CN" altLang="en-US" sz="2800" b="1">
              <a:solidFill>
                <a:srgbClr val="CC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endParaRPr lang="zh-CN" altLang="en-US" sz="2800">
              <a:solidFill>
                <a:srgbClr val="CC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122" name="文本框 1"/>
          <p:cNvSpPr txBox="1"/>
          <p:nvPr/>
        </p:nvSpPr>
        <p:spPr>
          <a:xfrm>
            <a:off x="1209993" y="996950"/>
            <a:ext cx="4983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、根据物质的组成和性质分类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/>
          <p:nvPr/>
        </p:nvSpPr>
        <p:spPr>
          <a:xfrm>
            <a:off x="1981016" y="3699088"/>
            <a:ext cx="161933" cy="1752690"/>
          </a:xfrm>
          <a:prstGeom prst="leftBrace">
            <a:avLst>
              <a:gd name="adj1" fmla="val 90196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922100" y="4283319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物质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2133424" y="3444129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纯净物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5" name="AutoShape 5"/>
          <p:cNvSpPr/>
          <p:nvPr/>
        </p:nvSpPr>
        <p:spPr>
          <a:xfrm>
            <a:off x="4863431" y="1868288"/>
            <a:ext cx="215911" cy="1781267"/>
          </a:xfrm>
          <a:prstGeom prst="leftBrace">
            <a:avLst>
              <a:gd name="adj1" fmla="val 6875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5085699" y="1708268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金属单质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5085699" y="2451249"/>
            <a:ext cx="22244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非金属单质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3809911" y="4461128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化合物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9" name="AutoShape 9"/>
          <p:cNvSpPr/>
          <p:nvPr/>
        </p:nvSpPr>
        <p:spPr>
          <a:xfrm>
            <a:off x="5405431" y="3851496"/>
            <a:ext cx="284177" cy="1760628"/>
          </a:xfrm>
          <a:prstGeom prst="leftBrace">
            <a:avLst>
              <a:gd name="adj1" fmla="val 51629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8098810" y="4270588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酸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8112145" y="4804016"/>
            <a:ext cx="58105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碱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8112145" y="5413647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盐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3" name="Text Box 13"/>
          <p:cNvSpPr txBox="1"/>
          <p:nvPr/>
        </p:nvSpPr>
        <p:spPr>
          <a:xfrm>
            <a:off x="8128644" y="5959775"/>
            <a:ext cx="1582819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氧化物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4" name="AutoShape 14"/>
          <p:cNvSpPr/>
          <p:nvPr/>
        </p:nvSpPr>
        <p:spPr>
          <a:xfrm>
            <a:off x="3581400" y="2787015"/>
            <a:ext cx="229870" cy="1902460"/>
          </a:xfrm>
          <a:prstGeom prst="leftBrace">
            <a:avLst>
              <a:gd name="adj1" fmla="val 54901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  <p:sp>
        <p:nvSpPr>
          <p:cNvPr id="10255" name="Text Box 15"/>
          <p:cNvSpPr txBox="1"/>
          <p:nvPr/>
        </p:nvSpPr>
        <p:spPr>
          <a:xfrm>
            <a:off x="3809911" y="2465879"/>
            <a:ext cx="114782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单质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6" name="Text Box 16"/>
          <p:cNvSpPr txBox="1"/>
          <p:nvPr/>
        </p:nvSpPr>
        <p:spPr>
          <a:xfrm>
            <a:off x="2133424" y="5088222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混合物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7" name="Text Box 17"/>
          <p:cNvSpPr txBox="1"/>
          <p:nvPr/>
        </p:nvSpPr>
        <p:spPr>
          <a:xfrm>
            <a:off x="608965" y="333375"/>
            <a:ext cx="10916920" cy="1296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800" b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【实践活动】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选择下列合适的物质写在物质分类的下边：O</a:t>
            </a:r>
            <a:r>
              <a:rPr lang="zh-CN" altLang="en-US" sz="28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、Cu、He、H</a:t>
            </a:r>
            <a:r>
              <a:rPr lang="zh-CN" altLang="en-US" sz="28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zh-CN" altLang="en-US" sz="28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、Ba(OH)</a:t>
            </a:r>
            <a:r>
              <a:rPr lang="zh-CN" altLang="en-US" sz="28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、KNO</a:t>
            </a:r>
            <a:r>
              <a:rPr lang="zh-CN" altLang="en-US" sz="28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、CO</a:t>
            </a:r>
            <a:r>
              <a:rPr lang="zh-CN" altLang="en-US" sz="28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 MgO 、空气、盐酸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258" name="Text Box 18"/>
          <p:cNvSpPr txBox="1"/>
          <p:nvPr/>
        </p:nvSpPr>
        <p:spPr>
          <a:xfrm>
            <a:off x="5085699" y="3213288"/>
            <a:ext cx="281954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稀有气体单质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9" name="Rectangle 19"/>
          <p:cNvSpPr/>
          <p:nvPr/>
        </p:nvSpPr>
        <p:spPr>
          <a:xfrm>
            <a:off x="6900207" y="1682552"/>
            <a:ext cx="6369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Cu</a:t>
            </a:r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60" name="Rectangle 20"/>
          <p:cNvSpPr/>
          <p:nvPr/>
        </p:nvSpPr>
        <p:spPr>
          <a:xfrm>
            <a:off x="7296409" y="2465538"/>
            <a:ext cx="5753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r>
              <a:rPr lang="zh-CN" altLang="en-US" sz="2800" b="1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zh-CN" altLang="en-US" sz="2800" b="1" baseline="-25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61" name="Rectangle 21"/>
          <p:cNvSpPr/>
          <p:nvPr/>
        </p:nvSpPr>
        <p:spPr>
          <a:xfrm>
            <a:off x="7676633" y="3289492"/>
            <a:ext cx="695361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He</a:t>
            </a:r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62" name="Rectangle 22"/>
          <p:cNvSpPr/>
          <p:nvPr/>
        </p:nvSpPr>
        <p:spPr>
          <a:xfrm>
            <a:off x="8717488" y="4332505"/>
            <a:ext cx="11652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lang="zh-CN" altLang="en-US" sz="2800" b="1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SO</a:t>
            </a:r>
            <a:r>
              <a:rPr lang="zh-CN" altLang="en-US" sz="2800" b="1" baseline="-25000"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endParaRPr lang="zh-CN" altLang="en-US" sz="2800" b="1" baseline="-25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63" name="Rectangle 23"/>
          <p:cNvSpPr/>
          <p:nvPr/>
        </p:nvSpPr>
        <p:spPr>
          <a:xfrm>
            <a:off x="8762922" y="4865932"/>
            <a:ext cx="1503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Ba(OH)</a:t>
            </a:r>
            <a:r>
              <a:rPr lang="zh-CN" altLang="en-US" sz="2800" b="1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zh-CN" altLang="en-US" sz="2800" b="1" baseline="-25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64" name="Rectangle 24"/>
          <p:cNvSpPr/>
          <p:nvPr/>
        </p:nvSpPr>
        <p:spPr>
          <a:xfrm>
            <a:off x="8829619" y="5415235"/>
            <a:ext cx="11087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KNO</a:t>
            </a:r>
            <a:r>
              <a:rPr lang="zh-CN" altLang="en-US" sz="2800" b="1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zh-CN" altLang="en-US" sz="2800" b="1" baseline="-25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65" name="Rectangle 25"/>
          <p:cNvSpPr/>
          <p:nvPr/>
        </p:nvSpPr>
        <p:spPr>
          <a:xfrm>
            <a:off x="9507380" y="6007402"/>
            <a:ext cx="20688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lang="zh-CN" altLang="en-US" sz="2800" b="1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、 MgO</a:t>
            </a:r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66" name="Rectangle 26"/>
          <p:cNvSpPr/>
          <p:nvPr/>
        </p:nvSpPr>
        <p:spPr>
          <a:xfrm>
            <a:off x="3437061" y="5118387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空气、盐酸</a:t>
            </a:r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" name="Text Box 10"/>
          <p:cNvSpPr txBox="1"/>
          <p:nvPr/>
        </p:nvSpPr>
        <p:spPr>
          <a:xfrm>
            <a:off x="5673745" y="3723853"/>
            <a:ext cx="23260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有机化合物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5689620" y="5108788"/>
            <a:ext cx="23260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无机化合物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" name="AutoShape 9"/>
          <p:cNvSpPr/>
          <p:nvPr/>
        </p:nvSpPr>
        <p:spPr>
          <a:xfrm>
            <a:off x="7871771" y="4498561"/>
            <a:ext cx="284177" cy="1760628"/>
          </a:xfrm>
          <a:prstGeom prst="leftBrace">
            <a:avLst>
              <a:gd name="adj1" fmla="val 51629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4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4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9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  <p:bldP spid="10259" grpId="0"/>
      <p:bldP spid="10260" grpId="0"/>
      <p:bldP spid="10261" grpId="0"/>
      <p:bldP spid="10262" grpId="0"/>
      <p:bldP spid="10263" grpId="0"/>
      <p:bldP spid="10264" grpId="0"/>
      <p:bldP spid="10265" grpId="0"/>
      <p:bldP spid="10266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1192530" y="349250"/>
            <a:ext cx="49555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树	 状	 分	 类  法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267" name="Picture 3" descr="物质的分类"/>
          <p:cNvPicPr>
            <a:picLocks noChangeAspect="1"/>
          </p:cNvPicPr>
          <p:nvPr/>
        </p:nvPicPr>
        <p:blipFill>
          <a:blip r:embed="rId1"/>
          <a:srcRect l="5263" t="3294" r="4512" b="6947"/>
          <a:stretch>
            <a:fillRect/>
          </a:stretch>
        </p:blipFill>
        <p:spPr>
          <a:xfrm>
            <a:off x="1523764" y="1014465"/>
            <a:ext cx="8839655" cy="5843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1828580" y="333392"/>
            <a:ext cx="895237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3315" name="Group 3"/>
          <p:cNvGrpSpPr/>
          <p:nvPr/>
        </p:nvGrpSpPr>
        <p:grpSpPr>
          <a:xfrm>
            <a:off x="1480900" y="2057506"/>
            <a:ext cx="9544542" cy="4313460"/>
            <a:chOff x="0" y="0"/>
            <a:chExt cx="6017" cy="2717"/>
          </a:xfrm>
        </p:grpSpPr>
        <p:grpSp>
          <p:nvGrpSpPr>
            <p:cNvPr id="13316" name="Group 4"/>
            <p:cNvGrpSpPr/>
            <p:nvPr/>
          </p:nvGrpSpPr>
          <p:grpSpPr>
            <a:xfrm>
              <a:off x="0" y="0"/>
              <a:ext cx="6017" cy="2717"/>
              <a:chOff x="0" y="0"/>
              <a:chExt cx="6017" cy="2717"/>
            </a:xfrm>
          </p:grpSpPr>
          <p:sp>
            <p:nvSpPr>
              <p:cNvPr id="13317" name="AutoShape 5"/>
              <p:cNvSpPr/>
              <p:nvPr/>
            </p:nvSpPr>
            <p:spPr>
              <a:xfrm>
                <a:off x="672" y="1170"/>
                <a:ext cx="102" cy="1104"/>
              </a:xfrm>
              <a:prstGeom prst="leftBrace">
                <a:avLst>
                  <a:gd name="adj1" fmla="val 90196"/>
                  <a:gd name="adj2" fmla="val 5000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">
                  <a:latin typeface="Arial" panose="020B0604020202020204" pitchFamily="34" charset="0"/>
                </a:endParaRPr>
              </a:p>
            </p:txBody>
          </p:sp>
          <p:sp>
            <p:nvSpPr>
              <p:cNvPr id="13318" name="Text Box 6"/>
              <p:cNvSpPr txBox="1"/>
              <p:nvPr/>
            </p:nvSpPr>
            <p:spPr>
              <a:xfrm>
                <a:off x="0" y="1538"/>
                <a:ext cx="63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物质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19" name="Text Box 7"/>
              <p:cNvSpPr txBox="1"/>
              <p:nvPr/>
            </p:nvSpPr>
            <p:spPr>
              <a:xfrm>
                <a:off x="768" y="1085"/>
                <a:ext cx="88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纯净物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20" name="AutoShape 8"/>
              <p:cNvSpPr/>
              <p:nvPr/>
            </p:nvSpPr>
            <p:spPr>
              <a:xfrm>
                <a:off x="2496" y="0"/>
                <a:ext cx="136" cy="1122"/>
              </a:xfrm>
              <a:prstGeom prst="leftBrace">
                <a:avLst>
                  <a:gd name="adj1" fmla="val 68750"/>
                  <a:gd name="adj2" fmla="val 5000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">
                  <a:latin typeface="Arial" panose="020B0604020202020204" pitchFamily="34" charset="0"/>
                </a:endParaRPr>
              </a:p>
            </p:txBody>
          </p:sp>
          <p:sp>
            <p:nvSpPr>
              <p:cNvPr id="13321" name="Text Box 9"/>
              <p:cNvSpPr txBox="1"/>
              <p:nvPr/>
            </p:nvSpPr>
            <p:spPr>
              <a:xfrm>
                <a:off x="2720" y="0"/>
                <a:ext cx="1145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金属单质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22" name="Text Box 10"/>
              <p:cNvSpPr txBox="1"/>
              <p:nvPr/>
            </p:nvSpPr>
            <p:spPr>
              <a:xfrm>
                <a:off x="2720" y="384"/>
                <a:ext cx="1402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非金属单质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23" name="Text Box 11"/>
              <p:cNvSpPr txBox="1"/>
              <p:nvPr/>
            </p:nvSpPr>
            <p:spPr>
              <a:xfrm>
                <a:off x="1824" y="1650"/>
                <a:ext cx="88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化合物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24" name="AutoShape 12"/>
              <p:cNvSpPr/>
              <p:nvPr/>
            </p:nvSpPr>
            <p:spPr>
              <a:xfrm>
                <a:off x="2736" y="1266"/>
                <a:ext cx="179" cy="1109"/>
              </a:xfrm>
              <a:prstGeom prst="leftBrace">
                <a:avLst>
                  <a:gd name="adj1" fmla="val 51629"/>
                  <a:gd name="adj2" fmla="val 5000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">
                  <a:latin typeface="Arial" panose="020B0604020202020204" pitchFamily="34" charset="0"/>
                </a:endParaRPr>
              </a:p>
            </p:txBody>
          </p:sp>
          <p:sp>
            <p:nvSpPr>
              <p:cNvPr id="13325" name="Text Box 13"/>
              <p:cNvSpPr txBox="1"/>
              <p:nvPr/>
            </p:nvSpPr>
            <p:spPr>
              <a:xfrm>
                <a:off x="3168" y="1170"/>
                <a:ext cx="373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  <a:hlinkClick r:id="rId1" action="ppaction://hlinksldjump"/>
                  </a:rPr>
                  <a:t>酸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26" name="Text Box 14"/>
              <p:cNvSpPr txBox="1"/>
              <p:nvPr/>
            </p:nvSpPr>
            <p:spPr>
              <a:xfrm>
                <a:off x="3168" y="1506"/>
                <a:ext cx="36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  <a:hlinkClick r:id="rId2" action="ppaction://hlinksldjump"/>
                  </a:rPr>
                  <a:t>碱</a:t>
                </a:r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27" name="Text Box 15"/>
              <p:cNvSpPr txBox="1"/>
              <p:nvPr/>
            </p:nvSpPr>
            <p:spPr>
              <a:xfrm>
                <a:off x="3168" y="1890"/>
                <a:ext cx="373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  <a:hlinkClick r:id="rId3" action="ppaction://hlinksldjump"/>
                  </a:rPr>
                  <a:t>盐</a:t>
                </a:r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28" name="Text Box 16"/>
              <p:cNvSpPr txBox="1"/>
              <p:nvPr/>
            </p:nvSpPr>
            <p:spPr>
              <a:xfrm>
                <a:off x="3024" y="2226"/>
                <a:ext cx="99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  <a:hlinkClick r:id="rId4" action="ppaction://hlinksldjump"/>
                  </a:rPr>
                  <a:t>氧化物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29" name="AutoShape 17"/>
              <p:cNvSpPr/>
              <p:nvPr/>
            </p:nvSpPr>
            <p:spPr>
              <a:xfrm>
                <a:off x="1680" y="786"/>
                <a:ext cx="153" cy="1008"/>
              </a:xfrm>
              <a:prstGeom prst="leftBrace">
                <a:avLst>
                  <a:gd name="adj1" fmla="val 54901"/>
                  <a:gd name="adj2" fmla="val 5000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">
                  <a:latin typeface="Arial" panose="020B0604020202020204" pitchFamily="34" charset="0"/>
                </a:endParaRPr>
              </a:p>
            </p:txBody>
          </p:sp>
          <p:sp>
            <p:nvSpPr>
              <p:cNvPr id="13330" name="Text Box 18"/>
              <p:cNvSpPr txBox="1"/>
              <p:nvPr/>
            </p:nvSpPr>
            <p:spPr>
              <a:xfrm>
                <a:off x="1824" y="690"/>
                <a:ext cx="723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单质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31" name="Text Box 19"/>
              <p:cNvSpPr txBox="1"/>
              <p:nvPr/>
            </p:nvSpPr>
            <p:spPr>
              <a:xfrm>
                <a:off x="768" y="2045"/>
                <a:ext cx="88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混合物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32" name="AutoShape 20"/>
              <p:cNvSpPr/>
              <p:nvPr/>
            </p:nvSpPr>
            <p:spPr>
              <a:xfrm>
                <a:off x="3911" y="1996"/>
                <a:ext cx="96" cy="718"/>
              </a:xfrm>
              <a:prstGeom prst="leftBrace">
                <a:avLst>
                  <a:gd name="adj1" fmla="val 62326"/>
                  <a:gd name="adj2" fmla="val 5000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">
                  <a:latin typeface="Arial" panose="020B0604020202020204" pitchFamily="34" charset="0"/>
                </a:endParaRPr>
              </a:p>
            </p:txBody>
          </p:sp>
          <p:sp>
            <p:nvSpPr>
              <p:cNvPr id="13333" name="Text Box 21"/>
              <p:cNvSpPr txBox="1"/>
              <p:nvPr/>
            </p:nvSpPr>
            <p:spPr>
              <a:xfrm>
                <a:off x="4092" y="1960"/>
                <a:ext cx="1591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金属氧化物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34" name="Text Box 22"/>
              <p:cNvSpPr txBox="1"/>
              <p:nvPr/>
            </p:nvSpPr>
            <p:spPr>
              <a:xfrm>
                <a:off x="4137" y="2349"/>
                <a:ext cx="188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非金属氧化物 </a:t>
                </a:r>
                <a:endPara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3335" name="Text Box 23"/>
            <p:cNvSpPr txBox="1"/>
            <p:nvPr/>
          </p:nvSpPr>
          <p:spPr>
            <a:xfrm>
              <a:off x="2768" y="816"/>
              <a:ext cx="259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稀有气体单质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3336" name="Text Box 24"/>
          <p:cNvSpPr txBox="1"/>
          <p:nvPr/>
        </p:nvSpPr>
        <p:spPr>
          <a:xfrm>
            <a:off x="1085850" y="990600"/>
            <a:ext cx="10274935" cy="9271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（1）树状分类法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     对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同类事物按同一标准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进行再分类的方法。</a:t>
            </a:r>
            <a:endParaRPr lang="zh-CN" altLang="en-US" sz="3200" b="1">
              <a:solidFill>
                <a:srgbClr val="FF33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6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jE0ODc2YTE5OTI4Yjc5YWM5YzIxYzEwZjllM2IyYzAifQ=="/>
  <p:tag name="KSO_WPP_MARK_KEY" val="e3147f38-5727-4b42-9fca-ac1e82a1c5bf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2895</Words>
  <Application>WPS 演示</Application>
  <PresentationFormat/>
  <Paragraphs>509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Times New Roman</vt:lpstr>
      <vt:lpstr>黑体</vt:lpstr>
      <vt:lpstr>华文新魏</vt:lpstr>
      <vt:lpstr>Calibri</vt:lpstr>
      <vt:lpstr>叶根友毛笔行书</vt:lpstr>
      <vt:lpstr>隶书</vt:lpstr>
      <vt:lpstr>楷体_GB2312</vt:lpstr>
      <vt:lpstr>新宋体</vt:lpstr>
      <vt:lpstr>Arial Unicode MS</vt:lpstr>
      <vt:lpstr>Comic Sans MS</vt:lpstr>
      <vt:lpstr>仿宋_GB2312</vt:lpstr>
      <vt:lpstr>仿宋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酸的分类</vt:lpstr>
      <vt:lpstr>碱的分类</vt:lpstr>
      <vt:lpstr>PowerPoint 演示文稿</vt:lpstr>
      <vt:lpstr>氧化物的分类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『星空』那一抹流光～</cp:lastModifiedBy>
  <cp:revision>3</cp:revision>
  <cp:lastPrinted>2022-07-06T17:13:00Z</cp:lastPrinted>
  <dcterms:created xsi:type="dcterms:W3CDTF">2022-07-06T17:13:00Z</dcterms:created>
  <dcterms:modified xsi:type="dcterms:W3CDTF">2022-09-14T12:34:01Z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4D357982FA364F71AC08D0C04AA9D5BB</vt:lpwstr>
  </property>
  <property fmtid="{D5CDD505-2E9C-101B-9397-08002B2CF9AE}" pid="7" name="KSOProductBuildVer">
    <vt:lpwstr>2052-11.1.0.12358</vt:lpwstr>
  </property>
</Properties>
</file>