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6" r:id="rId4"/>
    <p:sldId id="258" r:id="rId5"/>
    <p:sldId id="260" r:id="rId7"/>
    <p:sldId id="262" r:id="rId8"/>
    <p:sldId id="325" r:id="rId9"/>
    <p:sldId id="268" r:id="rId10"/>
    <p:sldId id="328" r:id="rId11"/>
    <p:sldId id="327" r:id="rId12"/>
    <p:sldId id="270" r:id="rId13"/>
    <p:sldId id="273" r:id="rId14"/>
    <p:sldId id="263" r:id="rId15"/>
    <p:sldId id="265" r:id="rId16"/>
    <p:sldId id="278" r:id="rId17"/>
    <p:sldId id="286" r:id="rId18"/>
    <p:sldId id="283" r:id="rId19"/>
    <p:sldId id="285" r:id="rId20"/>
    <p:sldId id="304" r:id="rId21"/>
    <p:sldId id="305" r:id="rId22"/>
    <p:sldId id="306" r:id="rId23"/>
    <p:sldId id="287" r:id="rId24"/>
    <p:sldId id="307" r:id="rId25"/>
    <p:sldId id="337" r:id="rId26"/>
    <p:sldId id="333" r:id="rId27"/>
    <p:sldId id="334" r:id="rId28"/>
    <p:sldId id="335" r:id="rId29"/>
    <p:sldId id="336" r:id="rId30"/>
    <p:sldId id="288" r:id="rId31"/>
    <p:sldId id="309" r:id="rId32"/>
    <p:sldId id="289" r:id="rId33"/>
    <p:sldId id="310" r:id="rId34"/>
    <p:sldId id="290" r:id="rId35"/>
    <p:sldId id="311" r:id="rId36"/>
    <p:sldId id="326" r:id="rId37"/>
    <p:sldId id="292" r:id="rId38"/>
    <p:sldId id="294" r:id="rId39"/>
    <p:sldId id="329" r:id="rId40"/>
    <p:sldId id="293" r:id="rId41"/>
    <p:sldId id="330" r:id="rId42"/>
    <p:sldId id="331" r:id="rId43"/>
    <p:sldId id="295" r:id="rId44"/>
    <p:sldId id="296" r:id="rId45"/>
    <p:sldId id="297" r:id="rId46"/>
    <p:sldId id="298" r:id="rId47"/>
    <p:sldId id="301" r:id="rId48"/>
    <p:sldId id="302" r:id="rId49"/>
    <p:sldId id="303" r:id="rId50"/>
  </p:sldIdLst>
  <p:sldSz cx="12192000" cy="6858000"/>
  <p:notesSz cx="6858000" cy="9144000"/>
  <p:custDataLst>
    <p:tags r:id="rId5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0" name="PPTer_Tang" initials="" lastIdx="1" clrIdx="0"/>
  <p:cmAuthor id="7" name="1206988966@qq.com" initials="1" lastIdx="1" clrIdx="2"/>
  <p:cmAuthor id="1" name="Thomas" initials="T" lastIdx="1" clrIdx="0"/>
  <p:cmAuthor id="8" name="姜伟光" initials="姜" lastIdx="1" clrIdx="0"/>
  <p:cmAuthor id="3" name="lenovo" initials="l" lastIdx="6" clrIdx="2"/>
  <p:cmAuthor id="10" name="Shinelon" initials="S" lastIdx="1" clrIdx="9"/>
  <p:cmAuthor id="4" name="Administrator" initials="A" lastIdx="4" clrIdx="3"/>
  <p:cmAuthor id="11" name="8613582352761" initials="8" lastIdx="1" clrIdx="10"/>
  <p:cmAuthor id="5" name="宋洁然" initials="宋" lastIdx="2" clrIdx="1"/>
  <p:cmAuthor id="6" name="ming qiu" initials="m"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5" Type="http://schemas.openxmlformats.org/officeDocument/2006/relationships/tags" Target="tags/tag76.xml"/><Relationship Id="rId54" Type="http://schemas.openxmlformats.org/officeDocument/2006/relationships/commentAuthors" Target="commentAuthors.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06C2808-4946-4D10-B3C6-CFECB6B88B69}" type="doc">
      <dgm:prSet loTypeId="urn:microsoft.com/office/officeart/2005/8/layout/radial5" loCatId="relationship" qsTypeId="urn:microsoft.com/office/officeart/2005/8/quickstyle/simple5#2" qsCatId="simple" csTypeId="urn:microsoft.com/office/officeart/2005/8/colors/colorful1#2" csCatId="accent1" phldr="0"/>
      <dgm:spPr/>
      <dgm:t>
        <a:bodyPr/>
        <a:lstStyle/>
        <a:p>
          <a:endParaRPr lang="zh-CN" altLang="en-US"/>
        </a:p>
      </dgm:t>
    </dgm:pt>
    <dgm:pt modelId="{606C32C2-2B81-43D2-8731-7AA5BC539E85}">
      <dgm:prSet phldrT="[文本]" phldr="0" custT="0"/>
      <dgm:spPr/>
      <dgm:t>
        <a:bodyPr vert="horz" wrap="square"/>
        <a:lstStyle/>
        <a:p>
          <a:pPr>
            <a:lnSpc>
              <a:spcPct val="100000"/>
            </a:lnSpc>
            <a:spcBef>
              <a:spcPct val="0"/>
            </a:spcBef>
            <a:spcAft>
              <a:spcPct val="35000"/>
            </a:spcAft>
          </a:pPr>
          <a:r>
            <a:rPr lang="zh-CN" altLang="en-US" dirty="0">
              <a:solidFill>
                <a:srgbClr val="FFFF00"/>
              </a:solidFill>
              <a:latin typeface="华文琥珀" panose="02010800040101010101" pitchFamily="2" charset="-122"/>
              <a:ea typeface="华文琥珀" panose="02010800040101010101" pitchFamily="2" charset="-122"/>
            </a:rPr>
            <a:t>新课标</a:t>
          </a:r>
        </a:p>
      </dgm:t>
    </dgm:pt>
    <dgm:pt modelId="{6A930F7C-102B-4B74-A810-0EF8A77C9C80}" cxnId="{DAE1F051-1ADA-468B-997F-B8FFF838352A}" type="parTrans">
      <dgm:prSet/>
      <dgm:spPr/>
      <dgm:t>
        <a:bodyPr/>
        <a:lstStyle/>
        <a:p>
          <a:endParaRPr lang="zh-CN" altLang="en-US"/>
        </a:p>
      </dgm:t>
    </dgm:pt>
    <dgm:pt modelId="{6834A72C-D888-4AEC-9D62-346A2EEC237F}" cxnId="{DAE1F051-1ADA-468B-997F-B8FFF838352A}" type="sibTrans">
      <dgm:prSet/>
      <dgm:spPr/>
      <dgm:t>
        <a:bodyPr/>
        <a:lstStyle/>
        <a:p>
          <a:endParaRPr lang="zh-CN" altLang="en-US"/>
        </a:p>
      </dgm:t>
    </dgm:pt>
    <dgm:pt modelId="{9EB41CF7-2687-4840-AAF4-087A996B7653}">
      <dgm:prSet phldrT="[文本]" phldr="0" custT="0"/>
      <dgm:spPr/>
      <dgm:t>
        <a:bodyPr vert="horz" wrap="square"/>
        <a:lstStyle/>
        <a:p>
          <a:pPr>
            <a:lnSpc>
              <a:spcPct val="100000"/>
            </a:lnSpc>
            <a:spcBef>
              <a:spcPct val="0"/>
            </a:spcBef>
            <a:spcAft>
              <a:spcPct val="35000"/>
            </a:spcAft>
          </a:pPr>
          <a:r>
            <a:rPr lang="zh-CN" altLang="en-US" dirty="0">
              <a:solidFill>
                <a:srgbClr val="2D2DFF"/>
              </a:solidFill>
              <a:latin typeface="华文琥珀" panose="02010800040101010101" pitchFamily="2" charset="-122"/>
              <a:ea typeface="华文琥珀" panose="02010800040101010101" pitchFamily="2" charset="-122"/>
            </a:rPr>
            <a:t>课程新目标</a:t>
          </a:r>
        </a:p>
      </dgm:t>
    </dgm:pt>
    <dgm:pt modelId="{F725B255-70E4-4BF2-A614-1EEFDC4C0EBD}" cxnId="{3FF29F48-F8EE-41AD-9DB3-5DCE4F611523}" type="parTrans">
      <dgm:prSet phldr="0" custT="0"/>
      <dgm:spPr/>
      <dgm:t>
        <a:bodyPr vert="horz" wrap="square"/>
        <a:lstStyle/>
        <a:p>
          <a:pPr>
            <a:lnSpc>
              <a:spcPct val="100000"/>
            </a:lnSpc>
            <a:spcBef>
              <a:spcPct val="0"/>
            </a:spcBef>
            <a:spcAft>
              <a:spcPct val="35000"/>
            </a:spcAft>
          </a:pPr>
          <a:endParaRPr lang="zh-CN" altLang="en-US">
            <a:highlight>
              <a:srgbClr val="0000FF"/>
            </a:highlight>
            <a:latin typeface="华文琥珀" panose="02010800040101010101" pitchFamily="2" charset="-122"/>
            <a:ea typeface="华文琥珀" panose="02010800040101010101" pitchFamily="2" charset="-122"/>
          </a:endParaRPr>
        </a:p>
      </dgm:t>
    </dgm:pt>
    <dgm:pt modelId="{BE024001-52C8-4377-9A93-EA2645AD60B3}" cxnId="{3FF29F48-F8EE-41AD-9DB3-5DCE4F611523}" type="sibTrans">
      <dgm:prSet/>
      <dgm:spPr/>
      <dgm:t>
        <a:bodyPr/>
        <a:lstStyle/>
        <a:p>
          <a:endParaRPr lang="zh-CN" altLang="en-US"/>
        </a:p>
      </dgm:t>
    </dgm:pt>
    <dgm:pt modelId="{1FD7F08B-44CE-4CDA-8621-DB00C9588F7D}">
      <dgm:prSet phldrT="[文本]" phldr="0" custT="0"/>
      <dgm:spPr/>
      <dgm:t>
        <a:bodyPr vert="horz" wrap="square"/>
        <a:lstStyle/>
        <a:p>
          <a:pPr>
            <a:lnSpc>
              <a:spcPct val="100000"/>
            </a:lnSpc>
            <a:spcBef>
              <a:spcPct val="0"/>
            </a:spcBef>
            <a:spcAft>
              <a:spcPct val="35000"/>
            </a:spcAft>
          </a:pPr>
          <a:r>
            <a:rPr lang="zh-CN" altLang="en-US">
              <a:solidFill>
                <a:srgbClr val="2D2DFF"/>
              </a:solidFill>
              <a:latin typeface="华文琥珀" panose="02010800040101010101" pitchFamily="2" charset="-122"/>
              <a:ea typeface="华文琥珀" panose="02010800040101010101" pitchFamily="2" charset="-122"/>
            </a:rPr>
            <a:t>课程新结构</a:t>
          </a:r>
        </a:p>
      </dgm:t>
    </dgm:pt>
    <dgm:pt modelId="{3006E1B4-77FC-4EBD-A8B7-17D26EF2CDA2}" cxnId="{B0792D63-5031-438C-9F91-40E551F4C782}" type="parTrans">
      <dgm:prSet phldr="0" custT="0"/>
      <dgm:spPr/>
      <dgm:t>
        <a:bodyPr vert="horz" wrap="square"/>
        <a:lstStyle/>
        <a:p>
          <a:pPr>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gm:t>
    </dgm:pt>
    <dgm:pt modelId="{397A3741-028F-425D-9B8D-8571BF64A664}" cxnId="{B0792D63-5031-438C-9F91-40E551F4C782}" type="sibTrans">
      <dgm:prSet/>
      <dgm:spPr/>
      <dgm:t>
        <a:bodyPr/>
        <a:lstStyle/>
        <a:p>
          <a:endParaRPr lang="zh-CN" altLang="en-US"/>
        </a:p>
      </dgm:t>
    </dgm:pt>
    <dgm:pt modelId="{ADED47CE-A0EF-4FB0-BBC7-BAA2394A2793}">
      <dgm:prSet phldr="0" custT="0"/>
      <dgm:spPr/>
      <dgm:t>
        <a:bodyPr vert="horz" wrap="square"/>
        <a:lstStyle/>
        <a:p>
          <a:pPr>
            <a:lnSpc>
              <a:spcPct val="100000"/>
            </a:lnSpc>
            <a:spcBef>
              <a:spcPct val="0"/>
            </a:spcBef>
            <a:spcAft>
              <a:spcPct val="35000"/>
            </a:spcAft>
          </a:pPr>
          <a:r>
            <a:rPr lang="zh-CN">
              <a:solidFill>
                <a:srgbClr val="2D2DFF"/>
              </a:solidFill>
              <a:latin typeface="华文琥珀" panose="02010800040101010101" pitchFamily="2" charset="-122"/>
              <a:ea typeface="华文琥珀" panose="02010800040101010101" pitchFamily="2" charset="-122"/>
            </a:rPr>
            <a:t>课程新内容</a:t>
          </a:r>
        </a:p>
      </dgm:t>
    </dgm:pt>
    <dgm:pt modelId="{38FC0B14-6979-4167-A4E1-573708E78C5A}" cxnId="{59EE0757-0C13-46E1-B133-53E3BE4FEF40}" type="parTrans">
      <dgm:prSet phldr="0" custT="0"/>
      <dgm:spPr/>
      <dgm:t>
        <a:bodyPr vert="horz" wrap="square"/>
        <a:lstStyle/>
        <a:p>
          <a:pPr>
            <a:lnSpc>
              <a:spcPct val="100000"/>
            </a:lnSpc>
            <a:spcBef>
              <a:spcPct val="0"/>
            </a:spcBef>
            <a:spcAft>
              <a:spcPct val="35000"/>
            </a:spcAft>
          </a:pPr>
          <a:endParaRPr>
            <a:latin typeface="华文琥珀" panose="02010800040101010101" pitchFamily="2" charset="-122"/>
            <a:ea typeface="华文琥珀" panose="02010800040101010101" pitchFamily="2" charset="-122"/>
          </a:endParaRPr>
        </a:p>
      </dgm:t>
    </dgm:pt>
    <dgm:pt modelId="{B5F1CA28-8CB5-4279-A728-FAB1D4616C8A}" cxnId="{59EE0757-0C13-46E1-B133-53E3BE4FEF40}" type="sibTrans">
      <dgm:prSet/>
      <dgm:spPr/>
      <dgm:t>
        <a:bodyPr/>
        <a:lstStyle/>
        <a:p>
          <a:endParaRPr lang="zh-CN" altLang="en-US"/>
        </a:p>
      </dgm:t>
    </dgm:pt>
    <dgm:pt modelId="{31D1D303-25E8-4D32-91E3-085595839514}">
      <dgm:prSet phldrT="[文本]" phldr="0" custT="0"/>
      <dgm:spPr/>
      <dgm:t>
        <a:bodyPr vert="horz" wrap="square"/>
        <a:lstStyle/>
        <a:p>
          <a:pPr>
            <a:lnSpc>
              <a:spcPct val="100000"/>
            </a:lnSpc>
            <a:spcBef>
              <a:spcPct val="0"/>
            </a:spcBef>
            <a:spcAft>
              <a:spcPct val="35000"/>
            </a:spcAft>
          </a:pPr>
          <a:r>
            <a:rPr lang="zh-CN" altLang="en-US">
              <a:latin typeface="华文琥珀" panose="02010800040101010101" pitchFamily="2" charset="-122"/>
              <a:ea typeface="华文琥珀" panose="02010800040101010101" pitchFamily="2" charset="-122"/>
            </a:rPr>
            <a:t>质量新标准</a:t>
          </a:r>
        </a:p>
      </dgm:t>
    </dgm:pt>
    <dgm:pt modelId="{E7143639-131F-4238-BF6C-40B660E1F12E}" cxnId="{AFA97AA9-5282-4543-A54D-851A40607C42}" type="parTrans">
      <dgm:prSet phldr="0" custT="0"/>
      <dgm:spPr/>
      <dgm:t>
        <a:bodyPr vert="horz" wrap="square"/>
        <a:lstStyle/>
        <a:p>
          <a:pPr>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gm:t>
    </dgm:pt>
    <dgm:pt modelId="{5A4727C6-0B9F-4DBB-9FD5-4817C9BACE96}" cxnId="{AFA97AA9-5282-4543-A54D-851A40607C42}" type="sibTrans">
      <dgm:prSet/>
      <dgm:spPr/>
      <dgm:t>
        <a:bodyPr/>
        <a:lstStyle/>
        <a:p>
          <a:endParaRPr lang="zh-CN" altLang="en-US"/>
        </a:p>
      </dgm:t>
    </dgm:pt>
    <dgm:pt modelId="{DCF8B728-F144-4EC7-AF0E-C62B9EF024D9}">
      <dgm:prSet phldr="0" custT="0"/>
      <dgm:spPr/>
      <dgm:t>
        <a:bodyPr vert="horz" wrap="square"/>
        <a:lstStyle/>
        <a:p>
          <a:pPr>
            <a:lnSpc>
              <a:spcPct val="100000"/>
            </a:lnSpc>
            <a:spcBef>
              <a:spcPct val="0"/>
            </a:spcBef>
            <a:spcAft>
              <a:spcPct val="35000"/>
            </a:spcAft>
          </a:pPr>
          <a:r>
            <a:rPr lang="zh-CN" b="1">
              <a:latin typeface="微软雅黑" panose="020B0503020204020204" charset="-122"/>
              <a:ea typeface="微软雅黑" panose="020B0503020204020204" charset="-122"/>
            </a:rPr>
            <a:t>教学新要求</a:t>
          </a:r>
        </a:p>
      </dgm:t>
    </dgm:pt>
    <dgm:pt modelId="{C4168CC7-0117-47CB-831D-DD40E85AF4A3}" cxnId="{D575D017-BD4F-4365-A5BB-DC4075E6A5A0}" type="parTrans">
      <dgm:prSet/>
      <dgm:spPr/>
      <dgm:t>
        <a:bodyPr/>
        <a:lstStyle/>
        <a:p>
          <a:endParaRPr lang="zh-CN" altLang="en-US"/>
        </a:p>
      </dgm:t>
    </dgm:pt>
    <dgm:pt modelId="{1671B494-24C0-4197-8424-37496597B4DB}" cxnId="{D575D017-BD4F-4365-A5BB-DC4075E6A5A0}" type="sibTrans">
      <dgm:prSet/>
      <dgm:spPr/>
      <dgm:t>
        <a:bodyPr/>
        <a:lstStyle/>
        <a:p>
          <a:endParaRPr lang="zh-CN" altLang="en-US"/>
        </a:p>
      </dgm:t>
    </dgm:pt>
    <dgm:pt modelId="{ACC556BC-B091-4088-80C6-AED14A312FB5}">
      <dgm:prSet phldrT="[文本]" phldr="0" custT="0"/>
      <dgm:spPr/>
      <dgm:t>
        <a:bodyPr vert="horz" wrap="square"/>
        <a:lstStyle/>
        <a:p>
          <a:pPr>
            <a:lnSpc>
              <a:spcPct val="100000"/>
            </a:lnSpc>
            <a:spcBef>
              <a:spcPct val="0"/>
            </a:spcBef>
            <a:spcAft>
              <a:spcPct val="35000"/>
            </a:spcAft>
          </a:pPr>
          <a:r>
            <a:rPr lang="zh-CN" altLang="en-US">
              <a:solidFill>
                <a:srgbClr val="2D2DFF"/>
              </a:solidFill>
              <a:latin typeface="华文琥珀" panose="02010800040101010101" pitchFamily="2" charset="-122"/>
              <a:ea typeface="华文琥珀" panose="02010800040101010101" pitchFamily="2" charset="-122"/>
            </a:rPr>
            <a:t>课程新理念</a:t>
          </a:r>
        </a:p>
      </dgm:t>
    </dgm:pt>
    <dgm:pt modelId="{D8C837FD-B8AC-4CC7-A639-B541B9D52215}" cxnId="{34DC3FFC-F131-448C-90E1-61559F05AFCC}" type="parTrans">
      <dgm:prSet phldr="0" custT="0"/>
      <dgm:spPr/>
      <dgm:t>
        <a:bodyPr vert="horz" wrap="square"/>
        <a:lstStyle/>
        <a:p>
          <a:pPr>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gm:t>
    </dgm:pt>
    <dgm:pt modelId="{F98D1FBC-D7A2-45AF-ABA0-D342C8F70BC4}" cxnId="{34DC3FFC-F131-448C-90E1-61559F05AFCC}" type="sibTrans">
      <dgm:prSet/>
      <dgm:spPr/>
      <dgm:t>
        <a:bodyPr/>
        <a:lstStyle/>
        <a:p>
          <a:endParaRPr lang="zh-CN" altLang="en-US"/>
        </a:p>
      </dgm:t>
    </dgm:pt>
    <dgm:pt modelId="{3159887D-BC34-4F44-B574-5DC0809E4A70}" type="pres">
      <dgm:prSet presAssocID="{E06C2808-4946-4D10-B3C6-CFECB6B88B69}" presName="Name0" presStyleCnt="0">
        <dgm:presLayoutVars>
          <dgm:chMax val="1"/>
          <dgm:dir/>
          <dgm:animLvl val="ctr"/>
          <dgm:resizeHandles val="exact"/>
        </dgm:presLayoutVars>
      </dgm:prSet>
      <dgm:spPr/>
    </dgm:pt>
    <dgm:pt modelId="{B49960C0-2478-4BCF-A9C0-745AB8F5088C}" type="pres">
      <dgm:prSet presAssocID="{606C32C2-2B81-43D2-8731-7AA5BC539E85}" presName="centerShape" presStyleLbl="node0" presStyleIdx="0" presStyleCnt="1"/>
      <dgm:spPr/>
    </dgm:pt>
    <dgm:pt modelId="{EC0B8BA3-D1A0-4681-887A-385E8DD367D4}" type="pres">
      <dgm:prSet presAssocID="{F725B255-70E4-4BF2-A614-1EEFDC4C0EBD}" presName="parTrans" presStyleLbl="sibTrans2D1" presStyleIdx="0" presStyleCnt="6"/>
      <dgm:spPr/>
    </dgm:pt>
    <dgm:pt modelId="{3EC7B1D9-2BD6-405A-B2BE-EE40634A0814}" type="pres">
      <dgm:prSet presAssocID="{F725B255-70E4-4BF2-A614-1EEFDC4C0EBD}" presName="connectorText" presStyleLbl="sibTrans2D1" presStyleIdx="0" presStyleCnt="6"/>
      <dgm:spPr/>
    </dgm:pt>
    <dgm:pt modelId="{E439FB7C-643C-454F-9092-F27C7C66C5B0}" type="pres">
      <dgm:prSet presAssocID="{9EB41CF7-2687-4840-AAF4-087A996B7653}" presName="node" presStyleLbl="node1" presStyleIdx="0" presStyleCnt="6">
        <dgm:presLayoutVars>
          <dgm:bulletEnabled val="1"/>
        </dgm:presLayoutVars>
      </dgm:prSet>
      <dgm:spPr/>
    </dgm:pt>
    <dgm:pt modelId="{7B6555EF-08DC-4AF8-B351-7FF0D98BC600}" type="pres">
      <dgm:prSet presAssocID="{3006E1B4-77FC-4EBD-A8B7-17D26EF2CDA2}" presName="parTrans" presStyleLbl="sibTrans2D1" presStyleIdx="1" presStyleCnt="6"/>
      <dgm:spPr/>
    </dgm:pt>
    <dgm:pt modelId="{54D044D7-DDFF-4962-9EA3-1FA11B88BED4}" type="pres">
      <dgm:prSet presAssocID="{3006E1B4-77FC-4EBD-A8B7-17D26EF2CDA2}" presName="connectorText" presStyleLbl="sibTrans2D1" presStyleIdx="1" presStyleCnt="6"/>
      <dgm:spPr/>
    </dgm:pt>
    <dgm:pt modelId="{DA72E5D4-62CF-433D-B5E8-B21F597C9891}" type="pres">
      <dgm:prSet presAssocID="{1FD7F08B-44CE-4CDA-8621-DB00C9588F7D}" presName="node" presStyleLbl="node1" presStyleIdx="1" presStyleCnt="6">
        <dgm:presLayoutVars>
          <dgm:bulletEnabled val="1"/>
        </dgm:presLayoutVars>
      </dgm:prSet>
      <dgm:spPr/>
    </dgm:pt>
    <dgm:pt modelId="{8715C763-A471-44E9-861E-594264207349}" type="pres">
      <dgm:prSet presAssocID="{38FC0B14-6979-4167-A4E1-573708E78C5A}" presName="parTrans" presStyleLbl="sibTrans2D1" presStyleIdx="2" presStyleCnt="6"/>
      <dgm:spPr/>
    </dgm:pt>
    <dgm:pt modelId="{373F551C-30AE-48A1-8609-FC4BDDB90A66}" type="pres">
      <dgm:prSet presAssocID="{38FC0B14-6979-4167-A4E1-573708E78C5A}" presName="connectorText" presStyleLbl="sibTrans2D1" presStyleIdx="2" presStyleCnt="6"/>
      <dgm:spPr/>
    </dgm:pt>
    <dgm:pt modelId="{40C2FA27-BD4B-410A-863C-1BE02DB0E3BE}" type="pres">
      <dgm:prSet presAssocID="{ADED47CE-A0EF-4FB0-BBC7-BAA2394A2793}" presName="node" presStyleLbl="node1" presStyleIdx="2" presStyleCnt="6">
        <dgm:presLayoutVars>
          <dgm:bulletEnabled val="1"/>
        </dgm:presLayoutVars>
      </dgm:prSet>
      <dgm:spPr/>
    </dgm:pt>
    <dgm:pt modelId="{BAA4AF61-D85D-4172-B49F-287A0B9C89FD}" type="pres">
      <dgm:prSet presAssocID="{E7143639-131F-4238-BF6C-40B660E1F12E}" presName="parTrans" presStyleLbl="sibTrans2D1" presStyleIdx="3" presStyleCnt="6"/>
      <dgm:spPr/>
    </dgm:pt>
    <dgm:pt modelId="{0EA34702-5ACE-401D-9EDC-0AEAC90B2447}" type="pres">
      <dgm:prSet presAssocID="{E7143639-131F-4238-BF6C-40B660E1F12E}" presName="connectorText" presStyleLbl="sibTrans2D1" presStyleIdx="3" presStyleCnt="6"/>
      <dgm:spPr/>
    </dgm:pt>
    <dgm:pt modelId="{9E9F3594-8892-41E8-B3EB-FCDEECCFF202}" type="pres">
      <dgm:prSet presAssocID="{31D1D303-25E8-4D32-91E3-085595839514}" presName="node" presStyleLbl="node1" presStyleIdx="3" presStyleCnt="6">
        <dgm:presLayoutVars>
          <dgm:bulletEnabled val="1"/>
        </dgm:presLayoutVars>
      </dgm:prSet>
      <dgm:spPr/>
    </dgm:pt>
    <dgm:pt modelId="{B1F19C04-2AEC-4EF6-98C0-AFBEE251C4A0}" type="pres">
      <dgm:prSet presAssocID="{C4168CC7-0117-47CB-831D-DD40E85AF4A3}" presName="parTrans" presStyleLbl="sibTrans2D1" presStyleIdx="4" presStyleCnt="6"/>
      <dgm:spPr/>
    </dgm:pt>
    <dgm:pt modelId="{5BC7C4C2-C48B-4887-AEF2-F87AF9F4F289}" type="pres">
      <dgm:prSet presAssocID="{C4168CC7-0117-47CB-831D-DD40E85AF4A3}" presName="connectorText" presStyleLbl="sibTrans2D1" presStyleIdx="4" presStyleCnt="6"/>
      <dgm:spPr/>
    </dgm:pt>
    <dgm:pt modelId="{B0A6623D-19D9-40E7-9F49-BE16F48268AE}" type="pres">
      <dgm:prSet presAssocID="{DCF8B728-F144-4EC7-AF0E-C62B9EF024D9}" presName="node" presStyleLbl="node1" presStyleIdx="4" presStyleCnt="6">
        <dgm:presLayoutVars>
          <dgm:bulletEnabled val="1"/>
        </dgm:presLayoutVars>
      </dgm:prSet>
      <dgm:spPr/>
    </dgm:pt>
    <dgm:pt modelId="{61326397-1233-4C08-8969-7FBCBC2B26B2}" type="pres">
      <dgm:prSet presAssocID="{D8C837FD-B8AC-4CC7-A639-B541B9D52215}" presName="parTrans" presStyleLbl="sibTrans2D1" presStyleIdx="5" presStyleCnt="6"/>
      <dgm:spPr/>
    </dgm:pt>
    <dgm:pt modelId="{6505D330-90B3-4BB2-8F76-B02E19E3B067}" type="pres">
      <dgm:prSet presAssocID="{D8C837FD-B8AC-4CC7-A639-B541B9D52215}" presName="connectorText" presStyleLbl="sibTrans2D1" presStyleIdx="5" presStyleCnt="6"/>
      <dgm:spPr/>
    </dgm:pt>
    <dgm:pt modelId="{EFD94A1D-1705-44D4-9F71-52ACA21AC469}" type="pres">
      <dgm:prSet presAssocID="{ACC556BC-B091-4088-80C6-AED14A312FB5}" presName="node" presStyleLbl="node1" presStyleIdx="5" presStyleCnt="6">
        <dgm:presLayoutVars>
          <dgm:bulletEnabled val="1"/>
        </dgm:presLayoutVars>
      </dgm:prSet>
      <dgm:spPr/>
    </dgm:pt>
  </dgm:ptLst>
  <dgm:cxnLst>
    <dgm:cxn modelId="{D575D017-BD4F-4365-A5BB-DC4075E6A5A0}" srcId="{606C32C2-2B81-43D2-8731-7AA5BC539E85}" destId="{DCF8B728-F144-4EC7-AF0E-C62B9EF024D9}" srcOrd="4" destOrd="0" parTransId="{C4168CC7-0117-47CB-831D-DD40E85AF4A3}" sibTransId="{1671B494-24C0-4197-8424-37496597B4DB}"/>
    <dgm:cxn modelId="{596C931E-189F-49DE-8683-DABCD1194457}" type="presOf" srcId="{E7143639-131F-4238-BF6C-40B660E1F12E}" destId="{0EA34702-5ACE-401D-9EDC-0AEAC90B2447}" srcOrd="1" destOrd="0" presId="urn:microsoft.com/office/officeart/2005/8/layout/radial5"/>
    <dgm:cxn modelId="{DD94631F-02AB-4669-A0B5-B87886CB643E}" type="presOf" srcId="{31D1D303-25E8-4D32-91E3-085595839514}" destId="{9E9F3594-8892-41E8-B3EB-FCDEECCFF202}" srcOrd="0" destOrd="0" presId="urn:microsoft.com/office/officeart/2005/8/layout/radial5"/>
    <dgm:cxn modelId="{D80B3A20-679D-4967-94D1-0DFC19C28DE1}" type="presOf" srcId="{ADED47CE-A0EF-4FB0-BBC7-BAA2394A2793}" destId="{40C2FA27-BD4B-410A-863C-1BE02DB0E3BE}" srcOrd="0" destOrd="0" presId="urn:microsoft.com/office/officeart/2005/8/layout/radial5"/>
    <dgm:cxn modelId="{D0DBDF25-A7D8-4CAE-ABB0-A876F1134F41}" type="presOf" srcId="{38FC0B14-6979-4167-A4E1-573708E78C5A}" destId="{373F551C-30AE-48A1-8609-FC4BDDB90A66}" srcOrd="1" destOrd="0" presId="urn:microsoft.com/office/officeart/2005/8/layout/radial5"/>
    <dgm:cxn modelId="{A77F1A3D-19C3-4A0E-B4E1-D232AA8EBC3A}" type="presOf" srcId="{E06C2808-4946-4D10-B3C6-CFECB6B88B69}" destId="{3159887D-BC34-4F44-B574-5DC0809E4A70}" srcOrd="0" destOrd="0" presId="urn:microsoft.com/office/officeart/2005/8/layout/radial5"/>
    <dgm:cxn modelId="{32D16C60-9EBB-4426-BFF8-07D1169DA464}" type="presOf" srcId="{ACC556BC-B091-4088-80C6-AED14A312FB5}" destId="{EFD94A1D-1705-44D4-9F71-52ACA21AC469}" srcOrd="0" destOrd="0" presId="urn:microsoft.com/office/officeart/2005/8/layout/radial5"/>
    <dgm:cxn modelId="{F31CA160-E70F-4E75-B37C-854CD71834D1}" type="presOf" srcId="{606C32C2-2B81-43D2-8731-7AA5BC539E85}" destId="{B49960C0-2478-4BCF-A9C0-745AB8F5088C}" srcOrd="0" destOrd="0" presId="urn:microsoft.com/office/officeart/2005/8/layout/radial5"/>
    <dgm:cxn modelId="{B0792D63-5031-438C-9F91-40E551F4C782}" srcId="{606C32C2-2B81-43D2-8731-7AA5BC539E85}" destId="{1FD7F08B-44CE-4CDA-8621-DB00C9588F7D}" srcOrd="1" destOrd="0" parTransId="{3006E1B4-77FC-4EBD-A8B7-17D26EF2CDA2}" sibTransId="{397A3741-028F-425D-9B8D-8571BF64A664}"/>
    <dgm:cxn modelId="{B5781D64-4A9F-464B-9D2F-0887C84AB20E}" type="presOf" srcId="{DCF8B728-F144-4EC7-AF0E-C62B9EF024D9}" destId="{B0A6623D-19D9-40E7-9F49-BE16F48268AE}" srcOrd="0" destOrd="0" presId="urn:microsoft.com/office/officeart/2005/8/layout/radial5"/>
    <dgm:cxn modelId="{A59EE166-16E8-421D-B96B-B411F5C0D295}" type="presOf" srcId="{C4168CC7-0117-47CB-831D-DD40E85AF4A3}" destId="{5BC7C4C2-C48B-4887-AEF2-F87AF9F4F289}" srcOrd="1" destOrd="0" presId="urn:microsoft.com/office/officeart/2005/8/layout/radial5"/>
    <dgm:cxn modelId="{3FF29F48-F8EE-41AD-9DB3-5DCE4F611523}" srcId="{606C32C2-2B81-43D2-8731-7AA5BC539E85}" destId="{9EB41CF7-2687-4840-AAF4-087A996B7653}" srcOrd="0" destOrd="0" parTransId="{F725B255-70E4-4BF2-A614-1EEFDC4C0EBD}" sibTransId="{BE024001-52C8-4377-9A93-EA2645AD60B3}"/>
    <dgm:cxn modelId="{C1602D4D-233B-491D-9CDF-E46C485680DC}" type="presOf" srcId="{D8C837FD-B8AC-4CC7-A639-B541B9D52215}" destId="{6505D330-90B3-4BB2-8F76-B02E19E3B067}" srcOrd="1" destOrd="0" presId="urn:microsoft.com/office/officeart/2005/8/layout/radial5"/>
    <dgm:cxn modelId="{DAE1F051-1ADA-468B-997F-B8FFF838352A}" srcId="{E06C2808-4946-4D10-B3C6-CFECB6B88B69}" destId="{606C32C2-2B81-43D2-8731-7AA5BC539E85}" srcOrd="0" destOrd="0" parTransId="{6A930F7C-102B-4B74-A810-0EF8A77C9C80}" sibTransId="{6834A72C-D888-4AEC-9D62-346A2EEC237F}"/>
    <dgm:cxn modelId="{79F31D72-9C30-48EF-A292-9E660794FD5E}" type="presOf" srcId="{3006E1B4-77FC-4EBD-A8B7-17D26EF2CDA2}" destId="{54D044D7-DDFF-4962-9EA3-1FA11B88BED4}" srcOrd="1" destOrd="0" presId="urn:microsoft.com/office/officeart/2005/8/layout/radial5"/>
    <dgm:cxn modelId="{7DE9D873-F438-4A15-B5CC-E588FA49CBC4}" type="presOf" srcId="{E7143639-131F-4238-BF6C-40B660E1F12E}" destId="{BAA4AF61-D85D-4172-B49F-287A0B9C89FD}" srcOrd="0" destOrd="0" presId="urn:microsoft.com/office/officeart/2005/8/layout/radial5"/>
    <dgm:cxn modelId="{78F30E54-6355-49D3-AA74-48E63AD3980D}" type="presOf" srcId="{9EB41CF7-2687-4840-AAF4-087A996B7653}" destId="{E439FB7C-643C-454F-9092-F27C7C66C5B0}" srcOrd="0" destOrd="0" presId="urn:microsoft.com/office/officeart/2005/8/layout/radial5"/>
    <dgm:cxn modelId="{C3C87274-6CF4-4432-8A1D-957A579443F2}" type="presOf" srcId="{F725B255-70E4-4BF2-A614-1EEFDC4C0EBD}" destId="{EC0B8BA3-D1A0-4681-887A-385E8DD367D4}" srcOrd="0" destOrd="0" presId="urn:microsoft.com/office/officeart/2005/8/layout/radial5"/>
    <dgm:cxn modelId="{59EE0757-0C13-46E1-B133-53E3BE4FEF40}" srcId="{606C32C2-2B81-43D2-8731-7AA5BC539E85}" destId="{ADED47CE-A0EF-4FB0-BBC7-BAA2394A2793}" srcOrd="2" destOrd="0" parTransId="{38FC0B14-6979-4167-A4E1-573708E78C5A}" sibTransId="{B5F1CA28-8CB5-4279-A728-FAB1D4616C8A}"/>
    <dgm:cxn modelId="{17BF977C-DB23-48A5-93DD-4A26189AE031}" type="presOf" srcId="{38FC0B14-6979-4167-A4E1-573708E78C5A}" destId="{8715C763-A471-44E9-861E-594264207349}" srcOrd="0" destOrd="0" presId="urn:microsoft.com/office/officeart/2005/8/layout/radial5"/>
    <dgm:cxn modelId="{EC7A9C8C-5EE8-49EE-ADE2-10DDA6CB335C}" type="presOf" srcId="{C4168CC7-0117-47CB-831D-DD40E85AF4A3}" destId="{B1F19C04-2AEC-4EF6-98C0-AFBEE251C4A0}" srcOrd="0" destOrd="0" presId="urn:microsoft.com/office/officeart/2005/8/layout/radial5"/>
    <dgm:cxn modelId="{91421592-BAF9-4804-BA04-005352FE2BF5}" type="presOf" srcId="{F725B255-70E4-4BF2-A614-1EEFDC4C0EBD}" destId="{3EC7B1D9-2BD6-405A-B2BE-EE40634A0814}" srcOrd="1" destOrd="0" presId="urn:microsoft.com/office/officeart/2005/8/layout/radial5"/>
    <dgm:cxn modelId="{AFA97AA9-5282-4543-A54D-851A40607C42}" srcId="{606C32C2-2B81-43D2-8731-7AA5BC539E85}" destId="{31D1D303-25E8-4D32-91E3-085595839514}" srcOrd="3" destOrd="0" parTransId="{E7143639-131F-4238-BF6C-40B660E1F12E}" sibTransId="{5A4727C6-0B9F-4DBB-9FD5-4817C9BACE96}"/>
    <dgm:cxn modelId="{C91681AF-DD8E-48D7-B2BF-6B7DFAF62056}" type="presOf" srcId="{3006E1B4-77FC-4EBD-A8B7-17D26EF2CDA2}" destId="{7B6555EF-08DC-4AF8-B351-7FF0D98BC600}" srcOrd="0" destOrd="0" presId="urn:microsoft.com/office/officeart/2005/8/layout/radial5"/>
    <dgm:cxn modelId="{E4EFE4D6-337C-4C41-AB38-9FFB262EB3F8}" type="presOf" srcId="{D8C837FD-B8AC-4CC7-A639-B541B9D52215}" destId="{61326397-1233-4C08-8969-7FBCBC2B26B2}" srcOrd="0" destOrd="0" presId="urn:microsoft.com/office/officeart/2005/8/layout/radial5"/>
    <dgm:cxn modelId="{07DEBDF1-1BA4-4A8C-AFF5-31005F4B9A74}" type="presOf" srcId="{1FD7F08B-44CE-4CDA-8621-DB00C9588F7D}" destId="{DA72E5D4-62CF-433D-B5E8-B21F597C9891}" srcOrd="0" destOrd="0" presId="urn:microsoft.com/office/officeart/2005/8/layout/radial5"/>
    <dgm:cxn modelId="{34DC3FFC-F131-448C-90E1-61559F05AFCC}" srcId="{606C32C2-2B81-43D2-8731-7AA5BC539E85}" destId="{ACC556BC-B091-4088-80C6-AED14A312FB5}" srcOrd="5" destOrd="0" parTransId="{D8C837FD-B8AC-4CC7-A639-B541B9D52215}" sibTransId="{F98D1FBC-D7A2-45AF-ABA0-D342C8F70BC4}"/>
    <dgm:cxn modelId="{CB139E42-03A9-4921-95B1-3A7A6978ED1E}" type="presParOf" srcId="{3159887D-BC34-4F44-B574-5DC0809E4A70}" destId="{B49960C0-2478-4BCF-A9C0-745AB8F5088C}" srcOrd="0" destOrd="0" presId="urn:microsoft.com/office/officeart/2005/8/layout/radial5"/>
    <dgm:cxn modelId="{3DCCE8F7-762A-4B37-A2D8-F0F702FAB66F}" type="presParOf" srcId="{3159887D-BC34-4F44-B574-5DC0809E4A70}" destId="{EC0B8BA3-D1A0-4681-887A-385E8DD367D4}" srcOrd="1" destOrd="0" presId="urn:microsoft.com/office/officeart/2005/8/layout/radial5"/>
    <dgm:cxn modelId="{C4E2F36E-FD10-4442-8F0A-269ECA158A4B}" type="presParOf" srcId="{EC0B8BA3-D1A0-4681-887A-385E8DD367D4}" destId="{3EC7B1D9-2BD6-405A-B2BE-EE40634A0814}" srcOrd="0" destOrd="0" presId="urn:microsoft.com/office/officeart/2005/8/layout/radial5"/>
    <dgm:cxn modelId="{68928AB4-8319-4BCB-A005-AE26EF3FF031}" type="presParOf" srcId="{3159887D-BC34-4F44-B574-5DC0809E4A70}" destId="{E439FB7C-643C-454F-9092-F27C7C66C5B0}" srcOrd="2" destOrd="0" presId="urn:microsoft.com/office/officeart/2005/8/layout/radial5"/>
    <dgm:cxn modelId="{40A4575E-00EB-4999-99B7-B808D4684DBD}" type="presParOf" srcId="{3159887D-BC34-4F44-B574-5DC0809E4A70}" destId="{7B6555EF-08DC-4AF8-B351-7FF0D98BC600}" srcOrd="3" destOrd="0" presId="urn:microsoft.com/office/officeart/2005/8/layout/radial5"/>
    <dgm:cxn modelId="{257F0E99-286C-4E07-B9B5-1DDAD2BA5BF1}" type="presParOf" srcId="{7B6555EF-08DC-4AF8-B351-7FF0D98BC600}" destId="{54D044D7-DDFF-4962-9EA3-1FA11B88BED4}" srcOrd="0" destOrd="0" presId="urn:microsoft.com/office/officeart/2005/8/layout/radial5"/>
    <dgm:cxn modelId="{57065587-D702-4CCE-A395-61A9559C3A4D}" type="presParOf" srcId="{3159887D-BC34-4F44-B574-5DC0809E4A70}" destId="{DA72E5D4-62CF-433D-B5E8-B21F597C9891}" srcOrd="4" destOrd="0" presId="urn:microsoft.com/office/officeart/2005/8/layout/radial5"/>
    <dgm:cxn modelId="{545129AB-067D-402E-BC85-37522F42C53B}" type="presParOf" srcId="{3159887D-BC34-4F44-B574-5DC0809E4A70}" destId="{8715C763-A471-44E9-861E-594264207349}" srcOrd="5" destOrd="0" presId="urn:microsoft.com/office/officeart/2005/8/layout/radial5"/>
    <dgm:cxn modelId="{6094BB9A-FBBE-4C24-981E-1FCEFA3D5AE8}" type="presParOf" srcId="{8715C763-A471-44E9-861E-594264207349}" destId="{373F551C-30AE-48A1-8609-FC4BDDB90A66}" srcOrd="0" destOrd="0" presId="urn:microsoft.com/office/officeart/2005/8/layout/radial5"/>
    <dgm:cxn modelId="{03520F7F-EE8F-4584-8CD4-79C418CF0F26}" type="presParOf" srcId="{3159887D-BC34-4F44-B574-5DC0809E4A70}" destId="{40C2FA27-BD4B-410A-863C-1BE02DB0E3BE}" srcOrd="6" destOrd="0" presId="urn:microsoft.com/office/officeart/2005/8/layout/radial5"/>
    <dgm:cxn modelId="{CDA6CE17-4A8D-401C-818F-3797FF4C4C1C}" type="presParOf" srcId="{3159887D-BC34-4F44-B574-5DC0809E4A70}" destId="{BAA4AF61-D85D-4172-B49F-287A0B9C89FD}" srcOrd="7" destOrd="0" presId="urn:microsoft.com/office/officeart/2005/8/layout/radial5"/>
    <dgm:cxn modelId="{D6D4FF0C-EAFB-4A40-9B62-F34943F21012}" type="presParOf" srcId="{BAA4AF61-D85D-4172-B49F-287A0B9C89FD}" destId="{0EA34702-5ACE-401D-9EDC-0AEAC90B2447}" srcOrd="0" destOrd="0" presId="urn:microsoft.com/office/officeart/2005/8/layout/radial5"/>
    <dgm:cxn modelId="{C601B1D6-E3FE-4011-AA92-11C2C8EFCAD4}" type="presParOf" srcId="{3159887D-BC34-4F44-B574-5DC0809E4A70}" destId="{9E9F3594-8892-41E8-B3EB-FCDEECCFF202}" srcOrd="8" destOrd="0" presId="urn:microsoft.com/office/officeart/2005/8/layout/radial5"/>
    <dgm:cxn modelId="{E4EC221D-0B76-4CC4-B4BA-66C8BA036BA6}" type="presParOf" srcId="{3159887D-BC34-4F44-B574-5DC0809E4A70}" destId="{B1F19C04-2AEC-4EF6-98C0-AFBEE251C4A0}" srcOrd="9" destOrd="0" presId="urn:microsoft.com/office/officeart/2005/8/layout/radial5"/>
    <dgm:cxn modelId="{2CDF75F0-5165-4ACF-9AA0-8DFDB1AC48DB}" type="presParOf" srcId="{B1F19C04-2AEC-4EF6-98C0-AFBEE251C4A0}" destId="{5BC7C4C2-C48B-4887-AEF2-F87AF9F4F289}" srcOrd="0" destOrd="0" presId="urn:microsoft.com/office/officeart/2005/8/layout/radial5"/>
    <dgm:cxn modelId="{2BD9D0F7-5D6D-4E9C-B0E0-6F9B4D51544F}" type="presParOf" srcId="{3159887D-BC34-4F44-B574-5DC0809E4A70}" destId="{B0A6623D-19D9-40E7-9F49-BE16F48268AE}" srcOrd="10" destOrd="0" presId="urn:microsoft.com/office/officeart/2005/8/layout/radial5"/>
    <dgm:cxn modelId="{3D2C6AF9-10DE-44D8-97A0-7195E59E8A25}" type="presParOf" srcId="{3159887D-BC34-4F44-B574-5DC0809E4A70}" destId="{61326397-1233-4C08-8969-7FBCBC2B26B2}" srcOrd="11" destOrd="0" presId="urn:microsoft.com/office/officeart/2005/8/layout/radial5"/>
    <dgm:cxn modelId="{DB2F9004-A345-4A1F-B388-D79ED1EDB65D}" type="presParOf" srcId="{61326397-1233-4C08-8969-7FBCBC2B26B2}" destId="{6505D330-90B3-4BB2-8F76-B02E19E3B067}" srcOrd="0" destOrd="0" presId="urn:microsoft.com/office/officeart/2005/8/layout/radial5"/>
    <dgm:cxn modelId="{C1F7F4C2-CF24-4C81-B706-15564A53F039}" type="presParOf" srcId="{3159887D-BC34-4F44-B574-5DC0809E4A70}" destId="{EFD94A1D-1705-44D4-9F71-52ACA21AC469}" srcOrd="12" destOrd="0" presId="urn:microsoft.com/office/officeart/2005/8/layout/radial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095875" cy="4180205"/>
        <a:chOff x="0" y="0"/>
        <a:chExt cx="5095875" cy="4180205"/>
      </a:xfrm>
    </dsp:grpSpPr>
    <dsp:sp modelId="{B49960C0-2478-4BCF-A9C0-745AB8F5088C}">
      <dsp:nvSpPr>
        <dsp:cNvPr id="3" name="椭圆 2"/>
        <dsp:cNvSpPr/>
      </dsp:nvSpPr>
      <dsp:spPr bwMode="white">
        <a:xfrm>
          <a:off x="1997911" y="1540076"/>
          <a:ext cx="1100054" cy="1100054"/>
        </a:xfrm>
        <a:prstGeom prst="ellipse">
          <a:avLst/>
        </a:prstGeom>
      </dsp:spPr>
      <dsp:style>
        <a:lnRef idx="0">
          <a:schemeClr val="lt1"/>
        </a:lnRef>
        <a:fillRef idx="3">
          <a:schemeClr val="accent1"/>
        </a:fillRef>
        <a:effectRef idx="3">
          <a:scrgbClr r="0" g="0" b="0"/>
        </a:effectRef>
        <a:fontRef idx="minor">
          <a:schemeClr val="lt1"/>
        </a:fontRef>
      </dsp:style>
      <dsp:txBody>
        <a:bodyPr vert="horz" wrap="square" lIns="29210" tIns="29210" rIns="29210" bIns="29210" anchor="ctr"/>
        <a:lstStyle>
          <a:lvl1pPr algn="ctr">
            <a:defRPr sz="23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dirty="0">
              <a:solidFill>
                <a:srgbClr val="FFFF00"/>
              </a:solidFill>
              <a:latin typeface="华文琥珀" panose="02010800040101010101" pitchFamily="2" charset="-122"/>
              <a:ea typeface="华文琥珀" panose="02010800040101010101" pitchFamily="2" charset="-122"/>
            </a:rPr>
            <a:t>新课标</a:t>
          </a:r>
        </a:p>
      </dsp:txBody>
      <dsp:txXfrm>
        <a:off x="1997911" y="1540076"/>
        <a:ext cx="1100054" cy="1100054"/>
      </dsp:txXfrm>
    </dsp:sp>
    <dsp:sp modelId="{EC0B8BA3-D1A0-4681-887A-385E8DD367D4}">
      <dsp:nvSpPr>
        <dsp:cNvPr id="4" name="右箭头 3"/>
        <dsp:cNvSpPr/>
      </dsp:nvSpPr>
      <dsp:spPr bwMode="white">
        <a:xfrm rot="16199999">
          <a:off x="2431332" y="1133056"/>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2"/>
        </a:fillRef>
        <a:effectRef idx="3">
          <a:scrgbClr r="0" g="0" b="0"/>
        </a:effectRef>
        <a:fontRef idx="minor">
          <a:schemeClr val="lt1"/>
        </a:fontRef>
      </dsp:style>
      <dsp:txBody>
        <a:bodyPr vert="horz" wrap="square"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lang="zh-CN" altLang="en-US">
            <a:highlight>
              <a:srgbClr val="0000FF"/>
            </a:highlight>
            <a:latin typeface="华文琥珀" panose="02010800040101010101" pitchFamily="2" charset="-122"/>
            <a:ea typeface="华文琥珀" panose="02010800040101010101" pitchFamily="2" charset="-122"/>
          </a:endParaRPr>
        </a:p>
      </dsp:txBody>
      <dsp:txXfrm rot="16199999">
        <a:off x="2431332" y="1133056"/>
        <a:ext cx="233211" cy="374018"/>
      </dsp:txXfrm>
    </dsp:sp>
    <dsp:sp modelId="{E439FB7C-643C-454F-9092-F27C7C66C5B0}">
      <dsp:nvSpPr>
        <dsp:cNvPr id="5" name="椭圆 4"/>
        <dsp:cNvSpPr/>
      </dsp:nvSpPr>
      <dsp:spPr bwMode="white">
        <a:xfrm>
          <a:off x="1997911" y="0"/>
          <a:ext cx="1100054" cy="1100054"/>
        </a:xfrm>
        <a:prstGeom prst="ellipse">
          <a:avLst/>
        </a:prstGeom>
      </dsp:spPr>
      <dsp:style>
        <a:lnRef idx="0">
          <a:schemeClr val="lt1"/>
        </a:lnRef>
        <a:fillRef idx="3">
          <a:schemeClr val="accent2"/>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solidFill>
                <a:srgbClr val="2D2DFF"/>
              </a:solidFill>
              <a:latin typeface="华文琥珀" panose="02010800040101010101" pitchFamily="2" charset="-122"/>
              <a:ea typeface="华文琥珀" panose="02010800040101010101" pitchFamily="2" charset="-122"/>
            </a:rPr>
            <a:t>课程新目标</a:t>
          </a:r>
        </a:p>
      </dsp:txBody>
      <dsp:txXfrm>
        <a:off x="1997911" y="0"/>
        <a:ext cx="1100054" cy="1100054"/>
      </dsp:txXfrm>
    </dsp:sp>
    <dsp:sp modelId="{7B6555EF-08DC-4AF8-B351-7FF0D98BC600}">
      <dsp:nvSpPr>
        <dsp:cNvPr id="6" name="右箭头 5"/>
        <dsp:cNvSpPr/>
      </dsp:nvSpPr>
      <dsp:spPr bwMode="white">
        <a:xfrm rot="-1800000">
          <a:off x="3098204" y="1518074"/>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3"/>
        </a:fillRef>
        <a:effectRef idx="3">
          <a:scrgbClr r="0" g="0" b="0"/>
        </a:effectRef>
        <a:fontRef idx="minor">
          <a:schemeClr val="lt1"/>
        </a:fontRef>
      </dsp:style>
      <dsp:txBody>
        <a:bodyPr vert="horz" wrap="square"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sp:txBody>
      <dsp:txXfrm rot="-1800000">
        <a:off x="3098204" y="1518074"/>
        <a:ext cx="233211" cy="374018"/>
      </dsp:txXfrm>
    </dsp:sp>
    <dsp:sp modelId="{DA72E5D4-62CF-433D-B5E8-B21F597C9891}">
      <dsp:nvSpPr>
        <dsp:cNvPr id="7" name="椭圆 6"/>
        <dsp:cNvSpPr/>
      </dsp:nvSpPr>
      <dsp:spPr bwMode="white">
        <a:xfrm>
          <a:off x="3331655" y="770038"/>
          <a:ext cx="1100054" cy="1100054"/>
        </a:xfrm>
        <a:prstGeom prst="ellipse">
          <a:avLst/>
        </a:prstGeom>
      </dsp:spPr>
      <dsp:style>
        <a:lnRef idx="0">
          <a:schemeClr val="lt1"/>
        </a:lnRef>
        <a:fillRef idx="3">
          <a:schemeClr val="accent3"/>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a:solidFill>
                <a:srgbClr val="2D2DFF"/>
              </a:solidFill>
              <a:latin typeface="华文琥珀" panose="02010800040101010101" pitchFamily="2" charset="-122"/>
              <a:ea typeface="华文琥珀" panose="02010800040101010101" pitchFamily="2" charset="-122"/>
            </a:rPr>
            <a:t>课程新结构</a:t>
          </a:r>
        </a:p>
      </dsp:txBody>
      <dsp:txXfrm>
        <a:off x="3331655" y="770038"/>
        <a:ext cx="1100054" cy="1100054"/>
      </dsp:txXfrm>
    </dsp:sp>
    <dsp:sp modelId="{8715C763-A471-44E9-861E-594264207349}">
      <dsp:nvSpPr>
        <dsp:cNvPr id="8" name="右箭头 7"/>
        <dsp:cNvSpPr/>
      </dsp:nvSpPr>
      <dsp:spPr bwMode="white">
        <a:xfrm rot="1800000">
          <a:off x="3098204" y="2288112"/>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4"/>
        </a:fillRef>
        <a:effectRef idx="3">
          <a:scrgbClr r="0" g="0" b="0"/>
        </a:effectRef>
        <a:fontRef idx="minor">
          <a:schemeClr val="lt1"/>
        </a:fontRef>
      </dsp:style>
      <dsp:txBody>
        <a:bodyPr vert="horz" wrap="square"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a:latin typeface="华文琥珀" panose="02010800040101010101" pitchFamily="2" charset="-122"/>
            <a:ea typeface="华文琥珀" panose="02010800040101010101" pitchFamily="2" charset="-122"/>
          </a:endParaRPr>
        </a:p>
      </dsp:txBody>
      <dsp:txXfrm rot="1800000">
        <a:off x="3098204" y="2288112"/>
        <a:ext cx="233211" cy="374018"/>
      </dsp:txXfrm>
    </dsp:sp>
    <dsp:sp modelId="{40C2FA27-BD4B-410A-863C-1BE02DB0E3BE}">
      <dsp:nvSpPr>
        <dsp:cNvPr id="9" name="椭圆 8"/>
        <dsp:cNvSpPr/>
      </dsp:nvSpPr>
      <dsp:spPr bwMode="white">
        <a:xfrm>
          <a:off x="3331655" y="2310113"/>
          <a:ext cx="1100054" cy="1100054"/>
        </a:xfrm>
        <a:prstGeom prst="ellipse">
          <a:avLst/>
        </a:prstGeom>
      </dsp:spPr>
      <dsp:style>
        <a:lnRef idx="0">
          <a:schemeClr val="lt1"/>
        </a:lnRef>
        <a:fillRef idx="3">
          <a:schemeClr val="accent4"/>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solidFill>
                <a:srgbClr val="2D2DFF"/>
              </a:solidFill>
              <a:latin typeface="华文琥珀" panose="02010800040101010101" pitchFamily="2" charset="-122"/>
              <a:ea typeface="华文琥珀" panose="02010800040101010101" pitchFamily="2" charset="-122"/>
            </a:rPr>
            <a:t>课程新内容</a:t>
          </a:r>
        </a:p>
      </dsp:txBody>
      <dsp:txXfrm>
        <a:off x="3331655" y="2310113"/>
        <a:ext cx="1100054" cy="1100054"/>
      </dsp:txXfrm>
    </dsp:sp>
    <dsp:sp modelId="{BAA4AF61-D85D-4172-B49F-287A0B9C89FD}">
      <dsp:nvSpPr>
        <dsp:cNvPr id="10" name="右箭头 9"/>
        <dsp:cNvSpPr/>
      </dsp:nvSpPr>
      <dsp:spPr bwMode="white">
        <a:xfrm rot="5400000">
          <a:off x="2431332" y="2673131"/>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5"/>
        </a:fillRef>
        <a:effectRef idx="3">
          <a:scrgbClr r="0" g="0" b="0"/>
        </a:effectRef>
        <a:fontRef idx="minor">
          <a:schemeClr val="lt1"/>
        </a:fontRef>
      </dsp:style>
      <dsp:txBody>
        <a:bodyPr rot="10800000" vert="horz" wrap="square"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sp:txBody>
      <dsp:txXfrm rot="5400000">
        <a:off x="2431332" y="2673131"/>
        <a:ext cx="233211" cy="374018"/>
      </dsp:txXfrm>
    </dsp:sp>
    <dsp:sp modelId="{9E9F3594-8892-41E8-B3EB-FCDEECCFF202}">
      <dsp:nvSpPr>
        <dsp:cNvPr id="11" name="椭圆 10"/>
        <dsp:cNvSpPr/>
      </dsp:nvSpPr>
      <dsp:spPr bwMode="white">
        <a:xfrm>
          <a:off x="1997911" y="3080151"/>
          <a:ext cx="1100054" cy="1100054"/>
        </a:xfrm>
        <a:prstGeom prst="ellipse">
          <a:avLst/>
        </a:prstGeom>
      </dsp:spPr>
      <dsp:style>
        <a:lnRef idx="0">
          <a:schemeClr val="lt1"/>
        </a:lnRef>
        <a:fillRef idx="3">
          <a:schemeClr val="accent5"/>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a:latin typeface="华文琥珀" panose="02010800040101010101" pitchFamily="2" charset="-122"/>
              <a:ea typeface="华文琥珀" panose="02010800040101010101" pitchFamily="2" charset="-122"/>
            </a:rPr>
            <a:t>质量新标准</a:t>
          </a:r>
        </a:p>
      </dsp:txBody>
      <dsp:txXfrm>
        <a:off x="1997911" y="3080151"/>
        <a:ext cx="1100054" cy="1100054"/>
      </dsp:txXfrm>
    </dsp:sp>
    <dsp:sp modelId="{B1F19C04-2AEC-4EF6-98C0-AFBEE251C4A0}">
      <dsp:nvSpPr>
        <dsp:cNvPr id="12" name="右箭头 11"/>
        <dsp:cNvSpPr/>
      </dsp:nvSpPr>
      <dsp:spPr bwMode="white">
        <a:xfrm rot="9000000">
          <a:off x="1764460" y="2288112"/>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6"/>
        </a:fillRef>
        <a:effectRef idx="3">
          <a:scrgbClr r="0" g="0" b="0"/>
        </a:effectRef>
        <a:fontRef idx="minor">
          <a:schemeClr val="lt1"/>
        </a:fontRef>
      </dsp:style>
      <dsp:txBody>
        <a:bodyPr rot="10800000"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lang="zh-CN" altLang="en-US"/>
        </a:p>
      </dsp:txBody>
      <dsp:txXfrm rot="9000000">
        <a:off x="1764460" y="2288112"/>
        <a:ext cx="233211" cy="374018"/>
      </dsp:txXfrm>
    </dsp:sp>
    <dsp:sp modelId="{B0A6623D-19D9-40E7-9F49-BE16F48268AE}">
      <dsp:nvSpPr>
        <dsp:cNvPr id="13" name="椭圆 12"/>
        <dsp:cNvSpPr/>
      </dsp:nvSpPr>
      <dsp:spPr bwMode="white">
        <a:xfrm>
          <a:off x="664166" y="2310113"/>
          <a:ext cx="1100054" cy="1100054"/>
        </a:xfrm>
        <a:prstGeom prst="ellipse">
          <a:avLst/>
        </a:prstGeom>
      </dsp:spPr>
      <dsp:style>
        <a:lnRef idx="0">
          <a:schemeClr val="lt1"/>
        </a:lnRef>
        <a:fillRef idx="3">
          <a:schemeClr val="accent6"/>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b="1">
              <a:latin typeface="微软雅黑" panose="020B0503020204020204" charset="-122"/>
              <a:ea typeface="微软雅黑" panose="020B0503020204020204" charset="-122"/>
            </a:rPr>
            <a:t>教学新要求</a:t>
          </a:r>
        </a:p>
      </dsp:txBody>
      <dsp:txXfrm>
        <a:off x="664166" y="2310113"/>
        <a:ext cx="1100054" cy="1100054"/>
      </dsp:txXfrm>
    </dsp:sp>
    <dsp:sp modelId="{61326397-1233-4C08-8969-7FBCBC2B26B2}">
      <dsp:nvSpPr>
        <dsp:cNvPr id="14" name="右箭头 13"/>
        <dsp:cNvSpPr/>
      </dsp:nvSpPr>
      <dsp:spPr bwMode="white">
        <a:xfrm rot="12600000">
          <a:off x="1764460" y="1518074"/>
          <a:ext cx="233211" cy="374018"/>
        </a:xfrm>
        <a:prstGeom prst="rightArrow">
          <a:avLst>
            <a:gd name="adj1" fmla="val 60000"/>
            <a:gd name="adj2" fmla="val 50000"/>
          </a:avLst>
        </a:prstGeom>
      </dsp:spPr>
      <dsp:style>
        <a:lnRef idx="0">
          <a:schemeClr val="lt1">
            <a:hueOff val="0"/>
            <a:satOff val="0"/>
            <a:lumOff val="0"/>
            <a:alpha val="100000"/>
          </a:schemeClr>
        </a:lnRef>
        <a:fillRef idx="3">
          <a:schemeClr val="accent2"/>
        </a:fillRef>
        <a:effectRef idx="3">
          <a:scrgbClr r="0" g="0" b="0"/>
        </a:effectRef>
        <a:fontRef idx="minor">
          <a:schemeClr val="lt1"/>
        </a:fontRef>
      </dsp:style>
      <dsp:txBody>
        <a:bodyPr rot="10800000" vert="horz" wrap="square" lIns="0" tIns="0" rIns="0" bIns="0" anchor="ctr"/>
        <a:lstStyle>
          <a:lvl1pPr algn="ctr">
            <a:defRPr sz="14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endParaRPr lang="zh-CN" altLang="en-US">
            <a:latin typeface="华文琥珀" panose="02010800040101010101" pitchFamily="2" charset="-122"/>
            <a:ea typeface="华文琥珀" panose="02010800040101010101" pitchFamily="2" charset="-122"/>
          </a:endParaRPr>
        </a:p>
      </dsp:txBody>
      <dsp:txXfrm rot="12600000">
        <a:off x="1764460" y="1518074"/>
        <a:ext cx="233211" cy="374018"/>
      </dsp:txXfrm>
    </dsp:sp>
    <dsp:sp modelId="{EFD94A1D-1705-44D4-9F71-52ACA21AC469}">
      <dsp:nvSpPr>
        <dsp:cNvPr id="15" name="椭圆 14"/>
        <dsp:cNvSpPr/>
      </dsp:nvSpPr>
      <dsp:spPr bwMode="white">
        <a:xfrm>
          <a:off x="664166" y="770038"/>
          <a:ext cx="1100054" cy="1100054"/>
        </a:xfrm>
        <a:prstGeom prst="ellipse">
          <a:avLst/>
        </a:prstGeom>
      </dsp:spPr>
      <dsp:style>
        <a:lnRef idx="0">
          <a:schemeClr val="lt1"/>
        </a:lnRef>
        <a:fillRef idx="3">
          <a:schemeClr val="accent2"/>
        </a:fillRef>
        <a:effectRef idx="3">
          <a:scrgbClr r="0" g="0" b="0"/>
        </a:effectRef>
        <a:fontRef idx="minor">
          <a:schemeClr val="lt1"/>
        </a:fontRef>
      </dsp:style>
      <dsp:txBody>
        <a:bodyPr vert="horz" wrap="square"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a:solidFill>
                <a:srgbClr val="2D2DFF"/>
              </a:solidFill>
              <a:latin typeface="华文琥珀" panose="02010800040101010101" pitchFamily="2" charset="-122"/>
              <a:ea typeface="华文琥珀" panose="02010800040101010101" pitchFamily="2" charset="-122"/>
            </a:rPr>
            <a:t>课程新理念</a:t>
          </a:r>
        </a:p>
      </dsp:txBody>
      <dsp:txXfrm>
        <a:off x="664166" y="770038"/>
        <a:ext cx="1100054" cy="110005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rSet qsTypeId="urn:microsoft.com/office/officeart/2005/8/quickstyle/simple5"/>
        </dgm:pt>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2">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cs typeface="+mn-cs"/>
              </a:rPr>
            </a:fld>
            <a:endParaRPr kumimoji="0" lang="zh-CN" altLang="en-US" sz="1200" b="0" i="0" u="none" strike="noStrike" kern="1200" cap="none" spc="0" normalizeH="0" baseline="0" noProof="0" dirty="0">
              <a:ln>
                <a:noFill/>
              </a:ln>
              <a:solidFill>
                <a:prstClr val="black"/>
              </a:solidFill>
              <a:effectLst/>
              <a:uLnTx/>
              <a:uFillTx/>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BE4B22E7-B664-44B2-809D-14F945A50A9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5" y="2665379"/>
            <a:ext cx="4873575" cy="3524284"/>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9" y="2665379"/>
            <a:ext cx="4897576" cy="3524284"/>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lIns="91440" tIns="45720" rIns="91440" bIns="4572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7" name="日期占位符 2"/>
          <p:cNvSpPr>
            <a:spLocks noGrp="1"/>
          </p:cNvSpPr>
          <p:nvPr>
            <p:ph type="dt" sz="half" idx="2"/>
          </p:nvPr>
        </p:nvSpPr>
        <p:spPr>
          <a:xfrm>
            <a:off x="838200" y="6356350"/>
            <a:ext cx="27432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9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900" b="0" i="0" u="none" strike="noStrike" kern="1200" cap="none" spc="0" normalizeH="0" baseline="0" noProof="1">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p>
            <a:pPr algn="r"/>
            <a:fld id="{9A0DB2DC-4C9A-4742-B13C-FB6460FD3503}" type="slidenum">
              <a:rPr lang="en-US" altLang="en-US" dirty="0"/>
            </a:fld>
            <a:endParaRPr lang="en-US" altLang="en-US" dirty="0"/>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Header 1"/>
          <p:cNvSpPr>
            <a:spLocks noGrp="1"/>
          </p:cNvSpPr>
          <p:nvPr>
            <p:ph type="title" hasCustomPrompt="1"/>
          </p:nvPr>
        </p:nvSpPr>
        <p:spPr/>
        <p:txBody>
          <a:bodyPr/>
          <a:lstStyle/>
          <a:p>
            <a:r>
              <a:rPr lang="en-US" smtClean="0"/>
              <a:t>Title</a:t>
            </a:r>
            <a:endParaRPr lang="en-US"/>
          </a:p>
        </p:txBody>
      </p:sp>
      <p:sp>
        <p:nvSpPr>
          <p:cNvPr id="3" name="Text 2"/>
          <p:cNvSpPr>
            <a:spLocks noGrp="1"/>
          </p:cNvSpPr>
          <p:nvPr>
            <p:ph type="body" idx="1" hasCustomPrompt="1"/>
          </p:nvPr>
        </p:nvSpPr>
        <p:spPr/>
        <p:txBody>
          <a:bodyPr/>
          <a:lstStyle/>
          <a:p>
            <a:pPr lvl="0"/>
            <a:r>
              <a:rPr lang="en-US" smtClean="0"/>
              <a:t>Text</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3"/>
          <p:cNvSpPr>
            <a:spLocks noGrp="1"/>
          </p:cNvSpPr>
          <p:nvPr>
            <p:ph type="dt" sz="half" idx="10"/>
          </p:nvPr>
        </p:nvSpPr>
        <p:spPr/>
        <p:txBody>
          <a:bodyPr/>
          <a:lstStyle/>
          <a:p>
            <a:fld id="{C16525B2-4347-4F72-BAF7-76B19438D329}" type="datetimeFigureOut">
              <a:rPr lang="en-US" smtClean="0"/>
            </a:fld>
            <a:endParaRPr lang="en-US"/>
          </a:p>
        </p:txBody>
      </p:sp>
      <p:sp>
        <p:nvSpPr>
          <p:cNvPr id="5" name="Footer 4"/>
          <p:cNvSpPr>
            <a:spLocks noGrp="1"/>
          </p:cNvSpPr>
          <p:nvPr>
            <p:ph type="ftr" sz="quarter" idx="11"/>
          </p:nvPr>
        </p:nvSpPr>
        <p:spPr/>
        <p:txBody>
          <a:bodyPr/>
          <a:lstStyle/>
          <a:p>
            <a:endParaRPr lang="en-US"/>
          </a:p>
        </p:txBody>
      </p:sp>
      <p:sp>
        <p:nvSpPr>
          <p:cNvPr id="6" name="Slide number 5"/>
          <p:cNvSpPr>
            <a:spLocks noGrp="1"/>
          </p:cNvSpPr>
          <p:nvPr>
            <p:ph type="sldNum" sz="quarter" idx="12"/>
          </p:nvPr>
        </p:nvSpPr>
        <p:spPr/>
        <p:txBody>
          <a:bodyPr/>
          <a:lstStyle/>
          <a:p>
            <a:fld id="{80F073CC-40D5-4B23-8DF0-9BD0A0C12F2C}"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z="1350" strike="noStrike" noProof="1" smtClean="0"/>
              <a:t>第四级</a:t>
            </a:r>
            <a:endParaRPr lang="zh-CN" altLang="en-US" strike="noStrike" noProof="1" smtClean="0"/>
          </a:p>
          <a:p>
            <a:pPr lvl="4" fontAlgn="auto"/>
            <a:r>
              <a:rPr lang="zh-CN" altLang="en-US" sz="1350" strike="noStrike" noProof="1" smtClean="0"/>
              <a:t>第五级</a:t>
            </a:r>
            <a:endParaRPr lang="zh-CN" altLang="en-US" strike="noStrike" noProof="1"/>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800" b="0" i="0" u="none" strike="noStrike" kern="1200" cap="none" spc="0" normalizeH="0" baseline="0" noProof="0">
              <a:ln>
                <a:noFill/>
              </a:ln>
              <a:solidFill>
                <a:schemeClr val="accent2"/>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rgbClr val="898989"/>
                </a:solidFill>
                <a:latin typeface="Georgia" panose="02040502050405020303" pitchFamily="18" charset="0"/>
              </a:defRPr>
            </a:lvl1pPr>
          </a:lstStyle>
          <a:p>
            <a:pPr lvl="0"/>
            <a:fld id="{9A0DB2DC-4C9A-4742-B13C-FB6460FD3503}" type="slidenum">
              <a:rPr lang="en-US" altLang="en-US" dirty="0">
                <a:ea typeface="宋体" panose="02010600030101010101" pitchFamily="2" charset="-122"/>
              </a:rPr>
            </a:fld>
            <a:endParaRPr lang="en-US" altLang="en-US"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9.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1.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6" Type="http://schemas.openxmlformats.org/officeDocument/2006/relationships/slideLayout" Target="../slideLayouts/slideLayout13.xml"/><Relationship Id="rId25" Type="http://schemas.openxmlformats.org/officeDocument/2006/relationships/tags" Target="../tags/tag36.xml"/><Relationship Id="rId24" Type="http://schemas.openxmlformats.org/officeDocument/2006/relationships/tags" Target="../tags/tag35.xml"/><Relationship Id="rId23" Type="http://schemas.openxmlformats.org/officeDocument/2006/relationships/tags" Target="../tags/tag34.xml"/><Relationship Id="rId22" Type="http://schemas.openxmlformats.org/officeDocument/2006/relationships/tags" Target="../tags/tag33.xml"/><Relationship Id="rId21" Type="http://schemas.openxmlformats.org/officeDocument/2006/relationships/tags" Target="../tags/tag32.xml"/><Relationship Id="rId20" Type="http://schemas.openxmlformats.org/officeDocument/2006/relationships/tags" Target="../tags/tag31.xml"/><Relationship Id="rId2" Type="http://schemas.openxmlformats.org/officeDocument/2006/relationships/tags" Target="../tags/tag13.xml"/><Relationship Id="rId19" Type="http://schemas.openxmlformats.org/officeDocument/2006/relationships/tags" Target="../tags/tag30.xml"/><Relationship Id="rId18" Type="http://schemas.openxmlformats.org/officeDocument/2006/relationships/tags" Target="../tags/tag29.xml"/><Relationship Id="rId17" Type="http://schemas.openxmlformats.org/officeDocument/2006/relationships/tags" Target="../tags/tag28.xml"/><Relationship Id="rId16" Type="http://schemas.openxmlformats.org/officeDocument/2006/relationships/tags" Target="../tags/tag27.xml"/><Relationship Id="rId15" Type="http://schemas.openxmlformats.org/officeDocument/2006/relationships/tags" Target="../tags/tag26.xml"/><Relationship Id="rId14" Type="http://schemas.openxmlformats.org/officeDocument/2006/relationships/tags" Target="../tags/tag25.xml"/><Relationship Id="rId13" Type="http://schemas.openxmlformats.org/officeDocument/2006/relationships/tags" Target="../tags/tag24.xml"/><Relationship Id="rId12" Type="http://schemas.openxmlformats.org/officeDocument/2006/relationships/tags" Target="../tags/tag23.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8.xml"/><Relationship Id="rId1" Type="http://schemas.openxmlformats.org/officeDocument/2006/relationships/tags" Target="../tags/tag37.xml"/></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18.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6.xml"/></Relationships>
</file>

<file path=ppt/slides/_rels/slide29.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8.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png"/><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6.png"/></Relationships>
</file>

<file path=ppt/slides/_rels/slide34.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image" Target="../media/image7.png"/><Relationship Id="rId1" Type="http://schemas.openxmlformats.org/officeDocument/2006/relationships/tags" Target="../tags/tag6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7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3.png"/><Relationship Id="rId1"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5.xml"/></Relationships>
</file>

<file path=ppt/slides/_rels/slide46.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1.xml"/><Relationship Id="rId2" Type="http://schemas.openxmlformats.org/officeDocument/2006/relationships/image" Target="../media/image8.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9" Type="http://schemas.openxmlformats.org/officeDocument/2006/relationships/diagramColors" Target="../diagrams/colors1.xml"/><Relationship Id="rId8" Type="http://schemas.openxmlformats.org/officeDocument/2006/relationships/diagramQuickStyle" Target="../diagrams/quickStyle1.xml"/><Relationship Id="rId7" Type="http://schemas.openxmlformats.org/officeDocument/2006/relationships/diagramLayout" Target="../diagrams/layout1.xml"/><Relationship Id="rId6" Type="http://schemas.openxmlformats.org/officeDocument/2006/relationships/diagramData" Target="../diagrams/data1.xml"/><Relationship Id="rId5" Type="http://schemas.openxmlformats.org/officeDocument/2006/relationships/tags" Target="../tags/tag5.xml"/><Relationship Id="rId4" Type="http://schemas.openxmlformats.org/officeDocument/2006/relationships/image" Target="../media/image5.png"/><Relationship Id="rId3" Type="http://schemas.openxmlformats.org/officeDocument/2006/relationships/tags" Target="../tags/tag4.xml"/><Relationship Id="rId2" Type="http://schemas.openxmlformats.org/officeDocument/2006/relationships/image" Target="../media/image4.png"/><Relationship Id="rId11" Type="http://schemas.openxmlformats.org/officeDocument/2006/relationships/slideLayout" Target="../slideLayouts/slideLayout13.xml"/><Relationship Id="rId10" Type="http://schemas.microsoft.com/office/2007/relationships/diagramDrawing" Target="../diagrams/drawing1.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804545" y="679450"/>
            <a:ext cx="10657205" cy="2387600"/>
          </a:xfrm>
        </p:spPr>
        <p:txBody>
          <a:bodyPr>
            <a:scene3d>
              <a:camera prst="orthographicFront"/>
              <a:lightRig rig="threePt" dir="t"/>
            </a:scene3d>
          </a:bodyPr>
          <a:p>
            <a:r>
              <a:rPr lang="zh-CN" altLang="en-US" sz="5400" b="1">
                <a:ln w="9525">
                  <a:solidFill>
                    <a:schemeClr val="bg1"/>
                  </a:solidFill>
                  <a:prstDash val="solid"/>
                </a:ln>
                <a:solidFill>
                  <a:schemeClr val="tx1"/>
                </a:solidFill>
                <a:effectLst>
                  <a:outerShdw blurRad="12700" dist="38100" dir="2700000" algn="tl" rotWithShape="0">
                    <a:schemeClr val="bg1">
                      <a:lumMod val="50000"/>
                    </a:schemeClr>
                  </a:outerShdw>
                </a:effectLst>
              </a:rPr>
              <a:t>新课标下历史学科核心素养的培养</a:t>
            </a:r>
            <a:endParaRPr lang="zh-CN" altLang="en-US" sz="5400" b="1">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nvSpPr>
        <p:spPr>
          <a:xfrm>
            <a:off x="167005" y="2967355"/>
            <a:ext cx="11536680" cy="923925"/>
          </a:xfrm>
          <a:prstGeom prst="rect">
            <a:avLst/>
          </a:prstGeom>
          <a:solidFill>
            <a:srgbClr val="FF0000"/>
          </a:solidFill>
          <a:ln w="28575">
            <a:solidFill>
              <a:srgbClr val="202020"/>
            </a:solidFill>
            <a:miter lim="800000"/>
          </a:ln>
        </p:spPr>
        <p:txBody>
          <a:bodyPr vert="horz" wrap="square" lIns="91440" tIns="45720" rIns="91440" bIns="45720" numCol="1" anchor="t" anchorCtr="0" compatLnSpc="1"/>
          <a:lstStyle>
            <a:lvl1pPr marL="342900" indent="-342900" algn="l" rtl="0" eaLnBrk="0" fontAlgn="base" hangingPunct="0">
              <a:spcBef>
                <a:spcPct val="20000"/>
              </a:spcBef>
              <a:spcAft>
                <a:spcPct val="0"/>
              </a:spcAft>
              <a:buClr>
                <a:schemeClr val="accent5"/>
              </a:buClr>
              <a:buSzPct val="60000"/>
              <a:buFont typeface="Wingdings" panose="05000000000000000000" pitchFamily="2" charset="2"/>
              <a:buChar char="n"/>
              <a:defRPr sz="3200" b="1" kern="1200">
                <a:solidFill>
                  <a:srgbClr val="1F497D"/>
                </a:solidFill>
                <a:latin typeface="华文中宋" panose="02010600040101010101" pitchFamily="2" charset="-122"/>
                <a:ea typeface="华文中宋" panose="02010600040101010101" pitchFamily="2" charset="-122"/>
                <a:cs typeface="+mn-cs"/>
              </a:defRPr>
            </a:lvl1pPr>
            <a:lvl2pPr marL="742950" indent="-285750" algn="l" rtl="0" eaLnBrk="0" fontAlgn="base" hangingPunct="0">
              <a:spcBef>
                <a:spcPct val="20000"/>
              </a:spcBef>
              <a:spcAft>
                <a:spcPct val="0"/>
              </a:spcAft>
              <a:buClr>
                <a:srgbClr val="F79646"/>
              </a:buClr>
              <a:buSzPct val="60000"/>
              <a:buFont typeface="Wingdings" panose="05000000000000000000" pitchFamily="2" charset="2"/>
              <a:buChar char="n"/>
              <a:defRPr sz="2800" b="1" kern="1200">
                <a:solidFill>
                  <a:schemeClr val="tx1"/>
                </a:solidFill>
                <a:latin typeface="华文中宋" panose="02010600040101010101" pitchFamily="2" charset="-122"/>
                <a:ea typeface="华文中宋" panose="02010600040101010101" pitchFamily="2" charset="-122"/>
                <a:cs typeface="+mn-cs"/>
              </a:defRPr>
            </a:lvl2pPr>
            <a:lvl3pPr marL="1143000" indent="-228600" algn="l" rtl="0" eaLnBrk="0" fontAlgn="base" hangingPunct="0">
              <a:spcBef>
                <a:spcPct val="20000"/>
              </a:spcBef>
              <a:spcAft>
                <a:spcPct val="0"/>
              </a:spcAft>
              <a:buFont typeface="Arial" panose="020B0604020202020204" pitchFamily="34" charset="0"/>
              <a:buChar char="•"/>
              <a:defRPr sz="2400" b="1" kern="1200">
                <a:solidFill>
                  <a:schemeClr val="tx1"/>
                </a:solidFill>
                <a:latin typeface="华文中宋" panose="02010600040101010101" pitchFamily="2" charset="-122"/>
                <a:ea typeface="华文中宋" panose="02010600040101010101" pitchFamily="2" charset="-122"/>
                <a:cs typeface="+mn-cs"/>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华文中宋" panose="02010600040101010101" pitchFamily="2" charset="-122"/>
                <a:ea typeface="华文中宋" panose="02010600040101010101" pitchFamily="2" charset="-122"/>
                <a:cs typeface="+mn-cs"/>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华文中宋" panose="02010600040101010101" pitchFamily="2" charset="-122"/>
                <a:ea typeface="华文中宋" panose="02010600040101010101" pitchFamily="2"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800" dirty="0">
                <a:solidFill>
                  <a:schemeClr val="tx1"/>
                </a:solidFill>
                <a:latin typeface="黑体" panose="02010609060101010101" charset="-122"/>
                <a:ea typeface="黑体" panose="02010609060101010101" charset="-122"/>
                <a:cs typeface="黑体" panose="02010609060101010101" charset="-122"/>
              </a:rPr>
              <a:t>    </a:t>
            </a:r>
            <a:r>
              <a:rPr lang="zh-CN" altLang="zh-CN" sz="1800" dirty="0">
                <a:solidFill>
                  <a:schemeClr val="tx1"/>
                </a:solidFill>
                <a:latin typeface="黑体" panose="02010609060101010101" charset="-122"/>
                <a:ea typeface="黑体" panose="02010609060101010101" charset="-122"/>
                <a:cs typeface="黑体" panose="02010609060101010101" charset="-122"/>
              </a:rPr>
              <a:t>高中历史课程标准</a:t>
            </a:r>
            <a:r>
              <a:rPr lang="zh-CN" altLang="en-US" sz="1800" dirty="0">
                <a:solidFill>
                  <a:schemeClr val="tx1"/>
                </a:solidFill>
                <a:latin typeface="黑体" panose="02010609060101010101" charset="-122"/>
                <a:ea typeface="黑体" panose="02010609060101010101" charset="-122"/>
                <a:cs typeface="黑体" panose="02010609060101010101" charset="-122"/>
                <a:sym typeface="+mn-ea"/>
              </a:rPr>
              <a:t>（</a:t>
            </a:r>
            <a:r>
              <a:rPr lang="en-US" altLang="zh-CN" sz="1800" dirty="0">
                <a:solidFill>
                  <a:schemeClr val="tx1"/>
                </a:solidFill>
                <a:latin typeface="黑体" panose="02010609060101010101" charset="-122"/>
                <a:ea typeface="黑体" panose="02010609060101010101" charset="-122"/>
                <a:cs typeface="黑体" panose="02010609060101010101" charset="-122"/>
                <a:sym typeface="+mn-ea"/>
              </a:rPr>
              <a:t>2017</a:t>
            </a:r>
            <a:r>
              <a:rPr lang="zh-CN" altLang="en-US" sz="1800" dirty="0">
                <a:solidFill>
                  <a:schemeClr val="tx1"/>
                </a:solidFill>
                <a:latin typeface="黑体" panose="02010609060101010101" charset="-122"/>
                <a:ea typeface="黑体" panose="02010609060101010101" charset="-122"/>
                <a:cs typeface="黑体" panose="02010609060101010101" charset="-122"/>
                <a:sym typeface="+mn-ea"/>
              </a:rPr>
              <a:t>年版</a:t>
            </a:r>
            <a:r>
              <a:rPr lang="en-US" altLang="zh-CN" sz="1800" dirty="0">
                <a:solidFill>
                  <a:schemeClr val="tx1"/>
                </a:solidFill>
                <a:latin typeface="黑体" panose="02010609060101010101" charset="-122"/>
                <a:ea typeface="黑体" panose="02010609060101010101" charset="-122"/>
                <a:cs typeface="黑体" panose="02010609060101010101" charset="-122"/>
                <a:sym typeface="+mn-ea"/>
              </a:rPr>
              <a:t>2020</a:t>
            </a:r>
            <a:r>
              <a:rPr lang="zh-CN" altLang="en-US" sz="1800" dirty="0">
                <a:solidFill>
                  <a:schemeClr val="tx1"/>
                </a:solidFill>
                <a:latin typeface="黑体" panose="02010609060101010101" charset="-122"/>
                <a:ea typeface="黑体" panose="02010609060101010101" charset="-122"/>
                <a:cs typeface="黑体" panose="02010609060101010101" charset="-122"/>
                <a:sym typeface="+mn-ea"/>
              </a:rPr>
              <a:t>修订）</a:t>
            </a:r>
            <a:r>
              <a:rPr lang="zh-CN" altLang="zh-CN" sz="1800" dirty="0">
                <a:solidFill>
                  <a:schemeClr val="tx1"/>
                </a:solidFill>
                <a:latin typeface="黑体" panose="02010609060101010101" charset="-122"/>
                <a:ea typeface="黑体" panose="02010609060101010101" charset="-122"/>
                <a:cs typeface="黑体" panose="02010609060101010101" charset="-122"/>
              </a:rPr>
              <a:t>规定：历史教学是培养和发展学生历史学科核心素养的基本途径。要实现基于历史学科核心素养的教学，教师须确立新的认知观、教学观和评价观，从知识本位转变为素养本位，努力将学生对知识的学习过程转化为发展核心素养的过程</a:t>
            </a:r>
            <a:r>
              <a:rPr lang="en-US" altLang="zh-CN" sz="1800" dirty="0">
                <a:solidFill>
                  <a:schemeClr val="tx1"/>
                </a:solidFill>
                <a:latin typeface="黑体" panose="02010609060101010101" charset="-122"/>
                <a:ea typeface="黑体" panose="02010609060101010101" charset="-122"/>
                <a:cs typeface="黑体" panose="02010609060101010101" charset="-122"/>
              </a:rPr>
              <a:t> </a:t>
            </a:r>
            <a:endParaRPr lang="en-US" altLang="zh-CN" sz="1800" dirty="0">
              <a:solidFill>
                <a:schemeClr val="tx1"/>
              </a:solidFill>
              <a:latin typeface="黑体" panose="02010609060101010101" charset="-122"/>
              <a:ea typeface="黑体" panose="02010609060101010101" charset="-122"/>
              <a:cs typeface="黑体" panose="02010609060101010101" charset="-122"/>
            </a:endParaRPr>
          </a:p>
        </p:txBody>
      </p:sp>
      <p:sp>
        <p:nvSpPr>
          <p:cNvPr id="35" name="文本框 34"/>
          <p:cNvSpPr txBox="1"/>
          <p:nvPr/>
        </p:nvSpPr>
        <p:spPr>
          <a:xfrm>
            <a:off x="206375" y="2428875"/>
            <a:ext cx="9201150" cy="46037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教学新要求</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400" b="1" u="none" dirty="0">
                <a:solidFill>
                  <a:srgbClr val="2D2DFF"/>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知识本位</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转为</a:t>
            </a:r>
            <a:r>
              <a:rPr lang="zh-CN" altLang="en-US" sz="2400" b="1" u="none" dirty="0">
                <a:solidFill>
                  <a:srgbClr val="2D2DFF"/>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素养本位，全过程</a:t>
            </a:r>
            <a:r>
              <a:rPr lang="zh-CN" altLang="en-US" sz="2400" b="1" u="none" dirty="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聚焦</a:t>
            </a:r>
            <a:r>
              <a:rPr lang="zh-CN" altLang="en-US" sz="2400" b="1" u="none" dirty="0">
                <a:solidFill>
                  <a:srgbClr val="2D2DFF"/>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核心素养</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7" name="文本框 6"/>
          <p:cNvSpPr txBox="1"/>
          <p:nvPr/>
        </p:nvSpPr>
        <p:spPr>
          <a:xfrm>
            <a:off x="107315" y="4126230"/>
            <a:ext cx="11492865" cy="429895"/>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CN" altLang="en-US" sz="2200" b="1" dirty="0">
                <a:solidFill>
                  <a:schemeClr val="tx1"/>
                </a:solidFill>
                <a:latin typeface="黑体" panose="02010609060101010101" charset="-122"/>
                <a:ea typeface="黑体" panose="02010609060101010101" charset="-122"/>
              </a:rPr>
              <a:t>重置教学观：重新建立一发展学生历史核心素养为核心的新的认知观、教学观、评价观</a:t>
            </a:r>
            <a:endParaRPr lang="zh-CN" altLang="en-US" sz="2200" b="1" dirty="0">
              <a:solidFill>
                <a:schemeClr val="tx1"/>
              </a:solidFill>
              <a:latin typeface="黑体" panose="02010609060101010101" charset="-122"/>
              <a:ea typeface="黑体" panose="02010609060101010101" charset="-122"/>
            </a:endParaRPr>
          </a:p>
        </p:txBody>
      </p:sp>
      <p:sp>
        <p:nvSpPr>
          <p:cNvPr id="8" name="文本框 7"/>
          <p:cNvSpPr txBox="1"/>
          <p:nvPr/>
        </p:nvSpPr>
        <p:spPr>
          <a:xfrm>
            <a:off x="88265" y="4686935"/>
            <a:ext cx="11472545" cy="429895"/>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CN" altLang="en-US" sz="2200" b="1" dirty="0">
                <a:solidFill>
                  <a:schemeClr val="tx1"/>
                </a:solidFill>
                <a:latin typeface="黑体" panose="02010609060101010101" charset="-122"/>
                <a:ea typeface="黑体" panose="02010609060101010101" charset="-122"/>
                <a:cs typeface="黑体" panose="02010609060101010101" charset="-122"/>
              </a:rPr>
              <a:t>重置本位观：知识本位</a:t>
            </a:r>
            <a:r>
              <a:rPr lang="en-US" altLang="zh-CN" sz="2200" b="1" dirty="0">
                <a:solidFill>
                  <a:schemeClr val="tx1"/>
                </a:solidFill>
                <a:latin typeface="黑体" panose="02010609060101010101" charset="-122"/>
                <a:ea typeface="黑体" panose="02010609060101010101" charset="-122"/>
                <a:cs typeface="黑体" panose="02010609060101010101" charset="-122"/>
              </a:rPr>
              <a:t>————</a:t>
            </a:r>
            <a:r>
              <a:rPr lang="zh-CN" altLang="en-US" sz="2200" b="1" dirty="0">
                <a:solidFill>
                  <a:schemeClr val="tx1"/>
                </a:solidFill>
                <a:latin typeface="黑体" panose="02010609060101010101" charset="-122"/>
                <a:ea typeface="黑体" panose="02010609060101010101" charset="-122"/>
                <a:cs typeface="黑体" panose="02010609060101010101" charset="-122"/>
              </a:rPr>
              <a:t>能力本位</a:t>
            </a:r>
            <a:r>
              <a:rPr lang="en-US" altLang="zh-CN" sz="2200" b="1" dirty="0">
                <a:solidFill>
                  <a:schemeClr val="tx1"/>
                </a:solidFill>
                <a:latin typeface="黑体" panose="02010609060101010101" charset="-122"/>
                <a:ea typeface="黑体" panose="02010609060101010101" charset="-122"/>
                <a:cs typeface="黑体" panose="02010609060101010101" charset="-122"/>
              </a:rPr>
              <a:t>————</a:t>
            </a:r>
            <a:r>
              <a:rPr lang="zh-CN" altLang="en-US" sz="2200" b="1" dirty="0">
                <a:solidFill>
                  <a:schemeClr val="tx1"/>
                </a:solidFill>
                <a:latin typeface="黑体" panose="02010609060101010101" charset="-122"/>
                <a:ea typeface="黑体" panose="02010609060101010101" charset="-122"/>
                <a:cs typeface="黑体" panose="02010609060101010101" charset="-122"/>
              </a:rPr>
              <a:t>转为素养本位</a:t>
            </a:r>
            <a:endParaRPr lang="zh-CN" altLang="en-US" sz="2200" b="1" dirty="0">
              <a:solidFill>
                <a:schemeClr val="tx1"/>
              </a:solidFill>
              <a:latin typeface="黑体" panose="02010609060101010101" charset="-122"/>
              <a:ea typeface="黑体" panose="02010609060101010101" charset="-122"/>
              <a:cs typeface="黑体" panose="02010609060101010101" charset="-122"/>
            </a:endParaRPr>
          </a:p>
        </p:txBody>
      </p:sp>
      <p:sp>
        <p:nvSpPr>
          <p:cNvPr id="9" name="文本框 8"/>
          <p:cNvSpPr txBox="1"/>
          <p:nvPr/>
        </p:nvSpPr>
        <p:spPr>
          <a:xfrm>
            <a:off x="107315" y="5247640"/>
            <a:ext cx="11453495" cy="429895"/>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CN" altLang="en-US" sz="2200" b="1" dirty="0">
                <a:solidFill>
                  <a:schemeClr val="tx1"/>
                </a:solidFill>
                <a:latin typeface="黑体" panose="02010609060101010101" charset="-122"/>
                <a:ea typeface="黑体" panose="02010609060101010101" charset="-122"/>
                <a:cs typeface="黑体" panose="02010609060101010101" charset="-122"/>
              </a:rPr>
              <a:t>重置过程观：由学生学习知识的过程</a:t>
            </a:r>
            <a:r>
              <a:rPr lang="en-US" altLang="zh-CN" sz="2200" b="1" dirty="0">
                <a:solidFill>
                  <a:schemeClr val="tx1"/>
                </a:solidFill>
                <a:latin typeface="黑体" panose="02010609060101010101" charset="-122"/>
                <a:ea typeface="黑体" panose="02010609060101010101" charset="-122"/>
                <a:cs typeface="黑体" panose="02010609060101010101" charset="-122"/>
              </a:rPr>
              <a:t>——</a:t>
            </a:r>
            <a:r>
              <a:rPr lang="zh-CN" altLang="en-US" sz="2200" b="1" dirty="0">
                <a:solidFill>
                  <a:schemeClr val="tx1"/>
                </a:solidFill>
                <a:latin typeface="黑体" panose="02010609060101010101" charset="-122"/>
                <a:ea typeface="黑体" panose="02010609060101010101" charset="-122"/>
                <a:cs typeface="黑体" panose="02010609060101010101" charset="-122"/>
              </a:rPr>
              <a:t>转化为</a:t>
            </a:r>
            <a:r>
              <a:rPr lang="en-US" altLang="zh-CN" sz="2200" b="1" dirty="0">
                <a:solidFill>
                  <a:schemeClr val="tx1"/>
                </a:solidFill>
                <a:latin typeface="黑体" panose="02010609060101010101" charset="-122"/>
                <a:ea typeface="黑体" panose="02010609060101010101" charset="-122"/>
                <a:cs typeface="黑体" panose="02010609060101010101" charset="-122"/>
              </a:rPr>
              <a:t>——</a:t>
            </a:r>
            <a:r>
              <a:rPr lang="zh-CN" altLang="en-US" sz="2200" b="1" dirty="0">
                <a:solidFill>
                  <a:schemeClr val="tx1"/>
                </a:solidFill>
                <a:latin typeface="黑体" panose="02010609060101010101" charset="-122"/>
                <a:ea typeface="黑体" panose="02010609060101010101" charset="-122"/>
                <a:cs typeface="黑体" panose="02010609060101010101" charset="-122"/>
              </a:rPr>
              <a:t>发展学生核心素养的过程</a:t>
            </a:r>
            <a:endParaRPr lang="zh-CN" altLang="en-US" sz="2200" b="1" dirty="0">
              <a:solidFill>
                <a:schemeClr val="tx1"/>
              </a:solidFill>
              <a:latin typeface="黑体" panose="02010609060101010101" charset="-122"/>
              <a:ea typeface="黑体" panose="02010609060101010101" charset="-122"/>
              <a:cs typeface="黑体" panose="02010609060101010101" charset="-122"/>
            </a:endParaRPr>
          </a:p>
        </p:txBody>
      </p:sp>
      <p:sp>
        <p:nvSpPr>
          <p:cNvPr id="10" name="文本框 9"/>
          <p:cNvSpPr txBox="1"/>
          <p:nvPr>
            <p:custDataLst>
              <p:tags r:id="rId1"/>
            </p:custDataLst>
          </p:nvPr>
        </p:nvSpPr>
        <p:spPr>
          <a:xfrm>
            <a:off x="195580" y="289560"/>
            <a:ext cx="8955405" cy="46037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scene3d>
              <a:camera prst="orthographicFront"/>
              <a:lightRig rig="threePt" dir="t"/>
            </a:scene3d>
          </a:bodyPr>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教学新标准</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学业质量水平等级</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学科核心素养水平划分</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11" name="文本框 10"/>
          <p:cNvSpPr txBox="1"/>
          <p:nvPr>
            <p:custDataLst>
              <p:tags r:id="rId2"/>
            </p:custDataLst>
          </p:nvPr>
        </p:nvSpPr>
        <p:spPr>
          <a:xfrm>
            <a:off x="167005" y="849630"/>
            <a:ext cx="11715750" cy="1322070"/>
          </a:xfrm>
          <a:prstGeom prst="rect">
            <a:avLst/>
          </a:prstGeom>
          <a:solidFill>
            <a:srgbClr val="FFC000"/>
          </a:solidFill>
          <a:ln w="28575">
            <a:solidFill>
              <a:srgbClr val="2D2DFF"/>
            </a:solidFill>
          </a:ln>
        </p:spPr>
        <p:txBody>
          <a:bodyPr wrap="square" rtlCol="0">
            <a:spAutoFit/>
          </a:bodyPr>
          <a:p>
            <a:r>
              <a:rPr lang="zh-CN" altLang="en-US" sz="2000" b="1">
                <a:solidFill>
                  <a:schemeClr val="tx1"/>
                </a:solidFill>
                <a:latin typeface="微软雅黑" panose="020B0503020204020204" charset="-122"/>
                <a:ea typeface="微软雅黑" panose="020B0503020204020204" charset="-122"/>
                <a:sym typeface="+mn-ea"/>
              </a:rPr>
              <a:t>明确了学业质量标准，明确了历史核心素养等级水平，为教师教学质量的把握提供了根本遵循。</a:t>
            </a:r>
            <a:endParaRPr lang="zh-CN" altLang="en-US" sz="2000" b="1">
              <a:solidFill>
                <a:schemeClr val="tx1"/>
              </a:solidFill>
              <a:latin typeface="微软雅黑" panose="020B0503020204020204" charset="-122"/>
              <a:ea typeface="微软雅黑" panose="020B0503020204020204" charset="-122"/>
              <a:sym typeface="+mn-ea"/>
            </a:endParaRPr>
          </a:p>
          <a:p>
            <a:r>
              <a:rPr lang="zh-CN" altLang="en-US" sz="2000" b="1" dirty="0">
                <a:solidFill>
                  <a:schemeClr val="tx1"/>
                </a:solidFill>
                <a:latin typeface="微软雅黑" panose="020B0503020204020204" charset="-122"/>
                <a:ea typeface="微软雅黑" panose="020B0503020204020204" charset="-122"/>
                <a:sym typeface="+mn-ea"/>
              </a:rPr>
              <a:t>帮助教师和学生把握教与学的深度和广度，为阶段性评价、学业水平考试和升学考试命题提供重要依据，促进教、学、考有机衔接，可以说是新课标与教、学、考、评的桥梁。</a:t>
            </a:r>
            <a:endParaRPr lang="zh-CN" altLang="en-US" sz="2000" b="1" dirty="0">
              <a:solidFill>
                <a:schemeClr val="tx1"/>
              </a:solidFill>
              <a:latin typeface="微软雅黑" panose="020B0503020204020204" charset="-122"/>
              <a:ea typeface="微软雅黑" panose="020B0503020204020204" charset="-122"/>
              <a:sym typeface="+mn-ea"/>
            </a:endParaRPr>
          </a:p>
          <a:p>
            <a:r>
              <a:rPr lang="zh-CN" altLang="en-US" sz="2000" b="1" dirty="0">
                <a:solidFill>
                  <a:schemeClr val="tx1"/>
                </a:solidFill>
                <a:latin typeface="微软雅黑" panose="020B0503020204020204" charset="-122"/>
                <a:ea typeface="微软雅黑" panose="020B0503020204020204" charset="-122"/>
                <a:sym typeface="+mn-ea"/>
              </a:rPr>
              <a:t>各个核心素养划分水平</a:t>
            </a:r>
            <a:r>
              <a:rPr lang="en-US" altLang="zh-CN" sz="2000" b="1" dirty="0">
                <a:solidFill>
                  <a:schemeClr val="tx1"/>
                </a:solidFill>
                <a:latin typeface="微软雅黑" panose="020B0503020204020204" charset="-122"/>
                <a:ea typeface="微软雅黑" panose="020B0503020204020204" charset="-122"/>
                <a:sym typeface="+mn-ea"/>
              </a:rPr>
              <a:t>1234</a:t>
            </a:r>
            <a:r>
              <a:rPr lang="zh-CN" altLang="en-US" sz="2000" b="1" dirty="0">
                <a:solidFill>
                  <a:schemeClr val="tx1"/>
                </a:solidFill>
                <a:latin typeface="微软雅黑" panose="020B0503020204020204" charset="-122"/>
                <a:ea typeface="微软雅黑" panose="020B0503020204020204" charset="-122"/>
                <a:sym typeface="+mn-ea"/>
              </a:rPr>
              <a:t>等级</a:t>
            </a:r>
            <a:endParaRPr lang="zh-CN" altLang="en-US" sz="2000" b="1" dirty="0">
              <a:solidFill>
                <a:schemeClr val="tx1"/>
              </a:solidFill>
              <a:latin typeface="微软雅黑" panose="020B0503020204020204" charset="-122"/>
              <a:ea typeface="微软雅黑" panose="020B0503020204020204" charset="-122"/>
              <a:sym typeface="+mn-ea"/>
            </a:endParaRPr>
          </a:p>
        </p:txBody>
      </p:sp>
      <p:sp>
        <p:nvSpPr>
          <p:cNvPr id="12" name="文本框 11"/>
          <p:cNvSpPr txBox="1"/>
          <p:nvPr/>
        </p:nvSpPr>
        <p:spPr>
          <a:xfrm>
            <a:off x="107315" y="5912485"/>
            <a:ext cx="11596370" cy="760730"/>
          </a:xfrm>
          <a:prstGeom prst="rect">
            <a:avLst/>
          </a:prstGeom>
          <a:solidFill>
            <a:srgbClr val="FFC000"/>
          </a:solidFill>
        </p:spPr>
        <p:txBody>
          <a:bodyPr wrap="square" rtlCol="0" anchor="t">
            <a:noAutofit/>
          </a:bodyPr>
          <a:p>
            <a:r>
              <a:rPr lang="zh-CN" altLang="en-US" sz="2800" b="1" dirty="0" smtClean="0">
                <a:solidFill>
                  <a:srgbClr val="000000"/>
                </a:solidFill>
                <a:latin typeface="黑体" panose="02010609060101010101" charset="-122"/>
                <a:ea typeface="黑体" panose="02010609060101010101" charset="-122"/>
                <a:cs typeface="黑体" panose="02010609060101010101" charset="-122"/>
                <a:sym typeface="+mn-ea"/>
              </a:rPr>
              <a:t>这些新的变化反映了高中历史课程的新理念</a:t>
            </a:r>
            <a:r>
              <a:rPr lang="en-US" altLang="zh-CN" sz="2800" b="1" dirty="0" smtClean="0">
                <a:solidFill>
                  <a:srgbClr val="000000"/>
                </a:solidFill>
                <a:latin typeface="黑体" panose="02010609060101010101" charset="-122"/>
                <a:ea typeface="黑体" panose="02010609060101010101" charset="-122"/>
                <a:cs typeface="黑体" panose="02010609060101010101" charset="-122"/>
                <a:sym typeface="+mn-ea"/>
              </a:rPr>
              <a:t>——</a:t>
            </a:r>
            <a:r>
              <a:rPr lang="zh-CN" altLang="en-US" sz="2800" b="1" dirty="0" smtClean="0">
                <a:solidFill>
                  <a:srgbClr val="FF0000"/>
                </a:solidFill>
                <a:latin typeface="黑体" panose="02010609060101010101" charset="-122"/>
                <a:ea typeface="黑体" panose="02010609060101010101" charset="-122"/>
                <a:cs typeface="黑体" panose="02010609060101010101" charset="-122"/>
                <a:sym typeface="+mn-ea"/>
              </a:rPr>
              <a:t>历史学科核心素养</a:t>
            </a:r>
            <a:endParaRPr lang="zh-CN" altLang="en-US" sz="2800" b="1" dirty="0" smtClean="0">
              <a:solidFill>
                <a:srgbClr val="FF0000"/>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 grpId="0" animBg="1"/>
      <p:bldP spid="7" grpId="0" animBg="1"/>
      <p:bldP spid="8" grpId="0" animBg="1"/>
      <p:bldP spid="9"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66700" y="53975"/>
            <a:ext cx="10515600" cy="1040765"/>
          </a:xfrm>
        </p:spPr>
        <p:txBody>
          <a:bodyPr/>
          <a:lstStyle/>
          <a:p>
            <a:pPr marL="0" indent="0" fontAlgn="auto">
              <a:lnSpc>
                <a:spcPct val="100000"/>
              </a:lnSpc>
            </a:pPr>
            <a:r>
              <a:rPr lang="zh-CN" altLang="en-US" dirty="0" smtClean="0">
                <a:latin typeface="黑体" panose="02010609060101010101" charset="-122"/>
                <a:ea typeface="黑体" panose="02010609060101010101" charset="-122"/>
              </a:rPr>
              <a:t>新课标理论基础上的</a:t>
            </a:r>
            <a:r>
              <a:rPr lang="en-US" altLang="zh-CN" dirty="0" smtClean="0">
                <a:latin typeface="黑体" panose="02010609060101010101" charset="-122"/>
                <a:ea typeface="黑体" panose="02010609060101010101" charset="-122"/>
              </a:rPr>
              <a:t>《</a:t>
            </a:r>
            <a:r>
              <a:rPr lang="zh-CN" altLang="en-US" dirty="0" smtClean="0">
                <a:latin typeface="黑体" panose="02010609060101010101" charset="-122"/>
                <a:ea typeface="黑体" panose="02010609060101010101" charset="-122"/>
              </a:rPr>
              <a:t>中国高考评价体系</a:t>
            </a:r>
            <a:r>
              <a:rPr lang="en-US" altLang="zh-CN" dirty="0" smtClean="0">
                <a:latin typeface="黑体" panose="02010609060101010101" charset="-122"/>
                <a:ea typeface="黑体" panose="02010609060101010101" charset="-122"/>
              </a:rPr>
              <a:t>》</a:t>
            </a:r>
            <a:endParaRPr lang="zh-CN" altLang="en-US" dirty="0">
              <a:latin typeface="黑体" panose="02010609060101010101" charset="-122"/>
              <a:ea typeface="黑体" panose="02010609060101010101" charset="-122"/>
            </a:endParaRPr>
          </a:p>
        </p:txBody>
      </p:sp>
      <p:sp>
        <p:nvSpPr>
          <p:cNvPr id="3" name="内容占位符 2"/>
          <p:cNvSpPr>
            <a:spLocks noGrp="1"/>
          </p:cNvSpPr>
          <p:nvPr>
            <p:ph idx="1"/>
          </p:nvPr>
        </p:nvSpPr>
        <p:spPr>
          <a:xfrm>
            <a:off x="266700" y="910590"/>
            <a:ext cx="11304270" cy="4493895"/>
          </a:xfrm>
        </p:spPr>
        <p:txBody>
          <a:bodyPr>
            <a:noAutofit/>
          </a:bodyPr>
          <a:lstStyle/>
          <a:p>
            <a:pPr fontAlgn="auto">
              <a:lnSpc>
                <a:spcPct val="150000"/>
              </a:lnSpc>
            </a:pPr>
            <a:r>
              <a:rPr lang="en-US" sz="2800" b="1" dirty="0" smtClean="0">
                <a:latin typeface="宋体" panose="02010600030101010101" pitchFamily="2" charset="-122"/>
                <a:ea typeface="宋体" panose="02010600030101010101" pitchFamily="2" charset="-122"/>
                <a:cs typeface="宋体" panose="02010600030101010101" pitchFamily="2" charset="-122"/>
              </a:rPr>
              <a:t> 2019</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年，教育部明确提出要立足全面发展育人目标，构建包括</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核心价值、</a:t>
            </a:r>
            <a:r>
              <a:rPr lang="zh-CN" altLang="en-US" sz="2800" b="1" u="sng" dirty="0" smtClean="0">
                <a:latin typeface="宋体" panose="02010600030101010101" pitchFamily="2" charset="-122"/>
                <a:ea typeface="宋体" panose="02010600030101010101" pitchFamily="2" charset="-122"/>
                <a:cs typeface="宋体" panose="02010600030101010101" pitchFamily="2" charset="-122"/>
              </a:rPr>
              <a:t>学科素养</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、关键能力、必备知识</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在内的</a:t>
            </a:r>
            <a:r>
              <a:rPr lang="zh-CN" altLang="en-US" sz="2800" b="1" u="sng" dirty="0" smtClean="0">
                <a:solidFill>
                  <a:srgbClr val="FF0000"/>
                </a:solidFill>
                <a:latin typeface="宋体" panose="02010600030101010101" pitchFamily="2" charset="-122"/>
                <a:ea typeface="宋体" panose="02010600030101010101" pitchFamily="2" charset="-122"/>
                <a:cs typeface="宋体" panose="02010600030101010101" pitchFamily="2" charset="-122"/>
              </a:rPr>
              <a:t>高考考查内容体系</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。这为科学构建中国高考评价体系提出了明确目标，提供了基本遵循。</a:t>
            </a:r>
            <a:endParaRPr lang="en-US" altLang="zh-CN" sz="2800" b="1" dirty="0" smtClean="0">
              <a:latin typeface="宋体" panose="02010600030101010101" pitchFamily="2" charset="-122"/>
              <a:ea typeface="宋体" panose="02010600030101010101" pitchFamily="2" charset="-122"/>
              <a:cs typeface="宋体" panose="02010600030101010101" pitchFamily="2" charset="-122"/>
            </a:endParaRPr>
          </a:p>
          <a:p>
            <a:pPr marL="0" marR="0" fontAlgn="auto">
              <a:lnSpc>
                <a:spcPct val="150000"/>
              </a:lnSpc>
              <a:spcBef>
                <a:spcPts val="0"/>
              </a:spcBef>
              <a:spcAft>
                <a:spcPts val="0"/>
              </a:spcAft>
            </a:pPr>
            <a:r>
              <a:rPr lang="en-US" altLang="zh-CN" sz="2800" b="1" dirty="0" smtClean="0">
                <a:latin typeface="宋体" panose="02010600030101010101" pitchFamily="2" charset="-122"/>
                <a:ea typeface="宋体" panose="02010600030101010101" pitchFamily="2" charset="-122"/>
                <a:cs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高考评价体系主要由</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一核</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四层</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四翼</a:t>
            </a:r>
            <a:r>
              <a:rPr lang="en-US" sz="2800" b="1" dirty="0" smtClean="0">
                <a:latin typeface="宋体" panose="02010600030101010101" pitchFamily="2" charset="-122"/>
                <a:ea typeface="宋体" panose="02010600030101010101" pitchFamily="2" charset="-122"/>
                <a:cs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cs typeface="宋体" panose="02010600030101010101" pitchFamily="2" charset="-122"/>
              </a:rPr>
              <a:t>三部分内容组成。</a:t>
            </a:r>
            <a:endParaRPr lang="zh-CN" altLang="en-US" sz="2800" b="1" dirty="0" smtClean="0">
              <a:latin typeface="宋体" panose="02010600030101010101" pitchFamily="2" charset="-122"/>
              <a:ea typeface="宋体" panose="02010600030101010101" pitchFamily="2" charset="-122"/>
              <a:cs typeface="宋体" panose="02010600030101010101" pitchFamily="2" charset="-122"/>
            </a:endParaRPr>
          </a:p>
          <a:p>
            <a:pPr marL="0" marR="0">
              <a:lnSpc>
                <a:spcPts val="3695"/>
              </a:lnSpc>
              <a:spcBef>
                <a:spcPts val="0"/>
              </a:spcBef>
              <a:spcAft>
                <a:spcPts val="0"/>
              </a:spcAft>
            </a:pPr>
            <a:r>
              <a:rPr sz="28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sz="2800" b="1" spc="17"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为什么考（一</a:t>
            </a:r>
            <a:r>
              <a:rPr lang="zh-CN" sz="2800" b="1" spc="17"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核</a:t>
            </a:r>
            <a:r>
              <a:rPr sz="2800" b="1" spc="17"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a:t>
            </a:r>
            <a:r>
              <a:rPr sz="2800" b="1" spc="12" dirty="0">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立德树人、服务选拔、导向教学</a:t>
            </a:r>
            <a:endParaRPr sz="2800" b="1" spc="12" dirty="0">
              <a:solidFill>
                <a:srgbClr val="0000FF"/>
              </a:solidFill>
              <a:latin typeface="宋体" panose="02010600030101010101" pitchFamily="2" charset="-122"/>
              <a:ea typeface="宋体" panose="02010600030101010101" pitchFamily="2" charset="-122"/>
              <a:cs typeface="宋体" panose="02010600030101010101" pitchFamily="2" charset="-122"/>
            </a:endParaRPr>
          </a:p>
          <a:p>
            <a:pPr marL="0" marR="0">
              <a:lnSpc>
                <a:spcPts val="3690"/>
              </a:lnSpc>
              <a:spcBef>
                <a:spcPts val="2020"/>
              </a:spcBef>
              <a:spcAft>
                <a:spcPts val="0"/>
              </a:spcAft>
            </a:pPr>
            <a:r>
              <a:rPr sz="28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sz="2800" b="1" spc="17"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考什么（四层）：</a:t>
            </a:r>
            <a:r>
              <a:rPr sz="2800" b="1" spc="10" dirty="0">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必备知识、关键能力、学科素养、核心价值</a:t>
            </a:r>
            <a:endParaRPr sz="2800" b="1" spc="10" dirty="0">
              <a:solidFill>
                <a:srgbClr val="0000FF"/>
              </a:solidFill>
              <a:latin typeface="宋体" panose="02010600030101010101" pitchFamily="2" charset="-122"/>
              <a:ea typeface="宋体" panose="02010600030101010101" pitchFamily="2" charset="-122"/>
              <a:cs typeface="宋体" panose="02010600030101010101" pitchFamily="2" charset="-122"/>
            </a:endParaRPr>
          </a:p>
          <a:p>
            <a:pPr marL="0" marR="0">
              <a:lnSpc>
                <a:spcPts val="3695"/>
              </a:lnSpc>
              <a:spcBef>
                <a:spcPts val="2020"/>
              </a:spcBef>
              <a:spcAft>
                <a:spcPts val="0"/>
              </a:spcAft>
            </a:pPr>
            <a:r>
              <a:rPr sz="28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sz="2800" b="1" spc="17"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怎么考（四翼）：</a:t>
            </a:r>
            <a:r>
              <a:rPr sz="2800" b="1" dirty="0">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基础性、综合性、应用性、创新性</a:t>
            </a:r>
            <a:endParaRPr sz="2800" b="1" dirty="0">
              <a:solidFill>
                <a:srgbClr val="0000FF"/>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800" b="1" dirty="0" smtClean="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1100038" y="5689726"/>
            <a:ext cx="9682480" cy="76835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zh-CN" altLang="en-US" sz="4400" b="1" cap="none" spc="0" dirty="0" smtClean="0">
                <a:ln w="11430"/>
                <a:solidFill>
                  <a:srgbClr val="FF0000"/>
                </a:solidFill>
                <a:effectLst>
                  <a:outerShdw blurRad="80000" dist="40000" dir="5040000" algn="tl">
                    <a:srgbClr val="000000">
                      <a:alpha val="30000"/>
                    </a:srgbClr>
                  </a:outerShdw>
                </a:effectLst>
                <a:latin typeface="微软雅黑" panose="020B0503020204020204" charset="-122"/>
                <a:ea typeface="微软雅黑" panose="020B0503020204020204" charset="-122"/>
              </a:rPr>
              <a:t>学科素养是高考考察的主要内容之一！</a:t>
            </a:r>
            <a:endParaRPr lang="zh-CN" altLang="en-US" sz="4400" b="1" cap="none" spc="0" dirty="0" smtClean="0">
              <a:ln w="11430"/>
              <a:solidFill>
                <a:srgbClr val="FF0000"/>
              </a:solidFill>
              <a:effectLst>
                <a:outerShdw blurRad="80000" dist="40000" dir="5040000" algn="tl">
                  <a:srgbClr val="000000">
                    <a:alpha val="30000"/>
                  </a:srgbClr>
                </a:outerShdw>
              </a:effectLst>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5010" y="298450"/>
            <a:ext cx="9719945" cy="1332230"/>
          </a:xfrm>
        </p:spPr>
        <p:txBody>
          <a:bodyPr>
            <a:normAutofit/>
          </a:bodyPr>
          <a:lstStyle/>
          <a:p>
            <a:r>
              <a:rPr lang="en-US" altLang="zh-CN" sz="4800" b="1" dirty="0" smtClean="0">
                <a:latin typeface="黑体" panose="02010609060101010101" charset="-122"/>
                <a:ea typeface="黑体" panose="02010609060101010101" charset="-122"/>
                <a:cs typeface="黑体" panose="02010609060101010101" charset="-122"/>
              </a:rPr>
              <a:t>《</a:t>
            </a:r>
            <a:r>
              <a:rPr lang="zh-CN" altLang="en-US" sz="4800" b="1" dirty="0" smtClean="0">
                <a:latin typeface="黑体" panose="02010609060101010101" charset="-122"/>
                <a:ea typeface="黑体" panose="02010609060101010101" charset="-122"/>
                <a:cs typeface="黑体" panose="02010609060101010101" charset="-122"/>
              </a:rPr>
              <a:t>中国高考评价体系</a:t>
            </a:r>
            <a:r>
              <a:rPr lang="en-US" altLang="zh-CN" sz="4800" b="1" dirty="0" smtClean="0">
                <a:latin typeface="黑体" panose="02010609060101010101" charset="-122"/>
                <a:ea typeface="黑体" panose="02010609060101010101" charset="-122"/>
                <a:cs typeface="黑体" panose="02010609060101010101" charset="-122"/>
              </a:rPr>
              <a:t>》</a:t>
            </a:r>
            <a:r>
              <a:rPr lang="zh-CN" altLang="en-US" sz="4800" b="1" dirty="0" smtClean="0">
                <a:latin typeface="黑体" panose="02010609060101010101" charset="-122"/>
                <a:ea typeface="黑体" panose="02010609060101010101" charset="-122"/>
                <a:cs typeface="黑体" panose="02010609060101010101" charset="-122"/>
              </a:rPr>
              <a:t>中的“四层”</a:t>
            </a:r>
            <a:endParaRPr lang="zh-CN" altLang="en-US" sz="4800" b="1" dirty="0">
              <a:latin typeface="黑体" panose="02010609060101010101" charset="-122"/>
              <a:ea typeface="黑体" panose="02010609060101010101" charset="-122"/>
              <a:cs typeface="黑体" panose="02010609060101010101" charset="-122"/>
            </a:endParaRPr>
          </a:p>
        </p:txBody>
      </p:sp>
      <p:sp>
        <p:nvSpPr>
          <p:cNvPr id="5" name="矩形 4"/>
          <p:cNvSpPr/>
          <p:nvPr/>
        </p:nvSpPr>
        <p:spPr>
          <a:xfrm>
            <a:off x="4740144" y="5551436"/>
            <a:ext cx="1612900" cy="521970"/>
          </a:xfrm>
          <a:prstGeom prst="rect">
            <a:avLst/>
          </a:prstGeom>
          <a:ln>
            <a:solidFill>
              <a:schemeClr val="tx1"/>
            </a:solidFill>
          </a:ln>
        </p:spPr>
        <p:txBody>
          <a:bodyPr wrap="none">
            <a:spAutoFit/>
          </a:bodyPr>
          <a:lstStyle/>
          <a:p>
            <a:r>
              <a:rPr lang="zh-CN" altLang="en-US" sz="2800" b="1" dirty="0" smtClean="0">
                <a:latin typeface="黑体" panose="02010609060101010101" charset="-122"/>
                <a:ea typeface="黑体" panose="02010609060101010101" charset="-122"/>
              </a:rPr>
              <a:t>必备知识</a:t>
            </a:r>
            <a:endParaRPr lang="zh-CN" altLang="en-US" sz="2800" b="1" dirty="0" smtClean="0">
              <a:latin typeface="黑体" panose="02010609060101010101" charset="-122"/>
              <a:ea typeface="黑体" panose="02010609060101010101" charset="-122"/>
            </a:endParaRPr>
          </a:p>
        </p:txBody>
      </p:sp>
      <p:sp>
        <p:nvSpPr>
          <p:cNvPr id="6" name="上箭头 5"/>
          <p:cNvSpPr/>
          <p:nvPr/>
        </p:nvSpPr>
        <p:spPr>
          <a:xfrm>
            <a:off x="5289453" y="4895558"/>
            <a:ext cx="520504" cy="5345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sp>
        <p:nvSpPr>
          <p:cNvPr id="7" name="矩形 6"/>
          <p:cNvSpPr/>
          <p:nvPr/>
        </p:nvSpPr>
        <p:spPr>
          <a:xfrm>
            <a:off x="4766814" y="4317656"/>
            <a:ext cx="1612900" cy="521970"/>
          </a:xfrm>
          <a:prstGeom prst="rect">
            <a:avLst/>
          </a:prstGeom>
          <a:ln>
            <a:solidFill>
              <a:schemeClr val="tx1"/>
            </a:solidFill>
          </a:ln>
        </p:spPr>
        <p:txBody>
          <a:bodyPr wrap="none">
            <a:spAutoFit/>
          </a:bodyPr>
          <a:lstStyle/>
          <a:p>
            <a:r>
              <a:rPr lang="zh-CN" altLang="en-US" sz="2800" b="1" dirty="0" smtClean="0">
                <a:solidFill>
                  <a:prstClr val="black"/>
                </a:solidFill>
                <a:latin typeface="黑体" panose="02010609060101010101" charset="-122"/>
                <a:ea typeface="黑体" panose="02010609060101010101" charset="-122"/>
              </a:rPr>
              <a:t>关键能力</a:t>
            </a:r>
            <a:endParaRPr lang="zh-CN" altLang="en-US" sz="2800" b="1" dirty="0" smtClean="0">
              <a:solidFill>
                <a:prstClr val="black"/>
              </a:solidFill>
              <a:latin typeface="黑体" panose="02010609060101010101" charset="-122"/>
              <a:ea typeface="黑体" panose="02010609060101010101" charset="-122"/>
            </a:endParaRPr>
          </a:p>
        </p:txBody>
      </p:sp>
      <p:sp>
        <p:nvSpPr>
          <p:cNvPr id="8" name="上箭头 7"/>
          <p:cNvSpPr/>
          <p:nvPr/>
        </p:nvSpPr>
        <p:spPr>
          <a:xfrm>
            <a:off x="5273041" y="3739662"/>
            <a:ext cx="520504" cy="5345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sp>
        <p:nvSpPr>
          <p:cNvPr id="9" name="矩形 8"/>
          <p:cNvSpPr/>
          <p:nvPr/>
        </p:nvSpPr>
        <p:spPr>
          <a:xfrm>
            <a:off x="4753234" y="3206943"/>
            <a:ext cx="1612900" cy="521970"/>
          </a:xfrm>
          <a:prstGeom prst="rect">
            <a:avLst/>
          </a:prstGeom>
          <a:ln>
            <a:solidFill>
              <a:schemeClr val="tx1"/>
            </a:solidFill>
          </a:ln>
        </p:spPr>
        <p:txBody>
          <a:bodyPr wrap="none">
            <a:spAutoFit/>
          </a:bodyPr>
          <a:lstStyle/>
          <a:p>
            <a:r>
              <a:rPr lang="zh-CN" altLang="en-US" sz="2800" b="1" dirty="0" smtClean="0">
                <a:solidFill>
                  <a:prstClr val="black"/>
                </a:solidFill>
                <a:latin typeface="黑体" panose="02010609060101010101" charset="-122"/>
                <a:ea typeface="黑体" panose="02010609060101010101" charset="-122"/>
              </a:rPr>
              <a:t>学科素养</a:t>
            </a:r>
            <a:endParaRPr lang="zh-CN" altLang="en-US" sz="2800" b="1" dirty="0" smtClean="0">
              <a:solidFill>
                <a:prstClr val="black"/>
              </a:solidFill>
              <a:latin typeface="黑体" panose="02010609060101010101" charset="-122"/>
              <a:ea typeface="黑体" panose="02010609060101010101" charset="-122"/>
            </a:endParaRPr>
          </a:p>
        </p:txBody>
      </p:sp>
      <p:sp>
        <p:nvSpPr>
          <p:cNvPr id="10" name="上箭头 9"/>
          <p:cNvSpPr/>
          <p:nvPr/>
        </p:nvSpPr>
        <p:spPr>
          <a:xfrm>
            <a:off x="5273040" y="2600179"/>
            <a:ext cx="520504" cy="5345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sp>
        <p:nvSpPr>
          <p:cNvPr id="11" name="矩形 10"/>
          <p:cNvSpPr/>
          <p:nvPr/>
        </p:nvSpPr>
        <p:spPr>
          <a:xfrm>
            <a:off x="4768229" y="1995852"/>
            <a:ext cx="1612900" cy="521970"/>
          </a:xfrm>
          <a:prstGeom prst="rect">
            <a:avLst/>
          </a:prstGeom>
          <a:ln>
            <a:solidFill>
              <a:schemeClr val="tx1"/>
            </a:solidFill>
          </a:ln>
        </p:spPr>
        <p:txBody>
          <a:bodyPr wrap="none">
            <a:spAutoFit/>
          </a:bodyPr>
          <a:lstStyle/>
          <a:p>
            <a:r>
              <a:rPr lang="zh-CN" altLang="en-US" sz="2800" b="1" dirty="0" smtClean="0">
                <a:solidFill>
                  <a:prstClr val="black"/>
                </a:solidFill>
                <a:latin typeface="黑体" panose="02010609060101010101" charset="-122"/>
                <a:ea typeface="黑体" panose="02010609060101010101" charset="-122"/>
              </a:rPr>
              <a:t>核心价值</a:t>
            </a:r>
            <a:endParaRPr lang="zh-CN" altLang="en-US" sz="2800" b="1" dirty="0" smtClean="0">
              <a:solidFill>
                <a:prstClr val="black"/>
              </a:solidFill>
              <a:latin typeface="黑体" panose="02010609060101010101" charset="-122"/>
              <a:ea typeface="黑体" panose="02010609060101010101" charset="-122"/>
            </a:endParaRPr>
          </a:p>
        </p:txBody>
      </p:sp>
      <p:sp>
        <p:nvSpPr>
          <p:cNvPr id="12" name="TextBox 11"/>
          <p:cNvSpPr txBox="1"/>
          <p:nvPr/>
        </p:nvSpPr>
        <p:spPr>
          <a:xfrm>
            <a:off x="6794696" y="5627076"/>
            <a:ext cx="1364566" cy="398780"/>
          </a:xfrm>
          <a:prstGeom prst="rect">
            <a:avLst/>
          </a:prstGeom>
          <a:noFill/>
        </p:spPr>
        <p:txBody>
          <a:bodyPr wrap="square" rtlCol="0">
            <a:spAutoFit/>
          </a:bodyPr>
          <a:lstStyle/>
          <a:p>
            <a:r>
              <a:rPr lang="zh-CN" altLang="en-US" sz="2000" b="1" dirty="0" smtClean="0">
                <a:latin typeface="黑体" panose="02010609060101010101" charset="-122"/>
                <a:ea typeface="黑体" panose="02010609060101010101" charset="-122"/>
              </a:rPr>
              <a:t>基础</a:t>
            </a:r>
            <a:endParaRPr lang="zh-CN" altLang="en-US" sz="2000" b="1" dirty="0" smtClean="0">
              <a:latin typeface="黑体" panose="02010609060101010101" charset="-122"/>
              <a:ea typeface="黑体" panose="02010609060101010101" charset="-122"/>
            </a:endParaRPr>
          </a:p>
        </p:txBody>
      </p:sp>
      <p:sp>
        <p:nvSpPr>
          <p:cNvPr id="13" name="TextBox 12"/>
          <p:cNvSpPr txBox="1"/>
          <p:nvPr/>
        </p:nvSpPr>
        <p:spPr>
          <a:xfrm>
            <a:off x="6595403" y="2023403"/>
            <a:ext cx="1364566" cy="398780"/>
          </a:xfrm>
          <a:prstGeom prst="rect">
            <a:avLst/>
          </a:prstGeom>
          <a:noFill/>
        </p:spPr>
        <p:txBody>
          <a:bodyPr wrap="square" rtlCol="0">
            <a:spAutoFit/>
          </a:bodyPr>
          <a:lstStyle/>
          <a:p>
            <a:r>
              <a:rPr lang="zh-CN" altLang="en-US" sz="2000" b="1" dirty="0" smtClean="0">
                <a:latin typeface="黑体" panose="02010609060101010101" charset="-122"/>
                <a:ea typeface="黑体" panose="02010609060101010101" charset="-122"/>
              </a:rPr>
              <a:t>最高目标</a:t>
            </a:r>
            <a:endParaRPr lang="zh-CN" altLang="en-US" sz="2000" b="1" dirty="0" smtClean="0">
              <a:latin typeface="黑体" panose="02010609060101010101" charset="-122"/>
              <a:ea typeface="黑体" panose="02010609060101010101" charset="-122"/>
            </a:endParaRPr>
          </a:p>
        </p:txBody>
      </p:sp>
      <p:sp>
        <p:nvSpPr>
          <p:cNvPr id="14" name="TextBox 13"/>
          <p:cNvSpPr txBox="1"/>
          <p:nvPr/>
        </p:nvSpPr>
        <p:spPr>
          <a:xfrm>
            <a:off x="6796850" y="3179298"/>
            <a:ext cx="490220" cy="1575581"/>
          </a:xfrm>
          <a:prstGeom prst="rect">
            <a:avLst/>
          </a:prstGeom>
          <a:noFill/>
        </p:spPr>
        <p:txBody>
          <a:bodyPr vert="eaVert" wrap="square" rtlCol="0">
            <a:spAutoFit/>
          </a:bodyPr>
          <a:lstStyle/>
          <a:p>
            <a:r>
              <a:rPr lang="zh-CN" altLang="en-US" sz="2000" b="1" dirty="0" smtClean="0">
                <a:latin typeface="黑体" panose="02010609060101010101" charset="-122"/>
                <a:ea typeface="黑体" panose="02010609060101010101" charset="-122"/>
              </a:rPr>
              <a:t>思维品质</a:t>
            </a:r>
            <a:endParaRPr lang="zh-CN" altLang="en-US" sz="2000" b="1" dirty="0" smtClean="0">
              <a:latin typeface="黑体" panose="02010609060101010101" charset="-122"/>
              <a:ea typeface="黑体" panose="02010609060101010101" charset="-122"/>
            </a:endParaRPr>
          </a:p>
        </p:txBody>
      </p:sp>
      <p:sp>
        <p:nvSpPr>
          <p:cNvPr id="15" name="TextBox 14"/>
          <p:cNvSpPr txBox="1"/>
          <p:nvPr/>
        </p:nvSpPr>
        <p:spPr>
          <a:xfrm>
            <a:off x="502920" y="5374005"/>
            <a:ext cx="3867150" cy="1014730"/>
          </a:xfrm>
          <a:prstGeom prst="rect">
            <a:avLst/>
          </a:prstGeom>
          <a:noFill/>
          <a:ln>
            <a:solidFill>
              <a:schemeClr val="tx1"/>
            </a:solidFill>
            <a:prstDash val="sysDot"/>
          </a:ln>
        </p:spPr>
        <p:txBody>
          <a:bodyPr wrap="square" rtlCol="0">
            <a:spAutoFit/>
          </a:bodyPr>
          <a:lstStyle/>
          <a:p>
            <a:r>
              <a:rPr lang="zh-CN" altLang="en-US" sz="2000" b="1" dirty="0" smtClean="0">
                <a:latin typeface="黑体" panose="02010609060101010101" charset="-122"/>
                <a:ea typeface="黑体" panose="02010609060101010101" charset="-122"/>
                <a:cs typeface="黑体" panose="02010609060101010101" charset="-122"/>
              </a:rPr>
              <a:t>必备知识是历史学习的基础，这需要正确的记忆进而理解方法实现，所谓“万丈高楼之基础”。</a:t>
            </a:r>
            <a:endParaRPr lang="zh-CN" altLang="en-US" sz="2000" b="1" dirty="0" smtClean="0">
              <a:latin typeface="黑体" panose="02010609060101010101" charset="-122"/>
              <a:ea typeface="黑体" panose="02010609060101010101" charset="-122"/>
              <a:cs typeface="黑体" panose="02010609060101010101" charset="-122"/>
            </a:endParaRPr>
          </a:p>
        </p:txBody>
      </p:sp>
      <p:sp>
        <p:nvSpPr>
          <p:cNvPr id="16" name="TextBox 15"/>
          <p:cNvSpPr txBox="1"/>
          <p:nvPr/>
        </p:nvSpPr>
        <p:spPr>
          <a:xfrm>
            <a:off x="424180" y="4147820"/>
            <a:ext cx="4082415" cy="1014730"/>
          </a:xfrm>
          <a:prstGeom prst="rect">
            <a:avLst/>
          </a:prstGeom>
          <a:noFill/>
          <a:ln>
            <a:solidFill>
              <a:schemeClr val="tx1"/>
            </a:solidFill>
            <a:prstDash val="sysDot"/>
          </a:ln>
        </p:spPr>
        <p:txBody>
          <a:bodyPr wrap="square" rtlCol="0">
            <a:spAutoFit/>
          </a:bodyPr>
          <a:lstStyle/>
          <a:p>
            <a:r>
              <a:rPr lang="zh-CN" altLang="en-US" sz="2000" b="1" dirty="0" smtClean="0">
                <a:latin typeface="黑体" panose="02010609060101010101" charset="-122"/>
                <a:ea typeface="黑体" panose="02010609060101010101" charset="-122"/>
              </a:rPr>
              <a:t>关键能力是在必备知识基础上的提高，具备了基本的阅读、理解、分析等解决问题、分析问题的能力。</a:t>
            </a:r>
            <a:endParaRPr lang="zh-CN" altLang="en-US" sz="2000" b="1" dirty="0" smtClean="0">
              <a:latin typeface="黑体" panose="02010609060101010101" charset="-122"/>
              <a:ea typeface="黑体" panose="02010609060101010101" charset="-122"/>
            </a:endParaRPr>
          </a:p>
        </p:txBody>
      </p:sp>
      <p:sp>
        <p:nvSpPr>
          <p:cNvPr id="17" name="TextBox 16"/>
          <p:cNvSpPr txBox="1"/>
          <p:nvPr/>
        </p:nvSpPr>
        <p:spPr>
          <a:xfrm>
            <a:off x="508000" y="3020060"/>
            <a:ext cx="3862070" cy="1014730"/>
          </a:xfrm>
          <a:prstGeom prst="rect">
            <a:avLst/>
          </a:prstGeom>
          <a:noFill/>
          <a:ln>
            <a:solidFill>
              <a:schemeClr val="tx1"/>
            </a:solidFill>
            <a:prstDash val="sysDot"/>
          </a:ln>
        </p:spPr>
        <p:txBody>
          <a:bodyPr wrap="square" rtlCol="0">
            <a:spAutoFit/>
          </a:bodyPr>
          <a:lstStyle/>
          <a:p>
            <a:r>
              <a:rPr lang="zh-CN" altLang="en-US" sz="2000" b="1" dirty="0" smtClean="0">
                <a:latin typeface="黑体" panose="02010609060101010101" charset="-122"/>
                <a:ea typeface="黑体" panose="02010609060101010101" charset="-122"/>
              </a:rPr>
              <a:t>学科素养则是对关键能力的综合提升和完善；是思维品质培养的关键，构成学生基本的必备素养。</a:t>
            </a:r>
            <a:endParaRPr lang="zh-CN" altLang="en-US" sz="2000" b="1" dirty="0" smtClean="0">
              <a:latin typeface="黑体" panose="02010609060101010101" charset="-122"/>
              <a:ea typeface="黑体" panose="02010609060101010101" charset="-122"/>
            </a:endParaRPr>
          </a:p>
        </p:txBody>
      </p:sp>
      <p:sp>
        <p:nvSpPr>
          <p:cNvPr id="18" name="TextBox 17"/>
          <p:cNvSpPr txBox="1"/>
          <p:nvPr/>
        </p:nvSpPr>
        <p:spPr>
          <a:xfrm>
            <a:off x="508000" y="1831340"/>
            <a:ext cx="3874135" cy="1038860"/>
          </a:xfrm>
          <a:prstGeom prst="rect">
            <a:avLst/>
          </a:prstGeom>
          <a:noFill/>
          <a:ln>
            <a:solidFill>
              <a:schemeClr val="tx1"/>
            </a:solidFill>
            <a:prstDash val="sysDot"/>
          </a:ln>
        </p:spPr>
        <p:txBody>
          <a:bodyPr wrap="square" rtlCol="0">
            <a:noAutofit/>
          </a:bodyPr>
          <a:lstStyle/>
          <a:p>
            <a:r>
              <a:rPr lang="zh-CN" altLang="en-US" sz="2000" b="1" dirty="0" smtClean="0">
                <a:latin typeface="黑体" panose="02010609060101010101" charset="-122"/>
                <a:ea typeface="黑体" panose="02010609060101010101" charset="-122"/>
              </a:rPr>
              <a:t>核心价值则是历史学习的最终目标和主要任务；是实现育人目标的重要途径。</a:t>
            </a:r>
            <a:endParaRPr lang="zh-CN" altLang="en-US" sz="2000" b="1" dirty="0" smtClean="0">
              <a:latin typeface="黑体" panose="02010609060101010101" charset="-122"/>
              <a:ea typeface="黑体" panose="02010609060101010101" charset="-122"/>
            </a:endParaRPr>
          </a:p>
        </p:txBody>
      </p:sp>
      <p:cxnSp>
        <p:nvCxnSpPr>
          <p:cNvPr id="20" name="直接箭头连接符 19"/>
          <p:cNvCxnSpPr/>
          <p:nvPr/>
        </p:nvCxnSpPr>
        <p:spPr>
          <a:xfrm flipV="1">
            <a:off x="6400799" y="2700997"/>
            <a:ext cx="2588456" cy="7596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flipV="1">
            <a:off x="6443003" y="3418449"/>
            <a:ext cx="2433711" cy="56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6386732" y="3474720"/>
            <a:ext cx="2405575" cy="6330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9" idx="3"/>
          </p:cNvCxnSpPr>
          <p:nvPr/>
        </p:nvCxnSpPr>
        <p:spPr>
          <a:xfrm>
            <a:off x="6365936" y="3467918"/>
            <a:ext cx="2347778" cy="13425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a:stCxn id="9" idx="3"/>
          </p:cNvCxnSpPr>
          <p:nvPr/>
        </p:nvCxnSpPr>
        <p:spPr>
          <a:xfrm>
            <a:off x="6365936" y="3467918"/>
            <a:ext cx="2361846" cy="22007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9028395" y="2359268"/>
            <a:ext cx="1612900" cy="521970"/>
          </a:xfrm>
          <a:prstGeom prst="rect">
            <a:avLst/>
          </a:prstGeom>
          <a:ln>
            <a:solidFill>
              <a:schemeClr val="tx1"/>
            </a:solidFill>
            <a:prstDash val="dash"/>
          </a:ln>
        </p:spPr>
        <p:txBody>
          <a:bodyPr wrap="none">
            <a:spAutoFit/>
          </a:bodyPr>
          <a:lstStyle/>
          <a:p>
            <a:r>
              <a:rPr lang="zh-CN" altLang="en-US" sz="2800" b="1" dirty="0" smtClean="0">
                <a:latin typeface="黑体" panose="02010609060101010101" charset="-122"/>
                <a:ea typeface="黑体" panose="02010609060101010101" charset="-122"/>
              </a:rPr>
              <a:t>时空观念</a:t>
            </a:r>
            <a:endParaRPr lang="zh-CN" altLang="en-US" sz="2800" b="1" dirty="0" smtClean="0">
              <a:latin typeface="黑体" panose="02010609060101010101" charset="-122"/>
              <a:ea typeface="黑体" panose="02010609060101010101" charset="-122"/>
            </a:endParaRPr>
          </a:p>
        </p:txBody>
      </p:sp>
      <p:sp>
        <p:nvSpPr>
          <p:cNvPr id="32" name="矩形 31"/>
          <p:cNvSpPr/>
          <p:nvPr/>
        </p:nvSpPr>
        <p:spPr>
          <a:xfrm>
            <a:off x="9040118" y="3215053"/>
            <a:ext cx="1612900" cy="521970"/>
          </a:xfrm>
          <a:prstGeom prst="rect">
            <a:avLst/>
          </a:prstGeom>
          <a:ln>
            <a:solidFill>
              <a:schemeClr val="tx1"/>
            </a:solidFill>
            <a:prstDash val="dash"/>
          </a:ln>
        </p:spPr>
        <p:txBody>
          <a:bodyPr wrap="none">
            <a:spAutoFit/>
          </a:bodyPr>
          <a:lstStyle/>
          <a:p>
            <a:r>
              <a:rPr lang="zh-CN" altLang="en-US" sz="2800" b="1" dirty="0" smtClean="0">
                <a:latin typeface="黑体" panose="02010609060101010101" charset="-122"/>
                <a:ea typeface="黑体" panose="02010609060101010101" charset="-122"/>
              </a:rPr>
              <a:t>唯物史观</a:t>
            </a:r>
            <a:endParaRPr lang="zh-CN" altLang="en-US" sz="2800" b="1" dirty="0" smtClean="0">
              <a:latin typeface="黑体" panose="02010609060101010101" charset="-122"/>
              <a:ea typeface="黑体" panose="02010609060101010101" charset="-122"/>
            </a:endParaRPr>
          </a:p>
        </p:txBody>
      </p:sp>
      <p:sp>
        <p:nvSpPr>
          <p:cNvPr id="33" name="矩形 32"/>
          <p:cNvSpPr/>
          <p:nvPr/>
        </p:nvSpPr>
        <p:spPr>
          <a:xfrm>
            <a:off x="9037774" y="3986432"/>
            <a:ext cx="1612900" cy="521970"/>
          </a:xfrm>
          <a:prstGeom prst="rect">
            <a:avLst/>
          </a:prstGeom>
          <a:ln>
            <a:solidFill>
              <a:schemeClr val="tx1"/>
            </a:solidFill>
            <a:prstDash val="dash"/>
          </a:ln>
        </p:spPr>
        <p:txBody>
          <a:bodyPr wrap="none">
            <a:spAutoFit/>
          </a:bodyPr>
          <a:lstStyle/>
          <a:p>
            <a:r>
              <a:rPr lang="zh-CN" altLang="en-US" sz="2800" b="1" dirty="0" smtClean="0">
                <a:latin typeface="黑体" panose="02010609060101010101" charset="-122"/>
                <a:ea typeface="黑体" panose="02010609060101010101" charset="-122"/>
              </a:rPr>
              <a:t>史料实证</a:t>
            </a:r>
            <a:endParaRPr lang="zh-CN" altLang="en-US" sz="2800" b="1" dirty="0" smtClean="0">
              <a:latin typeface="黑体" panose="02010609060101010101" charset="-122"/>
              <a:ea typeface="黑体" panose="02010609060101010101" charset="-122"/>
            </a:endParaRPr>
          </a:p>
        </p:txBody>
      </p:sp>
      <p:sp>
        <p:nvSpPr>
          <p:cNvPr id="34" name="矩形 33"/>
          <p:cNvSpPr/>
          <p:nvPr/>
        </p:nvSpPr>
        <p:spPr>
          <a:xfrm>
            <a:off x="9049497" y="4757810"/>
            <a:ext cx="1612900" cy="521970"/>
          </a:xfrm>
          <a:prstGeom prst="rect">
            <a:avLst/>
          </a:prstGeom>
          <a:ln>
            <a:solidFill>
              <a:schemeClr val="tx1"/>
            </a:solidFill>
            <a:prstDash val="dash"/>
          </a:ln>
        </p:spPr>
        <p:txBody>
          <a:bodyPr wrap="none">
            <a:spAutoFit/>
          </a:bodyPr>
          <a:lstStyle/>
          <a:p>
            <a:r>
              <a:rPr lang="zh-CN" altLang="en-US" sz="2800" b="1" dirty="0" smtClean="0">
                <a:latin typeface="黑体" panose="02010609060101010101" charset="-122"/>
                <a:ea typeface="黑体" panose="02010609060101010101" charset="-122"/>
              </a:rPr>
              <a:t>历史解证</a:t>
            </a:r>
            <a:endParaRPr lang="zh-CN" altLang="en-US" sz="2800" b="1" dirty="0" smtClean="0">
              <a:latin typeface="黑体" panose="02010609060101010101" charset="-122"/>
              <a:ea typeface="黑体" panose="02010609060101010101" charset="-122"/>
            </a:endParaRPr>
          </a:p>
        </p:txBody>
      </p:sp>
      <p:sp>
        <p:nvSpPr>
          <p:cNvPr id="35" name="矩形 34"/>
          <p:cNvSpPr/>
          <p:nvPr/>
        </p:nvSpPr>
        <p:spPr>
          <a:xfrm>
            <a:off x="9063565" y="5503398"/>
            <a:ext cx="1612900" cy="521970"/>
          </a:xfrm>
          <a:prstGeom prst="rect">
            <a:avLst/>
          </a:prstGeom>
          <a:ln>
            <a:solidFill>
              <a:schemeClr val="tx1"/>
            </a:solidFill>
            <a:prstDash val="dash"/>
          </a:ln>
        </p:spPr>
        <p:txBody>
          <a:bodyPr wrap="none">
            <a:spAutoFit/>
          </a:bodyPr>
          <a:lstStyle/>
          <a:p>
            <a:r>
              <a:rPr lang="zh-CN" altLang="en-US" sz="2800" b="1" dirty="0" smtClean="0">
                <a:latin typeface="黑体" panose="02010609060101010101" charset="-122"/>
                <a:ea typeface="黑体" panose="02010609060101010101" charset="-122"/>
              </a:rPr>
              <a:t>家国情怀</a:t>
            </a:r>
            <a:endParaRPr lang="zh-CN" altLang="en-US" sz="2800" b="1" dirty="0" smtClean="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矩形 58372"/>
          <p:cNvSpPr/>
          <p:nvPr>
            <p:custDataLst>
              <p:tags r:id="rId1"/>
            </p:custDataLst>
          </p:nvPr>
        </p:nvSpPr>
        <p:spPr>
          <a:xfrm>
            <a:off x="248920" y="200025"/>
            <a:ext cx="10101580" cy="719455"/>
          </a:xfrm>
          <a:prstGeom prst="rect">
            <a:avLst/>
          </a:prstGeom>
          <a:solidFill>
            <a:srgbClr val="FFFF00"/>
          </a:solidFill>
          <a:ln w="9525">
            <a:noFill/>
          </a:ln>
        </p:spPr>
        <p:txBody>
          <a:bodyPr anchor="ctr" anchorCtr="0"/>
          <a:p>
            <a:r>
              <a:rPr lang="zh-CN" altLang="en-US" sz="4000" b="1" dirty="0">
                <a:solidFill>
                  <a:srgbClr val="FF0000"/>
                </a:solidFill>
                <a:latin typeface="Times New Roman" panose="02020603050405020304" pitchFamily="18" charset="0"/>
                <a:ea typeface="宋体" panose="02010600030101010101" pitchFamily="2" charset="-122"/>
              </a:rPr>
              <a:t>二、新课标</a:t>
            </a:r>
            <a:r>
              <a:rPr lang="zh-CN" sz="4000" b="1" dirty="0">
                <a:solidFill>
                  <a:srgbClr val="FF0000"/>
                </a:solidFill>
                <a:latin typeface="Times New Roman" panose="02020603050405020304" pitchFamily="18" charset="0"/>
                <a:ea typeface="宋体" panose="02010600030101010101" pitchFamily="2" charset="-122"/>
              </a:rPr>
              <a:t>下历史学科核心素养的认识</a:t>
            </a:r>
            <a:endParaRPr lang="zh-CN" sz="4000" b="1">
              <a:solidFill>
                <a:srgbClr val="FF0000"/>
              </a:solidFill>
              <a:latin typeface="Times New Roman" panose="02020603050405020304" pitchFamily="18" charset="0"/>
              <a:ea typeface="宋体" panose="02010600030101010101" pitchFamily="2" charset="-122"/>
            </a:endParaRPr>
          </a:p>
        </p:txBody>
      </p:sp>
      <p:sp>
        <p:nvSpPr>
          <p:cNvPr id="4" name="文本框 3"/>
          <p:cNvSpPr txBox="1"/>
          <p:nvPr/>
        </p:nvSpPr>
        <p:spPr>
          <a:xfrm>
            <a:off x="495300" y="1088390"/>
            <a:ext cx="11081385" cy="953135"/>
          </a:xfrm>
          <a:prstGeom prst="rect">
            <a:avLst/>
          </a:prstGeom>
        </p:spPr>
        <p:txBody>
          <a:bodyPr wrap="square">
            <a:spAutoFit/>
            <a:extLst>
              <a:ext uri="{4A0BC546-FE56-4ADE-93B0-CB8AF2F6F144}">
                <wpsdc:textFrameExt xmlns:wpsdc="http://www.wps.cn/officeDocument/2022/drawingmlCustomData" type="text"/>
              </a:ext>
            </a:extLst>
          </a:bodyPr>
          <a:p>
            <a:pPr algn="l"/>
            <a:endParaRPr lang="zh-CN" altLang="en-US" sz="2800" b="1">
              <a:solidFill>
                <a:schemeClr val="accent1">
                  <a:lumMod val="50000"/>
                </a:schemeClr>
              </a:solidFill>
              <a:latin typeface="Arial" panose="020B0604020202020204" pitchFamily="34" charset="0"/>
              <a:ea typeface="微软雅黑" panose="020B0503020204020204" charset="-122"/>
            </a:endParaRPr>
          </a:p>
          <a:p>
            <a:pPr algn="l"/>
            <a:endParaRPr lang="zh-CN" altLang="en-US" sz="2800" b="1">
              <a:solidFill>
                <a:schemeClr val="accent1">
                  <a:lumMod val="50000"/>
                </a:schemeClr>
              </a:solidFill>
              <a:latin typeface="Arial" panose="020B0604020202020204" pitchFamily="34" charset="0"/>
              <a:ea typeface="微软雅黑" panose="020B0503020204020204" charset="-122"/>
            </a:endParaRPr>
          </a:p>
        </p:txBody>
      </p:sp>
      <p:sp>
        <p:nvSpPr>
          <p:cNvPr id="3" name="内容占位符 2"/>
          <p:cNvSpPr>
            <a:spLocks noGrp="1"/>
          </p:cNvSpPr>
          <p:nvPr>
            <p:custDataLst>
              <p:tags r:id="rId2"/>
            </p:custDataLst>
          </p:nvPr>
        </p:nvSpPr>
        <p:spPr>
          <a:xfrm>
            <a:off x="495300" y="1125855"/>
            <a:ext cx="11141075" cy="5182870"/>
          </a:xfrm>
          <a:prstGeom prst="rect">
            <a:avLst/>
          </a:prstGeom>
        </p:spPr>
        <p:txBody>
          <a:bodyPr vert="horz" lIns="101600" tIns="0" rIns="82550" bIns="0" rtlCol="0">
            <a:normAutofit fontScale="80000"/>
          </a:bodyPr>
          <a:lst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buFont typeface="Arial" panose="020B0604020202020204" pitchFamily="34" charset="0"/>
              <a:buChar char="•"/>
            </a:pPr>
            <a:r>
              <a:rPr lang="zh-CN" altLang="zh-CN" sz="3880" b="1" dirty="0" smtClean="0">
                <a:solidFill>
                  <a:srgbClr val="000000"/>
                </a:solidFill>
                <a:latin typeface="黑体" panose="02010609060101010101" charset="-122"/>
                <a:ea typeface="黑体" panose="02010609060101010101" charset="-122"/>
                <a:cs typeface="黑体" panose="02010609060101010101" charset="-122"/>
              </a:rPr>
              <a:t>历史学科核心素养是学生在学习历史过程中逐步形成的具有历史学科特征的思维品质和关键能力，是历史知识、能力和方法、情感态度和价值观等方面的综合表现</a:t>
            </a:r>
            <a:r>
              <a:rPr lang="zh-CN" altLang="en-US" sz="3880" b="1" dirty="0" smtClean="0">
                <a:solidFill>
                  <a:srgbClr val="000000"/>
                </a:solidFill>
                <a:latin typeface="黑体" panose="02010609060101010101" charset="-122"/>
                <a:ea typeface="黑体" panose="02010609060101010101" charset="-122"/>
                <a:cs typeface="黑体" panose="02010609060101010101" charset="-122"/>
              </a:rPr>
              <a:t>。</a:t>
            </a:r>
            <a:r>
              <a:rPr lang="zh-CN" altLang="zh-CN" sz="3880" b="1" dirty="0" smtClean="0">
                <a:solidFill>
                  <a:srgbClr val="000000"/>
                </a:solidFill>
                <a:latin typeface="黑体" panose="02010609060101010101" charset="-122"/>
                <a:ea typeface="黑体" panose="02010609060101010101" charset="-122"/>
                <a:cs typeface="黑体" panose="02010609060101010101" charset="-122"/>
              </a:rPr>
              <a:t>主要包括</a:t>
            </a:r>
            <a:r>
              <a:rPr lang="zh-CN" altLang="en-US" sz="3880" b="1" dirty="0" smtClean="0">
                <a:solidFill>
                  <a:srgbClr val="000000"/>
                </a:solidFill>
                <a:latin typeface="黑体" panose="02010609060101010101" charset="-122"/>
                <a:ea typeface="黑体" panose="02010609060101010101" charset="-122"/>
                <a:cs typeface="黑体" panose="02010609060101010101" charset="-122"/>
              </a:rPr>
              <a:t>：</a:t>
            </a:r>
            <a:endParaRPr lang="en-US" altLang="zh-CN" sz="3880" b="1" dirty="0" smtClean="0">
              <a:solidFill>
                <a:srgbClr val="000000"/>
              </a:solidFill>
              <a:latin typeface="黑体" panose="02010609060101010101" charset="-122"/>
              <a:ea typeface="黑体" panose="02010609060101010101" charset="-122"/>
              <a:cs typeface="黑体" panose="02010609060101010101" charset="-122"/>
            </a:endParaRPr>
          </a:p>
          <a:p>
            <a:pPr fontAlgn="auto">
              <a:spcAft>
                <a:spcPts val="0"/>
              </a:spcAft>
              <a:buFont typeface="Arial" panose="020B0604020202020204" pitchFamily="34" charset="0"/>
              <a:buChar char="•"/>
            </a:pP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唯物史观</a:t>
            </a: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时空观念</a:t>
            </a:r>
            <a:endParaRPr lang="en-US" altLang="zh-CN" sz="3880" b="1" dirty="0" smtClean="0">
              <a:solidFill>
                <a:srgbClr val="FF0000"/>
              </a:solidFill>
              <a:latin typeface="黑体" panose="02010609060101010101" charset="-122"/>
              <a:ea typeface="黑体" panose="02010609060101010101" charset="-122"/>
              <a:cs typeface="黑体" panose="02010609060101010101" charset="-122"/>
            </a:endParaRPr>
          </a:p>
          <a:p>
            <a:pPr fontAlgn="auto">
              <a:spcAft>
                <a:spcPts val="0"/>
              </a:spcAft>
              <a:buFont typeface="Arial" panose="020B0604020202020204" pitchFamily="34" charset="0"/>
              <a:buChar char="•"/>
            </a:pP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史料实证</a:t>
            </a: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endParaRPr lang="en-US" altLang="zh-CN" sz="3880" b="1" dirty="0" smtClean="0">
              <a:solidFill>
                <a:srgbClr val="FF0000"/>
              </a:solidFill>
              <a:latin typeface="黑体" panose="02010609060101010101" charset="-122"/>
              <a:ea typeface="黑体" panose="02010609060101010101" charset="-122"/>
              <a:cs typeface="黑体" panose="02010609060101010101" charset="-122"/>
            </a:endParaRPr>
          </a:p>
          <a:p>
            <a:pPr fontAlgn="auto">
              <a:spcAft>
                <a:spcPts val="0"/>
              </a:spcAft>
              <a:buFont typeface="Arial" panose="020B0604020202020204" pitchFamily="34" charset="0"/>
              <a:buChar char="•"/>
            </a:pP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历史解释</a:t>
            </a: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家国情怀</a:t>
            </a: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构建正确的历史认识</a:t>
            </a:r>
            <a:endParaRPr lang="zh-CN" altLang="en-US" sz="3880" b="1" dirty="0" smtClean="0">
              <a:solidFill>
                <a:srgbClr val="FF0000"/>
              </a:solidFill>
              <a:latin typeface="黑体" panose="02010609060101010101" charset="-122"/>
              <a:ea typeface="黑体" panose="02010609060101010101" charset="-122"/>
              <a:cs typeface="黑体" panose="02010609060101010101" charset="-122"/>
            </a:endParaRPr>
          </a:p>
          <a:p>
            <a:pPr marL="0" indent="0" fontAlgn="auto">
              <a:spcAft>
                <a:spcPts val="0"/>
              </a:spcAft>
              <a:buFont typeface="Arial" panose="020B0604020202020204" pitchFamily="34" charset="0"/>
              <a:buNone/>
            </a:pP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endParaRPr lang="en-US" altLang="zh-CN" sz="3880" b="1" dirty="0" smtClean="0">
              <a:solidFill>
                <a:srgbClr val="FF0000"/>
              </a:solidFill>
              <a:latin typeface="黑体" panose="02010609060101010101" charset="-122"/>
              <a:ea typeface="黑体" panose="02010609060101010101" charset="-122"/>
              <a:cs typeface="黑体" panose="02010609060101010101" charset="-122"/>
            </a:endParaRPr>
          </a:p>
          <a:p>
            <a:pPr marL="0" indent="0" fontAlgn="auto">
              <a:spcAft>
                <a:spcPts val="0"/>
              </a:spcAft>
              <a:buFont typeface="Arial" panose="020B0604020202020204" pitchFamily="34" charset="0"/>
              <a:buNone/>
            </a:pPr>
            <a:r>
              <a:rPr lang="en-US" altLang="zh-CN" sz="3880" b="1" dirty="0" smtClean="0">
                <a:solidFill>
                  <a:srgbClr val="FF0000"/>
                </a:solidFill>
                <a:latin typeface="黑体" panose="02010609060101010101" charset="-122"/>
                <a:ea typeface="黑体" panose="02010609060101010101" charset="-122"/>
                <a:cs typeface="黑体" panose="02010609060101010101" charset="-122"/>
              </a:rPr>
              <a:t>                         </a:t>
            </a:r>
            <a:r>
              <a:rPr lang="zh-CN" altLang="en-US" sz="3880" b="1" dirty="0" smtClean="0">
                <a:solidFill>
                  <a:srgbClr val="FF0000"/>
                </a:solidFill>
                <a:latin typeface="黑体" panose="02010609060101010101" charset="-122"/>
                <a:ea typeface="黑体" panose="02010609060101010101" charset="-122"/>
                <a:cs typeface="黑体" panose="02010609060101010101" charset="-122"/>
              </a:rPr>
              <a:t>落实立德树人的任务</a:t>
            </a:r>
            <a:endParaRPr lang="zh-CN" altLang="zh-CN" sz="3880" b="1" dirty="0" smtClean="0">
              <a:solidFill>
                <a:srgbClr val="FF0000"/>
              </a:solidFill>
              <a:latin typeface="黑体" panose="02010609060101010101" charset="-122"/>
              <a:ea typeface="黑体" panose="02010609060101010101" charset="-122"/>
              <a:cs typeface="黑体" panose="02010609060101010101" charset="-122"/>
            </a:endParaRPr>
          </a:p>
          <a:p>
            <a:pPr fontAlgn="auto">
              <a:spcAft>
                <a:spcPts val="0"/>
              </a:spcAft>
              <a:buFont typeface="Arial" panose="020B0604020202020204" pitchFamily="34" charset="0"/>
              <a:buChar char="•"/>
            </a:pPr>
            <a:endParaRPr lang="zh-CN" altLang="zh-CN" sz="3880" b="1" dirty="0" smtClean="0">
              <a:solidFill>
                <a:srgbClr val="FF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1"/>
          <p:cNvSpPr>
            <a:spLocks noGrp="1"/>
          </p:cNvSpPr>
          <p:nvPr>
            <p:ph type="title"/>
          </p:nvPr>
        </p:nvSpPr>
        <p:spPr>
          <a:xfrm>
            <a:off x="370205" y="287020"/>
            <a:ext cx="714375" cy="4316730"/>
          </a:xfrm>
          <a:solidFill>
            <a:srgbClr val="FFC000"/>
          </a:solidFill>
        </p:spPr>
        <p:style>
          <a:lnRef idx="2">
            <a:schemeClr val="dk1"/>
          </a:lnRef>
          <a:fillRef idx="1">
            <a:schemeClr val="lt1"/>
          </a:fillRef>
          <a:effectRef idx="0">
            <a:schemeClr val="dk1"/>
          </a:effectRef>
          <a:fontRef idx="minor">
            <a:schemeClr val="dk1"/>
          </a:fontRef>
        </p:style>
        <p:txBody>
          <a:bodyPr>
            <a:normAutofit fontScale="90000"/>
          </a:bodyPr>
          <a:lstStyle/>
          <a:p>
            <a:pPr algn="ctr"/>
            <a:r>
              <a:rPr lang="zh-CN" altLang="en-US" b="1">
                <a:latin typeface="黑体" panose="02010609060101010101" charset="-122"/>
                <a:ea typeface="黑体" panose="02010609060101010101" charset="-122"/>
              </a:rPr>
              <a:t>历史核心素养之间关联</a:t>
            </a:r>
            <a:endParaRPr lang="zh-CN" altLang="en-US" b="1">
              <a:latin typeface="黑体" panose="02010609060101010101" charset="-122"/>
              <a:ea typeface="黑体" panose="02010609060101010101" charset="-122"/>
            </a:endParaRPr>
          </a:p>
        </p:txBody>
      </p:sp>
      <p:grpSp>
        <p:nvGrpSpPr>
          <p:cNvPr id="7172" name="Group 5"/>
          <p:cNvGrpSpPr/>
          <p:nvPr>
            <p:custDataLst>
              <p:tags r:id="rId1"/>
            </p:custDataLst>
          </p:nvPr>
        </p:nvGrpSpPr>
        <p:grpSpPr>
          <a:xfrm>
            <a:off x="1757680" y="2178050"/>
            <a:ext cx="1657350" cy="795655"/>
            <a:chOff x="135" y="1710"/>
            <a:chExt cx="1044" cy="764"/>
          </a:xfrm>
        </p:grpSpPr>
        <p:grpSp>
          <p:nvGrpSpPr>
            <p:cNvPr id="7173" name="Group 6"/>
            <p:cNvGrpSpPr/>
            <p:nvPr/>
          </p:nvGrpSpPr>
          <p:grpSpPr>
            <a:xfrm>
              <a:off x="135" y="1710"/>
              <a:ext cx="975" cy="764"/>
              <a:chOff x="135" y="1710"/>
              <a:chExt cx="975" cy="764"/>
            </a:xfrm>
          </p:grpSpPr>
          <p:sp>
            <p:nvSpPr>
              <p:cNvPr id="7174" name="AutoShape 7"/>
              <p:cNvSpPr/>
              <p:nvPr>
                <p:custDataLst>
                  <p:tags r:id="rId2"/>
                </p:custDataLst>
              </p:nvPr>
            </p:nvSpPr>
            <p:spPr>
              <a:xfrm>
                <a:off x="135" y="1710"/>
                <a:ext cx="975" cy="764"/>
              </a:xfrm>
              <a:prstGeom prst="roundRect">
                <a:avLst>
                  <a:gd name="adj" fmla="val 11921"/>
                </a:avLst>
              </a:prstGeom>
              <a:gradFill rotWithShape="1">
                <a:gsLst>
                  <a:gs pos="0">
                    <a:schemeClr val="accent1"/>
                  </a:gs>
                  <a:gs pos="100000">
                    <a:srgbClr val="375A84"/>
                  </a:gs>
                </a:gsLst>
                <a:lin ang="5400000" scaled="1"/>
              </a:gradFill>
              <a:ln w="25400" cap="flat" cmpd="sng">
                <a:solidFill>
                  <a:srgbClr val="FFFFFF"/>
                </a:solidFill>
                <a:prstDash val="solid"/>
                <a:round/>
                <a:headEnd type="none" w="med" len="med"/>
                <a:tailEnd type="none" w="med" len="med"/>
              </a:ln>
              <a:effectLst>
                <a:outerShdw dist="53882" dir="2699999" algn="ctr" rotWithShape="0">
                  <a:srgbClr val="000000">
                    <a:alpha val="50000"/>
                  </a:srgbClr>
                </a:outerShdw>
              </a:effectLst>
            </p:spPr>
            <p:txBody>
              <a:bodyPr wrap="none" anchor="ctr"/>
              <a:lstStyle/>
              <a:p>
                <a:pPr eaLnBrk="0" hangingPunct="0"/>
                <a:endParaRPr lang="zh-CN" altLang="zh-CN" b="1">
                  <a:latin typeface="黑体" panose="02010609060101010101" charset="-122"/>
                  <a:ea typeface="黑体" panose="02010609060101010101" charset="-122"/>
                </a:endParaRPr>
              </a:p>
            </p:txBody>
          </p:sp>
          <p:sp>
            <p:nvSpPr>
              <p:cNvPr id="11272" name="Freeform 8"/>
              <p:cNvSpPr>
                <a:spLocks noChangeArrowheads="1"/>
              </p:cNvSpPr>
              <p:nvPr>
                <p:custDataLst>
                  <p:tags r:id="rId3"/>
                </p:custDataLst>
              </p:nvPr>
            </p:nvSpPr>
            <p:spPr bwMode="auto">
              <a:xfrm>
                <a:off x="196" y="1759"/>
                <a:ext cx="485" cy="382"/>
              </a:xfrm>
              <a:custGeom>
                <a:avLst/>
                <a:gdLst/>
                <a:ahLst/>
                <a:cxnLst>
                  <a:cxn ang="0">
                    <a:pos x="240" y="0"/>
                  </a:cxn>
                  <a:cxn ang="0">
                    <a:pos x="0" y="188"/>
                  </a:cxn>
                  <a:cxn ang="0">
                    <a:pos x="0" y="940"/>
                  </a:cxn>
                  <a:cxn ang="0">
                    <a:pos x="327" y="277"/>
                  </a:cxn>
                  <a:cxn ang="0">
                    <a:pos x="1198" y="0"/>
                  </a:cxn>
                  <a:cxn ang="0">
                    <a:pos x="240" y="0"/>
                  </a:cxn>
                  <a:cxn ang="0">
                    <a:pos x="240" y="0"/>
                  </a:cxn>
                </a:cxnLst>
                <a:rect l="0" t="0" r="r" b="b"/>
                <a:pathLst>
                  <a:path w="1212" h="954">
                    <a:moveTo>
                      <a:pt x="240" y="0"/>
                    </a:moveTo>
                    <a:cubicBezTo>
                      <a:pt x="107" y="0"/>
                      <a:pt x="0" y="84"/>
                      <a:pt x="0" y="188"/>
                    </a:cubicBezTo>
                    <a:lnTo>
                      <a:pt x="0" y="940"/>
                    </a:lnTo>
                    <a:cubicBezTo>
                      <a:pt x="54" y="954"/>
                      <a:pt x="24" y="493"/>
                      <a:pt x="327" y="277"/>
                    </a:cubicBezTo>
                    <a:cubicBezTo>
                      <a:pt x="630" y="62"/>
                      <a:pt x="1212" y="46"/>
                      <a:pt x="1198" y="0"/>
                    </a:cubicBezTo>
                    <a:lnTo>
                      <a:pt x="240" y="0"/>
                    </a:lnTo>
                    <a:lnTo>
                      <a:pt x="240" y="0"/>
                    </a:lnTo>
                    <a:close/>
                  </a:path>
                </a:pathLst>
              </a:custGeom>
              <a:gradFill rotWithShape="1">
                <a:gsLst>
                  <a:gs pos="0">
                    <a:schemeClr val="accent1">
                      <a:alpha val="0"/>
                    </a:schemeClr>
                  </a:gs>
                  <a:gs pos="50000">
                    <a:srgbClr val="A9C2DF"/>
                  </a:gs>
                  <a:gs pos="100000">
                    <a:schemeClr val="accent1">
                      <a:alpha val="0"/>
                    </a:schemeClr>
                  </a:gs>
                </a:gsLst>
                <a:lin ang="5400000" scaled="1"/>
              </a:gradFill>
              <a:ln w="9525">
                <a:noFill/>
                <a:round/>
              </a:ln>
              <a:effectLst/>
            </p:spPr>
            <p:txBody>
              <a:bodyPr/>
              <a:lstStyle/>
              <a:p>
                <a:pPr>
                  <a:defRPr/>
                </a:pPr>
                <a:endParaRPr lang="zh-CN" altLang="en-US" b="1">
                  <a:latin typeface="黑体" panose="02010609060101010101" charset="-122"/>
                  <a:ea typeface="黑体" panose="02010609060101010101" charset="-122"/>
                </a:endParaRPr>
              </a:p>
            </p:txBody>
          </p:sp>
        </p:grpSp>
        <p:sp>
          <p:nvSpPr>
            <p:cNvPr id="11273" name="Rectangle 9"/>
            <p:cNvSpPr>
              <a:spLocks noChangeArrowheads="1"/>
            </p:cNvSpPr>
            <p:nvPr>
              <p:custDataLst>
                <p:tags r:id="rId4"/>
              </p:custDataLst>
            </p:nvPr>
          </p:nvSpPr>
          <p:spPr bwMode="auto">
            <a:xfrm>
              <a:off x="135" y="1935"/>
              <a:ext cx="1044" cy="442"/>
            </a:xfrm>
            <a:prstGeom prst="rect">
              <a:avLst/>
            </a:prstGeom>
            <a:noFill/>
            <a:ln w="9525">
              <a:noFill/>
              <a:miter lim="800000"/>
            </a:ln>
            <a:effectLst>
              <a:outerShdw dist="17961" dir="2700000" algn="ctr" rotWithShape="0">
                <a:srgbClr val="C0C0C0"/>
              </a:outerShdw>
            </a:effectLst>
          </p:spPr>
          <p:txBody>
            <a:bodyPr>
              <a:spAutoFit/>
            </a:bodyPr>
            <a:lstStyle/>
            <a:p>
              <a:pPr eaLnBrk="0" hangingPunct="0">
                <a:defRPr/>
              </a:pPr>
              <a:r>
                <a:rPr lang="zh-CN" altLang="en-US" sz="2400" b="1">
                  <a:solidFill>
                    <a:schemeClr val="bg1"/>
                  </a:solidFill>
                  <a:latin typeface="黑体" panose="02010609060101010101" charset="-122"/>
                  <a:ea typeface="黑体" panose="02010609060101010101" charset="-122"/>
                </a:rPr>
                <a:t>唯物史观</a:t>
              </a:r>
              <a:endParaRPr lang="zh-CN" altLang="en-US" sz="2400" b="1">
                <a:solidFill>
                  <a:schemeClr val="bg1"/>
                </a:solidFill>
                <a:latin typeface="黑体" panose="02010609060101010101" charset="-122"/>
                <a:ea typeface="黑体" panose="02010609060101010101" charset="-122"/>
              </a:endParaRPr>
            </a:p>
          </p:txBody>
        </p:sp>
      </p:grpSp>
      <p:grpSp>
        <p:nvGrpSpPr>
          <p:cNvPr id="7180" name="Group 13"/>
          <p:cNvGrpSpPr/>
          <p:nvPr>
            <p:custDataLst>
              <p:tags r:id="rId5"/>
            </p:custDataLst>
          </p:nvPr>
        </p:nvGrpSpPr>
        <p:grpSpPr>
          <a:xfrm>
            <a:off x="3472180" y="2178050"/>
            <a:ext cx="1728470" cy="774065"/>
            <a:chOff x="1215" y="1710"/>
            <a:chExt cx="1089" cy="743"/>
          </a:xfrm>
        </p:grpSpPr>
        <p:grpSp>
          <p:nvGrpSpPr>
            <p:cNvPr id="7181" name="Group 14"/>
            <p:cNvGrpSpPr/>
            <p:nvPr/>
          </p:nvGrpSpPr>
          <p:grpSpPr>
            <a:xfrm>
              <a:off x="1215" y="1710"/>
              <a:ext cx="953" cy="743"/>
              <a:chOff x="1215" y="1710"/>
              <a:chExt cx="953" cy="743"/>
            </a:xfrm>
          </p:grpSpPr>
          <p:sp>
            <p:nvSpPr>
              <p:cNvPr id="7182" name="AutoShape 15"/>
              <p:cNvSpPr/>
              <p:nvPr>
                <p:custDataLst>
                  <p:tags r:id="rId6"/>
                </p:custDataLst>
              </p:nvPr>
            </p:nvSpPr>
            <p:spPr>
              <a:xfrm>
                <a:off x="1215" y="1710"/>
                <a:ext cx="953" cy="743"/>
              </a:xfrm>
              <a:prstGeom prst="roundRect">
                <a:avLst>
                  <a:gd name="adj" fmla="val 11921"/>
                </a:avLst>
              </a:prstGeom>
              <a:gradFill rotWithShape="1">
                <a:gsLst>
                  <a:gs pos="0">
                    <a:schemeClr val="accent2"/>
                  </a:gs>
                  <a:gs pos="100000">
                    <a:srgbClr val="863836"/>
                  </a:gs>
                </a:gsLst>
                <a:lin ang="5400000" scaled="1"/>
              </a:gradFill>
              <a:ln w="25400" cap="flat" cmpd="sng">
                <a:solidFill>
                  <a:srgbClr val="FFFFFF"/>
                </a:solidFill>
                <a:prstDash val="solid"/>
                <a:round/>
                <a:headEnd type="none" w="med" len="med"/>
                <a:tailEnd type="none" w="med" len="med"/>
              </a:ln>
              <a:effectLst>
                <a:outerShdw dist="53882" dir="2699999" algn="ctr" rotWithShape="0">
                  <a:srgbClr val="000000">
                    <a:alpha val="50000"/>
                  </a:srgbClr>
                </a:outerShdw>
              </a:effectLst>
            </p:spPr>
            <p:txBody>
              <a:bodyPr wrap="none" anchor="ctr"/>
              <a:lstStyle/>
              <a:p>
                <a:pPr eaLnBrk="0" hangingPunct="0"/>
                <a:endParaRPr lang="zh-CN" altLang="zh-CN" b="1">
                  <a:latin typeface="黑体" panose="02010609060101010101" charset="-122"/>
                  <a:ea typeface="黑体" panose="02010609060101010101" charset="-122"/>
                </a:endParaRPr>
              </a:p>
            </p:txBody>
          </p:sp>
          <p:sp>
            <p:nvSpPr>
              <p:cNvPr id="11280" name="Freeform 16"/>
              <p:cNvSpPr>
                <a:spLocks noChangeArrowheads="1"/>
              </p:cNvSpPr>
              <p:nvPr>
                <p:custDataLst>
                  <p:tags r:id="rId7"/>
                </p:custDataLst>
              </p:nvPr>
            </p:nvSpPr>
            <p:spPr bwMode="auto">
              <a:xfrm>
                <a:off x="1275" y="1758"/>
                <a:ext cx="474" cy="372"/>
              </a:xfrm>
              <a:custGeom>
                <a:avLst/>
                <a:gdLst/>
                <a:ahLst/>
                <a:cxnLst>
                  <a:cxn ang="0">
                    <a:pos x="234" y="0"/>
                  </a:cxn>
                  <a:cxn ang="0">
                    <a:pos x="0" y="183"/>
                  </a:cxn>
                  <a:cxn ang="0">
                    <a:pos x="0" y="915"/>
                  </a:cxn>
                  <a:cxn ang="0">
                    <a:pos x="320" y="270"/>
                  </a:cxn>
                  <a:cxn ang="0">
                    <a:pos x="1171" y="0"/>
                  </a:cxn>
                  <a:cxn ang="0">
                    <a:pos x="234" y="0"/>
                  </a:cxn>
                  <a:cxn ang="0">
                    <a:pos x="234" y="0"/>
                  </a:cxn>
                </a:cxnLst>
                <a:rect l="0" t="0" r="r" b="b"/>
                <a:pathLst>
                  <a:path w="1185" h="929">
                    <a:moveTo>
                      <a:pt x="234" y="0"/>
                    </a:moveTo>
                    <a:cubicBezTo>
                      <a:pt x="105" y="0"/>
                      <a:pt x="0" y="82"/>
                      <a:pt x="0" y="183"/>
                    </a:cubicBezTo>
                    <a:lnTo>
                      <a:pt x="0" y="915"/>
                    </a:lnTo>
                    <a:cubicBezTo>
                      <a:pt x="53" y="929"/>
                      <a:pt x="23" y="480"/>
                      <a:pt x="320" y="270"/>
                    </a:cubicBezTo>
                    <a:cubicBezTo>
                      <a:pt x="616" y="60"/>
                      <a:pt x="1185" y="45"/>
                      <a:pt x="1171" y="0"/>
                    </a:cubicBezTo>
                    <a:lnTo>
                      <a:pt x="234" y="0"/>
                    </a:lnTo>
                    <a:lnTo>
                      <a:pt x="234" y="0"/>
                    </a:lnTo>
                    <a:close/>
                  </a:path>
                </a:pathLst>
              </a:custGeom>
              <a:gradFill rotWithShape="1">
                <a:gsLst>
                  <a:gs pos="0">
                    <a:schemeClr val="accent2">
                      <a:alpha val="0"/>
                    </a:schemeClr>
                  </a:gs>
                  <a:gs pos="50000">
                    <a:srgbClr val="E0AAA8"/>
                  </a:gs>
                  <a:gs pos="100000">
                    <a:schemeClr val="accent2">
                      <a:alpha val="0"/>
                    </a:schemeClr>
                  </a:gs>
                </a:gsLst>
                <a:lin ang="5400000" scaled="1"/>
              </a:gradFill>
              <a:ln w="9525">
                <a:noFill/>
                <a:round/>
              </a:ln>
              <a:effectLst/>
            </p:spPr>
            <p:txBody>
              <a:bodyPr/>
              <a:lstStyle/>
              <a:p>
                <a:pPr>
                  <a:defRPr/>
                </a:pPr>
                <a:endParaRPr lang="zh-CN" altLang="en-US" b="1">
                  <a:latin typeface="黑体" panose="02010609060101010101" charset="-122"/>
                  <a:ea typeface="黑体" panose="02010609060101010101" charset="-122"/>
                </a:endParaRPr>
              </a:p>
            </p:txBody>
          </p:sp>
        </p:grpSp>
        <p:sp>
          <p:nvSpPr>
            <p:cNvPr id="11281" name="Rectangle 17"/>
            <p:cNvSpPr>
              <a:spLocks noChangeArrowheads="1"/>
            </p:cNvSpPr>
            <p:nvPr>
              <p:custDataLst>
                <p:tags r:id="rId8"/>
              </p:custDataLst>
            </p:nvPr>
          </p:nvSpPr>
          <p:spPr bwMode="auto">
            <a:xfrm>
              <a:off x="1260" y="1935"/>
              <a:ext cx="1044" cy="442"/>
            </a:xfrm>
            <a:prstGeom prst="rect">
              <a:avLst/>
            </a:prstGeom>
            <a:noFill/>
            <a:ln w="9525">
              <a:noFill/>
              <a:miter lim="800000"/>
            </a:ln>
            <a:effectLst>
              <a:outerShdw dist="17961" dir="2700000" algn="ctr" rotWithShape="0">
                <a:srgbClr val="C0C0C0"/>
              </a:outerShdw>
            </a:effectLst>
          </p:spPr>
          <p:txBody>
            <a:bodyPr>
              <a:spAutoFit/>
            </a:bodyPr>
            <a:lstStyle/>
            <a:p>
              <a:pPr eaLnBrk="0" hangingPunct="0">
                <a:defRPr/>
              </a:pPr>
              <a:r>
                <a:rPr lang="zh-CN" altLang="en-US" sz="2400" b="1">
                  <a:solidFill>
                    <a:schemeClr val="bg1"/>
                  </a:solidFill>
                  <a:latin typeface="黑体" panose="02010609060101010101" charset="-122"/>
                  <a:ea typeface="黑体" panose="02010609060101010101" charset="-122"/>
                  <a:cs typeface="黑体" panose="02010609060101010101" charset="-122"/>
                </a:rPr>
                <a:t>时空观念 </a:t>
              </a:r>
              <a:endParaRPr lang="zh-CN" altLang="en-US" sz="2400" b="1">
                <a:solidFill>
                  <a:schemeClr val="bg1"/>
                </a:solidFill>
                <a:latin typeface="黑体" panose="02010609060101010101" charset="-122"/>
                <a:ea typeface="黑体" panose="02010609060101010101" charset="-122"/>
                <a:cs typeface="黑体" panose="02010609060101010101" charset="-122"/>
              </a:endParaRPr>
            </a:p>
          </p:txBody>
        </p:sp>
      </p:grpSp>
      <p:grpSp>
        <p:nvGrpSpPr>
          <p:cNvPr id="7185" name="Group 18"/>
          <p:cNvGrpSpPr/>
          <p:nvPr>
            <p:custDataLst>
              <p:tags r:id="rId9"/>
            </p:custDataLst>
          </p:nvPr>
        </p:nvGrpSpPr>
        <p:grpSpPr>
          <a:xfrm>
            <a:off x="6829425" y="2249805"/>
            <a:ext cx="1727200" cy="727075"/>
            <a:chOff x="3330" y="1755"/>
            <a:chExt cx="1088" cy="698"/>
          </a:xfrm>
        </p:grpSpPr>
        <p:grpSp>
          <p:nvGrpSpPr>
            <p:cNvPr id="7186" name="Group 19"/>
            <p:cNvGrpSpPr/>
            <p:nvPr/>
          </p:nvGrpSpPr>
          <p:grpSpPr>
            <a:xfrm>
              <a:off x="3330" y="1755"/>
              <a:ext cx="1088" cy="698"/>
              <a:chOff x="3330" y="1755"/>
              <a:chExt cx="1088" cy="698"/>
            </a:xfrm>
          </p:grpSpPr>
          <p:sp>
            <p:nvSpPr>
              <p:cNvPr id="7187" name="AutoShape 20"/>
              <p:cNvSpPr/>
              <p:nvPr>
                <p:custDataLst>
                  <p:tags r:id="rId10"/>
                </p:custDataLst>
              </p:nvPr>
            </p:nvSpPr>
            <p:spPr>
              <a:xfrm>
                <a:off x="3330" y="1755"/>
                <a:ext cx="1088" cy="698"/>
              </a:xfrm>
              <a:prstGeom prst="roundRect">
                <a:avLst>
                  <a:gd name="adj" fmla="val 11921"/>
                </a:avLst>
              </a:prstGeom>
              <a:gradFill rotWithShape="1">
                <a:gsLst>
                  <a:gs pos="0">
                    <a:schemeClr val="accent2"/>
                  </a:gs>
                  <a:gs pos="100000">
                    <a:srgbClr val="863836"/>
                  </a:gs>
                </a:gsLst>
                <a:lin ang="5400000" scaled="1"/>
              </a:gradFill>
              <a:ln w="25400" cap="flat" cmpd="sng">
                <a:solidFill>
                  <a:srgbClr val="FFFFFF"/>
                </a:solidFill>
                <a:prstDash val="solid"/>
                <a:round/>
                <a:headEnd type="none" w="med" len="med"/>
                <a:tailEnd type="none" w="med" len="med"/>
              </a:ln>
              <a:effectLst>
                <a:outerShdw dist="53882" dir="2699999" algn="ctr" rotWithShape="0">
                  <a:srgbClr val="000000">
                    <a:alpha val="50000"/>
                  </a:srgbClr>
                </a:outerShdw>
              </a:effectLst>
            </p:spPr>
            <p:txBody>
              <a:bodyPr wrap="none" anchor="ctr"/>
              <a:lstStyle/>
              <a:p>
                <a:pPr eaLnBrk="0" hangingPunct="0"/>
                <a:endParaRPr lang="zh-CN" altLang="zh-CN" b="1">
                  <a:latin typeface="黑体" panose="02010609060101010101" charset="-122"/>
                  <a:ea typeface="黑体" panose="02010609060101010101" charset="-122"/>
                </a:endParaRPr>
              </a:p>
            </p:txBody>
          </p:sp>
          <p:sp>
            <p:nvSpPr>
              <p:cNvPr id="11285" name="Freeform 21"/>
              <p:cNvSpPr>
                <a:spLocks noChangeArrowheads="1"/>
              </p:cNvSpPr>
              <p:nvPr>
                <p:custDataLst>
                  <p:tags r:id="rId11"/>
                </p:custDataLst>
              </p:nvPr>
            </p:nvSpPr>
            <p:spPr bwMode="auto">
              <a:xfrm>
                <a:off x="3398" y="1800"/>
                <a:ext cx="542" cy="349"/>
              </a:xfrm>
              <a:custGeom>
                <a:avLst/>
                <a:gdLst/>
                <a:ahLst/>
                <a:cxnLst>
                  <a:cxn ang="0">
                    <a:pos x="268" y="0"/>
                  </a:cxn>
                  <a:cxn ang="0">
                    <a:pos x="0" y="172"/>
                  </a:cxn>
                  <a:cxn ang="0">
                    <a:pos x="0" y="859"/>
                  </a:cxn>
                  <a:cxn ang="0">
                    <a:pos x="365" y="253"/>
                  </a:cxn>
                  <a:cxn ang="0">
                    <a:pos x="1337" y="0"/>
                  </a:cxn>
                  <a:cxn ang="0">
                    <a:pos x="268" y="0"/>
                  </a:cxn>
                  <a:cxn ang="0">
                    <a:pos x="268" y="0"/>
                  </a:cxn>
                </a:cxnLst>
                <a:rect l="0" t="0" r="r" b="b"/>
                <a:pathLst>
                  <a:path w="1353" h="872">
                    <a:moveTo>
                      <a:pt x="268" y="0"/>
                    </a:moveTo>
                    <a:cubicBezTo>
                      <a:pt x="120" y="0"/>
                      <a:pt x="0" y="77"/>
                      <a:pt x="0" y="172"/>
                    </a:cubicBezTo>
                    <a:lnTo>
                      <a:pt x="0" y="859"/>
                    </a:lnTo>
                    <a:cubicBezTo>
                      <a:pt x="61" y="872"/>
                      <a:pt x="27" y="450"/>
                      <a:pt x="365" y="253"/>
                    </a:cubicBezTo>
                    <a:cubicBezTo>
                      <a:pt x="704" y="56"/>
                      <a:pt x="1353" y="42"/>
                      <a:pt x="1337" y="0"/>
                    </a:cubicBezTo>
                    <a:lnTo>
                      <a:pt x="268" y="0"/>
                    </a:lnTo>
                    <a:lnTo>
                      <a:pt x="268" y="0"/>
                    </a:lnTo>
                    <a:close/>
                  </a:path>
                </a:pathLst>
              </a:custGeom>
              <a:gradFill rotWithShape="1">
                <a:gsLst>
                  <a:gs pos="0">
                    <a:schemeClr val="accent2">
                      <a:alpha val="0"/>
                    </a:schemeClr>
                  </a:gs>
                  <a:gs pos="50000">
                    <a:srgbClr val="E0AAA8"/>
                  </a:gs>
                  <a:gs pos="100000">
                    <a:schemeClr val="accent2">
                      <a:alpha val="0"/>
                    </a:schemeClr>
                  </a:gs>
                </a:gsLst>
                <a:lin ang="5400000" scaled="1"/>
              </a:gradFill>
              <a:ln w="9525">
                <a:noFill/>
                <a:round/>
              </a:ln>
              <a:effectLst/>
            </p:spPr>
            <p:txBody>
              <a:bodyPr/>
              <a:lstStyle/>
              <a:p>
                <a:pPr>
                  <a:defRPr/>
                </a:pPr>
                <a:endParaRPr lang="zh-CN" altLang="en-US" b="1">
                  <a:latin typeface="黑体" panose="02010609060101010101" charset="-122"/>
                  <a:ea typeface="黑体" panose="02010609060101010101" charset="-122"/>
                </a:endParaRPr>
              </a:p>
            </p:txBody>
          </p:sp>
        </p:grpSp>
        <p:sp>
          <p:nvSpPr>
            <p:cNvPr id="11286" name="Rectangle 22"/>
            <p:cNvSpPr>
              <a:spLocks noChangeArrowheads="1"/>
            </p:cNvSpPr>
            <p:nvPr>
              <p:custDataLst>
                <p:tags r:id="rId12"/>
              </p:custDataLst>
            </p:nvPr>
          </p:nvSpPr>
          <p:spPr bwMode="auto">
            <a:xfrm>
              <a:off x="3420" y="1935"/>
              <a:ext cx="998" cy="442"/>
            </a:xfrm>
            <a:prstGeom prst="rect">
              <a:avLst/>
            </a:prstGeom>
            <a:noFill/>
            <a:ln w="9525">
              <a:noFill/>
              <a:miter lim="800000"/>
            </a:ln>
            <a:effectLst>
              <a:outerShdw dist="17961" dir="2700000" algn="ctr" rotWithShape="0">
                <a:srgbClr val="C0C0C0"/>
              </a:outerShdw>
            </a:effectLst>
          </p:spPr>
          <p:txBody>
            <a:bodyPr>
              <a:spAutoFit/>
            </a:bodyPr>
            <a:lstStyle/>
            <a:p>
              <a:pPr eaLnBrk="0" hangingPunct="0">
                <a:defRPr/>
              </a:pPr>
              <a:r>
                <a:rPr lang="zh-CN" altLang="en-US" sz="2400" b="1">
                  <a:solidFill>
                    <a:schemeClr val="bg1"/>
                  </a:solidFill>
                  <a:latin typeface="黑体" panose="02010609060101010101" charset="-122"/>
                  <a:ea typeface="黑体" panose="02010609060101010101" charset="-122"/>
                </a:rPr>
                <a:t>历史解释</a:t>
              </a:r>
              <a:endParaRPr lang="zh-CN" altLang="en-US" sz="2400" b="1">
                <a:solidFill>
                  <a:schemeClr val="bg1"/>
                </a:solidFill>
                <a:latin typeface="黑体" panose="02010609060101010101" charset="-122"/>
                <a:ea typeface="黑体" panose="02010609060101010101" charset="-122"/>
              </a:endParaRPr>
            </a:p>
          </p:txBody>
        </p:sp>
      </p:grpSp>
      <p:grpSp>
        <p:nvGrpSpPr>
          <p:cNvPr id="7190" name="Group 23"/>
          <p:cNvGrpSpPr/>
          <p:nvPr>
            <p:custDataLst>
              <p:tags r:id="rId13"/>
            </p:custDataLst>
          </p:nvPr>
        </p:nvGrpSpPr>
        <p:grpSpPr>
          <a:xfrm>
            <a:off x="8758555" y="2178050"/>
            <a:ext cx="1728470" cy="755015"/>
            <a:chOff x="4545" y="1710"/>
            <a:chExt cx="1089" cy="725"/>
          </a:xfrm>
        </p:grpSpPr>
        <p:grpSp>
          <p:nvGrpSpPr>
            <p:cNvPr id="7191" name="Group 24"/>
            <p:cNvGrpSpPr/>
            <p:nvPr/>
          </p:nvGrpSpPr>
          <p:grpSpPr>
            <a:xfrm>
              <a:off x="4545" y="1710"/>
              <a:ext cx="1089" cy="725"/>
              <a:chOff x="4545" y="1710"/>
              <a:chExt cx="1089" cy="725"/>
            </a:xfrm>
          </p:grpSpPr>
          <p:sp>
            <p:nvSpPr>
              <p:cNvPr id="7192" name="AutoShape 25"/>
              <p:cNvSpPr/>
              <p:nvPr>
                <p:custDataLst>
                  <p:tags r:id="rId14"/>
                </p:custDataLst>
              </p:nvPr>
            </p:nvSpPr>
            <p:spPr>
              <a:xfrm>
                <a:off x="4545" y="1710"/>
                <a:ext cx="1089" cy="725"/>
              </a:xfrm>
              <a:prstGeom prst="roundRect">
                <a:avLst>
                  <a:gd name="adj" fmla="val 11921"/>
                </a:avLst>
              </a:prstGeom>
              <a:gradFill rotWithShape="1">
                <a:gsLst>
                  <a:gs pos="0">
                    <a:schemeClr val="hlink"/>
                  </a:gs>
                  <a:gs pos="100000">
                    <a:srgbClr val="0000B2"/>
                  </a:gs>
                </a:gsLst>
                <a:lin ang="5400000" scaled="1"/>
              </a:gradFill>
              <a:ln w="25400" cap="flat" cmpd="sng">
                <a:solidFill>
                  <a:srgbClr val="FFFFFF"/>
                </a:solidFill>
                <a:prstDash val="solid"/>
                <a:round/>
                <a:headEnd type="none" w="med" len="med"/>
                <a:tailEnd type="none" w="med" len="med"/>
              </a:ln>
              <a:effectLst>
                <a:outerShdw dist="53882" dir="2699999" algn="ctr" rotWithShape="0">
                  <a:srgbClr val="000000">
                    <a:alpha val="50000"/>
                  </a:srgbClr>
                </a:outerShdw>
              </a:effectLst>
            </p:spPr>
            <p:txBody>
              <a:bodyPr wrap="none" anchor="ctr"/>
              <a:lstStyle/>
              <a:p>
                <a:pPr eaLnBrk="0" hangingPunct="0"/>
                <a:endParaRPr lang="zh-CN" altLang="zh-CN" b="1">
                  <a:latin typeface="黑体" panose="02010609060101010101" charset="-122"/>
                  <a:ea typeface="黑体" panose="02010609060101010101" charset="-122"/>
                </a:endParaRPr>
              </a:p>
            </p:txBody>
          </p:sp>
          <p:sp>
            <p:nvSpPr>
              <p:cNvPr id="11290" name="Freeform 26"/>
              <p:cNvSpPr>
                <a:spLocks noChangeArrowheads="1"/>
              </p:cNvSpPr>
              <p:nvPr>
                <p:custDataLst>
                  <p:tags r:id="rId15"/>
                </p:custDataLst>
              </p:nvPr>
            </p:nvSpPr>
            <p:spPr bwMode="auto">
              <a:xfrm>
                <a:off x="4613" y="1757"/>
                <a:ext cx="542" cy="362"/>
              </a:xfrm>
              <a:custGeom>
                <a:avLst/>
                <a:gdLst/>
                <a:ahLst/>
                <a:cxnLst>
                  <a:cxn ang="0">
                    <a:pos x="268" y="0"/>
                  </a:cxn>
                  <a:cxn ang="0">
                    <a:pos x="0" y="178"/>
                  </a:cxn>
                  <a:cxn ang="0">
                    <a:pos x="0" y="892"/>
                  </a:cxn>
                  <a:cxn ang="0">
                    <a:pos x="366" y="263"/>
                  </a:cxn>
                  <a:cxn ang="0">
                    <a:pos x="1339" y="0"/>
                  </a:cxn>
                  <a:cxn ang="0">
                    <a:pos x="268" y="0"/>
                  </a:cxn>
                  <a:cxn ang="0">
                    <a:pos x="268" y="0"/>
                  </a:cxn>
                </a:cxnLst>
                <a:rect l="0" t="0" r="r" b="b"/>
                <a:pathLst>
                  <a:path w="1355" h="905">
                    <a:moveTo>
                      <a:pt x="268" y="0"/>
                    </a:moveTo>
                    <a:cubicBezTo>
                      <a:pt x="120" y="0"/>
                      <a:pt x="0" y="80"/>
                      <a:pt x="0" y="178"/>
                    </a:cubicBezTo>
                    <a:lnTo>
                      <a:pt x="0" y="892"/>
                    </a:lnTo>
                    <a:cubicBezTo>
                      <a:pt x="61" y="906"/>
                      <a:pt x="27" y="468"/>
                      <a:pt x="366" y="263"/>
                    </a:cubicBezTo>
                    <a:cubicBezTo>
                      <a:pt x="705" y="59"/>
                      <a:pt x="1355" y="43"/>
                      <a:pt x="1339" y="0"/>
                    </a:cubicBezTo>
                    <a:lnTo>
                      <a:pt x="268" y="0"/>
                    </a:lnTo>
                    <a:lnTo>
                      <a:pt x="268" y="0"/>
                    </a:lnTo>
                    <a:close/>
                  </a:path>
                </a:pathLst>
              </a:custGeom>
              <a:gradFill rotWithShape="1">
                <a:gsLst>
                  <a:gs pos="0">
                    <a:schemeClr val="hlink">
                      <a:alpha val="0"/>
                    </a:schemeClr>
                  </a:gs>
                  <a:gs pos="50000">
                    <a:srgbClr val="8383FF"/>
                  </a:gs>
                  <a:gs pos="100000">
                    <a:schemeClr val="hlink">
                      <a:alpha val="0"/>
                    </a:schemeClr>
                  </a:gs>
                </a:gsLst>
                <a:lin ang="5400000" scaled="1"/>
              </a:gradFill>
              <a:ln w="9525">
                <a:noFill/>
                <a:round/>
              </a:ln>
              <a:effectLst/>
            </p:spPr>
            <p:txBody>
              <a:bodyPr/>
              <a:lstStyle/>
              <a:p>
                <a:pPr>
                  <a:defRPr/>
                </a:pPr>
                <a:endParaRPr lang="zh-CN" altLang="en-US" b="1">
                  <a:latin typeface="黑体" panose="02010609060101010101" charset="-122"/>
                  <a:ea typeface="黑体" panose="02010609060101010101" charset="-122"/>
                </a:endParaRPr>
              </a:p>
            </p:txBody>
          </p:sp>
        </p:grpSp>
        <p:sp>
          <p:nvSpPr>
            <p:cNvPr id="11291" name="Rectangle 27"/>
            <p:cNvSpPr>
              <a:spLocks noChangeArrowheads="1"/>
            </p:cNvSpPr>
            <p:nvPr>
              <p:custDataLst>
                <p:tags r:id="rId16"/>
              </p:custDataLst>
            </p:nvPr>
          </p:nvSpPr>
          <p:spPr bwMode="auto">
            <a:xfrm>
              <a:off x="4635" y="1890"/>
              <a:ext cx="977" cy="442"/>
            </a:xfrm>
            <a:prstGeom prst="rect">
              <a:avLst/>
            </a:prstGeom>
            <a:noFill/>
            <a:ln w="9525">
              <a:noFill/>
              <a:miter lim="800000"/>
            </a:ln>
            <a:effectLst>
              <a:outerShdw dist="17961" dir="2700000" algn="ctr" rotWithShape="0">
                <a:srgbClr val="C0C0C0"/>
              </a:outerShdw>
            </a:effectLst>
          </p:spPr>
          <p:txBody>
            <a:bodyPr>
              <a:spAutoFit/>
            </a:bodyPr>
            <a:lstStyle/>
            <a:p>
              <a:pPr eaLnBrk="0" hangingPunct="0">
                <a:defRPr/>
              </a:pPr>
              <a:r>
                <a:rPr lang="zh-CN" altLang="en-US" sz="2400" b="1">
                  <a:solidFill>
                    <a:schemeClr val="bg1"/>
                  </a:solidFill>
                  <a:latin typeface="黑体" panose="02010609060101010101" charset="-122"/>
                  <a:ea typeface="黑体" panose="02010609060101010101" charset="-122"/>
                </a:rPr>
                <a:t>家国情怀</a:t>
              </a:r>
              <a:endParaRPr lang="zh-CN" altLang="en-US" sz="2400" b="1">
                <a:solidFill>
                  <a:schemeClr val="bg1"/>
                </a:solidFill>
                <a:latin typeface="黑体" panose="02010609060101010101" charset="-122"/>
                <a:ea typeface="黑体" panose="02010609060101010101" charset="-122"/>
              </a:endParaRPr>
            </a:p>
          </p:txBody>
        </p:sp>
      </p:grpSp>
      <p:grpSp>
        <p:nvGrpSpPr>
          <p:cNvPr id="7196" name="Group 29"/>
          <p:cNvGrpSpPr/>
          <p:nvPr>
            <p:custDataLst>
              <p:tags r:id="rId17"/>
            </p:custDataLst>
          </p:nvPr>
        </p:nvGrpSpPr>
        <p:grpSpPr>
          <a:xfrm>
            <a:off x="5043805" y="2178050"/>
            <a:ext cx="1511300" cy="795655"/>
            <a:chOff x="2205" y="1710"/>
            <a:chExt cx="952" cy="764"/>
          </a:xfrm>
        </p:grpSpPr>
        <p:grpSp>
          <p:nvGrpSpPr>
            <p:cNvPr id="7197" name="Group 30"/>
            <p:cNvGrpSpPr/>
            <p:nvPr/>
          </p:nvGrpSpPr>
          <p:grpSpPr>
            <a:xfrm>
              <a:off x="2250" y="1710"/>
              <a:ext cx="907" cy="764"/>
              <a:chOff x="2250" y="1710"/>
              <a:chExt cx="907" cy="764"/>
            </a:xfrm>
          </p:grpSpPr>
          <p:sp>
            <p:nvSpPr>
              <p:cNvPr id="7198" name="AutoShape 31"/>
              <p:cNvSpPr/>
              <p:nvPr>
                <p:custDataLst>
                  <p:tags r:id="rId18"/>
                </p:custDataLst>
              </p:nvPr>
            </p:nvSpPr>
            <p:spPr>
              <a:xfrm>
                <a:off x="2250" y="1710"/>
                <a:ext cx="907" cy="764"/>
              </a:xfrm>
              <a:prstGeom prst="roundRect">
                <a:avLst>
                  <a:gd name="adj" fmla="val 11921"/>
                </a:avLst>
              </a:prstGeom>
              <a:gradFill rotWithShape="1">
                <a:gsLst>
                  <a:gs pos="0">
                    <a:schemeClr val="accent1"/>
                  </a:gs>
                  <a:gs pos="100000">
                    <a:srgbClr val="375A84"/>
                  </a:gs>
                </a:gsLst>
                <a:lin ang="5400000" scaled="1"/>
              </a:gradFill>
              <a:ln w="25400" cap="flat" cmpd="sng">
                <a:solidFill>
                  <a:srgbClr val="FFFFFF"/>
                </a:solidFill>
                <a:prstDash val="solid"/>
                <a:round/>
                <a:headEnd type="none" w="med" len="med"/>
                <a:tailEnd type="none" w="med" len="med"/>
              </a:ln>
              <a:effectLst>
                <a:outerShdw dist="53882" dir="2699999" algn="ctr" rotWithShape="0">
                  <a:srgbClr val="000000">
                    <a:alpha val="50000"/>
                  </a:srgbClr>
                </a:outerShdw>
              </a:effectLst>
            </p:spPr>
            <p:txBody>
              <a:bodyPr wrap="none" anchor="ctr"/>
              <a:lstStyle/>
              <a:p>
                <a:pPr eaLnBrk="0" hangingPunct="0"/>
                <a:endParaRPr lang="zh-CN" altLang="zh-CN" b="1">
                  <a:latin typeface="黑体" panose="02010609060101010101" charset="-122"/>
                  <a:ea typeface="黑体" panose="02010609060101010101" charset="-122"/>
                </a:endParaRPr>
              </a:p>
            </p:txBody>
          </p:sp>
          <p:sp>
            <p:nvSpPr>
              <p:cNvPr id="11296" name="Freeform 32"/>
              <p:cNvSpPr>
                <a:spLocks noChangeArrowheads="1"/>
              </p:cNvSpPr>
              <p:nvPr>
                <p:custDataLst>
                  <p:tags r:id="rId19"/>
                </p:custDataLst>
              </p:nvPr>
            </p:nvSpPr>
            <p:spPr bwMode="auto">
              <a:xfrm>
                <a:off x="2307" y="1759"/>
                <a:ext cx="451" cy="382"/>
              </a:xfrm>
              <a:custGeom>
                <a:avLst/>
                <a:gdLst/>
                <a:ahLst/>
                <a:cxnLst>
                  <a:cxn ang="0">
                    <a:pos x="223" y="0"/>
                  </a:cxn>
                  <a:cxn ang="0">
                    <a:pos x="0" y="188"/>
                  </a:cxn>
                  <a:cxn ang="0">
                    <a:pos x="0" y="940"/>
                  </a:cxn>
                  <a:cxn ang="0">
                    <a:pos x="304" y="277"/>
                  </a:cxn>
                  <a:cxn ang="0">
                    <a:pos x="1115" y="0"/>
                  </a:cxn>
                  <a:cxn ang="0">
                    <a:pos x="223" y="0"/>
                  </a:cxn>
                  <a:cxn ang="0">
                    <a:pos x="223" y="0"/>
                  </a:cxn>
                </a:cxnLst>
                <a:rect l="0" t="0" r="r" b="b"/>
                <a:pathLst>
                  <a:path w="1128" h="954">
                    <a:moveTo>
                      <a:pt x="223" y="0"/>
                    </a:moveTo>
                    <a:cubicBezTo>
                      <a:pt x="100" y="0"/>
                      <a:pt x="0" y="84"/>
                      <a:pt x="0" y="188"/>
                    </a:cubicBezTo>
                    <a:lnTo>
                      <a:pt x="0" y="940"/>
                    </a:lnTo>
                    <a:cubicBezTo>
                      <a:pt x="51" y="954"/>
                      <a:pt x="22" y="493"/>
                      <a:pt x="304" y="277"/>
                    </a:cubicBezTo>
                    <a:cubicBezTo>
                      <a:pt x="587" y="62"/>
                      <a:pt x="1128" y="46"/>
                      <a:pt x="1115" y="0"/>
                    </a:cubicBezTo>
                    <a:lnTo>
                      <a:pt x="223" y="0"/>
                    </a:lnTo>
                    <a:lnTo>
                      <a:pt x="223" y="0"/>
                    </a:lnTo>
                    <a:close/>
                  </a:path>
                </a:pathLst>
              </a:custGeom>
              <a:gradFill rotWithShape="1">
                <a:gsLst>
                  <a:gs pos="0">
                    <a:schemeClr val="accent1">
                      <a:alpha val="0"/>
                    </a:schemeClr>
                  </a:gs>
                  <a:gs pos="50000">
                    <a:srgbClr val="A9C2DF"/>
                  </a:gs>
                  <a:gs pos="100000">
                    <a:schemeClr val="accent1">
                      <a:alpha val="0"/>
                    </a:schemeClr>
                  </a:gs>
                </a:gsLst>
                <a:lin ang="5400000" scaled="1"/>
              </a:gradFill>
              <a:ln w="9525">
                <a:noFill/>
                <a:round/>
              </a:ln>
              <a:effectLst/>
            </p:spPr>
            <p:txBody>
              <a:bodyPr/>
              <a:lstStyle/>
              <a:p>
                <a:pPr>
                  <a:defRPr/>
                </a:pPr>
                <a:endParaRPr lang="zh-CN" altLang="en-US" b="1">
                  <a:latin typeface="黑体" panose="02010609060101010101" charset="-122"/>
                  <a:ea typeface="黑体" panose="02010609060101010101" charset="-122"/>
                </a:endParaRPr>
              </a:p>
            </p:txBody>
          </p:sp>
        </p:grpSp>
        <p:sp>
          <p:nvSpPr>
            <p:cNvPr id="11297" name="Rectangle 33"/>
            <p:cNvSpPr>
              <a:spLocks noChangeArrowheads="1"/>
            </p:cNvSpPr>
            <p:nvPr>
              <p:custDataLst>
                <p:tags r:id="rId20"/>
              </p:custDataLst>
            </p:nvPr>
          </p:nvSpPr>
          <p:spPr bwMode="auto">
            <a:xfrm>
              <a:off x="2205" y="1890"/>
              <a:ext cx="945" cy="442"/>
            </a:xfrm>
            <a:prstGeom prst="rect">
              <a:avLst/>
            </a:prstGeom>
            <a:noFill/>
            <a:ln w="9525">
              <a:noFill/>
              <a:miter lim="800000"/>
            </a:ln>
            <a:effectLst>
              <a:outerShdw dist="17961" dir="2700000" algn="ctr" rotWithShape="0">
                <a:srgbClr val="C0C0C0"/>
              </a:outerShdw>
            </a:effectLst>
          </p:spPr>
          <p:txBody>
            <a:bodyPr>
              <a:spAutoFit/>
            </a:bodyPr>
            <a:lstStyle/>
            <a:p>
              <a:pPr eaLnBrk="0" hangingPunct="0">
                <a:defRPr/>
              </a:pPr>
              <a:r>
                <a:rPr lang="zh-CN" altLang="en-US" sz="2400" b="1">
                  <a:solidFill>
                    <a:schemeClr val="bg1"/>
                  </a:solidFill>
                  <a:latin typeface="黑体" panose="02010609060101010101" charset="-122"/>
                  <a:ea typeface="黑体" panose="02010609060101010101" charset="-122"/>
                  <a:cs typeface="黑体" panose="02010609060101010101" charset="-122"/>
                </a:rPr>
                <a:t>史料实证 </a:t>
              </a:r>
              <a:endParaRPr lang="zh-CN" altLang="en-US" sz="2400" b="1">
                <a:solidFill>
                  <a:schemeClr val="bg1"/>
                </a:solidFill>
                <a:latin typeface="黑体" panose="02010609060101010101" charset="-122"/>
                <a:ea typeface="黑体" panose="02010609060101010101" charset="-122"/>
                <a:cs typeface="黑体" panose="02010609060101010101" charset="-122"/>
              </a:endParaRPr>
            </a:p>
          </p:txBody>
        </p:sp>
      </p:grpSp>
      <p:sp>
        <p:nvSpPr>
          <p:cNvPr id="11298" name="AutoShape 34"/>
          <p:cNvSpPr/>
          <p:nvPr>
            <p:custDataLst>
              <p:tags r:id="rId21"/>
            </p:custDataLst>
          </p:nvPr>
        </p:nvSpPr>
        <p:spPr>
          <a:xfrm>
            <a:off x="1228090" y="962025"/>
            <a:ext cx="1768475" cy="984250"/>
          </a:xfrm>
          <a:prstGeom prst="wedgeEllipseCallout">
            <a:avLst>
              <a:gd name="adj1" fmla="val -6380"/>
              <a:gd name="adj2" fmla="val 66801"/>
            </a:avLst>
          </a:prstGeom>
          <a:solidFill>
            <a:schemeClr val="accent1"/>
          </a:solidFill>
          <a:ln w="25400" cap="flat" cmpd="sng">
            <a:solidFill>
              <a:srgbClr val="385D8A"/>
            </a:solidFill>
            <a:prstDash val="solid"/>
            <a:miter/>
            <a:headEnd type="none" w="med" len="med"/>
            <a:tailEnd type="none" w="med" len="med"/>
          </a:ln>
        </p:spPr>
        <p:txBody>
          <a:bodyPr anchor="ctr"/>
          <a:lstStyle/>
          <a:p>
            <a:r>
              <a:rPr lang="zh-CN" altLang="en-US" sz="2000" b="1">
                <a:solidFill>
                  <a:schemeClr val="bg1"/>
                </a:solidFill>
                <a:latin typeface="黑体" panose="02010609060101010101" charset="-122"/>
                <a:ea typeface="黑体" panose="02010609060101010101" charset="-122"/>
              </a:rPr>
              <a:t>核心</a:t>
            </a:r>
            <a:r>
              <a:rPr lang="zh-CN" altLang="en-US" sz="2000" b="1">
                <a:solidFill>
                  <a:srgbClr val="FF0000"/>
                </a:solidFill>
                <a:latin typeface="黑体" panose="02010609060101010101" charset="-122"/>
                <a:ea typeface="黑体" panose="02010609060101010101" charset="-122"/>
              </a:rPr>
              <a:t>理论</a:t>
            </a:r>
            <a:endParaRPr lang="zh-CN" altLang="en-US" sz="2000" b="1">
              <a:solidFill>
                <a:schemeClr val="bg1"/>
              </a:solidFill>
              <a:latin typeface="黑体" panose="02010609060101010101" charset="-122"/>
              <a:ea typeface="黑体" panose="02010609060101010101" charset="-122"/>
            </a:endParaRPr>
          </a:p>
          <a:p>
            <a:r>
              <a:rPr lang="zh-CN" altLang="en-US" sz="2000" b="1">
                <a:solidFill>
                  <a:schemeClr val="bg1"/>
                </a:solidFill>
                <a:latin typeface="黑体" panose="02010609060101010101" charset="-122"/>
                <a:ea typeface="黑体" panose="02010609060101010101" charset="-122"/>
              </a:rPr>
              <a:t>指导思想</a:t>
            </a:r>
            <a:endParaRPr lang="zh-CN" altLang="en-US" sz="2000" b="1">
              <a:solidFill>
                <a:schemeClr val="bg1"/>
              </a:solidFill>
              <a:latin typeface="黑体" panose="02010609060101010101" charset="-122"/>
              <a:ea typeface="黑体" panose="02010609060101010101" charset="-122"/>
            </a:endParaRPr>
          </a:p>
        </p:txBody>
      </p:sp>
      <p:sp>
        <p:nvSpPr>
          <p:cNvPr id="11299" name="AutoShape 35"/>
          <p:cNvSpPr/>
          <p:nvPr>
            <p:custDataLst>
              <p:tags r:id="rId22"/>
            </p:custDataLst>
          </p:nvPr>
        </p:nvSpPr>
        <p:spPr>
          <a:xfrm>
            <a:off x="2975610" y="1043305"/>
            <a:ext cx="1818640" cy="1030605"/>
          </a:xfrm>
          <a:prstGeom prst="wedgeEllipseCallout">
            <a:avLst>
              <a:gd name="adj1" fmla="val -12574"/>
              <a:gd name="adj2" fmla="val 62500"/>
            </a:avLst>
          </a:prstGeom>
          <a:solidFill>
            <a:schemeClr val="accent1"/>
          </a:solidFill>
          <a:ln w="25400" cap="flat" cmpd="sng">
            <a:solidFill>
              <a:srgbClr val="385D8A"/>
            </a:solidFill>
            <a:prstDash val="solid"/>
            <a:miter/>
            <a:headEnd type="none" w="med" len="med"/>
            <a:tailEnd type="none" w="med" len="med"/>
          </a:ln>
        </p:spPr>
        <p:txBody>
          <a:bodyPr anchor="ctr"/>
          <a:lstStyle/>
          <a:p>
            <a:endParaRPr lang="en-US" altLang="zh-CN" sz="2000" b="1">
              <a:solidFill>
                <a:schemeClr val="bg1"/>
              </a:solidFill>
              <a:latin typeface="黑体" panose="02010609060101010101" charset="-122"/>
              <a:ea typeface="黑体" panose="02010609060101010101" charset="-122"/>
            </a:endParaRPr>
          </a:p>
          <a:p>
            <a:r>
              <a:rPr lang="zh-CN" altLang="en-US" sz="2000" b="1">
                <a:solidFill>
                  <a:schemeClr val="bg1"/>
                </a:solidFill>
                <a:latin typeface="黑体" panose="02010609060101010101" charset="-122"/>
                <a:ea typeface="黑体" panose="02010609060101010101" charset="-122"/>
              </a:rPr>
              <a:t>核心</a:t>
            </a:r>
            <a:r>
              <a:rPr lang="zh-CN" altLang="en-US" sz="2000" b="1">
                <a:solidFill>
                  <a:srgbClr val="FF0000"/>
                </a:solidFill>
                <a:latin typeface="黑体" panose="02010609060101010101" charset="-122"/>
                <a:ea typeface="黑体" panose="02010609060101010101" charset="-122"/>
              </a:rPr>
              <a:t>思维</a:t>
            </a:r>
            <a:endParaRPr lang="zh-CN" altLang="en-US" sz="2000" b="1">
              <a:solidFill>
                <a:schemeClr val="bg1"/>
              </a:solidFill>
              <a:latin typeface="黑体" panose="02010609060101010101" charset="-122"/>
              <a:ea typeface="黑体" panose="02010609060101010101" charset="-122"/>
            </a:endParaRPr>
          </a:p>
          <a:p>
            <a:r>
              <a:rPr lang="zh-CN" altLang="en-US" sz="2000" b="1">
                <a:solidFill>
                  <a:schemeClr val="bg1"/>
                </a:solidFill>
                <a:latin typeface="黑体" panose="02010609060101010101" charset="-122"/>
                <a:ea typeface="黑体" panose="02010609060101010101" charset="-122"/>
              </a:rPr>
              <a:t>学科本质</a:t>
            </a:r>
            <a:endParaRPr lang="en-US" altLang="zh-CN" sz="2000" b="1">
              <a:solidFill>
                <a:schemeClr val="bg1"/>
              </a:solidFill>
              <a:latin typeface="黑体" panose="02010609060101010101" charset="-122"/>
              <a:ea typeface="黑体" panose="02010609060101010101" charset="-122"/>
            </a:endParaRPr>
          </a:p>
          <a:p>
            <a:endParaRPr lang="en-US" altLang="zh-CN" sz="2000" b="1">
              <a:solidFill>
                <a:schemeClr val="bg1"/>
              </a:solidFill>
              <a:latin typeface="黑体" panose="02010609060101010101" charset="-122"/>
              <a:ea typeface="黑体" panose="02010609060101010101" charset="-122"/>
            </a:endParaRPr>
          </a:p>
          <a:p>
            <a:endParaRPr lang="en-US" altLang="zh-CN" sz="2000" b="1">
              <a:solidFill>
                <a:schemeClr val="bg1"/>
              </a:solidFill>
              <a:latin typeface="黑体" panose="02010609060101010101" charset="-122"/>
              <a:ea typeface="黑体" panose="02010609060101010101" charset="-122"/>
            </a:endParaRPr>
          </a:p>
        </p:txBody>
      </p:sp>
      <p:sp>
        <p:nvSpPr>
          <p:cNvPr id="11300" name="AutoShape 36"/>
          <p:cNvSpPr/>
          <p:nvPr>
            <p:custDataLst>
              <p:tags r:id="rId23"/>
            </p:custDataLst>
          </p:nvPr>
        </p:nvSpPr>
        <p:spPr>
          <a:xfrm>
            <a:off x="4853305" y="991870"/>
            <a:ext cx="1760220" cy="1030605"/>
          </a:xfrm>
          <a:prstGeom prst="wedgeEllipseCallout">
            <a:avLst>
              <a:gd name="adj1" fmla="val -11889"/>
              <a:gd name="adj2" fmla="val 64222"/>
            </a:avLst>
          </a:prstGeom>
          <a:solidFill>
            <a:schemeClr val="accent1"/>
          </a:solidFill>
          <a:ln w="25400" cap="flat" cmpd="sng">
            <a:solidFill>
              <a:srgbClr val="385D8A"/>
            </a:solidFill>
            <a:prstDash val="solid"/>
            <a:miter/>
            <a:headEnd type="none" w="med" len="med"/>
            <a:tailEnd type="none" w="med" len="med"/>
          </a:ln>
        </p:spPr>
        <p:txBody>
          <a:bodyPr anchor="ctr"/>
          <a:lstStyle/>
          <a:p>
            <a:r>
              <a:rPr lang="zh-CN" altLang="en-US" sz="2000" b="1">
                <a:solidFill>
                  <a:schemeClr val="bg1"/>
                </a:solidFill>
                <a:latin typeface="黑体" panose="02010609060101010101" charset="-122"/>
                <a:ea typeface="黑体" panose="02010609060101010101" charset="-122"/>
              </a:rPr>
              <a:t>核心</a:t>
            </a:r>
            <a:r>
              <a:rPr lang="zh-CN" altLang="en-US" sz="2000" b="1">
                <a:solidFill>
                  <a:srgbClr val="FF0000"/>
                </a:solidFill>
                <a:latin typeface="黑体" panose="02010609060101010101" charset="-122"/>
                <a:ea typeface="黑体" panose="02010609060101010101" charset="-122"/>
              </a:rPr>
              <a:t>方法</a:t>
            </a:r>
            <a:endParaRPr lang="en-US" altLang="zh-CN" sz="2000" b="1">
              <a:solidFill>
                <a:schemeClr val="bg1"/>
              </a:solidFill>
              <a:latin typeface="黑体" panose="02010609060101010101" charset="-122"/>
              <a:ea typeface="黑体" panose="02010609060101010101" charset="-122"/>
            </a:endParaRPr>
          </a:p>
          <a:p>
            <a:r>
              <a:rPr lang="zh-CN" altLang="en-US" sz="2000" b="1">
                <a:solidFill>
                  <a:schemeClr val="bg1"/>
                </a:solidFill>
                <a:latin typeface="黑体" panose="02010609060101010101" charset="-122"/>
                <a:ea typeface="黑体" panose="02010609060101010101" charset="-122"/>
              </a:rPr>
              <a:t>根本途径</a:t>
            </a:r>
            <a:endParaRPr lang="zh-CN" altLang="en-US" sz="2000" b="1">
              <a:solidFill>
                <a:schemeClr val="bg1"/>
              </a:solidFill>
              <a:latin typeface="黑体" panose="02010609060101010101" charset="-122"/>
              <a:ea typeface="黑体" panose="02010609060101010101" charset="-122"/>
            </a:endParaRPr>
          </a:p>
        </p:txBody>
      </p:sp>
      <p:sp>
        <p:nvSpPr>
          <p:cNvPr id="11301" name="AutoShape 37"/>
          <p:cNvSpPr/>
          <p:nvPr>
            <p:custDataLst>
              <p:tags r:id="rId24"/>
            </p:custDataLst>
          </p:nvPr>
        </p:nvSpPr>
        <p:spPr>
          <a:xfrm>
            <a:off x="6644640" y="1062990"/>
            <a:ext cx="1817370" cy="983615"/>
          </a:xfrm>
          <a:prstGeom prst="wedgeEllipseCallout">
            <a:avLst>
              <a:gd name="adj1" fmla="val -17394"/>
              <a:gd name="adj2" fmla="val 68523"/>
            </a:avLst>
          </a:prstGeom>
          <a:solidFill>
            <a:schemeClr val="accent1"/>
          </a:solidFill>
          <a:ln w="25400" cap="flat" cmpd="sng">
            <a:solidFill>
              <a:srgbClr val="385D8A"/>
            </a:solidFill>
            <a:prstDash val="solid"/>
            <a:miter/>
            <a:headEnd type="none" w="med" len="med"/>
            <a:tailEnd type="none" w="med" len="med"/>
          </a:ln>
        </p:spPr>
        <p:txBody>
          <a:bodyPr anchor="ctr"/>
          <a:lstStyle/>
          <a:p>
            <a:r>
              <a:rPr lang="zh-CN" altLang="zh-CN" sz="2000" b="1">
                <a:solidFill>
                  <a:schemeClr val="bg1"/>
                </a:solidFill>
                <a:latin typeface="黑体" panose="02010609060101010101" charset="-122"/>
                <a:ea typeface="黑体" panose="02010609060101010101" charset="-122"/>
              </a:rPr>
              <a:t>核心</a:t>
            </a:r>
            <a:r>
              <a:rPr lang="zh-CN" altLang="zh-CN" sz="2000" b="1">
                <a:solidFill>
                  <a:srgbClr val="FF0000"/>
                </a:solidFill>
                <a:latin typeface="黑体" panose="02010609060101010101" charset="-122"/>
                <a:ea typeface="黑体" panose="02010609060101010101" charset="-122"/>
              </a:rPr>
              <a:t>能力</a:t>
            </a:r>
            <a:endParaRPr lang="en-US" altLang="zh-CN" sz="2000" b="1">
              <a:solidFill>
                <a:schemeClr val="bg1"/>
              </a:solidFill>
              <a:latin typeface="黑体" panose="02010609060101010101" charset="-122"/>
              <a:ea typeface="黑体" panose="02010609060101010101" charset="-122"/>
            </a:endParaRPr>
          </a:p>
          <a:p>
            <a:r>
              <a:rPr lang="zh-CN" altLang="en-US" sz="2000" b="1">
                <a:solidFill>
                  <a:schemeClr val="bg1"/>
                </a:solidFill>
                <a:latin typeface="黑体" panose="02010609060101010101" charset="-122"/>
                <a:ea typeface="黑体" panose="02010609060101010101" charset="-122"/>
              </a:rPr>
              <a:t>主要指标</a:t>
            </a:r>
            <a:endParaRPr lang="zh-CN" altLang="en-US" sz="2000" b="1">
              <a:solidFill>
                <a:schemeClr val="bg1"/>
              </a:solidFill>
              <a:latin typeface="黑体" panose="02010609060101010101" charset="-122"/>
              <a:ea typeface="黑体" panose="02010609060101010101" charset="-122"/>
            </a:endParaRPr>
          </a:p>
        </p:txBody>
      </p:sp>
      <p:sp>
        <p:nvSpPr>
          <p:cNvPr id="11302" name="AutoShape 38"/>
          <p:cNvSpPr/>
          <p:nvPr>
            <p:custDataLst>
              <p:tags r:id="rId25"/>
            </p:custDataLst>
          </p:nvPr>
        </p:nvSpPr>
        <p:spPr>
          <a:xfrm>
            <a:off x="8529320" y="791210"/>
            <a:ext cx="1958975" cy="1049020"/>
          </a:xfrm>
          <a:prstGeom prst="wedgeEllipseCallout">
            <a:avLst>
              <a:gd name="adj1" fmla="val -25421"/>
              <a:gd name="adj2" fmla="val 84714"/>
            </a:avLst>
          </a:prstGeom>
          <a:solidFill>
            <a:schemeClr val="accent1"/>
          </a:solidFill>
          <a:ln w="25400" cap="flat" cmpd="sng">
            <a:solidFill>
              <a:srgbClr val="385D8A"/>
            </a:solidFill>
            <a:prstDash val="solid"/>
            <a:miter/>
            <a:headEnd type="none" w="med" len="med"/>
            <a:tailEnd type="none" w="med" len="med"/>
          </a:ln>
        </p:spPr>
        <p:txBody>
          <a:bodyPr anchor="ctr"/>
          <a:lstStyle/>
          <a:p>
            <a:r>
              <a:rPr lang="zh-CN" altLang="en-US" sz="2000" b="1">
                <a:solidFill>
                  <a:schemeClr val="bg1"/>
                </a:solidFill>
                <a:latin typeface="黑体" panose="02010609060101010101" charset="-122"/>
                <a:ea typeface="黑体" panose="02010609060101010101" charset="-122"/>
                <a:cs typeface="黑体" panose="02010609060101010101" charset="-122"/>
              </a:rPr>
              <a:t>  </a:t>
            </a:r>
            <a:endParaRPr lang="en-US" altLang="zh-CN" sz="2000" b="1">
              <a:solidFill>
                <a:schemeClr val="bg1"/>
              </a:solidFill>
              <a:latin typeface="黑体" panose="02010609060101010101" charset="-122"/>
              <a:ea typeface="黑体" panose="02010609060101010101" charset="-122"/>
              <a:cs typeface="黑体" panose="02010609060101010101" charset="-122"/>
            </a:endParaRPr>
          </a:p>
          <a:p>
            <a:r>
              <a:rPr lang="zh-CN" altLang="en-US" sz="2000" b="1">
                <a:solidFill>
                  <a:schemeClr val="bg1"/>
                </a:solidFill>
                <a:latin typeface="黑体" panose="02010609060101010101" charset="-122"/>
                <a:ea typeface="黑体" panose="02010609060101010101" charset="-122"/>
                <a:cs typeface="黑体" panose="02010609060101010101" charset="-122"/>
              </a:rPr>
              <a:t>核心</a:t>
            </a:r>
            <a:r>
              <a:rPr lang="zh-CN" altLang="en-US" sz="2000" b="1">
                <a:solidFill>
                  <a:srgbClr val="FF0000"/>
                </a:solidFill>
                <a:latin typeface="黑体" panose="02010609060101010101" charset="-122"/>
                <a:ea typeface="黑体" panose="02010609060101010101" charset="-122"/>
                <a:cs typeface="黑体" panose="02010609060101010101" charset="-122"/>
              </a:rPr>
              <a:t>价值</a:t>
            </a:r>
            <a:endParaRPr lang="zh-CN" altLang="en-US" sz="2000" b="1">
              <a:solidFill>
                <a:schemeClr val="bg1"/>
              </a:solidFill>
              <a:latin typeface="黑体" panose="02010609060101010101" charset="-122"/>
              <a:ea typeface="黑体" panose="02010609060101010101" charset="-122"/>
              <a:cs typeface="黑体" panose="02010609060101010101" charset="-122"/>
            </a:endParaRPr>
          </a:p>
          <a:p>
            <a:r>
              <a:rPr lang="zh-CN" altLang="en-US" sz="2000" b="1">
                <a:solidFill>
                  <a:schemeClr val="bg1"/>
                </a:solidFill>
                <a:latin typeface="黑体" panose="02010609060101010101" charset="-122"/>
                <a:ea typeface="黑体" panose="02010609060101010101" charset="-122"/>
                <a:cs typeface="黑体" panose="02010609060101010101" charset="-122"/>
              </a:rPr>
              <a:t>人文精神</a:t>
            </a:r>
            <a:endParaRPr lang="en-US" altLang="zh-CN" sz="2000" b="1">
              <a:solidFill>
                <a:schemeClr val="bg1"/>
              </a:solidFill>
              <a:latin typeface="黑体" panose="02010609060101010101" charset="-122"/>
              <a:ea typeface="黑体" panose="02010609060101010101" charset="-122"/>
              <a:cs typeface="黑体" panose="02010609060101010101" charset="-122"/>
            </a:endParaRPr>
          </a:p>
          <a:p>
            <a:r>
              <a:rPr lang="en-US" altLang="zh-CN" sz="2000" b="1">
                <a:solidFill>
                  <a:schemeClr val="bg1"/>
                </a:solidFill>
                <a:latin typeface="黑体" panose="02010609060101010101" charset="-122"/>
                <a:ea typeface="黑体" panose="02010609060101010101" charset="-122"/>
                <a:cs typeface="黑体" panose="02010609060101010101" charset="-122"/>
              </a:rPr>
              <a:t> </a:t>
            </a:r>
            <a:endParaRPr lang="en-US" altLang="zh-CN" sz="2000" b="1">
              <a:solidFill>
                <a:schemeClr val="bg1"/>
              </a:solidFill>
              <a:latin typeface="黑体" panose="02010609060101010101" charset="-122"/>
              <a:ea typeface="黑体" panose="02010609060101010101" charset="-122"/>
              <a:cs typeface="黑体" panose="02010609060101010101" charset="-122"/>
            </a:endParaRPr>
          </a:p>
        </p:txBody>
      </p:sp>
      <p:sp>
        <p:nvSpPr>
          <p:cNvPr id="66562" name="内容占位符 2"/>
          <p:cNvSpPr>
            <a:spLocks noGrp="1"/>
          </p:cNvSpPr>
          <p:nvPr>
            <p:ph idx="1"/>
          </p:nvPr>
        </p:nvSpPr>
        <p:spPr>
          <a:xfrm>
            <a:off x="449580" y="4735830"/>
            <a:ext cx="11495405" cy="1886585"/>
          </a:xfrm>
          <a:solidFill>
            <a:srgbClr val="FFC000"/>
          </a:solidFill>
        </p:spPr>
        <p:style>
          <a:lnRef idx="2">
            <a:schemeClr val="dk1"/>
          </a:lnRef>
          <a:fillRef idx="1">
            <a:schemeClr val="lt1"/>
          </a:fillRef>
          <a:effectRef idx="0">
            <a:schemeClr val="dk1"/>
          </a:effectRef>
          <a:fontRef idx="minor">
            <a:schemeClr val="dk1"/>
          </a:fontRef>
        </p:style>
        <p:txBody>
          <a:bodyPr>
            <a:noAutofit/>
          </a:bodyPr>
          <a:lstStyle/>
          <a:p>
            <a:pPr>
              <a:lnSpc>
                <a:spcPct val="120000"/>
              </a:lnSpc>
              <a:spcBef>
                <a:spcPts val="0"/>
              </a:spcBef>
              <a:spcAft>
                <a:spcPts val="0"/>
              </a:spcAft>
            </a:pPr>
            <a:r>
              <a:rPr lang="zh-CN" altLang="zh-CN" sz="1900" b="1" u="none" dirty="0">
                <a:solidFill>
                  <a:srgbClr val="000000"/>
                </a:solidFill>
                <a:latin typeface="黑体" panose="02010609060101010101" charset="-122"/>
                <a:ea typeface="黑体" panose="02010609060101010101" charset="-122"/>
                <a:cs typeface="隶书" panose="02010509060101010101" pitchFamily="49" charset="-122"/>
              </a:rPr>
              <a:t>唯物史观：学习探究历史的核心理论和指导思想；</a:t>
            </a:r>
            <a:endParaRPr lang="zh-CN" altLang="zh-CN" sz="1900" b="1" u="none" dirty="0">
              <a:solidFill>
                <a:srgbClr val="000000"/>
              </a:solidFill>
              <a:latin typeface="黑体" panose="02010609060101010101" charset="-122"/>
              <a:ea typeface="黑体" panose="02010609060101010101" charset="-122"/>
              <a:cs typeface="隶书" panose="02010509060101010101" pitchFamily="49" charset="-122"/>
            </a:endParaRPr>
          </a:p>
          <a:p>
            <a:pPr>
              <a:lnSpc>
                <a:spcPct val="120000"/>
              </a:lnSpc>
              <a:spcBef>
                <a:spcPts val="0"/>
              </a:spcBef>
              <a:spcAft>
                <a:spcPts val="0"/>
              </a:spcAft>
            </a:pPr>
            <a:r>
              <a:rPr lang="zh-CN" altLang="zh-CN" sz="1900" b="1" u="none" dirty="0">
                <a:solidFill>
                  <a:srgbClr val="000000"/>
                </a:solidFill>
                <a:latin typeface="黑体" panose="02010609060101010101" charset="-122"/>
                <a:ea typeface="黑体" panose="02010609060101010101" charset="-122"/>
                <a:cs typeface="隶书" panose="02010509060101010101" pitchFamily="49" charset="-122"/>
              </a:rPr>
              <a:t>时空观念：理解历史的基础，认识历史所必备的核心思维；</a:t>
            </a:r>
            <a:endParaRPr lang="zh-CN" altLang="zh-CN" sz="1900" b="1" u="none" dirty="0">
              <a:solidFill>
                <a:srgbClr val="000000"/>
              </a:solidFill>
              <a:latin typeface="黑体" panose="02010609060101010101" charset="-122"/>
              <a:ea typeface="黑体" panose="02010609060101010101" charset="-122"/>
              <a:cs typeface="隶书" panose="02010509060101010101" pitchFamily="49" charset="-122"/>
            </a:endParaRPr>
          </a:p>
          <a:p>
            <a:pPr>
              <a:lnSpc>
                <a:spcPct val="120000"/>
              </a:lnSpc>
              <a:spcBef>
                <a:spcPts val="0"/>
              </a:spcBef>
              <a:spcAft>
                <a:spcPts val="0"/>
              </a:spcAft>
            </a:pPr>
            <a:r>
              <a:rPr lang="zh-CN" altLang="zh-CN" sz="1900" b="1" u="none" dirty="0">
                <a:solidFill>
                  <a:srgbClr val="000000"/>
                </a:solidFill>
                <a:latin typeface="黑体" panose="02010609060101010101" charset="-122"/>
                <a:ea typeface="黑体" panose="02010609060101010101" charset="-122"/>
                <a:cs typeface="隶书" panose="02010509060101010101" pitchFamily="49" charset="-122"/>
              </a:rPr>
              <a:t>史料实证：学习历史和认识历史，理解和解释历史的核心方法、根本途径；</a:t>
            </a:r>
            <a:endParaRPr lang="zh-CN" altLang="zh-CN" sz="1900" b="1" u="none" dirty="0">
              <a:solidFill>
                <a:srgbClr val="000000"/>
              </a:solidFill>
              <a:latin typeface="黑体" panose="02010609060101010101" charset="-122"/>
              <a:ea typeface="黑体" panose="02010609060101010101" charset="-122"/>
              <a:cs typeface="隶书" panose="02010509060101010101" pitchFamily="49" charset="-122"/>
            </a:endParaRPr>
          </a:p>
          <a:p>
            <a:pPr>
              <a:lnSpc>
                <a:spcPct val="120000"/>
              </a:lnSpc>
              <a:spcBef>
                <a:spcPts val="0"/>
              </a:spcBef>
              <a:spcAft>
                <a:spcPts val="0"/>
              </a:spcAft>
            </a:pPr>
            <a:r>
              <a:rPr lang="zh-CN" altLang="zh-CN" sz="1900" b="1" u="none" dirty="0">
                <a:solidFill>
                  <a:srgbClr val="000000"/>
                </a:solidFill>
                <a:latin typeface="黑体" panose="02010609060101010101" charset="-122"/>
                <a:ea typeface="黑体" panose="02010609060101010101" charset="-122"/>
                <a:cs typeface="隶书" panose="02010509060101010101" pitchFamily="49" charset="-122"/>
              </a:rPr>
              <a:t>历史解释：历史理解和认识基础上叙述历史的核心能力，检验历史知识、能力、方法与历史观的主要指标；家国情怀：学习和认识历史在思想、观念、情感、态度方面的重要体现，实现史学育人的重要标志</a:t>
            </a:r>
            <a:endParaRPr lang="zh-CN" altLang="zh-CN" sz="1900" b="1" u="none" dirty="0">
              <a:solidFill>
                <a:srgbClr val="000000"/>
              </a:solidFill>
              <a:latin typeface="黑体" panose="02010609060101010101" charset="-122"/>
              <a:ea typeface="黑体" panose="02010609060101010101" charset="-122"/>
              <a:cs typeface="隶书" panose="02010509060101010101" pitchFamily="49" charset="-122"/>
            </a:endParaRPr>
          </a:p>
        </p:txBody>
      </p:sp>
      <p:sp>
        <p:nvSpPr>
          <p:cNvPr id="2" name="Freeform 2"/>
          <p:cNvSpPr/>
          <p:nvPr/>
        </p:nvSpPr>
        <p:spPr>
          <a:xfrm>
            <a:off x="2614930" y="3159125"/>
            <a:ext cx="1524000" cy="624840"/>
          </a:xfrm>
          <a:custGeom>
            <a:avLst/>
            <a:gdLst/>
            <a:ahLst/>
            <a:cxnLst>
              <a:cxn ang="0">
                <a:pos x="0"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0" y="0"/>
              </a:cxn>
              <a:cxn ang="0">
                <a:pos x="0" y="0"/>
              </a:cxn>
            </a:cxnLst>
            <a:rect l="0" t="0" r="0" b="0"/>
            <a:pathLst>
              <a:path w="2399" h="2150">
                <a:moveTo>
                  <a:pt x="0" y="0"/>
                </a:moveTo>
                <a:cubicBezTo>
                  <a:pt x="0" y="0"/>
                  <a:pt x="277" y="872"/>
                  <a:pt x="1247" y="816"/>
                </a:cubicBezTo>
                <a:cubicBezTo>
                  <a:pt x="1564" y="816"/>
                  <a:pt x="1884" y="816"/>
                  <a:pt x="1884" y="816"/>
                </a:cubicBezTo>
                <a:cubicBezTo>
                  <a:pt x="1884" y="816"/>
                  <a:pt x="2086" y="812"/>
                  <a:pt x="2080" y="1006"/>
                </a:cubicBezTo>
                <a:cubicBezTo>
                  <a:pt x="2083" y="1313"/>
                  <a:pt x="2086" y="1624"/>
                  <a:pt x="2086" y="1624"/>
                </a:cubicBezTo>
                <a:lnTo>
                  <a:pt x="1952" y="1616"/>
                </a:lnTo>
                <a:lnTo>
                  <a:pt x="2184" y="2150"/>
                </a:lnTo>
                <a:lnTo>
                  <a:pt x="2400" y="1624"/>
                </a:lnTo>
                <a:lnTo>
                  <a:pt x="2272" y="1624"/>
                </a:lnTo>
                <a:cubicBezTo>
                  <a:pt x="2272" y="1624"/>
                  <a:pt x="2269" y="1268"/>
                  <a:pt x="2266" y="913"/>
                </a:cubicBezTo>
                <a:cubicBezTo>
                  <a:pt x="2243" y="646"/>
                  <a:pt x="2011" y="606"/>
                  <a:pt x="2011" y="606"/>
                </a:cubicBezTo>
                <a:cubicBezTo>
                  <a:pt x="1815" y="553"/>
                  <a:pt x="1544" y="618"/>
                  <a:pt x="1093" y="602"/>
                </a:cubicBezTo>
                <a:cubicBezTo>
                  <a:pt x="359" y="509"/>
                  <a:pt x="225" y="0"/>
                  <a:pt x="225" y="0"/>
                </a:cubicBezTo>
                <a:lnTo>
                  <a:pt x="0" y="0"/>
                </a:lnTo>
                <a:close/>
              </a:path>
            </a:pathLst>
          </a:custGeom>
          <a:solidFill>
            <a:srgbClr val="2D2DFF"/>
          </a:solidFill>
          <a:ln w="9525">
            <a:noFill/>
          </a:ln>
        </p:spPr>
        <p:txBody>
          <a:bodyPr/>
          <a:lstStyle/>
          <a:p>
            <a:endParaRPr lang="zh-CN" altLang="en-US" b="1">
              <a:latin typeface="黑体" panose="02010609060101010101" charset="-122"/>
              <a:ea typeface="黑体" panose="02010609060101010101" charset="-122"/>
            </a:endParaRPr>
          </a:p>
        </p:txBody>
      </p:sp>
      <p:sp>
        <p:nvSpPr>
          <p:cNvPr id="3" name="Freeform 12"/>
          <p:cNvSpPr/>
          <p:nvPr/>
        </p:nvSpPr>
        <p:spPr>
          <a:xfrm>
            <a:off x="4472305" y="3159125"/>
            <a:ext cx="366395" cy="627380"/>
          </a:xfrm>
          <a:custGeom>
            <a:avLst/>
            <a:gdLst/>
            <a:ahLst/>
            <a:cxnLst>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577" h="2160">
                <a:moveTo>
                  <a:pt x="150" y="3"/>
                </a:moveTo>
                <a:lnTo>
                  <a:pt x="183" y="1687"/>
                </a:lnTo>
                <a:lnTo>
                  <a:pt x="0" y="1695"/>
                </a:lnTo>
                <a:lnTo>
                  <a:pt x="292" y="2160"/>
                </a:lnTo>
                <a:lnTo>
                  <a:pt x="577" y="1695"/>
                </a:lnTo>
                <a:lnTo>
                  <a:pt x="406" y="1695"/>
                </a:lnTo>
                <a:lnTo>
                  <a:pt x="402" y="0"/>
                </a:lnTo>
                <a:lnTo>
                  <a:pt x="150" y="3"/>
                </a:lnTo>
                <a:close/>
              </a:path>
            </a:pathLst>
          </a:custGeom>
          <a:solidFill>
            <a:srgbClr val="2D2DFF"/>
          </a:solidFill>
          <a:ln w="9525">
            <a:noFill/>
          </a:ln>
        </p:spPr>
        <p:txBody>
          <a:bodyPr/>
          <a:lstStyle/>
          <a:p>
            <a:endParaRPr lang="zh-CN" altLang="en-US" b="1">
              <a:latin typeface="黑体" panose="02010609060101010101" charset="-122"/>
              <a:ea typeface="黑体" panose="02010609060101010101" charset="-122"/>
            </a:endParaRPr>
          </a:p>
        </p:txBody>
      </p:sp>
      <p:sp>
        <p:nvSpPr>
          <p:cNvPr id="4" name="Freeform 28"/>
          <p:cNvSpPr/>
          <p:nvPr/>
        </p:nvSpPr>
        <p:spPr>
          <a:xfrm>
            <a:off x="5901055" y="3088005"/>
            <a:ext cx="366395" cy="662940"/>
          </a:xfrm>
          <a:custGeom>
            <a:avLst/>
            <a:gdLst/>
            <a:ahLst/>
            <a:cxnLst>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577" h="2280">
                <a:moveTo>
                  <a:pt x="150" y="3"/>
                </a:moveTo>
                <a:lnTo>
                  <a:pt x="183" y="1781"/>
                </a:lnTo>
                <a:lnTo>
                  <a:pt x="0" y="1789"/>
                </a:lnTo>
                <a:lnTo>
                  <a:pt x="292" y="2280"/>
                </a:lnTo>
                <a:lnTo>
                  <a:pt x="577" y="1789"/>
                </a:lnTo>
                <a:lnTo>
                  <a:pt x="406" y="1789"/>
                </a:lnTo>
                <a:lnTo>
                  <a:pt x="402" y="0"/>
                </a:lnTo>
                <a:lnTo>
                  <a:pt x="150" y="3"/>
                </a:lnTo>
                <a:close/>
              </a:path>
            </a:pathLst>
          </a:custGeom>
          <a:solidFill>
            <a:srgbClr val="2D2DFF"/>
          </a:solidFill>
          <a:ln w="9525">
            <a:noFill/>
          </a:ln>
        </p:spPr>
        <p:txBody>
          <a:bodyPr/>
          <a:lstStyle/>
          <a:p>
            <a:endParaRPr lang="zh-CN" altLang="en-US" b="1">
              <a:latin typeface="黑体" panose="02010609060101010101" charset="-122"/>
              <a:ea typeface="黑体" panose="02010609060101010101" charset="-122"/>
            </a:endParaRPr>
          </a:p>
        </p:txBody>
      </p:sp>
      <p:sp>
        <p:nvSpPr>
          <p:cNvPr id="5" name="Freeform 3"/>
          <p:cNvSpPr/>
          <p:nvPr/>
        </p:nvSpPr>
        <p:spPr>
          <a:xfrm>
            <a:off x="7329805" y="3097530"/>
            <a:ext cx="366395" cy="662940"/>
          </a:xfrm>
          <a:custGeom>
            <a:avLst/>
            <a:gdLst/>
            <a:ahLst/>
            <a:cxnLst>
              <a:cxn ang="0">
                <a:pos x="2147483646" y="2147483646"/>
              </a:cxn>
              <a:cxn ang="0">
                <a:pos x="2147483646" y="2147483646"/>
              </a:cxn>
              <a:cxn ang="0">
                <a:pos x="0" y="2147483646"/>
              </a:cxn>
              <a:cxn ang="0">
                <a:pos x="2147483646" y="2147483646"/>
              </a:cxn>
              <a:cxn ang="0">
                <a:pos x="2147483646" y="2147483646"/>
              </a:cxn>
              <a:cxn ang="0">
                <a:pos x="2147483646" y="2147483646"/>
              </a:cxn>
              <a:cxn ang="0">
                <a:pos x="2147483646" y="0"/>
              </a:cxn>
              <a:cxn ang="0">
                <a:pos x="2147483646" y="2147483646"/>
              </a:cxn>
              <a:cxn ang="0">
                <a:pos x="2147483646" y="2147483646"/>
              </a:cxn>
            </a:cxnLst>
            <a:rect l="0" t="0" r="0" b="0"/>
            <a:pathLst>
              <a:path w="577" h="2280">
                <a:moveTo>
                  <a:pt x="150" y="3"/>
                </a:moveTo>
                <a:lnTo>
                  <a:pt x="183" y="1781"/>
                </a:lnTo>
                <a:lnTo>
                  <a:pt x="0" y="1789"/>
                </a:lnTo>
                <a:lnTo>
                  <a:pt x="292" y="2280"/>
                </a:lnTo>
                <a:lnTo>
                  <a:pt x="577" y="1789"/>
                </a:lnTo>
                <a:lnTo>
                  <a:pt x="406" y="1789"/>
                </a:lnTo>
                <a:lnTo>
                  <a:pt x="402" y="0"/>
                </a:lnTo>
                <a:lnTo>
                  <a:pt x="150" y="3"/>
                </a:lnTo>
                <a:close/>
              </a:path>
            </a:pathLst>
          </a:custGeom>
          <a:solidFill>
            <a:srgbClr val="2D2DFF"/>
          </a:solidFill>
          <a:ln w="9525">
            <a:noFill/>
          </a:ln>
        </p:spPr>
        <p:txBody>
          <a:bodyPr/>
          <a:lstStyle/>
          <a:p>
            <a:endParaRPr lang="zh-CN" altLang="en-US" b="1">
              <a:latin typeface="黑体" panose="02010609060101010101" charset="-122"/>
              <a:ea typeface="黑体" panose="02010609060101010101" charset="-122"/>
            </a:endParaRPr>
          </a:p>
        </p:txBody>
      </p:sp>
      <p:sp>
        <p:nvSpPr>
          <p:cNvPr id="6" name="Freeform 4"/>
          <p:cNvSpPr/>
          <p:nvPr/>
        </p:nvSpPr>
        <p:spPr>
          <a:xfrm flipH="1">
            <a:off x="8543925" y="3097530"/>
            <a:ext cx="1443355" cy="629285"/>
          </a:xfrm>
          <a:custGeom>
            <a:avLst/>
            <a:gdLst/>
            <a:ahLst/>
            <a:cxnLst>
              <a:cxn ang="0">
                <a:pos x="0"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0" y="0"/>
              </a:cxn>
              <a:cxn ang="0">
                <a:pos x="0" y="0"/>
              </a:cxn>
            </a:cxnLst>
            <a:rect l="0" t="0" r="0" b="0"/>
            <a:pathLst>
              <a:path w="2272" h="2167">
                <a:moveTo>
                  <a:pt x="0" y="0"/>
                </a:moveTo>
                <a:cubicBezTo>
                  <a:pt x="0" y="0"/>
                  <a:pt x="262" y="880"/>
                  <a:pt x="1181" y="822"/>
                </a:cubicBezTo>
                <a:cubicBezTo>
                  <a:pt x="1480" y="822"/>
                  <a:pt x="1783" y="822"/>
                  <a:pt x="1783" y="822"/>
                </a:cubicBezTo>
                <a:cubicBezTo>
                  <a:pt x="1783" y="822"/>
                  <a:pt x="1975" y="818"/>
                  <a:pt x="1969" y="1014"/>
                </a:cubicBezTo>
                <a:cubicBezTo>
                  <a:pt x="1972" y="1324"/>
                  <a:pt x="1975" y="1637"/>
                  <a:pt x="1975" y="1637"/>
                </a:cubicBezTo>
                <a:lnTo>
                  <a:pt x="1848" y="1629"/>
                </a:lnTo>
                <a:lnTo>
                  <a:pt x="2068" y="2167"/>
                </a:lnTo>
                <a:lnTo>
                  <a:pt x="2272" y="1637"/>
                </a:lnTo>
                <a:lnTo>
                  <a:pt x="2151" y="1637"/>
                </a:lnTo>
                <a:cubicBezTo>
                  <a:pt x="2151" y="1637"/>
                  <a:pt x="2148" y="1279"/>
                  <a:pt x="2145" y="920"/>
                </a:cubicBezTo>
                <a:cubicBezTo>
                  <a:pt x="2124" y="651"/>
                  <a:pt x="1904" y="611"/>
                  <a:pt x="1904" y="611"/>
                </a:cubicBezTo>
                <a:cubicBezTo>
                  <a:pt x="1719" y="558"/>
                  <a:pt x="1462" y="623"/>
                  <a:pt x="1035" y="607"/>
                </a:cubicBezTo>
                <a:cubicBezTo>
                  <a:pt x="340" y="513"/>
                  <a:pt x="213" y="0"/>
                  <a:pt x="213" y="0"/>
                </a:cubicBezTo>
                <a:lnTo>
                  <a:pt x="0" y="0"/>
                </a:lnTo>
                <a:close/>
              </a:path>
            </a:pathLst>
          </a:custGeom>
          <a:solidFill>
            <a:srgbClr val="2D2DFF"/>
          </a:solidFill>
          <a:ln w="9525">
            <a:noFill/>
          </a:ln>
        </p:spPr>
        <p:txBody>
          <a:bodyPr/>
          <a:lstStyle/>
          <a:p>
            <a:endParaRPr lang="zh-CN" altLang="en-US" b="1">
              <a:latin typeface="黑体" panose="02010609060101010101" charset="-122"/>
              <a:ea typeface="黑体" panose="02010609060101010101" charset="-122"/>
            </a:endParaRPr>
          </a:p>
        </p:txBody>
      </p:sp>
      <p:grpSp>
        <p:nvGrpSpPr>
          <p:cNvPr id="8" name="组合 7"/>
          <p:cNvGrpSpPr/>
          <p:nvPr/>
        </p:nvGrpSpPr>
        <p:grpSpPr>
          <a:xfrm>
            <a:off x="3600451" y="3751981"/>
            <a:ext cx="5357813" cy="572332"/>
            <a:chOff x="5655" y="5909"/>
            <a:chExt cx="8438" cy="1223"/>
          </a:xfrm>
        </p:grpSpPr>
        <p:sp>
          <p:nvSpPr>
            <p:cNvPr id="7177" name="AutoShape 10"/>
            <p:cNvSpPr/>
            <p:nvPr/>
          </p:nvSpPr>
          <p:spPr>
            <a:xfrm>
              <a:off x="5655" y="5909"/>
              <a:ext cx="8438" cy="1200"/>
            </a:xfrm>
            <a:prstGeom prst="roundRect">
              <a:avLst>
                <a:gd name="adj" fmla="val 16667"/>
              </a:avLst>
            </a:prstGeom>
            <a:solidFill>
              <a:schemeClr val="bg1"/>
            </a:solidFill>
            <a:ln w="57150" cap="flat" cmpd="sng">
              <a:solidFill>
                <a:srgbClr val="10003F"/>
              </a:solidFill>
              <a:prstDash val="solid"/>
              <a:round/>
              <a:headEnd type="none" w="med" len="med"/>
              <a:tailEnd type="none" w="med" len="med"/>
            </a:ln>
          </p:spPr>
          <p:txBody>
            <a:bodyPr wrap="none" anchor="ctr">
              <a:scene3d>
                <a:camera prst="orthographicFront"/>
                <a:lightRig rig="threePt" dir="t"/>
              </a:scene3d>
            </a:bodyPr>
            <a:lstStyle/>
            <a:p>
              <a:pPr eaLnBrk="0" hangingPunct="0"/>
              <a:endParaRPr lang="zh-CN" altLang="zh-CN" b="1">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7" name="Rectangle 11"/>
            <p:cNvSpPr/>
            <p:nvPr/>
          </p:nvSpPr>
          <p:spPr>
            <a:xfrm>
              <a:off x="5683" y="6017"/>
              <a:ext cx="8327" cy="1115"/>
            </a:xfrm>
            <a:prstGeom prst="rect">
              <a:avLst/>
            </a:prstGeom>
            <a:solidFill>
              <a:srgbClr val="FFC000"/>
            </a:solidFill>
            <a:ln w="9525">
              <a:solidFill>
                <a:srgbClr val="10003F"/>
              </a:solidFill>
            </a:ln>
          </p:spPr>
          <p:txBody>
            <a:bodyPr wrap="square" anchor="t">
              <a:spAutoFit/>
            </a:bodyPr>
            <a:lstStyle/>
            <a:p>
              <a:pPr algn="ctr" eaLnBrk="0" hangingPunct="0"/>
              <a:r>
                <a:rPr lang="zh-CN" altLang="zh-CN" sz="2800" b="1">
                  <a:solidFill>
                    <a:schemeClr val="tx1"/>
                  </a:solidFill>
                  <a:latin typeface="黑体" panose="02010609060101010101" charset="-122"/>
                  <a:ea typeface="黑体" panose="02010609060101010101" charset="-122"/>
                  <a:cs typeface="黑体" panose="02010609060101010101" charset="-122"/>
                </a:rPr>
                <a:t> 历史学科素养之间的关联</a:t>
              </a:r>
              <a:endParaRPr lang="zh-CN" altLang="zh-CN" sz="2800" b="1">
                <a:solidFill>
                  <a:schemeClr val="tx1"/>
                </a:solidFill>
                <a:latin typeface="黑体" panose="02010609060101010101" charset="-122"/>
                <a:ea typeface="黑体" panose="02010609060101010101" charset="-122"/>
                <a:cs typeface="黑体" panose="02010609060101010101" charset="-122"/>
              </a:endParaRPr>
            </a:p>
          </p:txBody>
        </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25" name="Text Box 33"/>
          <p:cNvSpPr txBox="1">
            <a:spLocks noChangeArrowheads="1"/>
          </p:cNvSpPr>
          <p:nvPr>
            <p:custDataLst>
              <p:tags r:id="rId1"/>
            </p:custDataLst>
          </p:nvPr>
        </p:nvSpPr>
        <p:spPr bwMode="auto">
          <a:xfrm>
            <a:off x="270510" y="170180"/>
            <a:ext cx="8877300" cy="717550"/>
          </a:xfrm>
          <a:prstGeom prst="rect">
            <a:avLst/>
          </a:prstGeom>
          <a:solidFill>
            <a:srgbClr val="FFC000"/>
          </a:solidFill>
          <a:ln w="38100">
            <a:solidFill>
              <a:srgbClr val="2D2DFF"/>
            </a:solidFill>
          </a:ln>
          <a:effectLst/>
        </p:spPr>
        <p:txBody>
          <a:bodyPr wrap="square">
            <a:noAutofit/>
          </a:bodyPr>
          <a:p>
            <a:pPr algn="ctr" fontAlgn="auto">
              <a:lnSpc>
                <a:spcPct val="100000"/>
              </a:lnSpc>
              <a:spcBef>
                <a:spcPts val="0"/>
              </a:spcBef>
              <a:spcAft>
                <a:spcPts val="0"/>
              </a:spcAft>
              <a:defRPr/>
            </a:pPr>
            <a:r>
              <a:rPr lang="zh-CN" altLang="en-US" sz="3200" b="1" smtClean="0">
                <a:solidFill>
                  <a:schemeClr val="dk1"/>
                </a:solidFill>
                <a:latin typeface="黑体" panose="02010609060101010101" charset="-122"/>
                <a:ea typeface="黑体" panose="02010609060101010101" charset="-122"/>
                <a:sym typeface="+mn-ea"/>
              </a:rPr>
              <a:t>核心素养概念界定内涵阐释培养目标</a:t>
            </a:r>
            <a:endParaRPr lang="zh-CN" altLang="en-US" sz="3200" b="1" u="none" dirty="0" smtClean="0">
              <a:solidFill>
                <a:schemeClr val="dk1"/>
              </a:solidFill>
              <a:latin typeface="黑体" panose="02010609060101010101" charset="-122"/>
              <a:ea typeface="黑体" panose="02010609060101010101" charset="-122"/>
              <a:sym typeface="+mn-ea"/>
            </a:endParaRPr>
          </a:p>
        </p:txBody>
      </p:sp>
      <p:sp>
        <p:nvSpPr>
          <p:cNvPr id="3" name="内容占位符 2"/>
          <p:cNvSpPr>
            <a:spLocks noGrp="1"/>
          </p:cNvSpPr>
          <p:nvPr>
            <p:custDataLst>
              <p:tags r:id="rId2"/>
            </p:custDataLst>
          </p:nvPr>
        </p:nvSpPr>
        <p:spPr>
          <a:xfrm>
            <a:off x="448945" y="1183640"/>
            <a:ext cx="11325860" cy="5347335"/>
          </a:xfrm>
          <a:prstGeom prst="rect">
            <a:avLst/>
          </a:prstGeom>
        </p:spPr>
        <p:txBody>
          <a:bodyPr vert="horz" lIns="101600" tIns="0" rIns="82550" bIns="0" rtlCol="0">
            <a:normAutofit fontScale="90000"/>
          </a:bodyPr>
          <a:lst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隶书" panose="02010509060101010101" pitchFamily="49"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buFont typeface="Arial" panose="020B0604020202020204" pitchFamily="34" charset="0"/>
              <a:buChar char="•"/>
            </a:pPr>
            <a:r>
              <a:rPr lang="zh-CN" altLang="zh-CN" sz="2800" b="1" dirty="0" smtClean="0">
                <a:solidFill>
                  <a:srgbClr val="000000"/>
                </a:solidFill>
                <a:latin typeface="黑体" panose="02010609060101010101" charset="-122"/>
                <a:ea typeface="黑体" panose="02010609060101010101" charset="-122"/>
                <a:cs typeface="黑体" panose="02010609060101010101" charset="-122"/>
              </a:rPr>
              <a:t>素养</a:t>
            </a:r>
            <a:r>
              <a:rPr lang="en-US" altLang="zh-CN" sz="2800" b="1" dirty="0" smtClean="0">
                <a:solidFill>
                  <a:srgbClr val="000000"/>
                </a:solidFill>
                <a:latin typeface="黑体" panose="02010609060101010101" charset="-122"/>
                <a:ea typeface="黑体" panose="02010609060101010101" charset="-122"/>
                <a:cs typeface="黑体" panose="02010609060101010101" charset="-122"/>
              </a:rPr>
              <a:t>1</a:t>
            </a:r>
            <a:r>
              <a:rPr lang="zh-CN" altLang="zh-CN" sz="2800" b="1" dirty="0" smtClean="0">
                <a:solidFill>
                  <a:srgbClr val="000000"/>
                </a:solidFill>
                <a:latin typeface="黑体" panose="02010609060101010101" charset="-122"/>
                <a:ea typeface="黑体" panose="02010609060101010101" charset="-122"/>
                <a:cs typeface="黑体" panose="02010609060101010101" charset="-122"/>
              </a:rPr>
              <a:t>：</a:t>
            </a: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唯物史观</a:t>
            </a:r>
            <a:endParaRPr lang="zh-CN" altLang="zh-CN" sz="2800" b="1" dirty="0" smtClean="0">
              <a:solidFill>
                <a:srgbClr val="000000"/>
              </a:solidFill>
              <a:latin typeface="黑体" panose="02010609060101010101" charset="-122"/>
              <a:ea typeface="黑体" panose="02010609060101010101" charset="-122"/>
              <a:cs typeface="黑体" panose="02010609060101010101" charset="-122"/>
            </a:endParaRPr>
          </a:p>
          <a:p>
            <a:pPr fontAlgn="auto">
              <a:lnSpc>
                <a:spcPct val="100000"/>
              </a:lnSpc>
              <a:spcAft>
                <a:spcPts val="0"/>
              </a:spcAft>
              <a:buFont typeface="Arial" panose="020B0604020202020204" pitchFamily="34" charset="0"/>
              <a:buChar char="•"/>
            </a:pP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概念界定：</a:t>
            </a:r>
            <a:endParaRPr lang="en-US" altLang="zh-CN" sz="2800" b="1" dirty="0" smtClean="0">
              <a:solidFill>
                <a:srgbClr val="000000"/>
              </a:solidFill>
              <a:latin typeface="黑体" panose="02010609060101010101" charset="-122"/>
              <a:ea typeface="黑体" panose="02010609060101010101" charset="-122"/>
              <a:cs typeface="黑体" panose="02010609060101010101" charset="-122"/>
            </a:endParaRPr>
          </a:p>
          <a:p>
            <a:pPr fontAlgn="auto">
              <a:lnSpc>
                <a:spcPct val="100000"/>
              </a:lnSpc>
              <a:spcAft>
                <a:spcPts val="0"/>
              </a:spcAft>
              <a:buFont typeface="Arial" panose="020B0604020202020204" pitchFamily="34" charset="0"/>
              <a:buChar char="•"/>
            </a:pP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唯物史观是揭示人类社会</a:t>
            </a:r>
            <a:r>
              <a:rPr lang="zh-CN" altLang="en-US" sz="2800" b="1" dirty="0" smtClean="0">
                <a:solidFill>
                  <a:srgbClr val="FF0000"/>
                </a:solidFill>
                <a:latin typeface="黑体" panose="02010609060101010101" charset="-122"/>
                <a:ea typeface="黑体" panose="02010609060101010101" charset="-122"/>
                <a:cs typeface="黑体" panose="02010609060101010101" charset="-122"/>
              </a:rPr>
              <a:t>历史客观</a:t>
            </a: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基础及发展规律的科学历史观和方法论。 </a:t>
            </a:r>
            <a:endParaRPr lang="en-US" altLang="zh-CN" sz="2800" b="1" dirty="0" smtClean="0">
              <a:solidFill>
                <a:srgbClr val="000000"/>
              </a:solidFill>
              <a:latin typeface="黑体" panose="02010609060101010101" charset="-122"/>
              <a:ea typeface="黑体" panose="02010609060101010101" charset="-122"/>
              <a:cs typeface="黑体" panose="02010609060101010101" charset="-122"/>
            </a:endParaRPr>
          </a:p>
          <a:p>
            <a:pPr fontAlgn="auto">
              <a:lnSpc>
                <a:spcPct val="100000"/>
              </a:lnSpc>
              <a:spcAft>
                <a:spcPts val="0"/>
              </a:spcAft>
              <a:buFont typeface="Arial" panose="020B0604020202020204" pitchFamily="34" charset="0"/>
              <a:buChar char="•"/>
            </a:pP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内涵阐释：</a:t>
            </a:r>
            <a:endParaRPr lang="en-US" altLang="zh-CN" sz="2800" b="1" dirty="0" smtClean="0">
              <a:solidFill>
                <a:srgbClr val="000000"/>
              </a:solidFill>
              <a:latin typeface="黑体" panose="02010609060101010101" charset="-122"/>
              <a:ea typeface="黑体" panose="02010609060101010101" charset="-122"/>
              <a:cs typeface="黑体" panose="02010609060101010101" charset="-122"/>
            </a:endParaRPr>
          </a:p>
          <a:p>
            <a:pPr fontAlgn="auto">
              <a:lnSpc>
                <a:spcPct val="100000"/>
              </a:lnSpc>
              <a:spcAft>
                <a:spcPts val="0"/>
              </a:spcAft>
              <a:buFont typeface="Arial" panose="020B0604020202020204" pitchFamily="34" charset="0"/>
              <a:buChar char="•"/>
            </a:pP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人类对历史的认识是</a:t>
            </a:r>
            <a:r>
              <a:rPr lang="zh-CN" altLang="en-US" sz="2800" b="1" dirty="0" smtClean="0">
                <a:solidFill>
                  <a:srgbClr val="FF0000"/>
                </a:solidFill>
                <a:latin typeface="黑体" panose="02010609060101010101" charset="-122"/>
                <a:ea typeface="黑体" panose="02010609060101010101" charset="-122"/>
                <a:cs typeface="黑体" panose="02010609060101010101" charset="-122"/>
              </a:rPr>
              <a:t>由表及里、逐渐深化的，要透过历史的纷杂表象认识历史</a:t>
            </a: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的本质，科学的历史观和方法论是非常重要的。</a:t>
            </a:r>
            <a:r>
              <a:rPr lang="zh-CN" altLang="en-US" sz="2800" b="1" dirty="0" smtClean="0">
                <a:solidFill>
                  <a:srgbClr val="FF0000"/>
                </a:solidFill>
                <a:latin typeface="黑体" panose="02010609060101010101" charset="-122"/>
                <a:ea typeface="黑体" panose="02010609060101010101" charset="-122"/>
                <a:cs typeface="黑体" panose="02010609060101010101" charset="-122"/>
              </a:rPr>
              <a:t>唯物史观使历史学成为一门科学</a:t>
            </a:r>
            <a:r>
              <a:rPr lang="zh-CN" altLang="en-US" sz="2800" b="1" dirty="0" smtClean="0">
                <a:solidFill>
                  <a:srgbClr val="000000"/>
                </a:solidFill>
                <a:latin typeface="黑体" panose="02010609060101010101" charset="-122"/>
                <a:ea typeface="黑体" panose="02010609060101010101" charset="-122"/>
                <a:cs typeface="黑体" panose="02010609060101010101" charset="-122"/>
              </a:rPr>
              <a:t>，</a:t>
            </a:r>
            <a:r>
              <a:rPr lang="zh-CN" altLang="en-US" sz="2800" b="1" dirty="0" smtClean="0">
                <a:solidFill>
                  <a:srgbClr val="FF0000"/>
                </a:solidFill>
                <a:latin typeface="黑体" panose="02010609060101010101" charset="-122"/>
                <a:ea typeface="黑体" panose="02010609060101010101" charset="-122"/>
                <a:cs typeface="黑体" panose="02010609060101010101" charset="-122"/>
              </a:rPr>
              <a:t>只有运用唯物史观的立场、观点和方法，才能对历史有全面、客观的认识。</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（运用唯物史观来认识和解释历史）</a:t>
            </a:r>
            <a:endPar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endParaRPr>
          </a:p>
          <a:p>
            <a:pPr fontAlgn="auto">
              <a:lnSpc>
                <a:spcPct val="100000"/>
              </a:lnSpc>
              <a:spcAft>
                <a:spcPts val="0"/>
              </a:spcAft>
              <a:buFont typeface="Arial" panose="020B0604020202020204" pitchFamily="34" charset="0"/>
              <a:buChar char="•"/>
            </a:pPr>
            <a:endParaRPr lang="zh-CN" altLang="en-US" sz="2800" b="1" dirty="0" smtClean="0">
              <a:solidFill>
                <a:srgbClr val="FF0000"/>
              </a:solidFill>
              <a:latin typeface="黑体" panose="02010609060101010101" charset="-122"/>
              <a:ea typeface="黑体" panose="02010609060101010101" charset="-122"/>
              <a:cs typeface="黑体" panose="02010609060101010101" charset="-122"/>
            </a:endParaRPr>
          </a:p>
          <a:p>
            <a:pPr fontAlgn="auto">
              <a:lnSpc>
                <a:spcPct val="100000"/>
              </a:lnSpc>
              <a:spcAft>
                <a:spcPts val="0"/>
              </a:spcAft>
              <a:buFont typeface="Arial" panose="020B0604020202020204" pitchFamily="34" charset="0"/>
              <a:buChar char="•"/>
            </a:pPr>
            <a:r>
              <a:rPr lang="zh-CN" altLang="en-US" sz="2800" b="1" noProof="0" dirty="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课程目标</a:t>
            </a:r>
            <a:r>
              <a:rPr lang="zh-CN" altLang="en-US" sz="28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了解</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唯物史观的基本观点和方法，</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理解</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唯物史观是科学的历史观；能够</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正确认识</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人类历史发展的总趋势</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（核心素养学业质量水平</a:t>
            </a:r>
            <a:r>
              <a:rPr lang="en-US" altLang="zh-CN" sz="2800" b="1" smtClean="0">
                <a:solidFill>
                  <a:srgbClr val="FF0000"/>
                </a:solidFill>
                <a:latin typeface="黑体" panose="02010609060101010101" charset="-122"/>
                <a:ea typeface="黑体" panose="02010609060101010101" charset="-122"/>
                <a:cs typeface="黑体" panose="02010609060101010101" charset="-122"/>
                <a:sym typeface="+mn-ea"/>
              </a:rPr>
              <a:t>1</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a:t>
            </a:r>
            <a:r>
              <a:rPr lang="en-US" altLang="zh-CN" sz="2800" b="1" smtClean="0">
                <a:solidFill>
                  <a:srgbClr val="FF0000"/>
                </a:solidFill>
                <a:latin typeface="黑体" panose="02010609060101010101" charset="-122"/>
                <a:ea typeface="黑体" panose="02010609060101010101" charset="-122"/>
                <a:cs typeface="黑体" panose="02010609060101010101" charset="-122"/>
                <a:sym typeface="+mn-ea"/>
              </a:rPr>
              <a:t>2</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；能够将唯物史观</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运用于历史的学习与探究中</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，并将唯物史观作为认识和</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解决现实问题</a:t>
            </a:r>
            <a:r>
              <a:rPr lang="zh-CN" altLang="zh-CN" sz="2800" b="1" smtClean="0">
                <a:solidFill>
                  <a:schemeClr val="tx1"/>
                </a:solidFill>
                <a:latin typeface="黑体" panose="02010609060101010101" charset="-122"/>
                <a:ea typeface="黑体" panose="02010609060101010101" charset="-122"/>
                <a:cs typeface="黑体" panose="02010609060101010101" charset="-122"/>
                <a:sym typeface="+mn-ea"/>
              </a:rPr>
              <a:t>的指导思想。</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（核心素养学业质量水平</a:t>
            </a:r>
            <a:r>
              <a:rPr lang="en-US" altLang="zh-CN" sz="2800" b="1" smtClean="0">
                <a:solidFill>
                  <a:srgbClr val="FF0000"/>
                </a:solidFill>
                <a:latin typeface="黑体" panose="02010609060101010101" charset="-122"/>
                <a:ea typeface="黑体" panose="02010609060101010101" charset="-122"/>
                <a:cs typeface="黑体" panose="02010609060101010101" charset="-122"/>
                <a:sym typeface="+mn-ea"/>
              </a:rPr>
              <a:t>3</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a:t>
            </a:r>
            <a:r>
              <a:rPr lang="en-US" altLang="zh-CN" sz="2800" b="1" smtClean="0">
                <a:solidFill>
                  <a:srgbClr val="FF0000"/>
                </a:solidFill>
                <a:latin typeface="黑体" panose="02010609060101010101" charset="-122"/>
                <a:ea typeface="黑体" panose="02010609060101010101" charset="-122"/>
                <a:cs typeface="黑体" panose="02010609060101010101" charset="-122"/>
                <a:sym typeface="+mn-ea"/>
              </a:rPr>
              <a:t>4</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，侧重点</a:t>
            </a:r>
            <a:r>
              <a:rPr lang="zh-CN" altLang="zh-CN" sz="2800" b="1" smtClean="0">
                <a:solidFill>
                  <a:srgbClr val="FF0000"/>
                </a:solidFill>
                <a:latin typeface="黑体" panose="02010609060101010101" charset="-122"/>
                <a:ea typeface="黑体" panose="02010609060101010101" charset="-122"/>
                <a:cs typeface="黑体" panose="02010609060101010101" charset="-122"/>
                <a:sym typeface="+mn-ea"/>
              </a:rPr>
              <a:t>）</a:t>
            </a:r>
            <a:endParaRPr lang="en-US" altLang="zh-CN" sz="2800" b="1" dirty="0" smtClean="0">
              <a:solidFill>
                <a:srgbClr val="00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剪去对角的矩形 2"/>
          <p:cNvSpPr/>
          <p:nvPr>
            <p:custDataLst>
              <p:tags r:id="rId1"/>
            </p:custDataLst>
          </p:nvPr>
        </p:nvSpPr>
        <p:spPr>
          <a:xfrm>
            <a:off x="477520" y="1503680"/>
            <a:ext cx="11136630" cy="5203190"/>
          </a:xfrm>
          <a:prstGeom prst="snip2DiagRect">
            <a:avLst/>
          </a:prstGeom>
          <a:solidFill>
            <a:schemeClr val="lt1"/>
          </a:solidFill>
          <a:ln w="19050">
            <a:solidFill>
              <a:srgbClr val="98C01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00">
              <a:solidFill>
                <a:schemeClr val="lt1"/>
              </a:solidFill>
              <a:latin typeface="微软雅黑" panose="020B0503020204020204" charset="-122"/>
              <a:ea typeface="微软雅黑" panose="020B0503020204020204" charset="-122"/>
            </a:endParaRPr>
          </a:p>
        </p:txBody>
      </p:sp>
      <p:sp>
        <p:nvSpPr>
          <p:cNvPr id="8" name="矩形 6"/>
          <p:cNvSpPr>
            <a:spLocks noChangeArrowheads="1"/>
          </p:cNvSpPr>
          <p:nvPr>
            <p:custDataLst>
              <p:tags r:id="rId2"/>
            </p:custDataLst>
          </p:nvPr>
        </p:nvSpPr>
        <p:spPr bwMode="auto">
          <a:xfrm>
            <a:off x="2285365" y="1774825"/>
            <a:ext cx="84963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eaLnBrk="1" hangingPunct="1">
              <a:lnSpc>
                <a:spcPct val="100000"/>
              </a:lnSpc>
              <a:spcBef>
                <a:spcPct val="0"/>
              </a:spcBef>
              <a:buFontTx/>
              <a:buNone/>
            </a:pPr>
            <a:r>
              <a:rPr lang="zh-CN" altLang="en-US" sz="1800">
                <a:solidFill>
                  <a:schemeClr val="lt1"/>
                </a:solidFill>
                <a:latin typeface="微软雅黑" panose="020B0503020204020204" charset="-122"/>
                <a:ea typeface="微软雅黑" panose="020B0503020204020204" charset="-122"/>
              </a:rPr>
              <a:t>第三招</a:t>
            </a:r>
            <a:endParaRPr lang="zh-CN" altLang="en-US" sz="1800">
              <a:solidFill>
                <a:schemeClr val="lt1"/>
              </a:solidFill>
              <a:latin typeface="微软雅黑" panose="020B0503020204020204" charset="-122"/>
              <a:ea typeface="微软雅黑" panose="020B0503020204020204" charset="-122"/>
            </a:endParaRPr>
          </a:p>
        </p:txBody>
      </p:sp>
      <p:sp>
        <p:nvSpPr>
          <p:cNvPr id="9" name="矩形 1"/>
          <p:cNvSpPr>
            <a:spLocks noChangeArrowheads="1"/>
          </p:cNvSpPr>
          <p:nvPr>
            <p:custDataLst>
              <p:tags r:id="rId3"/>
            </p:custDataLst>
          </p:nvPr>
        </p:nvSpPr>
        <p:spPr bwMode="auto">
          <a:xfrm>
            <a:off x="1286510" y="544195"/>
            <a:ext cx="2011680" cy="63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a:solidFill>
                  <a:schemeClr val="dk1"/>
                </a:solidFill>
                <a:latin typeface="楷体" panose="02010609060101010101" pitchFamily="49" charset="-122"/>
                <a:ea typeface="楷体" panose="02010609060101010101" pitchFamily="49" charset="-122"/>
              </a:rPr>
              <a:t>学科</a:t>
            </a:r>
            <a:r>
              <a:rPr lang="zh-CN" altLang="en-US" sz="3600">
                <a:solidFill>
                  <a:schemeClr val="dk1"/>
                </a:solidFill>
                <a:latin typeface="微软雅黑" panose="020B0503020204020204" charset="-122"/>
                <a:ea typeface="微软雅黑" panose="020B0503020204020204" charset="-122"/>
              </a:rPr>
              <a:t>素养</a:t>
            </a:r>
            <a:endParaRPr lang="zh-CN" altLang="en-US" sz="3600">
              <a:solidFill>
                <a:schemeClr val="dk1"/>
              </a:solidFill>
              <a:latin typeface="微软雅黑" panose="020B0503020204020204" charset="-122"/>
              <a:ea typeface="微软雅黑" panose="020B0503020204020204" charset="-122"/>
            </a:endParaRPr>
          </a:p>
        </p:txBody>
      </p:sp>
      <p:sp>
        <p:nvSpPr>
          <p:cNvPr id="11" name="矩形 2"/>
          <p:cNvSpPr>
            <a:spLocks noChangeArrowheads="1"/>
          </p:cNvSpPr>
          <p:nvPr>
            <p:custDataLst>
              <p:tags r:id="rId4"/>
            </p:custDataLst>
          </p:nvPr>
        </p:nvSpPr>
        <p:spPr bwMode="auto">
          <a:xfrm>
            <a:off x="2338388" y="2730103"/>
            <a:ext cx="6778229"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a:lnSpc>
                <a:spcPct val="200000"/>
              </a:lnSpc>
              <a:spcBef>
                <a:spcPct val="0"/>
              </a:spcBef>
              <a:buFontTx/>
              <a:buNone/>
            </a:pPr>
            <a:r>
              <a:rPr lang="zh-CN" altLang="en-US" sz="1350">
                <a:solidFill>
                  <a:schemeClr val="dk1"/>
                </a:solidFill>
                <a:latin typeface="微软雅黑" panose="020B0503020204020204" charset="-122"/>
                <a:ea typeface="微软雅黑" panose="020B0503020204020204" charset="-122"/>
              </a:rPr>
              <a:t>        </a:t>
            </a:r>
            <a:endParaRPr lang="zh-CN" altLang="en-US" sz="1350">
              <a:solidFill>
                <a:schemeClr val="dk1"/>
              </a:solidFill>
              <a:latin typeface="微软雅黑" panose="020B0503020204020204" charset="-122"/>
              <a:ea typeface="微软雅黑" panose="020B0503020204020204" charset="-122"/>
            </a:endParaRPr>
          </a:p>
        </p:txBody>
      </p:sp>
      <p:sp>
        <p:nvSpPr>
          <p:cNvPr id="16" name="矩形 15"/>
          <p:cNvSpPr/>
          <p:nvPr>
            <p:custDataLst>
              <p:tags r:id="rId5"/>
            </p:custDataLst>
          </p:nvPr>
        </p:nvSpPr>
        <p:spPr>
          <a:xfrm>
            <a:off x="1170305" y="1453515"/>
            <a:ext cx="9976485" cy="4072890"/>
          </a:xfrm>
          <a:prstGeom prst="rect">
            <a:avLst/>
          </a:prstGeom>
        </p:spPr>
        <p:txBody>
          <a:bodyPr wrap="square">
            <a:noAutofit/>
          </a:bodyPr>
          <a:lstStyle/>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唯物史观的基本观点和方法：</a:t>
            </a:r>
            <a:endParaRPr lang="en-US" altLang="zh-CN"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a:t>
            </a:r>
            <a:r>
              <a:rPr lang="en-US" altLang="zh-CN" sz="2400" b="1">
                <a:solidFill>
                  <a:schemeClr val="dk1"/>
                </a:solidFill>
                <a:latin typeface="黑体" panose="02010609060101010101" charset="-122"/>
                <a:ea typeface="黑体" panose="02010609060101010101" charset="-122"/>
                <a:cs typeface="黑体" panose="02010609060101010101" charset="-122"/>
              </a:rPr>
              <a:t>1</a:t>
            </a:r>
            <a:r>
              <a:rPr lang="zh-CN" altLang="en-US" sz="2400" b="1">
                <a:solidFill>
                  <a:schemeClr val="dk1"/>
                </a:solidFill>
                <a:latin typeface="黑体" panose="02010609060101010101" charset="-122"/>
                <a:ea typeface="黑体" panose="02010609060101010101" charset="-122"/>
                <a:cs typeface="黑体" panose="02010609060101010101" charset="-122"/>
              </a:rPr>
              <a:t>）人类社会形态从低级到高级的发展；</a:t>
            </a:r>
            <a:endParaRPr lang="en-US" altLang="zh-CN"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a:t>
            </a:r>
            <a:r>
              <a:rPr lang="en-US" altLang="zh-CN" sz="2400" b="1">
                <a:solidFill>
                  <a:schemeClr val="dk1"/>
                </a:solidFill>
                <a:latin typeface="黑体" panose="02010609060101010101" charset="-122"/>
                <a:ea typeface="黑体" panose="02010609060101010101" charset="-122"/>
                <a:cs typeface="黑体" panose="02010609060101010101" charset="-122"/>
              </a:rPr>
              <a:t>2</a:t>
            </a:r>
            <a:r>
              <a:rPr lang="zh-CN" altLang="en-US" sz="2400" b="1">
                <a:solidFill>
                  <a:schemeClr val="dk1"/>
                </a:solidFill>
                <a:latin typeface="黑体" panose="02010609060101010101" charset="-122"/>
                <a:ea typeface="黑体" panose="02010609060101010101" charset="-122"/>
                <a:cs typeface="黑体" panose="02010609060101010101" charset="-122"/>
              </a:rPr>
              <a:t>）生产力和生产关系之间的辩证关系；</a:t>
            </a:r>
            <a:endParaRPr lang="en-US" altLang="zh-CN"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a:t>
            </a:r>
            <a:r>
              <a:rPr lang="en-US" altLang="zh-CN" sz="2400" b="1">
                <a:solidFill>
                  <a:schemeClr val="dk1"/>
                </a:solidFill>
                <a:latin typeface="黑体" panose="02010609060101010101" charset="-122"/>
                <a:ea typeface="黑体" panose="02010609060101010101" charset="-122"/>
                <a:cs typeface="黑体" panose="02010609060101010101" charset="-122"/>
              </a:rPr>
              <a:t>3</a:t>
            </a:r>
            <a:r>
              <a:rPr lang="zh-CN" altLang="en-US" sz="2400" b="1">
                <a:solidFill>
                  <a:schemeClr val="dk1"/>
                </a:solidFill>
                <a:latin typeface="黑体" panose="02010609060101010101" charset="-122"/>
                <a:ea typeface="黑体" panose="02010609060101010101" charset="-122"/>
                <a:cs typeface="黑体" panose="02010609060101010101" charset="-122"/>
              </a:rPr>
              <a:t>）经济基础和上层建筑之间的相互作用；</a:t>
            </a:r>
            <a:endParaRPr lang="en-US" altLang="zh-CN"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a:t>
            </a:r>
            <a:r>
              <a:rPr lang="en-US" altLang="zh-CN" sz="2400" b="1">
                <a:solidFill>
                  <a:schemeClr val="dk1"/>
                </a:solidFill>
                <a:latin typeface="黑体" panose="02010609060101010101" charset="-122"/>
                <a:ea typeface="黑体" panose="02010609060101010101" charset="-122"/>
                <a:cs typeface="黑体" panose="02010609060101010101" charset="-122"/>
              </a:rPr>
              <a:t>4</a:t>
            </a:r>
            <a:r>
              <a:rPr lang="zh-CN" altLang="en-US" sz="2400" b="1">
                <a:solidFill>
                  <a:schemeClr val="dk1"/>
                </a:solidFill>
                <a:latin typeface="黑体" panose="02010609060101010101" charset="-122"/>
                <a:ea typeface="黑体" panose="02010609060101010101" charset="-122"/>
                <a:cs typeface="黑体" panose="02010609060101010101" charset="-122"/>
              </a:rPr>
              <a:t>）人民群众在社会发展中的重要作用等；</a:t>
            </a:r>
            <a:endParaRPr lang="zh-CN" altLang="en-US"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en-US" altLang="zh-CN" sz="2400" b="1">
                <a:solidFill>
                  <a:schemeClr val="dk1"/>
                </a:solidFill>
                <a:latin typeface="黑体" panose="02010609060101010101" charset="-122"/>
                <a:ea typeface="黑体" panose="02010609060101010101" charset="-122"/>
                <a:cs typeface="黑体" panose="02010609060101010101" charset="-122"/>
              </a:rPr>
              <a:t> </a:t>
            </a:r>
            <a:r>
              <a:rPr lang="zh-CN" altLang="en-US" sz="2400" b="1">
                <a:solidFill>
                  <a:schemeClr val="dk1"/>
                </a:solidFill>
                <a:latin typeface="黑体" panose="02010609060101010101" charset="-122"/>
                <a:ea typeface="黑体" panose="02010609060101010101" charset="-122"/>
                <a:cs typeface="黑体" panose="02010609060101010101" charset="-122"/>
              </a:rPr>
              <a:t>(5)人民群众是历史的创造者；</a:t>
            </a:r>
            <a:endParaRPr lang="en-US" altLang="zh-CN" sz="2400" b="1">
              <a:solidFill>
                <a:schemeClr val="dk1"/>
              </a:solidFill>
              <a:latin typeface="黑体" panose="02010609060101010101" charset="-122"/>
              <a:ea typeface="黑体" panose="02010609060101010101" charset="-122"/>
              <a:cs typeface="黑体" panose="02010609060101010101" charset="-122"/>
            </a:endParaRPr>
          </a:p>
          <a:p>
            <a:pPr>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理解唯物史观是科学的历史观；能够正确认识人类历史发展的总趋势；能够将唯物史观运用于历史的学习与探究中，并将唯物史观作为认识和解决现实问题的指导思想。</a:t>
            </a:r>
            <a:endParaRPr lang="zh-CN" altLang="en-US" sz="2400" b="1">
              <a:solidFill>
                <a:schemeClr val="dk1"/>
              </a:solidFill>
              <a:latin typeface="黑体" panose="02010609060101010101" charset="-122"/>
              <a:ea typeface="黑体" panose="02010609060101010101" charset="-122"/>
              <a:cs typeface="黑体" panose="02010609060101010101" charset="-122"/>
            </a:endParaRPr>
          </a:p>
        </p:txBody>
      </p:sp>
      <p:sp>
        <p:nvSpPr>
          <p:cNvPr id="12" name="矩形 11"/>
          <p:cNvSpPr/>
          <p:nvPr/>
        </p:nvSpPr>
        <p:spPr>
          <a:xfrm>
            <a:off x="3990975" y="544195"/>
            <a:ext cx="3575685" cy="593090"/>
          </a:xfrm>
          <a:prstGeom prst="rect">
            <a:avLst/>
          </a:prstGeom>
          <a:noFill/>
        </p:spPr>
        <p:txBody>
          <a:bodyPr wrap="square" lIns="68580" tIns="34290" rIns="68580" bIns="34290">
            <a:noAutofit/>
            <a:scene3d>
              <a:camera prst="orthographicFront"/>
              <a:lightRig rig="soft" dir="tl"/>
            </a:scene3d>
            <a:sp3d contourW="25400" prstMaterial="matte">
              <a:bevelT w="25400" h="55880" prst="artDeco"/>
              <a:contourClr>
                <a:schemeClr val="accent2">
                  <a:tint val="20000"/>
                </a:schemeClr>
              </a:contourClr>
            </a:sp3d>
          </a:bodyPr>
          <a:lstStyle/>
          <a:p>
            <a:pPr algn="ctr"/>
            <a:r>
              <a:rPr lang="zh-CN" altLang="en-US" sz="2700" b="1" cap="none" spc="50">
                <a:ln w="11430"/>
                <a:solidFill>
                  <a:srgbClr val="000000"/>
                </a:solidFill>
                <a:effectLst>
                  <a:outerShdw blurRad="76200" dist="50800" dir="5400000" algn="tl" rotWithShape="0">
                    <a:srgbClr val="000000">
                      <a:alpha val="65000"/>
                    </a:srgbClr>
                  </a:outerShdw>
                </a:effectLst>
                <a:latin typeface="微软雅黑" panose="020B0503020204020204" charset="-122"/>
                <a:ea typeface="微软雅黑" panose="020B0503020204020204" charset="-122"/>
              </a:rPr>
              <a:t>唯物史观</a:t>
            </a:r>
            <a:r>
              <a:rPr lang="en-US" altLang="zh-CN" sz="2700" b="1" cap="none" spc="50">
                <a:ln w="11430"/>
                <a:solidFill>
                  <a:srgbClr val="000000"/>
                </a:solidFill>
                <a:effectLst>
                  <a:outerShdw blurRad="76200" dist="50800" dir="5400000" algn="tl" rotWithShape="0">
                    <a:srgbClr val="000000">
                      <a:alpha val="65000"/>
                    </a:srgbClr>
                  </a:outerShdw>
                </a:effectLst>
                <a:latin typeface="微软雅黑" panose="020B0503020204020204" charset="-122"/>
                <a:ea typeface="微软雅黑" panose="020B0503020204020204" charset="-122"/>
              </a:rPr>
              <a:t>--</a:t>
            </a:r>
            <a:r>
              <a:rPr lang="zh-CN" altLang="en-US" sz="2700" b="1" cap="none" spc="50">
                <a:ln w="11430"/>
                <a:solidFill>
                  <a:srgbClr val="FF0000"/>
                </a:solidFill>
                <a:effectLst>
                  <a:outerShdw blurRad="76200" dist="50800" dir="5400000" algn="tl" rotWithShape="0">
                    <a:srgbClr val="000000">
                      <a:alpha val="65000"/>
                    </a:srgbClr>
                  </a:outerShdw>
                </a:effectLst>
                <a:latin typeface="微软雅黑" panose="020B0503020204020204" charset="-122"/>
                <a:ea typeface="微软雅黑" panose="020B0503020204020204" charset="-122"/>
              </a:rPr>
              <a:t>核心理论</a:t>
            </a:r>
            <a:endParaRPr lang="zh-CN" altLang="en-US" sz="2700" b="1" cap="none" spc="50">
              <a:ln w="11430"/>
              <a:solidFill>
                <a:srgbClr val="FF0000"/>
              </a:solidFill>
              <a:effectLst>
                <a:outerShdw blurRad="76200" dist="50800" dir="5400000" algn="tl" rotWithShape="0">
                  <a:srgbClr val="000000">
                    <a:alpha val="65000"/>
                  </a:srgbClr>
                </a:outerShdw>
              </a:effectLst>
              <a:latin typeface="微软雅黑" panose="020B0503020204020204" charset="-122"/>
              <a:ea typeface="微软雅黑" panose="020B0503020204020204" charset="-122"/>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379095" y="473710"/>
            <a:ext cx="3304540" cy="575733"/>
            <a:chOff x="0" y="525"/>
            <a:chExt cx="3903" cy="680"/>
          </a:xfrm>
        </p:grpSpPr>
        <p:sp>
          <p:nvSpPr>
            <p:cNvPr id="25612" name="矩形 29"/>
            <p:cNvSpPr/>
            <p:nvPr/>
          </p:nvSpPr>
          <p:spPr>
            <a:xfrm>
              <a:off x="0" y="525"/>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20" y="525"/>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483" y="568"/>
              <a:ext cx="3420" cy="593"/>
            </a:xfrm>
            <a:prstGeom prst="rect">
              <a:avLst/>
            </a:prstGeom>
            <a:noFill/>
            <a:ln w="9525">
              <a:noFill/>
            </a:ln>
          </p:spPr>
          <p:txBody>
            <a:bodyPr wrap="non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唯物史观素养举例</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grpSp>
        <p:nvGrpSpPr>
          <p:cNvPr id="4" name="组合 3"/>
          <p:cNvGrpSpPr/>
          <p:nvPr/>
        </p:nvGrpSpPr>
        <p:grpSpPr>
          <a:xfrm>
            <a:off x="1393597" y="1020233"/>
            <a:ext cx="9404735" cy="562187"/>
            <a:chOff x="3090" y="1152"/>
            <a:chExt cx="9532" cy="664"/>
          </a:xfrm>
        </p:grpSpPr>
        <p:grpSp>
          <p:nvGrpSpPr>
            <p:cNvPr id="22730" name="组合 22729"/>
            <p:cNvGrpSpPr/>
            <p:nvPr/>
          </p:nvGrpSpPr>
          <p:grpSpPr>
            <a:xfrm rot="16200000">
              <a:off x="3126" y="1116"/>
              <a:ext cx="468" cy="540"/>
              <a:chOff x="0" y="0"/>
              <a:chExt cx="296763" cy="343425"/>
            </a:xfrm>
          </p:grpSpPr>
          <p:sp>
            <p:nvSpPr>
              <p:cNvPr id="22731" name="等腰三角形 211"/>
              <p:cNvSpPr/>
              <p:nvPr/>
            </p:nvSpPr>
            <p:spPr>
              <a:xfrm flipV="1">
                <a:off x="0" y="105300"/>
                <a:ext cx="296763" cy="238125"/>
              </a:xfrm>
              <a:prstGeom prst="triangle">
                <a:avLst>
                  <a:gd name="adj" fmla="val 50000"/>
                </a:avLst>
              </a:prstGeom>
              <a:solidFill>
                <a:srgbClr val="047EAD"/>
              </a:solidFill>
              <a:ln w="9525">
                <a:noFill/>
              </a:ln>
            </p:spPr>
            <p:txBody>
              <a:bodyPr vert="horz" wrap="square" anchor="ctr" anchorCtr="0"/>
              <a:p>
                <a:pPr algn="ctr"/>
                <a:endParaRPr sz="2400">
                  <a:solidFill>
                    <a:srgbClr val="FFFFFF"/>
                  </a:solidFill>
                  <a:ea typeface="宋体" panose="02010600030101010101" pitchFamily="2" charset="-122"/>
                </a:endParaRPr>
              </a:p>
            </p:txBody>
          </p:sp>
          <p:sp>
            <p:nvSpPr>
              <p:cNvPr id="22732" name="等腰三角形 212"/>
              <p:cNvSpPr/>
              <p:nvPr/>
            </p:nvSpPr>
            <p:spPr>
              <a:xfrm flipV="1">
                <a:off x="0" y="0"/>
                <a:ext cx="296763" cy="238125"/>
              </a:xfrm>
              <a:prstGeom prst="triangle">
                <a:avLst>
                  <a:gd name="adj" fmla="val 50000"/>
                </a:avLst>
              </a:prstGeom>
              <a:solidFill>
                <a:srgbClr val="8ABC1D"/>
              </a:solidFill>
              <a:ln w="9525">
                <a:noFill/>
              </a:ln>
            </p:spPr>
            <p:txBody>
              <a:bodyPr vert="horz" wrap="square" anchor="ctr" anchorCtr="0"/>
              <a:p>
                <a:pPr algn="ctr"/>
                <a:endParaRPr sz="2400">
                  <a:solidFill>
                    <a:srgbClr val="FFFFFF"/>
                  </a:solidFill>
                  <a:ea typeface="宋体" panose="02010600030101010101" pitchFamily="2" charset="-122"/>
                </a:endParaRPr>
              </a:p>
            </p:txBody>
          </p:sp>
        </p:grpSp>
        <p:sp>
          <p:nvSpPr>
            <p:cNvPr id="22734" name="矩形 215"/>
            <p:cNvSpPr/>
            <p:nvPr/>
          </p:nvSpPr>
          <p:spPr>
            <a:xfrm>
              <a:off x="3374" y="1319"/>
              <a:ext cx="9248" cy="497"/>
            </a:xfrm>
            <a:prstGeom prst="rect">
              <a:avLst/>
            </a:prstGeom>
            <a:noFill/>
            <a:ln w="9525">
              <a:noFill/>
            </a:ln>
          </p:spPr>
          <p:txBody>
            <a:bodyPr wrap="square">
              <a:spAutoFit/>
            </a:bodyPr>
            <a:p>
              <a:pPr algn="ctr"/>
              <a:r>
                <a:rPr lang="en-US" altLang="zh-CN" sz="2135" b="1" dirty="0">
                  <a:solidFill>
                    <a:srgbClr val="00638A"/>
                  </a:solidFill>
                  <a:latin typeface="Dubai" panose="020B0503030403030204" charset="0"/>
                  <a:ea typeface="微软雅黑" panose="020B0503020204020204" charset="-122"/>
                  <a:sym typeface="Dubai" panose="020B0503030403030204" charset="0"/>
                </a:rPr>
                <a:t>历史教科书中关于生产力和生产关系矛盾运动的典型史事举例</a:t>
              </a:r>
              <a:r>
                <a:rPr lang="zh-CN" altLang="en-US" sz="2135" b="1" dirty="0">
                  <a:solidFill>
                    <a:srgbClr val="00638A"/>
                  </a:solidFill>
                  <a:latin typeface="Dubai" panose="020B0503030403030204" charset="0"/>
                  <a:ea typeface="微软雅黑" panose="020B0503020204020204" charset="-122"/>
                  <a:sym typeface="Dubai" panose="020B0503030403030204" charset="0"/>
                </a:rPr>
                <a:t>（横向）</a:t>
              </a:r>
              <a:endParaRPr lang="zh-CN" altLang="en-US" sz="2135" b="1" dirty="0">
                <a:solidFill>
                  <a:srgbClr val="00638A"/>
                </a:solidFill>
                <a:latin typeface="Dubai" panose="020B0503030403030204" charset="0"/>
                <a:ea typeface="微软雅黑" panose="020B0503020204020204" charset="-122"/>
                <a:sym typeface="Dubai" panose="020B0503030403030204" charset="0"/>
              </a:endParaRPr>
            </a:p>
          </p:txBody>
        </p:sp>
      </p:grpSp>
      <p:graphicFrame>
        <p:nvGraphicFramePr>
          <p:cNvPr id="6" name="表格 5"/>
          <p:cNvGraphicFramePr/>
          <p:nvPr>
            <p:custDataLst>
              <p:tags r:id="rId1"/>
            </p:custDataLst>
          </p:nvPr>
        </p:nvGraphicFramePr>
        <p:xfrm>
          <a:off x="758190" y="1724025"/>
          <a:ext cx="10288270" cy="4852670"/>
        </p:xfrm>
        <a:graphic>
          <a:graphicData uri="http://schemas.openxmlformats.org/drawingml/2006/table">
            <a:tbl>
              <a:tblPr/>
              <a:tblGrid>
                <a:gridCol w="1207135"/>
                <a:gridCol w="9081135"/>
              </a:tblGrid>
              <a:tr h="403860">
                <a:tc>
                  <a:txBody>
                    <a:bodyPr/>
                    <a:p>
                      <a:pPr algn="ctr">
                        <a:buNone/>
                      </a:pPr>
                      <a:r>
                        <a:rPr lang="en-US" sz="2400" b="1">
                          <a:latin typeface="黑体" panose="02010609060101010101" charset="-122"/>
                          <a:ea typeface="黑体" panose="02010609060101010101" charset="-122"/>
                          <a:cs typeface="楷体" panose="02010609060101010101" pitchFamily="49" charset="-122"/>
                        </a:rPr>
                        <a:t>阶段</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2400" b="1">
                          <a:latin typeface="黑体" panose="02010609060101010101" charset="-122"/>
                          <a:ea typeface="黑体" panose="02010609060101010101" charset="-122"/>
                          <a:cs typeface="楷体" panose="02010609060101010101" pitchFamily="49" charset="-122"/>
                        </a:rPr>
                        <a:t>举例</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67740">
                <a:tc rowSpan="2">
                  <a:txBody>
                    <a:bodyPr/>
                    <a:p>
                      <a:pPr algn="ctr">
                        <a:buNone/>
                      </a:pPr>
                      <a:r>
                        <a:rPr lang="en-US" sz="2400" b="1">
                          <a:latin typeface="黑体" panose="02010609060101010101" charset="-122"/>
                          <a:ea typeface="黑体" panose="02010609060101010101" charset="-122"/>
                          <a:cs typeface="黑体" panose="02010609060101010101" charset="-122"/>
                        </a:rPr>
                        <a:t>中国史 </a:t>
                      </a:r>
                      <a:endParaRPr lang="en-US" altLang="en-US" sz="2400" b="1">
                        <a:latin typeface="黑体" panose="02010609060101010101" charset="-122"/>
                        <a:ea typeface="黑体" panose="02010609060101010101" charset="-122"/>
                        <a:cs typeface="黑体" panose="02010609060101010101"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20000"/>
                        </a:lnSpc>
                        <a:buNone/>
                      </a:pPr>
                      <a:r>
                        <a:rPr lang="en-US" sz="2400" b="1">
                          <a:latin typeface="黑体" panose="02010609060101010101" charset="-122"/>
                          <a:ea typeface="黑体" panose="02010609060101010101" charset="-122"/>
                          <a:cs typeface="黑体" panose="02010609060101010101" charset="-122"/>
                        </a:rPr>
                        <a:t>人民公社化运动(生产关系)不适应当时我国的经济发展水平(生产力), 导致经济困难(阻碍作用)。</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522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nSpc>
                          <a:spcPct val="120000"/>
                        </a:lnSpc>
                        <a:buNone/>
                      </a:pPr>
                      <a:r>
                        <a:rPr lang="en-US" sz="2400" b="1">
                          <a:latin typeface="黑体" panose="02010609060101010101" charset="-122"/>
                          <a:ea typeface="黑体" panose="02010609060101010101" charset="-122"/>
                          <a:cs typeface="黑体" panose="02010609060101010101" charset="-122"/>
                        </a:rPr>
                        <a:t>家庭联产承包责任制(生产关系)适应了我国当时的经济发展水平(生产力),调动了农民生产的积极性，促进了农村经济发展(促进作用)。</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14730">
                <a:tc rowSpan="2">
                  <a:txBody>
                    <a:bodyPr/>
                    <a:p>
                      <a:pPr algn="ctr">
                        <a:buNone/>
                      </a:pPr>
                      <a:r>
                        <a:rPr lang="en-US" sz="2400" b="1">
                          <a:latin typeface="黑体" panose="02010609060101010101" charset="-122"/>
                          <a:ea typeface="黑体" panose="02010609060101010101" charset="-122"/>
                          <a:cs typeface="楷体" panose="02010609060101010101" pitchFamily="49" charset="-122"/>
                        </a:rPr>
                        <a:t>世界史</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20000"/>
                        </a:lnSpc>
                        <a:buNone/>
                      </a:pPr>
                      <a:r>
                        <a:rPr lang="en-US" sz="2400" b="1">
                          <a:latin typeface="黑体" panose="02010609060101010101" charset="-122"/>
                          <a:ea typeface="黑体" panose="02010609060101010101" charset="-122"/>
                          <a:cs typeface="黑体" panose="02010609060101010101" charset="-122"/>
                        </a:rPr>
                        <a:t>战时共产主义政策(生产关系)不适应苏俄当时的经济发展水平(生产力),导致苏俄严重的经济、政治危机(阻碍作用)。</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140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nSpc>
                          <a:spcPct val="120000"/>
                        </a:lnSpc>
                        <a:buNone/>
                      </a:pPr>
                      <a:r>
                        <a:rPr lang="en-US" sz="2400" b="1">
                          <a:latin typeface="黑体" panose="02010609060101010101" charset="-122"/>
                          <a:ea typeface="黑体" panose="02010609060101010101" charset="-122"/>
                          <a:cs typeface="黑体" panose="02010609060101010101" charset="-122"/>
                        </a:rPr>
                        <a:t>新经济政策(生产关系)适应了苏俄当时的经济发展水平(生产力),苏俄经济得以恢复，工农联盟得以巩固(促进作用)。</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232833" y="186267"/>
            <a:ext cx="3130973" cy="576580"/>
            <a:chOff x="275" y="220"/>
            <a:chExt cx="3698" cy="681"/>
          </a:xfrm>
        </p:grpSpPr>
        <p:sp>
          <p:nvSpPr>
            <p:cNvPr id="25612" name="矩形 29"/>
            <p:cNvSpPr/>
            <p:nvPr/>
          </p:nvSpPr>
          <p:spPr>
            <a:xfrm>
              <a:off x="275" y="220"/>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75" y="221"/>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553" y="300"/>
              <a:ext cx="3420" cy="593"/>
            </a:xfrm>
            <a:prstGeom prst="rect">
              <a:avLst/>
            </a:prstGeom>
            <a:noFill/>
            <a:ln w="9525">
              <a:noFill/>
            </a:ln>
          </p:spPr>
          <p:txBody>
            <a:bodyPr wrap="non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唯物史观素养举例</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grpSp>
        <p:nvGrpSpPr>
          <p:cNvPr id="4" name="组合 3"/>
          <p:cNvGrpSpPr/>
          <p:nvPr/>
        </p:nvGrpSpPr>
        <p:grpSpPr>
          <a:xfrm>
            <a:off x="1393597" y="826558"/>
            <a:ext cx="9493533" cy="420793"/>
            <a:chOff x="3090" y="1152"/>
            <a:chExt cx="9622" cy="497"/>
          </a:xfrm>
        </p:grpSpPr>
        <p:grpSp>
          <p:nvGrpSpPr>
            <p:cNvPr id="22730" name="组合 22729"/>
            <p:cNvGrpSpPr/>
            <p:nvPr/>
          </p:nvGrpSpPr>
          <p:grpSpPr>
            <a:xfrm rot="16200000">
              <a:off x="3126" y="1116"/>
              <a:ext cx="468" cy="540"/>
              <a:chOff x="0" y="0"/>
              <a:chExt cx="296763" cy="343425"/>
            </a:xfrm>
          </p:grpSpPr>
          <p:sp>
            <p:nvSpPr>
              <p:cNvPr id="22731" name="等腰三角形 211"/>
              <p:cNvSpPr/>
              <p:nvPr/>
            </p:nvSpPr>
            <p:spPr>
              <a:xfrm flipV="1">
                <a:off x="0" y="105300"/>
                <a:ext cx="296763" cy="238125"/>
              </a:xfrm>
              <a:prstGeom prst="triangle">
                <a:avLst>
                  <a:gd name="adj" fmla="val 50000"/>
                </a:avLst>
              </a:prstGeom>
              <a:solidFill>
                <a:srgbClr val="047EAD"/>
              </a:solidFill>
              <a:ln w="9525">
                <a:noFill/>
              </a:ln>
            </p:spPr>
            <p:txBody>
              <a:bodyPr vert="horz" wrap="square" anchor="ctr" anchorCtr="0"/>
              <a:p>
                <a:pPr algn="ctr"/>
                <a:endParaRPr sz="2400">
                  <a:solidFill>
                    <a:srgbClr val="FFFFFF"/>
                  </a:solidFill>
                  <a:ea typeface="宋体" panose="02010600030101010101" pitchFamily="2" charset="-122"/>
                </a:endParaRPr>
              </a:p>
            </p:txBody>
          </p:sp>
          <p:sp>
            <p:nvSpPr>
              <p:cNvPr id="22732" name="等腰三角形 212"/>
              <p:cNvSpPr/>
              <p:nvPr/>
            </p:nvSpPr>
            <p:spPr>
              <a:xfrm flipV="1">
                <a:off x="0" y="0"/>
                <a:ext cx="296763" cy="238125"/>
              </a:xfrm>
              <a:prstGeom prst="triangle">
                <a:avLst>
                  <a:gd name="adj" fmla="val 50000"/>
                </a:avLst>
              </a:prstGeom>
              <a:solidFill>
                <a:srgbClr val="8ABC1D"/>
              </a:solidFill>
              <a:ln w="9525">
                <a:noFill/>
              </a:ln>
            </p:spPr>
            <p:txBody>
              <a:bodyPr vert="horz" wrap="square" anchor="ctr" anchorCtr="0"/>
              <a:p>
                <a:pPr algn="ctr"/>
                <a:endParaRPr sz="2400">
                  <a:solidFill>
                    <a:srgbClr val="FFFFFF"/>
                  </a:solidFill>
                  <a:ea typeface="宋体" panose="02010600030101010101" pitchFamily="2" charset="-122"/>
                </a:endParaRPr>
              </a:p>
            </p:txBody>
          </p:sp>
        </p:grpSp>
        <p:sp>
          <p:nvSpPr>
            <p:cNvPr id="22734" name="矩形 215"/>
            <p:cNvSpPr/>
            <p:nvPr/>
          </p:nvSpPr>
          <p:spPr>
            <a:xfrm>
              <a:off x="3464" y="1152"/>
              <a:ext cx="9248" cy="497"/>
            </a:xfrm>
            <a:prstGeom prst="rect">
              <a:avLst/>
            </a:prstGeom>
            <a:noFill/>
            <a:ln w="9525">
              <a:noFill/>
            </a:ln>
          </p:spPr>
          <p:txBody>
            <a:bodyPr wrap="square">
              <a:spAutoFit/>
            </a:bodyPr>
            <a:p>
              <a:pPr algn="ctr"/>
              <a:r>
                <a:rPr lang="en-US" altLang="zh-CN" sz="2135" b="1" dirty="0">
                  <a:solidFill>
                    <a:srgbClr val="00638A"/>
                  </a:solidFill>
                  <a:latin typeface="Dubai" panose="020B0503030403030204" charset="0"/>
                  <a:ea typeface="微软雅黑" panose="020B0503020204020204" charset="-122"/>
                  <a:sym typeface="Dubai" panose="020B0503030403030204" charset="0"/>
                </a:rPr>
                <a:t>历史教科书中关于经济基础和上层建筑矛盾运动的典型史事举例</a:t>
              </a:r>
              <a:r>
                <a:rPr lang="zh-CN" altLang="en-US" sz="2135" b="1" dirty="0">
                  <a:solidFill>
                    <a:srgbClr val="00638A"/>
                  </a:solidFill>
                  <a:latin typeface="Dubai" panose="020B0503030403030204" charset="0"/>
                  <a:ea typeface="微软雅黑" panose="020B0503020204020204" charset="-122"/>
                  <a:sym typeface="Dubai" panose="020B0503030403030204" charset="0"/>
                </a:rPr>
                <a:t>（纵向）</a:t>
              </a:r>
              <a:endParaRPr lang="zh-CN" altLang="en-US" sz="2135" b="1" dirty="0">
                <a:solidFill>
                  <a:srgbClr val="00638A"/>
                </a:solidFill>
                <a:latin typeface="Dubai" panose="020B0503030403030204" charset="0"/>
                <a:ea typeface="微软雅黑" panose="020B0503020204020204" charset="-122"/>
                <a:sym typeface="Dubai" panose="020B0503030403030204" charset="0"/>
              </a:endParaRPr>
            </a:p>
          </p:txBody>
        </p:sp>
      </p:grpSp>
      <p:graphicFrame>
        <p:nvGraphicFramePr>
          <p:cNvPr id="2" name="表格 1"/>
          <p:cNvGraphicFramePr/>
          <p:nvPr>
            <p:custDataLst>
              <p:tags r:id="rId1"/>
            </p:custDataLst>
          </p:nvPr>
        </p:nvGraphicFramePr>
        <p:xfrm>
          <a:off x="380365" y="1431925"/>
          <a:ext cx="11282045" cy="5210175"/>
        </p:xfrm>
        <a:graphic>
          <a:graphicData uri="http://schemas.openxmlformats.org/drawingml/2006/table">
            <a:tbl>
              <a:tblPr/>
              <a:tblGrid>
                <a:gridCol w="913130"/>
                <a:gridCol w="10368915"/>
              </a:tblGrid>
              <a:tr h="594360">
                <a:tc>
                  <a:txBody>
                    <a:bodyPr/>
                    <a:p>
                      <a:pPr algn="ctr">
                        <a:buNone/>
                      </a:pPr>
                      <a:r>
                        <a:rPr lang="en-US" sz="2400" b="1">
                          <a:latin typeface="黑体" panose="02010609060101010101" charset="-122"/>
                          <a:ea typeface="黑体" panose="02010609060101010101" charset="-122"/>
                          <a:cs typeface="楷体" panose="02010609060101010101" pitchFamily="49" charset="-122"/>
                        </a:rPr>
                        <a:t>阶段</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2400" b="1">
                          <a:latin typeface="黑体" panose="02010609060101010101" charset="-122"/>
                          <a:ea typeface="黑体" panose="02010609060101010101" charset="-122"/>
                          <a:cs typeface="楷体" panose="02010609060101010101" pitchFamily="49" charset="-122"/>
                        </a:rPr>
                        <a:t>举例</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46125">
                <a:tc rowSpan="2">
                  <a:txBody>
                    <a:bodyPr/>
                    <a:p>
                      <a:pPr algn="ctr">
                        <a:buNone/>
                      </a:pPr>
                      <a:r>
                        <a:rPr lang="en-US" sz="2400" b="1">
                          <a:latin typeface="黑体" panose="02010609060101010101" charset="-122"/>
                          <a:ea typeface="黑体" panose="02010609060101010101" charset="-122"/>
                          <a:cs typeface="楷体" panose="02010609060101010101" pitchFamily="49" charset="-122"/>
                        </a:rPr>
                        <a:t>中国史</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2400" b="1">
                          <a:latin typeface="黑体" panose="02010609060101010101" charset="-122"/>
                          <a:ea typeface="黑体" panose="02010609060101010101" charset="-122"/>
                          <a:cs typeface="黑体" panose="02010609060101010101" charset="-122"/>
                        </a:rPr>
                        <a:t>西周实行分封制(上层建筑),与当时生产力落后实行井田制(经济基础)有关。</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887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2400" b="1">
                          <a:latin typeface="黑体" panose="02010609060101010101" charset="-122"/>
                          <a:ea typeface="黑体" panose="02010609060101010101" charset="-122"/>
                          <a:cs typeface="黑体" panose="02010609060101010101" charset="-122"/>
                        </a:rPr>
                        <a:t>铁犁牛耕(经济基础)出现后，井田制、分封制(上层建筑)逐渐瓦解，春秋战国进入割据混战、百家争鸣时期，直到建立专制主义中央集权制度(上层建筑),适应了自给自足小农经济的发展(经济基础),国家才得以统一。</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89355">
                <a:tc rowSpan="2">
                  <a:txBody>
                    <a:bodyPr/>
                    <a:p>
                      <a:pPr algn="ctr">
                        <a:buNone/>
                      </a:pPr>
                      <a:r>
                        <a:rPr lang="en-US" sz="2400" b="1">
                          <a:latin typeface="黑体" panose="02010609060101010101" charset="-122"/>
                          <a:ea typeface="黑体" panose="02010609060101010101" charset="-122"/>
                          <a:cs typeface="楷体" panose="02010609060101010101" pitchFamily="49" charset="-122"/>
                        </a:rPr>
                        <a:t>世界史</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2400" b="1">
                          <a:latin typeface="黑体" panose="02010609060101010101" charset="-122"/>
                          <a:ea typeface="黑体" panose="02010609060101010101" charset="-122"/>
                          <a:cs typeface="黑体" panose="02010609060101010101" charset="-122"/>
                        </a:rPr>
                        <a:t>13—14世纪，西欧出现以“手工工场”“租地农场”为主的资本主义生产关系(经济基础),新兴的富裕农民和市民阶层发动文艺复兴，批判神权主义，宣扬资本主义新思想(上层建筑)。</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916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2400" b="1">
                          <a:latin typeface="黑体" panose="02010609060101010101" charset="-122"/>
                          <a:ea typeface="黑体" panose="02010609060101010101" charset="-122"/>
                          <a:cs typeface="黑体" panose="02010609060101010101" charset="-122"/>
                        </a:rPr>
                        <a:t>文艺复兴、新航路开辟、殖民扩张促进了英美法资本主义发展(经济基础), 但是资本主义发展受到了封建专制和殖民统治的阻碍(上层建筑),因此资产阶级发动资产阶级革命，推翻旧制度，建立资本主义制度(上层建筑), 进而促进了资本主义发展(经济基础)。</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730885" y="179705"/>
            <a:ext cx="7625080" cy="575733"/>
            <a:chOff x="-951" y="525"/>
            <a:chExt cx="9006" cy="680"/>
          </a:xfrm>
        </p:grpSpPr>
        <p:sp>
          <p:nvSpPr>
            <p:cNvPr id="25612" name="矩形 29"/>
            <p:cNvSpPr/>
            <p:nvPr/>
          </p:nvSpPr>
          <p:spPr>
            <a:xfrm>
              <a:off x="0" y="525"/>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20" y="525"/>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951" y="575"/>
              <a:ext cx="9006" cy="593"/>
            </a:xfrm>
            <a:prstGeom prst="rect">
              <a:avLst/>
            </a:prstGeom>
            <a:noFill/>
            <a:ln w="9525">
              <a:noFill/>
            </a:ln>
          </p:spPr>
          <p:txBody>
            <a:bodyPr wrap="squar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教科书中的唯物史观编写立意</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grpSp>
        <p:nvGrpSpPr>
          <p:cNvPr id="4" name="组合 3"/>
          <p:cNvGrpSpPr/>
          <p:nvPr/>
        </p:nvGrpSpPr>
        <p:grpSpPr>
          <a:xfrm>
            <a:off x="1918531" y="755438"/>
            <a:ext cx="8260222" cy="420793"/>
            <a:chOff x="3090" y="1125"/>
            <a:chExt cx="8372" cy="497"/>
          </a:xfrm>
        </p:grpSpPr>
        <p:grpSp>
          <p:nvGrpSpPr>
            <p:cNvPr id="22730" name="组合 22729"/>
            <p:cNvGrpSpPr/>
            <p:nvPr/>
          </p:nvGrpSpPr>
          <p:grpSpPr>
            <a:xfrm rot="16200000">
              <a:off x="3126" y="1116"/>
              <a:ext cx="468" cy="540"/>
              <a:chOff x="0" y="0"/>
              <a:chExt cx="296763" cy="343425"/>
            </a:xfrm>
          </p:grpSpPr>
          <p:sp>
            <p:nvSpPr>
              <p:cNvPr id="22731" name="等腰三角形 211"/>
              <p:cNvSpPr/>
              <p:nvPr/>
            </p:nvSpPr>
            <p:spPr>
              <a:xfrm flipV="1">
                <a:off x="0" y="105300"/>
                <a:ext cx="296763" cy="238125"/>
              </a:xfrm>
              <a:prstGeom prst="triangle">
                <a:avLst>
                  <a:gd name="adj" fmla="val 50000"/>
                </a:avLst>
              </a:prstGeom>
              <a:solidFill>
                <a:srgbClr val="047EAD"/>
              </a:solidFill>
              <a:ln w="9525">
                <a:noFill/>
              </a:ln>
            </p:spPr>
            <p:txBody>
              <a:bodyPr vert="horz" wrap="square" anchor="ctr" anchorCtr="0"/>
              <a:p>
                <a:pPr algn="ctr"/>
                <a:endParaRPr sz="2400">
                  <a:solidFill>
                    <a:srgbClr val="FFFFFF"/>
                  </a:solidFill>
                  <a:ea typeface="宋体" panose="02010600030101010101" pitchFamily="2" charset="-122"/>
                </a:endParaRPr>
              </a:p>
            </p:txBody>
          </p:sp>
          <p:sp>
            <p:nvSpPr>
              <p:cNvPr id="22732" name="等腰三角形 212"/>
              <p:cNvSpPr/>
              <p:nvPr/>
            </p:nvSpPr>
            <p:spPr>
              <a:xfrm flipV="1">
                <a:off x="0" y="0"/>
                <a:ext cx="296763" cy="238125"/>
              </a:xfrm>
              <a:prstGeom prst="triangle">
                <a:avLst>
                  <a:gd name="adj" fmla="val 50000"/>
                </a:avLst>
              </a:prstGeom>
              <a:solidFill>
                <a:srgbClr val="8ABC1D"/>
              </a:solidFill>
              <a:ln w="9525">
                <a:noFill/>
              </a:ln>
            </p:spPr>
            <p:txBody>
              <a:bodyPr vert="horz" wrap="square" anchor="ctr" anchorCtr="0"/>
              <a:p>
                <a:pPr algn="ctr"/>
                <a:endParaRPr sz="2400">
                  <a:solidFill>
                    <a:srgbClr val="FFFFFF"/>
                  </a:solidFill>
                  <a:ea typeface="宋体" panose="02010600030101010101" pitchFamily="2" charset="-122"/>
                </a:endParaRPr>
              </a:p>
            </p:txBody>
          </p:sp>
        </p:grpSp>
        <p:sp>
          <p:nvSpPr>
            <p:cNvPr id="22734" name="矩形 215"/>
            <p:cNvSpPr/>
            <p:nvPr/>
          </p:nvSpPr>
          <p:spPr>
            <a:xfrm>
              <a:off x="3464" y="1125"/>
              <a:ext cx="7998" cy="497"/>
            </a:xfrm>
            <a:prstGeom prst="rect">
              <a:avLst/>
            </a:prstGeom>
            <a:noFill/>
            <a:ln w="9525">
              <a:noFill/>
            </a:ln>
          </p:spPr>
          <p:txBody>
            <a:bodyPr wrap="square">
              <a:spAutoFit/>
            </a:bodyPr>
            <a:p>
              <a:pPr algn="ctr"/>
              <a:r>
                <a:rPr sz="2135" b="1" dirty="0">
                  <a:solidFill>
                    <a:srgbClr val="00638A"/>
                  </a:solidFill>
                  <a:latin typeface="Dubai" panose="020B0503030403030204" charset="0"/>
                  <a:ea typeface="微软雅黑" panose="020B0503020204020204" charset="-122"/>
                  <a:sym typeface="Dubai" panose="020B0503030403030204" charset="0"/>
                </a:rPr>
                <a:t>历史教科书中关于唯物史观基本原理的典型史事举例</a:t>
              </a:r>
              <a:r>
                <a:rPr lang="zh-CN" sz="2135" b="1" dirty="0">
                  <a:solidFill>
                    <a:srgbClr val="00638A"/>
                  </a:solidFill>
                  <a:latin typeface="Dubai" panose="020B0503030403030204" charset="0"/>
                  <a:ea typeface="微软雅黑" panose="020B0503020204020204" charset="-122"/>
                  <a:sym typeface="Dubai" panose="020B0503030403030204" charset="0"/>
                </a:rPr>
                <a:t>（整体）</a:t>
              </a:r>
              <a:endParaRPr lang="zh-CN" sz="2135" b="1" dirty="0">
                <a:solidFill>
                  <a:srgbClr val="00638A"/>
                </a:solidFill>
                <a:latin typeface="Dubai" panose="020B0503030403030204" charset="0"/>
                <a:ea typeface="微软雅黑" panose="020B0503020204020204" charset="-122"/>
                <a:sym typeface="Dubai" panose="020B0503030403030204" charset="0"/>
              </a:endParaRPr>
            </a:p>
          </p:txBody>
        </p:sp>
      </p:grpSp>
      <p:graphicFrame>
        <p:nvGraphicFramePr>
          <p:cNvPr id="3" name="表格 2"/>
          <p:cNvGraphicFramePr/>
          <p:nvPr>
            <p:custDataLst>
              <p:tags r:id="rId1"/>
            </p:custDataLst>
          </p:nvPr>
        </p:nvGraphicFramePr>
        <p:xfrm>
          <a:off x="260350" y="1174750"/>
          <a:ext cx="11635105" cy="5736590"/>
        </p:xfrm>
        <a:graphic>
          <a:graphicData uri="http://schemas.openxmlformats.org/drawingml/2006/table">
            <a:tbl>
              <a:tblPr/>
              <a:tblGrid>
                <a:gridCol w="1666240"/>
                <a:gridCol w="1850390"/>
                <a:gridCol w="1946910"/>
                <a:gridCol w="2060575"/>
                <a:gridCol w="1725930"/>
                <a:gridCol w="2385060"/>
              </a:tblGrid>
              <a:tr h="2294255">
                <a:tc>
                  <a:txBody>
                    <a:bodyPr/>
                    <a:p>
                      <a:pPr algn="l">
                        <a:buNone/>
                      </a:pPr>
                      <a:r>
                        <a:rPr lang="en-US" sz="2400" b="1">
                          <a:latin typeface="黑体" panose="02010609060101010101" charset="-122"/>
                          <a:ea typeface="黑体" panose="02010609060101010101" charset="-122"/>
                          <a:cs typeface="黑体" panose="02010609060101010101" charset="-122"/>
                        </a:rPr>
                        <a:t>典型史事基本原理 </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生活资料的生产是社会生活的基础，生产力是历史发展的决定因素</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经济基础与上层建筑之间的辩证关系</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阶级斗争是推动阶级社会发展的直接动力</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人民群众与英雄在历史发展中的重要作用</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人类社会形态从低级到高级发展的规律</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12620">
                <a:tc>
                  <a:txBody>
                    <a:bodyPr/>
                    <a:p>
                      <a:pPr algn="l">
                        <a:buNone/>
                      </a:pPr>
                      <a:r>
                        <a:rPr lang="en-US" sz="2400" b="1">
                          <a:latin typeface="黑体" panose="02010609060101010101" charset="-122"/>
                          <a:ea typeface="黑体" panose="02010609060101010101" charset="-122"/>
                          <a:cs typeface="楷体" panose="02010609060101010101" pitchFamily="49" charset="-122"/>
                        </a:rPr>
                        <a:t>春秋战国时期的社会变革</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铁犁牛耕出现，促进井田制瓦解</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黑体" panose="02010609060101010101" charset="-122"/>
                        </a:rPr>
                        <a:t>经济大变革、政治变动，出现“百家争鸣”局面</a:t>
                      </a:r>
                      <a:endParaRPr lang="en-US" altLang="en-US" sz="2400" b="1">
                        <a:latin typeface="黑体" panose="02010609060101010101" charset="-122"/>
                        <a:ea typeface="黑体" panose="02010609060101010101" charset="-122"/>
                        <a:cs typeface="黑体" panose="02010609060101010101"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士阶层的出现新兴地主阶级开展变法运动的原因及其作用</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理解墨家学派的思想主张</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正确评价春秋战国时期的争霸战争；战国时期变法运动的必然性</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9715">
                <a:tc>
                  <a:txBody>
                    <a:bodyPr/>
                    <a:p>
                      <a:pPr algn="l">
                        <a:buNone/>
                      </a:pPr>
                      <a:r>
                        <a:rPr lang="en-US" sz="2400" b="1">
                          <a:latin typeface="黑体" panose="02010609060101010101" charset="-122"/>
                          <a:ea typeface="黑体" panose="02010609060101010101" charset="-122"/>
                          <a:cs typeface="楷体" panose="02010609060101010101" pitchFamily="49" charset="-122"/>
                        </a:rPr>
                        <a:t>新航路开辟</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新航路开辟的动因</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新航路开辟与殖民扩张的关系</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资产阶级力量壮大，推动封建制度逐步解体</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航海家商人、水手开辟新航路的史实</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l">
                        <a:buNone/>
                      </a:pPr>
                      <a:r>
                        <a:rPr lang="en-US" sz="2400" b="1">
                          <a:latin typeface="黑体" panose="02010609060101010101" charset="-122"/>
                          <a:ea typeface="黑体" panose="02010609060101010101" charset="-122"/>
                          <a:cs typeface="楷体" panose="02010609060101010101" pitchFamily="49" charset="-122"/>
                        </a:rPr>
                        <a:t>新航路开辟是人类历史从分散走向整体的重要节点</a:t>
                      </a:r>
                      <a:endParaRPr lang="en-US" altLang="en-US" sz="2400" b="1">
                        <a:latin typeface="黑体" panose="02010609060101010101" charset="-122"/>
                        <a:ea typeface="黑体" panose="02010609060101010101" charset="-122"/>
                        <a:cs typeface="楷体" panose="02010609060101010101" pitchFamily="49"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接连接符 34"/>
          <p:cNvCxnSpPr/>
          <p:nvPr/>
        </p:nvCxnSpPr>
        <p:spPr>
          <a:xfrm>
            <a:off x="1473994" y="1571438"/>
            <a:ext cx="332173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7346157" y="1584629"/>
            <a:ext cx="332173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4795727" y="1017891"/>
            <a:ext cx="1580260" cy="1375593"/>
            <a:chOff x="2864469" y="1078523"/>
            <a:chExt cx="2107013" cy="1834124"/>
          </a:xfrm>
        </p:grpSpPr>
        <p:sp>
          <p:nvSpPr>
            <p:cNvPr id="23" name="矩形 22"/>
            <p:cNvSpPr/>
            <p:nvPr/>
          </p:nvSpPr>
          <p:spPr>
            <a:xfrm rot="1800000">
              <a:off x="3469930" y="1442794"/>
              <a:ext cx="1501552" cy="1469853"/>
            </a:xfrm>
            <a:prstGeom prst="rect">
              <a:avLst/>
            </a:prstGeom>
            <a:gradFill>
              <a:gsLst>
                <a:gs pos="0">
                  <a:schemeClr val="bg1">
                    <a:lumMod val="50000"/>
                  </a:schemeClr>
                </a:gs>
                <a:gs pos="82000">
                  <a:srgbClr val="F8F8F8">
                    <a:alpha val="0"/>
                  </a:srgb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zh-CN" altLang="en-US" sz="900" b="1">
                <a:solidFill>
                  <a:prstClr val="white"/>
                </a:solidFill>
                <a:latin typeface="微软雅黑" panose="020B0503020204020204" charset="-122"/>
                <a:ea typeface="微软雅黑" panose="020B0503020204020204" charset="-122"/>
              </a:endParaRPr>
            </a:p>
          </p:txBody>
        </p:sp>
        <p:sp>
          <p:nvSpPr>
            <p:cNvPr id="24" name="椭圆 23"/>
            <p:cNvSpPr/>
            <p:nvPr/>
          </p:nvSpPr>
          <p:spPr>
            <a:xfrm>
              <a:off x="2864469" y="1078523"/>
              <a:ext cx="1476132" cy="1476132"/>
            </a:xfrm>
            <a:prstGeom prst="ellipse">
              <a:avLst/>
            </a:prstGeom>
            <a:solidFill>
              <a:srgbClr val="2C6E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charset="-122"/>
                  <a:ea typeface="微软雅黑" panose="020B0503020204020204" charset="-122"/>
                </a:rPr>
                <a:t>目</a:t>
              </a:r>
              <a:endParaRPr lang="zh-CN" altLang="en-US" sz="3600" b="1" dirty="0">
                <a:latin typeface="微软雅黑" panose="020B0503020204020204" charset="-122"/>
                <a:ea typeface="微软雅黑" panose="020B0503020204020204" charset="-122"/>
              </a:endParaRPr>
            </a:p>
          </p:txBody>
        </p:sp>
      </p:grpSp>
      <p:grpSp>
        <p:nvGrpSpPr>
          <p:cNvPr id="25" name="组合 24"/>
          <p:cNvGrpSpPr/>
          <p:nvPr/>
        </p:nvGrpSpPr>
        <p:grpSpPr>
          <a:xfrm>
            <a:off x="6263244" y="1017891"/>
            <a:ext cx="1580260" cy="1375593"/>
            <a:chOff x="2864469" y="1078523"/>
            <a:chExt cx="2107013" cy="1834124"/>
          </a:xfrm>
        </p:grpSpPr>
        <p:sp>
          <p:nvSpPr>
            <p:cNvPr id="26" name="矩形 25"/>
            <p:cNvSpPr/>
            <p:nvPr/>
          </p:nvSpPr>
          <p:spPr>
            <a:xfrm rot="1800000">
              <a:off x="3469930" y="1442794"/>
              <a:ext cx="1501552" cy="1469853"/>
            </a:xfrm>
            <a:prstGeom prst="rect">
              <a:avLst/>
            </a:prstGeom>
            <a:gradFill>
              <a:gsLst>
                <a:gs pos="0">
                  <a:schemeClr val="bg1">
                    <a:lumMod val="50000"/>
                  </a:schemeClr>
                </a:gs>
                <a:gs pos="82000">
                  <a:srgbClr val="F8F8F8">
                    <a:alpha val="0"/>
                  </a:srgb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zh-CN" altLang="en-US" sz="900" b="1">
                <a:solidFill>
                  <a:prstClr val="white"/>
                </a:solidFill>
                <a:latin typeface="微软雅黑" panose="020B0503020204020204" charset="-122"/>
                <a:ea typeface="微软雅黑" panose="020B0503020204020204" charset="-122"/>
              </a:endParaRPr>
            </a:p>
          </p:txBody>
        </p:sp>
        <p:sp>
          <p:nvSpPr>
            <p:cNvPr id="27" name="椭圆 26"/>
            <p:cNvSpPr/>
            <p:nvPr/>
          </p:nvSpPr>
          <p:spPr>
            <a:xfrm>
              <a:off x="2864469" y="1078523"/>
              <a:ext cx="1476132" cy="1476132"/>
            </a:xfrm>
            <a:prstGeom prst="ellipse">
              <a:avLst/>
            </a:prstGeom>
            <a:solidFill>
              <a:srgbClr val="2C6E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latin typeface="微软雅黑" panose="020B0503020204020204" charset="-122"/>
                  <a:ea typeface="微软雅黑" panose="020B0503020204020204" charset="-122"/>
                </a:rPr>
                <a:t>录</a:t>
              </a:r>
              <a:endParaRPr lang="zh-CN" altLang="en-US" sz="3600" b="1" dirty="0">
                <a:latin typeface="微软雅黑" panose="020B0503020204020204" charset="-122"/>
                <a:ea typeface="微软雅黑" panose="020B0503020204020204" charset="-122"/>
              </a:endParaRPr>
            </a:p>
          </p:txBody>
        </p:sp>
      </p:grpSp>
      <p:sp>
        <p:nvSpPr>
          <p:cNvPr id="3" name="内容占位符 2"/>
          <p:cNvSpPr>
            <a:spLocks noGrp="1"/>
          </p:cNvSpPr>
          <p:nvPr>
            <p:custDataLst>
              <p:tags r:id="rId1"/>
            </p:custDataLst>
          </p:nvPr>
        </p:nvSpPr>
        <p:spPr>
          <a:xfrm>
            <a:off x="1473835" y="2415540"/>
            <a:ext cx="9712960" cy="43516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50000"/>
              </a:lnSpc>
              <a:buNone/>
            </a:pPr>
            <a:r>
              <a:rPr lang="zh-CN" altLang="en-US" sz="3600" b="1">
                <a:latin typeface="宋体" panose="02010600030101010101" pitchFamily="2" charset="-122"/>
                <a:ea typeface="宋体" panose="02010600030101010101" pitchFamily="2" charset="-122"/>
              </a:rPr>
              <a:t>一、新课程标准简读</a:t>
            </a:r>
            <a:endParaRPr lang="zh-CN" altLang="en-US" sz="3600" b="1">
              <a:latin typeface="宋体" panose="02010600030101010101" pitchFamily="2" charset="-122"/>
              <a:ea typeface="宋体" panose="02010600030101010101" pitchFamily="2" charset="-122"/>
            </a:endParaRPr>
          </a:p>
          <a:p>
            <a:pPr marL="0" indent="0" fontAlgn="auto">
              <a:lnSpc>
                <a:spcPct val="150000"/>
              </a:lnSpc>
              <a:buNone/>
            </a:pPr>
            <a:r>
              <a:rPr lang="zh-CN" altLang="en-US" sz="3600" b="1">
                <a:latin typeface="宋体" panose="02010600030101010101" pitchFamily="2" charset="-122"/>
                <a:ea typeface="宋体" panose="02010600030101010101" pitchFamily="2" charset="-122"/>
              </a:rPr>
              <a:t>二、历史学科核心素养的认识</a:t>
            </a:r>
            <a:endParaRPr lang="zh-CN" altLang="en-US" sz="3600" b="1">
              <a:latin typeface="宋体" panose="02010600030101010101" pitchFamily="2" charset="-122"/>
              <a:ea typeface="宋体" panose="02010600030101010101" pitchFamily="2" charset="-122"/>
            </a:endParaRPr>
          </a:p>
          <a:p>
            <a:pPr marL="0" indent="0" fontAlgn="auto">
              <a:lnSpc>
                <a:spcPct val="150000"/>
              </a:lnSpc>
              <a:buNone/>
            </a:pPr>
            <a:r>
              <a:rPr lang="zh-CN" altLang="en-US" sz="3600" b="1">
                <a:latin typeface="宋体" panose="02010600030101010101" pitchFamily="2" charset="-122"/>
                <a:ea typeface="宋体" panose="02010600030101010101" pitchFamily="2" charset="-122"/>
              </a:rPr>
              <a:t>三、历史学科核心素养的培养</a:t>
            </a:r>
            <a:endParaRPr lang="zh-CN" altLang="en-US" sz="3600" b="1">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剪去对角的矩形 2"/>
          <p:cNvSpPr/>
          <p:nvPr>
            <p:custDataLst>
              <p:tags r:id="rId1"/>
            </p:custDataLst>
          </p:nvPr>
        </p:nvSpPr>
        <p:spPr>
          <a:xfrm>
            <a:off x="325755" y="2561590"/>
            <a:ext cx="11398250" cy="4001770"/>
          </a:xfrm>
          <a:prstGeom prst="snip2DiagRect">
            <a:avLst/>
          </a:prstGeom>
          <a:solidFill>
            <a:schemeClr val="lt1"/>
          </a:solidFill>
          <a:ln w="19050">
            <a:solidFill>
              <a:srgbClr val="98C01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00">
              <a:solidFill>
                <a:schemeClr val="lt1"/>
              </a:solidFill>
              <a:latin typeface="微软雅黑" panose="020B0503020204020204" charset="-122"/>
              <a:ea typeface="微软雅黑" panose="020B0503020204020204" charset="-122"/>
            </a:endParaRPr>
          </a:p>
        </p:txBody>
      </p:sp>
      <p:sp>
        <p:nvSpPr>
          <p:cNvPr id="11" name="矩形 2"/>
          <p:cNvSpPr>
            <a:spLocks noChangeArrowheads="1"/>
          </p:cNvSpPr>
          <p:nvPr>
            <p:custDataLst>
              <p:tags r:id="rId2"/>
            </p:custDataLst>
          </p:nvPr>
        </p:nvSpPr>
        <p:spPr bwMode="auto">
          <a:xfrm>
            <a:off x="2338388" y="2730103"/>
            <a:ext cx="6778229"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a:lnSpc>
                <a:spcPct val="200000"/>
              </a:lnSpc>
              <a:spcBef>
                <a:spcPct val="0"/>
              </a:spcBef>
              <a:buFontTx/>
              <a:buNone/>
            </a:pPr>
            <a:r>
              <a:rPr lang="zh-CN" altLang="en-US" sz="1350">
                <a:solidFill>
                  <a:schemeClr val="dk1"/>
                </a:solidFill>
                <a:latin typeface="微软雅黑" panose="020B0503020204020204" charset="-122"/>
                <a:ea typeface="微软雅黑" panose="020B0503020204020204" charset="-122"/>
              </a:rPr>
              <a:t>        </a:t>
            </a:r>
            <a:endParaRPr lang="zh-CN" altLang="en-US" sz="1350">
              <a:solidFill>
                <a:schemeClr val="dk1"/>
              </a:solidFill>
              <a:latin typeface="微软雅黑" panose="020B0503020204020204" charset="-122"/>
              <a:ea typeface="微软雅黑" panose="020B0503020204020204" charset="-122"/>
            </a:endParaRPr>
          </a:p>
        </p:txBody>
      </p:sp>
      <p:sp>
        <p:nvSpPr>
          <p:cNvPr id="14" name="矩形 11"/>
          <p:cNvSpPr>
            <a:spLocks noChangeArrowheads="1"/>
          </p:cNvSpPr>
          <p:nvPr/>
        </p:nvSpPr>
        <p:spPr bwMode="auto">
          <a:xfrm>
            <a:off x="4439920" y="836295"/>
            <a:ext cx="1925320" cy="807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pPr>
            <a:endParaRPr lang="zh-CN" altLang="en-US" sz="2700">
              <a:solidFill>
                <a:srgbClr val="000000"/>
              </a:solidFill>
              <a:latin typeface="微软雅黑" panose="020B0503020204020204" charset="-122"/>
              <a:ea typeface="微软雅黑" panose="020B0503020204020204" charset="-122"/>
              <a:cs typeface="微软雅黑" panose="020B0503020204020204" charset="-122"/>
            </a:endParaRPr>
          </a:p>
        </p:txBody>
      </p:sp>
      <p:sp>
        <p:nvSpPr>
          <p:cNvPr id="17" name="矩形 2"/>
          <p:cNvSpPr>
            <a:spLocks noChangeArrowheads="1"/>
          </p:cNvSpPr>
          <p:nvPr>
            <p:custDataLst>
              <p:tags r:id="rId3"/>
            </p:custDataLst>
          </p:nvPr>
        </p:nvSpPr>
        <p:spPr bwMode="auto">
          <a:xfrm>
            <a:off x="649605" y="2849245"/>
            <a:ext cx="10736580" cy="407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  </a:t>
            </a:r>
            <a:r>
              <a:rPr lang="zh-CN" altLang="en-US" sz="2400" b="1" noProof="0" dirty="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课程目标：</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知道</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特定的史事</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是与特定的时间和空间相</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联系</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的；知道划分历史时间与空间的多种方式，并能够运用这些方式</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叙述</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过去；</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（水平</a:t>
            </a:r>
            <a:r>
              <a:rPr lang="en-US" altLang="zh-CN" sz="2400" b="1" smtClean="0">
                <a:solidFill>
                  <a:srgbClr val="FF0000"/>
                </a:solidFill>
                <a:latin typeface="黑体" panose="02010609060101010101" charset="-122"/>
                <a:ea typeface="黑体" panose="02010609060101010101" charset="-122"/>
                <a:cs typeface="黑体" panose="02010609060101010101" charset="-122"/>
                <a:sym typeface="+mn-ea"/>
              </a:rPr>
              <a:t>1</a:t>
            </a:r>
            <a:r>
              <a:rPr lang="zh-CN" altLang="en-US" sz="2400" b="1" smtClean="0">
                <a:solidFill>
                  <a:srgbClr val="FF0000"/>
                </a:solidFill>
                <a:latin typeface="黑体" panose="02010609060101010101" charset="-122"/>
                <a:ea typeface="黑体" panose="02010609060101010101" charset="-122"/>
                <a:cs typeface="黑体" panose="02010609060101010101" charset="-122"/>
                <a:sym typeface="+mn-ea"/>
              </a:rPr>
              <a:t>、</a:t>
            </a:r>
            <a:r>
              <a:rPr lang="en-US" altLang="zh-CN" sz="2400" b="1" smtClean="0">
                <a:solidFill>
                  <a:srgbClr val="FF0000"/>
                </a:solidFill>
                <a:latin typeface="黑体" panose="02010609060101010101" charset="-122"/>
                <a:ea typeface="黑体" panose="02010609060101010101" charset="-122"/>
                <a:cs typeface="黑体" panose="02010609060101010101" charset="-122"/>
                <a:sym typeface="+mn-ea"/>
              </a:rPr>
              <a:t>2</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a:t>
            </a:r>
            <a:endPar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endParaRPr>
          </a:p>
          <a:p>
            <a:pPr indent="0" fontAlgn="auto">
              <a:lnSpc>
                <a:spcPct val="150000"/>
              </a:lnSpc>
            </a:pP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能够按照时间顺序和空间要素，</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建构</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历史事件、历史人物、历史现象之间的相互</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关联</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；能够在不同的时空框架下对史事作出合理</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解释</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 在认识</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现实社会</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时，能够将认识的对象置于</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具体的时空条件下进行考察</a:t>
            </a:r>
            <a:r>
              <a:rPr lang="zh-CN" altLang="zh-CN" sz="2400" b="1" smtClean="0">
                <a:solidFill>
                  <a:srgbClr val="000000"/>
                </a:solidFill>
                <a:latin typeface="黑体" panose="02010609060101010101" charset="-122"/>
                <a:ea typeface="黑体" panose="02010609060101010101" charset="-122"/>
                <a:cs typeface="黑体" panose="02010609060101010101" charset="-122"/>
                <a:sym typeface="+mn-ea"/>
              </a:rPr>
              <a:t>。</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（水平</a:t>
            </a:r>
            <a:r>
              <a:rPr lang="en-US" altLang="zh-CN" sz="2400" b="1" smtClean="0">
                <a:solidFill>
                  <a:srgbClr val="FF0000"/>
                </a:solidFill>
                <a:latin typeface="黑体" panose="02010609060101010101" charset="-122"/>
                <a:ea typeface="黑体" panose="02010609060101010101" charset="-122"/>
                <a:cs typeface="黑体" panose="02010609060101010101" charset="-122"/>
                <a:sym typeface="+mn-ea"/>
              </a:rPr>
              <a:t>3</a:t>
            </a:r>
            <a:r>
              <a:rPr lang="zh-CN" altLang="en-US" sz="2400" b="1" smtClean="0">
                <a:solidFill>
                  <a:srgbClr val="FF0000"/>
                </a:solidFill>
                <a:latin typeface="黑体" panose="02010609060101010101" charset="-122"/>
                <a:ea typeface="黑体" panose="02010609060101010101" charset="-122"/>
                <a:cs typeface="黑体" panose="02010609060101010101" charset="-122"/>
                <a:sym typeface="+mn-ea"/>
              </a:rPr>
              <a:t>、</a:t>
            </a:r>
            <a:r>
              <a:rPr lang="en-US" altLang="zh-CN" sz="2400" b="1" smtClean="0">
                <a:solidFill>
                  <a:srgbClr val="FF0000"/>
                </a:solidFill>
                <a:latin typeface="黑体" panose="02010609060101010101" charset="-122"/>
                <a:ea typeface="黑体" panose="02010609060101010101" charset="-122"/>
                <a:cs typeface="黑体" panose="02010609060101010101" charset="-122"/>
                <a:sym typeface="+mn-ea"/>
              </a:rPr>
              <a:t>4</a:t>
            </a:r>
            <a:r>
              <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rPr>
              <a:t>）</a:t>
            </a:r>
            <a:endParaRPr lang="zh-CN" altLang="zh-CN" sz="2400" b="1" smtClean="0">
              <a:solidFill>
                <a:srgbClr val="FF0000"/>
              </a:solidFill>
              <a:latin typeface="黑体" panose="02010609060101010101" charset="-122"/>
              <a:ea typeface="黑体" panose="02010609060101010101" charset="-122"/>
              <a:cs typeface="黑体" panose="02010609060101010101" charset="-122"/>
              <a:sym typeface="+mn-ea"/>
            </a:endParaRPr>
          </a:p>
        </p:txBody>
      </p:sp>
      <p:sp>
        <p:nvSpPr>
          <p:cNvPr id="4" name="文本框 3"/>
          <p:cNvSpPr txBox="1"/>
          <p:nvPr/>
        </p:nvSpPr>
        <p:spPr>
          <a:xfrm>
            <a:off x="396875" y="294640"/>
            <a:ext cx="11398250" cy="2014855"/>
          </a:xfrm>
          <a:prstGeom prst="rect">
            <a:avLst/>
          </a:prstGeom>
          <a:noFill/>
        </p:spPr>
        <p:txBody>
          <a:bodyPr wrap="square" rtlCol="0" anchor="t">
            <a:noAutofit/>
          </a:bodyPr>
          <a:p>
            <a:r>
              <a:rPr lang="zh-CN" altLang="zh-CN" sz="2800" b="1" smtClean="0">
                <a:solidFill>
                  <a:srgbClr val="000000"/>
                </a:solidFill>
                <a:latin typeface="黑体" panose="02010609060101010101" charset="-122"/>
                <a:ea typeface="黑体" panose="02010609060101010101" charset="-122"/>
                <a:cs typeface="黑体" panose="02010609060101010101" charset="-122"/>
                <a:sym typeface="+mn-ea"/>
              </a:rPr>
              <a:t>素养</a:t>
            </a:r>
            <a:r>
              <a:rPr lang="en-US" altLang="zh-CN" sz="2800" b="1" smtClean="0">
                <a:solidFill>
                  <a:srgbClr val="000000"/>
                </a:solidFill>
                <a:latin typeface="黑体" panose="02010609060101010101" charset="-122"/>
                <a:ea typeface="黑体" panose="02010609060101010101" charset="-122"/>
                <a:cs typeface="黑体" panose="02010609060101010101" charset="-122"/>
                <a:sym typeface="+mn-ea"/>
              </a:rPr>
              <a:t>2</a:t>
            </a:r>
            <a:r>
              <a:rPr lang="zh-CN" altLang="zh-CN" sz="2800" b="1" smtClean="0">
                <a:solidFill>
                  <a:srgbClr val="000000"/>
                </a:solidFill>
                <a:latin typeface="黑体" panose="02010609060101010101" charset="-122"/>
                <a:ea typeface="黑体" panose="02010609060101010101" charset="-122"/>
                <a:cs typeface="黑体" panose="02010609060101010101" charset="-122"/>
                <a:sym typeface="+mn-ea"/>
              </a:rPr>
              <a:t>：时空观念</a:t>
            </a:r>
            <a:r>
              <a:rPr lang="en-US" altLang="zh-CN" sz="2800" b="1" smtClean="0">
                <a:solidFill>
                  <a:srgbClr val="000000"/>
                </a:solidFill>
                <a:latin typeface="黑体" panose="02010609060101010101" charset="-122"/>
                <a:ea typeface="黑体" panose="02010609060101010101" charset="-122"/>
                <a:cs typeface="黑体" panose="02010609060101010101" charset="-122"/>
                <a:sym typeface="+mn-ea"/>
              </a:rPr>
              <a:t> </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（核心思维）</a:t>
            </a:r>
            <a:endParaRPr lang="zh-CN" altLang="zh-CN" sz="2800" b="1" smtClean="0">
              <a:solidFill>
                <a:srgbClr val="FF0000"/>
              </a:solidFill>
              <a:latin typeface="黑体" panose="02010609060101010101" charset="-122"/>
              <a:ea typeface="黑体" panose="02010609060101010101" charset="-122"/>
              <a:cs typeface="黑体" panose="02010609060101010101" charset="-122"/>
            </a:endParaRPr>
          </a:p>
          <a:p>
            <a:r>
              <a:rPr lang="zh-CN" altLang="en-US" sz="2800" b="1" smtClean="0">
                <a:solidFill>
                  <a:srgbClr val="000000"/>
                </a:solidFill>
                <a:latin typeface="黑体" panose="02010609060101010101" charset="-122"/>
                <a:ea typeface="黑体" panose="02010609060101010101" charset="-122"/>
                <a:cs typeface="黑体" panose="02010609060101010101" charset="-122"/>
                <a:sym typeface="+mn-ea"/>
              </a:rPr>
              <a:t>概念界定：</a:t>
            </a:r>
            <a:endParaRPr lang="en-US" altLang="zh-CN" sz="2800" b="1" smtClean="0">
              <a:solidFill>
                <a:srgbClr val="000000"/>
              </a:solidFill>
              <a:latin typeface="黑体" panose="02010609060101010101" charset="-122"/>
              <a:ea typeface="黑体" panose="02010609060101010101" charset="-122"/>
              <a:cs typeface="黑体" panose="02010609060101010101" charset="-122"/>
            </a:endParaRPr>
          </a:p>
          <a:p>
            <a:r>
              <a:rPr lang="zh-CN" altLang="en-US" sz="2800" b="1" smtClean="0">
                <a:solidFill>
                  <a:srgbClr val="000000"/>
                </a:solidFill>
                <a:latin typeface="黑体" panose="02010609060101010101" charset="-122"/>
                <a:ea typeface="黑体" panose="02010609060101010101" charset="-122"/>
                <a:cs typeface="黑体" panose="02010609060101010101" charset="-122"/>
                <a:sym typeface="+mn-ea"/>
              </a:rPr>
              <a:t>时空观念是在特定的时间联系和空间联系中对事物进行观察、分析的意识和思维方式。</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（时间观念和空间观念相互作用而形成的发展观念）</a:t>
            </a:r>
            <a:endPar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187113" y="133350"/>
            <a:ext cx="4988560" cy="575733"/>
            <a:chOff x="-151" y="525"/>
            <a:chExt cx="5892" cy="680"/>
          </a:xfrm>
        </p:grpSpPr>
        <p:sp>
          <p:nvSpPr>
            <p:cNvPr id="25612" name="矩形 29"/>
            <p:cNvSpPr/>
            <p:nvPr/>
          </p:nvSpPr>
          <p:spPr>
            <a:xfrm>
              <a:off x="0" y="525"/>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20" y="525"/>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151" y="571"/>
              <a:ext cx="5892" cy="593"/>
            </a:xfrm>
            <a:prstGeom prst="rect">
              <a:avLst/>
            </a:prstGeom>
            <a:noFill/>
            <a:ln w="9525">
              <a:noFill/>
            </a:ln>
          </p:spPr>
          <p:txBody>
            <a:bodyPr wrap="squar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训练时序思维的问题设计</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sp>
        <p:nvSpPr>
          <p:cNvPr id="2" name="文本框 1"/>
          <p:cNvSpPr txBox="1"/>
          <p:nvPr/>
        </p:nvSpPr>
        <p:spPr>
          <a:xfrm>
            <a:off x="314325" y="709295"/>
            <a:ext cx="11767820" cy="5887085"/>
          </a:xfrm>
          <a:prstGeom prst="rect">
            <a:avLst/>
          </a:prstGeom>
          <a:noFill/>
        </p:spPr>
        <p:txBody>
          <a:bodyPr wrap="square" rtlCol="0">
            <a:noAutofit/>
          </a:bodyPr>
          <a:p>
            <a:r>
              <a:rPr lang="zh-CN" altLang="en-US" sz="2400" b="1">
                <a:latin typeface="黑体" panose="02010609060101010101" charset="-122"/>
                <a:ea typeface="黑体" panose="02010609060101010101" charset="-122"/>
                <a:cs typeface="黑体" panose="02010609060101010101" charset="-122"/>
              </a:rPr>
              <a:t>1、文献的作者是谁？写作于哪一时期？该时期的社会时空环境是怎样的？</a:t>
            </a:r>
            <a:r>
              <a:rPr lang="zh-CN" altLang="en-US" sz="1400" b="1">
                <a:latin typeface="黑体" panose="02010609060101010101" charset="-122"/>
                <a:ea typeface="黑体" panose="02010609060101010101" charset="-122"/>
                <a:cs typeface="黑体" panose="02010609060101010101" charset="-122"/>
              </a:rPr>
              <a:t>（毛泽东不同著作）</a:t>
            </a:r>
            <a:endParaRPr lang="zh-CN" altLang="en-US" sz="1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2、这件事发生在何时？在其前后还发生了什么事？</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3、这几件事的先后顺序是什么？它们之间是什么关系？</a:t>
            </a:r>
            <a:r>
              <a:rPr lang="zh-CN" altLang="en-US" sz="1200" b="1">
                <a:latin typeface="黑体" panose="02010609060101010101" charset="-122"/>
                <a:ea typeface="黑体" panose="02010609060101010101" charset="-122"/>
                <a:cs typeface="黑体" panose="02010609060101010101" charset="-122"/>
              </a:rPr>
              <a:t>（文艺复兴、启蒙运动、宗教改革、资本主义革命改革等）</a:t>
            </a:r>
            <a:endParaRPr lang="zh-CN" altLang="en-US" sz="12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4、为什么把这件事作为开端（或结束）的标志？其理由是什么？有反对意见吗？反对意见有道理吗？</a:t>
            </a:r>
            <a:r>
              <a:rPr lang="zh-CN" altLang="en-US" sz="1600" b="1">
                <a:latin typeface="黑体" panose="02010609060101010101" charset="-122"/>
                <a:ea typeface="黑体" panose="02010609060101010101" charset="-122"/>
                <a:cs typeface="黑体" panose="02010609060101010101" charset="-122"/>
              </a:rPr>
              <a:t>（鸦片战争、五四运动）</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5、历史学家为什么要将过去划分成不同的阶段？</a:t>
            </a:r>
            <a:r>
              <a:rPr lang="zh-CN" altLang="en-US" sz="1600" b="1">
                <a:latin typeface="黑体" panose="02010609060101010101" charset="-122"/>
                <a:ea typeface="黑体" panose="02010609060101010101" charset="-122"/>
                <a:cs typeface="黑体" panose="02010609060101010101" charset="-122"/>
              </a:rPr>
              <a:t>（新旧民主主义革命）</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6、在这个时段内，什么发生了变化？什么几乎保持不变？</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7、如此分期的标准是什么？按照这种标准，什么事情重要（或不重要）？什么人会支持（或反对）这种分期方法？</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8、如果放在长时段来看，你对事物的看法会有不同吗？</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9、现在与过去的区别在哪里？有什么样的联系？</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10、过去与现在既然有这么大的差异，它是如何发展到现在的？</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11、如果你返回到过去，你最不习惯的会是什么？</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12、如果古人来到现在，他最不习惯的会是什么？</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13、你认为我们当今社会什么领域正在发生变迁？</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14、你能预料十年以后会是什么样子吗？</a:t>
            </a:r>
            <a:endParaRPr lang="zh-CN" altLang="en-US" sz="2400" b="1">
              <a:latin typeface="黑体" panose="02010609060101010101" charset="-122"/>
              <a:ea typeface="黑体" panose="02010609060101010101" charset="-122"/>
              <a:cs typeface="黑体" panose="02010609060101010101" charset="-122"/>
            </a:endParaRPr>
          </a:p>
          <a:p>
            <a:r>
              <a:rPr lang="zh-CN" altLang="en-US" sz="2400" b="1">
                <a:latin typeface="黑体" panose="02010609060101010101" charset="-122"/>
                <a:ea typeface="黑体" panose="02010609060101010101" charset="-122"/>
                <a:cs typeface="黑体" panose="02010609060101010101" charset="-122"/>
              </a:rPr>
              <a:t>……</a:t>
            </a:r>
            <a:endParaRPr lang="zh-CN" altLang="en-US" sz="2400" b="1">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860425" y="1367790"/>
            <a:ext cx="5689600" cy="2061210"/>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rPr>
              <a:t>历史地图册、</a:t>
            </a:r>
            <a:endPar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endParaRPr>
          </a:p>
          <a:p>
            <a:pPr algn="l"/>
            <a:r>
              <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rPr>
              <a:t>整理历史大事年表（中、外）</a:t>
            </a:r>
            <a:endPar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endParaRPr>
          </a:p>
          <a:p>
            <a:pPr algn="l"/>
            <a:r>
              <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rPr>
              <a:t>划分历史阶段、总结阶段特征</a:t>
            </a:r>
            <a:endPar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endParaRPr>
          </a:p>
          <a:p>
            <a:pPr algn="l"/>
            <a:r>
              <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rPr>
              <a:t>按照时间地点构建知识体系</a:t>
            </a:r>
            <a:endParaRPr lang="zh-CN" altLang="en-US" sz="3200" b="1">
              <a:gradFill>
                <a:gsLst>
                  <a:gs pos="50000">
                    <a:schemeClr val="accent2"/>
                  </a:gs>
                  <a:gs pos="0">
                    <a:schemeClr val="accent2">
                      <a:lumMod val="25000"/>
                      <a:lumOff val="75000"/>
                    </a:schemeClr>
                  </a:gs>
                  <a:gs pos="100000">
                    <a:schemeClr val="accent2">
                      <a:lumMod val="85000"/>
                    </a:schemeClr>
                  </a:gs>
                </a:gsLst>
                <a:lin ang="5400000" scaled="1"/>
              </a:gradFill>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2"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2" grpId="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264923" y="85770"/>
            <a:ext cx="8301608" cy="548680"/>
          </a:xfrm>
          <a:prstGeom prst="rect">
            <a:avLst/>
          </a:prstGeom>
        </p:spPr>
        <p:style>
          <a:lnRef idx="3">
            <a:schemeClr val="lt1"/>
          </a:lnRef>
          <a:fillRef idx="1">
            <a:schemeClr val="accent2"/>
          </a:fillRef>
          <a:effectRef idx="1">
            <a:schemeClr val="accent2"/>
          </a:effectRef>
          <a:fontRef idx="minor">
            <a:schemeClr val="lt1"/>
          </a:fontRef>
        </p:style>
        <p:txBody>
          <a:bodyPr/>
          <a:lstStyle/>
          <a:p>
            <a:pPr algn="ctr">
              <a:spcBef>
                <a:spcPct val="0"/>
              </a:spcBef>
              <a:defRPr/>
            </a:pPr>
            <a:r>
              <a:rPr lang="zh-CN" altLang="en-US" sz="2800" b="1" dirty="0">
                <a:solidFill>
                  <a:srgbClr val="2D2DFF"/>
                </a:solidFill>
                <a:latin typeface="黑体" panose="02010609060101010101" charset="-122"/>
                <a:ea typeface="黑体" panose="02010609060101010101" charset="-122"/>
                <a:cs typeface="黑体" panose="02010609060101010101" charset="-122"/>
              </a:rPr>
              <a:t>阶段特征 纵横融通（综合思维：综合题）</a:t>
            </a:r>
            <a:endParaRPr lang="zh-CN" altLang="en-US" sz="2800" b="1" dirty="0">
              <a:solidFill>
                <a:srgbClr val="2D2DFF"/>
              </a:solidFill>
              <a:latin typeface="黑体" panose="02010609060101010101" charset="-122"/>
              <a:ea typeface="黑体" panose="02010609060101010101" charset="-122"/>
              <a:cs typeface="黑体" panose="02010609060101010101" charset="-122"/>
            </a:endParaRPr>
          </a:p>
        </p:txBody>
      </p:sp>
      <p:sp>
        <p:nvSpPr>
          <p:cNvPr id="10" name="TextBox 9"/>
          <p:cNvSpPr txBox="1"/>
          <p:nvPr/>
        </p:nvSpPr>
        <p:spPr>
          <a:xfrm>
            <a:off x="905964" y="79189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地理：山多地狭，海洋资源丰富</a:t>
            </a:r>
            <a:endParaRPr lang="zh-CN" altLang="en-US" b="1" dirty="0">
              <a:solidFill>
                <a:srgbClr val="2D2DFF"/>
              </a:solidFill>
              <a:latin typeface="黑体" panose="02010609060101010101" charset="-122"/>
              <a:ea typeface="黑体" panose="02010609060101010101" charset="-122"/>
            </a:endParaRPr>
          </a:p>
        </p:txBody>
      </p:sp>
      <p:sp>
        <p:nvSpPr>
          <p:cNvPr id="4" name="TextBox 9"/>
          <p:cNvSpPr txBox="1"/>
          <p:nvPr/>
        </p:nvSpPr>
        <p:spPr>
          <a:xfrm>
            <a:off x="905964" y="1233215"/>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经济：商品经济、海外贸易发展</a:t>
            </a:r>
            <a:endParaRPr lang="zh-CN" altLang="en-US" b="1" dirty="0">
              <a:solidFill>
                <a:srgbClr val="2D2DFF"/>
              </a:solidFill>
              <a:latin typeface="黑体" panose="02010609060101010101" charset="-122"/>
              <a:ea typeface="黑体" panose="02010609060101010101" charset="-122"/>
            </a:endParaRPr>
          </a:p>
        </p:txBody>
      </p:sp>
      <p:sp>
        <p:nvSpPr>
          <p:cNvPr id="7" name="TextBox 9"/>
          <p:cNvSpPr txBox="1"/>
          <p:nvPr/>
        </p:nvSpPr>
        <p:spPr>
          <a:xfrm>
            <a:off x="905964" y="166184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政治：小国寡民、城邦民主政治</a:t>
            </a:r>
            <a:endParaRPr lang="zh-CN" altLang="en-US" b="1" dirty="0">
              <a:solidFill>
                <a:srgbClr val="2D2DFF"/>
              </a:solidFill>
              <a:latin typeface="黑体" panose="02010609060101010101" charset="-122"/>
              <a:ea typeface="黑体" panose="02010609060101010101" charset="-122"/>
            </a:endParaRPr>
          </a:p>
        </p:txBody>
      </p:sp>
      <p:sp>
        <p:nvSpPr>
          <p:cNvPr id="8" name="TextBox 9"/>
          <p:cNvSpPr txBox="1"/>
          <p:nvPr/>
        </p:nvSpPr>
        <p:spPr>
          <a:xfrm>
            <a:off x="905964" y="2096815"/>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思想：公民主体、人文主义滥觞</a:t>
            </a:r>
            <a:endParaRPr lang="zh-CN" altLang="en-US" b="1" dirty="0">
              <a:solidFill>
                <a:srgbClr val="2D2DFF"/>
              </a:solidFill>
              <a:latin typeface="黑体" panose="02010609060101010101" charset="-122"/>
              <a:ea typeface="黑体" panose="02010609060101010101" charset="-122"/>
            </a:endParaRPr>
          </a:p>
        </p:txBody>
      </p:sp>
      <p:sp>
        <p:nvSpPr>
          <p:cNvPr id="11" name="文本框 10"/>
          <p:cNvSpPr txBox="1"/>
          <p:nvPr/>
        </p:nvSpPr>
        <p:spPr>
          <a:xfrm>
            <a:off x="4510225" y="734741"/>
            <a:ext cx="428625" cy="2582545"/>
          </a:xfrm>
          <a:prstGeom prst="rect">
            <a:avLst/>
          </a:prstGeom>
          <a:solidFill>
            <a:srgbClr val="92D050"/>
          </a:solidFill>
          <a:ln>
            <a:solidFill>
              <a:schemeClr val="accent1"/>
            </a:solidFill>
          </a:ln>
        </p:spPr>
        <p:txBody>
          <a:bodyPr vert="eaVert" wrap="square" rtlCol="0">
            <a:spAutoFit/>
          </a:bodyPr>
          <a:lstStyle/>
          <a:p>
            <a:r>
              <a:rPr lang="zh-CN" altLang="en-US" sz="1600" b="1" dirty="0">
                <a:solidFill>
                  <a:srgbClr val="2D2DFF"/>
                </a:solidFill>
                <a:latin typeface="黑体" panose="02010609060101010101" charset="-122"/>
                <a:ea typeface="黑体" panose="02010609060101010101" charset="-122"/>
              </a:rPr>
              <a:t>古希腊城邦奴隶制民主政治</a:t>
            </a:r>
            <a:endParaRPr lang="zh-CN" altLang="en-US" sz="1600" b="1" dirty="0">
              <a:solidFill>
                <a:srgbClr val="2D2DFF"/>
              </a:solidFill>
              <a:latin typeface="黑体" panose="02010609060101010101" charset="-122"/>
              <a:ea typeface="黑体" panose="02010609060101010101" charset="-122"/>
            </a:endParaRPr>
          </a:p>
        </p:txBody>
      </p:sp>
      <p:sp>
        <p:nvSpPr>
          <p:cNvPr id="12" name="文本框 11"/>
          <p:cNvSpPr txBox="1"/>
          <p:nvPr/>
        </p:nvSpPr>
        <p:spPr>
          <a:xfrm>
            <a:off x="4975044" y="718231"/>
            <a:ext cx="736600" cy="2582545"/>
          </a:xfrm>
          <a:prstGeom prst="rect">
            <a:avLst/>
          </a:prstGeom>
          <a:solidFill>
            <a:srgbClr val="92D050"/>
          </a:solidFill>
          <a:ln>
            <a:solidFill>
              <a:schemeClr val="accent1"/>
            </a:solidFill>
          </a:ln>
        </p:spPr>
        <p:txBody>
          <a:bodyPr vert="eaVert" wrap="square" rtlCol="0">
            <a:spAutoFit/>
          </a:bodyPr>
          <a:lstStyle/>
          <a:p>
            <a:pPr algn="ctr">
              <a:buClrTx/>
              <a:buSzTx/>
              <a:buNone/>
            </a:pPr>
            <a:r>
              <a:rPr lang="zh-CN" altLang="en-US" b="1" dirty="0">
                <a:solidFill>
                  <a:srgbClr val="2D2DFF"/>
                </a:solidFill>
                <a:latin typeface="黑体" panose="02010609060101010101" charset="-122"/>
                <a:ea typeface="黑体" panose="02010609060101010101" charset="-122"/>
                <a:cs typeface="黑体" panose="02010609060101010101" charset="-122"/>
              </a:rPr>
              <a:t>诸侯邦国林立时代</a:t>
            </a:r>
            <a:endParaRPr lang="zh-CN" altLang="en-US" b="1" dirty="0">
              <a:solidFill>
                <a:srgbClr val="2D2DFF"/>
              </a:solidFill>
              <a:latin typeface="黑体" panose="02010609060101010101" charset="-122"/>
              <a:ea typeface="黑体" panose="02010609060101010101" charset="-122"/>
              <a:cs typeface="黑体" panose="02010609060101010101" charset="-122"/>
            </a:endParaRPr>
          </a:p>
          <a:p>
            <a:pPr algn="ctr">
              <a:buClrTx/>
              <a:buSzTx/>
              <a:buNone/>
            </a:pPr>
            <a:r>
              <a:rPr lang="zh-CN" altLang="en-US" b="1" dirty="0">
                <a:solidFill>
                  <a:srgbClr val="2D2DFF"/>
                </a:solidFill>
                <a:latin typeface="黑体" panose="02010609060101010101" charset="-122"/>
                <a:ea typeface="黑体" panose="02010609060101010101" charset="-122"/>
                <a:cs typeface="黑体" panose="02010609060101010101" charset="-122"/>
              </a:rPr>
              <a:t>（公元前8——5世纪）</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13" name="文本框 12"/>
          <p:cNvSpPr txBox="1"/>
          <p:nvPr/>
        </p:nvSpPr>
        <p:spPr>
          <a:xfrm>
            <a:off x="5785305" y="718231"/>
            <a:ext cx="428625" cy="2582545"/>
          </a:xfrm>
          <a:prstGeom prst="rect">
            <a:avLst/>
          </a:prstGeom>
          <a:solidFill>
            <a:srgbClr val="92D050"/>
          </a:solidFill>
          <a:ln>
            <a:solidFill>
              <a:schemeClr val="accent1"/>
            </a:solidFill>
          </a:ln>
        </p:spPr>
        <p:txBody>
          <a:bodyPr vert="eaVert" wrap="square" rtlCol="0">
            <a:spAutoFit/>
          </a:bodyPr>
          <a:lstStyle/>
          <a:p>
            <a:r>
              <a:rPr lang="zh-CN" altLang="en-US" sz="1600" b="1">
                <a:solidFill>
                  <a:srgbClr val="2D2DFF"/>
                </a:solidFill>
                <a:latin typeface="黑体" panose="02010609060101010101" charset="-122"/>
                <a:ea typeface="黑体" panose="02010609060101010101" charset="-122"/>
              </a:rPr>
              <a:t>春秋战国封建制逐步确立</a:t>
            </a:r>
            <a:endParaRPr lang="zh-CN" altLang="en-US" sz="1600" b="1">
              <a:solidFill>
                <a:srgbClr val="2D2DFF"/>
              </a:solidFill>
              <a:latin typeface="黑体" panose="02010609060101010101" charset="-122"/>
              <a:ea typeface="黑体" panose="02010609060101010101" charset="-122"/>
            </a:endParaRPr>
          </a:p>
        </p:txBody>
      </p:sp>
      <p:sp>
        <p:nvSpPr>
          <p:cNvPr id="14" name="TextBox 9"/>
          <p:cNvSpPr txBox="1"/>
          <p:nvPr/>
        </p:nvSpPr>
        <p:spPr>
          <a:xfrm>
            <a:off x="6271079" y="1216705"/>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经济：封建小农经济逐步确立</a:t>
            </a:r>
            <a:endParaRPr lang="zh-CN" altLang="en-US" b="1" dirty="0">
              <a:solidFill>
                <a:srgbClr val="2D2DFF"/>
              </a:solidFill>
              <a:latin typeface="黑体" panose="02010609060101010101" charset="-122"/>
              <a:ea typeface="黑体" panose="02010609060101010101" charset="-122"/>
            </a:endParaRPr>
          </a:p>
        </p:txBody>
      </p:sp>
      <p:sp>
        <p:nvSpPr>
          <p:cNvPr id="15" name="TextBox 9"/>
          <p:cNvSpPr txBox="1"/>
          <p:nvPr/>
        </p:nvSpPr>
        <p:spPr>
          <a:xfrm>
            <a:off x="6271079" y="164533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政治</a:t>
            </a:r>
            <a:r>
              <a:rPr lang="zh-CN" altLang="en-US" sz="1600" b="1" dirty="0">
                <a:solidFill>
                  <a:srgbClr val="2D2DFF"/>
                </a:solidFill>
                <a:latin typeface="黑体" panose="02010609060101010101" charset="-122"/>
                <a:ea typeface="黑体" panose="02010609060101010101" charset="-122"/>
              </a:rPr>
              <a:t>：宗法贵族制走向封建官僚政治</a:t>
            </a:r>
            <a:endParaRPr lang="zh-CN" altLang="en-US" sz="1600" b="1" dirty="0">
              <a:solidFill>
                <a:srgbClr val="2D2DFF"/>
              </a:solidFill>
              <a:latin typeface="黑体" panose="02010609060101010101" charset="-122"/>
              <a:ea typeface="黑体" panose="02010609060101010101" charset="-122"/>
            </a:endParaRPr>
          </a:p>
        </p:txBody>
      </p:sp>
      <p:sp>
        <p:nvSpPr>
          <p:cNvPr id="16" name="TextBox 9"/>
          <p:cNvSpPr txBox="1"/>
          <p:nvPr/>
        </p:nvSpPr>
        <p:spPr>
          <a:xfrm>
            <a:off x="6271079" y="2080305"/>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思想：百家争鸣思想大解放</a:t>
            </a:r>
            <a:endParaRPr lang="zh-CN" altLang="en-US" b="1" dirty="0">
              <a:solidFill>
                <a:srgbClr val="2D2DFF"/>
              </a:solidFill>
              <a:latin typeface="黑体" panose="02010609060101010101" charset="-122"/>
              <a:ea typeface="黑体" panose="02010609060101010101" charset="-122"/>
            </a:endParaRPr>
          </a:p>
        </p:txBody>
      </p:sp>
      <p:sp>
        <p:nvSpPr>
          <p:cNvPr id="17" name="TextBox 9"/>
          <p:cNvSpPr txBox="1"/>
          <p:nvPr/>
        </p:nvSpPr>
        <p:spPr>
          <a:xfrm>
            <a:off x="6271079" y="77538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cs typeface="黑体" panose="02010609060101010101" charset="-122"/>
              </a:rPr>
              <a:t>地理：平原广阔 农耕资源丰富</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18" name="TextBox 9"/>
          <p:cNvSpPr txBox="1"/>
          <p:nvPr/>
        </p:nvSpPr>
        <p:spPr>
          <a:xfrm>
            <a:off x="6254569" y="2494325"/>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国家：分裂割据走向大一统</a:t>
            </a:r>
            <a:endParaRPr lang="zh-CN" altLang="en-US" b="1" dirty="0">
              <a:solidFill>
                <a:srgbClr val="2D2DFF"/>
              </a:solidFill>
              <a:latin typeface="黑体" panose="02010609060101010101" charset="-122"/>
              <a:ea typeface="黑体" panose="02010609060101010101" charset="-122"/>
            </a:endParaRPr>
          </a:p>
        </p:txBody>
      </p:sp>
      <p:sp>
        <p:nvSpPr>
          <p:cNvPr id="19" name="TextBox 9"/>
          <p:cNvSpPr txBox="1"/>
          <p:nvPr/>
        </p:nvSpPr>
        <p:spPr>
          <a:xfrm>
            <a:off x="928189" y="254957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国家：始终城邦、未成统一帝国</a:t>
            </a:r>
            <a:endParaRPr lang="zh-CN" altLang="en-US" b="1" dirty="0">
              <a:solidFill>
                <a:srgbClr val="2D2DFF"/>
              </a:solidFill>
              <a:latin typeface="黑体" panose="02010609060101010101" charset="-122"/>
              <a:ea typeface="黑体" panose="02010609060101010101" charset="-122"/>
            </a:endParaRPr>
          </a:p>
        </p:txBody>
      </p:sp>
      <p:sp>
        <p:nvSpPr>
          <p:cNvPr id="20" name="TextBox 9"/>
          <p:cNvSpPr txBox="1"/>
          <p:nvPr/>
        </p:nvSpPr>
        <p:spPr>
          <a:xfrm>
            <a:off x="911679" y="296359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地位：开创西方文明政治之先河</a:t>
            </a:r>
            <a:endParaRPr lang="zh-CN" altLang="en-US" b="1" dirty="0">
              <a:solidFill>
                <a:srgbClr val="2D2DFF"/>
              </a:solidFill>
              <a:latin typeface="黑体" panose="02010609060101010101" charset="-122"/>
              <a:ea typeface="黑体" panose="02010609060101010101" charset="-122"/>
            </a:endParaRPr>
          </a:p>
        </p:txBody>
      </p:sp>
      <p:sp>
        <p:nvSpPr>
          <p:cNvPr id="21" name="TextBox 9"/>
          <p:cNvSpPr txBox="1"/>
          <p:nvPr/>
        </p:nvSpPr>
        <p:spPr>
          <a:xfrm>
            <a:off x="6271079" y="2963590"/>
            <a:ext cx="3566160" cy="368300"/>
          </a:xfrm>
          <a:prstGeom prst="rect">
            <a:avLst/>
          </a:prstGeom>
          <a:solidFill>
            <a:srgbClr val="92D050"/>
          </a:solid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地位：奠定中华文明之基</a:t>
            </a:r>
            <a:endParaRPr lang="zh-CN" altLang="en-US" b="1" dirty="0">
              <a:solidFill>
                <a:srgbClr val="2D2DFF"/>
              </a:solidFill>
              <a:latin typeface="黑体" panose="02010609060101010101" charset="-122"/>
              <a:ea typeface="黑体" panose="02010609060101010101" charset="-122"/>
            </a:endParaRPr>
          </a:p>
        </p:txBody>
      </p:sp>
      <p:sp>
        <p:nvSpPr>
          <p:cNvPr id="22" name="文本框 21"/>
          <p:cNvSpPr txBox="1"/>
          <p:nvPr/>
        </p:nvSpPr>
        <p:spPr>
          <a:xfrm>
            <a:off x="5123634" y="3868466"/>
            <a:ext cx="736600" cy="2582545"/>
          </a:xfrm>
          <a:prstGeom prst="rect">
            <a:avLst/>
          </a:prstGeom>
          <a:noFill/>
          <a:ln>
            <a:solidFill>
              <a:schemeClr val="accent1"/>
            </a:solidFill>
          </a:ln>
        </p:spPr>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第一帝国时代</a:t>
            </a:r>
            <a:endParaRPr lang="zh-CN" altLang="en-US" b="1">
              <a:solidFill>
                <a:srgbClr val="2D2DFF"/>
              </a:solidFill>
              <a:latin typeface="黑体" panose="02010609060101010101" charset="-122"/>
              <a:ea typeface="黑体" panose="02010609060101010101" charset="-122"/>
              <a:cs typeface="黑体" panose="02010609060101010101" charset="-122"/>
            </a:endParaRPr>
          </a:p>
          <a:p>
            <a:pPr algn="ctr"/>
            <a:r>
              <a:rPr lang="zh-CN" altLang="en-US" b="1">
                <a:solidFill>
                  <a:srgbClr val="2D2DFF"/>
                </a:solidFill>
                <a:latin typeface="黑体" panose="02010609060101010101" charset="-122"/>
                <a:ea typeface="黑体" panose="02010609060101010101" charset="-122"/>
                <a:cs typeface="黑体" panose="02010609060101010101" charset="-122"/>
              </a:rPr>
              <a:t>（前</a:t>
            </a:r>
            <a:r>
              <a:rPr lang="en-US" altLang="zh-CN" b="1">
                <a:solidFill>
                  <a:srgbClr val="2D2DFF"/>
                </a:solidFill>
                <a:latin typeface="黑体" panose="02010609060101010101" charset="-122"/>
                <a:ea typeface="黑体" panose="02010609060101010101" charset="-122"/>
                <a:cs typeface="黑体" panose="02010609060101010101" charset="-122"/>
              </a:rPr>
              <a:t>3</a:t>
            </a:r>
            <a:r>
              <a:rPr lang="zh-CN" altLang="en-US" b="1">
                <a:solidFill>
                  <a:srgbClr val="2D2DFF"/>
                </a:solidFill>
                <a:latin typeface="黑体" panose="02010609060101010101" charset="-122"/>
                <a:ea typeface="黑体" panose="02010609060101010101" charset="-122"/>
                <a:cs typeface="黑体" panose="02010609060101010101" charset="-122"/>
              </a:rPr>
              <a:t>世纪</a:t>
            </a:r>
            <a:r>
              <a:rPr lang="en-US" altLang="zh-CN" b="1">
                <a:solidFill>
                  <a:srgbClr val="2D2DFF"/>
                </a:solidFill>
                <a:latin typeface="黑体" panose="02010609060101010101" charset="-122"/>
                <a:ea typeface="黑体" panose="02010609060101010101" charset="-122"/>
                <a:cs typeface="黑体" panose="02010609060101010101" charset="-122"/>
              </a:rPr>
              <a:t>—</a:t>
            </a:r>
            <a:r>
              <a:rPr lang="zh-CN" altLang="en-US" b="1">
                <a:solidFill>
                  <a:srgbClr val="2D2DFF"/>
                </a:solidFill>
                <a:latin typeface="黑体" panose="02010609060101010101" charset="-122"/>
                <a:ea typeface="黑体" panose="02010609060101010101" charset="-122"/>
                <a:cs typeface="黑体" panose="02010609060101010101" charset="-122"/>
              </a:rPr>
              <a:t>公元</a:t>
            </a:r>
            <a:r>
              <a:rPr lang="en-US" altLang="zh-CN" b="1">
                <a:solidFill>
                  <a:srgbClr val="2D2DFF"/>
                </a:solidFill>
                <a:latin typeface="黑体" panose="02010609060101010101" charset="-122"/>
                <a:ea typeface="黑体" panose="02010609060101010101" charset="-122"/>
                <a:cs typeface="黑体" panose="02010609060101010101" charset="-122"/>
              </a:rPr>
              <a:t>3</a:t>
            </a:r>
            <a:r>
              <a:rPr lang="zh-CN" altLang="en-US" b="1">
                <a:solidFill>
                  <a:srgbClr val="2D2DFF"/>
                </a:solidFill>
                <a:latin typeface="黑体" panose="02010609060101010101" charset="-122"/>
                <a:ea typeface="黑体" panose="02010609060101010101" charset="-122"/>
                <a:cs typeface="黑体" panose="02010609060101010101" charset="-122"/>
              </a:rPr>
              <a:t>世纪）</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23" name="文本框 22"/>
          <p:cNvSpPr txBox="1"/>
          <p:nvPr/>
        </p:nvSpPr>
        <p:spPr>
          <a:xfrm>
            <a:off x="4576900" y="3437300"/>
            <a:ext cx="459740" cy="3241040"/>
          </a:xfrm>
          <a:prstGeom prst="rect">
            <a:avLst/>
          </a:prstGeom>
          <a:noFill/>
          <a:ln>
            <a:solidFill>
              <a:schemeClr val="accent1"/>
            </a:solidFill>
          </a:ln>
        </p:spPr>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古罗马帝国（前</a:t>
            </a:r>
            <a:r>
              <a:rPr lang="en-US" altLang="zh-CN" b="1">
                <a:solidFill>
                  <a:srgbClr val="2D2DFF"/>
                </a:solidFill>
                <a:latin typeface="黑体" panose="02010609060101010101" charset="-122"/>
                <a:ea typeface="黑体" panose="02010609060101010101" charset="-122"/>
                <a:cs typeface="黑体" panose="02010609060101010101" charset="-122"/>
              </a:rPr>
              <a:t>27—</a:t>
            </a:r>
            <a:r>
              <a:rPr lang="zh-CN" altLang="en-US" b="1">
                <a:solidFill>
                  <a:srgbClr val="2D2DFF"/>
                </a:solidFill>
                <a:latin typeface="黑体" panose="02010609060101010101" charset="-122"/>
                <a:ea typeface="黑体" panose="02010609060101010101" charset="-122"/>
                <a:cs typeface="黑体" panose="02010609060101010101" charset="-122"/>
              </a:rPr>
              <a:t>公元</a:t>
            </a:r>
            <a:r>
              <a:rPr lang="en-US" altLang="zh-CN" b="1">
                <a:solidFill>
                  <a:srgbClr val="2D2DFF"/>
                </a:solidFill>
                <a:latin typeface="黑体" panose="02010609060101010101" charset="-122"/>
                <a:ea typeface="黑体" panose="02010609060101010101" charset="-122"/>
                <a:cs typeface="黑体" panose="02010609060101010101" charset="-122"/>
              </a:rPr>
              <a:t>476</a:t>
            </a:r>
            <a:r>
              <a:rPr lang="zh-CN" altLang="en-US" b="1">
                <a:solidFill>
                  <a:srgbClr val="2D2DFF"/>
                </a:solidFill>
                <a:latin typeface="黑体" panose="02010609060101010101" charset="-122"/>
                <a:ea typeface="黑体" panose="02010609060101010101" charset="-122"/>
                <a:cs typeface="黑体" panose="02010609060101010101" charset="-122"/>
              </a:rPr>
              <a:t>）</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24" name="文本框 23"/>
          <p:cNvSpPr txBox="1"/>
          <p:nvPr/>
        </p:nvSpPr>
        <p:spPr>
          <a:xfrm>
            <a:off x="5916750" y="3366181"/>
            <a:ext cx="459740" cy="3284855"/>
          </a:xfrm>
          <a:prstGeom prst="rect">
            <a:avLst/>
          </a:prstGeom>
          <a:noFill/>
          <a:ln>
            <a:solidFill>
              <a:schemeClr val="accent1"/>
            </a:solidFill>
          </a:ln>
        </p:spPr>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秦汉帝国的大一统（前</a:t>
            </a:r>
            <a:r>
              <a:rPr lang="en-US" altLang="zh-CN" b="1">
                <a:solidFill>
                  <a:srgbClr val="2D2DFF"/>
                </a:solidFill>
                <a:latin typeface="黑体" panose="02010609060101010101" charset="-122"/>
                <a:ea typeface="黑体" panose="02010609060101010101" charset="-122"/>
                <a:cs typeface="黑体" panose="02010609060101010101" charset="-122"/>
              </a:rPr>
              <a:t>221-220</a:t>
            </a:r>
            <a:r>
              <a:rPr lang="zh-CN" altLang="en-US" b="1">
                <a:solidFill>
                  <a:srgbClr val="2D2DFF"/>
                </a:solidFill>
                <a:latin typeface="黑体" panose="02010609060101010101" charset="-122"/>
                <a:ea typeface="黑体" panose="02010609060101010101" charset="-122"/>
                <a:cs typeface="黑体" panose="02010609060101010101" charset="-122"/>
              </a:rPr>
              <a:t>）</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25" name="TextBox 9"/>
          <p:cNvSpPr txBox="1"/>
          <p:nvPr/>
        </p:nvSpPr>
        <p:spPr>
          <a:xfrm>
            <a:off x="928825" y="3437935"/>
            <a:ext cx="3648075"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经济：奴隶制的商品经济</a:t>
            </a:r>
            <a:endParaRPr lang="zh-CN" altLang="en-US" b="1" dirty="0">
              <a:solidFill>
                <a:srgbClr val="2D2DFF"/>
              </a:solidFill>
              <a:latin typeface="黑体" panose="02010609060101010101" charset="-122"/>
              <a:ea typeface="黑体" panose="02010609060101010101" charset="-122"/>
            </a:endParaRPr>
          </a:p>
        </p:txBody>
      </p:sp>
      <p:sp>
        <p:nvSpPr>
          <p:cNvPr id="26" name="TextBox 9"/>
          <p:cNvSpPr txBox="1"/>
          <p:nvPr/>
        </p:nvSpPr>
        <p:spPr>
          <a:xfrm>
            <a:off x="928825" y="3860845"/>
            <a:ext cx="3648075"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政体：从共和制走向帝制</a:t>
            </a:r>
            <a:endParaRPr lang="zh-CN" altLang="en-US" b="1" dirty="0">
              <a:solidFill>
                <a:srgbClr val="2D2DFF"/>
              </a:solidFill>
              <a:latin typeface="黑体" panose="02010609060101010101" charset="-122"/>
              <a:ea typeface="黑体" panose="02010609060101010101" charset="-122"/>
            </a:endParaRPr>
          </a:p>
        </p:txBody>
      </p:sp>
      <p:sp>
        <p:nvSpPr>
          <p:cNvPr id="27" name="TextBox 9"/>
          <p:cNvSpPr txBox="1"/>
          <p:nvPr/>
        </p:nvSpPr>
        <p:spPr>
          <a:xfrm>
            <a:off x="911680" y="4257720"/>
            <a:ext cx="3664585"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cs typeface="黑体" panose="02010609060101010101" charset="-122"/>
              </a:rPr>
              <a:t>机构：执政官、元老院、 公民大会 ；地方设行省</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28" name="TextBox 9"/>
          <p:cNvSpPr txBox="1"/>
          <p:nvPr/>
        </p:nvSpPr>
        <p:spPr>
          <a:xfrm>
            <a:off x="928825" y="4961300"/>
            <a:ext cx="3664585"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治理：从公民法到万民法法律完备</a:t>
            </a:r>
            <a:endParaRPr lang="zh-CN" altLang="en-US" b="1" dirty="0">
              <a:solidFill>
                <a:srgbClr val="2D2DFF"/>
              </a:solidFill>
              <a:latin typeface="黑体" panose="02010609060101010101" charset="-122"/>
              <a:ea typeface="黑体" panose="02010609060101010101" charset="-122"/>
            </a:endParaRPr>
          </a:p>
        </p:txBody>
      </p:sp>
      <p:sp>
        <p:nvSpPr>
          <p:cNvPr id="29" name="TextBox 9"/>
          <p:cNvSpPr txBox="1"/>
          <p:nvPr/>
        </p:nvSpPr>
        <p:spPr>
          <a:xfrm>
            <a:off x="912315" y="5375320"/>
            <a:ext cx="3664585"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对外：海外贸易发达；丝绸之路西端，安敦王朝派使者到东汉</a:t>
            </a:r>
            <a:endParaRPr lang="zh-CN" altLang="en-US" b="1" dirty="0">
              <a:solidFill>
                <a:srgbClr val="2D2DFF"/>
              </a:solidFill>
              <a:latin typeface="黑体" panose="02010609060101010101" charset="-122"/>
              <a:ea typeface="黑体" panose="02010609060101010101" charset="-122"/>
            </a:endParaRPr>
          </a:p>
        </p:txBody>
      </p:sp>
      <p:sp>
        <p:nvSpPr>
          <p:cNvPr id="30" name="TextBox 9"/>
          <p:cNvSpPr txBox="1"/>
          <p:nvPr/>
        </p:nvSpPr>
        <p:spPr>
          <a:xfrm>
            <a:off x="911680" y="6032545"/>
            <a:ext cx="3621405"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地位：希腊文明继承者、西方古典文明新的开拓者</a:t>
            </a:r>
            <a:endParaRPr lang="zh-CN" altLang="en-US" b="1" dirty="0">
              <a:solidFill>
                <a:srgbClr val="2D2DFF"/>
              </a:solidFill>
              <a:latin typeface="黑体" panose="02010609060101010101" charset="-122"/>
              <a:ea typeface="黑体" panose="02010609060101010101" charset="-122"/>
            </a:endParaRPr>
          </a:p>
        </p:txBody>
      </p:sp>
      <p:sp>
        <p:nvSpPr>
          <p:cNvPr id="31" name="TextBox 9"/>
          <p:cNvSpPr txBox="1"/>
          <p:nvPr/>
        </p:nvSpPr>
        <p:spPr>
          <a:xfrm>
            <a:off x="6474915" y="3437935"/>
            <a:ext cx="3345815"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经济：封建农耕经济繁荣</a:t>
            </a:r>
            <a:endParaRPr lang="zh-CN" altLang="en-US" b="1" dirty="0">
              <a:solidFill>
                <a:srgbClr val="2D2DFF"/>
              </a:solidFill>
              <a:latin typeface="黑体" panose="02010609060101010101" charset="-122"/>
              <a:ea typeface="黑体" panose="02010609060101010101" charset="-122"/>
            </a:endParaRPr>
          </a:p>
        </p:txBody>
      </p:sp>
      <p:sp>
        <p:nvSpPr>
          <p:cNvPr id="32" name="TextBox 9"/>
          <p:cNvSpPr txBox="1"/>
          <p:nvPr/>
        </p:nvSpPr>
        <p:spPr>
          <a:xfrm>
            <a:off x="6474915" y="3806235"/>
            <a:ext cx="3345815"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政体：君主专制中央集权</a:t>
            </a:r>
            <a:endParaRPr lang="zh-CN" altLang="en-US" b="1" dirty="0">
              <a:solidFill>
                <a:srgbClr val="2D2DFF"/>
              </a:solidFill>
              <a:latin typeface="黑体" panose="02010609060101010101" charset="-122"/>
              <a:ea typeface="黑体" panose="02010609060101010101" charset="-122"/>
            </a:endParaRPr>
          </a:p>
        </p:txBody>
      </p:sp>
      <p:sp>
        <p:nvSpPr>
          <p:cNvPr id="33" name="TextBox 9"/>
          <p:cNvSpPr txBox="1"/>
          <p:nvPr/>
        </p:nvSpPr>
        <p:spPr>
          <a:xfrm>
            <a:off x="6474914" y="4244385"/>
            <a:ext cx="3362960" cy="36830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机构：三公九卿、郡县制</a:t>
            </a:r>
            <a:endParaRPr lang="zh-CN" altLang="en-US" b="1" dirty="0">
              <a:solidFill>
                <a:srgbClr val="2D2DFF"/>
              </a:solidFill>
              <a:latin typeface="黑体" panose="02010609060101010101" charset="-122"/>
              <a:ea typeface="黑体" panose="02010609060101010101" charset="-122"/>
            </a:endParaRPr>
          </a:p>
        </p:txBody>
      </p:sp>
      <p:sp>
        <p:nvSpPr>
          <p:cNvPr id="34" name="TextBox 9"/>
          <p:cNvSpPr txBox="1"/>
          <p:nvPr/>
        </p:nvSpPr>
        <p:spPr>
          <a:xfrm>
            <a:off x="6474915" y="5323885"/>
            <a:ext cx="3363595"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cs typeface="黑体" panose="02010609060101010101" charset="-122"/>
              </a:rPr>
              <a:t>对外：开通陆海</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丝绸之路</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，甘英出使欧洲大秦（罗马帝国）</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35" name="TextBox 9"/>
          <p:cNvSpPr txBox="1"/>
          <p:nvPr/>
        </p:nvSpPr>
        <p:spPr>
          <a:xfrm>
            <a:off x="6474914" y="4658405"/>
            <a:ext cx="3345180"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治理：严刑峻法、推恩王国、刺史监察、从法道到儒学独尊</a:t>
            </a:r>
            <a:endParaRPr lang="zh-CN" altLang="en-US" b="1" dirty="0">
              <a:solidFill>
                <a:srgbClr val="2D2DFF"/>
              </a:solidFill>
              <a:latin typeface="黑体" panose="02010609060101010101" charset="-122"/>
              <a:ea typeface="黑体" panose="02010609060101010101" charset="-122"/>
            </a:endParaRPr>
          </a:p>
        </p:txBody>
      </p:sp>
      <p:sp>
        <p:nvSpPr>
          <p:cNvPr id="36" name="TextBox 9"/>
          <p:cNvSpPr txBox="1"/>
          <p:nvPr/>
        </p:nvSpPr>
        <p:spPr>
          <a:xfrm>
            <a:off x="6475549" y="6020480"/>
            <a:ext cx="3362960" cy="645160"/>
          </a:xfrm>
          <a:prstGeom prst="rect">
            <a:avLst/>
          </a:prstGeom>
          <a:noFill/>
          <a:ln w="12700" cmpd="sng">
            <a:solidFill>
              <a:schemeClr val="accent1">
                <a:shade val="50000"/>
              </a:schemeClr>
            </a:solidFill>
            <a:prstDash val="solid"/>
          </a:ln>
        </p:spPr>
        <p:txBody>
          <a:bodyPr wrap="square" rtlCol="0">
            <a:spAutoFit/>
          </a:bodyPr>
          <a:lstStyle/>
          <a:p>
            <a:r>
              <a:rPr lang="zh-CN" altLang="en-US" b="1" dirty="0">
                <a:solidFill>
                  <a:srgbClr val="2D2DFF"/>
                </a:solidFill>
                <a:latin typeface="黑体" panose="02010609060101010101" charset="-122"/>
                <a:ea typeface="黑体" panose="02010609060101010101" charset="-122"/>
              </a:rPr>
              <a:t>地位：统一多民族国家建立巩固；中华文明形成与初步发展</a:t>
            </a:r>
            <a:endParaRPr lang="zh-CN" altLang="en-US" b="1" dirty="0">
              <a:solidFill>
                <a:srgbClr val="2D2DFF"/>
              </a:solidFill>
              <a:latin typeface="黑体" panose="02010609060101010101" charset="-122"/>
              <a:ea typeface="黑体" panose="02010609060101010101" charset="-122"/>
            </a:endParaRPr>
          </a:p>
        </p:txBody>
      </p:sp>
      <p:grpSp>
        <p:nvGrpSpPr>
          <p:cNvPr id="52" name="组合 51"/>
          <p:cNvGrpSpPr/>
          <p:nvPr/>
        </p:nvGrpSpPr>
        <p:grpSpPr>
          <a:xfrm>
            <a:off x="832875" y="3429000"/>
            <a:ext cx="8926830" cy="3326130"/>
            <a:chOff x="178" y="5144"/>
            <a:chExt cx="14058" cy="5238"/>
          </a:xfrm>
        </p:grpSpPr>
        <p:sp>
          <p:nvSpPr>
            <p:cNvPr id="37" name="文本框 36"/>
            <p:cNvSpPr txBox="1"/>
            <p:nvPr/>
          </p:nvSpPr>
          <p:spPr>
            <a:xfrm>
              <a:off x="6811" y="5144"/>
              <a:ext cx="1160" cy="5238"/>
            </a:xfrm>
            <a:prstGeom prst="rect">
              <a:avLst/>
            </a:prstGeom>
          </p:spPr>
          <p:style>
            <a:lnRef idx="1">
              <a:schemeClr val="accent3"/>
            </a:lnRef>
            <a:fillRef idx="3">
              <a:schemeClr val="accent3"/>
            </a:fillRef>
            <a:effectRef idx="2">
              <a:schemeClr val="accent3"/>
            </a:effectRef>
            <a:fontRef idx="minor">
              <a:schemeClr val="lt1"/>
            </a:fontRef>
          </p:style>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第一帝国时代</a:t>
              </a:r>
              <a:endParaRPr lang="zh-CN" altLang="en-US" b="1">
                <a:solidFill>
                  <a:srgbClr val="2D2DFF"/>
                </a:solidFill>
                <a:latin typeface="黑体" panose="02010609060101010101" charset="-122"/>
                <a:ea typeface="黑体" panose="02010609060101010101" charset="-122"/>
                <a:cs typeface="黑体" panose="02010609060101010101" charset="-122"/>
              </a:endParaRPr>
            </a:p>
            <a:p>
              <a:pPr algn="ctr"/>
              <a:r>
                <a:rPr lang="zh-CN" altLang="en-US" b="1">
                  <a:solidFill>
                    <a:srgbClr val="2D2DFF"/>
                  </a:solidFill>
                  <a:latin typeface="黑体" panose="02010609060101010101" charset="-122"/>
                  <a:ea typeface="黑体" panose="02010609060101010101" charset="-122"/>
                  <a:cs typeface="黑体" panose="02010609060101010101" charset="-122"/>
                </a:rPr>
                <a:t>（前</a:t>
              </a:r>
              <a:r>
                <a:rPr lang="en-US" altLang="zh-CN" b="1">
                  <a:solidFill>
                    <a:srgbClr val="2D2DFF"/>
                  </a:solidFill>
                  <a:latin typeface="黑体" panose="02010609060101010101" charset="-122"/>
                  <a:ea typeface="黑体" panose="02010609060101010101" charset="-122"/>
                  <a:cs typeface="黑体" panose="02010609060101010101" charset="-122"/>
                </a:rPr>
                <a:t>3</a:t>
              </a:r>
              <a:r>
                <a:rPr lang="zh-CN" altLang="en-US" b="1">
                  <a:solidFill>
                    <a:srgbClr val="2D2DFF"/>
                  </a:solidFill>
                  <a:latin typeface="黑体" panose="02010609060101010101" charset="-122"/>
                  <a:ea typeface="黑体" panose="02010609060101010101" charset="-122"/>
                  <a:cs typeface="黑体" panose="02010609060101010101" charset="-122"/>
                </a:rPr>
                <a:t>世纪</a:t>
              </a:r>
              <a:r>
                <a:rPr lang="en-US" altLang="zh-CN" b="1">
                  <a:solidFill>
                    <a:srgbClr val="2D2DFF"/>
                  </a:solidFill>
                  <a:latin typeface="黑体" panose="02010609060101010101" charset="-122"/>
                  <a:ea typeface="黑体" panose="02010609060101010101" charset="-122"/>
                  <a:cs typeface="黑体" panose="02010609060101010101" charset="-122"/>
                </a:rPr>
                <a:t>—</a:t>
              </a:r>
              <a:r>
                <a:rPr lang="zh-CN" altLang="en-US" b="1">
                  <a:solidFill>
                    <a:srgbClr val="2D2DFF"/>
                  </a:solidFill>
                  <a:latin typeface="黑体" panose="02010609060101010101" charset="-122"/>
                  <a:ea typeface="黑体" panose="02010609060101010101" charset="-122"/>
                  <a:cs typeface="黑体" panose="02010609060101010101" charset="-122"/>
                </a:rPr>
                <a:t>公元</a:t>
              </a:r>
              <a:r>
                <a:rPr lang="en-US" altLang="zh-CN" b="1">
                  <a:solidFill>
                    <a:srgbClr val="2D2DFF"/>
                  </a:solidFill>
                  <a:latin typeface="黑体" panose="02010609060101010101" charset="-122"/>
                  <a:ea typeface="黑体" panose="02010609060101010101" charset="-122"/>
                  <a:cs typeface="黑体" panose="02010609060101010101" charset="-122"/>
                </a:rPr>
                <a:t>3</a:t>
              </a:r>
              <a:r>
                <a:rPr lang="zh-CN" altLang="en-US" b="1">
                  <a:solidFill>
                    <a:srgbClr val="2D2DFF"/>
                  </a:solidFill>
                  <a:latin typeface="黑体" panose="02010609060101010101" charset="-122"/>
                  <a:ea typeface="黑体" panose="02010609060101010101" charset="-122"/>
                  <a:cs typeface="黑体" panose="02010609060101010101" charset="-122"/>
                </a:rPr>
                <a:t>世纪）</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38" name="文本框 37"/>
            <p:cNvSpPr txBox="1"/>
            <p:nvPr/>
          </p:nvSpPr>
          <p:spPr>
            <a:xfrm>
              <a:off x="5950" y="5256"/>
              <a:ext cx="724" cy="5104"/>
            </a:xfrm>
            <a:prstGeom prst="rect">
              <a:avLst/>
            </a:prstGeom>
          </p:spPr>
          <p:style>
            <a:lnRef idx="1">
              <a:schemeClr val="accent3"/>
            </a:lnRef>
            <a:fillRef idx="3">
              <a:schemeClr val="accent3"/>
            </a:fillRef>
            <a:effectRef idx="2">
              <a:schemeClr val="accent3"/>
            </a:effectRef>
            <a:fontRef idx="minor">
              <a:schemeClr val="lt1"/>
            </a:fontRef>
          </p:style>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古罗马帝国（前</a:t>
              </a:r>
              <a:r>
                <a:rPr lang="en-US" altLang="zh-CN" b="1">
                  <a:solidFill>
                    <a:srgbClr val="2D2DFF"/>
                  </a:solidFill>
                  <a:latin typeface="黑体" panose="02010609060101010101" charset="-122"/>
                  <a:ea typeface="黑体" panose="02010609060101010101" charset="-122"/>
                  <a:cs typeface="黑体" panose="02010609060101010101" charset="-122"/>
                </a:rPr>
                <a:t>27—</a:t>
              </a:r>
              <a:r>
                <a:rPr lang="zh-CN" altLang="en-US" b="1">
                  <a:solidFill>
                    <a:srgbClr val="2D2DFF"/>
                  </a:solidFill>
                  <a:latin typeface="黑体" panose="02010609060101010101" charset="-122"/>
                  <a:ea typeface="黑体" panose="02010609060101010101" charset="-122"/>
                  <a:cs typeface="黑体" panose="02010609060101010101" charset="-122"/>
                </a:rPr>
                <a:t>公元</a:t>
              </a:r>
              <a:r>
                <a:rPr lang="en-US" altLang="zh-CN" b="1">
                  <a:solidFill>
                    <a:srgbClr val="2D2DFF"/>
                  </a:solidFill>
                  <a:latin typeface="黑体" panose="02010609060101010101" charset="-122"/>
                  <a:ea typeface="黑体" panose="02010609060101010101" charset="-122"/>
                  <a:cs typeface="黑体" panose="02010609060101010101" charset="-122"/>
                </a:rPr>
                <a:t>476</a:t>
              </a:r>
              <a:r>
                <a:rPr lang="zh-CN" altLang="en-US" b="1">
                  <a:solidFill>
                    <a:srgbClr val="2D2DFF"/>
                  </a:solidFill>
                  <a:latin typeface="黑体" panose="02010609060101010101" charset="-122"/>
                  <a:ea typeface="黑体" panose="02010609060101010101" charset="-122"/>
                  <a:cs typeface="黑体" panose="02010609060101010101" charset="-122"/>
                </a:rPr>
                <a:t>）</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39" name="文本框 38"/>
            <p:cNvSpPr txBox="1"/>
            <p:nvPr/>
          </p:nvSpPr>
          <p:spPr>
            <a:xfrm>
              <a:off x="8060" y="5144"/>
              <a:ext cx="724" cy="5195"/>
            </a:xfrm>
            <a:prstGeom prst="rect">
              <a:avLst/>
            </a:prstGeom>
          </p:spPr>
          <p:style>
            <a:lnRef idx="1">
              <a:schemeClr val="accent3"/>
            </a:lnRef>
            <a:fillRef idx="3">
              <a:schemeClr val="accent3"/>
            </a:fillRef>
            <a:effectRef idx="2">
              <a:schemeClr val="accent3"/>
            </a:effectRef>
            <a:fontRef idx="minor">
              <a:schemeClr val="lt1"/>
            </a:fontRef>
          </p:style>
          <p:txBody>
            <a:bodyPr vert="eaVert" wrap="square" rtlCol="0">
              <a:spAutoFit/>
            </a:bodyPr>
            <a:lstStyle/>
            <a:p>
              <a:pPr algn="ctr"/>
              <a:r>
                <a:rPr lang="zh-CN" altLang="en-US" b="1">
                  <a:solidFill>
                    <a:srgbClr val="2D2DFF"/>
                  </a:solidFill>
                  <a:latin typeface="黑体" panose="02010609060101010101" charset="-122"/>
                  <a:ea typeface="黑体" panose="02010609060101010101" charset="-122"/>
                  <a:cs typeface="黑体" panose="02010609060101010101" charset="-122"/>
                </a:rPr>
                <a:t>秦汉帝国大一统（前221-220）</a:t>
              </a:r>
              <a:endParaRPr lang="zh-CN" altLang="en-US" b="1">
                <a:solidFill>
                  <a:srgbClr val="2D2DFF"/>
                </a:solidFill>
                <a:latin typeface="黑体" panose="02010609060101010101" charset="-122"/>
                <a:ea typeface="黑体" panose="02010609060101010101" charset="-122"/>
                <a:cs typeface="黑体" panose="02010609060101010101" charset="-122"/>
              </a:endParaRPr>
            </a:p>
          </p:txBody>
        </p:sp>
        <p:sp>
          <p:nvSpPr>
            <p:cNvPr id="40" name="TextBox 9"/>
            <p:cNvSpPr txBox="1"/>
            <p:nvPr/>
          </p:nvSpPr>
          <p:spPr>
            <a:xfrm>
              <a:off x="205" y="5257"/>
              <a:ext cx="5745"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经济：奴隶制的商品经济</a:t>
              </a:r>
              <a:endParaRPr lang="zh-CN" altLang="en-US" b="1" dirty="0">
                <a:solidFill>
                  <a:srgbClr val="2D2DFF"/>
                </a:solidFill>
                <a:latin typeface="黑体" panose="02010609060101010101" charset="-122"/>
                <a:ea typeface="黑体" panose="02010609060101010101" charset="-122"/>
              </a:endParaRPr>
            </a:p>
          </p:txBody>
        </p:sp>
        <p:sp>
          <p:nvSpPr>
            <p:cNvPr id="41" name="TextBox 9"/>
            <p:cNvSpPr txBox="1"/>
            <p:nvPr/>
          </p:nvSpPr>
          <p:spPr>
            <a:xfrm>
              <a:off x="205" y="5923"/>
              <a:ext cx="5745"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政体：从共和制走向帝制</a:t>
              </a:r>
              <a:endParaRPr lang="zh-CN" altLang="en-US" b="1" dirty="0">
                <a:solidFill>
                  <a:srgbClr val="2D2DFF"/>
                </a:solidFill>
                <a:latin typeface="黑体" panose="02010609060101010101" charset="-122"/>
                <a:ea typeface="黑体" panose="02010609060101010101" charset="-122"/>
              </a:endParaRPr>
            </a:p>
          </p:txBody>
        </p:sp>
        <p:sp>
          <p:nvSpPr>
            <p:cNvPr id="42" name="TextBox 9"/>
            <p:cNvSpPr txBox="1"/>
            <p:nvPr/>
          </p:nvSpPr>
          <p:spPr>
            <a:xfrm>
              <a:off x="178" y="6548"/>
              <a:ext cx="5771"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cs typeface="黑体" panose="02010609060101010101" charset="-122"/>
                </a:rPr>
                <a:t>机构：执政官、元老院、 公民大会 ；地方设行省</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43" name="TextBox 9"/>
            <p:cNvSpPr txBox="1"/>
            <p:nvPr/>
          </p:nvSpPr>
          <p:spPr>
            <a:xfrm>
              <a:off x="205" y="7656"/>
              <a:ext cx="5771"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治理：从公民法到万民法法律完备</a:t>
              </a:r>
              <a:endParaRPr lang="zh-CN" altLang="en-US" b="1" dirty="0">
                <a:solidFill>
                  <a:srgbClr val="2D2DFF"/>
                </a:solidFill>
                <a:latin typeface="黑体" panose="02010609060101010101" charset="-122"/>
                <a:ea typeface="黑体" panose="02010609060101010101" charset="-122"/>
              </a:endParaRPr>
            </a:p>
          </p:txBody>
        </p:sp>
        <p:sp>
          <p:nvSpPr>
            <p:cNvPr id="44" name="TextBox 9"/>
            <p:cNvSpPr txBox="1"/>
            <p:nvPr/>
          </p:nvSpPr>
          <p:spPr>
            <a:xfrm>
              <a:off x="179" y="8308"/>
              <a:ext cx="5771"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对外：海外贸易发达；丝绸之路西端，安敦王朝派使者到东汉</a:t>
              </a:r>
              <a:endParaRPr lang="zh-CN" altLang="en-US" b="1" dirty="0">
                <a:solidFill>
                  <a:srgbClr val="2D2DFF"/>
                </a:solidFill>
                <a:latin typeface="黑体" panose="02010609060101010101" charset="-122"/>
                <a:ea typeface="黑体" panose="02010609060101010101" charset="-122"/>
              </a:endParaRPr>
            </a:p>
          </p:txBody>
        </p:sp>
        <p:sp>
          <p:nvSpPr>
            <p:cNvPr id="45" name="TextBox 9"/>
            <p:cNvSpPr txBox="1"/>
            <p:nvPr/>
          </p:nvSpPr>
          <p:spPr>
            <a:xfrm>
              <a:off x="178" y="9343"/>
              <a:ext cx="5703"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地位：希腊文明继承者、西方古典文明新的开拓者</a:t>
              </a:r>
              <a:endParaRPr lang="zh-CN" altLang="en-US" b="1" dirty="0">
                <a:solidFill>
                  <a:srgbClr val="2D2DFF"/>
                </a:solidFill>
                <a:latin typeface="黑体" panose="02010609060101010101" charset="-122"/>
                <a:ea typeface="黑体" panose="02010609060101010101" charset="-122"/>
              </a:endParaRPr>
            </a:p>
          </p:txBody>
        </p:sp>
        <p:sp>
          <p:nvSpPr>
            <p:cNvPr id="46" name="TextBox 9"/>
            <p:cNvSpPr txBox="1"/>
            <p:nvPr/>
          </p:nvSpPr>
          <p:spPr>
            <a:xfrm>
              <a:off x="8939" y="5257"/>
              <a:ext cx="5269"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经济：封建农耕经济繁荣</a:t>
              </a:r>
              <a:endParaRPr lang="zh-CN" altLang="en-US" b="1" dirty="0">
                <a:solidFill>
                  <a:srgbClr val="2D2DFF"/>
                </a:solidFill>
                <a:latin typeface="黑体" panose="02010609060101010101" charset="-122"/>
                <a:ea typeface="黑体" panose="02010609060101010101" charset="-122"/>
              </a:endParaRPr>
            </a:p>
          </p:txBody>
        </p:sp>
        <p:sp>
          <p:nvSpPr>
            <p:cNvPr id="47" name="TextBox 9"/>
            <p:cNvSpPr txBox="1"/>
            <p:nvPr/>
          </p:nvSpPr>
          <p:spPr>
            <a:xfrm>
              <a:off x="8939" y="5837"/>
              <a:ext cx="5269"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政体：君主专制中央集权</a:t>
              </a:r>
              <a:endParaRPr lang="zh-CN" altLang="en-US" b="1" dirty="0">
                <a:solidFill>
                  <a:srgbClr val="2D2DFF"/>
                </a:solidFill>
                <a:latin typeface="黑体" panose="02010609060101010101" charset="-122"/>
                <a:ea typeface="黑体" panose="02010609060101010101" charset="-122"/>
              </a:endParaRPr>
            </a:p>
          </p:txBody>
        </p:sp>
        <p:sp>
          <p:nvSpPr>
            <p:cNvPr id="48" name="TextBox 9"/>
            <p:cNvSpPr txBox="1"/>
            <p:nvPr/>
          </p:nvSpPr>
          <p:spPr>
            <a:xfrm>
              <a:off x="8939" y="6527"/>
              <a:ext cx="5296" cy="5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机构：三公九卿、郡县制</a:t>
              </a:r>
              <a:endParaRPr lang="zh-CN" altLang="en-US" b="1" dirty="0">
                <a:solidFill>
                  <a:srgbClr val="2D2DFF"/>
                </a:solidFill>
                <a:latin typeface="黑体" panose="02010609060101010101" charset="-122"/>
                <a:ea typeface="黑体" panose="02010609060101010101" charset="-122"/>
              </a:endParaRPr>
            </a:p>
          </p:txBody>
        </p:sp>
        <p:sp>
          <p:nvSpPr>
            <p:cNvPr id="49" name="TextBox 9"/>
            <p:cNvSpPr txBox="1"/>
            <p:nvPr/>
          </p:nvSpPr>
          <p:spPr>
            <a:xfrm>
              <a:off x="8939" y="8227"/>
              <a:ext cx="5297"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cs typeface="黑体" panose="02010609060101010101" charset="-122"/>
                </a:rPr>
                <a:t>对外：开通陆海</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丝绸之路</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，甘英出使欧洲大秦（罗马帝国）</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50" name="TextBox 9"/>
            <p:cNvSpPr txBox="1"/>
            <p:nvPr/>
          </p:nvSpPr>
          <p:spPr>
            <a:xfrm>
              <a:off x="8939" y="7179"/>
              <a:ext cx="5268"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治理：严刑峻法、推恩王国、刺史监察、从法道到儒学独尊</a:t>
              </a:r>
              <a:endParaRPr lang="zh-CN" altLang="en-US" b="1" dirty="0">
                <a:solidFill>
                  <a:srgbClr val="2D2DFF"/>
                </a:solidFill>
                <a:latin typeface="黑体" panose="02010609060101010101" charset="-122"/>
                <a:ea typeface="黑体" panose="02010609060101010101" charset="-122"/>
              </a:endParaRPr>
            </a:p>
          </p:txBody>
        </p:sp>
        <p:sp>
          <p:nvSpPr>
            <p:cNvPr id="51" name="TextBox 9"/>
            <p:cNvSpPr txBox="1"/>
            <p:nvPr/>
          </p:nvSpPr>
          <p:spPr>
            <a:xfrm>
              <a:off x="8940" y="9324"/>
              <a:ext cx="5296" cy="101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zh-CN" altLang="en-US" b="1" dirty="0">
                  <a:solidFill>
                    <a:srgbClr val="2D2DFF"/>
                  </a:solidFill>
                  <a:latin typeface="黑体" panose="02010609060101010101" charset="-122"/>
                  <a:ea typeface="黑体" panose="02010609060101010101" charset="-122"/>
                </a:rPr>
                <a:t>地位：统一多民族国家建立巩固；中华文明形成与初步发展</a:t>
              </a:r>
              <a:endParaRPr lang="zh-CN" altLang="en-US" b="1" dirty="0">
                <a:solidFill>
                  <a:srgbClr val="2D2DFF"/>
                </a:solidFill>
                <a:latin typeface="黑体" panose="02010609060101010101" charset="-122"/>
                <a:ea typeface="黑体" panose="02010609060101010101" charset="-122"/>
              </a:endParaRPr>
            </a:p>
          </p:txBody>
        </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458531" y="117014"/>
            <a:ext cx="3744416" cy="504056"/>
          </a:xfrm>
          <a:prstGeom prst="rect">
            <a:avLst/>
          </a:prstGeom>
        </p:spPr>
        <p:style>
          <a:lnRef idx="3">
            <a:schemeClr val="lt1"/>
          </a:lnRef>
          <a:fillRef idx="1">
            <a:schemeClr val="accent2"/>
          </a:fillRef>
          <a:effectRef idx="1">
            <a:schemeClr val="accent2"/>
          </a:effectRef>
          <a:fontRef idx="minor">
            <a:schemeClr val="lt1"/>
          </a:fontRef>
        </p:style>
        <p:txBody>
          <a:bodyPr/>
          <a:lstStyle/>
          <a:p>
            <a:pPr>
              <a:spcBef>
                <a:spcPct val="0"/>
              </a:spcBef>
              <a:defRPr/>
            </a:pPr>
            <a:r>
              <a:rPr lang="zh-CN" altLang="en-US" sz="2800" b="1" dirty="0">
                <a:solidFill>
                  <a:srgbClr val="2D2DFF"/>
                </a:solidFill>
                <a:latin typeface="黑体" panose="02010609060101010101" charset="-122"/>
                <a:ea typeface="黑体" panose="02010609060101010101" charset="-122"/>
                <a:cs typeface="黑体" panose="02010609060101010101" charset="-122"/>
              </a:rPr>
              <a:t>按照时间构建</a:t>
            </a:r>
            <a:endParaRPr lang="zh-CN" altLang="en-US" sz="2800" b="1" dirty="0">
              <a:solidFill>
                <a:srgbClr val="2D2DFF"/>
              </a:solidFill>
              <a:latin typeface="黑体" panose="02010609060101010101" charset="-122"/>
              <a:ea typeface="黑体" panose="02010609060101010101" charset="-122"/>
              <a:cs typeface="黑体" panose="02010609060101010101" charset="-122"/>
            </a:endParaRPr>
          </a:p>
        </p:txBody>
      </p:sp>
      <p:sp>
        <p:nvSpPr>
          <p:cNvPr id="28" name="TextBox 27"/>
          <p:cNvSpPr txBox="1"/>
          <p:nvPr/>
        </p:nvSpPr>
        <p:spPr>
          <a:xfrm>
            <a:off x="5375920" y="116632"/>
            <a:ext cx="5292080" cy="40011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zh-CN" altLang="en-US" sz="2000" b="1" dirty="0">
                <a:solidFill>
                  <a:srgbClr val="FFFF00"/>
                </a:solidFill>
                <a:latin typeface="华文行楷" panose="02010800040101010101" charset="-122"/>
                <a:ea typeface="华文行楷" panose="02010800040101010101" charset="-122"/>
              </a:rPr>
              <a:t>从边缘走向舞台中央</a:t>
            </a:r>
            <a:r>
              <a:rPr lang="en-US" altLang="zh-CN" sz="2000" b="1" dirty="0">
                <a:solidFill>
                  <a:srgbClr val="FFFF00"/>
                </a:solidFill>
                <a:latin typeface="华文行楷" panose="02010800040101010101" charset="-122"/>
                <a:ea typeface="华文行楷" panose="02010800040101010101" charset="-122"/>
              </a:rPr>
              <a:t>—</a:t>
            </a:r>
            <a:r>
              <a:rPr lang="zh-CN" altLang="en-US" sz="2000" b="1" dirty="0">
                <a:solidFill>
                  <a:srgbClr val="FFFF00"/>
                </a:solidFill>
                <a:latin typeface="华文行楷" panose="02010800040101010101" charset="-122"/>
                <a:ea typeface="华文行楷" panose="02010800040101010101" charset="-122"/>
              </a:rPr>
              <a:t>西方大国崛起探析</a:t>
            </a:r>
            <a:endParaRPr lang="zh-CN" altLang="en-US" sz="2000" b="1" dirty="0">
              <a:solidFill>
                <a:srgbClr val="FFFF00"/>
              </a:solidFill>
              <a:latin typeface="华文行楷" panose="02010800040101010101" charset="-122"/>
              <a:ea typeface="华文行楷" panose="02010800040101010101" charset="-122"/>
            </a:endParaRPr>
          </a:p>
        </p:txBody>
      </p:sp>
      <p:grpSp>
        <p:nvGrpSpPr>
          <p:cNvPr id="45" name="组合 44"/>
          <p:cNvGrpSpPr/>
          <p:nvPr/>
        </p:nvGrpSpPr>
        <p:grpSpPr>
          <a:xfrm>
            <a:off x="1524000" y="692696"/>
            <a:ext cx="8964488" cy="6034588"/>
            <a:chOff x="0" y="692696"/>
            <a:chExt cx="8964488" cy="6034588"/>
          </a:xfrm>
        </p:grpSpPr>
        <p:sp>
          <p:nvSpPr>
            <p:cNvPr id="17" name="右箭头标注 16"/>
            <p:cNvSpPr/>
            <p:nvPr/>
          </p:nvSpPr>
          <p:spPr>
            <a:xfrm>
              <a:off x="0" y="2780928"/>
              <a:ext cx="1512168" cy="792088"/>
            </a:xfrm>
            <a:prstGeom prs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2D2DFF"/>
                  </a:solidFill>
                  <a:latin typeface="黑体" panose="02010609060101010101" charset="-122"/>
                  <a:ea typeface="黑体" panose="02010609060101010101" charset="-122"/>
                  <a:cs typeface="黑体" panose="02010609060101010101" charset="-122"/>
                </a:rPr>
                <a:t>15</a:t>
              </a:r>
              <a:r>
                <a:rPr lang="zh-CN" altLang="en-US" b="1" dirty="0">
                  <a:solidFill>
                    <a:srgbClr val="2D2DFF"/>
                  </a:solidFill>
                  <a:latin typeface="黑体" panose="02010609060101010101" charset="-122"/>
                  <a:ea typeface="黑体" panose="02010609060101010101" charset="-122"/>
                  <a:cs typeface="黑体" panose="02010609060101010101" charset="-122"/>
                </a:rPr>
                <a:t>世纪葡萄牙</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21" name="右箭头标注 20"/>
            <p:cNvSpPr/>
            <p:nvPr/>
          </p:nvSpPr>
          <p:spPr>
            <a:xfrm>
              <a:off x="1547664" y="2852936"/>
              <a:ext cx="1512168" cy="792088"/>
            </a:xfrm>
            <a:prstGeom prs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2D2DFF"/>
                  </a:solidFill>
                  <a:latin typeface="黑体" panose="02010609060101010101" charset="-122"/>
                  <a:ea typeface="黑体" panose="02010609060101010101" charset="-122"/>
                  <a:cs typeface="黑体" panose="02010609060101010101" charset="-122"/>
                </a:rPr>
                <a:t>16</a:t>
              </a:r>
              <a:r>
                <a:rPr lang="zh-CN" altLang="en-US" b="1" dirty="0">
                  <a:solidFill>
                    <a:srgbClr val="2D2DFF"/>
                  </a:solidFill>
                  <a:latin typeface="黑体" panose="02010609060101010101" charset="-122"/>
                  <a:ea typeface="黑体" panose="02010609060101010101" charset="-122"/>
                  <a:cs typeface="黑体" panose="02010609060101010101" charset="-122"/>
                </a:rPr>
                <a:t>世纪西班牙</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22" name="右箭头标注 21"/>
            <p:cNvSpPr/>
            <p:nvPr/>
          </p:nvSpPr>
          <p:spPr>
            <a:xfrm>
              <a:off x="3131840" y="2852936"/>
              <a:ext cx="1512168" cy="792088"/>
            </a:xfrm>
            <a:prstGeom prs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2D2DFF"/>
                  </a:solidFill>
                  <a:latin typeface="黑体" panose="02010609060101010101" charset="-122"/>
                  <a:ea typeface="黑体" panose="02010609060101010101" charset="-122"/>
                  <a:cs typeface="黑体" panose="02010609060101010101" charset="-122"/>
                </a:rPr>
                <a:t>17</a:t>
              </a:r>
              <a:r>
                <a:rPr lang="zh-CN" altLang="en-US" b="1" dirty="0">
                  <a:solidFill>
                    <a:srgbClr val="2D2DFF"/>
                  </a:solidFill>
                  <a:latin typeface="黑体" panose="02010609060101010101" charset="-122"/>
                  <a:ea typeface="黑体" panose="02010609060101010101" charset="-122"/>
                  <a:cs typeface="黑体" panose="02010609060101010101" charset="-122"/>
                </a:rPr>
                <a:t>世纪荷兰</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23" name="右箭头标注 22"/>
            <p:cNvSpPr/>
            <p:nvPr/>
          </p:nvSpPr>
          <p:spPr>
            <a:xfrm>
              <a:off x="4644008" y="2852936"/>
              <a:ext cx="1512168" cy="792088"/>
            </a:xfrm>
            <a:prstGeom prs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rgbClr val="2D2DFF"/>
                  </a:solidFill>
                  <a:latin typeface="黑体" panose="02010609060101010101" charset="-122"/>
                  <a:ea typeface="黑体" panose="02010609060101010101" charset="-122"/>
                  <a:cs typeface="黑体" panose="02010609060101010101" charset="-122"/>
                </a:rPr>
                <a:t>18-19</a:t>
              </a:r>
              <a:r>
                <a:rPr lang="zh-CN" altLang="en-US" sz="1600" b="1" dirty="0">
                  <a:solidFill>
                    <a:srgbClr val="2D2DFF"/>
                  </a:solidFill>
                  <a:latin typeface="黑体" panose="02010609060101010101" charset="-122"/>
                  <a:ea typeface="黑体" panose="02010609060101010101" charset="-122"/>
                  <a:cs typeface="黑体" panose="02010609060101010101" charset="-122"/>
                </a:rPr>
                <a:t>世纪英国</a:t>
              </a:r>
              <a:endParaRPr lang="zh-CN" altLang="en-US" sz="1600" b="1" dirty="0">
                <a:solidFill>
                  <a:srgbClr val="2D2DFF"/>
                </a:solidFill>
                <a:latin typeface="黑体" panose="02010609060101010101" charset="-122"/>
                <a:ea typeface="黑体" panose="02010609060101010101" charset="-122"/>
                <a:cs typeface="黑体" panose="02010609060101010101" charset="-122"/>
              </a:endParaRPr>
            </a:p>
          </p:txBody>
        </p:sp>
        <p:sp>
          <p:nvSpPr>
            <p:cNvPr id="24" name="右箭头标注 23"/>
            <p:cNvSpPr/>
            <p:nvPr/>
          </p:nvSpPr>
          <p:spPr>
            <a:xfrm>
              <a:off x="6228184" y="2852936"/>
              <a:ext cx="1512168" cy="792088"/>
            </a:xfrm>
            <a:prstGeom prs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rgbClr val="2D2DFF"/>
                  </a:solidFill>
                  <a:latin typeface="黑体" panose="02010609060101010101" charset="-122"/>
                  <a:ea typeface="黑体" panose="02010609060101010101" charset="-122"/>
                  <a:cs typeface="黑体" panose="02010609060101010101" charset="-122"/>
                </a:rPr>
                <a:t>20</a:t>
              </a:r>
              <a:r>
                <a:rPr lang="zh-CN" altLang="en-US" b="1" dirty="0">
                  <a:solidFill>
                    <a:srgbClr val="2D2DFF"/>
                  </a:solidFill>
                  <a:latin typeface="黑体" panose="02010609060101010101" charset="-122"/>
                  <a:ea typeface="黑体" panose="02010609060101010101" charset="-122"/>
                  <a:cs typeface="黑体" panose="02010609060101010101" charset="-122"/>
                </a:rPr>
                <a:t>世纪美国</a:t>
              </a:r>
              <a:endParaRPr lang="zh-CN" altLang="en-US" b="1" dirty="0">
                <a:solidFill>
                  <a:srgbClr val="2D2DFF"/>
                </a:solidFill>
                <a:latin typeface="黑体" panose="02010609060101010101" charset="-122"/>
                <a:ea typeface="黑体" panose="02010609060101010101" charset="-122"/>
                <a:cs typeface="黑体" panose="02010609060101010101" charset="-122"/>
              </a:endParaRPr>
            </a:p>
          </p:txBody>
        </p:sp>
        <p:sp>
          <p:nvSpPr>
            <p:cNvPr id="26" name="流程图: 联系 25"/>
            <p:cNvSpPr/>
            <p:nvPr/>
          </p:nvSpPr>
          <p:spPr>
            <a:xfrm>
              <a:off x="7740352" y="2708920"/>
              <a:ext cx="1152128" cy="1152128"/>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2D2DFF"/>
                  </a:solidFill>
                  <a:latin typeface="黑体" panose="02010609060101010101" charset="-122"/>
                  <a:ea typeface="黑体" panose="02010609060101010101" charset="-122"/>
                  <a:cs typeface="黑体" panose="02010609060101010101" charset="-122"/>
                </a:rPr>
                <a:t>21</a:t>
              </a:r>
              <a:r>
                <a:rPr lang="zh-CN" altLang="en-US" sz="2400" b="1" dirty="0">
                  <a:solidFill>
                    <a:srgbClr val="2D2DFF"/>
                  </a:solidFill>
                  <a:latin typeface="黑体" panose="02010609060101010101" charset="-122"/>
                  <a:ea typeface="黑体" panose="02010609060101010101" charset="-122"/>
                  <a:cs typeface="黑体" panose="02010609060101010101" charset="-122"/>
                </a:rPr>
                <a:t>世纪</a:t>
              </a:r>
              <a:endParaRPr lang="zh-CN" altLang="en-US" sz="2400" b="1" dirty="0">
                <a:solidFill>
                  <a:srgbClr val="2D2DFF"/>
                </a:solidFill>
                <a:latin typeface="黑体" panose="02010609060101010101" charset="-122"/>
                <a:ea typeface="黑体" panose="02010609060101010101" charset="-122"/>
                <a:cs typeface="黑体" panose="02010609060101010101" charset="-122"/>
              </a:endParaRPr>
            </a:p>
          </p:txBody>
        </p:sp>
        <p:sp>
          <p:nvSpPr>
            <p:cNvPr id="27" name="圆角矩形标注 26"/>
            <p:cNvSpPr/>
            <p:nvPr/>
          </p:nvSpPr>
          <p:spPr>
            <a:xfrm>
              <a:off x="107504" y="692696"/>
              <a:ext cx="2160240" cy="187220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b="1" dirty="0">
                  <a:latin typeface="黑体" panose="02010609060101010101" charset="-122"/>
                  <a:ea typeface="黑体" panose="02010609060101010101" charset="-122"/>
                </a:rPr>
                <a:t>地理：频海内资少</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政治：最早独立</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经济：造船寻金</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对外：航路探险</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主因：殖民掠夺</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结果：第一代世界大国</a:t>
              </a:r>
              <a:endParaRPr lang="en-US" altLang="zh-CN" sz="1400" b="1" dirty="0">
                <a:latin typeface="黑体" panose="02010609060101010101" charset="-122"/>
                <a:ea typeface="黑体" panose="02010609060101010101" charset="-122"/>
              </a:endParaRPr>
            </a:p>
            <a:p>
              <a:endParaRPr lang="zh-CN" altLang="en-US" sz="1400" b="1" dirty="0">
                <a:latin typeface="黑体" panose="02010609060101010101" charset="-122"/>
                <a:ea typeface="黑体" panose="02010609060101010101" charset="-122"/>
              </a:endParaRPr>
            </a:p>
          </p:txBody>
        </p:sp>
        <p:grpSp>
          <p:nvGrpSpPr>
            <p:cNvPr id="35" name="组合 34"/>
            <p:cNvGrpSpPr/>
            <p:nvPr/>
          </p:nvGrpSpPr>
          <p:grpSpPr>
            <a:xfrm>
              <a:off x="107504" y="3573016"/>
              <a:ext cx="2808312" cy="2160240"/>
              <a:chOff x="107504" y="3573016"/>
              <a:chExt cx="2808312" cy="2160240"/>
            </a:xfrm>
          </p:grpSpPr>
          <p:sp>
            <p:nvSpPr>
              <p:cNvPr id="33" name="单圆角矩形 32"/>
              <p:cNvSpPr/>
              <p:nvPr/>
            </p:nvSpPr>
            <p:spPr>
              <a:xfrm>
                <a:off x="107504" y="3861048"/>
                <a:ext cx="2808312" cy="187220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CN" altLang="en-US" sz="1400" b="1" dirty="0">
                    <a:latin typeface="黑体" panose="02010609060101010101" charset="-122"/>
                    <a:ea typeface="黑体" panose="02010609060101010101" charset="-122"/>
                  </a:rPr>
                  <a:t>政治：强大王权</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军事：强大海军</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精神：狂热传教动力</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对外：航路探险瓜分世界</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主因：征服海洋殖民掠夺</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地盘：欧一半天主教世界；美洲大部；亚洲菲律宾</a:t>
                </a:r>
                <a:endParaRPr lang="en-US" altLang="zh-CN" sz="1400" b="1" dirty="0">
                  <a:latin typeface="黑体" panose="02010609060101010101" charset="-122"/>
                  <a:ea typeface="黑体" panose="02010609060101010101" charset="-122"/>
                </a:endParaRPr>
              </a:p>
              <a:p>
                <a:r>
                  <a:rPr lang="zh-CN" altLang="en-US" sz="1400" b="1" dirty="0">
                    <a:latin typeface="黑体" panose="02010609060101010101" charset="-122"/>
                    <a:ea typeface="黑体" panose="02010609060101010101" charset="-122"/>
                  </a:rPr>
                  <a:t>结果：海上霸主，世界殖民帝国</a:t>
                </a:r>
                <a:endParaRPr lang="zh-CN" altLang="en-US" b="1" dirty="0">
                  <a:latin typeface="黑体" panose="02010609060101010101" charset="-122"/>
                  <a:ea typeface="黑体" panose="02010609060101010101" charset="-122"/>
                </a:endParaRPr>
              </a:p>
            </p:txBody>
          </p:sp>
          <p:sp>
            <p:nvSpPr>
              <p:cNvPr id="34" name="流程图: 摘录 33"/>
              <p:cNvSpPr/>
              <p:nvPr/>
            </p:nvSpPr>
            <p:spPr>
              <a:xfrm>
                <a:off x="2123728" y="3573016"/>
                <a:ext cx="288032"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grpSp>
        <p:sp>
          <p:nvSpPr>
            <p:cNvPr id="36" name="圆角矩形标注 35"/>
            <p:cNvSpPr/>
            <p:nvPr/>
          </p:nvSpPr>
          <p:spPr>
            <a:xfrm>
              <a:off x="2915816" y="692696"/>
              <a:ext cx="2448272" cy="187220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b="1" dirty="0">
                  <a:latin typeface="黑体" panose="02010609060101010101" charset="-122"/>
                  <a:ea typeface="黑体" panose="02010609060101010101" charset="-122"/>
                  <a:cs typeface="黑体" panose="02010609060101010101" charset="-122"/>
                </a:rPr>
                <a:t>地理：大洋沿岸</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政治：独立最早资义国</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经济：造船商业金融</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对外：海上马车夫</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主因：海贸殖民掠夺</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结果：</a:t>
              </a:r>
              <a:r>
                <a:rPr lang="en-US" altLang="zh-CN" sz="1400" b="1" dirty="0">
                  <a:latin typeface="黑体" panose="02010609060101010101" charset="-122"/>
                  <a:ea typeface="黑体" panose="02010609060101010101" charset="-122"/>
                  <a:cs typeface="黑体" panose="02010609060101010101" charset="-122"/>
                </a:rPr>
                <a:t>17</a:t>
              </a:r>
              <a:r>
                <a:rPr lang="zh-CN" altLang="en-US" sz="1400" b="1" dirty="0">
                  <a:latin typeface="黑体" panose="02010609060101010101" charset="-122"/>
                  <a:ea typeface="黑体" panose="02010609060101010101" charset="-122"/>
                  <a:cs typeface="黑体" panose="02010609060101010101" charset="-122"/>
                </a:rPr>
                <a:t>世纪海上霸主</a:t>
              </a:r>
              <a:endParaRPr lang="en-US" altLang="zh-CN" sz="1400" b="1" dirty="0">
                <a:latin typeface="黑体" panose="02010609060101010101" charset="-122"/>
                <a:ea typeface="黑体" panose="02010609060101010101" charset="-122"/>
                <a:cs typeface="黑体" panose="02010609060101010101" charset="-122"/>
              </a:endParaRPr>
            </a:p>
            <a:p>
              <a:endParaRPr lang="zh-CN" altLang="en-US" sz="1400" b="1" dirty="0">
                <a:latin typeface="黑体" panose="02010609060101010101" charset="-122"/>
                <a:ea typeface="黑体" panose="02010609060101010101" charset="-122"/>
                <a:cs typeface="黑体" panose="02010609060101010101" charset="-122"/>
              </a:endParaRPr>
            </a:p>
          </p:txBody>
        </p:sp>
        <p:grpSp>
          <p:nvGrpSpPr>
            <p:cNvPr id="37" name="组合 36"/>
            <p:cNvGrpSpPr/>
            <p:nvPr/>
          </p:nvGrpSpPr>
          <p:grpSpPr>
            <a:xfrm>
              <a:off x="2987824" y="3573016"/>
              <a:ext cx="2699792" cy="2160240"/>
              <a:chOff x="35496" y="3573016"/>
              <a:chExt cx="2699792" cy="2160240"/>
            </a:xfrm>
          </p:grpSpPr>
          <p:sp>
            <p:nvSpPr>
              <p:cNvPr id="38" name="单圆角矩形 37"/>
              <p:cNvSpPr/>
              <p:nvPr/>
            </p:nvSpPr>
            <p:spPr>
              <a:xfrm>
                <a:off x="35496" y="3861048"/>
                <a:ext cx="2699792" cy="187220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CN" altLang="en-US" sz="1400" b="1" dirty="0">
                    <a:latin typeface="黑体" panose="02010609060101010101" charset="-122"/>
                    <a:ea typeface="黑体" panose="02010609060101010101" charset="-122"/>
                    <a:cs typeface="黑体" panose="02010609060101010101" charset="-122"/>
                  </a:rPr>
                  <a:t>政治：资本主义制度</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经济：重商主义、工业革命</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军事：强大海军</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精神：启蒙思想</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对外：殖民战争、殖民扩张</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地盘：</a:t>
                </a:r>
                <a:r>
                  <a:rPr lang="en-US" altLang="zh-CN" sz="1400" b="1" dirty="0">
                    <a:latin typeface="黑体" panose="02010609060101010101" charset="-122"/>
                    <a:ea typeface="黑体" panose="02010609060101010101" charset="-122"/>
                    <a:cs typeface="黑体" panose="02010609060101010101" charset="-122"/>
                  </a:rPr>
                  <a:t>18</a:t>
                </a:r>
                <a:r>
                  <a:rPr lang="zh-CN" altLang="en-US" sz="1400" b="1" dirty="0">
                    <a:latin typeface="黑体" panose="02010609060101010101" charset="-122"/>
                    <a:ea typeface="黑体" panose="02010609060101010101" charset="-122"/>
                    <a:cs typeface="黑体" panose="02010609060101010101" charset="-122"/>
                  </a:rPr>
                  <a:t>世纪“日不落帝国”</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结果：</a:t>
                </a:r>
                <a:r>
                  <a:rPr lang="en-US" altLang="zh-CN" sz="1400" b="1" dirty="0">
                    <a:latin typeface="黑体" panose="02010609060101010101" charset="-122"/>
                    <a:ea typeface="黑体" panose="02010609060101010101" charset="-122"/>
                    <a:cs typeface="黑体" panose="02010609060101010101" charset="-122"/>
                  </a:rPr>
                  <a:t>19</a:t>
                </a:r>
                <a:r>
                  <a:rPr lang="zh-CN" altLang="en-US" sz="1400" b="1" dirty="0">
                    <a:latin typeface="黑体" panose="02010609060101010101" charset="-122"/>
                    <a:ea typeface="黑体" panose="02010609060101010101" charset="-122"/>
                    <a:cs typeface="黑体" panose="02010609060101010101" charset="-122"/>
                  </a:rPr>
                  <a:t>世纪霸主、世界工厂</a:t>
                </a:r>
                <a:endParaRPr lang="en-US" altLang="zh-CN" sz="1400" b="1" dirty="0">
                  <a:latin typeface="黑体" panose="02010609060101010101" charset="-122"/>
                  <a:ea typeface="黑体" panose="02010609060101010101" charset="-122"/>
                  <a:cs typeface="黑体" panose="02010609060101010101" charset="-122"/>
                </a:endParaRPr>
              </a:p>
              <a:p>
                <a:endParaRPr lang="en-US" altLang="zh-CN" b="1" dirty="0">
                  <a:latin typeface="黑体" panose="02010609060101010101" charset="-122"/>
                  <a:ea typeface="黑体" panose="02010609060101010101" charset="-122"/>
                  <a:cs typeface="黑体" panose="02010609060101010101" charset="-122"/>
                </a:endParaRPr>
              </a:p>
              <a:p>
                <a:endParaRPr lang="en-US" altLang="zh-CN" b="1" dirty="0">
                  <a:latin typeface="黑体" panose="02010609060101010101" charset="-122"/>
                  <a:ea typeface="黑体" panose="02010609060101010101" charset="-122"/>
                  <a:cs typeface="黑体" panose="02010609060101010101" charset="-122"/>
                </a:endParaRPr>
              </a:p>
              <a:p>
                <a:endParaRPr lang="zh-CN" altLang="en-US" b="1" dirty="0">
                  <a:latin typeface="黑体" panose="02010609060101010101" charset="-122"/>
                  <a:ea typeface="黑体" panose="02010609060101010101" charset="-122"/>
                  <a:cs typeface="黑体" panose="02010609060101010101" charset="-122"/>
                </a:endParaRPr>
              </a:p>
            </p:txBody>
          </p:sp>
          <p:sp>
            <p:nvSpPr>
              <p:cNvPr id="39" name="流程图: 摘录 38"/>
              <p:cNvSpPr/>
              <p:nvPr/>
            </p:nvSpPr>
            <p:spPr>
              <a:xfrm>
                <a:off x="2123728" y="3573016"/>
                <a:ext cx="288032" cy="28803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grpSp>
        <p:sp>
          <p:nvSpPr>
            <p:cNvPr id="40" name="圆角矩形标注 39"/>
            <p:cNvSpPr/>
            <p:nvPr/>
          </p:nvSpPr>
          <p:spPr>
            <a:xfrm>
              <a:off x="6084168" y="692696"/>
              <a:ext cx="2736304" cy="187220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b="1" dirty="0">
                  <a:latin typeface="黑体" panose="02010609060101010101" charset="-122"/>
                  <a:ea typeface="黑体" panose="02010609060101010101" charset="-122"/>
                  <a:cs typeface="黑体" panose="02010609060101010101" charset="-122"/>
                </a:rPr>
                <a:t>政治：独立民主共和制</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经济：工业革命产值黄金第一</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对外：两次世界大战发横财</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军事：最强大军事强国</a:t>
              </a:r>
              <a:endParaRPr lang="en-US" altLang="zh-CN" sz="1400" b="1" dirty="0">
                <a:latin typeface="黑体" panose="02010609060101010101" charset="-122"/>
                <a:ea typeface="黑体" panose="02010609060101010101" charset="-122"/>
                <a:cs typeface="黑体" panose="02010609060101010101" charset="-122"/>
              </a:endParaRPr>
            </a:p>
            <a:p>
              <a:r>
                <a:rPr lang="zh-CN" altLang="en-US" sz="1400" b="1" dirty="0">
                  <a:latin typeface="黑体" panose="02010609060101010101" charset="-122"/>
                  <a:ea typeface="黑体" panose="02010609060101010101" charset="-122"/>
                  <a:cs typeface="黑体" panose="02010609060101010101" charset="-122"/>
                </a:rPr>
                <a:t>结果：</a:t>
              </a:r>
              <a:r>
                <a:rPr lang="en-US" altLang="zh-CN" sz="1400" b="1" dirty="0">
                  <a:latin typeface="黑体" panose="02010609060101010101" charset="-122"/>
                  <a:ea typeface="黑体" panose="02010609060101010101" charset="-122"/>
                  <a:cs typeface="黑体" panose="02010609060101010101" charset="-122"/>
                </a:rPr>
                <a:t>20</a:t>
              </a:r>
              <a:r>
                <a:rPr lang="zh-CN" altLang="en-US" sz="1400" b="1" dirty="0">
                  <a:latin typeface="黑体" panose="02010609060101010101" charset="-122"/>
                  <a:ea typeface="黑体" panose="02010609060101010101" charset="-122"/>
                  <a:cs typeface="黑体" panose="02010609060101010101" charset="-122"/>
                </a:rPr>
                <a:t>世界霸主</a:t>
              </a:r>
              <a:endParaRPr lang="en-US" altLang="zh-CN" sz="1400" b="1" dirty="0">
                <a:latin typeface="黑体" panose="02010609060101010101" charset="-122"/>
                <a:ea typeface="黑体" panose="02010609060101010101" charset="-122"/>
                <a:cs typeface="黑体" panose="02010609060101010101" charset="-122"/>
              </a:endParaRPr>
            </a:p>
            <a:p>
              <a:endParaRPr lang="zh-CN" altLang="en-US" sz="1400" b="1" dirty="0">
                <a:latin typeface="黑体" panose="02010609060101010101" charset="-122"/>
                <a:ea typeface="黑体" panose="02010609060101010101" charset="-122"/>
                <a:cs typeface="黑体" panose="02010609060101010101" charset="-122"/>
              </a:endParaRPr>
            </a:p>
          </p:txBody>
        </p:sp>
        <p:grpSp>
          <p:nvGrpSpPr>
            <p:cNvPr id="41" name="组合 40"/>
            <p:cNvGrpSpPr/>
            <p:nvPr/>
          </p:nvGrpSpPr>
          <p:grpSpPr>
            <a:xfrm>
              <a:off x="6228184" y="3861051"/>
              <a:ext cx="2699792" cy="1907118"/>
              <a:chOff x="0" y="3717033"/>
              <a:chExt cx="2699792" cy="2030157"/>
            </a:xfrm>
          </p:grpSpPr>
          <p:sp>
            <p:nvSpPr>
              <p:cNvPr id="42" name="单圆角矩形 41"/>
              <p:cNvSpPr/>
              <p:nvPr/>
            </p:nvSpPr>
            <p:spPr>
              <a:xfrm>
                <a:off x="0" y="3946991"/>
                <a:ext cx="2699792" cy="180019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400" b="1" dirty="0">
                  <a:latin typeface="黑体" panose="02010609060101010101" charset="-122"/>
                  <a:ea typeface="黑体" panose="02010609060101010101" charset="-122"/>
                  <a:cs typeface="黑体" panose="02010609060101010101" charset="-122"/>
                </a:endParaRPr>
              </a:p>
              <a:p>
                <a:pPr algn="ctr"/>
                <a:r>
                  <a:rPr lang="zh-CN" altLang="en-US" sz="2400" b="1" dirty="0">
                    <a:latin typeface="黑体" panose="02010609060101010101" charset="-122"/>
                    <a:ea typeface="黑体" panose="02010609060101010101" charset="-122"/>
                    <a:cs typeface="黑体" panose="02010609060101010101" charset="-122"/>
                  </a:rPr>
                  <a:t>美国独霸全球，“一超多强”</a:t>
                </a:r>
                <a:endParaRPr lang="en-US" altLang="zh-CN" sz="2400" b="1" dirty="0">
                  <a:latin typeface="黑体" panose="02010609060101010101" charset="-122"/>
                  <a:ea typeface="黑体" panose="02010609060101010101" charset="-122"/>
                  <a:cs typeface="黑体" panose="02010609060101010101" charset="-122"/>
                </a:endParaRPr>
              </a:p>
              <a:p>
                <a:endParaRPr lang="en-US" altLang="zh-CN" b="1" dirty="0">
                  <a:latin typeface="黑体" panose="02010609060101010101" charset="-122"/>
                  <a:ea typeface="黑体" panose="02010609060101010101" charset="-122"/>
                  <a:cs typeface="黑体" panose="02010609060101010101" charset="-122"/>
                </a:endParaRPr>
              </a:p>
              <a:p>
                <a:endParaRPr lang="en-US" altLang="zh-CN" b="1" dirty="0">
                  <a:latin typeface="黑体" panose="02010609060101010101" charset="-122"/>
                  <a:ea typeface="黑体" panose="02010609060101010101" charset="-122"/>
                  <a:cs typeface="黑体" panose="02010609060101010101" charset="-122"/>
                </a:endParaRPr>
              </a:p>
              <a:p>
                <a:endParaRPr lang="zh-CN" altLang="en-US" b="1" dirty="0">
                  <a:latin typeface="黑体" panose="02010609060101010101" charset="-122"/>
                  <a:ea typeface="黑体" panose="02010609060101010101" charset="-122"/>
                  <a:cs typeface="黑体" panose="02010609060101010101" charset="-122"/>
                </a:endParaRPr>
              </a:p>
            </p:txBody>
          </p:sp>
          <p:sp>
            <p:nvSpPr>
              <p:cNvPr id="43" name="流程图: 摘录 42"/>
              <p:cNvSpPr/>
              <p:nvPr/>
            </p:nvSpPr>
            <p:spPr>
              <a:xfrm>
                <a:off x="2123728" y="3717033"/>
                <a:ext cx="288032" cy="30661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黑体" panose="02010609060101010101" charset="-122"/>
                  <a:ea typeface="黑体" panose="02010609060101010101" charset="-122"/>
                </a:endParaRPr>
              </a:p>
            </p:txBody>
          </p:sp>
        </p:grpSp>
        <p:sp>
          <p:nvSpPr>
            <p:cNvPr id="44" name="TextBox 43"/>
            <p:cNvSpPr txBox="1"/>
            <p:nvPr/>
          </p:nvSpPr>
          <p:spPr>
            <a:xfrm>
              <a:off x="0" y="5805264"/>
              <a:ext cx="8964488" cy="92202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zh-CN" altLang="en-US" b="1" dirty="0">
                  <a:solidFill>
                    <a:srgbClr val="0000FF"/>
                  </a:solidFill>
                  <a:latin typeface="黑体" panose="02010609060101010101" charset="-122"/>
                  <a:ea typeface="黑体" panose="02010609060101010101" charset="-122"/>
                  <a:cs typeface="黑体" panose="02010609060101010101" charset="-122"/>
                </a:rPr>
                <a:t>崛起特征</a:t>
              </a:r>
              <a:r>
                <a:rPr lang="zh-CN" altLang="en-US" b="1" dirty="0">
                  <a:latin typeface="黑体" panose="02010609060101010101" charset="-122"/>
                  <a:ea typeface="黑体" panose="02010609060101010101" charset="-122"/>
                  <a:cs typeface="黑体" panose="02010609060101010101" charset="-122"/>
                </a:rPr>
                <a:t>：靠“丛林法则”，殖民扩张、战争掠夺海外资源崛起。</a:t>
              </a:r>
              <a:r>
                <a:rPr lang="zh-CN" altLang="en-US" b="1" dirty="0">
                  <a:solidFill>
                    <a:srgbClr val="0000FF"/>
                  </a:solidFill>
                  <a:latin typeface="黑体" panose="02010609060101010101" charset="-122"/>
                  <a:ea typeface="黑体" panose="02010609060101010101" charset="-122"/>
                  <a:cs typeface="黑体" panose="02010609060101010101" charset="-122"/>
                </a:rPr>
                <a:t>启示：</a:t>
              </a:r>
              <a:r>
                <a:rPr lang="zh-CN" altLang="en-US" b="1" dirty="0">
                  <a:latin typeface="黑体" panose="02010609060101010101" charset="-122"/>
                  <a:ea typeface="黑体" panose="02010609060101010101" charset="-122"/>
                  <a:cs typeface="黑体" panose="02010609060101010101" charset="-122"/>
                </a:rPr>
                <a:t>我们不走此路，要靠平等互利、合作共赢、和平发展之路；</a:t>
              </a:r>
              <a:r>
                <a:rPr lang="zh-CN" altLang="en-US" b="1" dirty="0">
                  <a:solidFill>
                    <a:srgbClr val="0000FF"/>
                  </a:solidFill>
                  <a:latin typeface="黑体" panose="02010609060101010101" charset="-122"/>
                  <a:ea typeface="黑体" panose="02010609060101010101" charset="-122"/>
                  <a:cs typeface="黑体" panose="02010609060101010101" charset="-122"/>
                </a:rPr>
                <a:t>警示：</a:t>
              </a:r>
              <a:r>
                <a:rPr lang="zh-CN" altLang="en-US" b="1" dirty="0">
                  <a:latin typeface="黑体" panose="02010609060101010101" charset="-122"/>
                  <a:ea typeface="黑体" panose="02010609060101010101" charset="-122"/>
                  <a:cs typeface="黑体" panose="02010609060101010101" charset="-122"/>
                </a:rPr>
                <a:t>制度不断改革完善、建设科技强国、工业强国、海洋大国、维护世界和平等</a:t>
              </a:r>
              <a:endParaRPr lang="zh-CN" altLang="en-US" b="1" dirty="0">
                <a:latin typeface="黑体" panose="02010609060101010101" charset="-122"/>
                <a:ea typeface="黑体" panose="02010609060101010101" charset="-122"/>
                <a:cs typeface="黑体" panose="02010609060101010101" charset="-122"/>
              </a:endParaRPr>
            </a:p>
          </p:txBody>
        </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标题 5"/>
          <p:cNvSpPr/>
          <p:nvPr/>
        </p:nvSpPr>
        <p:spPr>
          <a:xfrm>
            <a:off x="4300516" y="268857"/>
            <a:ext cx="4824536" cy="432048"/>
          </a:xfrm>
          <a:prstGeom prst="rect">
            <a:avLst/>
          </a:prstGeom>
        </p:spPr>
        <p:style>
          <a:lnRef idx="0">
            <a:schemeClr val="accent1"/>
          </a:lnRef>
          <a:fillRef idx="3">
            <a:schemeClr val="accent1"/>
          </a:fillRef>
          <a:effectRef idx="3">
            <a:schemeClr val="accent1"/>
          </a:effectRef>
          <a:fontRef idx="minor">
            <a:schemeClr val="lt1"/>
          </a:fontRef>
        </p:style>
        <p:txBody>
          <a:bodyPr/>
          <a:lstStyle/>
          <a:p>
            <a:r>
              <a:rPr lang="zh-CN" altLang="en-US" sz="2000" b="1" dirty="0">
                <a:latin typeface="Times New Roman" panose="02020603050405020304" pitchFamily="18" charset="0"/>
                <a:ea typeface="微软雅黑" panose="020B0503020204020204" charset="-122"/>
                <a:sym typeface="Times New Roman" panose="02020603050405020304" pitchFamily="18" charset="0"/>
              </a:rPr>
              <a:t>中国古代农业</a:t>
            </a:r>
            <a:r>
              <a:rPr lang="en-US" altLang="zh-CN" sz="2000" b="1" dirty="0">
                <a:latin typeface="Arial" panose="020B0604020202020204" pitchFamily="34" charset="0"/>
                <a:ea typeface="微软雅黑" panose="020B0503020204020204" charset="-122"/>
                <a:sym typeface="Times New Roman" panose="02020603050405020304" pitchFamily="18" charset="0"/>
              </a:rPr>
              <a:t>—</a:t>
            </a:r>
            <a:r>
              <a:rPr lang="zh-CN" altLang="en-US" sz="2000" b="1" dirty="0">
                <a:latin typeface="Times New Roman" panose="02020603050405020304" pitchFamily="18" charset="0"/>
                <a:ea typeface="微软雅黑" panose="020B0503020204020204" charset="-122"/>
                <a:sym typeface="Times New Roman" panose="02020603050405020304" pitchFamily="18" charset="0"/>
              </a:rPr>
              <a:t>从</a:t>
            </a:r>
            <a:r>
              <a:rPr lang="en-US" altLang="zh-CN" sz="2000" b="1" dirty="0">
                <a:latin typeface="Arial" panose="020B0604020202020204" pitchFamily="34" charset="0"/>
                <a:ea typeface="微软雅黑" panose="020B0503020204020204" charset="-122"/>
                <a:sym typeface="Times New Roman" panose="02020603050405020304" pitchFamily="18" charset="0"/>
              </a:rPr>
              <a:t>“</a:t>
            </a:r>
            <a:r>
              <a:rPr lang="zh-CN" altLang="en-US" sz="2000" b="1" dirty="0">
                <a:latin typeface="Times New Roman" panose="02020603050405020304" pitchFamily="18" charset="0"/>
                <a:ea typeface="微软雅黑" panose="020B0503020204020204" charset="-122"/>
                <a:sym typeface="Times New Roman" panose="02020603050405020304" pitchFamily="18" charset="0"/>
              </a:rPr>
              <a:t>刀耕火种</a:t>
            </a:r>
            <a:r>
              <a:rPr lang="en-US" altLang="zh-CN" sz="2000" b="1" dirty="0">
                <a:latin typeface="Arial" panose="020B0604020202020204" pitchFamily="34" charset="0"/>
                <a:ea typeface="微软雅黑" panose="020B0503020204020204" charset="-122"/>
                <a:sym typeface="Times New Roman" panose="02020603050405020304" pitchFamily="18" charset="0"/>
              </a:rPr>
              <a:t>”</a:t>
            </a:r>
            <a:r>
              <a:rPr lang="zh-CN" altLang="en-US" sz="2000" b="1" dirty="0">
                <a:latin typeface="Times New Roman" panose="02020603050405020304" pitchFamily="18" charset="0"/>
                <a:ea typeface="微软雅黑" panose="020B0503020204020204" charset="-122"/>
                <a:sym typeface="Times New Roman" panose="02020603050405020304" pitchFamily="18" charset="0"/>
              </a:rPr>
              <a:t>到精耕细作</a:t>
            </a:r>
            <a:endParaRPr lang="zh-CN" altLang="en-US" sz="2000" b="1" dirty="0">
              <a:solidFill>
                <a:srgbClr val="000000"/>
              </a:solidFill>
              <a:latin typeface="Arial Black" panose="020B0A04020102020204" charset="0"/>
              <a:ea typeface="微软雅黑" panose="020B0503020204020204" charset="-122"/>
              <a:sym typeface="Arial Black" panose="020B0A04020102020204" charset="0"/>
            </a:endParaRPr>
          </a:p>
        </p:txBody>
      </p:sp>
      <p:sp>
        <p:nvSpPr>
          <p:cNvPr id="7173" name="矩形 11"/>
          <p:cNvSpPr/>
          <p:nvPr/>
        </p:nvSpPr>
        <p:spPr>
          <a:xfrm>
            <a:off x="617765" y="333201"/>
            <a:ext cx="117475" cy="576263"/>
          </a:xfrm>
          <a:prstGeom prst="rect">
            <a:avLst/>
          </a:prstGeom>
          <a:solidFill>
            <a:srgbClr val="DDD9C3"/>
          </a:solidFill>
          <a:ln w="9525">
            <a:noFill/>
          </a:ln>
        </p:spPr>
        <p:txBody>
          <a:bodyPr anchor="ctr"/>
          <a:lstStyle/>
          <a:p>
            <a:pPr algn="ctr"/>
            <a:endParaRPr lang="zh-CN" altLang="zh-CN" sz="1600" b="1" dirty="0">
              <a:solidFill>
                <a:srgbClr val="FFFFFF"/>
              </a:solidFill>
              <a:latin typeface="Arial" panose="020B0604020202020204" pitchFamily="34" charset="0"/>
              <a:ea typeface="微软雅黑" panose="020B0503020204020204" charset="-122"/>
              <a:sym typeface="Arial" panose="020B0604020202020204" pitchFamily="34" charset="0"/>
            </a:endParaRPr>
          </a:p>
        </p:txBody>
      </p:sp>
      <p:graphicFrame>
        <p:nvGraphicFramePr>
          <p:cNvPr id="8198" name="Group 6"/>
          <p:cNvGraphicFramePr>
            <a:graphicFrameLocks noGrp="1"/>
          </p:cNvGraphicFramePr>
          <p:nvPr>
            <p:custDataLst>
              <p:tags r:id="rId1"/>
            </p:custDataLst>
          </p:nvPr>
        </p:nvGraphicFramePr>
        <p:xfrm>
          <a:off x="340076" y="885651"/>
          <a:ext cx="8784977" cy="5927725"/>
        </p:xfrm>
        <a:graphic>
          <a:graphicData uri="http://schemas.openxmlformats.org/drawingml/2006/table">
            <a:tbl>
              <a:tblPr/>
              <a:tblGrid>
                <a:gridCol w="829836"/>
                <a:gridCol w="933567"/>
                <a:gridCol w="7021574"/>
              </a:tblGrid>
              <a:tr h="457200">
                <a:tc>
                  <a:txBody>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地位</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发展历程</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r h="9144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原始</a:t>
                      </a:r>
                      <a:endParaRPr kumimoji="0" lang="zh-CN" altLang="en-US" sz="18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社会</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起源</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a:ln>
                            <a:noFill/>
                          </a:ln>
                          <a:solidFill>
                            <a:srgbClr val="000000"/>
                          </a:solidFill>
                          <a:effectLst/>
                          <a:latin typeface="+mn-ea"/>
                          <a:ea typeface="+mn-ea"/>
                          <a:sym typeface="Courier New" panose="02070309020205020404" pitchFamily="49" charset="0"/>
                        </a:rPr>
                        <a:t>(1)</a:t>
                      </a:r>
                      <a:r>
                        <a:rPr kumimoji="0" lang="zh-CN" altLang="en-US" sz="2000" b="1" i="0" u="none" strike="noStrike" cap="none" normalizeH="0" baseline="0" dirty="0">
                          <a:ln>
                            <a:noFill/>
                          </a:ln>
                          <a:solidFill>
                            <a:srgbClr val="000000"/>
                          </a:solidFill>
                          <a:effectLst/>
                          <a:latin typeface="+mn-ea"/>
                          <a:ea typeface="+mn-ea"/>
                          <a:sym typeface="Courier New" panose="02070309020205020404" pitchFamily="49" charset="0"/>
                        </a:rPr>
                        <a:t>标志：七八千年前黄河、长江流域，</a:t>
                      </a: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最早培植粟和水稻</a:t>
                      </a:r>
                      <a:endParaRPr kumimoji="0" lang="zh-CN" altLang="en-US" sz="18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a:ln>
                            <a:noFill/>
                          </a:ln>
                          <a:solidFill>
                            <a:srgbClr val="000000"/>
                          </a:solidFill>
                          <a:effectLst/>
                          <a:latin typeface="+mn-ea"/>
                          <a:ea typeface="+mn-ea"/>
                          <a:sym typeface="Courier New" panose="02070309020205020404" pitchFamily="49" charset="0"/>
                        </a:rPr>
                        <a:t>(2)</a:t>
                      </a:r>
                      <a:r>
                        <a:rPr kumimoji="0" lang="en-US" sz="2000" b="1" i="0" u="none" strike="noStrike" cap="none" normalizeH="0" baseline="0" dirty="0" err="1">
                          <a:ln>
                            <a:noFill/>
                          </a:ln>
                          <a:solidFill>
                            <a:srgbClr val="000000"/>
                          </a:solidFill>
                          <a:effectLst/>
                          <a:latin typeface="+mn-ea"/>
                          <a:ea typeface="+mn-ea"/>
                          <a:sym typeface="Courier New" panose="02070309020205020404" pitchFamily="49" charset="0"/>
                        </a:rPr>
                        <a:t>工具：石、木、骨器</a:t>
                      </a:r>
                      <a:endParaRPr kumimoji="0" lang="en-US" sz="2000" b="1" i="0" u="none" strike="noStrike" cap="none" normalizeH="0" baseline="0" dirty="0">
                        <a:ln>
                          <a:noFill/>
                        </a:ln>
                        <a:solidFill>
                          <a:srgbClr val="000000"/>
                        </a:solidFill>
                        <a:effectLst/>
                        <a:latin typeface="+mn-ea"/>
                        <a:ea typeface="+mn-ea"/>
                        <a:sym typeface="Courier New" panose="02070309020205020404" pitchFamily="49"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a:ln>
                            <a:noFill/>
                          </a:ln>
                          <a:solidFill>
                            <a:srgbClr val="000000"/>
                          </a:solidFill>
                          <a:effectLst/>
                          <a:latin typeface="+mn-ea"/>
                          <a:ea typeface="+mn-ea"/>
                          <a:sym typeface="Courier New" panose="02070309020205020404" pitchFamily="49" charset="0"/>
                        </a:rPr>
                        <a:t>(3)</a:t>
                      </a:r>
                      <a:r>
                        <a:rPr kumimoji="0" lang="zh-CN" altLang="en-US" sz="2000" b="1" i="0" u="none" strike="noStrike" cap="none" normalizeH="0" baseline="0" dirty="0">
                          <a:ln>
                            <a:noFill/>
                          </a:ln>
                          <a:solidFill>
                            <a:srgbClr val="000000"/>
                          </a:solidFill>
                          <a:effectLst/>
                          <a:latin typeface="+mn-ea"/>
                          <a:ea typeface="+mn-ea"/>
                          <a:sym typeface="Courier New" panose="02070309020205020404" pitchFamily="49" charset="0"/>
                        </a:rPr>
                        <a:t>方式</a:t>
                      </a: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：刀耕火种</a:t>
                      </a:r>
                      <a:r>
                        <a:rPr kumimoji="0" lang="en-US" sz="2000" b="1" i="0" u="none" strike="noStrike" cap="none" normalizeH="0" baseline="0" dirty="0">
                          <a:ln>
                            <a:noFill/>
                          </a:ln>
                          <a:solidFill>
                            <a:srgbClr val="000000"/>
                          </a:solidFill>
                          <a:effectLst/>
                          <a:latin typeface="+mn-ea"/>
                          <a:ea typeface="+mn-ea"/>
                          <a:sym typeface="Courier New" panose="02070309020205020404" pitchFamily="49" charset="0"/>
                        </a:rPr>
                        <a:t>(4)</a:t>
                      </a: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土地：氏族公社所有</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r h="9144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夏商周</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奠基</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(1)工具：石器、出现少量青铜农具（金石并用时代）</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(2)土地：井田制，土地国有</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(3)方式：石器锄耕</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r h="12192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春秋</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战国</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形成</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(1)方式：铁犁牛耕</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(2)技术：注意精耕细作，修建都江堰和郑国渠</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(3)土地：井田制遭破坏，土地私有制逐步形成</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(4)形式：男耕女织、自给自足的小农经济逐渐形成</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r h="12192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秦汉</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至唐宋元</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成熟</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发展</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(1)方式：牛耕普及</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(2)工具：出现耦犁、耧车、曲辕犁</a:t>
                      </a: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等</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(3)技术：出现代田法、耕耙技术</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(4)灌溉：出现翻车、筒车等工具</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r h="1203325">
                <a:tc>
                  <a:txBody>
                    <a:body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rPr>
                        <a:t>明清</a:t>
                      </a:r>
                      <a:endParaRPr kumimoji="0" lang="zh-CN" altLang="en-US" sz="2000" b="1" i="0" u="none" strike="noStrike" cap="none" normalizeH="0" baseline="0" dirty="0">
                        <a:ln>
                          <a:noFill/>
                        </a:ln>
                        <a:solidFill>
                          <a:srgbClr val="FFFF00"/>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00B050"/>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高度</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p>
                      <a:pPr marL="0" marR="0" lvl="0" indent="0" algn="ctr"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rPr>
                        <a:t>发展</a:t>
                      </a:r>
                      <a:endParaRPr kumimoji="0" lang="zh-CN" altLang="en-US" sz="2000" b="1" i="0" u="none" strike="noStrike" cap="none" normalizeH="0" baseline="0" dirty="0">
                        <a:ln>
                          <a:noFill/>
                        </a:ln>
                        <a:solidFill>
                          <a:schemeClr val="bg1"/>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c>
                  <a:txBody>
                    <a:bodyPr/>
                    <a:lstStyle/>
                    <a:p>
                      <a:pPr marL="71755" marR="0" lvl="0" indent="0" algn="l"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(1)作物：高产玉米、甘薯引进，广泛植棉，衣食结构改变</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(2)耕地：耕地面积扩大，人口增长</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p>
                      <a:pPr marL="71755" marR="0" lvl="0" indent="0" algn="l" defTabSz="914400" rtl="0" eaLnBrk="1" fontAlgn="base" latinLnBrk="0" hangingPunct="1">
                        <a:lnSpc>
                          <a:spcPct val="9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rPr>
                        <a:t>(3)生产关系：土地兼并严重，租佃关系日益普遍化</a:t>
                      </a:r>
                      <a:endParaRPr kumimoji="0" lang="zh-CN" altLang="en-US" sz="2000" b="1" i="0" u="none" strike="noStrike" cap="none" normalizeH="0" baseline="0" dirty="0">
                        <a:ln>
                          <a:noFill/>
                        </a:ln>
                        <a:solidFill>
                          <a:srgbClr val="000000"/>
                        </a:solidFill>
                        <a:effectLst/>
                        <a:latin typeface="+mn-ea"/>
                        <a:ea typeface="+mn-ea"/>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20000"/>
                        <a:lumOff val="80000"/>
                      </a:schemeClr>
                    </a:solidFill>
                  </a:tcPr>
                </a:tc>
              </a:tr>
            </a:tbl>
          </a:graphicData>
        </a:graphic>
      </p:graphicFrame>
      <p:sp>
        <p:nvSpPr>
          <p:cNvPr id="7" name="标题 1"/>
          <p:cNvSpPr txBox="1"/>
          <p:nvPr/>
        </p:nvSpPr>
        <p:spPr>
          <a:xfrm>
            <a:off x="236882" y="268857"/>
            <a:ext cx="3960440" cy="494219"/>
          </a:xfrm>
          <a:prstGeom prst="rect">
            <a:avLst/>
          </a:prstGeom>
        </p:spPr>
        <p:style>
          <a:lnRef idx="3">
            <a:schemeClr val="lt1"/>
          </a:lnRef>
          <a:fillRef idx="1">
            <a:schemeClr val="accent2"/>
          </a:fillRef>
          <a:effectRef idx="1">
            <a:schemeClr val="accent2"/>
          </a:effectRef>
          <a:fontRef idx="minor">
            <a:schemeClr val="lt1"/>
          </a:fontRef>
        </p:style>
        <p:txBody>
          <a:bodyPr/>
          <a:lstStyle/>
          <a:p>
            <a:pPr>
              <a:spcBef>
                <a:spcPct val="0"/>
              </a:spcBef>
              <a:defRPr/>
            </a:pPr>
            <a:r>
              <a:rPr lang="zh-CN" altLang="en-US" sz="2800" b="1" dirty="0">
                <a:solidFill>
                  <a:srgbClr val="2D2DFF"/>
                </a:solidFill>
                <a:latin typeface="黑体" panose="02010609060101010101" charset="-122"/>
                <a:ea typeface="黑体" panose="02010609060101010101" charset="-122"/>
                <a:cs typeface="黑体" panose="02010609060101010101" charset="-122"/>
              </a:rPr>
              <a:t>按照时间构建（</a:t>
            </a:r>
            <a:r>
              <a:rPr lang="en-US" altLang="zh-CN" sz="2800" b="1" dirty="0">
                <a:solidFill>
                  <a:srgbClr val="2D2DFF"/>
                </a:solidFill>
                <a:latin typeface="黑体" panose="02010609060101010101" charset="-122"/>
                <a:ea typeface="黑体" panose="02010609060101010101" charset="-122"/>
                <a:cs typeface="黑体" panose="02010609060101010101" charset="-122"/>
              </a:rPr>
              <a:t>2</a:t>
            </a:r>
            <a:r>
              <a:rPr lang="zh-CN" altLang="en-US" sz="2800" b="1" dirty="0">
                <a:solidFill>
                  <a:srgbClr val="2D2DFF"/>
                </a:solidFill>
                <a:latin typeface="黑体" panose="02010609060101010101" charset="-122"/>
                <a:ea typeface="黑体" panose="02010609060101010101" charset="-122"/>
                <a:cs typeface="黑体" panose="02010609060101010101" charset="-122"/>
              </a:rPr>
              <a:t>）</a:t>
            </a:r>
            <a:endParaRPr lang="zh-CN" altLang="en-US" sz="2800" b="1" dirty="0">
              <a:solidFill>
                <a:srgbClr val="2D2DFF"/>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标题 5"/>
          <p:cNvSpPr/>
          <p:nvPr/>
        </p:nvSpPr>
        <p:spPr>
          <a:xfrm>
            <a:off x="5591944" y="112688"/>
            <a:ext cx="4896544" cy="508000"/>
          </a:xfrm>
          <a:prstGeom prst="rect">
            <a:avLst/>
          </a:prstGeom>
        </p:spPr>
        <p:style>
          <a:lnRef idx="1">
            <a:schemeClr val="accent1"/>
          </a:lnRef>
          <a:fillRef idx="3">
            <a:schemeClr val="accent1"/>
          </a:fillRef>
          <a:effectRef idx="2">
            <a:schemeClr val="accent1"/>
          </a:effectRef>
          <a:fontRef idx="minor">
            <a:schemeClr val="lt1"/>
          </a:fontRef>
        </p:style>
        <p:txBody>
          <a:bodyPr/>
          <a:lstStyle/>
          <a:p>
            <a:pPr algn="ctr"/>
            <a:r>
              <a:rPr lang="zh-CN" altLang="en-US" b="1" dirty="0">
                <a:solidFill>
                  <a:schemeClr val="bg1"/>
                </a:solidFill>
                <a:latin typeface="Arial Black" panose="020B0A04020102020204" charset="0"/>
                <a:ea typeface="微软雅黑" panose="020B0503020204020204" charset="-122"/>
                <a:sym typeface="Arial Black" panose="020B0A04020102020204" charset="0"/>
              </a:rPr>
              <a:t>古代商业：从严格控制到打破时空、相对宽松</a:t>
            </a:r>
            <a:endParaRPr lang="zh-CN" altLang="en-US" sz="1200" b="1" dirty="0">
              <a:solidFill>
                <a:schemeClr val="bg1"/>
              </a:solidFill>
              <a:latin typeface="Arial Black" panose="020B0A04020102020204" charset="0"/>
              <a:ea typeface="微软雅黑" panose="020B0503020204020204" charset="-122"/>
              <a:sym typeface="Arial Black" panose="020B0A04020102020204" charset="0"/>
            </a:endParaRPr>
          </a:p>
        </p:txBody>
      </p:sp>
      <p:graphicFrame>
        <p:nvGraphicFramePr>
          <p:cNvPr id="10246" name="Group 6"/>
          <p:cNvGraphicFramePr>
            <a:graphicFrameLocks noGrp="1"/>
          </p:cNvGraphicFramePr>
          <p:nvPr/>
        </p:nvGraphicFramePr>
        <p:xfrm>
          <a:off x="1684339" y="765175"/>
          <a:ext cx="8834437" cy="5622926"/>
        </p:xfrm>
        <a:graphic>
          <a:graphicData uri="http://schemas.openxmlformats.org/drawingml/2006/table">
            <a:tbl>
              <a:tblPr/>
              <a:tblGrid>
                <a:gridCol w="819150"/>
                <a:gridCol w="1217612"/>
                <a:gridCol w="6797675"/>
              </a:tblGrid>
              <a:tr h="5461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阶段特点</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000000"/>
                          </a:solidFill>
                          <a:effectLst/>
                          <a:highlight>
                            <a:srgbClr val="00FF00"/>
                          </a:highlight>
                          <a:latin typeface="Times New Roman" panose="02020603050405020304" pitchFamily="18" charset="0"/>
                          <a:ea typeface="微软雅黑" panose="020B0503020204020204" charset="-122"/>
                          <a:sym typeface="Times New Roman" panose="02020603050405020304" pitchFamily="18" charset="0"/>
                        </a:rPr>
                        <a:t>发展历程</a:t>
                      </a:r>
                      <a:endParaRPr kumimoji="0" lang="zh-CN" altLang="en-US" sz="2000" b="1" i="0" u="none" strike="noStrike" cap="none" normalizeH="0" baseline="0" dirty="0">
                        <a:ln>
                          <a:noFill/>
                        </a:ln>
                        <a:solidFill>
                          <a:srgbClr val="000000"/>
                        </a:solidFill>
                        <a:effectLst/>
                        <a:highlight>
                          <a:srgbClr val="00FF00"/>
                        </a:highligh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r h="830263">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先秦</a:t>
                      </a:r>
                      <a:endParaRPr kumimoji="0" lang="zh-CN" altLang="en-US" sz="18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兴起发展</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Courier New" panose="02070309020205020404" pitchFamily="49" charset="0"/>
                        </a:rPr>
                        <a:t>(1)</a:t>
                      </a:r>
                      <a:r>
                        <a:rPr kumimoji="0" lang="zh-CN" alt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rPr>
                        <a:t>商朝人善于经商，后世将从事商业活动的人称为</a:t>
                      </a:r>
                      <a:r>
                        <a:rPr kumimoji="0" 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rPr>
                        <a:t>“</a:t>
                      </a:r>
                      <a:r>
                        <a:rPr kumimoji="0" lang="zh-CN" alt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rPr>
                        <a:t>商人</a:t>
                      </a:r>
                      <a:r>
                        <a:rPr kumimoji="0" 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rPr>
                        <a:t>”</a:t>
                      </a:r>
                      <a:endParaRPr kumimoji="0" lang="en-US" sz="16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Courier New" panose="02070309020205020404" pitchFamily="49" charset="0"/>
                        </a:rPr>
                        <a:t>(2)</a:t>
                      </a:r>
                      <a:r>
                        <a:rPr kumimoji="0" lang="zh-CN" alt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rPr>
                        <a:t>春秋战国，出现许多富足巨商和城市</a:t>
                      </a:r>
                      <a:endParaRPr kumimoji="0" lang="zh-CN" altLang="en-US" sz="1800" b="1" i="0" u="none" strike="noStrike" cap="none" normalizeH="0" baseline="0" dirty="0">
                        <a:ln>
                          <a:noFill/>
                        </a:ln>
                        <a:solidFill>
                          <a:srgbClr val="FFFF00"/>
                        </a:solidFill>
                        <a:effectLst/>
                        <a:latin typeface="华文楷体" panose="02010600040101010101" charset="-122"/>
                        <a:ea typeface="华文楷体" panose="02010600040101010101"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r h="893763">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秦汉</a:t>
                      </a:r>
                      <a:endParaRPr kumimoji="0" lang="zh-CN" altLang="en-US" sz="18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重农抑商步履维艰</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Courier New" panose="02070309020205020404" pitchFamily="49" charset="0"/>
                        </a:rPr>
                        <a:t>(1)</a:t>
                      </a: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Courier New" panose="02070309020205020404" pitchFamily="49" charset="0"/>
                        </a:rPr>
                        <a:t>实行</a:t>
                      </a: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重农抑商政策，抑制商人、时空限制、商业官营</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Courier New" panose="02070309020205020404" pitchFamily="49" charset="0"/>
                        </a:rPr>
                        <a:t>(2)</a:t>
                      </a: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商业发展总体水平不高，但还是有所发展</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隋唐</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范围扩大贸易繁荣</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(1)长安、洛阳、扬州、杭州等城市商业繁荣</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(2)草市、夜市发展起来</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(3)出现柜坊和飞钱</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r h="12192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宋元</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打破时空空前繁荣</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(1)宅屋街道，草市、夜市、晓市、庙会集市繁荣</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(2)出现最早的纸币“交子”</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(3)商税收入成为政府的重要财源</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(4)宋东京繁华、元大都国际性商业大都会</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r h="12192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明清</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rPr>
                        <a:t>时期</a:t>
                      </a:r>
                      <a:endParaRPr kumimoji="0" lang="zh-CN" altLang="en-US" sz="2000" b="1" i="0" u="none" strike="noStrike" cap="none" normalizeH="0" baseline="0" dirty="0">
                        <a:ln>
                          <a:noFill/>
                        </a:ln>
                        <a:solidFill>
                          <a:schemeClr val="bg1"/>
                        </a:solidFill>
                        <a:effectLst/>
                        <a:latin typeface="Times New Roman" panose="02020603050405020304" pitchFamily="18" charset="0"/>
                        <a:ea typeface="微软雅黑" panose="020B0503020204020204" charset="-122"/>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rgbClr val="C0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rPr>
                        <a:t>高度繁荣商帮出现</a:t>
                      </a:r>
                      <a:endParaRPr kumimoji="0" lang="zh-CN" altLang="en-US" sz="2000" b="1" i="0" u="none" strike="noStrike" cap="none" normalizeH="0" baseline="0" dirty="0">
                        <a:ln>
                          <a:noFill/>
                        </a:ln>
                        <a:solidFill>
                          <a:srgbClr val="FFFF00"/>
                        </a:solidFill>
                        <a:effectLst/>
                        <a:latin typeface="宋体" panose="02010600030101010101" pitchFamily="2" charset="-122"/>
                        <a:ea typeface="宋体" panose="02010600030101010101" pitchFamily="2" charset="-122"/>
                        <a:sym typeface="Courier New" panose="02070309020205020404" pitchFamily="49"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(1)大量农副产品棉、茶、染料等进入市场</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(2)白银称为流通货币；出现地域“商帮”如徽商和晋商</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p>
                      <a:pPr marL="71755"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rPr>
                        <a:t>(3)商业市镇繁荣（4)江南出现资本主义萌芽</a:t>
                      </a:r>
                      <a:endParaRPr kumimoji="0" lang="zh-CN" altLang="en-US" sz="1800" b="1" i="0" u="none" strike="noStrike" kern="1200" cap="none" normalizeH="0" baseline="0" dirty="0">
                        <a:ln>
                          <a:noFill/>
                        </a:ln>
                        <a:solidFill>
                          <a:srgbClr val="FFFF00"/>
                        </a:solidFill>
                        <a:effectLst/>
                        <a:latin typeface="华文楷体" panose="02010600040101010101" charset="-122"/>
                        <a:ea typeface="华文楷体" panose="02010600040101010101" charset="-122"/>
                        <a:cs typeface="+mn-cs"/>
                        <a:sym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cell3D prstMaterial="dkEdge">
                      <a:bevel prst="convex"/>
                      <a:lightRig rig="flood" dir="t"/>
                    </a:cell3D>
                    <a:solidFill>
                      <a:schemeClr val="tx2">
                        <a:lumMod val="40000"/>
                        <a:lumOff val="60000"/>
                      </a:schemeClr>
                    </a:solidFill>
                  </a:tcPr>
                </a:tc>
              </a:tr>
            </a:tbl>
          </a:graphicData>
        </a:graphic>
      </p:graphicFrame>
      <p:sp>
        <p:nvSpPr>
          <p:cNvPr id="7" name="标题 1"/>
          <p:cNvSpPr txBox="1"/>
          <p:nvPr/>
        </p:nvSpPr>
        <p:spPr>
          <a:xfrm>
            <a:off x="1524000" y="116632"/>
            <a:ext cx="3960440" cy="504056"/>
          </a:xfrm>
          <a:prstGeom prst="rect">
            <a:avLst/>
          </a:prstGeom>
        </p:spPr>
        <p:style>
          <a:lnRef idx="3">
            <a:schemeClr val="lt1"/>
          </a:lnRef>
          <a:fillRef idx="1">
            <a:schemeClr val="accent2"/>
          </a:fillRef>
          <a:effectRef idx="1">
            <a:schemeClr val="accent2"/>
          </a:effectRef>
          <a:fontRef idx="minor">
            <a:schemeClr val="lt1"/>
          </a:fontRef>
        </p:style>
        <p:txBody>
          <a:bodyPr/>
          <a:lstStyle/>
          <a:p>
            <a:pPr>
              <a:spcBef>
                <a:spcPct val="0"/>
              </a:spcBef>
              <a:defRPr/>
            </a:pPr>
            <a:r>
              <a:rPr lang="zh-CN" altLang="en-US" sz="2800" b="1" dirty="0">
                <a:solidFill>
                  <a:srgbClr val="2D2DFF"/>
                </a:solidFill>
                <a:latin typeface="黑体" panose="02010609060101010101" charset="-122"/>
                <a:ea typeface="黑体" panose="02010609060101010101" charset="-122"/>
                <a:cs typeface="黑体" panose="02010609060101010101" charset="-122"/>
              </a:rPr>
              <a:t>按照时间构建（</a:t>
            </a:r>
            <a:r>
              <a:rPr lang="en-US" altLang="zh-CN" sz="2800" b="1" dirty="0">
                <a:solidFill>
                  <a:srgbClr val="2D2DFF"/>
                </a:solidFill>
                <a:latin typeface="黑体" panose="02010609060101010101" charset="-122"/>
                <a:ea typeface="黑体" panose="02010609060101010101" charset="-122"/>
                <a:cs typeface="黑体" panose="02010609060101010101" charset="-122"/>
              </a:rPr>
              <a:t>3</a:t>
            </a:r>
            <a:r>
              <a:rPr lang="zh-CN" altLang="en-US" sz="2800" b="1" dirty="0">
                <a:solidFill>
                  <a:srgbClr val="2D2DFF"/>
                </a:solidFill>
                <a:latin typeface="黑体" panose="02010609060101010101" charset="-122"/>
                <a:ea typeface="黑体" panose="02010609060101010101" charset="-122"/>
                <a:cs typeface="黑体" panose="02010609060101010101" charset="-122"/>
              </a:rPr>
              <a:t>）</a:t>
            </a:r>
            <a:endParaRPr lang="zh-CN" altLang="en-US" sz="2800" b="1" dirty="0">
              <a:solidFill>
                <a:srgbClr val="2D2DFF"/>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801180" y="167810"/>
            <a:ext cx="8301608" cy="796950"/>
          </a:xfrm>
          <a:prstGeom prst="rect">
            <a:avLst/>
          </a:prstGeom>
        </p:spPr>
        <p:style>
          <a:lnRef idx="3">
            <a:schemeClr val="lt1"/>
          </a:lnRef>
          <a:fillRef idx="1">
            <a:schemeClr val="accent2"/>
          </a:fillRef>
          <a:effectRef idx="1">
            <a:schemeClr val="accent2"/>
          </a:effectRef>
          <a:fontRef idx="minor">
            <a:schemeClr val="lt1"/>
          </a:fontRef>
        </p:style>
        <p:txBody>
          <a:bodyPr/>
          <a:lstStyle/>
          <a:p>
            <a:pPr algn="ctr">
              <a:spcBef>
                <a:spcPct val="0"/>
              </a:spcBef>
              <a:defRPr/>
            </a:pPr>
            <a:r>
              <a:rPr lang="zh-CN" altLang="en-US" sz="4400" b="1" dirty="0">
                <a:solidFill>
                  <a:srgbClr val="2D2DFF"/>
                </a:solidFill>
                <a:latin typeface="黑体" panose="02010609060101010101" charset="-122"/>
                <a:ea typeface="黑体" panose="02010609060101010101" charset="-122"/>
                <a:cs typeface="黑体" panose="02010609060101010101" charset="-122"/>
              </a:rPr>
              <a:t>按照地点构建</a:t>
            </a:r>
            <a:r>
              <a:rPr lang="en-US" altLang="zh-CN" sz="4400" b="1" dirty="0">
                <a:solidFill>
                  <a:srgbClr val="2D2DFF"/>
                </a:solidFill>
                <a:latin typeface="黑体" panose="02010609060101010101" charset="-122"/>
                <a:ea typeface="黑体" panose="02010609060101010101" charset="-122"/>
                <a:cs typeface="黑体" panose="02010609060101010101" charset="-122"/>
              </a:rPr>
              <a:t>-</a:t>
            </a:r>
            <a:r>
              <a:rPr lang="zh-CN" altLang="en-US" sz="4400" b="1" dirty="0">
                <a:solidFill>
                  <a:srgbClr val="2D2DFF"/>
                </a:solidFill>
                <a:latin typeface="黑体" panose="02010609060101010101" charset="-122"/>
                <a:ea typeface="黑体" panose="02010609060101010101" charset="-122"/>
                <a:cs typeface="黑体" panose="02010609060101010101" charset="-122"/>
              </a:rPr>
              <a:t>强化时空观念</a:t>
            </a:r>
            <a:endParaRPr lang="zh-CN" altLang="en-US" sz="4400" b="1" dirty="0">
              <a:solidFill>
                <a:srgbClr val="2D2DFF"/>
              </a:solidFill>
              <a:latin typeface="黑体" panose="02010609060101010101" charset="-122"/>
              <a:ea typeface="黑体" panose="02010609060101010101" charset="-122"/>
              <a:cs typeface="黑体" panose="02010609060101010101" charset="-122"/>
            </a:endParaRPr>
          </a:p>
        </p:txBody>
      </p:sp>
      <p:sp>
        <p:nvSpPr>
          <p:cNvPr id="3" name="TextBox 2"/>
          <p:cNvSpPr txBox="1"/>
          <p:nvPr/>
        </p:nvSpPr>
        <p:spPr>
          <a:xfrm>
            <a:off x="1991544" y="1124744"/>
            <a:ext cx="2808312"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毛泽东思想形成与发展</a:t>
            </a:r>
            <a:endParaRPr lang="zh-CN" altLang="en-US" sz="2000" b="1" dirty="0">
              <a:latin typeface="黑体" panose="02010609060101010101" charset="-122"/>
              <a:ea typeface="黑体" panose="02010609060101010101" charset="-122"/>
            </a:endParaRPr>
          </a:p>
        </p:txBody>
      </p:sp>
      <p:grpSp>
        <p:nvGrpSpPr>
          <p:cNvPr id="44" name="组合 43"/>
          <p:cNvGrpSpPr/>
          <p:nvPr/>
        </p:nvGrpSpPr>
        <p:grpSpPr>
          <a:xfrm>
            <a:off x="8053314" y="1916832"/>
            <a:ext cx="2237735" cy="1944216"/>
            <a:chOff x="6529313" y="1916832"/>
            <a:chExt cx="2237735" cy="1944216"/>
          </a:xfrm>
        </p:grpSpPr>
        <p:sp>
          <p:nvSpPr>
            <p:cNvPr id="28" name="TextBox 27"/>
            <p:cNvSpPr txBox="1"/>
            <p:nvPr/>
          </p:nvSpPr>
          <p:spPr>
            <a:xfrm>
              <a:off x="7236296" y="1916832"/>
              <a:ext cx="720080"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发展</a:t>
              </a:r>
              <a:endParaRPr lang="zh-CN" altLang="en-US" sz="2000" b="1" dirty="0">
                <a:latin typeface="黑体" panose="02010609060101010101" charset="-122"/>
                <a:ea typeface="黑体" panose="02010609060101010101" charset="-122"/>
              </a:endParaRPr>
            </a:p>
          </p:txBody>
        </p:sp>
        <p:sp>
          <p:nvSpPr>
            <p:cNvPr id="39" name="TextBox 38"/>
            <p:cNvSpPr txBox="1"/>
            <p:nvPr/>
          </p:nvSpPr>
          <p:spPr>
            <a:xfrm>
              <a:off x="6529313" y="2348880"/>
              <a:ext cx="736600" cy="151216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提出人民民主专政理论</a:t>
              </a:r>
              <a:endParaRPr lang="zh-CN" altLang="en-US" b="1" dirty="0"/>
            </a:p>
          </p:txBody>
        </p:sp>
        <p:sp>
          <p:nvSpPr>
            <p:cNvPr id="40" name="TextBox 39"/>
            <p:cNvSpPr txBox="1"/>
            <p:nvPr/>
          </p:nvSpPr>
          <p:spPr>
            <a:xfrm>
              <a:off x="7310368" y="2348880"/>
              <a:ext cx="736600" cy="151216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工业化与社会改造并举理论</a:t>
              </a:r>
              <a:endParaRPr lang="zh-CN" altLang="en-US" b="1" dirty="0"/>
            </a:p>
          </p:txBody>
        </p:sp>
        <p:sp>
          <p:nvSpPr>
            <p:cNvPr id="41" name="TextBox 40"/>
            <p:cNvSpPr txBox="1"/>
            <p:nvPr/>
          </p:nvSpPr>
          <p:spPr>
            <a:xfrm>
              <a:off x="8030448" y="2348880"/>
              <a:ext cx="736600" cy="1512168"/>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适应国情的工业化道路理论</a:t>
              </a:r>
              <a:endParaRPr lang="zh-CN" altLang="en-US" b="1" dirty="0"/>
            </a:p>
          </p:txBody>
        </p:sp>
      </p:grpSp>
      <p:cxnSp>
        <p:nvCxnSpPr>
          <p:cNvPr id="61" name="曲线连接符 60"/>
          <p:cNvCxnSpPr>
            <a:endCxn id="19" idx="3"/>
          </p:cNvCxnSpPr>
          <p:nvPr/>
        </p:nvCxnSpPr>
        <p:spPr>
          <a:xfrm rot="16200000" flipV="1">
            <a:off x="2999656" y="2852936"/>
            <a:ext cx="1872208" cy="1008112"/>
          </a:xfrm>
          <a:prstGeom prst="curvedConnector2">
            <a:avLst/>
          </a:prstGeom>
          <a:ln>
            <a:tailEnd type="arrow"/>
          </a:ln>
        </p:spPr>
        <p:style>
          <a:lnRef idx="3">
            <a:schemeClr val="accent2"/>
          </a:lnRef>
          <a:fillRef idx="0">
            <a:schemeClr val="accent2"/>
          </a:fillRef>
          <a:effectRef idx="2">
            <a:schemeClr val="accent2"/>
          </a:effectRef>
          <a:fontRef idx="minor">
            <a:schemeClr val="tx1"/>
          </a:fontRef>
        </p:style>
      </p:cxnSp>
      <p:grpSp>
        <p:nvGrpSpPr>
          <p:cNvPr id="79" name="组合 78"/>
          <p:cNvGrpSpPr/>
          <p:nvPr/>
        </p:nvGrpSpPr>
        <p:grpSpPr>
          <a:xfrm>
            <a:off x="2209493" y="1412776"/>
            <a:ext cx="7198875" cy="5301208"/>
            <a:chOff x="685493" y="1412776"/>
            <a:chExt cx="7198875" cy="5301208"/>
          </a:xfrm>
        </p:grpSpPr>
        <p:sp>
          <p:nvSpPr>
            <p:cNvPr id="17" name="圆角矩形标注 16"/>
            <p:cNvSpPr/>
            <p:nvPr/>
          </p:nvSpPr>
          <p:spPr>
            <a:xfrm>
              <a:off x="7164288" y="1412776"/>
              <a:ext cx="720080"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黑体" panose="02010609060101010101" charset="-122"/>
                  <a:ea typeface="黑体" panose="02010609060101010101" charset="-122"/>
                </a:rPr>
                <a:t>北京</a:t>
              </a:r>
              <a:endParaRPr lang="zh-CN" altLang="en-US" b="1" dirty="0">
                <a:latin typeface="黑体" panose="02010609060101010101" charset="-122"/>
                <a:ea typeface="黑体" panose="02010609060101010101" charset="-122"/>
              </a:endParaRPr>
            </a:p>
          </p:txBody>
        </p:sp>
        <p:grpSp>
          <p:nvGrpSpPr>
            <p:cNvPr id="45" name="组合 44"/>
            <p:cNvGrpSpPr/>
            <p:nvPr/>
          </p:nvGrpSpPr>
          <p:grpSpPr>
            <a:xfrm>
              <a:off x="5398750" y="4437112"/>
              <a:ext cx="1300971" cy="2276872"/>
              <a:chOff x="5398750" y="4437112"/>
              <a:chExt cx="1300971" cy="2276872"/>
            </a:xfrm>
          </p:grpSpPr>
          <p:sp>
            <p:nvSpPr>
              <p:cNvPr id="20" name="圆角矩形标注 19"/>
              <p:cNvSpPr/>
              <p:nvPr/>
            </p:nvSpPr>
            <p:spPr>
              <a:xfrm>
                <a:off x="5580112" y="4437112"/>
                <a:ext cx="936104"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黑体" panose="02010609060101010101" charset="-122"/>
                    <a:ea typeface="黑体" panose="02010609060101010101" charset="-122"/>
                  </a:rPr>
                  <a:t>井冈山</a:t>
                </a:r>
                <a:endParaRPr lang="zh-CN" altLang="en-US" b="1" dirty="0">
                  <a:latin typeface="黑体" panose="02010609060101010101" charset="-122"/>
                  <a:ea typeface="黑体" panose="02010609060101010101" charset="-122"/>
                </a:endParaRPr>
              </a:p>
            </p:txBody>
          </p:sp>
          <p:sp>
            <p:nvSpPr>
              <p:cNvPr id="24" name="TextBox 23"/>
              <p:cNvSpPr txBox="1"/>
              <p:nvPr/>
            </p:nvSpPr>
            <p:spPr>
              <a:xfrm>
                <a:off x="5652120" y="5013176"/>
                <a:ext cx="720080"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形成</a:t>
                </a:r>
                <a:endParaRPr lang="zh-CN" altLang="en-US" sz="2000" b="1" dirty="0">
                  <a:latin typeface="黑体" panose="02010609060101010101" charset="-122"/>
                  <a:ea typeface="黑体" panose="02010609060101010101" charset="-122"/>
                </a:endParaRPr>
              </a:p>
            </p:txBody>
          </p:sp>
          <p:sp>
            <p:nvSpPr>
              <p:cNvPr id="30" name="TextBox 29"/>
              <p:cNvSpPr txBox="1"/>
              <p:nvPr/>
            </p:nvSpPr>
            <p:spPr>
              <a:xfrm>
                <a:off x="5398750" y="5445224"/>
                <a:ext cx="61341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sz="1400" b="1" dirty="0"/>
                  <a:t>农村包围城市（理论）</a:t>
                </a:r>
                <a:endParaRPr lang="zh-CN" altLang="en-US" sz="1400" b="1" dirty="0"/>
              </a:p>
            </p:txBody>
          </p:sp>
          <p:sp>
            <p:nvSpPr>
              <p:cNvPr id="31" name="TextBox 30"/>
              <p:cNvSpPr txBox="1"/>
              <p:nvPr/>
            </p:nvSpPr>
            <p:spPr>
              <a:xfrm>
                <a:off x="6087320" y="5445224"/>
                <a:ext cx="612401"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sz="1400" b="1" dirty="0"/>
                  <a:t>工农武装割据（实践）</a:t>
                </a:r>
                <a:endParaRPr lang="zh-CN" altLang="en-US" sz="1400" b="1" dirty="0"/>
              </a:p>
            </p:txBody>
          </p:sp>
        </p:grpSp>
        <p:grpSp>
          <p:nvGrpSpPr>
            <p:cNvPr id="46" name="组合 45"/>
            <p:cNvGrpSpPr/>
            <p:nvPr/>
          </p:nvGrpSpPr>
          <p:grpSpPr>
            <a:xfrm>
              <a:off x="2555776" y="4365104"/>
              <a:ext cx="1224136" cy="2276872"/>
              <a:chOff x="2555776" y="4365104"/>
              <a:chExt cx="1224136" cy="2276872"/>
            </a:xfrm>
          </p:grpSpPr>
          <p:sp>
            <p:nvSpPr>
              <p:cNvPr id="21" name="圆角矩形标注 20"/>
              <p:cNvSpPr/>
              <p:nvPr/>
            </p:nvSpPr>
            <p:spPr>
              <a:xfrm>
                <a:off x="2771800" y="4365104"/>
                <a:ext cx="720080"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黑体" panose="02010609060101010101" charset="-122"/>
                    <a:ea typeface="黑体" panose="02010609060101010101" charset="-122"/>
                  </a:rPr>
                  <a:t>遵义</a:t>
                </a:r>
                <a:endParaRPr lang="zh-CN" altLang="en-US" b="1" dirty="0">
                  <a:latin typeface="黑体" panose="02010609060101010101" charset="-122"/>
                  <a:ea typeface="黑体" panose="02010609060101010101" charset="-122"/>
                </a:endParaRPr>
              </a:p>
            </p:txBody>
          </p:sp>
          <p:sp>
            <p:nvSpPr>
              <p:cNvPr id="25" name="TextBox 24"/>
              <p:cNvSpPr txBox="1"/>
              <p:nvPr/>
            </p:nvSpPr>
            <p:spPr>
              <a:xfrm>
                <a:off x="2555776" y="4941168"/>
                <a:ext cx="1224136"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领导核心</a:t>
                </a:r>
                <a:endParaRPr lang="zh-CN" altLang="en-US" sz="2000" b="1" dirty="0">
                  <a:latin typeface="黑体" panose="02010609060101010101" charset="-122"/>
                  <a:ea typeface="黑体" panose="02010609060101010101" charset="-122"/>
                </a:endParaRPr>
              </a:p>
            </p:txBody>
          </p:sp>
          <p:sp>
            <p:nvSpPr>
              <p:cNvPr id="32" name="TextBox 31"/>
              <p:cNvSpPr txBox="1"/>
              <p:nvPr/>
            </p:nvSpPr>
            <p:spPr>
              <a:xfrm>
                <a:off x="3277781" y="5373216"/>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党成熟标志</a:t>
                </a:r>
                <a:endParaRPr lang="zh-CN" altLang="en-US" b="1" dirty="0"/>
              </a:p>
            </p:txBody>
          </p:sp>
          <p:sp>
            <p:nvSpPr>
              <p:cNvPr id="33" name="TextBox 32"/>
              <p:cNvSpPr txBox="1"/>
              <p:nvPr/>
            </p:nvSpPr>
            <p:spPr>
              <a:xfrm>
                <a:off x="2690684" y="5373216"/>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革命转折点</a:t>
                </a:r>
                <a:endParaRPr lang="zh-CN" altLang="en-US" b="1" dirty="0"/>
              </a:p>
            </p:txBody>
          </p:sp>
        </p:grpSp>
        <p:grpSp>
          <p:nvGrpSpPr>
            <p:cNvPr id="42" name="组合 41"/>
            <p:cNvGrpSpPr/>
            <p:nvPr/>
          </p:nvGrpSpPr>
          <p:grpSpPr>
            <a:xfrm>
              <a:off x="685493" y="2204864"/>
              <a:ext cx="1467852" cy="2204864"/>
              <a:chOff x="1333565" y="2204864"/>
              <a:chExt cx="1467852" cy="2204864"/>
            </a:xfrm>
          </p:grpSpPr>
          <p:sp>
            <p:nvSpPr>
              <p:cNvPr id="19" name="圆角矩形标注 18"/>
              <p:cNvSpPr/>
              <p:nvPr/>
            </p:nvSpPr>
            <p:spPr>
              <a:xfrm>
                <a:off x="1835696" y="2204864"/>
                <a:ext cx="720080"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黑体" panose="02010609060101010101" charset="-122"/>
                    <a:ea typeface="黑体" panose="02010609060101010101" charset="-122"/>
                  </a:rPr>
                  <a:t>延安</a:t>
                </a:r>
                <a:endParaRPr lang="zh-CN" altLang="en-US" b="1" dirty="0">
                  <a:latin typeface="黑体" panose="02010609060101010101" charset="-122"/>
                  <a:ea typeface="黑体" panose="02010609060101010101" charset="-122"/>
                </a:endParaRPr>
              </a:p>
            </p:txBody>
          </p:sp>
          <p:sp>
            <p:nvSpPr>
              <p:cNvPr id="26" name="TextBox 25"/>
              <p:cNvSpPr txBox="1"/>
              <p:nvPr/>
            </p:nvSpPr>
            <p:spPr>
              <a:xfrm>
                <a:off x="1763688" y="2708920"/>
                <a:ext cx="720080"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成熟</a:t>
                </a:r>
                <a:endParaRPr lang="zh-CN" altLang="en-US" sz="2000" b="1" dirty="0">
                  <a:latin typeface="黑体" panose="02010609060101010101" charset="-122"/>
                  <a:ea typeface="黑体" panose="02010609060101010101" charset="-122"/>
                </a:endParaRPr>
              </a:p>
            </p:txBody>
          </p:sp>
          <p:sp>
            <p:nvSpPr>
              <p:cNvPr id="34" name="TextBox 33"/>
              <p:cNvSpPr txBox="1"/>
              <p:nvPr/>
            </p:nvSpPr>
            <p:spPr>
              <a:xfrm>
                <a:off x="1837621" y="3140968"/>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革命两步走</a:t>
                </a:r>
                <a:endParaRPr lang="zh-CN" altLang="en-US" b="1" dirty="0"/>
              </a:p>
            </p:txBody>
          </p:sp>
          <p:sp>
            <p:nvSpPr>
              <p:cNvPr id="35" name="TextBox 34"/>
              <p:cNvSpPr txBox="1"/>
              <p:nvPr/>
            </p:nvSpPr>
            <p:spPr>
              <a:xfrm>
                <a:off x="1333565" y="3140968"/>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新民主义论</a:t>
                </a:r>
                <a:endParaRPr lang="zh-CN" altLang="en-US" b="1" dirty="0"/>
              </a:p>
            </p:txBody>
          </p:sp>
          <p:sp>
            <p:nvSpPr>
              <p:cNvPr id="36" name="TextBox 35"/>
              <p:cNvSpPr txBox="1"/>
              <p:nvPr/>
            </p:nvSpPr>
            <p:spPr>
              <a:xfrm>
                <a:off x="2341677" y="3140968"/>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成指导思想</a:t>
                </a:r>
                <a:endParaRPr lang="zh-CN" altLang="en-US" b="1" dirty="0"/>
              </a:p>
            </p:txBody>
          </p:sp>
        </p:grpSp>
        <p:grpSp>
          <p:nvGrpSpPr>
            <p:cNvPr id="43" name="组合 42"/>
            <p:cNvGrpSpPr/>
            <p:nvPr/>
          </p:nvGrpSpPr>
          <p:grpSpPr>
            <a:xfrm>
              <a:off x="4285893" y="1700808"/>
              <a:ext cx="1078195" cy="2204864"/>
              <a:chOff x="4285893" y="1700808"/>
              <a:chExt cx="1078195" cy="2204864"/>
            </a:xfrm>
          </p:grpSpPr>
          <p:sp>
            <p:nvSpPr>
              <p:cNvPr id="18" name="圆角矩形标注 17"/>
              <p:cNvSpPr/>
              <p:nvPr/>
            </p:nvSpPr>
            <p:spPr>
              <a:xfrm>
                <a:off x="4427984" y="1700808"/>
                <a:ext cx="936104"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黑体" panose="02010609060101010101" charset="-122"/>
                    <a:ea typeface="黑体" panose="02010609060101010101" charset="-122"/>
                  </a:rPr>
                  <a:t>西柏坡</a:t>
                </a:r>
                <a:endParaRPr lang="zh-CN" altLang="en-US" b="1" dirty="0">
                  <a:latin typeface="黑体" panose="02010609060101010101" charset="-122"/>
                  <a:ea typeface="黑体" panose="02010609060101010101" charset="-122"/>
                </a:endParaRPr>
              </a:p>
            </p:txBody>
          </p:sp>
          <p:sp>
            <p:nvSpPr>
              <p:cNvPr id="27" name="TextBox 26"/>
              <p:cNvSpPr txBox="1"/>
              <p:nvPr/>
            </p:nvSpPr>
            <p:spPr>
              <a:xfrm>
                <a:off x="4499992" y="2204864"/>
                <a:ext cx="720080" cy="39878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2000" b="1" dirty="0">
                    <a:latin typeface="黑体" panose="02010609060101010101" charset="-122"/>
                    <a:ea typeface="黑体" panose="02010609060101010101" charset="-122"/>
                  </a:rPr>
                  <a:t>深化</a:t>
                </a:r>
                <a:endParaRPr lang="zh-CN" altLang="en-US" sz="2000" b="1" dirty="0">
                  <a:latin typeface="黑体" panose="02010609060101010101" charset="-122"/>
                  <a:ea typeface="黑体" panose="02010609060101010101" charset="-122"/>
                </a:endParaRPr>
              </a:p>
            </p:txBody>
          </p:sp>
          <p:sp>
            <p:nvSpPr>
              <p:cNvPr id="37" name="TextBox 36"/>
              <p:cNvSpPr txBox="1"/>
              <p:nvPr/>
            </p:nvSpPr>
            <p:spPr>
              <a:xfrm>
                <a:off x="4861957" y="2636912"/>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重心转移</a:t>
                </a:r>
                <a:endParaRPr lang="zh-CN" altLang="en-US" b="1" dirty="0"/>
              </a:p>
            </p:txBody>
          </p:sp>
          <p:sp>
            <p:nvSpPr>
              <p:cNvPr id="38" name="TextBox 37"/>
              <p:cNvSpPr txBox="1"/>
              <p:nvPr/>
            </p:nvSpPr>
            <p:spPr>
              <a:xfrm>
                <a:off x="4285893" y="2636912"/>
                <a:ext cx="459740" cy="126876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vert="eaVert" wrap="square" rtlCol="0">
                <a:spAutoFit/>
              </a:bodyPr>
              <a:lstStyle/>
              <a:p>
                <a:r>
                  <a:rPr lang="zh-CN" altLang="en-US" b="1" dirty="0"/>
                  <a:t>七届二中</a:t>
                </a:r>
                <a:endParaRPr lang="zh-CN" altLang="en-US" b="1" dirty="0"/>
              </a:p>
            </p:txBody>
          </p:sp>
        </p:grpSp>
        <p:cxnSp>
          <p:nvCxnSpPr>
            <p:cNvPr id="48" name="曲线连接符 47"/>
            <p:cNvCxnSpPr>
              <a:endCxn id="21" idx="3"/>
            </p:cNvCxnSpPr>
            <p:nvPr/>
          </p:nvCxnSpPr>
          <p:spPr>
            <a:xfrm rot="10800000">
              <a:off x="3491880" y="4581128"/>
              <a:ext cx="2088232" cy="216024"/>
            </a:xfrm>
            <a:prstGeom prst="curved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5" name="曲线连接符 64"/>
            <p:cNvCxnSpPr>
              <a:endCxn id="18" idx="1"/>
            </p:cNvCxnSpPr>
            <p:nvPr/>
          </p:nvCxnSpPr>
          <p:spPr>
            <a:xfrm flipV="1">
              <a:off x="1979712" y="1916832"/>
              <a:ext cx="2448272" cy="360040"/>
            </a:xfrm>
            <a:prstGeom prst="curved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5" name="曲线连接符 74"/>
            <p:cNvCxnSpPr/>
            <p:nvPr/>
          </p:nvCxnSpPr>
          <p:spPr>
            <a:xfrm flipV="1">
              <a:off x="5436096" y="1628800"/>
              <a:ext cx="1656184" cy="432048"/>
            </a:xfrm>
            <a:prstGeom prst="curved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grpSp>
      <p:sp>
        <p:nvSpPr>
          <p:cNvPr id="47" name="TextBox 46"/>
          <p:cNvSpPr txBox="1"/>
          <p:nvPr/>
        </p:nvSpPr>
        <p:spPr>
          <a:xfrm>
            <a:off x="8256240" y="4365104"/>
            <a:ext cx="2411760" cy="23069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b="1" dirty="0"/>
              <a:t>地点转移图示思考：</a:t>
            </a:r>
            <a:endParaRPr lang="en-US" altLang="zh-CN" b="1" dirty="0"/>
          </a:p>
          <a:p>
            <a:r>
              <a:rPr lang="en-US" altLang="zh-CN" b="1" dirty="0"/>
              <a:t>1</a:t>
            </a:r>
            <a:r>
              <a:rPr lang="zh-CN" altLang="en-US" b="1" dirty="0"/>
              <a:t>道路</a:t>
            </a:r>
            <a:r>
              <a:rPr lang="en-US" altLang="zh-CN" b="1" dirty="0"/>
              <a:t>:</a:t>
            </a:r>
            <a:r>
              <a:rPr lang="zh-CN" altLang="en-US" b="1" dirty="0"/>
              <a:t>农村到城市</a:t>
            </a:r>
            <a:endParaRPr lang="en-US" altLang="zh-CN" b="1" dirty="0"/>
          </a:p>
          <a:p>
            <a:r>
              <a:rPr lang="en-US" altLang="zh-CN" b="1" dirty="0"/>
              <a:t>2</a:t>
            </a:r>
            <a:r>
              <a:rPr lang="zh-CN" altLang="en-US" b="1" dirty="0"/>
              <a:t>革命：艰难曲折奋斗</a:t>
            </a:r>
            <a:endParaRPr lang="en-US" altLang="zh-CN" b="1" dirty="0"/>
          </a:p>
          <a:p>
            <a:r>
              <a:rPr lang="en-US" altLang="zh-CN" b="1" dirty="0"/>
              <a:t>3</a:t>
            </a:r>
            <a:r>
              <a:rPr lang="zh-CN" altLang="en-US" b="1" dirty="0"/>
              <a:t>思想：思想源于实践</a:t>
            </a:r>
            <a:endParaRPr lang="en-US" altLang="zh-CN" b="1" dirty="0"/>
          </a:p>
          <a:p>
            <a:r>
              <a:rPr lang="en-US" altLang="zh-CN" b="1" dirty="0"/>
              <a:t>4</a:t>
            </a:r>
            <a:r>
              <a:rPr lang="zh-CN" altLang="en-US" b="1" dirty="0"/>
              <a:t>探索：根植于国情</a:t>
            </a:r>
            <a:endParaRPr lang="en-US" altLang="zh-CN" b="1" dirty="0"/>
          </a:p>
          <a:p>
            <a:r>
              <a:rPr lang="en-US" altLang="zh-CN" b="1" dirty="0"/>
              <a:t>5</a:t>
            </a:r>
            <a:r>
              <a:rPr lang="zh-CN" altLang="en-US" b="1" dirty="0"/>
              <a:t>胜利：历史人民选择</a:t>
            </a:r>
            <a:endParaRPr lang="en-US" altLang="zh-CN" b="1" dirty="0"/>
          </a:p>
          <a:p>
            <a:r>
              <a:rPr lang="en-US" altLang="zh-CN" b="1" dirty="0"/>
              <a:t>6</a:t>
            </a:r>
            <a:r>
              <a:rPr lang="zh-CN" altLang="en-US" b="1" dirty="0"/>
              <a:t>情感：不忘初心，拼搏进取</a:t>
            </a:r>
            <a:endParaRPr lang="zh-CN" altLang="en-US" b="1" dirty="0"/>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剪去对角的矩形 2"/>
          <p:cNvSpPr/>
          <p:nvPr>
            <p:custDataLst>
              <p:tags r:id="rId1"/>
            </p:custDataLst>
          </p:nvPr>
        </p:nvSpPr>
        <p:spPr>
          <a:xfrm>
            <a:off x="494030" y="2707005"/>
            <a:ext cx="11203940" cy="3870325"/>
          </a:xfrm>
          <a:prstGeom prst="snip2DiagRect">
            <a:avLst/>
          </a:prstGeom>
          <a:solidFill>
            <a:schemeClr val="lt1"/>
          </a:solidFill>
          <a:ln w="19050">
            <a:solidFill>
              <a:srgbClr val="98C01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00">
              <a:solidFill>
                <a:schemeClr val="lt1"/>
              </a:solidFill>
              <a:latin typeface="微软雅黑" panose="020B0503020204020204" charset="-122"/>
              <a:ea typeface="微软雅黑" panose="020B0503020204020204" charset="-122"/>
            </a:endParaRPr>
          </a:p>
        </p:txBody>
      </p:sp>
      <p:sp>
        <p:nvSpPr>
          <p:cNvPr id="14" name="矩形 11"/>
          <p:cNvSpPr>
            <a:spLocks noChangeArrowheads="1"/>
          </p:cNvSpPr>
          <p:nvPr/>
        </p:nvSpPr>
        <p:spPr bwMode="auto">
          <a:xfrm>
            <a:off x="300990" y="104140"/>
            <a:ext cx="512381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pPr>
            <a:r>
              <a:rPr lang="zh-CN" altLang="en-US" sz="2800" b="1">
                <a:solidFill>
                  <a:srgbClr val="000000"/>
                </a:solidFill>
                <a:latin typeface="黑体" panose="02010609060101010101" charset="-122"/>
                <a:ea typeface="黑体" panose="02010609060101010101" charset="-122"/>
                <a:cs typeface="黑体" panose="02010609060101010101" charset="-122"/>
              </a:rPr>
              <a:t> </a:t>
            </a:r>
            <a:r>
              <a:rPr lang="en-US" altLang="zh-CN" sz="2800" b="1">
                <a:solidFill>
                  <a:srgbClr val="000000"/>
                </a:solidFill>
                <a:latin typeface="黑体" panose="02010609060101010101" charset="-122"/>
                <a:ea typeface="黑体" panose="02010609060101010101" charset="-122"/>
                <a:cs typeface="黑体" panose="02010609060101010101" charset="-122"/>
              </a:rPr>
              <a:t>3. </a:t>
            </a:r>
            <a:r>
              <a:rPr lang="zh-CN" altLang="en-US" sz="2800" b="1">
                <a:solidFill>
                  <a:srgbClr val="000000"/>
                </a:solidFill>
                <a:latin typeface="黑体" panose="02010609060101010101" charset="-122"/>
                <a:ea typeface="黑体" panose="02010609060101010101" charset="-122"/>
                <a:cs typeface="黑体" panose="02010609060101010101" charset="-122"/>
              </a:rPr>
              <a:t>史料实证</a:t>
            </a:r>
            <a:r>
              <a:rPr lang="zh-CN" altLang="en-US" sz="2800" b="1">
                <a:solidFill>
                  <a:srgbClr val="FF0000"/>
                </a:solidFill>
                <a:latin typeface="黑体" panose="02010609060101010101" charset="-122"/>
                <a:ea typeface="黑体" panose="02010609060101010101" charset="-122"/>
                <a:cs typeface="黑体" panose="02010609060101010101" charset="-122"/>
              </a:rPr>
              <a:t>（核心方法）</a:t>
            </a:r>
            <a:endParaRPr lang="zh-CN" altLang="en-US" sz="2800" b="1">
              <a:solidFill>
                <a:srgbClr val="FF0000"/>
              </a:solidFill>
              <a:latin typeface="黑体" panose="02010609060101010101" charset="-122"/>
              <a:ea typeface="黑体" panose="02010609060101010101" charset="-122"/>
              <a:cs typeface="黑体" panose="02010609060101010101" charset="-122"/>
            </a:endParaRPr>
          </a:p>
        </p:txBody>
      </p:sp>
      <p:sp>
        <p:nvSpPr>
          <p:cNvPr id="17" name="矩形 2"/>
          <p:cNvSpPr>
            <a:spLocks noChangeArrowheads="1"/>
          </p:cNvSpPr>
          <p:nvPr>
            <p:custDataLst>
              <p:tags r:id="rId2"/>
            </p:custDataLst>
          </p:nvPr>
        </p:nvSpPr>
        <p:spPr bwMode="auto">
          <a:xfrm>
            <a:off x="608330" y="2865120"/>
            <a:ext cx="10601325"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    </a:t>
            </a:r>
            <a:r>
              <a:rPr lang="zh-CN" altLang="en-US" sz="2400" b="1" noProof="0" dirty="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课程目标</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：知道史料是通向历史认识的桥梁，</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了解</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史料的多种</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类型</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掌握</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搜集史料的</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途径与方法</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（水平</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1</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2</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endPar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endParaRPr>
          </a:p>
          <a:p>
            <a:pPr indent="0" fontAlgn="auto">
              <a:lnSpc>
                <a:spcPct val="150000"/>
              </a:lnSpc>
            </a:pP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能够通过对史料的</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辨析</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和对史料作者意图的认知，</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判断史料的真伪和价值</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，并在此过程中增强实证意识；能够从史料中提取有效信息，作为历史叙述的可靠证据，并</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运用史料</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据此提出自己的历史认识；能够以实证精神对待历史与现实问题</a:t>
            </a:r>
            <a:r>
              <a:rPr lang="zh-CN" altLang="en-US" sz="2400" b="1" noProof="0" dirty="0" smtClean="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（水平</a:t>
            </a:r>
            <a:r>
              <a:rPr lang="en-US" altLang="zh-CN" sz="2400" b="1" noProof="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3</a:t>
            </a:r>
            <a:r>
              <a:rPr lang="zh-CN" altLang="en-US" sz="2400" b="1" noProof="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en-US" altLang="zh-CN" sz="2400" b="1" noProof="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4</a:t>
            </a:r>
            <a:r>
              <a:rPr lang="zh-CN" altLang="en-US" sz="2400" b="1" noProof="0" dirty="0" smtClean="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endParaRPr kumimoji="0" lang="zh-CN" altLang="en-US" sz="2400" b="1" kern="1200" cap="none" spc="0" normalizeH="0" baseline="0"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endParaRPr>
          </a:p>
          <a:p>
            <a:pPr>
              <a:lnSpc>
                <a:spcPct val="100000"/>
              </a:lnSpc>
            </a:pPr>
            <a:endParaRPr kumimoji="0" lang="zh-CN" altLang="en-US" sz="2400" b="1" kern="1200" cap="none" spc="0" normalizeH="0" baseline="0"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494665" y="1104265"/>
            <a:ext cx="11062335" cy="1602740"/>
          </a:xfrm>
          <a:prstGeom prst="rect">
            <a:avLst/>
          </a:prstGeom>
          <a:noFill/>
        </p:spPr>
        <p:txBody>
          <a:bodyPr wrap="square" rtlCol="0" anchor="t">
            <a:noAutofit/>
          </a:bodyPr>
          <a:p>
            <a:r>
              <a:rPr lang="zh-CN" altLang="en-US" sz="2800" b="1">
                <a:solidFill>
                  <a:schemeClr val="dk1"/>
                </a:solidFill>
                <a:latin typeface="黑体" panose="02010609060101010101" charset="-122"/>
                <a:ea typeface="黑体" panose="02010609060101010101" charset="-122"/>
                <a:cs typeface="微软雅黑" panose="020B0503020204020204" charset="-122"/>
                <a:sym typeface="+mn-ea"/>
              </a:rPr>
              <a:t>概念界定：</a:t>
            </a:r>
            <a:endParaRPr lang="zh-CN" altLang="en-US" sz="2800" b="1">
              <a:solidFill>
                <a:schemeClr val="dk1"/>
              </a:solidFill>
              <a:latin typeface="黑体" panose="02010609060101010101" charset="-122"/>
              <a:ea typeface="黑体" panose="02010609060101010101" charset="-122"/>
              <a:cs typeface="微软雅黑" panose="020B0503020204020204" charset="-122"/>
            </a:endParaRPr>
          </a:p>
          <a:p>
            <a:r>
              <a:rPr lang="zh-CN" altLang="en-US" sz="2800" b="1">
                <a:solidFill>
                  <a:schemeClr val="dk1"/>
                </a:solidFill>
                <a:latin typeface="黑体" panose="02010609060101010101" charset="-122"/>
                <a:ea typeface="黑体" panose="02010609060101010101" charset="-122"/>
                <a:cs typeface="微软雅黑" panose="020B0503020204020204" charset="-122"/>
                <a:sym typeface="+mn-ea"/>
              </a:rPr>
              <a:t>史料实证是指对获取的史料进行辨析，并运用可信的史料努力重现历史真实的态度与方法。</a:t>
            </a:r>
            <a:endParaRPr lang="zh-CN" altLang="en-US" sz="2800" b="1">
              <a:solidFill>
                <a:schemeClr val="dk1"/>
              </a:solidFill>
              <a:latin typeface="黑体" panose="02010609060101010101" charset="-122"/>
              <a:ea typeface="黑体" panose="02010609060101010101" charset="-122"/>
              <a:cs typeface="微软雅黑" panose="020B0503020204020204" charset="-122"/>
            </a:endParaRPr>
          </a:p>
          <a:p>
            <a:endParaRPr lang="zh-CN" altLang="en-US" sz="2800" b="1">
              <a:solidFill>
                <a:schemeClr val="dk1"/>
              </a:solidFill>
              <a:latin typeface="黑体" panose="02010609060101010101" charset="-122"/>
              <a:ea typeface="黑体" panose="02010609060101010101" charset="-122"/>
              <a:cs typeface="微软雅黑" panose="020B0503020204020204" charset="-122"/>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2716" name="组合 22715"/>
          <p:cNvGrpSpPr/>
          <p:nvPr/>
        </p:nvGrpSpPr>
        <p:grpSpPr>
          <a:xfrm flipH="1" flipV="1">
            <a:off x="0" y="2117"/>
            <a:ext cx="1517651" cy="1517649"/>
            <a:chOff x="0" y="0"/>
            <a:chExt cx="1416572" cy="1416574"/>
          </a:xfrm>
        </p:grpSpPr>
        <p:sp>
          <p:nvSpPr>
            <p:cNvPr id="22717" name="直角三角形 194"/>
            <p:cNvSpPr/>
            <p:nvPr/>
          </p:nvSpPr>
          <p:spPr>
            <a:xfrm rot="5400000" flipH="1" flipV="1">
              <a:off x="2" y="4"/>
              <a:ext cx="1416568" cy="1416568"/>
            </a:xfrm>
            <a:prstGeom prst="rtTriangle">
              <a:avLst/>
            </a:prstGeom>
            <a:solidFill>
              <a:srgbClr val="004D6C"/>
            </a:solidFill>
            <a:ln w="9525">
              <a:noFill/>
            </a:ln>
          </p:spPr>
          <p:txBody>
            <a:bodyPr anchor="ctr" anchorCtr="0"/>
            <a:p>
              <a:pPr algn="ctr"/>
              <a:endParaRPr sz="2400">
                <a:solidFill>
                  <a:srgbClr val="FFFFFF"/>
                </a:solidFill>
                <a:ea typeface="宋体" panose="02010600030101010101" pitchFamily="2" charset="-122"/>
              </a:endParaRPr>
            </a:p>
          </p:txBody>
        </p:sp>
        <p:sp>
          <p:nvSpPr>
            <p:cNvPr id="22718" name="直角三角形 195"/>
            <p:cNvSpPr/>
            <p:nvPr/>
          </p:nvSpPr>
          <p:spPr>
            <a:xfrm flipV="1">
              <a:off x="708286" y="708288"/>
              <a:ext cx="708286" cy="708286"/>
            </a:xfrm>
            <a:prstGeom prst="rtTriangle">
              <a:avLst/>
            </a:prstGeom>
            <a:solidFill>
              <a:srgbClr val="0099D6"/>
            </a:solidFill>
            <a:ln w="9525">
              <a:noFill/>
            </a:ln>
          </p:spPr>
          <p:txBody>
            <a:bodyPr anchor="ctr" anchorCtr="0"/>
            <a:p>
              <a:pPr algn="ctr"/>
              <a:endParaRPr sz="2400">
                <a:solidFill>
                  <a:srgbClr val="FFFFFF"/>
                </a:solidFill>
                <a:ea typeface="宋体" panose="02010600030101010101" pitchFamily="2" charset="-122"/>
              </a:endParaRPr>
            </a:p>
          </p:txBody>
        </p:sp>
        <p:sp>
          <p:nvSpPr>
            <p:cNvPr id="22719" name="直角三角形 196"/>
            <p:cNvSpPr/>
            <p:nvPr/>
          </p:nvSpPr>
          <p:spPr>
            <a:xfrm rot="-10800000" flipV="1">
              <a:off x="0" y="0"/>
              <a:ext cx="708286" cy="708286"/>
            </a:xfrm>
            <a:prstGeom prst="rtTriangle">
              <a:avLst/>
            </a:prstGeom>
            <a:solidFill>
              <a:srgbClr val="0099D6"/>
            </a:solidFill>
            <a:ln w="9525">
              <a:noFill/>
            </a:ln>
          </p:spPr>
          <p:txBody>
            <a:bodyPr anchor="ctr" anchorCtr="0"/>
            <a:p>
              <a:pPr algn="ctr"/>
              <a:endParaRPr sz="2400">
                <a:solidFill>
                  <a:srgbClr val="FFFFFF"/>
                </a:solidFill>
                <a:ea typeface="宋体" panose="02010600030101010101" pitchFamily="2" charset="-122"/>
              </a:endParaRPr>
            </a:p>
          </p:txBody>
        </p:sp>
      </p:grpSp>
      <p:sp>
        <p:nvSpPr>
          <p:cNvPr id="22720" name="矩形 197"/>
          <p:cNvSpPr/>
          <p:nvPr/>
        </p:nvSpPr>
        <p:spPr>
          <a:xfrm>
            <a:off x="1498600" y="247651"/>
            <a:ext cx="3754967" cy="460375"/>
          </a:xfrm>
          <a:prstGeom prst="rect">
            <a:avLst/>
          </a:prstGeom>
          <a:noFill/>
          <a:ln w="9525">
            <a:noFill/>
          </a:ln>
        </p:spPr>
        <p:txBody>
          <a:bodyPr wrap="square">
            <a:spAutoFit/>
          </a:bodyPr>
          <a:p>
            <a:r>
              <a:rPr lang="zh-CN" altLang="en-US" sz="2400" b="1" dirty="0">
                <a:solidFill>
                  <a:srgbClr val="004D6C"/>
                </a:solidFill>
                <a:latin typeface="Dubai" panose="020B0503030403030204" charset="0"/>
                <a:ea typeface="微软雅黑" panose="020B0503020204020204" charset="-122"/>
                <a:sym typeface="Dubai" panose="020B0503030403030204" charset="0"/>
              </a:rPr>
              <a:t>课标呈现</a:t>
            </a:r>
            <a:endParaRPr lang="zh-CN" altLang="en-US" sz="2400" b="1" dirty="0">
              <a:solidFill>
                <a:srgbClr val="004D6C"/>
              </a:solidFill>
              <a:latin typeface="Dubai" panose="020B0503030403030204" charset="0"/>
              <a:ea typeface="微软雅黑" panose="020B0503020204020204" charset="-122"/>
              <a:sym typeface="Dubai" panose="020B0503030403030204" charset="0"/>
            </a:endParaRPr>
          </a:p>
        </p:txBody>
      </p:sp>
      <p:grpSp>
        <p:nvGrpSpPr>
          <p:cNvPr id="4" name="组合 3"/>
          <p:cNvGrpSpPr/>
          <p:nvPr/>
        </p:nvGrpSpPr>
        <p:grpSpPr>
          <a:xfrm>
            <a:off x="3638127" y="287020"/>
            <a:ext cx="4630420" cy="420793"/>
            <a:chOff x="3090" y="1152"/>
            <a:chExt cx="5469" cy="497"/>
          </a:xfrm>
        </p:grpSpPr>
        <p:grpSp>
          <p:nvGrpSpPr>
            <p:cNvPr id="22730" name="组合 22729"/>
            <p:cNvGrpSpPr/>
            <p:nvPr/>
          </p:nvGrpSpPr>
          <p:grpSpPr>
            <a:xfrm rot="16200000">
              <a:off x="3126" y="1116"/>
              <a:ext cx="468" cy="540"/>
              <a:chOff x="0" y="0"/>
              <a:chExt cx="296763" cy="343425"/>
            </a:xfrm>
          </p:grpSpPr>
          <p:sp>
            <p:nvSpPr>
              <p:cNvPr id="22731" name="等腰三角形 211"/>
              <p:cNvSpPr/>
              <p:nvPr/>
            </p:nvSpPr>
            <p:spPr>
              <a:xfrm flipV="1">
                <a:off x="0" y="105300"/>
                <a:ext cx="296763" cy="238125"/>
              </a:xfrm>
              <a:prstGeom prst="triangle">
                <a:avLst>
                  <a:gd name="adj" fmla="val 50000"/>
                </a:avLst>
              </a:prstGeom>
              <a:solidFill>
                <a:srgbClr val="047EAD"/>
              </a:solidFill>
              <a:ln w="9525">
                <a:noFill/>
              </a:ln>
            </p:spPr>
            <p:txBody>
              <a:bodyPr vert="horz" wrap="square" anchor="ctr" anchorCtr="0"/>
              <a:p>
                <a:pPr algn="ctr"/>
                <a:endParaRPr sz="2400">
                  <a:solidFill>
                    <a:srgbClr val="FFFFFF"/>
                  </a:solidFill>
                  <a:ea typeface="宋体" panose="02010600030101010101" pitchFamily="2" charset="-122"/>
                </a:endParaRPr>
              </a:p>
            </p:txBody>
          </p:sp>
          <p:sp>
            <p:nvSpPr>
              <p:cNvPr id="22732" name="等腰三角形 212"/>
              <p:cNvSpPr/>
              <p:nvPr/>
            </p:nvSpPr>
            <p:spPr>
              <a:xfrm flipV="1">
                <a:off x="0" y="0"/>
                <a:ext cx="296763" cy="238125"/>
              </a:xfrm>
              <a:prstGeom prst="triangle">
                <a:avLst>
                  <a:gd name="adj" fmla="val 50000"/>
                </a:avLst>
              </a:prstGeom>
              <a:solidFill>
                <a:srgbClr val="8ABC1D"/>
              </a:solidFill>
              <a:ln w="9525">
                <a:noFill/>
              </a:ln>
            </p:spPr>
            <p:txBody>
              <a:bodyPr vert="horz" wrap="square" anchor="ctr" anchorCtr="0"/>
              <a:p>
                <a:pPr algn="ctr"/>
                <a:endParaRPr sz="2400">
                  <a:solidFill>
                    <a:srgbClr val="FFFFFF"/>
                  </a:solidFill>
                  <a:ea typeface="宋体" panose="02010600030101010101" pitchFamily="2" charset="-122"/>
                </a:endParaRPr>
              </a:p>
            </p:txBody>
          </p:sp>
        </p:grpSp>
        <p:sp>
          <p:nvSpPr>
            <p:cNvPr id="22734" name="矩形 215"/>
            <p:cNvSpPr/>
            <p:nvPr/>
          </p:nvSpPr>
          <p:spPr>
            <a:xfrm>
              <a:off x="3849" y="1152"/>
              <a:ext cx="4710" cy="497"/>
            </a:xfrm>
            <a:prstGeom prst="rect">
              <a:avLst/>
            </a:prstGeom>
            <a:noFill/>
            <a:ln w="9525">
              <a:noFill/>
            </a:ln>
          </p:spPr>
          <p:txBody>
            <a:bodyPr wrap="none">
              <a:spAutoFit/>
            </a:bodyPr>
            <a:p>
              <a:pPr algn="ctr"/>
              <a:r>
                <a:rPr sz="2135" b="1" dirty="0">
                  <a:solidFill>
                    <a:srgbClr val="00638A"/>
                  </a:solidFill>
                  <a:latin typeface="Dubai" panose="020B0503030403030204" charset="0"/>
                  <a:ea typeface="微软雅黑" panose="020B0503020204020204" charset="-122"/>
                  <a:sym typeface="Dubai" panose="020B0503030403030204" charset="0"/>
                </a:rPr>
                <a:t>中学历史教学中常见的史料分类</a:t>
              </a:r>
              <a:endParaRPr sz="2135" b="1" dirty="0">
                <a:solidFill>
                  <a:srgbClr val="00638A"/>
                </a:solidFill>
                <a:latin typeface="Dubai" panose="020B0503030403030204" charset="0"/>
                <a:ea typeface="微软雅黑" panose="020B0503020204020204" charset="-122"/>
                <a:sym typeface="Dubai" panose="020B0503030403030204" charset="0"/>
              </a:endParaRPr>
            </a:p>
          </p:txBody>
        </p:sp>
      </p:grpSp>
      <p:graphicFrame>
        <p:nvGraphicFramePr>
          <p:cNvPr id="3" name="表格 2"/>
          <p:cNvGraphicFramePr/>
          <p:nvPr>
            <p:custDataLst>
              <p:tags r:id="rId1"/>
            </p:custDataLst>
          </p:nvPr>
        </p:nvGraphicFramePr>
        <p:xfrm>
          <a:off x="806027" y="1305137"/>
          <a:ext cx="10937240" cy="4960620"/>
        </p:xfrm>
        <a:graphic>
          <a:graphicData uri="http://schemas.openxmlformats.org/drawingml/2006/table">
            <a:tbl>
              <a:tblPr/>
              <a:tblGrid>
                <a:gridCol w="2194560"/>
                <a:gridCol w="8742680"/>
              </a:tblGrid>
              <a:tr h="401955">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类别</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具体描述</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05865">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文献史料</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10000"/>
                        </a:lnSpc>
                        <a:buNone/>
                      </a:pPr>
                      <a:r>
                        <a:rPr lang="en-US" sz="2400" b="1">
                          <a:latin typeface="黑体" panose="02010609060101010101" charset="-122"/>
                          <a:ea typeface="黑体" panose="02010609060101010101" charset="-122"/>
                          <a:cs typeface="宋体" panose="02010600030101010101" pitchFamily="2" charset="-122"/>
                        </a:rPr>
                        <a:t>指保存下来的文字记录、文字材料，主要包括史书，档案与文书，文集、笔记、书信与日记，地方史志，报刊，碑铭与简牍，族谱、契约、账簿等若干类。</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实物史料</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10000"/>
                        </a:lnSpc>
                        <a:buNone/>
                      </a:pPr>
                      <a:r>
                        <a:rPr lang="en-US" sz="2400" b="1">
                          <a:latin typeface="黑体" panose="02010609060101010101" charset="-122"/>
                          <a:ea typeface="黑体" panose="02010609060101010101" charset="-122"/>
                          <a:cs typeface="宋体" panose="02010600030101010101" pitchFamily="2" charset="-122"/>
                        </a:rPr>
                        <a:t>指那些可以明确反映和传递历史信息的实物，例如遗迹、遗址、建筑物、器物等。</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口述史料</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10000"/>
                        </a:lnSpc>
                        <a:buNone/>
                      </a:pPr>
                      <a:r>
                        <a:rPr lang="en-US" sz="2400" b="1">
                          <a:latin typeface="黑体" panose="02010609060101010101" charset="-122"/>
                          <a:ea typeface="黑体" panose="02010609060101010101" charset="-122"/>
                          <a:cs typeface="宋体" panose="02010600030101010101" pitchFamily="2" charset="-122"/>
                        </a:rPr>
                        <a:t>指当事人或亲历者的口述回忆，包括回忆录与其他口述史记录，神话、传说、史诗等。</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5825">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图像史料</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10000"/>
                        </a:lnSpc>
                        <a:buNone/>
                      </a:pPr>
                      <a:r>
                        <a:rPr lang="en-US" sz="2400" b="1">
                          <a:latin typeface="黑体" panose="02010609060101010101" charset="-122"/>
                          <a:ea typeface="黑体" panose="02010609060101010101" charset="-122"/>
                          <a:cs typeface="宋体" panose="02010600030101010101" pitchFamily="2" charset="-122"/>
                        </a:rPr>
                        <a:t>指适用于历史教学与研究的视觉图像，早期主要是绘画、雕刻、古地图等，近代以后增加了照片。</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59155">
                <a:tc>
                  <a:txBody>
                    <a:bodyPr/>
                    <a:p>
                      <a:pPr algn="ctr">
                        <a:lnSpc>
                          <a:spcPct val="110000"/>
                        </a:lnSpc>
                        <a:buNone/>
                      </a:pPr>
                      <a:r>
                        <a:rPr lang="en-US" sz="2400" b="1">
                          <a:latin typeface="黑体" panose="02010609060101010101" charset="-122"/>
                          <a:ea typeface="黑体" panose="02010609060101010101" charset="-122"/>
                          <a:cs typeface="宋体" panose="02010600030101010101" pitchFamily="2" charset="-122"/>
                        </a:rPr>
                        <a:t>现代音像史料</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nSpc>
                          <a:spcPct val="160000"/>
                        </a:lnSpc>
                        <a:buNone/>
                      </a:pPr>
                      <a:r>
                        <a:rPr lang="en-US" sz="2400" b="1">
                          <a:latin typeface="黑体" panose="02010609060101010101" charset="-122"/>
                          <a:ea typeface="黑体" panose="02010609060101010101" charset="-122"/>
                          <a:cs typeface="宋体" panose="02010600030101010101" pitchFamily="2" charset="-122"/>
                        </a:rPr>
                        <a:t>能反映不同历史内容的录音、录像及纪实性影视作品。</a:t>
                      </a:r>
                      <a:endParaRPr lang="en-US" altLang="en-US" sz="2400" b="1">
                        <a:latin typeface="黑体" panose="02010609060101010101" charset="-122"/>
                        <a:ea typeface="黑体" panose="02010609060101010101" charset="-122"/>
                        <a:cs typeface="宋体" panose="02010600030101010101" pitchFamily="2" charset="-122"/>
                      </a:endParaRPr>
                    </a:p>
                  </a:txBody>
                  <a:tcPr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2" name="文本框 1"/>
          <p:cNvSpPr txBox="1"/>
          <p:nvPr/>
        </p:nvSpPr>
        <p:spPr>
          <a:xfrm>
            <a:off x="758825" y="1519555"/>
            <a:ext cx="11233150" cy="4661535"/>
          </a:xfrm>
          <a:prstGeom prst="rect">
            <a:avLst/>
          </a:prstGeom>
        </p:spPr>
        <p:txBody>
          <a:bodyPr wrap="square">
            <a:spAutoFit/>
            <a:extLst>
              <a:ext uri="{4A0BC546-FE56-4ADE-93B0-CB8AF2F6F144}">
                <wpsdc:textFrameExt xmlns:wpsdc="http://www.wps.cn/officeDocument/2022/drawingmlCustomData" type="text"/>
              </a:ext>
            </a:extLst>
          </a:bodyPr>
          <a:p>
            <a:pPr algn="just">
              <a:spcAft>
                <a:spcPts val="600"/>
              </a:spcAft>
            </a:pPr>
            <a:r>
              <a:rPr lang="en-US" altLang="zh-CN" sz="3200" b="1" dirty="0">
                <a:solidFill>
                  <a:srgbClr val="FF0000"/>
                </a:solidFill>
                <a:latin typeface="黑体" panose="02010609060101010101" charset="-122"/>
                <a:ea typeface="黑体" panose="02010609060101010101" charset="-122"/>
                <a:cs typeface="黑体" panose="02010609060101010101" charset="-122"/>
                <a:sym typeface="Dubai" panose="020B0503030403030204" charset="0"/>
              </a:rPr>
              <a:t>史料实证遵循以下重要</a:t>
            </a:r>
            <a:r>
              <a:rPr lang="en-US" altLang="zh-CN" sz="3200" b="1" u="sng" dirty="0">
                <a:solidFill>
                  <a:srgbClr val="FF0000"/>
                </a:solidFill>
                <a:latin typeface="黑体" panose="02010609060101010101" charset="-122"/>
                <a:ea typeface="黑体" panose="02010609060101010101" charset="-122"/>
                <a:cs typeface="黑体" panose="02010609060101010101" charset="-122"/>
                <a:sym typeface="Dubai" panose="020B0503030403030204" charset="0"/>
              </a:rPr>
              <a:t>原则</a:t>
            </a:r>
            <a:r>
              <a:rPr lang="en-US" altLang="zh-CN" sz="3200" b="1" dirty="0">
                <a:solidFill>
                  <a:srgbClr val="FF0000"/>
                </a:solidFill>
                <a:latin typeface="黑体" panose="02010609060101010101" charset="-122"/>
                <a:ea typeface="黑体" panose="02010609060101010101" charset="-122"/>
                <a:cs typeface="黑体" panose="02010609060101010101" charset="-122"/>
                <a:sym typeface="Dubai" panose="020B0503030403030204" charset="0"/>
              </a:rPr>
              <a:t>： </a:t>
            </a:r>
            <a:endParaRPr lang="en-US" altLang="zh-CN" sz="3200" b="1" dirty="0">
              <a:solidFill>
                <a:srgbClr val="FF0000"/>
              </a:solidFill>
              <a:latin typeface="黑体" panose="02010609060101010101" charset="-122"/>
              <a:ea typeface="黑体" panose="02010609060101010101" charset="-122"/>
              <a:cs typeface="黑体" panose="02010609060101010101" charset="-122"/>
              <a:sym typeface="Dubai" panose="020B0503030403030204" charset="0"/>
            </a:endParaRPr>
          </a:p>
          <a:p>
            <a:pPr indent="0" algn="just" fontAlgn="auto">
              <a:lnSpc>
                <a:spcPct val="200000"/>
              </a:lnSpc>
              <a:spcAft>
                <a:spcPts val="600"/>
              </a:spcAft>
            </a:pPr>
            <a:r>
              <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rPr>
              <a:t>    一是论从史出，即理论、概念、对历史的阐释和评价等都应从史料中总结出来；</a:t>
            </a:r>
            <a:endPar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endParaRPr>
          </a:p>
          <a:p>
            <a:pPr indent="0" algn="just" fontAlgn="auto">
              <a:lnSpc>
                <a:spcPct val="200000"/>
              </a:lnSpc>
              <a:spcAft>
                <a:spcPts val="600"/>
              </a:spcAft>
            </a:pPr>
            <a:r>
              <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rPr>
              <a:t>    二是孤证不立，坚持多种类型史料互证；</a:t>
            </a:r>
            <a:endPar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endParaRPr>
          </a:p>
          <a:p>
            <a:pPr indent="0" algn="just" fontAlgn="auto">
              <a:lnSpc>
                <a:spcPct val="200000"/>
              </a:lnSpc>
              <a:spcAft>
                <a:spcPts val="600"/>
              </a:spcAft>
            </a:pPr>
            <a:r>
              <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rPr>
              <a:t>    三是摆事实，讲道理；</a:t>
            </a:r>
            <a:endPar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endParaRPr>
          </a:p>
          <a:p>
            <a:pPr indent="0" algn="just" fontAlgn="auto">
              <a:lnSpc>
                <a:spcPct val="200000"/>
              </a:lnSpc>
              <a:spcAft>
                <a:spcPts val="600"/>
              </a:spcAft>
            </a:pPr>
            <a:r>
              <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rPr>
              <a:t>    四是提高全面运用史料的能力；</a:t>
            </a:r>
            <a:endPar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endParaRPr>
          </a:p>
          <a:p>
            <a:pPr indent="0" algn="just" fontAlgn="auto">
              <a:lnSpc>
                <a:spcPct val="200000"/>
              </a:lnSpc>
              <a:spcAft>
                <a:spcPts val="600"/>
              </a:spcAft>
            </a:pPr>
            <a:r>
              <a:rPr lang="en-US" altLang="zh-CN" sz="2400" b="1" dirty="0">
                <a:solidFill>
                  <a:srgbClr val="000000"/>
                </a:solidFill>
                <a:latin typeface="黑体" panose="02010609060101010101" charset="-122"/>
                <a:ea typeface="黑体" panose="02010609060101010101" charset="-122"/>
                <a:cs typeface="黑体" panose="02010609060101010101" charset="-122"/>
                <a:sym typeface="Dubai" panose="020B0503030403030204" charset="0"/>
              </a:rPr>
              <a:t>    五是注意挖掘史料背后的社会背景含义和特定的情境，避免断章取义。</a:t>
            </a:r>
            <a:endParaRPr lang="zh-CN" altLang="en-US" sz="2400" b="1">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20" grpId="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剪去对角的矩形 2"/>
          <p:cNvSpPr/>
          <p:nvPr>
            <p:custDataLst>
              <p:tags r:id="rId1"/>
            </p:custDataLst>
          </p:nvPr>
        </p:nvSpPr>
        <p:spPr>
          <a:xfrm>
            <a:off x="559435" y="2808605"/>
            <a:ext cx="11314430" cy="3957320"/>
          </a:xfrm>
          <a:prstGeom prst="snip2DiagRect">
            <a:avLst/>
          </a:prstGeom>
          <a:solidFill>
            <a:schemeClr val="lt1"/>
          </a:solidFill>
          <a:ln w="19050">
            <a:solidFill>
              <a:srgbClr val="98C01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00" b="1"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概念界定：</a:t>
            </a:r>
            <a:endParaRPr lang="en-US" altLang="zh-CN" sz="100" b="1"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gn="ctr"/>
            <a:r>
              <a:rPr lang="zh-CN" altLang="zh-CN" sz="1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历史解释是指以史料为依据，以历史理解为基础，对历史事物进行理性分析和客观评判的</a:t>
            </a:r>
            <a:r>
              <a:rPr lang="zh-CN" altLang="en-US" sz="1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态度、</a:t>
            </a:r>
            <a:r>
              <a:rPr lang="zh-CN" altLang="zh-CN" sz="1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能力</a:t>
            </a:r>
            <a:r>
              <a:rPr lang="zh-CN" altLang="en-US" sz="1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与方法</a:t>
            </a:r>
            <a:r>
              <a:rPr lang="zh-CN" altLang="zh-CN" sz="1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100">
              <a:solidFill>
                <a:schemeClr val="lt1"/>
              </a:solidFill>
              <a:latin typeface="微软雅黑" panose="020B0503020204020204" charset="-122"/>
              <a:ea typeface="微软雅黑" panose="020B0503020204020204" charset="-122"/>
            </a:endParaRPr>
          </a:p>
        </p:txBody>
      </p:sp>
      <p:sp>
        <p:nvSpPr>
          <p:cNvPr id="11" name="矩形 2"/>
          <p:cNvSpPr>
            <a:spLocks noChangeArrowheads="1"/>
          </p:cNvSpPr>
          <p:nvPr>
            <p:custDataLst>
              <p:tags r:id="rId2"/>
            </p:custDataLst>
          </p:nvPr>
        </p:nvSpPr>
        <p:spPr bwMode="auto">
          <a:xfrm>
            <a:off x="2338388" y="2730103"/>
            <a:ext cx="6778229"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a:lnSpc>
                <a:spcPct val="200000"/>
              </a:lnSpc>
              <a:spcBef>
                <a:spcPct val="0"/>
              </a:spcBef>
              <a:buFontTx/>
              <a:buNone/>
            </a:pPr>
            <a:r>
              <a:rPr lang="zh-CN" altLang="en-US" sz="1350">
                <a:solidFill>
                  <a:schemeClr val="dk1"/>
                </a:solidFill>
                <a:latin typeface="微软雅黑" panose="020B0503020204020204" charset="-122"/>
                <a:ea typeface="微软雅黑" panose="020B0503020204020204" charset="-122"/>
              </a:rPr>
              <a:t>        </a:t>
            </a:r>
            <a:endParaRPr lang="zh-CN" altLang="en-US" sz="1350">
              <a:solidFill>
                <a:schemeClr val="dk1"/>
              </a:solidFill>
              <a:latin typeface="微软雅黑" panose="020B0503020204020204" charset="-122"/>
              <a:ea typeface="微软雅黑" panose="020B0503020204020204" charset="-122"/>
            </a:endParaRPr>
          </a:p>
        </p:txBody>
      </p:sp>
      <p:sp>
        <p:nvSpPr>
          <p:cNvPr id="14" name="矩形 11"/>
          <p:cNvSpPr>
            <a:spLocks noChangeArrowheads="1"/>
          </p:cNvSpPr>
          <p:nvPr>
            <p:custDataLst>
              <p:tags r:id="rId3"/>
            </p:custDataLst>
          </p:nvPr>
        </p:nvSpPr>
        <p:spPr bwMode="auto">
          <a:xfrm>
            <a:off x="210185" y="43815"/>
            <a:ext cx="5085080" cy="93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pPr>
            <a:r>
              <a:rPr lang="zh-CN" altLang="en-US" sz="2800" b="1">
                <a:solidFill>
                  <a:schemeClr val="dk1"/>
                </a:solidFill>
                <a:latin typeface="黑体" panose="02010609060101010101" charset="-122"/>
                <a:ea typeface="黑体" panose="02010609060101010101" charset="-122"/>
                <a:cs typeface="黑体" panose="02010609060101010101" charset="-122"/>
              </a:rPr>
              <a:t> </a:t>
            </a:r>
            <a:r>
              <a:rPr lang="en-US" altLang="zh-CN" sz="2800" b="1">
                <a:solidFill>
                  <a:schemeClr val="dk1"/>
                </a:solidFill>
                <a:latin typeface="黑体" panose="02010609060101010101" charset="-122"/>
                <a:ea typeface="黑体" panose="02010609060101010101" charset="-122"/>
                <a:cs typeface="黑体" panose="02010609060101010101" charset="-122"/>
              </a:rPr>
              <a:t>4. </a:t>
            </a:r>
            <a:r>
              <a:rPr lang="zh-CN" altLang="en-US" sz="2800" b="1">
                <a:solidFill>
                  <a:schemeClr val="dk1"/>
                </a:solidFill>
                <a:latin typeface="黑体" panose="02010609060101010101" charset="-122"/>
                <a:ea typeface="黑体" panose="02010609060101010101" charset="-122"/>
                <a:cs typeface="黑体" panose="02010609060101010101" charset="-122"/>
              </a:rPr>
              <a:t>历史解释</a:t>
            </a:r>
            <a:r>
              <a:rPr lang="zh-CN" altLang="en-US" sz="2800" b="1">
                <a:solidFill>
                  <a:srgbClr val="FF0000"/>
                </a:solidFill>
                <a:latin typeface="黑体" panose="02010609060101010101" charset="-122"/>
                <a:ea typeface="黑体" panose="02010609060101010101" charset="-122"/>
                <a:cs typeface="黑体" panose="02010609060101010101" charset="-122"/>
              </a:rPr>
              <a:t>（核心能力）</a:t>
            </a:r>
            <a:endParaRPr lang="zh-CN" altLang="en-US" sz="2800" b="1">
              <a:solidFill>
                <a:srgbClr val="FF0000"/>
              </a:solidFill>
              <a:latin typeface="黑体" panose="02010609060101010101" charset="-122"/>
              <a:ea typeface="黑体" panose="02010609060101010101" charset="-122"/>
              <a:cs typeface="黑体" panose="02010609060101010101" charset="-122"/>
            </a:endParaRPr>
          </a:p>
        </p:txBody>
      </p:sp>
      <p:sp>
        <p:nvSpPr>
          <p:cNvPr id="17" name="矩形 2"/>
          <p:cNvSpPr>
            <a:spLocks noChangeArrowheads="1"/>
          </p:cNvSpPr>
          <p:nvPr>
            <p:custDataLst>
              <p:tags r:id="rId4"/>
            </p:custDataLst>
          </p:nvPr>
        </p:nvSpPr>
        <p:spPr bwMode="auto">
          <a:xfrm>
            <a:off x="838835" y="3025775"/>
            <a:ext cx="10823575" cy="374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50000"/>
              </a:lnSpc>
            </a:pPr>
            <a:r>
              <a:rPr lang="zh-CN" altLang="en-US" sz="2400" b="1">
                <a:solidFill>
                  <a:schemeClr val="dk1"/>
                </a:solidFill>
                <a:latin typeface="黑体" panose="02010609060101010101" charset="-122"/>
                <a:ea typeface="黑体" panose="02010609060101010101" charset="-122"/>
                <a:cs typeface="黑体" panose="02010609060101010101" charset="-122"/>
              </a:rPr>
              <a:t>    </a:t>
            </a:r>
            <a:r>
              <a:rPr lang="zh-CN" altLang="en-US" sz="2400" b="1" noProof="0" dirty="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课程目标</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区分</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历史叙述中的</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史实与解释</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，知道对同一历史事物会有</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不同解释</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，并能对各种历史解释加以评析和价值判断</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（辨别）</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；能够客观论述历史事件、历史人物和历史现象，有理有据地</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表达自己的看法</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（水平</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1</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2</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endPar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endParaRPr>
          </a:p>
          <a:p>
            <a:pPr indent="0" fontAlgn="auto">
              <a:lnSpc>
                <a:spcPct val="150000"/>
              </a:lnSpc>
            </a:pP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能够认识历史解释的重要性，</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对不同解释原因及评析</a:t>
            </a:r>
            <a:r>
              <a:rPr lang="zh-CN" altLang="en-US" sz="2400" b="1" noProof="0"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学会从历史表象中发现问题，对历史事物之间的因果关系作出解释；能够</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客观评判现实社会生活中的问题</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（水平</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3</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en-US" altLang="zh-CN"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4</a:t>
            </a:r>
            <a:r>
              <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endParaRPr lang="zh-CN" altLang="en-US" sz="2400" b="1" noProof="0" dirty="0">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endParaRPr>
          </a:p>
        </p:txBody>
      </p:sp>
      <p:sp>
        <p:nvSpPr>
          <p:cNvPr id="4" name="文本框 3"/>
          <p:cNvSpPr txBox="1"/>
          <p:nvPr/>
        </p:nvSpPr>
        <p:spPr>
          <a:xfrm>
            <a:off x="375285" y="976630"/>
            <a:ext cx="11675110" cy="2245360"/>
          </a:xfrm>
          <a:prstGeom prst="rect">
            <a:avLst/>
          </a:prstGeom>
          <a:noFill/>
        </p:spPr>
        <p:txBody>
          <a:bodyPr wrap="square" rtlCol="0" anchor="t">
            <a:spAutoFit/>
          </a:bodyPr>
          <a:p>
            <a:r>
              <a:rPr lang="zh-CN" altLang="en-US" sz="2800" b="1" smtClean="0">
                <a:solidFill>
                  <a:srgbClr val="000000"/>
                </a:solidFill>
                <a:latin typeface="黑体" panose="02010609060101010101" charset="-122"/>
                <a:ea typeface="黑体" panose="02010609060101010101" charset="-122"/>
                <a:cs typeface="宋体" panose="02010600030101010101" pitchFamily="2" charset="-122"/>
                <a:sym typeface="+mn-ea"/>
              </a:rPr>
              <a:t>概念界定：</a:t>
            </a:r>
            <a:endParaRPr lang="en-US" altLang="zh-CN" sz="2800" b="1" smtClean="0">
              <a:solidFill>
                <a:srgbClr val="000000"/>
              </a:solidFill>
              <a:latin typeface="黑体" panose="02010609060101010101" charset="-122"/>
              <a:ea typeface="黑体" panose="02010609060101010101" charset="-122"/>
              <a:cs typeface="宋体" panose="02010600030101010101" pitchFamily="2" charset="-122"/>
            </a:endParaRPr>
          </a:p>
          <a:p>
            <a:r>
              <a:rPr lang="zh-CN" altLang="zh-CN" sz="2800" b="1" smtClean="0">
                <a:solidFill>
                  <a:srgbClr val="000000"/>
                </a:solidFill>
                <a:latin typeface="黑体" panose="02010609060101010101" charset="-122"/>
                <a:ea typeface="黑体" panose="02010609060101010101" charset="-122"/>
                <a:cs typeface="宋体" panose="02010600030101010101" pitchFamily="2" charset="-122"/>
                <a:sym typeface="+mn-ea"/>
              </a:rPr>
              <a:t>历史解释是指以史料为依据，以历史理解为基础，对历史事物进行理性分析和客观评判的</a:t>
            </a:r>
            <a:r>
              <a:rPr lang="zh-CN" altLang="en-US" sz="2800" b="1" smtClean="0">
                <a:solidFill>
                  <a:srgbClr val="000000"/>
                </a:solidFill>
                <a:latin typeface="黑体" panose="02010609060101010101" charset="-122"/>
                <a:ea typeface="黑体" panose="02010609060101010101" charset="-122"/>
                <a:cs typeface="宋体" panose="02010600030101010101" pitchFamily="2" charset="-122"/>
                <a:sym typeface="+mn-ea"/>
              </a:rPr>
              <a:t>态度、</a:t>
            </a:r>
            <a:r>
              <a:rPr lang="zh-CN" altLang="zh-CN" sz="2800" b="1" smtClean="0">
                <a:solidFill>
                  <a:srgbClr val="000000"/>
                </a:solidFill>
                <a:latin typeface="黑体" panose="02010609060101010101" charset="-122"/>
                <a:ea typeface="黑体" panose="02010609060101010101" charset="-122"/>
                <a:cs typeface="宋体" panose="02010600030101010101" pitchFamily="2" charset="-122"/>
                <a:sym typeface="+mn-ea"/>
              </a:rPr>
              <a:t>能力</a:t>
            </a:r>
            <a:r>
              <a:rPr lang="zh-CN" altLang="en-US" sz="2800" b="1" smtClean="0">
                <a:solidFill>
                  <a:srgbClr val="000000"/>
                </a:solidFill>
                <a:latin typeface="黑体" panose="02010609060101010101" charset="-122"/>
                <a:ea typeface="黑体" panose="02010609060101010101" charset="-122"/>
                <a:cs typeface="宋体" panose="02010600030101010101" pitchFamily="2" charset="-122"/>
                <a:sym typeface="+mn-ea"/>
              </a:rPr>
              <a:t>与方法</a:t>
            </a:r>
            <a:r>
              <a:rPr lang="zh-CN" altLang="zh-CN" sz="2800" b="1" smtClean="0">
                <a:solidFill>
                  <a:srgbClr val="000000"/>
                </a:solidFill>
                <a:latin typeface="黑体" panose="02010609060101010101" charset="-122"/>
                <a:ea typeface="黑体" panose="02010609060101010101" charset="-122"/>
                <a:cs typeface="宋体" panose="02010600030101010101" pitchFamily="2" charset="-122"/>
                <a:sym typeface="+mn-ea"/>
              </a:rPr>
              <a:t>。</a:t>
            </a:r>
            <a:r>
              <a:rPr lang="zh-CN" altLang="zh-CN" sz="2800" b="1" smtClean="0">
                <a:solidFill>
                  <a:srgbClr val="FF0000"/>
                </a:solidFill>
                <a:latin typeface="黑体" panose="02010609060101010101" charset="-122"/>
                <a:ea typeface="黑体" panose="02010609060101010101" charset="-122"/>
                <a:cs typeface="宋体" panose="02010600030101010101" pitchFamily="2" charset="-122"/>
                <a:sym typeface="+mn-ea"/>
              </a:rPr>
              <a:t>（逐渐侧重对材料及其体现史事进行理解与解释）</a:t>
            </a:r>
            <a:endParaRPr lang="zh-CN" altLang="zh-CN" sz="2800" b="1" smtClean="0">
              <a:solidFill>
                <a:srgbClr val="FF0000"/>
              </a:solidFill>
              <a:latin typeface="黑体" panose="02010609060101010101" charset="-122"/>
              <a:ea typeface="黑体" panose="02010609060101010101" charset="-122"/>
              <a:cs typeface="宋体" panose="02010600030101010101" pitchFamily="2" charset="-122"/>
              <a:sym typeface="+mn-ea"/>
            </a:endParaRPr>
          </a:p>
          <a:p>
            <a:endParaRPr lang="zh-CN" altLang="zh-CN" sz="2800" b="1" smtClean="0">
              <a:solidFill>
                <a:srgbClr val="FF0000"/>
              </a:solidFill>
              <a:latin typeface="黑体" panose="02010609060101010101" charset="-122"/>
              <a:ea typeface="黑体" panose="02010609060101010101" charset="-122"/>
              <a:cs typeface="宋体" panose="02010600030101010101" pitchFamily="2" charset="-122"/>
              <a:sym typeface="+mn-ea"/>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矩形 58372"/>
          <p:cNvSpPr/>
          <p:nvPr>
            <p:custDataLst>
              <p:tags r:id="rId1"/>
            </p:custDataLst>
          </p:nvPr>
        </p:nvSpPr>
        <p:spPr>
          <a:xfrm>
            <a:off x="248920" y="200025"/>
            <a:ext cx="10101580" cy="719455"/>
          </a:xfrm>
          <a:prstGeom prst="rect">
            <a:avLst/>
          </a:prstGeom>
          <a:solidFill>
            <a:srgbClr val="FFFF00"/>
          </a:solidFill>
          <a:ln w="9525">
            <a:noFill/>
          </a:ln>
        </p:spPr>
        <p:txBody>
          <a:bodyPr anchor="ctr" anchorCtr="0"/>
          <a:p>
            <a:r>
              <a:rPr lang="zh-CN" altLang="en-US" sz="4000" b="1" dirty="0">
                <a:solidFill>
                  <a:srgbClr val="FF0000"/>
                </a:solidFill>
                <a:latin typeface="Times New Roman" panose="02020603050405020304" pitchFamily="18" charset="0"/>
                <a:ea typeface="宋体" panose="02010600030101010101" pitchFamily="2" charset="-122"/>
              </a:rPr>
              <a:t>一、新课标简读</a:t>
            </a:r>
            <a:r>
              <a:rPr lang="en-US" altLang="zh-CN" sz="4000" b="1" dirty="0">
                <a:solidFill>
                  <a:srgbClr val="FF0000"/>
                </a:solidFill>
                <a:latin typeface="Times New Roman" panose="02020603050405020304" pitchFamily="18" charset="0"/>
                <a:ea typeface="宋体" panose="02010600030101010101" pitchFamily="2" charset="-122"/>
              </a:rPr>
              <a:t>——</a:t>
            </a:r>
            <a:r>
              <a:rPr lang="zh-CN" altLang="en-US" sz="4000" b="1" dirty="0">
                <a:solidFill>
                  <a:srgbClr val="FF0000"/>
                </a:solidFill>
                <a:latin typeface="Times New Roman" panose="02020603050405020304" pitchFamily="18" charset="0"/>
                <a:ea typeface="宋体" panose="02010600030101010101" pitchFamily="2" charset="-122"/>
              </a:rPr>
              <a:t>高中历史课标的优化</a:t>
            </a:r>
            <a:endParaRPr lang="zh-CN" altLang="en-US" sz="4000" b="1">
              <a:solidFill>
                <a:srgbClr val="FF0000"/>
              </a:solidFill>
              <a:latin typeface="Times New Roman" panose="02020603050405020304" pitchFamily="18" charset="0"/>
              <a:ea typeface="宋体" panose="02010600030101010101" pitchFamily="2" charset="-122"/>
            </a:endParaRPr>
          </a:p>
        </p:txBody>
      </p:sp>
      <p:sp>
        <p:nvSpPr>
          <p:cNvPr id="2" name="文本框 1"/>
          <p:cNvSpPr txBox="1"/>
          <p:nvPr/>
        </p:nvSpPr>
        <p:spPr>
          <a:xfrm>
            <a:off x="579755" y="1709420"/>
            <a:ext cx="11032490" cy="3592195"/>
          </a:xfrm>
          <a:prstGeom prst="rect">
            <a:avLst/>
          </a:prstGeom>
          <a:noFill/>
        </p:spPr>
        <p:txBody>
          <a:bodyPr wrap="square" rtlCol="0" anchor="t">
            <a:noAutofit/>
          </a:bodyPr>
          <a:p>
            <a:r>
              <a:rPr lang="zh-CN" altLang="en-US" sz="3600" b="1" dirty="0">
                <a:latin typeface="Arial" panose="020B0604020202020204" pitchFamily="34" charset="0"/>
                <a:ea typeface="宋体" panose="02010600030101010101" pitchFamily="2" charset="-122"/>
                <a:sym typeface="+mn-ea"/>
              </a:rPr>
              <a:t>国家课程标准是教材编写、教学、评估和考试命题的依据，是国家管理和评价课程的基础 。</a:t>
            </a:r>
            <a:endParaRPr lang="zh-CN" altLang="en-US" sz="3600" b="1" dirty="0">
              <a:latin typeface="Arial" panose="020B0604020202020204" pitchFamily="34" charset="0"/>
              <a:ea typeface="宋体" panose="02010600030101010101" pitchFamily="2" charset="-122"/>
              <a:sym typeface="+mn-ea"/>
            </a:endParaRPr>
          </a:p>
          <a:p>
            <a:r>
              <a:rPr lang="zh-CN" altLang="en-US" sz="3600" b="1" dirty="0">
                <a:latin typeface="Arial" panose="020B0604020202020204" pitchFamily="34" charset="0"/>
                <a:ea typeface="宋体" panose="02010600030101010101" pitchFamily="2" charset="-122"/>
                <a:sym typeface="+mn-ea"/>
              </a:rPr>
              <a:t> </a:t>
            </a:r>
            <a:r>
              <a:rPr lang="en-US" altLang="zh-CN" sz="3600" b="1" dirty="0">
                <a:latin typeface="Arial" panose="020B0604020202020204" pitchFamily="34" charset="0"/>
                <a:ea typeface="宋体" panose="02010600030101010101" pitchFamily="2" charset="-122"/>
                <a:sym typeface="+mn-ea"/>
              </a:rPr>
              <a:t>                    </a:t>
            </a:r>
            <a:r>
              <a:rPr lang="zh-CN" altLang="en-US" sz="3600" b="1" dirty="0">
                <a:latin typeface="Arial" panose="020B0604020202020204" pitchFamily="34" charset="0"/>
                <a:ea typeface="宋体" panose="02010600030101010101" pitchFamily="2" charset="-122"/>
                <a:sym typeface="+mn-ea"/>
              </a:rPr>
              <a:t> ——《基础教育课程改革纲要（试行）》</a:t>
            </a:r>
            <a:endParaRPr lang="zh-CN" altLang="en-US" sz="3600" b="1" dirty="0">
              <a:latin typeface="Arial" panose="020B0604020202020204" pitchFamily="34" charset="0"/>
              <a:ea typeface="宋体" panose="02010600030101010101" pitchFamily="2" charset="-122"/>
              <a:sym typeface="+mn-ea"/>
            </a:endParaRPr>
          </a:p>
          <a:p>
            <a:endParaRPr lang="zh-CN" altLang="en-US" sz="3600" b="1" u="none" dirty="0">
              <a:latin typeface="Arial" panose="020B0604020202020204" pitchFamily="34" charset="0"/>
              <a:ea typeface="宋体" panose="02010600030101010101" pitchFamily="2" charset="-122"/>
            </a:endParaRPr>
          </a:p>
          <a:p>
            <a:r>
              <a:rPr lang="zh-CN" altLang="en-US" sz="3600" b="1" dirty="0">
                <a:latin typeface="Arial" panose="020B0604020202020204" pitchFamily="34" charset="0"/>
                <a:ea typeface="宋体" panose="02010600030101010101" pitchFamily="2" charset="-122"/>
                <a:sym typeface="+mn-ea"/>
              </a:rPr>
              <a:t>课程标准的编制是一个</a:t>
            </a:r>
            <a:r>
              <a:rPr lang="zh-CN" altLang="en-US" sz="3600" b="1" dirty="0">
                <a:solidFill>
                  <a:schemeClr val="accent1">
                    <a:lumMod val="75000"/>
                  </a:schemeClr>
                </a:solidFill>
                <a:latin typeface="Arial" panose="020B0604020202020204" pitchFamily="34" charset="0"/>
                <a:ea typeface="宋体" panose="02010600030101010101" pitchFamily="2" charset="-122"/>
                <a:sym typeface="+mn-ea"/>
              </a:rPr>
              <a:t>动态过程</a:t>
            </a:r>
            <a:r>
              <a:rPr lang="zh-CN" altLang="en-US" sz="3600" b="1" dirty="0">
                <a:latin typeface="Arial" panose="020B0604020202020204" pitchFamily="34" charset="0"/>
                <a:ea typeface="宋体" panose="02010600030101010101" pitchFamily="2" charset="-122"/>
                <a:sym typeface="+mn-ea"/>
              </a:rPr>
              <a:t>，是一个在尝试、调整中不断</a:t>
            </a:r>
            <a:r>
              <a:rPr lang="zh-CN" altLang="en-US" sz="3600" b="1" dirty="0">
                <a:latin typeface="Arial" panose="020B0604020202020204" pitchFamily="34" charset="0"/>
                <a:ea typeface="宋体" panose="02010600030101010101" pitchFamily="2" charset="-122"/>
                <a:sym typeface="+mn-ea"/>
              </a:rPr>
              <a:t>完善的过程。</a:t>
            </a:r>
            <a:endParaRPr lang="zh-CN" altLang="en-US" sz="3600" b="1" dirty="0">
              <a:latin typeface="Arial" panose="020B0604020202020204" pitchFamily="34" charset="0"/>
              <a:ea typeface="宋体" panose="02010600030101010101" pitchFamily="2" charset="-122"/>
              <a:sym typeface="+mn-ea"/>
            </a:endParaRPr>
          </a:p>
        </p:txBody>
      </p:sp>
      <p:pic>
        <p:nvPicPr>
          <p:cNvPr id="3" name="图片 47105"/>
          <p:cNvPicPr>
            <a:picLocks noChangeAspect="1"/>
          </p:cNvPicPr>
          <p:nvPr/>
        </p:nvPicPr>
        <p:blipFill>
          <a:blip r:embed="rId2"/>
          <a:stretch>
            <a:fillRect/>
          </a:stretch>
        </p:blipFill>
        <p:spPr>
          <a:xfrm>
            <a:off x="141605" y="987425"/>
            <a:ext cx="11791315" cy="575373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1"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185843" y="141605"/>
            <a:ext cx="4988560" cy="575733"/>
            <a:chOff x="-151" y="525"/>
            <a:chExt cx="5892" cy="680"/>
          </a:xfrm>
        </p:grpSpPr>
        <p:sp>
          <p:nvSpPr>
            <p:cNvPr id="25612" name="矩形 29"/>
            <p:cNvSpPr/>
            <p:nvPr/>
          </p:nvSpPr>
          <p:spPr>
            <a:xfrm>
              <a:off x="0" y="525"/>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20" y="525"/>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151" y="571"/>
              <a:ext cx="5892" cy="593"/>
            </a:xfrm>
            <a:prstGeom prst="rect">
              <a:avLst/>
            </a:prstGeom>
            <a:noFill/>
            <a:ln w="9525">
              <a:noFill/>
            </a:ln>
          </p:spPr>
          <p:txBody>
            <a:bodyPr wrap="squar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训练</a:t>
              </a:r>
              <a:r>
                <a:rPr lang="zh-CN" sz="2665" b="1" dirty="0">
                  <a:solidFill>
                    <a:srgbClr val="005374"/>
                  </a:solidFill>
                  <a:latin typeface="Dubai" panose="020B0503030403030204" charset="0"/>
                  <a:ea typeface="微软雅黑" panose="020B0503020204020204" charset="-122"/>
                  <a:sym typeface="Dubai" panose="020B0503030403030204" charset="0"/>
                </a:rPr>
                <a:t>历史理解</a:t>
              </a:r>
              <a:r>
                <a:rPr sz="2665" b="1" dirty="0">
                  <a:solidFill>
                    <a:srgbClr val="005374"/>
                  </a:solidFill>
                  <a:latin typeface="Dubai" panose="020B0503030403030204" charset="0"/>
                  <a:ea typeface="微软雅黑" panose="020B0503020204020204" charset="-122"/>
                  <a:sym typeface="Dubai" panose="020B0503030403030204" charset="0"/>
                </a:rPr>
                <a:t>的问题设计</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sp>
        <p:nvSpPr>
          <p:cNvPr id="2" name="文本框 1"/>
          <p:cNvSpPr txBox="1"/>
          <p:nvPr/>
        </p:nvSpPr>
        <p:spPr>
          <a:xfrm>
            <a:off x="584200" y="777240"/>
            <a:ext cx="11287760" cy="5836920"/>
          </a:xfrm>
          <a:prstGeom prst="rect">
            <a:avLst/>
          </a:prstGeom>
          <a:noFill/>
        </p:spPr>
        <p:txBody>
          <a:bodyPr wrap="square" rtlCol="0">
            <a:noAutofit/>
          </a:bodyPr>
          <a:p>
            <a:r>
              <a:rPr lang="zh-CN" altLang="en-US" sz="2000" b="1">
                <a:latin typeface="黑体" panose="02010609060101010101" charset="-122"/>
                <a:ea typeface="黑体" panose="02010609060101010101" charset="-122"/>
                <a:cs typeface="黑体" panose="02010609060101010101" charset="-122"/>
              </a:rPr>
              <a:t>1、这些历史人物如此做（或讲、写）的目的是什么？</a:t>
            </a:r>
            <a:r>
              <a:rPr lang="zh-CN" altLang="en-US" sz="1600" b="1">
                <a:latin typeface="黑体" panose="02010609060101010101" charset="-122"/>
                <a:ea typeface="黑体" panose="02010609060101010101" charset="-122"/>
                <a:cs typeface="黑体" panose="02010609060101010101" charset="-122"/>
              </a:rPr>
              <a:t>（焚书坑儒、变法、外交、国共合作等）</a:t>
            </a:r>
            <a:endParaRPr lang="zh-CN" altLang="en-US" sz="16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2、他当时面临什么样的处境？他感到最为棘手的问题是什么？</a:t>
            </a:r>
            <a:r>
              <a:rPr lang="zh-CN" altLang="en-US" sz="1600" b="1">
                <a:latin typeface="黑体" panose="02010609060101010101" charset="-122"/>
                <a:ea typeface="黑体" panose="02010609060101010101" charset="-122"/>
                <a:cs typeface="黑体" panose="02010609060101010101" charset="-122"/>
              </a:rPr>
              <a:t>（宋太祖</a:t>
            </a:r>
            <a:r>
              <a:rPr lang="en-US" altLang="zh-CN" sz="1600" b="1">
                <a:latin typeface="黑体" panose="02010609060101010101" charset="-122"/>
                <a:ea typeface="黑体" panose="02010609060101010101" charset="-122"/>
                <a:cs typeface="黑体" panose="02010609060101010101" charset="-122"/>
              </a:rPr>
              <a:t> </a:t>
            </a:r>
            <a:r>
              <a:rPr lang="zh-CN" altLang="en-US" sz="1600" b="1">
                <a:latin typeface="黑体" panose="02010609060101010101" charset="-122"/>
                <a:ea typeface="黑体" panose="02010609060101010101" charset="-122"/>
                <a:cs typeface="黑体" panose="02010609060101010101" charset="-122"/>
              </a:rPr>
              <a:t>加强中央集权、罗斯福新政等）</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3、他的家庭背景、早年经历、年龄、身份、职业、信仰是怎样的？这些因素如何影响他的立身行事？                   </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4、他在做决策的时候，能掌握哪些信息？哪些后人知道的信息他在当时却是不知道的？</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5、当时社会普遍流行的信仰或价值观是什么？他会受这些信仰或价值观的约束吗？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6、假设你在他的那个位置上，你会怎么办？</a:t>
            </a:r>
            <a:r>
              <a:rPr lang="zh-CN" altLang="en-US" sz="1600" b="1">
                <a:latin typeface="黑体" panose="02010609060101010101" charset="-122"/>
                <a:ea typeface="黑体" panose="02010609060101010101" charset="-122"/>
                <a:cs typeface="黑体" panose="02010609060101010101" charset="-122"/>
              </a:rPr>
              <a:t>（宋太祖</a:t>
            </a:r>
            <a:r>
              <a:rPr lang="en-US" altLang="zh-CN" sz="1600" b="1">
                <a:latin typeface="黑体" panose="02010609060101010101" charset="-122"/>
                <a:ea typeface="黑体" panose="02010609060101010101" charset="-122"/>
                <a:cs typeface="黑体" panose="02010609060101010101" charset="-122"/>
              </a:rPr>
              <a:t>   </a:t>
            </a:r>
            <a:r>
              <a:rPr lang="zh-CN" altLang="en-US" sz="1600" b="1">
                <a:latin typeface="黑体" panose="02010609060101010101" charset="-122"/>
                <a:ea typeface="黑体" panose="02010609060101010101" charset="-122"/>
                <a:cs typeface="黑体" panose="02010609060101010101" charset="-122"/>
              </a:rPr>
              <a:t>重庆谈判）</a:t>
            </a:r>
            <a:endParaRPr lang="zh-CN" altLang="en-US" sz="16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7、按照你的标准，你觉得他的行为或思想有奇怪的地方吗？他为什么会和你不一样？</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8、他是一个人，还是代表了一群人？有反对他的力量吗？他如何处理这些反对他的力量？</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9、他在做出判断的时候，什么因素是最重要的？</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10、他的个人选择，会对这个事情的发生起多大的作用？</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11、还有其他因素会影响这个事情的发生吗？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12、这件事情的发生是偶然的吗？</a:t>
            </a:r>
            <a:r>
              <a:rPr lang="zh-CN" altLang="en-US" sz="1600" b="1">
                <a:latin typeface="黑体" panose="02010609060101010101" charset="-122"/>
                <a:ea typeface="黑体" panose="02010609060101010101" charset="-122"/>
                <a:cs typeface="黑体" panose="02010609060101010101" charset="-122"/>
              </a:rPr>
              <a:t>（巴黎公社）</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13、这件事情的发生是必然的吗？</a:t>
            </a:r>
            <a:r>
              <a:rPr lang="zh-CN" altLang="en-US" sz="1600" b="1">
                <a:latin typeface="黑体" panose="02010609060101010101" charset="-122"/>
                <a:ea typeface="黑体" panose="02010609060101010101" charset="-122"/>
                <a:cs typeface="黑体" panose="02010609060101010101" charset="-122"/>
              </a:rPr>
              <a:t>（十月革命）</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14、如果没有这个因素，这件事情还会发生吗？</a:t>
            </a:r>
            <a:r>
              <a:rPr lang="zh-CN" altLang="en-US" sz="1600" b="1">
                <a:latin typeface="黑体" panose="02010609060101010101" charset="-122"/>
                <a:ea typeface="黑体" panose="02010609060101010101" charset="-122"/>
                <a:cs typeface="黑体" panose="02010609060101010101" charset="-122"/>
              </a:rPr>
              <a:t>（虎门销烟鸦片战争）</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15、如果出现了这个因素，就必然会伴随这种结果吗？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16、假如出现了一个反事实,事态会如何演变？</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17、你为什么要这样理解（或解释）？别人的解释会和你的理解（或解释）一致吗？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18、不同时代的人对此事的理解（或解释）会一致吗？为什么？</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19、你是否会抱着特定的目的去理解（或解释）历史？别人会吗？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a:t>
            </a:r>
            <a:endParaRPr lang="zh-CN" altLang="en-US" sz="2000" b="1">
              <a:latin typeface="黑体" panose="02010609060101010101" charset="-122"/>
              <a:ea typeface="黑体" panose="02010609060101010101" charset="-122"/>
              <a:cs typeface="黑体" panose="02010609060101010101" charset="-122"/>
            </a:endParaRPr>
          </a:p>
          <a:p>
            <a:endParaRPr lang="zh-CN" altLang="en-US" sz="2000" b="1">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剪去对角的矩形 2"/>
          <p:cNvSpPr/>
          <p:nvPr>
            <p:custDataLst>
              <p:tags r:id="rId1"/>
            </p:custDataLst>
          </p:nvPr>
        </p:nvSpPr>
        <p:spPr>
          <a:xfrm>
            <a:off x="471805" y="2084070"/>
            <a:ext cx="11562715" cy="4359910"/>
          </a:xfrm>
          <a:prstGeom prst="snip2DiagRect">
            <a:avLst>
              <a:gd name="adj1" fmla="val 296"/>
              <a:gd name="adj2" fmla="val 16667"/>
            </a:avLst>
          </a:prstGeom>
          <a:solidFill>
            <a:schemeClr val="lt1"/>
          </a:solidFill>
          <a:ln w="19050">
            <a:solidFill>
              <a:srgbClr val="98C01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00">
              <a:solidFill>
                <a:schemeClr val="lt1"/>
              </a:solidFill>
              <a:latin typeface="微软雅黑" panose="020B0503020204020204" charset="-122"/>
              <a:ea typeface="微软雅黑" panose="020B0503020204020204" charset="-122"/>
            </a:endParaRPr>
          </a:p>
        </p:txBody>
      </p:sp>
      <p:sp>
        <p:nvSpPr>
          <p:cNvPr id="9" name="矩形 1"/>
          <p:cNvSpPr>
            <a:spLocks noChangeArrowheads="1"/>
          </p:cNvSpPr>
          <p:nvPr/>
        </p:nvSpPr>
        <p:spPr bwMode="auto">
          <a:xfrm>
            <a:off x="593090" y="311150"/>
            <a:ext cx="833247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hangingPunct="1"/>
            <a:r>
              <a:rPr lang="en-US" altLang="zh-CN" sz="2800" b="1">
                <a:solidFill>
                  <a:srgbClr val="000000"/>
                </a:solidFill>
                <a:latin typeface="黑体" panose="02010609060101010101" charset="-122"/>
                <a:ea typeface="黑体" panose="02010609060101010101" charset="-122"/>
                <a:cs typeface="黑体" panose="02010609060101010101" charset="-122"/>
              </a:rPr>
              <a:t> 5.</a:t>
            </a:r>
            <a:r>
              <a:rPr lang="zh-CN" altLang="en-US" sz="2800" b="1" smtClean="0">
                <a:solidFill>
                  <a:srgbClr val="000000"/>
                </a:solidFill>
                <a:latin typeface="黑体" panose="02010609060101010101" charset="-122"/>
                <a:ea typeface="黑体" panose="02010609060101010101" charset="-122"/>
                <a:cs typeface="黑体" panose="02010609060101010101" charset="-122"/>
                <a:sym typeface="+mn-ea"/>
              </a:rPr>
              <a:t>家国情怀</a:t>
            </a:r>
            <a:r>
              <a:rPr lang="zh-CN" altLang="en-US" sz="2800" b="1" smtClean="0">
                <a:solidFill>
                  <a:srgbClr val="FF0000"/>
                </a:solidFill>
                <a:latin typeface="黑体" panose="02010609060101010101" charset="-122"/>
                <a:ea typeface="黑体" panose="02010609060101010101" charset="-122"/>
                <a:cs typeface="黑体" panose="02010609060101010101" charset="-122"/>
                <a:sym typeface="+mn-ea"/>
              </a:rPr>
              <a:t>（核心价值）</a:t>
            </a:r>
            <a:endParaRPr lang="zh-CN" altLang="zh-CN" sz="2800" b="1" smtClean="0">
              <a:solidFill>
                <a:srgbClr val="FF0000"/>
              </a:solidFill>
              <a:latin typeface="黑体" panose="02010609060101010101" charset="-122"/>
              <a:ea typeface="黑体" panose="02010609060101010101" charset="-122"/>
              <a:cs typeface="黑体" panose="02010609060101010101" charset="-122"/>
            </a:endParaRPr>
          </a:p>
          <a:p>
            <a:pPr eaLnBrk="1" hangingPunct="1"/>
            <a:endParaRPr lang="zh-CN" altLang="zh-CN" sz="2800" b="1" smtClean="0">
              <a:solidFill>
                <a:srgbClr val="FF0000"/>
              </a:solidFill>
              <a:latin typeface="黑体" panose="02010609060101010101" charset="-122"/>
              <a:ea typeface="黑体" panose="02010609060101010101" charset="-122"/>
              <a:cs typeface="黑体" panose="02010609060101010101" charset="-122"/>
            </a:endParaRPr>
          </a:p>
        </p:txBody>
      </p:sp>
      <p:sp>
        <p:nvSpPr>
          <p:cNvPr id="14" name="矩形 11"/>
          <p:cNvSpPr>
            <a:spLocks noChangeArrowheads="1"/>
          </p:cNvSpPr>
          <p:nvPr>
            <p:custDataLst>
              <p:tags r:id="rId2"/>
            </p:custDataLst>
          </p:nvPr>
        </p:nvSpPr>
        <p:spPr bwMode="auto">
          <a:xfrm>
            <a:off x="4871720" y="1556385"/>
            <a:ext cx="2007870" cy="528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200000"/>
              </a:lnSpc>
            </a:pPr>
            <a:r>
              <a:rPr lang="zh-CN" altLang="en-US" sz="2700">
                <a:solidFill>
                  <a:schemeClr val="dk1"/>
                </a:solidFill>
                <a:latin typeface="微软雅黑" panose="020B0503020204020204" charset="-122"/>
                <a:ea typeface="微软雅黑" panose="020B0503020204020204" charset="-122"/>
                <a:cs typeface="微软雅黑" panose="020B0503020204020204" charset="-122"/>
              </a:rPr>
              <a:t> </a:t>
            </a:r>
            <a:endParaRPr lang="zh-CN" altLang="en-US" sz="270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17" name="矩形 2"/>
          <p:cNvSpPr>
            <a:spLocks noChangeArrowheads="1"/>
          </p:cNvSpPr>
          <p:nvPr>
            <p:custDataLst>
              <p:tags r:id="rId3"/>
            </p:custDataLst>
          </p:nvPr>
        </p:nvSpPr>
        <p:spPr bwMode="auto">
          <a:xfrm>
            <a:off x="706755" y="2350770"/>
            <a:ext cx="10993755"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ts val="3000"/>
              </a:lnSpc>
            </a:pPr>
            <a:r>
              <a:rPr lang="zh-CN" altLang="en-US" sz="2400" b="1">
                <a:solidFill>
                  <a:schemeClr val="dk1"/>
                </a:solidFill>
                <a:latin typeface="黑体" panose="02010609060101010101" charset="-122"/>
                <a:ea typeface="黑体" panose="02010609060101010101" charset="-122"/>
                <a:cs typeface="黑体" panose="02010609060101010101" charset="-122"/>
              </a:rPr>
              <a:t> </a:t>
            </a:r>
            <a:r>
              <a:rPr lang="zh-CN" altLang="en-US" sz="2400" b="1" noProof="0" dirty="0">
                <a:solidFill>
                  <a:srgbClr val="FFFF00"/>
                </a:solidFill>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课程目标</a:t>
            </a:r>
            <a:r>
              <a:rPr lang="zh-CN" altLang="en-US" sz="2400" b="1" noProof="0" dirty="0">
                <a:effectLst>
                  <a:outerShdw blurRad="38100" dist="38100" dir="2700000" algn="tl">
                    <a:srgbClr val="000000">
                      <a:alpha val="43137"/>
                    </a:srgbClr>
                  </a:outerShdw>
                </a:effectLst>
                <a:latin typeface="黑体" panose="02010609060101010101" charset="-122"/>
                <a:ea typeface="黑体" panose="02010609060101010101" charset="-122"/>
                <a:cs typeface="黑体" panose="02010609060101010101" charset="-122"/>
                <a:sym typeface="+mn-ea"/>
              </a:rPr>
              <a:t>：</a:t>
            </a:r>
            <a:r>
              <a:rPr lang="en-US" sz="2400" b="1">
                <a:latin typeface="黑体" panose="02010609060101010101" charset="-122"/>
                <a:ea typeface="黑体" panose="02010609060101010101" charset="-122"/>
                <a:cs typeface="黑体" panose="02010609060101010101" charset="-122"/>
                <a:sym typeface="+mn-ea"/>
              </a:rPr>
              <a:t>能够具有对家乡、民族、国家的</a:t>
            </a:r>
            <a:r>
              <a:rPr lang="en-US" sz="2400" b="1">
                <a:solidFill>
                  <a:srgbClr val="FF0000"/>
                </a:solidFill>
                <a:latin typeface="黑体" panose="02010609060101010101" charset="-122"/>
                <a:ea typeface="黑体" panose="02010609060101010101" charset="-122"/>
                <a:cs typeface="黑体" panose="02010609060101010101" charset="-122"/>
                <a:sym typeface="+mn-ea"/>
              </a:rPr>
              <a:t>认同感</a:t>
            </a:r>
            <a:r>
              <a:rPr lang="en-US" sz="2400" b="1">
                <a:latin typeface="黑体" panose="02010609060101010101" charset="-122"/>
                <a:ea typeface="黑体" panose="02010609060101010101" charset="-122"/>
                <a:cs typeface="黑体" panose="02010609060101010101" charset="-122"/>
                <a:sym typeface="+mn-ea"/>
              </a:rPr>
              <a:t>，</a:t>
            </a:r>
            <a:r>
              <a:rPr lang="en-US" sz="2400" b="1">
                <a:solidFill>
                  <a:srgbClr val="FF0000"/>
                </a:solidFill>
                <a:latin typeface="黑体" panose="02010609060101010101" charset="-122"/>
                <a:ea typeface="黑体" panose="02010609060101010101" charset="-122"/>
                <a:cs typeface="黑体" panose="02010609060101010101" charset="-122"/>
                <a:sym typeface="+mn-ea"/>
              </a:rPr>
              <a:t>理解并认同</a:t>
            </a:r>
            <a:r>
              <a:rPr lang="en-US" sz="2400" b="1">
                <a:latin typeface="黑体" panose="02010609060101010101" charset="-122"/>
                <a:ea typeface="黑体" panose="02010609060101010101" charset="-122"/>
                <a:cs typeface="黑体" panose="02010609060101010101" charset="-122"/>
                <a:sym typeface="+mn-ea"/>
              </a:rPr>
              <a:t>社会主义核心价值观和中华优秀传统文化，具有对祖国和人民的</a:t>
            </a:r>
            <a:r>
              <a:rPr lang="en-US" sz="2400" b="1">
                <a:solidFill>
                  <a:srgbClr val="FF0000"/>
                </a:solidFill>
                <a:latin typeface="黑体" panose="02010609060101010101" charset="-122"/>
                <a:ea typeface="黑体" panose="02010609060101010101" charset="-122"/>
                <a:cs typeface="黑体" panose="02010609060101010101" charset="-122"/>
                <a:sym typeface="+mn-ea"/>
              </a:rPr>
              <a:t>深情大爱</a:t>
            </a:r>
            <a:r>
              <a:rPr lang="en-US" sz="2400" b="1">
                <a:latin typeface="黑体" panose="02010609060101010101" charset="-122"/>
                <a:ea typeface="黑体" panose="02010609060101010101" charset="-122"/>
                <a:cs typeface="黑体" panose="02010609060101010101" charset="-122"/>
                <a:sym typeface="+mn-ea"/>
              </a:rPr>
              <a:t>；能够</a:t>
            </a:r>
            <a:r>
              <a:rPr lang="en-US" sz="2400" b="1">
                <a:solidFill>
                  <a:srgbClr val="FF0000"/>
                </a:solidFill>
                <a:latin typeface="黑体" panose="02010609060101010101" charset="-122"/>
                <a:ea typeface="黑体" panose="02010609060101010101" charset="-122"/>
                <a:cs typeface="黑体" panose="02010609060101010101" charset="-122"/>
                <a:sym typeface="+mn-ea"/>
              </a:rPr>
              <a:t>理解和尊重</a:t>
            </a:r>
            <a:r>
              <a:rPr lang="en-US" sz="2400" b="1">
                <a:latin typeface="黑体" panose="02010609060101010101" charset="-122"/>
                <a:ea typeface="黑体" panose="02010609060101010101" charset="-122"/>
                <a:cs typeface="黑体" panose="02010609060101010101" charset="-122"/>
                <a:sym typeface="+mn-ea"/>
              </a:rPr>
              <a:t>世界各国优秀文化传统。</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（水平</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1</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2</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a:t>
            </a:r>
            <a:endParaRPr lang="zh-CN" altLang="en-US" sz="2400" b="1">
              <a:solidFill>
                <a:srgbClr val="FF0000"/>
              </a:solidFill>
              <a:latin typeface="黑体" panose="02010609060101010101" charset="-122"/>
              <a:ea typeface="黑体" panose="02010609060101010101" charset="-122"/>
              <a:cs typeface="黑体" panose="02010609060101010101" charset="-122"/>
              <a:sym typeface="+mn-ea"/>
            </a:endParaRPr>
          </a:p>
          <a:p>
            <a:pPr indent="0" fontAlgn="auto">
              <a:lnSpc>
                <a:spcPts val="3000"/>
              </a:lnSpc>
            </a:pPr>
            <a:r>
              <a:rPr lang="en-US" sz="2400" b="1">
                <a:latin typeface="黑体" panose="02010609060101010101" charset="-122"/>
                <a:ea typeface="黑体" panose="02010609060101010101" charset="-122"/>
                <a:cs typeface="黑体" panose="02010609060101010101" charset="-122"/>
                <a:sym typeface="+mn-ea"/>
              </a:rPr>
              <a:t>能够</a:t>
            </a:r>
            <a:r>
              <a:rPr lang="en-US" sz="2400" b="1">
                <a:solidFill>
                  <a:srgbClr val="FF0000"/>
                </a:solidFill>
                <a:latin typeface="黑体" panose="02010609060101010101" charset="-122"/>
                <a:ea typeface="黑体" panose="02010609060101010101" charset="-122"/>
                <a:cs typeface="黑体" panose="02010609060101010101" charset="-122"/>
                <a:sym typeface="+mn-ea"/>
              </a:rPr>
              <a:t>把握中华民族多元一体的发展趋势</a:t>
            </a:r>
            <a:r>
              <a:rPr lang="en-US" sz="2400" b="1">
                <a:latin typeface="黑体" panose="02010609060101010101" charset="-122"/>
                <a:ea typeface="黑体" panose="02010609060101010101" charset="-122"/>
                <a:cs typeface="黑体" panose="02010609060101010101" charset="-122"/>
                <a:sym typeface="+mn-ea"/>
              </a:rPr>
              <a:t>，以及</a:t>
            </a:r>
            <a:r>
              <a:rPr lang="en-US" sz="2400" b="1">
                <a:solidFill>
                  <a:srgbClr val="FF0000"/>
                </a:solidFill>
                <a:latin typeface="黑体" panose="02010609060101010101" charset="-122"/>
                <a:ea typeface="黑体" panose="02010609060101010101" charset="-122"/>
                <a:cs typeface="黑体" panose="02010609060101010101" charset="-122"/>
                <a:sym typeface="+mn-ea"/>
              </a:rPr>
              <a:t>世界历史发展</a:t>
            </a:r>
            <a:r>
              <a:rPr lang="en-US" sz="2400" b="1">
                <a:latin typeface="黑体" panose="02010609060101010101" charset="-122"/>
                <a:ea typeface="黑体" panose="02010609060101010101" charset="-122"/>
                <a:cs typeface="黑体" panose="02010609060101010101" charset="-122"/>
                <a:sym typeface="+mn-ea"/>
              </a:rPr>
              <a:t>的进步历程，</a:t>
            </a:r>
            <a:r>
              <a:rPr lang="en-US" sz="2400" b="1">
                <a:solidFill>
                  <a:srgbClr val="FF0000"/>
                </a:solidFill>
                <a:latin typeface="黑体" panose="02010609060101010101" charset="-122"/>
                <a:ea typeface="黑体" panose="02010609060101010101" charset="-122"/>
                <a:cs typeface="黑体" panose="02010609060101010101" charset="-122"/>
                <a:sym typeface="+mn-ea"/>
              </a:rPr>
              <a:t>形成正确</a:t>
            </a:r>
            <a:r>
              <a:rPr lang="en-US" sz="2400" b="1">
                <a:latin typeface="黑体" panose="02010609060101010101" charset="-122"/>
                <a:ea typeface="黑体" panose="02010609060101010101" charset="-122"/>
                <a:cs typeface="黑体" panose="02010609060101010101" charset="-122"/>
                <a:sym typeface="+mn-ea"/>
              </a:rPr>
              <a:t>的世界观、人生观、价值观和历史观</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（四观）</a:t>
            </a:r>
            <a:r>
              <a:rPr lang="en-US" sz="2400" b="1">
                <a:latin typeface="黑体" panose="02010609060101010101" charset="-122"/>
                <a:ea typeface="黑体" panose="02010609060101010101" charset="-122"/>
                <a:cs typeface="黑体" panose="02010609060101010101" charset="-122"/>
                <a:sym typeface="+mn-ea"/>
              </a:rPr>
              <a:t>；能够表现出</a:t>
            </a:r>
            <a:r>
              <a:rPr lang="en-US" sz="2400" b="1">
                <a:solidFill>
                  <a:srgbClr val="FF0000"/>
                </a:solidFill>
                <a:latin typeface="黑体" panose="02010609060101010101" charset="-122"/>
                <a:ea typeface="黑体" panose="02010609060101010101" charset="-122"/>
                <a:cs typeface="黑体" panose="02010609060101010101" charset="-122"/>
                <a:sym typeface="+mn-ea"/>
              </a:rPr>
              <a:t>对历史的反思</a:t>
            </a:r>
            <a:r>
              <a:rPr lang="en-US" sz="2400" b="1">
                <a:latin typeface="黑体" panose="02010609060101010101" charset="-122"/>
                <a:ea typeface="黑体" panose="02010609060101010101" charset="-122"/>
                <a:cs typeface="黑体" panose="02010609060101010101" charset="-122"/>
                <a:sym typeface="+mn-ea"/>
              </a:rPr>
              <a:t>，从历史中</a:t>
            </a:r>
            <a:r>
              <a:rPr lang="en-US" sz="2400" b="1">
                <a:solidFill>
                  <a:srgbClr val="FF0000"/>
                </a:solidFill>
                <a:latin typeface="黑体" panose="02010609060101010101" charset="-122"/>
                <a:ea typeface="黑体" panose="02010609060101010101" charset="-122"/>
                <a:cs typeface="黑体" panose="02010609060101010101" charset="-122"/>
                <a:sym typeface="+mn-ea"/>
              </a:rPr>
              <a:t>汲取经验教</a:t>
            </a:r>
            <a:r>
              <a:rPr lang="en-US" sz="2400" b="1">
                <a:latin typeface="黑体" panose="02010609060101010101" charset="-122"/>
                <a:ea typeface="黑体" panose="02010609060101010101" charset="-122"/>
                <a:cs typeface="黑体" panose="02010609060101010101" charset="-122"/>
                <a:sym typeface="+mn-ea"/>
              </a:rPr>
              <a:t>训，更全面、客观地</a:t>
            </a:r>
            <a:r>
              <a:rPr lang="en-US" sz="2400" b="1">
                <a:solidFill>
                  <a:srgbClr val="FF0000"/>
                </a:solidFill>
                <a:latin typeface="黑体" panose="02010609060101010101" charset="-122"/>
                <a:ea typeface="黑体" panose="02010609060101010101" charset="-122"/>
                <a:cs typeface="黑体" panose="02010609060101010101" charset="-122"/>
                <a:sym typeface="+mn-ea"/>
              </a:rPr>
              <a:t>认识历史和现实社会问题</a:t>
            </a:r>
            <a:r>
              <a:rPr lang="en-US" sz="2400" b="1">
                <a:latin typeface="黑体" panose="02010609060101010101" charset="-122"/>
                <a:ea typeface="黑体" panose="02010609060101010101" charset="-122"/>
                <a:cs typeface="黑体" panose="02010609060101010101" charset="-122"/>
                <a:sym typeface="+mn-ea"/>
              </a:rPr>
              <a:t>；能够将历史学习所得与家乡、民族和国家的发展繁荣结合起来，立志为新时代中国特色社会主义建设、中华民族伟大复兴</a:t>
            </a:r>
            <a:r>
              <a:rPr lang="en-US" sz="2400" b="1">
                <a:solidFill>
                  <a:srgbClr val="FF0000"/>
                </a:solidFill>
                <a:latin typeface="黑体" panose="02010609060101010101" charset="-122"/>
                <a:ea typeface="黑体" panose="02010609060101010101" charset="-122"/>
                <a:cs typeface="黑体" panose="02010609060101010101" charset="-122"/>
                <a:sym typeface="+mn-ea"/>
              </a:rPr>
              <a:t>作出自己的贡献</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（水平</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3</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a:t>
            </a:r>
            <a:r>
              <a:rPr lang="en-US" altLang="zh-CN" sz="2400" b="1">
                <a:solidFill>
                  <a:srgbClr val="FF0000"/>
                </a:solidFill>
                <a:latin typeface="黑体" panose="02010609060101010101" charset="-122"/>
                <a:ea typeface="黑体" panose="02010609060101010101" charset="-122"/>
                <a:cs typeface="黑体" panose="02010609060101010101" charset="-122"/>
                <a:sym typeface="+mn-ea"/>
              </a:rPr>
              <a:t>4</a:t>
            </a:r>
            <a:r>
              <a:rPr lang="zh-CN" altLang="en-US" sz="2400" b="1">
                <a:solidFill>
                  <a:srgbClr val="FF0000"/>
                </a:solidFill>
                <a:latin typeface="黑体" panose="02010609060101010101" charset="-122"/>
                <a:ea typeface="黑体" panose="02010609060101010101" charset="-122"/>
                <a:cs typeface="黑体" panose="02010609060101010101" charset="-122"/>
                <a:sym typeface="+mn-ea"/>
              </a:rPr>
              <a:t>）</a:t>
            </a:r>
            <a:endParaRPr kumimoji="0" lang="zh-CN" altLang="en-US" sz="2400" b="1" kern="1200" cap="none" spc="0" normalizeH="0" baseline="0">
              <a:solidFill>
                <a:srgbClr val="FF0000"/>
              </a:solidFill>
              <a:latin typeface="黑体" panose="02010609060101010101" charset="-122"/>
              <a:ea typeface="黑体" panose="02010609060101010101" charset="-122"/>
              <a:cs typeface="黑体" panose="02010609060101010101" charset="-122"/>
            </a:endParaRPr>
          </a:p>
          <a:p>
            <a:pPr>
              <a:lnSpc>
                <a:spcPct val="100000"/>
              </a:lnSpc>
            </a:pPr>
            <a:endParaRPr kumimoji="0" lang="zh-CN" altLang="en-US" sz="2400" b="1" kern="1200" cap="none" spc="0" normalizeH="0" baseline="0">
              <a:solidFill>
                <a:srgbClr val="FF0000"/>
              </a:solidFill>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706755" y="981075"/>
            <a:ext cx="9428480" cy="953135"/>
          </a:xfrm>
          <a:prstGeom prst="rect">
            <a:avLst/>
          </a:prstGeom>
          <a:noFill/>
        </p:spPr>
        <p:txBody>
          <a:bodyPr wrap="square" rtlCol="0" anchor="t">
            <a:spAutoFit/>
          </a:bodyPr>
          <a:p>
            <a:r>
              <a:rPr lang="zh-CN" altLang="en-US" sz="2800" b="1" smtClean="0">
                <a:solidFill>
                  <a:srgbClr val="000000"/>
                </a:solidFill>
                <a:latin typeface="黑体" panose="02010609060101010101" charset="-122"/>
                <a:ea typeface="黑体" panose="02010609060101010101" charset="-122"/>
                <a:cs typeface="宋体" panose="02010600030101010101" pitchFamily="2" charset="-122"/>
                <a:sym typeface="+mn-ea"/>
              </a:rPr>
              <a:t>概念界定：</a:t>
            </a:r>
            <a:endParaRPr lang="en-US" altLang="zh-CN" sz="2800" b="1" smtClean="0">
              <a:solidFill>
                <a:srgbClr val="000000"/>
              </a:solidFill>
              <a:latin typeface="黑体" panose="02010609060101010101" charset="-122"/>
              <a:ea typeface="黑体" panose="02010609060101010101" charset="-122"/>
              <a:cs typeface="宋体" panose="02010600030101010101" pitchFamily="2" charset="-122"/>
            </a:endParaRPr>
          </a:p>
          <a:p>
            <a:r>
              <a:rPr lang="zh-CN" altLang="en-US" sz="2800" b="1" smtClean="0">
                <a:solidFill>
                  <a:srgbClr val="000000"/>
                </a:solidFill>
                <a:latin typeface="黑体" panose="02010609060101010101" charset="-122"/>
                <a:ea typeface="黑体" panose="02010609060101010101" charset="-122"/>
                <a:cs typeface="宋体" panose="02010600030101010101" pitchFamily="2" charset="-122"/>
                <a:sym typeface="+mn-ea"/>
              </a:rPr>
              <a:t>家国情怀是学习和探究历史应具有的社会责任与人文追求。</a:t>
            </a:r>
            <a:endParaRPr lang="zh-CN" altLang="en-US" sz="2800" b="1">
              <a:latin typeface="黑体" panose="02010609060101010101" charset="-122"/>
              <a:ea typeface="黑体" panose="02010609060101010101" charset="-122"/>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直角三角形 32"/>
          <p:cNvSpPr/>
          <p:nvPr/>
        </p:nvSpPr>
        <p:spPr>
          <a:xfrm>
            <a:off x="0" y="0"/>
            <a:ext cx="12192000" cy="6858000"/>
          </a:xfrm>
          <a:prstGeom prst="rtTriangle">
            <a:avLst/>
          </a:prstGeom>
          <a:solidFill>
            <a:srgbClr val="F2F2F2"/>
          </a:solidFill>
          <a:ln w="9525">
            <a:noFill/>
          </a:ln>
        </p:spPr>
        <p:txBody>
          <a:bodyPr vert="horz" wrap="square" anchor="ctr" anchorCtr="0"/>
          <a:p>
            <a:pPr algn="ctr"/>
            <a:endParaRPr sz="2400">
              <a:solidFill>
                <a:srgbClr val="FFFFFF"/>
              </a:solidFill>
              <a:ea typeface="宋体" panose="02010600030101010101" pitchFamily="2" charset="-122"/>
            </a:endParaRPr>
          </a:p>
        </p:txBody>
      </p:sp>
      <p:grpSp>
        <p:nvGrpSpPr>
          <p:cNvPr id="5" name="组合 4"/>
          <p:cNvGrpSpPr/>
          <p:nvPr/>
        </p:nvGrpSpPr>
        <p:grpSpPr>
          <a:xfrm>
            <a:off x="378883" y="217805"/>
            <a:ext cx="4988560" cy="575733"/>
            <a:chOff x="-151" y="525"/>
            <a:chExt cx="5892" cy="680"/>
          </a:xfrm>
        </p:grpSpPr>
        <p:sp>
          <p:nvSpPr>
            <p:cNvPr id="25612" name="矩形 29"/>
            <p:cNvSpPr/>
            <p:nvPr/>
          </p:nvSpPr>
          <p:spPr>
            <a:xfrm>
              <a:off x="0" y="525"/>
              <a:ext cx="228" cy="680"/>
            </a:xfrm>
            <a:prstGeom prst="rect">
              <a:avLst/>
            </a:prstGeom>
            <a:solidFill>
              <a:srgbClr val="8ABC1D"/>
            </a:solidFill>
            <a:ln w="9525">
              <a:noFill/>
            </a:ln>
          </p:spPr>
          <p:txBody>
            <a:bodyPr anchor="ctr" anchorCtr="0"/>
            <a:p>
              <a:pPr algn="ctr"/>
              <a:endParaRPr sz="2400">
                <a:solidFill>
                  <a:srgbClr val="FFFFFF"/>
                </a:solidFill>
                <a:ea typeface="宋体" panose="02010600030101010101" pitchFamily="2" charset="-122"/>
              </a:endParaRPr>
            </a:p>
          </p:txBody>
        </p:sp>
        <p:sp>
          <p:nvSpPr>
            <p:cNvPr id="25613" name="矩形 30"/>
            <p:cNvSpPr/>
            <p:nvPr/>
          </p:nvSpPr>
          <p:spPr>
            <a:xfrm>
              <a:off x="220" y="525"/>
              <a:ext cx="228" cy="680"/>
            </a:xfrm>
            <a:prstGeom prst="rect">
              <a:avLst/>
            </a:prstGeom>
            <a:solidFill>
              <a:srgbClr val="00517A"/>
            </a:solidFill>
            <a:ln w="9525">
              <a:noFill/>
            </a:ln>
          </p:spPr>
          <p:txBody>
            <a:bodyPr anchor="ctr" anchorCtr="0"/>
            <a:p>
              <a:pPr algn="ctr"/>
              <a:endParaRPr sz="2400">
                <a:solidFill>
                  <a:srgbClr val="FFFFFF"/>
                </a:solidFill>
                <a:ea typeface="宋体" panose="02010600030101010101" pitchFamily="2" charset="-122"/>
              </a:endParaRPr>
            </a:p>
          </p:txBody>
        </p:sp>
        <p:sp>
          <p:nvSpPr>
            <p:cNvPr id="25614" name="矩形 31"/>
            <p:cNvSpPr/>
            <p:nvPr/>
          </p:nvSpPr>
          <p:spPr>
            <a:xfrm rot="17724">
              <a:off x="-151" y="571"/>
              <a:ext cx="5892" cy="593"/>
            </a:xfrm>
            <a:prstGeom prst="rect">
              <a:avLst/>
            </a:prstGeom>
            <a:noFill/>
            <a:ln w="9525">
              <a:noFill/>
            </a:ln>
          </p:spPr>
          <p:txBody>
            <a:bodyPr wrap="square">
              <a:spAutoFit/>
            </a:bodyPr>
            <a:p>
              <a:pPr algn="ctr"/>
              <a:r>
                <a:rPr sz="2665" b="1" dirty="0">
                  <a:solidFill>
                    <a:srgbClr val="005374"/>
                  </a:solidFill>
                  <a:latin typeface="Dubai" panose="020B0503030403030204" charset="0"/>
                  <a:ea typeface="微软雅黑" panose="020B0503020204020204" charset="-122"/>
                  <a:sym typeface="Dubai" panose="020B0503030403030204" charset="0"/>
                </a:rPr>
                <a:t>训练</a:t>
              </a:r>
              <a:r>
                <a:rPr lang="zh-CN" sz="2665" b="1" dirty="0">
                  <a:solidFill>
                    <a:srgbClr val="005374"/>
                  </a:solidFill>
                  <a:latin typeface="Dubai" panose="020B0503030403030204" charset="0"/>
                  <a:ea typeface="微软雅黑" panose="020B0503020204020204" charset="-122"/>
                  <a:sym typeface="Dubai" panose="020B0503030403030204" charset="0"/>
                </a:rPr>
                <a:t>家国情怀</a:t>
              </a:r>
              <a:r>
                <a:rPr sz="2665" b="1" dirty="0">
                  <a:solidFill>
                    <a:srgbClr val="005374"/>
                  </a:solidFill>
                  <a:latin typeface="Dubai" panose="020B0503030403030204" charset="0"/>
                  <a:ea typeface="微软雅黑" panose="020B0503020204020204" charset="-122"/>
                  <a:sym typeface="Dubai" panose="020B0503030403030204" charset="0"/>
                </a:rPr>
                <a:t>的问题设计</a:t>
              </a:r>
              <a:endParaRPr sz="2665" b="1" dirty="0">
                <a:solidFill>
                  <a:srgbClr val="005374"/>
                </a:solidFill>
                <a:latin typeface="Dubai" panose="020B0503030403030204" charset="0"/>
                <a:ea typeface="微软雅黑" panose="020B0503020204020204" charset="-122"/>
                <a:sym typeface="Dubai" panose="020B0503030403030204" charset="0"/>
              </a:endParaRPr>
            </a:p>
          </p:txBody>
        </p:sp>
      </p:grpSp>
      <p:sp>
        <p:nvSpPr>
          <p:cNvPr id="2" name="文本框 1"/>
          <p:cNvSpPr txBox="1"/>
          <p:nvPr/>
        </p:nvSpPr>
        <p:spPr>
          <a:xfrm>
            <a:off x="506730" y="793750"/>
            <a:ext cx="11393805" cy="5610225"/>
          </a:xfrm>
          <a:prstGeom prst="rect">
            <a:avLst/>
          </a:prstGeom>
          <a:noFill/>
        </p:spPr>
        <p:txBody>
          <a:bodyPr wrap="square" rtlCol="0">
            <a:noAutofit/>
          </a:bodyPr>
          <a:p>
            <a:r>
              <a:rPr lang="zh-CN" altLang="en-US" sz="2000" b="1">
                <a:latin typeface="黑体" panose="02010609060101010101" charset="-122"/>
                <a:ea typeface="黑体" panose="02010609060101010101" charset="-122"/>
                <a:cs typeface="黑体" panose="02010609060101010101" charset="-122"/>
              </a:rPr>
              <a:t>1、你为什么会关注这件事（或这个人）？</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2、这件事有意义吗?谁会认为它有意义？谁会认为它没有意义？（一国两制）</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3、教科书叙述的意义是对什么人的意义？</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4、对于某个群体来说，20世纪最有意义的事情是什么？（阶级、事件）</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5、对于另一个群体而言，20世纪最有意义的事情是什么？</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6、随着时代的变迁，过去事情的意义会发生变化吗？换言之，“盖棺”可以“论定”吗？如果可以，是在哪个层面说得通？</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7、一件事情在当时的意义和对后世的意义会不一样吗？为什么？</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8、一件事情对后世的意义取决于什么？</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9、古人应该为今天的错误（或落后）承担责任吗？</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10、历史遗留问题会影响今人生活吗？怎么处理历史遗留问题？</a:t>
            </a:r>
            <a:r>
              <a:rPr lang="zh-CN" altLang="en-US" sz="1600" b="1">
                <a:latin typeface="黑体" panose="02010609060101010101" charset="-122"/>
                <a:ea typeface="黑体" panose="02010609060101010101" charset="-122"/>
                <a:cs typeface="黑体" panose="02010609060101010101" charset="-122"/>
              </a:rPr>
              <a:t>（台湾问题、巴以冲突）</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11不同的群体（国家、民族、阶层等）往往会对一段共同经历的历史存在争议，如何面对有争议的历史？</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12、今人应该为古人的罪行（或错误）承担责任吗？如果应该，在何种范围承担多大的责任？</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13、你的家乡有什么历史值得铭记？你认为应从哪个角度以何种方式去记住？</a:t>
            </a:r>
            <a:r>
              <a:rPr lang="zh-CN" altLang="en-US" sz="1600" b="1">
                <a:latin typeface="黑体" panose="02010609060101010101" charset="-122"/>
                <a:ea typeface="黑体" panose="02010609060101010101" charset="-122"/>
                <a:cs typeface="黑体" panose="02010609060101010101" charset="-122"/>
              </a:rPr>
              <a:t>（</a:t>
            </a:r>
            <a:r>
              <a:rPr lang="en-US" altLang="zh-CN" sz="1600" b="1">
                <a:latin typeface="黑体" panose="02010609060101010101" charset="-122"/>
                <a:ea typeface="黑体" panose="02010609060101010101" charset="-122"/>
                <a:cs typeface="黑体" panose="02010609060101010101" charset="-122"/>
              </a:rPr>
              <a:t>21</a:t>
            </a:r>
            <a:r>
              <a:rPr lang="zh-CN" altLang="en-US" sz="1600" b="1">
                <a:latin typeface="黑体" panose="02010609060101010101" charset="-122"/>
                <a:ea typeface="黑体" panose="02010609060101010101" charset="-122"/>
                <a:cs typeface="黑体" panose="02010609060101010101" charset="-122"/>
              </a:rPr>
              <a:t>年高考河北省文物单位，围绕</a:t>
            </a:r>
            <a:r>
              <a:rPr lang="en-US" altLang="zh-CN" sz="1600" b="1">
                <a:latin typeface="黑体" panose="02010609060101010101" charset="-122"/>
                <a:ea typeface="黑体" panose="02010609060101010101" charset="-122"/>
                <a:cs typeface="黑体" panose="02010609060101010101" charset="-122"/>
              </a:rPr>
              <a:t>“</a:t>
            </a:r>
            <a:r>
              <a:rPr lang="zh-CN" altLang="en-US" sz="1600" b="1">
                <a:latin typeface="黑体" panose="02010609060101010101" charset="-122"/>
                <a:ea typeface="黑体" panose="02010609060101010101" charset="-122"/>
                <a:cs typeface="黑体" panose="02010609060101010101" charset="-122"/>
              </a:rPr>
              <a:t>中国共产党与中国革命</a:t>
            </a:r>
            <a:r>
              <a:rPr lang="en-US" altLang="zh-CN" sz="1600" b="1">
                <a:latin typeface="黑体" panose="02010609060101010101" charset="-122"/>
                <a:ea typeface="黑体" panose="02010609060101010101" charset="-122"/>
                <a:cs typeface="黑体" panose="02010609060101010101" charset="-122"/>
              </a:rPr>
              <a:t>”</a:t>
            </a:r>
            <a:r>
              <a:rPr lang="zh-CN" altLang="en-US" sz="1600" b="1">
                <a:latin typeface="黑体" panose="02010609060101010101" charset="-122"/>
                <a:ea typeface="黑体" panose="02010609060101010101" charset="-122"/>
                <a:cs typeface="黑体" panose="02010609060101010101" charset="-122"/>
              </a:rPr>
              <a:t>史实阐述）</a:t>
            </a:r>
            <a:endParaRPr lang="zh-CN" altLang="en-US" sz="16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14、20世纪的历史有什么值得铭记？你认为应从哪个角度以何种方式去记住？</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15、博物馆（或纪念馆）是如何彰显历史事物的意义的？你觉得还有什么过去的东西应该进入博物馆（或纪念馆）？</a:t>
            </a:r>
            <a:endParaRPr lang="zh-CN" altLang="en-US" sz="2000" b="1">
              <a:latin typeface="黑体" panose="02010609060101010101" charset="-122"/>
              <a:ea typeface="黑体" panose="02010609060101010101" charset="-122"/>
              <a:cs typeface="黑体" panose="02010609060101010101" charset="-122"/>
            </a:endParaRPr>
          </a:p>
          <a:p>
            <a:r>
              <a:rPr lang="zh-CN" altLang="en-US" sz="2000" b="1">
                <a:latin typeface="黑体" panose="02010609060101010101" charset="-122"/>
                <a:ea typeface="黑体" panose="02010609060101010101" charset="-122"/>
                <a:cs typeface="黑体" panose="02010609060101010101" charset="-122"/>
              </a:rPr>
              <a:t>……</a:t>
            </a:r>
            <a:endParaRPr lang="zh-CN" altLang="en-US" sz="2000" b="1">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图片 1"/>
          <p:cNvPicPr>
            <a:picLocks noChangeAspect="1"/>
          </p:cNvPicPr>
          <p:nvPr/>
        </p:nvPicPr>
        <p:blipFill>
          <a:blip r:embed="rId1">
            <a:extLst>
              <a:ext uri="{28A0092B-C50C-407E-A947-70E740481C1C}">
                <a14:useLocalDpi xmlns:a14="http://schemas.microsoft.com/office/drawing/2010/main" val="0"/>
              </a:ext>
            </a:extLst>
          </a:blip>
          <a:srcRect b="14653"/>
          <a:stretch>
            <a:fillRect/>
          </a:stretch>
        </p:blipFill>
        <p:spPr bwMode="auto">
          <a:xfrm>
            <a:off x="1720209" y="1081130"/>
            <a:ext cx="8548255" cy="3050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标题 1"/>
          <p:cNvSpPr txBox="1"/>
          <p:nvPr/>
        </p:nvSpPr>
        <p:spPr>
          <a:xfrm>
            <a:off x="3411816" y="231847"/>
            <a:ext cx="5184576" cy="849283"/>
          </a:xfrm>
          <a:prstGeom prst="rect">
            <a:avLst/>
          </a:prstGeom>
        </p:spPr>
        <p:txBody>
          <a:bodyPr lIns="88349" tIns="44175" rIns="88349" bIns="44175">
            <a:normAutofit fontScale="75000" lnSpcReduction="200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algn="l" defTabSz="798195">
              <a:defRPr/>
            </a:pPr>
            <a:r>
              <a:rPr lang="zh-CN" altLang="en-US" sz="3840" b="1" dirty="0">
                <a:solidFill>
                  <a:srgbClr val="0000CC"/>
                </a:solidFill>
                <a:latin typeface="华文琥珀" panose="02010800040101010101" pitchFamily="2" charset="-122"/>
                <a:ea typeface="华文琥珀" panose="02010800040101010101" pitchFamily="2" charset="-122"/>
              </a:rPr>
              <a:t>历史学科五个核心素养的启示</a:t>
            </a:r>
            <a:endParaRPr lang="zh-CN" altLang="en-US" sz="3840" b="1" dirty="0">
              <a:solidFill>
                <a:srgbClr val="FF0000"/>
              </a:solidFill>
              <a:latin typeface="华文琥珀" panose="02010800040101010101" pitchFamily="2" charset="-122"/>
              <a:ea typeface="华文琥珀" panose="02010800040101010101" pitchFamily="2" charset="-122"/>
            </a:endParaRPr>
          </a:p>
        </p:txBody>
      </p:sp>
      <p:grpSp>
        <p:nvGrpSpPr>
          <p:cNvPr id="10" name="组合 9"/>
          <p:cNvGrpSpPr/>
          <p:nvPr/>
        </p:nvGrpSpPr>
        <p:grpSpPr>
          <a:xfrm>
            <a:off x="1827640" y="4221088"/>
            <a:ext cx="8536720" cy="911056"/>
            <a:chOff x="395536" y="5117329"/>
            <a:chExt cx="8536720" cy="911056"/>
          </a:xfrm>
          <a:solidFill>
            <a:schemeClr val="tx2">
              <a:lumMod val="60000"/>
              <a:lumOff val="40000"/>
            </a:schemeClr>
          </a:solidFill>
        </p:grpSpPr>
        <p:sp>
          <p:nvSpPr>
            <p:cNvPr id="2" name="文本框 1"/>
            <p:cNvSpPr txBox="1"/>
            <p:nvPr/>
          </p:nvSpPr>
          <p:spPr>
            <a:xfrm>
              <a:off x="395536" y="5198440"/>
              <a:ext cx="1584176" cy="829945"/>
            </a:xfrm>
            <a:prstGeom prst="rect">
              <a:avLst/>
            </a:prstGeom>
            <a:solidFill>
              <a:schemeClr val="accent2"/>
            </a:solidFill>
            <a:ln w="28575">
              <a:solidFill>
                <a:schemeClr val="tx1"/>
              </a:solidFill>
            </a:ln>
          </p:spPr>
          <p:txBody>
            <a:bodyPr wrap="square" rtlCol="0">
              <a:spAutoFit/>
            </a:bodyPr>
            <a:lstStyle/>
            <a:p>
              <a:pPr algn="ctr">
                <a:defRPr/>
              </a:pPr>
              <a:r>
                <a:rPr lang="zh-CN" altLang="en-US" sz="2400" b="1" dirty="0">
                  <a:solidFill>
                    <a:srgbClr val="2D2DFF"/>
                  </a:solidFill>
                  <a:latin typeface="+mj-ea"/>
                  <a:ea typeface="+mj-ea"/>
                </a:rPr>
                <a:t>世界观</a:t>
              </a:r>
              <a:endParaRPr lang="zh-CN" altLang="en-US" sz="2400" b="1" dirty="0">
                <a:solidFill>
                  <a:srgbClr val="2D2DFF"/>
                </a:solidFill>
                <a:latin typeface="+mj-ea"/>
                <a:ea typeface="+mj-ea"/>
              </a:endParaRPr>
            </a:p>
            <a:p>
              <a:pPr algn="ctr">
                <a:defRPr/>
              </a:pPr>
              <a:r>
                <a:rPr lang="zh-CN" altLang="en-US" sz="2400" b="1" dirty="0">
                  <a:solidFill>
                    <a:srgbClr val="2D2DFF"/>
                  </a:solidFill>
                  <a:latin typeface="+mj-ea"/>
                  <a:ea typeface="+mj-ea"/>
                </a:rPr>
                <a:t>（站位</a:t>
              </a:r>
              <a:r>
                <a:rPr lang="en-US" altLang="zh-CN" sz="2400" b="1" dirty="0">
                  <a:solidFill>
                    <a:srgbClr val="2D2DFF"/>
                  </a:solidFill>
                  <a:latin typeface="+mj-ea"/>
                  <a:ea typeface="+mj-ea"/>
                </a:rPr>
                <a:t>)</a:t>
              </a:r>
              <a:endParaRPr lang="en-US" altLang="zh-CN" sz="2400" b="1" dirty="0">
                <a:solidFill>
                  <a:srgbClr val="2D2DFF"/>
                </a:solidFill>
                <a:latin typeface="+mj-ea"/>
                <a:ea typeface="+mj-ea"/>
              </a:endParaRPr>
            </a:p>
          </p:txBody>
        </p:sp>
        <p:sp>
          <p:nvSpPr>
            <p:cNvPr id="5" name="文本框 4"/>
            <p:cNvSpPr txBox="1"/>
            <p:nvPr/>
          </p:nvSpPr>
          <p:spPr>
            <a:xfrm>
              <a:off x="3624548" y="5198439"/>
              <a:ext cx="1894904" cy="829945"/>
            </a:xfrm>
            <a:prstGeom prst="rect">
              <a:avLst/>
            </a:prstGeom>
            <a:solidFill>
              <a:schemeClr val="accent2"/>
            </a:solidFill>
            <a:ln w="28575">
              <a:solidFill>
                <a:schemeClr val="tx1"/>
              </a:solidFill>
            </a:ln>
          </p:spPr>
          <p:txBody>
            <a:bodyPr wrap="square" rtlCol="0">
              <a:spAutoFit/>
            </a:bodyPr>
            <a:lstStyle/>
            <a:p>
              <a:pPr algn="ctr">
                <a:defRPr/>
              </a:pPr>
              <a:r>
                <a:rPr lang="zh-CN" altLang="en-US" sz="2400" b="1" dirty="0">
                  <a:solidFill>
                    <a:srgbClr val="2D2DFF"/>
                  </a:solidFill>
                  <a:latin typeface="+mj-ea"/>
                  <a:ea typeface="+mj-ea"/>
                </a:rPr>
                <a:t>过程方法</a:t>
              </a:r>
              <a:endParaRPr lang="en-US" altLang="zh-CN" sz="2400" b="1" dirty="0">
                <a:solidFill>
                  <a:srgbClr val="2D2DFF"/>
                </a:solidFill>
                <a:latin typeface="+mj-ea"/>
                <a:ea typeface="+mj-ea"/>
              </a:endParaRPr>
            </a:p>
            <a:p>
              <a:pPr algn="ctr">
                <a:defRPr/>
              </a:pPr>
              <a:r>
                <a:rPr lang="zh-CN" altLang="en-US" sz="2400" b="1" dirty="0">
                  <a:solidFill>
                    <a:srgbClr val="2D2DFF"/>
                  </a:solidFill>
                  <a:latin typeface="+mj-ea"/>
                  <a:ea typeface="+mj-ea"/>
                </a:rPr>
                <a:t>（能力）</a:t>
              </a:r>
              <a:endParaRPr lang="zh-CN" altLang="en-US" sz="2400" b="1" dirty="0">
                <a:solidFill>
                  <a:srgbClr val="2D2DFF"/>
                </a:solidFill>
                <a:latin typeface="+mj-ea"/>
                <a:ea typeface="+mj-ea"/>
              </a:endParaRPr>
            </a:p>
          </p:txBody>
        </p:sp>
        <p:sp>
          <p:nvSpPr>
            <p:cNvPr id="6" name="文本框 5"/>
            <p:cNvSpPr txBox="1"/>
            <p:nvPr/>
          </p:nvSpPr>
          <p:spPr>
            <a:xfrm>
              <a:off x="7037352" y="5117329"/>
              <a:ext cx="1894904" cy="829945"/>
            </a:xfrm>
            <a:prstGeom prst="rect">
              <a:avLst/>
            </a:prstGeom>
            <a:solidFill>
              <a:schemeClr val="accent2"/>
            </a:solidFill>
            <a:ln w="28575">
              <a:solidFill>
                <a:schemeClr val="tx1"/>
              </a:solidFill>
            </a:ln>
          </p:spPr>
          <p:txBody>
            <a:bodyPr wrap="square" rtlCol="0">
              <a:spAutoFit/>
            </a:bodyPr>
            <a:lstStyle/>
            <a:p>
              <a:pPr algn="ctr">
                <a:defRPr/>
              </a:pPr>
              <a:r>
                <a:rPr lang="zh-CN" altLang="en-US" sz="2400" b="1" dirty="0">
                  <a:solidFill>
                    <a:srgbClr val="2D2DFF"/>
                  </a:solidFill>
                  <a:latin typeface="+mj-ea"/>
                  <a:ea typeface="+mj-ea"/>
                </a:rPr>
                <a:t>态度情感</a:t>
              </a:r>
              <a:endParaRPr lang="en-US" altLang="zh-CN" sz="2400" b="1" dirty="0">
                <a:solidFill>
                  <a:srgbClr val="2D2DFF"/>
                </a:solidFill>
                <a:latin typeface="+mj-ea"/>
                <a:ea typeface="+mj-ea"/>
              </a:endParaRPr>
            </a:p>
            <a:p>
              <a:pPr algn="ctr">
                <a:defRPr/>
              </a:pPr>
              <a:r>
                <a:rPr lang="zh-CN" altLang="en-US" sz="2400" b="1" dirty="0">
                  <a:solidFill>
                    <a:srgbClr val="2D2DFF"/>
                  </a:solidFill>
                  <a:latin typeface="+mj-ea"/>
                  <a:ea typeface="+mj-ea"/>
                </a:rPr>
                <a:t>（品德）</a:t>
              </a:r>
              <a:endParaRPr lang="zh-CN" altLang="en-US" sz="2400" b="1" dirty="0">
                <a:solidFill>
                  <a:srgbClr val="2D2DFF"/>
                </a:solidFill>
                <a:latin typeface="+mj-ea"/>
                <a:ea typeface="+mj-ea"/>
              </a:endParaRPr>
            </a:p>
          </p:txBody>
        </p:sp>
        <p:sp>
          <p:nvSpPr>
            <p:cNvPr id="4" name="箭头: 燕尾形 3"/>
            <p:cNvSpPr/>
            <p:nvPr/>
          </p:nvSpPr>
          <p:spPr>
            <a:xfrm>
              <a:off x="2123624" y="5532829"/>
              <a:ext cx="1356804" cy="230833"/>
            </a:xfrm>
            <a:prstGeom prst="notch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srgbClr val="2D2DFF"/>
                </a:solidFill>
                <a:latin typeface="+mj-ea"/>
                <a:ea typeface="+mj-ea"/>
              </a:endParaRPr>
            </a:p>
          </p:txBody>
        </p:sp>
        <p:sp>
          <p:nvSpPr>
            <p:cNvPr id="8" name="箭头: 燕尾形 7"/>
            <p:cNvSpPr/>
            <p:nvPr/>
          </p:nvSpPr>
          <p:spPr>
            <a:xfrm>
              <a:off x="5600000" y="5417412"/>
              <a:ext cx="1356804" cy="230833"/>
            </a:xfrm>
            <a:prstGeom prst="notch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b="1">
                <a:solidFill>
                  <a:srgbClr val="2D2DFF"/>
                </a:solidFill>
                <a:latin typeface="+mj-ea"/>
                <a:ea typeface="+mj-ea"/>
              </a:endParaRPr>
            </a:p>
          </p:txBody>
        </p:sp>
        <p:sp>
          <p:nvSpPr>
            <p:cNvPr id="11" name="文本框 10"/>
            <p:cNvSpPr txBox="1"/>
            <p:nvPr/>
          </p:nvSpPr>
          <p:spPr>
            <a:xfrm>
              <a:off x="2339752" y="5229200"/>
              <a:ext cx="864096" cy="369332"/>
            </a:xfrm>
            <a:prstGeom prst="rect">
              <a:avLst/>
            </a:prstGeom>
            <a:solidFill>
              <a:schemeClr val="accent2"/>
            </a:solidFill>
          </p:spPr>
          <p:txBody>
            <a:bodyPr wrap="square">
              <a:spAutoFit/>
            </a:bodyPr>
            <a:lstStyle/>
            <a:p>
              <a:pPr algn="ctr">
                <a:defRPr/>
              </a:pPr>
              <a:r>
                <a:rPr lang="zh-CN" altLang="en-US" b="1" dirty="0">
                  <a:ln w="0"/>
                  <a:solidFill>
                    <a:srgbClr val="2D2DFF"/>
                  </a:solidFill>
                  <a:effectLst>
                    <a:outerShdw blurRad="38100" dist="19050" dir="2700000" algn="tl" rotWithShape="0">
                      <a:srgbClr val="000000">
                        <a:alpha val="40000"/>
                      </a:srgbClr>
                    </a:outerShdw>
                  </a:effectLst>
                  <a:latin typeface="+mj-ea"/>
                  <a:ea typeface="+mj-ea"/>
                </a:rPr>
                <a:t>指导</a:t>
              </a:r>
              <a:endParaRPr lang="zh-CN" altLang="en-US" b="1" dirty="0">
                <a:ln w="0"/>
                <a:solidFill>
                  <a:srgbClr val="2D2DFF"/>
                </a:solidFill>
                <a:effectLst>
                  <a:outerShdw blurRad="38100" dist="19050" dir="2700000" algn="tl" rotWithShape="0">
                    <a:srgbClr val="000000">
                      <a:alpha val="40000"/>
                    </a:srgbClr>
                  </a:outerShdw>
                </a:effectLst>
                <a:latin typeface="+mj-ea"/>
                <a:ea typeface="+mj-ea"/>
              </a:endParaRPr>
            </a:p>
          </p:txBody>
        </p:sp>
        <p:sp>
          <p:nvSpPr>
            <p:cNvPr id="12" name="文本框 11"/>
            <p:cNvSpPr txBox="1"/>
            <p:nvPr/>
          </p:nvSpPr>
          <p:spPr>
            <a:xfrm>
              <a:off x="5796136" y="5157192"/>
              <a:ext cx="864096" cy="369332"/>
            </a:xfrm>
            <a:prstGeom prst="rect">
              <a:avLst/>
            </a:prstGeom>
            <a:solidFill>
              <a:schemeClr val="accent2"/>
            </a:solidFill>
          </p:spPr>
          <p:txBody>
            <a:bodyPr wrap="square">
              <a:spAutoFit/>
            </a:bodyPr>
            <a:lstStyle/>
            <a:p>
              <a:pPr algn="ctr">
                <a:defRPr/>
              </a:pPr>
              <a:r>
                <a:rPr lang="zh-CN" altLang="en-US" b="1" dirty="0">
                  <a:ln w="0"/>
                  <a:solidFill>
                    <a:srgbClr val="2D2DFF"/>
                  </a:solidFill>
                  <a:effectLst>
                    <a:outerShdw blurRad="38100" dist="19050" dir="2700000" algn="tl" rotWithShape="0">
                      <a:srgbClr val="000000">
                        <a:alpha val="40000"/>
                      </a:srgbClr>
                    </a:outerShdw>
                  </a:effectLst>
                  <a:latin typeface="+mj-ea"/>
                  <a:ea typeface="+mj-ea"/>
                </a:rPr>
                <a:t>升华</a:t>
              </a:r>
              <a:endParaRPr lang="zh-CN" altLang="en-US" b="1" dirty="0">
                <a:ln w="0"/>
                <a:solidFill>
                  <a:srgbClr val="2D2DFF"/>
                </a:solidFill>
                <a:effectLst>
                  <a:outerShdw blurRad="38100" dist="19050" dir="2700000" algn="tl" rotWithShape="0">
                    <a:srgbClr val="000000">
                      <a:alpha val="40000"/>
                    </a:srgbClr>
                  </a:outerShdw>
                </a:effectLst>
                <a:latin typeface="+mj-ea"/>
                <a:ea typeface="+mj-ea"/>
              </a:endParaRPr>
            </a:p>
          </p:txBody>
        </p:sp>
      </p:grpSp>
      <p:sp>
        <p:nvSpPr>
          <p:cNvPr id="13" name="文本框 12"/>
          <p:cNvSpPr txBox="1"/>
          <p:nvPr/>
        </p:nvSpPr>
        <p:spPr>
          <a:xfrm>
            <a:off x="148318" y="5311253"/>
            <a:ext cx="11895364" cy="1200329"/>
          </a:xfrm>
          <a:prstGeom prst="rect">
            <a:avLst/>
          </a:prstGeom>
          <a:solidFill>
            <a:srgbClr val="FF0000"/>
          </a:solidFill>
          <a:ln>
            <a:solidFill>
              <a:srgbClr val="2106E8"/>
            </a:solidFill>
          </a:ln>
        </p:spPr>
        <p:txBody>
          <a:bodyPr wrap="square" rtlCol="0">
            <a:spAutoFit/>
          </a:bodyPr>
          <a:lstStyle/>
          <a:p>
            <a:pPr>
              <a:defRPr/>
            </a:pPr>
            <a:r>
              <a:rPr lang="zh-CN" altLang="en-US" sz="2400" b="1" dirty="0">
                <a:solidFill>
                  <a:srgbClr val="000000"/>
                </a:solidFill>
                <a:latin typeface="华文新魏" panose="02010800040101010101" pitchFamily="2" charset="-122"/>
                <a:ea typeface="华文新魏" panose="02010800040101010101" pitchFamily="2" charset="-122"/>
              </a:rPr>
              <a:t>启示：教师应改变传统的课程观，不再视课本内容就是教学内容，改变“教材是唯一”、“围绕教材教教材”“围绕教材啃知识”的传统思 维，要一切以课标为准绳，把“教材视为第一现场”，围绕核心素养目标的达成思考教学内容与实施方案</a:t>
            </a:r>
            <a:endParaRPr lang="zh-CN" altLang="en-US" sz="2400" b="1" dirty="0">
              <a:solidFill>
                <a:srgbClr val="000000"/>
              </a:solidFill>
              <a:latin typeface="华文新魏" panose="02010800040101010101" pitchFamily="2" charset="-122"/>
              <a:ea typeface="华文新魏"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userDrawn="1">
            <p:custDataLst>
              <p:tags r:id="rId1"/>
            </p:custDataLst>
          </p:nvPr>
        </p:nvPicPr>
        <p:blipFill>
          <a:blip r:embed="rId2"/>
          <a:stretch>
            <a:fillRect/>
          </a:stretch>
        </p:blipFill>
        <p:spPr>
          <a:xfrm>
            <a:off x="9217343" y="4682490"/>
            <a:ext cx="1449229" cy="2175510"/>
          </a:xfrm>
          <a:prstGeom prst="rect">
            <a:avLst/>
          </a:prstGeom>
        </p:spPr>
      </p:pic>
      <p:graphicFrame>
        <p:nvGraphicFramePr>
          <p:cNvPr id="4" name="内容占位符 3"/>
          <p:cNvGraphicFramePr>
            <a:graphicFrameLocks noGrp="1"/>
          </p:cNvGraphicFramePr>
          <p:nvPr>
            <p:ph idx="4294967295"/>
            <p:custDataLst>
              <p:tags r:id="rId3"/>
            </p:custDataLst>
          </p:nvPr>
        </p:nvGraphicFramePr>
        <p:xfrm>
          <a:off x="1706880" y="1071880"/>
          <a:ext cx="8760460" cy="5681980"/>
        </p:xfrm>
        <a:graphic>
          <a:graphicData uri="http://schemas.openxmlformats.org/drawingml/2006/table">
            <a:tbl>
              <a:tblPr firstRow="1" bandRow="1">
                <a:tableStyleId>{F5AB1C69-6EDB-4FF4-983F-18BD219EF322}</a:tableStyleId>
              </a:tblPr>
              <a:tblGrid>
                <a:gridCol w="2923540"/>
                <a:gridCol w="5836920"/>
              </a:tblGrid>
              <a:tr h="748665">
                <a:tc>
                  <a:txBody>
                    <a:bodyPr/>
                    <a:lstStyle/>
                    <a:p>
                      <a:pPr algn="ctr"/>
                      <a:r>
                        <a:rPr lang="zh-CN" altLang="en-US" sz="2400" kern="1200" dirty="0" smtClean="0">
                          <a:latin typeface="微软雅黑" panose="020B0503020204020204" charset="-122"/>
                          <a:ea typeface="微软雅黑" panose="020B0503020204020204" charset="-122"/>
                        </a:rPr>
                        <a:t>历史学科核心素养</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ctr"/>
                      <a:r>
                        <a:rPr lang="zh-CN" altLang="en-US" sz="2400" kern="1200" dirty="0" smtClean="0">
                          <a:latin typeface="微软雅黑" panose="020B0503020204020204" charset="-122"/>
                          <a:ea typeface="微软雅黑" panose="020B0503020204020204" charset="-122"/>
                        </a:rPr>
                        <a:t>跨学科表现</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r h="748030">
                <a:tc>
                  <a:txBody>
                    <a:bodyPr/>
                    <a:lstStyle/>
                    <a:p>
                      <a:pPr algn="ctr"/>
                      <a:r>
                        <a:rPr lang="zh-CN" altLang="en-US" sz="2400" dirty="0" smtClean="0">
                          <a:latin typeface="微软雅黑" panose="020B0503020204020204" charset="-122"/>
                          <a:ea typeface="微软雅黑" panose="020B0503020204020204" charset="-122"/>
                        </a:rPr>
                        <a:t>唯物史观</a:t>
                      </a:r>
                      <a:endParaRPr lang="zh-CN" altLang="en-US" sz="24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l"/>
                      <a:r>
                        <a:rPr lang="zh-CN" altLang="en-US" sz="2400" kern="1200" dirty="0" smtClean="0">
                          <a:latin typeface="微软雅黑" panose="020B0503020204020204" charset="-122"/>
                          <a:ea typeface="微软雅黑" panose="020B0503020204020204" charset="-122"/>
                        </a:rPr>
                        <a:t>可以关联思想政治学科。</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r h="924560">
                <a:tc>
                  <a:txBody>
                    <a:bodyPr/>
                    <a:lstStyle/>
                    <a:p>
                      <a:pPr algn="ctr"/>
                      <a:r>
                        <a:rPr lang="zh-CN" altLang="en-US" sz="2400" dirty="0" smtClean="0">
                          <a:latin typeface="微软雅黑" panose="020B0503020204020204" charset="-122"/>
                          <a:ea typeface="微软雅黑" panose="020B0503020204020204" charset="-122"/>
                        </a:rPr>
                        <a:t>时空观念</a:t>
                      </a:r>
                      <a:endParaRPr lang="zh-CN" altLang="en-US" sz="24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l"/>
                      <a:r>
                        <a:rPr lang="zh-CN" altLang="en-US" sz="2400" dirty="0" smtClean="0">
                          <a:latin typeface="微软雅黑" panose="020B0503020204020204" charset="-122"/>
                          <a:ea typeface="微软雅黑" panose="020B0503020204020204" charset="-122"/>
                        </a:rPr>
                        <a:t>可以关联地理学科。</a:t>
                      </a:r>
                      <a:endParaRPr lang="zh-CN" altLang="en-US" sz="24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r h="1166495">
                <a:tc>
                  <a:txBody>
                    <a:bodyPr/>
                    <a:lstStyle/>
                    <a:p>
                      <a:pPr algn="ctr"/>
                      <a:r>
                        <a:rPr lang="zh-CN" altLang="en-US" sz="2400" kern="1200" dirty="0" smtClean="0">
                          <a:latin typeface="微软雅黑" panose="020B0503020204020204" charset="-122"/>
                          <a:ea typeface="微软雅黑" panose="020B0503020204020204" charset="-122"/>
                        </a:rPr>
                        <a:t>史料实证</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l"/>
                      <a:r>
                        <a:rPr lang="zh-CN" altLang="en-US" sz="2400" kern="1200" dirty="0" smtClean="0">
                          <a:latin typeface="微软雅黑" panose="020B0503020204020204" charset="-122"/>
                          <a:ea typeface="微软雅黑" panose="020B0503020204020204" charset="-122"/>
                        </a:rPr>
                        <a:t>可以关联语文、地理、思想政治、数学（统计数据）、信息技术等学科。</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r h="1346200">
                <a:tc>
                  <a:txBody>
                    <a:bodyPr/>
                    <a:lstStyle/>
                    <a:p>
                      <a:pPr algn="ctr"/>
                      <a:r>
                        <a:rPr lang="zh-CN" altLang="en-US" sz="2400" kern="1200" dirty="0" smtClean="0">
                          <a:latin typeface="微软雅黑" panose="020B0503020204020204" charset="-122"/>
                          <a:ea typeface="微软雅黑" panose="020B0503020204020204" charset="-122"/>
                        </a:rPr>
                        <a:t>历史解释</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l"/>
                      <a:r>
                        <a:rPr lang="zh-CN" altLang="en-US" sz="2400" kern="1200" dirty="0" smtClean="0">
                          <a:latin typeface="微软雅黑" panose="020B0503020204020204" charset="-122"/>
                          <a:ea typeface="微软雅黑" panose="020B0503020204020204" charset="-122"/>
                        </a:rPr>
                        <a:t>可以关联语文、地理、思想政治、数学（统计数据）等学科。</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r h="748030">
                <a:tc>
                  <a:txBody>
                    <a:bodyPr/>
                    <a:lstStyle/>
                    <a:p>
                      <a:pPr algn="ctr"/>
                      <a:r>
                        <a:rPr lang="zh-CN" altLang="en-US" sz="2400" dirty="0" smtClean="0">
                          <a:latin typeface="微软雅黑" panose="020B0503020204020204" charset="-122"/>
                          <a:ea typeface="微软雅黑" panose="020B0503020204020204" charset="-122"/>
                        </a:rPr>
                        <a:t>家国情怀</a:t>
                      </a:r>
                      <a:endParaRPr lang="zh-CN" altLang="en-US" sz="24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c>
                  <a:txBody>
                    <a:bodyPr/>
                    <a:lstStyle/>
                    <a:p>
                      <a:pPr algn="l"/>
                      <a:r>
                        <a:rPr lang="zh-CN" altLang="en-US" sz="2400" kern="1200" dirty="0" smtClean="0">
                          <a:latin typeface="微软雅黑" panose="020B0503020204020204" charset="-122"/>
                          <a:ea typeface="微软雅黑" panose="020B0503020204020204" charset="-122"/>
                        </a:rPr>
                        <a:t>可以关联思想政治、语文等学科。</a:t>
                      </a:r>
                      <a:endParaRPr lang="zh-CN" altLang="en-US" sz="2400" kern="1200" dirty="0" smtClean="0">
                        <a:latin typeface="微软雅黑" panose="020B0503020204020204" charset="-122"/>
                        <a:ea typeface="微软雅黑" panose="020B0503020204020204" charset="-122"/>
                      </a:endParaRPr>
                    </a:p>
                  </a:txBody>
                  <a:tcPr>
                    <a:gradFill>
                      <a:gsLst>
                        <a:gs pos="19000">
                          <a:srgbClr val="FFB9B9"/>
                        </a:gs>
                        <a:gs pos="64000">
                          <a:srgbClr val="FF8F8E"/>
                        </a:gs>
                        <a:gs pos="44000">
                          <a:srgbClr val="FE9E9F"/>
                        </a:gs>
                        <a:gs pos="84000">
                          <a:srgbClr val="FF7373"/>
                        </a:gs>
                      </a:gsLst>
                      <a:lin ang="2700000" scaled="1"/>
                    </a:gradFill>
                  </a:tcPr>
                </a:tc>
              </a:tr>
            </a:tbl>
          </a:graphicData>
        </a:graphic>
      </p:graphicFrame>
      <p:sp>
        <p:nvSpPr>
          <p:cNvPr id="72705" name="标题 1"/>
          <p:cNvSpPr>
            <a:spLocks noGrp="1"/>
          </p:cNvSpPr>
          <p:nvPr>
            <p:custDataLst>
              <p:tags r:id="rId4"/>
            </p:custDataLst>
          </p:nvPr>
        </p:nvSpPr>
        <p:spPr>
          <a:xfrm>
            <a:off x="1881505" y="226695"/>
            <a:ext cx="8467090" cy="713105"/>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charset="0"/>
                <a:ea typeface="宋体" panose="02010600030101010101" pitchFamily="2" charset="-122"/>
              </a:defRPr>
            </a:lvl9pPr>
          </a:lstStyle>
          <a:p>
            <a:pPr algn="l"/>
            <a:r>
              <a:rPr lang="zh-CN" altLang="en-US" sz="2800" b="1" smtClean="0">
                <a:solidFill>
                  <a:schemeClr val="dk1"/>
                </a:solidFill>
                <a:latin typeface="微软雅黑" panose="020B0503020204020204" charset="-122"/>
                <a:ea typeface="微软雅黑" panose="020B0503020204020204" charset="-122"/>
              </a:rPr>
              <a:t>历史学科核心素养与其他学科的关联：</a:t>
            </a:r>
            <a:endParaRPr lang="zh-CN" altLang="en-US" sz="2800" b="1" smtClean="0">
              <a:solidFill>
                <a:schemeClr val="dk1"/>
              </a:solidFill>
              <a:latin typeface="微软雅黑" panose="020B0503020204020204" charset="-122"/>
              <a:ea typeface="微软雅黑" panose="020B0503020204020204" charset="-122"/>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49839" y="1367050"/>
            <a:ext cx="10494582" cy="4728949"/>
          </a:xfrm>
        </p:spPr>
        <p:txBody>
          <a:bodyPr>
            <a:normAutofit/>
          </a:bodyPr>
          <a:lstStyle/>
          <a:p>
            <a:pPr marL="0" indent="0">
              <a:lnSpc>
                <a:spcPct val="150000"/>
              </a:lnSpc>
              <a:buNone/>
            </a:pPr>
            <a:r>
              <a:rPr lang="zh-CN" altLang="en-US" sz="2400" b="1" dirty="0" smtClean="0">
                <a:latin typeface="黑体" panose="02010609060101010101" charset="-122"/>
                <a:ea typeface="黑体" panose="02010609060101010101" charset="-122"/>
                <a:cs typeface="黑体" panose="02010609060101010101" charset="-122"/>
              </a:rPr>
              <a:t> 历史教学是培养和发展学生历史学科核心素养的基本途径，教师则是平时教学实践中的实际组织者，教师要如何做呢？</a:t>
            </a:r>
            <a:endParaRPr lang="zh-CN" altLang="en-US" sz="2400" b="1" dirty="0" smtClean="0">
              <a:latin typeface="黑体" panose="02010609060101010101" charset="-122"/>
              <a:ea typeface="黑体" panose="02010609060101010101" charset="-122"/>
              <a:cs typeface="黑体" panose="02010609060101010101" charset="-122"/>
            </a:endParaRPr>
          </a:p>
        </p:txBody>
      </p:sp>
      <p:sp>
        <p:nvSpPr>
          <p:cNvPr id="4" name="矩形 3"/>
          <p:cNvSpPr/>
          <p:nvPr/>
        </p:nvSpPr>
        <p:spPr>
          <a:xfrm>
            <a:off x="1422193" y="3881735"/>
            <a:ext cx="795020" cy="460375"/>
          </a:xfrm>
          <a:prstGeom prst="rect">
            <a:avLst/>
          </a:prstGeom>
          <a:noFill/>
          <a:ln>
            <a:solidFill>
              <a:schemeClr val="accent5">
                <a:lumMod val="75000"/>
              </a:schemeClr>
            </a:solidFill>
          </a:ln>
        </p:spPr>
        <p:txBody>
          <a:bodyPr wrap="none" lIns="91440" tIns="45720" rIns="91440" bIns="45720">
            <a:spAutoFit/>
          </a:bodyPr>
          <a:lstStyle/>
          <a:p>
            <a:pPr algn="ctr"/>
            <a:r>
              <a:rPr lang="zh-CN" altLang="en-US" sz="2400" b="1" cap="none" spc="0" dirty="0" smtClean="0">
                <a:ln w="1905"/>
                <a:solidFill>
                  <a:srgbClr val="FF0000"/>
                </a:solidFill>
                <a:effectLst>
                  <a:innerShdw blurRad="69850" dist="43180" dir="5400000">
                    <a:srgbClr val="000000">
                      <a:alpha val="65000"/>
                    </a:srgbClr>
                  </a:innerShdw>
                </a:effectLst>
                <a:latin typeface="黑体" panose="02010609060101010101" charset="-122"/>
                <a:ea typeface="黑体" panose="02010609060101010101" charset="-122"/>
              </a:rPr>
              <a:t>教师</a:t>
            </a:r>
            <a:endParaRPr lang="zh-CN" altLang="en-US" sz="2400" b="1" cap="none" spc="0" dirty="0" smtClean="0">
              <a:ln w="1905"/>
              <a:solidFill>
                <a:srgbClr val="FF0000"/>
              </a:solidFill>
              <a:effectLst>
                <a:innerShdw blurRad="69850" dist="43180" dir="5400000">
                  <a:srgbClr val="000000">
                    <a:alpha val="65000"/>
                  </a:srgbClr>
                </a:innerShdw>
              </a:effectLst>
              <a:latin typeface="黑体" panose="02010609060101010101" charset="-122"/>
              <a:ea typeface="黑体" panose="02010609060101010101" charset="-122"/>
            </a:endParaRPr>
          </a:p>
        </p:txBody>
      </p:sp>
      <p:sp>
        <p:nvSpPr>
          <p:cNvPr id="5" name="左大括号 4"/>
          <p:cNvSpPr/>
          <p:nvPr/>
        </p:nvSpPr>
        <p:spPr>
          <a:xfrm>
            <a:off x="2743201" y="3548418"/>
            <a:ext cx="600501" cy="1924334"/>
          </a:xfrm>
          <a:prstGeom prst="leftBrac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b="1">
              <a:latin typeface="黑体" panose="02010609060101010101" charset="-122"/>
              <a:ea typeface="黑体" panose="02010609060101010101" charset="-122"/>
            </a:endParaRPr>
          </a:p>
        </p:txBody>
      </p:sp>
      <p:sp>
        <p:nvSpPr>
          <p:cNvPr id="6" name="TextBox 5"/>
          <p:cNvSpPr txBox="1"/>
          <p:nvPr/>
        </p:nvSpPr>
        <p:spPr>
          <a:xfrm>
            <a:off x="3566795" y="3252470"/>
            <a:ext cx="6106795" cy="460375"/>
          </a:xfrm>
          <a:prstGeom prst="rect">
            <a:avLst/>
          </a:prstGeom>
          <a:noFill/>
        </p:spPr>
        <p:txBody>
          <a:bodyPr wrap="square" rtlCol="0">
            <a:spAutoFit/>
          </a:bodyPr>
          <a:lstStyle/>
          <a:p>
            <a:r>
              <a:rPr lang="zh-CN" altLang="en-US" sz="2400" b="1" dirty="0" smtClean="0">
                <a:latin typeface="黑体" panose="02010609060101010101" charset="-122"/>
                <a:ea typeface="黑体" panose="02010609060101010101" charset="-122"/>
              </a:rPr>
              <a:t>教师须确立新的认知观、教学观和评价观</a:t>
            </a:r>
            <a:endParaRPr lang="zh-CN" altLang="en-US" sz="2400" b="1" dirty="0" smtClean="0">
              <a:latin typeface="黑体" panose="02010609060101010101" charset="-122"/>
              <a:ea typeface="黑体" panose="02010609060101010101" charset="-122"/>
            </a:endParaRPr>
          </a:p>
        </p:txBody>
      </p:sp>
      <p:sp>
        <p:nvSpPr>
          <p:cNvPr id="7" name="TextBox 6"/>
          <p:cNvSpPr txBox="1"/>
          <p:nvPr/>
        </p:nvSpPr>
        <p:spPr>
          <a:xfrm>
            <a:off x="3480435" y="4107815"/>
            <a:ext cx="5409565" cy="460375"/>
          </a:xfrm>
          <a:prstGeom prst="rect">
            <a:avLst/>
          </a:prstGeom>
          <a:noFill/>
        </p:spPr>
        <p:txBody>
          <a:bodyPr wrap="square" rtlCol="0">
            <a:spAutoFit/>
          </a:bodyPr>
          <a:lstStyle/>
          <a:p>
            <a:r>
              <a:rPr lang="zh-CN" altLang="en-US" sz="2400" b="1" dirty="0" smtClean="0">
                <a:solidFill>
                  <a:srgbClr val="FF0000"/>
                </a:solidFill>
                <a:latin typeface="黑体" panose="02010609060101010101" charset="-122"/>
                <a:ea typeface="黑体" panose="02010609060101010101" charset="-122"/>
              </a:rPr>
              <a:t>从知识本位转变为素养本位</a:t>
            </a:r>
            <a:endParaRPr lang="zh-CN" altLang="en-US" sz="2400" b="1" dirty="0" smtClean="0">
              <a:solidFill>
                <a:srgbClr val="FF0000"/>
              </a:solidFill>
              <a:latin typeface="黑体" panose="02010609060101010101" charset="-122"/>
              <a:ea typeface="黑体" panose="02010609060101010101" charset="-122"/>
            </a:endParaRPr>
          </a:p>
        </p:txBody>
      </p:sp>
      <p:sp>
        <p:nvSpPr>
          <p:cNvPr id="8" name="矩形 7"/>
          <p:cNvSpPr/>
          <p:nvPr/>
        </p:nvSpPr>
        <p:spPr>
          <a:xfrm>
            <a:off x="3444628" y="4950381"/>
            <a:ext cx="7222490" cy="460375"/>
          </a:xfrm>
          <a:prstGeom prst="rect">
            <a:avLst/>
          </a:prstGeom>
        </p:spPr>
        <p:txBody>
          <a:bodyPr wrap="none">
            <a:spAutoFit/>
          </a:bodyPr>
          <a:lstStyle/>
          <a:p>
            <a:r>
              <a:rPr lang="zh-CN" altLang="en-US" sz="2400" b="1" dirty="0" smtClean="0">
                <a:solidFill>
                  <a:srgbClr val="FF0000"/>
                </a:solidFill>
                <a:latin typeface="黑体" panose="02010609060101010101" charset="-122"/>
                <a:ea typeface="黑体" panose="02010609060101010101" charset="-122"/>
              </a:rPr>
              <a:t>将学生对知识的学习过程转化为发展核心素养的过程</a:t>
            </a:r>
            <a:endParaRPr lang="zh-CN" altLang="en-US" sz="2400" b="1" dirty="0" smtClean="0">
              <a:solidFill>
                <a:srgbClr val="FF0000"/>
              </a:solidFill>
              <a:latin typeface="黑体" panose="02010609060101010101" charset="-122"/>
              <a:ea typeface="黑体" panose="02010609060101010101" charset="-122"/>
            </a:endParaRPr>
          </a:p>
        </p:txBody>
      </p:sp>
      <p:sp>
        <p:nvSpPr>
          <p:cNvPr id="9" name="矩形 8"/>
          <p:cNvSpPr/>
          <p:nvPr/>
        </p:nvSpPr>
        <p:spPr>
          <a:xfrm>
            <a:off x="3444790" y="5792816"/>
            <a:ext cx="7222490" cy="460375"/>
          </a:xfrm>
          <a:prstGeom prst="rect">
            <a:avLst/>
          </a:prstGeom>
        </p:spPr>
        <p:txBody>
          <a:bodyPr wrap="none">
            <a:spAutoFit/>
          </a:bodyPr>
          <a:lstStyle/>
          <a:p>
            <a:r>
              <a:rPr lang="zh-CN" altLang="en-US" sz="2400" b="1" dirty="0" smtClean="0">
                <a:latin typeface="黑体" panose="02010609060101010101" charset="-122"/>
                <a:ea typeface="黑体" panose="02010609060101010101" charset="-122"/>
              </a:rPr>
              <a:t>教学实践聚焦于培养和发展学生的历史学科核心素养</a:t>
            </a:r>
            <a:endParaRPr lang="zh-CN" altLang="en-US" sz="2400" b="1" dirty="0" smtClean="0">
              <a:latin typeface="黑体" panose="02010609060101010101" charset="-122"/>
              <a:ea typeface="黑体" panose="02010609060101010101" charset="-122"/>
            </a:endParaRPr>
          </a:p>
        </p:txBody>
      </p:sp>
      <p:sp>
        <p:nvSpPr>
          <p:cNvPr id="4099" name="矩形 58372"/>
          <p:cNvSpPr/>
          <p:nvPr>
            <p:custDataLst>
              <p:tags r:id="rId1"/>
            </p:custDataLst>
          </p:nvPr>
        </p:nvSpPr>
        <p:spPr>
          <a:xfrm>
            <a:off x="248920" y="200025"/>
            <a:ext cx="10101580" cy="719455"/>
          </a:xfrm>
          <a:prstGeom prst="rect">
            <a:avLst/>
          </a:prstGeom>
          <a:solidFill>
            <a:srgbClr val="FFFF00"/>
          </a:solidFill>
          <a:ln w="9525">
            <a:noFill/>
          </a:ln>
        </p:spPr>
        <p:txBody>
          <a:bodyPr anchor="ctr" anchorCtr="0"/>
          <a:p>
            <a:r>
              <a:rPr lang="zh-CN" altLang="en-US" sz="4000" b="1" dirty="0">
                <a:solidFill>
                  <a:srgbClr val="FF0000"/>
                </a:solidFill>
                <a:latin typeface="Times New Roman" panose="02020603050405020304" pitchFamily="18" charset="0"/>
                <a:ea typeface="宋体" panose="02010600030101010101" pitchFamily="2" charset="-122"/>
              </a:rPr>
              <a:t>三、历史学科核心素养的培养</a:t>
            </a:r>
            <a:endParaRPr lang="zh-CN" sz="4000" b="1">
              <a:solidFill>
                <a:srgbClr val="FF0000"/>
              </a:solidFill>
              <a:latin typeface="Times New Roman" panose="02020603050405020304" pitchFamily="18"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6"/>
          <p:cNvSpPr txBox="1">
            <a:spLocks noChangeArrowheads="1"/>
          </p:cNvSpPr>
          <p:nvPr/>
        </p:nvSpPr>
        <p:spPr bwMode="auto">
          <a:xfrm>
            <a:off x="194310" y="328295"/>
            <a:ext cx="11470640" cy="953135"/>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a:spAutoFit/>
          </a:bodyPr>
          <a:lstStyle>
            <a:lvl1pPr>
              <a:lnSpc>
                <a:spcPct val="130000"/>
              </a:lnSpc>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1pPr>
            <a:lvl2pPr marL="742950" indent="-285750">
              <a:lnSpc>
                <a:spcPct val="130000"/>
              </a:lnSpc>
              <a:spcAft>
                <a:spcPts val="1000"/>
              </a:spcAft>
              <a:buFont typeface="Arial" panose="020B0604020202020204" pitchFamily="34" charset="0"/>
              <a:buChar char="•"/>
              <a:tabLst>
                <a:tab pos="1609725" algn="l"/>
              </a:tabLst>
              <a:defRPr sz="1600">
                <a:solidFill>
                  <a:schemeClr val="tx1"/>
                </a:solidFill>
                <a:latin typeface="Arial" panose="020B0604020202020204" pitchFamily="34" charset="0"/>
                <a:ea typeface="微软雅黑" panose="020B0503020204020204" charset="-122"/>
              </a:defRPr>
            </a:lvl2pPr>
            <a:lvl3pPr marL="1143000" indent="-228600">
              <a:lnSpc>
                <a:spcPct val="130000"/>
              </a:lnSpc>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3pPr>
            <a:lvl4pPr marL="1600200" indent="-228600">
              <a:lnSpc>
                <a:spcPct val="130000"/>
              </a:lnSpc>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4pPr>
            <a:lvl5pPr marL="2057400" indent="-228600">
              <a:lnSpc>
                <a:spcPct val="130000"/>
              </a:lnSpc>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5pPr>
            <a:lvl6pPr marL="2514600" indent="-228600" eaLnBrk="0" fontAlgn="base" hangingPunct="0">
              <a:lnSpc>
                <a:spcPct val="130000"/>
              </a:lnSpc>
              <a:spcBef>
                <a:spcPct val="0"/>
              </a:spcBef>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6pPr>
            <a:lvl7pPr marL="2971800" indent="-228600" eaLnBrk="0" fontAlgn="base" hangingPunct="0">
              <a:lnSpc>
                <a:spcPct val="130000"/>
              </a:lnSpc>
              <a:spcBef>
                <a:spcPct val="0"/>
              </a:spcBef>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7pPr>
            <a:lvl8pPr marL="3429000" indent="-228600" eaLnBrk="0" fontAlgn="base" hangingPunct="0">
              <a:lnSpc>
                <a:spcPct val="130000"/>
              </a:lnSpc>
              <a:spcBef>
                <a:spcPct val="0"/>
              </a:spcBef>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8pPr>
            <a:lvl9pPr marL="3886200" indent="-228600" eaLnBrk="0" fontAlgn="base" hangingPunct="0">
              <a:lnSpc>
                <a:spcPct val="130000"/>
              </a:lnSpc>
              <a:spcBef>
                <a:spcPct val="0"/>
              </a:spcBef>
              <a:spcAft>
                <a:spcPts val="1000"/>
              </a:spcAft>
              <a:buFont typeface="Arial" panose="020B0604020202020204" pitchFamily="34" charset="0"/>
              <a:buChar char="•"/>
              <a:defRPr sz="1600">
                <a:solidFill>
                  <a:schemeClr val="tx1"/>
                </a:solidFill>
                <a:latin typeface="Arial" panose="020B0604020202020204" pitchFamily="34" charset="0"/>
                <a:ea typeface="微软雅黑" panose="020B0503020204020204" charset="-122"/>
              </a:defRPr>
            </a:lvl9pPr>
          </a:lstStyle>
          <a:p>
            <a:pPr>
              <a:lnSpc>
                <a:spcPct val="100000"/>
              </a:lnSpc>
              <a:spcAft>
                <a:spcPct val="0"/>
              </a:spcAft>
              <a:buFontTx/>
              <a:buNone/>
            </a:pPr>
            <a:r>
              <a:rPr lang="zh-CN" altLang="en-US" sz="2800" b="1" u="none" dirty="0">
                <a:solidFill>
                  <a:schemeClr val="tx1"/>
                </a:solidFill>
                <a:latin typeface="黑体" panose="02010609060101010101" charset="-122"/>
                <a:ea typeface="黑体" panose="02010609060101010101" charset="-122"/>
                <a:cs typeface="黑体" panose="02010609060101010101" charset="-122"/>
              </a:rPr>
              <a:t>（四）教学建议：在教学实践中，教师要将教学目标、教学内容、教学过程和教学评价等聚焦于培养和发展学生的历史学科核心素养。（P45）</a:t>
            </a:r>
            <a:endParaRPr lang="zh-CN" altLang="en-US" sz="2800" b="1" u="none" dirty="0">
              <a:solidFill>
                <a:schemeClr val="tx1"/>
              </a:solidFill>
              <a:latin typeface="黑体" panose="02010609060101010101" charset="-122"/>
              <a:ea typeface="黑体" panose="02010609060101010101" charset="-122"/>
              <a:cs typeface="黑体" panose="02010609060101010101" charset="-122"/>
            </a:endParaRPr>
          </a:p>
        </p:txBody>
      </p:sp>
      <p:sp>
        <p:nvSpPr>
          <p:cNvPr id="2" name="文本框 1"/>
          <p:cNvSpPr txBox="1"/>
          <p:nvPr/>
        </p:nvSpPr>
        <p:spPr>
          <a:xfrm>
            <a:off x="203200" y="1476375"/>
            <a:ext cx="11520170" cy="1198880"/>
          </a:xfrm>
          <a:prstGeom prst="rect">
            <a:avLst/>
          </a:prstGeom>
          <a:ln w="1905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400" b="1">
                <a:solidFill>
                  <a:srgbClr val="2D2DFF"/>
                </a:solidFill>
                <a:latin typeface="黑体" panose="02010609060101010101" charset="-122"/>
                <a:ea typeface="黑体" panose="02010609060101010101" charset="-122"/>
                <a:cs typeface="黑体" panose="02010609060101010101" charset="-122"/>
              </a:rPr>
              <a:t>①.</a:t>
            </a:r>
            <a:r>
              <a:rPr lang="zh-CN" altLang="en-US" sz="2400" b="1">
                <a:solidFill>
                  <a:srgbClr val="2D2DFF"/>
                </a:solidFill>
                <a:latin typeface="黑体" panose="02010609060101010101" charset="-122"/>
                <a:ea typeface="黑体" panose="02010609060101010101" charset="-122"/>
                <a:cs typeface="黑体" panose="02010609060101010101" charset="-122"/>
              </a:rPr>
              <a:t>教学目标</a:t>
            </a:r>
            <a:r>
              <a:rPr lang="zh-CN" altLang="en-US" sz="2400" b="1">
                <a:latin typeface="黑体" panose="02010609060101010101" charset="-122"/>
                <a:ea typeface="黑体" panose="02010609060101010101" charset="-122"/>
                <a:cs typeface="黑体" panose="02010609060101010101" charset="-122"/>
              </a:rPr>
              <a:t>：教师应从发展学生历史学科核心素养的角度制订教学目标，将核心素养的培养作为教学的出发点和落脚点。</a:t>
            </a:r>
            <a:r>
              <a:rPr lang="zh-CN" altLang="en-US" sz="2400" b="1">
                <a:latin typeface="黑体" panose="02010609060101010101" charset="-122"/>
                <a:ea typeface="黑体" panose="02010609060101010101" charset="-122"/>
                <a:cs typeface="黑体" panose="02010609060101010101" charset="-122"/>
                <a:sym typeface="+mn-ea"/>
              </a:rPr>
              <a:t>教学目标</a:t>
            </a:r>
            <a:r>
              <a:rPr lang="zh-CN" altLang="en-US" sz="2400" b="1">
                <a:latin typeface="黑体" panose="02010609060101010101" charset="-122"/>
                <a:ea typeface="黑体" panose="02010609060101010101" charset="-122"/>
                <a:cs typeface="黑体" panose="02010609060101010101" charset="-122"/>
              </a:rPr>
              <a:t>要以问题解决的水平程度为核心；目标要有可操作性；有可检测性</a:t>
            </a:r>
            <a:endParaRPr lang="zh-CN" altLang="en-US" sz="2400" b="1">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194310" y="2804160"/>
            <a:ext cx="11550650" cy="829945"/>
          </a:xfrm>
          <a:prstGeom prst="rect">
            <a:avLst/>
          </a:prstGeom>
          <a:ln w="1905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400" b="1">
                <a:solidFill>
                  <a:srgbClr val="2D2DFF"/>
                </a:solidFill>
                <a:latin typeface="黑体" panose="02010609060101010101" charset="-122"/>
                <a:ea typeface="黑体" panose="02010609060101010101" charset="-122"/>
                <a:cs typeface="黑体" panose="02010609060101010101" charset="-122"/>
              </a:rPr>
              <a:t>②.教学设计：</a:t>
            </a:r>
            <a:r>
              <a:rPr lang="zh-CN" altLang="en-US" sz="2400" b="1">
                <a:latin typeface="黑体" panose="02010609060101010101" charset="-122"/>
                <a:ea typeface="黑体" panose="02010609060101010101" charset="-122"/>
                <a:cs typeface="黑体" panose="02010609060101010101" charset="-122"/>
              </a:rPr>
              <a:t>要整体梳理教学内容，把专题主旨、重要史事、核心问题解决与核心素养相连，有效的整合</a:t>
            </a:r>
            <a:endParaRPr lang="zh-CN" altLang="en-US" sz="2400" b="1">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185420" y="3813175"/>
            <a:ext cx="11559540" cy="1568450"/>
          </a:xfrm>
          <a:prstGeom prst="rect">
            <a:avLst/>
          </a:prstGeom>
          <a:ln w="1905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400" b="1">
                <a:solidFill>
                  <a:srgbClr val="2D2DFF"/>
                </a:solidFill>
                <a:latin typeface="黑体" panose="02010609060101010101" charset="-122"/>
                <a:ea typeface="黑体" panose="02010609060101010101" charset="-122"/>
                <a:cs typeface="黑体" panose="02010609060101010101" charset="-122"/>
              </a:rPr>
              <a:t>④教学过程：</a:t>
            </a:r>
            <a:r>
              <a:rPr lang="zh-CN" altLang="en-US" sz="2400" b="1">
                <a:latin typeface="黑体" panose="02010609060101010101" charset="-122"/>
                <a:ea typeface="黑体" panose="02010609060101010101" charset="-122"/>
                <a:cs typeface="黑体" panose="02010609060101010101" charset="-122"/>
              </a:rPr>
              <a:t>构建学生为中心的“学习中心课堂”。历史学科核心素养不能凭空形成，也不能只靠灌输形成。只有通过学生为主体的活动，在做中学，进行自主学习、合作学习、探究学习，逐步学会全面、发展、辩证、客观地看待和论证历史问题，才能使学生的核心素养得以提升和发展</a:t>
            </a:r>
            <a:endParaRPr lang="zh-CN" altLang="en-US" sz="2400" b="1">
              <a:latin typeface="黑体" panose="02010609060101010101" charset="-122"/>
              <a:ea typeface="黑体" panose="02010609060101010101" charset="-122"/>
              <a:cs typeface="黑体" panose="02010609060101010101" charset="-122"/>
            </a:endParaRPr>
          </a:p>
        </p:txBody>
      </p:sp>
      <p:sp>
        <p:nvSpPr>
          <p:cNvPr id="6" name="文本框 5"/>
          <p:cNvSpPr txBox="1"/>
          <p:nvPr/>
        </p:nvSpPr>
        <p:spPr>
          <a:xfrm>
            <a:off x="194310" y="5507990"/>
            <a:ext cx="11540490" cy="1198880"/>
          </a:xfrm>
          <a:prstGeom prst="rect">
            <a:avLst/>
          </a:prstGeom>
          <a:ln w="1905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400" b="1">
                <a:solidFill>
                  <a:srgbClr val="2D2DFF"/>
                </a:solidFill>
                <a:latin typeface="黑体" panose="02010609060101010101" charset="-122"/>
                <a:ea typeface="黑体" panose="02010609060101010101" charset="-122"/>
                <a:cs typeface="黑体" panose="02010609060101010101" charset="-122"/>
              </a:rPr>
              <a:t>⑤.教学评价：</a:t>
            </a:r>
            <a:r>
              <a:rPr lang="zh-CN" altLang="en-US" sz="2400" b="1">
                <a:latin typeface="黑体" panose="02010609060101010101" charset="-122"/>
                <a:ea typeface="黑体" panose="02010609060101010101" charset="-122"/>
                <a:cs typeface="黑体" panose="02010609060101010101" charset="-122"/>
                <a:sym typeface="+mn-ea"/>
              </a:rPr>
              <a:t>以发展核心素养为纲，</a:t>
            </a:r>
            <a:r>
              <a:rPr lang="zh-CN" altLang="en-US" sz="2400" b="1">
                <a:latin typeface="黑体" panose="02010609060101010101" charset="-122"/>
                <a:ea typeface="黑体" panose="02010609060101010101" charset="-122"/>
                <a:cs typeface="黑体" panose="02010609060101010101" charset="-122"/>
              </a:rPr>
              <a:t>准确把握学业质量水平，多维度进行学习评价，并贯穿整个教学过程</a:t>
            </a:r>
            <a:r>
              <a:rPr lang="en-US" altLang="zh-CN" sz="2400" b="1">
                <a:latin typeface="黑体" panose="02010609060101010101" charset="-122"/>
                <a:ea typeface="黑体" panose="02010609060101010101" charset="-122"/>
                <a:cs typeface="黑体" panose="02010609060101010101" charset="-122"/>
              </a:rPr>
              <a:t>-----</a:t>
            </a:r>
            <a:r>
              <a:rPr lang="zh-CN" altLang="en-US" sz="2400" b="1" dirty="0">
                <a:solidFill>
                  <a:srgbClr val="000000"/>
                </a:solidFill>
                <a:latin typeface="黑体" panose="02010609060101010101" charset="-122"/>
                <a:ea typeface="黑体" panose="02010609060101010101" charset="-122"/>
                <a:cs typeface="黑体" panose="02010609060101010101" charset="-122"/>
                <a:sym typeface="+mn-ea"/>
              </a:rPr>
              <a:t>努力使教、学、评一体化，逐步构建以考查学科核心素养为重心的评价体系。（</a:t>
            </a:r>
            <a:r>
              <a:rPr lang="en-US" altLang="zh-CN" sz="2400" b="1" dirty="0">
                <a:solidFill>
                  <a:srgbClr val="000000"/>
                </a:solidFill>
                <a:latin typeface="黑体" panose="02010609060101010101" charset="-122"/>
                <a:ea typeface="黑体" panose="02010609060101010101" charset="-122"/>
                <a:cs typeface="黑体" panose="02010609060101010101" charset="-122"/>
                <a:sym typeface="+mn-ea"/>
              </a:rPr>
              <a:t>P67</a:t>
            </a:r>
            <a:r>
              <a:rPr lang="zh-CN" altLang="en-US" sz="2400" b="1" dirty="0">
                <a:solidFill>
                  <a:srgbClr val="000000"/>
                </a:solidFill>
                <a:latin typeface="黑体" panose="02010609060101010101" charset="-122"/>
                <a:ea typeface="黑体" panose="02010609060101010101" charset="-122"/>
                <a:cs typeface="黑体" panose="02010609060101010101" charset="-122"/>
                <a:sym typeface="+mn-ea"/>
              </a:rPr>
              <a:t>）</a:t>
            </a:r>
            <a:endParaRPr lang="zh-CN" altLang="en-US" sz="2400" b="1" dirty="0">
              <a:solidFill>
                <a:srgbClr val="000000"/>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25" name="Text Box 33"/>
          <p:cNvSpPr txBox="1">
            <a:spLocks noChangeArrowheads="1"/>
          </p:cNvSpPr>
          <p:nvPr>
            <p:custDataLst>
              <p:tags r:id="rId1"/>
            </p:custDataLst>
          </p:nvPr>
        </p:nvSpPr>
        <p:spPr bwMode="auto">
          <a:xfrm>
            <a:off x="325755" y="370840"/>
            <a:ext cx="8877300" cy="717550"/>
          </a:xfrm>
          <a:prstGeom prst="rect">
            <a:avLst/>
          </a:prstGeom>
          <a:solidFill>
            <a:srgbClr val="FFC000"/>
          </a:solidFill>
          <a:ln w="38100">
            <a:solidFill>
              <a:srgbClr val="2D2DFF"/>
            </a:solidFill>
          </a:ln>
          <a:effectLst/>
        </p:spPr>
        <p:txBody>
          <a:bodyPr wrap="square">
            <a:noAutofit/>
          </a:bodyPr>
          <a:p>
            <a:pPr indent="0"/>
            <a:r>
              <a:rPr lang="en-US" alt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明确教学目标，提升学习兴趣（首先）</a:t>
            </a:r>
            <a:endParaRPr lang="zh-CN" altLang="en-US" sz="3200" b="1" u="none" dirty="0" smtClean="0">
              <a:solidFill>
                <a:schemeClr val="dk1"/>
              </a:solidFill>
              <a:latin typeface="黑体" panose="02010609060101010101" charset="-122"/>
              <a:ea typeface="黑体" panose="02010609060101010101" charset="-122"/>
              <a:sym typeface="+mn-ea"/>
            </a:endParaRPr>
          </a:p>
        </p:txBody>
      </p:sp>
      <p:sp>
        <p:nvSpPr>
          <p:cNvPr id="4" name="文本框 3"/>
          <p:cNvSpPr txBox="1"/>
          <p:nvPr/>
        </p:nvSpPr>
        <p:spPr>
          <a:xfrm>
            <a:off x="325755" y="1285240"/>
            <a:ext cx="11534775" cy="4964430"/>
          </a:xfrm>
          <a:prstGeom prst="rect">
            <a:avLst/>
          </a:prstGeom>
          <a:noFill/>
        </p:spPr>
        <p:txBody>
          <a:bodyPr wrap="square" rtlCol="0">
            <a:spAutoFit/>
          </a:bodyPr>
          <a:p>
            <a:pPr indent="0" fontAlgn="auto">
              <a:lnSpc>
                <a:spcPts val="3800"/>
              </a:lnSpc>
            </a:pPr>
            <a:r>
              <a:rPr lang="zh-CN" altLang="en-US" sz="2400" b="1">
                <a:latin typeface="黑体" panose="02010609060101010101" charset="-122"/>
                <a:ea typeface="黑体" panose="02010609060101010101" charset="-122"/>
                <a:cs typeface="黑体" panose="02010609060101010101" charset="-122"/>
              </a:rPr>
              <a:t>在明确历史教学目标教学中，教师要</a:t>
            </a:r>
            <a:r>
              <a:rPr lang="zh-CN" altLang="en-US" sz="2400" b="1">
                <a:solidFill>
                  <a:srgbClr val="C00000"/>
                </a:solidFill>
                <a:latin typeface="黑体" panose="02010609060101010101" charset="-122"/>
                <a:ea typeface="黑体" panose="02010609060101010101" charset="-122"/>
                <a:cs typeface="黑体" panose="02010609060101010101" charset="-122"/>
              </a:rPr>
              <a:t>依据高中历史教材进行深入的研究和分析</a:t>
            </a:r>
            <a:r>
              <a:rPr lang="zh-CN" altLang="en-US" sz="2400" b="1">
                <a:latin typeface="黑体" panose="02010609060101010101" charset="-122"/>
                <a:ea typeface="黑体" panose="02010609060101010101" charset="-122"/>
                <a:cs typeface="黑体" panose="02010609060101010101" charset="-122"/>
              </a:rPr>
              <a:t>，找到</a:t>
            </a:r>
            <a:r>
              <a:rPr lang="zh-CN" altLang="en-US" sz="2400" b="1">
                <a:solidFill>
                  <a:srgbClr val="C00000"/>
                </a:solidFill>
                <a:latin typeface="黑体" panose="02010609060101010101" charset="-122"/>
                <a:ea typeface="黑体" panose="02010609060101010101" charset="-122"/>
                <a:cs typeface="黑体" panose="02010609060101010101" charset="-122"/>
              </a:rPr>
              <a:t>适合培养学生学科素养能力的教学结合点</a:t>
            </a:r>
            <a:r>
              <a:rPr lang="zh-CN" altLang="en-US" sz="2400" b="1">
                <a:latin typeface="黑体" panose="02010609060101010101" charset="-122"/>
                <a:ea typeface="黑体" panose="02010609060101010101" charset="-122"/>
                <a:cs typeface="黑体" panose="02010609060101010101" charset="-122"/>
              </a:rPr>
              <a:t>，同时也要</a:t>
            </a:r>
            <a:r>
              <a:rPr lang="zh-CN" altLang="en-US" sz="2400" b="1">
                <a:solidFill>
                  <a:srgbClr val="C00000"/>
                </a:solidFill>
                <a:latin typeface="黑体" panose="02010609060101010101" charset="-122"/>
                <a:ea typeface="黑体" panose="02010609060101010101" charset="-122"/>
                <a:cs typeface="黑体" panose="02010609060101010101" charset="-122"/>
              </a:rPr>
              <a:t>结合高考</a:t>
            </a:r>
            <a:r>
              <a:rPr lang="zh-CN" altLang="en-US" sz="2400" b="1">
                <a:latin typeface="黑体" panose="02010609060101010101" charset="-122"/>
                <a:ea typeface="黑体" panose="02010609060101010101" charset="-122"/>
                <a:cs typeface="黑体" panose="02010609060101010101" charset="-122"/>
              </a:rPr>
              <a:t>对学生素质的</a:t>
            </a:r>
            <a:r>
              <a:rPr lang="zh-CN" altLang="en-US" sz="2400" b="1">
                <a:solidFill>
                  <a:srgbClr val="C00000"/>
                </a:solidFill>
                <a:latin typeface="黑体" panose="02010609060101010101" charset="-122"/>
                <a:ea typeface="黑体" panose="02010609060101010101" charset="-122"/>
                <a:cs typeface="黑体" panose="02010609060101010101" charset="-122"/>
              </a:rPr>
              <a:t>考查方向</a:t>
            </a:r>
            <a:r>
              <a:rPr lang="zh-CN" altLang="en-US" sz="2400" b="1">
                <a:latin typeface="黑体" panose="02010609060101010101" charset="-122"/>
                <a:ea typeface="黑体" panose="02010609060101010101" charset="-122"/>
                <a:cs typeface="黑体" panose="02010609060101010101" charset="-122"/>
              </a:rPr>
              <a:t>进行核心素养培养等多方面的教学活动。</a:t>
            </a:r>
            <a:endParaRPr lang="zh-CN" altLang="en-US" sz="2400" b="1">
              <a:latin typeface="黑体" panose="02010609060101010101" charset="-122"/>
              <a:ea typeface="黑体" panose="02010609060101010101" charset="-122"/>
              <a:cs typeface="黑体" panose="02010609060101010101" charset="-122"/>
            </a:endParaRPr>
          </a:p>
          <a:p>
            <a:pPr indent="0" fontAlgn="auto">
              <a:lnSpc>
                <a:spcPts val="3800"/>
              </a:lnSpc>
            </a:pPr>
            <a:r>
              <a:rPr lang="zh-CN" altLang="en-US" sz="2400" b="1">
                <a:latin typeface="黑体" panose="02010609060101010101" charset="-122"/>
                <a:ea typeface="黑体" panose="02010609060101010101" charset="-122"/>
                <a:cs typeface="黑体" panose="02010609060101010101" charset="-122"/>
              </a:rPr>
              <a:t>历史课堂教学活动，对</a:t>
            </a:r>
            <a:r>
              <a:rPr lang="zh-CN" altLang="en-US" sz="2400" b="1">
                <a:solidFill>
                  <a:srgbClr val="C00000"/>
                </a:solidFill>
                <a:latin typeface="黑体" panose="02010609060101010101" charset="-122"/>
                <a:ea typeface="黑体" panose="02010609060101010101" charset="-122"/>
                <a:cs typeface="黑体" panose="02010609060101010101" charset="-122"/>
              </a:rPr>
              <a:t>重难点历史教学内容</a:t>
            </a:r>
            <a:r>
              <a:rPr lang="zh-CN" altLang="en-US" sz="2400" b="1">
                <a:latin typeface="黑体" panose="02010609060101010101" charset="-122"/>
                <a:ea typeface="黑体" panose="02010609060101010101" charset="-122"/>
                <a:cs typeface="黑体" panose="02010609060101010101" charset="-122"/>
              </a:rPr>
              <a:t>进行细讲、深入讲，以求让学生在有限的课堂学习中掌握有效的文化知识，因此教师要</a:t>
            </a:r>
            <a:r>
              <a:rPr lang="zh-CN" altLang="en-US" sz="2400" b="1">
                <a:solidFill>
                  <a:srgbClr val="C00000"/>
                </a:solidFill>
                <a:latin typeface="黑体" panose="02010609060101010101" charset="-122"/>
                <a:ea typeface="黑体" panose="02010609060101010101" charset="-122"/>
                <a:cs typeface="黑体" panose="02010609060101010101" charset="-122"/>
              </a:rPr>
              <a:t>科学合理地对高中历史教学目标进行设计</a:t>
            </a:r>
            <a:r>
              <a:rPr lang="zh-CN" altLang="en-US" sz="2400" b="1">
                <a:latin typeface="黑体" panose="02010609060101010101" charset="-122"/>
                <a:ea typeface="黑体" panose="02010609060101010101" charset="-122"/>
                <a:cs typeface="黑体" panose="02010609060101010101" charset="-122"/>
              </a:rPr>
              <a:t>。对历史教学活动进行创新素质教学，教师也不能只注重其素养的教学活动，也要</a:t>
            </a:r>
            <a:r>
              <a:rPr lang="zh-CN" altLang="en-US" sz="2400" b="1">
                <a:solidFill>
                  <a:srgbClr val="C00000"/>
                </a:solidFill>
                <a:latin typeface="黑体" panose="02010609060101010101" charset="-122"/>
                <a:ea typeface="黑体" panose="02010609060101010101" charset="-122"/>
                <a:cs typeface="黑体" panose="02010609060101010101" charset="-122"/>
              </a:rPr>
              <a:t>结合传统的教学形式</a:t>
            </a:r>
            <a:r>
              <a:rPr lang="zh-CN" altLang="en-US" sz="2400" b="1">
                <a:latin typeface="黑体" panose="02010609060101010101" charset="-122"/>
                <a:ea typeface="黑体" panose="02010609060101010101" charset="-122"/>
                <a:cs typeface="黑体" panose="02010609060101010101" charset="-122"/>
              </a:rPr>
              <a:t>，将好的教学方法结合到素质教学中，达到学生知识和能力同步提升的教学效果。 任何能力和素养的形成都是在一定的时间内积累逐渐获得的，高中历史核心素养能力也不例外，学生需要在</a:t>
            </a:r>
            <a:r>
              <a:rPr lang="zh-CN" altLang="en-US" sz="2400" b="1">
                <a:solidFill>
                  <a:srgbClr val="C00000"/>
                </a:solidFill>
                <a:latin typeface="黑体" panose="02010609060101010101" charset="-122"/>
                <a:ea typeface="黑体" panose="02010609060101010101" charset="-122"/>
                <a:cs typeface="黑体" panose="02010609060101010101" charset="-122"/>
              </a:rPr>
              <a:t>教师的引导学习</a:t>
            </a:r>
            <a:r>
              <a:rPr lang="zh-CN" altLang="en-US" sz="2400" b="1">
                <a:latin typeface="黑体" panose="02010609060101010101" charset="-122"/>
                <a:ea typeface="黑体" panose="02010609060101010101" charset="-122"/>
                <a:cs typeface="黑体" panose="02010609060101010101" charset="-122"/>
              </a:rPr>
              <a:t>之下，</a:t>
            </a:r>
            <a:r>
              <a:rPr lang="zh-CN" altLang="en-US" sz="2400" b="1">
                <a:solidFill>
                  <a:srgbClr val="C00000"/>
                </a:solidFill>
                <a:latin typeface="黑体" panose="02010609060101010101" charset="-122"/>
                <a:ea typeface="黑体" panose="02010609060101010101" charset="-122"/>
                <a:cs typeface="黑体" panose="02010609060101010101" charset="-122"/>
              </a:rPr>
              <a:t>通过历史事件的分析和学习，激发对高中历史的学习兴趣，从而具备正确看待历史的学习观念。</a:t>
            </a:r>
            <a:endParaRPr lang="zh-CN" altLang="en-US" sz="2400" b="1">
              <a:solidFill>
                <a:srgbClr val="C0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18770" y="372745"/>
            <a:ext cx="4161790" cy="460375"/>
          </a:xfrm>
          <a:prstGeom prst="rect">
            <a:avLst/>
          </a:prstGeom>
          <a:ln>
            <a:solidFill>
              <a:srgbClr val="2D2DFF"/>
            </a:solidFill>
          </a:ln>
        </p:spPr>
        <p:style>
          <a:lnRef idx="1">
            <a:schemeClr val="accent2"/>
          </a:lnRef>
          <a:fillRef idx="2">
            <a:schemeClr val="accent2"/>
          </a:fillRef>
          <a:effectRef idx="1">
            <a:schemeClr val="accent2"/>
          </a:effectRef>
          <a:fontRef idx="minor">
            <a:schemeClr val="dk1"/>
          </a:fontRef>
        </p:style>
        <p:txBody>
          <a:bodyPr wrap="none" rtlCol="0" anchor="t">
            <a:spAutoFit/>
          </a:bodyPr>
          <a:lstStyle/>
          <a:p>
            <a:r>
              <a:rPr lang="zh-CN" altLang="en-US" sz="2400" b="1" dirty="0">
                <a:latin typeface="黑体" panose="02010609060101010101" charset="-122"/>
                <a:ea typeface="黑体" panose="02010609060101010101" charset="-122"/>
                <a:sym typeface="+mn-ea"/>
              </a:rPr>
              <a:t>把握课标要求，确定素养目标</a:t>
            </a:r>
            <a:endParaRPr lang="zh-CN" altLang="en-US" sz="2400" b="1" dirty="0">
              <a:latin typeface="黑体" panose="02010609060101010101" charset="-122"/>
              <a:ea typeface="黑体" panose="02010609060101010101" charset="-122"/>
              <a:sym typeface="+mn-ea"/>
            </a:endParaRPr>
          </a:p>
        </p:txBody>
      </p:sp>
      <p:sp>
        <p:nvSpPr>
          <p:cNvPr id="8" name="文本框 7"/>
          <p:cNvSpPr txBox="1"/>
          <p:nvPr/>
        </p:nvSpPr>
        <p:spPr>
          <a:xfrm>
            <a:off x="295275" y="1554480"/>
            <a:ext cx="11664950" cy="2799715"/>
          </a:xfrm>
          <a:prstGeom prst="rect">
            <a:avLst/>
          </a:prstGeom>
          <a:solidFill>
            <a:schemeClr val="accent2"/>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sz="1600" b="1" dirty="0">
                <a:latin typeface="黑体" panose="02010609060101010101" charset="-122"/>
                <a:ea typeface="黑体" panose="02010609060101010101" charset="-122"/>
                <a:cs typeface="黑体" panose="02010609060101010101" charset="-122"/>
                <a:sym typeface="+mn-ea"/>
              </a:rPr>
              <a:t>【课标要求】</a:t>
            </a:r>
            <a:endParaRPr lang="zh-CN" altLang="en-US" sz="1600" b="1" dirty="0">
              <a:latin typeface="黑体" panose="02010609060101010101" charset="-122"/>
              <a:ea typeface="黑体" panose="02010609060101010101" charset="-122"/>
              <a:cs typeface="黑体" panose="02010609060101010101" charset="-122"/>
            </a:endParaRPr>
          </a:p>
          <a:p>
            <a:r>
              <a:rPr lang="zh-CN" altLang="en-US" sz="1600" b="1" dirty="0">
                <a:latin typeface="黑体" panose="02010609060101010101" charset="-122"/>
                <a:ea typeface="黑体" panose="02010609060101010101" charset="-122"/>
                <a:cs typeface="黑体" panose="02010609060101010101" charset="-122"/>
              </a:rPr>
              <a:t>1.2春秋战国时期的政治、社会及思想变动</a:t>
            </a:r>
            <a:endParaRPr lang="zh-CN" altLang="en-US" sz="1600" b="1" dirty="0">
              <a:latin typeface="黑体" panose="02010609060101010101" charset="-122"/>
              <a:ea typeface="黑体" panose="02010609060101010101" charset="-122"/>
              <a:cs typeface="黑体" panose="02010609060101010101" charset="-122"/>
            </a:endParaRPr>
          </a:p>
          <a:p>
            <a:r>
              <a:rPr lang="zh-CN" altLang="en-US" sz="1600" b="1" dirty="0">
                <a:latin typeface="黑体" panose="02010609060101010101" charset="-122"/>
                <a:ea typeface="黑体" panose="02010609060101010101" charset="-122"/>
                <a:cs typeface="黑体" panose="02010609060101010101" charset="-122"/>
              </a:rPr>
              <a:t>通过</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春秋战国时期的经济发展和政治变动，</a:t>
            </a:r>
            <a:r>
              <a:rPr lang="zh-CN" altLang="en-US" sz="1600" b="1" dirty="0">
                <a:solidFill>
                  <a:srgbClr val="2D2DFF"/>
                </a:solidFill>
                <a:latin typeface="黑体" panose="02010609060101010101" charset="-122"/>
                <a:ea typeface="黑体" panose="02010609060101010101" charset="-122"/>
                <a:cs typeface="黑体" panose="02010609060101010101" charset="-122"/>
              </a:rPr>
              <a:t>理解</a:t>
            </a:r>
            <a:r>
              <a:rPr lang="zh-CN" altLang="en-US" sz="1600" b="1" dirty="0">
                <a:latin typeface="黑体" panose="02010609060101010101" charset="-122"/>
                <a:ea typeface="黑体" panose="02010609060101010101" charset="-122"/>
                <a:cs typeface="黑体" panose="02010609060101010101" charset="-122"/>
              </a:rPr>
              <a:t>战国时期变法运动的必然性；</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老子、孔子学说；通过孟子、荀子、庄子等</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“百家争鸣”的局面及其意义。</a:t>
            </a:r>
            <a:endParaRPr lang="zh-CN" altLang="en-US" sz="1600" b="1" dirty="0">
              <a:latin typeface="黑体" panose="02010609060101010101" charset="-122"/>
              <a:ea typeface="黑体" panose="02010609060101010101" charset="-122"/>
              <a:cs typeface="黑体" panose="02010609060101010101" charset="-122"/>
            </a:endParaRPr>
          </a:p>
          <a:p>
            <a:r>
              <a:rPr lang="zh-CN" altLang="en-US" sz="1600" b="1" dirty="0">
                <a:latin typeface="黑体" panose="02010609060101010101" charset="-122"/>
                <a:ea typeface="黑体" panose="02010609060101010101" charset="-122"/>
                <a:cs typeface="黑体" panose="02010609060101010101" charset="-122"/>
              </a:rPr>
              <a:t>1.3秦汉大一统国家的建立与巩固</a:t>
            </a:r>
            <a:endParaRPr lang="zh-CN" altLang="en-US" sz="1600" b="1" dirty="0">
              <a:latin typeface="黑体" panose="02010609060101010101" charset="-122"/>
              <a:ea typeface="黑体" panose="02010609060101010101" charset="-122"/>
              <a:cs typeface="黑体" panose="02010609060101010101" charset="-122"/>
            </a:endParaRPr>
          </a:p>
          <a:p>
            <a:r>
              <a:rPr lang="zh-CN" altLang="en-US" sz="1600" b="1" dirty="0">
                <a:latin typeface="黑体" panose="02010609060101010101" charset="-122"/>
                <a:ea typeface="黑体" panose="02010609060101010101" charset="-122"/>
                <a:cs typeface="黑体" panose="02010609060101010101" charset="-122"/>
              </a:rPr>
              <a:t>通过</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秦朝的统一业绩和汉朝削藩、开疆拓土、尊崇儒术等举措，</a:t>
            </a:r>
            <a:r>
              <a:rPr lang="zh-CN" altLang="en-US" sz="1600" b="1" dirty="0">
                <a:solidFill>
                  <a:srgbClr val="2D2DFF"/>
                </a:solidFill>
                <a:latin typeface="黑体" panose="02010609060101010101" charset="-122"/>
                <a:ea typeface="黑体" panose="02010609060101010101" charset="-122"/>
                <a:cs typeface="黑体" panose="02010609060101010101" charset="-122"/>
              </a:rPr>
              <a:t>认识</a:t>
            </a:r>
            <a:r>
              <a:rPr lang="zh-CN" altLang="en-US" sz="1600" b="1" dirty="0">
                <a:latin typeface="黑体" panose="02010609060101010101" charset="-122"/>
                <a:ea typeface="黑体" panose="02010609060101010101" charset="-122"/>
                <a:cs typeface="黑体" panose="02010609060101010101" charset="-122"/>
              </a:rPr>
              <a:t>统一多民族封建国家的建立及巩固在中国历史上的意义；通过</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秦汉时期的社会矛盾和农民起义，</a:t>
            </a:r>
            <a:r>
              <a:rPr lang="zh-CN" altLang="en-US" sz="1600" b="1" dirty="0">
                <a:solidFill>
                  <a:srgbClr val="2D2DFF"/>
                </a:solidFill>
                <a:latin typeface="黑体" panose="02010609060101010101" charset="-122"/>
                <a:ea typeface="黑体" panose="02010609060101010101" charset="-122"/>
                <a:cs typeface="黑体" panose="02010609060101010101" charset="-122"/>
              </a:rPr>
              <a:t>认识秦</a:t>
            </a:r>
            <a:r>
              <a:rPr lang="zh-CN" altLang="en-US" sz="1600" b="1" dirty="0">
                <a:latin typeface="黑体" panose="02010609060101010101" charset="-122"/>
                <a:ea typeface="黑体" panose="02010609060101010101" charset="-122"/>
                <a:cs typeface="黑体" panose="02010609060101010101" charset="-122"/>
              </a:rPr>
              <a:t>朝崩溃和两汉衰亡的原因。</a:t>
            </a:r>
            <a:endParaRPr lang="zh-CN" altLang="en-US" sz="1600" b="1" dirty="0">
              <a:latin typeface="黑体" panose="02010609060101010101" charset="-122"/>
              <a:ea typeface="黑体" panose="02010609060101010101" charset="-122"/>
              <a:cs typeface="黑体" panose="02010609060101010101" charset="-122"/>
            </a:endParaRPr>
          </a:p>
          <a:p>
            <a:pPr algn="l">
              <a:buClrTx/>
              <a:buSzTx/>
              <a:buFontTx/>
            </a:pPr>
            <a:r>
              <a:rPr lang="zh-CN" altLang="en-US" sz="1600" b="1" dirty="0">
                <a:latin typeface="黑体" panose="02010609060101010101" charset="-122"/>
                <a:ea typeface="黑体" panose="02010609060101010101" charset="-122"/>
                <a:cs typeface="黑体" panose="02010609060101010101" charset="-122"/>
              </a:rPr>
              <a:t>1.6明至清中叶中国版图的奠定、封建专制的发展与社会变动</a:t>
            </a:r>
            <a:endParaRPr lang="zh-CN" altLang="en-US" sz="1600" b="1" dirty="0">
              <a:latin typeface="黑体" panose="02010609060101010101" charset="-122"/>
              <a:ea typeface="黑体" panose="02010609060101010101" charset="-122"/>
              <a:cs typeface="黑体" panose="02010609060101010101" charset="-122"/>
            </a:endParaRPr>
          </a:p>
          <a:p>
            <a:r>
              <a:rPr lang="zh-CN" altLang="en-US" sz="1600" b="1" dirty="0">
                <a:latin typeface="黑体" panose="02010609060101010101" charset="-122"/>
                <a:ea typeface="黑体" panose="02010609060101010101" charset="-122"/>
                <a:cs typeface="黑体" panose="02010609060101010101" charset="-122"/>
              </a:rPr>
              <a:t>通过</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明清时期统一全国和经略边疆的相关举措，</a:t>
            </a:r>
            <a:r>
              <a:rPr lang="zh-CN" altLang="en-US" sz="1600" b="1" dirty="0">
                <a:solidFill>
                  <a:srgbClr val="2D2DFF"/>
                </a:solidFill>
                <a:latin typeface="黑体" panose="02010609060101010101" charset="-122"/>
                <a:ea typeface="黑体" panose="02010609060101010101" charset="-122"/>
                <a:cs typeface="黑体" panose="02010609060101010101" charset="-122"/>
              </a:rPr>
              <a:t>知道</a:t>
            </a:r>
            <a:r>
              <a:rPr lang="zh-CN" altLang="en-US" sz="1600" b="1" dirty="0">
                <a:latin typeface="黑体" panose="02010609060101010101" charset="-122"/>
                <a:ea typeface="黑体" panose="02010609060101010101" charset="-122"/>
                <a:cs typeface="黑体" panose="02010609060101010101" charset="-122"/>
              </a:rPr>
              <a:t>南海诸岛、台湾及其包括钓鱼岛在内的附属岛屿是中国版图一部分，</a:t>
            </a:r>
            <a:r>
              <a:rPr lang="zh-CN" altLang="en-US" sz="1600" b="1" dirty="0">
                <a:solidFill>
                  <a:srgbClr val="2D2DFF"/>
                </a:solidFill>
                <a:latin typeface="黑体" panose="02010609060101010101" charset="-122"/>
                <a:ea typeface="黑体" panose="02010609060101010101" charset="-122"/>
                <a:cs typeface="黑体" panose="02010609060101010101" charset="-122"/>
              </a:rPr>
              <a:t>认识</a:t>
            </a:r>
            <a:r>
              <a:rPr lang="zh-CN" altLang="en-US" sz="1600" b="1" dirty="0">
                <a:latin typeface="黑体" panose="02010609060101010101" charset="-122"/>
                <a:ea typeface="黑体" panose="02010609060101010101" charset="-122"/>
                <a:cs typeface="黑体" panose="02010609060101010101" charset="-122"/>
              </a:rPr>
              <a:t>这一时期统一多民族国家版图奠定的重要意义；</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明清时期社会经济、思想文化的重要变化；通过</a:t>
            </a:r>
            <a:r>
              <a:rPr lang="zh-CN" altLang="en-US" sz="1600" b="1" dirty="0">
                <a:solidFill>
                  <a:srgbClr val="2D2DFF"/>
                </a:solidFill>
                <a:latin typeface="黑体" panose="02010609060101010101" charset="-122"/>
                <a:ea typeface="黑体" panose="02010609060101010101" charset="-122"/>
                <a:cs typeface="黑体" panose="02010609060101010101" charset="-122"/>
              </a:rPr>
              <a:t>了解</a:t>
            </a:r>
            <a:r>
              <a:rPr lang="zh-CN" altLang="en-US" sz="1600" b="1" dirty="0">
                <a:latin typeface="黑体" panose="02010609060101010101" charset="-122"/>
                <a:ea typeface="黑体" panose="02010609060101010101" charset="-122"/>
                <a:cs typeface="黑体" panose="02010609060101010101" charset="-122"/>
              </a:rPr>
              <a:t>明清时期封建专制的发展、世界的变化对中国的影响，</a:t>
            </a:r>
            <a:r>
              <a:rPr lang="zh-CN" altLang="en-US" sz="1600" b="1" dirty="0">
                <a:solidFill>
                  <a:srgbClr val="2D2DFF"/>
                </a:solidFill>
                <a:latin typeface="黑体" panose="02010609060101010101" charset="-122"/>
                <a:ea typeface="黑体" panose="02010609060101010101" charset="-122"/>
                <a:cs typeface="黑体" panose="02010609060101010101" charset="-122"/>
              </a:rPr>
              <a:t>认识</a:t>
            </a:r>
            <a:r>
              <a:rPr lang="zh-CN" altLang="en-US" sz="1600" b="1" dirty="0">
                <a:latin typeface="黑体" panose="02010609060101010101" charset="-122"/>
                <a:ea typeface="黑体" panose="02010609060101010101" charset="-122"/>
                <a:cs typeface="黑体" panose="02010609060101010101" charset="-122"/>
              </a:rPr>
              <a:t>中国社会面临的危机。</a:t>
            </a:r>
            <a:endParaRPr lang="zh-CN" altLang="en-US" sz="1600" b="1" dirty="0">
              <a:latin typeface="黑体" panose="02010609060101010101" charset="-122"/>
              <a:ea typeface="黑体" panose="02010609060101010101" charset="-122"/>
              <a:cs typeface="黑体" panose="02010609060101010101" charset="-122"/>
            </a:endParaRPr>
          </a:p>
        </p:txBody>
      </p:sp>
      <p:sp>
        <p:nvSpPr>
          <p:cNvPr id="10" name="文本框 9"/>
          <p:cNvSpPr txBox="1"/>
          <p:nvPr/>
        </p:nvSpPr>
        <p:spPr>
          <a:xfrm>
            <a:off x="304800" y="866140"/>
            <a:ext cx="11741150" cy="922020"/>
          </a:xfrm>
          <a:prstGeom prst="rect">
            <a:avLst/>
          </a:prstGeom>
          <a:solidFill>
            <a:srgbClr val="FFC000"/>
          </a:solidFill>
          <a:ln w="15875">
            <a:solidFill>
              <a:srgbClr val="2D2DFF"/>
            </a:solidFill>
          </a:ln>
        </p:spPr>
        <p:txBody>
          <a:bodyPr wrap="square" rtlCol="0">
            <a:spAutoFit/>
          </a:bodyPr>
          <a:lstStyle/>
          <a:p>
            <a:r>
              <a:rPr lang="zh-CN" altLang="en-US" b="1" dirty="0">
                <a:latin typeface="黑体" panose="02010609060101010101" charset="-122"/>
                <a:ea typeface="黑体" panose="02010609060101010101" charset="-122"/>
                <a:cs typeface="黑体" panose="02010609060101010101" charset="-122"/>
              </a:rPr>
              <a:t>《课标》：教师要认真研读高中历史</a:t>
            </a:r>
            <a:r>
              <a:rPr lang="zh-CN" altLang="en-US" b="1" dirty="0">
                <a:solidFill>
                  <a:srgbClr val="2D2DFF"/>
                </a:solidFill>
                <a:latin typeface="黑体" panose="02010609060101010101" charset="-122"/>
                <a:ea typeface="黑体" panose="02010609060101010101" charset="-122"/>
                <a:cs typeface="黑体" panose="02010609060101010101" charset="-122"/>
              </a:rPr>
              <a:t>课程标准</a:t>
            </a:r>
            <a:r>
              <a:rPr lang="zh-CN" altLang="en-US" b="1" dirty="0">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把握</a:t>
            </a:r>
            <a:r>
              <a:rPr lang="zh-CN" altLang="en-US" b="1" dirty="0">
                <a:latin typeface="黑体" panose="02010609060101010101" charset="-122"/>
                <a:ea typeface="黑体" panose="02010609060101010101" charset="-122"/>
                <a:cs typeface="黑体" panose="02010609060101010101" charset="-122"/>
              </a:rPr>
              <a:t>高中历史课程的</a:t>
            </a:r>
            <a:r>
              <a:rPr lang="zh-CN" altLang="en-US" b="1" dirty="0">
                <a:solidFill>
                  <a:srgbClr val="2D2DFF"/>
                </a:solidFill>
                <a:latin typeface="黑体" panose="02010609060101010101" charset="-122"/>
                <a:ea typeface="黑体" panose="02010609060101010101" charset="-122"/>
                <a:cs typeface="黑体" panose="02010609060101010101" charset="-122"/>
              </a:rPr>
              <a:t>目标</a:t>
            </a:r>
            <a:r>
              <a:rPr lang="en-US" altLang="zh-CN" b="1" dirty="0">
                <a:latin typeface="黑体" panose="02010609060101010101" charset="-122"/>
                <a:ea typeface="黑体" panose="02010609060101010101" charset="-122"/>
                <a:cs typeface="黑体" panose="02010609060101010101" charset="-122"/>
              </a:rPr>
              <a:t>----</a:t>
            </a:r>
            <a:r>
              <a:rPr lang="zh-CN" altLang="en-US" b="1" dirty="0">
                <a:latin typeface="黑体" panose="02010609060101010101" charset="-122"/>
                <a:ea typeface="黑体" panose="02010609060101010101" charset="-122"/>
                <a:cs typeface="黑体" panose="02010609060101010101" charset="-122"/>
              </a:rPr>
              <a:t>不仅要从整体上设计模块的教学目标，而且要依据</a:t>
            </a:r>
            <a:r>
              <a:rPr lang="zh-CN" altLang="en-US" b="1" dirty="0">
                <a:solidFill>
                  <a:srgbClr val="2D2DFF"/>
                </a:solidFill>
                <a:latin typeface="黑体" panose="02010609060101010101" charset="-122"/>
                <a:ea typeface="黑体" panose="02010609060101010101" charset="-122"/>
                <a:cs typeface="黑体" panose="02010609060101010101" charset="-122"/>
              </a:rPr>
              <a:t>课程标准</a:t>
            </a:r>
            <a:r>
              <a:rPr lang="zh-CN" altLang="en-US" b="1" dirty="0">
                <a:latin typeface="黑体" panose="02010609060101010101" charset="-122"/>
                <a:ea typeface="黑体" panose="02010609060101010101" charset="-122"/>
                <a:cs typeface="黑体" panose="02010609060101010101" charset="-122"/>
              </a:rPr>
              <a:t>具体设计</a:t>
            </a:r>
            <a:r>
              <a:rPr lang="zh-CN" altLang="en-US" b="1" dirty="0">
                <a:solidFill>
                  <a:srgbClr val="2D2DFF"/>
                </a:solidFill>
                <a:latin typeface="黑体" panose="02010609060101010101" charset="-122"/>
                <a:ea typeface="黑体" panose="02010609060101010101" charset="-122"/>
                <a:cs typeface="黑体" panose="02010609060101010101" charset="-122"/>
              </a:rPr>
              <a:t>学习主题的教学目标</a:t>
            </a:r>
            <a:r>
              <a:rPr lang="zh-CN" altLang="en-US" b="1" dirty="0">
                <a:latin typeface="黑体" panose="02010609060101010101" charset="-122"/>
                <a:ea typeface="黑体" panose="02010609060101010101" charset="-122"/>
                <a:cs typeface="黑体" panose="02010609060101010101" charset="-122"/>
              </a:rPr>
              <a:t>和</a:t>
            </a:r>
            <a:r>
              <a:rPr lang="zh-CN" altLang="en-US" b="1" dirty="0">
                <a:solidFill>
                  <a:srgbClr val="2D2DFF"/>
                </a:solidFill>
                <a:latin typeface="黑体" panose="02010609060101010101" charset="-122"/>
                <a:ea typeface="黑体" panose="02010609060101010101" charset="-122"/>
                <a:cs typeface="黑体" panose="02010609060101010101" charset="-122"/>
              </a:rPr>
              <a:t>课时的教学目标</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latin typeface="黑体" panose="02010609060101010101" charset="-122"/>
                <a:ea typeface="黑体" panose="02010609060101010101" charset="-122"/>
                <a:cs typeface="黑体" panose="02010609060101010101" charset="-122"/>
              </a:rPr>
              <a:t>围绕学科核心素养的培养达到学业质量要求</a:t>
            </a:r>
            <a:endParaRPr lang="zh-CN" altLang="en-US" b="1" dirty="0">
              <a:latin typeface="黑体" panose="02010609060101010101" charset="-122"/>
              <a:ea typeface="黑体" panose="02010609060101010101" charset="-122"/>
              <a:cs typeface="黑体" panose="02010609060101010101" charset="-122"/>
            </a:endParaRPr>
          </a:p>
        </p:txBody>
      </p:sp>
      <p:sp>
        <p:nvSpPr>
          <p:cNvPr id="12" name="文本框 11"/>
          <p:cNvSpPr txBox="1"/>
          <p:nvPr/>
        </p:nvSpPr>
        <p:spPr>
          <a:xfrm>
            <a:off x="324485" y="4372610"/>
            <a:ext cx="4564380" cy="36830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b="1">
                <a:latin typeface="黑体" panose="02010609060101010101" charset="-122"/>
                <a:ea typeface="黑体" panose="02010609060101010101" charset="-122"/>
              </a:rPr>
              <a:t>那么如何把握课标要求，制定教学目标呢？</a:t>
            </a:r>
            <a:endParaRPr lang="zh-CN" altLang="en-US" b="1">
              <a:latin typeface="黑体" panose="02010609060101010101" charset="-122"/>
              <a:ea typeface="黑体" panose="02010609060101010101" charset="-122"/>
            </a:endParaRPr>
          </a:p>
        </p:txBody>
      </p:sp>
      <p:sp>
        <p:nvSpPr>
          <p:cNvPr id="13" name="文本框 12"/>
          <p:cNvSpPr txBox="1"/>
          <p:nvPr/>
        </p:nvSpPr>
        <p:spPr>
          <a:xfrm>
            <a:off x="258445" y="4785995"/>
            <a:ext cx="11770360" cy="20300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b="1" dirty="0">
                <a:solidFill>
                  <a:srgbClr val="2D2DFF"/>
                </a:solidFill>
                <a:latin typeface="黑体" panose="02010609060101010101" charset="-122"/>
                <a:ea typeface="黑体" panose="02010609060101010101" charset="-122"/>
                <a:cs typeface="黑体" panose="02010609060101010101" charset="-122"/>
              </a:rPr>
              <a:t>1.</a:t>
            </a:r>
            <a:r>
              <a:rPr lang="zh-CN" altLang="en-US" b="1" dirty="0">
                <a:solidFill>
                  <a:srgbClr val="2D2DFF"/>
                </a:solidFill>
                <a:latin typeface="黑体" panose="02010609060101010101" charset="-122"/>
                <a:ea typeface="黑体" panose="02010609060101010101" charset="-122"/>
                <a:cs typeface="黑体" panose="02010609060101010101" charset="-122"/>
              </a:rPr>
              <a:t>理解课标中</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知道</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了解</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认识</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的区别：</a:t>
            </a:r>
            <a:endParaRPr lang="zh-CN" altLang="en-US" b="1" dirty="0">
              <a:solidFill>
                <a:srgbClr val="2D2DFF"/>
              </a:solidFill>
              <a:latin typeface="黑体" panose="02010609060101010101" charset="-122"/>
              <a:ea typeface="黑体" panose="02010609060101010101" charset="-122"/>
              <a:cs typeface="黑体" panose="02010609060101010101" charset="-122"/>
            </a:endParaRPr>
          </a:p>
          <a:p>
            <a:r>
              <a:rPr lang="zh-CN" altLang="en-US" b="1" dirty="0">
                <a:latin typeface="黑体" panose="02010609060101010101" charset="-122"/>
                <a:ea typeface="黑体" panose="02010609060101010101" charset="-122"/>
                <a:cs typeface="黑体" panose="02010609060101010101" charset="-122"/>
                <a:sym typeface="+mn-ea"/>
              </a:rPr>
              <a:t>“知道”是指学</a:t>
            </a:r>
            <a:r>
              <a:rPr lang="zh-CN" altLang="en-US" b="1" dirty="0">
                <a:latin typeface="黑体" panose="02010609060101010101" charset="-122"/>
                <a:ea typeface="黑体" panose="02010609060101010101" charset="-122"/>
                <a:cs typeface="黑体" panose="02010609060101010101" charset="-122"/>
              </a:rPr>
              <a:t>生能够通过文字、形象材料等方式认知、记忆并</a:t>
            </a:r>
            <a:r>
              <a:rPr lang="zh-CN" altLang="en-US" b="1" dirty="0">
                <a:solidFill>
                  <a:schemeClr val="tx1"/>
                </a:solidFill>
                <a:latin typeface="黑体" panose="02010609060101010101" charset="-122"/>
                <a:ea typeface="黑体" panose="02010609060101010101" charset="-122"/>
                <a:cs typeface="黑体" panose="02010609060101010101" charset="-122"/>
              </a:rPr>
              <a:t>列举</a:t>
            </a:r>
            <a:r>
              <a:rPr lang="zh-CN" altLang="en-US" b="1" dirty="0">
                <a:latin typeface="黑体" panose="02010609060101010101" charset="-122"/>
                <a:ea typeface="黑体" panose="02010609060101010101" charset="-122"/>
                <a:cs typeface="黑体" panose="02010609060101010101" charset="-122"/>
              </a:rPr>
              <a:t>历史知识；</a:t>
            </a:r>
            <a:endParaRPr lang="zh-CN" altLang="en-US" b="1" dirty="0">
              <a:latin typeface="黑体" panose="02010609060101010101" charset="-122"/>
              <a:ea typeface="黑体" panose="02010609060101010101" charset="-122"/>
              <a:cs typeface="黑体" panose="02010609060101010101" charset="-122"/>
            </a:endParaRPr>
          </a:p>
          <a:p>
            <a:r>
              <a:rPr lang="zh-CN" altLang="en-US" b="1" dirty="0">
                <a:latin typeface="黑体" panose="02010609060101010101" charset="-122"/>
                <a:ea typeface="黑体" panose="02010609060101010101" charset="-122"/>
                <a:cs typeface="黑体" panose="02010609060101010101" charset="-122"/>
              </a:rPr>
              <a:t>“了解”是指学生能够通过抽象思维来把握、概括、归纳历史知识；</a:t>
            </a:r>
            <a:endParaRPr lang="zh-CN" altLang="en-US" b="1" dirty="0">
              <a:latin typeface="黑体" panose="02010609060101010101" charset="-122"/>
              <a:ea typeface="黑体" panose="02010609060101010101" charset="-122"/>
              <a:cs typeface="黑体" panose="02010609060101010101" charset="-122"/>
            </a:endParaRPr>
          </a:p>
          <a:p>
            <a:r>
              <a:rPr lang="zh-CN" altLang="en-US" b="1" dirty="0">
                <a:latin typeface="黑体" panose="02010609060101010101" charset="-122"/>
                <a:ea typeface="黑体" panose="02010609060101010101" charset="-122"/>
                <a:cs typeface="黑体" panose="02010609060101010101" charset="-122"/>
              </a:rPr>
              <a:t>“理解”是指学生所了解的历史知识在一个新的情景出现时，仍然能够</a:t>
            </a:r>
            <a:r>
              <a:rPr lang="zh-CN" altLang="en-US" b="1" dirty="0">
                <a:solidFill>
                  <a:srgbClr val="2D2DFF"/>
                </a:solidFill>
                <a:latin typeface="黑体" panose="02010609060101010101" charset="-122"/>
                <a:ea typeface="黑体" panose="02010609060101010101" charset="-122"/>
                <a:cs typeface="黑体" panose="02010609060101010101" charset="-122"/>
              </a:rPr>
              <a:t>揭示其本质</a:t>
            </a:r>
            <a:r>
              <a:rPr lang="zh-CN" altLang="en-US" b="1" dirty="0">
                <a:latin typeface="黑体" panose="02010609060101010101" charset="-122"/>
                <a:ea typeface="黑体" panose="02010609060101010101" charset="-122"/>
                <a:cs typeface="黑体" panose="02010609060101010101" charset="-122"/>
              </a:rPr>
              <a:t>；</a:t>
            </a:r>
            <a:endParaRPr lang="zh-CN" altLang="en-US" b="1" dirty="0">
              <a:latin typeface="黑体" panose="02010609060101010101" charset="-122"/>
              <a:ea typeface="黑体" panose="02010609060101010101" charset="-122"/>
              <a:cs typeface="黑体" panose="02010609060101010101" charset="-122"/>
            </a:endParaRPr>
          </a:p>
          <a:p>
            <a:r>
              <a:rPr lang="zh-CN" altLang="en-US" b="1" dirty="0">
                <a:latin typeface="黑体" panose="02010609060101010101" charset="-122"/>
                <a:ea typeface="黑体" panose="02010609060101010101" charset="-122"/>
                <a:cs typeface="黑体" panose="02010609060101010101" charset="-122"/>
              </a:rPr>
              <a:t>“认识”是在理解史实基础上的</a:t>
            </a:r>
            <a:r>
              <a:rPr lang="zh-CN" altLang="en-US" b="1" dirty="0">
                <a:solidFill>
                  <a:srgbClr val="2D2DFF"/>
                </a:solidFill>
                <a:latin typeface="黑体" panose="02010609060101010101" charset="-122"/>
                <a:ea typeface="黑体" panose="02010609060101010101" charset="-122"/>
                <a:cs typeface="黑体" panose="02010609060101010101" charset="-122"/>
              </a:rPr>
              <a:t>规律探寻、价值判断</a:t>
            </a:r>
            <a:r>
              <a:rPr lang="zh-CN" altLang="en-US" b="1" dirty="0">
                <a:latin typeface="黑体" panose="02010609060101010101" charset="-122"/>
                <a:ea typeface="黑体" panose="02010609060101010101" charset="-122"/>
                <a:cs typeface="黑体" panose="02010609060101010101" charset="-122"/>
              </a:rPr>
              <a:t>，从而升华为</a:t>
            </a:r>
            <a:r>
              <a:rPr lang="en-US" altLang="zh-CN" b="1" dirty="0">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家国情怀</a:t>
            </a:r>
            <a:r>
              <a:rPr lang="en-US" altLang="zh-CN" b="1" dirty="0">
                <a:latin typeface="黑体" panose="02010609060101010101" charset="-122"/>
                <a:ea typeface="黑体" panose="02010609060101010101" charset="-122"/>
                <a:cs typeface="黑体" panose="02010609060101010101" charset="-122"/>
              </a:rPr>
              <a:t>”</a:t>
            </a:r>
            <a:r>
              <a:rPr lang="zh-CN" altLang="en-US" b="1" dirty="0">
                <a:latin typeface="黑体" panose="02010609060101010101" charset="-122"/>
                <a:ea typeface="黑体" panose="02010609060101010101" charset="-122"/>
                <a:cs typeface="黑体" panose="02010609060101010101" charset="-122"/>
              </a:rPr>
              <a:t>，这是历史学科的</a:t>
            </a:r>
            <a:r>
              <a:rPr lang="zh-CN" altLang="en-US" b="1" dirty="0">
                <a:solidFill>
                  <a:srgbClr val="2D2DFF"/>
                </a:solidFill>
                <a:latin typeface="黑体" panose="02010609060101010101" charset="-122"/>
                <a:ea typeface="黑体" panose="02010609060101010101" charset="-122"/>
                <a:cs typeface="黑体" panose="02010609060101010101" charset="-122"/>
              </a:rPr>
              <a:t>最高阶素养</a:t>
            </a:r>
            <a:r>
              <a:rPr lang="zh-CN" altLang="en-US" b="1" dirty="0">
                <a:latin typeface="黑体" panose="02010609060101010101" charset="-122"/>
                <a:ea typeface="黑体" panose="02010609060101010101" charset="-122"/>
                <a:cs typeface="黑体" panose="02010609060101010101" charset="-122"/>
              </a:rPr>
              <a:t>水平。</a:t>
            </a:r>
            <a:endParaRPr lang="zh-CN" altLang="en-US" b="1" dirty="0">
              <a:latin typeface="黑体" panose="02010609060101010101" charset="-122"/>
              <a:ea typeface="黑体" panose="02010609060101010101" charset="-122"/>
              <a:cs typeface="黑体" panose="02010609060101010101" charset="-122"/>
            </a:endParaRPr>
          </a:p>
          <a:p>
            <a:r>
              <a:rPr lang="zh-CN" altLang="en-US" b="1" dirty="0">
                <a:latin typeface="黑体" panose="02010609060101010101" charset="-122"/>
                <a:ea typeface="黑体" panose="02010609060101010101" charset="-122"/>
                <a:cs typeface="黑体" panose="02010609060101010101" charset="-122"/>
              </a:rPr>
              <a:t>显然，</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知道</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了解</a:t>
            </a:r>
            <a:r>
              <a:rPr lang="en-US" altLang="zh-CN" b="1" dirty="0">
                <a:latin typeface="黑体" panose="02010609060101010101" charset="-122"/>
                <a:ea typeface="黑体" panose="02010609060101010101" charset="-122"/>
                <a:cs typeface="黑体" panose="02010609060101010101" charset="-122"/>
              </a:rPr>
              <a:t>”</a:t>
            </a:r>
            <a:r>
              <a:rPr lang="zh-CN" altLang="en-US" b="1" dirty="0">
                <a:latin typeface="黑体" panose="02010609060101010101" charset="-122"/>
                <a:ea typeface="黑体" panose="02010609060101010101" charset="-122"/>
                <a:cs typeface="黑体" panose="02010609060101010101" charset="-122"/>
              </a:rPr>
              <a:t>属于史实范畴的认知、记忆、归纳和概括，是基础，属于核心素养水平</a:t>
            </a:r>
            <a:r>
              <a:rPr lang="en-US" altLang="zh-CN" b="1" dirty="0">
                <a:latin typeface="黑体" panose="02010609060101010101" charset="-122"/>
                <a:ea typeface="黑体" panose="02010609060101010101" charset="-122"/>
                <a:cs typeface="黑体" panose="02010609060101010101" charset="-122"/>
              </a:rPr>
              <a:t>1-2</a:t>
            </a:r>
            <a:r>
              <a:rPr lang="zh-CN" altLang="en-US" b="1" dirty="0">
                <a:latin typeface="黑体" panose="02010609060101010101" charset="-122"/>
                <a:ea typeface="黑体" panose="02010609060101010101" charset="-122"/>
                <a:cs typeface="黑体" panose="02010609060101010101" charset="-122"/>
              </a:rPr>
              <a:t>；</a:t>
            </a:r>
            <a:endParaRPr lang="en-US" altLang="zh-CN" b="1" dirty="0">
              <a:latin typeface="黑体" panose="02010609060101010101" charset="-122"/>
              <a:ea typeface="黑体" panose="02010609060101010101" charset="-122"/>
              <a:cs typeface="黑体" panose="02010609060101010101" charset="-122"/>
            </a:endParaRPr>
          </a:p>
          <a:p>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理解</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solidFill>
                  <a:srgbClr val="2D2DFF"/>
                </a:solidFill>
                <a:latin typeface="黑体" panose="02010609060101010101" charset="-122"/>
                <a:ea typeface="黑体" panose="02010609060101010101" charset="-122"/>
                <a:cs typeface="黑体" panose="02010609060101010101" charset="-122"/>
              </a:rPr>
              <a:t>认识</a:t>
            </a:r>
            <a:r>
              <a:rPr lang="en-US" altLang="zh-CN" b="1" dirty="0">
                <a:solidFill>
                  <a:srgbClr val="2D2DFF"/>
                </a:solidFill>
                <a:latin typeface="黑体" panose="02010609060101010101" charset="-122"/>
                <a:ea typeface="黑体" panose="02010609060101010101" charset="-122"/>
                <a:cs typeface="黑体" panose="02010609060101010101" charset="-122"/>
              </a:rPr>
              <a:t>”</a:t>
            </a:r>
            <a:r>
              <a:rPr lang="zh-CN" altLang="en-US" b="1" dirty="0">
                <a:latin typeface="黑体" panose="02010609060101010101" charset="-122"/>
                <a:ea typeface="黑体" panose="02010609060101010101" charset="-122"/>
                <a:cs typeface="黑体" panose="02010609060101010101" charset="-122"/>
              </a:rPr>
              <a:t>属于理性认识、规律把握、价值判断，是高阶位的思维能力，是升华，属于核心素养水平</a:t>
            </a:r>
            <a:r>
              <a:rPr lang="en-US" altLang="zh-CN" b="1" dirty="0">
                <a:latin typeface="黑体" panose="02010609060101010101" charset="-122"/>
                <a:ea typeface="黑体" panose="02010609060101010101" charset="-122"/>
                <a:cs typeface="黑体" panose="02010609060101010101" charset="-122"/>
              </a:rPr>
              <a:t>3-4</a:t>
            </a:r>
            <a:endParaRPr lang="zh-CN" altLang="en-US" b="1"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bldLvl="0" animBg="1"/>
      <p:bldP spid="12" grpId="0" bldLvl="0" animBg="1"/>
      <p:bldP spid="13" grpId="0" bldLvl="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153670" y="127000"/>
          <a:ext cx="11790045" cy="3301999"/>
        </p:xfrm>
        <a:graphic>
          <a:graphicData uri="http://schemas.openxmlformats.org/drawingml/2006/table">
            <a:tbl>
              <a:tblPr firstRow="1" bandRow="1">
                <a:tableStyleId>{5C22544A-7EE6-4342-B048-85BDC9FD1C3A}</a:tableStyleId>
              </a:tblPr>
              <a:tblGrid>
                <a:gridCol w="2110740"/>
                <a:gridCol w="5231130"/>
                <a:gridCol w="4448175"/>
              </a:tblGrid>
              <a:tr h="315099">
                <a:tc>
                  <a:txBody>
                    <a:bodyPr/>
                    <a:lstStyle/>
                    <a:p>
                      <a:pPr algn="ctr">
                        <a:buNone/>
                      </a:pPr>
                      <a:r>
                        <a:rPr lang="zh-CN" altLang="en-US" sz="1400" b="1">
                          <a:solidFill>
                            <a:srgbClr val="202020"/>
                          </a:solidFill>
                          <a:latin typeface="黑体" panose="02010609060101010101" charset="-122"/>
                          <a:ea typeface="黑体" panose="02010609060101010101" charset="-122"/>
                        </a:rPr>
                        <a:t>主题</a:t>
                      </a:r>
                      <a:endParaRPr lang="zh-CN" altLang="en-US" sz="1400" b="1">
                        <a:solidFill>
                          <a:srgbClr val="202020"/>
                        </a:solidFill>
                        <a:latin typeface="黑体" panose="02010609060101010101" charset="-122"/>
                        <a:ea typeface="黑体" panose="02010609060101010101" charset="-122"/>
                      </a:endParaRPr>
                    </a:p>
                  </a:txBody>
                  <a:tcPr>
                    <a:solidFill>
                      <a:schemeClr val="accent2"/>
                    </a:solidFill>
                  </a:tcPr>
                </a:tc>
                <a:tc>
                  <a:txBody>
                    <a:bodyPr/>
                    <a:lstStyle/>
                    <a:p>
                      <a:pPr algn="ctr">
                        <a:buNone/>
                      </a:pPr>
                      <a:r>
                        <a:rPr lang="zh-CN" altLang="en-US" sz="1400" b="1">
                          <a:solidFill>
                            <a:srgbClr val="202020"/>
                          </a:solidFill>
                          <a:latin typeface="黑体" panose="02010609060101010101" charset="-122"/>
                          <a:ea typeface="黑体" panose="02010609060101010101" charset="-122"/>
                          <a:cs typeface="黑体" panose="02010609060101010101" charset="-122"/>
                        </a:rPr>
                        <a:t>通过</a:t>
                      </a:r>
                      <a:r>
                        <a:rPr lang="en-US" altLang="zh-CN" sz="1400" b="1">
                          <a:solidFill>
                            <a:srgbClr val="202020"/>
                          </a:solidFill>
                          <a:latin typeface="黑体" panose="02010609060101010101" charset="-122"/>
                          <a:ea typeface="黑体" panose="02010609060101010101" charset="-122"/>
                          <a:cs typeface="黑体" panose="02010609060101010101" charset="-122"/>
                        </a:rPr>
                        <a:t>----</a:t>
                      </a:r>
                      <a:r>
                        <a:rPr lang="zh-CN" altLang="en-US" sz="1400" b="1">
                          <a:solidFill>
                            <a:srgbClr val="202020"/>
                          </a:solidFill>
                          <a:latin typeface="黑体" panose="02010609060101010101" charset="-122"/>
                          <a:ea typeface="黑体" panose="02010609060101010101" charset="-122"/>
                          <a:cs typeface="黑体" panose="02010609060101010101" charset="-122"/>
                        </a:rPr>
                        <a:t>知道、了解</a:t>
                      </a:r>
                      <a:endParaRPr lang="zh-CN" altLang="en-US" sz="1400" b="1">
                        <a:solidFill>
                          <a:srgbClr val="202020"/>
                        </a:solidFill>
                        <a:latin typeface="黑体" panose="02010609060101010101" charset="-122"/>
                        <a:ea typeface="黑体" panose="02010609060101010101" charset="-122"/>
                        <a:cs typeface="黑体" panose="02010609060101010101" charset="-122"/>
                      </a:endParaRPr>
                    </a:p>
                  </a:txBody>
                  <a:tcPr>
                    <a:solidFill>
                      <a:schemeClr val="accent2"/>
                    </a:solidFill>
                  </a:tcPr>
                </a:tc>
                <a:tc>
                  <a:txBody>
                    <a:bodyPr/>
                    <a:lstStyle/>
                    <a:p>
                      <a:pPr algn="ctr">
                        <a:buNone/>
                      </a:pPr>
                      <a:r>
                        <a:rPr lang="zh-CN" altLang="en-US" sz="1400" b="1">
                          <a:solidFill>
                            <a:srgbClr val="202020"/>
                          </a:solidFill>
                          <a:latin typeface="黑体" panose="02010609060101010101" charset="-122"/>
                          <a:ea typeface="黑体" panose="02010609060101010101" charset="-122"/>
                          <a:cs typeface="黑体" panose="02010609060101010101" charset="-122"/>
                        </a:rPr>
                        <a:t>理解</a:t>
                      </a:r>
                      <a:r>
                        <a:rPr lang="en-US" altLang="zh-CN" sz="1400" b="1">
                          <a:solidFill>
                            <a:srgbClr val="202020"/>
                          </a:solidFill>
                          <a:latin typeface="黑体" panose="02010609060101010101" charset="-122"/>
                          <a:ea typeface="黑体" panose="02010609060101010101" charset="-122"/>
                          <a:cs typeface="黑体" panose="02010609060101010101" charset="-122"/>
                        </a:rPr>
                        <a:t>----</a:t>
                      </a:r>
                      <a:r>
                        <a:rPr lang="zh-CN" altLang="en-US" sz="1400" b="1">
                          <a:solidFill>
                            <a:srgbClr val="202020"/>
                          </a:solidFill>
                          <a:latin typeface="黑体" panose="02010609060101010101" charset="-122"/>
                          <a:ea typeface="黑体" panose="02010609060101010101" charset="-122"/>
                          <a:cs typeface="黑体" panose="02010609060101010101" charset="-122"/>
                        </a:rPr>
                        <a:t>认识</a:t>
                      </a:r>
                      <a:r>
                        <a:rPr lang="en-US" altLang="zh-CN" sz="1400" b="1">
                          <a:solidFill>
                            <a:srgbClr val="202020"/>
                          </a:solidFill>
                          <a:latin typeface="黑体" panose="02010609060101010101" charset="-122"/>
                          <a:ea typeface="黑体" panose="02010609060101010101" charset="-122"/>
                          <a:cs typeface="黑体" panose="02010609060101010101" charset="-122"/>
                        </a:rPr>
                        <a:t>-----</a:t>
                      </a:r>
                      <a:endParaRPr lang="en-US" altLang="zh-CN" sz="1400" b="1">
                        <a:solidFill>
                          <a:srgbClr val="202020"/>
                        </a:solidFill>
                        <a:latin typeface="黑体" panose="02010609060101010101" charset="-122"/>
                        <a:ea typeface="黑体" panose="02010609060101010101" charset="-122"/>
                        <a:cs typeface="黑体" panose="02010609060101010101" charset="-122"/>
                      </a:endParaRPr>
                    </a:p>
                  </a:txBody>
                  <a:tcPr>
                    <a:solidFill>
                      <a:schemeClr val="accent2"/>
                    </a:solidFill>
                  </a:tcPr>
                </a:tc>
              </a:tr>
              <a:tr h="313791">
                <a:tc rowSpan="2">
                  <a:txBody>
                    <a:bodyPr/>
                    <a:lstStyle/>
                    <a:p>
                      <a:pPr>
                        <a:buNone/>
                      </a:pPr>
                      <a:r>
                        <a:rPr lang="zh-CN" altLang="en-US" sz="1400" b="1">
                          <a:latin typeface="黑体" panose="02010609060101010101" charset="-122"/>
                          <a:ea typeface="黑体" panose="02010609060101010101" charset="-122"/>
                          <a:cs typeface="黑体" panose="02010609060101010101" charset="-122"/>
                          <a:sym typeface="+mn-ea"/>
                        </a:rPr>
                        <a:t>1.2春秋战国时期的政治、社会及思想变动</a:t>
                      </a:r>
                      <a:endParaRPr lang="zh-CN" altLang="en-US" sz="1400" b="1">
                        <a:latin typeface="黑体" panose="02010609060101010101" charset="-122"/>
                        <a:ea typeface="黑体" panose="02010609060101010101" charset="-122"/>
                        <a:cs typeface="黑体" panose="02010609060101010101" charset="-122"/>
                        <a:sym typeface="+mn-ea"/>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春秋战国时期的经济发展和政治变动，</a:t>
                      </a:r>
                      <a:endParaRPr lang="zh-CN" altLang="en-US" sz="1400" b="1">
                        <a:latin typeface="黑体" panose="02010609060101010101" charset="-122"/>
                        <a:ea typeface="黑体" panose="02010609060101010101" charset="-122"/>
                        <a:sym typeface="+mn-ea"/>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理解</a:t>
                      </a:r>
                      <a:r>
                        <a:rPr lang="zh-CN" altLang="en-US" sz="1400" b="1">
                          <a:latin typeface="黑体" panose="02010609060101010101" charset="-122"/>
                          <a:ea typeface="黑体" panose="02010609060101010101" charset="-122"/>
                          <a:sym typeface="+mn-ea"/>
                        </a:rPr>
                        <a:t>战国时期变法运动的</a:t>
                      </a:r>
                      <a:r>
                        <a:rPr lang="zh-CN" altLang="en-US" sz="1400" b="1">
                          <a:solidFill>
                            <a:srgbClr val="2D2DFF"/>
                          </a:solidFill>
                          <a:latin typeface="黑体" panose="02010609060101010101" charset="-122"/>
                          <a:ea typeface="黑体" panose="02010609060101010101" charset="-122"/>
                          <a:sym typeface="+mn-ea"/>
                        </a:rPr>
                        <a:t>必然性</a:t>
                      </a:r>
                      <a:endParaRPr lang="zh-CN" altLang="en-US" sz="1400" b="1">
                        <a:latin typeface="黑体" panose="02010609060101010101" charset="-122"/>
                        <a:ea typeface="黑体" panose="02010609060101010101" charset="-122"/>
                        <a:sym typeface="+mn-ea"/>
                      </a:endParaRPr>
                    </a:p>
                  </a:txBody>
                  <a:tcPr>
                    <a:solidFill>
                      <a:schemeClr val="accent2"/>
                    </a:solidFill>
                  </a:tcPr>
                </a:tc>
              </a:tr>
              <a:tr h="313791">
                <a:tc vMerge="1">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老子、孔子学说；</a:t>
                      </a:r>
                      <a:endParaRPr lang="zh-CN" altLang="en-US" sz="1400" b="1">
                        <a:solidFill>
                          <a:srgbClr val="2D2DFF"/>
                        </a:solidFill>
                        <a:latin typeface="黑体" panose="02010609060101010101" charset="-122"/>
                        <a:ea typeface="黑体" panose="02010609060101010101" charset="-122"/>
                        <a:sym typeface="+mn-ea"/>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cs typeface="黑体" panose="02010609060101010101" charset="-122"/>
                          <a:sym typeface="+mn-ea"/>
                        </a:rPr>
                        <a:t>了解</a:t>
                      </a:r>
                      <a:r>
                        <a:rPr lang="zh-CN" altLang="en-US" sz="1400" b="1">
                          <a:latin typeface="黑体" panose="02010609060101010101" charset="-122"/>
                          <a:ea typeface="黑体" panose="02010609060101010101" charset="-122"/>
                          <a:cs typeface="黑体" panose="02010609060101010101" charset="-122"/>
                          <a:sym typeface="+mn-ea"/>
                        </a:rPr>
                        <a:t>“百家争鸣”的局面及其</a:t>
                      </a:r>
                      <a:r>
                        <a:rPr lang="zh-CN" altLang="en-US" sz="1400" b="1">
                          <a:solidFill>
                            <a:srgbClr val="2D2DFF"/>
                          </a:solidFill>
                          <a:latin typeface="黑体" panose="02010609060101010101" charset="-122"/>
                          <a:ea typeface="黑体" panose="02010609060101010101" charset="-122"/>
                          <a:cs typeface="黑体" panose="02010609060101010101" charset="-122"/>
                          <a:sym typeface="+mn-ea"/>
                        </a:rPr>
                        <a:t>意义</a:t>
                      </a:r>
                      <a:endParaRPr lang="zh-CN" altLang="en-US" sz="1400" b="1">
                        <a:solidFill>
                          <a:srgbClr val="2D2DFF"/>
                        </a:solidFill>
                        <a:latin typeface="黑体" panose="02010609060101010101" charset="-122"/>
                        <a:ea typeface="黑体" panose="02010609060101010101" charset="-122"/>
                        <a:cs typeface="黑体" panose="02010609060101010101" charset="-122"/>
                        <a:sym typeface="+mn-ea"/>
                      </a:endParaRPr>
                    </a:p>
                  </a:txBody>
                  <a:tcPr>
                    <a:solidFill>
                      <a:schemeClr val="accent2"/>
                    </a:solidFill>
                  </a:tcPr>
                </a:tc>
              </a:tr>
              <a:tr h="313791">
                <a:tc rowSpan="2">
                  <a:txBody>
                    <a:bodyPr/>
                    <a:lstStyle/>
                    <a:p>
                      <a:pPr>
                        <a:buNone/>
                      </a:pPr>
                      <a:r>
                        <a:rPr lang="zh-CN" altLang="en-US" sz="1400" b="1">
                          <a:latin typeface="黑体" panose="02010609060101010101" charset="-122"/>
                          <a:ea typeface="黑体" panose="02010609060101010101" charset="-122"/>
                          <a:cs typeface="黑体" panose="02010609060101010101" charset="-122"/>
                          <a:sym typeface="+mn-ea"/>
                        </a:rPr>
                        <a:t>1.3秦汉大一统国家的建立与巩固</a:t>
                      </a:r>
                      <a:endParaRPr lang="zh-CN" altLang="en-US" sz="1400" b="1">
                        <a:latin typeface="黑体" panose="02010609060101010101" charset="-122"/>
                        <a:ea typeface="黑体" panose="02010609060101010101" charset="-122"/>
                        <a:cs typeface="黑体" panose="02010609060101010101" charset="-122"/>
                      </a:endParaRPr>
                    </a:p>
                    <a:p>
                      <a:pPr>
                        <a:buNone/>
                      </a:pPr>
                      <a:endParaRPr lang="zh-CN" altLang="en-US" sz="1400" b="1">
                        <a:latin typeface="黑体" panose="02010609060101010101" charset="-122"/>
                        <a:ea typeface="黑体" panose="02010609060101010101" charset="-122"/>
                        <a:cs typeface="黑体" panose="02010609060101010101" charset="-122"/>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秦汉时期的社会矛盾和农民起义，</a:t>
                      </a:r>
                      <a:endParaRPr lang="zh-CN" altLang="en-US" sz="1400" b="1">
                        <a:latin typeface="黑体" panose="02010609060101010101" charset="-122"/>
                        <a:ea typeface="黑体" panose="02010609060101010101" charset="-122"/>
                        <a:sym typeface="+mn-ea"/>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认识秦</a:t>
                      </a:r>
                      <a:r>
                        <a:rPr lang="zh-CN" altLang="en-US" sz="1400" b="1">
                          <a:latin typeface="黑体" panose="02010609060101010101" charset="-122"/>
                          <a:ea typeface="黑体" panose="02010609060101010101" charset="-122"/>
                          <a:sym typeface="+mn-ea"/>
                        </a:rPr>
                        <a:t>朝崩溃和两汉衰亡的</a:t>
                      </a:r>
                      <a:r>
                        <a:rPr lang="zh-CN" altLang="en-US" sz="1400" b="1">
                          <a:solidFill>
                            <a:srgbClr val="2D2DFF"/>
                          </a:solidFill>
                          <a:latin typeface="黑体" panose="02010609060101010101" charset="-122"/>
                          <a:ea typeface="黑体" panose="02010609060101010101" charset="-122"/>
                          <a:sym typeface="+mn-ea"/>
                        </a:rPr>
                        <a:t>原因</a:t>
                      </a:r>
                      <a:endParaRPr lang="zh-CN" altLang="en-US" sz="1400" b="1">
                        <a:latin typeface="黑体" panose="02010609060101010101" charset="-122"/>
                        <a:ea typeface="黑体" panose="02010609060101010101" charset="-122"/>
                      </a:endParaRPr>
                    </a:p>
                  </a:txBody>
                  <a:tcPr>
                    <a:solidFill>
                      <a:schemeClr val="accent2"/>
                    </a:solidFill>
                  </a:tcPr>
                </a:tc>
              </a:tr>
              <a:tr h="533445">
                <a:tc vMerge="1">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秦朝的统一业绩和汉朝削藩、开疆拓土、尊崇儒术等举措，</a:t>
                      </a:r>
                      <a:endParaRPr lang="zh-CN" altLang="en-US" sz="1400" b="1">
                        <a:latin typeface="黑体" panose="02010609060101010101" charset="-122"/>
                        <a:ea typeface="黑体" panose="02010609060101010101" charset="-122"/>
                        <a:sym typeface="+mn-ea"/>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认识</a:t>
                      </a:r>
                      <a:r>
                        <a:rPr lang="zh-CN" altLang="en-US" sz="1400" b="1">
                          <a:latin typeface="黑体" panose="02010609060101010101" charset="-122"/>
                          <a:ea typeface="黑体" panose="02010609060101010101" charset="-122"/>
                          <a:sym typeface="+mn-ea"/>
                        </a:rPr>
                        <a:t>统一多民族封建国家的建立及巩固在中国历史上的</a:t>
                      </a:r>
                      <a:r>
                        <a:rPr lang="zh-CN" altLang="en-US" sz="1400" b="1">
                          <a:solidFill>
                            <a:srgbClr val="2D2DFF"/>
                          </a:solidFill>
                          <a:latin typeface="黑体" panose="02010609060101010101" charset="-122"/>
                          <a:ea typeface="黑体" panose="02010609060101010101" charset="-122"/>
                          <a:sym typeface="+mn-ea"/>
                        </a:rPr>
                        <a:t>意义</a:t>
                      </a:r>
                      <a:endParaRPr lang="zh-CN" altLang="en-US" sz="1400" b="1">
                        <a:latin typeface="黑体" panose="02010609060101010101" charset="-122"/>
                        <a:ea typeface="黑体" panose="02010609060101010101" charset="-122"/>
                        <a:sym typeface="+mn-ea"/>
                      </a:endParaRPr>
                    </a:p>
                  </a:txBody>
                  <a:tcPr>
                    <a:solidFill>
                      <a:schemeClr val="accent2"/>
                    </a:solidFill>
                  </a:tcPr>
                </a:tc>
              </a:tr>
              <a:tr h="627583">
                <a:tc rowSpan="2">
                  <a:txBody>
                    <a:bodyPr/>
                    <a:lstStyle/>
                    <a:p>
                      <a:pPr>
                        <a:buNone/>
                      </a:pPr>
                      <a:r>
                        <a:rPr lang="zh-CN" altLang="en-US" sz="1400" b="1">
                          <a:latin typeface="黑体" panose="02010609060101010101" charset="-122"/>
                          <a:ea typeface="黑体" panose="02010609060101010101" charset="-122"/>
                          <a:cs typeface="黑体" panose="02010609060101010101" charset="-122"/>
                          <a:sym typeface="+mn-ea"/>
                        </a:rPr>
                        <a:t>1.6明至清中叶中国版图的奠定、封建专制的发展与社会变动</a:t>
                      </a:r>
                      <a:endParaRPr lang="zh-CN" altLang="en-US" sz="1400" b="1">
                        <a:latin typeface="黑体" panose="02010609060101010101" charset="-122"/>
                        <a:ea typeface="黑体" panose="02010609060101010101" charset="-122"/>
                        <a:cs typeface="黑体" panose="02010609060101010101" charset="-122"/>
                      </a:endParaRPr>
                    </a:p>
                    <a:p>
                      <a:pPr>
                        <a:buNone/>
                      </a:pPr>
                      <a:endParaRPr lang="zh-CN" altLang="en-US" sz="1400" b="1">
                        <a:latin typeface="黑体" panose="02010609060101010101" charset="-122"/>
                        <a:ea typeface="黑体" panose="02010609060101010101" charset="-122"/>
                        <a:cs typeface="黑体" panose="02010609060101010101" charset="-122"/>
                      </a:endParaRPr>
                    </a:p>
                  </a:txBody>
                  <a:tcPr>
                    <a:solidFill>
                      <a:schemeClr val="accent2"/>
                    </a:solidFill>
                  </a:tcPr>
                </a:tc>
                <a:tc>
                  <a:txBody>
                    <a:bodyPr/>
                    <a:lstStyle/>
                    <a:p>
                      <a:pPr>
                        <a:buNone/>
                      </a:pPr>
                      <a:r>
                        <a:rPr lang="zh-CN" altLang="en-US" sz="1400" b="1" dirty="0">
                          <a:solidFill>
                            <a:srgbClr val="2D2DFF"/>
                          </a:solidFill>
                          <a:latin typeface="黑体" panose="02010609060101010101" charset="-122"/>
                          <a:ea typeface="黑体" panose="02010609060101010101" charset="-122"/>
                          <a:sym typeface="+mn-ea"/>
                        </a:rPr>
                        <a:t>了解</a:t>
                      </a:r>
                      <a:r>
                        <a:rPr lang="zh-CN" altLang="en-US" sz="1400" b="1" dirty="0">
                          <a:latin typeface="黑体" panose="02010609060101010101" charset="-122"/>
                          <a:ea typeface="黑体" panose="02010609060101010101" charset="-122"/>
                          <a:sym typeface="+mn-ea"/>
                        </a:rPr>
                        <a:t>明清时期统一全国和经略边疆的相关举措，</a:t>
                      </a:r>
                      <a:r>
                        <a:rPr lang="zh-CN" altLang="en-US" sz="1400" b="1" dirty="0">
                          <a:solidFill>
                            <a:srgbClr val="2D2DFF"/>
                          </a:solidFill>
                          <a:latin typeface="黑体" panose="02010609060101010101" charset="-122"/>
                          <a:ea typeface="黑体" panose="02010609060101010101" charset="-122"/>
                          <a:sym typeface="+mn-ea"/>
                        </a:rPr>
                        <a:t>知道</a:t>
                      </a:r>
                      <a:r>
                        <a:rPr lang="zh-CN" altLang="en-US" sz="1400" b="1" dirty="0">
                          <a:latin typeface="黑体" panose="02010609060101010101" charset="-122"/>
                          <a:ea typeface="黑体" panose="02010609060101010101" charset="-122"/>
                          <a:sym typeface="+mn-ea"/>
                        </a:rPr>
                        <a:t>南海诸岛、台湾及其包括</a:t>
                      </a:r>
                      <a:r>
                        <a:rPr lang="zh-CN" altLang="en-US" sz="2000" b="1" dirty="0">
                          <a:latin typeface="黑体" panose="02010609060101010101" charset="-122"/>
                          <a:ea typeface="黑体" panose="02010609060101010101" charset="-122"/>
                          <a:sym typeface="+mn-ea"/>
                        </a:rPr>
                        <a:t>钓鱼岛</a:t>
                      </a:r>
                      <a:r>
                        <a:rPr lang="zh-CN" altLang="en-US" sz="1400" b="1" dirty="0">
                          <a:latin typeface="黑体" panose="02010609060101010101" charset="-122"/>
                          <a:ea typeface="黑体" panose="02010609060101010101" charset="-122"/>
                          <a:sym typeface="+mn-ea"/>
                        </a:rPr>
                        <a:t>在内的附属岛屿是中国版图一部分，</a:t>
                      </a:r>
                      <a:endParaRPr lang="zh-CN" altLang="en-US" sz="1400" b="1" dirty="0">
                        <a:latin typeface="黑体" panose="02010609060101010101" charset="-122"/>
                        <a:ea typeface="黑体" panose="02010609060101010101" charset="-122"/>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认识</a:t>
                      </a:r>
                      <a:r>
                        <a:rPr lang="zh-CN" altLang="en-US" sz="1400" b="1">
                          <a:latin typeface="黑体" panose="02010609060101010101" charset="-122"/>
                          <a:ea typeface="黑体" panose="02010609060101010101" charset="-122"/>
                          <a:sym typeface="+mn-ea"/>
                        </a:rPr>
                        <a:t>这一时期统一多民族国家版图奠定的重要</a:t>
                      </a:r>
                      <a:r>
                        <a:rPr lang="zh-CN" altLang="en-US" sz="1400" b="1">
                          <a:solidFill>
                            <a:srgbClr val="2D2DFF"/>
                          </a:solidFill>
                          <a:latin typeface="黑体" panose="02010609060101010101" charset="-122"/>
                          <a:ea typeface="黑体" panose="02010609060101010101" charset="-122"/>
                          <a:sym typeface="+mn-ea"/>
                        </a:rPr>
                        <a:t>意义</a:t>
                      </a:r>
                      <a:endParaRPr lang="zh-CN" altLang="en-US" sz="1400" b="1">
                        <a:latin typeface="黑体" panose="02010609060101010101" charset="-122"/>
                        <a:ea typeface="黑体" panose="02010609060101010101" charset="-122"/>
                      </a:endParaRPr>
                    </a:p>
                  </a:txBody>
                  <a:tcPr>
                    <a:solidFill>
                      <a:schemeClr val="accent2"/>
                    </a:solidFill>
                  </a:tcPr>
                </a:tc>
              </a:tr>
              <a:tr h="533445">
                <a:tc vMerge="1">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明清时期社会经济、思想文化的重要变化；</a:t>
                      </a:r>
                      <a:r>
                        <a:rPr lang="zh-CN" altLang="en-US" sz="1400" b="1">
                          <a:solidFill>
                            <a:srgbClr val="2D2DFF"/>
                          </a:solidFill>
                          <a:latin typeface="黑体" panose="02010609060101010101" charset="-122"/>
                          <a:ea typeface="黑体" panose="02010609060101010101" charset="-122"/>
                          <a:sym typeface="+mn-ea"/>
                        </a:rPr>
                        <a:t>了解</a:t>
                      </a:r>
                      <a:r>
                        <a:rPr lang="zh-CN" altLang="en-US" sz="1400" b="1">
                          <a:latin typeface="黑体" panose="02010609060101010101" charset="-122"/>
                          <a:ea typeface="黑体" panose="02010609060101010101" charset="-122"/>
                          <a:sym typeface="+mn-ea"/>
                        </a:rPr>
                        <a:t>明清时期封建专制的发展、世界的变化对中国的影响</a:t>
                      </a:r>
                      <a:endParaRPr lang="zh-CN" altLang="en-US" sz="1400" b="1">
                        <a:latin typeface="黑体" panose="02010609060101010101" charset="-122"/>
                        <a:ea typeface="黑体" panose="02010609060101010101" charset="-122"/>
                      </a:endParaRPr>
                    </a:p>
                  </a:txBody>
                  <a:tcPr>
                    <a:solidFill>
                      <a:schemeClr val="accent2"/>
                    </a:solidFill>
                  </a:tcPr>
                </a:tc>
                <a:tc>
                  <a:txBody>
                    <a:bodyPr/>
                    <a:lstStyle/>
                    <a:p>
                      <a:pPr>
                        <a:buNone/>
                      </a:pPr>
                      <a:r>
                        <a:rPr lang="zh-CN" altLang="en-US" sz="1400" b="1">
                          <a:solidFill>
                            <a:srgbClr val="2D2DFF"/>
                          </a:solidFill>
                          <a:latin typeface="黑体" panose="02010609060101010101" charset="-122"/>
                          <a:ea typeface="黑体" panose="02010609060101010101" charset="-122"/>
                          <a:sym typeface="+mn-ea"/>
                        </a:rPr>
                        <a:t>认识</a:t>
                      </a:r>
                      <a:r>
                        <a:rPr lang="zh-CN" altLang="en-US" sz="1400" b="1">
                          <a:latin typeface="黑体" panose="02010609060101010101" charset="-122"/>
                          <a:ea typeface="黑体" panose="02010609060101010101" charset="-122"/>
                          <a:sym typeface="+mn-ea"/>
                        </a:rPr>
                        <a:t>中国社会面临的</a:t>
                      </a:r>
                      <a:r>
                        <a:rPr lang="zh-CN" altLang="en-US" sz="1400" b="1">
                          <a:solidFill>
                            <a:srgbClr val="2D2DFF"/>
                          </a:solidFill>
                          <a:latin typeface="黑体" panose="02010609060101010101" charset="-122"/>
                          <a:ea typeface="黑体" panose="02010609060101010101" charset="-122"/>
                          <a:sym typeface="+mn-ea"/>
                        </a:rPr>
                        <a:t>危机</a:t>
                      </a:r>
                      <a:endParaRPr lang="zh-CN" altLang="en-US" sz="1400" b="1">
                        <a:latin typeface="黑体" panose="02010609060101010101" charset="-122"/>
                        <a:ea typeface="黑体" panose="02010609060101010101" charset="-122"/>
                      </a:endParaRPr>
                    </a:p>
                    <a:p>
                      <a:pPr>
                        <a:buNone/>
                      </a:pPr>
                      <a:endParaRPr lang="zh-CN" altLang="en-US" sz="1400" b="1">
                        <a:latin typeface="黑体" panose="02010609060101010101" charset="-122"/>
                        <a:ea typeface="黑体" panose="02010609060101010101" charset="-122"/>
                      </a:endParaRPr>
                    </a:p>
                  </a:txBody>
                  <a:tcPr>
                    <a:solidFill>
                      <a:schemeClr val="accent2"/>
                    </a:solidFill>
                  </a:tcPr>
                </a:tc>
              </a:tr>
              <a:tr h="351054">
                <a:tc>
                  <a:txBody>
                    <a:bodyPr/>
                    <a:lstStyle/>
                    <a:p>
                      <a:pPr algn="ctr">
                        <a:buNone/>
                      </a:pPr>
                      <a:r>
                        <a:rPr lang="zh-CN" altLang="en-US" sz="1400" b="1">
                          <a:latin typeface="黑体" panose="02010609060101010101" charset="-122"/>
                          <a:ea typeface="黑体" panose="02010609060101010101" charset="-122"/>
                          <a:cs typeface="微软雅黑" panose="020B0503020204020204" charset="-122"/>
                        </a:rPr>
                        <a:t>主题</a:t>
                      </a:r>
                      <a:endParaRPr lang="zh-CN" altLang="en-US" sz="1400" b="1">
                        <a:latin typeface="黑体" panose="02010609060101010101" charset="-122"/>
                        <a:ea typeface="黑体" panose="02010609060101010101" charset="-122"/>
                        <a:cs typeface="微软雅黑" panose="020B0503020204020204" charset="-122"/>
                      </a:endParaRPr>
                    </a:p>
                  </a:txBody>
                  <a:tcPr>
                    <a:solidFill>
                      <a:schemeClr val="accent2"/>
                    </a:solidFill>
                  </a:tcPr>
                </a:tc>
                <a:tc>
                  <a:txBody>
                    <a:bodyPr/>
                    <a:lstStyle/>
                    <a:p>
                      <a:pPr algn="ctr">
                        <a:buNone/>
                      </a:pPr>
                      <a:r>
                        <a:rPr lang="zh-CN" altLang="en-US" sz="1400" b="1">
                          <a:latin typeface="黑体" panose="02010609060101010101" charset="-122"/>
                          <a:ea typeface="黑体" panose="02010609060101010101" charset="-122"/>
                        </a:rPr>
                        <a:t>记忆、认知、归纳史实</a:t>
                      </a:r>
                      <a:endParaRPr lang="zh-CN" altLang="en-US" sz="1400" b="1">
                        <a:latin typeface="黑体" panose="02010609060101010101" charset="-122"/>
                        <a:ea typeface="黑体" panose="02010609060101010101" charset="-122"/>
                      </a:endParaRPr>
                    </a:p>
                  </a:txBody>
                  <a:tcPr>
                    <a:solidFill>
                      <a:schemeClr val="accent2"/>
                    </a:solidFill>
                  </a:tcPr>
                </a:tc>
                <a:tc>
                  <a:txBody>
                    <a:bodyPr/>
                    <a:lstStyle/>
                    <a:p>
                      <a:pPr algn="ctr">
                        <a:buNone/>
                      </a:pPr>
                      <a:r>
                        <a:rPr lang="zh-CN" altLang="en-US" sz="1400" b="1" dirty="0">
                          <a:latin typeface="黑体" panose="02010609060101010101" charset="-122"/>
                          <a:ea typeface="黑体" panose="02010609060101010101" charset="-122"/>
                        </a:rPr>
                        <a:t>升华理性、规律和价值判断</a:t>
                      </a:r>
                      <a:endParaRPr lang="zh-CN" altLang="en-US" sz="1400" b="1" dirty="0">
                        <a:latin typeface="黑体" panose="02010609060101010101" charset="-122"/>
                        <a:ea typeface="黑体" panose="02010609060101010101" charset="-122"/>
                      </a:endParaRPr>
                    </a:p>
                  </a:txBody>
                  <a:tcPr>
                    <a:solidFill>
                      <a:schemeClr val="accent2"/>
                    </a:solidFill>
                  </a:tcPr>
                </a:tc>
              </a:tr>
            </a:tbl>
          </a:graphicData>
        </a:graphic>
      </p:graphicFrame>
      <p:sp>
        <p:nvSpPr>
          <p:cNvPr id="5" name="文本框 4"/>
          <p:cNvSpPr txBox="1"/>
          <p:nvPr/>
        </p:nvSpPr>
        <p:spPr>
          <a:xfrm>
            <a:off x="153670" y="3578909"/>
            <a:ext cx="8760460" cy="64516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rtlCol="0" anchor="t">
            <a:spAutoFit/>
          </a:bodyPr>
          <a:lstStyle/>
          <a:p>
            <a:pPr>
              <a:buFontTx/>
              <a:buNone/>
              <a:defRPr/>
            </a:pPr>
            <a:r>
              <a:rPr kumimoji="1" lang="zh-CN" altLang="en-US"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rPr>
              <a:t>据此，判断重点内容（理解认识），明确素养目标。</a:t>
            </a:r>
            <a:endParaRPr kumimoji="1" lang="en-US" altLang="zh-CN"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endParaRPr>
          </a:p>
          <a:p>
            <a:pPr>
              <a:buFontTx/>
              <a:buNone/>
              <a:defRPr/>
            </a:pPr>
            <a:r>
              <a:rPr kumimoji="1" lang="zh-CN" altLang="en-US"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rPr>
              <a:t>   如：</a:t>
            </a:r>
            <a:r>
              <a:rPr kumimoji="1" lang="en-US" altLang="zh-CN"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rPr>
              <a:t>1.3</a:t>
            </a:r>
            <a:r>
              <a:rPr kumimoji="1" lang="zh-CN" altLang="en-US"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rPr>
              <a:t>秦汉大一统建立与巩固</a:t>
            </a:r>
            <a:endParaRPr kumimoji="1" lang="zh-CN" altLang="en-US" b="1" dirty="0">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sym typeface="+mn-ea"/>
            </a:endParaRPr>
          </a:p>
        </p:txBody>
      </p:sp>
      <p:sp>
        <p:nvSpPr>
          <p:cNvPr id="6" name="矩形 5"/>
          <p:cNvSpPr/>
          <p:nvPr/>
        </p:nvSpPr>
        <p:spPr>
          <a:xfrm>
            <a:off x="309880" y="4375150"/>
            <a:ext cx="11116310" cy="1506855"/>
          </a:xfrm>
          <a:prstGeom prst="rect">
            <a:avLst/>
          </a:prstGeom>
          <a:solidFill>
            <a:schemeClr val="accent2"/>
          </a:solidFill>
          <a:ln w="15875">
            <a:solidFill>
              <a:srgbClr val="202020"/>
            </a:solidFill>
          </a:ln>
        </p:spPr>
        <p:txBody>
          <a:bodyPr wrap="square">
            <a:spAutoFit/>
            <a:scene3d>
              <a:camera prst="orthographicFront"/>
              <a:lightRig rig="threePt" dir="t"/>
            </a:scene3d>
          </a:bodyPr>
          <a:lstStyle/>
          <a:p>
            <a:pPr>
              <a:buFontTx/>
              <a:buNone/>
              <a:defRPr/>
            </a:pPr>
            <a:r>
              <a:rPr kumimoji="1" lang="zh-CN" altLang="en-US" sz="2000"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  </a:t>
            </a:r>
            <a:r>
              <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教学目标：</a:t>
            </a:r>
            <a:endPar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a:p>
            <a:pPr>
              <a:buFontTx/>
              <a:buNone/>
              <a:defRPr/>
            </a:pPr>
            <a:r>
              <a:rPr kumimoji="1" lang="en-US" altLang="zh-CN"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1.</a:t>
            </a:r>
            <a:r>
              <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在概括秦朝巩固统一的措施、西汉解决王国问题及开疆拓土、尊崇儒术等重要史事的基础上，能够运用历史地图概述秦汉疆域的四至，说明秦汉时期中国疆域的演进；</a:t>
            </a:r>
            <a:endPar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a:p>
            <a:pPr>
              <a:buFontTx/>
              <a:buNone/>
              <a:defRPr/>
            </a:pPr>
            <a:r>
              <a:rPr kumimoji="1" lang="en-US" altLang="zh-CN"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2.</a:t>
            </a:r>
            <a:r>
              <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能够从当时的情境和历史的角度论述秦汉时期大一统国家的建立和巩固的重要意义；</a:t>
            </a:r>
            <a:endPar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a:p>
            <a:pPr>
              <a:buFontTx/>
              <a:buNone/>
              <a:defRPr/>
            </a:pPr>
            <a:r>
              <a:rPr kumimoji="1" lang="en-US" altLang="zh-CN"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3.</a:t>
            </a:r>
            <a:r>
              <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探讨秦汉王朝解体的多方面原因，尝试总结历史的经验教训。</a:t>
            </a:r>
            <a:endParaRPr kumimoji="1" lang="zh-CN" altLang="en-US" b="1" dirty="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p:txBody>
      </p:sp>
      <p:sp>
        <p:nvSpPr>
          <p:cNvPr id="15" name="线形标注 1 14"/>
          <p:cNvSpPr/>
          <p:nvPr/>
        </p:nvSpPr>
        <p:spPr bwMode="auto">
          <a:xfrm rot="180000">
            <a:off x="9880600" y="4010025"/>
            <a:ext cx="1195705" cy="572135"/>
          </a:xfrm>
          <a:prstGeom prst="borderCallout1">
            <a:avLst>
              <a:gd name="adj1" fmla="val 44366"/>
              <a:gd name="adj2" fmla="val 3512"/>
              <a:gd name="adj3" fmla="val 218595"/>
              <a:gd name="adj4" fmla="val -278224"/>
            </a:avLst>
          </a:prstGeom>
          <a:solidFill>
            <a:schemeClr val="accent2"/>
          </a:solidFill>
          <a:ln w="69850">
            <a:headEnd type="none" w="med" len="med"/>
            <a:tailEnd type="stealth" w="med" len="med"/>
          </a:ln>
        </p:spPr>
        <p:style>
          <a:lnRef idx="2">
            <a:schemeClr val="accent5">
              <a:shade val="50000"/>
            </a:schemeClr>
          </a:lnRef>
          <a:fillRef idx="1">
            <a:schemeClr val="accent5"/>
          </a:fillRef>
          <a:effectRef idx="0">
            <a:schemeClr val="accent5"/>
          </a:effectRef>
          <a:fontRef idx="minor">
            <a:schemeClr val="lt1"/>
          </a:fontRef>
        </p:style>
        <p:txBody>
          <a:bodyPr/>
          <a:lstStyle/>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时空观念</a:t>
            </a:r>
            <a:endParaRPr kumimoji="1" lang="en-US" altLang="zh-CN" sz="1600" b="1" dirty="0">
              <a:solidFill>
                <a:srgbClr val="2D2DFF"/>
              </a:solidFill>
              <a:latin typeface="黑体" panose="02010609060101010101" charset="-122"/>
              <a:ea typeface="黑体" panose="02010609060101010101" charset="-122"/>
              <a:cs typeface="黑体" panose="02010609060101010101" charset="-122"/>
            </a:endParaRPr>
          </a:p>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家国情怀</a:t>
            </a:r>
            <a:endParaRPr kumimoji="1" lang="zh-CN" altLang="en-US" sz="1600" b="1" dirty="0">
              <a:solidFill>
                <a:srgbClr val="2D2DFF"/>
              </a:solidFill>
              <a:latin typeface="黑体" panose="02010609060101010101" charset="-122"/>
              <a:ea typeface="黑体" panose="02010609060101010101" charset="-122"/>
              <a:cs typeface="黑体" panose="02010609060101010101" charset="-122"/>
            </a:endParaRPr>
          </a:p>
        </p:txBody>
      </p:sp>
      <p:sp>
        <p:nvSpPr>
          <p:cNvPr id="20" name="线形标注 1 19"/>
          <p:cNvSpPr/>
          <p:nvPr/>
        </p:nvSpPr>
        <p:spPr bwMode="auto">
          <a:xfrm>
            <a:off x="10565130" y="4953000"/>
            <a:ext cx="1163320" cy="624840"/>
          </a:xfrm>
          <a:prstGeom prst="borderCallout1">
            <a:avLst>
              <a:gd name="adj1" fmla="val 47357"/>
              <a:gd name="adj2" fmla="val -2469"/>
              <a:gd name="adj3" fmla="val 64837"/>
              <a:gd name="adj4" fmla="val -151440"/>
            </a:avLst>
          </a:prstGeom>
          <a:solidFill>
            <a:schemeClr val="accent2"/>
          </a:solidFill>
          <a:ln w="53975">
            <a:solidFill>
              <a:srgbClr val="2D2DFF"/>
            </a:solidFill>
            <a:headEnd type="none" w="med" len="med"/>
            <a:tailEnd type="stealth" w="med" len="med"/>
          </a:ln>
        </p:spPr>
        <p:style>
          <a:lnRef idx="2">
            <a:schemeClr val="accent5">
              <a:shade val="50000"/>
            </a:schemeClr>
          </a:lnRef>
          <a:fillRef idx="1">
            <a:schemeClr val="accent5"/>
          </a:fillRef>
          <a:effectRef idx="0">
            <a:schemeClr val="accent5"/>
          </a:effectRef>
          <a:fontRef idx="minor">
            <a:schemeClr val="lt1"/>
          </a:fontRef>
        </p:style>
        <p:txBody>
          <a:bodyPr/>
          <a:lstStyle/>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史料实证</a:t>
            </a:r>
            <a:endParaRPr kumimoji="1" lang="en-US" altLang="zh-CN" sz="1600" b="1" dirty="0">
              <a:solidFill>
                <a:srgbClr val="2D2DFF"/>
              </a:solidFill>
              <a:latin typeface="黑体" panose="02010609060101010101" charset="-122"/>
              <a:ea typeface="黑体" panose="02010609060101010101" charset="-122"/>
              <a:cs typeface="黑体" panose="02010609060101010101" charset="-122"/>
            </a:endParaRPr>
          </a:p>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历史解释</a:t>
            </a:r>
            <a:endParaRPr kumimoji="1" lang="zh-CN" altLang="en-US" sz="1600" b="1" dirty="0">
              <a:solidFill>
                <a:srgbClr val="2D2DFF"/>
              </a:solidFill>
              <a:latin typeface="黑体" panose="02010609060101010101" charset="-122"/>
              <a:ea typeface="黑体" panose="02010609060101010101" charset="-122"/>
              <a:cs typeface="黑体" panose="02010609060101010101" charset="-122"/>
            </a:endParaRPr>
          </a:p>
        </p:txBody>
      </p:sp>
      <p:sp>
        <p:nvSpPr>
          <p:cNvPr id="21" name="线形标注 1 20"/>
          <p:cNvSpPr/>
          <p:nvPr/>
        </p:nvSpPr>
        <p:spPr bwMode="auto">
          <a:xfrm>
            <a:off x="9640570" y="5793106"/>
            <a:ext cx="1219200" cy="689372"/>
          </a:xfrm>
          <a:prstGeom prst="borderCallout1">
            <a:avLst>
              <a:gd name="adj1" fmla="val 28002"/>
              <a:gd name="adj2" fmla="val -6770"/>
              <a:gd name="adj3" fmla="val -17962"/>
              <a:gd name="adj4" fmla="val -246458"/>
            </a:avLst>
          </a:prstGeom>
          <a:solidFill>
            <a:schemeClr val="accent2"/>
          </a:solidFill>
          <a:ln w="38100">
            <a:solidFill>
              <a:srgbClr val="2D2DFF"/>
            </a:solidFill>
            <a:headEnd type="none" w="med" len="med"/>
            <a:tailEnd type="stealth" w="med" len="med"/>
          </a:ln>
        </p:spPr>
        <p:style>
          <a:lnRef idx="2">
            <a:schemeClr val="accent5">
              <a:shade val="50000"/>
            </a:schemeClr>
          </a:lnRef>
          <a:fillRef idx="1">
            <a:schemeClr val="accent5"/>
          </a:fillRef>
          <a:effectRef idx="0">
            <a:schemeClr val="accent5"/>
          </a:effectRef>
          <a:fontRef idx="minor">
            <a:schemeClr val="lt1"/>
          </a:fontRef>
        </p:style>
        <p:txBody>
          <a:bodyPr/>
          <a:lstStyle/>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唯物史观</a:t>
            </a:r>
            <a:endParaRPr kumimoji="1" lang="en-US" altLang="zh-CN" sz="1600" b="1" dirty="0">
              <a:solidFill>
                <a:srgbClr val="2D2DFF"/>
              </a:solidFill>
              <a:latin typeface="黑体" panose="02010609060101010101" charset="-122"/>
              <a:ea typeface="黑体" panose="02010609060101010101" charset="-122"/>
              <a:cs typeface="黑体" panose="02010609060101010101" charset="-122"/>
            </a:endParaRPr>
          </a:p>
          <a:p>
            <a:pPr algn="ctr">
              <a:buFontTx/>
              <a:buNone/>
              <a:defRPr/>
            </a:pPr>
            <a:r>
              <a:rPr kumimoji="1" lang="zh-CN" altLang="en-US" sz="1600" b="1" dirty="0">
                <a:solidFill>
                  <a:srgbClr val="2D2DFF"/>
                </a:solidFill>
                <a:latin typeface="黑体" panose="02010609060101010101" charset="-122"/>
                <a:ea typeface="黑体" panose="02010609060101010101" charset="-122"/>
                <a:cs typeface="黑体" panose="02010609060101010101" charset="-122"/>
              </a:rPr>
              <a:t> 历史解释</a:t>
            </a:r>
            <a:endParaRPr kumimoji="1" lang="zh-CN" altLang="en-US" sz="1600" b="1" dirty="0">
              <a:solidFill>
                <a:srgbClr val="2D2DFF"/>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20" grpId="0" bldLvl="0" animBg="1"/>
      <p:bldP spid="2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793095" cy="1325880"/>
          </a:xfrm>
        </p:spPr>
        <p:txBody>
          <a:bodyPr/>
          <a:p>
            <a:r>
              <a:rPr lang="zh-CN" altLang="en-US" b="1" dirty="0">
                <a:latin typeface="Arial" panose="020B0604020202020204" pitchFamily="34" charset="0"/>
                <a:ea typeface="宋体" panose="02010600030101010101" pitchFamily="2" charset="-122"/>
                <a:sym typeface="+mn-ea"/>
              </a:rPr>
              <a:t>新课标是国家课程的纲领性文件，充分体现了国家意志，引领国家历史课程改革的发展方向，指导各地各校进行课程改革的纲领性和指导性文件，具有权威性</a:t>
            </a:r>
            <a:r>
              <a:rPr lang="zh-CN" altLang="en-US" b="1" dirty="0">
                <a:solidFill>
                  <a:srgbClr val="FF0000"/>
                </a:solidFill>
                <a:latin typeface="Arial" panose="020B0604020202020204" pitchFamily="34" charset="0"/>
                <a:ea typeface="宋体" panose="02010600030101010101" pitchFamily="2" charset="-122"/>
                <a:sym typeface="+mn-ea"/>
              </a:rPr>
              <a:t>（教学纲领）</a:t>
            </a:r>
            <a:endParaRPr lang="zh-CN" altLang="en-US" b="1" dirty="0">
              <a:solidFill>
                <a:srgbClr val="FF0000"/>
              </a:solidFill>
              <a:latin typeface="Arial" panose="020B0604020202020204" pitchFamily="34" charset="0"/>
              <a:ea typeface="宋体" panose="02010600030101010101" pitchFamily="2" charset="-122"/>
              <a:sym typeface="+mn-ea"/>
            </a:endParaRPr>
          </a:p>
        </p:txBody>
      </p:sp>
      <p:pic>
        <p:nvPicPr>
          <p:cNvPr id="1026" name="Picture 2"/>
          <p:cNvPicPr>
            <a:picLocks noChangeAspect="1" noChangeArrowheads="1"/>
          </p:cNvPicPr>
          <p:nvPr/>
        </p:nvPicPr>
        <p:blipFill rotWithShape="1">
          <a:blip r:embed="rId1">
            <a:extLst>
              <a:ext uri="{28A0092B-C50C-407E-A947-70E740481C1C}">
                <a14:useLocalDpi xmlns:a14="http://schemas.microsoft.com/office/drawing/2010/main" val="0"/>
              </a:ext>
            </a:extLst>
          </a:blip>
          <a:srcRect l="13601" t="200" r="14799"/>
          <a:stretch>
            <a:fillRect/>
          </a:stretch>
        </p:blipFill>
        <p:spPr bwMode="auto">
          <a:xfrm>
            <a:off x="1559560" y="1875790"/>
            <a:ext cx="3442970" cy="4739640"/>
          </a:xfrm>
          <a:prstGeom prst="rect">
            <a:avLst/>
          </a:prstGeom>
          <a:noFill/>
          <a:ln w="38100">
            <a:solidFill>
              <a:srgbClr val="2D2DFF"/>
            </a:solidFill>
          </a:ln>
          <a:extLst>
            <a:ext uri="{909E8E84-426E-40DD-AFC4-6F175D3DCCD1}">
              <a14:hiddenFill xmlns:a14="http://schemas.microsoft.com/office/drawing/2010/main">
                <a:solidFill>
                  <a:srgbClr val="FFFFFF"/>
                </a:solidFill>
              </a14:hiddenFill>
            </a:ext>
          </a:extLst>
        </p:spPr>
      </p:pic>
      <p:pic>
        <p:nvPicPr>
          <p:cNvPr id="6" name="图片 5" descr="pifeng"/>
          <p:cNvPicPr>
            <a:picLocks noChangeAspect="1"/>
          </p:cNvPicPr>
          <p:nvPr/>
        </p:nvPicPr>
        <p:blipFill>
          <a:blip r:embed="rId2">
            <a:lum bright="-18000" contrast="12000"/>
          </a:blip>
          <a:stretch>
            <a:fillRect/>
          </a:stretch>
        </p:blipFill>
        <p:spPr>
          <a:xfrm>
            <a:off x="5643245" y="1825625"/>
            <a:ext cx="3423285" cy="4738370"/>
          </a:xfrm>
          <a:prstGeom prst="rect">
            <a:avLst/>
          </a:prstGeom>
          <a:ln w="44450">
            <a:solidFill>
              <a:srgbClr val="4831D3"/>
            </a:solidFill>
          </a:ln>
        </p:spPr>
      </p:pic>
      <p:sp>
        <p:nvSpPr>
          <p:cNvPr id="7" name="文本框 6"/>
          <p:cNvSpPr txBox="1"/>
          <p:nvPr/>
        </p:nvSpPr>
        <p:spPr>
          <a:xfrm>
            <a:off x="838200" y="1875790"/>
            <a:ext cx="10514965" cy="3969385"/>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rPr>
              <a:t>修订的依据：</a:t>
            </a:r>
            <a:endPar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endParaRPr>
          </a:p>
          <a:p>
            <a:pPr algn="l"/>
            <a:r>
              <a:rPr lang="en-US" altLang="zh-CN" sz="2800" b="1">
                <a:solidFill>
                  <a:schemeClr val="accent1">
                    <a:lumMod val="50000"/>
                  </a:schemeClr>
                </a:solidFill>
                <a:latin typeface="黑体" panose="02010609060101010101" charset="-122"/>
                <a:ea typeface="黑体" panose="02010609060101010101" charset="-122"/>
                <a:cs typeface="黑体" panose="02010609060101010101" charset="-122"/>
              </a:rPr>
              <a:t>1.</a:t>
            </a:r>
            <a:r>
              <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rPr>
              <a:t>体现国家意志，发挥历史课程立德树人教育功能。</a:t>
            </a:r>
            <a:r>
              <a:rPr lang="zh-CN" altLang="en-US" sz="2800" b="1">
                <a:latin typeface="黑体" panose="02010609060101010101" charset="-122"/>
                <a:ea typeface="黑体" panose="02010609060101010101" charset="-122"/>
                <a:cs typeface="黑体" panose="02010609060101010101" charset="-122"/>
              </a:rPr>
              <a:t>通过历史学习，使学生能够从历史角度关心国家命运，关注世界发展，成为德智体美劳全面发展的社会主义建设者和接班人。</a:t>
            </a:r>
            <a:endParaRPr lang="zh-CN" altLang="en-US" sz="2800" b="1">
              <a:latin typeface="黑体" panose="02010609060101010101" charset="-122"/>
              <a:ea typeface="黑体" panose="02010609060101010101" charset="-122"/>
              <a:cs typeface="黑体" panose="02010609060101010101" charset="-122"/>
            </a:endParaRPr>
          </a:p>
          <a:p>
            <a:pPr algn="l"/>
            <a:r>
              <a:rPr lang="en-US" altLang="zh-CN" sz="2800" b="1">
                <a:solidFill>
                  <a:schemeClr val="accent1">
                    <a:lumMod val="50000"/>
                  </a:schemeClr>
                </a:solidFill>
                <a:latin typeface="黑体" panose="02010609060101010101" charset="-122"/>
                <a:ea typeface="黑体" panose="02010609060101010101" charset="-122"/>
                <a:cs typeface="黑体" panose="02010609060101010101" charset="-122"/>
              </a:rPr>
              <a:t>2.</a:t>
            </a:r>
            <a:r>
              <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rPr>
              <a:t>时代要求。</a:t>
            </a:r>
            <a:r>
              <a:rPr lang="zh-CN" altLang="en-US" sz="2800" b="1">
                <a:latin typeface="黑体" panose="02010609060101010101" charset="-122"/>
                <a:ea typeface="黑体" panose="02010609060101010101" charset="-122"/>
                <a:cs typeface="黑体" panose="02010609060101010101" charset="-122"/>
              </a:rPr>
              <a:t>全球化知识经济时代对人的培养要求。</a:t>
            </a:r>
            <a:endParaRPr lang="zh-CN" altLang="en-US" sz="2800" b="1">
              <a:latin typeface="黑体" panose="02010609060101010101" charset="-122"/>
              <a:ea typeface="黑体" panose="02010609060101010101" charset="-122"/>
              <a:cs typeface="黑体" panose="02010609060101010101" charset="-122"/>
            </a:endParaRPr>
          </a:p>
          <a:p>
            <a:pPr algn="l"/>
            <a:r>
              <a:rPr lang="en-US" altLang="zh-CN" sz="2800" b="1">
                <a:solidFill>
                  <a:schemeClr val="accent1">
                    <a:lumMod val="50000"/>
                  </a:schemeClr>
                </a:solidFill>
                <a:latin typeface="黑体" panose="02010609060101010101" charset="-122"/>
                <a:ea typeface="黑体" panose="02010609060101010101" charset="-122"/>
                <a:cs typeface="黑体" panose="02010609060101010101" charset="-122"/>
              </a:rPr>
              <a:t>3.</a:t>
            </a:r>
            <a:r>
              <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rPr>
              <a:t>中国可持续发展的人才要求。</a:t>
            </a:r>
            <a:r>
              <a:rPr lang="zh-CN" altLang="en-US" sz="2800" b="1">
                <a:latin typeface="黑体" panose="02010609060101010101" charset="-122"/>
                <a:ea typeface="黑体" panose="02010609060101010101" charset="-122"/>
                <a:cs typeface="黑体" panose="02010609060101010101" charset="-122"/>
              </a:rPr>
              <a:t>中国从人力资源大国向人力资源强国迈进，对人的培养至关重要。</a:t>
            </a:r>
            <a:endParaRPr lang="zh-CN" altLang="en-US" sz="2800" b="1">
              <a:latin typeface="黑体" panose="02010609060101010101" charset="-122"/>
              <a:ea typeface="黑体" panose="02010609060101010101" charset="-122"/>
              <a:cs typeface="黑体" panose="02010609060101010101" charset="-122"/>
            </a:endParaRPr>
          </a:p>
          <a:p>
            <a:pPr algn="l"/>
            <a:r>
              <a:rPr lang="en-US" altLang="zh-CN" sz="2800" b="1">
                <a:solidFill>
                  <a:schemeClr val="accent1">
                    <a:lumMod val="50000"/>
                  </a:schemeClr>
                </a:solidFill>
                <a:latin typeface="黑体" panose="02010609060101010101" charset="-122"/>
                <a:ea typeface="黑体" panose="02010609060101010101" charset="-122"/>
                <a:cs typeface="黑体" panose="02010609060101010101" charset="-122"/>
              </a:rPr>
              <a:t>4.</a:t>
            </a:r>
            <a:r>
              <a:rPr lang="zh-CN" altLang="en-US" sz="2800" b="1">
                <a:solidFill>
                  <a:schemeClr val="accent1">
                    <a:lumMod val="50000"/>
                  </a:schemeClr>
                </a:solidFill>
                <a:latin typeface="黑体" panose="02010609060101010101" charset="-122"/>
                <a:ea typeface="黑体" panose="02010609060101010101" charset="-122"/>
                <a:cs typeface="黑体" panose="02010609060101010101" charset="-122"/>
              </a:rPr>
              <a:t>个体发展的要求。</a:t>
            </a:r>
            <a:r>
              <a:rPr lang="zh-CN" altLang="en-US" sz="2800" b="1">
                <a:latin typeface="黑体" panose="02010609060101010101" charset="-122"/>
                <a:ea typeface="黑体" panose="02010609060101010101" charset="-122"/>
                <a:cs typeface="黑体" panose="02010609060101010101" charset="-122"/>
              </a:rPr>
              <a:t>培养自我实现与社会和谐发展的高素质公民，有助于个体的终身发展，有利于获得成功的个人生活。</a:t>
            </a:r>
            <a:endParaRPr lang="zh-CN" altLang="en-US" sz="2800" b="1">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1026"/>
                                        </p:tgtEl>
                                        <p:attrNameLst>
                                          <p:attrName>ppt_x</p:attrName>
                                        </p:attrNameLst>
                                      </p:cBhvr>
                                      <p:tavLst>
                                        <p:tav tm="0">
                                          <p:val>
                                            <p:strVal val="ppt_x"/>
                                          </p:val>
                                        </p:tav>
                                        <p:tav tm="100000">
                                          <p:val>
                                            <p:strVal val="ppt_x"/>
                                          </p:val>
                                        </p:tav>
                                      </p:tavLst>
                                    </p:anim>
                                    <p:anim calcmode="lin" valueType="num">
                                      <p:cBhvr additive="base">
                                        <p:cTn id="7" dur="500"/>
                                        <p:tgtEl>
                                          <p:spTgt spid="1026"/>
                                        </p:tgtEl>
                                        <p:attrNameLst>
                                          <p:attrName>ppt_y</p:attrName>
                                        </p:attrNameLst>
                                      </p:cBhvr>
                                      <p:tavLst>
                                        <p:tav tm="0">
                                          <p:val>
                                            <p:strVal val="ppt_y"/>
                                          </p:val>
                                        </p:tav>
                                        <p:tav tm="100000">
                                          <p:val>
                                            <p:strVal val="1+ppt_h/2"/>
                                          </p:val>
                                        </p:tav>
                                      </p:tavLst>
                                    </p:anim>
                                    <p:set>
                                      <p:cBhvr>
                                        <p:cTn id="8" dur="1" fill="hold">
                                          <p:stCondLst>
                                            <p:cond delay="499"/>
                                          </p:stCondLst>
                                        </p:cTn>
                                        <p:tgtEl>
                                          <p:spTgt spid="1026"/>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6"/>
                                        </p:tgtEl>
                                        <p:attrNameLst>
                                          <p:attrName>ppt_x</p:attrName>
                                        </p:attrNameLst>
                                      </p:cBhvr>
                                      <p:tavLst>
                                        <p:tav tm="0">
                                          <p:val>
                                            <p:strVal val="ppt_x"/>
                                          </p:val>
                                        </p:tav>
                                        <p:tav tm="100000">
                                          <p:val>
                                            <p:strVal val="ppt_x"/>
                                          </p:val>
                                        </p:tav>
                                      </p:tavLst>
                                    </p:anim>
                                    <p:anim calcmode="lin" valueType="num">
                                      <p:cBhvr additive="base">
                                        <p:cTn id="11" dur="500"/>
                                        <p:tgtEl>
                                          <p:spTgt spid="6"/>
                                        </p:tgtEl>
                                        <p:attrNameLst>
                                          <p:attrName>ppt_y</p:attrName>
                                        </p:attrNameLst>
                                      </p:cBhvr>
                                      <p:tavLst>
                                        <p:tav tm="0">
                                          <p:val>
                                            <p:strVal val="ppt_y"/>
                                          </p:val>
                                        </p:tav>
                                        <p:tav tm="100000">
                                          <p:val>
                                            <p:strVal val="1+ppt_h/2"/>
                                          </p:val>
                                        </p:tav>
                                      </p:tavLst>
                                    </p:anim>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600" b="1" dirty="0" smtClean="0">
                <a:latin typeface="黑体" panose="02010609060101010101" charset="-122"/>
                <a:ea typeface="黑体" panose="02010609060101010101" charset="-122"/>
                <a:cs typeface="黑体" panose="02010609060101010101" charset="-122"/>
              </a:rPr>
              <a:t>例：中华文明“多元一体”</a:t>
            </a:r>
            <a:r>
              <a:rPr lang="en-US" altLang="zh-CN" sz="3600" b="1" dirty="0" smtClean="0">
                <a:latin typeface="黑体" panose="02010609060101010101" charset="-122"/>
                <a:ea typeface="黑体" panose="02010609060101010101" charset="-122"/>
                <a:cs typeface="黑体" panose="02010609060101010101" charset="-122"/>
              </a:rPr>
              <a:t>   </a:t>
            </a:r>
            <a:r>
              <a:rPr lang="zh-CN" altLang="en-US" sz="3600" b="1" dirty="0" smtClean="0">
                <a:latin typeface="黑体" panose="02010609060101010101" charset="-122"/>
                <a:ea typeface="黑体" panose="02010609060101010101" charset="-122"/>
                <a:cs typeface="黑体" panose="02010609060101010101" charset="-122"/>
              </a:rPr>
              <a:t>教学目标</a:t>
            </a:r>
            <a:endParaRPr lang="zh-CN" altLang="en-US" sz="3600" b="1" dirty="0" smtClean="0">
              <a:latin typeface="黑体" panose="02010609060101010101" charset="-122"/>
              <a:ea typeface="黑体" panose="02010609060101010101" charset="-122"/>
              <a:cs typeface="黑体" panose="02010609060101010101" charset="-122"/>
            </a:endParaRPr>
          </a:p>
        </p:txBody>
      </p:sp>
      <p:sp>
        <p:nvSpPr>
          <p:cNvPr id="3" name="内容占位符 2"/>
          <p:cNvSpPr>
            <a:spLocks noGrp="1"/>
          </p:cNvSpPr>
          <p:nvPr>
            <p:ph idx="1"/>
          </p:nvPr>
        </p:nvSpPr>
        <p:spPr/>
        <p:txBody>
          <a:bodyPr/>
          <a:lstStyle/>
          <a:p>
            <a:pPr>
              <a:lnSpc>
                <a:spcPct val="150000"/>
              </a:lnSpc>
            </a:pP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1</a:t>
            </a:r>
            <a:r>
              <a:rPr lang="zh-CN" altLang="en-US" sz="2400" b="1" dirty="0" smtClean="0">
                <a:latin typeface="黑体" panose="02010609060101010101" charset="-122"/>
                <a:ea typeface="黑体" panose="02010609060101010101" charset="-122"/>
                <a:cs typeface="黑体" panose="02010609060101010101" charset="-122"/>
              </a:rPr>
              <a:t>）看图观察，根据文明遗址时间、地点分析判断（时空观念）</a:t>
            </a:r>
            <a:endParaRPr lang="en-US" altLang="zh-CN" sz="2400" b="1" dirty="0" smtClean="0">
              <a:latin typeface="黑体" panose="02010609060101010101" charset="-122"/>
              <a:ea typeface="黑体" panose="02010609060101010101" charset="-122"/>
              <a:cs typeface="黑体" panose="02010609060101010101" charset="-122"/>
            </a:endParaRPr>
          </a:p>
          <a:p>
            <a:pPr>
              <a:lnSpc>
                <a:spcPct val="150000"/>
              </a:lnSpc>
            </a:pP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2</a:t>
            </a:r>
            <a:r>
              <a:rPr lang="zh-CN" altLang="en-US" sz="2400" b="1" dirty="0" smtClean="0">
                <a:latin typeface="黑体" panose="02010609060101010101" charset="-122"/>
                <a:ea typeface="黑体" panose="02010609060101010101" charset="-122"/>
                <a:cs typeface="黑体" panose="02010609060101010101" charset="-122"/>
              </a:rPr>
              <a:t>）分析特点：从文明遗址“满天星斗”（即分布较分散）到“中原核心”，文明向中原地带汇聚的特点；从各地文明的地域性、各民族的个性分析“多元”（即多样性</a:t>
            </a:r>
            <a:r>
              <a:rPr lang="en-US" altLang="zh-CN" sz="2400" b="1" dirty="0" smtClean="0">
                <a:latin typeface="黑体" panose="02010609060101010101" charset="-122"/>
                <a:ea typeface="黑体" panose="02010609060101010101" charset="-122"/>
                <a:cs typeface="黑体" panose="02010609060101010101" charset="-122"/>
              </a:rPr>
              <a:t>)</a:t>
            </a:r>
            <a:r>
              <a:rPr lang="zh-CN" altLang="en-US" sz="2400" b="1" dirty="0" smtClean="0">
                <a:latin typeface="黑体" panose="02010609060101010101" charset="-122"/>
                <a:ea typeface="黑体" panose="02010609060101010101" charset="-122"/>
                <a:cs typeface="黑体" panose="02010609060101010101" charset="-122"/>
              </a:rPr>
              <a:t>的特点；以文物发现验证历史。（历史解释、史料实证、时空观念）。最终中华文明呈现“多元一体”的特点。</a:t>
            </a:r>
            <a:endParaRPr lang="en-US" altLang="zh-CN" sz="2400" b="1" dirty="0" smtClean="0">
              <a:latin typeface="黑体" panose="02010609060101010101" charset="-122"/>
              <a:ea typeface="黑体" panose="02010609060101010101" charset="-122"/>
              <a:cs typeface="黑体" panose="02010609060101010101" charset="-122"/>
            </a:endParaRPr>
          </a:p>
          <a:p>
            <a:pPr>
              <a:lnSpc>
                <a:spcPct val="150000"/>
              </a:lnSpc>
            </a:pPr>
            <a:r>
              <a:rPr lang="zh-CN" altLang="en-US" sz="2400" b="1" dirty="0" smtClean="0">
                <a:latin typeface="黑体" panose="02010609060101010101" charset="-122"/>
                <a:ea typeface="黑体" panose="02010609060101010101" charset="-122"/>
                <a:cs typeface="黑体" panose="02010609060101010101" charset="-122"/>
              </a:rPr>
              <a:t>（</a:t>
            </a:r>
            <a:r>
              <a:rPr lang="en-US" altLang="zh-CN" sz="2400" b="1" dirty="0" smtClean="0">
                <a:latin typeface="黑体" panose="02010609060101010101" charset="-122"/>
                <a:ea typeface="黑体" panose="02010609060101010101" charset="-122"/>
                <a:cs typeface="黑体" panose="02010609060101010101" charset="-122"/>
              </a:rPr>
              <a:t>3</a:t>
            </a:r>
            <a:r>
              <a:rPr lang="zh-CN" altLang="en-US" sz="2400" b="1" dirty="0" smtClean="0">
                <a:latin typeface="黑体" panose="02010609060101010101" charset="-122"/>
                <a:ea typeface="黑体" panose="02010609060101010101" charset="-122"/>
                <a:cs typeface="黑体" panose="02010609060101010101" charset="-122"/>
              </a:rPr>
              <a:t>）中化民族有较强的凝聚力，各地文明虽有个性、但又呈现一体性，中华民族你中有我、我中有你，多元一体。（家国情怀）</a:t>
            </a:r>
            <a:endParaRPr lang="zh-CN" altLang="en-US" sz="2400" b="1"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25" name="Text Box 33"/>
          <p:cNvSpPr txBox="1">
            <a:spLocks noChangeArrowheads="1"/>
          </p:cNvSpPr>
          <p:nvPr>
            <p:custDataLst>
              <p:tags r:id="rId1"/>
            </p:custDataLst>
          </p:nvPr>
        </p:nvSpPr>
        <p:spPr bwMode="auto">
          <a:xfrm>
            <a:off x="325755" y="908685"/>
            <a:ext cx="8877300" cy="717550"/>
          </a:xfrm>
          <a:prstGeom prst="rect">
            <a:avLst/>
          </a:prstGeom>
          <a:solidFill>
            <a:srgbClr val="FFC000"/>
          </a:solidFill>
          <a:ln w="38100">
            <a:solidFill>
              <a:srgbClr val="2D2DFF"/>
            </a:solidFill>
          </a:ln>
          <a:effectLst/>
        </p:spPr>
        <p:txBody>
          <a:bodyPr wrap="square">
            <a:noAutofit/>
          </a:bodyPr>
          <a:p>
            <a:pPr indent="0"/>
            <a:r>
              <a:rPr lang="en-US" alt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创设教学情境，体现学生自主学习</a:t>
            </a:r>
            <a:endPar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418465" y="2134235"/>
            <a:ext cx="11392535" cy="3502660"/>
          </a:xfrm>
          <a:prstGeom prst="rect">
            <a:avLst/>
          </a:prstGeom>
          <a:noFill/>
        </p:spPr>
        <p:txBody>
          <a:bodyPr wrap="square" rtlCol="0">
            <a:spAutoFit/>
          </a:bodyPr>
          <a:p>
            <a:pPr indent="0" fontAlgn="auto">
              <a:lnSpc>
                <a:spcPts val="3800"/>
              </a:lnSpc>
            </a:pPr>
            <a:r>
              <a:rPr lang="zh-CN" altLang="en-US" sz="2800" b="1">
                <a:latin typeface="黑体" panose="02010609060101010101" charset="-122"/>
                <a:ea typeface="黑体" panose="02010609060101010101" charset="-122"/>
                <a:cs typeface="黑体" panose="02010609060101010101" charset="-122"/>
              </a:rPr>
              <a:t>在新教标核心素养教学理念中，以</a:t>
            </a:r>
            <a:r>
              <a:rPr lang="zh-CN" altLang="en-US" sz="2800" b="1">
                <a:solidFill>
                  <a:srgbClr val="C00000"/>
                </a:solidFill>
                <a:latin typeface="黑体" panose="02010609060101010101" charset="-122"/>
                <a:ea typeface="黑体" panose="02010609060101010101" charset="-122"/>
                <a:cs typeface="黑体" panose="02010609060101010101" charset="-122"/>
              </a:rPr>
              <a:t>发展学生的学科素质，培养学生在学习中的自主学习能力</a:t>
            </a:r>
            <a:r>
              <a:rPr lang="zh-CN" altLang="en-US" sz="2800" b="1">
                <a:latin typeface="黑体" panose="02010609060101010101" charset="-122"/>
                <a:ea typeface="黑体" panose="02010609060101010101" charset="-122"/>
                <a:cs typeface="黑体" panose="02010609060101010101" charset="-122"/>
              </a:rPr>
              <a:t>为主要的教学任务，教师要</a:t>
            </a:r>
            <a:r>
              <a:rPr lang="zh-CN" altLang="en-US" sz="2800" b="1">
                <a:solidFill>
                  <a:srgbClr val="C00000"/>
                </a:solidFill>
                <a:latin typeface="黑体" panose="02010609060101010101" charset="-122"/>
                <a:ea typeface="黑体" panose="02010609060101010101" charset="-122"/>
                <a:cs typeface="黑体" panose="02010609060101010101" charset="-122"/>
              </a:rPr>
              <a:t>利用教学情境，引导学生自主学习，</a:t>
            </a:r>
            <a:r>
              <a:rPr lang="zh-CN" altLang="en-US" sz="2800" b="1">
                <a:solidFill>
                  <a:schemeClr val="tx1"/>
                </a:solidFill>
                <a:latin typeface="黑体" panose="02010609060101010101" charset="-122"/>
                <a:ea typeface="黑体" panose="02010609060101010101" charset="-122"/>
                <a:cs typeface="黑体" panose="02010609060101010101" charset="-122"/>
              </a:rPr>
              <a:t>提高学生核心素养。学习情境、生活情境、社会情境、学术情景等</a:t>
            </a:r>
            <a:r>
              <a:rPr lang="zh-CN" altLang="en-US" sz="2800" b="1">
                <a:solidFill>
                  <a:srgbClr val="FF0000"/>
                </a:solidFill>
                <a:latin typeface="黑体" panose="02010609060101010101" charset="-122"/>
                <a:ea typeface="黑体" panose="02010609060101010101" charset="-122"/>
                <a:cs typeface="黑体" panose="02010609060101010101" charset="-122"/>
              </a:rPr>
              <a:t>多种</a:t>
            </a:r>
            <a:r>
              <a:rPr lang="zh-CN" altLang="en-US" sz="2800" b="1">
                <a:solidFill>
                  <a:schemeClr val="tx1"/>
                </a:solidFill>
                <a:latin typeface="黑体" panose="02010609060101010101" charset="-122"/>
                <a:ea typeface="黑体" panose="02010609060101010101" charset="-122"/>
                <a:cs typeface="黑体" panose="02010609060101010101" charset="-122"/>
              </a:rPr>
              <a:t>。</a:t>
            </a:r>
            <a:endParaRPr lang="zh-CN" altLang="en-US" sz="2800" b="1">
              <a:solidFill>
                <a:schemeClr val="tx1"/>
              </a:solidFill>
              <a:latin typeface="黑体" panose="02010609060101010101" charset="-122"/>
              <a:ea typeface="黑体" panose="02010609060101010101" charset="-122"/>
              <a:cs typeface="黑体" panose="02010609060101010101" charset="-122"/>
            </a:endParaRPr>
          </a:p>
          <a:p>
            <a:pPr indent="0" fontAlgn="auto">
              <a:lnSpc>
                <a:spcPts val="3800"/>
              </a:lnSpc>
            </a:pPr>
            <a:r>
              <a:rPr lang="zh-CN" altLang="en-US" sz="2800" b="1">
                <a:solidFill>
                  <a:schemeClr val="tx1"/>
                </a:solidFill>
                <a:latin typeface="黑体" panose="02010609060101010101" charset="-122"/>
                <a:ea typeface="黑体" panose="02010609060101010101" charset="-122"/>
                <a:cs typeface="黑体" panose="02010609060101010101" charset="-122"/>
              </a:rPr>
              <a:t>根据教材呈现的时间、图片、文字等创设情境，利用多媒体技术再现情境（长征影片、路线示意图等），结合史事扮演角色体会情境（百家争鸣角色扮演）等。</a:t>
            </a:r>
            <a:endParaRPr lang="zh-CN" altLang="en-US" sz="2800" b="1">
              <a:solidFill>
                <a:schemeClr val="tx1"/>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00025" y="210185"/>
            <a:ext cx="11781790" cy="6386830"/>
          </a:xfrm>
        </p:spPr>
        <p:txBody>
          <a:bodyPr/>
          <a:p>
            <a:pPr marL="0" indent="0" fontAlgn="auto">
              <a:lnSpc>
                <a:spcPts val="3400"/>
              </a:lnSpc>
            </a:pPr>
            <a:r>
              <a:rPr lang="zh-CN" altLang="en-US" sz="2800" b="1">
                <a:latin typeface="黑体" panose="02010609060101010101" charset="-122"/>
                <a:ea typeface="黑体" panose="02010609060101010101" charset="-122"/>
                <a:cs typeface="黑体" panose="02010609060101010101" charset="-122"/>
              </a:rPr>
              <a:t>例如：《夏、商、西周的政治制度》</a:t>
            </a:r>
            <a:br>
              <a:rPr lang="zh-CN" altLang="en-US" sz="2800" b="1">
                <a:latin typeface="黑体" panose="02010609060101010101" charset="-122"/>
                <a:ea typeface="黑体" panose="02010609060101010101" charset="-122"/>
                <a:cs typeface="黑体" panose="02010609060101010101" charset="-122"/>
              </a:rPr>
            </a:br>
            <a:br>
              <a:rPr lang="zh-CN" altLang="en-US" sz="2800" b="1">
                <a:latin typeface="黑体" panose="02010609060101010101" charset="-122"/>
                <a:ea typeface="黑体" panose="02010609060101010101" charset="-122"/>
                <a:cs typeface="黑体" panose="02010609060101010101" charset="-122"/>
              </a:rPr>
            </a:br>
            <a:r>
              <a:rPr lang="zh-CN" altLang="en-US" sz="2800" b="1">
                <a:latin typeface="黑体" panose="02010609060101010101" charset="-122"/>
                <a:ea typeface="黑体" panose="02010609060101010101" charset="-122"/>
                <a:cs typeface="黑体" panose="02010609060101010101" charset="-122"/>
              </a:rPr>
              <a:t>教师就可以先通过情境的导入： 中国是</a:t>
            </a:r>
            <a:r>
              <a:rPr lang="zh-CN" altLang="en-US" sz="2800" b="1">
                <a:solidFill>
                  <a:srgbClr val="C00000"/>
                </a:solidFill>
                <a:latin typeface="黑体" panose="02010609060101010101" charset="-122"/>
                <a:ea typeface="黑体" panose="02010609060101010101" charset="-122"/>
                <a:cs typeface="黑体" panose="02010609060101010101" charset="-122"/>
              </a:rPr>
              <a:t>文明古国</a:t>
            </a:r>
            <a:r>
              <a:rPr lang="zh-CN" altLang="en-US" sz="2800" b="1">
                <a:latin typeface="黑体" panose="02010609060101010101" charset="-122"/>
                <a:ea typeface="黑体" panose="02010609060101010101" charset="-122"/>
                <a:cs typeface="黑体" panose="02010609060101010101" charset="-122"/>
              </a:rPr>
              <a:t>，我国文明古国的由来有许多</a:t>
            </a:r>
            <a:r>
              <a:rPr lang="zh-CN" altLang="en-US" sz="2800" b="1">
                <a:solidFill>
                  <a:srgbClr val="C00000"/>
                </a:solidFill>
                <a:latin typeface="黑体" panose="02010609060101010101" charset="-122"/>
                <a:ea typeface="黑体" panose="02010609060101010101" charset="-122"/>
                <a:cs typeface="黑体" panose="02010609060101010101" charset="-122"/>
              </a:rPr>
              <a:t>古老的传说</a:t>
            </a:r>
            <a:r>
              <a:rPr lang="zh-CN" altLang="en-US" sz="2800" b="1">
                <a:latin typeface="黑体" panose="02010609060101010101" charset="-122"/>
                <a:ea typeface="黑体" panose="02010609060101010101" charset="-122"/>
                <a:cs typeface="黑体" panose="02010609060101010101" charset="-122"/>
              </a:rPr>
              <a:t>，如“女娲造人 ”“盘古开天 ”等，给学生讲授中国从部落聚居到国家发展体制的</a:t>
            </a:r>
            <a:r>
              <a:rPr lang="zh-CN" altLang="en-US" sz="2800" b="1">
                <a:solidFill>
                  <a:srgbClr val="C00000"/>
                </a:solidFill>
                <a:latin typeface="黑体" panose="02010609060101010101" charset="-122"/>
                <a:ea typeface="黑体" panose="02010609060101010101" charset="-122"/>
                <a:cs typeface="黑体" panose="02010609060101010101" charset="-122"/>
              </a:rPr>
              <a:t>心理建设</a:t>
            </a:r>
            <a:r>
              <a:rPr lang="zh-CN" altLang="en-US" sz="2800" b="1">
                <a:latin typeface="黑体" panose="02010609060101010101" charset="-122"/>
                <a:ea typeface="黑体" panose="02010609060101010101" charset="-122"/>
                <a:cs typeface="黑体" panose="02010609060101010101" charset="-122"/>
              </a:rPr>
              <a:t>，从而</a:t>
            </a:r>
            <a:r>
              <a:rPr lang="zh-CN" altLang="en-US" sz="2800" b="1">
                <a:solidFill>
                  <a:srgbClr val="C00000"/>
                </a:solidFill>
                <a:latin typeface="黑体" panose="02010609060101010101" charset="-122"/>
                <a:ea typeface="黑体" panose="02010609060101010101" charset="-122"/>
                <a:cs typeface="黑体" panose="02010609060101010101" charset="-122"/>
              </a:rPr>
              <a:t>激发学生主动探索学习的欲望</a:t>
            </a:r>
            <a:r>
              <a:rPr lang="zh-CN" altLang="en-US" sz="2800" b="1">
                <a:latin typeface="黑体" panose="02010609060101010101" charset="-122"/>
                <a:ea typeface="黑体" panose="02010609060101010101" charset="-122"/>
                <a:cs typeface="黑体" panose="02010609060101010101" charset="-122"/>
              </a:rPr>
              <a:t>。教师让学生将</a:t>
            </a:r>
            <a:r>
              <a:rPr lang="zh-CN" altLang="en-US" sz="2800" b="1">
                <a:solidFill>
                  <a:srgbClr val="C00000"/>
                </a:solidFill>
                <a:latin typeface="黑体" panose="02010609060101010101" charset="-122"/>
                <a:ea typeface="黑体" panose="02010609060101010101" charset="-122"/>
                <a:cs typeface="黑体" panose="02010609060101010101" charset="-122"/>
              </a:rPr>
              <a:t>历史教材进行通读</a:t>
            </a:r>
            <a:r>
              <a:rPr lang="zh-CN" altLang="en-US" sz="2800" b="1">
                <a:latin typeface="黑体" panose="02010609060101010101" charset="-122"/>
                <a:ea typeface="黑体" panose="02010609060101010101" charset="-122"/>
                <a:cs typeface="黑体" panose="02010609060101010101" charset="-122"/>
              </a:rPr>
              <a:t>，就自己遇到的学习</a:t>
            </a:r>
            <a:r>
              <a:rPr lang="zh-CN" altLang="en-US" sz="2800" b="1">
                <a:solidFill>
                  <a:srgbClr val="C00000"/>
                </a:solidFill>
                <a:latin typeface="黑体" panose="02010609060101010101" charset="-122"/>
                <a:ea typeface="黑体" panose="02010609060101010101" charset="-122"/>
                <a:cs typeface="黑体" panose="02010609060101010101" charset="-122"/>
              </a:rPr>
              <a:t>问题进行标注</a:t>
            </a:r>
            <a:r>
              <a:rPr lang="zh-CN" altLang="en-US" sz="2800" b="1">
                <a:latin typeface="黑体" panose="02010609060101010101" charset="-122"/>
                <a:ea typeface="黑体" panose="02010609060101010101" charset="-122"/>
                <a:cs typeface="黑体" panose="02010609060101010101" charset="-122"/>
              </a:rPr>
              <a:t>，进而再给学生提供可参考的资料，让学生进行进一步的</a:t>
            </a:r>
            <a:r>
              <a:rPr lang="zh-CN" altLang="en-US" sz="2800" b="1">
                <a:solidFill>
                  <a:srgbClr val="C00000"/>
                </a:solidFill>
                <a:latin typeface="黑体" panose="02010609060101010101" charset="-122"/>
                <a:ea typeface="黑体" panose="02010609060101010101" charset="-122"/>
                <a:cs typeface="黑体" panose="02010609060101010101" charset="-122"/>
              </a:rPr>
              <a:t>自主探索学习</a:t>
            </a:r>
            <a:r>
              <a:rPr lang="zh-CN" altLang="en-US" sz="2800" b="1">
                <a:latin typeface="黑体" panose="02010609060101010101" charset="-122"/>
                <a:ea typeface="黑体" panose="02010609060101010101" charset="-122"/>
                <a:cs typeface="黑体" panose="02010609060101010101" charset="-122"/>
              </a:rPr>
              <a:t>，当学生对历史事件有所理解之后，再进行重难点知识的教学活动。当学生在课堂上将自己的教学问题提出之后，教师可以</a:t>
            </a:r>
            <a:r>
              <a:rPr lang="zh-CN" altLang="en-US" sz="2800" b="1">
                <a:solidFill>
                  <a:srgbClr val="C00000"/>
                </a:solidFill>
                <a:latin typeface="黑体" panose="02010609060101010101" charset="-122"/>
                <a:ea typeface="黑体" panose="02010609060101010101" charset="-122"/>
                <a:cs typeface="黑体" panose="02010609060101010101" charset="-122"/>
              </a:rPr>
              <a:t>引导全班学生进行共同思考</a:t>
            </a:r>
            <a:r>
              <a:rPr lang="zh-CN" altLang="en-US" sz="2800" b="1">
                <a:latin typeface="黑体" panose="02010609060101010101" charset="-122"/>
                <a:ea typeface="黑体" panose="02010609060101010101" charset="-122"/>
                <a:cs typeface="黑体" panose="02010609060101010101" charset="-122"/>
              </a:rPr>
              <a:t>，从而让学生通过自己的探究理解中国出现早期的国家政治制度是社会发展的必然产物。</a:t>
            </a:r>
            <a:br>
              <a:rPr lang="zh-CN" altLang="en-US" sz="2800" b="1">
                <a:latin typeface="黑体" panose="02010609060101010101" charset="-122"/>
                <a:ea typeface="黑体" panose="02010609060101010101" charset="-122"/>
                <a:cs typeface="黑体" panose="02010609060101010101" charset="-122"/>
              </a:rPr>
            </a:br>
            <a:r>
              <a:rPr lang="zh-CN" altLang="en-US" sz="2800" b="1">
                <a:latin typeface="黑体" panose="02010609060101010101" charset="-122"/>
                <a:ea typeface="黑体" panose="02010609060101010101" charset="-122"/>
                <a:cs typeface="黑体" panose="02010609060101010101" charset="-122"/>
              </a:rPr>
              <a:t>通过教学情境以学生为主的教学形式，让学生深入了解了夏商制度的特点，让学生对世袭制、封建制、宗法制的演变有深刻的印象，让学生明白正因为制度的更迭，才构成了中国古代早期的政治制度，其对以后政治文明产生深远影响，最终达到</a:t>
            </a:r>
            <a:r>
              <a:rPr lang="zh-CN" altLang="en-US" sz="2800" b="1">
                <a:solidFill>
                  <a:srgbClr val="C00000"/>
                </a:solidFill>
                <a:latin typeface="黑体" panose="02010609060101010101" charset="-122"/>
                <a:ea typeface="黑体" panose="02010609060101010101" charset="-122"/>
                <a:cs typeface="黑体" panose="02010609060101010101" charset="-122"/>
              </a:rPr>
              <a:t>深化历史教学的意义，落实核心素养</a:t>
            </a:r>
            <a:r>
              <a:rPr lang="zh-CN" altLang="en-US" sz="2800" b="1">
                <a:latin typeface="黑体" panose="02010609060101010101" charset="-122"/>
                <a:ea typeface="黑体" panose="02010609060101010101" charset="-122"/>
                <a:cs typeface="黑体" panose="02010609060101010101" charset="-122"/>
              </a:rPr>
              <a:t>。</a:t>
            </a:r>
            <a:endParaRPr lang="zh-CN" altLang="en-US" sz="2800" b="1">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25" name="Text Box 33"/>
          <p:cNvSpPr txBox="1">
            <a:spLocks noChangeArrowheads="1"/>
          </p:cNvSpPr>
          <p:nvPr>
            <p:custDataLst>
              <p:tags r:id="rId1"/>
            </p:custDataLst>
          </p:nvPr>
        </p:nvSpPr>
        <p:spPr bwMode="auto">
          <a:xfrm>
            <a:off x="418465" y="673100"/>
            <a:ext cx="8877300" cy="717550"/>
          </a:xfrm>
          <a:prstGeom prst="rect">
            <a:avLst/>
          </a:prstGeom>
          <a:solidFill>
            <a:srgbClr val="FFC000"/>
          </a:solidFill>
          <a:ln w="38100">
            <a:solidFill>
              <a:srgbClr val="2D2DFF"/>
            </a:solidFill>
          </a:ln>
          <a:effectLst/>
        </p:spPr>
        <p:txBody>
          <a:bodyPr wrap="square">
            <a:noAutofit/>
          </a:bodyPr>
          <a:p>
            <a:pPr indent="0"/>
            <a:r>
              <a:rPr lang="en-US" alt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采用小组教学，培养学生合作探究学习能力</a:t>
            </a:r>
            <a:endPar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418465" y="1982470"/>
            <a:ext cx="11392535" cy="2040255"/>
          </a:xfrm>
          <a:prstGeom prst="rect">
            <a:avLst/>
          </a:prstGeom>
          <a:noFill/>
        </p:spPr>
        <p:txBody>
          <a:bodyPr wrap="square" rtlCol="0">
            <a:spAutoFit/>
          </a:bodyPr>
          <a:p>
            <a:pPr indent="0" fontAlgn="auto">
              <a:lnSpc>
                <a:spcPts val="3800"/>
              </a:lnSpc>
            </a:pPr>
            <a:r>
              <a:rPr lang="zh-CN" altLang="en-US" sz="2800" b="1">
                <a:solidFill>
                  <a:srgbClr val="C00000"/>
                </a:solidFill>
                <a:latin typeface="黑体" panose="02010609060101010101" charset="-122"/>
                <a:ea typeface="黑体" panose="02010609060101010101" charset="-122"/>
                <a:cs typeface="黑体" panose="02010609060101010101" charset="-122"/>
              </a:rPr>
              <a:t>学生参与</a:t>
            </a:r>
            <a:r>
              <a:rPr lang="zh-CN" altLang="en-US" sz="2800" b="1">
                <a:latin typeface="黑体" panose="02010609060101010101" charset="-122"/>
                <a:ea typeface="黑体" panose="02010609060101010101" charset="-122"/>
                <a:cs typeface="黑体" panose="02010609060101010101" charset="-122"/>
              </a:rPr>
              <a:t>教学活动的过程</a:t>
            </a:r>
            <a:r>
              <a:rPr lang="zh-CN" altLang="en-US" sz="2800" b="1">
                <a:solidFill>
                  <a:srgbClr val="C00000"/>
                </a:solidFill>
                <a:latin typeface="黑体" panose="02010609060101010101" charset="-122"/>
                <a:ea typeface="黑体" panose="02010609060101010101" charset="-122"/>
                <a:cs typeface="黑体" panose="02010609060101010101" charset="-122"/>
              </a:rPr>
              <a:t>更有利于</a:t>
            </a:r>
            <a:r>
              <a:rPr lang="zh-CN" altLang="en-US" sz="2800" b="1">
                <a:latin typeface="黑体" panose="02010609060101010101" charset="-122"/>
                <a:ea typeface="黑体" panose="02010609060101010101" charset="-122"/>
                <a:cs typeface="黑体" panose="02010609060101010101" charset="-122"/>
              </a:rPr>
              <a:t>学生核心素养教学目标的实现。教师可以在历史教学课堂</a:t>
            </a:r>
            <a:r>
              <a:rPr lang="zh-CN" altLang="en-US" sz="2800" b="1">
                <a:solidFill>
                  <a:srgbClr val="C00000"/>
                </a:solidFill>
                <a:latin typeface="黑体" panose="02010609060101010101" charset="-122"/>
                <a:ea typeface="黑体" panose="02010609060101010101" charset="-122"/>
                <a:cs typeface="黑体" panose="02010609060101010101" charset="-122"/>
              </a:rPr>
              <a:t>采用小组合作的互动教学形式</a:t>
            </a:r>
            <a:r>
              <a:rPr lang="zh-CN" altLang="en-US" sz="2800" b="1">
                <a:solidFill>
                  <a:schemeClr val="tx1"/>
                </a:solidFill>
                <a:latin typeface="黑体" panose="02010609060101010101" charset="-122"/>
                <a:ea typeface="黑体" panose="02010609060101010101" charset="-122"/>
                <a:cs typeface="黑体" panose="02010609060101010101" charset="-122"/>
              </a:rPr>
              <a:t>，既能体现以生为本的教学理念，也能在小组互动教学过程中，</a:t>
            </a:r>
            <a:r>
              <a:rPr lang="zh-CN" altLang="en-US" sz="2800" b="1">
                <a:solidFill>
                  <a:srgbClr val="C00000"/>
                </a:solidFill>
                <a:latin typeface="黑体" panose="02010609060101010101" charset="-122"/>
                <a:ea typeface="黑体" panose="02010609060101010101" charset="-122"/>
                <a:cs typeface="黑体" panose="02010609060101010101" charset="-122"/>
              </a:rPr>
              <a:t>开发学生更大的学习潜力、积极性，解决教学重难点问题，提升学科核心素养。</a:t>
            </a:r>
            <a:endParaRPr lang="zh-CN" altLang="en-US" sz="2800" b="1">
              <a:solidFill>
                <a:srgbClr val="C0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87705" y="468630"/>
            <a:ext cx="10984230" cy="5805170"/>
          </a:xfrm>
        </p:spPr>
        <p:txBody>
          <a:bodyPr>
            <a:noAutofit/>
          </a:bodyPr>
          <a:p>
            <a:pPr marL="0" indent="0">
              <a:buNone/>
            </a:pPr>
            <a:r>
              <a:rPr lang="zh-CN" altLang="en-US" sz="3600" b="1">
                <a:latin typeface="黑体" panose="02010609060101010101" charset="-122"/>
                <a:ea typeface="黑体" panose="02010609060101010101" charset="-122"/>
                <a:cs typeface="黑体" panose="02010609060101010101" charset="-122"/>
              </a:rPr>
              <a:t>例如《祖国统一大业》</a:t>
            </a:r>
            <a:endParaRPr lang="zh-CN" altLang="en-US" sz="3600" b="1">
              <a:latin typeface="黑体" panose="02010609060101010101" charset="-122"/>
              <a:ea typeface="黑体" panose="02010609060101010101" charset="-122"/>
              <a:cs typeface="黑体" panose="02010609060101010101" charset="-122"/>
            </a:endParaRPr>
          </a:p>
          <a:p>
            <a:endParaRPr lang="zh-CN" altLang="en-US" sz="2800" b="1">
              <a:latin typeface="黑体" panose="02010609060101010101" charset="-122"/>
              <a:ea typeface="黑体" panose="02010609060101010101" charset="-122"/>
              <a:cs typeface="黑体" panose="02010609060101010101" charset="-122"/>
            </a:endParaRPr>
          </a:p>
          <a:p>
            <a:pPr marL="0" indent="0" fontAlgn="auto">
              <a:lnSpc>
                <a:spcPts val="3600"/>
              </a:lnSpc>
              <a:spcBef>
                <a:spcPts val="700"/>
              </a:spcBef>
              <a:buNone/>
            </a:pPr>
            <a:r>
              <a:rPr lang="zh-CN" altLang="en-US" sz="2800" b="1">
                <a:latin typeface="黑体" panose="02010609060101010101" charset="-122"/>
                <a:ea typeface="黑体" panose="02010609060101010101" charset="-122"/>
                <a:cs typeface="黑体" panose="02010609060101010101" charset="-122"/>
              </a:rPr>
              <a:t>教师就可以通过</a:t>
            </a:r>
            <a:r>
              <a:rPr lang="zh-CN" altLang="en-US" sz="2800" b="1">
                <a:solidFill>
                  <a:srgbClr val="C00000"/>
                </a:solidFill>
                <a:latin typeface="黑体" panose="02010609060101010101" charset="-122"/>
                <a:ea typeface="黑体" panose="02010609060101010101" charset="-122"/>
                <a:cs typeface="黑体" panose="02010609060101010101" charset="-122"/>
              </a:rPr>
              <a:t>小组合作探究的学习模式</a:t>
            </a:r>
            <a:r>
              <a:rPr lang="zh-CN" altLang="en-US" sz="2800" b="1">
                <a:latin typeface="黑体" panose="02010609060101010101" charset="-122"/>
                <a:ea typeface="黑体" panose="02010609060101010101" charset="-122"/>
                <a:cs typeface="黑体" panose="02010609060101010101" charset="-122"/>
              </a:rPr>
              <a:t>，让学生展开对本章内容的学习，如先让学生</a:t>
            </a:r>
            <a:r>
              <a:rPr lang="zh-CN" altLang="en-US" sz="2800" b="1">
                <a:solidFill>
                  <a:srgbClr val="C00000"/>
                </a:solidFill>
                <a:latin typeface="黑体" panose="02010609060101010101" charset="-122"/>
                <a:ea typeface="黑体" panose="02010609060101010101" charset="-122"/>
                <a:cs typeface="黑体" panose="02010609060101010101" charset="-122"/>
              </a:rPr>
              <a:t>以小组形式发表</a:t>
            </a:r>
            <a:r>
              <a:rPr lang="zh-CN" altLang="en-US" sz="2800" b="1">
                <a:latin typeface="黑体" panose="02010609060101010101" charset="-122"/>
                <a:ea typeface="黑体" panose="02010609060101010101" charset="-122"/>
                <a:cs typeface="黑体" panose="02010609060101010101" charset="-122"/>
              </a:rPr>
              <a:t>对 港、澳、台三地的</a:t>
            </a:r>
            <a:r>
              <a:rPr lang="zh-CN" altLang="en-US" sz="2800" b="1">
                <a:solidFill>
                  <a:srgbClr val="C00000"/>
                </a:solidFill>
                <a:latin typeface="黑体" panose="02010609060101010101" charset="-122"/>
                <a:ea typeface="黑体" panose="02010609060101010101" charset="-122"/>
                <a:cs typeface="黑体" panose="02010609060101010101" charset="-122"/>
              </a:rPr>
              <a:t>了解情况</a:t>
            </a:r>
            <a:r>
              <a:rPr lang="zh-CN" altLang="en-US" sz="2800" b="1">
                <a:latin typeface="黑体" panose="02010609060101010101" charset="-122"/>
                <a:ea typeface="黑体" panose="02010609060101010101" charset="-122"/>
                <a:cs typeface="黑体" panose="02010609060101010101" charset="-122"/>
              </a:rPr>
              <a:t>，再让学生</a:t>
            </a:r>
            <a:r>
              <a:rPr lang="zh-CN" altLang="en-US" sz="2800" b="1">
                <a:solidFill>
                  <a:srgbClr val="C00000"/>
                </a:solidFill>
                <a:latin typeface="黑体" panose="02010609060101010101" charset="-122"/>
                <a:ea typeface="黑体" panose="02010609060101010101" charset="-122"/>
                <a:cs typeface="黑体" panose="02010609060101010101" charset="-122"/>
              </a:rPr>
              <a:t>以小组为单位</a:t>
            </a:r>
            <a:r>
              <a:rPr lang="zh-CN" altLang="en-US" sz="2800" b="1">
                <a:latin typeface="黑体" panose="02010609060101010101" charset="-122"/>
                <a:ea typeface="黑体" panose="02010609060101010101" charset="-122"/>
                <a:cs typeface="黑体" panose="02010609060101010101" charset="-122"/>
              </a:rPr>
              <a:t>结合本章学习的内容，对港、澳、台问题的由来</a:t>
            </a:r>
            <a:r>
              <a:rPr lang="zh-CN" altLang="en-US" sz="2800" b="1">
                <a:solidFill>
                  <a:srgbClr val="C00000"/>
                </a:solidFill>
                <a:latin typeface="黑体" panose="02010609060101010101" charset="-122"/>
                <a:ea typeface="黑体" panose="02010609060101010101" charset="-122"/>
                <a:cs typeface="黑体" panose="02010609060101010101" charset="-122"/>
              </a:rPr>
              <a:t>进行探讨</a:t>
            </a:r>
            <a:r>
              <a:rPr lang="zh-CN" altLang="en-US" sz="2800" b="1">
                <a:latin typeface="黑体" panose="02010609060101010101" charset="-122"/>
                <a:ea typeface="黑体" panose="02010609060101010101" charset="-122"/>
                <a:cs typeface="黑体" panose="02010609060101010101" charset="-122"/>
              </a:rPr>
              <a:t>，教师再配合学生，用板书的形式进行问题归纳，在学生找到问题的由来之后，在引导学生</a:t>
            </a:r>
            <a:r>
              <a:rPr lang="zh-CN" altLang="en-US" sz="2800" b="1">
                <a:solidFill>
                  <a:srgbClr val="C00000"/>
                </a:solidFill>
                <a:latin typeface="黑体" panose="02010609060101010101" charset="-122"/>
                <a:ea typeface="黑体" panose="02010609060101010101" charset="-122"/>
                <a:cs typeface="黑体" panose="02010609060101010101" charset="-122"/>
              </a:rPr>
              <a:t>思考应该采取什么对策应对</a:t>
            </a:r>
            <a:r>
              <a:rPr lang="zh-CN" altLang="en-US" sz="2800" b="1">
                <a:latin typeface="黑体" panose="02010609060101010101" charset="-122"/>
                <a:ea typeface="黑体" panose="02010609060101010101" charset="-122"/>
                <a:cs typeface="黑体" panose="02010609060101010101" charset="-122"/>
              </a:rPr>
              <a:t>，让学生结合历史发展，结合国家发展政策进行大胆的想象，教师再进行引导性的总结，从而让学生</a:t>
            </a:r>
            <a:r>
              <a:rPr lang="zh-CN" altLang="en-US" sz="2800" b="1">
                <a:solidFill>
                  <a:srgbClr val="C00000"/>
                </a:solidFill>
                <a:latin typeface="黑体" panose="02010609060101010101" charset="-122"/>
                <a:ea typeface="黑体" panose="02010609060101010101" charset="-122"/>
                <a:cs typeface="黑体" panose="02010609060101010101" charset="-122"/>
              </a:rPr>
              <a:t>理解“一国两制 ”的内涵</a:t>
            </a:r>
            <a:r>
              <a:rPr lang="zh-CN" altLang="en-US" sz="2800" b="1">
                <a:latin typeface="黑体" panose="02010609060101010101" charset="-122"/>
                <a:ea typeface="黑体" panose="02010609060101010101" charset="-122"/>
                <a:cs typeface="黑体" panose="02010609060101010101" charset="-122"/>
              </a:rPr>
              <a:t>。通过小组合作 探究式的教学活动，不仅有利于培养学生对历史问题的分析能力，也</a:t>
            </a:r>
            <a:r>
              <a:rPr lang="zh-CN" altLang="en-US" sz="2800" b="1">
                <a:solidFill>
                  <a:srgbClr val="C00000"/>
                </a:solidFill>
                <a:latin typeface="黑体" panose="02010609060101010101" charset="-122"/>
                <a:ea typeface="黑体" panose="02010609060101010101" charset="-122"/>
                <a:cs typeface="黑体" panose="02010609060101010101" charset="-122"/>
              </a:rPr>
              <a:t>有利于培养学生的爱国情怀，利于学生正确价值观的形成，培养学科核心素养。</a:t>
            </a:r>
            <a:endParaRPr lang="zh-CN" altLang="en-US" sz="2800" b="1">
              <a:solidFill>
                <a:srgbClr val="C0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25" name="Text Box 33"/>
          <p:cNvSpPr txBox="1">
            <a:spLocks noChangeArrowheads="1"/>
          </p:cNvSpPr>
          <p:nvPr>
            <p:custDataLst>
              <p:tags r:id="rId1"/>
            </p:custDataLst>
          </p:nvPr>
        </p:nvSpPr>
        <p:spPr bwMode="auto">
          <a:xfrm>
            <a:off x="418465" y="412750"/>
            <a:ext cx="7171055" cy="717550"/>
          </a:xfrm>
          <a:prstGeom prst="rect">
            <a:avLst/>
          </a:prstGeom>
          <a:solidFill>
            <a:srgbClr val="FFC000"/>
          </a:solidFill>
          <a:ln w="38100">
            <a:solidFill>
              <a:srgbClr val="2D2DFF"/>
            </a:solidFill>
          </a:ln>
          <a:effectLst/>
        </p:spPr>
        <p:txBody>
          <a:bodyPr wrap="square">
            <a:noAutofit/>
          </a:bodyPr>
          <a:p>
            <a:pPr indent="0"/>
            <a:r>
              <a:rPr lang="en-US" alt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结合科技设备，创新教学形式</a:t>
            </a:r>
            <a:endParaRPr lang="zh-CN" sz="3200" b="1">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418465" y="1696720"/>
            <a:ext cx="11392535" cy="4592320"/>
          </a:xfrm>
          <a:prstGeom prst="rect">
            <a:avLst/>
          </a:prstGeom>
          <a:noFill/>
        </p:spPr>
        <p:txBody>
          <a:bodyPr wrap="square" rtlCol="0">
            <a:spAutoFit/>
          </a:bodyPr>
          <a:p>
            <a:pPr indent="0" fontAlgn="auto">
              <a:lnSpc>
                <a:spcPts val="3900"/>
              </a:lnSpc>
            </a:pPr>
            <a:r>
              <a:rPr lang="zh-CN" altLang="en-US" sz="2800" b="1">
                <a:latin typeface="黑体" panose="02010609060101010101" charset="-122"/>
                <a:ea typeface="黑体" panose="02010609060101010101" charset="-122"/>
                <a:cs typeface="黑体" panose="02010609060101010101" charset="-122"/>
              </a:rPr>
              <a:t>在培养学生核心素养能力的教学任务中，高中历史教师可以</a:t>
            </a:r>
            <a:r>
              <a:rPr lang="zh-CN" altLang="en-US" sz="2800" b="1">
                <a:solidFill>
                  <a:srgbClr val="C00000"/>
                </a:solidFill>
                <a:latin typeface="黑体" panose="02010609060101010101" charset="-122"/>
                <a:ea typeface="黑体" panose="02010609060101010101" charset="-122"/>
                <a:cs typeface="黑体" panose="02010609060101010101" charset="-122"/>
              </a:rPr>
              <a:t>运用多媒 体教学设备，为学生学习历史带来更便利的学习条件。</a:t>
            </a:r>
            <a:r>
              <a:rPr lang="zh-CN" altLang="en-US" sz="2800" b="1">
                <a:latin typeface="黑体" panose="02010609060101010101" charset="-122"/>
                <a:ea typeface="黑体" panose="02010609060101010101" charset="-122"/>
                <a:cs typeface="黑体" panose="02010609060101010101" charset="-122"/>
              </a:rPr>
              <a:t>教师可以利用多媒体教学设备的信息便利，为学生</a:t>
            </a:r>
            <a:r>
              <a:rPr lang="zh-CN" altLang="en-US" sz="2800" b="1">
                <a:solidFill>
                  <a:srgbClr val="C00000"/>
                </a:solidFill>
                <a:latin typeface="黑体" panose="02010609060101010101" charset="-122"/>
                <a:ea typeface="黑体" panose="02010609060101010101" charset="-122"/>
                <a:cs typeface="黑体" panose="02010609060101010101" charset="-122"/>
              </a:rPr>
              <a:t>搜集和高中历史教学内容相关的教学资料，</a:t>
            </a:r>
            <a:r>
              <a:rPr lang="zh-CN" altLang="en-US" sz="2800" b="1">
                <a:latin typeface="黑体" panose="02010609060101010101" charset="-122"/>
                <a:ea typeface="黑体" panose="02010609060101010101" charset="-122"/>
                <a:cs typeface="黑体" panose="02010609060101010101" charset="-122"/>
              </a:rPr>
              <a:t>从而让高中历史</a:t>
            </a:r>
            <a:r>
              <a:rPr lang="zh-CN" altLang="en-US" sz="2800" b="1">
                <a:solidFill>
                  <a:srgbClr val="C00000"/>
                </a:solidFill>
                <a:latin typeface="黑体" panose="02010609060101010101" charset="-122"/>
                <a:ea typeface="黑体" panose="02010609060101010101" charset="-122"/>
                <a:cs typeface="黑体" panose="02010609060101010101" charset="-122"/>
              </a:rPr>
              <a:t>教学内容丰富</a:t>
            </a:r>
            <a:r>
              <a:rPr lang="zh-CN" altLang="en-US" sz="2800" b="1">
                <a:latin typeface="黑体" panose="02010609060101010101" charset="-122"/>
                <a:ea typeface="黑体" panose="02010609060101010101" charset="-122"/>
                <a:cs typeface="黑体" panose="02010609060101010101" charset="-122"/>
              </a:rPr>
              <a:t>，以实现历史</a:t>
            </a:r>
            <a:r>
              <a:rPr lang="zh-CN" altLang="en-US" sz="2800" b="1">
                <a:solidFill>
                  <a:srgbClr val="C00000"/>
                </a:solidFill>
                <a:latin typeface="黑体" panose="02010609060101010101" charset="-122"/>
                <a:ea typeface="黑体" panose="02010609060101010101" charset="-122"/>
                <a:cs typeface="黑体" panose="02010609060101010101" charset="-122"/>
              </a:rPr>
              <a:t>教学形式的多样化</a:t>
            </a:r>
            <a:r>
              <a:rPr lang="zh-CN" altLang="en-US" sz="2800" b="1">
                <a:latin typeface="黑体" panose="02010609060101010101" charset="-122"/>
                <a:ea typeface="黑体" panose="02010609060101010101" charset="-122"/>
                <a:cs typeface="黑体" panose="02010609060101010101" charset="-122"/>
              </a:rPr>
              <a:t>。  在结合多媒体教学设备进行历史实践教学时，也利于培养学生的时间空间感，通过历史影响的真实呈现，让学生对历史事件发生的背景有深刻的印象，从而帮助学生构建高中历史知识的网络体系。学生</a:t>
            </a:r>
            <a:r>
              <a:rPr lang="zh-CN" altLang="en-US" sz="2800" b="1">
                <a:solidFill>
                  <a:srgbClr val="C00000"/>
                </a:solidFill>
                <a:latin typeface="黑体" panose="02010609060101010101" charset="-122"/>
                <a:ea typeface="黑体" panose="02010609060101010101" charset="-122"/>
                <a:cs typeface="黑体" panose="02010609060101010101" charset="-122"/>
              </a:rPr>
              <a:t>通过多媒 体教学设备建立的空间感，利于强化对枯燥难记忆概念等内容的印象，进而可以提升学生的核心素养。</a:t>
            </a:r>
            <a:endParaRPr lang="zh-CN" altLang="en-US" sz="2800" b="1">
              <a:solidFill>
                <a:srgbClr val="C00000"/>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文本框 107521"/>
          <p:cNvSpPr txBox="1"/>
          <p:nvPr/>
        </p:nvSpPr>
        <p:spPr>
          <a:xfrm>
            <a:off x="1512570" y="1724025"/>
            <a:ext cx="8881110" cy="3449955"/>
          </a:xfrm>
          <a:prstGeom prst="rect">
            <a:avLst/>
          </a:prstGeom>
          <a:noFill/>
          <a:ln w="12700">
            <a:noFill/>
          </a:ln>
        </p:spPr>
        <p:txBody>
          <a:bodyPr wrap="square" anchor="t" anchorCtr="0">
            <a:spAutoFit/>
          </a:bodyPr>
          <a:p>
            <a:pPr>
              <a:lnSpc>
                <a:spcPct val="130000"/>
              </a:lnSpc>
            </a:pPr>
            <a:r>
              <a:rPr lang="zh-CN" altLang="en-US" sz="2800" b="1" dirty="0">
                <a:solidFill>
                  <a:srgbClr val="0000CC"/>
                </a:solidFill>
                <a:latin typeface="黑体" panose="02010609060101010101" charset="-122"/>
                <a:ea typeface="黑体" panose="02010609060101010101" charset="-122"/>
                <a:cs typeface="黑体" panose="02010609060101010101" charset="-122"/>
              </a:rPr>
              <a:t>让我们</a:t>
            </a:r>
            <a:r>
              <a:rPr lang="en-US" altLang="zh-CN" sz="2800" b="1" dirty="0">
                <a:solidFill>
                  <a:srgbClr val="0000CC"/>
                </a:solidFill>
                <a:latin typeface="黑体" panose="02010609060101010101" charset="-122"/>
                <a:ea typeface="黑体" panose="02010609060101010101" charset="-122"/>
                <a:cs typeface="黑体" panose="02010609060101010101" charset="-122"/>
              </a:rPr>
              <a:t>:</a:t>
            </a:r>
            <a:r>
              <a:rPr lang="zh-CN" altLang="en-US" sz="2800" b="1" dirty="0">
                <a:latin typeface="黑体" panose="02010609060101010101" charset="-122"/>
                <a:ea typeface="黑体" panose="02010609060101010101" charset="-122"/>
                <a:cs typeface="黑体" panose="02010609060101010101" charset="-122"/>
              </a:rPr>
              <a:t>一如既往地在教学上多给力，在生活上更淡定，心态上超越不必要的纠结。</a:t>
            </a:r>
            <a:endParaRPr lang="zh-CN" altLang="en-US" sz="2800" b="1" dirty="0">
              <a:latin typeface="黑体" panose="02010609060101010101" charset="-122"/>
              <a:ea typeface="黑体" panose="02010609060101010101" charset="-122"/>
              <a:cs typeface="黑体" panose="02010609060101010101" charset="-122"/>
            </a:endParaRPr>
          </a:p>
          <a:p>
            <a:pPr>
              <a:lnSpc>
                <a:spcPct val="130000"/>
              </a:lnSpc>
            </a:pPr>
            <a:r>
              <a:rPr lang="zh-CN" altLang="en-US" sz="2800" b="1" dirty="0">
                <a:solidFill>
                  <a:srgbClr val="006600"/>
                </a:solidFill>
                <a:latin typeface="黑体" panose="02010609060101010101" charset="-122"/>
                <a:ea typeface="黑体" panose="02010609060101010101" charset="-122"/>
                <a:cs typeface="黑体" panose="02010609060101010101" charset="-122"/>
              </a:rPr>
              <a:t>    </a:t>
            </a:r>
            <a:r>
              <a:rPr lang="zh-CN" altLang="en-US" sz="2800" b="1" dirty="0">
                <a:latin typeface="黑体" panose="02010609060101010101" charset="-122"/>
                <a:ea typeface="黑体" panose="02010609060101010101" charset="-122"/>
                <a:cs typeface="黑体" panose="02010609060101010101" charset="-122"/>
              </a:rPr>
              <a:t>以学习为使命，</a:t>
            </a:r>
            <a:endParaRPr lang="zh-CN" altLang="en-US" sz="2800" b="1" dirty="0">
              <a:latin typeface="黑体" panose="02010609060101010101" charset="-122"/>
              <a:ea typeface="黑体" panose="02010609060101010101" charset="-122"/>
              <a:cs typeface="黑体" panose="02010609060101010101" charset="-122"/>
            </a:endParaRPr>
          </a:p>
          <a:p>
            <a:pPr>
              <a:lnSpc>
                <a:spcPct val="130000"/>
              </a:lnSpc>
            </a:pPr>
            <a:r>
              <a:rPr lang="zh-CN" altLang="en-US" sz="2800" b="1" dirty="0">
                <a:latin typeface="黑体" panose="02010609060101010101" charset="-122"/>
                <a:ea typeface="黑体" panose="02010609060101010101" charset="-122"/>
                <a:cs typeface="黑体" panose="02010609060101010101" charset="-122"/>
              </a:rPr>
              <a:t>        以学习为光荣， </a:t>
            </a:r>
            <a:endParaRPr lang="zh-CN" altLang="en-US" sz="2800" b="1" dirty="0">
              <a:latin typeface="黑体" panose="02010609060101010101" charset="-122"/>
              <a:ea typeface="黑体" panose="02010609060101010101" charset="-122"/>
              <a:cs typeface="黑体" panose="02010609060101010101" charset="-122"/>
            </a:endParaRPr>
          </a:p>
          <a:p>
            <a:pPr>
              <a:lnSpc>
                <a:spcPct val="130000"/>
              </a:lnSpc>
            </a:pPr>
            <a:r>
              <a:rPr lang="zh-CN" altLang="en-US" sz="2800" b="1" dirty="0">
                <a:latin typeface="黑体" panose="02010609060101010101" charset="-122"/>
                <a:ea typeface="黑体" panose="02010609060101010101" charset="-122"/>
                <a:cs typeface="黑体" panose="02010609060101010101" charset="-122"/>
              </a:rPr>
              <a:t>          个个珍惜光阴，</a:t>
            </a:r>
            <a:endParaRPr lang="zh-CN" altLang="en-US" sz="2800" b="1" dirty="0">
              <a:latin typeface="黑体" panose="02010609060101010101" charset="-122"/>
              <a:ea typeface="黑体" panose="02010609060101010101" charset="-122"/>
              <a:cs typeface="黑体" panose="02010609060101010101" charset="-122"/>
            </a:endParaRPr>
          </a:p>
          <a:p>
            <a:pPr>
              <a:lnSpc>
                <a:spcPct val="130000"/>
              </a:lnSpc>
            </a:pPr>
            <a:r>
              <a:rPr lang="zh-CN" altLang="en-US" sz="2800" b="1" dirty="0">
                <a:latin typeface="黑体" panose="02010609060101010101" charset="-122"/>
                <a:ea typeface="黑体" panose="02010609060101010101" charset="-122"/>
                <a:cs typeface="黑体" panose="02010609060101010101" charset="-122"/>
              </a:rPr>
              <a:t>            人人分享幸福！</a:t>
            </a:r>
            <a:endParaRPr lang="zh-CN" altLang="en-US" sz="2800" b="1" dirty="0">
              <a:latin typeface="黑体" panose="02010609060101010101" charset="-122"/>
              <a:ea typeface="黑体" panose="02010609060101010101" charset="-122"/>
              <a:cs typeface="黑体" panose="02010609060101010101" charset="-122"/>
            </a:endParaRPr>
          </a:p>
        </p:txBody>
      </p:sp>
      <p:graphicFrame>
        <p:nvGraphicFramePr>
          <p:cNvPr id="36866" name="内容占位符 107522"/>
          <p:cNvGraphicFramePr>
            <a:graphicFrameLocks noGrp="1"/>
          </p:cNvGraphicFramePr>
          <p:nvPr>
            <p:ph idx="4294967295"/>
          </p:nvPr>
        </p:nvGraphicFramePr>
        <p:xfrm>
          <a:off x="527050" y="4437063"/>
          <a:ext cx="1438275" cy="2087562"/>
        </p:xfrm>
        <a:graphic>
          <a:graphicData uri="http://schemas.openxmlformats.org/presentationml/2006/ole">
            <mc:AlternateContent xmlns:mc="http://schemas.openxmlformats.org/markup-compatibility/2006">
              <mc:Choice xmlns:v="urn:schemas-microsoft-com:vml" Requires="v">
                <p:oleObj spid="_x0000_s3078" name="" r:id="rId1" imgW="4018280" imgH="3469005" progId="MS_ClipArt_Gallery.5">
                  <p:embed/>
                </p:oleObj>
              </mc:Choice>
              <mc:Fallback>
                <p:oleObj name="" r:id="rId1" imgW="4018280" imgH="3469005" progId="MS_ClipArt_Gallery.5">
                  <p:embed/>
                  <p:pic>
                    <p:nvPicPr>
                      <p:cNvPr id="0" name="图片 3077"/>
                      <p:cNvPicPr/>
                      <p:nvPr/>
                    </p:nvPicPr>
                    <p:blipFill>
                      <a:blip r:embed="rId2"/>
                      <a:stretch>
                        <a:fillRect/>
                      </a:stretch>
                    </p:blipFill>
                    <p:spPr>
                      <a:xfrm>
                        <a:off x="527050" y="4437063"/>
                        <a:ext cx="1438275" cy="2087562"/>
                      </a:xfrm>
                      <a:prstGeom prst="rect">
                        <a:avLst/>
                      </a:prstGeom>
                      <a:noFill/>
                      <a:ln w="38100">
                        <a:miter/>
                      </a:ln>
                    </p:spPr>
                  </p:pic>
                </p:oleObj>
              </mc:Fallback>
            </mc:AlternateContent>
          </a:graphicData>
        </a:graphic>
      </p:graphicFrame>
      <p:sp>
        <p:nvSpPr>
          <p:cNvPr id="31747" name="文本框 107523"/>
          <p:cNvSpPr txBox="1"/>
          <p:nvPr/>
        </p:nvSpPr>
        <p:spPr>
          <a:xfrm>
            <a:off x="1389380" y="933450"/>
            <a:ext cx="9392285" cy="953135"/>
          </a:xfrm>
          <a:prstGeom prst="rect">
            <a:avLst/>
          </a:prstGeom>
          <a:noFill/>
          <a:ln w="9525">
            <a:noFill/>
          </a:ln>
        </p:spPr>
        <p:txBody>
          <a:bodyPr wrap="square" anchor="t" anchorCtr="0">
            <a:spAutoFit/>
          </a:bodyPr>
          <a:p>
            <a:pPr algn="r">
              <a:spcBef>
                <a:spcPct val="50000"/>
              </a:spcBef>
            </a:pPr>
            <a:r>
              <a:rPr lang="en-US" altLang="zh-CN" sz="2800" b="1" dirty="0">
                <a:latin typeface="黑体" panose="02010609060101010101" charset="-122"/>
                <a:ea typeface="黑体" panose="02010609060101010101" charset="-122"/>
                <a:cs typeface="黑体" panose="02010609060101010101" charset="-122"/>
              </a:rPr>
              <a:t>    </a:t>
            </a:r>
            <a:r>
              <a:rPr lang="zh-CN" altLang="en-US" sz="2800" b="1" dirty="0">
                <a:latin typeface="黑体" panose="02010609060101010101" charset="-122"/>
                <a:ea typeface="黑体" panose="02010609060101010101" charset="-122"/>
                <a:cs typeface="黑体" panose="02010609060101010101" charset="-122"/>
              </a:rPr>
              <a:t>你站在何处，你就深深地挖掘！下面就是清泉！                                </a:t>
            </a:r>
            <a:r>
              <a:rPr lang="en-US" altLang="zh-CN" sz="2800" b="1" dirty="0">
                <a:latin typeface="黑体" panose="02010609060101010101" charset="-122"/>
                <a:ea typeface="黑体" panose="02010609060101010101" charset="-122"/>
                <a:cs typeface="黑体" panose="02010609060101010101" charset="-122"/>
              </a:rPr>
              <a:t>             </a:t>
            </a:r>
            <a:r>
              <a:rPr lang="en-US" altLang="zh-CN" sz="2800" b="1" dirty="0">
                <a:solidFill>
                  <a:srgbClr val="0000CC"/>
                </a:solidFill>
                <a:latin typeface="黑体" panose="02010609060101010101" charset="-122"/>
                <a:ea typeface="黑体" panose="02010609060101010101" charset="-122"/>
                <a:cs typeface="黑体" panose="02010609060101010101" charset="-122"/>
              </a:rPr>
              <a:t>--------</a:t>
            </a:r>
            <a:r>
              <a:rPr lang="zh-CN" altLang="en-US" sz="2800" b="1" dirty="0">
                <a:solidFill>
                  <a:srgbClr val="0000FF"/>
                </a:solidFill>
                <a:latin typeface="黑体" panose="02010609060101010101" charset="-122"/>
                <a:ea typeface="黑体" panose="02010609060101010101" charset="-122"/>
                <a:cs typeface="黑体" panose="02010609060101010101" charset="-122"/>
              </a:rPr>
              <a:t>尼采</a:t>
            </a:r>
            <a:endParaRPr lang="zh-CN" altLang="en-US" sz="2800" b="1" dirty="0">
              <a:solidFill>
                <a:srgbClr val="0000FF"/>
              </a:solidFill>
              <a:latin typeface="黑体" panose="02010609060101010101" charset="-122"/>
              <a:ea typeface="黑体" panose="02010609060101010101" charset="-122"/>
              <a:cs typeface="黑体" panose="02010609060101010101" charset="-122"/>
            </a:endParaRPr>
          </a:p>
        </p:txBody>
      </p:sp>
      <p:sp>
        <p:nvSpPr>
          <p:cNvPr id="31748" name="矩形 107524"/>
          <p:cNvSpPr/>
          <p:nvPr/>
        </p:nvSpPr>
        <p:spPr>
          <a:xfrm>
            <a:off x="6668453" y="3069273"/>
            <a:ext cx="4113212" cy="719137"/>
          </a:xfrm>
          <a:prstGeom prst="rect">
            <a:avLst/>
          </a:prstGeom>
          <a:noFill/>
          <a:ln w="9525">
            <a:noFill/>
          </a:ln>
        </p:spPr>
        <p:txBody>
          <a:bodyPr anchor="ctr" anchorCtr="0"/>
          <a:p>
            <a:pPr algn="ctr"/>
            <a:br>
              <a:rPr lang="zh-CN" altLang="en-US" sz="1200" dirty="0">
                <a:solidFill>
                  <a:schemeClr val="tx2"/>
                </a:solidFill>
                <a:latin typeface="Times New Roman" panose="02020603050405020304" pitchFamily="18" charset="0"/>
                <a:ea typeface="宋体" panose="02010600030101010101" pitchFamily="2" charset="-122"/>
              </a:rPr>
            </a:br>
            <a:r>
              <a:rPr lang="zh-CN" altLang="en-US" sz="3600" b="1" dirty="0">
                <a:solidFill>
                  <a:srgbClr val="271ACA"/>
                </a:solidFill>
                <a:latin typeface="宋体" panose="02010600030101010101" pitchFamily="2" charset="-122"/>
                <a:ea typeface="宋体" panose="02010600030101010101" pitchFamily="2" charset="-122"/>
              </a:rPr>
              <a:t>仰望星空</a:t>
            </a:r>
            <a:endParaRPr lang="zh-CN" altLang="en-US" sz="3600" b="1" dirty="0">
              <a:solidFill>
                <a:srgbClr val="271ACA"/>
              </a:solidFill>
              <a:latin typeface="宋体" panose="02010600030101010101" pitchFamily="2" charset="-122"/>
              <a:ea typeface="宋体" panose="02010600030101010101" pitchFamily="2" charset="-122"/>
            </a:endParaRPr>
          </a:p>
        </p:txBody>
      </p:sp>
      <p:sp>
        <p:nvSpPr>
          <p:cNvPr id="31749" name="矩形 107525"/>
          <p:cNvSpPr>
            <a:spLocks noGrp="1"/>
          </p:cNvSpPr>
          <p:nvPr/>
        </p:nvSpPr>
        <p:spPr>
          <a:xfrm>
            <a:off x="8448993" y="3935095"/>
            <a:ext cx="936625" cy="2797175"/>
          </a:xfrm>
          <a:prstGeom prst="rect">
            <a:avLst/>
          </a:prstGeom>
          <a:solidFill>
            <a:srgbClr val="F9F42F"/>
          </a:solidFill>
          <a:ln w="9525">
            <a:noFill/>
          </a:ln>
        </p:spPr>
        <p:txBody>
          <a:bodyPr anchor="ctr" anchorCtr="0"/>
          <a:p>
            <a:pPr algn="ctr"/>
            <a:br>
              <a:rPr lang="zh-CN" altLang="en-US" sz="1200" i="1" dirty="0">
                <a:solidFill>
                  <a:schemeClr val="tx2"/>
                </a:solidFill>
                <a:latin typeface="Times New Roman" panose="02020603050405020304" pitchFamily="18" charset="0"/>
                <a:ea typeface="宋体" panose="02010600030101010101" pitchFamily="2" charset="-122"/>
              </a:rPr>
            </a:br>
            <a:r>
              <a:rPr lang="zh-CN" altLang="en-US" sz="3600" b="1" dirty="0">
                <a:solidFill>
                  <a:schemeClr val="tx2"/>
                </a:solidFill>
                <a:latin typeface="宋体" panose="02010600030101010101" pitchFamily="2" charset="-122"/>
                <a:ea typeface="宋体" panose="02010600030101010101" pitchFamily="2" charset="-122"/>
              </a:rPr>
              <a:t>脚</a:t>
            </a:r>
            <a:br>
              <a:rPr lang="zh-CN" altLang="en-US" sz="3600" b="1" dirty="0">
                <a:solidFill>
                  <a:schemeClr val="tx2"/>
                </a:solidFill>
                <a:latin typeface="宋体" panose="02010600030101010101" pitchFamily="2" charset="-122"/>
                <a:ea typeface="宋体" panose="02010600030101010101" pitchFamily="2" charset="-122"/>
              </a:rPr>
            </a:br>
            <a:r>
              <a:rPr lang="zh-CN" altLang="en-US" sz="3600" b="1" dirty="0">
                <a:solidFill>
                  <a:schemeClr val="tx2"/>
                </a:solidFill>
                <a:latin typeface="宋体" panose="02010600030101010101" pitchFamily="2" charset="-122"/>
                <a:ea typeface="宋体" panose="02010600030101010101" pitchFamily="2" charset="-122"/>
              </a:rPr>
              <a:t>踏</a:t>
            </a:r>
            <a:br>
              <a:rPr lang="zh-CN" altLang="en-US" sz="3600" b="1" dirty="0">
                <a:solidFill>
                  <a:schemeClr val="tx2"/>
                </a:solidFill>
                <a:latin typeface="宋体" panose="02010600030101010101" pitchFamily="2" charset="-122"/>
                <a:ea typeface="宋体" panose="02010600030101010101" pitchFamily="2" charset="-122"/>
              </a:rPr>
            </a:br>
            <a:r>
              <a:rPr lang="zh-CN" altLang="en-US" sz="3600" b="1" dirty="0">
                <a:solidFill>
                  <a:schemeClr val="tx2"/>
                </a:solidFill>
                <a:latin typeface="宋体" panose="02010600030101010101" pitchFamily="2" charset="-122"/>
                <a:ea typeface="宋体" panose="02010600030101010101" pitchFamily="2" charset="-122"/>
              </a:rPr>
              <a:t>实</a:t>
            </a:r>
            <a:br>
              <a:rPr lang="zh-CN" altLang="en-US" sz="3600" b="1" dirty="0">
                <a:solidFill>
                  <a:schemeClr val="tx2"/>
                </a:solidFill>
                <a:latin typeface="宋体" panose="02010600030101010101" pitchFamily="2" charset="-122"/>
                <a:ea typeface="宋体" panose="02010600030101010101" pitchFamily="2" charset="-122"/>
              </a:rPr>
            </a:br>
            <a:r>
              <a:rPr lang="zh-CN" altLang="en-US" sz="3600" b="1" dirty="0">
                <a:solidFill>
                  <a:schemeClr val="tx2"/>
                </a:solidFill>
                <a:latin typeface="宋体" panose="02010600030101010101" pitchFamily="2" charset="-122"/>
                <a:ea typeface="宋体" panose="02010600030101010101" pitchFamily="2" charset="-122"/>
              </a:rPr>
              <a:t>地</a:t>
            </a:r>
            <a:endParaRPr lang="zh-CN" altLang="en-US" sz="3600" b="1" dirty="0">
              <a:solidFill>
                <a:schemeClr val="tx2"/>
              </a:solidFill>
              <a:latin typeface="宋体" panose="02010600030101010101" pitchFamily="2" charset="-122"/>
              <a:ea typeface="宋体" panose="02010600030101010101" pitchFamily="2" charset="-122"/>
            </a:endParaRPr>
          </a:p>
        </p:txBody>
      </p:sp>
      <p:sp>
        <p:nvSpPr>
          <p:cNvPr id="31751" name="矩形 31750"/>
          <p:cNvSpPr/>
          <p:nvPr/>
        </p:nvSpPr>
        <p:spPr>
          <a:xfrm>
            <a:off x="1834198" y="355124"/>
            <a:ext cx="8207375" cy="430530"/>
          </a:xfrm>
          <a:prstGeom prst="rect">
            <a:avLst/>
          </a:prstGeom>
          <a:solidFill>
            <a:srgbClr val="FFFFFF"/>
          </a:solidFill>
          <a:ln w="9525">
            <a:noFill/>
          </a:ln>
        </p:spPr>
        <p:txBody>
          <a:bodyPr lIns="0" tIns="0" rIns="0" bIns="0" anchor="ctr" anchorCtr="0">
            <a:spAutoFit/>
          </a:bodyPr>
          <a:p>
            <a:pPr algn="ctr"/>
            <a:r>
              <a:rPr lang="zh-CN" altLang="en-US" sz="2800" b="1" dirty="0">
                <a:latin typeface="黑体" panose="02010609060101010101" charset="-122"/>
                <a:ea typeface="黑体" panose="02010609060101010101" charset="-122"/>
                <a:cs typeface="黑体" panose="02010609060101010101" charset="-122"/>
              </a:rPr>
              <a:t>人但有追求，世界亦会让路。</a:t>
            </a:r>
            <a:r>
              <a:rPr lang="en-US" altLang="zh-CN" sz="2800" b="1" dirty="0">
                <a:solidFill>
                  <a:srgbClr val="0000FF"/>
                </a:solidFill>
                <a:latin typeface="黑体" panose="02010609060101010101" charset="-122"/>
                <a:ea typeface="黑体" panose="02010609060101010101" charset="-122"/>
                <a:cs typeface="黑体" panose="02010609060101010101" charset="-122"/>
              </a:rPr>
              <a:t>------</a:t>
            </a:r>
            <a:r>
              <a:rPr lang="zh-CN" altLang="en-US" sz="2800" b="1" dirty="0">
                <a:solidFill>
                  <a:srgbClr val="0000FF"/>
                </a:solidFill>
                <a:latin typeface="黑体" panose="02010609060101010101" charset="-122"/>
                <a:ea typeface="黑体" panose="02010609060101010101" charset="-122"/>
                <a:cs typeface="黑体" panose="02010609060101010101" charset="-122"/>
              </a:rPr>
              <a:t>美国</a:t>
            </a:r>
            <a:r>
              <a:rPr lang="en-US" altLang="zh-CN" sz="2800" b="1" dirty="0">
                <a:solidFill>
                  <a:srgbClr val="0000FF"/>
                </a:solidFill>
                <a:latin typeface="黑体" panose="02010609060101010101" charset="-122"/>
                <a:ea typeface="黑体" panose="02010609060101010101" charset="-122"/>
                <a:cs typeface="黑体" panose="02010609060101010101" charset="-122"/>
              </a:rPr>
              <a:t>·</a:t>
            </a:r>
            <a:r>
              <a:rPr lang="zh-CN" altLang="en-US" sz="2800" b="1" dirty="0">
                <a:solidFill>
                  <a:srgbClr val="0000FF"/>
                </a:solidFill>
                <a:latin typeface="黑体" panose="02010609060101010101" charset="-122"/>
                <a:ea typeface="黑体" panose="02010609060101010101" charset="-122"/>
                <a:cs typeface="黑体" panose="02010609060101010101" charset="-122"/>
              </a:rPr>
              <a:t>艾默生</a:t>
            </a:r>
            <a:endParaRPr lang="zh-CN" altLang="en-US" sz="2800" b="1" dirty="0">
              <a:solidFill>
                <a:srgbClr val="0000FF"/>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mulu"/>
          <p:cNvPicPr>
            <a:picLocks noGrp="1" noChangeAspect="1"/>
          </p:cNvPicPr>
          <p:nvPr>
            <p:custDataLst>
              <p:tags r:id="rId1"/>
            </p:custDataLst>
          </p:nvPr>
        </p:nvPicPr>
        <p:blipFill>
          <a:blip r:embed="rId2">
            <a:lum bright="-54000" contrast="90000"/>
          </a:blip>
          <a:stretch>
            <a:fillRect/>
          </a:stretch>
        </p:blipFill>
        <p:spPr>
          <a:xfrm>
            <a:off x="93345" y="351155"/>
            <a:ext cx="3562985" cy="6037580"/>
          </a:xfrm>
          <a:prstGeom prst="rect">
            <a:avLst/>
          </a:prstGeom>
          <a:ln w="44450">
            <a:solidFill>
              <a:srgbClr val="4831D3"/>
            </a:solidFill>
          </a:ln>
        </p:spPr>
      </p:pic>
      <p:pic>
        <p:nvPicPr>
          <p:cNvPr id="5" name="图片 4" descr="mulu2"/>
          <p:cNvPicPr>
            <a:picLocks noChangeAspect="1"/>
          </p:cNvPicPr>
          <p:nvPr>
            <p:custDataLst>
              <p:tags r:id="rId3"/>
            </p:custDataLst>
          </p:nvPr>
        </p:nvPicPr>
        <p:blipFill>
          <a:blip r:embed="rId4">
            <a:lum bright="-60000" contrast="90000"/>
          </a:blip>
          <a:stretch>
            <a:fillRect/>
          </a:stretch>
        </p:blipFill>
        <p:spPr>
          <a:xfrm>
            <a:off x="3778885" y="351155"/>
            <a:ext cx="3472180" cy="6065520"/>
          </a:xfrm>
          <a:prstGeom prst="rect">
            <a:avLst/>
          </a:prstGeom>
          <a:ln w="44450">
            <a:solidFill>
              <a:srgbClr val="4831D3"/>
            </a:solidFill>
          </a:ln>
        </p:spPr>
      </p:pic>
      <p:graphicFrame>
        <p:nvGraphicFramePr>
          <p:cNvPr id="6" name="图示 5"/>
          <p:cNvGraphicFramePr/>
          <p:nvPr>
            <p:custDataLst>
              <p:tags r:id="rId5"/>
            </p:custDataLst>
          </p:nvPr>
        </p:nvGraphicFramePr>
        <p:xfrm>
          <a:off x="6943725" y="1494790"/>
          <a:ext cx="5095875" cy="418020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45745" y="1954530"/>
            <a:ext cx="11722100" cy="1014730"/>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000" b="1" u="none">
                <a:solidFill>
                  <a:srgbClr val="2D2DFF"/>
                </a:solidFill>
                <a:latin typeface="微软雅黑" panose="020B0503020204020204" charset="-122"/>
                <a:ea typeface="微软雅黑" panose="020B0503020204020204" charset="-122"/>
                <a:cs typeface="黑体" panose="02010609060101010101" charset="-122"/>
              </a:rPr>
              <a:t>2.明确课程性质：</a:t>
            </a:r>
            <a:r>
              <a:rPr lang="zh-CN" altLang="en-US" sz="2000" b="1" u="none">
                <a:solidFill>
                  <a:srgbClr val="000000"/>
                </a:solidFill>
                <a:latin typeface="微软雅黑" panose="020B0503020204020204" charset="-122"/>
                <a:ea typeface="微软雅黑" panose="020B0503020204020204" charset="-122"/>
                <a:cs typeface="黑体" panose="02010609060101010101" charset="-122"/>
              </a:rPr>
              <a:t>普通高中历史课程，是在义务教育历史课程的基础上，进一步运用历史唯物主义观点，以社会形态从低级到高级发展为主线，展现历史演进的基本过程以及人类在历史上创造的文明成果，揭示人类历史发展的基本规律和大趋势， 促进学生</a:t>
            </a:r>
            <a:r>
              <a:rPr lang="zh-CN" altLang="en-US" sz="2000" b="1" u="none">
                <a:solidFill>
                  <a:srgbClr val="FF0000"/>
                </a:solidFill>
                <a:highlight>
                  <a:srgbClr val="0000FF"/>
                </a:highlight>
                <a:latin typeface="微软雅黑" panose="020B0503020204020204" charset="-122"/>
                <a:ea typeface="微软雅黑" panose="020B0503020204020204" charset="-122"/>
                <a:cs typeface="黑体" panose="02010609060101010101" charset="-122"/>
              </a:rPr>
              <a:t>全面发展</a:t>
            </a:r>
            <a:r>
              <a:rPr lang="zh-CN" altLang="en-US" sz="2000" b="1" u="none">
                <a:solidFill>
                  <a:srgbClr val="000000"/>
                </a:solidFill>
                <a:latin typeface="微软雅黑" panose="020B0503020204020204" charset="-122"/>
                <a:ea typeface="微软雅黑" panose="020B0503020204020204" charset="-122"/>
                <a:cs typeface="黑体" panose="02010609060101010101" charset="-122"/>
              </a:rPr>
              <a:t>的一门</a:t>
            </a:r>
            <a:r>
              <a:rPr lang="zh-CN" altLang="en-US" sz="2000" b="1" u="none">
                <a:solidFill>
                  <a:srgbClr val="FF0000"/>
                </a:solidFill>
                <a:highlight>
                  <a:srgbClr val="0000FF"/>
                </a:highlight>
                <a:latin typeface="微软雅黑" panose="020B0503020204020204" charset="-122"/>
                <a:ea typeface="微软雅黑" panose="020B0503020204020204" charset="-122"/>
                <a:cs typeface="黑体" panose="02010609060101010101" charset="-122"/>
              </a:rPr>
              <a:t>基础课程</a:t>
            </a:r>
            <a:endParaRPr lang="zh-CN" altLang="en-US" sz="2000" b="1" u="none">
              <a:solidFill>
                <a:srgbClr val="000000"/>
              </a:solidFill>
              <a:latin typeface="微软雅黑" panose="020B0503020204020204" charset="-122"/>
              <a:ea typeface="微软雅黑" panose="020B0503020204020204" charset="-122"/>
              <a:cs typeface="黑体" panose="02010609060101010101" charset="-122"/>
            </a:endParaRPr>
          </a:p>
        </p:txBody>
      </p:sp>
      <p:sp>
        <p:nvSpPr>
          <p:cNvPr id="8" name="文本框 7"/>
          <p:cNvSpPr txBox="1"/>
          <p:nvPr/>
        </p:nvSpPr>
        <p:spPr>
          <a:xfrm>
            <a:off x="187325" y="189230"/>
            <a:ext cx="2346325" cy="46037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scene3d>
              <a:camera prst="orthographicFront"/>
              <a:lightRig rig="threePt" dir="t"/>
            </a:scene3d>
          </a:bodyPr>
          <a:lstStyle/>
          <a:p>
            <a:r>
              <a:rPr lang="zh-CN" altLang="en-US" sz="2400" b="1" u="none">
                <a:solidFill>
                  <a:srgbClr val="000000"/>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课程新理念</a:t>
            </a:r>
            <a:endParaRPr lang="zh-CN" altLang="en-US" sz="2400" b="1" u="none">
              <a:solidFill>
                <a:srgbClr val="000000"/>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9" name="文本框 8"/>
          <p:cNvSpPr txBox="1"/>
          <p:nvPr/>
        </p:nvSpPr>
        <p:spPr>
          <a:xfrm>
            <a:off x="246380" y="3145155"/>
            <a:ext cx="11721465" cy="1014730"/>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nSpc>
                <a:spcPct val="100000"/>
              </a:lnSpc>
            </a:pPr>
            <a:r>
              <a:rPr lang="en-US" altLang="zh-CN" sz="2000" b="1" u="none">
                <a:solidFill>
                  <a:srgbClr val="2D2DFF"/>
                </a:solidFill>
                <a:latin typeface="微软雅黑" panose="020B0503020204020204" charset="-122"/>
                <a:ea typeface="微软雅黑" panose="020B0503020204020204" charset="-122"/>
                <a:cs typeface="黑体" panose="02010609060101010101" charset="-122"/>
              </a:rPr>
              <a:t>3.确定根本任务：</a:t>
            </a:r>
            <a:r>
              <a:rPr lang="zh-CN" altLang="en-US" sz="2000" b="1" u="none">
                <a:solidFill>
                  <a:srgbClr val="000000"/>
                </a:solidFill>
                <a:latin typeface="微软雅黑" panose="020B0503020204020204" charset="-122"/>
                <a:ea typeface="微软雅黑" panose="020B0503020204020204" charset="-122"/>
                <a:cs typeface="黑体" panose="02010609060101010101" charset="-122"/>
              </a:rPr>
              <a:t>就是</a:t>
            </a:r>
            <a:r>
              <a:rPr lang="en-US" altLang="zh-CN" sz="2000" b="1" u="none">
                <a:solidFill>
                  <a:srgbClr val="000000"/>
                </a:solidFill>
                <a:latin typeface="微软雅黑" panose="020B0503020204020204" charset="-122"/>
                <a:ea typeface="微软雅黑" panose="020B0503020204020204" charset="-122"/>
                <a:cs typeface="黑体" panose="02010609060101010101" charset="-122"/>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rPr>
              <a:t>立德树人</a:t>
            </a:r>
            <a:r>
              <a:rPr lang="en-US" altLang="zh-CN" sz="2000" b="1" u="none">
                <a:solidFill>
                  <a:srgbClr val="000000"/>
                </a:solidFill>
                <a:latin typeface="微软雅黑" panose="020B0503020204020204" charset="-122"/>
                <a:ea typeface="微软雅黑" panose="020B0503020204020204" charset="-122"/>
                <a:cs typeface="黑体" panose="02010609060101010101" charset="-122"/>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rPr>
              <a:t>，是历史课程最基本、最重要的理念。解决了历史课程培养什么人、怎样培养人的问题。课标指出：发挥历史课程立德树人的教育功能，使学生能够从历史的角度关心国家的命运， 关注世界的发展，成为德智体美劳全面发展的社会主义建设者和接班人</a:t>
            </a:r>
            <a:endParaRPr lang="zh-CN" altLang="en-US" sz="2000" b="1" u="none">
              <a:solidFill>
                <a:srgbClr val="000000"/>
              </a:solidFill>
              <a:latin typeface="微软雅黑" panose="020B0503020204020204" charset="-122"/>
              <a:ea typeface="微软雅黑" panose="020B0503020204020204" charset="-122"/>
              <a:cs typeface="黑体" panose="02010609060101010101" charset="-122"/>
            </a:endParaRPr>
          </a:p>
        </p:txBody>
      </p:sp>
      <p:sp>
        <p:nvSpPr>
          <p:cNvPr id="10" name="文本框 9"/>
          <p:cNvSpPr txBox="1"/>
          <p:nvPr/>
        </p:nvSpPr>
        <p:spPr>
          <a:xfrm>
            <a:off x="187325" y="4380230"/>
            <a:ext cx="11869420" cy="1322070"/>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nSpc>
                <a:spcPct val="100000"/>
              </a:lnSpc>
            </a:pPr>
            <a:r>
              <a:rPr lang="en-US" altLang="zh-CN" sz="2000" b="1" u="none">
                <a:solidFill>
                  <a:srgbClr val="2D2DFF"/>
                </a:solidFill>
                <a:latin typeface="微软雅黑" panose="020B0503020204020204" charset="-122"/>
                <a:ea typeface="微软雅黑" panose="020B0503020204020204" charset="-122"/>
                <a:cs typeface="黑体" panose="02010609060101010101" charset="-122"/>
                <a:sym typeface="+mn-ea"/>
              </a:rPr>
              <a:t>4.坚持正确的价值导向：</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①以唯物史观为指导②融入社会主义核心价值观</a:t>
            </a:r>
            <a:endParaRPr lang="zh-CN" altLang="en-US" sz="2000" b="1" u="none">
              <a:solidFill>
                <a:srgbClr val="000000"/>
              </a:solidFill>
              <a:latin typeface="微软雅黑" panose="020B0503020204020204" charset="-122"/>
              <a:ea typeface="微软雅黑" panose="020B0503020204020204" charset="-122"/>
              <a:cs typeface="黑体" panose="02010609060101010101" charset="-122"/>
            </a:endParaRPr>
          </a:p>
          <a:p>
            <a:pPr>
              <a:lnSpc>
                <a:spcPct val="100000"/>
              </a:lnSpc>
            </a:pP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③加强培养</a:t>
            </a:r>
            <a:r>
              <a:rPr lang="en-US" altLang="zh-CN"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五个认同</a:t>
            </a:r>
            <a:r>
              <a:rPr lang="en-US" altLang="zh-CN"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en-US" altLang="zh-CN"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四个自信</a:t>
            </a:r>
            <a:r>
              <a:rPr lang="en-US" altLang="zh-CN"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：对伟大祖国的认同，对中华民族的认同，对中华文化的认同，对中国共产党的认同，对中国特色社会主义道路的认同；</a:t>
            </a:r>
            <a:r>
              <a:rPr lang="en-US" altLang="zh-CN" sz="2000" b="1" u="none">
                <a:solidFill>
                  <a:srgbClr val="000000"/>
                </a:solidFill>
                <a:latin typeface="微软雅黑" panose="020B0503020204020204" charset="-122"/>
                <a:ea typeface="微软雅黑" panose="020B0503020204020204" charset="-122"/>
                <a:cs typeface="黑体" panose="02010609060101010101" charset="-122"/>
                <a:sym typeface="+mn-ea"/>
              </a:rPr>
              <a:t>“</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中国特色社会主义道路自信、理论自信、制度自信、文化自信”</a:t>
            </a:r>
            <a:endPar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endParaRPr>
          </a:p>
        </p:txBody>
      </p:sp>
      <p:sp>
        <p:nvSpPr>
          <p:cNvPr id="12" name="文本框 11"/>
          <p:cNvSpPr txBox="1"/>
          <p:nvPr/>
        </p:nvSpPr>
        <p:spPr>
          <a:xfrm>
            <a:off x="305435" y="1071880"/>
            <a:ext cx="11718925" cy="706755"/>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nchor="t">
            <a:spAutoFit/>
          </a:bodyPr>
          <a:lstStyle/>
          <a:p>
            <a:r>
              <a:rPr lang="en-US" altLang="zh-CN" sz="2000" b="1" u="none">
                <a:solidFill>
                  <a:srgbClr val="2D2DFF"/>
                </a:solidFill>
                <a:latin typeface="微软雅黑" panose="020B0503020204020204" charset="-122"/>
                <a:ea typeface="微软雅黑" panose="020B0503020204020204" charset="-122"/>
                <a:cs typeface="黑体" panose="02010609060101010101" charset="-122"/>
                <a:sym typeface="+mn-ea"/>
              </a:rPr>
              <a:t>1.</a:t>
            </a:r>
            <a:r>
              <a:rPr lang="zh-CN" altLang="en-US" sz="2000" b="1" u="none">
                <a:solidFill>
                  <a:srgbClr val="2D2DFF"/>
                </a:solidFill>
                <a:latin typeface="微软雅黑" panose="020B0503020204020204" charset="-122"/>
                <a:ea typeface="微软雅黑" panose="020B0503020204020204" charset="-122"/>
                <a:cs typeface="黑体" panose="02010609060101010101" charset="-122"/>
                <a:sym typeface="+mn-ea"/>
              </a:rPr>
              <a:t>强调教育功能</a:t>
            </a:r>
            <a:r>
              <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rPr>
              <a:t>：历史学是在一定历史观指导下叙述和阐释人类历史进程及其规律的学科。探寻历史真相，总结历史经验，认识历史规律，顺应历史发展趋势，是历史学的重要社会功能。</a:t>
            </a:r>
            <a:endParaRPr lang="zh-CN" altLang="en-US" sz="2000" b="1" u="none">
              <a:solidFill>
                <a:srgbClr val="000000"/>
              </a:solidFill>
              <a:latin typeface="微软雅黑" panose="020B0503020204020204" charset="-122"/>
              <a:ea typeface="微软雅黑" panose="020B0503020204020204" charset="-122"/>
              <a:cs typeface="黑体" panose="02010609060101010101" charset="-122"/>
              <a:sym typeface="+mn-ea"/>
            </a:endParaRPr>
          </a:p>
        </p:txBody>
      </p:sp>
      <p:sp>
        <p:nvSpPr>
          <p:cNvPr id="15" name="文本框 14"/>
          <p:cNvSpPr txBox="1"/>
          <p:nvPr/>
        </p:nvSpPr>
        <p:spPr>
          <a:xfrm>
            <a:off x="245745" y="5862955"/>
            <a:ext cx="11838305" cy="768350"/>
          </a:xfrm>
          <a:prstGeom prst="rect">
            <a:avLst/>
          </a:prstGeom>
          <a:ln w="25400">
            <a:solidFill>
              <a:srgbClr val="2D2DFF"/>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l">
              <a:buClrTx/>
              <a:buSzTx/>
              <a:buFontTx/>
            </a:pPr>
            <a:r>
              <a:rPr lang="en-US" altLang="zh-CN" sz="2000" b="1" u="none">
                <a:solidFill>
                  <a:srgbClr val="2D2DFF"/>
                </a:solidFill>
                <a:latin typeface="微软雅黑" panose="020B0503020204020204" charset="-122"/>
                <a:ea typeface="微软雅黑" panose="020B0503020204020204" charset="-122"/>
                <a:cs typeface="黑体" panose="02010609060101010101" charset="-122"/>
              </a:rPr>
              <a:t>5.特别突出</a:t>
            </a:r>
            <a:r>
              <a:rPr lang="en-US" altLang="zh-CN" sz="2400" b="1" u="none">
                <a:solidFill>
                  <a:srgbClr val="FF0000"/>
                </a:solidFill>
                <a:highlight>
                  <a:srgbClr val="0000FF"/>
                </a:highlight>
                <a:latin typeface="微软雅黑" panose="020B0503020204020204" charset="-122"/>
                <a:ea typeface="微软雅黑" panose="020B0503020204020204" charset="-122"/>
                <a:cs typeface="黑体" panose="02010609060101010101" charset="-122"/>
              </a:rPr>
              <a:t>核心素养</a:t>
            </a:r>
            <a:r>
              <a:rPr lang="en-US" altLang="zh-CN" sz="2000" b="1" u="none">
                <a:solidFill>
                  <a:srgbClr val="2D2DFF"/>
                </a:solidFill>
                <a:latin typeface="微软雅黑" panose="020B0503020204020204" charset="-122"/>
                <a:ea typeface="微软雅黑" panose="020B0503020204020204" charset="-122"/>
                <a:cs typeface="黑体" panose="02010609060101010101" charset="-122"/>
              </a:rPr>
              <a:t>之教学目标：</a:t>
            </a:r>
            <a:r>
              <a:rPr lang="zh-CN" altLang="en-US" sz="2000" b="1" u="none" dirty="0">
                <a:solidFill>
                  <a:srgbClr val="000000"/>
                </a:solidFill>
                <a:latin typeface="微软雅黑" panose="020B0503020204020204" charset="-122"/>
                <a:ea typeface="微软雅黑" panose="020B0503020204020204" charset="-122"/>
                <a:cs typeface="黑体" panose="02010609060101010101" charset="-122"/>
              </a:rPr>
              <a:t>培养和提高学生的历史学科核心素养作为目标，使学生通过历史课程的学习逐步形成具有历史学科特征的正确价值观、必备品格与关键能力</a:t>
            </a:r>
            <a:endParaRPr lang="zh-CN" altLang="en-US" sz="2000" b="1" u="none" dirty="0">
              <a:solidFill>
                <a:srgbClr val="000000"/>
              </a:solidFill>
              <a:latin typeface="微软雅黑" panose="020B0503020204020204" charset="-122"/>
              <a:ea typeface="微软雅黑" panose="020B0503020204020204" charset="-122"/>
              <a:cs typeface="黑体" panose="02010609060101010101" charset="-122"/>
            </a:endParaRPr>
          </a:p>
        </p:txBody>
      </p:sp>
      <p:sp>
        <p:nvSpPr>
          <p:cNvPr id="2" name="文本框 1"/>
          <p:cNvSpPr txBox="1"/>
          <p:nvPr/>
        </p:nvSpPr>
        <p:spPr>
          <a:xfrm>
            <a:off x="3019425" y="189230"/>
            <a:ext cx="8948420" cy="706755"/>
          </a:xfrm>
          <a:prstGeom prst="rect">
            <a:avLst/>
          </a:prstGeom>
          <a:solidFill>
            <a:srgbClr val="FF0000"/>
          </a:solidFill>
          <a:ln>
            <a:solidFill>
              <a:srgbClr val="2D2DFF"/>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r>
              <a:rPr lang="zh-CN" altLang="en-US" sz="2000" b="1">
                <a:solidFill>
                  <a:srgbClr val="2D2DFF"/>
                </a:solidFill>
                <a:latin typeface="黑体" panose="02010609060101010101" charset="-122"/>
                <a:ea typeface="黑体" panose="02010609060101010101" charset="-122"/>
              </a:rPr>
              <a:t>立德树人</a:t>
            </a:r>
            <a:r>
              <a:rPr lang="zh-CN" altLang="en-US" sz="2000" b="1">
                <a:solidFill>
                  <a:srgbClr val="2D2DFF"/>
                </a:solidFill>
                <a:latin typeface="黑体" panose="02010609060101010101" charset="-122"/>
                <a:ea typeface="黑体" panose="02010609060101010101" charset="-122"/>
              </a:rPr>
              <a:t>为根本任务、坚持正确思想导向和价值判断，提高核心素养为目标，就是高中历史课程的基本理念</a:t>
            </a:r>
            <a:endParaRPr lang="zh-CN" altLang="en-US" sz="2000" b="1">
              <a:solidFill>
                <a:srgbClr val="2D2DFF"/>
              </a:solidFill>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2" grpId="1" bldLvl="0" animBg="1"/>
      <p:bldP spid="12" grpId="0" bldLvl="0" animBg="1"/>
      <p:bldP spid="9" grpId="0" bldLvl="0" animBg="1"/>
      <p:bldP spid="6" grpId="0" bldLvl="0" animBg="1"/>
      <p:bldP spid="10" grpId="0" bldLvl="0" animBg="1"/>
      <p:bldP spid="1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761173" y="1851660"/>
            <a:ext cx="551815" cy="3514725"/>
          </a:xfrm>
          <a:prstGeom prst="rect">
            <a:avLst/>
          </a:prstGeom>
          <a:solidFill>
            <a:srgbClr val="FF0000"/>
          </a:solidFill>
          <a:ln w="31750">
            <a:solidFill>
              <a:srgbClr val="800000"/>
            </a:solidFill>
            <a:miter lim="800000"/>
          </a:ln>
        </p:spPr>
        <p:txBody>
          <a:bodyPr vert="eaVert">
            <a:spAutoFit/>
          </a:bodyPr>
          <a:lstStyle/>
          <a:p>
            <a:pPr algn="ctr" fontAlgn="auto">
              <a:spcBef>
                <a:spcPts val="0"/>
              </a:spcBef>
              <a:spcAft>
                <a:spcPts val="0"/>
              </a:spcAft>
              <a:defRPr/>
            </a:pPr>
            <a:r>
              <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rPr>
              <a:t>对历史进行认识</a:t>
            </a:r>
            <a:endPar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4" name="圆角矩形 3"/>
          <p:cNvSpPr/>
          <p:nvPr/>
        </p:nvSpPr>
        <p:spPr bwMode="auto">
          <a:xfrm>
            <a:off x="2895600" y="1337310"/>
            <a:ext cx="3124200" cy="8572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要通过唯物史观对所认识的史事全面客观进行考察</a:t>
            </a:r>
            <a:endPar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9" name="圆角矩形 8"/>
          <p:cNvSpPr/>
          <p:nvPr/>
        </p:nvSpPr>
        <p:spPr bwMode="auto">
          <a:xfrm>
            <a:off x="2984500" y="2378710"/>
            <a:ext cx="3124200" cy="8572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要将所认识的史事置于具</a:t>
            </a:r>
            <a:endParaRPr lang="en-US" altLang="zh-CN"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endParaRPr>
          </a:p>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体的时空条件下进行考察</a:t>
            </a:r>
            <a:endPar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10" name="圆角矩形 9"/>
          <p:cNvSpPr/>
          <p:nvPr/>
        </p:nvSpPr>
        <p:spPr bwMode="auto">
          <a:xfrm>
            <a:off x="2971800" y="3377565"/>
            <a:ext cx="3124200" cy="8572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要依据可靠的史料作为证据对史事进行推理和论证</a:t>
            </a:r>
            <a:endPar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11" name="圆角矩形 10"/>
          <p:cNvSpPr/>
          <p:nvPr/>
        </p:nvSpPr>
        <p:spPr bwMode="auto">
          <a:xfrm>
            <a:off x="3011170" y="4371975"/>
            <a:ext cx="3124200" cy="8572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所有历史叙述在本质上都是一种对过去事情的解释</a:t>
            </a:r>
            <a:endPar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12" name="圆角矩形 11"/>
          <p:cNvSpPr/>
          <p:nvPr/>
        </p:nvSpPr>
        <p:spPr bwMode="auto">
          <a:xfrm>
            <a:off x="2972435" y="5305108"/>
            <a:ext cx="3124200" cy="8572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r>
              <a:rPr lang="zh-CN" altLang="en-US" sz="20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任何历史阐释都蕴含着一定的价值判断和人文情怀</a:t>
            </a:r>
            <a:r>
              <a:rPr lang="zh-CN" altLang="zh-CN" sz="2000" b="1" u="none" dirty="0">
                <a:solidFill>
                  <a:srgbClr val="000000"/>
                </a:solidFill>
                <a:latin typeface="微软雅黑" panose="020B0503020204020204" charset="-122"/>
                <a:ea typeface="微软雅黑" panose="020B0503020204020204" charset="-122"/>
              </a:rPr>
              <a:t> </a:t>
            </a:r>
            <a:endParaRPr lang="zh-CN" altLang="zh-CN" sz="2000" b="1" u="none" dirty="0">
              <a:solidFill>
                <a:srgbClr val="000000"/>
              </a:solidFill>
              <a:latin typeface="微软雅黑" panose="020B0503020204020204" charset="-122"/>
              <a:ea typeface="微软雅黑" panose="020B0503020204020204" charset="-122"/>
            </a:endParaRPr>
          </a:p>
        </p:txBody>
      </p:sp>
      <p:sp>
        <p:nvSpPr>
          <p:cNvPr id="13" name="圆角矩形 12"/>
          <p:cNvSpPr/>
          <p:nvPr/>
        </p:nvSpPr>
        <p:spPr bwMode="auto">
          <a:xfrm>
            <a:off x="6565900" y="1337310"/>
            <a:ext cx="1828800" cy="685800"/>
          </a:xfrm>
          <a:prstGeom prst="roundRect">
            <a:avLst/>
          </a:prstGeom>
          <a:solidFill>
            <a:srgbClr val="FFC000"/>
          </a:solidFill>
          <a:ln w="28575" cap="flat" cmpd="sng" algn="ctr">
            <a:solidFill>
              <a:srgbClr val="2D2DFF"/>
            </a:solidFill>
            <a:prstDash val="solid"/>
            <a:round/>
            <a:headEnd type="none" w="med" len="med"/>
            <a:tailEnd type="none" w="med" len="med"/>
          </a:ln>
          <a:effectLst/>
        </p:spPr>
        <p:txBody>
          <a:bodyPr/>
          <a:lstStyle/>
          <a:p>
            <a:pPr algn="ctr" fontAlgn="auto">
              <a:lnSpc>
                <a:spcPct val="130000"/>
              </a:lnSpc>
              <a:spcBef>
                <a:spcPts val="0"/>
              </a:spcBef>
              <a:spcAft>
                <a:spcPts val="0"/>
              </a:spcAft>
              <a:defRPr/>
            </a:pPr>
            <a:r>
              <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rPr>
              <a:t>  唯物史观</a:t>
            </a:r>
            <a:endPar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endParaRPr>
          </a:p>
        </p:txBody>
      </p:sp>
      <p:sp>
        <p:nvSpPr>
          <p:cNvPr id="14" name="圆角矩形 13"/>
          <p:cNvSpPr/>
          <p:nvPr/>
        </p:nvSpPr>
        <p:spPr bwMode="auto">
          <a:xfrm>
            <a:off x="6565900" y="2354580"/>
            <a:ext cx="1828800" cy="685800"/>
          </a:xfrm>
          <a:prstGeom prst="roundRect">
            <a:avLst/>
          </a:prstGeom>
          <a:solidFill>
            <a:srgbClr val="FFC000"/>
          </a:solidFill>
          <a:ln w="28575" cap="flat" cmpd="sng" algn="ctr">
            <a:solidFill>
              <a:srgbClr val="2D2DFF"/>
            </a:solidFill>
            <a:prstDash val="solid"/>
            <a:round/>
            <a:headEnd type="none" w="med" len="med"/>
            <a:tailEnd type="none" w="med" len="med"/>
          </a:ln>
          <a:effectLst/>
        </p:spPr>
        <p:txBody>
          <a:bodyPr/>
          <a:lstStyle/>
          <a:p>
            <a:pPr algn="ctr" fontAlgn="auto">
              <a:lnSpc>
                <a:spcPct val="130000"/>
              </a:lnSpc>
              <a:spcBef>
                <a:spcPts val="0"/>
              </a:spcBef>
              <a:spcAft>
                <a:spcPts val="0"/>
              </a:spcAft>
              <a:defRPr/>
            </a:pPr>
            <a:r>
              <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rPr>
              <a:t>  时空观念</a:t>
            </a:r>
            <a:endPar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endParaRPr>
          </a:p>
        </p:txBody>
      </p:sp>
      <p:sp>
        <p:nvSpPr>
          <p:cNvPr id="15" name="圆角矩形 14"/>
          <p:cNvSpPr/>
          <p:nvPr/>
        </p:nvSpPr>
        <p:spPr bwMode="auto">
          <a:xfrm>
            <a:off x="6629400" y="3429000"/>
            <a:ext cx="1828800" cy="685800"/>
          </a:xfrm>
          <a:prstGeom prst="roundRect">
            <a:avLst/>
          </a:prstGeom>
          <a:solidFill>
            <a:srgbClr val="FFC000"/>
          </a:solidFill>
          <a:ln w="28575" cap="flat" cmpd="sng" algn="ctr">
            <a:solidFill>
              <a:srgbClr val="2D2DFF"/>
            </a:solidFill>
            <a:prstDash val="solid"/>
            <a:round/>
            <a:headEnd type="none" w="med" len="med"/>
            <a:tailEnd type="none" w="med" len="med"/>
          </a:ln>
          <a:effectLst/>
        </p:spPr>
        <p:txBody>
          <a:bodyPr/>
          <a:lstStyle/>
          <a:p>
            <a:pPr algn="ctr" fontAlgn="auto">
              <a:lnSpc>
                <a:spcPct val="130000"/>
              </a:lnSpc>
              <a:spcBef>
                <a:spcPts val="0"/>
              </a:spcBef>
              <a:spcAft>
                <a:spcPts val="0"/>
              </a:spcAft>
              <a:defRPr/>
            </a:pPr>
            <a:r>
              <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rPr>
              <a:t>  史料实证</a:t>
            </a:r>
            <a:endPar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endParaRPr>
          </a:p>
        </p:txBody>
      </p:sp>
      <p:sp>
        <p:nvSpPr>
          <p:cNvPr id="16" name="圆角矩形 15"/>
          <p:cNvSpPr/>
          <p:nvPr/>
        </p:nvSpPr>
        <p:spPr bwMode="auto">
          <a:xfrm>
            <a:off x="6629400" y="4457700"/>
            <a:ext cx="1828800" cy="685800"/>
          </a:xfrm>
          <a:prstGeom prst="roundRect">
            <a:avLst/>
          </a:prstGeom>
          <a:solidFill>
            <a:srgbClr val="FFC000"/>
          </a:solidFill>
          <a:ln w="28575" cap="flat" cmpd="sng" algn="ctr">
            <a:solidFill>
              <a:srgbClr val="2D2DFF"/>
            </a:solidFill>
            <a:prstDash val="solid"/>
            <a:round/>
            <a:headEnd type="none" w="med" len="med"/>
            <a:tailEnd type="none" w="med" len="med"/>
          </a:ln>
          <a:effectLst/>
        </p:spPr>
        <p:txBody>
          <a:bodyPr/>
          <a:lstStyle/>
          <a:p>
            <a:pPr algn="ctr" fontAlgn="auto">
              <a:lnSpc>
                <a:spcPct val="130000"/>
              </a:lnSpc>
              <a:spcBef>
                <a:spcPts val="0"/>
              </a:spcBef>
              <a:spcAft>
                <a:spcPts val="0"/>
              </a:spcAft>
              <a:defRPr/>
            </a:pPr>
            <a:r>
              <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rPr>
              <a:t>  历史解释</a:t>
            </a:r>
            <a:endPar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endParaRPr>
          </a:p>
        </p:txBody>
      </p:sp>
      <p:sp>
        <p:nvSpPr>
          <p:cNvPr id="17" name="圆角矩形 16"/>
          <p:cNvSpPr/>
          <p:nvPr/>
        </p:nvSpPr>
        <p:spPr bwMode="auto">
          <a:xfrm>
            <a:off x="6629400" y="5476875"/>
            <a:ext cx="1828800" cy="685800"/>
          </a:xfrm>
          <a:prstGeom prst="roundRect">
            <a:avLst/>
          </a:prstGeom>
          <a:solidFill>
            <a:srgbClr val="FFC000"/>
          </a:solidFill>
          <a:ln w="28575" cap="flat" cmpd="sng" algn="ctr">
            <a:solidFill>
              <a:srgbClr val="2D2DFF"/>
            </a:solidFill>
            <a:prstDash val="solid"/>
            <a:round/>
            <a:headEnd type="none" w="med" len="med"/>
            <a:tailEnd type="none" w="med" len="med"/>
          </a:ln>
          <a:effectLst/>
        </p:spPr>
        <p:txBody>
          <a:bodyPr/>
          <a:lstStyle/>
          <a:p>
            <a:pPr algn="ctr" fontAlgn="auto">
              <a:lnSpc>
                <a:spcPct val="130000"/>
              </a:lnSpc>
              <a:spcBef>
                <a:spcPts val="0"/>
              </a:spcBef>
              <a:spcAft>
                <a:spcPts val="0"/>
              </a:spcAft>
              <a:defRPr/>
            </a:pPr>
            <a:r>
              <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rPr>
              <a:t> 家国情怀</a:t>
            </a:r>
            <a:endParaRPr lang="zh-CN" altLang="en-US" sz="2000" b="1" u="none" dirty="0">
              <a:solidFill>
                <a:srgbClr val="2D2DFF"/>
              </a:solidFill>
              <a:effectLst/>
              <a:latin typeface="微软雅黑" panose="020B0503020204020204" charset="-122"/>
              <a:ea typeface="微软雅黑" panose="020B0503020204020204" charset="-122"/>
              <a:cs typeface="微软雅黑" panose="020B0503020204020204" charset="-122"/>
            </a:endParaRPr>
          </a:p>
        </p:txBody>
      </p:sp>
      <p:sp>
        <p:nvSpPr>
          <p:cNvPr id="39" name="右箭头 38"/>
          <p:cNvSpPr>
            <a:spLocks noChangeArrowheads="1"/>
          </p:cNvSpPr>
          <p:nvPr/>
        </p:nvSpPr>
        <p:spPr bwMode="auto">
          <a:xfrm>
            <a:off x="6172200" y="4667250"/>
            <a:ext cx="457200" cy="342900"/>
          </a:xfrm>
          <a:prstGeom prst="rightArrow">
            <a:avLst>
              <a:gd name="adj1" fmla="val 50000"/>
              <a:gd name="adj2" fmla="val 50000"/>
            </a:avLst>
          </a:prstGeom>
          <a:solidFill>
            <a:srgbClr val="FF0000"/>
          </a:solidFill>
          <a:ln w="28575">
            <a:solidFill>
              <a:srgbClr val="2D2DFF"/>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0" name="右箭头 39"/>
          <p:cNvSpPr>
            <a:spLocks noChangeArrowheads="1"/>
          </p:cNvSpPr>
          <p:nvPr/>
        </p:nvSpPr>
        <p:spPr bwMode="auto">
          <a:xfrm>
            <a:off x="6172200" y="5606415"/>
            <a:ext cx="457200" cy="342900"/>
          </a:xfrm>
          <a:prstGeom prst="rightArrow">
            <a:avLst>
              <a:gd name="adj1" fmla="val 50000"/>
              <a:gd name="adj2" fmla="val 50000"/>
            </a:avLst>
          </a:prstGeom>
          <a:solidFill>
            <a:srgbClr val="FF0000"/>
          </a:solidFill>
          <a:ln w="28575">
            <a:solidFill>
              <a:srgbClr val="2D2DFF"/>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1" name="右箭头 40"/>
          <p:cNvSpPr>
            <a:spLocks noChangeArrowheads="1"/>
          </p:cNvSpPr>
          <p:nvPr/>
        </p:nvSpPr>
        <p:spPr bwMode="auto">
          <a:xfrm rot="-1803677">
            <a:off x="2346643" y="1901190"/>
            <a:ext cx="533400" cy="342900"/>
          </a:xfrm>
          <a:prstGeom prst="rightArrow">
            <a:avLst>
              <a:gd name="adj1" fmla="val 50000"/>
              <a:gd name="adj2" fmla="val 49994"/>
            </a:avLst>
          </a:prstGeom>
          <a:solidFill>
            <a:srgbClr val="FF0000"/>
          </a:solidFill>
          <a:ln w="9525">
            <a:solidFill>
              <a:schemeClr val="tx1"/>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3" name="右箭头 42"/>
          <p:cNvSpPr>
            <a:spLocks noChangeArrowheads="1"/>
          </p:cNvSpPr>
          <p:nvPr/>
        </p:nvSpPr>
        <p:spPr bwMode="auto">
          <a:xfrm rot="-1174196">
            <a:off x="2435860" y="2813368"/>
            <a:ext cx="533400" cy="342900"/>
          </a:xfrm>
          <a:prstGeom prst="rightArrow">
            <a:avLst>
              <a:gd name="adj1" fmla="val 50000"/>
              <a:gd name="adj2" fmla="val 49994"/>
            </a:avLst>
          </a:prstGeom>
          <a:solidFill>
            <a:srgbClr val="FF0000"/>
          </a:solidFill>
          <a:ln w="9525">
            <a:solidFill>
              <a:schemeClr val="tx1"/>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4" name="右箭头 43"/>
          <p:cNvSpPr>
            <a:spLocks noChangeArrowheads="1"/>
          </p:cNvSpPr>
          <p:nvPr/>
        </p:nvSpPr>
        <p:spPr bwMode="auto">
          <a:xfrm>
            <a:off x="2438400" y="3634740"/>
            <a:ext cx="533400" cy="342900"/>
          </a:xfrm>
          <a:prstGeom prst="rightArrow">
            <a:avLst>
              <a:gd name="adj1" fmla="val 50000"/>
              <a:gd name="adj2" fmla="val 49994"/>
            </a:avLst>
          </a:prstGeom>
          <a:solidFill>
            <a:srgbClr val="FF0000"/>
          </a:solidFill>
          <a:ln w="9525">
            <a:solidFill>
              <a:schemeClr val="tx1"/>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5" name="右箭头 44"/>
          <p:cNvSpPr>
            <a:spLocks noChangeArrowheads="1"/>
          </p:cNvSpPr>
          <p:nvPr/>
        </p:nvSpPr>
        <p:spPr bwMode="auto">
          <a:xfrm rot="915308">
            <a:off x="2403158" y="4384675"/>
            <a:ext cx="533400" cy="342900"/>
          </a:xfrm>
          <a:prstGeom prst="rightArrow">
            <a:avLst>
              <a:gd name="adj1" fmla="val 50000"/>
              <a:gd name="adj2" fmla="val 49994"/>
            </a:avLst>
          </a:prstGeom>
          <a:solidFill>
            <a:srgbClr val="FF0000"/>
          </a:solidFill>
          <a:ln w="9525">
            <a:solidFill>
              <a:schemeClr val="tx1"/>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6" name="右箭头 45"/>
          <p:cNvSpPr>
            <a:spLocks noChangeArrowheads="1"/>
          </p:cNvSpPr>
          <p:nvPr/>
        </p:nvSpPr>
        <p:spPr bwMode="auto">
          <a:xfrm rot="1627170">
            <a:off x="2401888" y="5160645"/>
            <a:ext cx="533400" cy="342900"/>
          </a:xfrm>
          <a:prstGeom prst="rightArrow">
            <a:avLst>
              <a:gd name="adj1" fmla="val 50000"/>
              <a:gd name="adj2" fmla="val 49994"/>
            </a:avLst>
          </a:prstGeom>
          <a:solidFill>
            <a:srgbClr val="FF0000"/>
          </a:solidFill>
          <a:ln w="9525">
            <a:solidFill>
              <a:schemeClr val="tx1"/>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47" name="TextBox 46"/>
          <p:cNvSpPr txBox="1">
            <a:spLocks noChangeArrowheads="1"/>
          </p:cNvSpPr>
          <p:nvPr/>
        </p:nvSpPr>
        <p:spPr bwMode="auto">
          <a:xfrm>
            <a:off x="10247948" y="1511935"/>
            <a:ext cx="551815" cy="4286250"/>
          </a:xfrm>
          <a:prstGeom prst="rect">
            <a:avLst/>
          </a:prstGeom>
          <a:solidFill>
            <a:srgbClr val="FF0000"/>
          </a:solidFill>
          <a:ln w="31750">
            <a:solidFill>
              <a:srgbClr val="800000"/>
            </a:solidFill>
            <a:miter lim="800000"/>
          </a:ln>
        </p:spPr>
        <p:txBody>
          <a:bodyPr vert="eaVert">
            <a:spAutoFit/>
          </a:bodyPr>
          <a:lstStyle/>
          <a:p>
            <a:pPr algn="ctr" fontAlgn="auto">
              <a:spcBef>
                <a:spcPts val="0"/>
              </a:spcBef>
              <a:spcAft>
                <a:spcPts val="0"/>
              </a:spcAft>
              <a:defRPr/>
            </a:pPr>
            <a:r>
              <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rPr>
              <a:t>建构正确的历史认识</a:t>
            </a:r>
            <a:endPar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endParaRPr>
          </a:p>
        </p:txBody>
      </p:sp>
      <p:cxnSp>
        <p:nvCxnSpPr>
          <p:cNvPr id="49" name="直接连接符 48"/>
          <p:cNvCxnSpPr>
            <a:cxnSpLocks noChangeShapeType="1"/>
          </p:cNvCxnSpPr>
          <p:nvPr/>
        </p:nvCxnSpPr>
        <p:spPr bwMode="auto">
          <a:xfrm>
            <a:off x="8763000" y="2194560"/>
            <a:ext cx="0" cy="4029075"/>
          </a:xfrm>
          <a:prstGeom prst="line">
            <a:avLst/>
          </a:prstGeom>
          <a:noFill/>
          <a:ln w="53975">
            <a:solidFill>
              <a:srgbClr val="2D2DFF"/>
            </a:solidFill>
            <a:round/>
          </a:ln>
        </p:spPr>
      </p:cxnSp>
      <p:cxnSp>
        <p:nvCxnSpPr>
          <p:cNvPr id="53" name="直接连接符 52"/>
          <p:cNvCxnSpPr>
            <a:cxnSpLocks noChangeShapeType="1"/>
          </p:cNvCxnSpPr>
          <p:nvPr/>
        </p:nvCxnSpPr>
        <p:spPr bwMode="auto">
          <a:xfrm>
            <a:off x="8534400" y="2133600"/>
            <a:ext cx="228600" cy="0"/>
          </a:xfrm>
          <a:prstGeom prst="line">
            <a:avLst/>
          </a:prstGeom>
          <a:noFill/>
          <a:ln w="50800">
            <a:solidFill>
              <a:srgbClr val="FF0000"/>
            </a:solidFill>
            <a:round/>
          </a:ln>
        </p:spPr>
      </p:cxnSp>
      <p:cxnSp>
        <p:nvCxnSpPr>
          <p:cNvPr id="57" name="直接连接符 56"/>
          <p:cNvCxnSpPr>
            <a:cxnSpLocks noChangeShapeType="1"/>
          </p:cNvCxnSpPr>
          <p:nvPr/>
        </p:nvCxnSpPr>
        <p:spPr bwMode="auto">
          <a:xfrm>
            <a:off x="8534400" y="2657475"/>
            <a:ext cx="228600" cy="0"/>
          </a:xfrm>
          <a:prstGeom prst="line">
            <a:avLst/>
          </a:prstGeom>
          <a:noFill/>
          <a:ln w="50800">
            <a:solidFill>
              <a:srgbClr val="FF0000"/>
            </a:solidFill>
            <a:round/>
          </a:ln>
        </p:spPr>
      </p:cxnSp>
      <p:cxnSp>
        <p:nvCxnSpPr>
          <p:cNvPr id="58" name="直接连接符 57"/>
          <p:cNvCxnSpPr>
            <a:cxnSpLocks noChangeShapeType="1"/>
          </p:cNvCxnSpPr>
          <p:nvPr/>
        </p:nvCxnSpPr>
        <p:spPr bwMode="auto">
          <a:xfrm>
            <a:off x="8534400" y="3686175"/>
            <a:ext cx="228600" cy="0"/>
          </a:xfrm>
          <a:prstGeom prst="line">
            <a:avLst/>
          </a:prstGeom>
          <a:noFill/>
          <a:ln w="50800">
            <a:solidFill>
              <a:srgbClr val="FF0000"/>
            </a:solidFill>
            <a:round/>
          </a:ln>
        </p:spPr>
      </p:cxnSp>
      <p:cxnSp>
        <p:nvCxnSpPr>
          <p:cNvPr id="59" name="直接连接符 58"/>
          <p:cNvCxnSpPr>
            <a:cxnSpLocks noChangeShapeType="1"/>
          </p:cNvCxnSpPr>
          <p:nvPr/>
        </p:nvCxnSpPr>
        <p:spPr bwMode="auto">
          <a:xfrm>
            <a:off x="8534400" y="4714875"/>
            <a:ext cx="228600" cy="0"/>
          </a:xfrm>
          <a:prstGeom prst="line">
            <a:avLst/>
          </a:prstGeom>
          <a:noFill/>
          <a:ln w="50800">
            <a:solidFill>
              <a:srgbClr val="FF0000"/>
            </a:solidFill>
            <a:round/>
          </a:ln>
        </p:spPr>
      </p:cxnSp>
      <p:cxnSp>
        <p:nvCxnSpPr>
          <p:cNvPr id="60" name="直接连接符 59"/>
          <p:cNvCxnSpPr>
            <a:cxnSpLocks noChangeShapeType="1"/>
          </p:cNvCxnSpPr>
          <p:nvPr/>
        </p:nvCxnSpPr>
        <p:spPr bwMode="auto">
          <a:xfrm>
            <a:off x="8534400" y="5743575"/>
            <a:ext cx="228600" cy="0"/>
          </a:xfrm>
          <a:prstGeom prst="line">
            <a:avLst/>
          </a:prstGeom>
          <a:noFill/>
          <a:ln w="50800">
            <a:solidFill>
              <a:srgbClr val="FF0000"/>
            </a:solidFill>
            <a:round/>
          </a:ln>
        </p:spPr>
      </p:cxnSp>
      <p:sp>
        <p:nvSpPr>
          <p:cNvPr id="8225" name="Text Box 33"/>
          <p:cNvSpPr txBox="1">
            <a:spLocks noChangeArrowheads="1"/>
          </p:cNvSpPr>
          <p:nvPr/>
        </p:nvSpPr>
        <p:spPr bwMode="auto">
          <a:xfrm>
            <a:off x="2296820" y="6223605"/>
            <a:ext cx="8322827" cy="460375"/>
          </a:xfrm>
          <a:prstGeom prst="rect">
            <a:avLst/>
          </a:prstGeom>
          <a:solidFill>
            <a:srgbClr val="FFC000"/>
          </a:solidFill>
          <a:ln w="38100">
            <a:solidFill>
              <a:srgbClr val="2D2DFF"/>
            </a:solidFill>
          </a:ln>
          <a:effectLst/>
        </p:spPr>
        <p:txBody>
          <a:bodyPr wrap="square">
            <a:spAutoFit/>
          </a:bodyPr>
          <a:lstStyle/>
          <a:p>
            <a:pPr algn="ctr" fontAlgn="auto">
              <a:lnSpc>
                <a:spcPct val="100000"/>
              </a:lnSpc>
              <a:spcBef>
                <a:spcPts val="0"/>
              </a:spcBef>
              <a:spcAft>
                <a:spcPts val="0"/>
              </a:spcAft>
              <a:defRPr/>
            </a:pPr>
            <a:r>
              <a:rPr lang="zh-CN" altLang="en-US" sz="2400" b="1"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历史学科</a:t>
            </a:r>
            <a:r>
              <a:rPr lang="zh-CN" altLang="en-US" sz="2400" b="1" u="none" dirty="0">
                <a:solidFill>
                  <a:srgbClr val="000000"/>
                </a:solidFill>
                <a:effectLst>
                  <a:outerShdw blurRad="38100" dist="38100" dir="2700000" algn="tl">
                    <a:srgbClr val="C0C0C0"/>
                  </a:outerShdw>
                </a:effectLst>
                <a:latin typeface="微软雅黑" panose="020B0503020204020204" charset="-122"/>
                <a:ea typeface="微软雅黑" panose="020B0503020204020204" charset="-122"/>
              </a:rPr>
              <a:t>核心素养，</a:t>
            </a:r>
            <a:r>
              <a:rPr lang="zh-CN" altLang="en-US" sz="2400" b="1" u="none" dirty="0">
                <a:solidFill>
                  <a:srgbClr val="000000"/>
                </a:solidFill>
                <a:latin typeface="微软雅黑" panose="020B0503020204020204" charset="-122"/>
                <a:ea typeface="微软雅黑" panose="020B0503020204020204" charset="-122"/>
              </a:rPr>
              <a:t>是历史学科育人价值的集中体现</a:t>
            </a:r>
            <a:endParaRPr lang="zh-CN" altLang="en-US" sz="2400" b="1" u="none" dirty="0">
              <a:solidFill>
                <a:srgbClr val="000000"/>
              </a:solidFill>
              <a:latin typeface="微软雅黑" panose="020B0503020204020204" charset="-122"/>
              <a:ea typeface="微软雅黑" panose="020B0503020204020204" charset="-122"/>
            </a:endParaRPr>
          </a:p>
        </p:txBody>
      </p:sp>
      <p:cxnSp>
        <p:nvCxnSpPr>
          <p:cNvPr id="32" name="直接箭头连接符 31"/>
          <p:cNvCxnSpPr>
            <a:cxnSpLocks noChangeShapeType="1"/>
          </p:cNvCxnSpPr>
          <p:nvPr/>
        </p:nvCxnSpPr>
        <p:spPr bwMode="auto">
          <a:xfrm>
            <a:off x="8763000" y="3686175"/>
            <a:ext cx="381000" cy="0"/>
          </a:xfrm>
          <a:prstGeom prst="straightConnector1">
            <a:avLst/>
          </a:prstGeom>
          <a:noFill/>
          <a:ln w="47625">
            <a:solidFill>
              <a:srgbClr val="FF0000"/>
            </a:solidFill>
            <a:round/>
            <a:tailEnd type="arrow" w="med" len="med"/>
          </a:ln>
        </p:spPr>
      </p:cxnSp>
      <p:sp>
        <p:nvSpPr>
          <p:cNvPr id="33" name="TextBox 32"/>
          <p:cNvSpPr txBox="1">
            <a:spLocks noChangeArrowheads="1"/>
          </p:cNvSpPr>
          <p:nvPr/>
        </p:nvSpPr>
        <p:spPr bwMode="auto">
          <a:xfrm>
            <a:off x="10933748" y="1511935"/>
            <a:ext cx="551815" cy="4286250"/>
          </a:xfrm>
          <a:prstGeom prst="rect">
            <a:avLst/>
          </a:prstGeom>
          <a:solidFill>
            <a:srgbClr val="FF0000"/>
          </a:solidFill>
          <a:ln w="31750">
            <a:solidFill>
              <a:srgbClr val="800000"/>
            </a:solidFill>
            <a:miter lim="800000"/>
          </a:ln>
        </p:spPr>
        <p:txBody>
          <a:bodyPr vert="eaVert">
            <a:spAutoFit/>
          </a:bodyPr>
          <a:lstStyle/>
          <a:p>
            <a:pPr algn="ctr" fontAlgn="auto">
              <a:spcBef>
                <a:spcPts val="0"/>
              </a:spcBef>
              <a:spcAft>
                <a:spcPts val="0"/>
              </a:spcAft>
              <a:defRPr/>
            </a:pPr>
            <a:r>
              <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rPr>
              <a:t>落实立德树人的任务</a:t>
            </a:r>
            <a:endParaRPr lang="zh-CN" altLang="en-US" sz="2400" b="1" u="none" dirty="0">
              <a:solidFill>
                <a:srgbClr val="FFFF00"/>
              </a:solidFill>
              <a:effectLst>
                <a:outerShdw blurRad="38100" dist="38100" dir="2700000" algn="tl">
                  <a:srgbClr val="C0C0C0"/>
                </a:outerShdw>
              </a:effectLst>
              <a:latin typeface="微软雅黑" panose="020B0503020204020204" charset="-122"/>
              <a:ea typeface="微软雅黑" panose="020B0503020204020204" charset="-122"/>
            </a:endParaRPr>
          </a:p>
        </p:txBody>
      </p:sp>
      <p:sp>
        <p:nvSpPr>
          <p:cNvPr id="2" name="右箭头 1"/>
          <p:cNvSpPr>
            <a:spLocks noChangeArrowheads="1"/>
          </p:cNvSpPr>
          <p:nvPr/>
        </p:nvSpPr>
        <p:spPr bwMode="auto">
          <a:xfrm>
            <a:off x="6108700" y="1652270"/>
            <a:ext cx="457200" cy="342900"/>
          </a:xfrm>
          <a:prstGeom prst="rightArrow">
            <a:avLst>
              <a:gd name="adj1" fmla="val 50000"/>
              <a:gd name="adj2" fmla="val 50000"/>
            </a:avLst>
          </a:prstGeom>
          <a:solidFill>
            <a:srgbClr val="FF0000"/>
          </a:solidFill>
          <a:ln w="28575">
            <a:solidFill>
              <a:srgbClr val="2D2DFF"/>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5" name="右箭头 4"/>
          <p:cNvSpPr>
            <a:spLocks noChangeArrowheads="1"/>
          </p:cNvSpPr>
          <p:nvPr/>
        </p:nvSpPr>
        <p:spPr bwMode="auto">
          <a:xfrm>
            <a:off x="6135370" y="2584450"/>
            <a:ext cx="457200" cy="342900"/>
          </a:xfrm>
          <a:prstGeom prst="rightArrow">
            <a:avLst>
              <a:gd name="adj1" fmla="val 50000"/>
              <a:gd name="adj2" fmla="val 50000"/>
            </a:avLst>
          </a:prstGeom>
          <a:solidFill>
            <a:srgbClr val="FF0000"/>
          </a:solidFill>
          <a:ln w="28575">
            <a:solidFill>
              <a:srgbClr val="2D2DFF"/>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sp>
        <p:nvSpPr>
          <p:cNvPr id="6" name="右箭头 5"/>
          <p:cNvSpPr>
            <a:spLocks noChangeArrowheads="1"/>
          </p:cNvSpPr>
          <p:nvPr/>
        </p:nvSpPr>
        <p:spPr bwMode="auto">
          <a:xfrm>
            <a:off x="6172200" y="3634740"/>
            <a:ext cx="457200" cy="342900"/>
          </a:xfrm>
          <a:prstGeom prst="rightArrow">
            <a:avLst>
              <a:gd name="adj1" fmla="val 50000"/>
              <a:gd name="adj2" fmla="val 50000"/>
            </a:avLst>
          </a:prstGeom>
          <a:solidFill>
            <a:srgbClr val="FF0000"/>
          </a:solidFill>
          <a:ln w="28575">
            <a:solidFill>
              <a:srgbClr val="2D2DFF"/>
            </a:solidFill>
            <a:round/>
          </a:ln>
        </p:spPr>
        <p:txBody>
          <a:bodyPr/>
          <a:lstStyle/>
          <a:p>
            <a:pPr>
              <a:lnSpc>
                <a:spcPct val="100000"/>
              </a:lnSpc>
              <a:spcBef>
                <a:spcPts val="0"/>
              </a:spcBef>
              <a:spcAft>
                <a:spcPts val="0"/>
              </a:spcAft>
            </a:pPr>
            <a:endParaRPr lang="zh-CN" altLang="en-US" sz="2000" b="1" u="none">
              <a:solidFill>
                <a:srgbClr val="000000"/>
              </a:solidFill>
              <a:latin typeface="微软雅黑" panose="020B0503020204020204" charset="-122"/>
              <a:ea typeface="微软雅黑" panose="020B0503020204020204" charset="-122"/>
            </a:endParaRPr>
          </a:p>
        </p:txBody>
      </p:sp>
      <p:cxnSp>
        <p:nvCxnSpPr>
          <p:cNvPr id="7" name="直接连接符 6"/>
          <p:cNvCxnSpPr>
            <a:cxnSpLocks noChangeShapeType="1"/>
          </p:cNvCxnSpPr>
          <p:nvPr/>
        </p:nvCxnSpPr>
        <p:spPr bwMode="auto">
          <a:xfrm>
            <a:off x="8534400" y="2169795"/>
            <a:ext cx="228600" cy="0"/>
          </a:xfrm>
          <a:prstGeom prst="line">
            <a:avLst/>
          </a:prstGeom>
          <a:noFill/>
          <a:ln w="28575">
            <a:solidFill>
              <a:srgbClr val="2D2DFF"/>
            </a:solidFill>
            <a:round/>
          </a:ln>
        </p:spPr>
      </p:cxnSp>
      <p:cxnSp>
        <p:nvCxnSpPr>
          <p:cNvPr id="18" name="直接连接符 17"/>
          <p:cNvCxnSpPr>
            <a:cxnSpLocks noChangeShapeType="1"/>
          </p:cNvCxnSpPr>
          <p:nvPr/>
        </p:nvCxnSpPr>
        <p:spPr bwMode="auto">
          <a:xfrm flipV="1">
            <a:off x="8534400" y="3634740"/>
            <a:ext cx="675640" cy="41910"/>
          </a:xfrm>
          <a:prstGeom prst="line">
            <a:avLst/>
          </a:prstGeom>
          <a:noFill/>
          <a:ln w="28575">
            <a:solidFill>
              <a:srgbClr val="2D2DFF"/>
            </a:solidFill>
            <a:round/>
          </a:ln>
        </p:spPr>
      </p:cxnSp>
      <p:cxnSp>
        <p:nvCxnSpPr>
          <p:cNvPr id="19" name="直接连接符 18"/>
          <p:cNvCxnSpPr>
            <a:cxnSpLocks noChangeShapeType="1"/>
          </p:cNvCxnSpPr>
          <p:nvPr/>
        </p:nvCxnSpPr>
        <p:spPr bwMode="auto">
          <a:xfrm>
            <a:off x="8534400" y="4705350"/>
            <a:ext cx="228600" cy="0"/>
          </a:xfrm>
          <a:prstGeom prst="line">
            <a:avLst/>
          </a:prstGeom>
          <a:noFill/>
          <a:ln w="28575">
            <a:solidFill>
              <a:srgbClr val="2D2DFF"/>
            </a:solidFill>
            <a:round/>
          </a:ln>
        </p:spPr>
      </p:cxnSp>
      <p:cxnSp>
        <p:nvCxnSpPr>
          <p:cNvPr id="20" name="直接连接符 19"/>
          <p:cNvCxnSpPr>
            <a:cxnSpLocks noChangeShapeType="1"/>
          </p:cNvCxnSpPr>
          <p:nvPr/>
        </p:nvCxnSpPr>
        <p:spPr bwMode="auto">
          <a:xfrm>
            <a:off x="8534400" y="5734050"/>
            <a:ext cx="228600" cy="0"/>
          </a:xfrm>
          <a:prstGeom prst="line">
            <a:avLst/>
          </a:prstGeom>
          <a:noFill/>
          <a:ln w="28575">
            <a:solidFill>
              <a:srgbClr val="2D2DFF"/>
            </a:solidFill>
            <a:round/>
          </a:ln>
        </p:spPr>
      </p:cxnSp>
      <p:cxnSp>
        <p:nvCxnSpPr>
          <p:cNvPr id="21" name="直接箭头连接符 20"/>
          <p:cNvCxnSpPr>
            <a:cxnSpLocks noChangeShapeType="1"/>
          </p:cNvCxnSpPr>
          <p:nvPr/>
        </p:nvCxnSpPr>
        <p:spPr bwMode="auto">
          <a:xfrm>
            <a:off x="8763000" y="3676650"/>
            <a:ext cx="381000" cy="0"/>
          </a:xfrm>
          <a:prstGeom prst="straightConnector1">
            <a:avLst/>
          </a:prstGeom>
          <a:noFill/>
          <a:ln w="28575">
            <a:solidFill>
              <a:srgbClr val="2D2DFF"/>
            </a:solidFill>
            <a:round/>
            <a:tailEnd type="arrow" w="med" len="med"/>
          </a:ln>
        </p:spPr>
      </p:cxnSp>
      <p:sp>
        <p:nvSpPr>
          <p:cNvPr id="24" name="文本框 23"/>
          <p:cNvSpPr txBox="1"/>
          <p:nvPr/>
        </p:nvSpPr>
        <p:spPr>
          <a:xfrm>
            <a:off x="8886825" y="1337310"/>
            <a:ext cx="490220" cy="1495425"/>
          </a:xfrm>
          <a:prstGeom prst="rect">
            <a:avLst/>
          </a:prstGeom>
          <a:solidFill>
            <a:srgbClr val="FF0000"/>
          </a:solidFill>
          <a:ln w="28575">
            <a:solidFill>
              <a:schemeClr val="tx1"/>
            </a:solidFill>
          </a:ln>
        </p:spPr>
        <p:txBody>
          <a:bodyPr vert="eaVert" wrap="square" rtlCol="0">
            <a:spAutoFit/>
            <a:scene3d>
              <a:camera prst="orthographicFront"/>
              <a:lightRig rig="threePt" dir="t"/>
            </a:scene3d>
          </a:bodyPr>
          <a:lstStyle/>
          <a:p>
            <a:pPr algn="ctr"/>
            <a:r>
              <a:rPr lang="zh-CN" altLang="en-US" sz="2000" b="1">
                <a:solidFill>
                  <a:schemeClr val="tx1"/>
                </a:solidFill>
                <a:effectLst>
                  <a:outerShdw blurRad="38100" dist="19050" dir="2700000" algn="tl" rotWithShape="0">
                    <a:schemeClr val="dk1">
                      <a:alpha val="40000"/>
                    </a:schemeClr>
                  </a:outerShdw>
                </a:effectLst>
                <a:latin typeface="+mj-ea"/>
                <a:ea typeface="+mj-ea"/>
              </a:rPr>
              <a:t>正确价值观</a:t>
            </a:r>
            <a:endParaRPr lang="zh-CN" altLang="en-US" sz="2000" b="1">
              <a:solidFill>
                <a:schemeClr val="tx1"/>
              </a:solidFill>
              <a:effectLst>
                <a:outerShdw blurRad="38100" dist="19050" dir="2700000" algn="tl" rotWithShape="0">
                  <a:schemeClr val="dk1">
                    <a:alpha val="40000"/>
                  </a:schemeClr>
                </a:outerShdw>
              </a:effectLst>
              <a:latin typeface="+mj-ea"/>
              <a:ea typeface="+mj-ea"/>
            </a:endParaRPr>
          </a:p>
        </p:txBody>
      </p:sp>
      <p:sp>
        <p:nvSpPr>
          <p:cNvPr id="25" name="文本框 24"/>
          <p:cNvSpPr txBox="1"/>
          <p:nvPr/>
        </p:nvSpPr>
        <p:spPr>
          <a:xfrm>
            <a:off x="8886825" y="2927350"/>
            <a:ext cx="490220" cy="1591310"/>
          </a:xfrm>
          <a:prstGeom prst="rect">
            <a:avLst/>
          </a:prstGeom>
          <a:solidFill>
            <a:srgbClr val="FF0000"/>
          </a:solidFill>
          <a:ln w="28575">
            <a:solidFill>
              <a:schemeClr val="tx1"/>
            </a:solidFill>
          </a:ln>
        </p:spPr>
        <p:txBody>
          <a:bodyPr vert="eaVert" wrap="square" rtlCol="0">
            <a:spAutoFit/>
            <a:scene3d>
              <a:camera prst="orthographicFront"/>
              <a:lightRig rig="threePt" dir="t"/>
            </a:scene3d>
          </a:bodyPr>
          <a:lstStyle/>
          <a:p>
            <a:pPr algn="ctr"/>
            <a:r>
              <a:rPr lang="zh-CN" altLang="en-US" sz="2000" b="1">
                <a:solidFill>
                  <a:schemeClr val="tx1"/>
                </a:solidFill>
                <a:effectLst>
                  <a:outerShdw blurRad="38100" dist="19050" dir="2700000" algn="tl" rotWithShape="0">
                    <a:schemeClr val="dk1">
                      <a:alpha val="40000"/>
                    </a:schemeClr>
                  </a:outerShdw>
                </a:effectLst>
                <a:latin typeface="+mj-ea"/>
                <a:ea typeface="+mj-ea"/>
              </a:rPr>
              <a:t>必备品格</a:t>
            </a:r>
            <a:endParaRPr lang="zh-CN" altLang="en-US" sz="2000" b="1">
              <a:solidFill>
                <a:schemeClr val="tx1"/>
              </a:solidFill>
              <a:effectLst>
                <a:outerShdw blurRad="38100" dist="19050" dir="2700000" algn="tl" rotWithShape="0">
                  <a:schemeClr val="dk1">
                    <a:alpha val="40000"/>
                  </a:schemeClr>
                </a:outerShdw>
              </a:effectLst>
              <a:latin typeface="+mj-ea"/>
              <a:ea typeface="+mj-ea"/>
            </a:endParaRPr>
          </a:p>
        </p:txBody>
      </p:sp>
      <p:sp>
        <p:nvSpPr>
          <p:cNvPr id="26" name="文本框 25"/>
          <p:cNvSpPr txBox="1"/>
          <p:nvPr/>
        </p:nvSpPr>
        <p:spPr>
          <a:xfrm>
            <a:off x="8869045" y="4667250"/>
            <a:ext cx="490220" cy="1495425"/>
          </a:xfrm>
          <a:prstGeom prst="rect">
            <a:avLst/>
          </a:prstGeom>
          <a:solidFill>
            <a:srgbClr val="FF0000"/>
          </a:solidFill>
          <a:ln w="28575">
            <a:solidFill>
              <a:schemeClr val="tx1"/>
            </a:solidFill>
          </a:ln>
        </p:spPr>
        <p:txBody>
          <a:bodyPr vert="eaVert" wrap="square" rtlCol="0">
            <a:spAutoFit/>
            <a:scene3d>
              <a:camera prst="orthographicFront"/>
              <a:lightRig rig="threePt" dir="t"/>
            </a:scene3d>
          </a:bodyPr>
          <a:lstStyle/>
          <a:p>
            <a:pPr algn="ctr"/>
            <a:r>
              <a:rPr lang="zh-CN" altLang="en-US" sz="2000" b="1">
                <a:solidFill>
                  <a:schemeClr val="tx1"/>
                </a:solidFill>
                <a:effectLst>
                  <a:outerShdw blurRad="38100" dist="19050" dir="2700000" algn="tl" rotWithShape="0">
                    <a:schemeClr val="dk1">
                      <a:alpha val="40000"/>
                    </a:schemeClr>
                  </a:outerShdw>
                </a:effectLst>
                <a:latin typeface="+mj-ea"/>
                <a:ea typeface="+mj-ea"/>
              </a:rPr>
              <a:t>关键能力</a:t>
            </a:r>
            <a:endParaRPr lang="zh-CN" altLang="en-US" sz="2000" b="1">
              <a:solidFill>
                <a:schemeClr val="tx1"/>
              </a:solidFill>
              <a:effectLst>
                <a:outerShdw blurRad="38100" dist="19050" dir="2700000" algn="tl" rotWithShape="0">
                  <a:schemeClr val="dk1">
                    <a:alpha val="40000"/>
                  </a:schemeClr>
                </a:outerShdw>
              </a:effectLst>
              <a:latin typeface="+mj-ea"/>
              <a:ea typeface="+mj-ea"/>
            </a:endParaRPr>
          </a:p>
        </p:txBody>
      </p:sp>
      <p:sp>
        <p:nvSpPr>
          <p:cNvPr id="27" name="右大括号 26"/>
          <p:cNvSpPr/>
          <p:nvPr/>
        </p:nvSpPr>
        <p:spPr>
          <a:xfrm>
            <a:off x="9430385" y="1511935"/>
            <a:ext cx="618490" cy="4587875"/>
          </a:xfrm>
          <a:prstGeom prst="rightBrace">
            <a:avLst/>
          </a:prstGeom>
          <a:ln w="50800">
            <a:solidFill>
              <a:srgbClr val="20202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文本框 21"/>
          <p:cNvSpPr txBox="1"/>
          <p:nvPr>
            <p:custDataLst>
              <p:tags r:id="rId1"/>
            </p:custDataLst>
          </p:nvPr>
        </p:nvSpPr>
        <p:spPr>
          <a:xfrm>
            <a:off x="85725" y="123225"/>
            <a:ext cx="3986074" cy="46037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scene3d>
              <a:camera prst="orthographicFront"/>
              <a:lightRig rig="threePt" dir="t"/>
            </a:scene3d>
          </a:bodyPr>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课程新目标</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核心素养</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23" name="矩形 22"/>
          <p:cNvSpPr/>
          <p:nvPr/>
        </p:nvSpPr>
        <p:spPr>
          <a:xfrm>
            <a:off x="287655" y="952500"/>
            <a:ext cx="11616690" cy="1455420"/>
          </a:xfrm>
          <a:prstGeom prst="rect">
            <a:avLst/>
          </a:prstGeom>
          <a:solidFill>
            <a:schemeClr val="accent4"/>
          </a:solidFill>
          <a:ln>
            <a:solidFill>
              <a:schemeClr val="accent2"/>
            </a:solidFill>
          </a:ln>
        </p:spPr>
        <p:style>
          <a:lnRef idx="2">
            <a:schemeClr val="lt1"/>
          </a:lnRef>
          <a:fillRef idx="1">
            <a:schemeClr val="accent1"/>
          </a:fillRef>
          <a:effectRef idx="1">
            <a:schemeClr val="accent1"/>
          </a:effectRef>
          <a:fontRef idx="minor">
            <a:schemeClr val="lt1"/>
          </a:fontRef>
        </p:style>
        <p:txBody>
          <a:bodyPr wrap="square">
            <a:spAutoFit/>
          </a:bodyPr>
          <a:p>
            <a:pPr algn="l" defTabSz="685800">
              <a:spcBef>
                <a:spcPts val="0"/>
              </a:spcBef>
              <a:spcAft>
                <a:spcPts val="0"/>
              </a:spcAft>
              <a:buClrTx/>
              <a:buSzTx/>
              <a:buFont typeface="Arial" panose="020B0604020202020204" pitchFamily="34" charset="0"/>
            </a:pPr>
            <a:r>
              <a:rPr lang="zh-CN" altLang="en-US" sz="2220" u="none">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核心素养：</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指高于一般能力或一般素养的最重要的关键能力、必备品格与价值观念；</a:t>
            </a:r>
            <a:endPar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pPr algn="l" defTabSz="685800">
              <a:spcBef>
                <a:spcPts val="0"/>
              </a:spcBef>
              <a:spcAft>
                <a:spcPts val="0"/>
              </a:spcAft>
              <a:buClrTx/>
              <a:buSzTx/>
              <a:buFont typeface="Arial" panose="020B0604020202020204" pitchFamily="34" charset="0"/>
            </a:pPr>
            <a:r>
              <a:rPr lang="zh-CN" altLang="en-US" sz="2220">
                <a:solidFill>
                  <a:schemeClr val="accent1">
                    <a:lumMod val="75000"/>
                  </a:schemeClr>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rPr>
              <a:t>学科核心素养：</a:t>
            </a:r>
            <a:r>
              <a:rPr lang="zh-CN" altLang="en-US" sz="222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rPr>
              <a:t>是以学科知识技能为基础，整合情感、态度和价值观在内的，能够满足特定现实需求的正确价值观念、必备品格和关键能力</a:t>
            </a:r>
            <a:endParaRPr lang="zh-CN" altLang="en-US" sz="222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endParaRPr>
          </a:p>
          <a:p>
            <a:pPr algn="l" defTabSz="685800">
              <a:spcBef>
                <a:spcPts val="0"/>
              </a:spcBef>
              <a:spcAft>
                <a:spcPts val="0"/>
              </a:spcAft>
              <a:buClrTx/>
              <a:buSzTx/>
              <a:buFont typeface="Arial" panose="020B0604020202020204" pitchFamily="34" charset="0"/>
            </a:pP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rPr>
              <a:t>唯物史观、时空观念、史料实证、历史解释、家国情怀</a:t>
            </a:r>
            <a:endPar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3"/>
                                        </p:tgtEl>
                                        <p:attrNameLst>
                                          <p:attrName>ppt_x</p:attrName>
                                        </p:attrNameLst>
                                      </p:cBhvr>
                                      <p:tavLst>
                                        <p:tav tm="0">
                                          <p:val>
                                            <p:strVal val="ppt_x"/>
                                          </p:val>
                                        </p:tav>
                                        <p:tav tm="100000">
                                          <p:val>
                                            <p:strVal val="ppt_x"/>
                                          </p:val>
                                        </p:tav>
                                      </p:tavLst>
                                    </p:anim>
                                    <p:anim calcmode="lin" valueType="num">
                                      <p:cBhvr additive="base">
                                        <p:cTn id="7" dur="500"/>
                                        <p:tgtEl>
                                          <p:spTgt spid="23"/>
                                        </p:tgtEl>
                                        <p:attrNameLst>
                                          <p:attrName>ppt_y</p:attrName>
                                        </p:attrNameLst>
                                      </p:cBhvr>
                                      <p:tavLst>
                                        <p:tav tm="0">
                                          <p:val>
                                            <p:strVal val="ppt_y"/>
                                          </p:val>
                                        </p:tav>
                                        <p:tav tm="100000">
                                          <p:val>
                                            <p:strVal val="1+ppt_h/2"/>
                                          </p:val>
                                        </p:tav>
                                      </p:tavLst>
                                    </p:anim>
                                    <p:set>
                                      <p:cBhvr>
                                        <p:cTn id="8" dur="1" fill="hold">
                                          <p:stCondLst>
                                            <p:cond delay="499"/>
                                          </p:stCondLst>
                                        </p:cTn>
                                        <p:tgtEl>
                                          <p:spTgt spid="2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additive="base">
                                        <p:cTn id="57" dur="500" fill="hold"/>
                                        <p:tgtEl>
                                          <p:spTgt spid="39"/>
                                        </p:tgtEl>
                                        <p:attrNameLst>
                                          <p:attrName>ppt_x</p:attrName>
                                        </p:attrNameLst>
                                      </p:cBhvr>
                                      <p:tavLst>
                                        <p:tav tm="0">
                                          <p:val>
                                            <p:strVal val="#ppt_x"/>
                                          </p:val>
                                        </p:tav>
                                        <p:tav tm="100000">
                                          <p:val>
                                            <p:strVal val="#ppt_x"/>
                                          </p:val>
                                        </p:tav>
                                      </p:tavLst>
                                    </p:anim>
                                    <p:anim calcmode="lin" valueType="num">
                                      <p:cBhvr additive="base">
                                        <p:cTn id="58" dur="500" fill="hold"/>
                                        <p:tgtEl>
                                          <p:spTgt spid="3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anim calcmode="lin" valueType="num">
                                      <p:cBhvr additive="base">
                                        <p:cTn id="69" dur="500" fill="hold"/>
                                        <p:tgtEl>
                                          <p:spTgt spid="43"/>
                                        </p:tgtEl>
                                        <p:attrNameLst>
                                          <p:attrName>ppt_x</p:attrName>
                                        </p:attrNameLst>
                                      </p:cBhvr>
                                      <p:tavLst>
                                        <p:tav tm="0">
                                          <p:val>
                                            <p:strVal val="#ppt_x"/>
                                          </p:val>
                                        </p:tav>
                                        <p:tav tm="100000">
                                          <p:val>
                                            <p:strVal val="#ppt_x"/>
                                          </p:val>
                                        </p:tav>
                                      </p:tavLst>
                                    </p:anim>
                                    <p:anim calcmode="lin" valueType="num">
                                      <p:cBhvr additive="base">
                                        <p:cTn id="70" dur="500" fill="hold"/>
                                        <p:tgtEl>
                                          <p:spTgt spid="4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anim calcmode="lin" valueType="num">
                                      <p:cBhvr additive="base">
                                        <p:cTn id="73" dur="500" fill="hold"/>
                                        <p:tgtEl>
                                          <p:spTgt spid="44"/>
                                        </p:tgtEl>
                                        <p:attrNameLst>
                                          <p:attrName>ppt_x</p:attrName>
                                        </p:attrNameLst>
                                      </p:cBhvr>
                                      <p:tavLst>
                                        <p:tav tm="0">
                                          <p:val>
                                            <p:strVal val="#ppt_x"/>
                                          </p:val>
                                        </p:tav>
                                        <p:tav tm="100000">
                                          <p:val>
                                            <p:strVal val="#ppt_x"/>
                                          </p:val>
                                        </p:tav>
                                      </p:tavLst>
                                    </p:anim>
                                    <p:anim calcmode="lin" valueType="num">
                                      <p:cBhvr additive="base">
                                        <p:cTn id="74" dur="500" fill="hold"/>
                                        <p:tgtEl>
                                          <p:spTgt spid="4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5"/>
                                        </p:tgtEl>
                                        <p:attrNameLst>
                                          <p:attrName>style.visibility</p:attrName>
                                        </p:attrNameLst>
                                      </p:cBhvr>
                                      <p:to>
                                        <p:strVal val="visible"/>
                                      </p:to>
                                    </p:set>
                                    <p:anim calcmode="lin" valueType="num">
                                      <p:cBhvr additive="base">
                                        <p:cTn id="77" dur="500" fill="hold"/>
                                        <p:tgtEl>
                                          <p:spTgt spid="45"/>
                                        </p:tgtEl>
                                        <p:attrNameLst>
                                          <p:attrName>ppt_x</p:attrName>
                                        </p:attrNameLst>
                                      </p:cBhvr>
                                      <p:tavLst>
                                        <p:tav tm="0">
                                          <p:val>
                                            <p:strVal val="#ppt_x"/>
                                          </p:val>
                                        </p:tav>
                                        <p:tav tm="100000">
                                          <p:val>
                                            <p:strVal val="#ppt_x"/>
                                          </p:val>
                                        </p:tav>
                                      </p:tavLst>
                                    </p:anim>
                                    <p:anim calcmode="lin" valueType="num">
                                      <p:cBhvr additive="base">
                                        <p:cTn id="78" dur="500" fill="hold"/>
                                        <p:tgtEl>
                                          <p:spTgt spid="45"/>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500" fill="hold"/>
                                        <p:tgtEl>
                                          <p:spTgt spid="46"/>
                                        </p:tgtEl>
                                        <p:attrNameLst>
                                          <p:attrName>ppt_x</p:attrName>
                                        </p:attrNameLst>
                                      </p:cBhvr>
                                      <p:tavLst>
                                        <p:tav tm="0">
                                          <p:val>
                                            <p:strVal val="#ppt_x"/>
                                          </p:val>
                                        </p:tav>
                                        <p:tav tm="100000">
                                          <p:val>
                                            <p:strVal val="#ppt_x"/>
                                          </p:val>
                                        </p:tav>
                                      </p:tavLst>
                                    </p:anim>
                                    <p:anim calcmode="lin" valueType="num">
                                      <p:cBhvr additive="base">
                                        <p:cTn id="82" dur="500" fill="hold"/>
                                        <p:tgtEl>
                                          <p:spTgt spid="46"/>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anim calcmode="lin" valueType="num">
                                      <p:cBhvr additive="base">
                                        <p:cTn id="85" dur="500" fill="hold"/>
                                        <p:tgtEl>
                                          <p:spTgt spid="47"/>
                                        </p:tgtEl>
                                        <p:attrNameLst>
                                          <p:attrName>ppt_x</p:attrName>
                                        </p:attrNameLst>
                                      </p:cBhvr>
                                      <p:tavLst>
                                        <p:tav tm="0">
                                          <p:val>
                                            <p:strVal val="#ppt_x"/>
                                          </p:val>
                                        </p:tav>
                                        <p:tav tm="100000">
                                          <p:val>
                                            <p:strVal val="#ppt_x"/>
                                          </p:val>
                                        </p:tav>
                                      </p:tavLst>
                                    </p:anim>
                                    <p:anim calcmode="lin" valueType="num">
                                      <p:cBhvr additive="base">
                                        <p:cTn id="86" dur="500" fill="hold"/>
                                        <p:tgtEl>
                                          <p:spTgt spid="47"/>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 calcmode="lin" valueType="num">
                                      <p:cBhvr additive="base">
                                        <p:cTn id="89" dur="500" fill="hold"/>
                                        <p:tgtEl>
                                          <p:spTgt spid="49"/>
                                        </p:tgtEl>
                                        <p:attrNameLst>
                                          <p:attrName>ppt_x</p:attrName>
                                        </p:attrNameLst>
                                      </p:cBhvr>
                                      <p:tavLst>
                                        <p:tav tm="0">
                                          <p:val>
                                            <p:strVal val="#ppt_x"/>
                                          </p:val>
                                        </p:tav>
                                        <p:tav tm="100000">
                                          <p:val>
                                            <p:strVal val="#ppt_x"/>
                                          </p:val>
                                        </p:tav>
                                      </p:tavLst>
                                    </p:anim>
                                    <p:anim calcmode="lin" valueType="num">
                                      <p:cBhvr additive="base">
                                        <p:cTn id="90" dur="500" fill="hold"/>
                                        <p:tgtEl>
                                          <p:spTgt spid="49"/>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53"/>
                                        </p:tgtEl>
                                        <p:attrNameLst>
                                          <p:attrName>style.visibility</p:attrName>
                                        </p:attrNameLst>
                                      </p:cBhvr>
                                      <p:to>
                                        <p:strVal val="visible"/>
                                      </p:to>
                                    </p:set>
                                    <p:anim calcmode="lin" valueType="num">
                                      <p:cBhvr additive="base">
                                        <p:cTn id="93" dur="500" fill="hold"/>
                                        <p:tgtEl>
                                          <p:spTgt spid="53"/>
                                        </p:tgtEl>
                                        <p:attrNameLst>
                                          <p:attrName>ppt_x</p:attrName>
                                        </p:attrNameLst>
                                      </p:cBhvr>
                                      <p:tavLst>
                                        <p:tav tm="0">
                                          <p:val>
                                            <p:strVal val="#ppt_x"/>
                                          </p:val>
                                        </p:tav>
                                        <p:tav tm="100000">
                                          <p:val>
                                            <p:strVal val="#ppt_x"/>
                                          </p:val>
                                        </p:tav>
                                      </p:tavLst>
                                    </p:anim>
                                    <p:anim calcmode="lin" valueType="num">
                                      <p:cBhvr additive="base">
                                        <p:cTn id="94" dur="500" fill="hold"/>
                                        <p:tgtEl>
                                          <p:spTgt spid="53"/>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57"/>
                                        </p:tgtEl>
                                        <p:attrNameLst>
                                          <p:attrName>style.visibility</p:attrName>
                                        </p:attrNameLst>
                                      </p:cBhvr>
                                      <p:to>
                                        <p:strVal val="visible"/>
                                      </p:to>
                                    </p:set>
                                    <p:anim calcmode="lin" valueType="num">
                                      <p:cBhvr additive="base">
                                        <p:cTn id="97" dur="500" fill="hold"/>
                                        <p:tgtEl>
                                          <p:spTgt spid="57"/>
                                        </p:tgtEl>
                                        <p:attrNameLst>
                                          <p:attrName>ppt_x</p:attrName>
                                        </p:attrNameLst>
                                      </p:cBhvr>
                                      <p:tavLst>
                                        <p:tav tm="0">
                                          <p:val>
                                            <p:strVal val="#ppt_x"/>
                                          </p:val>
                                        </p:tav>
                                        <p:tav tm="100000">
                                          <p:val>
                                            <p:strVal val="#ppt_x"/>
                                          </p:val>
                                        </p:tav>
                                      </p:tavLst>
                                    </p:anim>
                                    <p:anim calcmode="lin" valueType="num">
                                      <p:cBhvr additive="base">
                                        <p:cTn id="98" dur="500" fill="hold"/>
                                        <p:tgtEl>
                                          <p:spTgt spid="57"/>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additive="base">
                                        <p:cTn id="101" dur="500" fill="hold"/>
                                        <p:tgtEl>
                                          <p:spTgt spid="58"/>
                                        </p:tgtEl>
                                        <p:attrNameLst>
                                          <p:attrName>ppt_x</p:attrName>
                                        </p:attrNameLst>
                                      </p:cBhvr>
                                      <p:tavLst>
                                        <p:tav tm="0">
                                          <p:val>
                                            <p:strVal val="#ppt_x"/>
                                          </p:val>
                                        </p:tav>
                                        <p:tav tm="100000">
                                          <p:val>
                                            <p:strVal val="#ppt_x"/>
                                          </p:val>
                                        </p:tav>
                                      </p:tavLst>
                                    </p:anim>
                                    <p:anim calcmode="lin" valueType="num">
                                      <p:cBhvr additive="base">
                                        <p:cTn id="102" dur="500" fill="hold"/>
                                        <p:tgtEl>
                                          <p:spTgt spid="58"/>
                                        </p:tgtEl>
                                        <p:attrNameLst>
                                          <p:attrName>ppt_y</p:attrName>
                                        </p:attrNameLst>
                                      </p:cBhvr>
                                      <p:tavLst>
                                        <p:tav tm="0">
                                          <p:val>
                                            <p:strVal val="1+#ppt_h/2"/>
                                          </p:val>
                                        </p:tav>
                                        <p:tav tm="100000">
                                          <p:val>
                                            <p:strVal val="#ppt_y"/>
                                          </p:val>
                                        </p:tav>
                                      </p:tavLst>
                                    </p:anim>
                                  </p:childTnLst>
                                </p:cTn>
                              </p:par>
                              <p:par>
                                <p:cTn id="103" presetID="2" presetClass="entr" presetSubtype="4" fill="hold" nodeType="withEffect">
                                  <p:stCondLst>
                                    <p:cond delay="0"/>
                                  </p:stCondLst>
                                  <p:childTnLst>
                                    <p:set>
                                      <p:cBhvr>
                                        <p:cTn id="104" dur="1" fill="hold">
                                          <p:stCondLst>
                                            <p:cond delay="0"/>
                                          </p:stCondLst>
                                        </p:cTn>
                                        <p:tgtEl>
                                          <p:spTgt spid="59"/>
                                        </p:tgtEl>
                                        <p:attrNameLst>
                                          <p:attrName>style.visibility</p:attrName>
                                        </p:attrNameLst>
                                      </p:cBhvr>
                                      <p:to>
                                        <p:strVal val="visible"/>
                                      </p:to>
                                    </p:set>
                                    <p:anim calcmode="lin" valueType="num">
                                      <p:cBhvr additive="base">
                                        <p:cTn id="105" dur="500" fill="hold"/>
                                        <p:tgtEl>
                                          <p:spTgt spid="59"/>
                                        </p:tgtEl>
                                        <p:attrNameLst>
                                          <p:attrName>ppt_x</p:attrName>
                                        </p:attrNameLst>
                                      </p:cBhvr>
                                      <p:tavLst>
                                        <p:tav tm="0">
                                          <p:val>
                                            <p:strVal val="#ppt_x"/>
                                          </p:val>
                                        </p:tav>
                                        <p:tav tm="100000">
                                          <p:val>
                                            <p:strVal val="#ppt_x"/>
                                          </p:val>
                                        </p:tav>
                                      </p:tavLst>
                                    </p:anim>
                                    <p:anim calcmode="lin" valueType="num">
                                      <p:cBhvr additive="base">
                                        <p:cTn id="106" dur="500" fill="hold"/>
                                        <p:tgtEl>
                                          <p:spTgt spid="59"/>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60"/>
                                        </p:tgtEl>
                                        <p:attrNameLst>
                                          <p:attrName>style.visibility</p:attrName>
                                        </p:attrNameLst>
                                      </p:cBhvr>
                                      <p:to>
                                        <p:strVal val="visible"/>
                                      </p:to>
                                    </p:set>
                                    <p:anim calcmode="lin" valueType="num">
                                      <p:cBhvr additive="base">
                                        <p:cTn id="109" dur="500" fill="hold"/>
                                        <p:tgtEl>
                                          <p:spTgt spid="60"/>
                                        </p:tgtEl>
                                        <p:attrNameLst>
                                          <p:attrName>ppt_x</p:attrName>
                                        </p:attrNameLst>
                                      </p:cBhvr>
                                      <p:tavLst>
                                        <p:tav tm="0">
                                          <p:val>
                                            <p:strVal val="#ppt_x"/>
                                          </p:val>
                                        </p:tav>
                                        <p:tav tm="100000">
                                          <p:val>
                                            <p:strVal val="#ppt_x"/>
                                          </p:val>
                                        </p:tav>
                                      </p:tavLst>
                                    </p:anim>
                                    <p:anim calcmode="lin" valueType="num">
                                      <p:cBhvr additive="base">
                                        <p:cTn id="110" dur="500" fill="hold"/>
                                        <p:tgtEl>
                                          <p:spTgt spid="60"/>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8225"/>
                                        </p:tgtEl>
                                        <p:attrNameLst>
                                          <p:attrName>style.visibility</p:attrName>
                                        </p:attrNameLst>
                                      </p:cBhvr>
                                      <p:to>
                                        <p:strVal val="visible"/>
                                      </p:to>
                                    </p:set>
                                    <p:anim calcmode="lin" valueType="num">
                                      <p:cBhvr additive="base">
                                        <p:cTn id="113" dur="500" fill="hold"/>
                                        <p:tgtEl>
                                          <p:spTgt spid="8225"/>
                                        </p:tgtEl>
                                        <p:attrNameLst>
                                          <p:attrName>ppt_x</p:attrName>
                                        </p:attrNameLst>
                                      </p:cBhvr>
                                      <p:tavLst>
                                        <p:tav tm="0">
                                          <p:val>
                                            <p:strVal val="#ppt_x"/>
                                          </p:val>
                                        </p:tav>
                                        <p:tav tm="100000">
                                          <p:val>
                                            <p:strVal val="#ppt_x"/>
                                          </p:val>
                                        </p:tav>
                                      </p:tavLst>
                                    </p:anim>
                                    <p:anim calcmode="lin" valueType="num">
                                      <p:cBhvr additive="base">
                                        <p:cTn id="114" dur="500" fill="hold"/>
                                        <p:tgtEl>
                                          <p:spTgt spid="8225"/>
                                        </p:tgtEl>
                                        <p:attrNameLst>
                                          <p:attrName>ppt_y</p:attrName>
                                        </p:attrNameLst>
                                      </p:cBhvr>
                                      <p:tavLst>
                                        <p:tav tm="0">
                                          <p:val>
                                            <p:strVal val="1+#ppt_h/2"/>
                                          </p:val>
                                        </p:tav>
                                        <p:tav tm="100000">
                                          <p:val>
                                            <p:strVal val="#ppt_y"/>
                                          </p:val>
                                        </p:tav>
                                      </p:tavLst>
                                    </p:anim>
                                  </p:childTnLst>
                                </p:cTn>
                              </p:par>
                              <p:par>
                                <p:cTn id="115" presetID="2" presetClass="entr" presetSubtype="4" fill="hold" nodeType="withEffect">
                                  <p:stCondLst>
                                    <p:cond delay="0"/>
                                  </p:stCondLst>
                                  <p:childTnLst>
                                    <p:set>
                                      <p:cBhvr>
                                        <p:cTn id="116" dur="1" fill="hold">
                                          <p:stCondLst>
                                            <p:cond delay="0"/>
                                          </p:stCondLst>
                                        </p:cTn>
                                        <p:tgtEl>
                                          <p:spTgt spid="32"/>
                                        </p:tgtEl>
                                        <p:attrNameLst>
                                          <p:attrName>style.visibility</p:attrName>
                                        </p:attrNameLst>
                                      </p:cBhvr>
                                      <p:to>
                                        <p:strVal val="visible"/>
                                      </p:to>
                                    </p:set>
                                    <p:anim calcmode="lin" valueType="num">
                                      <p:cBhvr additive="base">
                                        <p:cTn id="117" dur="500" fill="hold"/>
                                        <p:tgtEl>
                                          <p:spTgt spid="32"/>
                                        </p:tgtEl>
                                        <p:attrNameLst>
                                          <p:attrName>ppt_x</p:attrName>
                                        </p:attrNameLst>
                                      </p:cBhvr>
                                      <p:tavLst>
                                        <p:tav tm="0">
                                          <p:val>
                                            <p:strVal val="#ppt_x"/>
                                          </p:val>
                                        </p:tav>
                                        <p:tav tm="100000">
                                          <p:val>
                                            <p:strVal val="#ppt_x"/>
                                          </p:val>
                                        </p:tav>
                                      </p:tavLst>
                                    </p:anim>
                                    <p:anim calcmode="lin" valueType="num">
                                      <p:cBhvr additive="base">
                                        <p:cTn id="118" dur="500" fill="hold"/>
                                        <p:tgtEl>
                                          <p:spTgt spid="32"/>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additive="base">
                                        <p:cTn id="121" dur="500" fill="hold"/>
                                        <p:tgtEl>
                                          <p:spTgt spid="33"/>
                                        </p:tgtEl>
                                        <p:attrNameLst>
                                          <p:attrName>ppt_x</p:attrName>
                                        </p:attrNameLst>
                                      </p:cBhvr>
                                      <p:tavLst>
                                        <p:tav tm="0">
                                          <p:val>
                                            <p:strVal val="#ppt_x"/>
                                          </p:val>
                                        </p:tav>
                                        <p:tav tm="100000">
                                          <p:val>
                                            <p:strVal val="#ppt_x"/>
                                          </p:val>
                                        </p:tav>
                                      </p:tavLst>
                                    </p:anim>
                                    <p:anim calcmode="lin" valueType="num">
                                      <p:cBhvr additive="base">
                                        <p:cTn id="122" dur="500" fill="hold"/>
                                        <p:tgtEl>
                                          <p:spTgt spid="33"/>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2"/>
                                        </p:tgtEl>
                                        <p:attrNameLst>
                                          <p:attrName>style.visibility</p:attrName>
                                        </p:attrNameLst>
                                      </p:cBhvr>
                                      <p:to>
                                        <p:strVal val="visible"/>
                                      </p:to>
                                    </p:set>
                                    <p:anim calcmode="lin" valueType="num">
                                      <p:cBhvr additive="base">
                                        <p:cTn id="125" dur="500" fill="hold"/>
                                        <p:tgtEl>
                                          <p:spTgt spid="2"/>
                                        </p:tgtEl>
                                        <p:attrNameLst>
                                          <p:attrName>ppt_x</p:attrName>
                                        </p:attrNameLst>
                                      </p:cBhvr>
                                      <p:tavLst>
                                        <p:tav tm="0">
                                          <p:val>
                                            <p:strVal val="#ppt_x"/>
                                          </p:val>
                                        </p:tav>
                                        <p:tav tm="100000">
                                          <p:val>
                                            <p:strVal val="#ppt_x"/>
                                          </p:val>
                                        </p:tav>
                                      </p:tavLst>
                                    </p:anim>
                                    <p:anim calcmode="lin" valueType="num">
                                      <p:cBhvr additive="base">
                                        <p:cTn id="126" dur="500" fill="hold"/>
                                        <p:tgtEl>
                                          <p:spTgt spid="2"/>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5"/>
                                        </p:tgtEl>
                                        <p:attrNameLst>
                                          <p:attrName>style.visibility</p:attrName>
                                        </p:attrNameLst>
                                      </p:cBhvr>
                                      <p:to>
                                        <p:strVal val="visible"/>
                                      </p:to>
                                    </p:set>
                                    <p:anim calcmode="lin" valueType="num">
                                      <p:cBhvr additive="base">
                                        <p:cTn id="129" dur="500" fill="hold"/>
                                        <p:tgtEl>
                                          <p:spTgt spid="5"/>
                                        </p:tgtEl>
                                        <p:attrNameLst>
                                          <p:attrName>ppt_x</p:attrName>
                                        </p:attrNameLst>
                                      </p:cBhvr>
                                      <p:tavLst>
                                        <p:tav tm="0">
                                          <p:val>
                                            <p:strVal val="#ppt_x"/>
                                          </p:val>
                                        </p:tav>
                                        <p:tav tm="100000">
                                          <p:val>
                                            <p:strVal val="#ppt_x"/>
                                          </p:val>
                                        </p:tav>
                                      </p:tavLst>
                                    </p:anim>
                                    <p:anim calcmode="lin" valueType="num">
                                      <p:cBhvr additive="base">
                                        <p:cTn id="130" dur="500" fill="hold"/>
                                        <p:tgtEl>
                                          <p:spTgt spid="5"/>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6"/>
                                        </p:tgtEl>
                                        <p:attrNameLst>
                                          <p:attrName>style.visibility</p:attrName>
                                        </p:attrNameLst>
                                      </p:cBhvr>
                                      <p:to>
                                        <p:strVal val="visible"/>
                                      </p:to>
                                    </p:set>
                                    <p:anim calcmode="lin" valueType="num">
                                      <p:cBhvr additive="base">
                                        <p:cTn id="133" dur="500" fill="hold"/>
                                        <p:tgtEl>
                                          <p:spTgt spid="6"/>
                                        </p:tgtEl>
                                        <p:attrNameLst>
                                          <p:attrName>ppt_x</p:attrName>
                                        </p:attrNameLst>
                                      </p:cBhvr>
                                      <p:tavLst>
                                        <p:tav tm="0">
                                          <p:val>
                                            <p:strVal val="#ppt_x"/>
                                          </p:val>
                                        </p:tav>
                                        <p:tav tm="100000">
                                          <p:val>
                                            <p:strVal val="#ppt_x"/>
                                          </p:val>
                                        </p:tav>
                                      </p:tavLst>
                                    </p:anim>
                                    <p:anim calcmode="lin" valueType="num">
                                      <p:cBhvr additive="base">
                                        <p:cTn id="134" dur="500" fill="hold"/>
                                        <p:tgtEl>
                                          <p:spTgt spid="6"/>
                                        </p:tgtEl>
                                        <p:attrNameLst>
                                          <p:attrName>ppt_y</p:attrName>
                                        </p:attrNameLst>
                                      </p:cBhvr>
                                      <p:tavLst>
                                        <p:tav tm="0">
                                          <p:val>
                                            <p:strVal val="1+#ppt_h/2"/>
                                          </p:val>
                                        </p:tav>
                                        <p:tav tm="100000">
                                          <p:val>
                                            <p:strVal val="#ppt_y"/>
                                          </p:val>
                                        </p:tav>
                                      </p:tavLst>
                                    </p:anim>
                                  </p:childTnLst>
                                </p:cTn>
                              </p:par>
                              <p:par>
                                <p:cTn id="135" presetID="2" presetClass="entr" presetSubtype="4" fill="hold" nodeType="withEffect">
                                  <p:stCondLst>
                                    <p:cond delay="0"/>
                                  </p:stCondLst>
                                  <p:childTnLst>
                                    <p:set>
                                      <p:cBhvr>
                                        <p:cTn id="136" dur="1" fill="hold">
                                          <p:stCondLst>
                                            <p:cond delay="0"/>
                                          </p:stCondLst>
                                        </p:cTn>
                                        <p:tgtEl>
                                          <p:spTgt spid="7"/>
                                        </p:tgtEl>
                                        <p:attrNameLst>
                                          <p:attrName>style.visibility</p:attrName>
                                        </p:attrNameLst>
                                      </p:cBhvr>
                                      <p:to>
                                        <p:strVal val="visible"/>
                                      </p:to>
                                    </p:set>
                                    <p:anim calcmode="lin" valueType="num">
                                      <p:cBhvr additive="base">
                                        <p:cTn id="137" dur="500" fill="hold"/>
                                        <p:tgtEl>
                                          <p:spTgt spid="7"/>
                                        </p:tgtEl>
                                        <p:attrNameLst>
                                          <p:attrName>ppt_x</p:attrName>
                                        </p:attrNameLst>
                                      </p:cBhvr>
                                      <p:tavLst>
                                        <p:tav tm="0">
                                          <p:val>
                                            <p:strVal val="#ppt_x"/>
                                          </p:val>
                                        </p:tav>
                                        <p:tav tm="100000">
                                          <p:val>
                                            <p:strVal val="#ppt_x"/>
                                          </p:val>
                                        </p:tav>
                                      </p:tavLst>
                                    </p:anim>
                                    <p:anim calcmode="lin" valueType="num">
                                      <p:cBhvr additive="base">
                                        <p:cTn id="138" dur="500" fill="hold"/>
                                        <p:tgtEl>
                                          <p:spTgt spid="7"/>
                                        </p:tgtEl>
                                        <p:attrNameLst>
                                          <p:attrName>ppt_y</p:attrName>
                                        </p:attrNameLst>
                                      </p:cBhvr>
                                      <p:tavLst>
                                        <p:tav tm="0">
                                          <p:val>
                                            <p:strVal val="1+#ppt_h/2"/>
                                          </p:val>
                                        </p:tav>
                                        <p:tav tm="100000">
                                          <p:val>
                                            <p:strVal val="#ppt_y"/>
                                          </p:val>
                                        </p:tav>
                                      </p:tavLst>
                                    </p:anim>
                                  </p:childTnLst>
                                </p:cTn>
                              </p:par>
                              <p:par>
                                <p:cTn id="139" presetID="2" presetClass="entr" presetSubtype="4" fill="hold" nodeType="withEffect">
                                  <p:stCondLst>
                                    <p:cond delay="0"/>
                                  </p:stCondLst>
                                  <p:childTnLst>
                                    <p:set>
                                      <p:cBhvr>
                                        <p:cTn id="140" dur="1" fill="hold">
                                          <p:stCondLst>
                                            <p:cond delay="0"/>
                                          </p:stCondLst>
                                        </p:cTn>
                                        <p:tgtEl>
                                          <p:spTgt spid="18"/>
                                        </p:tgtEl>
                                        <p:attrNameLst>
                                          <p:attrName>style.visibility</p:attrName>
                                        </p:attrNameLst>
                                      </p:cBhvr>
                                      <p:to>
                                        <p:strVal val="visible"/>
                                      </p:to>
                                    </p:set>
                                    <p:anim calcmode="lin" valueType="num">
                                      <p:cBhvr additive="base">
                                        <p:cTn id="141" dur="500" fill="hold"/>
                                        <p:tgtEl>
                                          <p:spTgt spid="18"/>
                                        </p:tgtEl>
                                        <p:attrNameLst>
                                          <p:attrName>ppt_x</p:attrName>
                                        </p:attrNameLst>
                                      </p:cBhvr>
                                      <p:tavLst>
                                        <p:tav tm="0">
                                          <p:val>
                                            <p:strVal val="#ppt_x"/>
                                          </p:val>
                                        </p:tav>
                                        <p:tav tm="100000">
                                          <p:val>
                                            <p:strVal val="#ppt_x"/>
                                          </p:val>
                                        </p:tav>
                                      </p:tavLst>
                                    </p:anim>
                                    <p:anim calcmode="lin" valueType="num">
                                      <p:cBhvr additive="base">
                                        <p:cTn id="142" dur="500" fill="hold"/>
                                        <p:tgtEl>
                                          <p:spTgt spid="18"/>
                                        </p:tgtEl>
                                        <p:attrNameLst>
                                          <p:attrName>ppt_y</p:attrName>
                                        </p:attrNameLst>
                                      </p:cBhvr>
                                      <p:tavLst>
                                        <p:tav tm="0">
                                          <p:val>
                                            <p:strVal val="1+#ppt_h/2"/>
                                          </p:val>
                                        </p:tav>
                                        <p:tav tm="100000">
                                          <p:val>
                                            <p:strVal val="#ppt_y"/>
                                          </p:val>
                                        </p:tav>
                                      </p:tavLst>
                                    </p:anim>
                                  </p:childTnLst>
                                </p:cTn>
                              </p:par>
                              <p:par>
                                <p:cTn id="143" presetID="2" presetClass="entr" presetSubtype="4" fill="hold" nodeType="withEffect">
                                  <p:stCondLst>
                                    <p:cond delay="0"/>
                                  </p:stCondLst>
                                  <p:childTnLst>
                                    <p:set>
                                      <p:cBhvr>
                                        <p:cTn id="144" dur="1" fill="hold">
                                          <p:stCondLst>
                                            <p:cond delay="0"/>
                                          </p:stCondLst>
                                        </p:cTn>
                                        <p:tgtEl>
                                          <p:spTgt spid="19"/>
                                        </p:tgtEl>
                                        <p:attrNameLst>
                                          <p:attrName>style.visibility</p:attrName>
                                        </p:attrNameLst>
                                      </p:cBhvr>
                                      <p:to>
                                        <p:strVal val="visible"/>
                                      </p:to>
                                    </p:set>
                                    <p:anim calcmode="lin" valueType="num">
                                      <p:cBhvr additive="base">
                                        <p:cTn id="145" dur="500" fill="hold"/>
                                        <p:tgtEl>
                                          <p:spTgt spid="19"/>
                                        </p:tgtEl>
                                        <p:attrNameLst>
                                          <p:attrName>ppt_x</p:attrName>
                                        </p:attrNameLst>
                                      </p:cBhvr>
                                      <p:tavLst>
                                        <p:tav tm="0">
                                          <p:val>
                                            <p:strVal val="#ppt_x"/>
                                          </p:val>
                                        </p:tav>
                                        <p:tav tm="100000">
                                          <p:val>
                                            <p:strVal val="#ppt_x"/>
                                          </p:val>
                                        </p:tav>
                                      </p:tavLst>
                                    </p:anim>
                                    <p:anim calcmode="lin" valueType="num">
                                      <p:cBhvr additive="base">
                                        <p:cTn id="146" dur="500" fill="hold"/>
                                        <p:tgtEl>
                                          <p:spTgt spid="19"/>
                                        </p:tgtEl>
                                        <p:attrNameLst>
                                          <p:attrName>ppt_y</p:attrName>
                                        </p:attrNameLst>
                                      </p:cBhvr>
                                      <p:tavLst>
                                        <p:tav tm="0">
                                          <p:val>
                                            <p:strVal val="1+#ppt_h/2"/>
                                          </p:val>
                                        </p:tav>
                                        <p:tav tm="100000">
                                          <p:val>
                                            <p:strVal val="#ppt_y"/>
                                          </p:val>
                                        </p:tav>
                                      </p:tavLst>
                                    </p:anim>
                                  </p:childTnLst>
                                </p:cTn>
                              </p:par>
                              <p:par>
                                <p:cTn id="147" presetID="2" presetClass="entr" presetSubtype="4" fill="hold" nodeType="withEffect">
                                  <p:stCondLst>
                                    <p:cond delay="0"/>
                                  </p:stCondLst>
                                  <p:childTnLst>
                                    <p:set>
                                      <p:cBhvr>
                                        <p:cTn id="148" dur="1" fill="hold">
                                          <p:stCondLst>
                                            <p:cond delay="0"/>
                                          </p:stCondLst>
                                        </p:cTn>
                                        <p:tgtEl>
                                          <p:spTgt spid="20"/>
                                        </p:tgtEl>
                                        <p:attrNameLst>
                                          <p:attrName>style.visibility</p:attrName>
                                        </p:attrNameLst>
                                      </p:cBhvr>
                                      <p:to>
                                        <p:strVal val="visible"/>
                                      </p:to>
                                    </p:set>
                                    <p:anim calcmode="lin" valueType="num">
                                      <p:cBhvr additive="base">
                                        <p:cTn id="149" dur="500" fill="hold"/>
                                        <p:tgtEl>
                                          <p:spTgt spid="20"/>
                                        </p:tgtEl>
                                        <p:attrNameLst>
                                          <p:attrName>ppt_x</p:attrName>
                                        </p:attrNameLst>
                                      </p:cBhvr>
                                      <p:tavLst>
                                        <p:tav tm="0">
                                          <p:val>
                                            <p:strVal val="#ppt_x"/>
                                          </p:val>
                                        </p:tav>
                                        <p:tav tm="100000">
                                          <p:val>
                                            <p:strVal val="#ppt_x"/>
                                          </p:val>
                                        </p:tav>
                                      </p:tavLst>
                                    </p:anim>
                                    <p:anim calcmode="lin" valueType="num">
                                      <p:cBhvr additive="base">
                                        <p:cTn id="150" dur="500" fill="hold"/>
                                        <p:tgtEl>
                                          <p:spTgt spid="20"/>
                                        </p:tgtEl>
                                        <p:attrNameLst>
                                          <p:attrName>ppt_y</p:attrName>
                                        </p:attrNameLst>
                                      </p:cBhvr>
                                      <p:tavLst>
                                        <p:tav tm="0">
                                          <p:val>
                                            <p:strVal val="1+#ppt_h/2"/>
                                          </p:val>
                                        </p:tav>
                                        <p:tav tm="100000">
                                          <p:val>
                                            <p:strVal val="#ppt_y"/>
                                          </p:val>
                                        </p:tav>
                                      </p:tavLst>
                                    </p:anim>
                                  </p:childTnLst>
                                </p:cTn>
                              </p:par>
                              <p:par>
                                <p:cTn id="151" presetID="2" presetClass="entr" presetSubtype="4" fill="hold" nodeType="withEffect">
                                  <p:stCondLst>
                                    <p:cond delay="0"/>
                                  </p:stCondLst>
                                  <p:childTnLst>
                                    <p:set>
                                      <p:cBhvr>
                                        <p:cTn id="152" dur="1" fill="hold">
                                          <p:stCondLst>
                                            <p:cond delay="0"/>
                                          </p:stCondLst>
                                        </p:cTn>
                                        <p:tgtEl>
                                          <p:spTgt spid="21"/>
                                        </p:tgtEl>
                                        <p:attrNameLst>
                                          <p:attrName>style.visibility</p:attrName>
                                        </p:attrNameLst>
                                      </p:cBhvr>
                                      <p:to>
                                        <p:strVal val="visible"/>
                                      </p:to>
                                    </p:set>
                                    <p:anim calcmode="lin" valueType="num">
                                      <p:cBhvr additive="base">
                                        <p:cTn id="153" dur="500" fill="hold"/>
                                        <p:tgtEl>
                                          <p:spTgt spid="21"/>
                                        </p:tgtEl>
                                        <p:attrNameLst>
                                          <p:attrName>ppt_x</p:attrName>
                                        </p:attrNameLst>
                                      </p:cBhvr>
                                      <p:tavLst>
                                        <p:tav tm="0">
                                          <p:val>
                                            <p:strVal val="#ppt_x"/>
                                          </p:val>
                                        </p:tav>
                                        <p:tav tm="100000">
                                          <p:val>
                                            <p:strVal val="#ppt_x"/>
                                          </p:val>
                                        </p:tav>
                                      </p:tavLst>
                                    </p:anim>
                                    <p:anim calcmode="lin" valueType="num">
                                      <p:cBhvr additive="base">
                                        <p:cTn id="154" dur="500" fill="hold"/>
                                        <p:tgtEl>
                                          <p:spTgt spid="21"/>
                                        </p:tgtEl>
                                        <p:attrNameLst>
                                          <p:attrName>ppt_y</p:attrName>
                                        </p:attrNameLst>
                                      </p:cBhvr>
                                      <p:tavLst>
                                        <p:tav tm="0">
                                          <p:val>
                                            <p:strVal val="1+#ppt_h/2"/>
                                          </p:val>
                                        </p:tav>
                                        <p:tav tm="100000">
                                          <p:val>
                                            <p:strVal val="#ppt_y"/>
                                          </p:val>
                                        </p:tav>
                                      </p:tavLst>
                                    </p:anim>
                                  </p:childTnLst>
                                </p:cTn>
                              </p:par>
                              <p:par>
                                <p:cTn id="155" presetID="2" presetClass="entr" presetSubtype="4" fill="hold" grpId="0" nodeType="withEffect">
                                  <p:stCondLst>
                                    <p:cond delay="0"/>
                                  </p:stCondLst>
                                  <p:childTnLst>
                                    <p:set>
                                      <p:cBhvr>
                                        <p:cTn id="156" dur="1" fill="hold">
                                          <p:stCondLst>
                                            <p:cond delay="0"/>
                                          </p:stCondLst>
                                        </p:cTn>
                                        <p:tgtEl>
                                          <p:spTgt spid="24"/>
                                        </p:tgtEl>
                                        <p:attrNameLst>
                                          <p:attrName>style.visibility</p:attrName>
                                        </p:attrNameLst>
                                      </p:cBhvr>
                                      <p:to>
                                        <p:strVal val="visible"/>
                                      </p:to>
                                    </p:set>
                                    <p:anim calcmode="lin" valueType="num">
                                      <p:cBhvr additive="base">
                                        <p:cTn id="157" dur="500" fill="hold"/>
                                        <p:tgtEl>
                                          <p:spTgt spid="24"/>
                                        </p:tgtEl>
                                        <p:attrNameLst>
                                          <p:attrName>ppt_x</p:attrName>
                                        </p:attrNameLst>
                                      </p:cBhvr>
                                      <p:tavLst>
                                        <p:tav tm="0">
                                          <p:val>
                                            <p:strVal val="#ppt_x"/>
                                          </p:val>
                                        </p:tav>
                                        <p:tav tm="100000">
                                          <p:val>
                                            <p:strVal val="#ppt_x"/>
                                          </p:val>
                                        </p:tav>
                                      </p:tavLst>
                                    </p:anim>
                                    <p:anim calcmode="lin" valueType="num">
                                      <p:cBhvr additive="base">
                                        <p:cTn id="158" dur="500" fill="hold"/>
                                        <p:tgtEl>
                                          <p:spTgt spid="24"/>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25"/>
                                        </p:tgtEl>
                                        <p:attrNameLst>
                                          <p:attrName>style.visibility</p:attrName>
                                        </p:attrNameLst>
                                      </p:cBhvr>
                                      <p:to>
                                        <p:strVal val="visible"/>
                                      </p:to>
                                    </p:set>
                                    <p:anim calcmode="lin" valueType="num">
                                      <p:cBhvr additive="base">
                                        <p:cTn id="161" dur="500" fill="hold"/>
                                        <p:tgtEl>
                                          <p:spTgt spid="25"/>
                                        </p:tgtEl>
                                        <p:attrNameLst>
                                          <p:attrName>ppt_x</p:attrName>
                                        </p:attrNameLst>
                                      </p:cBhvr>
                                      <p:tavLst>
                                        <p:tav tm="0">
                                          <p:val>
                                            <p:strVal val="#ppt_x"/>
                                          </p:val>
                                        </p:tav>
                                        <p:tav tm="100000">
                                          <p:val>
                                            <p:strVal val="#ppt_x"/>
                                          </p:val>
                                        </p:tav>
                                      </p:tavLst>
                                    </p:anim>
                                    <p:anim calcmode="lin" valueType="num">
                                      <p:cBhvr additive="base">
                                        <p:cTn id="162" dur="500" fill="hold"/>
                                        <p:tgtEl>
                                          <p:spTgt spid="25"/>
                                        </p:tgtEl>
                                        <p:attrNameLst>
                                          <p:attrName>ppt_y</p:attrName>
                                        </p:attrNameLst>
                                      </p:cBhvr>
                                      <p:tavLst>
                                        <p:tav tm="0">
                                          <p:val>
                                            <p:strVal val="1+#ppt_h/2"/>
                                          </p:val>
                                        </p:tav>
                                        <p:tav tm="100000">
                                          <p:val>
                                            <p:strVal val="#ppt_y"/>
                                          </p:val>
                                        </p:tav>
                                      </p:tavLst>
                                    </p:anim>
                                  </p:childTnLst>
                                </p:cTn>
                              </p:par>
                              <p:par>
                                <p:cTn id="163" presetID="2" presetClass="entr" presetSubtype="4" fill="hold" grpId="0" nodeType="withEffect">
                                  <p:stCondLst>
                                    <p:cond delay="0"/>
                                  </p:stCondLst>
                                  <p:childTnLst>
                                    <p:set>
                                      <p:cBhvr>
                                        <p:cTn id="164" dur="1" fill="hold">
                                          <p:stCondLst>
                                            <p:cond delay="0"/>
                                          </p:stCondLst>
                                        </p:cTn>
                                        <p:tgtEl>
                                          <p:spTgt spid="26"/>
                                        </p:tgtEl>
                                        <p:attrNameLst>
                                          <p:attrName>style.visibility</p:attrName>
                                        </p:attrNameLst>
                                      </p:cBhvr>
                                      <p:to>
                                        <p:strVal val="visible"/>
                                      </p:to>
                                    </p:set>
                                    <p:anim calcmode="lin" valueType="num">
                                      <p:cBhvr additive="base">
                                        <p:cTn id="165" dur="500" fill="hold"/>
                                        <p:tgtEl>
                                          <p:spTgt spid="26"/>
                                        </p:tgtEl>
                                        <p:attrNameLst>
                                          <p:attrName>ppt_x</p:attrName>
                                        </p:attrNameLst>
                                      </p:cBhvr>
                                      <p:tavLst>
                                        <p:tav tm="0">
                                          <p:val>
                                            <p:strVal val="#ppt_x"/>
                                          </p:val>
                                        </p:tav>
                                        <p:tav tm="100000">
                                          <p:val>
                                            <p:strVal val="#ppt_x"/>
                                          </p:val>
                                        </p:tav>
                                      </p:tavLst>
                                    </p:anim>
                                    <p:anim calcmode="lin" valueType="num">
                                      <p:cBhvr additive="base">
                                        <p:cTn id="166" dur="500" fill="hold"/>
                                        <p:tgtEl>
                                          <p:spTgt spid="26"/>
                                        </p:tgtEl>
                                        <p:attrNameLst>
                                          <p:attrName>ppt_y</p:attrName>
                                        </p:attrNameLst>
                                      </p:cBhvr>
                                      <p:tavLst>
                                        <p:tav tm="0">
                                          <p:val>
                                            <p:strVal val="1+#ppt_h/2"/>
                                          </p:val>
                                        </p:tav>
                                        <p:tav tm="100000">
                                          <p:val>
                                            <p:strVal val="#ppt_y"/>
                                          </p:val>
                                        </p:tav>
                                      </p:tavLst>
                                    </p:anim>
                                  </p:childTnLst>
                                </p:cTn>
                              </p:par>
                              <p:par>
                                <p:cTn id="167" presetID="2" presetClass="entr" presetSubtype="4" fill="hold" grpId="0" nodeType="withEffect">
                                  <p:stCondLst>
                                    <p:cond delay="0"/>
                                  </p:stCondLst>
                                  <p:childTnLst>
                                    <p:set>
                                      <p:cBhvr>
                                        <p:cTn id="168" dur="1" fill="hold">
                                          <p:stCondLst>
                                            <p:cond delay="0"/>
                                          </p:stCondLst>
                                        </p:cTn>
                                        <p:tgtEl>
                                          <p:spTgt spid="27"/>
                                        </p:tgtEl>
                                        <p:attrNameLst>
                                          <p:attrName>style.visibility</p:attrName>
                                        </p:attrNameLst>
                                      </p:cBhvr>
                                      <p:to>
                                        <p:strVal val="visible"/>
                                      </p:to>
                                    </p:set>
                                    <p:anim calcmode="lin" valueType="num">
                                      <p:cBhvr additive="base">
                                        <p:cTn id="169" dur="500" fill="hold"/>
                                        <p:tgtEl>
                                          <p:spTgt spid="27"/>
                                        </p:tgtEl>
                                        <p:attrNameLst>
                                          <p:attrName>ppt_x</p:attrName>
                                        </p:attrNameLst>
                                      </p:cBhvr>
                                      <p:tavLst>
                                        <p:tav tm="0">
                                          <p:val>
                                            <p:strVal val="#ppt_x"/>
                                          </p:val>
                                        </p:tav>
                                        <p:tav tm="100000">
                                          <p:val>
                                            <p:strVal val="#ppt_x"/>
                                          </p:val>
                                        </p:tav>
                                      </p:tavLst>
                                    </p:anim>
                                    <p:anim calcmode="lin" valueType="num">
                                      <p:cBhvr additive="base">
                                        <p:cTn id="17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P spid="3" grpId="0" bldLvl="0" animBg="1"/>
      <p:bldP spid="4"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bldLvl="0" animBg="1"/>
      <p:bldP spid="39" grpId="0" bldLvl="0" animBg="1"/>
      <p:bldP spid="40" grpId="0" bldLvl="0" animBg="1"/>
      <p:bldP spid="41" grpId="0" bldLvl="0" animBg="1"/>
      <p:bldP spid="43" grpId="0" bldLvl="0" animBg="1"/>
      <p:bldP spid="44" grpId="0" bldLvl="0" animBg="1"/>
      <p:bldP spid="45" grpId="0" bldLvl="0" animBg="1"/>
      <p:bldP spid="46" grpId="0" bldLvl="0" animBg="1"/>
      <p:bldP spid="47" grpId="0" bldLvl="0" animBg="1"/>
      <p:bldP spid="8225" grpId="0" bldLvl="0" animBg="1"/>
      <p:bldP spid="33" grpId="0" bldLvl="0" animBg="1"/>
      <p:bldP spid="2" grpId="0" bldLvl="0" animBg="1"/>
      <p:bldP spid="5" grpId="0" bldLvl="0" animBg="1"/>
      <p:bldP spid="6" grpId="0" bldLvl="0" animBg="1"/>
      <p:bldP spid="24" grpId="0" bldLvl="0" animBg="1"/>
      <p:bldP spid="25" grpId="0" bldLvl="0" animBg="1"/>
      <p:bldP spid="26" grpId="0" animBg="1"/>
      <p:bldP spid="27"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0075" y="1077595"/>
            <a:ext cx="11033125" cy="2185670"/>
          </a:xfrm>
          <a:solidFill>
            <a:srgbClr val="FFC000"/>
          </a:solidFill>
          <a:ln w="28575">
            <a:solidFill>
              <a:srgbClr val="2D2DFF"/>
            </a:solidFill>
          </a:ln>
        </p:spPr>
        <p:style>
          <a:lnRef idx="2">
            <a:schemeClr val="accent2"/>
          </a:lnRef>
          <a:fillRef idx="1">
            <a:schemeClr val="lt1"/>
          </a:fillRef>
          <a:effectRef idx="0">
            <a:schemeClr val="accent2"/>
          </a:effectRef>
          <a:fontRef idx="minor">
            <a:schemeClr val="dk1"/>
          </a:fontRef>
        </p:style>
        <p:txBody>
          <a:bodyPr>
            <a:normAutofit/>
            <a:scene3d>
              <a:camera prst="orthographicFront"/>
              <a:lightRig rig="threePt" dir="t"/>
            </a:scene3d>
          </a:bodyPr>
          <a:lstStyle/>
          <a:p>
            <a:pPr marL="0" indent="0">
              <a:lnSpc>
                <a:spcPct val="100000"/>
              </a:lnSpc>
              <a:spcBef>
                <a:spcPts val="0"/>
              </a:spcBef>
              <a:spcAft>
                <a:spcPts val="0"/>
              </a:spcAft>
              <a:buNone/>
            </a:pPr>
            <a:r>
              <a:rPr lang="en-US" altLang="zh-CN"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进一步精选增加了学科新内容，重视以学科</a:t>
            </a:r>
            <a:r>
              <a:rPr lang="zh-CN" altLang="en-US" sz="2220" u="none">
                <a:solidFill>
                  <a:schemeClr val="accent2"/>
                </a:solidFill>
                <a:effectLst>
                  <a:outerShdw blurRad="38100" dist="19050" dir="2700000" algn="tl" rotWithShape="0">
                    <a:schemeClr val="dk1">
                      <a:alpha val="40000"/>
                    </a:schemeClr>
                  </a:outerShdw>
                </a:effectLst>
                <a:highlight>
                  <a:srgbClr val="0000FF"/>
                </a:highlight>
                <a:latin typeface="微软雅黑" panose="020B0503020204020204" charset="-122"/>
                <a:ea typeface="微软雅黑" panose="020B0503020204020204" charset="-122"/>
              </a:rPr>
              <a:t>大概念</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为核心，使课程</a:t>
            </a:r>
            <a:r>
              <a:rPr lang="zh-CN" altLang="en-US" sz="2220" u="none">
                <a:solidFill>
                  <a:schemeClr val="accent2"/>
                </a:solidFill>
                <a:effectLst>
                  <a:outerShdw blurRad="38100" dist="19050" dir="2700000" algn="tl" rotWithShape="0">
                    <a:schemeClr val="dk1">
                      <a:alpha val="40000"/>
                    </a:schemeClr>
                  </a:outerShdw>
                </a:effectLst>
                <a:highlight>
                  <a:srgbClr val="0000FF"/>
                </a:highlight>
                <a:latin typeface="微软雅黑" panose="020B0503020204020204" charset="-122"/>
                <a:ea typeface="微软雅黑" panose="020B0503020204020204" charset="-122"/>
              </a:rPr>
              <a:t>内容结构化</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，以</a:t>
            </a:r>
            <a:r>
              <a:rPr lang="zh-CN" altLang="en-US" sz="2220" u="none">
                <a:solidFill>
                  <a:schemeClr val="accent2"/>
                </a:solidFill>
                <a:effectLst>
                  <a:outerShdw blurRad="38100" dist="19050" dir="2700000" algn="tl" rotWithShape="0">
                    <a:schemeClr val="dk1">
                      <a:alpha val="40000"/>
                    </a:schemeClr>
                  </a:outerShdw>
                </a:effectLst>
                <a:highlight>
                  <a:srgbClr val="0000FF"/>
                </a:highlight>
                <a:latin typeface="微软雅黑" panose="020B0503020204020204" charset="-122"/>
                <a:ea typeface="微软雅黑" panose="020B0503020204020204" charset="-122"/>
              </a:rPr>
              <a:t>主题</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为引领，使课程</a:t>
            </a:r>
            <a:r>
              <a:rPr lang="zh-CN" altLang="en-US" sz="2220" u="none">
                <a:solidFill>
                  <a:schemeClr val="accent2"/>
                </a:solidFill>
                <a:effectLst>
                  <a:outerShdw blurRad="38100" dist="19050" dir="2700000" algn="tl" rotWithShape="0">
                    <a:schemeClr val="dk1">
                      <a:alpha val="40000"/>
                    </a:schemeClr>
                  </a:outerShdw>
                </a:effectLst>
                <a:highlight>
                  <a:srgbClr val="0000FF"/>
                </a:highlight>
                <a:latin typeface="微软雅黑" panose="020B0503020204020204" charset="-122"/>
                <a:ea typeface="微软雅黑" panose="020B0503020204020204" charset="-122"/>
              </a:rPr>
              <a:t>内容情境化</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促进学科核心素养的落实。</a:t>
            </a:r>
            <a:endPar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pPr marL="0" indent="0">
              <a:lnSpc>
                <a:spcPct val="100000"/>
              </a:lnSpc>
              <a:spcBef>
                <a:spcPts val="0"/>
              </a:spcBef>
              <a:spcAft>
                <a:spcPts val="0"/>
              </a:spcAft>
              <a:buNone/>
            </a:pP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en-US" altLang="zh-CN"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结合学生年龄特点和学科特征，课程内容落实习近平</a:t>
            </a:r>
            <a:r>
              <a:rPr lang="zh-CN" altLang="en-US" sz="2220" u="none">
                <a:solidFill>
                  <a:srgbClr val="4831D3"/>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新时代中国特色社会主义思想</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，有机融入</a:t>
            </a:r>
            <a:r>
              <a:rPr lang="zh-CN" altLang="en-US" sz="2220" u="none">
                <a:solidFill>
                  <a:srgbClr val="4831D3"/>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社会主义核心价值观</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220" u="none">
                <a:solidFill>
                  <a:srgbClr val="4831D3"/>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中华优秀传统文化</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220" u="none">
                <a:solidFill>
                  <a:srgbClr val="4831D3"/>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革命文化和社会主义先进文化</a:t>
            </a:r>
            <a:r>
              <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教育内容，努力呈现经济、政治、文化、科技、社会、生态等发展的新成就、新成果，充实丰富培养学生社会责任感、创新精神、实践能力相关内容</a:t>
            </a:r>
            <a:endParaRPr lang="zh-CN" altLang="en-US" sz="2220" u="none">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35" name="文本框 34"/>
          <p:cNvSpPr txBox="1"/>
          <p:nvPr/>
        </p:nvSpPr>
        <p:spPr>
          <a:xfrm>
            <a:off x="600710" y="535305"/>
            <a:ext cx="6085840" cy="46037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scene3d>
              <a:camera prst="orthographicFront"/>
              <a:lightRig rig="threePt" dir="t"/>
            </a:scene3d>
          </a:bodyPr>
          <a:lstStyle/>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课程新内容</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特色理论、四个自信</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4" name="文本框 3"/>
          <p:cNvSpPr txBox="1"/>
          <p:nvPr/>
        </p:nvSpPr>
        <p:spPr>
          <a:xfrm>
            <a:off x="612775" y="3347085"/>
            <a:ext cx="10953750" cy="2861310"/>
          </a:xfrm>
          <a:prstGeom prst="rect">
            <a:avLst/>
          </a:prstGeom>
          <a:ln w="28575">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CN" altLang="en-US" sz="2000" b="1"/>
              <a:t>比如：</a:t>
            </a:r>
            <a:endParaRPr lang="zh-CN" altLang="en-US" sz="2000" b="1"/>
          </a:p>
          <a:p>
            <a:r>
              <a:rPr lang="en-US" altLang="zh-CN" sz="2000" b="1"/>
              <a:t>1.</a:t>
            </a:r>
            <a:r>
              <a:rPr lang="zh-CN" altLang="en-US" sz="2000" b="1"/>
              <a:t>增加了</a:t>
            </a:r>
            <a:r>
              <a:rPr lang="en-US" altLang="zh-CN" sz="2000" b="1"/>
              <a:t>”</a:t>
            </a:r>
            <a:r>
              <a:rPr lang="zh-CN" altLang="en-US" sz="2000" b="1">
                <a:sym typeface="+mn-ea"/>
              </a:rPr>
              <a:t>科学发展观、</a:t>
            </a:r>
            <a:r>
              <a:rPr lang="en-US" altLang="zh-CN" sz="2000" b="1"/>
              <a:t>“</a:t>
            </a:r>
            <a:r>
              <a:rPr lang="zh-CN" altLang="en-US" sz="2000" b="1"/>
              <a:t>中国特色社会主义进入新时代</a:t>
            </a:r>
            <a:r>
              <a:rPr lang="en-US" altLang="zh-CN" sz="2000" b="1"/>
              <a:t>”</a:t>
            </a:r>
            <a:r>
              <a:rPr lang="zh-CN" altLang="en-US" sz="2000" b="1"/>
              <a:t>、</a:t>
            </a:r>
            <a:r>
              <a:rPr lang="en-US" altLang="zh-CN" sz="2000" b="1"/>
              <a:t>“</a:t>
            </a:r>
            <a:r>
              <a:rPr lang="zh-CN" altLang="en-US" sz="2000" b="1"/>
              <a:t>构建人类命运共同体</a:t>
            </a:r>
            <a:r>
              <a:rPr lang="en-US" altLang="zh-CN" sz="2000" b="1"/>
              <a:t>”</a:t>
            </a:r>
            <a:r>
              <a:rPr lang="zh-CN" altLang="en-US" sz="2000" b="1"/>
              <a:t>等</a:t>
            </a:r>
            <a:endParaRPr lang="zh-CN" altLang="en-US" sz="2000" b="1"/>
          </a:p>
          <a:p>
            <a:r>
              <a:rPr lang="en-US" altLang="zh-CN" sz="2000" b="1"/>
              <a:t>2.</a:t>
            </a:r>
            <a:r>
              <a:rPr lang="zh-CN" altLang="en-US" sz="2000" b="1"/>
              <a:t>增加了中国古代早期文化遗存、早期文明国家产生，理解中华文明多元一体格局</a:t>
            </a:r>
            <a:endParaRPr lang="zh-CN" altLang="en-US" sz="2000" b="1"/>
          </a:p>
          <a:p>
            <a:r>
              <a:rPr lang="en-US" altLang="zh-CN" sz="2000" b="1"/>
              <a:t>3.</a:t>
            </a:r>
            <a:r>
              <a:rPr lang="zh-CN" altLang="en-US" sz="2000" b="1"/>
              <a:t>增加了世界古代文明产生发展；中古时期欧、亚、非和美洲。理解世界文明的多样性，而非</a:t>
            </a:r>
            <a:r>
              <a:rPr lang="en-US" altLang="zh-CN" sz="2000" b="1"/>
              <a:t>“</a:t>
            </a:r>
            <a:r>
              <a:rPr lang="zh-CN" altLang="en-US" sz="2000" b="1"/>
              <a:t>欧洲中心论</a:t>
            </a:r>
            <a:r>
              <a:rPr lang="en-US" altLang="zh-CN" sz="2000" b="1"/>
              <a:t>”</a:t>
            </a:r>
            <a:r>
              <a:rPr lang="zh-CN" altLang="en-US" sz="2000" b="1"/>
              <a:t>；</a:t>
            </a:r>
            <a:endParaRPr lang="zh-CN" altLang="en-US" sz="2000" b="1"/>
          </a:p>
          <a:p>
            <a:r>
              <a:rPr lang="en-US" altLang="zh-CN" sz="2000" b="1"/>
              <a:t>4.</a:t>
            </a:r>
            <a:r>
              <a:rPr lang="zh-CN" altLang="en-US" sz="2000" b="1"/>
              <a:t>增加了</a:t>
            </a:r>
            <a:r>
              <a:rPr lang="en-US" altLang="zh-CN" sz="2000" b="1"/>
              <a:t>“世界殖民体系的形成与亚非拉民族独立运动”</a:t>
            </a:r>
            <a:r>
              <a:rPr lang="zh-CN" altLang="en-US" sz="2000" b="1"/>
              <a:t>，理解亚非拉</a:t>
            </a:r>
            <a:r>
              <a:rPr lang="en-US" altLang="zh-CN" sz="2000" b="1"/>
              <a:t>民族独立运动影响</a:t>
            </a:r>
            <a:r>
              <a:rPr lang="zh-CN" altLang="en-US" sz="2000" b="1"/>
              <a:t>世界；</a:t>
            </a:r>
            <a:endParaRPr lang="zh-CN" altLang="en-US" sz="2000" b="1"/>
          </a:p>
          <a:p>
            <a:r>
              <a:rPr lang="en-US" altLang="zh-CN" sz="2000" b="1"/>
              <a:t>5.</a:t>
            </a:r>
            <a:r>
              <a:rPr lang="zh-CN" altLang="en-US" sz="2000" b="1"/>
              <a:t>《 国家制度与社会治理》与纲要不重复，研究政治制度与基层治理经验教训，体验制度自信</a:t>
            </a:r>
            <a:endParaRPr lang="zh-CN" altLang="en-US" sz="2000" b="1"/>
          </a:p>
          <a:p>
            <a:r>
              <a:rPr lang="en-US" altLang="zh-CN" sz="2000" b="1"/>
              <a:t>6.</a:t>
            </a:r>
            <a:r>
              <a:rPr lang="zh-CN" altLang="en-US" sz="2000" b="1"/>
              <a:t>《经济与生活》增加了</a:t>
            </a:r>
            <a:r>
              <a:rPr lang="en-US" altLang="zh-CN" sz="2000" b="1"/>
              <a:t>“</a:t>
            </a:r>
            <a:r>
              <a:rPr lang="zh-CN" altLang="en-US" sz="2000" b="1"/>
              <a:t>医疗与公共卫生</a:t>
            </a:r>
            <a:r>
              <a:rPr lang="en-US" altLang="zh-CN" sz="2000" b="1"/>
              <a:t>”</a:t>
            </a:r>
            <a:r>
              <a:rPr lang="zh-CN" altLang="en-US" sz="2000" b="1"/>
              <a:t>小专题，了解古代疫病流行治理；中医药成就；现代医疗卫生体系对社会生活的影响等，具有很强的时代感</a:t>
            </a:r>
            <a:endParaRPr lang="zh-CN" altLang="en-US" sz="2000" b="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7139419" y="2289572"/>
            <a:ext cx="398347" cy="1144343"/>
            <a:chOff x="7148948" y="2531570"/>
            <a:chExt cx="398347" cy="1144342"/>
          </a:xfrm>
        </p:grpSpPr>
        <p:cxnSp>
          <p:nvCxnSpPr>
            <p:cNvPr id="8" name="直接连接符 7"/>
            <p:cNvCxnSpPr/>
            <p:nvPr/>
          </p:nvCxnSpPr>
          <p:spPr>
            <a:xfrm flipH="1">
              <a:off x="7354129" y="2913430"/>
              <a:ext cx="1" cy="762482"/>
            </a:xfrm>
            <a:prstGeom prst="line">
              <a:avLst/>
            </a:prstGeom>
            <a:ln w="34925" cmpd="sng">
              <a:solidFill>
                <a:srgbClr val="202020"/>
              </a:solidFill>
              <a:prstDash val="solid"/>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7148948" y="2531570"/>
              <a:ext cx="398347" cy="432731"/>
              <a:chOff x="7148948" y="2531570"/>
              <a:chExt cx="398347" cy="432731"/>
            </a:xfrm>
          </p:grpSpPr>
          <p:sp>
            <p:nvSpPr>
              <p:cNvPr id="10" name="椭圆 9"/>
              <p:cNvSpPr/>
              <p:nvPr/>
            </p:nvSpPr>
            <p:spPr>
              <a:xfrm>
                <a:off x="7159500" y="2576506"/>
                <a:ext cx="387795" cy="387795"/>
              </a:xfrm>
              <a:prstGeom prst="ellipse">
                <a:avLst/>
              </a:prstGeom>
              <a:solidFill>
                <a:schemeClr val="bg2"/>
              </a:solidFill>
              <a:ln w="34925" cmpd="sng">
                <a:solidFill>
                  <a:srgbClr val="20202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1" name="文本框 44"/>
              <p:cNvSpPr txBox="1"/>
              <p:nvPr/>
            </p:nvSpPr>
            <p:spPr>
              <a:xfrm>
                <a:off x="7148948" y="2531570"/>
                <a:ext cx="339725" cy="398780"/>
              </a:xfrm>
              <a:prstGeom prst="rect">
                <a:avLst/>
              </a:prstGeom>
              <a:noFill/>
              <a:ln w="34925" cmpd="sng">
                <a:noFill/>
                <a:prstDash val="solid"/>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rPr>
                  <a:t>2</a:t>
                </a:r>
                <a:endParaRPr kumimoji="0" lang="en-US" altLang="zh-CN"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grpSp>
      <p:grpSp>
        <p:nvGrpSpPr>
          <p:cNvPr id="12" name="组合 11"/>
          <p:cNvGrpSpPr/>
          <p:nvPr/>
        </p:nvGrpSpPr>
        <p:grpSpPr>
          <a:xfrm>
            <a:off x="4630447" y="4134119"/>
            <a:ext cx="395565" cy="1099653"/>
            <a:chOff x="4630439" y="3891279"/>
            <a:chExt cx="395564" cy="1099653"/>
          </a:xfrm>
        </p:grpSpPr>
        <p:cxnSp>
          <p:nvCxnSpPr>
            <p:cNvPr id="13" name="直接连接符 12"/>
            <p:cNvCxnSpPr/>
            <p:nvPr/>
          </p:nvCxnSpPr>
          <p:spPr>
            <a:xfrm flipV="1">
              <a:off x="4832837" y="3891279"/>
              <a:ext cx="0" cy="762730"/>
            </a:xfrm>
            <a:prstGeom prst="line">
              <a:avLst/>
            </a:prstGeom>
            <a:solidFill>
              <a:srgbClr val="375BA5"/>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4630439" y="4554429"/>
              <a:ext cx="395564" cy="436503"/>
              <a:chOff x="4630439" y="4554429"/>
              <a:chExt cx="395564" cy="436503"/>
            </a:xfrm>
          </p:grpSpPr>
          <p:sp>
            <p:nvSpPr>
              <p:cNvPr id="15" name="椭圆 14"/>
              <p:cNvSpPr/>
              <p:nvPr/>
            </p:nvSpPr>
            <p:spPr>
              <a:xfrm flipV="1">
                <a:off x="4638208" y="4603137"/>
                <a:ext cx="387795" cy="38779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16" name="文本框 43"/>
              <p:cNvSpPr txBox="1"/>
              <p:nvPr/>
            </p:nvSpPr>
            <p:spPr>
              <a:xfrm>
                <a:off x="4630439" y="4554429"/>
                <a:ext cx="339724" cy="39878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1"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rPr>
                  <a:t>1</a:t>
                </a:r>
                <a:endParaRPr kumimoji="0" lang="en-US" altLang="zh-CN" sz="2000" b="1"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endParaRPr>
              </a:p>
            </p:txBody>
          </p:sp>
        </p:grpSp>
      </p:grpSp>
      <p:grpSp>
        <p:nvGrpSpPr>
          <p:cNvPr id="17" name="组合 16"/>
          <p:cNvGrpSpPr/>
          <p:nvPr/>
        </p:nvGrpSpPr>
        <p:grpSpPr>
          <a:xfrm>
            <a:off x="2098240" y="2264589"/>
            <a:ext cx="415348" cy="1169321"/>
            <a:chOff x="2098242" y="2506590"/>
            <a:chExt cx="415348" cy="1169322"/>
          </a:xfrm>
        </p:grpSpPr>
        <p:cxnSp>
          <p:nvCxnSpPr>
            <p:cNvPr id="18" name="直接连接符 17"/>
            <p:cNvCxnSpPr/>
            <p:nvPr/>
          </p:nvCxnSpPr>
          <p:spPr>
            <a:xfrm flipH="1">
              <a:off x="2320424" y="2913430"/>
              <a:ext cx="1" cy="762482"/>
            </a:xfrm>
            <a:prstGeom prst="line">
              <a:avLst/>
            </a:prstGeom>
            <a:ln w="19050">
              <a:solidFill>
                <a:srgbClr val="202020"/>
              </a:solidFill>
            </a:ln>
          </p:spPr>
          <p:style>
            <a:lnRef idx="1">
              <a:schemeClr val="accent4"/>
            </a:lnRef>
            <a:fillRef idx="2">
              <a:schemeClr val="accent4"/>
            </a:fillRef>
            <a:effectRef idx="1">
              <a:schemeClr val="accent4"/>
            </a:effectRef>
            <a:fontRef idx="minor">
              <a:schemeClr val="dk1"/>
            </a:fontRef>
          </p:style>
        </p:cxnSp>
        <p:grpSp>
          <p:nvGrpSpPr>
            <p:cNvPr id="19" name="组合 18"/>
            <p:cNvGrpSpPr/>
            <p:nvPr/>
          </p:nvGrpSpPr>
          <p:grpSpPr>
            <a:xfrm>
              <a:off x="2098242" y="2506590"/>
              <a:ext cx="415348" cy="457711"/>
              <a:chOff x="2098242" y="2506590"/>
              <a:chExt cx="415348" cy="457711"/>
            </a:xfrm>
          </p:grpSpPr>
          <p:sp>
            <p:nvSpPr>
              <p:cNvPr id="20" name="椭圆 19"/>
              <p:cNvSpPr/>
              <p:nvPr/>
            </p:nvSpPr>
            <p:spPr>
              <a:xfrm>
                <a:off x="2125795" y="2576506"/>
                <a:ext cx="387795" cy="38779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21" name="文本框 42"/>
              <p:cNvSpPr txBox="1"/>
              <p:nvPr/>
            </p:nvSpPr>
            <p:spPr>
              <a:xfrm>
                <a:off x="2098242" y="2506590"/>
                <a:ext cx="386715" cy="39878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grpSp>
      <p:sp>
        <p:nvSpPr>
          <p:cNvPr id="22" name="矩形 21"/>
          <p:cNvSpPr/>
          <p:nvPr/>
        </p:nvSpPr>
        <p:spPr>
          <a:xfrm>
            <a:off x="925830" y="4977765"/>
            <a:ext cx="2520315"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1"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cs typeface="+mn-cs"/>
            </a:endParaRPr>
          </a:p>
        </p:txBody>
      </p:sp>
      <p:sp>
        <p:nvSpPr>
          <p:cNvPr id="23" name="矩形 22"/>
          <p:cNvSpPr/>
          <p:nvPr/>
        </p:nvSpPr>
        <p:spPr>
          <a:xfrm flipV="1">
            <a:off x="3612534" y="1207570"/>
            <a:ext cx="2520001" cy="54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24" name="矩形 23"/>
          <p:cNvSpPr/>
          <p:nvPr/>
        </p:nvSpPr>
        <p:spPr>
          <a:xfrm>
            <a:off x="6074347" y="5542753"/>
            <a:ext cx="2520001" cy="5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25" name="矩形 24"/>
          <p:cNvSpPr/>
          <p:nvPr/>
        </p:nvSpPr>
        <p:spPr>
          <a:xfrm flipV="1">
            <a:off x="8659495" y="1091565"/>
            <a:ext cx="2663190" cy="762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nvGrpSpPr>
          <p:cNvPr id="26" name="组合 25"/>
          <p:cNvGrpSpPr/>
          <p:nvPr/>
        </p:nvGrpSpPr>
        <p:grpSpPr>
          <a:xfrm>
            <a:off x="1059695" y="3272991"/>
            <a:ext cx="2520000" cy="687635"/>
            <a:chOff x="1059694" y="3272990"/>
            <a:chExt cx="2519999" cy="687635"/>
          </a:xfrm>
          <a:solidFill>
            <a:schemeClr val="bg1"/>
          </a:solidFill>
        </p:grpSpPr>
        <p:sp>
          <p:nvSpPr>
            <p:cNvPr id="27" name="五边形 26"/>
            <p:cNvSpPr/>
            <p:nvPr/>
          </p:nvSpPr>
          <p:spPr>
            <a:xfrm rot="16200000">
              <a:off x="1975876" y="2356808"/>
              <a:ext cx="687635" cy="2519999"/>
            </a:xfrm>
            <a:prstGeom prst="homePlate">
              <a:avLst>
                <a:gd name="adj" fmla="val 48709"/>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28" name="文本框 34"/>
            <p:cNvSpPr txBox="1"/>
            <p:nvPr/>
          </p:nvSpPr>
          <p:spPr>
            <a:xfrm>
              <a:off x="1259246" y="3502009"/>
              <a:ext cx="2120892" cy="3987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rPr>
                <a:t>调整方案</a:t>
              </a: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grpSp>
        <p:nvGrpSpPr>
          <p:cNvPr id="30" name="组合 29"/>
          <p:cNvGrpSpPr/>
          <p:nvPr/>
        </p:nvGrpSpPr>
        <p:grpSpPr>
          <a:xfrm>
            <a:off x="6083873" y="3272993"/>
            <a:ext cx="2520000" cy="687635"/>
            <a:chOff x="6093398" y="3272992"/>
            <a:chExt cx="2520000" cy="687635"/>
          </a:xfrm>
          <a:solidFill>
            <a:srgbClr val="FF0000"/>
          </a:solidFill>
        </p:grpSpPr>
        <p:sp>
          <p:nvSpPr>
            <p:cNvPr id="32" name="五边形 31"/>
            <p:cNvSpPr/>
            <p:nvPr/>
          </p:nvSpPr>
          <p:spPr>
            <a:xfrm rot="16200000">
              <a:off x="7009580" y="2356809"/>
              <a:ext cx="687635" cy="2520000"/>
            </a:xfrm>
            <a:prstGeom prst="homePlate">
              <a:avLst>
                <a:gd name="adj" fmla="val 48709"/>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34" name="文本框 36"/>
            <p:cNvSpPr txBox="1"/>
            <p:nvPr/>
          </p:nvSpPr>
          <p:spPr>
            <a:xfrm>
              <a:off x="6292951" y="3552796"/>
              <a:ext cx="2120892" cy="398780"/>
            </a:xfrm>
            <a:prstGeom prst="rect">
              <a:avLst/>
            </a:prstGeom>
            <a:grpFill/>
            <a:ln w="28575">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rPr>
                <a:t>选择性必修</a:t>
              </a: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grpSp>
        <p:nvGrpSpPr>
          <p:cNvPr id="35" name="组合 34"/>
          <p:cNvGrpSpPr/>
          <p:nvPr/>
        </p:nvGrpSpPr>
        <p:grpSpPr>
          <a:xfrm>
            <a:off x="2918692" y="3427743"/>
            <a:ext cx="2520000" cy="687635"/>
            <a:chOff x="3572106" y="3606812"/>
            <a:chExt cx="2520000" cy="687635"/>
          </a:xfrm>
          <a:solidFill>
            <a:srgbClr val="FFC000"/>
          </a:solidFill>
        </p:grpSpPr>
        <p:sp>
          <p:nvSpPr>
            <p:cNvPr id="36" name="五边形 35"/>
            <p:cNvSpPr/>
            <p:nvPr/>
          </p:nvSpPr>
          <p:spPr>
            <a:xfrm rot="5400000" flipV="1">
              <a:off x="4488288" y="2690629"/>
              <a:ext cx="687635" cy="2520000"/>
            </a:xfrm>
            <a:prstGeom prst="homePlate">
              <a:avLst>
                <a:gd name="adj" fmla="val 48709"/>
              </a:avLst>
            </a:prstGeom>
            <a:grpFill/>
            <a:ln w="28575">
              <a:solidFill>
                <a:srgbClr val="2D2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37" name="文本框 37"/>
            <p:cNvSpPr txBox="1"/>
            <p:nvPr/>
          </p:nvSpPr>
          <p:spPr>
            <a:xfrm>
              <a:off x="3777846" y="3613285"/>
              <a:ext cx="2120900" cy="398780"/>
            </a:xfrm>
            <a:prstGeom prst="rect">
              <a:avLst/>
            </a:prstGeom>
            <a:grpFill/>
            <a:ln w="28575">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rPr>
                <a:t>必修课程</a:t>
              </a: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grpSp>
        <p:nvGrpSpPr>
          <p:cNvPr id="38" name="组合 37"/>
          <p:cNvGrpSpPr/>
          <p:nvPr/>
        </p:nvGrpSpPr>
        <p:grpSpPr>
          <a:xfrm>
            <a:off x="8621834" y="3568713"/>
            <a:ext cx="2520000" cy="687635"/>
            <a:chOff x="8612309" y="3606812"/>
            <a:chExt cx="2520000" cy="687635"/>
          </a:xfrm>
          <a:solidFill>
            <a:srgbClr val="FFC000"/>
          </a:solidFill>
        </p:grpSpPr>
        <p:sp>
          <p:nvSpPr>
            <p:cNvPr id="39" name="五边形 38"/>
            <p:cNvSpPr/>
            <p:nvPr/>
          </p:nvSpPr>
          <p:spPr>
            <a:xfrm rot="5400000" flipV="1">
              <a:off x="9528491" y="2690629"/>
              <a:ext cx="687635" cy="2520000"/>
            </a:xfrm>
            <a:prstGeom prst="homePlate">
              <a:avLst>
                <a:gd name="adj" fmla="val 48709"/>
              </a:avLst>
            </a:prstGeom>
            <a:grpFill/>
            <a:ln w="28575">
              <a:solidFill>
                <a:srgbClr val="2D2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40" name="文本框 38"/>
            <p:cNvSpPr txBox="1"/>
            <p:nvPr/>
          </p:nvSpPr>
          <p:spPr>
            <a:xfrm>
              <a:off x="8811699" y="3632335"/>
              <a:ext cx="2073275" cy="398780"/>
            </a:xfrm>
            <a:prstGeom prst="rect">
              <a:avLst/>
            </a:prstGeom>
            <a:grpFill/>
            <a:ln w="28575">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rPr>
                <a:t>选修课程</a:t>
              </a: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grpSp>
      <p:sp>
        <p:nvSpPr>
          <p:cNvPr id="45" name="文本框 41"/>
          <p:cNvSpPr txBox="1"/>
          <p:nvPr/>
        </p:nvSpPr>
        <p:spPr>
          <a:xfrm>
            <a:off x="8613140" y="1208405"/>
            <a:ext cx="2696210" cy="2306955"/>
          </a:xfrm>
          <a:prstGeom prst="rect">
            <a:avLst/>
          </a:prstGeom>
          <a:solidFill>
            <a:srgbClr val="FFC000"/>
          </a:solidFill>
          <a:ln w="28575" cmpd="sng">
            <a:solidFill>
              <a:srgbClr val="4831D3"/>
            </a:solidFill>
            <a:prstDash val="solid"/>
          </a:ln>
        </p:spPr>
        <p:style>
          <a:lnRef idx="1">
            <a:schemeClr val="accent4"/>
          </a:lnRef>
          <a:fillRef idx="2">
            <a:schemeClr val="accent4"/>
          </a:fillRef>
          <a:effectRef idx="1">
            <a:schemeClr val="accent4"/>
          </a:effectRef>
          <a:fontRef idx="minor">
            <a:schemeClr val="dk1"/>
          </a:fontRef>
        </p:style>
        <p:txBody>
          <a:bodyPr wrap="square" lIns="91440" tIns="45720" rIns="91440" bIns="45720" rtlCol="0">
            <a:spAutoFit/>
          </a:bodyPr>
          <a:lstStyle/>
          <a:p>
            <a:pPr lvl="0" defTabSz="914400">
              <a:lnSpc>
                <a:spcPct val="100000"/>
              </a:lnSpc>
              <a:spcBef>
                <a:spcPts val="0"/>
              </a:spcBef>
              <a:spcAft>
                <a:spcPts val="0"/>
              </a:spcAft>
              <a:defRPr/>
            </a:pPr>
            <a:r>
              <a:rPr lang="zh-CN" altLang="en-US" b="1" u="none" dirty="0">
                <a:solidFill>
                  <a:srgbClr val="000000"/>
                </a:solidFill>
                <a:latin typeface="微软雅黑" panose="020B0503020204020204" charset="-122"/>
                <a:ea typeface="微软雅黑" panose="020B0503020204020204" charset="-122"/>
              </a:rPr>
              <a:t>学生自主选修课程，必修和选择性必修课的拓展、提高、整合性课程。</a:t>
            </a:r>
            <a:r>
              <a:rPr lang="en-US" altLang="zh-CN" b="1" u="none" dirty="0">
                <a:solidFill>
                  <a:srgbClr val="000000"/>
                </a:solidFill>
                <a:latin typeface="微软雅黑" panose="020B0503020204020204" charset="-122"/>
                <a:ea typeface="微软雅黑" panose="020B0503020204020204" charset="-122"/>
              </a:rPr>
              <a:t>2017</a:t>
            </a:r>
            <a:r>
              <a:rPr lang="zh-CN" altLang="en-US" b="1" u="none" dirty="0">
                <a:solidFill>
                  <a:srgbClr val="000000"/>
                </a:solidFill>
                <a:latin typeface="微软雅黑" panose="020B0503020204020204" charset="-122"/>
                <a:ea typeface="微软雅黑" panose="020B0503020204020204" charset="-122"/>
              </a:rPr>
              <a:t>版</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课程标准</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提供</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史学入门</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和</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史料研读</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作为选修课程，学校可选用、改编或新编</a:t>
            </a:r>
            <a:r>
              <a:rPr lang="en-US" altLang="zh-CN" b="1" u="none" dirty="0">
                <a:solidFill>
                  <a:srgbClr val="000000"/>
                </a:solidFill>
                <a:latin typeface="微软雅黑" panose="020B0503020204020204" charset="-122"/>
                <a:ea typeface="微软雅黑" panose="020B0503020204020204" charset="-122"/>
              </a:rPr>
              <a:t>   </a:t>
            </a:r>
            <a:r>
              <a:rPr lang="zh-CN" altLang="en-US" b="1" u="none" dirty="0">
                <a:solidFill>
                  <a:srgbClr val="C00000"/>
                </a:solidFill>
                <a:latin typeface="微软雅黑" panose="020B0503020204020204" charset="-122"/>
                <a:ea typeface="微软雅黑" panose="020B0503020204020204" charset="-122"/>
              </a:rPr>
              <a:t>（延伸、专业发展）</a:t>
            </a:r>
            <a:endParaRPr lang="zh-CN" altLang="en-US" b="1" u="none" dirty="0">
              <a:solidFill>
                <a:srgbClr val="C00000"/>
              </a:solidFill>
              <a:latin typeface="微软雅黑" panose="020B0503020204020204" charset="-122"/>
              <a:ea typeface="微软雅黑" panose="020B0503020204020204" charset="-122"/>
            </a:endParaRPr>
          </a:p>
        </p:txBody>
      </p:sp>
      <p:grpSp>
        <p:nvGrpSpPr>
          <p:cNvPr id="46" name="组合 45"/>
          <p:cNvGrpSpPr/>
          <p:nvPr/>
        </p:nvGrpSpPr>
        <p:grpSpPr>
          <a:xfrm>
            <a:off x="9648389" y="4134119"/>
            <a:ext cx="416560" cy="1099653"/>
            <a:chOff x="9657920" y="3891279"/>
            <a:chExt cx="416560" cy="1099653"/>
          </a:xfrm>
        </p:grpSpPr>
        <p:cxnSp>
          <p:nvCxnSpPr>
            <p:cNvPr id="47" name="直接连接符 46"/>
            <p:cNvCxnSpPr/>
            <p:nvPr/>
          </p:nvCxnSpPr>
          <p:spPr>
            <a:xfrm flipH="1" flipV="1">
              <a:off x="9873040" y="3891279"/>
              <a:ext cx="1" cy="762730"/>
            </a:xfrm>
            <a:prstGeom prst="line">
              <a:avLst/>
            </a:prstGeom>
            <a:solidFill>
              <a:srgbClr val="375BA5"/>
            </a:solidFill>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48" name="组合 47"/>
            <p:cNvGrpSpPr/>
            <p:nvPr/>
          </p:nvGrpSpPr>
          <p:grpSpPr>
            <a:xfrm>
              <a:off x="9657920" y="4531121"/>
              <a:ext cx="416560" cy="459811"/>
              <a:chOff x="9657920" y="4531121"/>
              <a:chExt cx="416560" cy="459811"/>
            </a:xfrm>
          </p:grpSpPr>
          <p:sp>
            <p:nvSpPr>
              <p:cNvPr id="49" name="椭圆 48"/>
              <p:cNvSpPr/>
              <p:nvPr/>
            </p:nvSpPr>
            <p:spPr>
              <a:xfrm flipV="1">
                <a:off x="9678411" y="4603137"/>
                <a:ext cx="387795" cy="38779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000"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cs typeface="+mn-cs"/>
                </a:endParaRPr>
              </a:p>
            </p:txBody>
          </p:sp>
          <p:sp>
            <p:nvSpPr>
              <p:cNvPr id="50" name="文本框 45"/>
              <p:cNvSpPr txBox="1"/>
              <p:nvPr/>
            </p:nvSpPr>
            <p:spPr>
              <a:xfrm>
                <a:off x="9657920" y="4531121"/>
                <a:ext cx="416560" cy="39878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1"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rPr>
                  <a:t>3</a:t>
                </a:r>
                <a:endParaRPr kumimoji="0" lang="en-US" altLang="zh-CN" sz="2000" b="1"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endParaRPr>
              </a:p>
            </p:txBody>
          </p:sp>
        </p:grpSp>
      </p:grpSp>
      <p:cxnSp>
        <p:nvCxnSpPr>
          <p:cNvPr id="52" name="直接连接符​​ 14"/>
          <p:cNvCxnSpPr/>
          <p:nvPr/>
        </p:nvCxnSpPr>
        <p:spPr>
          <a:xfrm>
            <a:off x="7529891" y="624880"/>
            <a:ext cx="4077013" cy="0"/>
          </a:xfrm>
          <a:prstGeom prst="line">
            <a:avLst/>
          </a:prstGeom>
          <a:ln w="9525">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53" name="直接连接符​​ 14"/>
          <p:cNvCxnSpPr/>
          <p:nvPr/>
        </p:nvCxnSpPr>
        <p:spPr>
          <a:xfrm>
            <a:off x="482816" y="624880"/>
            <a:ext cx="4077013" cy="0"/>
          </a:xfrm>
          <a:prstGeom prst="line">
            <a:avLst/>
          </a:prstGeom>
          <a:ln w="9525">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189230" y="189865"/>
            <a:ext cx="10636885" cy="829945"/>
          </a:xfrm>
          <a:prstGeom prst="rect">
            <a:avLst/>
          </a:prstGeom>
          <a:solidFill>
            <a:srgbClr val="FFC000"/>
          </a:solidFill>
          <a:ln w="25400">
            <a:solidFill>
              <a:srgbClr val="2D2DFF"/>
            </a:solidFill>
          </a:ln>
        </p:spPr>
        <p:style>
          <a:lnRef idx="1">
            <a:schemeClr val="accent2"/>
          </a:lnRef>
          <a:fillRef idx="2">
            <a:schemeClr val="accent2"/>
          </a:fillRef>
          <a:effectRef idx="1">
            <a:schemeClr val="accent2"/>
          </a:effectRef>
          <a:fontRef idx="minor">
            <a:schemeClr val="dk1"/>
          </a:fontRef>
        </p:style>
        <p:txBody>
          <a:bodyPr wrap="square" rtlCol="0">
            <a:spAutoFit/>
            <a:scene3d>
              <a:camera prst="orthographicFront"/>
              <a:lightRig rig="threePt" dir="t"/>
            </a:scene3d>
          </a:bodyPr>
          <a:lstStyle/>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课程新结构</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                  ——</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必修（通史）</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选择性必修（专题）</a:t>
            </a:r>
            <a:r>
              <a:rPr lang="en-US" altLang="zh-CN"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t>
            </a:r>
            <a:r>
              <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选修（校本课程）</a:t>
            </a:r>
            <a:endParaRPr lang="zh-CN" altLang="en-US" sz="2400" b="1" u="none" dirty="0">
              <a:solidFill>
                <a:srgbClr val="00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3" name="文本框 2"/>
          <p:cNvSpPr txBox="1"/>
          <p:nvPr/>
        </p:nvSpPr>
        <p:spPr>
          <a:xfrm rot="5580000">
            <a:off x="2067560" y="2214880"/>
            <a:ext cx="485775" cy="583565"/>
          </a:xfrm>
          <a:prstGeom prst="rect">
            <a:avLst/>
          </a:prstGeom>
          <a:noFill/>
          <a:extLst>
            <a:ext uri="{909E8E84-426E-40DD-AFC4-6F175D3DCCD1}">
              <a14:hiddenFill xmlns:a14="http://schemas.microsoft.com/office/drawing/2010/main">
                <a:solidFill>
                  <a:schemeClr val="lt1"/>
                </a:solidFill>
              </a14:hiddenFill>
            </a:ext>
          </a:extLst>
        </p:spPr>
        <p:style>
          <a:lnRef idx="2">
            <a:schemeClr val="accent2"/>
          </a:lnRef>
          <a:fillRef idx="1">
            <a:schemeClr val="lt1"/>
          </a:fillRef>
          <a:effectRef idx="0">
            <a:schemeClr val="accent2"/>
          </a:effectRef>
          <a:fontRef idx="minor">
            <a:schemeClr val="dk1"/>
          </a:fontRef>
        </p:style>
        <p:txBody>
          <a:bodyPr wrap="square" rtlCol="0" anchor="t">
            <a:spAutoFit/>
          </a:bodyPr>
          <a:lstStyle/>
          <a:p>
            <a:r>
              <a:rPr lang="zh-CN" altLang="en-US" sz="3200">
                <a:sym typeface="Wingdings 2" panose="05020102010507070707" charset="0"/>
              </a:rPr>
              <a:t></a:t>
            </a:r>
            <a:endParaRPr lang="zh-CN" altLang="en-US" sz="3200">
              <a:sym typeface="Wingdings 2" panose="05020102010507070707" charset="0"/>
            </a:endParaRPr>
          </a:p>
        </p:txBody>
      </p:sp>
      <p:sp>
        <p:nvSpPr>
          <p:cNvPr id="54" name="文本框 35"/>
          <p:cNvSpPr txBox="1"/>
          <p:nvPr/>
        </p:nvSpPr>
        <p:spPr>
          <a:xfrm>
            <a:off x="688072" y="4038008"/>
            <a:ext cx="3002032" cy="922020"/>
          </a:xfrm>
          <a:prstGeom prst="rect">
            <a:avLst/>
          </a:prstGeom>
          <a:ln w="28575" cmpd="sng">
            <a:solidFill>
              <a:srgbClr val="4831D3"/>
            </a:solidFill>
            <a:prstDash val="solid"/>
          </a:ln>
        </p:spPr>
        <p:style>
          <a:lnRef idx="1">
            <a:schemeClr val="accent2"/>
          </a:lnRef>
          <a:fillRef idx="3">
            <a:schemeClr val="accent2"/>
          </a:fillRef>
          <a:effectRef idx="2">
            <a:schemeClr val="accent2"/>
          </a:effectRef>
          <a:fontRef idx="minor">
            <a:schemeClr val="lt1"/>
          </a:fontRef>
        </p:style>
        <p:txBody>
          <a:bodyPr wrap="square" lIns="91440" tIns="45720" rIns="91440" bIns="45720" rtlCol="0">
            <a:spAutoFit/>
          </a:bodyPr>
          <a:lstStyle/>
          <a:p>
            <a:pPr lvl="0" defTabSz="914400">
              <a:lnSpc>
                <a:spcPct val="100000"/>
              </a:lnSpc>
              <a:spcBef>
                <a:spcPts val="0"/>
              </a:spcBef>
              <a:spcAft>
                <a:spcPts val="0"/>
              </a:spcAft>
              <a:defRPr/>
            </a:pPr>
            <a:r>
              <a:rPr lang="zh-CN" altLang="en-US" b="1" u="none" dirty="0">
                <a:solidFill>
                  <a:srgbClr val="000000"/>
                </a:solidFill>
                <a:latin typeface="微软雅黑" panose="020B0503020204020204" charset="-122"/>
                <a:ea typeface="微软雅黑" panose="020B0503020204020204" charset="-122"/>
              </a:rPr>
              <a:t>调整为必修课程、选择性必修课程和选修课程，采用通史与专题史相结合的方式</a:t>
            </a:r>
            <a:endParaRPr kumimoji="0" lang="zh-CN" altLang="en-US" b="1" u="none" strike="noStrike" kern="1200" cap="none" spc="0" normalizeH="0" baseline="0" noProof="0" dirty="0">
              <a:ln>
                <a:noFill/>
              </a:ln>
              <a:solidFill>
                <a:srgbClr val="000000"/>
              </a:solidFill>
              <a:effectLst/>
              <a:uLnTx/>
              <a:uFillTx/>
              <a:latin typeface="微软雅黑" panose="020B0503020204020204" charset="-122"/>
              <a:ea typeface="微软雅黑" panose="020B0503020204020204" charset="-122"/>
            </a:endParaRPr>
          </a:p>
        </p:txBody>
      </p:sp>
      <p:sp>
        <p:nvSpPr>
          <p:cNvPr id="55" name="文本框 39"/>
          <p:cNvSpPr txBox="1"/>
          <p:nvPr/>
        </p:nvSpPr>
        <p:spPr>
          <a:xfrm>
            <a:off x="5825490" y="4037965"/>
            <a:ext cx="3241040" cy="1476375"/>
          </a:xfrm>
          <a:prstGeom prst="rect">
            <a:avLst/>
          </a:prstGeom>
          <a:ln w="28575" cmpd="sng">
            <a:solidFill>
              <a:srgbClr val="4831D3"/>
            </a:solidFill>
            <a:prstDash val="solid"/>
          </a:ln>
        </p:spPr>
        <p:style>
          <a:lnRef idx="1">
            <a:schemeClr val="accent2"/>
          </a:lnRef>
          <a:fillRef idx="3">
            <a:schemeClr val="accent2"/>
          </a:fillRef>
          <a:effectRef idx="2">
            <a:schemeClr val="accent2"/>
          </a:effectRef>
          <a:fontRef idx="minor">
            <a:schemeClr val="lt1"/>
          </a:fontRef>
        </p:style>
        <p:txBody>
          <a:bodyPr wrap="square" lIns="91440" tIns="45720" rIns="91440" bIns="45720" rtlCol="0">
            <a:spAutoFit/>
          </a:bodyPr>
          <a:lstStyle/>
          <a:p>
            <a:pPr lvl="0" defTabSz="914400">
              <a:lnSpc>
                <a:spcPct val="100000"/>
              </a:lnSpc>
              <a:spcBef>
                <a:spcPts val="0"/>
              </a:spcBef>
              <a:spcAft>
                <a:spcPts val="0"/>
              </a:spcAft>
              <a:defRPr/>
            </a:pPr>
            <a:r>
              <a:rPr lang="zh-CN" altLang="en-US" b="1" u="none" dirty="0">
                <a:solidFill>
                  <a:srgbClr val="000000"/>
                </a:solidFill>
                <a:latin typeface="微软雅黑" panose="020B0503020204020204" charset="-122"/>
                <a:ea typeface="微软雅黑" panose="020B0503020204020204" charset="-122"/>
              </a:rPr>
              <a:t>据个人兴趣、升学需求而选择性必修课程，设</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国家制度与社会治理</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经济与社会生活</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和</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文化交流与传播</a:t>
            </a:r>
            <a:r>
              <a:rPr lang="en-US" altLang="zh-CN" b="1" u="none" dirty="0">
                <a:solidFill>
                  <a:srgbClr val="000000"/>
                </a:solidFill>
                <a:latin typeface="微软雅黑" panose="020B0503020204020204" charset="-122"/>
                <a:ea typeface="微软雅黑" panose="020B0503020204020204" charset="-122"/>
              </a:rPr>
              <a:t>》</a:t>
            </a:r>
            <a:r>
              <a:rPr lang="en-US" altLang="zh-CN" b="1" dirty="0">
                <a:solidFill>
                  <a:srgbClr val="000000"/>
                </a:solidFill>
                <a:latin typeface="微软雅黑" panose="020B0503020204020204" charset="-122"/>
                <a:ea typeface="微软雅黑" panose="020B0503020204020204" charset="-122"/>
              </a:rPr>
              <a:t>3</a:t>
            </a:r>
            <a:r>
              <a:rPr lang="zh-CN" altLang="en-US" b="1" u="none" dirty="0">
                <a:solidFill>
                  <a:srgbClr val="000000"/>
                </a:solidFill>
                <a:latin typeface="微软雅黑" panose="020B0503020204020204" charset="-122"/>
                <a:ea typeface="微软雅黑" panose="020B0503020204020204" charset="-122"/>
              </a:rPr>
              <a:t>个专题</a:t>
            </a:r>
            <a:r>
              <a:rPr lang="en-US" altLang="zh-CN" b="1" u="none" dirty="0">
                <a:solidFill>
                  <a:srgbClr val="000000"/>
                </a:solidFill>
                <a:latin typeface="微软雅黑" panose="020B0503020204020204" charset="-122"/>
                <a:ea typeface="微软雅黑" panose="020B0503020204020204" charset="-122"/>
              </a:rPr>
              <a:t>  </a:t>
            </a:r>
            <a:r>
              <a:rPr lang="zh-CN" altLang="en-US" b="1" u="none" dirty="0">
                <a:solidFill>
                  <a:srgbClr val="C00000"/>
                </a:solidFill>
                <a:latin typeface="微软雅黑" panose="020B0503020204020204" charset="-122"/>
                <a:ea typeface="微软雅黑" panose="020B0503020204020204" charset="-122"/>
              </a:rPr>
              <a:t>（递进、拓展）</a:t>
            </a:r>
            <a:endParaRPr lang="zh-CN" altLang="en-US" b="1" u="none" dirty="0">
              <a:solidFill>
                <a:srgbClr val="C00000"/>
              </a:solidFill>
              <a:latin typeface="微软雅黑" panose="020B0503020204020204" charset="-122"/>
              <a:ea typeface="微软雅黑" panose="020B0503020204020204" charset="-122"/>
            </a:endParaRPr>
          </a:p>
        </p:txBody>
      </p:sp>
      <p:sp>
        <p:nvSpPr>
          <p:cNvPr id="56" name="文本框 40"/>
          <p:cNvSpPr txBox="1"/>
          <p:nvPr/>
        </p:nvSpPr>
        <p:spPr>
          <a:xfrm>
            <a:off x="3510280" y="1302385"/>
            <a:ext cx="2939415" cy="1753235"/>
          </a:xfrm>
          <a:prstGeom prst="rect">
            <a:avLst/>
          </a:prstGeom>
          <a:solidFill>
            <a:srgbClr val="FFC000"/>
          </a:solidFill>
          <a:ln w="28575" cmpd="sng">
            <a:solidFill>
              <a:srgbClr val="4831D3"/>
            </a:solidFill>
            <a:prstDash val="solid"/>
          </a:ln>
        </p:spPr>
        <p:style>
          <a:lnRef idx="1">
            <a:schemeClr val="accent4"/>
          </a:lnRef>
          <a:fillRef idx="2">
            <a:schemeClr val="accent4"/>
          </a:fillRef>
          <a:effectRef idx="1">
            <a:schemeClr val="accent4"/>
          </a:effectRef>
          <a:fontRef idx="minor">
            <a:schemeClr val="dk1"/>
          </a:fontRef>
        </p:style>
        <p:txBody>
          <a:bodyPr wrap="square" lIns="91440" tIns="45720" rIns="91440" bIns="45720" rtlCol="0">
            <a:spAutoFit/>
          </a:bodyPr>
          <a:lstStyle/>
          <a:p>
            <a:pPr lvl="0" defTabSz="914400">
              <a:lnSpc>
                <a:spcPct val="100000"/>
              </a:lnSpc>
              <a:spcBef>
                <a:spcPts val="0"/>
              </a:spcBef>
              <a:spcAft>
                <a:spcPts val="0"/>
              </a:spcAft>
              <a:defRPr/>
            </a:pPr>
            <a:r>
              <a:rPr lang="zh-CN" altLang="en-US" b="1" u="none" dirty="0">
                <a:solidFill>
                  <a:srgbClr val="000000"/>
                </a:solidFill>
                <a:latin typeface="微软雅黑" panose="020B0503020204020204" charset="-122"/>
                <a:ea typeface="微软雅黑" panose="020B0503020204020204" charset="-122"/>
              </a:rPr>
              <a:t>全体必修基础课程</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中外历史纲要</a:t>
            </a:r>
            <a:r>
              <a:rPr lang="en-US" altLang="zh-CN" b="1" u="none" dirty="0">
                <a:solidFill>
                  <a:srgbClr val="000000"/>
                </a:solidFill>
                <a:latin typeface="微软雅黑" panose="020B0503020204020204" charset="-122"/>
                <a:ea typeface="微软雅黑" panose="020B0503020204020204" charset="-122"/>
              </a:rPr>
              <a:t>》</a:t>
            </a:r>
            <a:r>
              <a:rPr lang="zh-CN" altLang="en-US" b="1" u="none" dirty="0">
                <a:solidFill>
                  <a:srgbClr val="000000"/>
                </a:solidFill>
                <a:latin typeface="微软雅黑" panose="020B0503020204020204" charset="-122"/>
                <a:ea typeface="微软雅黑" panose="020B0503020204020204" charset="-122"/>
              </a:rPr>
              <a:t>。课程内容分为中国古代史、中国近现代史和世界史三个部分，均在历史时序框架下由</a:t>
            </a:r>
            <a:r>
              <a:rPr lang="en-US" altLang="zh-CN" b="1" u="none" dirty="0">
                <a:solidFill>
                  <a:srgbClr val="000000"/>
                </a:solidFill>
                <a:latin typeface="微软雅黑" panose="020B0503020204020204" charset="-122"/>
                <a:ea typeface="微软雅黑" panose="020B0503020204020204" charset="-122"/>
              </a:rPr>
              <a:t>24</a:t>
            </a:r>
            <a:r>
              <a:rPr lang="zh-CN" altLang="en-US" b="1" u="none" dirty="0">
                <a:solidFill>
                  <a:srgbClr val="000000"/>
                </a:solidFill>
                <a:latin typeface="微软雅黑" panose="020B0503020204020204" charset="-122"/>
                <a:ea typeface="微软雅黑" panose="020B0503020204020204" charset="-122"/>
              </a:rPr>
              <a:t>个专题构成</a:t>
            </a:r>
            <a:r>
              <a:rPr lang="en-US" altLang="zh-CN" b="1" u="none" dirty="0">
                <a:solidFill>
                  <a:srgbClr val="000000"/>
                </a:solidFill>
                <a:latin typeface="微软雅黑" panose="020B0503020204020204" charset="-122"/>
                <a:ea typeface="微软雅黑" panose="020B0503020204020204" charset="-122"/>
              </a:rPr>
              <a:t>  </a:t>
            </a:r>
            <a:r>
              <a:rPr lang="zh-CN" altLang="en-US" b="1" u="none" dirty="0">
                <a:solidFill>
                  <a:srgbClr val="C00000"/>
                </a:solidFill>
                <a:latin typeface="微软雅黑" panose="020B0503020204020204" charset="-122"/>
                <a:ea typeface="微软雅黑" panose="020B0503020204020204" charset="-122"/>
              </a:rPr>
              <a:t>（基础）</a:t>
            </a:r>
            <a:endParaRPr kumimoji="0" lang="zh-CN" altLang="en-US" b="1" u="none" strike="noStrike" kern="1200" cap="none" spc="0" normalizeH="0" baseline="0" noProof="0" dirty="0">
              <a:ln>
                <a:noFill/>
              </a:ln>
              <a:solidFill>
                <a:srgbClr val="C00000"/>
              </a:solidFill>
              <a:effectLst/>
              <a:uLnTx/>
              <a:uFillTx/>
              <a:latin typeface="微软雅黑" panose="020B0503020204020204" charset="-122"/>
              <a:ea typeface="微软雅黑" panose="020B0503020204020204" charset="-122"/>
            </a:endParaRPr>
          </a:p>
        </p:txBody>
      </p:sp>
      <p:sp>
        <p:nvSpPr>
          <p:cNvPr id="88065" name="标题 1"/>
          <p:cNvSpPr>
            <a:spLocks noGrp="1"/>
          </p:cNvSpPr>
          <p:nvPr>
            <p:ph type="title"/>
            <p:custDataLst>
              <p:tags r:id="rId1"/>
            </p:custDataLst>
          </p:nvPr>
        </p:nvSpPr>
        <p:spPr>
          <a:xfrm>
            <a:off x="858520" y="5690235"/>
            <a:ext cx="9967595" cy="1083945"/>
          </a:xfrm>
          <a:ln w="28575">
            <a:solidFill>
              <a:schemeClr val="tx1"/>
            </a:solidFill>
          </a:ln>
        </p:spPr>
        <p:style>
          <a:lnRef idx="1">
            <a:schemeClr val="accent2"/>
          </a:lnRef>
          <a:fillRef idx="2">
            <a:schemeClr val="accent2"/>
          </a:fillRef>
          <a:effectRef idx="1">
            <a:schemeClr val="accent2"/>
          </a:effectRef>
          <a:fontRef idx="minor">
            <a:schemeClr val="dk1"/>
          </a:fontRef>
        </p:style>
        <p:txBody>
          <a:bodyPr/>
          <a:p>
            <a:pPr algn="ctr"/>
            <a:r>
              <a:rPr lang="zh-CN" altLang="zh-CN" sz="3200" b="1">
                <a:solidFill>
                  <a:srgbClr val="0000CC"/>
                </a:solidFill>
                <a:latin typeface="微软雅黑" panose="020B0503020204020204" charset="-122"/>
                <a:ea typeface="微软雅黑" panose="020B0503020204020204" charset="-122"/>
              </a:rPr>
              <a:t>课程结构</a:t>
            </a:r>
            <a:r>
              <a:rPr lang="en-US" altLang="zh-CN" sz="3200" b="1">
                <a:solidFill>
                  <a:srgbClr val="0000CC"/>
                </a:solidFill>
                <a:latin typeface="微软雅黑" panose="020B0503020204020204" charset="-122"/>
                <a:ea typeface="微软雅黑" panose="020B0503020204020204" charset="-122"/>
              </a:rPr>
              <a:t> </a:t>
            </a:r>
            <a:r>
              <a:rPr lang="zh-CN" altLang="zh-CN" sz="3200" b="1">
                <a:solidFill>
                  <a:srgbClr val="0000CC"/>
                </a:solidFill>
                <a:latin typeface="微软雅黑" panose="020B0503020204020204" charset="-122"/>
                <a:ea typeface="微软雅黑" panose="020B0503020204020204" charset="-122"/>
              </a:rPr>
              <a:t>整体性、关联性和递进性，</a:t>
            </a:r>
            <a:br>
              <a:rPr lang="zh-CN" altLang="zh-CN" sz="3200" b="1">
                <a:solidFill>
                  <a:srgbClr val="0000CC"/>
                </a:solidFill>
                <a:latin typeface="微软雅黑" panose="020B0503020204020204" charset="-122"/>
                <a:ea typeface="微软雅黑" panose="020B0503020204020204" charset="-122"/>
              </a:rPr>
            </a:br>
            <a:r>
              <a:rPr lang="zh-CN" altLang="zh-CN" sz="3200" b="1">
                <a:solidFill>
                  <a:srgbClr val="0000CC"/>
                </a:solidFill>
                <a:latin typeface="微软雅黑" panose="020B0503020204020204" charset="-122"/>
                <a:ea typeface="微软雅黑" panose="020B0503020204020204" charset="-122"/>
              </a:rPr>
              <a:t>更好的落实学科核心素养</a:t>
            </a:r>
            <a:endParaRPr lang="zh-CN" altLang="zh-CN" sz="3200" b="1">
              <a:solidFill>
                <a:srgbClr val="0000CC"/>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DIAGRAM_VIRTUALLY_FRAME" val="{&quot;height&quot;:172.1,&quot;left&quot;:96.7,&quot;top&quot;:62.3,&quot;width&quot;:729.15}"/>
</p:tagLst>
</file>

<file path=ppt/tags/tag13.xml><?xml version="1.0" encoding="utf-8"?>
<p:tagLst xmlns:p="http://schemas.openxmlformats.org/presentationml/2006/main">
  <p:tag name="KSO_WM_DIAGRAM_VIRTUALLY_FRAME" val="{&quot;height&quot;:172.1,&quot;left&quot;:96.7,&quot;top&quot;:62.3,&quot;width&quot;:729.15}"/>
</p:tagLst>
</file>

<file path=ppt/tags/tag14.xml><?xml version="1.0" encoding="utf-8"?>
<p:tagLst xmlns:p="http://schemas.openxmlformats.org/presentationml/2006/main">
  <p:tag name="KSO_WM_DIAGRAM_VIRTUALLY_FRAME" val="{&quot;height&quot;:172.1,&quot;left&quot;:96.7,&quot;top&quot;:62.3,&quot;width&quot;:729.15}"/>
</p:tagLst>
</file>

<file path=ppt/tags/tag15.xml><?xml version="1.0" encoding="utf-8"?>
<p:tagLst xmlns:p="http://schemas.openxmlformats.org/presentationml/2006/main">
  <p:tag name="KSO_WM_DIAGRAM_VIRTUALLY_FRAME" val="{&quot;height&quot;:172.1,&quot;left&quot;:96.7,&quot;top&quot;:62.3,&quot;width&quot;:729.15}"/>
</p:tagLst>
</file>

<file path=ppt/tags/tag16.xml><?xml version="1.0" encoding="utf-8"?>
<p:tagLst xmlns:p="http://schemas.openxmlformats.org/presentationml/2006/main">
  <p:tag name="KSO_WM_DIAGRAM_VIRTUALLY_FRAME" val="{&quot;height&quot;:172.1,&quot;left&quot;:96.7,&quot;top&quot;:62.3,&quot;width&quot;:729.15}"/>
</p:tagLst>
</file>

<file path=ppt/tags/tag17.xml><?xml version="1.0" encoding="utf-8"?>
<p:tagLst xmlns:p="http://schemas.openxmlformats.org/presentationml/2006/main">
  <p:tag name="KSO_WM_DIAGRAM_VIRTUALLY_FRAME" val="{&quot;height&quot;:172.1,&quot;left&quot;:96.7,&quot;top&quot;:62.3,&quot;width&quot;:729.15}"/>
</p:tagLst>
</file>

<file path=ppt/tags/tag18.xml><?xml version="1.0" encoding="utf-8"?>
<p:tagLst xmlns:p="http://schemas.openxmlformats.org/presentationml/2006/main">
  <p:tag name="KSO_WM_DIAGRAM_VIRTUALLY_FRAME" val="{&quot;height&quot;:172.1,&quot;left&quot;:96.7,&quot;top&quot;:62.3,&quot;width&quot;:729.15}"/>
</p:tagLst>
</file>

<file path=ppt/tags/tag19.xml><?xml version="1.0" encoding="utf-8"?>
<p:tagLst xmlns:p="http://schemas.openxmlformats.org/presentationml/2006/main">
  <p:tag name="KSO_WM_DIAGRAM_VIRTUALLY_FRAME" val="{&quot;height&quot;:172.1,&quot;left&quot;:96.7,&quot;top&quot;:62.3,&quot;width&quot;:729.15}"/>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DIAGRAM_VIRTUALLY_FRAME" val="{&quot;height&quot;:172.1,&quot;left&quot;:96.7,&quot;top&quot;:62.3,&quot;width&quot;:729.15}"/>
</p:tagLst>
</file>

<file path=ppt/tags/tag21.xml><?xml version="1.0" encoding="utf-8"?>
<p:tagLst xmlns:p="http://schemas.openxmlformats.org/presentationml/2006/main">
  <p:tag name="KSO_WM_DIAGRAM_VIRTUALLY_FRAME" val="{&quot;height&quot;:172.1,&quot;left&quot;:96.7,&quot;top&quot;:62.3,&quot;width&quot;:729.15}"/>
</p:tagLst>
</file>

<file path=ppt/tags/tag22.xml><?xml version="1.0" encoding="utf-8"?>
<p:tagLst xmlns:p="http://schemas.openxmlformats.org/presentationml/2006/main">
  <p:tag name="KSO_WM_DIAGRAM_VIRTUALLY_FRAME" val="{&quot;height&quot;:172.1,&quot;left&quot;:96.7,&quot;top&quot;:62.3,&quot;width&quot;:729.15}"/>
</p:tagLst>
</file>

<file path=ppt/tags/tag23.xml><?xml version="1.0" encoding="utf-8"?>
<p:tagLst xmlns:p="http://schemas.openxmlformats.org/presentationml/2006/main">
  <p:tag name="KSO_WM_DIAGRAM_VIRTUALLY_FRAME" val="{&quot;height&quot;:172.1,&quot;left&quot;:96.7,&quot;top&quot;:62.3,&quot;width&quot;:729.15}"/>
</p:tagLst>
</file>

<file path=ppt/tags/tag24.xml><?xml version="1.0" encoding="utf-8"?>
<p:tagLst xmlns:p="http://schemas.openxmlformats.org/presentationml/2006/main">
  <p:tag name="KSO_WM_DIAGRAM_VIRTUALLY_FRAME" val="{&quot;height&quot;:172.1,&quot;left&quot;:96.7,&quot;top&quot;:62.3,&quot;width&quot;:729.15}"/>
</p:tagLst>
</file>

<file path=ppt/tags/tag25.xml><?xml version="1.0" encoding="utf-8"?>
<p:tagLst xmlns:p="http://schemas.openxmlformats.org/presentationml/2006/main">
  <p:tag name="KSO_WM_DIAGRAM_VIRTUALLY_FRAME" val="{&quot;height&quot;:172.1,&quot;left&quot;:96.7,&quot;top&quot;:62.3,&quot;width&quot;:729.15}"/>
</p:tagLst>
</file>

<file path=ppt/tags/tag26.xml><?xml version="1.0" encoding="utf-8"?>
<p:tagLst xmlns:p="http://schemas.openxmlformats.org/presentationml/2006/main">
  <p:tag name="KSO_WM_DIAGRAM_VIRTUALLY_FRAME" val="{&quot;height&quot;:172.1,&quot;left&quot;:96.7,&quot;top&quot;:62.3,&quot;width&quot;:729.15}"/>
</p:tagLst>
</file>

<file path=ppt/tags/tag27.xml><?xml version="1.0" encoding="utf-8"?>
<p:tagLst xmlns:p="http://schemas.openxmlformats.org/presentationml/2006/main">
  <p:tag name="KSO_WM_DIAGRAM_VIRTUALLY_FRAME" val="{&quot;height&quot;:172.1,&quot;left&quot;:96.7,&quot;top&quot;:62.3,&quot;width&quot;:729.15}"/>
</p:tagLst>
</file>

<file path=ppt/tags/tag28.xml><?xml version="1.0" encoding="utf-8"?>
<p:tagLst xmlns:p="http://schemas.openxmlformats.org/presentationml/2006/main">
  <p:tag name="KSO_WM_DIAGRAM_VIRTUALLY_FRAME" val="{&quot;height&quot;:172.1,&quot;left&quot;:96.7,&quot;top&quot;:62.3,&quot;width&quot;:729.15}"/>
</p:tagLst>
</file>

<file path=ppt/tags/tag29.xml><?xml version="1.0" encoding="utf-8"?>
<p:tagLst xmlns:p="http://schemas.openxmlformats.org/presentationml/2006/main">
  <p:tag name="KSO_WM_DIAGRAM_VIRTUALLY_FRAME" val="{&quot;height&quot;:172.1,&quot;left&quot;:96.7,&quot;top&quot;:62.3,&quot;width&quot;:729.15}"/>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DIAGRAM_VIRTUALLY_FRAME" val="{&quot;height&quot;:172.1,&quot;left&quot;:96.7,&quot;top&quot;:62.3,&quot;width&quot;:729.15}"/>
</p:tagLst>
</file>

<file path=ppt/tags/tag31.xml><?xml version="1.0" encoding="utf-8"?>
<p:tagLst xmlns:p="http://schemas.openxmlformats.org/presentationml/2006/main">
  <p:tag name="KSO_WM_DIAGRAM_VIRTUALLY_FRAME" val="{&quot;height&quot;:172.1,&quot;left&quot;:96.7,&quot;top&quot;:62.3,&quot;width&quot;:729.15}"/>
</p:tagLst>
</file>

<file path=ppt/tags/tag32.xml><?xml version="1.0" encoding="utf-8"?>
<p:tagLst xmlns:p="http://schemas.openxmlformats.org/presentationml/2006/main">
  <p:tag name="KSO_WM_DIAGRAM_VIRTUALLY_FRAME" val="{&quot;height&quot;:172.1,&quot;left&quot;:96.7,&quot;top&quot;:62.3,&quot;width&quot;:729.15}"/>
</p:tagLst>
</file>

<file path=ppt/tags/tag33.xml><?xml version="1.0" encoding="utf-8"?>
<p:tagLst xmlns:p="http://schemas.openxmlformats.org/presentationml/2006/main">
  <p:tag name="KSO_WM_DIAGRAM_VIRTUALLY_FRAME" val="{&quot;height&quot;:172.1,&quot;left&quot;:96.7,&quot;top&quot;:62.3,&quot;width&quot;:729.15}"/>
</p:tagLst>
</file>

<file path=ppt/tags/tag34.xml><?xml version="1.0" encoding="utf-8"?>
<p:tagLst xmlns:p="http://schemas.openxmlformats.org/presentationml/2006/main">
  <p:tag name="KSO_WM_DIAGRAM_VIRTUALLY_FRAME" val="{&quot;height&quot;:172.1,&quot;left&quot;:96.7,&quot;top&quot;:62.3,&quot;width&quot;:729.15}"/>
</p:tagLst>
</file>

<file path=ppt/tags/tag35.xml><?xml version="1.0" encoding="utf-8"?>
<p:tagLst xmlns:p="http://schemas.openxmlformats.org/presentationml/2006/main">
  <p:tag name="KSO_WM_DIAGRAM_VIRTUALLY_FRAME" val="{&quot;height&quot;:172.1,&quot;left&quot;:96.7,&quot;top&quot;:62.3,&quot;width&quot;:729.15}"/>
</p:tagLst>
</file>

<file path=ppt/tags/tag36.xml><?xml version="1.0" encoding="utf-8"?>
<p:tagLst xmlns:p="http://schemas.openxmlformats.org/presentationml/2006/main">
  <p:tag name="KSO_WM_DIAGRAM_VIRTUALLY_FRAME" val="{&quot;height&quot;:172.1,&quot;left&quot;:96.7,&quot;top&quot;:62.3,&quot;width&quot;:729.15}"/>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SLIDE_BK_DARK_LIGHT" val="2"/>
  <p:tag name="KSO_WM_SLIDE_BACKGROUND_TYPE" val="general"/>
</p:tagLst>
</file>

<file path=ppt/tags/tag45.xml><?xml version="1.0" encoding="utf-8"?>
<p:tagLst xmlns:p="http://schemas.openxmlformats.org/presentationml/2006/main">
  <p:tag name="TABLE_ENDDRAG_ORIGIN_RECT" val="810*382"/>
  <p:tag name="TABLE_ENDDRAG_RECT" val="59*124*810*382"/>
</p:tagLst>
</file>

<file path=ppt/tags/tag46.xml><?xml version="1.0" encoding="utf-8"?>
<p:tagLst xmlns:p="http://schemas.openxmlformats.org/presentationml/2006/main">
  <p:tag name="TABLE_ENDDRAG_ORIGIN_RECT" val="888*410"/>
  <p:tag name="TABLE_ENDDRAG_RECT" val="29*112*888*410"/>
</p:tagLst>
</file>

<file path=ppt/tags/tag47.xml><?xml version="1.0" encoding="utf-8"?>
<p:tagLst xmlns:p="http://schemas.openxmlformats.org/presentationml/2006/main">
  <p:tag name="TABLE_ENDDRAG_ORIGIN_RECT" val="916*451"/>
  <p:tag name="TABLE_ENDDRAG_RECT" val="20*92*916*451"/>
</p:tagLst>
</file>

<file path=ppt/tags/tag48.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1.xml><?xml version="1.0" encoding="utf-8"?>
<p:tagLst xmlns:p="http://schemas.openxmlformats.org/presentationml/2006/main">
  <p:tag name="KSO_WM_SLIDE_BK_DARK_LIGHT" val="2"/>
  <p:tag name="KSO_WM_SLIDE_BACKGROUND_TYPE" val="general"/>
</p:tagLst>
</file>

<file path=ppt/tags/tag52.xml><?xml version="1.0" encoding="utf-8"?>
<p:tagLst xmlns:p="http://schemas.openxmlformats.org/presentationml/2006/main">
  <p:tag name="KSO_WM_UNIT_TABLE_BEAUTIFY" val="smartTable{db21c8b4-db2d-4608-be9c-88b148133e04}"/>
</p:tagLst>
</file>

<file path=ppt/tags/tag53.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5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5.xml><?xml version="1.0" encoding="utf-8"?>
<p:tagLst xmlns:p="http://schemas.openxmlformats.org/presentationml/2006/main">
  <p:tag name="KSO_WM_SLIDE_BK_DARK_LIGHT" val="2"/>
  <p:tag name="KSO_WM_SLIDE_BACKGROUND_TYPE" val="general"/>
</p:tagLst>
</file>

<file path=ppt/tags/tag56.xml><?xml version="1.0" encoding="utf-8"?>
<p:tagLst xmlns:p="http://schemas.openxmlformats.org/presentationml/2006/main">
  <p:tag name="TABLE_ENDDRAG_ORIGIN_RECT" val="645*259"/>
  <p:tag name="TABLE_ENDDRAG_RECT" val="44*103*645*259"/>
</p:tagLst>
</file>

<file path=ppt/tags/tag57.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1.xml><?xml version="1.0" encoding="utf-8"?>
<p:tagLst xmlns:p="http://schemas.openxmlformats.org/presentationml/2006/main">
  <p:tag name="KSO_WM_SLIDE_BK_DARK_LIGHT" val="2"/>
  <p:tag name="KSO_WM_SLIDE_BACKGROUND_TYPE" val="general"/>
</p:tagLst>
</file>

<file path=ppt/tags/tag62.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6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5.xml><?xml version="1.0" encoding="utf-8"?>
<p:tagLst xmlns:p="http://schemas.openxmlformats.org/presentationml/2006/main">
  <p:tag name="KSO_WM_SLIDE_BK_DARK_LIGHT" val="2"/>
  <p:tag name="KSO_WM_SLIDE_BACKGROUND_TYPE" val="general"/>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2"/>
  <p:tag name="KSO_WM_UNIT_LAYERLEVEL" val="1"/>
  <p:tag name="KSO_WM_TAG_VERSION" val="1.0"/>
  <p:tag name="KSO_WM_BEAUTIFY_FLAG" val="#wm#"/>
  <p:tag name="KSO_WM_SLIDE_BACKGROUND_TYPE" val="general"/>
  <p:tag name="KSO_WM_SLIDE_BK_DARK_LIGHT" val="2"/>
  <p:tag name="KSO_WM_UNIT_TYPE" val="i"/>
  <p:tag name="KSO_WM_UNIT_INDEX" val="2"/>
</p:tagLst>
</file>

<file path=ppt/tags/tag67.xml><?xml version="1.0" encoding="utf-8"?>
<p:tagLst xmlns:p="http://schemas.openxmlformats.org/presentationml/2006/main">
  <p:tag name="TABLE_ENDDRAG_ORIGIN_RECT" val="689*447"/>
  <p:tag name="TABLE_ENDDRAG_RECT" val="14*84*689*447"/>
</p:tagLst>
</file>

<file path=ppt/tags/tag6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9.xml><?xml version="1.0" encoding="utf-8"?>
<p:tagLst xmlns:p="http://schemas.openxmlformats.org/presentationml/2006/main">
  <p:tag name="KSO_WM_SLIDE_BK_DARK_LIGHT" val="2"/>
  <p:tag name="KSO_WM_SLIDE_BACKGROUND_TYPE" val="gener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TABLE_ENDDRAG_ORIGIN_RECT" val="928*239"/>
  <p:tag name="TABLE_ENDDRAG_RECT" val="12*10*928*239"/>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commondata" val="eyJoZGlkIjoiNDNlOWZmNjFkNDViMTVmMDYzYTU0ZThkODRiZGJjZjcifQ=="/>
  <p:tag name="KSO_WPP_MARK_KEY" val="0a3b2c9d-9096-4c51-a5e4-e42e31f8a576"/>
  <p:tag name="COMMONDATA" val="eyJoZGlkIjoiNDVlYzE2Zjc4NjI5YTViNWY2MTNlMGJmN2RmNThhYzUifQ=="/>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空白设计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14983</Words>
  <PresentationFormat>宽屏</PresentationFormat>
  <Paragraphs>1026</Paragraphs>
  <Slides>46</Slides>
  <Notes>0</Notes>
  <HiddenSlides>0</HiddenSlides>
  <MMClips>0</MMClips>
  <ScaleCrop>false</ScaleCrop>
  <HeadingPairs>
    <vt:vector size="8" baseType="variant">
      <vt:variant>
        <vt:lpstr>已用的字体</vt:lpstr>
      </vt:variant>
      <vt:variant>
        <vt:i4>22</vt:i4>
      </vt:variant>
      <vt:variant>
        <vt:lpstr>主题</vt:lpstr>
      </vt:variant>
      <vt:variant>
        <vt:i4>2</vt:i4>
      </vt:variant>
      <vt:variant>
        <vt:lpstr>嵌入 OLE 服务器</vt:lpstr>
      </vt:variant>
      <vt:variant>
        <vt:i4>1</vt:i4>
      </vt:variant>
      <vt:variant>
        <vt:lpstr>幻灯片标题</vt:lpstr>
      </vt:variant>
      <vt:variant>
        <vt:i4>46</vt:i4>
      </vt:variant>
    </vt:vector>
  </HeadingPairs>
  <TitlesOfParts>
    <vt:vector size="71" baseType="lpstr">
      <vt:lpstr>Arial</vt:lpstr>
      <vt:lpstr>宋体</vt:lpstr>
      <vt:lpstr>Wingdings</vt:lpstr>
      <vt:lpstr>Georgia</vt:lpstr>
      <vt:lpstr>微软雅黑</vt:lpstr>
      <vt:lpstr>Times New Roman</vt:lpstr>
      <vt:lpstr>黑体</vt:lpstr>
      <vt:lpstr>华文琥珀</vt:lpstr>
      <vt:lpstr>Wingdings 2</vt:lpstr>
      <vt:lpstr>Wingdings</vt:lpstr>
      <vt:lpstr>华文中宋</vt:lpstr>
      <vt:lpstr>Calibri</vt:lpstr>
      <vt:lpstr>Arial Unicode MS</vt:lpstr>
      <vt:lpstr>隶书</vt:lpstr>
      <vt:lpstr>楷体</vt:lpstr>
      <vt:lpstr>Dubai</vt:lpstr>
      <vt:lpstr>DejaVu Math TeX Gyre</vt:lpstr>
      <vt:lpstr>华文行楷</vt:lpstr>
      <vt:lpstr>Arial Black</vt:lpstr>
      <vt:lpstr>华文楷体</vt:lpstr>
      <vt:lpstr>Courier New</vt:lpstr>
      <vt:lpstr>华文新魏</vt:lpstr>
      <vt:lpstr>WPS</vt:lpstr>
      <vt:lpstr>1_空白设计模板</vt:lpstr>
      <vt:lpstr>MS_ClipArt_Gallery.5</vt:lpstr>
      <vt:lpstr>新课标下历史学科核心素养的培养</vt:lpstr>
      <vt:lpstr>PowerPoint 演示文稿</vt:lpstr>
      <vt:lpstr>PowerPoint 演示文稿</vt:lpstr>
      <vt:lpstr>新课标是国家课程的纲领性文件，充分体现了国家意志，引领国家历史课程改革的发展方向，指导各地各校进行课程改革的纲领性和指导性文件，具有权威性（教学纲领）</vt:lpstr>
      <vt:lpstr>PowerPoint 演示文稿</vt:lpstr>
      <vt:lpstr>PowerPoint 演示文稿</vt:lpstr>
      <vt:lpstr>PowerPoint 演示文稿</vt:lpstr>
      <vt:lpstr>PowerPoint 演示文稿</vt:lpstr>
      <vt:lpstr>课程结构 整体性、关联性和递进性， 更好的落实学科核心素养</vt:lpstr>
      <vt:lpstr>PowerPoint 演示文稿</vt:lpstr>
      <vt:lpstr>新课标理论基础上的《中国高考评价体系》</vt:lpstr>
      <vt:lpstr>《中国高考评价体系》中的“四层”</vt:lpstr>
      <vt:lpstr>PowerPoint 演示文稿</vt:lpstr>
      <vt:lpstr>历史核心素养之间关联</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例：中华文明“多元一体”   教学目标</vt:lpstr>
      <vt:lpstr>PowerPoint 演示文稿</vt:lpstr>
      <vt:lpstr>例如：《夏、商、西周的政治制度》  教师就可以先通过情境的导入： 中国是文明古国，我国文明古国的由来有许多古老的传说，如“女娲造人 ”“盘古开天 ”等，给学生讲授中国从部落聚居到国家发展体制的心理建设，从而激发学生主动探索学习的欲望。教师让学生将历史教材进行通读，就自己遇到的学习问题进行标注，进而再给学生提供可参考的资料，让学生进行进一步的自主探索学习，当学生对历史事件有所理解之后，再进行重难点知识的教学活动。当学生在课堂上将自己的教学问题提出之后，教师可以引导全班学生进行共同思考，从而让学生通过自己的探究理解中国出现早期的国家政治制度是社会发展的必然产物。 通过教学情境以学生为主的教学形式，让学生深入了解了夏商制度的特点，让学生对世袭制、封建制、宗法制的演变有深刻的印象，让学生明白正因为制度的更迭，才构成了中国古代早期的政治制度，其对以后政治文明产生深远影响，最终达到深化历史教学的意义，落实核心素养。</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2023-08-09T12:44:00Z</dcterms:created>
  <dcterms:modified xsi:type="dcterms:W3CDTF">2024-09-03T03:10:01Z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552951E8ABE34A84BAFA1CD36CBE68FC_12</vt:lpwstr>
  </property>
  <property fmtid="{D5CDD505-2E9C-101B-9397-08002B2CF9AE}" pid="3" name="KSOProductBuildVer">
    <vt:lpwstr>2052-11.1.0.14309</vt:lpwstr>
  </property>
</Properties>
</file>